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41"/>
  </p:notesMasterIdLst>
  <p:sldIdLst>
    <p:sldId id="256" r:id="rId5"/>
    <p:sldId id="1136" r:id="rId6"/>
    <p:sldId id="1160" r:id="rId7"/>
    <p:sldId id="1190" r:id="rId8"/>
    <p:sldId id="1179" r:id="rId9"/>
    <p:sldId id="1186" r:id="rId10"/>
    <p:sldId id="1173" r:id="rId11"/>
    <p:sldId id="1187" r:id="rId12"/>
    <p:sldId id="1154" r:id="rId13"/>
    <p:sldId id="1169" r:id="rId14"/>
    <p:sldId id="1183" r:id="rId15"/>
    <p:sldId id="1175" r:id="rId16"/>
    <p:sldId id="1180" r:id="rId17"/>
    <p:sldId id="1165" r:id="rId18"/>
    <p:sldId id="1188" r:id="rId19"/>
    <p:sldId id="1185" r:id="rId20"/>
    <p:sldId id="1133" r:id="rId21"/>
    <p:sldId id="1184" r:id="rId22"/>
    <p:sldId id="1166" r:id="rId23"/>
    <p:sldId id="1181" r:id="rId24"/>
    <p:sldId id="1174" r:id="rId25"/>
    <p:sldId id="1142" r:id="rId26"/>
    <p:sldId id="1145" r:id="rId27"/>
    <p:sldId id="1146" r:id="rId28"/>
    <p:sldId id="1189" r:id="rId29"/>
    <p:sldId id="1192" r:id="rId30"/>
    <p:sldId id="1194" r:id="rId31"/>
    <p:sldId id="1195" r:id="rId32"/>
    <p:sldId id="1202" r:id="rId33"/>
    <p:sldId id="1197" r:id="rId34"/>
    <p:sldId id="1196" r:id="rId35"/>
    <p:sldId id="1198" r:id="rId36"/>
    <p:sldId id="1200" r:id="rId37"/>
    <p:sldId id="1201" r:id="rId38"/>
    <p:sldId id="1193" r:id="rId39"/>
    <p:sldId id="11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Damsleth" initials="CD" lastIdx="1" clrIdx="0">
    <p:extLst>
      <p:ext uri="{19B8F6BF-5375-455C-9EA6-DF929625EA0E}">
        <p15:presenceInfo xmlns:p15="http://schemas.microsoft.com/office/powerpoint/2012/main" userId="S::Camille.Damsleth@2cv.com::82494f89-1c6e-42e5-b6a6-dd5e09b06f01" providerId="AD"/>
      </p:ext>
    </p:extLst>
  </p:cmAuthor>
  <p:cmAuthor id="2" name="Katherine Wilson" initials="KW" lastIdx="24" clrIdx="1">
    <p:extLst>
      <p:ext uri="{19B8F6BF-5375-455C-9EA6-DF929625EA0E}">
        <p15:presenceInfo xmlns:p15="http://schemas.microsoft.com/office/powerpoint/2012/main" userId="S::kwilson@gamblingcommission.gov.uk::cc188f65-bdba-4178-9ed4-92456640fea1" providerId="AD"/>
      </p:ext>
    </p:extLst>
  </p:cmAuthor>
  <p:cmAuthor id="3" name="Matthew Halden" initials="MH" lastIdx="11" clrIdx="2">
    <p:extLst>
      <p:ext uri="{19B8F6BF-5375-455C-9EA6-DF929625EA0E}">
        <p15:presenceInfo xmlns:p15="http://schemas.microsoft.com/office/powerpoint/2012/main" userId="S::mhalden@gamblingcommission.gov.uk::7ee91e5a-99b7-4d39-a57e-8d0808b182bb" providerId="AD"/>
      </p:ext>
    </p:extLst>
  </p:cmAuthor>
  <p:cmAuthor id="4" name="Peter Rangeley" initials="PR" lastIdx="6" clrIdx="3">
    <p:extLst>
      <p:ext uri="{19B8F6BF-5375-455C-9EA6-DF929625EA0E}">
        <p15:presenceInfo xmlns:p15="http://schemas.microsoft.com/office/powerpoint/2012/main" userId="S::prangeley@gamblingcommission.gov.uk::3122f8ae-bb79-42a5-a3a3-f32a15a199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D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25F5C-A812-45D8-B867-0A65F61CE8FB}" v="5" dt="2020-01-06T15:53:35.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 GLS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Total</c:v>
                </c:pt>
                <c:pt idx="1">
                  <c:v>Credit Card Gamblers</c:v>
                </c:pt>
                <c:pt idx="2">
                  <c:v>Non-Credit Card Gamblers</c:v>
                </c:pt>
                <c:pt idx="3">
                  <c:v>Don't gamble / gamble less than most</c:v>
                </c:pt>
                <c:pt idx="4">
                  <c:v>Gamble a normal amount</c:v>
                </c:pt>
                <c:pt idx="5">
                  <c:v>Gamble more than most</c:v>
                </c:pt>
              </c:strCache>
            </c:strRef>
          </c:cat>
          <c:val>
            <c:numRef>
              <c:f>Sheet1!$B$2:$G$2</c:f>
              <c:numCache>
                <c:formatCode>0%</c:formatCode>
                <c:ptCount val="6"/>
                <c:pt idx="0">
                  <c:v>0.36</c:v>
                </c:pt>
                <c:pt idx="1">
                  <c:v>0.21</c:v>
                </c:pt>
                <c:pt idx="2">
                  <c:v>0.49</c:v>
                </c:pt>
                <c:pt idx="3">
                  <c:v>0.52</c:v>
                </c:pt>
                <c:pt idx="4">
                  <c:v>0.3</c:v>
                </c:pt>
                <c:pt idx="5">
                  <c:v>0.16</c:v>
                </c:pt>
              </c:numCache>
            </c:numRef>
          </c:val>
          <c:extLst>
            <c:ext xmlns:c16="http://schemas.microsoft.com/office/drawing/2014/chart" uri="{C3380CC4-5D6E-409C-BE32-E72D297353CC}">
              <c16:uniqueId val="{00000000-140E-4DBD-B41F-2DCAAC05D8D4}"/>
            </c:ext>
          </c:extLst>
        </c:ser>
        <c:ser>
          <c:idx val="1"/>
          <c:order val="1"/>
          <c:tx>
            <c:strRef>
              <c:f>Sheet1!$A$3</c:f>
              <c:strCache>
                <c:ptCount val="1"/>
                <c:pt idx="0">
                  <c:v>Medium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Total</c:v>
                </c:pt>
                <c:pt idx="1">
                  <c:v>Credit Card Gamblers</c:v>
                </c:pt>
                <c:pt idx="2">
                  <c:v>Non-Credit Card Gamblers</c:v>
                </c:pt>
                <c:pt idx="3">
                  <c:v>Don't gamble / gamble less than most</c:v>
                </c:pt>
                <c:pt idx="4">
                  <c:v>Gamble a normal amount</c:v>
                </c:pt>
                <c:pt idx="5">
                  <c:v>Gamble more than most</c:v>
                </c:pt>
              </c:strCache>
            </c:strRef>
          </c:cat>
          <c:val>
            <c:numRef>
              <c:f>Sheet1!$B$3:$G$3</c:f>
              <c:numCache>
                <c:formatCode>0%</c:formatCode>
                <c:ptCount val="6"/>
                <c:pt idx="0">
                  <c:v>0.3</c:v>
                </c:pt>
                <c:pt idx="1">
                  <c:v>0.28999999999999998</c:v>
                </c:pt>
                <c:pt idx="2">
                  <c:v>0.32</c:v>
                </c:pt>
                <c:pt idx="3">
                  <c:v>0.25</c:v>
                </c:pt>
                <c:pt idx="4">
                  <c:v>0.42</c:v>
                </c:pt>
                <c:pt idx="5">
                  <c:v>0.24</c:v>
                </c:pt>
              </c:numCache>
            </c:numRef>
          </c:val>
          <c:extLst>
            <c:ext xmlns:c16="http://schemas.microsoft.com/office/drawing/2014/chart" uri="{C3380CC4-5D6E-409C-BE32-E72D297353CC}">
              <c16:uniqueId val="{00000001-140E-4DBD-B41F-2DCAAC05D8D4}"/>
            </c:ext>
          </c:extLst>
        </c:ser>
        <c:ser>
          <c:idx val="2"/>
          <c:order val="2"/>
          <c:tx>
            <c:strRef>
              <c:f>Sheet1!$A$4</c:f>
              <c:strCache>
                <c:ptCount val="1"/>
                <c:pt idx="0">
                  <c:v>Low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Total</c:v>
                </c:pt>
                <c:pt idx="1">
                  <c:v>Credit Card Gamblers</c:v>
                </c:pt>
                <c:pt idx="2">
                  <c:v>Non-Credit Card Gamblers</c:v>
                </c:pt>
                <c:pt idx="3">
                  <c:v>Don't gamble / gamble less than most</c:v>
                </c:pt>
                <c:pt idx="4">
                  <c:v>Gamble a normal amount</c:v>
                </c:pt>
                <c:pt idx="5">
                  <c:v>Gamble more than most</c:v>
                </c:pt>
              </c:strCache>
            </c:strRef>
          </c:cat>
          <c:val>
            <c:numRef>
              <c:f>Sheet1!$B$4:$G$4</c:f>
              <c:numCache>
                <c:formatCode>0%</c:formatCode>
                <c:ptCount val="6"/>
                <c:pt idx="0">
                  <c:v>0.34</c:v>
                </c:pt>
                <c:pt idx="1">
                  <c:v>0.5</c:v>
                </c:pt>
                <c:pt idx="2">
                  <c:v>0.2</c:v>
                </c:pt>
                <c:pt idx="3">
                  <c:v>0.23</c:v>
                </c:pt>
                <c:pt idx="4">
                  <c:v>0.28000000000000003</c:v>
                </c:pt>
                <c:pt idx="5">
                  <c:v>0.6</c:v>
                </c:pt>
              </c:numCache>
            </c:numRef>
          </c:val>
          <c:extLst>
            <c:ext xmlns:c16="http://schemas.microsoft.com/office/drawing/2014/chart" uri="{C3380CC4-5D6E-409C-BE32-E72D297353CC}">
              <c16:uniqueId val="{00000002-140E-4DBD-B41F-2DCAAC05D8D4}"/>
            </c:ext>
          </c:extLst>
        </c:ser>
        <c:dLbls>
          <c:showLegendKey val="0"/>
          <c:showVal val="0"/>
          <c:showCatName val="0"/>
          <c:showSerName val="0"/>
          <c:showPercent val="0"/>
          <c:showBubbleSize val="0"/>
        </c:dLbls>
        <c:gapWidth val="150"/>
        <c:overlap val="100"/>
        <c:axId val="437399944"/>
        <c:axId val="437395352"/>
      </c:barChart>
      <c:catAx>
        <c:axId val="437399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395352"/>
        <c:crosses val="autoZero"/>
        <c:auto val="1"/>
        <c:lblAlgn val="ctr"/>
        <c:lblOffset val="100"/>
        <c:noMultiLvlLbl val="0"/>
      </c:catAx>
      <c:valAx>
        <c:axId val="437395352"/>
        <c:scaling>
          <c:orientation val="minMax"/>
        </c:scaling>
        <c:delete val="1"/>
        <c:axPos val="l"/>
        <c:numFmt formatCode="0%" sourceLinked="1"/>
        <c:majorTickMark val="none"/>
        <c:minorTickMark val="none"/>
        <c:tickLblPos val="nextTo"/>
        <c:crossAx val="437399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One off</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Using a credit card money transfer</c:v>
                </c:pt>
                <c:pt idx="1">
                  <c:v>Borrowing money from a family member</c:v>
                </c:pt>
                <c:pt idx="2">
                  <c:v>Using an overdraft</c:v>
                </c:pt>
                <c:pt idx="3">
                  <c:v>Borrowing money from a friend</c:v>
                </c:pt>
                <c:pt idx="4">
                  <c:v>Borrowing in another way</c:v>
                </c:pt>
                <c:pt idx="5">
                  <c:v>Using a loan</c:v>
                </c:pt>
                <c:pt idx="6">
                  <c:v>Using someone else’s debit OR credit card</c:v>
                </c:pt>
                <c:pt idx="7">
                  <c:v>Use an illegal loan</c:v>
                </c:pt>
              </c:strCache>
            </c:strRef>
          </c:cat>
          <c:val>
            <c:numRef>
              <c:f>Sheet1!$B$2:$B$9</c:f>
              <c:numCache>
                <c:formatCode>0%</c:formatCode>
                <c:ptCount val="8"/>
                <c:pt idx="0">
                  <c:v>0.11</c:v>
                </c:pt>
                <c:pt idx="1">
                  <c:v>0.12</c:v>
                </c:pt>
                <c:pt idx="2">
                  <c:v>0.11</c:v>
                </c:pt>
                <c:pt idx="3">
                  <c:v>0.12</c:v>
                </c:pt>
                <c:pt idx="4">
                  <c:v>0.09</c:v>
                </c:pt>
                <c:pt idx="5">
                  <c:v>0.09</c:v>
                </c:pt>
                <c:pt idx="6">
                  <c:v>0.08</c:v>
                </c:pt>
                <c:pt idx="7">
                  <c:v>0.06</c:v>
                </c:pt>
              </c:numCache>
            </c:numRef>
          </c:val>
          <c:extLst>
            <c:ext xmlns:c16="http://schemas.microsoft.com/office/drawing/2014/chart" uri="{C3380CC4-5D6E-409C-BE32-E72D297353CC}">
              <c16:uniqueId val="{00000000-1514-4B5E-B9AF-ACC0294F290C}"/>
            </c:ext>
          </c:extLst>
        </c:ser>
        <c:ser>
          <c:idx val="1"/>
          <c:order val="1"/>
          <c:tx>
            <c:strRef>
              <c:f>Sheet1!$C$1</c:f>
              <c:strCache>
                <c:ptCount val="1"/>
                <c:pt idx="0">
                  <c:v>Occasionally</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Using a credit card money transfer</c:v>
                </c:pt>
                <c:pt idx="1">
                  <c:v>Borrowing money from a family member</c:v>
                </c:pt>
                <c:pt idx="2">
                  <c:v>Using an overdraft</c:v>
                </c:pt>
                <c:pt idx="3">
                  <c:v>Borrowing money from a friend</c:v>
                </c:pt>
                <c:pt idx="4">
                  <c:v>Borrowing in another way</c:v>
                </c:pt>
                <c:pt idx="5">
                  <c:v>Using a loan</c:v>
                </c:pt>
                <c:pt idx="6">
                  <c:v>Using someone else’s debit OR credit card</c:v>
                </c:pt>
                <c:pt idx="7">
                  <c:v>Use an illegal loan</c:v>
                </c:pt>
              </c:strCache>
            </c:strRef>
          </c:cat>
          <c:val>
            <c:numRef>
              <c:f>Sheet1!$C$2:$C$9</c:f>
              <c:numCache>
                <c:formatCode>0%</c:formatCode>
                <c:ptCount val="8"/>
                <c:pt idx="0">
                  <c:v>0.22</c:v>
                </c:pt>
                <c:pt idx="1">
                  <c:v>0.2</c:v>
                </c:pt>
                <c:pt idx="2">
                  <c:v>0.18</c:v>
                </c:pt>
                <c:pt idx="3">
                  <c:v>0.14000000000000001</c:v>
                </c:pt>
                <c:pt idx="4">
                  <c:v>0.17</c:v>
                </c:pt>
                <c:pt idx="5">
                  <c:v>0.16</c:v>
                </c:pt>
                <c:pt idx="6">
                  <c:v>0.16</c:v>
                </c:pt>
                <c:pt idx="7">
                  <c:v>0.13</c:v>
                </c:pt>
              </c:numCache>
            </c:numRef>
          </c:val>
          <c:extLst>
            <c:ext xmlns:c16="http://schemas.microsoft.com/office/drawing/2014/chart" uri="{C3380CC4-5D6E-409C-BE32-E72D297353CC}">
              <c16:uniqueId val="{00000001-1514-4B5E-B9AF-ACC0294F290C}"/>
            </c:ext>
          </c:extLst>
        </c:ser>
        <c:ser>
          <c:idx val="2"/>
          <c:order val="2"/>
          <c:tx>
            <c:strRef>
              <c:f>Sheet1!$D$1</c:f>
              <c:strCache>
                <c:ptCount val="1"/>
                <c:pt idx="0">
                  <c:v>Frequently</c:v>
                </c:pt>
              </c:strCache>
            </c:strRef>
          </c:tx>
          <c:spPr>
            <a:solidFill>
              <a:schemeClr val="accent3"/>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Using a credit card money transfer</c:v>
                </c:pt>
                <c:pt idx="1">
                  <c:v>Borrowing money from a family member</c:v>
                </c:pt>
                <c:pt idx="2">
                  <c:v>Using an overdraft</c:v>
                </c:pt>
                <c:pt idx="3">
                  <c:v>Borrowing money from a friend</c:v>
                </c:pt>
                <c:pt idx="4">
                  <c:v>Borrowing in another way</c:v>
                </c:pt>
                <c:pt idx="5">
                  <c:v>Using a loan</c:v>
                </c:pt>
                <c:pt idx="6">
                  <c:v>Using someone else’s debit OR credit card</c:v>
                </c:pt>
                <c:pt idx="7">
                  <c:v>Use an illegal loan</c:v>
                </c:pt>
              </c:strCache>
            </c:strRef>
          </c:cat>
          <c:val>
            <c:numRef>
              <c:f>Sheet1!$D$2:$D$9</c:f>
              <c:numCache>
                <c:formatCode>0%</c:formatCode>
                <c:ptCount val="8"/>
                <c:pt idx="0">
                  <c:v>0.1</c:v>
                </c:pt>
                <c:pt idx="1">
                  <c:v>0.06</c:v>
                </c:pt>
                <c:pt idx="2">
                  <c:v>0.09</c:v>
                </c:pt>
                <c:pt idx="3">
                  <c:v>0.09</c:v>
                </c:pt>
                <c:pt idx="4">
                  <c:v>0.08</c:v>
                </c:pt>
                <c:pt idx="5">
                  <c:v>0.08</c:v>
                </c:pt>
                <c:pt idx="6">
                  <c:v>0.08</c:v>
                </c:pt>
                <c:pt idx="7">
                  <c:v>0.08</c:v>
                </c:pt>
              </c:numCache>
            </c:numRef>
          </c:val>
          <c:extLst>
            <c:ext xmlns:c16="http://schemas.microsoft.com/office/drawing/2014/chart" uri="{C3380CC4-5D6E-409C-BE32-E72D297353CC}">
              <c16:uniqueId val="{00000002-1514-4B5E-B9AF-ACC0294F290C}"/>
            </c:ext>
          </c:extLst>
        </c:ser>
        <c:dLbls>
          <c:showLegendKey val="0"/>
          <c:showVal val="0"/>
          <c:showCatName val="0"/>
          <c:showSerName val="0"/>
          <c:showPercent val="0"/>
          <c:showBubbleSize val="0"/>
        </c:dLbls>
        <c:gapWidth val="100"/>
        <c:overlap val="100"/>
        <c:axId val="380064032"/>
        <c:axId val="380068952"/>
      </c:barChart>
      <c:catAx>
        <c:axId val="38006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solidFill>
                <a:latin typeface="+mn-lt"/>
                <a:ea typeface="+mn-ea"/>
                <a:cs typeface="+mn-cs"/>
              </a:defRPr>
            </a:pPr>
            <a:endParaRPr lang="en-US"/>
          </a:p>
        </c:txPr>
        <c:crossAx val="380068952"/>
        <c:crosses val="autoZero"/>
        <c:auto val="1"/>
        <c:lblAlgn val="ctr"/>
        <c:lblOffset val="100"/>
        <c:noMultiLvlLbl val="0"/>
      </c:catAx>
      <c:valAx>
        <c:axId val="380068952"/>
        <c:scaling>
          <c:orientation val="minMax"/>
        </c:scaling>
        <c:delete val="1"/>
        <c:axPos val="l"/>
        <c:numFmt formatCode="0%" sourceLinked="1"/>
        <c:majorTickMark val="none"/>
        <c:minorTickMark val="none"/>
        <c:tickLblPos val="nextTo"/>
        <c:crossAx val="380064032"/>
        <c:crosses val="autoZero"/>
        <c:crossBetween val="between"/>
      </c:valAx>
      <c:spPr>
        <a:noFill/>
        <a:ln>
          <a:noFill/>
        </a:ln>
        <a:effectLst/>
      </c:spPr>
    </c:plotArea>
    <c:legend>
      <c:legendPos val="t"/>
      <c:layout>
        <c:manualLayout>
          <c:xMode val="edge"/>
          <c:yMode val="edge"/>
          <c:x val="0.36622196691735903"/>
          <c:y val="0.93852054856777745"/>
          <c:w val="0.25411257144943983"/>
          <c:h val="6.1479533119658369E-2"/>
        </c:manualLayout>
      </c:layout>
      <c:overlay val="0"/>
      <c:spPr>
        <a:noFill/>
        <a:ln>
          <a:noFill/>
        </a:ln>
        <a:effectLst/>
      </c:spPr>
      <c:txPr>
        <a:bodyPr rot="0" spcFirstLastPara="1" vertOverflow="ellipsis" vert="horz" wrap="square" anchor="ctr" anchorCtr="1"/>
        <a:lstStyle/>
        <a:p>
          <a:pPr>
            <a:defRPr sz="1197" b="0" i="0" u="none" strike="noStrike"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Reasons for CC gambling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Another reason</c:v>
                </c:pt>
                <c:pt idx="1">
                  <c:v>I didn't have the money available</c:v>
                </c:pt>
                <c:pt idx="2">
                  <c:v>So it doesn't appear on a bank statement</c:v>
                </c:pt>
                <c:pt idx="3">
                  <c:v>I didn't have cash/debit card with me</c:v>
                </c:pt>
                <c:pt idx="4">
                  <c:v>I earn benefits </c:v>
                </c:pt>
                <c:pt idx="5">
                  <c:v>I do all or most of my spending on credit cards</c:v>
                </c:pt>
                <c:pt idx="6">
                  <c:v>For added protection or payment security</c:v>
                </c:pt>
                <c:pt idx="7">
                  <c:v>It's the card I signed up with</c:v>
                </c:pt>
              </c:strCache>
            </c:strRef>
          </c:cat>
          <c:val>
            <c:numRef>
              <c:f>Sheet1!$B$2:$B$9</c:f>
              <c:numCache>
                <c:formatCode>0%</c:formatCode>
                <c:ptCount val="8"/>
                <c:pt idx="0">
                  <c:v>4.4340942255809299E-2</c:v>
                </c:pt>
                <c:pt idx="1">
                  <c:v>0.120993909418715</c:v>
                </c:pt>
                <c:pt idx="2">
                  <c:v>0.14127892575752499</c:v>
                </c:pt>
                <c:pt idx="3">
                  <c:v>0.19275957720623199</c:v>
                </c:pt>
                <c:pt idx="4">
                  <c:v>0.21749703298692299</c:v>
                </c:pt>
                <c:pt idx="5">
                  <c:v>0.21981530495400201</c:v>
                </c:pt>
                <c:pt idx="6">
                  <c:v>0.25028388820317898</c:v>
                </c:pt>
                <c:pt idx="7">
                  <c:v>0.24825448016908699</c:v>
                </c:pt>
              </c:numCache>
            </c:numRef>
          </c:val>
          <c:extLst>
            <c:ext xmlns:c16="http://schemas.microsoft.com/office/drawing/2014/chart" uri="{C3380CC4-5D6E-409C-BE32-E72D297353CC}">
              <c16:uniqueId val="{00000000-B00D-454F-B098-0431BE6353DD}"/>
            </c:ext>
          </c:extLst>
        </c:ser>
        <c:dLbls>
          <c:showLegendKey val="0"/>
          <c:showVal val="0"/>
          <c:showCatName val="0"/>
          <c:showSerName val="0"/>
          <c:showPercent val="0"/>
          <c:showBubbleSize val="0"/>
        </c:dLbls>
        <c:gapWidth val="85"/>
        <c:axId val="643954552"/>
        <c:axId val="643959472"/>
      </c:barChart>
      <c:catAx>
        <c:axId val="643954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3959472"/>
        <c:crosses val="autoZero"/>
        <c:auto val="1"/>
        <c:lblAlgn val="ctr"/>
        <c:lblOffset val="100"/>
        <c:noMultiLvlLbl val="0"/>
      </c:catAx>
      <c:valAx>
        <c:axId val="643959472"/>
        <c:scaling>
          <c:orientation val="minMax"/>
        </c:scaling>
        <c:delete val="1"/>
        <c:axPos val="b"/>
        <c:numFmt formatCode="0%" sourceLinked="1"/>
        <c:majorTickMark val="none"/>
        <c:minorTickMark val="none"/>
        <c:tickLblPos val="nextTo"/>
        <c:crossAx val="643954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Effect on gambling behaviour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played/bet with smaller amounts of money</c:v>
                </c:pt>
                <c:pt idx="1">
                  <c:v>I played safer odds/games</c:v>
                </c:pt>
                <c:pt idx="2">
                  <c:v>I gambled for a shorter period of time</c:v>
                </c:pt>
                <c:pt idx="3">
                  <c:v>I played/bet with larger amounts of money</c:v>
                </c:pt>
                <c:pt idx="4">
                  <c:v>I gambled for a longer period of time</c:v>
                </c:pt>
                <c:pt idx="5">
                  <c:v>I played riskier odds/games</c:v>
                </c:pt>
              </c:strCache>
            </c:strRef>
          </c:cat>
          <c:val>
            <c:numRef>
              <c:f>Sheet1!$B$2:$B$7</c:f>
              <c:numCache>
                <c:formatCode>0%</c:formatCode>
                <c:ptCount val="6"/>
                <c:pt idx="0">
                  <c:v>0.21</c:v>
                </c:pt>
                <c:pt idx="1">
                  <c:v>0.19</c:v>
                </c:pt>
                <c:pt idx="2">
                  <c:v>0.14000000000000001</c:v>
                </c:pt>
                <c:pt idx="3">
                  <c:v>7.0000000000000007E-2</c:v>
                </c:pt>
                <c:pt idx="4">
                  <c:v>7.0000000000000007E-2</c:v>
                </c:pt>
                <c:pt idx="5">
                  <c:v>0.06</c:v>
                </c:pt>
              </c:numCache>
            </c:numRef>
          </c:val>
          <c:extLst>
            <c:ext xmlns:c16="http://schemas.microsoft.com/office/drawing/2014/chart" uri="{C3380CC4-5D6E-409C-BE32-E72D297353CC}">
              <c16:uniqueId val="{00000000-AF22-493E-8BA4-22FB09448066}"/>
            </c:ext>
          </c:extLst>
        </c:ser>
        <c:dLbls>
          <c:showLegendKey val="0"/>
          <c:showVal val="0"/>
          <c:showCatName val="0"/>
          <c:showSerName val="0"/>
          <c:showPercent val="0"/>
          <c:showBubbleSize val="0"/>
        </c:dLbls>
        <c:gapWidth val="157"/>
        <c:overlap val="-27"/>
        <c:axId val="570632336"/>
        <c:axId val="570631680"/>
      </c:barChart>
      <c:catAx>
        <c:axId val="57063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0631680"/>
        <c:crosses val="autoZero"/>
        <c:auto val="1"/>
        <c:lblAlgn val="ctr"/>
        <c:lblOffset val="100"/>
        <c:noMultiLvlLbl val="0"/>
      </c:catAx>
      <c:valAx>
        <c:axId val="570631680"/>
        <c:scaling>
          <c:orientation val="minMax"/>
        </c:scaling>
        <c:delete val="1"/>
        <c:axPos val="l"/>
        <c:numFmt formatCode="0%" sourceLinked="1"/>
        <c:majorTickMark val="out"/>
        <c:minorTickMark val="none"/>
        <c:tickLblPos val="nextTo"/>
        <c:crossAx val="57063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Effect on gambling behaviour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was more worried about losing</c:v>
                </c:pt>
                <c:pt idx="1">
                  <c:v>I felt guilty</c:v>
                </c:pt>
                <c:pt idx="2">
                  <c:v>It made gambling feel safer</c:v>
                </c:pt>
                <c:pt idx="3">
                  <c:v>It made gambling feel more exciting</c:v>
                </c:pt>
                <c:pt idx="4">
                  <c:v>I wasn't as worried about losing</c:v>
                </c:pt>
              </c:strCache>
            </c:strRef>
          </c:cat>
          <c:val>
            <c:numRef>
              <c:f>Sheet1!$B$2:$B$6</c:f>
              <c:numCache>
                <c:formatCode>0%</c:formatCode>
                <c:ptCount val="5"/>
                <c:pt idx="0">
                  <c:v>0.16</c:v>
                </c:pt>
                <c:pt idx="1">
                  <c:v>0.13</c:v>
                </c:pt>
                <c:pt idx="2">
                  <c:v>0.11</c:v>
                </c:pt>
                <c:pt idx="3">
                  <c:v>0.09</c:v>
                </c:pt>
                <c:pt idx="4">
                  <c:v>0.09</c:v>
                </c:pt>
              </c:numCache>
            </c:numRef>
          </c:val>
          <c:extLst>
            <c:ext xmlns:c16="http://schemas.microsoft.com/office/drawing/2014/chart" uri="{C3380CC4-5D6E-409C-BE32-E72D297353CC}">
              <c16:uniqueId val="{00000000-AF22-493E-8BA4-22FB09448066}"/>
            </c:ext>
          </c:extLst>
        </c:ser>
        <c:dLbls>
          <c:showLegendKey val="0"/>
          <c:showVal val="0"/>
          <c:showCatName val="0"/>
          <c:showSerName val="0"/>
          <c:showPercent val="0"/>
          <c:showBubbleSize val="0"/>
        </c:dLbls>
        <c:gapWidth val="157"/>
        <c:overlap val="-27"/>
        <c:axId val="570632336"/>
        <c:axId val="570631680"/>
      </c:barChart>
      <c:catAx>
        <c:axId val="57063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0631680"/>
        <c:crosses val="autoZero"/>
        <c:auto val="1"/>
        <c:lblAlgn val="ctr"/>
        <c:lblOffset val="100"/>
        <c:noMultiLvlLbl val="0"/>
      </c:catAx>
      <c:valAx>
        <c:axId val="570631680"/>
        <c:scaling>
          <c:orientation val="minMax"/>
          <c:max val="0.25"/>
        </c:scaling>
        <c:delete val="1"/>
        <c:axPos val="l"/>
        <c:numFmt formatCode="0%" sourceLinked="1"/>
        <c:majorTickMark val="out"/>
        <c:minorTickMark val="none"/>
        <c:tickLblPos val="nextTo"/>
        <c:crossAx val="57063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28323742378776E-2"/>
          <c:y val="9.3356138954606885E-2"/>
          <c:w val="0.98787167625762118"/>
          <c:h val="0.43964367486964978"/>
        </c:manualLayout>
      </c:layout>
      <c:barChart>
        <c:barDir val="col"/>
        <c:grouping val="clustered"/>
        <c:varyColors val="0"/>
        <c:ser>
          <c:idx val="0"/>
          <c:order val="0"/>
          <c:tx>
            <c:strRef>
              <c:f>Sheet1!$B$1</c:f>
              <c:strCache>
                <c:ptCount val="1"/>
                <c:pt idx="0">
                  <c:v>Credit Card Gamblers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How to set ‘reality checks’</c:v>
                </c:pt>
                <c:pt idx="1">
                  <c:v>How to set time-outs</c:v>
                </c:pt>
                <c:pt idx="2">
                  <c:v>Getting help to control gambling 
(or spotting that you might have a problem)</c:v>
                </c:pt>
                <c:pt idx="3">
                  <c:v>How to exclude yourself from certain activities</c:v>
                </c:pt>
                <c:pt idx="4">
                  <c:v>ID verification requirements</c:v>
                </c:pt>
                <c:pt idx="5">
                  <c:v>How to set deposit limits</c:v>
                </c:pt>
                <c:pt idx="6">
                  <c:v>Terms of use for account</c:v>
                </c:pt>
                <c:pt idx="7">
                  <c:v>Free bets and bonus offers</c:v>
                </c:pt>
                <c:pt idx="8">
                  <c:v>How to make a complaint</c:v>
                </c:pt>
              </c:strCache>
            </c:strRef>
          </c:cat>
          <c:val>
            <c:numRef>
              <c:f>Sheet1!$B$2:$B$10</c:f>
              <c:numCache>
                <c:formatCode>0%</c:formatCode>
                <c:ptCount val="9"/>
                <c:pt idx="0">
                  <c:v>0.59</c:v>
                </c:pt>
                <c:pt idx="1">
                  <c:v>0.55000000000000004</c:v>
                </c:pt>
                <c:pt idx="2">
                  <c:v>0.55000000000000004</c:v>
                </c:pt>
                <c:pt idx="3">
                  <c:v>0.53</c:v>
                </c:pt>
                <c:pt idx="4">
                  <c:v>0.61</c:v>
                </c:pt>
                <c:pt idx="5">
                  <c:v>0.61</c:v>
                </c:pt>
                <c:pt idx="6">
                  <c:v>0.63</c:v>
                </c:pt>
                <c:pt idx="7">
                  <c:v>0.68</c:v>
                </c:pt>
                <c:pt idx="8">
                  <c:v>0.54</c:v>
                </c:pt>
              </c:numCache>
            </c:numRef>
          </c:val>
          <c:extLst>
            <c:ext xmlns:c16="http://schemas.microsoft.com/office/drawing/2014/chart" uri="{C3380CC4-5D6E-409C-BE32-E72D297353CC}">
              <c16:uniqueId val="{00000000-EE3A-499B-8933-DECC02934772}"/>
            </c:ext>
          </c:extLst>
        </c:ser>
        <c:ser>
          <c:idx val="1"/>
          <c:order val="1"/>
          <c:tx>
            <c:strRef>
              <c:f>Sheet1!$C$1</c:f>
              <c:strCache>
                <c:ptCount val="1"/>
                <c:pt idx="0">
                  <c:v>Non-Credit Card Gamblers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How to set ‘reality checks’</c:v>
                </c:pt>
                <c:pt idx="1">
                  <c:v>How to set time-outs</c:v>
                </c:pt>
                <c:pt idx="2">
                  <c:v>Getting help to control gambling 
(or spotting that you might have a problem)</c:v>
                </c:pt>
                <c:pt idx="3">
                  <c:v>How to exclude yourself from certain activities</c:v>
                </c:pt>
                <c:pt idx="4">
                  <c:v>ID verification requirements</c:v>
                </c:pt>
                <c:pt idx="5">
                  <c:v>How to set deposit limits</c:v>
                </c:pt>
                <c:pt idx="6">
                  <c:v>Terms of use for account</c:v>
                </c:pt>
                <c:pt idx="7">
                  <c:v>Free bets and bonus offers</c:v>
                </c:pt>
                <c:pt idx="8">
                  <c:v>How to make a complaint</c:v>
                </c:pt>
              </c:strCache>
            </c:strRef>
          </c:cat>
          <c:val>
            <c:numRef>
              <c:f>Sheet1!$C$2:$C$10</c:f>
              <c:numCache>
                <c:formatCode>0%</c:formatCode>
                <c:ptCount val="9"/>
                <c:pt idx="0">
                  <c:v>0.39</c:v>
                </c:pt>
                <c:pt idx="1">
                  <c:v>0.36</c:v>
                </c:pt>
                <c:pt idx="2">
                  <c:v>0.38</c:v>
                </c:pt>
                <c:pt idx="3">
                  <c:v>0.37</c:v>
                </c:pt>
                <c:pt idx="4">
                  <c:v>0.45</c:v>
                </c:pt>
                <c:pt idx="5">
                  <c:v>0.46</c:v>
                </c:pt>
                <c:pt idx="6">
                  <c:v>0.48</c:v>
                </c:pt>
                <c:pt idx="7">
                  <c:v>0.54</c:v>
                </c:pt>
                <c:pt idx="8">
                  <c:v>0.44</c:v>
                </c:pt>
              </c:numCache>
            </c:numRef>
          </c:val>
          <c:extLst>
            <c:ext xmlns:c16="http://schemas.microsoft.com/office/drawing/2014/chart" uri="{C3380CC4-5D6E-409C-BE32-E72D297353CC}">
              <c16:uniqueId val="{00000001-EE3A-499B-8933-DECC02934772}"/>
            </c:ext>
          </c:extLst>
        </c:ser>
        <c:dLbls>
          <c:showLegendKey val="0"/>
          <c:showVal val="0"/>
          <c:showCatName val="0"/>
          <c:showSerName val="0"/>
          <c:showPercent val="0"/>
          <c:showBubbleSize val="0"/>
        </c:dLbls>
        <c:gapWidth val="219"/>
        <c:overlap val="-27"/>
        <c:axId val="503168120"/>
        <c:axId val="503168776"/>
      </c:barChart>
      <c:catAx>
        <c:axId val="50316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3168776"/>
        <c:crosses val="autoZero"/>
        <c:auto val="1"/>
        <c:lblAlgn val="ctr"/>
        <c:lblOffset val="100"/>
        <c:noMultiLvlLbl val="0"/>
      </c:catAx>
      <c:valAx>
        <c:axId val="503168776"/>
        <c:scaling>
          <c:orientation val="minMax"/>
        </c:scaling>
        <c:delete val="1"/>
        <c:axPos val="l"/>
        <c:numFmt formatCode="0%" sourceLinked="1"/>
        <c:majorTickMark val="none"/>
        <c:minorTickMark val="none"/>
        <c:tickLblPos val="nextTo"/>
        <c:crossAx val="503168120"/>
        <c:crosses val="autoZero"/>
        <c:crossBetween val="between"/>
      </c:valAx>
      <c:spPr>
        <a:noFill/>
        <a:ln>
          <a:noFill/>
        </a:ln>
        <a:effectLst/>
      </c:spPr>
    </c:plotArea>
    <c:legend>
      <c:legendPos val="b"/>
      <c:layout>
        <c:manualLayout>
          <c:xMode val="edge"/>
          <c:yMode val="edge"/>
          <c:x val="0.38969141181982025"/>
          <c:y val="0.72749532655334248"/>
          <c:w val="0.34316588008338395"/>
          <c:h val="5.65913290008459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20219456895736"/>
          <c:y val="0.39662972837109739"/>
          <c:w val="0.40332208680393211"/>
          <c:h val="0.53173308092531724"/>
        </c:manualLayout>
      </c:layout>
      <c:pieChart>
        <c:varyColors val="1"/>
        <c:ser>
          <c:idx val="0"/>
          <c:order val="0"/>
          <c:tx>
            <c:strRef>
              <c:f>Sheet1!$B$1</c:f>
              <c:strCache>
                <c:ptCount val="1"/>
                <c:pt idx="0">
                  <c:v>Awareness of fees and interest on CC gambling</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C093-4D52-8440-FA5704F67B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93-4D52-8440-FA5704F67B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93-4D52-8440-FA5704F67B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0CB1-464E-89F5-18D053D9B37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 wasn’t aware of this</c:v>
                </c:pt>
                <c:pt idx="1">
                  <c:v>Yes, I was aware of transaction fees</c:v>
                </c:pt>
                <c:pt idx="2">
                  <c:v>Yes, I was aware of higher interest rates</c:v>
                </c:pt>
                <c:pt idx="3">
                  <c:v>Yes, I was aware of both</c:v>
                </c:pt>
              </c:strCache>
            </c:strRef>
          </c:cat>
          <c:val>
            <c:numRef>
              <c:f>Sheet1!$B$2:$B$5</c:f>
              <c:numCache>
                <c:formatCode>0%</c:formatCode>
                <c:ptCount val="4"/>
                <c:pt idx="0">
                  <c:v>0.31</c:v>
                </c:pt>
                <c:pt idx="1">
                  <c:v>0.38</c:v>
                </c:pt>
                <c:pt idx="2">
                  <c:v>0.14000000000000001</c:v>
                </c:pt>
                <c:pt idx="3">
                  <c:v>0.17</c:v>
                </c:pt>
              </c:numCache>
            </c:numRef>
          </c:val>
          <c:extLst>
            <c:ext xmlns:c16="http://schemas.microsoft.com/office/drawing/2014/chart" uri="{C3380CC4-5D6E-409C-BE32-E72D297353CC}">
              <c16:uniqueId val="{00000000-0CB1-464E-89F5-18D053D9B37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845768216818958"/>
          <c:y val="0.47285642872686701"/>
          <c:w val="0.33547497744645421"/>
          <c:h val="0.443289175944282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69201967219412E-2"/>
          <c:y val="3.3444968184187213E-2"/>
          <c:w val="0.9537307980327806"/>
          <c:h val="0.78722871450422327"/>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0.61</c:v>
                </c:pt>
                <c:pt idx="1">
                  <c:v>0.26</c:v>
                </c:pt>
                <c:pt idx="2">
                  <c:v>0.14000000000000001</c:v>
                </c:pt>
              </c:numCache>
            </c:numRef>
          </c:val>
          <c:extLst>
            <c:ext xmlns:c16="http://schemas.microsoft.com/office/drawing/2014/chart" uri="{C3380CC4-5D6E-409C-BE32-E72D297353CC}">
              <c16:uniqueId val="{00000000-BA63-4C9D-AB56-837AB3F57A77}"/>
            </c:ext>
          </c:extLst>
        </c:ser>
        <c:ser>
          <c:idx val="1"/>
          <c:order val="1"/>
          <c:tx>
            <c:strRef>
              <c:f>Sheet1!$C$1</c:f>
              <c:strCache>
                <c:ptCount val="1"/>
                <c:pt idx="0">
                  <c:v>High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Sheet1!$C$2:$C$4</c:f>
              <c:numCache>
                <c:formatCode>0%</c:formatCode>
                <c:ptCount val="3"/>
                <c:pt idx="0">
                  <c:v>0.76</c:v>
                </c:pt>
                <c:pt idx="1">
                  <c:v>0.13</c:v>
                </c:pt>
                <c:pt idx="2">
                  <c:v>0.1</c:v>
                </c:pt>
              </c:numCache>
            </c:numRef>
          </c:val>
          <c:extLst>
            <c:ext xmlns:c16="http://schemas.microsoft.com/office/drawing/2014/chart" uri="{C3380CC4-5D6E-409C-BE32-E72D297353CC}">
              <c16:uniqueId val="{00000001-BA63-4C9D-AB56-837AB3F57A77}"/>
            </c:ext>
          </c:extLst>
        </c:ser>
        <c:ser>
          <c:idx val="2"/>
          <c:order val="2"/>
          <c:tx>
            <c:strRef>
              <c:f>Sheet1!$D$1</c:f>
              <c:strCache>
                <c:ptCount val="1"/>
                <c:pt idx="0">
                  <c:v>Medium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Sheet1!$D$2:$D$4</c:f>
              <c:numCache>
                <c:formatCode>0%</c:formatCode>
                <c:ptCount val="3"/>
                <c:pt idx="0">
                  <c:v>0.55000000000000004</c:v>
                </c:pt>
                <c:pt idx="1">
                  <c:v>0.25</c:v>
                </c:pt>
                <c:pt idx="2">
                  <c:v>0.2</c:v>
                </c:pt>
              </c:numCache>
            </c:numRef>
          </c:val>
          <c:extLst>
            <c:ext xmlns:c16="http://schemas.microsoft.com/office/drawing/2014/chart" uri="{C3380CC4-5D6E-409C-BE32-E72D297353CC}">
              <c16:uniqueId val="{00000002-BA63-4C9D-AB56-837AB3F57A77}"/>
            </c:ext>
          </c:extLst>
        </c:ser>
        <c:ser>
          <c:idx val="3"/>
          <c:order val="3"/>
          <c:tx>
            <c:strRef>
              <c:f>Sheet1!$E$1</c:f>
              <c:strCache>
                <c:ptCount val="1"/>
                <c:pt idx="0">
                  <c:v>Low GLS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Sheet1!$E$2:$E$4</c:f>
              <c:numCache>
                <c:formatCode>0%</c:formatCode>
                <c:ptCount val="3"/>
                <c:pt idx="0">
                  <c:v>0.57999999999999996</c:v>
                </c:pt>
                <c:pt idx="1">
                  <c:v>0.3</c:v>
                </c:pt>
                <c:pt idx="2">
                  <c:v>0.11</c:v>
                </c:pt>
              </c:numCache>
            </c:numRef>
          </c:val>
          <c:extLst>
            <c:ext xmlns:c16="http://schemas.microsoft.com/office/drawing/2014/chart" uri="{C3380CC4-5D6E-409C-BE32-E72D297353CC}">
              <c16:uniqueId val="{00000003-BA63-4C9D-AB56-837AB3F57A77}"/>
            </c:ext>
          </c:extLst>
        </c:ser>
        <c:dLbls>
          <c:showLegendKey val="0"/>
          <c:showVal val="0"/>
          <c:showCatName val="0"/>
          <c:showSerName val="0"/>
          <c:showPercent val="0"/>
          <c:showBubbleSize val="0"/>
        </c:dLbls>
        <c:gapWidth val="219"/>
        <c:overlap val="-27"/>
        <c:axId val="305736456"/>
        <c:axId val="305732848"/>
      </c:barChart>
      <c:catAx>
        <c:axId val="30573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5732848"/>
        <c:crosses val="autoZero"/>
        <c:auto val="1"/>
        <c:lblAlgn val="ctr"/>
        <c:lblOffset val="100"/>
        <c:noMultiLvlLbl val="0"/>
      </c:catAx>
      <c:valAx>
        <c:axId val="305732848"/>
        <c:scaling>
          <c:orientation val="minMax"/>
        </c:scaling>
        <c:delete val="1"/>
        <c:axPos val="l"/>
        <c:numFmt formatCode="0%" sourceLinked="1"/>
        <c:majorTickMark val="none"/>
        <c:minorTickMark val="none"/>
        <c:tickLblPos val="nextTo"/>
        <c:crossAx val="305736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32197628021811E-2"/>
          <c:y val="9.0702977986016495E-2"/>
          <c:w val="0.8943290691267477"/>
          <c:h val="0.6990018024728221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My own funds (e.g. debit card, cash)</c:v>
                </c:pt>
                <c:pt idx="1">
                  <c:v>Credit card money transfer</c:v>
                </c:pt>
                <c:pt idx="2">
                  <c:v>Borrow from a family member</c:v>
                </c:pt>
                <c:pt idx="3">
                  <c:v>Borrow from a friend</c:v>
                </c:pt>
                <c:pt idx="4">
                  <c:v>Overdraft</c:v>
                </c:pt>
                <c:pt idx="5">
                  <c:v>Someone else’s debit card (or cash)</c:v>
                </c:pt>
                <c:pt idx="6">
                  <c:v>Personal loan from a bank or payday loan provider</c:v>
                </c:pt>
                <c:pt idx="7">
                  <c:v>Illegal loan (e.g. ‘loan shark’)</c:v>
                </c:pt>
                <c:pt idx="8">
                  <c:v>Borrow from someone else</c:v>
                </c:pt>
                <c:pt idx="9">
                  <c:v>Not gamble</c:v>
                </c:pt>
              </c:strCache>
            </c:strRef>
          </c:cat>
          <c:val>
            <c:numRef>
              <c:f>Sheet1!$B$2:$B$11</c:f>
              <c:numCache>
                <c:formatCode>0%</c:formatCode>
                <c:ptCount val="10"/>
                <c:pt idx="0">
                  <c:v>0.37</c:v>
                </c:pt>
                <c:pt idx="1">
                  <c:v>0.1</c:v>
                </c:pt>
                <c:pt idx="2">
                  <c:v>0.09</c:v>
                </c:pt>
                <c:pt idx="3">
                  <c:v>7.0000000000000007E-2</c:v>
                </c:pt>
                <c:pt idx="4">
                  <c:v>0.06</c:v>
                </c:pt>
                <c:pt idx="5">
                  <c:v>0.05</c:v>
                </c:pt>
                <c:pt idx="6">
                  <c:v>0.05</c:v>
                </c:pt>
                <c:pt idx="7">
                  <c:v>0.05</c:v>
                </c:pt>
                <c:pt idx="8">
                  <c:v>0.02</c:v>
                </c:pt>
                <c:pt idx="9">
                  <c:v>0.26</c:v>
                </c:pt>
              </c:numCache>
            </c:numRef>
          </c:val>
          <c:extLst>
            <c:ext xmlns:c16="http://schemas.microsoft.com/office/drawing/2014/chart" uri="{C3380CC4-5D6E-409C-BE32-E72D297353CC}">
              <c16:uniqueId val="{00000000-D57A-4B5F-ACA1-9429E3BD9A4C}"/>
            </c:ext>
          </c:extLst>
        </c:ser>
        <c:dLbls>
          <c:showLegendKey val="0"/>
          <c:showVal val="0"/>
          <c:showCatName val="0"/>
          <c:showSerName val="0"/>
          <c:showPercent val="0"/>
          <c:showBubbleSize val="0"/>
        </c:dLbls>
        <c:gapWidth val="50"/>
        <c:overlap val="-27"/>
        <c:axId val="492401776"/>
        <c:axId val="492402104"/>
      </c:barChart>
      <c:catAx>
        <c:axId val="4924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2402104"/>
        <c:crosses val="autoZero"/>
        <c:auto val="1"/>
        <c:lblAlgn val="ctr"/>
        <c:lblOffset val="100"/>
        <c:noMultiLvlLbl val="0"/>
      </c:catAx>
      <c:valAx>
        <c:axId val="492402104"/>
        <c:scaling>
          <c:orientation val="minMax"/>
          <c:max val="0.5"/>
        </c:scaling>
        <c:delete val="1"/>
        <c:axPos val="l"/>
        <c:numFmt formatCode="0%" sourceLinked="1"/>
        <c:majorTickMark val="out"/>
        <c:minorTickMark val="none"/>
        <c:tickLblPos val="nextTo"/>
        <c:crossAx val="49240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38425137401427E-2"/>
          <c:y val="9.0702977986016495E-2"/>
          <c:w val="0.91792289766157487"/>
          <c:h val="0.69900180247282218"/>
        </c:manualLayout>
      </c:layout>
      <c:barChart>
        <c:barDir val="col"/>
        <c:grouping val="clustered"/>
        <c:varyColors val="0"/>
        <c:ser>
          <c:idx val="0"/>
          <c:order val="0"/>
          <c:tx>
            <c:strRef>
              <c:f>Sheet1!$B$1</c:f>
              <c:strCache>
                <c:ptCount val="1"/>
                <c:pt idx="0">
                  <c:v>High GLS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Own funds (e.g. debit card, cash)</c:v>
                </c:pt>
                <c:pt idx="1">
                  <c:v>Someone else’s debit card (or cash)</c:v>
                </c:pt>
                <c:pt idx="2">
                  <c:v>Overdraft</c:v>
                </c:pt>
                <c:pt idx="3">
                  <c:v>Personal loan from a bank or payday loan provider</c:v>
                </c:pt>
                <c:pt idx="4">
                  <c:v>Credit card money transfer</c:v>
                </c:pt>
                <c:pt idx="5">
                  <c:v>Borrow from a family member</c:v>
                </c:pt>
                <c:pt idx="6">
                  <c:v>Illegal loan (e.g. a ‘loan shark’)</c:v>
                </c:pt>
                <c:pt idx="7">
                  <c:v>Borrow from a friend</c:v>
                </c:pt>
                <c:pt idx="8">
                  <c:v>Borrow from someone else</c:v>
                </c:pt>
                <c:pt idx="9">
                  <c:v>Not gamble</c:v>
                </c:pt>
              </c:strCache>
            </c:strRef>
          </c:cat>
          <c:val>
            <c:numRef>
              <c:f>Sheet1!$B$2:$B$11</c:f>
              <c:numCache>
                <c:formatCode>0%</c:formatCode>
                <c:ptCount val="10"/>
                <c:pt idx="0">
                  <c:v>0.42</c:v>
                </c:pt>
                <c:pt idx="1">
                  <c:v>0.03</c:v>
                </c:pt>
                <c:pt idx="2">
                  <c:v>0.03</c:v>
                </c:pt>
                <c:pt idx="3">
                  <c:v>0.02</c:v>
                </c:pt>
                <c:pt idx="4">
                  <c:v>0.02</c:v>
                </c:pt>
                <c:pt idx="5">
                  <c:v>0.02</c:v>
                </c:pt>
                <c:pt idx="6">
                  <c:v>0.01</c:v>
                </c:pt>
                <c:pt idx="7">
                  <c:v>0</c:v>
                </c:pt>
                <c:pt idx="8">
                  <c:v>0</c:v>
                </c:pt>
                <c:pt idx="9">
                  <c:v>0.41</c:v>
                </c:pt>
              </c:numCache>
            </c:numRef>
          </c:val>
          <c:extLst>
            <c:ext xmlns:c16="http://schemas.microsoft.com/office/drawing/2014/chart" uri="{C3380CC4-5D6E-409C-BE32-E72D297353CC}">
              <c16:uniqueId val="{00000000-5F91-41CD-98E9-184338BE78ED}"/>
            </c:ext>
          </c:extLst>
        </c:ser>
        <c:ser>
          <c:idx val="1"/>
          <c:order val="1"/>
          <c:tx>
            <c:strRef>
              <c:f>Sheet1!$C$1</c:f>
              <c:strCache>
                <c:ptCount val="1"/>
                <c:pt idx="0">
                  <c:v>Low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Own funds (e.g. debit card, cash)</c:v>
                </c:pt>
                <c:pt idx="1">
                  <c:v>Someone else’s debit card (or cash)</c:v>
                </c:pt>
                <c:pt idx="2">
                  <c:v>Overdraft</c:v>
                </c:pt>
                <c:pt idx="3">
                  <c:v>Personal loan from a bank or payday loan provider</c:v>
                </c:pt>
                <c:pt idx="4">
                  <c:v>Credit card money transfer</c:v>
                </c:pt>
                <c:pt idx="5">
                  <c:v>Borrow from a family member</c:v>
                </c:pt>
                <c:pt idx="6">
                  <c:v>Illegal loan (e.g. a ‘loan shark’)</c:v>
                </c:pt>
                <c:pt idx="7">
                  <c:v>Borrow from a friend</c:v>
                </c:pt>
                <c:pt idx="8">
                  <c:v>Borrow from someone else</c:v>
                </c:pt>
                <c:pt idx="9">
                  <c:v>Not gamble</c:v>
                </c:pt>
              </c:strCache>
            </c:strRef>
          </c:cat>
          <c:val>
            <c:numRef>
              <c:f>Sheet1!$C$2:$C$11</c:f>
              <c:numCache>
                <c:formatCode>0%</c:formatCode>
                <c:ptCount val="10"/>
                <c:pt idx="0">
                  <c:v>0.33</c:v>
                </c:pt>
                <c:pt idx="1">
                  <c:v>0.08</c:v>
                </c:pt>
                <c:pt idx="2">
                  <c:v>0.08</c:v>
                </c:pt>
                <c:pt idx="3">
                  <c:v>0.08</c:v>
                </c:pt>
                <c:pt idx="4">
                  <c:v>0.15</c:v>
                </c:pt>
                <c:pt idx="5">
                  <c:v>0.15</c:v>
                </c:pt>
                <c:pt idx="6">
                  <c:v>0.08</c:v>
                </c:pt>
                <c:pt idx="7">
                  <c:v>0.1</c:v>
                </c:pt>
                <c:pt idx="8">
                  <c:v>0.03</c:v>
                </c:pt>
                <c:pt idx="9">
                  <c:v>0.19</c:v>
                </c:pt>
              </c:numCache>
            </c:numRef>
          </c:val>
          <c:extLst>
            <c:ext xmlns:c16="http://schemas.microsoft.com/office/drawing/2014/chart" uri="{C3380CC4-5D6E-409C-BE32-E72D297353CC}">
              <c16:uniqueId val="{00000001-5F91-41CD-98E9-184338BE78ED}"/>
            </c:ext>
          </c:extLst>
        </c:ser>
        <c:dLbls>
          <c:showLegendKey val="0"/>
          <c:showVal val="0"/>
          <c:showCatName val="0"/>
          <c:showSerName val="0"/>
          <c:showPercent val="0"/>
          <c:showBubbleSize val="0"/>
        </c:dLbls>
        <c:gapWidth val="50"/>
        <c:overlap val="-27"/>
        <c:axId val="492401776"/>
        <c:axId val="492402104"/>
      </c:barChart>
      <c:catAx>
        <c:axId val="4924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2402104"/>
        <c:crosses val="autoZero"/>
        <c:auto val="1"/>
        <c:lblAlgn val="ctr"/>
        <c:lblOffset val="100"/>
        <c:noMultiLvlLbl val="0"/>
      </c:catAx>
      <c:valAx>
        <c:axId val="492402104"/>
        <c:scaling>
          <c:orientation val="minMax"/>
          <c:max val="0.5"/>
        </c:scaling>
        <c:delete val="1"/>
        <c:axPos val="l"/>
        <c:numFmt formatCode="0%" sourceLinked="1"/>
        <c:majorTickMark val="out"/>
        <c:minorTickMark val="none"/>
        <c:tickLblPos val="nextTo"/>
        <c:crossAx val="492401776"/>
        <c:crosses val="autoZero"/>
        <c:crossBetween val="between"/>
      </c:valAx>
      <c:spPr>
        <a:noFill/>
        <a:ln>
          <a:noFill/>
        </a:ln>
        <a:effectLst/>
      </c:spPr>
    </c:plotArea>
    <c:legend>
      <c:legendPos val="t"/>
      <c:layout>
        <c:manualLayout>
          <c:xMode val="edge"/>
          <c:yMode val="edge"/>
          <c:x val="0.42015372016776498"/>
          <c:y val="8.4403141303264248E-2"/>
          <c:w val="0.15497370497855378"/>
          <c:h val="6.39711321072847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24876337300614E-2"/>
          <c:y val="7.8698311615082089E-2"/>
          <c:w val="0.60694917876193888"/>
          <c:h val="0.74684192268215133"/>
        </c:manualLayout>
      </c:layout>
      <c:barChart>
        <c:barDir val="col"/>
        <c:grouping val="percentStacked"/>
        <c:varyColors val="0"/>
        <c:ser>
          <c:idx val="0"/>
          <c:order val="0"/>
          <c:tx>
            <c:strRef>
              <c:f>Sheet1!$A$2</c:f>
              <c:strCache>
                <c:ptCount val="1"/>
                <c:pt idx="0">
                  <c:v>Frequently (daily to weekly)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C97-4672-AE3E-22EF23729F9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9C97-4672-AE3E-22EF23729F9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9C97-4672-AE3E-22EF23729F9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9C97-4672-AE3E-22EF23729F9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Total</c:v>
                </c:pt>
                <c:pt idx="1">
                  <c:v>High GLS</c:v>
                </c:pt>
                <c:pt idx="2">
                  <c:v>Medium GLS</c:v>
                </c:pt>
                <c:pt idx="3">
                  <c:v>Low GLS</c:v>
                </c:pt>
              </c:strCache>
            </c:strRef>
          </c:cat>
          <c:val>
            <c:numRef>
              <c:f>Sheet1!$B$2:$E$2</c:f>
              <c:numCache>
                <c:formatCode>0%</c:formatCode>
                <c:ptCount val="4"/>
                <c:pt idx="0">
                  <c:v>0.15</c:v>
                </c:pt>
                <c:pt idx="1">
                  <c:v>0.05</c:v>
                </c:pt>
                <c:pt idx="2">
                  <c:v>0.12</c:v>
                </c:pt>
                <c:pt idx="3">
                  <c:v>0.28999999999999998</c:v>
                </c:pt>
              </c:numCache>
            </c:numRef>
          </c:val>
          <c:extLst>
            <c:ext xmlns:c16="http://schemas.microsoft.com/office/drawing/2014/chart" uri="{C3380CC4-5D6E-409C-BE32-E72D297353CC}">
              <c16:uniqueId val="{00000000-0A40-4012-84A3-13C8B23E5B1C}"/>
            </c:ext>
          </c:extLst>
        </c:ser>
        <c:ser>
          <c:idx val="1"/>
          <c:order val="1"/>
          <c:tx>
            <c:strRef>
              <c:f>Sheet1!$A$3</c:f>
              <c:strCache>
                <c:ptCount val="1"/>
                <c:pt idx="0">
                  <c:v>Occasionally (1-2 times a month)</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9-8308-4F32-9191-3589BEAF7526}"/>
              </c:ext>
            </c:extLst>
          </c:dPt>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Total</c:v>
                </c:pt>
                <c:pt idx="1">
                  <c:v>High GLS</c:v>
                </c:pt>
                <c:pt idx="2">
                  <c:v>Medium GLS</c:v>
                </c:pt>
                <c:pt idx="3">
                  <c:v>Low GLS</c:v>
                </c:pt>
              </c:strCache>
            </c:strRef>
          </c:cat>
          <c:val>
            <c:numRef>
              <c:f>Sheet1!$B$3:$E$3</c:f>
              <c:numCache>
                <c:formatCode>0%</c:formatCode>
                <c:ptCount val="4"/>
                <c:pt idx="0">
                  <c:v>0.17</c:v>
                </c:pt>
                <c:pt idx="1">
                  <c:v>0.1</c:v>
                </c:pt>
                <c:pt idx="2">
                  <c:v>0.18</c:v>
                </c:pt>
                <c:pt idx="3">
                  <c:v>0.25</c:v>
                </c:pt>
              </c:numCache>
            </c:numRef>
          </c:val>
          <c:extLst>
            <c:ext xmlns:c16="http://schemas.microsoft.com/office/drawing/2014/chart" uri="{C3380CC4-5D6E-409C-BE32-E72D297353CC}">
              <c16:uniqueId val="{00000003-597D-49E3-956F-E9D238A60D4D}"/>
            </c:ext>
          </c:extLst>
        </c:ser>
        <c:ser>
          <c:idx val="2"/>
          <c:order val="2"/>
          <c:tx>
            <c:strRef>
              <c:f>Sheet1!$A$4</c:f>
              <c:strCache>
                <c:ptCount val="1"/>
                <c:pt idx="0">
                  <c:v>Infrequently (2-6 times a year)</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B-8308-4F32-9191-3589BEAF7526}"/>
              </c:ext>
            </c:extLst>
          </c:dPt>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Total</c:v>
                </c:pt>
                <c:pt idx="1">
                  <c:v>High GLS</c:v>
                </c:pt>
                <c:pt idx="2">
                  <c:v>Medium GLS</c:v>
                </c:pt>
                <c:pt idx="3">
                  <c:v>Low GLS</c:v>
                </c:pt>
              </c:strCache>
            </c:strRef>
          </c:cat>
          <c:val>
            <c:numRef>
              <c:f>Sheet1!$B$4:$E$4</c:f>
              <c:numCache>
                <c:formatCode>0%</c:formatCode>
                <c:ptCount val="4"/>
                <c:pt idx="0">
                  <c:v>0.08</c:v>
                </c:pt>
                <c:pt idx="1">
                  <c:v>0.08</c:v>
                </c:pt>
                <c:pt idx="2">
                  <c:v>0.08</c:v>
                </c:pt>
                <c:pt idx="3">
                  <c:v>0.1</c:v>
                </c:pt>
              </c:numCache>
            </c:numRef>
          </c:val>
          <c:extLst>
            <c:ext xmlns:c16="http://schemas.microsoft.com/office/drawing/2014/chart" uri="{C3380CC4-5D6E-409C-BE32-E72D297353CC}">
              <c16:uniqueId val="{00000004-597D-49E3-956F-E9D238A60D4D}"/>
            </c:ext>
          </c:extLst>
        </c:ser>
        <c:ser>
          <c:idx val="3"/>
          <c:order val="3"/>
          <c:tx>
            <c:strRef>
              <c:f>Sheet1!$A$5</c:f>
              <c:strCache>
                <c:ptCount val="1"/>
                <c:pt idx="0">
                  <c:v>Very infrequently/Hardly ever (once a year)</c:v>
                </c:pt>
              </c:strCache>
            </c:strRef>
          </c:tx>
          <c:spPr>
            <a:solidFill>
              <a:schemeClr val="accent4"/>
            </a:solidFill>
            <a:ln w="19050">
              <a:solidFill>
                <a:schemeClr val="lt1"/>
              </a:solidFill>
            </a:ln>
            <a:effectLst/>
          </c:spPr>
          <c:invertIfNegative val="0"/>
          <c:dPt>
            <c:idx val="0"/>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D-8308-4F32-9191-3589BEAF7526}"/>
              </c:ext>
            </c:extLst>
          </c:dPt>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Total</c:v>
                </c:pt>
                <c:pt idx="1">
                  <c:v>High GLS</c:v>
                </c:pt>
                <c:pt idx="2">
                  <c:v>Medium GLS</c:v>
                </c:pt>
                <c:pt idx="3">
                  <c:v>Low GLS</c:v>
                </c:pt>
              </c:strCache>
            </c:strRef>
          </c:cat>
          <c:val>
            <c:numRef>
              <c:f>Sheet1!$B$5:$E$5</c:f>
              <c:numCache>
                <c:formatCode>0%</c:formatCode>
                <c:ptCount val="4"/>
                <c:pt idx="0">
                  <c:v>0.05</c:v>
                </c:pt>
                <c:pt idx="1">
                  <c:v>0.04</c:v>
                </c:pt>
                <c:pt idx="2">
                  <c:v>0.05</c:v>
                </c:pt>
                <c:pt idx="3">
                  <c:v>0.05</c:v>
                </c:pt>
              </c:numCache>
            </c:numRef>
          </c:val>
          <c:extLst>
            <c:ext xmlns:c16="http://schemas.microsoft.com/office/drawing/2014/chart" uri="{C3380CC4-5D6E-409C-BE32-E72D297353CC}">
              <c16:uniqueId val="{00000005-597D-49E3-956F-E9D238A60D4D}"/>
            </c:ext>
          </c:extLst>
        </c:ser>
        <c:ser>
          <c:idx val="4"/>
          <c:order val="4"/>
          <c:tx>
            <c:strRef>
              <c:f>Sheet1!$A$6</c:f>
              <c:strCache>
                <c:ptCount val="1"/>
                <c:pt idx="0">
                  <c:v>Never</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Total</c:v>
                </c:pt>
                <c:pt idx="1">
                  <c:v>High GLS</c:v>
                </c:pt>
                <c:pt idx="2">
                  <c:v>Medium GLS</c:v>
                </c:pt>
                <c:pt idx="3">
                  <c:v>Low GLS</c:v>
                </c:pt>
              </c:strCache>
            </c:strRef>
          </c:cat>
          <c:val>
            <c:numRef>
              <c:f>Sheet1!$B$6:$E$6</c:f>
              <c:numCache>
                <c:formatCode>0%</c:formatCode>
                <c:ptCount val="4"/>
                <c:pt idx="0">
                  <c:v>0.54</c:v>
                </c:pt>
                <c:pt idx="1">
                  <c:v>0.74</c:v>
                </c:pt>
                <c:pt idx="2">
                  <c:v>0.56000000000000005</c:v>
                </c:pt>
                <c:pt idx="3">
                  <c:v>0.31</c:v>
                </c:pt>
              </c:numCache>
            </c:numRef>
          </c:val>
          <c:extLst>
            <c:ext xmlns:c16="http://schemas.microsoft.com/office/drawing/2014/chart" uri="{C3380CC4-5D6E-409C-BE32-E72D297353CC}">
              <c16:uniqueId val="{00000006-597D-49E3-956F-E9D238A60D4D}"/>
            </c:ext>
          </c:extLst>
        </c:ser>
        <c:dLbls>
          <c:showLegendKey val="0"/>
          <c:showVal val="0"/>
          <c:showCatName val="0"/>
          <c:showSerName val="0"/>
          <c:showPercent val="0"/>
          <c:showBubbleSize val="0"/>
        </c:dLbls>
        <c:gapWidth val="100"/>
        <c:overlap val="100"/>
        <c:axId val="883279048"/>
        <c:axId val="883283968"/>
      </c:barChart>
      <c:catAx>
        <c:axId val="883279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3283968"/>
        <c:crosses val="autoZero"/>
        <c:auto val="1"/>
        <c:lblAlgn val="ctr"/>
        <c:lblOffset val="100"/>
        <c:noMultiLvlLbl val="0"/>
      </c:catAx>
      <c:valAx>
        <c:axId val="883283968"/>
        <c:scaling>
          <c:orientation val="minMax"/>
        </c:scaling>
        <c:delete val="1"/>
        <c:axPos val="l"/>
        <c:numFmt formatCode="0%" sourceLinked="1"/>
        <c:majorTickMark val="out"/>
        <c:minorTickMark val="none"/>
        <c:tickLblPos val="nextTo"/>
        <c:crossAx val="883279048"/>
        <c:crosses val="autoZero"/>
        <c:crossBetween val="between"/>
      </c:valAx>
      <c:spPr>
        <a:noFill/>
        <a:ln>
          <a:noFill/>
        </a:ln>
        <a:effectLst/>
      </c:spPr>
    </c:plotArea>
    <c:legend>
      <c:legendPos val="r"/>
      <c:layout>
        <c:manualLayout>
          <c:xMode val="edge"/>
          <c:yMode val="edge"/>
          <c:x val="0.70345982662782514"/>
          <c:y val="0.19974798801691368"/>
          <c:w val="0.2490367551322904"/>
          <c:h val="0.594680292878332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79057263435939"/>
          <c:y val="3.4033708231967129E-2"/>
          <c:w val="0.74694165384499356"/>
          <c:h val="0.87714830170090585"/>
        </c:manualLayout>
      </c:layout>
      <c:barChart>
        <c:barDir val="col"/>
        <c:grouping val="percentStacked"/>
        <c:varyColors val="0"/>
        <c:ser>
          <c:idx val="0"/>
          <c:order val="0"/>
          <c:tx>
            <c:strRef>
              <c:f>Sheet1!$B$1</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Sheet1!$B$2:$B$3</c:f>
              <c:numCache>
                <c:formatCode>0%</c:formatCode>
                <c:ptCount val="2"/>
                <c:pt idx="0">
                  <c:v>0.04</c:v>
                </c:pt>
                <c:pt idx="1">
                  <c:v>0.05</c:v>
                </c:pt>
              </c:numCache>
            </c:numRef>
          </c:val>
          <c:extLst>
            <c:ext xmlns:c16="http://schemas.microsoft.com/office/drawing/2014/chart" uri="{C3380CC4-5D6E-409C-BE32-E72D297353CC}">
              <c16:uniqueId val="{00000000-6C73-4FE9-9BCD-80CFF005365D}"/>
            </c:ext>
          </c:extLst>
        </c:ser>
        <c:ser>
          <c:idx val="1"/>
          <c:order val="1"/>
          <c:tx>
            <c:strRef>
              <c:f>Sheet1!$C$1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Sheet1!$C$2:$C$3</c:f>
              <c:numCache>
                <c:formatCode>0%</c:formatCode>
                <c:ptCount val="2"/>
                <c:pt idx="0">
                  <c:v>0.04</c:v>
                </c:pt>
                <c:pt idx="1">
                  <c:v>0.03</c:v>
                </c:pt>
              </c:numCache>
            </c:numRef>
          </c:val>
          <c:extLst>
            <c:ext xmlns:c16="http://schemas.microsoft.com/office/drawing/2014/chart" uri="{C3380CC4-5D6E-409C-BE32-E72D297353CC}">
              <c16:uniqueId val="{00000001-6C73-4FE9-9BCD-80CFF005365D}"/>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Sheet1!$D$2:$D$3</c:f>
              <c:numCache>
                <c:formatCode>0%</c:formatCode>
                <c:ptCount val="2"/>
                <c:pt idx="0">
                  <c:v>0.09</c:v>
                </c:pt>
                <c:pt idx="1">
                  <c:v>0.05</c:v>
                </c:pt>
              </c:numCache>
            </c:numRef>
          </c:val>
          <c:extLst>
            <c:ext xmlns:c16="http://schemas.microsoft.com/office/drawing/2014/chart" uri="{C3380CC4-5D6E-409C-BE32-E72D297353CC}">
              <c16:uniqueId val="{00000002-6C73-4FE9-9BCD-80CFF005365D}"/>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Sheet1!$E$2:$E$3</c:f>
              <c:numCache>
                <c:formatCode>0%</c:formatCode>
                <c:ptCount val="2"/>
                <c:pt idx="0">
                  <c:v>0.1</c:v>
                </c:pt>
                <c:pt idx="1">
                  <c:v>0.09</c:v>
                </c:pt>
              </c:numCache>
            </c:numRef>
          </c:val>
          <c:extLst>
            <c:ext xmlns:c16="http://schemas.microsoft.com/office/drawing/2014/chart" uri="{C3380CC4-5D6E-409C-BE32-E72D297353CC}">
              <c16:uniqueId val="{00000003-6C73-4FE9-9BCD-80CFF005365D}"/>
            </c:ext>
          </c:extLst>
        </c:ser>
        <c:ser>
          <c:idx val="4"/>
          <c:order val="4"/>
          <c:tx>
            <c:strRef>
              <c:f>Sheet1!$F$1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Sheet1!$F$2:$F$3</c:f>
              <c:numCache>
                <c:formatCode>0%</c:formatCode>
                <c:ptCount val="2"/>
                <c:pt idx="0">
                  <c:v>0.28000000000000003</c:v>
                </c:pt>
                <c:pt idx="1">
                  <c:v>0.14000000000000001</c:v>
                </c:pt>
              </c:numCache>
            </c:numRef>
          </c:val>
          <c:extLst>
            <c:ext xmlns:c16="http://schemas.microsoft.com/office/drawing/2014/chart" uri="{C3380CC4-5D6E-409C-BE32-E72D297353CC}">
              <c16:uniqueId val="{00000004-6C73-4FE9-9BCD-80CFF005365D}"/>
            </c:ext>
          </c:extLst>
        </c:ser>
        <c:ser>
          <c:idx val="5"/>
          <c:order val="5"/>
          <c:tx>
            <c:strRef>
              <c:f>Sheet1!$G$1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Sheet1!$G$2:$G$3</c:f>
              <c:numCache>
                <c:formatCode>0%</c:formatCode>
                <c:ptCount val="2"/>
                <c:pt idx="0">
                  <c:v>0.24</c:v>
                </c:pt>
                <c:pt idx="1">
                  <c:v>0.27</c:v>
                </c:pt>
              </c:numCache>
            </c:numRef>
          </c:val>
          <c:extLst>
            <c:ext xmlns:c16="http://schemas.microsoft.com/office/drawing/2014/chart" uri="{C3380CC4-5D6E-409C-BE32-E72D297353CC}">
              <c16:uniqueId val="{00000005-6C73-4FE9-9BCD-80CFF005365D}"/>
            </c:ext>
          </c:extLst>
        </c:ser>
        <c:ser>
          <c:idx val="6"/>
          <c:order val="6"/>
          <c:tx>
            <c:strRef>
              <c:f>Sheet1!$H$1</c:f>
              <c:strCache>
                <c:ptCount val="1"/>
                <c:pt idx="0">
                  <c:v>Strongly agree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Sheet1!$H$2:$H$3</c:f>
              <c:numCache>
                <c:formatCode>0%</c:formatCode>
                <c:ptCount val="2"/>
                <c:pt idx="0">
                  <c:v>0.21</c:v>
                </c:pt>
                <c:pt idx="1">
                  <c:v>0.36</c:v>
                </c:pt>
              </c:numCache>
            </c:numRef>
          </c:val>
          <c:extLst>
            <c:ext xmlns:c16="http://schemas.microsoft.com/office/drawing/2014/chart" uri="{C3380CC4-5D6E-409C-BE32-E72D297353CC}">
              <c16:uniqueId val="{00000006-6C73-4FE9-9BCD-80CFF005365D}"/>
            </c:ext>
          </c:extLst>
        </c:ser>
        <c:dLbls>
          <c:showLegendKey val="0"/>
          <c:showVal val="0"/>
          <c:showCatName val="0"/>
          <c:showSerName val="0"/>
          <c:showPercent val="0"/>
          <c:showBubbleSize val="0"/>
        </c:dLbls>
        <c:gapWidth val="150"/>
        <c:overlap val="100"/>
        <c:axId val="696519464"/>
        <c:axId val="696521760"/>
      </c:barChart>
      <c:catAx>
        <c:axId val="69651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521760"/>
        <c:crosses val="autoZero"/>
        <c:auto val="1"/>
        <c:lblAlgn val="ctr"/>
        <c:lblOffset val="100"/>
        <c:noMultiLvlLbl val="0"/>
      </c:catAx>
      <c:valAx>
        <c:axId val="696521760"/>
        <c:scaling>
          <c:orientation val="minMax"/>
        </c:scaling>
        <c:delete val="1"/>
        <c:axPos val="l"/>
        <c:numFmt formatCode="0%" sourceLinked="1"/>
        <c:majorTickMark val="none"/>
        <c:minorTickMark val="none"/>
        <c:tickLblPos val="nextTo"/>
        <c:crossAx val="696519464"/>
        <c:crosses val="autoZero"/>
        <c:crossBetween val="between"/>
      </c:valAx>
      <c:spPr>
        <a:noFill/>
        <a:ln>
          <a:noFill/>
        </a:ln>
        <a:effectLst/>
      </c:spPr>
    </c:plotArea>
    <c:legend>
      <c:legendPos val="l"/>
      <c:layout>
        <c:manualLayout>
          <c:xMode val="edge"/>
          <c:yMode val="edge"/>
          <c:x val="0"/>
          <c:y val="0.31628862533540381"/>
          <c:w val="0.30402072585754369"/>
          <c:h val="0.3612345455935395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betting</c:v>
                </c:pt>
                <c:pt idx="1">
                  <c:v>Net: Any Bingo</c:v>
                </c:pt>
                <c:pt idx="2">
                  <c:v>Net: Any lottery</c:v>
                </c:pt>
                <c:pt idx="3">
                  <c:v>Betting online</c:v>
                </c:pt>
                <c:pt idx="4">
                  <c:v>Slots or casino games online</c:v>
                </c:pt>
                <c:pt idx="5">
                  <c:v>Bingo online</c:v>
                </c:pt>
                <c:pt idx="6">
                  <c:v>Betting in person </c:v>
                </c:pt>
                <c:pt idx="7">
                  <c:v>Lottery or scratchcard (in person)</c:v>
                </c:pt>
                <c:pt idx="8">
                  <c:v>Games machines in person</c:v>
                </c:pt>
                <c:pt idx="9">
                  <c:v>Bingo (in person)</c:v>
                </c:pt>
                <c:pt idx="10">
                  <c:v>Any lottery or scratchcard online</c:v>
                </c:pt>
                <c:pt idx="11">
                  <c:v>Casinos (in person)</c:v>
                </c:pt>
                <c:pt idx="12">
                  <c:v>Private bets with friends or family</c:v>
                </c:pt>
              </c:strCache>
            </c:strRef>
          </c:cat>
          <c:val>
            <c:numRef>
              <c:f>Sheet1!$B$2:$B$14</c:f>
              <c:numCache>
                <c:formatCode>0%</c:formatCode>
                <c:ptCount val="13"/>
                <c:pt idx="0">
                  <c:v>0.62903630629003005</c:v>
                </c:pt>
                <c:pt idx="1">
                  <c:v>0.38008803969867</c:v>
                </c:pt>
                <c:pt idx="2">
                  <c:v>0.29962404722834801</c:v>
                </c:pt>
                <c:pt idx="3">
                  <c:v>0.55144340210772802</c:v>
                </c:pt>
                <c:pt idx="4">
                  <c:v>0.31481011228067901</c:v>
                </c:pt>
                <c:pt idx="5">
                  <c:v>0.29182414174664301</c:v>
                </c:pt>
                <c:pt idx="6">
                  <c:v>0.288716621550067</c:v>
                </c:pt>
                <c:pt idx="7">
                  <c:v>0.22856082375193601</c:v>
                </c:pt>
                <c:pt idx="8">
                  <c:v>0.191739583633877</c:v>
                </c:pt>
                <c:pt idx="9">
                  <c:v>0.17153270612670701</c:v>
                </c:pt>
                <c:pt idx="10">
                  <c:v>0.15311605759642899</c:v>
                </c:pt>
                <c:pt idx="11">
                  <c:v>0.147928143089751</c:v>
                </c:pt>
                <c:pt idx="12">
                  <c:v>0.13681522657421499</c:v>
                </c:pt>
              </c:numCache>
            </c:numRef>
          </c:val>
          <c:extLst>
            <c:ext xmlns:c16="http://schemas.microsoft.com/office/drawing/2014/chart" uri="{C3380CC4-5D6E-409C-BE32-E72D297353CC}">
              <c16:uniqueId val="{00000000-DD7B-467E-9E88-A96D6A92F4B1}"/>
            </c:ext>
          </c:extLst>
        </c:ser>
        <c:ser>
          <c:idx val="1"/>
          <c:order val="1"/>
          <c:tx>
            <c:strRef>
              <c:f>Sheet1!$C$1</c:f>
              <c:strCache>
                <c:ptCount val="1"/>
                <c:pt idx="0">
                  <c:v>High GLS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betting</c:v>
                </c:pt>
                <c:pt idx="1">
                  <c:v>Net: Any Bingo</c:v>
                </c:pt>
                <c:pt idx="2">
                  <c:v>Net: Any lottery</c:v>
                </c:pt>
                <c:pt idx="3">
                  <c:v>Betting online</c:v>
                </c:pt>
                <c:pt idx="4">
                  <c:v>Slots or casino games online</c:v>
                </c:pt>
                <c:pt idx="5">
                  <c:v>Bingo online</c:v>
                </c:pt>
                <c:pt idx="6">
                  <c:v>Betting in person </c:v>
                </c:pt>
                <c:pt idx="7">
                  <c:v>Lottery or scratchcard (in person)</c:v>
                </c:pt>
                <c:pt idx="8">
                  <c:v>Games machines in person</c:v>
                </c:pt>
                <c:pt idx="9">
                  <c:v>Bingo (in person)</c:v>
                </c:pt>
                <c:pt idx="10">
                  <c:v>Any lottery or scratchcard online</c:v>
                </c:pt>
                <c:pt idx="11">
                  <c:v>Casinos (in person)</c:v>
                </c:pt>
                <c:pt idx="12">
                  <c:v>Private bets with friends or family</c:v>
                </c:pt>
              </c:strCache>
            </c:strRef>
          </c:cat>
          <c:val>
            <c:numRef>
              <c:f>Sheet1!$C$2:$C$14</c:f>
              <c:numCache>
                <c:formatCode>0%</c:formatCode>
                <c:ptCount val="13"/>
                <c:pt idx="0">
                  <c:v>0.51968252810036197</c:v>
                </c:pt>
                <c:pt idx="1">
                  <c:v>0.31355075667145899</c:v>
                </c:pt>
                <c:pt idx="2">
                  <c:v>0.40825309711572699</c:v>
                </c:pt>
                <c:pt idx="3">
                  <c:v>0.45735508027306099</c:v>
                </c:pt>
                <c:pt idx="4">
                  <c:v>0.27636952578755197</c:v>
                </c:pt>
                <c:pt idx="5">
                  <c:v>0.20048478548079801</c:v>
                </c:pt>
                <c:pt idx="6">
                  <c:v>0.146021543718101</c:v>
                </c:pt>
                <c:pt idx="7">
                  <c:v>0.25893437940699598</c:v>
                </c:pt>
                <c:pt idx="8">
                  <c:v>0.110567985935613</c:v>
                </c:pt>
                <c:pt idx="9">
                  <c:v>0.17409132161259699</c:v>
                </c:pt>
                <c:pt idx="10">
                  <c:v>0.22029245391683999</c:v>
                </c:pt>
                <c:pt idx="11">
                  <c:v>7.2537304109231704E-2</c:v>
                </c:pt>
                <c:pt idx="12">
                  <c:v>0.10558890128906601</c:v>
                </c:pt>
              </c:numCache>
            </c:numRef>
          </c:val>
          <c:extLst>
            <c:ext xmlns:c16="http://schemas.microsoft.com/office/drawing/2014/chart" uri="{C3380CC4-5D6E-409C-BE32-E72D297353CC}">
              <c16:uniqueId val="{00000001-DD7B-467E-9E88-A96D6A92F4B1}"/>
            </c:ext>
          </c:extLst>
        </c:ser>
        <c:ser>
          <c:idx val="2"/>
          <c:order val="2"/>
          <c:tx>
            <c:strRef>
              <c:f>Sheet1!$D$1</c:f>
              <c:strCache>
                <c:ptCount val="1"/>
                <c:pt idx="0">
                  <c:v>Medium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betting</c:v>
                </c:pt>
                <c:pt idx="1">
                  <c:v>Net: Any Bingo</c:v>
                </c:pt>
                <c:pt idx="2">
                  <c:v>Net: Any lottery</c:v>
                </c:pt>
                <c:pt idx="3">
                  <c:v>Betting online</c:v>
                </c:pt>
                <c:pt idx="4">
                  <c:v>Slots or casino games online</c:v>
                </c:pt>
                <c:pt idx="5">
                  <c:v>Bingo online</c:v>
                </c:pt>
                <c:pt idx="6">
                  <c:v>Betting in person </c:v>
                </c:pt>
                <c:pt idx="7">
                  <c:v>Lottery or scratchcard (in person)</c:v>
                </c:pt>
                <c:pt idx="8">
                  <c:v>Games machines in person</c:v>
                </c:pt>
                <c:pt idx="9">
                  <c:v>Bingo (in person)</c:v>
                </c:pt>
                <c:pt idx="10">
                  <c:v>Any lottery or scratchcard online</c:v>
                </c:pt>
                <c:pt idx="11">
                  <c:v>Casinos (in person)</c:v>
                </c:pt>
                <c:pt idx="12">
                  <c:v>Private bets with friends or family</c:v>
                </c:pt>
              </c:strCache>
            </c:strRef>
          </c:cat>
          <c:val>
            <c:numRef>
              <c:f>Sheet1!$D$2:$D$14</c:f>
              <c:numCache>
                <c:formatCode>0%</c:formatCode>
                <c:ptCount val="13"/>
                <c:pt idx="0">
                  <c:v>0.59431599088906895</c:v>
                </c:pt>
                <c:pt idx="1">
                  <c:v>0.39054093358044401</c:v>
                </c:pt>
                <c:pt idx="2">
                  <c:v>0.36568445735920602</c:v>
                </c:pt>
                <c:pt idx="3">
                  <c:v>0.55807718914253801</c:v>
                </c:pt>
                <c:pt idx="4">
                  <c:v>0.30090975316389901</c:v>
                </c:pt>
                <c:pt idx="5">
                  <c:v>0.29877377466263699</c:v>
                </c:pt>
                <c:pt idx="6">
                  <c:v>0.22356087349067699</c:v>
                </c:pt>
                <c:pt idx="7">
                  <c:v>0.31282577492737801</c:v>
                </c:pt>
                <c:pt idx="8">
                  <c:v>0.14936272949628401</c:v>
                </c:pt>
                <c:pt idx="9">
                  <c:v>0.151265183253524</c:v>
                </c:pt>
                <c:pt idx="10">
                  <c:v>0.17063577986654399</c:v>
                </c:pt>
                <c:pt idx="11">
                  <c:v>9.7634052554149003E-2</c:v>
                </c:pt>
                <c:pt idx="12">
                  <c:v>9.0970259415042401E-2</c:v>
                </c:pt>
              </c:numCache>
            </c:numRef>
          </c:val>
          <c:extLst>
            <c:ext xmlns:c16="http://schemas.microsoft.com/office/drawing/2014/chart" uri="{C3380CC4-5D6E-409C-BE32-E72D297353CC}">
              <c16:uniqueId val="{00000000-4D6A-4211-9C79-1BC45F6EA99D}"/>
            </c:ext>
          </c:extLst>
        </c:ser>
        <c:ser>
          <c:idx val="3"/>
          <c:order val="3"/>
          <c:tx>
            <c:strRef>
              <c:f>Sheet1!$E$1</c:f>
              <c:strCache>
                <c:ptCount val="1"/>
                <c:pt idx="0">
                  <c:v>Low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betting</c:v>
                </c:pt>
                <c:pt idx="1">
                  <c:v>Net: Any Bingo</c:v>
                </c:pt>
                <c:pt idx="2">
                  <c:v>Net: Any lottery</c:v>
                </c:pt>
                <c:pt idx="3">
                  <c:v>Betting online</c:v>
                </c:pt>
                <c:pt idx="4">
                  <c:v>Slots or casino games online</c:v>
                </c:pt>
                <c:pt idx="5">
                  <c:v>Bingo online</c:v>
                </c:pt>
                <c:pt idx="6">
                  <c:v>Betting in person </c:v>
                </c:pt>
                <c:pt idx="7">
                  <c:v>Lottery or scratchcard (in person)</c:v>
                </c:pt>
                <c:pt idx="8">
                  <c:v>Games machines in person</c:v>
                </c:pt>
                <c:pt idx="9">
                  <c:v>Bingo (in person)</c:v>
                </c:pt>
                <c:pt idx="10">
                  <c:v>Any lottery or scratchcard online</c:v>
                </c:pt>
                <c:pt idx="11">
                  <c:v>Casinos (in person)</c:v>
                </c:pt>
                <c:pt idx="12">
                  <c:v>Private bets with friends or family</c:v>
                </c:pt>
              </c:strCache>
            </c:strRef>
          </c:cat>
          <c:val>
            <c:numRef>
              <c:f>Sheet1!$E$2:$E$14</c:f>
              <c:numCache>
                <c:formatCode>0%</c:formatCode>
                <c:ptCount val="13"/>
                <c:pt idx="0">
                  <c:v>0.69412795587031695</c:v>
                </c:pt>
                <c:pt idx="1">
                  <c:v>0.401608093763685</c:v>
                </c:pt>
                <c:pt idx="2">
                  <c:v>0.216883157071424</c:v>
                </c:pt>
                <c:pt idx="3">
                  <c:v>0.586540318880717</c:v>
                </c:pt>
                <c:pt idx="4">
                  <c:v>0.33866237278189498</c:v>
                </c:pt>
                <c:pt idx="5">
                  <c:v>0.325603745926348</c:v>
                </c:pt>
                <c:pt idx="6">
                  <c:v>0.38502231615146398</c:v>
                </c:pt>
                <c:pt idx="7">
                  <c:v>0.167744842575133</c:v>
                </c:pt>
                <c:pt idx="8">
                  <c:v>0.249565694402854</c:v>
                </c:pt>
                <c:pt idx="9">
                  <c:v>0.18208242358507201</c:v>
                </c:pt>
                <c:pt idx="10">
                  <c:v>0.115311544961042</c:v>
                </c:pt>
                <c:pt idx="11">
                  <c:v>0.20789878006252999</c:v>
                </c:pt>
                <c:pt idx="12">
                  <c:v>0.175980163032952</c:v>
                </c:pt>
              </c:numCache>
            </c:numRef>
          </c:val>
          <c:extLst>
            <c:ext xmlns:c16="http://schemas.microsoft.com/office/drawing/2014/chart" uri="{C3380CC4-5D6E-409C-BE32-E72D297353CC}">
              <c16:uniqueId val="{00000001-4D6A-4211-9C79-1BC45F6EA99D}"/>
            </c:ext>
          </c:extLst>
        </c:ser>
        <c:dLbls>
          <c:showLegendKey val="0"/>
          <c:showVal val="0"/>
          <c:showCatName val="0"/>
          <c:showSerName val="0"/>
          <c:showPercent val="0"/>
          <c:showBubbleSize val="0"/>
        </c:dLbls>
        <c:gapWidth val="84"/>
        <c:axId val="643990304"/>
        <c:axId val="643988008"/>
      </c:barChart>
      <c:catAx>
        <c:axId val="64399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43988008"/>
        <c:crosses val="autoZero"/>
        <c:auto val="1"/>
        <c:lblAlgn val="ctr"/>
        <c:lblOffset val="100"/>
        <c:noMultiLvlLbl val="0"/>
      </c:catAx>
      <c:valAx>
        <c:axId val="643988008"/>
        <c:scaling>
          <c:orientation val="minMax"/>
        </c:scaling>
        <c:delete val="1"/>
        <c:axPos val="l"/>
        <c:numFmt formatCode="0%" sourceLinked="1"/>
        <c:majorTickMark val="none"/>
        <c:minorTickMark val="none"/>
        <c:tickLblPos val="nextTo"/>
        <c:crossAx val="64399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30554563087702E-2"/>
          <c:y val="7.7703370273214931E-2"/>
          <c:w val="0.92013889087382461"/>
          <c:h val="0.66013760453358039"/>
        </c:manualLayout>
      </c:layout>
      <c:barChart>
        <c:barDir val="col"/>
        <c:grouping val="percentStacked"/>
        <c:varyColors val="0"/>
        <c:ser>
          <c:idx val="0"/>
          <c:order val="0"/>
          <c:tx>
            <c:strRef>
              <c:f>Sheet1!$A$2</c:f>
              <c:strCache>
                <c:ptCount val="1"/>
                <c:pt idx="0">
                  <c:v>£0 -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Sheet1!$B$2</c:f>
              <c:numCache>
                <c:formatCode>0%</c:formatCode>
                <c:ptCount val="1"/>
                <c:pt idx="0">
                  <c:v>0.38</c:v>
                </c:pt>
              </c:numCache>
            </c:numRef>
          </c:val>
          <c:extLst>
            <c:ext xmlns:c16="http://schemas.microsoft.com/office/drawing/2014/chart" uri="{C3380CC4-5D6E-409C-BE32-E72D297353CC}">
              <c16:uniqueId val="{00000000-2542-486C-BEFF-0533E5FE2E87}"/>
            </c:ext>
          </c:extLst>
        </c:ser>
        <c:ser>
          <c:idx val="1"/>
          <c:order val="1"/>
          <c:tx>
            <c:strRef>
              <c:f>Sheet1!$A$3</c:f>
              <c:strCache>
                <c:ptCount val="1"/>
                <c:pt idx="0">
                  <c:v>£11 - £50</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2-486C-BEFF-0533E5FE2E87}"/>
                </c:ext>
              </c:extLst>
            </c:dLbl>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Sheet1!$B$3</c:f>
              <c:numCache>
                <c:formatCode>0%</c:formatCode>
                <c:ptCount val="1"/>
                <c:pt idx="0">
                  <c:v>0.31</c:v>
                </c:pt>
              </c:numCache>
            </c:numRef>
          </c:val>
          <c:extLst>
            <c:ext xmlns:c16="http://schemas.microsoft.com/office/drawing/2014/chart" uri="{C3380CC4-5D6E-409C-BE32-E72D297353CC}">
              <c16:uniqueId val="{00000003-2542-486C-BEFF-0533E5FE2E87}"/>
            </c:ext>
          </c:extLst>
        </c:ser>
        <c:ser>
          <c:idx val="2"/>
          <c:order val="2"/>
          <c:tx>
            <c:strRef>
              <c:f>Sheet1!$A$4</c:f>
              <c:strCache>
                <c:ptCount val="1"/>
                <c:pt idx="0">
                  <c:v>£51 - £100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Sheet1!$B$4</c:f>
              <c:numCache>
                <c:formatCode>0%</c:formatCode>
                <c:ptCount val="1"/>
                <c:pt idx="0">
                  <c:v>0.12</c:v>
                </c:pt>
              </c:numCache>
            </c:numRef>
          </c:val>
          <c:extLst>
            <c:ext xmlns:c16="http://schemas.microsoft.com/office/drawing/2014/chart" uri="{C3380CC4-5D6E-409C-BE32-E72D297353CC}">
              <c16:uniqueId val="{00000004-2542-486C-BEFF-0533E5FE2E87}"/>
            </c:ext>
          </c:extLst>
        </c:ser>
        <c:ser>
          <c:idx val="3"/>
          <c:order val="3"/>
          <c:tx>
            <c:strRef>
              <c:f>Sheet1!$A$5</c:f>
              <c:strCache>
                <c:ptCount val="1"/>
                <c:pt idx="0">
                  <c:v>£101 - £200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Sheet1!$B$5</c:f>
              <c:numCache>
                <c:formatCode>0%</c:formatCode>
                <c:ptCount val="1"/>
                <c:pt idx="0">
                  <c:v>0.1</c:v>
                </c:pt>
              </c:numCache>
            </c:numRef>
          </c:val>
          <c:extLst>
            <c:ext xmlns:c16="http://schemas.microsoft.com/office/drawing/2014/chart" uri="{C3380CC4-5D6E-409C-BE32-E72D297353CC}">
              <c16:uniqueId val="{00000005-2542-486C-BEFF-0533E5FE2E87}"/>
            </c:ext>
          </c:extLst>
        </c:ser>
        <c:ser>
          <c:idx val="4"/>
          <c:order val="4"/>
          <c:tx>
            <c:strRef>
              <c:f>Sheet1!$A$6</c:f>
              <c:strCache>
                <c:ptCount val="1"/>
                <c:pt idx="0">
                  <c:v>£201 - £500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Sheet1!$B$6</c:f>
              <c:numCache>
                <c:formatCode>0%</c:formatCode>
                <c:ptCount val="1"/>
                <c:pt idx="0">
                  <c:v>0.04</c:v>
                </c:pt>
              </c:numCache>
            </c:numRef>
          </c:val>
          <c:extLst>
            <c:ext xmlns:c16="http://schemas.microsoft.com/office/drawing/2014/chart" uri="{C3380CC4-5D6E-409C-BE32-E72D297353CC}">
              <c16:uniqueId val="{00000006-2542-486C-BEFF-0533E5FE2E87}"/>
            </c:ext>
          </c:extLst>
        </c:ser>
        <c:ser>
          <c:idx val="5"/>
          <c:order val="5"/>
          <c:tx>
            <c:strRef>
              <c:f>Sheet1!$A$7</c:f>
              <c:strCache>
                <c:ptCount val="1"/>
                <c:pt idx="0">
                  <c:v>£501 - £1,000</c:v>
                </c:pt>
              </c:strCache>
            </c:strRef>
          </c:tx>
          <c:spPr>
            <a:solidFill>
              <a:schemeClr val="accent6"/>
            </a:solidFill>
            <a:ln>
              <a:noFill/>
            </a:ln>
            <a:effectLst/>
          </c:spPr>
          <c:invertIfNegative val="0"/>
          <c:dLbls>
            <c:dLbl>
              <c:idx val="0"/>
              <c:layout>
                <c:manualLayout>
                  <c:x val="0.27951388194161392"/>
                  <c:y val="-3.297558638594997E-18"/>
                </c:manualLayout>
              </c:layout>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B-4DC5-9215-0964672E2186}"/>
                </c:ext>
              </c:extLst>
            </c:dLbl>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Sheet1!$B$7</c:f>
              <c:numCache>
                <c:formatCode>0%</c:formatCode>
                <c:ptCount val="1"/>
                <c:pt idx="0">
                  <c:v>0.02</c:v>
                </c:pt>
              </c:numCache>
            </c:numRef>
          </c:val>
          <c:extLst>
            <c:ext xmlns:c16="http://schemas.microsoft.com/office/drawing/2014/chart" uri="{C3380CC4-5D6E-409C-BE32-E72D297353CC}">
              <c16:uniqueId val="{00000007-2542-486C-BEFF-0533E5FE2E87}"/>
            </c:ext>
          </c:extLst>
        </c:ser>
        <c:ser>
          <c:idx val="6"/>
          <c:order val="6"/>
          <c:tx>
            <c:strRef>
              <c:f>Sheet1!$A$8</c:f>
              <c:strCache>
                <c:ptCount val="1"/>
                <c:pt idx="0">
                  <c:v>Over £1,000</c:v>
                </c:pt>
              </c:strCache>
            </c:strRef>
          </c:tx>
          <c:spPr>
            <a:solidFill>
              <a:schemeClr val="accent1">
                <a:lumMod val="60000"/>
              </a:schemeClr>
            </a:solidFill>
            <a:ln>
              <a:noFill/>
            </a:ln>
            <a:effectLst/>
          </c:spPr>
          <c:invertIfNegative val="0"/>
          <c:dLbls>
            <c:dLbl>
              <c:idx val="0"/>
              <c:layout>
                <c:manualLayout>
                  <c:x val="7.6231058711349192E-2"/>
                  <c:y val="-3.071741806362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0B-4DC5-9215-0964672E21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Sheet1!$B$8</c:f>
              <c:numCache>
                <c:formatCode>0%</c:formatCode>
                <c:ptCount val="1"/>
                <c:pt idx="0">
                  <c:v>0.02</c:v>
                </c:pt>
              </c:numCache>
            </c:numRef>
          </c:val>
          <c:extLst>
            <c:ext xmlns:c16="http://schemas.microsoft.com/office/drawing/2014/chart" uri="{C3380CC4-5D6E-409C-BE32-E72D297353CC}">
              <c16:uniqueId val="{00000008-2542-486C-BEFF-0533E5FE2E87}"/>
            </c:ext>
          </c:extLst>
        </c:ser>
        <c:dLbls>
          <c:showLegendKey val="0"/>
          <c:showVal val="0"/>
          <c:showCatName val="0"/>
          <c:showSerName val="0"/>
          <c:showPercent val="0"/>
          <c:showBubbleSize val="0"/>
        </c:dLbls>
        <c:gapWidth val="150"/>
        <c:overlap val="100"/>
        <c:axId val="498738192"/>
        <c:axId val="498739176"/>
      </c:barChart>
      <c:catAx>
        <c:axId val="4987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739176"/>
        <c:crosses val="autoZero"/>
        <c:auto val="1"/>
        <c:lblAlgn val="ctr"/>
        <c:lblOffset val="100"/>
        <c:noMultiLvlLbl val="0"/>
      </c:catAx>
      <c:valAx>
        <c:axId val="498739176"/>
        <c:scaling>
          <c:orientation val="minMax"/>
        </c:scaling>
        <c:delete val="1"/>
        <c:axPos val="l"/>
        <c:numFmt formatCode="0%" sourceLinked="1"/>
        <c:majorTickMark val="none"/>
        <c:minorTickMark val="none"/>
        <c:tickLblPos val="nextTo"/>
        <c:crossAx val="498738192"/>
        <c:crosses val="autoZero"/>
        <c:crossBetween val="between"/>
      </c:valAx>
      <c:spPr>
        <a:noFill/>
        <a:ln>
          <a:noFill/>
        </a:ln>
        <a:effectLst/>
      </c:spPr>
    </c:plotArea>
    <c:legend>
      <c:legendPos val="b"/>
      <c:layout>
        <c:manualLayout>
          <c:xMode val="edge"/>
          <c:yMode val="edge"/>
          <c:x val="0"/>
          <c:y val="0.86228982455713288"/>
          <c:w val="0.97424636437588585"/>
          <c:h val="0.12114911991682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30554563087702E-2"/>
          <c:y val="7.7703370273214931E-2"/>
          <c:w val="0.92013889087382461"/>
          <c:h val="0.66013760453358039"/>
        </c:manualLayout>
      </c:layout>
      <c:barChart>
        <c:barDir val="col"/>
        <c:grouping val="percentStacked"/>
        <c:varyColors val="0"/>
        <c:ser>
          <c:idx val="0"/>
          <c:order val="0"/>
          <c:tx>
            <c:strRef>
              <c:f>Sheet1!$A$2</c:f>
              <c:strCache>
                <c:ptCount val="1"/>
                <c:pt idx="0">
                  <c:v>£0 -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High GLS</c:v>
                </c:pt>
                <c:pt idx="1">
                  <c:v>Medium GLS</c:v>
                </c:pt>
                <c:pt idx="2">
                  <c:v>Low GLS</c:v>
                </c:pt>
              </c:strCache>
            </c:strRef>
          </c:cat>
          <c:val>
            <c:numRef>
              <c:f>Sheet1!$B$2:$D$2</c:f>
              <c:numCache>
                <c:formatCode>0%</c:formatCode>
                <c:ptCount val="3"/>
                <c:pt idx="0">
                  <c:v>0.65</c:v>
                </c:pt>
                <c:pt idx="1">
                  <c:v>0.46</c:v>
                </c:pt>
                <c:pt idx="2">
                  <c:v>0.23</c:v>
                </c:pt>
              </c:numCache>
            </c:numRef>
          </c:val>
          <c:extLst>
            <c:ext xmlns:c16="http://schemas.microsoft.com/office/drawing/2014/chart" uri="{C3380CC4-5D6E-409C-BE32-E72D297353CC}">
              <c16:uniqueId val="{00000000-2542-486C-BEFF-0533E5FE2E87}"/>
            </c:ext>
          </c:extLst>
        </c:ser>
        <c:ser>
          <c:idx val="1"/>
          <c:order val="1"/>
          <c:tx>
            <c:strRef>
              <c:f>Sheet1!$A$3</c:f>
              <c:strCache>
                <c:ptCount val="1"/>
                <c:pt idx="0">
                  <c:v>£11 - £50</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2-486C-BEFF-0533E5FE2E8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ED-4C38-99E4-41F66B36FA5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D-4C38-99E4-41F66B36FA58}"/>
                </c:ext>
              </c:extLst>
            </c:dLbl>
            <c:spPr>
              <a:noFill/>
              <a:ln>
                <a:noFill/>
              </a:ln>
              <a:effectLst/>
            </c:spPr>
            <c:txPr>
              <a:bodyPr rot="0" spcFirstLastPara="1" vertOverflow="ellipsis" vert="horz" wrap="square" lIns="38100" tIns="19050" rIns="38100" bIns="19050" anchor="ctr" anchorCtr="0">
                <a:spAutoFit/>
              </a:bodyPr>
              <a:lstStyle/>
              <a:p>
                <a:pPr algn="ctr">
                  <a:defRPr lang="en-GB"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High GLS</c:v>
                </c:pt>
                <c:pt idx="1">
                  <c:v>Medium GLS</c:v>
                </c:pt>
                <c:pt idx="2">
                  <c:v>Low GLS</c:v>
                </c:pt>
              </c:strCache>
            </c:strRef>
          </c:cat>
          <c:val>
            <c:numRef>
              <c:f>Sheet1!$B$3:$D$3</c:f>
              <c:numCache>
                <c:formatCode>0%</c:formatCode>
                <c:ptCount val="3"/>
                <c:pt idx="0">
                  <c:v>0.26</c:v>
                </c:pt>
                <c:pt idx="1">
                  <c:v>0.38</c:v>
                </c:pt>
                <c:pt idx="2">
                  <c:v>0.28999999999999998</c:v>
                </c:pt>
              </c:numCache>
            </c:numRef>
          </c:val>
          <c:extLst>
            <c:ext xmlns:c16="http://schemas.microsoft.com/office/drawing/2014/chart" uri="{C3380CC4-5D6E-409C-BE32-E72D297353CC}">
              <c16:uniqueId val="{00000003-2542-486C-BEFF-0533E5FE2E87}"/>
            </c:ext>
          </c:extLst>
        </c:ser>
        <c:ser>
          <c:idx val="2"/>
          <c:order val="2"/>
          <c:tx>
            <c:strRef>
              <c:f>Sheet1!$A$4</c:f>
              <c:strCache>
                <c:ptCount val="1"/>
                <c:pt idx="0">
                  <c:v>£51 - £100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High GLS</c:v>
                </c:pt>
                <c:pt idx="1">
                  <c:v>Medium GLS</c:v>
                </c:pt>
                <c:pt idx="2">
                  <c:v>Low GLS</c:v>
                </c:pt>
              </c:strCache>
            </c:strRef>
          </c:cat>
          <c:val>
            <c:numRef>
              <c:f>Sheet1!$B$4:$D$4</c:f>
              <c:numCache>
                <c:formatCode>0%</c:formatCode>
                <c:ptCount val="3"/>
                <c:pt idx="0">
                  <c:v>0.05</c:v>
                </c:pt>
                <c:pt idx="1">
                  <c:v>0.09</c:v>
                </c:pt>
                <c:pt idx="2">
                  <c:v>0.17</c:v>
                </c:pt>
              </c:numCache>
            </c:numRef>
          </c:val>
          <c:extLst>
            <c:ext xmlns:c16="http://schemas.microsoft.com/office/drawing/2014/chart" uri="{C3380CC4-5D6E-409C-BE32-E72D297353CC}">
              <c16:uniqueId val="{00000004-2542-486C-BEFF-0533E5FE2E87}"/>
            </c:ext>
          </c:extLst>
        </c:ser>
        <c:ser>
          <c:idx val="3"/>
          <c:order val="3"/>
          <c:tx>
            <c:strRef>
              <c:f>Sheet1!$A$5</c:f>
              <c:strCache>
                <c:ptCount val="1"/>
                <c:pt idx="0">
                  <c:v>£101 - £200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High GLS</c:v>
                </c:pt>
                <c:pt idx="1">
                  <c:v>Medium GLS</c:v>
                </c:pt>
                <c:pt idx="2">
                  <c:v>Low GLS</c:v>
                </c:pt>
              </c:strCache>
            </c:strRef>
          </c:cat>
          <c:val>
            <c:numRef>
              <c:f>Sheet1!$B$5:$D$5</c:f>
              <c:numCache>
                <c:formatCode>0%</c:formatCode>
                <c:ptCount val="3"/>
                <c:pt idx="0">
                  <c:v>0.02</c:v>
                </c:pt>
                <c:pt idx="1">
                  <c:v>0.04</c:v>
                </c:pt>
                <c:pt idx="2">
                  <c:v>0.16</c:v>
                </c:pt>
              </c:numCache>
            </c:numRef>
          </c:val>
          <c:extLst>
            <c:ext xmlns:c16="http://schemas.microsoft.com/office/drawing/2014/chart" uri="{C3380CC4-5D6E-409C-BE32-E72D297353CC}">
              <c16:uniqueId val="{00000005-2542-486C-BEFF-0533E5FE2E87}"/>
            </c:ext>
          </c:extLst>
        </c:ser>
        <c:ser>
          <c:idx val="4"/>
          <c:order val="4"/>
          <c:tx>
            <c:strRef>
              <c:f>Sheet1!$A$6</c:f>
              <c:strCache>
                <c:ptCount val="1"/>
                <c:pt idx="0">
                  <c:v>£201 - £500</c:v>
                </c:pt>
              </c:strCache>
            </c:strRef>
          </c:tx>
          <c:spPr>
            <a:solidFill>
              <a:schemeClr val="accent5"/>
            </a:solidFill>
            <a:ln>
              <a:noFill/>
            </a:ln>
            <a:effectLst/>
          </c:spPr>
          <c:invertIfNegative val="0"/>
          <c:dLbls>
            <c:dLbl>
              <c:idx val="0"/>
              <c:layout>
                <c:manualLayout>
                  <c:x val="0.10359328275052397"/>
                  <c:y val="1.4389513013558321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ED-4C38-99E4-41F66B36FA58}"/>
                </c:ext>
              </c:extLst>
            </c:dLbl>
            <c:dLbl>
              <c:idx val="1"/>
              <c:layout>
                <c:manualLayout>
                  <c:x val="8.6944362308475437E-2"/>
                  <c:y val="-6.595117277189994E-18"/>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ED-4C38-99E4-41F66B36FA5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High GLS</c:v>
                </c:pt>
                <c:pt idx="1">
                  <c:v>Medium GLS</c:v>
                </c:pt>
                <c:pt idx="2">
                  <c:v>Low GLS</c:v>
                </c:pt>
              </c:strCache>
            </c:strRef>
          </c:cat>
          <c:val>
            <c:numRef>
              <c:f>Sheet1!$B$6:$D$6</c:f>
              <c:numCache>
                <c:formatCode>0%</c:formatCode>
                <c:ptCount val="3"/>
                <c:pt idx="0">
                  <c:v>0.01</c:v>
                </c:pt>
                <c:pt idx="1">
                  <c:v>0.01</c:v>
                </c:pt>
                <c:pt idx="2">
                  <c:v>7.0000000000000007E-2</c:v>
                </c:pt>
              </c:numCache>
            </c:numRef>
          </c:val>
          <c:extLst>
            <c:ext xmlns:c16="http://schemas.microsoft.com/office/drawing/2014/chart" uri="{C3380CC4-5D6E-409C-BE32-E72D297353CC}">
              <c16:uniqueId val="{00000006-2542-486C-BEFF-0533E5FE2E87}"/>
            </c:ext>
          </c:extLst>
        </c:ser>
        <c:ser>
          <c:idx val="5"/>
          <c:order val="5"/>
          <c:tx>
            <c:strRef>
              <c:f>Sheet1!$A$7</c:f>
              <c:strCache>
                <c:ptCount val="1"/>
                <c:pt idx="0">
                  <c:v>£501 - £1,000</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610B-4DC5-9215-0964672E2186}"/>
                </c:ext>
              </c:extLst>
            </c:dLbl>
            <c:dLbl>
              <c:idx val="1"/>
              <c:delete val="1"/>
              <c:extLst>
                <c:ext xmlns:c15="http://schemas.microsoft.com/office/drawing/2012/chart" uri="{CE6537A1-D6FC-4f65-9D91-7224C49458BB}"/>
                <c:ext xmlns:c16="http://schemas.microsoft.com/office/drawing/2014/chart" uri="{C3380CC4-5D6E-409C-BE32-E72D297353CC}">
                  <c16:uniqueId val="{00000003-4AED-4C38-99E4-41F66B36FA58}"/>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GB"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AED-4C38-99E4-41F66B36FA58}"/>
                </c:ext>
              </c:extLst>
            </c:dLbl>
            <c:spPr>
              <a:noFill/>
              <a:ln>
                <a:noFill/>
              </a:ln>
              <a:effectLst/>
            </c:spPr>
            <c:txPr>
              <a:bodyPr rot="0" spcFirstLastPara="1" vertOverflow="ellipsis" vert="horz" wrap="square" lIns="38100" tIns="19050" rIns="38100" bIns="19050" anchor="ctr" anchorCtr="0">
                <a:spAutoFit/>
              </a:bodyPr>
              <a:lstStyle/>
              <a:p>
                <a:pPr algn="ctr">
                  <a:defRPr lang="en-GB"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High GLS</c:v>
                </c:pt>
                <c:pt idx="1">
                  <c:v>Medium GLS</c:v>
                </c:pt>
                <c:pt idx="2">
                  <c:v>Low GLS</c:v>
                </c:pt>
              </c:strCache>
            </c:strRef>
          </c:cat>
          <c:val>
            <c:numRef>
              <c:f>Sheet1!$B$7:$D$7</c:f>
              <c:numCache>
                <c:formatCode>0%</c:formatCode>
                <c:ptCount val="3"/>
                <c:pt idx="0">
                  <c:v>0</c:v>
                </c:pt>
                <c:pt idx="1">
                  <c:v>0</c:v>
                </c:pt>
                <c:pt idx="2">
                  <c:v>0.04</c:v>
                </c:pt>
              </c:numCache>
            </c:numRef>
          </c:val>
          <c:extLst>
            <c:ext xmlns:c16="http://schemas.microsoft.com/office/drawing/2014/chart" uri="{C3380CC4-5D6E-409C-BE32-E72D297353CC}">
              <c16:uniqueId val="{00000007-2542-486C-BEFF-0533E5FE2E87}"/>
            </c:ext>
          </c:extLst>
        </c:ser>
        <c:ser>
          <c:idx val="6"/>
          <c:order val="6"/>
          <c:tx>
            <c:strRef>
              <c:f>Sheet1!$A$8</c:f>
              <c:strCache>
                <c:ptCount val="1"/>
                <c:pt idx="0">
                  <c:v>Over £1,000</c:v>
                </c:pt>
              </c:strCache>
            </c:strRef>
          </c:tx>
          <c:spPr>
            <a:solidFill>
              <a:schemeClr val="accent1">
                <a:lumMod val="60000"/>
              </a:schemeClr>
            </a:solidFill>
            <a:ln>
              <a:noFill/>
            </a:ln>
            <a:effectLst/>
          </c:spPr>
          <c:invertIfNegative val="0"/>
          <c:dLbls>
            <c:dLbl>
              <c:idx val="0"/>
              <c:layout>
                <c:manualLayout>
                  <c:x val="7.6231058711349192E-2"/>
                  <c:y val="-3.071741806362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0B-4DC5-9215-0964672E2186}"/>
                </c:ext>
              </c:extLst>
            </c:dLbl>
            <c:dLbl>
              <c:idx val="1"/>
              <c:layout>
                <c:manualLayout>
                  <c:x val="2.9598080785864005E-2"/>
                  <c:y val="-3.4534831232539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ED-4C38-99E4-41F66B36FA58}"/>
                </c:ext>
              </c:extLst>
            </c:dLbl>
            <c:dLbl>
              <c:idx val="2"/>
              <c:layout>
                <c:manualLayout>
                  <c:x val="-5.5496401473495004E-3"/>
                  <c:y val="-4.0290636437963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ED-4C38-99E4-41F66B36FA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High GLS</c:v>
                </c:pt>
                <c:pt idx="1">
                  <c:v>Medium GLS</c:v>
                </c:pt>
                <c:pt idx="2">
                  <c:v>Low GLS</c:v>
                </c:pt>
              </c:strCache>
            </c:strRef>
          </c:cat>
          <c:val>
            <c:numRef>
              <c:f>Sheet1!$B$8:$D$8</c:f>
              <c:numCache>
                <c:formatCode>0%</c:formatCode>
                <c:ptCount val="3"/>
                <c:pt idx="0">
                  <c:v>0.01</c:v>
                </c:pt>
                <c:pt idx="1">
                  <c:v>0.01</c:v>
                </c:pt>
                <c:pt idx="2">
                  <c:v>0.03</c:v>
                </c:pt>
              </c:numCache>
            </c:numRef>
          </c:val>
          <c:extLst>
            <c:ext xmlns:c16="http://schemas.microsoft.com/office/drawing/2014/chart" uri="{C3380CC4-5D6E-409C-BE32-E72D297353CC}">
              <c16:uniqueId val="{00000008-2542-486C-BEFF-0533E5FE2E87}"/>
            </c:ext>
          </c:extLst>
        </c:ser>
        <c:dLbls>
          <c:showLegendKey val="0"/>
          <c:showVal val="0"/>
          <c:showCatName val="0"/>
          <c:showSerName val="0"/>
          <c:showPercent val="0"/>
          <c:showBubbleSize val="0"/>
        </c:dLbls>
        <c:gapWidth val="150"/>
        <c:overlap val="100"/>
        <c:axId val="498738192"/>
        <c:axId val="498739176"/>
      </c:barChart>
      <c:catAx>
        <c:axId val="4987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739176"/>
        <c:crosses val="autoZero"/>
        <c:auto val="1"/>
        <c:lblAlgn val="ctr"/>
        <c:lblOffset val="100"/>
        <c:noMultiLvlLbl val="0"/>
      </c:catAx>
      <c:valAx>
        <c:axId val="498739176"/>
        <c:scaling>
          <c:orientation val="minMax"/>
        </c:scaling>
        <c:delete val="1"/>
        <c:axPos val="l"/>
        <c:numFmt formatCode="0%" sourceLinked="1"/>
        <c:majorTickMark val="none"/>
        <c:minorTickMark val="none"/>
        <c:tickLblPos val="nextTo"/>
        <c:crossAx val="498738192"/>
        <c:crosses val="autoZero"/>
        <c:crossBetween val="between"/>
      </c:valAx>
      <c:spPr>
        <a:noFill/>
        <a:ln>
          <a:noFill/>
        </a:ln>
        <a:effectLst/>
      </c:spPr>
    </c:plotArea>
    <c:legend>
      <c:legendPos val="b"/>
      <c:layout>
        <c:manualLayout>
          <c:xMode val="edge"/>
          <c:yMode val="edge"/>
          <c:x val="0"/>
          <c:y val="0.86228982455713288"/>
          <c:w val="0.97424636437588585"/>
          <c:h val="0.12114911991682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3.5406394186964514E-2"/>
          <c:w val="0.90381151574803154"/>
          <c:h val="0.8248450495043231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 Reward-seeking</c:v>
                </c:pt>
                <c:pt idx="1">
                  <c:v>Net: Problematic</c:v>
                </c:pt>
                <c:pt idx="2">
                  <c:v>For added protection</c:v>
                </c:pt>
                <c:pt idx="3">
                  <c:v>It's the card I signed up with and I haven't changed it</c:v>
                </c:pt>
                <c:pt idx="4">
                  <c:v>I do all or most of my spending on credit cards </c:v>
                </c:pt>
                <c:pt idx="5">
                  <c:v>I earn benefits when using my credit card </c:v>
                </c:pt>
                <c:pt idx="6">
                  <c:v>I didn't have cash/debit card with me</c:v>
                </c:pt>
                <c:pt idx="7">
                  <c:v>So that it doesn't appear on a bank statement / app that someone else will see</c:v>
                </c:pt>
                <c:pt idx="8">
                  <c:v>I didn't have the money available in my bank account</c:v>
                </c:pt>
              </c:strCache>
            </c:strRef>
          </c:cat>
          <c:val>
            <c:numRef>
              <c:f>Sheet1!$B$2:$B$10</c:f>
              <c:numCache>
                <c:formatCode>0%</c:formatCode>
                <c:ptCount val="9"/>
                <c:pt idx="0">
                  <c:v>0.54391629267872299</c:v>
                </c:pt>
                <c:pt idx="1">
                  <c:v>0.25030545525906001</c:v>
                </c:pt>
                <c:pt idx="2">
                  <c:v>0.25028388820317898</c:v>
                </c:pt>
                <c:pt idx="3">
                  <c:v>0.24825448016908699</c:v>
                </c:pt>
                <c:pt idx="4">
                  <c:v>0.21981530495400201</c:v>
                </c:pt>
                <c:pt idx="5">
                  <c:v>0.21749703298692299</c:v>
                </c:pt>
                <c:pt idx="6">
                  <c:v>0.19275957720623199</c:v>
                </c:pt>
                <c:pt idx="7">
                  <c:v>0.14127892575752499</c:v>
                </c:pt>
                <c:pt idx="8">
                  <c:v>0.120993909418715</c:v>
                </c:pt>
              </c:numCache>
            </c:numRef>
          </c:val>
          <c:extLst>
            <c:ext xmlns:c16="http://schemas.microsoft.com/office/drawing/2014/chart" uri="{C3380CC4-5D6E-409C-BE32-E72D297353CC}">
              <c16:uniqueId val="{00000000-B00D-454F-B098-0431BE6353DD}"/>
            </c:ext>
          </c:extLst>
        </c:ser>
        <c:ser>
          <c:idx val="1"/>
          <c:order val="1"/>
          <c:tx>
            <c:strRef>
              <c:f>Sheet1!$C$1</c:f>
              <c:strCache>
                <c:ptCount val="1"/>
                <c:pt idx="0">
                  <c:v>High GLS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 Reward-seeking</c:v>
                </c:pt>
                <c:pt idx="1">
                  <c:v>Net: Problematic</c:v>
                </c:pt>
                <c:pt idx="2">
                  <c:v>For added protection</c:v>
                </c:pt>
                <c:pt idx="3">
                  <c:v>It's the card I signed up with and I haven't changed it</c:v>
                </c:pt>
                <c:pt idx="4">
                  <c:v>I do all or most of my spending on credit cards </c:v>
                </c:pt>
                <c:pt idx="5">
                  <c:v>I earn benefits when using my credit card </c:v>
                </c:pt>
                <c:pt idx="6">
                  <c:v>I didn't have cash/debit card with me</c:v>
                </c:pt>
                <c:pt idx="7">
                  <c:v>So that it doesn't appear on a bank statement / app that someone else will see</c:v>
                </c:pt>
                <c:pt idx="8">
                  <c:v>I didn't have the money available in my bank account</c:v>
                </c:pt>
              </c:strCache>
            </c:strRef>
          </c:cat>
          <c:val>
            <c:numRef>
              <c:f>Sheet1!$C$2:$C$10</c:f>
              <c:numCache>
                <c:formatCode>0%</c:formatCode>
                <c:ptCount val="9"/>
                <c:pt idx="0">
                  <c:v>0.63669271472505096</c:v>
                </c:pt>
                <c:pt idx="1">
                  <c:v>0.16433243241419301</c:v>
                </c:pt>
                <c:pt idx="2">
                  <c:v>0.31869390251670898</c:v>
                </c:pt>
                <c:pt idx="3">
                  <c:v>0.17033702559535899</c:v>
                </c:pt>
                <c:pt idx="4">
                  <c:v>0.19183205641595499</c:v>
                </c:pt>
                <c:pt idx="5">
                  <c:v>0.27391621450049702</c:v>
                </c:pt>
                <c:pt idx="6">
                  <c:v>0.14023398341885199</c:v>
                </c:pt>
                <c:pt idx="7">
                  <c:v>9.5368695868402298E-2</c:v>
                </c:pt>
                <c:pt idx="8">
                  <c:v>7.7599824365279499E-2</c:v>
                </c:pt>
              </c:numCache>
            </c:numRef>
          </c:val>
          <c:extLst>
            <c:ext xmlns:c16="http://schemas.microsoft.com/office/drawing/2014/chart" uri="{C3380CC4-5D6E-409C-BE32-E72D297353CC}">
              <c16:uniqueId val="{00000000-93EF-4357-911F-192E9973CAAD}"/>
            </c:ext>
          </c:extLst>
        </c:ser>
        <c:ser>
          <c:idx val="2"/>
          <c:order val="2"/>
          <c:tx>
            <c:strRef>
              <c:f>Sheet1!$D$1</c:f>
              <c:strCache>
                <c:ptCount val="1"/>
                <c:pt idx="0">
                  <c:v>Medium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 Reward-seeking</c:v>
                </c:pt>
                <c:pt idx="1">
                  <c:v>Net: Problematic</c:v>
                </c:pt>
                <c:pt idx="2">
                  <c:v>For added protection</c:v>
                </c:pt>
                <c:pt idx="3">
                  <c:v>It's the card I signed up with and I haven't changed it</c:v>
                </c:pt>
                <c:pt idx="4">
                  <c:v>I do all or most of my spending on credit cards </c:v>
                </c:pt>
                <c:pt idx="5">
                  <c:v>I earn benefits when using my credit card </c:v>
                </c:pt>
                <c:pt idx="6">
                  <c:v>I didn't have cash/debit card with me</c:v>
                </c:pt>
                <c:pt idx="7">
                  <c:v>So that it doesn't appear on a bank statement / app that someone else will see</c:v>
                </c:pt>
                <c:pt idx="8">
                  <c:v>I didn't have the money available in my bank account</c:v>
                </c:pt>
              </c:strCache>
            </c:strRef>
          </c:cat>
          <c:val>
            <c:numRef>
              <c:f>Sheet1!$D$2:$D$10</c:f>
              <c:numCache>
                <c:formatCode>0%</c:formatCode>
                <c:ptCount val="9"/>
                <c:pt idx="0">
                  <c:v>0.48745904473912799</c:v>
                </c:pt>
                <c:pt idx="1">
                  <c:v>0.21759692262375099</c:v>
                </c:pt>
                <c:pt idx="2">
                  <c:v>0.22605801395619701</c:v>
                </c:pt>
                <c:pt idx="3">
                  <c:v>0.27623695945543902</c:v>
                </c:pt>
                <c:pt idx="4">
                  <c:v>0.18229187649692599</c:v>
                </c:pt>
                <c:pt idx="5">
                  <c:v>0.18588719669283801</c:v>
                </c:pt>
                <c:pt idx="6">
                  <c:v>0.21295907835004299</c:v>
                </c:pt>
                <c:pt idx="7">
                  <c:v>8.9335274131543296E-2</c:v>
                </c:pt>
                <c:pt idx="8">
                  <c:v>0.13449543527483401</c:v>
                </c:pt>
              </c:numCache>
            </c:numRef>
          </c:val>
          <c:extLst>
            <c:ext xmlns:c16="http://schemas.microsoft.com/office/drawing/2014/chart" uri="{C3380CC4-5D6E-409C-BE32-E72D297353CC}">
              <c16:uniqueId val="{00000001-93EF-4357-911F-192E9973CAAD}"/>
            </c:ext>
          </c:extLst>
        </c:ser>
        <c:ser>
          <c:idx val="3"/>
          <c:order val="3"/>
          <c:tx>
            <c:strRef>
              <c:f>Sheet1!$E$1</c:f>
              <c:strCache>
                <c:ptCount val="1"/>
                <c:pt idx="0">
                  <c:v>Low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 Reward-seeking</c:v>
                </c:pt>
                <c:pt idx="1">
                  <c:v>Net: Problematic</c:v>
                </c:pt>
                <c:pt idx="2">
                  <c:v>For added protection</c:v>
                </c:pt>
                <c:pt idx="3">
                  <c:v>It's the card I signed up with and I haven't changed it</c:v>
                </c:pt>
                <c:pt idx="4">
                  <c:v>I do all or most of my spending on credit cards </c:v>
                </c:pt>
                <c:pt idx="5">
                  <c:v>I earn benefits when using my credit card </c:v>
                </c:pt>
                <c:pt idx="6">
                  <c:v>I didn't have cash/debit card with me</c:v>
                </c:pt>
                <c:pt idx="7">
                  <c:v>So that it doesn't appear on a bank statement / app that someone else will see</c:v>
                </c:pt>
                <c:pt idx="8">
                  <c:v>I didn't have the money available in my bank account</c:v>
                </c:pt>
              </c:strCache>
            </c:strRef>
          </c:cat>
          <c:val>
            <c:numRef>
              <c:f>Sheet1!$E$2:$E$10</c:f>
              <c:numCache>
                <c:formatCode>0%</c:formatCode>
                <c:ptCount val="9"/>
                <c:pt idx="0">
                  <c:v>0.53789620253749104</c:v>
                </c:pt>
                <c:pt idx="1">
                  <c:v>0.304579315583072</c:v>
                </c:pt>
                <c:pt idx="2">
                  <c:v>0.23587759504936401</c:v>
                </c:pt>
                <c:pt idx="3">
                  <c:v>0.26443970225409802</c:v>
                </c:pt>
                <c:pt idx="4">
                  <c:v>0.25287370782572299</c:v>
                </c:pt>
                <c:pt idx="5">
                  <c:v>0.21227663943642799</c:v>
                </c:pt>
                <c:pt idx="6">
                  <c:v>0.202905193563367</c:v>
                </c:pt>
                <c:pt idx="7">
                  <c:v>0.190006985517639</c:v>
                </c:pt>
                <c:pt idx="8">
                  <c:v>0.13120056474882799</c:v>
                </c:pt>
              </c:numCache>
            </c:numRef>
          </c:val>
          <c:extLst>
            <c:ext xmlns:c16="http://schemas.microsoft.com/office/drawing/2014/chart" uri="{C3380CC4-5D6E-409C-BE32-E72D297353CC}">
              <c16:uniqueId val="{00000002-93EF-4357-911F-192E9973CAAD}"/>
            </c:ext>
          </c:extLst>
        </c:ser>
        <c:dLbls>
          <c:showLegendKey val="0"/>
          <c:showVal val="0"/>
          <c:showCatName val="0"/>
          <c:showSerName val="0"/>
          <c:showPercent val="0"/>
          <c:showBubbleSize val="0"/>
        </c:dLbls>
        <c:gapWidth val="85"/>
        <c:axId val="643954552"/>
        <c:axId val="643959472"/>
      </c:barChart>
      <c:catAx>
        <c:axId val="64395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3959472"/>
        <c:crosses val="autoZero"/>
        <c:auto val="1"/>
        <c:lblAlgn val="ctr"/>
        <c:lblOffset val="100"/>
        <c:noMultiLvlLbl val="0"/>
      </c:catAx>
      <c:valAx>
        <c:axId val="643959472"/>
        <c:scaling>
          <c:orientation val="minMax"/>
        </c:scaling>
        <c:delete val="1"/>
        <c:axPos val="l"/>
        <c:numFmt formatCode="0%" sourceLinked="1"/>
        <c:majorTickMark val="none"/>
        <c:minorTickMark val="none"/>
        <c:tickLblPos val="nextTo"/>
        <c:crossAx val="643954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Using a credit card money transfer</c:v>
                </c:pt>
                <c:pt idx="1">
                  <c:v>Using an overdraft</c:v>
                </c:pt>
                <c:pt idx="2">
                  <c:v>Borrowing money from a family member</c:v>
                </c:pt>
                <c:pt idx="3">
                  <c:v>Borrowing money from a friend</c:v>
                </c:pt>
                <c:pt idx="4">
                  <c:v>Using a loan</c:v>
                </c:pt>
                <c:pt idx="5">
                  <c:v>Using someone else’s debit OR credit card</c:v>
                </c:pt>
                <c:pt idx="6">
                  <c:v>Use an illegal loan</c:v>
                </c:pt>
              </c:strCache>
            </c:strRef>
          </c:cat>
          <c:val>
            <c:numRef>
              <c:f>Sheet1!$B$2:$B$8</c:f>
              <c:numCache>
                <c:formatCode>0%</c:formatCode>
                <c:ptCount val="7"/>
                <c:pt idx="0">
                  <c:v>0.42754672898426804</c:v>
                </c:pt>
                <c:pt idx="1">
                  <c:v>0.38089672230907801</c:v>
                </c:pt>
                <c:pt idx="2">
                  <c:v>0.37641701655435</c:v>
                </c:pt>
                <c:pt idx="3">
                  <c:v>0.35522557326858895</c:v>
                </c:pt>
                <c:pt idx="4">
                  <c:v>0.32343722509672301</c:v>
                </c:pt>
                <c:pt idx="5">
                  <c:v>0.32240192387031996</c:v>
                </c:pt>
                <c:pt idx="6">
                  <c:v>0.26116351282628503</c:v>
                </c:pt>
              </c:numCache>
            </c:numRef>
          </c:val>
          <c:extLst>
            <c:ext xmlns:c16="http://schemas.microsoft.com/office/drawing/2014/chart" uri="{C3380CC4-5D6E-409C-BE32-E72D297353CC}">
              <c16:uniqueId val="{00000000-1514-4B5E-B9AF-ACC0294F290C}"/>
            </c:ext>
          </c:extLst>
        </c:ser>
        <c:ser>
          <c:idx val="1"/>
          <c:order val="1"/>
          <c:tx>
            <c:strRef>
              <c:f>Sheet1!$C$1</c:f>
              <c:strCache>
                <c:ptCount val="1"/>
                <c:pt idx="0">
                  <c:v>High GLS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Using a credit card money transfer</c:v>
                </c:pt>
                <c:pt idx="1">
                  <c:v>Using an overdraft</c:v>
                </c:pt>
                <c:pt idx="2">
                  <c:v>Borrowing money from a family member</c:v>
                </c:pt>
                <c:pt idx="3">
                  <c:v>Borrowing money from a friend</c:v>
                </c:pt>
                <c:pt idx="4">
                  <c:v>Using a loan</c:v>
                </c:pt>
                <c:pt idx="5">
                  <c:v>Using someone else’s debit OR credit card</c:v>
                </c:pt>
                <c:pt idx="6">
                  <c:v>Use an illegal loan</c:v>
                </c:pt>
              </c:strCache>
            </c:strRef>
          </c:cat>
          <c:val>
            <c:numRef>
              <c:f>Sheet1!$C$2:$C$8</c:f>
              <c:numCache>
                <c:formatCode>0%</c:formatCode>
                <c:ptCount val="7"/>
                <c:pt idx="0">
                  <c:v>0.13511309741047295</c:v>
                </c:pt>
                <c:pt idx="1">
                  <c:v>9.5005584123331044E-2</c:v>
                </c:pt>
                <c:pt idx="2">
                  <c:v>9.6541832206128997E-2</c:v>
                </c:pt>
                <c:pt idx="3">
                  <c:v>9.0072271807609017E-2</c:v>
                </c:pt>
                <c:pt idx="4">
                  <c:v>7.5860760627091017E-2</c:v>
                </c:pt>
                <c:pt idx="5">
                  <c:v>6.8352598386582031E-2</c:v>
                </c:pt>
                <c:pt idx="6">
                  <c:v>3.2233699901100032E-2</c:v>
                </c:pt>
              </c:numCache>
            </c:numRef>
          </c:val>
          <c:extLst>
            <c:ext xmlns:c16="http://schemas.microsoft.com/office/drawing/2014/chart" uri="{C3380CC4-5D6E-409C-BE32-E72D297353CC}">
              <c16:uniqueId val="{00000001-1514-4B5E-B9AF-ACC0294F290C}"/>
            </c:ext>
          </c:extLst>
        </c:ser>
        <c:ser>
          <c:idx val="2"/>
          <c:order val="2"/>
          <c:tx>
            <c:strRef>
              <c:f>Sheet1!$D$1</c:f>
              <c:strCache>
                <c:ptCount val="1"/>
                <c:pt idx="0">
                  <c:v>Medium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Using a credit card money transfer</c:v>
                </c:pt>
                <c:pt idx="1">
                  <c:v>Using an overdraft</c:v>
                </c:pt>
                <c:pt idx="2">
                  <c:v>Borrowing money from a family member</c:v>
                </c:pt>
                <c:pt idx="3">
                  <c:v>Borrowing money from a friend</c:v>
                </c:pt>
                <c:pt idx="4">
                  <c:v>Using a loan</c:v>
                </c:pt>
                <c:pt idx="5">
                  <c:v>Using someone else’s debit OR credit card</c:v>
                </c:pt>
                <c:pt idx="6">
                  <c:v>Use an illegal loan</c:v>
                </c:pt>
              </c:strCache>
            </c:strRef>
          </c:cat>
          <c:val>
            <c:numRef>
              <c:f>Sheet1!$D$2:$D$8</c:f>
              <c:numCache>
                <c:formatCode>0%</c:formatCode>
                <c:ptCount val="7"/>
                <c:pt idx="0">
                  <c:v>0.34450914512842301</c:v>
                </c:pt>
                <c:pt idx="1">
                  <c:v>0.28136877549132999</c:v>
                </c:pt>
                <c:pt idx="2">
                  <c:v>0.23242749942420304</c:v>
                </c:pt>
                <c:pt idx="3">
                  <c:v>0.23382623420274695</c:v>
                </c:pt>
                <c:pt idx="4">
                  <c:v>0.17111144650489596</c:v>
                </c:pt>
                <c:pt idx="5">
                  <c:v>0.20205155564074895</c:v>
                </c:pt>
                <c:pt idx="6">
                  <c:v>0.12605104695320202</c:v>
                </c:pt>
              </c:numCache>
            </c:numRef>
          </c:val>
          <c:extLst>
            <c:ext xmlns:c16="http://schemas.microsoft.com/office/drawing/2014/chart" uri="{C3380CC4-5D6E-409C-BE32-E72D297353CC}">
              <c16:uniqueId val="{00000002-1514-4B5E-B9AF-ACC0294F290C}"/>
            </c:ext>
          </c:extLst>
        </c:ser>
        <c:ser>
          <c:idx val="3"/>
          <c:order val="3"/>
          <c:tx>
            <c:strRef>
              <c:f>Sheet1!$E$1</c:f>
              <c:strCache>
                <c:ptCount val="1"/>
                <c:pt idx="0">
                  <c:v>Low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Using a credit card money transfer</c:v>
                </c:pt>
                <c:pt idx="1">
                  <c:v>Using an overdraft</c:v>
                </c:pt>
                <c:pt idx="2">
                  <c:v>Borrowing money from a family member</c:v>
                </c:pt>
                <c:pt idx="3">
                  <c:v>Borrowing money from a friend</c:v>
                </c:pt>
                <c:pt idx="4">
                  <c:v>Using a loan</c:v>
                </c:pt>
                <c:pt idx="5">
                  <c:v>Using someone else’s debit OR credit card</c:v>
                </c:pt>
                <c:pt idx="6">
                  <c:v>Use an illegal loan</c:v>
                </c:pt>
              </c:strCache>
            </c:strRef>
          </c:cat>
          <c:val>
            <c:numRef>
              <c:f>Sheet1!$E$2:$E$8</c:f>
              <c:numCache>
                <c:formatCode>0%</c:formatCode>
                <c:ptCount val="7"/>
                <c:pt idx="0">
                  <c:v>0.595995565295659</c:v>
                </c:pt>
                <c:pt idx="1">
                  <c:v>0.556085114466359</c:v>
                </c:pt>
                <c:pt idx="2">
                  <c:v>0.57458207824202701</c:v>
                </c:pt>
                <c:pt idx="3">
                  <c:v>0.53436693758637999</c:v>
                </c:pt>
                <c:pt idx="4">
                  <c:v>0.51302425353257597</c:v>
                </c:pt>
                <c:pt idx="5">
                  <c:v>0.49635214023741503</c:v>
                </c:pt>
                <c:pt idx="6">
                  <c:v>0.43318373682433498</c:v>
                </c:pt>
              </c:numCache>
            </c:numRef>
          </c:val>
          <c:extLst>
            <c:ext xmlns:c16="http://schemas.microsoft.com/office/drawing/2014/chart" uri="{C3380CC4-5D6E-409C-BE32-E72D297353CC}">
              <c16:uniqueId val="{00000000-9F20-4728-9C57-F964F44BB182}"/>
            </c:ext>
          </c:extLst>
        </c:ser>
        <c:dLbls>
          <c:showLegendKey val="0"/>
          <c:showVal val="0"/>
          <c:showCatName val="0"/>
          <c:showSerName val="0"/>
          <c:showPercent val="0"/>
          <c:showBubbleSize val="0"/>
        </c:dLbls>
        <c:gapWidth val="100"/>
        <c:axId val="380064032"/>
        <c:axId val="380068952"/>
      </c:barChart>
      <c:catAx>
        <c:axId val="38006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solidFill>
                <a:latin typeface="+mn-lt"/>
                <a:ea typeface="+mn-ea"/>
                <a:cs typeface="+mn-cs"/>
              </a:defRPr>
            </a:pPr>
            <a:endParaRPr lang="en-US"/>
          </a:p>
        </c:txPr>
        <c:crossAx val="380068952"/>
        <c:crosses val="autoZero"/>
        <c:auto val="1"/>
        <c:lblAlgn val="ctr"/>
        <c:lblOffset val="100"/>
        <c:noMultiLvlLbl val="0"/>
      </c:catAx>
      <c:valAx>
        <c:axId val="380068952"/>
        <c:scaling>
          <c:orientation val="minMax"/>
        </c:scaling>
        <c:delete val="1"/>
        <c:axPos val="l"/>
        <c:numFmt formatCode="0%" sourceLinked="1"/>
        <c:majorTickMark val="none"/>
        <c:minorTickMark val="none"/>
        <c:tickLblPos val="nextTo"/>
        <c:crossAx val="380064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played/bet with smaller amounts of money</c:v>
                </c:pt>
                <c:pt idx="1">
                  <c:v>I played safer odds/games</c:v>
                </c:pt>
                <c:pt idx="2">
                  <c:v>I gambled for a shorter period of time</c:v>
                </c:pt>
                <c:pt idx="3">
                  <c:v>I gambled for a longer period of time</c:v>
                </c:pt>
                <c:pt idx="4">
                  <c:v>I played/bet with larger amounts of money</c:v>
                </c:pt>
                <c:pt idx="5">
                  <c:v>I played riskier odds/games</c:v>
                </c:pt>
              </c:strCache>
            </c:strRef>
          </c:cat>
          <c:val>
            <c:numRef>
              <c:f>Sheet1!$B$2:$B$7</c:f>
              <c:numCache>
                <c:formatCode>0%</c:formatCode>
                <c:ptCount val="6"/>
                <c:pt idx="0">
                  <c:v>0.20570892493100501</c:v>
                </c:pt>
                <c:pt idx="1">
                  <c:v>0.19257704042962501</c:v>
                </c:pt>
                <c:pt idx="2">
                  <c:v>0.13917892856939401</c:v>
                </c:pt>
                <c:pt idx="3">
                  <c:v>7.0989449512511002E-2</c:v>
                </c:pt>
                <c:pt idx="4">
                  <c:v>6.8612339833109603E-2</c:v>
                </c:pt>
                <c:pt idx="5">
                  <c:v>5.8364166404153102E-2</c:v>
                </c:pt>
              </c:numCache>
            </c:numRef>
          </c:val>
          <c:extLst>
            <c:ext xmlns:c16="http://schemas.microsoft.com/office/drawing/2014/chart" uri="{C3380CC4-5D6E-409C-BE32-E72D297353CC}">
              <c16:uniqueId val="{00000000-AF22-493E-8BA4-22FB09448066}"/>
            </c:ext>
          </c:extLst>
        </c:ser>
        <c:ser>
          <c:idx val="1"/>
          <c:order val="1"/>
          <c:tx>
            <c:strRef>
              <c:f>Sheet1!$C$1</c:f>
              <c:strCache>
                <c:ptCount val="1"/>
                <c:pt idx="0">
                  <c:v>High GLS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played/bet with smaller amounts of money</c:v>
                </c:pt>
                <c:pt idx="1">
                  <c:v>I played safer odds/games</c:v>
                </c:pt>
                <c:pt idx="2">
                  <c:v>I gambled for a shorter period of time</c:v>
                </c:pt>
                <c:pt idx="3">
                  <c:v>I gambled for a longer period of time</c:v>
                </c:pt>
                <c:pt idx="4">
                  <c:v>I played/bet with larger amounts of money</c:v>
                </c:pt>
                <c:pt idx="5">
                  <c:v>I played riskier odds/games</c:v>
                </c:pt>
              </c:strCache>
            </c:strRef>
          </c:cat>
          <c:val>
            <c:numRef>
              <c:f>Sheet1!$C$2:$C$7</c:f>
              <c:numCache>
                <c:formatCode>0%</c:formatCode>
                <c:ptCount val="6"/>
                <c:pt idx="0">
                  <c:v>8.9621332060637701E-2</c:v>
                </c:pt>
                <c:pt idx="1">
                  <c:v>6.6634537218903306E-2</c:v>
                </c:pt>
                <c:pt idx="2">
                  <c:v>0.109073265609372</c:v>
                </c:pt>
                <c:pt idx="3">
                  <c:v>9.5857502982439197E-3</c:v>
                </c:pt>
                <c:pt idx="4">
                  <c:v>1.0274590797991799E-2</c:v>
                </c:pt>
                <c:pt idx="5">
                  <c:v>1.0274590797991799E-2</c:v>
                </c:pt>
              </c:numCache>
            </c:numRef>
          </c:val>
          <c:extLst>
            <c:ext xmlns:c16="http://schemas.microsoft.com/office/drawing/2014/chart" uri="{C3380CC4-5D6E-409C-BE32-E72D297353CC}">
              <c16:uniqueId val="{00000000-876E-4D62-9BAE-2232E188FD76}"/>
            </c:ext>
          </c:extLst>
        </c:ser>
        <c:ser>
          <c:idx val="2"/>
          <c:order val="2"/>
          <c:tx>
            <c:strRef>
              <c:f>Sheet1!$D$1</c:f>
              <c:strCache>
                <c:ptCount val="1"/>
                <c:pt idx="0">
                  <c:v>Medium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played/bet with smaller amounts of money</c:v>
                </c:pt>
                <c:pt idx="1">
                  <c:v>I played safer odds/games</c:v>
                </c:pt>
                <c:pt idx="2">
                  <c:v>I gambled for a shorter period of time</c:v>
                </c:pt>
                <c:pt idx="3">
                  <c:v>I gambled for a longer period of time</c:v>
                </c:pt>
                <c:pt idx="4">
                  <c:v>I played/bet with larger amounts of money</c:v>
                </c:pt>
                <c:pt idx="5">
                  <c:v>I played riskier odds/games</c:v>
                </c:pt>
              </c:strCache>
            </c:strRef>
          </c:cat>
          <c:val>
            <c:numRef>
              <c:f>Sheet1!$D$2:$D$7</c:f>
              <c:numCache>
                <c:formatCode>0%</c:formatCode>
                <c:ptCount val="6"/>
                <c:pt idx="0">
                  <c:v>0.210548513236853</c:v>
                </c:pt>
                <c:pt idx="1">
                  <c:v>0.16717013769860201</c:v>
                </c:pt>
                <c:pt idx="2">
                  <c:v>8.9639876755304604E-2</c:v>
                </c:pt>
                <c:pt idx="3">
                  <c:v>2.1927995101824301E-2</c:v>
                </c:pt>
                <c:pt idx="4">
                  <c:v>3.4723314958882902E-2</c:v>
                </c:pt>
                <c:pt idx="5">
                  <c:v>1.3134296483742799E-2</c:v>
                </c:pt>
              </c:numCache>
            </c:numRef>
          </c:val>
          <c:extLst>
            <c:ext xmlns:c16="http://schemas.microsoft.com/office/drawing/2014/chart" uri="{C3380CC4-5D6E-409C-BE32-E72D297353CC}">
              <c16:uniqueId val="{00000001-876E-4D62-9BAE-2232E188FD76}"/>
            </c:ext>
          </c:extLst>
        </c:ser>
        <c:ser>
          <c:idx val="3"/>
          <c:order val="3"/>
          <c:tx>
            <c:strRef>
              <c:f>Sheet1!$E$1</c:f>
              <c:strCache>
                <c:ptCount val="1"/>
                <c:pt idx="0">
                  <c:v>Low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played/bet with smaller amounts of money</c:v>
                </c:pt>
                <c:pt idx="1">
                  <c:v>I played safer odds/games</c:v>
                </c:pt>
                <c:pt idx="2">
                  <c:v>I gambled for a shorter period of time</c:v>
                </c:pt>
                <c:pt idx="3">
                  <c:v>I gambled for a longer period of time</c:v>
                </c:pt>
                <c:pt idx="4">
                  <c:v>I played/bet with larger amounts of money</c:v>
                </c:pt>
                <c:pt idx="5">
                  <c:v>I played riskier odds/games</c:v>
                </c:pt>
              </c:strCache>
            </c:strRef>
          </c:cat>
          <c:val>
            <c:numRef>
              <c:f>Sheet1!$E$2:$E$7</c:f>
              <c:numCache>
                <c:formatCode>0%</c:formatCode>
                <c:ptCount val="6"/>
                <c:pt idx="0">
                  <c:v>0.25092791161259398</c:v>
                </c:pt>
                <c:pt idx="1">
                  <c:v>0.25919257646449501</c:v>
                </c:pt>
                <c:pt idx="2">
                  <c:v>0.17999622865256501</c:v>
                </c:pt>
                <c:pt idx="3">
                  <c:v>0.124471849713349</c:v>
                </c:pt>
                <c:pt idx="4">
                  <c:v>0.112137844298759</c:v>
                </c:pt>
                <c:pt idx="5">
                  <c:v>0.104148106562673</c:v>
                </c:pt>
              </c:numCache>
            </c:numRef>
          </c:val>
          <c:extLst>
            <c:ext xmlns:c16="http://schemas.microsoft.com/office/drawing/2014/chart" uri="{C3380CC4-5D6E-409C-BE32-E72D297353CC}">
              <c16:uniqueId val="{00000003-876E-4D62-9BAE-2232E188FD76}"/>
            </c:ext>
          </c:extLst>
        </c:ser>
        <c:dLbls>
          <c:showLegendKey val="0"/>
          <c:showVal val="0"/>
          <c:showCatName val="0"/>
          <c:showSerName val="0"/>
          <c:showPercent val="0"/>
          <c:showBubbleSize val="0"/>
        </c:dLbls>
        <c:gapWidth val="157"/>
        <c:overlap val="-27"/>
        <c:axId val="570632336"/>
        <c:axId val="570631680"/>
      </c:barChart>
      <c:catAx>
        <c:axId val="57063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0631680"/>
        <c:crosses val="autoZero"/>
        <c:auto val="1"/>
        <c:lblAlgn val="ctr"/>
        <c:lblOffset val="100"/>
        <c:noMultiLvlLbl val="0"/>
      </c:catAx>
      <c:valAx>
        <c:axId val="570631680"/>
        <c:scaling>
          <c:orientation val="minMax"/>
        </c:scaling>
        <c:delete val="1"/>
        <c:axPos val="l"/>
        <c:numFmt formatCode="0%" sourceLinked="1"/>
        <c:majorTickMark val="out"/>
        <c:minorTickMark val="none"/>
        <c:tickLblPos val="nextTo"/>
        <c:crossAx val="57063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was more worried about losing</c:v>
                </c:pt>
                <c:pt idx="1">
                  <c:v>I felt guilty</c:v>
                </c:pt>
                <c:pt idx="2">
                  <c:v>It made gambling feel safer</c:v>
                </c:pt>
                <c:pt idx="3">
                  <c:v>I wasn't as worried about losing</c:v>
                </c:pt>
                <c:pt idx="4">
                  <c:v>It made gambling feel more exciting</c:v>
                </c:pt>
              </c:strCache>
            </c:strRef>
          </c:cat>
          <c:val>
            <c:numRef>
              <c:f>Sheet1!$B$2:$B$6</c:f>
              <c:numCache>
                <c:formatCode>0%</c:formatCode>
                <c:ptCount val="5"/>
                <c:pt idx="0">
                  <c:v>0.155439302465505</c:v>
                </c:pt>
                <c:pt idx="1">
                  <c:v>0.132825405287643</c:v>
                </c:pt>
                <c:pt idx="2">
                  <c:v>0.11149143204777</c:v>
                </c:pt>
                <c:pt idx="3">
                  <c:v>9.1437810750289603E-2</c:v>
                </c:pt>
                <c:pt idx="4">
                  <c:v>8.8645237715164193E-2</c:v>
                </c:pt>
              </c:numCache>
            </c:numRef>
          </c:val>
          <c:extLst>
            <c:ext xmlns:c16="http://schemas.microsoft.com/office/drawing/2014/chart" uri="{C3380CC4-5D6E-409C-BE32-E72D297353CC}">
              <c16:uniqueId val="{00000000-AF22-493E-8BA4-22FB09448066}"/>
            </c:ext>
          </c:extLst>
        </c:ser>
        <c:ser>
          <c:idx val="1"/>
          <c:order val="1"/>
          <c:tx>
            <c:strRef>
              <c:f>Sheet1!$C$1</c:f>
              <c:strCache>
                <c:ptCount val="1"/>
                <c:pt idx="0">
                  <c:v>High GLS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was more worried about losing</c:v>
                </c:pt>
                <c:pt idx="1">
                  <c:v>I felt guilty</c:v>
                </c:pt>
                <c:pt idx="2">
                  <c:v>It made gambling feel safer</c:v>
                </c:pt>
                <c:pt idx="3">
                  <c:v>I wasn't as worried about losing</c:v>
                </c:pt>
                <c:pt idx="4">
                  <c:v>It made gambling feel more exciting</c:v>
                </c:pt>
              </c:strCache>
            </c:strRef>
          </c:cat>
          <c:val>
            <c:numRef>
              <c:f>Sheet1!$C$2:$C$6</c:f>
              <c:numCache>
                <c:formatCode>0%</c:formatCode>
                <c:ptCount val="5"/>
                <c:pt idx="0">
                  <c:v>8.6716007971974499E-2</c:v>
                </c:pt>
                <c:pt idx="1">
                  <c:v>3.1904953535264499E-2</c:v>
                </c:pt>
                <c:pt idx="2">
                  <c:v>3.6917636147454497E-2</c:v>
                </c:pt>
                <c:pt idx="3">
                  <c:v>3.6480008280572997E-2</c:v>
                </c:pt>
                <c:pt idx="4">
                  <c:v>2.2820571419056399E-2</c:v>
                </c:pt>
              </c:numCache>
            </c:numRef>
          </c:val>
          <c:extLst>
            <c:ext xmlns:c16="http://schemas.microsoft.com/office/drawing/2014/chart" uri="{C3380CC4-5D6E-409C-BE32-E72D297353CC}">
              <c16:uniqueId val="{00000000-5A9B-48CA-AAB2-40ED4312919D}"/>
            </c:ext>
          </c:extLst>
        </c:ser>
        <c:ser>
          <c:idx val="2"/>
          <c:order val="2"/>
          <c:tx>
            <c:strRef>
              <c:f>Sheet1!$D$1</c:f>
              <c:strCache>
                <c:ptCount val="1"/>
                <c:pt idx="0">
                  <c:v>Medium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was more worried about losing</c:v>
                </c:pt>
                <c:pt idx="1">
                  <c:v>I felt guilty</c:v>
                </c:pt>
                <c:pt idx="2">
                  <c:v>It made gambling feel safer</c:v>
                </c:pt>
                <c:pt idx="3">
                  <c:v>I wasn't as worried about losing</c:v>
                </c:pt>
                <c:pt idx="4">
                  <c:v>It made gambling feel more exciting</c:v>
                </c:pt>
              </c:strCache>
            </c:strRef>
          </c:cat>
          <c:val>
            <c:numRef>
              <c:f>Sheet1!$D$2:$D$6</c:f>
              <c:numCache>
                <c:formatCode>0%</c:formatCode>
                <c:ptCount val="5"/>
                <c:pt idx="0">
                  <c:v>0.13477422961577401</c:v>
                </c:pt>
                <c:pt idx="1">
                  <c:v>0.11969691750327099</c:v>
                </c:pt>
                <c:pt idx="2">
                  <c:v>4.1371597831105299E-2</c:v>
                </c:pt>
                <c:pt idx="3">
                  <c:v>5.7446866426734002E-2</c:v>
                </c:pt>
                <c:pt idx="4">
                  <c:v>6.9366845369955105E-2</c:v>
                </c:pt>
              </c:numCache>
            </c:numRef>
          </c:val>
          <c:extLst>
            <c:ext xmlns:c16="http://schemas.microsoft.com/office/drawing/2014/chart" uri="{C3380CC4-5D6E-409C-BE32-E72D297353CC}">
              <c16:uniqueId val="{00000001-5A9B-48CA-AAB2-40ED4312919D}"/>
            </c:ext>
          </c:extLst>
        </c:ser>
        <c:ser>
          <c:idx val="3"/>
          <c:order val="3"/>
          <c:tx>
            <c:strRef>
              <c:f>Sheet1!$E$1</c:f>
              <c:strCache>
                <c:ptCount val="1"/>
                <c:pt idx="0">
                  <c:v>Low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was more worried about losing</c:v>
                </c:pt>
                <c:pt idx="1">
                  <c:v>I felt guilty</c:v>
                </c:pt>
                <c:pt idx="2">
                  <c:v>It made gambling feel safer</c:v>
                </c:pt>
                <c:pt idx="3">
                  <c:v>I wasn't as worried about losing</c:v>
                </c:pt>
                <c:pt idx="4">
                  <c:v>It made gambling feel more exciting</c:v>
                </c:pt>
              </c:strCache>
            </c:strRef>
          </c:cat>
          <c:val>
            <c:numRef>
              <c:f>Sheet1!$E$2:$E$6</c:f>
              <c:numCache>
                <c:formatCode>0%</c:formatCode>
                <c:ptCount val="5"/>
                <c:pt idx="0">
                  <c:v>0.19568468322933499</c:v>
                </c:pt>
                <c:pt idx="1">
                  <c:v>0.18206481740828701</c:v>
                </c:pt>
                <c:pt idx="2">
                  <c:v>0.182478741313186</c:v>
                </c:pt>
                <c:pt idx="3">
                  <c:v>0.13362441387912399</c:v>
                </c:pt>
                <c:pt idx="4">
                  <c:v>0.12689815559147399</c:v>
                </c:pt>
              </c:numCache>
            </c:numRef>
          </c:val>
          <c:extLst>
            <c:ext xmlns:c16="http://schemas.microsoft.com/office/drawing/2014/chart" uri="{C3380CC4-5D6E-409C-BE32-E72D297353CC}">
              <c16:uniqueId val="{00000002-5A9B-48CA-AAB2-40ED4312919D}"/>
            </c:ext>
          </c:extLst>
        </c:ser>
        <c:dLbls>
          <c:showLegendKey val="0"/>
          <c:showVal val="0"/>
          <c:showCatName val="0"/>
          <c:showSerName val="0"/>
          <c:showPercent val="0"/>
          <c:showBubbleSize val="0"/>
        </c:dLbls>
        <c:gapWidth val="157"/>
        <c:overlap val="-27"/>
        <c:axId val="570632336"/>
        <c:axId val="570631680"/>
      </c:barChart>
      <c:catAx>
        <c:axId val="57063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0631680"/>
        <c:crosses val="autoZero"/>
        <c:auto val="1"/>
        <c:lblAlgn val="ctr"/>
        <c:lblOffset val="100"/>
        <c:noMultiLvlLbl val="0"/>
      </c:catAx>
      <c:valAx>
        <c:axId val="570631680"/>
        <c:scaling>
          <c:orientation val="minMax"/>
          <c:max val="0.25"/>
        </c:scaling>
        <c:delete val="1"/>
        <c:axPos val="l"/>
        <c:numFmt formatCode="0%" sourceLinked="1"/>
        <c:majorTickMark val="out"/>
        <c:minorTickMark val="none"/>
        <c:tickLblPos val="nextTo"/>
        <c:crossAx val="57063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40185020856329E-2"/>
          <c:y val="0.2074346900524964"/>
          <c:w val="0.50961723066170617"/>
          <c:h val="0.73054828718171949"/>
        </c:manualLayout>
      </c:layout>
      <c:pieChart>
        <c:varyColors val="1"/>
        <c:ser>
          <c:idx val="0"/>
          <c:order val="0"/>
          <c:tx>
            <c:strRef>
              <c:f>Sheet1!$B$1</c:f>
              <c:strCache>
                <c:ptCount val="1"/>
                <c:pt idx="0">
                  <c:v>Awareness of fees and interest on CC gambling</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C093-4D52-8440-FA5704F67B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93-4D52-8440-FA5704F67B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93-4D52-8440-FA5704F67B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0CB1-464E-89F5-18D053D9B37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 wasn’t aware of this</c:v>
                </c:pt>
                <c:pt idx="1">
                  <c:v>Yes, I was aware of transaction fees</c:v>
                </c:pt>
                <c:pt idx="2">
                  <c:v>Yes, I was aware of higher interest rates</c:v>
                </c:pt>
                <c:pt idx="3">
                  <c:v>Yes, I was aware of both</c:v>
                </c:pt>
              </c:strCache>
            </c:strRef>
          </c:cat>
          <c:val>
            <c:numRef>
              <c:f>Sheet1!$B$2:$B$5</c:f>
              <c:numCache>
                <c:formatCode>0%</c:formatCode>
                <c:ptCount val="4"/>
                <c:pt idx="0">
                  <c:v>0.31</c:v>
                </c:pt>
                <c:pt idx="1">
                  <c:v>0.38</c:v>
                </c:pt>
                <c:pt idx="2">
                  <c:v>0.14000000000000001</c:v>
                </c:pt>
                <c:pt idx="3">
                  <c:v>0.17</c:v>
                </c:pt>
              </c:numCache>
            </c:numRef>
          </c:val>
          <c:extLst>
            <c:ext xmlns:c16="http://schemas.microsoft.com/office/drawing/2014/chart" uri="{C3380CC4-5D6E-409C-BE32-E72D297353CC}">
              <c16:uniqueId val="{00000000-0CB1-464E-89F5-18D053D9B37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398373273465706"/>
          <c:y val="0.35741520999701798"/>
          <c:w val="0.33547497744645421"/>
          <c:h val="0.443289175944282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40185020856329E-2"/>
          <c:y val="0.2074346900524964"/>
          <c:w val="0.50961723066170617"/>
          <c:h val="0.73054828718171949"/>
        </c:manualLayout>
      </c:layout>
      <c:pieChart>
        <c:varyColors val="1"/>
        <c:ser>
          <c:idx val="0"/>
          <c:order val="0"/>
          <c:tx>
            <c:strRef>
              <c:f>Sheet1!$B$1</c:f>
              <c:strCache>
                <c:ptCount val="1"/>
                <c:pt idx="0">
                  <c:v>Awareness of fees and interest on CC gambling</c:v>
                </c:pt>
              </c:strCache>
            </c:strRef>
          </c:tx>
          <c:dPt>
            <c:idx val="0"/>
            <c:bubble3D val="0"/>
            <c:spPr>
              <a:solidFill>
                <a:srgbClr val="7F7F7F"/>
              </a:solidFill>
              <a:ln w="19050">
                <a:solidFill>
                  <a:schemeClr val="lt1"/>
                </a:solidFill>
              </a:ln>
              <a:effectLst/>
            </c:spPr>
            <c:extLst>
              <c:ext xmlns:c16="http://schemas.microsoft.com/office/drawing/2014/chart" uri="{C3380CC4-5D6E-409C-BE32-E72D297353CC}">
                <c16:uniqueId val="{00000001-C093-4D52-8440-FA5704F67B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93-4D52-8440-FA5704F67B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93-4D52-8440-FA5704F67B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0CB1-464E-89F5-18D053D9B37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 wasn’t aware of this</c:v>
                </c:pt>
                <c:pt idx="1">
                  <c:v>Yes, I was aware of transaction fees</c:v>
                </c:pt>
                <c:pt idx="2">
                  <c:v>Yes, I was aware of higher interest rates</c:v>
                </c:pt>
                <c:pt idx="3">
                  <c:v>Yes, I was aware of both</c:v>
                </c:pt>
              </c:strCache>
            </c:strRef>
          </c:cat>
          <c:val>
            <c:numRef>
              <c:f>Sheet1!$B$2:$B$5</c:f>
              <c:numCache>
                <c:formatCode>0%</c:formatCode>
                <c:ptCount val="4"/>
                <c:pt idx="0">
                  <c:v>0.393930752789167</c:v>
                </c:pt>
                <c:pt idx="1">
                  <c:v>0.33119276795569202</c:v>
                </c:pt>
                <c:pt idx="2">
                  <c:v>3.6766456325347099E-2</c:v>
                </c:pt>
                <c:pt idx="3">
                  <c:v>0.238110022929794</c:v>
                </c:pt>
              </c:numCache>
            </c:numRef>
          </c:val>
          <c:extLst>
            <c:ext xmlns:c16="http://schemas.microsoft.com/office/drawing/2014/chart" uri="{C3380CC4-5D6E-409C-BE32-E72D297353CC}">
              <c16:uniqueId val="{00000000-0CB1-464E-89F5-18D053D9B3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40185020856329E-2"/>
          <c:y val="0.2074346900524964"/>
          <c:w val="0.50961723066170617"/>
          <c:h val="0.73054828718171949"/>
        </c:manualLayout>
      </c:layout>
      <c:pieChart>
        <c:varyColors val="1"/>
        <c:ser>
          <c:idx val="0"/>
          <c:order val="0"/>
          <c:tx>
            <c:strRef>
              <c:f>Sheet1!$B$1</c:f>
              <c:strCache>
                <c:ptCount val="1"/>
                <c:pt idx="0">
                  <c:v>Awareness of fees and interest on CC gambling</c:v>
                </c:pt>
              </c:strCache>
            </c:strRef>
          </c:tx>
          <c:dPt>
            <c:idx val="0"/>
            <c:bubble3D val="0"/>
            <c:spPr>
              <a:solidFill>
                <a:srgbClr val="7F7F7F"/>
              </a:solidFill>
              <a:ln w="19050">
                <a:solidFill>
                  <a:schemeClr val="lt1"/>
                </a:solidFill>
              </a:ln>
              <a:effectLst/>
            </c:spPr>
            <c:extLst>
              <c:ext xmlns:c16="http://schemas.microsoft.com/office/drawing/2014/chart" uri="{C3380CC4-5D6E-409C-BE32-E72D297353CC}">
                <c16:uniqueId val="{00000001-C093-4D52-8440-FA5704F67B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93-4D52-8440-FA5704F67B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93-4D52-8440-FA5704F67B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0CB1-464E-89F5-18D053D9B37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 wasn’t aware of this</c:v>
                </c:pt>
                <c:pt idx="1">
                  <c:v>Yes, I was aware of transaction fees</c:v>
                </c:pt>
                <c:pt idx="2">
                  <c:v>Yes, I was aware of higher interest rates</c:v>
                </c:pt>
                <c:pt idx="3">
                  <c:v>Yes, I was aware of both</c:v>
                </c:pt>
              </c:strCache>
            </c:strRef>
          </c:cat>
          <c:val>
            <c:numRef>
              <c:f>Sheet1!$B$2:$B$5</c:f>
              <c:numCache>
                <c:formatCode>0%</c:formatCode>
                <c:ptCount val="4"/>
                <c:pt idx="0">
                  <c:v>0.38388050770690602</c:v>
                </c:pt>
                <c:pt idx="1">
                  <c:v>0.32041409390868197</c:v>
                </c:pt>
                <c:pt idx="2">
                  <c:v>0.11803892543221201</c:v>
                </c:pt>
                <c:pt idx="3">
                  <c:v>0.17766647295220001</c:v>
                </c:pt>
              </c:numCache>
            </c:numRef>
          </c:val>
          <c:extLst>
            <c:ext xmlns:c16="http://schemas.microsoft.com/office/drawing/2014/chart" uri="{C3380CC4-5D6E-409C-BE32-E72D297353CC}">
              <c16:uniqueId val="{00000000-0CB1-464E-89F5-18D053D9B3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49622189517949E-2"/>
          <c:y val="3.6413824741851529E-2"/>
          <c:w val="0.92749235931921714"/>
          <c:h val="0.86855677963119604"/>
        </c:manualLayout>
      </c:layout>
      <c:barChart>
        <c:barDir val="col"/>
        <c:grouping val="percentStacked"/>
        <c:varyColors val="0"/>
        <c:ser>
          <c:idx val="0"/>
          <c:order val="0"/>
          <c:tx>
            <c:strRef>
              <c:f>Sheet1!$B$1</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Sheet1!$B$2:$B$3</c:f>
              <c:numCache>
                <c:formatCode>0%</c:formatCode>
                <c:ptCount val="2"/>
                <c:pt idx="0">
                  <c:v>0.24</c:v>
                </c:pt>
                <c:pt idx="1">
                  <c:v>0.51</c:v>
                </c:pt>
              </c:numCache>
            </c:numRef>
          </c:val>
          <c:extLst>
            <c:ext xmlns:c16="http://schemas.microsoft.com/office/drawing/2014/chart" uri="{C3380CC4-5D6E-409C-BE32-E72D297353CC}">
              <c16:uniqueId val="{00000000-DFC2-42CB-ADD7-0861BF542E84}"/>
            </c:ext>
          </c:extLst>
        </c:ser>
        <c:ser>
          <c:idx val="1"/>
          <c:order val="1"/>
          <c:tx>
            <c:strRef>
              <c:f>Sheet1!$C$1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Sheet1!$C$2:$C$3</c:f>
              <c:numCache>
                <c:formatCode>0%</c:formatCode>
                <c:ptCount val="2"/>
                <c:pt idx="0">
                  <c:v>0.13</c:v>
                </c:pt>
                <c:pt idx="1">
                  <c:v>0.21</c:v>
                </c:pt>
              </c:numCache>
            </c:numRef>
          </c:val>
          <c:extLst>
            <c:ext xmlns:c16="http://schemas.microsoft.com/office/drawing/2014/chart" uri="{C3380CC4-5D6E-409C-BE32-E72D297353CC}">
              <c16:uniqueId val="{00000001-DFC2-42CB-ADD7-0861BF542E84}"/>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Sheet1!$D$2:$D$3</c:f>
              <c:numCache>
                <c:formatCode>0%</c:formatCode>
                <c:ptCount val="2"/>
                <c:pt idx="0">
                  <c:v>0.19</c:v>
                </c:pt>
                <c:pt idx="1">
                  <c:v>0.13</c:v>
                </c:pt>
              </c:numCache>
            </c:numRef>
          </c:val>
          <c:extLst>
            <c:ext xmlns:c16="http://schemas.microsoft.com/office/drawing/2014/chart" uri="{C3380CC4-5D6E-409C-BE32-E72D297353CC}">
              <c16:uniqueId val="{00000002-DFC2-42CB-ADD7-0861BF542E84}"/>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Sheet1!$E$2:$E$3</c:f>
              <c:numCache>
                <c:formatCode>0%</c:formatCode>
                <c:ptCount val="2"/>
                <c:pt idx="0">
                  <c:v>0.12</c:v>
                </c:pt>
                <c:pt idx="1">
                  <c:v>0.1</c:v>
                </c:pt>
              </c:numCache>
            </c:numRef>
          </c:val>
          <c:extLst>
            <c:ext xmlns:c16="http://schemas.microsoft.com/office/drawing/2014/chart" uri="{C3380CC4-5D6E-409C-BE32-E72D297353CC}">
              <c16:uniqueId val="{00000003-DFC2-42CB-ADD7-0861BF542E84}"/>
            </c:ext>
          </c:extLst>
        </c:ser>
        <c:ser>
          <c:idx val="4"/>
          <c:order val="4"/>
          <c:tx>
            <c:strRef>
              <c:f>Sheet1!$F$1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Sheet1!$F$2:$F$3</c:f>
              <c:numCache>
                <c:formatCode>0%</c:formatCode>
                <c:ptCount val="2"/>
                <c:pt idx="0">
                  <c:v>0.16</c:v>
                </c:pt>
                <c:pt idx="1">
                  <c:v>0.02</c:v>
                </c:pt>
              </c:numCache>
            </c:numRef>
          </c:val>
          <c:extLst>
            <c:ext xmlns:c16="http://schemas.microsoft.com/office/drawing/2014/chart" uri="{C3380CC4-5D6E-409C-BE32-E72D297353CC}">
              <c16:uniqueId val="{00000004-DFC2-42CB-ADD7-0861BF542E84}"/>
            </c:ext>
          </c:extLst>
        </c:ser>
        <c:ser>
          <c:idx val="5"/>
          <c:order val="5"/>
          <c:tx>
            <c:strRef>
              <c:f>Sheet1!$G$1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Sheet1!$G$2:$G$3</c:f>
              <c:numCache>
                <c:formatCode>0%</c:formatCode>
                <c:ptCount val="2"/>
                <c:pt idx="0">
                  <c:v>0.12</c:v>
                </c:pt>
                <c:pt idx="1">
                  <c:v>0.01</c:v>
                </c:pt>
              </c:numCache>
            </c:numRef>
          </c:val>
          <c:extLst>
            <c:ext xmlns:c16="http://schemas.microsoft.com/office/drawing/2014/chart" uri="{C3380CC4-5D6E-409C-BE32-E72D297353CC}">
              <c16:uniqueId val="{00000005-DFC2-42CB-ADD7-0861BF542E84}"/>
            </c:ext>
          </c:extLst>
        </c:ser>
        <c:ser>
          <c:idx val="6"/>
          <c:order val="6"/>
          <c:tx>
            <c:strRef>
              <c:f>Sheet1!$H$1</c:f>
              <c:strCache>
                <c:ptCount val="1"/>
                <c:pt idx="0">
                  <c:v>Strongly agree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Sheet1!$H$2:$H$3</c:f>
              <c:numCache>
                <c:formatCode>0%</c:formatCode>
                <c:ptCount val="2"/>
                <c:pt idx="0">
                  <c:v>0.04</c:v>
                </c:pt>
                <c:pt idx="1">
                  <c:v>0.01</c:v>
                </c:pt>
              </c:numCache>
            </c:numRef>
          </c:val>
          <c:extLst>
            <c:ext xmlns:c16="http://schemas.microsoft.com/office/drawing/2014/chart" uri="{C3380CC4-5D6E-409C-BE32-E72D297353CC}">
              <c16:uniqueId val="{00000006-DFC2-42CB-ADD7-0861BF542E84}"/>
            </c:ext>
          </c:extLst>
        </c:ser>
        <c:dLbls>
          <c:showLegendKey val="0"/>
          <c:showVal val="0"/>
          <c:showCatName val="0"/>
          <c:showSerName val="0"/>
          <c:showPercent val="0"/>
          <c:showBubbleSize val="0"/>
        </c:dLbls>
        <c:gapWidth val="150"/>
        <c:overlap val="100"/>
        <c:axId val="696519464"/>
        <c:axId val="696521760"/>
      </c:barChart>
      <c:catAx>
        <c:axId val="69651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521760"/>
        <c:crosses val="autoZero"/>
        <c:auto val="1"/>
        <c:lblAlgn val="ctr"/>
        <c:lblOffset val="100"/>
        <c:noMultiLvlLbl val="0"/>
      </c:catAx>
      <c:valAx>
        <c:axId val="696521760"/>
        <c:scaling>
          <c:orientation val="minMax"/>
        </c:scaling>
        <c:delete val="1"/>
        <c:axPos val="l"/>
        <c:numFmt formatCode="0%" sourceLinked="1"/>
        <c:majorTickMark val="none"/>
        <c:minorTickMark val="none"/>
        <c:tickLblPos val="nextTo"/>
        <c:crossAx val="696519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40185020856329E-2"/>
          <c:y val="0.2074346900524964"/>
          <c:w val="0.50961723066170617"/>
          <c:h val="0.73054828718171949"/>
        </c:manualLayout>
      </c:layout>
      <c:pieChart>
        <c:varyColors val="1"/>
        <c:ser>
          <c:idx val="0"/>
          <c:order val="0"/>
          <c:tx>
            <c:strRef>
              <c:f>Sheet1!$B$1</c:f>
              <c:strCache>
                <c:ptCount val="1"/>
                <c:pt idx="0">
                  <c:v>Awareness of fees and interest on CC gambling</c:v>
                </c:pt>
              </c:strCache>
            </c:strRef>
          </c:tx>
          <c:dPt>
            <c:idx val="0"/>
            <c:bubble3D val="0"/>
            <c:spPr>
              <a:solidFill>
                <a:srgbClr val="7F7F7F"/>
              </a:solidFill>
              <a:ln w="19050">
                <a:solidFill>
                  <a:schemeClr val="lt1"/>
                </a:solidFill>
              </a:ln>
              <a:effectLst/>
            </c:spPr>
            <c:extLst>
              <c:ext xmlns:c16="http://schemas.microsoft.com/office/drawing/2014/chart" uri="{C3380CC4-5D6E-409C-BE32-E72D297353CC}">
                <c16:uniqueId val="{00000001-C093-4D52-8440-FA5704F67B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93-4D52-8440-FA5704F67B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93-4D52-8440-FA5704F67B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0CB1-464E-89F5-18D053D9B37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 wasn’t aware of this</c:v>
                </c:pt>
                <c:pt idx="1">
                  <c:v>Yes, I was aware of transaction fees</c:v>
                </c:pt>
                <c:pt idx="2">
                  <c:v>Yes, I was aware of higher interest rates</c:v>
                </c:pt>
                <c:pt idx="3">
                  <c:v>Yes, I was aware of both</c:v>
                </c:pt>
              </c:strCache>
            </c:strRef>
          </c:cat>
          <c:val>
            <c:numRef>
              <c:f>Sheet1!$B$2:$B$5</c:f>
              <c:numCache>
                <c:formatCode>0%</c:formatCode>
                <c:ptCount val="4"/>
                <c:pt idx="0">
                  <c:v>0.240747630275532</c:v>
                </c:pt>
                <c:pt idx="1">
                  <c:v>0.433936087892209</c:v>
                </c:pt>
                <c:pt idx="2">
                  <c:v>0.19488461516731101</c:v>
                </c:pt>
                <c:pt idx="3">
                  <c:v>0.13043166666494699</c:v>
                </c:pt>
              </c:numCache>
            </c:numRef>
          </c:val>
          <c:extLst>
            <c:ext xmlns:c16="http://schemas.microsoft.com/office/drawing/2014/chart" uri="{C3380CC4-5D6E-409C-BE32-E72D297353CC}">
              <c16:uniqueId val="{00000000-0CB1-464E-89F5-18D053D9B3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38425137401427E-2"/>
          <c:y val="9.0702977986016495E-2"/>
          <c:w val="0.91792289766157487"/>
          <c:h val="0.69900180247282218"/>
        </c:manualLayout>
      </c:layout>
      <c:barChart>
        <c:barDir val="col"/>
        <c:grouping val="clustered"/>
        <c:varyColors val="0"/>
        <c:ser>
          <c:idx val="0"/>
          <c:order val="0"/>
          <c:tx>
            <c:strRef>
              <c:f>Sheet1!$B$1</c:f>
              <c:strCache>
                <c:ptCount val="1"/>
                <c:pt idx="0">
                  <c:v>High GLS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Own funds (e.g. debit card, cash)</c:v>
                </c:pt>
                <c:pt idx="1">
                  <c:v>Someone else’s debit card (or cash)</c:v>
                </c:pt>
                <c:pt idx="2">
                  <c:v>Overdraft</c:v>
                </c:pt>
                <c:pt idx="3">
                  <c:v>Personal loan from a bank or payday loan provider</c:v>
                </c:pt>
                <c:pt idx="4">
                  <c:v>Credit card money transfer</c:v>
                </c:pt>
                <c:pt idx="5">
                  <c:v>Borrow from a family member</c:v>
                </c:pt>
                <c:pt idx="6">
                  <c:v>Illegal loan (e.g. a ‘loan shark’)</c:v>
                </c:pt>
                <c:pt idx="7">
                  <c:v>Borrow from a friend</c:v>
                </c:pt>
                <c:pt idx="8">
                  <c:v>Borrow from someone else</c:v>
                </c:pt>
                <c:pt idx="9">
                  <c:v>Not gamble</c:v>
                </c:pt>
              </c:strCache>
            </c:strRef>
          </c:cat>
          <c:val>
            <c:numRef>
              <c:f>Sheet1!$B$2:$B$11</c:f>
              <c:numCache>
                <c:formatCode>0%</c:formatCode>
                <c:ptCount val="10"/>
                <c:pt idx="0">
                  <c:v>0.42</c:v>
                </c:pt>
                <c:pt idx="1">
                  <c:v>0.03</c:v>
                </c:pt>
                <c:pt idx="2">
                  <c:v>0.03</c:v>
                </c:pt>
                <c:pt idx="3">
                  <c:v>0.02</c:v>
                </c:pt>
                <c:pt idx="4">
                  <c:v>0.02</c:v>
                </c:pt>
                <c:pt idx="5">
                  <c:v>0.02</c:v>
                </c:pt>
                <c:pt idx="6">
                  <c:v>0.01</c:v>
                </c:pt>
                <c:pt idx="7">
                  <c:v>0</c:v>
                </c:pt>
                <c:pt idx="8">
                  <c:v>0</c:v>
                </c:pt>
                <c:pt idx="9">
                  <c:v>0.41</c:v>
                </c:pt>
              </c:numCache>
            </c:numRef>
          </c:val>
          <c:extLst>
            <c:ext xmlns:c16="http://schemas.microsoft.com/office/drawing/2014/chart" uri="{C3380CC4-5D6E-409C-BE32-E72D297353CC}">
              <c16:uniqueId val="{00000000-5F91-41CD-98E9-184338BE78ED}"/>
            </c:ext>
          </c:extLst>
        </c:ser>
        <c:ser>
          <c:idx val="1"/>
          <c:order val="1"/>
          <c:tx>
            <c:strRef>
              <c:f>Sheet1!$C$1</c:f>
              <c:strCache>
                <c:ptCount val="1"/>
                <c:pt idx="0">
                  <c:v>Medium GLS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Own funds (e.g. debit card, cash)</c:v>
                </c:pt>
                <c:pt idx="1">
                  <c:v>Someone else’s debit card (or cash)</c:v>
                </c:pt>
                <c:pt idx="2">
                  <c:v>Overdraft</c:v>
                </c:pt>
                <c:pt idx="3">
                  <c:v>Personal loan from a bank or payday loan provider</c:v>
                </c:pt>
                <c:pt idx="4">
                  <c:v>Credit card money transfer</c:v>
                </c:pt>
                <c:pt idx="5">
                  <c:v>Borrow from a family member</c:v>
                </c:pt>
                <c:pt idx="6">
                  <c:v>Illegal loan (e.g. a ‘loan shark’)</c:v>
                </c:pt>
                <c:pt idx="7">
                  <c:v>Borrow from a friend</c:v>
                </c:pt>
                <c:pt idx="8">
                  <c:v>Borrow from someone else</c:v>
                </c:pt>
                <c:pt idx="9">
                  <c:v>Not gamble</c:v>
                </c:pt>
              </c:strCache>
            </c:strRef>
          </c:cat>
          <c:val>
            <c:numRef>
              <c:f>Sheet1!$C$2:$C$11</c:f>
              <c:numCache>
                <c:formatCode>0%</c:formatCode>
                <c:ptCount val="10"/>
                <c:pt idx="0">
                  <c:v>0.41365887799143702</c:v>
                </c:pt>
                <c:pt idx="1">
                  <c:v>6.5350383993664496E-3</c:v>
                </c:pt>
                <c:pt idx="2">
                  <c:v>3.1997326152481902E-2</c:v>
                </c:pt>
                <c:pt idx="3">
                  <c:v>1.7529414635218898E-2</c:v>
                </c:pt>
                <c:pt idx="4">
                  <c:v>4.5851811565298002E-2</c:v>
                </c:pt>
                <c:pt idx="5">
                  <c:v>4.9238740330676802E-2</c:v>
                </c:pt>
                <c:pt idx="6">
                  <c:v>4.8193547699234502E-3</c:v>
                </c:pt>
                <c:pt idx="7">
                  <c:v>5.7510158069985301E-2</c:v>
                </c:pt>
                <c:pt idx="8">
                  <c:v>1.41251473599492E-2</c:v>
                </c:pt>
                <c:pt idx="9">
                  <c:v>0.27619427357729998</c:v>
                </c:pt>
              </c:numCache>
            </c:numRef>
          </c:val>
          <c:extLst>
            <c:ext xmlns:c16="http://schemas.microsoft.com/office/drawing/2014/chart" uri="{C3380CC4-5D6E-409C-BE32-E72D297353CC}">
              <c16:uniqueId val="{00000001-5F91-41CD-98E9-184338BE78ED}"/>
            </c:ext>
          </c:extLst>
        </c:ser>
        <c:ser>
          <c:idx val="2"/>
          <c:order val="2"/>
          <c:tx>
            <c:strRef>
              <c:f>Sheet1!$D$1</c:f>
              <c:strCache>
                <c:ptCount val="1"/>
                <c:pt idx="0">
                  <c:v>Low GLS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Own funds (e.g. debit card, cash)</c:v>
                </c:pt>
                <c:pt idx="1">
                  <c:v>Someone else’s debit card (or cash)</c:v>
                </c:pt>
                <c:pt idx="2">
                  <c:v>Overdraft</c:v>
                </c:pt>
                <c:pt idx="3">
                  <c:v>Personal loan from a bank or payday loan provider</c:v>
                </c:pt>
                <c:pt idx="4">
                  <c:v>Credit card money transfer</c:v>
                </c:pt>
                <c:pt idx="5">
                  <c:v>Borrow from a family member</c:v>
                </c:pt>
                <c:pt idx="6">
                  <c:v>Illegal loan (e.g. a ‘loan shark’)</c:v>
                </c:pt>
                <c:pt idx="7">
                  <c:v>Borrow from a friend</c:v>
                </c:pt>
                <c:pt idx="8">
                  <c:v>Borrow from someone else</c:v>
                </c:pt>
                <c:pt idx="9">
                  <c:v>Not gamble</c:v>
                </c:pt>
              </c:strCache>
            </c:strRef>
          </c:cat>
          <c:val>
            <c:numRef>
              <c:f>Sheet1!$D$2:$D$11</c:f>
              <c:numCache>
                <c:formatCode>0%</c:formatCode>
                <c:ptCount val="10"/>
                <c:pt idx="0">
                  <c:v>0.33</c:v>
                </c:pt>
                <c:pt idx="1">
                  <c:v>0.08</c:v>
                </c:pt>
                <c:pt idx="2">
                  <c:v>0.08</c:v>
                </c:pt>
                <c:pt idx="3">
                  <c:v>0.08</c:v>
                </c:pt>
                <c:pt idx="4">
                  <c:v>0.15</c:v>
                </c:pt>
                <c:pt idx="5">
                  <c:v>0.15</c:v>
                </c:pt>
                <c:pt idx="6">
                  <c:v>0.08</c:v>
                </c:pt>
                <c:pt idx="7">
                  <c:v>0.1</c:v>
                </c:pt>
                <c:pt idx="8">
                  <c:v>0.03</c:v>
                </c:pt>
                <c:pt idx="9">
                  <c:v>0.19</c:v>
                </c:pt>
              </c:numCache>
            </c:numRef>
          </c:val>
          <c:extLst>
            <c:ext xmlns:c16="http://schemas.microsoft.com/office/drawing/2014/chart" uri="{C3380CC4-5D6E-409C-BE32-E72D297353CC}">
              <c16:uniqueId val="{00000000-8F91-4F39-AD25-C016BBCE7D18}"/>
            </c:ext>
          </c:extLst>
        </c:ser>
        <c:dLbls>
          <c:showLegendKey val="0"/>
          <c:showVal val="0"/>
          <c:showCatName val="0"/>
          <c:showSerName val="0"/>
          <c:showPercent val="0"/>
          <c:showBubbleSize val="0"/>
        </c:dLbls>
        <c:gapWidth val="50"/>
        <c:overlap val="-27"/>
        <c:axId val="492401776"/>
        <c:axId val="492402104"/>
      </c:barChart>
      <c:catAx>
        <c:axId val="4924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2402104"/>
        <c:crosses val="autoZero"/>
        <c:auto val="1"/>
        <c:lblAlgn val="ctr"/>
        <c:lblOffset val="100"/>
        <c:noMultiLvlLbl val="0"/>
      </c:catAx>
      <c:valAx>
        <c:axId val="492402104"/>
        <c:scaling>
          <c:orientation val="minMax"/>
          <c:max val="0.5"/>
        </c:scaling>
        <c:delete val="1"/>
        <c:axPos val="l"/>
        <c:numFmt formatCode="0%" sourceLinked="1"/>
        <c:majorTickMark val="out"/>
        <c:minorTickMark val="none"/>
        <c:tickLblPos val="nextTo"/>
        <c:crossAx val="492401776"/>
        <c:crosses val="autoZero"/>
        <c:crossBetween val="between"/>
      </c:valAx>
      <c:spPr>
        <a:noFill/>
        <a:ln>
          <a:noFill/>
        </a:ln>
        <a:effectLst/>
      </c:spPr>
    </c:plotArea>
    <c:legend>
      <c:legendPos val="t"/>
      <c:layout>
        <c:manualLayout>
          <c:xMode val="edge"/>
          <c:yMode val="edge"/>
          <c:x val="0.35880981680800661"/>
          <c:y val="8.1277099032772984E-2"/>
          <c:w val="0.26175324665673871"/>
          <c:h val="6.39711321072847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70841535433066"/>
          <c:y val="3.3212560386473432E-2"/>
          <c:w val="0.45610408464566932"/>
          <c:h val="0.85367168777815816"/>
        </c:manualLayout>
      </c:layout>
      <c:barChart>
        <c:barDir val="bar"/>
        <c:grouping val="clustered"/>
        <c:varyColors val="0"/>
        <c:ser>
          <c:idx val="0"/>
          <c:order val="0"/>
          <c:tx>
            <c:strRef>
              <c:f>Sheet1!$B$1</c:f>
              <c:strCache>
                <c:ptCount val="1"/>
                <c:pt idx="0">
                  <c:v>Never used an illegal loan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Don’t know</c:v>
                </c:pt>
                <c:pt idx="1">
                  <c:v>Borrow from someone else</c:v>
                </c:pt>
                <c:pt idx="2">
                  <c:v>Gamble with someone else’s debit card (or cash)</c:v>
                </c:pt>
                <c:pt idx="3">
                  <c:v>Use a personal loan</c:v>
                </c:pt>
                <c:pt idx="4">
                  <c:v>Use an illegal loan </c:v>
                </c:pt>
                <c:pt idx="5">
                  <c:v>Use an overdraft</c:v>
                </c:pt>
                <c:pt idx="6">
                  <c:v>Borrow from a friend</c:v>
                </c:pt>
                <c:pt idx="7">
                  <c:v>Borrow from a family member</c:v>
                </c:pt>
                <c:pt idx="8">
                  <c:v>Use a credit card money transfer </c:v>
                </c:pt>
                <c:pt idx="9">
                  <c:v>Not gamble</c:v>
                </c:pt>
                <c:pt idx="10">
                  <c:v>Gamble with my own funds </c:v>
                </c:pt>
              </c:strCache>
            </c:strRef>
          </c:cat>
          <c:val>
            <c:numRef>
              <c:f>Sheet1!$B$2:$B$12</c:f>
              <c:numCache>
                <c:formatCode>0%</c:formatCode>
                <c:ptCount val="11"/>
                <c:pt idx="0">
                  <c:v>0.12</c:v>
                </c:pt>
                <c:pt idx="1">
                  <c:v>0.02</c:v>
                </c:pt>
                <c:pt idx="2">
                  <c:v>0.02</c:v>
                </c:pt>
                <c:pt idx="3">
                  <c:v>0.01</c:v>
                </c:pt>
                <c:pt idx="4">
                  <c:v>0.01</c:v>
                </c:pt>
                <c:pt idx="5">
                  <c:v>0.04</c:v>
                </c:pt>
                <c:pt idx="6">
                  <c:v>0.04</c:v>
                </c:pt>
                <c:pt idx="7">
                  <c:v>0.05</c:v>
                </c:pt>
                <c:pt idx="8">
                  <c:v>0.05</c:v>
                </c:pt>
                <c:pt idx="9">
                  <c:v>0.34</c:v>
                </c:pt>
                <c:pt idx="10">
                  <c:v>0.41</c:v>
                </c:pt>
              </c:numCache>
            </c:numRef>
          </c:val>
          <c:extLst>
            <c:ext xmlns:c16="http://schemas.microsoft.com/office/drawing/2014/chart" uri="{C3380CC4-5D6E-409C-BE32-E72D297353CC}">
              <c16:uniqueId val="{00000000-FC3F-4C2A-AC31-A6591D62EFAD}"/>
            </c:ext>
          </c:extLst>
        </c:ser>
        <c:ser>
          <c:idx val="1"/>
          <c:order val="1"/>
          <c:tx>
            <c:strRef>
              <c:f>Sheet1!$C$1</c:f>
              <c:strCache>
                <c:ptCount val="1"/>
                <c:pt idx="0">
                  <c:v>Previously used an illegal loan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Don’t know</c:v>
                </c:pt>
                <c:pt idx="1">
                  <c:v>Borrow from someone else</c:v>
                </c:pt>
                <c:pt idx="2">
                  <c:v>Gamble with someone else’s debit card (or cash)</c:v>
                </c:pt>
                <c:pt idx="3">
                  <c:v>Use a personal loan</c:v>
                </c:pt>
                <c:pt idx="4">
                  <c:v>Use an illegal loan </c:v>
                </c:pt>
                <c:pt idx="5">
                  <c:v>Use an overdraft</c:v>
                </c:pt>
                <c:pt idx="6">
                  <c:v>Borrow from a friend</c:v>
                </c:pt>
                <c:pt idx="7">
                  <c:v>Borrow from a family member</c:v>
                </c:pt>
                <c:pt idx="8">
                  <c:v>Use a credit card money transfer </c:v>
                </c:pt>
                <c:pt idx="9">
                  <c:v>Not gamble</c:v>
                </c:pt>
                <c:pt idx="10">
                  <c:v>Gamble with my own funds </c:v>
                </c:pt>
              </c:strCache>
            </c:strRef>
          </c:cat>
          <c:val>
            <c:numRef>
              <c:f>Sheet1!$C$2:$C$12</c:f>
              <c:numCache>
                <c:formatCode>0%</c:formatCode>
                <c:ptCount val="11"/>
                <c:pt idx="0">
                  <c:v>7.0000000000000007E-2</c:v>
                </c:pt>
                <c:pt idx="1">
                  <c:v>0.03</c:v>
                </c:pt>
                <c:pt idx="2">
                  <c:v>0.14000000000000001</c:v>
                </c:pt>
                <c:pt idx="3">
                  <c:v>0.15</c:v>
                </c:pt>
                <c:pt idx="4">
                  <c:v>0.14000000000000001</c:v>
                </c:pt>
                <c:pt idx="5">
                  <c:v>0.1</c:v>
                </c:pt>
                <c:pt idx="6">
                  <c:v>0.15</c:v>
                </c:pt>
                <c:pt idx="7">
                  <c:v>0.22</c:v>
                </c:pt>
                <c:pt idx="8">
                  <c:v>0.23</c:v>
                </c:pt>
                <c:pt idx="9">
                  <c:v>0.05</c:v>
                </c:pt>
                <c:pt idx="10">
                  <c:v>0.25</c:v>
                </c:pt>
              </c:numCache>
            </c:numRef>
          </c:val>
          <c:extLst>
            <c:ext xmlns:c16="http://schemas.microsoft.com/office/drawing/2014/chart" uri="{C3380CC4-5D6E-409C-BE32-E72D297353CC}">
              <c16:uniqueId val="{00000001-FC3F-4C2A-AC31-A6591D62EFAD}"/>
            </c:ext>
          </c:extLst>
        </c:ser>
        <c:ser>
          <c:idx val="2"/>
          <c:order val="2"/>
          <c:tx>
            <c:strRef>
              <c:f>Sheet1!$D$1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Don’t know</c:v>
                </c:pt>
                <c:pt idx="1">
                  <c:v>Borrow from someone else</c:v>
                </c:pt>
                <c:pt idx="2">
                  <c:v>Gamble with someone else’s debit card (or cash)</c:v>
                </c:pt>
                <c:pt idx="3">
                  <c:v>Use a personal loan</c:v>
                </c:pt>
                <c:pt idx="4">
                  <c:v>Use an illegal loan </c:v>
                </c:pt>
                <c:pt idx="5">
                  <c:v>Use an overdraft</c:v>
                </c:pt>
                <c:pt idx="6">
                  <c:v>Borrow from a friend</c:v>
                </c:pt>
                <c:pt idx="7">
                  <c:v>Borrow from a family member</c:v>
                </c:pt>
                <c:pt idx="8">
                  <c:v>Use a credit card money transfer </c:v>
                </c:pt>
                <c:pt idx="9">
                  <c:v>Not gamble</c:v>
                </c:pt>
                <c:pt idx="10">
                  <c:v>Gamble with my own funds </c:v>
                </c:pt>
              </c:strCache>
            </c:strRef>
          </c:cat>
          <c:val>
            <c:numRef>
              <c:f>Sheet1!$D$2:$D$12</c:f>
              <c:numCache>
                <c:formatCode>0%</c:formatCode>
                <c:ptCount val="11"/>
                <c:pt idx="0">
                  <c:v>0.11</c:v>
                </c:pt>
                <c:pt idx="1">
                  <c:v>0.02</c:v>
                </c:pt>
                <c:pt idx="2">
                  <c:v>0.05</c:v>
                </c:pt>
                <c:pt idx="3">
                  <c:v>0.05</c:v>
                </c:pt>
                <c:pt idx="4">
                  <c:v>0.05</c:v>
                </c:pt>
                <c:pt idx="5">
                  <c:v>0.06</c:v>
                </c:pt>
                <c:pt idx="6">
                  <c:v>7.0000000000000007E-2</c:v>
                </c:pt>
                <c:pt idx="7">
                  <c:v>0.09</c:v>
                </c:pt>
                <c:pt idx="8">
                  <c:v>0.1</c:v>
                </c:pt>
                <c:pt idx="9">
                  <c:v>0.26</c:v>
                </c:pt>
                <c:pt idx="10">
                  <c:v>0.37</c:v>
                </c:pt>
              </c:numCache>
            </c:numRef>
          </c:val>
          <c:extLst>
            <c:ext xmlns:c16="http://schemas.microsoft.com/office/drawing/2014/chart" uri="{C3380CC4-5D6E-409C-BE32-E72D297353CC}">
              <c16:uniqueId val="{00000002-FC3F-4C2A-AC31-A6591D62EFAD}"/>
            </c:ext>
          </c:extLst>
        </c:ser>
        <c:dLbls>
          <c:showLegendKey val="0"/>
          <c:showVal val="0"/>
          <c:showCatName val="0"/>
          <c:showSerName val="0"/>
          <c:showPercent val="0"/>
          <c:showBubbleSize val="0"/>
        </c:dLbls>
        <c:gapWidth val="66"/>
        <c:axId val="883301680"/>
        <c:axId val="883302992"/>
      </c:barChart>
      <c:catAx>
        <c:axId val="88330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3302992"/>
        <c:crosses val="autoZero"/>
        <c:auto val="1"/>
        <c:lblAlgn val="ctr"/>
        <c:lblOffset val="100"/>
        <c:noMultiLvlLbl val="0"/>
      </c:catAx>
      <c:valAx>
        <c:axId val="883302992"/>
        <c:scaling>
          <c:orientation val="minMax"/>
        </c:scaling>
        <c:delete val="1"/>
        <c:axPos val="b"/>
        <c:numFmt formatCode="0%" sourceLinked="1"/>
        <c:majorTickMark val="none"/>
        <c:minorTickMark val="none"/>
        <c:tickLblPos val="nextTo"/>
        <c:crossAx val="883301680"/>
        <c:crosses val="autoZero"/>
        <c:crossBetween val="between"/>
      </c:valAx>
      <c:spPr>
        <a:noFill/>
        <a:ln>
          <a:noFill/>
        </a:ln>
        <a:effectLst/>
      </c:spPr>
    </c:plotArea>
    <c:legend>
      <c:legendPos val="b"/>
      <c:layout>
        <c:manualLayout>
          <c:xMode val="edge"/>
          <c:yMode val="edge"/>
          <c:x val="0.26646973425196852"/>
          <c:y val="0.89594221917912442"/>
          <c:w val="0.62643540846456691"/>
          <c:h val="6.178724941990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Sheet1!$B$2:$B$3</c:f>
              <c:numCache>
                <c:formatCode>0%</c:formatCode>
                <c:ptCount val="2"/>
                <c:pt idx="0">
                  <c:v>0.24</c:v>
                </c:pt>
                <c:pt idx="1">
                  <c:v>0.53</c:v>
                </c:pt>
              </c:numCache>
            </c:numRef>
          </c:val>
          <c:extLst>
            <c:ext xmlns:c16="http://schemas.microsoft.com/office/drawing/2014/chart" uri="{C3380CC4-5D6E-409C-BE32-E72D297353CC}">
              <c16:uniqueId val="{00000000-E7F5-4A14-BF1F-B6F13C8458AC}"/>
            </c:ext>
          </c:extLst>
        </c:ser>
        <c:ser>
          <c:idx val="1"/>
          <c:order val="1"/>
          <c:tx>
            <c:strRef>
              <c:f>Sheet1!$C$1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Sheet1!$C$2:$C$3</c:f>
              <c:numCache>
                <c:formatCode>0%</c:formatCode>
                <c:ptCount val="2"/>
                <c:pt idx="0">
                  <c:v>0.14000000000000001</c:v>
                </c:pt>
                <c:pt idx="1">
                  <c:v>0.21</c:v>
                </c:pt>
              </c:numCache>
            </c:numRef>
          </c:val>
          <c:extLst>
            <c:ext xmlns:c16="http://schemas.microsoft.com/office/drawing/2014/chart" uri="{C3380CC4-5D6E-409C-BE32-E72D297353CC}">
              <c16:uniqueId val="{00000001-E7F5-4A14-BF1F-B6F13C8458AC}"/>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Sheet1!$D$2:$D$3</c:f>
              <c:numCache>
                <c:formatCode>0%</c:formatCode>
                <c:ptCount val="2"/>
                <c:pt idx="0">
                  <c:v>0.17</c:v>
                </c:pt>
                <c:pt idx="1">
                  <c:v>0.14000000000000001</c:v>
                </c:pt>
              </c:numCache>
            </c:numRef>
          </c:val>
          <c:extLst>
            <c:ext xmlns:c16="http://schemas.microsoft.com/office/drawing/2014/chart" uri="{C3380CC4-5D6E-409C-BE32-E72D297353CC}">
              <c16:uniqueId val="{00000002-E7F5-4A14-BF1F-B6F13C8458AC}"/>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Sheet1!$E$2:$E$3</c:f>
              <c:numCache>
                <c:formatCode>0%</c:formatCode>
                <c:ptCount val="2"/>
                <c:pt idx="0">
                  <c:v>0.12</c:v>
                </c:pt>
                <c:pt idx="1">
                  <c:v>0.08</c:v>
                </c:pt>
              </c:numCache>
            </c:numRef>
          </c:val>
          <c:extLst>
            <c:ext xmlns:c16="http://schemas.microsoft.com/office/drawing/2014/chart" uri="{C3380CC4-5D6E-409C-BE32-E72D297353CC}">
              <c16:uniqueId val="{00000003-E7F5-4A14-BF1F-B6F13C8458AC}"/>
            </c:ext>
          </c:extLst>
        </c:ser>
        <c:ser>
          <c:idx val="4"/>
          <c:order val="4"/>
          <c:tx>
            <c:strRef>
              <c:f>Sheet1!$F$1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Sheet1!$F$2:$F$3</c:f>
              <c:numCache>
                <c:formatCode>0%</c:formatCode>
                <c:ptCount val="2"/>
                <c:pt idx="0">
                  <c:v>0.19</c:v>
                </c:pt>
                <c:pt idx="1">
                  <c:v>0.02</c:v>
                </c:pt>
              </c:numCache>
            </c:numRef>
          </c:val>
          <c:extLst>
            <c:ext xmlns:c16="http://schemas.microsoft.com/office/drawing/2014/chart" uri="{C3380CC4-5D6E-409C-BE32-E72D297353CC}">
              <c16:uniqueId val="{00000004-E7F5-4A14-BF1F-B6F13C8458AC}"/>
            </c:ext>
          </c:extLst>
        </c:ser>
        <c:ser>
          <c:idx val="5"/>
          <c:order val="5"/>
          <c:tx>
            <c:strRef>
              <c:f>Sheet1!$G$1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Sheet1!$G$2:$G$3</c:f>
              <c:numCache>
                <c:formatCode>0%</c:formatCode>
                <c:ptCount val="2"/>
                <c:pt idx="0">
                  <c:v>0.1</c:v>
                </c:pt>
                <c:pt idx="1">
                  <c:v>0</c:v>
                </c:pt>
              </c:numCache>
            </c:numRef>
          </c:val>
          <c:extLst>
            <c:ext xmlns:c16="http://schemas.microsoft.com/office/drawing/2014/chart" uri="{C3380CC4-5D6E-409C-BE32-E72D297353CC}">
              <c16:uniqueId val="{00000005-E7F5-4A14-BF1F-B6F13C8458AC}"/>
            </c:ext>
          </c:extLst>
        </c:ser>
        <c:ser>
          <c:idx val="6"/>
          <c:order val="6"/>
          <c:tx>
            <c:strRef>
              <c:f>Sheet1!$H$1</c:f>
              <c:strCache>
                <c:ptCount val="1"/>
                <c:pt idx="0">
                  <c:v>Strongly agree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Credit Card Gambler</c:v>
                </c:pt>
                <c:pt idx="1">
                  <c:v>Non-Credit card gambler</c:v>
                </c:pt>
              </c:strCache>
            </c:strRef>
          </c:cat>
          <c:val>
            <c:numRef>
              <c:f>Sheet1!$H$2:$H$3</c:f>
              <c:numCache>
                <c:formatCode>0%</c:formatCode>
                <c:ptCount val="2"/>
                <c:pt idx="0">
                  <c:v>0.05</c:v>
                </c:pt>
                <c:pt idx="1">
                  <c:v>0.02</c:v>
                </c:pt>
              </c:numCache>
            </c:numRef>
          </c:val>
          <c:extLst>
            <c:ext xmlns:c16="http://schemas.microsoft.com/office/drawing/2014/chart" uri="{C3380CC4-5D6E-409C-BE32-E72D297353CC}">
              <c16:uniqueId val="{00000006-E7F5-4A14-BF1F-B6F13C8458AC}"/>
            </c:ext>
          </c:extLst>
        </c:ser>
        <c:dLbls>
          <c:showLegendKey val="0"/>
          <c:showVal val="0"/>
          <c:showCatName val="0"/>
          <c:showSerName val="0"/>
          <c:showPercent val="0"/>
          <c:showBubbleSize val="0"/>
        </c:dLbls>
        <c:gapWidth val="150"/>
        <c:overlap val="100"/>
        <c:axId val="696519464"/>
        <c:axId val="696521760"/>
      </c:barChart>
      <c:catAx>
        <c:axId val="69651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521760"/>
        <c:crosses val="autoZero"/>
        <c:auto val="1"/>
        <c:lblAlgn val="ctr"/>
        <c:lblOffset val="100"/>
        <c:noMultiLvlLbl val="0"/>
      </c:catAx>
      <c:valAx>
        <c:axId val="696521760"/>
        <c:scaling>
          <c:orientation val="minMax"/>
        </c:scaling>
        <c:delete val="1"/>
        <c:axPos val="l"/>
        <c:numFmt formatCode="0%" sourceLinked="1"/>
        <c:majorTickMark val="none"/>
        <c:minorTickMark val="none"/>
        <c:tickLblPos val="nextTo"/>
        <c:crossAx val="696519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24876337300614E-2"/>
          <c:y val="7.8698311615082089E-2"/>
          <c:w val="0.48330098405576627"/>
          <c:h val="0.74684192268215133"/>
        </c:manualLayout>
      </c:layout>
      <c:pieChart>
        <c:varyColors val="1"/>
        <c:ser>
          <c:idx val="0"/>
          <c:order val="0"/>
          <c:tx>
            <c:strRef>
              <c:f>Sheet1!$B$1</c:f>
              <c:strCache>
                <c:ptCount val="1"/>
                <c:pt idx="0">
                  <c:v>Frequency of CC gambling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97-4672-AE3E-22EF23729F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97-4672-AE3E-22EF23729F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97-4672-AE3E-22EF23729F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97-4672-AE3E-22EF23729F9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Frequently (daily to weekly)</c:v>
                </c:pt>
                <c:pt idx="1">
                  <c:v>Occasionally (1-2 times a month)</c:v>
                </c:pt>
                <c:pt idx="2">
                  <c:v>Infrequently (2-6 times a year)</c:v>
                </c:pt>
                <c:pt idx="3">
                  <c:v>Very infrequently/Hardly ever (once a year)</c:v>
                </c:pt>
              </c:strCache>
            </c:strRef>
          </c:cat>
          <c:val>
            <c:numRef>
              <c:f>Sheet1!$B$2:$B$5</c:f>
              <c:numCache>
                <c:formatCode>0%</c:formatCode>
                <c:ptCount val="4"/>
                <c:pt idx="0">
                  <c:v>0.33</c:v>
                </c:pt>
                <c:pt idx="1">
                  <c:v>0.38</c:v>
                </c:pt>
                <c:pt idx="2">
                  <c:v>0.18</c:v>
                </c:pt>
                <c:pt idx="3">
                  <c:v>0.1</c:v>
                </c:pt>
              </c:numCache>
            </c:numRef>
          </c:val>
          <c:extLst>
            <c:ext xmlns:c16="http://schemas.microsoft.com/office/drawing/2014/chart" uri="{C3380CC4-5D6E-409C-BE32-E72D297353CC}">
              <c16:uniqueId val="{00000000-0A40-4012-84A3-13C8B23E5B1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9618273381738962"/>
          <c:y val="0.28847957141273339"/>
          <c:w val="0.39206043811927782"/>
          <c:h val="0.423040618752600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Non-Credit Card Gamblers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Private bets with friends or family</c:v>
                </c:pt>
                <c:pt idx="1">
                  <c:v>Lottery or scratchcard online</c:v>
                </c:pt>
                <c:pt idx="2">
                  <c:v>Casinos (in person)</c:v>
                </c:pt>
                <c:pt idx="3">
                  <c:v>Bingo (in person)</c:v>
                </c:pt>
                <c:pt idx="4">
                  <c:v>Games machines in person</c:v>
                </c:pt>
                <c:pt idx="5">
                  <c:v>Lottery or scratchcard (in person)</c:v>
                </c:pt>
                <c:pt idx="6">
                  <c:v>Bingo online</c:v>
                </c:pt>
                <c:pt idx="7">
                  <c:v>Betting in person</c:v>
                </c:pt>
                <c:pt idx="8">
                  <c:v>Slots or casino games online</c:v>
                </c:pt>
                <c:pt idx="9">
                  <c:v>Betting online </c:v>
                </c:pt>
              </c:strCache>
            </c:strRef>
          </c:cat>
          <c:val>
            <c:numRef>
              <c:f>Sheet1!$B$2:$B$11</c:f>
              <c:numCache>
                <c:formatCode>0%</c:formatCode>
                <c:ptCount val="10"/>
                <c:pt idx="0">
                  <c:v>0.04</c:v>
                </c:pt>
                <c:pt idx="1">
                  <c:v>0.21</c:v>
                </c:pt>
                <c:pt idx="2">
                  <c:v>0.02</c:v>
                </c:pt>
                <c:pt idx="3">
                  <c:v>0.13</c:v>
                </c:pt>
                <c:pt idx="4">
                  <c:v>0.08</c:v>
                </c:pt>
                <c:pt idx="5">
                  <c:v>0.33</c:v>
                </c:pt>
                <c:pt idx="6">
                  <c:v>0.14000000000000001</c:v>
                </c:pt>
                <c:pt idx="7">
                  <c:v>0.15</c:v>
                </c:pt>
                <c:pt idx="8">
                  <c:v>0.14000000000000001</c:v>
                </c:pt>
                <c:pt idx="9">
                  <c:v>0.35</c:v>
                </c:pt>
              </c:numCache>
            </c:numRef>
          </c:val>
          <c:extLst>
            <c:ext xmlns:c16="http://schemas.microsoft.com/office/drawing/2014/chart" uri="{C3380CC4-5D6E-409C-BE32-E72D297353CC}">
              <c16:uniqueId val="{00000000-DD7B-467E-9E88-A96D6A92F4B1}"/>
            </c:ext>
          </c:extLst>
        </c:ser>
        <c:ser>
          <c:idx val="1"/>
          <c:order val="1"/>
          <c:tx>
            <c:strRef>
              <c:f>Sheet1!$C$1</c:f>
              <c:strCache>
                <c:ptCount val="1"/>
                <c:pt idx="0">
                  <c:v>Credit Card Gamblers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Private bets with friends or family</c:v>
                </c:pt>
                <c:pt idx="1">
                  <c:v>Lottery or scratchcard online</c:v>
                </c:pt>
                <c:pt idx="2">
                  <c:v>Casinos (in person)</c:v>
                </c:pt>
                <c:pt idx="3">
                  <c:v>Bingo (in person)</c:v>
                </c:pt>
                <c:pt idx="4">
                  <c:v>Games machines in person</c:v>
                </c:pt>
                <c:pt idx="5">
                  <c:v>Lottery or scratchcard (in person)</c:v>
                </c:pt>
                <c:pt idx="6">
                  <c:v>Bingo online</c:v>
                </c:pt>
                <c:pt idx="7">
                  <c:v>Betting in person</c:v>
                </c:pt>
                <c:pt idx="8">
                  <c:v>Slots or casino games online</c:v>
                </c:pt>
                <c:pt idx="9">
                  <c:v>Betting online </c:v>
                </c:pt>
              </c:strCache>
            </c:strRef>
          </c:cat>
          <c:val>
            <c:numRef>
              <c:f>Sheet1!$C$2:$C$11</c:f>
              <c:numCache>
                <c:formatCode>0%</c:formatCode>
                <c:ptCount val="10"/>
                <c:pt idx="0">
                  <c:v>0.14000000000000001</c:v>
                </c:pt>
                <c:pt idx="1">
                  <c:v>0.15</c:v>
                </c:pt>
                <c:pt idx="2">
                  <c:v>0.15</c:v>
                </c:pt>
                <c:pt idx="3">
                  <c:v>0.17</c:v>
                </c:pt>
                <c:pt idx="4">
                  <c:v>0.19</c:v>
                </c:pt>
                <c:pt idx="5">
                  <c:v>0.23</c:v>
                </c:pt>
                <c:pt idx="6">
                  <c:v>0.28999999999999998</c:v>
                </c:pt>
                <c:pt idx="7">
                  <c:v>0.28999999999999998</c:v>
                </c:pt>
                <c:pt idx="8">
                  <c:v>0.31</c:v>
                </c:pt>
                <c:pt idx="9">
                  <c:v>0.55000000000000004</c:v>
                </c:pt>
              </c:numCache>
            </c:numRef>
          </c:val>
          <c:extLst>
            <c:ext xmlns:c16="http://schemas.microsoft.com/office/drawing/2014/chart" uri="{C3380CC4-5D6E-409C-BE32-E72D297353CC}">
              <c16:uniqueId val="{00000001-DD7B-467E-9E88-A96D6A92F4B1}"/>
            </c:ext>
          </c:extLst>
        </c:ser>
        <c:dLbls>
          <c:showLegendKey val="0"/>
          <c:showVal val="0"/>
          <c:showCatName val="0"/>
          <c:showSerName val="0"/>
          <c:showPercent val="0"/>
          <c:showBubbleSize val="0"/>
        </c:dLbls>
        <c:gapWidth val="84"/>
        <c:axId val="643990304"/>
        <c:axId val="643988008"/>
      </c:barChart>
      <c:catAx>
        <c:axId val="643990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43988008"/>
        <c:crosses val="autoZero"/>
        <c:auto val="1"/>
        <c:lblAlgn val="ctr"/>
        <c:lblOffset val="100"/>
        <c:noMultiLvlLbl val="0"/>
      </c:catAx>
      <c:valAx>
        <c:axId val="643988008"/>
        <c:scaling>
          <c:orientation val="minMax"/>
        </c:scaling>
        <c:delete val="1"/>
        <c:axPos val="b"/>
        <c:numFmt formatCode="0%" sourceLinked="1"/>
        <c:majorTickMark val="none"/>
        <c:minorTickMark val="none"/>
        <c:tickLblPos val="nextTo"/>
        <c:crossAx val="64399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30554563087702E-2"/>
          <c:y val="7.7703370273214931E-2"/>
          <c:w val="0.92013889087382461"/>
          <c:h val="0.66013760453358039"/>
        </c:manualLayout>
      </c:layout>
      <c:barChart>
        <c:barDir val="col"/>
        <c:grouping val="percentStacked"/>
        <c:varyColors val="0"/>
        <c:ser>
          <c:idx val="0"/>
          <c:order val="0"/>
          <c:tx>
            <c:strRef>
              <c:f>Sheet1!$A$2</c:f>
              <c:strCache>
                <c:ptCount val="1"/>
                <c:pt idx="0">
                  <c:v>£0 -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Sheet1!$B$2</c:f>
              <c:numCache>
                <c:formatCode>0%</c:formatCode>
                <c:ptCount val="1"/>
                <c:pt idx="0">
                  <c:v>0.38</c:v>
                </c:pt>
              </c:numCache>
            </c:numRef>
          </c:val>
          <c:extLst>
            <c:ext xmlns:c16="http://schemas.microsoft.com/office/drawing/2014/chart" uri="{C3380CC4-5D6E-409C-BE32-E72D297353CC}">
              <c16:uniqueId val="{00000000-2542-486C-BEFF-0533E5FE2E87}"/>
            </c:ext>
          </c:extLst>
        </c:ser>
        <c:ser>
          <c:idx val="1"/>
          <c:order val="1"/>
          <c:tx>
            <c:strRef>
              <c:f>Sheet1!$A$3</c:f>
              <c:strCache>
                <c:ptCount val="1"/>
                <c:pt idx="0">
                  <c:v>£11 - £50</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2-486C-BEFF-0533E5FE2E87}"/>
                </c:ext>
              </c:extLst>
            </c:dLbl>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Sheet1!$B$3</c:f>
              <c:numCache>
                <c:formatCode>0%</c:formatCode>
                <c:ptCount val="1"/>
                <c:pt idx="0">
                  <c:v>0.31</c:v>
                </c:pt>
              </c:numCache>
            </c:numRef>
          </c:val>
          <c:extLst>
            <c:ext xmlns:c16="http://schemas.microsoft.com/office/drawing/2014/chart" uri="{C3380CC4-5D6E-409C-BE32-E72D297353CC}">
              <c16:uniqueId val="{00000003-2542-486C-BEFF-0533E5FE2E87}"/>
            </c:ext>
          </c:extLst>
        </c:ser>
        <c:ser>
          <c:idx val="2"/>
          <c:order val="2"/>
          <c:tx>
            <c:strRef>
              <c:f>Sheet1!$A$4</c:f>
              <c:strCache>
                <c:ptCount val="1"/>
                <c:pt idx="0">
                  <c:v>£51 - £100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Sheet1!$B$4</c:f>
              <c:numCache>
                <c:formatCode>0%</c:formatCode>
                <c:ptCount val="1"/>
                <c:pt idx="0">
                  <c:v>0.12</c:v>
                </c:pt>
              </c:numCache>
            </c:numRef>
          </c:val>
          <c:extLst>
            <c:ext xmlns:c16="http://schemas.microsoft.com/office/drawing/2014/chart" uri="{C3380CC4-5D6E-409C-BE32-E72D297353CC}">
              <c16:uniqueId val="{00000004-2542-486C-BEFF-0533E5FE2E87}"/>
            </c:ext>
          </c:extLst>
        </c:ser>
        <c:ser>
          <c:idx val="3"/>
          <c:order val="3"/>
          <c:tx>
            <c:strRef>
              <c:f>Sheet1!$A$5</c:f>
              <c:strCache>
                <c:ptCount val="1"/>
                <c:pt idx="0">
                  <c:v>£101 - £200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Sheet1!$B$5</c:f>
              <c:numCache>
                <c:formatCode>0%</c:formatCode>
                <c:ptCount val="1"/>
                <c:pt idx="0">
                  <c:v>0.1</c:v>
                </c:pt>
              </c:numCache>
            </c:numRef>
          </c:val>
          <c:extLst>
            <c:ext xmlns:c16="http://schemas.microsoft.com/office/drawing/2014/chart" uri="{C3380CC4-5D6E-409C-BE32-E72D297353CC}">
              <c16:uniqueId val="{00000005-2542-486C-BEFF-0533E5FE2E87}"/>
            </c:ext>
          </c:extLst>
        </c:ser>
        <c:ser>
          <c:idx val="4"/>
          <c:order val="4"/>
          <c:tx>
            <c:strRef>
              <c:f>Sheet1!$A$6</c:f>
              <c:strCache>
                <c:ptCount val="1"/>
                <c:pt idx="0">
                  <c:v>£201 - £500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Sheet1!$B$6</c:f>
              <c:numCache>
                <c:formatCode>0%</c:formatCode>
                <c:ptCount val="1"/>
                <c:pt idx="0">
                  <c:v>0.04</c:v>
                </c:pt>
              </c:numCache>
            </c:numRef>
          </c:val>
          <c:extLst>
            <c:ext xmlns:c16="http://schemas.microsoft.com/office/drawing/2014/chart" uri="{C3380CC4-5D6E-409C-BE32-E72D297353CC}">
              <c16:uniqueId val="{00000006-2542-486C-BEFF-0533E5FE2E87}"/>
            </c:ext>
          </c:extLst>
        </c:ser>
        <c:ser>
          <c:idx val="5"/>
          <c:order val="5"/>
          <c:tx>
            <c:strRef>
              <c:f>Sheet1!$A$7</c:f>
              <c:strCache>
                <c:ptCount val="1"/>
                <c:pt idx="0">
                  <c:v>£501 - £1,000</c:v>
                </c:pt>
              </c:strCache>
            </c:strRef>
          </c:tx>
          <c:spPr>
            <a:solidFill>
              <a:schemeClr val="accent6"/>
            </a:solidFill>
            <a:ln>
              <a:noFill/>
            </a:ln>
            <a:effectLst/>
          </c:spPr>
          <c:invertIfNegative val="0"/>
          <c:dLbls>
            <c:dLbl>
              <c:idx val="0"/>
              <c:layout>
                <c:manualLayout>
                  <c:x val="0.27951388194161392"/>
                  <c:y val="-3.297558638594997E-18"/>
                </c:manualLayout>
              </c:layout>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B-4DC5-9215-0964672E2186}"/>
                </c:ext>
              </c:extLst>
            </c:dLbl>
            <c:spPr>
              <a:noFill/>
              <a:ln>
                <a:noFill/>
              </a:ln>
              <a:effectLst/>
            </c:spPr>
            <c:txPr>
              <a:bodyPr rot="0" spcFirstLastPara="1" vertOverflow="ellipsis" vert="horz" wrap="square" lIns="38100" tIns="19050" rIns="38100" bIns="19050" anchor="ctr" anchorCtr="0">
                <a:spAutoFit/>
              </a:bodyPr>
              <a:lstStyle/>
              <a:p>
                <a:pPr algn="ctr">
                  <a:defRPr lang="en-GB"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Sheet1!$B$7</c:f>
              <c:numCache>
                <c:formatCode>0%</c:formatCode>
                <c:ptCount val="1"/>
                <c:pt idx="0">
                  <c:v>0.02</c:v>
                </c:pt>
              </c:numCache>
            </c:numRef>
          </c:val>
          <c:extLst>
            <c:ext xmlns:c16="http://schemas.microsoft.com/office/drawing/2014/chart" uri="{C3380CC4-5D6E-409C-BE32-E72D297353CC}">
              <c16:uniqueId val="{00000007-2542-486C-BEFF-0533E5FE2E87}"/>
            </c:ext>
          </c:extLst>
        </c:ser>
        <c:ser>
          <c:idx val="6"/>
          <c:order val="6"/>
          <c:tx>
            <c:strRef>
              <c:f>Sheet1!$A$8</c:f>
              <c:strCache>
                <c:ptCount val="1"/>
                <c:pt idx="0">
                  <c:v>Over £1,000</c:v>
                </c:pt>
              </c:strCache>
            </c:strRef>
          </c:tx>
          <c:spPr>
            <a:solidFill>
              <a:schemeClr val="accent1">
                <a:lumMod val="60000"/>
              </a:schemeClr>
            </a:solidFill>
            <a:ln>
              <a:noFill/>
            </a:ln>
            <a:effectLst/>
          </c:spPr>
          <c:invertIfNegative val="0"/>
          <c:dLbls>
            <c:dLbl>
              <c:idx val="0"/>
              <c:layout>
                <c:manualLayout>
                  <c:x val="7.6231058711349192E-2"/>
                  <c:y val="-3.071741806362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0B-4DC5-9215-0964672E21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CC Spend</c:v>
                </c:pt>
              </c:strCache>
            </c:strRef>
          </c:cat>
          <c:val>
            <c:numRef>
              <c:f>Sheet1!$B$8</c:f>
              <c:numCache>
                <c:formatCode>0%</c:formatCode>
                <c:ptCount val="1"/>
                <c:pt idx="0">
                  <c:v>0.02</c:v>
                </c:pt>
              </c:numCache>
            </c:numRef>
          </c:val>
          <c:extLst>
            <c:ext xmlns:c16="http://schemas.microsoft.com/office/drawing/2014/chart" uri="{C3380CC4-5D6E-409C-BE32-E72D297353CC}">
              <c16:uniqueId val="{00000008-2542-486C-BEFF-0533E5FE2E87}"/>
            </c:ext>
          </c:extLst>
        </c:ser>
        <c:dLbls>
          <c:showLegendKey val="0"/>
          <c:showVal val="0"/>
          <c:showCatName val="0"/>
          <c:showSerName val="0"/>
          <c:showPercent val="0"/>
          <c:showBubbleSize val="0"/>
        </c:dLbls>
        <c:gapWidth val="150"/>
        <c:overlap val="100"/>
        <c:axId val="498738192"/>
        <c:axId val="498739176"/>
      </c:barChart>
      <c:catAx>
        <c:axId val="4987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8739176"/>
        <c:crosses val="autoZero"/>
        <c:auto val="1"/>
        <c:lblAlgn val="ctr"/>
        <c:lblOffset val="100"/>
        <c:noMultiLvlLbl val="0"/>
      </c:catAx>
      <c:valAx>
        <c:axId val="498739176"/>
        <c:scaling>
          <c:orientation val="minMax"/>
        </c:scaling>
        <c:delete val="1"/>
        <c:axPos val="l"/>
        <c:numFmt formatCode="0%" sourceLinked="1"/>
        <c:majorTickMark val="none"/>
        <c:minorTickMark val="none"/>
        <c:tickLblPos val="nextTo"/>
        <c:crossAx val="498738192"/>
        <c:crosses val="autoZero"/>
        <c:crossBetween val="between"/>
      </c:valAx>
      <c:spPr>
        <a:noFill/>
        <a:ln>
          <a:noFill/>
        </a:ln>
        <a:effectLst/>
      </c:spPr>
    </c:plotArea>
    <c:legend>
      <c:legendPos val="b"/>
      <c:layout>
        <c:manualLayout>
          <c:xMode val="edge"/>
          <c:yMode val="edge"/>
          <c:x val="0"/>
          <c:y val="0.86228982455713288"/>
          <c:w val="0.97424636437588585"/>
          <c:h val="0.12114911991682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Under £50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Games machines in person </c:v>
                </c:pt>
                <c:pt idx="1">
                  <c:v>Gamble more than most</c:v>
                </c:pt>
                <c:pt idx="2">
                  <c:v>Betting in person</c:v>
                </c:pt>
                <c:pt idx="3">
                  <c:v>Low GLS</c:v>
                </c:pt>
                <c:pt idx="4">
                  <c:v>Bingo online</c:v>
                </c:pt>
                <c:pt idx="5">
                  <c:v>Slots or casino games online</c:v>
                </c:pt>
              </c:strCache>
            </c:strRef>
          </c:cat>
          <c:val>
            <c:numRef>
              <c:f>Sheet1!$B$2:$G$2</c:f>
              <c:numCache>
                <c:formatCode>0%</c:formatCode>
                <c:ptCount val="6"/>
                <c:pt idx="0">
                  <c:v>0.42</c:v>
                </c:pt>
                <c:pt idx="1">
                  <c:v>0.42</c:v>
                </c:pt>
                <c:pt idx="2">
                  <c:v>0.53</c:v>
                </c:pt>
                <c:pt idx="3">
                  <c:v>0.52</c:v>
                </c:pt>
                <c:pt idx="4">
                  <c:v>0.58000000000000007</c:v>
                </c:pt>
                <c:pt idx="5">
                  <c:v>0.6</c:v>
                </c:pt>
              </c:numCache>
            </c:numRef>
          </c:val>
          <c:extLst>
            <c:ext xmlns:c16="http://schemas.microsoft.com/office/drawing/2014/chart" uri="{C3380CC4-5D6E-409C-BE32-E72D297353CC}">
              <c16:uniqueId val="{00000000-4019-4FBF-8849-047528C21592}"/>
            </c:ext>
          </c:extLst>
        </c:ser>
        <c:ser>
          <c:idx val="1"/>
          <c:order val="1"/>
          <c:tx>
            <c:strRef>
              <c:f>Sheet1!$A$3</c:f>
              <c:strCache>
                <c:ptCount val="1"/>
                <c:pt idx="0">
                  <c:v>£50+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Games machines in person </c:v>
                </c:pt>
                <c:pt idx="1">
                  <c:v>Gamble more than most</c:v>
                </c:pt>
                <c:pt idx="2">
                  <c:v>Betting in person</c:v>
                </c:pt>
                <c:pt idx="3">
                  <c:v>Low GLS</c:v>
                </c:pt>
                <c:pt idx="4">
                  <c:v>Bingo online</c:v>
                </c:pt>
                <c:pt idx="5">
                  <c:v>Slots or casino games online</c:v>
                </c:pt>
              </c:strCache>
            </c:strRef>
          </c:cat>
          <c:val>
            <c:numRef>
              <c:f>Sheet1!$B$3:$G$3</c:f>
              <c:numCache>
                <c:formatCode>0%</c:formatCode>
                <c:ptCount val="6"/>
                <c:pt idx="0">
                  <c:v>0.57000000000000006</c:v>
                </c:pt>
                <c:pt idx="1">
                  <c:v>0.57000000000000006</c:v>
                </c:pt>
                <c:pt idx="2">
                  <c:v>0.47000000000000008</c:v>
                </c:pt>
                <c:pt idx="3">
                  <c:v>0.47</c:v>
                </c:pt>
                <c:pt idx="4">
                  <c:v>0.42000000000000004</c:v>
                </c:pt>
                <c:pt idx="5">
                  <c:v>0.41000000000000003</c:v>
                </c:pt>
              </c:numCache>
            </c:numRef>
          </c:val>
          <c:extLst>
            <c:ext xmlns:c16="http://schemas.microsoft.com/office/drawing/2014/chart" uri="{C3380CC4-5D6E-409C-BE32-E72D297353CC}">
              <c16:uniqueId val="{00000001-4019-4FBF-8849-047528C21592}"/>
            </c:ext>
          </c:extLst>
        </c:ser>
        <c:dLbls>
          <c:showLegendKey val="0"/>
          <c:showVal val="0"/>
          <c:showCatName val="0"/>
          <c:showSerName val="0"/>
          <c:showPercent val="0"/>
          <c:showBubbleSize val="0"/>
        </c:dLbls>
        <c:gapWidth val="150"/>
        <c:overlap val="100"/>
        <c:axId val="517687304"/>
        <c:axId val="517689928"/>
      </c:barChart>
      <c:catAx>
        <c:axId val="51768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689928"/>
        <c:crosses val="autoZero"/>
        <c:auto val="1"/>
        <c:lblAlgn val="ctr"/>
        <c:lblOffset val="100"/>
        <c:noMultiLvlLbl val="0"/>
      </c:catAx>
      <c:valAx>
        <c:axId val="517689928"/>
        <c:scaling>
          <c:orientation val="minMax"/>
        </c:scaling>
        <c:delete val="1"/>
        <c:axPos val="l"/>
        <c:numFmt formatCode="0%" sourceLinked="1"/>
        <c:majorTickMark val="none"/>
        <c:minorTickMark val="none"/>
        <c:tickLblPos val="nextTo"/>
        <c:crossAx val="517687304"/>
        <c:crosses val="autoZero"/>
        <c:crossBetween val="between"/>
      </c:valAx>
      <c:spPr>
        <a:noFill/>
        <a:ln>
          <a:noFill/>
        </a:ln>
        <a:effectLst/>
      </c:spPr>
    </c:plotArea>
    <c:legend>
      <c:legendPos val="b"/>
      <c:layout>
        <c:manualLayout>
          <c:xMode val="edge"/>
          <c:yMode val="edge"/>
          <c:x val="0.37422640670932283"/>
          <c:y val="0.67591799855306434"/>
          <c:w val="0.23976424530401058"/>
          <c:h val="0.136843889961278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46584422197347E-2"/>
          <c:y val="0.10030613115303083"/>
          <c:w val="0.95679644895880833"/>
          <c:h val="0.46475068792630114"/>
        </c:manualLayout>
      </c:layout>
      <c:barChart>
        <c:barDir val="col"/>
        <c:grouping val="percentStacked"/>
        <c:varyColors val="0"/>
        <c:ser>
          <c:idx val="0"/>
          <c:order val="0"/>
          <c:tx>
            <c:strRef>
              <c:f>Sheet1!$A$2</c:f>
              <c:strCache>
                <c:ptCount val="1"/>
                <c:pt idx="0">
                  <c:v>Under £50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High GLS</c:v>
                </c:pt>
                <c:pt idx="1">
                  <c:v>Don't gamble / gamble less than most</c:v>
                </c:pt>
                <c:pt idx="2">
                  <c:v>55+</c:v>
                </c:pt>
                <c:pt idx="3">
                  <c:v>Medium GLS</c:v>
                </c:pt>
                <c:pt idx="4">
                  <c:v>Lottery/scratchcard in person</c:v>
                </c:pt>
                <c:pt idx="5">
                  <c:v>Lottery/scratchcard online</c:v>
                </c:pt>
                <c:pt idx="6">
                  <c:v>Gamble a normal amount</c:v>
                </c:pt>
                <c:pt idx="7">
                  <c:v>Women</c:v>
                </c:pt>
              </c:strCache>
            </c:strRef>
          </c:cat>
          <c:val>
            <c:numRef>
              <c:f>Sheet1!$B$2:$I$2</c:f>
              <c:numCache>
                <c:formatCode>0%</c:formatCode>
                <c:ptCount val="8"/>
                <c:pt idx="0">
                  <c:v>0.91</c:v>
                </c:pt>
                <c:pt idx="1">
                  <c:v>0.91</c:v>
                </c:pt>
                <c:pt idx="2">
                  <c:v>0.8899999999999999</c:v>
                </c:pt>
                <c:pt idx="3">
                  <c:v>0.84000000000000008</c:v>
                </c:pt>
                <c:pt idx="4">
                  <c:v>0.82000000000000006</c:v>
                </c:pt>
                <c:pt idx="5">
                  <c:v>0.8</c:v>
                </c:pt>
                <c:pt idx="6">
                  <c:v>0.77</c:v>
                </c:pt>
                <c:pt idx="7">
                  <c:v>0.75</c:v>
                </c:pt>
              </c:numCache>
            </c:numRef>
          </c:val>
          <c:extLst>
            <c:ext xmlns:c16="http://schemas.microsoft.com/office/drawing/2014/chart" uri="{C3380CC4-5D6E-409C-BE32-E72D297353CC}">
              <c16:uniqueId val="{00000000-4019-4FBF-8849-047528C21592}"/>
            </c:ext>
          </c:extLst>
        </c:ser>
        <c:ser>
          <c:idx val="1"/>
          <c:order val="1"/>
          <c:tx>
            <c:strRef>
              <c:f>Sheet1!$A$3</c:f>
              <c:strCache>
                <c:ptCount val="1"/>
                <c:pt idx="0">
                  <c:v>More than £50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High GLS</c:v>
                </c:pt>
                <c:pt idx="1">
                  <c:v>Don't gamble / gamble less than most</c:v>
                </c:pt>
                <c:pt idx="2">
                  <c:v>55+</c:v>
                </c:pt>
                <c:pt idx="3">
                  <c:v>Medium GLS</c:v>
                </c:pt>
                <c:pt idx="4">
                  <c:v>Lottery/scratchcard in person</c:v>
                </c:pt>
                <c:pt idx="5">
                  <c:v>Lottery/scratchcard online</c:v>
                </c:pt>
                <c:pt idx="6">
                  <c:v>Gamble a normal amount</c:v>
                </c:pt>
                <c:pt idx="7">
                  <c:v>Women</c:v>
                </c:pt>
              </c:strCache>
            </c:strRef>
          </c:cat>
          <c:val>
            <c:numRef>
              <c:f>Sheet1!$B$3:$I$3</c:f>
              <c:numCache>
                <c:formatCode>0%</c:formatCode>
                <c:ptCount val="8"/>
                <c:pt idx="0">
                  <c:v>0.09</c:v>
                </c:pt>
                <c:pt idx="1">
                  <c:v>0.08</c:v>
                </c:pt>
                <c:pt idx="2">
                  <c:v>0.11</c:v>
                </c:pt>
                <c:pt idx="3">
                  <c:v>0.15000000000000002</c:v>
                </c:pt>
                <c:pt idx="4">
                  <c:v>0.16</c:v>
                </c:pt>
                <c:pt idx="5">
                  <c:v>0.2</c:v>
                </c:pt>
                <c:pt idx="6">
                  <c:v>0.24000000000000002</c:v>
                </c:pt>
                <c:pt idx="7">
                  <c:v>0.25</c:v>
                </c:pt>
              </c:numCache>
            </c:numRef>
          </c:val>
          <c:extLst>
            <c:ext xmlns:c16="http://schemas.microsoft.com/office/drawing/2014/chart" uri="{C3380CC4-5D6E-409C-BE32-E72D297353CC}">
              <c16:uniqueId val="{00000001-4019-4FBF-8849-047528C21592}"/>
            </c:ext>
          </c:extLst>
        </c:ser>
        <c:dLbls>
          <c:showLegendKey val="0"/>
          <c:showVal val="0"/>
          <c:showCatName val="0"/>
          <c:showSerName val="0"/>
          <c:showPercent val="0"/>
          <c:showBubbleSize val="0"/>
        </c:dLbls>
        <c:gapWidth val="150"/>
        <c:overlap val="100"/>
        <c:axId val="517687304"/>
        <c:axId val="517689928"/>
      </c:barChart>
      <c:catAx>
        <c:axId val="51768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17689928"/>
        <c:crosses val="autoZero"/>
        <c:auto val="1"/>
        <c:lblAlgn val="ctr"/>
        <c:lblOffset val="100"/>
        <c:noMultiLvlLbl val="0"/>
      </c:catAx>
      <c:valAx>
        <c:axId val="517689928"/>
        <c:scaling>
          <c:orientation val="minMax"/>
        </c:scaling>
        <c:delete val="1"/>
        <c:axPos val="l"/>
        <c:numFmt formatCode="0%" sourceLinked="1"/>
        <c:majorTickMark val="none"/>
        <c:minorTickMark val="none"/>
        <c:tickLblPos val="nextTo"/>
        <c:crossAx val="517687304"/>
        <c:crosses val="autoZero"/>
        <c:crossBetween val="between"/>
      </c:valAx>
      <c:spPr>
        <a:noFill/>
        <a:ln>
          <a:noFill/>
        </a:ln>
        <a:effectLst/>
      </c:spPr>
    </c:plotArea>
    <c:legend>
      <c:legendPos val="b"/>
      <c:layout>
        <c:manualLayout>
          <c:xMode val="edge"/>
          <c:yMode val="edge"/>
          <c:x val="0.35851602451252584"/>
          <c:y val="0.70935337560407474"/>
          <c:w val="0.33599033625939201"/>
          <c:h val="0.136843889961278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ABEE7-F16A-4466-BA66-412428AB7A56}" type="datetimeFigureOut">
              <a:rPr lang="en-GB" smtClean="0"/>
              <a:t>06/01/2020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EAB6A-323C-43E6-9A54-DE978429C766}" type="slidenum">
              <a:rPr lang="en-GB" smtClean="0"/>
              <a:t>‹#›</a:t>
            </a:fld>
            <a:endParaRPr lang="en-GB"/>
          </a:p>
        </p:txBody>
      </p:sp>
    </p:spTree>
    <p:extLst>
      <p:ext uri="{BB962C8B-B14F-4D97-AF65-F5344CB8AC3E}">
        <p14:creationId xmlns:p14="http://schemas.microsoft.com/office/powerpoint/2010/main" val="197680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0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17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63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85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28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16</a:t>
            </a:fld>
            <a:endParaRPr lang="en-US"/>
          </a:p>
        </p:txBody>
      </p:sp>
    </p:spTree>
    <p:extLst>
      <p:ext uri="{BB962C8B-B14F-4D97-AF65-F5344CB8AC3E}">
        <p14:creationId xmlns:p14="http://schemas.microsoft.com/office/powerpoint/2010/main" val="45793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17</a:t>
            </a:fld>
            <a:endParaRPr lang="en-US"/>
          </a:p>
        </p:txBody>
      </p:sp>
    </p:spTree>
    <p:extLst>
      <p:ext uri="{BB962C8B-B14F-4D97-AF65-F5344CB8AC3E}">
        <p14:creationId xmlns:p14="http://schemas.microsoft.com/office/powerpoint/2010/main" val="33608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66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8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50FD-52D1-4B00-82C2-584EBD9F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369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9FD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1" name="Picture 3" descr="C:\Users\binalp\Desktop\Picture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2050" b="25176"/>
          <a:stretch/>
        </p:blipFill>
        <p:spPr bwMode="auto">
          <a:xfrm>
            <a:off x="0" y="0"/>
            <a:ext cx="98404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95300" y="2112963"/>
            <a:ext cx="8105775" cy="590931"/>
          </a:xfrm>
        </p:spPr>
        <p:txBody>
          <a:bodyPr wrap="square" anchor="t">
            <a:spAutoFit/>
          </a:bodyPr>
          <a:lstStyle>
            <a:lvl1pPr algn="l">
              <a:defRPr sz="3600" b="1">
                <a:latin typeface="+mn-lt"/>
              </a:defRPr>
            </a:lvl1pPr>
          </a:lstStyle>
          <a:p>
            <a:r>
              <a:rPr lang="en-US"/>
              <a:t>Click to edit Master title style</a:t>
            </a:r>
            <a:endParaRPr lang="en-GB"/>
          </a:p>
        </p:txBody>
      </p:sp>
      <p:sp>
        <p:nvSpPr>
          <p:cNvPr id="3" name="Subtitle 2"/>
          <p:cNvSpPr>
            <a:spLocks noGrp="1"/>
          </p:cNvSpPr>
          <p:nvPr>
            <p:ph type="subTitle" idx="1"/>
          </p:nvPr>
        </p:nvSpPr>
        <p:spPr>
          <a:xfrm>
            <a:off x="495300" y="3316288"/>
            <a:ext cx="8105775" cy="424732"/>
          </a:xfrm>
        </p:spPr>
        <p:txBody>
          <a:bodyPr wrap="square">
            <a:spAutoFit/>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4" descr="C:\Users\binalp\Desktop\BRAND REFRESH\2CV Logos\PNG\2CV_Pink_Green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4085" y="273330"/>
            <a:ext cx="1501138" cy="12703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4"/>
          <p:cNvSpPr>
            <a:spLocks noGrp="1"/>
          </p:cNvSpPr>
          <p:nvPr>
            <p:ph type="body" sz="quarter" idx="10"/>
          </p:nvPr>
        </p:nvSpPr>
        <p:spPr>
          <a:xfrm>
            <a:off x="495300" y="3829050"/>
            <a:ext cx="8105775" cy="369332"/>
          </a:xfrm>
        </p:spPr>
        <p:txBody>
          <a:bodyPr>
            <a:spAutoFit/>
          </a:bodyPr>
          <a:lstStyle>
            <a:lvl1pPr marL="0" indent="0">
              <a:buNone/>
              <a:defRPr sz="2000"/>
            </a:lvl1pPr>
          </a:lstStyle>
          <a:p>
            <a:pPr lvl="0"/>
            <a:r>
              <a:rPr lang="en-US"/>
              <a:t>Edit Master text styles</a:t>
            </a:r>
          </a:p>
        </p:txBody>
      </p:sp>
      <p:sp>
        <p:nvSpPr>
          <p:cNvPr id="16" name="TextBox 15"/>
          <p:cNvSpPr txBox="1"/>
          <p:nvPr userDrawn="1"/>
        </p:nvSpPr>
        <p:spPr>
          <a:xfrm>
            <a:off x="9943286" y="6305550"/>
            <a:ext cx="2145844" cy="369332"/>
          </a:xfrm>
          <a:prstGeom prst="rect">
            <a:avLst/>
          </a:prstGeom>
          <a:noFill/>
        </p:spPr>
        <p:txBody>
          <a:bodyPr wrap="none" rtlCol="0">
            <a:spAutoFit/>
          </a:bodyPr>
          <a:lstStyle/>
          <a:p>
            <a:r>
              <a:rPr lang="en-GB">
                <a:solidFill>
                  <a:schemeClr val="bg1"/>
                </a:solidFill>
              </a:rPr>
              <a:t>INSERT</a:t>
            </a:r>
            <a:r>
              <a:rPr lang="en-GB" baseline="0">
                <a:solidFill>
                  <a:schemeClr val="bg1"/>
                </a:solidFill>
              </a:rPr>
              <a:t> CLIENT LOGO</a:t>
            </a:r>
            <a:endParaRPr lang="en-GB">
              <a:solidFill>
                <a:schemeClr val="bg1"/>
              </a:solidFill>
            </a:endParaRPr>
          </a:p>
        </p:txBody>
      </p:sp>
    </p:spTree>
    <p:extLst>
      <p:ext uri="{BB962C8B-B14F-4D97-AF65-F5344CB8AC3E}">
        <p14:creationId xmlns:p14="http://schemas.microsoft.com/office/powerpoint/2010/main" val="343285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9FD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1" name="Picture 2" descr="C:\Users\binalp\Desktop\BRAND REFRESH\SHAPES\SHAPE 6.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695" t="36670" b="29624"/>
          <a:stretch/>
        </p:blipFill>
        <p:spPr bwMode="auto">
          <a:xfrm>
            <a:off x="-1" y="-13396"/>
            <a:ext cx="8493274" cy="68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binalp\Desktop\BRAND REFRESH\2CV Logos\PNG\2CV_Pink_Green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4085" y="273330"/>
            <a:ext cx="1501138" cy="12703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943286" y="6305550"/>
            <a:ext cx="2145844" cy="369332"/>
          </a:xfrm>
          <a:prstGeom prst="rect">
            <a:avLst/>
          </a:prstGeom>
          <a:noFill/>
        </p:spPr>
        <p:txBody>
          <a:bodyPr wrap="none" rtlCol="0">
            <a:spAutoFit/>
          </a:bodyPr>
          <a:lstStyle/>
          <a:p>
            <a:r>
              <a:rPr lang="en-GB">
                <a:solidFill>
                  <a:schemeClr val="bg1"/>
                </a:solidFill>
              </a:rPr>
              <a:t>INSERT</a:t>
            </a:r>
            <a:r>
              <a:rPr lang="en-GB" baseline="0">
                <a:solidFill>
                  <a:schemeClr val="bg1"/>
                </a:solidFill>
              </a:rPr>
              <a:t> CLIENT LOGO</a:t>
            </a:r>
            <a:endParaRPr lang="en-GB">
              <a:solidFill>
                <a:schemeClr val="bg1"/>
              </a:solidFill>
            </a:endParaRPr>
          </a:p>
        </p:txBody>
      </p:sp>
      <p:sp>
        <p:nvSpPr>
          <p:cNvPr id="9" name="Title 8"/>
          <p:cNvSpPr>
            <a:spLocks noGrp="1"/>
          </p:cNvSpPr>
          <p:nvPr>
            <p:ph type="title"/>
          </p:nvPr>
        </p:nvSpPr>
        <p:spPr>
          <a:xfrm>
            <a:off x="338683" y="680053"/>
            <a:ext cx="7062242" cy="590931"/>
          </a:xfrm>
        </p:spPr>
        <p:txBody>
          <a:bodyPr wrap="square">
            <a:spAutoFit/>
          </a:bodyPr>
          <a:lstStyle>
            <a:lvl1pPr>
              <a:defRPr sz="3600" b="1">
                <a:latin typeface="+mn-lt"/>
              </a:defRPr>
            </a:lvl1pPr>
          </a:lstStyle>
          <a:p>
            <a:r>
              <a:rPr lang="en-US"/>
              <a:t>Click to edit Master title style</a:t>
            </a:r>
            <a:endParaRPr lang="en-GB"/>
          </a:p>
        </p:txBody>
      </p:sp>
    </p:spTree>
    <p:extLst>
      <p:ext uri="{BB962C8B-B14F-4D97-AF65-F5344CB8AC3E}">
        <p14:creationId xmlns:p14="http://schemas.microsoft.com/office/powerpoint/2010/main" val="314198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9FD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7" name="Picture 4" descr="C:\Users\binalp\Desktop\BRAND REFRESH\2CV Logos\PNG\2CV_Pink_Green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54085" y="273330"/>
            <a:ext cx="1501138" cy="12703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943286" y="6305550"/>
            <a:ext cx="2145844" cy="369332"/>
          </a:xfrm>
          <a:prstGeom prst="rect">
            <a:avLst/>
          </a:prstGeom>
          <a:noFill/>
        </p:spPr>
        <p:txBody>
          <a:bodyPr wrap="none" rtlCol="0">
            <a:spAutoFit/>
          </a:bodyPr>
          <a:lstStyle/>
          <a:p>
            <a:r>
              <a:rPr lang="en-GB">
                <a:solidFill>
                  <a:schemeClr val="bg1"/>
                </a:solidFill>
              </a:rPr>
              <a:t>INSERT</a:t>
            </a:r>
            <a:r>
              <a:rPr lang="en-GB" baseline="0">
                <a:solidFill>
                  <a:schemeClr val="bg1"/>
                </a:solidFill>
              </a:rPr>
              <a:t> CLIENT LOGO</a:t>
            </a:r>
            <a:endParaRPr lang="en-GB">
              <a:solidFill>
                <a:schemeClr val="bg1"/>
              </a:solidFill>
            </a:endParaRPr>
          </a:p>
        </p:txBody>
      </p:sp>
      <p:sp>
        <p:nvSpPr>
          <p:cNvPr id="9" name="Title 8"/>
          <p:cNvSpPr>
            <a:spLocks noGrp="1"/>
          </p:cNvSpPr>
          <p:nvPr>
            <p:ph type="title"/>
          </p:nvPr>
        </p:nvSpPr>
        <p:spPr>
          <a:xfrm>
            <a:off x="5471122" y="2794650"/>
            <a:ext cx="6384101" cy="535531"/>
          </a:xfrm>
        </p:spPr>
        <p:txBody>
          <a:bodyPr wrap="square">
            <a:spAutoFit/>
          </a:bodyPr>
          <a:lstStyle>
            <a:lvl1pPr>
              <a:defRPr sz="3200" b="1">
                <a:solidFill>
                  <a:schemeClr val="bg1"/>
                </a:solidFill>
                <a:latin typeface="+mn-lt"/>
              </a:defRPr>
            </a:lvl1pPr>
          </a:lstStyle>
          <a:p>
            <a:r>
              <a:rPr lang="en-US"/>
              <a:t>Click to edit Master title style</a:t>
            </a:r>
            <a:endParaRPr lang="en-GB"/>
          </a:p>
        </p:txBody>
      </p:sp>
      <p:pic>
        <p:nvPicPr>
          <p:cNvPr id="10" name="Picture 3" descr="C:\Users\binalp\Desktop\Picture2.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1533" t="14808" r="-1015" b="8035"/>
          <a:stretch/>
        </p:blipFill>
        <p:spPr bwMode="auto">
          <a:xfrm>
            <a:off x="0" y="0"/>
            <a:ext cx="53495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66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9FD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2" name="Picture 3" descr="C:\Users\binalp\Desktop\Picture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 t="43369" r="22052" b="-723"/>
          <a:stretch/>
        </p:blipFill>
        <p:spPr bwMode="auto">
          <a:xfrm>
            <a:off x="8997296" y="0"/>
            <a:ext cx="3194704" cy="30524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117662" y="124420"/>
            <a:ext cx="11956677" cy="6609161"/>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4" name="Picture 4" descr="C:\Users\binalp\Desktop\BRAND REFRESH\2CV Logos\PNG\2CV_Pink_Green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90324" y="294966"/>
            <a:ext cx="794176" cy="672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6754" y="433385"/>
            <a:ext cx="10515600" cy="424732"/>
          </a:xfrm>
        </p:spPr>
        <p:txBody>
          <a:bodyPr anchor="t">
            <a:spAutoFit/>
          </a:bodyPr>
          <a:lstStyle>
            <a:lvl1pPr>
              <a:defRPr sz="2400" b="1">
                <a:latin typeface="+mn-lt"/>
              </a:defRPr>
            </a:lvl1pPr>
          </a:lstStyle>
          <a:p>
            <a:r>
              <a:rPr lang="en-US"/>
              <a:t>Click to edit Master title style</a:t>
            </a:r>
            <a:endParaRPr lang="en-GB"/>
          </a:p>
        </p:txBody>
      </p:sp>
      <p:sp>
        <p:nvSpPr>
          <p:cNvPr id="3" name="Content Placeholder 2"/>
          <p:cNvSpPr>
            <a:spLocks noGrp="1"/>
          </p:cNvSpPr>
          <p:nvPr>
            <p:ph idx="1"/>
          </p:nvPr>
        </p:nvSpPr>
        <p:spPr>
          <a:xfrm>
            <a:off x="336754" y="1272562"/>
            <a:ext cx="11547746" cy="650947"/>
          </a:xfrm>
        </p:spPr>
        <p:txBody>
          <a:bodyPr wrap="square">
            <a:spAutoFit/>
          </a:bodyPr>
          <a:lstStyle>
            <a:lvl1pPr marL="228600" indent="-228600">
              <a:spcBef>
                <a:spcPts val="500"/>
              </a:spcBef>
              <a:spcAft>
                <a:spcPts val="400"/>
              </a:spcAft>
              <a:buFont typeface="Wingdings" panose="05000000000000000000" pitchFamily="2" charset="2"/>
              <a:buChar char="§"/>
              <a:defRPr sz="1600"/>
            </a:lvl1pPr>
            <a:lvl2pPr>
              <a:spcBef>
                <a:spcPts val="500"/>
              </a:spcBef>
              <a:spcAft>
                <a:spcPts val="400"/>
              </a:spcAft>
              <a:defRPr sz="1600"/>
            </a:lvl2pPr>
          </a:lstStyle>
          <a:p>
            <a:pPr lvl="0"/>
            <a:r>
              <a:rPr lang="en-US"/>
              <a:t>Edit Master text styles</a:t>
            </a:r>
          </a:p>
          <a:p>
            <a:pPr lvl="1"/>
            <a:r>
              <a:rPr lang="en-US"/>
              <a:t>Second level</a:t>
            </a:r>
          </a:p>
        </p:txBody>
      </p:sp>
      <p:sp>
        <p:nvSpPr>
          <p:cNvPr id="15" name="Rectangle 10"/>
          <p:cNvSpPr>
            <a:spLocks noChangeArrowheads="1"/>
          </p:cNvSpPr>
          <p:nvPr userDrawn="1"/>
        </p:nvSpPr>
        <p:spPr bwMode="auto">
          <a:xfrm>
            <a:off x="11819569" y="6556677"/>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0">
                <a:solidFill>
                  <a:schemeClr val="tx1"/>
                </a:solidFill>
                <a:latin typeface="+mj-lt"/>
              </a:rPr>
              <a:pPr algn="r">
                <a:defRPr/>
              </a:pPr>
              <a:t>‹#›</a:t>
            </a:fld>
            <a:endParaRPr lang="en-GB" sz="800" b="0">
              <a:solidFill>
                <a:schemeClr val="tx1"/>
              </a:solidFill>
              <a:latin typeface="+mj-lt"/>
            </a:endParaRPr>
          </a:p>
        </p:txBody>
      </p:sp>
    </p:spTree>
    <p:extLst>
      <p:ext uri="{BB962C8B-B14F-4D97-AF65-F5344CB8AC3E}">
        <p14:creationId xmlns:p14="http://schemas.microsoft.com/office/powerpoint/2010/main" val="215224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9FD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2" name="Picture 3" descr="C:\Users\binalp\Desktop\Picture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 t="43369" r="22052" b="-723"/>
          <a:stretch/>
        </p:blipFill>
        <p:spPr bwMode="auto">
          <a:xfrm>
            <a:off x="8997296" y="0"/>
            <a:ext cx="3194704" cy="30524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117662" y="124420"/>
            <a:ext cx="11956677" cy="6609161"/>
          </a:xfrm>
          <a:prstGeom prst="rect">
            <a:avLst/>
          </a:prstGeom>
          <a:solidFill>
            <a:schemeClr val="tx1">
              <a:lumMod val="75000"/>
              <a:lumOff val="2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4" name="Picture 4" descr="C:\Users\binalp\Desktop\BRAND REFRESH\2CV Logos\PNG\2CV_Pink_Green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90324" y="294966"/>
            <a:ext cx="794176" cy="672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6754" y="433385"/>
            <a:ext cx="10515600" cy="424732"/>
          </a:xfrm>
        </p:spPr>
        <p:txBody>
          <a:bodyPr anchor="t">
            <a:spAutoFit/>
          </a:bodyPr>
          <a:lstStyle>
            <a:lvl1pPr>
              <a:defRPr sz="2400" b="1">
                <a:solidFill>
                  <a:schemeClr val="bg1"/>
                </a:solidFill>
                <a:latin typeface="+mn-lt"/>
              </a:defRPr>
            </a:lvl1pPr>
          </a:lstStyle>
          <a:p>
            <a:r>
              <a:rPr lang="en-US"/>
              <a:t>Click to edit Master title style</a:t>
            </a:r>
            <a:endParaRPr lang="en-GB"/>
          </a:p>
        </p:txBody>
      </p:sp>
      <p:sp>
        <p:nvSpPr>
          <p:cNvPr id="3" name="Content Placeholder 2"/>
          <p:cNvSpPr>
            <a:spLocks noGrp="1"/>
          </p:cNvSpPr>
          <p:nvPr>
            <p:ph idx="1"/>
          </p:nvPr>
        </p:nvSpPr>
        <p:spPr>
          <a:xfrm>
            <a:off x="336754" y="1272562"/>
            <a:ext cx="11547746" cy="650947"/>
          </a:xfrm>
        </p:spPr>
        <p:txBody>
          <a:bodyPr wrap="square">
            <a:spAutoFit/>
          </a:bodyPr>
          <a:lstStyle>
            <a:lvl1pPr marL="228600" indent="-228600">
              <a:spcBef>
                <a:spcPts val="500"/>
              </a:spcBef>
              <a:spcAft>
                <a:spcPts val="400"/>
              </a:spcAft>
              <a:buFont typeface="Wingdings" panose="05000000000000000000" pitchFamily="2" charset="2"/>
              <a:buChar char="§"/>
              <a:defRPr sz="1600">
                <a:solidFill>
                  <a:schemeClr val="bg1"/>
                </a:solidFill>
              </a:defRPr>
            </a:lvl1pPr>
            <a:lvl2pPr>
              <a:spcBef>
                <a:spcPts val="500"/>
              </a:spcBef>
              <a:spcAft>
                <a:spcPts val="400"/>
              </a:spcAft>
              <a:defRPr sz="1600">
                <a:solidFill>
                  <a:schemeClr val="bg1"/>
                </a:solidFill>
              </a:defRPr>
            </a:lvl2pPr>
          </a:lstStyle>
          <a:p>
            <a:pPr lvl="0"/>
            <a:r>
              <a:rPr lang="en-US"/>
              <a:t>Edit Master text styles</a:t>
            </a:r>
          </a:p>
          <a:p>
            <a:pPr lvl="1"/>
            <a:r>
              <a:rPr lang="en-US"/>
              <a:t>Second level</a:t>
            </a:r>
          </a:p>
        </p:txBody>
      </p:sp>
      <p:sp>
        <p:nvSpPr>
          <p:cNvPr id="10" name="Rectangle 10"/>
          <p:cNvSpPr>
            <a:spLocks noChangeArrowheads="1"/>
          </p:cNvSpPr>
          <p:nvPr userDrawn="1"/>
        </p:nvSpPr>
        <p:spPr bwMode="auto">
          <a:xfrm>
            <a:off x="11819569" y="6556677"/>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0">
                <a:solidFill>
                  <a:schemeClr val="bg1"/>
                </a:solidFill>
                <a:latin typeface="+mj-lt"/>
              </a:rPr>
              <a:pPr algn="r">
                <a:defRPr/>
              </a:pPr>
              <a:t>‹#›</a:t>
            </a:fld>
            <a:endParaRPr lang="en-GB" sz="800" b="0">
              <a:solidFill>
                <a:schemeClr val="bg1"/>
              </a:solidFill>
              <a:latin typeface="+mj-lt"/>
            </a:endParaRPr>
          </a:p>
        </p:txBody>
      </p:sp>
    </p:spTree>
    <p:extLst>
      <p:ext uri="{BB962C8B-B14F-4D97-AF65-F5344CB8AC3E}">
        <p14:creationId xmlns:p14="http://schemas.microsoft.com/office/powerpoint/2010/main" val="168539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9FD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7" name="Picture 4" descr="C:\Users\binalp\Desktop\BRAND REFRESH\2CV Logos\PNG\2CV_Pink_Green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54085" y="273330"/>
            <a:ext cx="1501138" cy="12703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943286" y="6305550"/>
            <a:ext cx="2145844" cy="369332"/>
          </a:xfrm>
          <a:prstGeom prst="rect">
            <a:avLst/>
          </a:prstGeom>
          <a:noFill/>
        </p:spPr>
        <p:txBody>
          <a:bodyPr wrap="none" rtlCol="0">
            <a:spAutoFit/>
          </a:bodyPr>
          <a:lstStyle/>
          <a:p>
            <a:r>
              <a:rPr lang="en-GB">
                <a:solidFill>
                  <a:schemeClr val="bg1"/>
                </a:solidFill>
              </a:rPr>
              <a:t>INSERT</a:t>
            </a:r>
            <a:r>
              <a:rPr lang="en-GB" baseline="0">
                <a:solidFill>
                  <a:schemeClr val="bg1"/>
                </a:solidFill>
              </a:rPr>
              <a:t> CLIENT LOGO</a:t>
            </a:r>
            <a:endParaRPr lang="en-GB">
              <a:solidFill>
                <a:schemeClr val="bg1"/>
              </a:solidFill>
            </a:endParaRPr>
          </a:p>
        </p:txBody>
      </p:sp>
      <p:sp>
        <p:nvSpPr>
          <p:cNvPr id="9" name="Title 8"/>
          <p:cNvSpPr>
            <a:spLocks noGrp="1"/>
          </p:cNvSpPr>
          <p:nvPr>
            <p:ph type="title"/>
          </p:nvPr>
        </p:nvSpPr>
        <p:spPr>
          <a:xfrm>
            <a:off x="5367883" y="3034715"/>
            <a:ext cx="6384101" cy="590931"/>
          </a:xfrm>
        </p:spPr>
        <p:txBody>
          <a:bodyPr wrap="square">
            <a:spAutoFit/>
          </a:bodyPr>
          <a:lstStyle>
            <a:lvl1pPr>
              <a:defRPr sz="3600" b="1">
                <a:solidFill>
                  <a:schemeClr val="bg1"/>
                </a:solidFill>
                <a:latin typeface="+mn-lt"/>
              </a:defRPr>
            </a:lvl1pPr>
          </a:lstStyle>
          <a:p>
            <a:r>
              <a:rPr lang="en-US"/>
              <a:t>Click to edit Master title style</a:t>
            </a:r>
            <a:endParaRPr lang="en-GB"/>
          </a:p>
        </p:txBody>
      </p:sp>
      <p:pic>
        <p:nvPicPr>
          <p:cNvPr id="11" name="Picture 3" descr="C:\Users\binalp\Desktop\Picture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23" t="-893" r="-1014" b="-722"/>
          <a:stretch/>
        </p:blipFill>
        <p:spPr bwMode="auto">
          <a:xfrm>
            <a:off x="698489" y="421895"/>
            <a:ext cx="4435856" cy="58165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a:xfrm>
            <a:off x="5367338" y="3724275"/>
            <a:ext cx="6384925" cy="480131"/>
          </a:xfrm>
        </p:spPr>
        <p:txBody>
          <a:bodyPr>
            <a:spAutoFit/>
          </a:bodyPr>
          <a:lstStyle>
            <a:lvl1pPr marL="0" indent="0">
              <a:buNone/>
              <a:defRPr sz="2800">
                <a:solidFill>
                  <a:schemeClr val="bg1"/>
                </a:solidFill>
              </a:defRPr>
            </a:lvl1pPr>
          </a:lstStyle>
          <a:p>
            <a:pPr lvl="0"/>
            <a:r>
              <a:rPr lang="en-US"/>
              <a:t>Edit Master text styles</a:t>
            </a:r>
          </a:p>
        </p:txBody>
      </p:sp>
    </p:spTree>
    <p:extLst>
      <p:ext uri="{BB962C8B-B14F-4D97-AF65-F5344CB8AC3E}">
        <p14:creationId xmlns:p14="http://schemas.microsoft.com/office/powerpoint/2010/main" val="378130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7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5AB13-DCD7-44E7-8419-A599E506FF38}" type="datetimeFigureOut">
              <a:rPr lang="en-GB" smtClean="0"/>
              <a:t>06/01/2020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24005-2B02-4E81-9600-499D8322901A}" type="slidenum">
              <a:rPr lang="en-GB" smtClean="0"/>
              <a:t>‹#›</a:t>
            </a:fld>
            <a:endParaRPr lang="en-GB"/>
          </a:p>
        </p:txBody>
      </p:sp>
    </p:spTree>
    <p:extLst>
      <p:ext uri="{BB962C8B-B14F-4D97-AF65-F5344CB8AC3E}">
        <p14:creationId xmlns:p14="http://schemas.microsoft.com/office/powerpoint/2010/main" val="13112396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15.svg"/><Relationship Id="rId10" Type="http://schemas.openxmlformats.org/officeDocument/2006/relationships/image" Target="../media/image31.svg"/><Relationship Id="rId4" Type="http://schemas.openxmlformats.org/officeDocument/2006/relationships/image" Target="../media/image14.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nsult.gamblingcommission.gov.uk/author/consultation-on-gambling-with-credit-cards/"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 Id="rId5" Type="http://schemas.openxmlformats.org/officeDocument/2006/relationships/chart" Target="../charts/chart30.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Damsleth@2cv.com" TargetMode="External"/><Relationship Id="rId4" Type="http://schemas.openxmlformats.org/officeDocument/2006/relationships/hyperlink" Target="mailto:Jessica.Boize@2cv.com" TargetMode="Externa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95300" y="2150742"/>
            <a:ext cx="8105775" cy="1089529"/>
          </a:xfrm>
        </p:spPr>
        <p:txBody>
          <a:bodyPr/>
          <a:lstStyle/>
          <a:p>
            <a:r>
              <a:rPr lang="en-US"/>
              <a:t>Behaviours and Attitudes towards Gambling with Credit Cards</a:t>
            </a:r>
            <a:endParaRPr lang="en-GB"/>
          </a:p>
        </p:txBody>
      </p:sp>
      <p:sp>
        <p:nvSpPr>
          <p:cNvPr id="11" name="Subtitle 10"/>
          <p:cNvSpPr>
            <a:spLocks noGrp="1"/>
          </p:cNvSpPr>
          <p:nvPr>
            <p:ph type="subTitle" idx="1"/>
          </p:nvPr>
        </p:nvSpPr>
        <p:spPr/>
        <p:txBody>
          <a:bodyPr/>
          <a:lstStyle/>
          <a:p>
            <a:r>
              <a:rPr lang="en-GB"/>
              <a:t>Prepared on behalf of the Gambling Commission</a:t>
            </a:r>
          </a:p>
        </p:txBody>
      </p:sp>
      <p:sp>
        <p:nvSpPr>
          <p:cNvPr id="12" name="Text Placeholder 11"/>
          <p:cNvSpPr>
            <a:spLocks noGrp="1"/>
          </p:cNvSpPr>
          <p:nvPr>
            <p:ph type="body" sz="quarter" idx="10"/>
          </p:nvPr>
        </p:nvSpPr>
        <p:spPr/>
        <p:txBody>
          <a:bodyPr/>
          <a:lstStyle/>
          <a:p>
            <a:r>
              <a:rPr lang="en-GB"/>
              <a:t>October 2019</a:t>
            </a:r>
          </a:p>
        </p:txBody>
      </p:sp>
      <p:pic>
        <p:nvPicPr>
          <p:cNvPr id="5" name="Picture 2" descr="Image result for gambling commission logo">
            <a:extLst>
              <a:ext uri="{FF2B5EF4-FFF2-40B4-BE49-F238E27FC236}">
                <a16:creationId xmlns:a16="http://schemas.microsoft.com/office/drawing/2014/main" id="{76D7164D-CCAD-4198-8207-AAE9C6ECB5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9" y="5966347"/>
            <a:ext cx="2287359" cy="70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8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AAC2-05C3-41B6-81DA-716B991F7388}"/>
              </a:ext>
            </a:extLst>
          </p:cNvPr>
          <p:cNvSpPr>
            <a:spLocks noGrp="1"/>
          </p:cNvSpPr>
          <p:nvPr>
            <p:ph type="title"/>
          </p:nvPr>
        </p:nvSpPr>
        <p:spPr>
          <a:xfrm>
            <a:off x="336754" y="433385"/>
            <a:ext cx="10515600" cy="424732"/>
          </a:xfrm>
        </p:spPr>
        <p:txBody>
          <a:bodyPr/>
          <a:lstStyle/>
          <a:p>
            <a:r>
              <a:rPr lang="en-US"/>
              <a:t>CC gamblers skew to online activities, the primary activity being online betting</a:t>
            </a:r>
            <a:endParaRPr lang="en-GB"/>
          </a:p>
        </p:txBody>
      </p:sp>
      <p:graphicFrame>
        <p:nvGraphicFramePr>
          <p:cNvPr id="6" name="Content Placeholder 5">
            <a:extLst>
              <a:ext uri="{FF2B5EF4-FFF2-40B4-BE49-F238E27FC236}">
                <a16:creationId xmlns:a16="http://schemas.microsoft.com/office/drawing/2014/main" id="{CA5FCEDB-022D-4E84-ABF6-3D06F370A053}"/>
              </a:ext>
            </a:extLst>
          </p:cNvPr>
          <p:cNvGraphicFramePr>
            <a:graphicFrameLocks noGrp="1"/>
          </p:cNvGraphicFramePr>
          <p:nvPr>
            <p:ph idx="1"/>
            <p:extLst>
              <p:ext uri="{D42A27DB-BD31-4B8C-83A1-F6EECF244321}">
                <p14:modId xmlns:p14="http://schemas.microsoft.com/office/powerpoint/2010/main" val="1129816979"/>
              </p:ext>
            </p:extLst>
          </p:nvPr>
        </p:nvGraphicFramePr>
        <p:xfrm>
          <a:off x="336550" y="2011679"/>
          <a:ext cx="7707313" cy="44129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A7298CC-5720-4076-AAAC-09DFB64B965A}"/>
              </a:ext>
            </a:extLst>
          </p:cNvPr>
          <p:cNvSpPr txBox="1"/>
          <p:nvPr/>
        </p:nvSpPr>
        <p:spPr>
          <a:xfrm>
            <a:off x="336550" y="1642347"/>
            <a:ext cx="5493007" cy="369332"/>
          </a:xfrm>
          <a:prstGeom prst="rect">
            <a:avLst/>
          </a:prstGeom>
          <a:noFill/>
        </p:spPr>
        <p:txBody>
          <a:bodyPr wrap="square" rtlCol="0">
            <a:spAutoFit/>
          </a:bodyPr>
          <a:lstStyle/>
          <a:p>
            <a:r>
              <a:rPr lang="en-US" b="1" i="1"/>
              <a:t>Gambling activities taken part in the last 4 weeks</a:t>
            </a:r>
            <a:endParaRPr lang="en-GB" b="1" i="1"/>
          </a:p>
        </p:txBody>
      </p:sp>
      <p:sp>
        <p:nvSpPr>
          <p:cNvPr id="8" name="Rectangle 7">
            <a:extLst>
              <a:ext uri="{FF2B5EF4-FFF2-40B4-BE49-F238E27FC236}">
                <a16:creationId xmlns:a16="http://schemas.microsoft.com/office/drawing/2014/main" id="{37B0CCC2-6B4B-4411-9FDC-8F5AC693968F}"/>
              </a:ext>
            </a:extLst>
          </p:cNvPr>
          <p:cNvSpPr/>
          <p:nvPr/>
        </p:nvSpPr>
        <p:spPr>
          <a:xfrm>
            <a:off x="108154" y="6527408"/>
            <a:ext cx="5493008" cy="253916"/>
          </a:xfrm>
          <a:prstGeom prst="rect">
            <a:avLst/>
          </a:prstGeom>
        </p:spPr>
        <p:txBody>
          <a:bodyPr wrap="square">
            <a:spAutoFit/>
          </a:bodyPr>
          <a:lstStyle/>
          <a:p>
            <a:pPr indent="-630555">
              <a:spcAft>
                <a:spcPts val="0"/>
              </a:spcAft>
            </a:pPr>
            <a:r>
              <a:rPr lang="en-GB" sz="1050" i="1">
                <a:latin typeface="Calibri" panose="020F0502020204030204" pitchFamily="34" charset="0"/>
                <a:ea typeface="Calibri" panose="020F0502020204030204" pitchFamily="34" charset="0"/>
                <a:cs typeface="Times New Roman" panose="02020603050405020304" pitchFamily="18" charset="0"/>
              </a:rPr>
              <a:t>S1. Which of the following, if any, have you taken part in in </a:t>
            </a:r>
            <a:r>
              <a:rPr lang="en-GB" sz="1050" b="1" i="1">
                <a:latin typeface="Calibri" panose="020F0502020204030204" pitchFamily="34" charset="0"/>
                <a:ea typeface="Calibri" panose="020F0502020204030204" pitchFamily="34" charset="0"/>
                <a:cs typeface="Times New Roman" panose="02020603050405020304" pitchFamily="18" charset="0"/>
              </a:rPr>
              <a:t>the last four weeks?</a:t>
            </a:r>
            <a:r>
              <a:rPr lang="en-GB" sz="1050" i="1">
                <a:latin typeface="Calibri" panose="020F0502020204030204" pitchFamily="34" charset="0"/>
                <a:ea typeface="Calibri" panose="020F0502020204030204" pitchFamily="34" charset="0"/>
                <a:cs typeface="Times New Roman" panose="02020603050405020304" pitchFamily="18" charset="0"/>
              </a:rPr>
              <a:t> N=1020</a:t>
            </a:r>
          </a:p>
        </p:txBody>
      </p:sp>
      <p:graphicFrame>
        <p:nvGraphicFramePr>
          <p:cNvPr id="9" name="Table 8">
            <a:extLst>
              <a:ext uri="{FF2B5EF4-FFF2-40B4-BE49-F238E27FC236}">
                <a16:creationId xmlns:a16="http://schemas.microsoft.com/office/drawing/2014/main" id="{7CC348F1-8288-433D-83A1-D6B29C5E9145}"/>
              </a:ext>
            </a:extLst>
          </p:cNvPr>
          <p:cNvGraphicFramePr>
            <a:graphicFrameLocks noGrp="1"/>
          </p:cNvGraphicFramePr>
          <p:nvPr>
            <p:extLst>
              <p:ext uri="{D42A27DB-BD31-4B8C-83A1-F6EECF244321}">
                <p14:modId xmlns:p14="http://schemas.microsoft.com/office/powerpoint/2010/main" val="2322860503"/>
              </p:ext>
            </p:extLst>
          </p:nvPr>
        </p:nvGraphicFramePr>
        <p:xfrm>
          <a:off x="7610621" y="3403699"/>
          <a:ext cx="3959185" cy="2358290"/>
        </p:xfrm>
        <a:graphic>
          <a:graphicData uri="http://schemas.openxmlformats.org/drawingml/2006/table">
            <a:tbl>
              <a:tblPr>
                <a:tableStyleId>{5C22544A-7EE6-4342-B048-85BDC9FD1C3A}</a:tableStyleId>
              </a:tblPr>
              <a:tblGrid>
                <a:gridCol w="2548757">
                  <a:extLst>
                    <a:ext uri="{9D8B030D-6E8A-4147-A177-3AD203B41FA5}">
                      <a16:colId xmlns:a16="http://schemas.microsoft.com/office/drawing/2014/main" val="2754338738"/>
                    </a:ext>
                  </a:extLst>
                </a:gridCol>
                <a:gridCol w="705214">
                  <a:extLst>
                    <a:ext uri="{9D8B030D-6E8A-4147-A177-3AD203B41FA5}">
                      <a16:colId xmlns:a16="http://schemas.microsoft.com/office/drawing/2014/main" val="3454328490"/>
                    </a:ext>
                  </a:extLst>
                </a:gridCol>
                <a:gridCol w="705214">
                  <a:extLst>
                    <a:ext uri="{9D8B030D-6E8A-4147-A177-3AD203B41FA5}">
                      <a16:colId xmlns:a16="http://schemas.microsoft.com/office/drawing/2014/main" val="298607328"/>
                    </a:ext>
                  </a:extLst>
                </a:gridCol>
              </a:tblGrid>
              <a:tr h="471658">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a:solidFill>
                            <a:srgbClr val="000000"/>
                          </a:solidFill>
                          <a:effectLst/>
                          <a:latin typeface="Calibri" panose="020F0502020204030204" pitchFamily="34" charset="0"/>
                        </a:rPr>
                        <a:t>CC</a:t>
                      </a:r>
                      <a:endParaRPr lang="en-GB"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600" b="1" i="0" u="none" strike="noStrike">
                          <a:solidFill>
                            <a:srgbClr val="000000"/>
                          </a:solidFill>
                          <a:effectLst/>
                          <a:latin typeface="Calibri" panose="020F0502020204030204" pitchFamily="34" charset="0"/>
                        </a:rPr>
                        <a:t>Non-CC</a:t>
                      </a:r>
                      <a:endParaRPr lang="en-GB"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06804772"/>
                  </a:ext>
                </a:extLst>
              </a:tr>
              <a:tr h="471658">
                <a:tc>
                  <a:txBody>
                    <a:bodyPr/>
                    <a:lstStyle/>
                    <a:p>
                      <a:pPr algn="l" fontAlgn="b"/>
                      <a:r>
                        <a:rPr lang="en-GB" sz="1600" b="0" i="0" u="none" strike="noStrike">
                          <a:solidFill>
                            <a:srgbClr val="000000"/>
                          </a:solidFill>
                          <a:effectLst/>
                          <a:latin typeface="Calibri" panose="020F0502020204030204" pitchFamily="34" charset="0"/>
                        </a:rPr>
                        <a:t>Net: Any lottery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670587"/>
                  </a:ext>
                </a:extLst>
              </a:tr>
              <a:tr h="471658">
                <a:tc>
                  <a:txBody>
                    <a:bodyPr/>
                    <a:lstStyle/>
                    <a:p>
                      <a:pPr algn="l" fontAlgn="b"/>
                      <a:r>
                        <a:rPr lang="en-GB" sz="1600" b="0" i="0" u="none" strike="noStrike">
                          <a:solidFill>
                            <a:srgbClr val="000000"/>
                          </a:solidFill>
                          <a:effectLst/>
                          <a:latin typeface="Calibri" panose="020F0502020204030204" pitchFamily="34" charset="0"/>
                        </a:rPr>
                        <a:t>Net: Any bingo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49485"/>
                  </a:ext>
                </a:extLst>
              </a:tr>
              <a:tr h="471658">
                <a:tc>
                  <a:txBody>
                    <a:bodyPr/>
                    <a:lstStyle/>
                    <a:p>
                      <a:pPr algn="l" fontAlgn="b"/>
                      <a:r>
                        <a:rPr lang="en-GB" sz="1600" b="0" i="0" u="none" strike="noStrike">
                          <a:solidFill>
                            <a:srgbClr val="000000"/>
                          </a:solidFill>
                          <a:effectLst/>
                          <a:latin typeface="Calibri" panose="020F0502020204030204" pitchFamily="34" charset="0"/>
                        </a:rPr>
                        <a:t>Net: Any betting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995379"/>
                  </a:ext>
                </a:extLst>
              </a:tr>
              <a:tr h="471658">
                <a:tc>
                  <a:txBody>
                    <a:bodyPr/>
                    <a:lstStyle/>
                    <a:p>
                      <a:pPr algn="l" fontAlgn="b"/>
                      <a:r>
                        <a:rPr lang="en-GB" sz="1600" b="1" u="none" strike="noStrike">
                          <a:effectLst/>
                        </a:rPr>
                        <a:t>Average no. taking part in</a:t>
                      </a:r>
                      <a:endParaRPr lang="en-GB"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effectLst/>
                        </a:rPr>
                        <a:t>2.50</a:t>
                      </a:r>
                      <a:endParaRPr lang="en-GB"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effectLst/>
                        </a:rPr>
                        <a:t>1.60</a:t>
                      </a:r>
                      <a:endParaRPr lang="en-GB"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7665563"/>
                  </a:ext>
                </a:extLst>
              </a:tr>
            </a:tbl>
          </a:graphicData>
        </a:graphic>
      </p:graphicFrame>
      <p:pic>
        <p:nvPicPr>
          <p:cNvPr id="12" name="Graphic 11">
            <a:extLst>
              <a:ext uri="{FF2B5EF4-FFF2-40B4-BE49-F238E27FC236}">
                <a16:creationId xmlns:a16="http://schemas.microsoft.com/office/drawing/2014/main" id="{0D1DAE0D-4640-47A3-AB38-373D0752FC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640" y="2674302"/>
            <a:ext cx="1251765" cy="3087687"/>
          </a:xfrm>
          <a:prstGeom prst="rect">
            <a:avLst/>
          </a:prstGeom>
        </p:spPr>
      </p:pic>
      <p:sp>
        <p:nvSpPr>
          <p:cNvPr id="13" name="Content Placeholder 2">
            <a:extLst>
              <a:ext uri="{FF2B5EF4-FFF2-40B4-BE49-F238E27FC236}">
                <a16:creationId xmlns:a16="http://schemas.microsoft.com/office/drawing/2014/main" id="{4FE8F883-CFDB-47B1-8F3A-C6A0167D1E53}"/>
              </a:ext>
            </a:extLst>
          </p:cNvPr>
          <p:cNvSpPr txBox="1">
            <a:spLocks/>
          </p:cNvSpPr>
          <p:nvPr/>
        </p:nvSpPr>
        <p:spPr>
          <a:xfrm>
            <a:off x="336754" y="905553"/>
            <a:ext cx="10515600"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CC gamblers are significantly more engaged with a </a:t>
            </a:r>
            <a:r>
              <a:rPr lang="en-US" b="1"/>
              <a:t>variety</a:t>
            </a:r>
            <a:r>
              <a:rPr lang="en-US"/>
              <a:t> of activities, except lotteries and scratch cards. Over half are making bets online, while 1 in 3 are playing slots or casino games online.</a:t>
            </a:r>
            <a:endParaRPr lang="en-GB">
              <a:highlight>
                <a:srgbClr val="FFFF00"/>
              </a:highlight>
            </a:endParaRPr>
          </a:p>
        </p:txBody>
      </p:sp>
      <p:sp>
        <p:nvSpPr>
          <p:cNvPr id="3" name="Rectangle 2">
            <a:extLst>
              <a:ext uri="{FF2B5EF4-FFF2-40B4-BE49-F238E27FC236}">
                <a16:creationId xmlns:a16="http://schemas.microsoft.com/office/drawing/2014/main" id="{8F6ADD48-43AF-4262-995A-45AAA9673ED9}"/>
              </a:ext>
            </a:extLst>
          </p:cNvPr>
          <p:cNvSpPr/>
          <p:nvPr/>
        </p:nvSpPr>
        <p:spPr>
          <a:xfrm>
            <a:off x="8784236" y="1642347"/>
            <a:ext cx="2785570" cy="14306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NB: </a:t>
            </a:r>
            <a:r>
              <a:rPr lang="en-US" sz="1400">
                <a:solidFill>
                  <a:schemeClr val="tx1"/>
                </a:solidFill>
              </a:rPr>
              <a:t>it’s not possible to use a credit card in person so online skew is expected. One option gamblers may be using is withdrawing cash using a credit card for use in person </a:t>
            </a:r>
            <a:endParaRPr lang="en-GB" sz="1400">
              <a:solidFill>
                <a:schemeClr val="tx1"/>
              </a:solidFill>
            </a:endParaRPr>
          </a:p>
        </p:txBody>
      </p:sp>
    </p:spTree>
    <p:extLst>
      <p:ext uri="{BB962C8B-B14F-4D97-AF65-F5344CB8AC3E}">
        <p14:creationId xmlns:p14="http://schemas.microsoft.com/office/powerpoint/2010/main" val="10021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06E3-2145-4E9B-8AAE-FB7BC96F335F}"/>
              </a:ext>
            </a:extLst>
          </p:cNvPr>
          <p:cNvSpPr>
            <a:spLocks noGrp="1"/>
          </p:cNvSpPr>
          <p:nvPr>
            <p:ph type="title"/>
          </p:nvPr>
        </p:nvSpPr>
        <p:spPr/>
        <p:txBody>
          <a:bodyPr/>
          <a:lstStyle/>
          <a:p>
            <a:r>
              <a:rPr lang="en-US"/>
              <a:t>38% are spending £10 or less each time, but 30% spend more than £50 per go</a:t>
            </a:r>
            <a:endParaRPr lang="en-GB"/>
          </a:p>
        </p:txBody>
      </p:sp>
      <p:graphicFrame>
        <p:nvGraphicFramePr>
          <p:cNvPr id="6" name="Content Placeholder 5">
            <a:extLst>
              <a:ext uri="{FF2B5EF4-FFF2-40B4-BE49-F238E27FC236}">
                <a16:creationId xmlns:a16="http://schemas.microsoft.com/office/drawing/2014/main" id="{EC5CBE24-8169-4950-867D-E2C4FFBFEE88}"/>
              </a:ext>
            </a:extLst>
          </p:cNvPr>
          <p:cNvGraphicFramePr>
            <a:graphicFrameLocks noGrp="1"/>
          </p:cNvGraphicFramePr>
          <p:nvPr>
            <p:ph idx="1"/>
            <p:extLst>
              <p:ext uri="{D42A27DB-BD31-4B8C-83A1-F6EECF244321}">
                <p14:modId xmlns:p14="http://schemas.microsoft.com/office/powerpoint/2010/main" val="1100779607"/>
              </p:ext>
            </p:extLst>
          </p:nvPr>
        </p:nvGraphicFramePr>
        <p:xfrm>
          <a:off x="755373" y="2011679"/>
          <a:ext cx="3498574" cy="44129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B557894-0ACE-424D-B516-BEE7F2EAB8EC}"/>
              </a:ext>
            </a:extLst>
          </p:cNvPr>
          <p:cNvSpPr txBox="1"/>
          <p:nvPr/>
        </p:nvSpPr>
        <p:spPr>
          <a:xfrm>
            <a:off x="848139" y="4903305"/>
            <a:ext cx="848139" cy="369332"/>
          </a:xfrm>
          <a:prstGeom prst="rect">
            <a:avLst/>
          </a:prstGeom>
          <a:noFill/>
        </p:spPr>
        <p:txBody>
          <a:bodyPr wrap="square" rtlCol="0">
            <a:spAutoFit/>
          </a:bodyPr>
          <a:lstStyle/>
          <a:p>
            <a:r>
              <a:rPr lang="en-US"/>
              <a:t>Less</a:t>
            </a:r>
            <a:endParaRPr lang="en-GB"/>
          </a:p>
        </p:txBody>
      </p:sp>
      <p:sp>
        <p:nvSpPr>
          <p:cNvPr id="8" name="TextBox 7">
            <a:extLst>
              <a:ext uri="{FF2B5EF4-FFF2-40B4-BE49-F238E27FC236}">
                <a16:creationId xmlns:a16="http://schemas.microsoft.com/office/drawing/2014/main" id="{3E5FA1B4-270B-4F26-8925-818DA1E60727}"/>
              </a:ext>
            </a:extLst>
          </p:cNvPr>
          <p:cNvSpPr txBox="1"/>
          <p:nvPr/>
        </p:nvSpPr>
        <p:spPr>
          <a:xfrm>
            <a:off x="768624" y="2136404"/>
            <a:ext cx="848139" cy="369332"/>
          </a:xfrm>
          <a:prstGeom prst="rect">
            <a:avLst/>
          </a:prstGeom>
          <a:noFill/>
        </p:spPr>
        <p:txBody>
          <a:bodyPr wrap="square" rtlCol="0">
            <a:spAutoFit/>
          </a:bodyPr>
          <a:lstStyle/>
          <a:p>
            <a:r>
              <a:rPr lang="en-US"/>
              <a:t>More</a:t>
            </a:r>
            <a:endParaRPr lang="en-GB"/>
          </a:p>
        </p:txBody>
      </p:sp>
      <p:sp>
        <p:nvSpPr>
          <p:cNvPr id="9" name="TextBox 8">
            <a:extLst>
              <a:ext uri="{FF2B5EF4-FFF2-40B4-BE49-F238E27FC236}">
                <a16:creationId xmlns:a16="http://schemas.microsoft.com/office/drawing/2014/main" id="{155F7A68-B7FE-4BB6-A00F-0A0D9983CF88}"/>
              </a:ext>
            </a:extLst>
          </p:cNvPr>
          <p:cNvSpPr txBox="1"/>
          <p:nvPr/>
        </p:nvSpPr>
        <p:spPr>
          <a:xfrm>
            <a:off x="141303" y="1576087"/>
            <a:ext cx="5493007" cy="369332"/>
          </a:xfrm>
          <a:prstGeom prst="rect">
            <a:avLst/>
          </a:prstGeom>
          <a:noFill/>
        </p:spPr>
        <p:txBody>
          <a:bodyPr wrap="square" rtlCol="0">
            <a:spAutoFit/>
          </a:bodyPr>
          <a:lstStyle/>
          <a:p>
            <a:r>
              <a:rPr lang="en-US" b="1" i="1"/>
              <a:t>Typical spend each time using a CC to gamble</a:t>
            </a:r>
            <a:endParaRPr lang="en-GB" b="1" i="1"/>
          </a:p>
        </p:txBody>
      </p:sp>
      <p:cxnSp>
        <p:nvCxnSpPr>
          <p:cNvPr id="11" name="Straight Arrow Connector 10">
            <a:extLst>
              <a:ext uri="{FF2B5EF4-FFF2-40B4-BE49-F238E27FC236}">
                <a16:creationId xmlns:a16="http://schemas.microsoft.com/office/drawing/2014/main" id="{4BDC780F-5D97-45CA-B267-DE99FA3F4C8F}"/>
              </a:ext>
            </a:extLst>
          </p:cNvPr>
          <p:cNvCxnSpPr/>
          <p:nvPr/>
        </p:nvCxnSpPr>
        <p:spPr>
          <a:xfrm>
            <a:off x="1099930" y="2531166"/>
            <a:ext cx="0" cy="23588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240B0EB3-2A4A-4559-8352-AE5DAF94A449}"/>
              </a:ext>
            </a:extLst>
          </p:cNvPr>
          <p:cNvSpPr/>
          <p:nvPr/>
        </p:nvSpPr>
        <p:spPr>
          <a:xfrm>
            <a:off x="141303" y="6456211"/>
            <a:ext cx="9227984" cy="246221"/>
          </a:xfrm>
          <a:prstGeom prst="rect">
            <a:avLst/>
          </a:prstGeom>
        </p:spPr>
        <p:txBody>
          <a:bodyPr wrap="square">
            <a:spAutoFit/>
          </a:bodyPr>
          <a:lstStyle/>
          <a:p>
            <a:r>
              <a:rPr lang="en-GB" sz="1000" i="1"/>
              <a:t>C2. What is/was the average amount that you typically spend/spent each time you use(d) </a:t>
            </a:r>
            <a:r>
              <a:rPr lang="en-GB" sz="1000" b="1" i="1"/>
              <a:t>a credit card</a:t>
            </a:r>
            <a:r>
              <a:rPr lang="en-GB" sz="1000" i="1"/>
              <a:t> to gamble? N=474, Credit Card Gamblers</a:t>
            </a:r>
            <a:endParaRPr lang="en-GB" sz="1000" i="1">
              <a:effectLst/>
            </a:endParaRPr>
          </a:p>
        </p:txBody>
      </p:sp>
      <p:cxnSp>
        <p:nvCxnSpPr>
          <p:cNvPr id="14" name="Straight Connector 13">
            <a:extLst>
              <a:ext uri="{FF2B5EF4-FFF2-40B4-BE49-F238E27FC236}">
                <a16:creationId xmlns:a16="http://schemas.microsoft.com/office/drawing/2014/main" id="{537EB0A6-9CB1-4459-A522-BA5859B38924}"/>
              </a:ext>
            </a:extLst>
          </p:cNvPr>
          <p:cNvCxnSpPr/>
          <p:nvPr/>
        </p:nvCxnSpPr>
        <p:spPr>
          <a:xfrm>
            <a:off x="3154017" y="3237657"/>
            <a:ext cx="1601278" cy="0"/>
          </a:xfrm>
          <a:prstGeom prst="line">
            <a:avLst/>
          </a:prstGeom>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2A4236F4-E595-471A-B257-4D27297DD77D}"/>
              </a:ext>
            </a:extLst>
          </p:cNvPr>
          <p:cNvSpPr/>
          <p:nvPr/>
        </p:nvSpPr>
        <p:spPr>
          <a:xfrm>
            <a:off x="3299793" y="3429000"/>
            <a:ext cx="1298711" cy="12987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69</a:t>
            </a:r>
            <a:r>
              <a:rPr lang="en-US" b="1">
                <a:solidFill>
                  <a:schemeClr val="tx1"/>
                </a:solidFill>
              </a:rPr>
              <a:t>%</a:t>
            </a:r>
            <a:endParaRPr lang="en-GB" b="1">
              <a:solidFill>
                <a:schemeClr val="tx1"/>
              </a:solidFill>
            </a:endParaRPr>
          </a:p>
        </p:txBody>
      </p:sp>
      <p:sp>
        <p:nvSpPr>
          <p:cNvPr id="16" name="TextBox 15">
            <a:extLst>
              <a:ext uri="{FF2B5EF4-FFF2-40B4-BE49-F238E27FC236}">
                <a16:creationId xmlns:a16="http://schemas.microsoft.com/office/drawing/2014/main" id="{C3C1CFEC-CA5C-4079-A0C3-02DF7D1272B5}"/>
              </a:ext>
            </a:extLst>
          </p:cNvPr>
          <p:cNvSpPr txBox="1"/>
          <p:nvPr/>
        </p:nvSpPr>
        <p:spPr>
          <a:xfrm>
            <a:off x="3410760" y="4792488"/>
            <a:ext cx="1405846" cy="369332"/>
          </a:xfrm>
          <a:prstGeom prst="rect">
            <a:avLst/>
          </a:prstGeom>
          <a:noFill/>
        </p:spPr>
        <p:txBody>
          <a:bodyPr wrap="square" rtlCol="0">
            <a:spAutoFit/>
          </a:bodyPr>
          <a:lstStyle/>
          <a:p>
            <a:r>
              <a:rPr lang="en-US"/>
              <a:t>£50 or less</a:t>
            </a:r>
            <a:endParaRPr lang="en-GB"/>
          </a:p>
        </p:txBody>
      </p:sp>
      <p:sp>
        <p:nvSpPr>
          <p:cNvPr id="17" name="Oval 16">
            <a:extLst>
              <a:ext uri="{FF2B5EF4-FFF2-40B4-BE49-F238E27FC236}">
                <a16:creationId xmlns:a16="http://schemas.microsoft.com/office/drawing/2014/main" id="{441BB59F-8480-4BFA-ADDE-4B1E072CFBAD}"/>
              </a:ext>
            </a:extLst>
          </p:cNvPr>
          <p:cNvSpPr/>
          <p:nvPr/>
        </p:nvSpPr>
        <p:spPr>
          <a:xfrm>
            <a:off x="3670858" y="2098987"/>
            <a:ext cx="755367" cy="7553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30</a:t>
            </a:r>
            <a:r>
              <a:rPr lang="en-US" sz="1400" b="1">
                <a:solidFill>
                  <a:schemeClr val="tx1"/>
                </a:solidFill>
              </a:rPr>
              <a:t>%</a:t>
            </a:r>
            <a:endParaRPr lang="en-GB" sz="700" b="1">
              <a:solidFill>
                <a:schemeClr val="tx1"/>
              </a:solidFill>
            </a:endParaRPr>
          </a:p>
        </p:txBody>
      </p:sp>
      <p:sp>
        <p:nvSpPr>
          <p:cNvPr id="18" name="TextBox 17">
            <a:extLst>
              <a:ext uri="{FF2B5EF4-FFF2-40B4-BE49-F238E27FC236}">
                <a16:creationId xmlns:a16="http://schemas.microsoft.com/office/drawing/2014/main" id="{232DCBA7-9200-4BD1-92A6-4581F526E392}"/>
              </a:ext>
            </a:extLst>
          </p:cNvPr>
          <p:cNvSpPr txBox="1"/>
          <p:nvPr/>
        </p:nvSpPr>
        <p:spPr>
          <a:xfrm>
            <a:off x="3256442" y="2854354"/>
            <a:ext cx="1995010" cy="338554"/>
          </a:xfrm>
          <a:prstGeom prst="rect">
            <a:avLst/>
          </a:prstGeom>
          <a:noFill/>
        </p:spPr>
        <p:txBody>
          <a:bodyPr wrap="square" rtlCol="0">
            <a:spAutoFit/>
          </a:bodyPr>
          <a:lstStyle/>
          <a:p>
            <a:r>
              <a:rPr lang="en-US" sz="1600"/>
              <a:t>More than £50</a:t>
            </a:r>
            <a:endParaRPr lang="en-GB" sz="1600"/>
          </a:p>
        </p:txBody>
      </p:sp>
      <p:sp>
        <p:nvSpPr>
          <p:cNvPr id="19" name="Rectangle 18">
            <a:extLst>
              <a:ext uri="{FF2B5EF4-FFF2-40B4-BE49-F238E27FC236}">
                <a16:creationId xmlns:a16="http://schemas.microsoft.com/office/drawing/2014/main" id="{BB15875D-0F0B-4CFB-9E76-7A90BC183796}"/>
              </a:ext>
            </a:extLst>
          </p:cNvPr>
          <p:cNvSpPr/>
          <p:nvPr/>
        </p:nvSpPr>
        <p:spPr>
          <a:xfrm>
            <a:off x="5473148" y="1933029"/>
            <a:ext cx="6321287" cy="1668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B24F454-A897-40C7-A638-FE75937E9654}"/>
              </a:ext>
            </a:extLst>
          </p:cNvPr>
          <p:cNvSpPr/>
          <p:nvPr/>
        </p:nvSpPr>
        <p:spPr>
          <a:xfrm>
            <a:off x="5473148" y="4216120"/>
            <a:ext cx="6321287" cy="1668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A800EE6-75F0-47DD-A6CD-8FC047DEE7FD}"/>
              </a:ext>
            </a:extLst>
          </p:cNvPr>
          <p:cNvSpPr txBox="1"/>
          <p:nvPr/>
        </p:nvSpPr>
        <p:spPr>
          <a:xfrm>
            <a:off x="5473148" y="3843419"/>
            <a:ext cx="3324161" cy="369332"/>
          </a:xfrm>
          <a:prstGeom prst="rect">
            <a:avLst/>
          </a:prstGeom>
          <a:noFill/>
        </p:spPr>
        <p:txBody>
          <a:bodyPr wrap="square" rtlCol="0">
            <a:spAutoFit/>
          </a:bodyPr>
          <a:lstStyle/>
          <a:p>
            <a:r>
              <a:rPr lang="en-US"/>
              <a:t>Low spending audiences</a:t>
            </a:r>
            <a:endParaRPr lang="en-GB"/>
          </a:p>
        </p:txBody>
      </p:sp>
      <p:sp>
        <p:nvSpPr>
          <p:cNvPr id="22" name="TextBox 21">
            <a:extLst>
              <a:ext uri="{FF2B5EF4-FFF2-40B4-BE49-F238E27FC236}">
                <a16:creationId xmlns:a16="http://schemas.microsoft.com/office/drawing/2014/main" id="{B0AED32D-05F7-408D-838A-C0441B049A4B}"/>
              </a:ext>
            </a:extLst>
          </p:cNvPr>
          <p:cNvSpPr txBox="1"/>
          <p:nvPr/>
        </p:nvSpPr>
        <p:spPr>
          <a:xfrm>
            <a:off x="5473148" y="1527688"/>
            <a:ext cx="6467061" cy="584775"/>
          </a:xfrm>
          <a:prstGeom prst="rect">
            <a:avLst/>
          </a:prstGeom>
          <a:noFill/>
        </p:spPr>
        <p:txBody>
          <a:bodyPr wrap="square" rtlCol="0">
            <a:spAutoFit/>
          </a:bodyPr>
          <a:lstStyle/>
          <a:p>
            <a:r>
              <a:rPr lang="en-US"/>
              <a:t>High spending audiences – </a:t>
            </a:r>
            <a:r>
              <a:rPr lang="en-US" sz="1400" i="1"/>
              <a:t>note that “games machines in person” refers to the people who do this, not necessarily that they use the CC to fund this specific activity</a:t>
            </a:r>
            <a:endParaRPr lang="en-GB" i="1"/>
          </a:p>
        </p:txBody>
      </p:sp>
      <p:graphicFrame>
        <p:nvGraphicFramePr>
          <p:cNvPr id="25" name="Chart 24">
            <a:extLst>
              <a:ext uri="{FF2B5EF4-FFF2-40B4-BE49-F238E27FC236}">
                <a16:creationId xmlns:a16="http://schemas.microsoft.com/office/drawing/2014/main" id="{4C8B6394-BBC1-4223-B525-3046DD35E4A7}"/>
              </a:ext>
            </a:extLst>
          </p:cNvPr>
          <p:cNvGraphicFramePr/>
          <p:nvPr>
            <p:extLst>
              <p:ext uri="{D42A27DB-BD31-4B8C-83A1-F6EECF244321}">
                <p14:modId xmlns:p14="http://schemas.microsoft.com/office/powerpoint/2010/main" val="1670260411"/>
              </p:ext>
            </p:extLst>
          </p:nvPr>
        </p:nvGraphicFramePr>
        <p:xfrm>
          <a:off x="5390211" y="2045677"/>
          <a:ext cx="6467061" cy="1899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151C089E-61FB-4A21-919E-A87E946693C1}"/>
              </a:ext>
            </a:extLst>
          </p:cNvPr>
          <p:cNvGraphicFramePr/>
          <p:nvPr>
            <p:extLst>
              <p:ext uri="{D42A27DB-BD31-4B8C-83A1-F6EECF244321}">
                <p14:modId xmlns:p14="http://schemas.microsoft.com/office/powerpoint/2010/main" val="2726297385"/>
              </p:ext>
            </p:extLst>
          </p:nvPr>
        </p:nvGraphicFramePr>
        <p:xfrm>
          <a:off x="5390210" y="4256438"/>
          <a:ext cx="6467061" cy="1899186"/>
        </p:xfrm>
        <a:graphic>
          <a:graphicData uri="http://schemas.openxmlformats.org/drawingml/2006/chart">
            <c:chart xmlns:c="http://schemas.openxmlformats.org/drawingml/2006/chart" xmlns:r="http://schemas.openxmlformats.org/officeDocument/2006/relationships" r:id="rId4"/>
          </a:graphicData>
        </a:graphic>
      </p:graphicFrame>
      <p:sp>
        <p:nvSpPr>
          <p:cNvPr id="27" name="Content Placeholder 2">
            <a:extLst>
              <a:ext uri="{FF2B5EF4-FFF2-40B4-BE49-F238E27FC236}">
                <a16:creationId xmlns:a16="http://schemas.microsoft.com/office/drawing/2014/main" id="{A61B3A0E-7E73-4258-81C8-3D0CDAD77CFE}"/>
              </a:ext>
            </a:extLst>
          </p:cNvPr>
          <p:cNvSpPr txBox="1">
            <a:spLocks/>
          </p:cNvSpPr>
          <p:nvPr/>
        </p:nvSpPr>
        <p:spPr>
          <a:xfrm>
            <a:off x="336754" y="905553"/>
            <a:ext cx="10515600"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Different spend observed for different audiences, with those using games machines, frequent gamblers, and Low GLS gamblers often spending high amounts</a:t>
            </a:r>
            <a:endParaRPr lang="en-GB">
              <a:highlight>
                <a:srgbClr val="FFFF00"/>
              </a:highlight>
            </a:endParaRPr>
          </a:p>
        </p:txBody>
      </p:sp>
    </p:spTree>
    <p:extLst>
      <p:ext uri="{BB962C8B-B14F-4D97-AF65-F5344CB8AC3E}">
        <p14:creationId xmlns:p14="http://schemas.microsoft.com/office/powerpoint/2010/main" val="276389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0FA5-A4BB-4339-BDBA-9EF92D307D08}"/>
              </a:ext>
            </a:extLst>
          </p:cNvPr>
          <p:cNvSpPr>
            <a:spLocks noGrp="1"/>
          </p:cNvSpPr>
          <p:nvPr>
            <p:ph type="title"/>
          </p:nvPr>
        </p:nvSpPr>
        <p:spPr>
          <a:xfrm>
            <a:off x="336754" y="433385"/>
            <a:ext cx="10622794" cy="757130"/>
          </a:xfrm>
        </p:spPr>
        <p:txBody>
          <a:bodyPr/>
          <a:lstStyle/>
          <a:p>
            <a:r>
              <a:rPr lang="en-US"/>
              <a:t>Nearly 6/10 have borrowed money in other ways apart from CCs to fund gambling</a:t>
            </a:r>
            <a:endParaRPr lang="en-GB"/>
          </a:p>
        </p:txBody>
      </p:sp>
      <p:graphicFrame>
        <p:nvGraphicFramePr>
          <p:cNvPr id="6" name="Content Placeholder 5">
            <a:extLst>
              <a:ext uri="{FF2B5EF4-FFF2-40B4-BE49-F238E27FC236}">
                <a16:creationId xmlns:a16="http://schemas.microsoft.com/office/drawing/2014/main" id="{2FFD5CD6-AF7F-4DFE-99D7-221F3D458938}"/>
              </a:ext>
            </a:extLst>
          </p:cNvPr>
          <p:cNvGraphicFramePr>
            <a:graphicFrameLocks noGrp="1"/>
          </p:cNvGraphicFramePr>
          <p:nvPr>
            <p:ph idx="1"/>
            <p:extLst>
              <p:ext uri="{D42A27DB-BD31-4B8C-83A1-F6EECF244321}">
                <p14:modId xmlns:p14="http://schemas.microsoft.com/office/powerpoint/2010/main" val="4267601112"/>
              </p:ext>
            </p:extLst>
          </p:nvPr>
        </p:nvGraphicFramePr>
        <p:xfrm>
          <a:off x="336754" y="3108096"/>
          <a:ext cx="11336338" cy="299244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14ADA781-4515-49F8-9233-2C5B7C039D5A}"/>
              </a:ext>
            </a:extLst>
          </p:cNvPr>
          <p:cNvSpPr/>
          <p:nvPr/>
        </p:nvSpPr>
        <p:spPr>
          <a:xfrm>
            <a:off x="131966" y="6310288"/>
            <a:ext cx="8760243" cy="400110"/>
          </a:xfrm>
          <a:prstGeom prst="rect">
            <a:avLst/>
          </a:prstGeom>
        </p:spPr>
        <p:txBody>
          <a:bodyPr wrap="square">
            <a:spAutoFit/>
          </a:bodyPr>
          <a:lstStyle/>
          <a:p>
            <a:r>
              <a:rPr lang="en-GB" sz="1000" i="1">
                <a:latin typeface="Calibri" panose="020F0502020204030204" pitchFamily="34" charset="0"/>
                <a:ea typeface="Calibri" panose="020F0502020204030204" pitchFamily="34" charset="0"/>
                <a:cs typeface="Times New Roman" panose="02020603050405020304" pitchFamily="18" charset="0"/>
              </a:rPr>
              <a:t>C5. We’d now like you to think about an occasion when you have borrowed money </a:t>
            </a:r>
            <a:r>
              <a:rPr lang="en-GB" sz="1000" b="1" i="1">
                <a:latin typeface="Calibri" panose="020F0502020204030204" pitchFamily="34" charset="0"/>
                <a:ea typeface="Calibri" panose="020F0502020204030204" pitchFamily="34" charset="0"/>
                <a:cs typeface="Times New Roman" panose="02020603050405020304" pitchFamily="18" charset="0"/>
              </a:rPr>
              <a:t>in other ways</a:t>
            </a:r>
            <a:r>
              <a:rPr lang="en-GB" sz="1000" i="1">
                <a:latin typeface="Calibri" panose="020F0502020204030204" pitchFamily="34" charset="0"/>
                <a:ea typeface="Calibri" panose="020F0502020204030204" pitchFamily="34" charset="0"/>
                <a:cs typeface="Times New Roman" panose="02020603050405020304" pitchFamily="18" charset="0"/>
              </a:rPr>
              <a:t> to gamble (e.g. instead of choosing a credit card). Have you used any of these forms of borrowing to fund gambling before? N=474, Credit Card Gamblers </a:t>
            </a:r>
            <a:endParaRPr lang="en-GB" sz="1000" i="1"/>
          </a:p>
        </p:txBody>
      </p:sp>
      <p:graphicFrame>
        <p:nvGraphicFramePr>
          <p:cNvPr id="8" name="Table 7">
            <a:extLst>
              <a:ext uri="{FF2B5EF4-FFF2-40B4-BE49-F238E27FC236}">
                <a16:creationId xmlns:a16="http://schemas.microsoft.com/office/drawing/2014/main" id="{55AE51B5-C307-4AF7-A2B6-E65A47514796}"/>
              </a:ext>
            </a:extLst>
          </p:cNvPr>
          <p:cNvGraphicFramePr>
            <a:graphicFrameLocks noGrp="1"/>
          </p:cNvGraphicFramePr>
          <p:nvPr>
            <p:extLst>
              <p:ext uri="{D42A27DB-BD31-4B8C-83A1-F6EECF244321}">
                <p14:modId xmlns:p14="http://schemas.microsoft.com/office/powerpoint/2010/main" val="826563360"/>
              </p:ext>
            </p:extLst>
          </p:nvPr>
        </p:nvGraphicFramePr>
        <p:xfrm>
          <a:off x="518907" y="3437876"/>
          <a:ext cx="10993528" cy="392547"/>
        </p:xfrm>
        <a:graphic>
          <a:graphicData uri="http://schemas.openxmlformats.org/drawingml/2006/table">
            <a:tbl>
              <a:tblPr>
                <a:tableStyleId>{5C22544A-7EE6-4342-B048-85BDC9FD1C3A}</a:tableStyleId>
              </a:tblPr>
              <a:tblGrid>
                <a:gridCol w="1374191">
                  <a:extLst>
                    <a:ext uri="{9D8B030D-6E8A-4147-A177-3AD203B41FA5}">
                      <a16:colId xmlns:a16="http://schemas.microsoft.com/office/drawing/2014/main" val="2246023105"/>
                    </a:ext>
                  </a:extLst>
                </a:gridCol>
                <a:gridCol w="1374191">
                  <a:extLst>
                    <a:ext uri="{9D8B030D-6E8A-4147-A177-3AD203B41FA5}">
                      <a16:colId xmlns:a16="http://schemas.microsoft.com/office/drawing/2014/main" val="1851377927"/>
                    </a:ext>
                  </a:extLst>
                </a:gridCol>
                <a:gridCol w="1374191">
                  <a:extLst>
                    <a:ext uri="{9D8B030D-6E8A-4147-A177-3AD203B41FA5}">
                      <a16:colId xmlns:a16="http://schemas.microsoft.com/office/drawing/2014/main" val="114801243"/>
                    </a:ext>
                  </a:extLst>
                </a:gridCol>
                <a:gridCol w="1374191">
                  <a:extLst>
                    <a:ext uri="{9D8B030D-6E8A-4147-A177-3AD203B41FA5}">
                      <a16:colId xmlns:a16="http://schemas.microsoft.com/office/drawing/2014/main" val="2857142847"/>
                    </a:ext>
                  </a:extLst>
                </a:gridCol>
                <a:gridCol w="1374191">
                  <a:extLst>
                    <a:ext uri="{9D8B030D-6E8A-4147-A177-3AD203B41FA5}">
                      <a16:colId xmlns:a16="http://schemas.microsoft.com/office/drawing/2014/main" val="2662738595"/>
                    </a:ext>
                  </a:extLst>
                </a:gridCol>
                <a:gridCol w="1374191">
                  <a:extLst>
                    <a:ext uri="{9D8B030D-6E8A-4147-A177-3AD203B41FA5}">
                      <a16:colId xmlns:a16="http://schemas.microsoft.com/office/drawing/2014/main" val="801060916"/>
                    </a:ext>
                  </a:extLst>
                </a:gridCol>
                <a:gridCol w="1374191">
                  <a:extLst>
                    <a:ext uri="{9D8B030D-6E8A-4147-A177-3AD203B41FA5}">
                      <a16:colId xmlns:a16="http://schemas.microsoft.com/office/drawing/2014/main" val="1644799910"/>
                    </a:ext>
                  </a:extLst>
                </a:gridCol>
                <a:gridCol w="1374191">
                  <a:extLst>
                    <a:ext uri="{9D8B030D-6E8A-4147-A177-3AD203B41FA5}">
                      <a16:colId xmlns:a16="http://schemas.microsoft.com/office/drawing/2014/main" val="254694564"/>
                    </a:ext>
                  </a:extLst>
                </a:gridCol>
              </a:tblGrid>
              <a:tr h="392547">
                <a:tc>
                  <a:txBody>
                    <a:bodyPr/>
                    <a:lstStyle/>
                    <a:p>
                      <a:pPr algn="ctr" fontAlgn="b"/>
                      <a:r>
                        <a:rPr lang="en-GB" sz="1600" u="none" strike="noStrike">
                          <a:effectLst/>
                        </a:rPr>
                        <a:t>43%</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600" u="none" strike="noStrike">
                          <a:effectLst/>
                        </a:rPr>
                        <a:t>38%</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600" u="none" strike="noStrike">
                          <a:effectLst/>
                        </a:rPr>
                        <a:t>38%</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600" u="none" strike="noStrike">
                          <a:effectLst/>
                        </a:rPr>
                        <a:t>35%</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600" u="none" strike="noStrike">
                          <a:effectLst/>
                        </a:rPr>
                        <a:t>34%</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600" u="none" strike="noStrike">
                          <a:effectLst/>
                        </a:rPr>
                        <a:t>33%</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600" u="none" strike="noStrike">
                          <a:effectLst/>
                        </a:rPr>
                        <a:t>32%</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600" u="none" strike="noStrike">
                          <a:effectLst/>
                        </a:rPr>
                        <a:t>27%</a:t>
                      </a:r>
                      <a:endParaRPr lang="en-GB" sz="16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158740857"/>
                  </a:ext>
                </a:extLst>
              </a:tr>
            </a:tbl>
          </a:graphicData>
        </a:graphic>
      </p:graphicFrame>
      <p:sp>
        <p:nvSpPr>
          <p:cNvPr id="9" name="TextBox 8">
            <a:extLst>
              <a:ext uri="{FF2B5EF4-FFF2-40B4-BE49-F238E27FC236}">
                <a16:creationId xmlns:a16="http://schemas.microsoft.com/office/drawing/2014/main" id="{6FB17D5D-6B72-42B4-A534-8F2CBC9FC97E}"/>
              </a:ext>
            </a:extLst>
          </p:cNvPr>
          <p:cNvSpPr txBox="1"/>
          <p:nvPr/>
        </p:nvSpPr>
        <p:spPr>
          <a:xfrm>
            <a:off x="131966" y="1450581"/>
            <a:ext cx="10238935" cy="369332"/>
          </a:xfrm>
          <a:prstGeom prst="rect">
            <a:avLst/>
          </a:prstGeom>
          <a:noFill/>
        </p:spPr>
        <p:txBody>
          <a:bodyPr wrap="square" rtlCol="0">
            <a:spAutoFit/>
          </a:bodyPr>
          <a:lstStyle/>
          <a:p>
            <a:r>
              <a:rPr lang="en-US" b="1" i="1"/>
              <a:t>Other means of borrowing money to fund gambling</a:t>
            </a:r>
            <a:endParaRPr lang="en-GB" b="1" i="1"/>
          </a:p>
        </p:txBody>
      </p:sp>
      <p:sp>
        <p:nvSpPr>
          <p:cNvPr id="10" name="TextBox 9">
            <a:extLst>
              <a:ext uri="{FF2B5EF4-FFF2-40B4-BE49-F238E27FC236}">
                <a16:creationId xmlns:a16="http://schemas.microsoft.com/office/drawing/2014/main" id="{09A9FCA0-8E6E-4C6C-BAE1-6EFD97871494}"/>
              </a:ext>
            </a:extLst>
          </p:cNvPr>
          <p:cNvSpPr txBox="1"/>
          <p:nvPr/>
        </p:nvSpPr>
        <p:spPr>
          <a:xfrm>
            <a:off x="518908" y="3194504"/>
            <a:ext cx="5147374" cy="276999"/>
          </a:xfrm>
          <a:prstGeom prst="rect">
            <a:avLst/>
          </a:prstGeom>
          <a:noFill/>
        </p:spPr>
        <p:txBody>
          <a:bodyPr wrap="square" rtlCol="0">
            <a:spAutoFit/>
          </a:bodyPr>
          <a:lstStyle/>
          <a:p>
            <a:r>
              <a:rPr lang="en-US" sz="1200"/>
              <a:t>NET: Ever used this means of borrowing to gamble</a:t>
            </a:r>
            <a:endParaRPr lang="en-GB" sz="1200"/>
          </a:p>
        </p:txBody>
      </p:sp>
      <p:sp>
        <p:nvSpPr>
          <p:cNvPr id="3" name="Rectangle: Rounded Corners 2">
            <a:extLst>
              <a:ext uri="{FF2B5EF4-FFF2-40B4-BE49-F238E27FC236}">
                <a16:creationId xmlns:a16="http://schemas.microsoft.com/office/drawing/2014/main" id="{AE67D2F6-8FAB-48B4-B510-9D4D449AA3EE}"/>
              </a:ext>
            </a:extLst>
          </p:cNvPr>
          <p:cNvSpPr/>
          <p:nvPr/>
        </p:nvSpPr>
        <p:spPr>
          <a:xfrm>
            <a:off x="2266122" y="2019567"/>
            <a:ext cx="7328452" cy="8787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NET: </a:t>
            </a:r>
            <a:r>
              <a:rPr lang="en-US" sz="2800" b="1">
                <a:solidFill>
                  <a:schemeClr val="tx1"/>
                </a:solidFill>
              </a:rPr>
              <a:t>58%</a:t>
            </a:r>
            <a:r>
              <a:rPr lang="en-US">
                <a:solidFill>
                  <a:schemeClr val="tx1"/>
                </a:solidFill>
              </a:rPr>
              <a:t> have ever borrowed money in one of these ways</a:t>
            </a:r>
          </a:p>
          <a:p>
            <a:pPr algn="ctr"/>
            <a:r>
              <a:rPr lang="en-US">
                <a:solidFill>
                  <a:schemeClr val="tx1"/>
                </a:solidFill>
              </a:rPr>
              <a:t>NET = </a:t>
            </a:r>
            <a:r>
              <a:rPr lang="en-US" u="sng">
                <a:solidFill>
                  <a:srgbClr val="C00000"/>
                </a:solidFill>
              </a:rPr>
              <a:t>75% for Low GLS gamblers</a:t>
            </a:r>
            <a:r>
              <a:rPr lang="en-US">
                <a:solidFill>
                  <a:schemeClr val="tx1"/>
                </a:solidFill>
              </a:rPr>
              <a:t>, 28% for High GLS</a:t>
            </a:r>
            <a:endParaRPr lang="en-GB">
              <a:solidFill>
                <a:schemeClr val="tx1"/>
              </a:solidFill>
            </a:endParaRPr>
          </a:p>
        </p:txBody>
      </p:sp>
      <p:sp>
        <p:nvSpPr>
          <p:cNvPr id="11" name="Content Placeholder 2">
            <a:extLst>
              <a:ext uri="{FF2B5EF4-FFF2-40B4-BE49-F238E27FC236}">
                <a16:creationId xmlns:a16="http://schemas.microsoft.com/office/drawing/2014/main" id="{81CBA8CC-B633-4CD0-B5FB-E042F3846AD6}"/>
              </a:ext>
            </a:extLst>
          </p:cNvPr>
          <p:cNvSpPr txBox="1">
            <a:spLocks/>
          </p:cNvSpPr>
          <p:nvPr/>
        </p:nvSpPr>
        <p:spPr>
          <a:xfrm>
            <a:off x="336754" y="905553"/>
            <a:ext cx="1051560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most common way being credit card transfers, followed by borrowing from family members or using overdrafts</a:t>
            </a:r>
            <a:endParaRPr lang="en-GB">
              <a:highlight>
                <a:srgbClr val="FFFF00"/>
              </a:highlight>
            </a:endParaRPr>
          </a:p>
        </p:txBody>
      </p:sp>
      <p:cxnSp>
        <p:nvCxnSpPr>
          <p:cNvPr id="5" name="Straight Arrow Connector 4">
            <a:extLst>
              <a:ext uri="{FF2B5EF4-FFF2-40B4-BE49-F238E27FC236}">
                <a16:creationId xmlns:a16="http://schemas.microsoft.com/office/drawing/2014/main" id="{43435804-017F-4E98-BCB1-2B7A963BE3D8}"/>
              </a:ext>
            </a:extLst>
          </p:cNvPr>
          <p:cNvCxnSpPr>
            <a:cxnSpLocks/>
          </p:cNvCxnSpPr>
          <p:nvPr/>
        </p:nvCxnSpPr>
        <p:spPr>
          <a:xfrm flipV="1">
            <a:off x="2533338" y="3747541"/>
            <a:ext cx="0" cy="239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5E8F41-1DE6-4B58-8915-77E8DF8B486F}"/>
              </a:ext>
            </a:extLst>
          </p:cNvPr>
          <p:cNvCxnSpPr>
            <a:cxnSpLocks/>
          </p:cNvCxnSpPr>
          <p:nvPr/>
        </p:nvCxnSpPr>
        <p:spPr>
          <a:xfrm flipV="1">
            <a:off x="3944912" y="3747541"/>
            <a:ext cx="0" cy="239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E22184-7A0D-4E3E-B56F-8BD0311714E3}"/>
              </a:ext>
            </a:extLst>
          </p:cNvPr>
          <p:cNvCxnSpPr>
            <a:cxnSpLocks/>
          </p:cNvCxnSpPr>
          <p:nvPr/>
        </p:nvCxnSpPr>
        <p:spPr>
          <a:xfrm flipV="1">
            <a:off x="5296526" y="3747542"/>
            <a:ext cx="0" cy="389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8A5C893-79A0-47E3-A18A-28BB178DBF23}"/>
              </a:ext>
            </a:extLst>
          </p:cNvPr>
          <p:cNvCxnSpPr>
            <a:cxnSpLocks/>
          </p:cNvCxnSpPr>
          <p:nvPr/>
        </p:nvCxnSpPr>
        <p:spPr>
          <a:xfrm flipV="1">
            <a:off x="6648140" y="3747543"/>
            <a:ext cx="0" cy="389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4BA62F8-808E-489A-A10B-D6624EA4C367}"/>
              </a:ext>
            </a:extLst>
          </p:cNvPr>
          <p:cNvCxnSpPr>
            <a:cxnSpLocks/>
          </p:cNvCxnSpPr>
          <p:nvPr/>
        </p:nvCxnSpPr>
        <p:spPr>
          <a:xfrm flipV="1">
            <a:off x="8029734" y="3747544"/>
            <a:ext cx="0" cy="389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67BE86-A6A0-4CA4-9CDB-9AD902BFD5C0}"/>
              </a:ext>
            </a:extLst>
          </p:cNvPr>
          <p:cNvCxnSpPr>
            <a:cxnSpLocks/>
          </p:cNvCxnSpPr>
          <p:nvPr/>
        </p:nvCxnSpPr>
        <p:spPr>
          <a:xfrm flipV="1">
            <a:off x="9396337" y="3765033"/>
            <a:ext cx="0" cy="372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AB4FBA7-7B4A-41C2-8E39-D32B2B8409E1}"/>
              </a:ext>
            </a:extLst>
          </p:cNvPr>
          <p:cNvCxnSpPr>
            <a:cxnSpLocks/>
          </p:cNvCxnSpPr>
          <p:nvPr/>
        </p:nvCxnSpPr>
        <p:spPr>
          <a:xfrm flipV="1">
            <a:off x="10837366" y="3801258"/>
            <a:ext cx="0" cy="530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64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1122" y="2351452"/>
            <a:ext cx="6384101" cy="1421928"/>
          </a:xfrm>
        </p:spPr>
        <p:txBody>
          <a:bodyPr/>
          <a:lstStyle/>
          <a:p>
            <a:r>
              <a:rPr lang="en-GB"/>
              <a:t>Credit Card Gamblers – </a:t>
            </a:r>
            <a:br>
              <a:rPr lang="en-GB"/>
            </a:br>
            <a:r>
              <a:rPr lang="en-GB"/>
              <a:t>Why do they use credit cards to gamble?</a:t>
            </a:r>
          </a:p>
        </p:txBody>
      </p:sp>
      <p:pic>
        <p:nvPicPr>
          <p:cNvPr id="4" name="Picture 2" descr="Image result for gambling commission logo">
            <a:extLst>
              <a:ext uri="{FF2B5EF4-FFF2-40B4-BE49-F238E27FC236}">
                <a16:creationId xmlns:a16="http://schemas.microsoft.com/office/drawing/2014/main" id="{3DE3D595-A822-43CF-AE79-120DB91AB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9" y="5966347"/>
            <a:ext cx="2287359" cy="70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4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3F29ABA1-2A03-4A92-9B68-86BB020AEB45}"/>
              </a:ext>
            </a:extLst>
          </p:cNvPr>
          <p:cNvGrpSpPr/>
          <p:nvPr/>
        </p:nvGrpSpPr>
        <p:grpSpPr>
          <a:xfrm>
            <a:off x="10472662" y="1149692"/>
            <a:ext cx="1536457" cy="2194253"/>
            <a:chOff x="8958041" y="1225542"/>
            <a:chExt cx="1003957" cy="1433776"/>
          </a:xfrm>
        </p:grpSpPr>
        <p:sp>
          <p:nvSpPr>
            <p:cNvPr id="20" name="Freeform: Shape 19">
              <a:extLst>
                <a:ext uri="{FF2B5EF4-FFF2-40B4-BE49-F238E27FC236}">
                  <a16:creationId xmlns:a16="http://schemas.microsoft.com/office/drawing/2014/main" id="{7F03F1C7-31BC-4F5F-A180-6A19B899CD2E}"/>
                </a:ext>
              </a:extLst>
            </p:cNvPr>
            <p:cNvSpPr/>
            <p:nvPr/>
          </p:nvSpPr>
          <p:spPr>
            <a:xfrm>
              <a:off x="9237720" y="1225542"/>
              <a:ext cx="19138" cy="19587"/>
            </a:xfrm>
            <a:custGeom>
              <a:avLst/>
              <a:gdLst>
                <a:gd name="connsiteX0" fmla="*/ 26194 w 28575"/>
                <a:gd name="connsiteY0" fmla="*/ 16669 h 28575"/>
                <a:gd name="connsiteX1" fmla="*/ 16669 w 28575"/>
                <a:gd name="connsiteY1" fmla="*/ 26194 h 28575"/>
                <a:gd name="connsiteX2" fmla="*/ 7144 w 28575"/>
                <a:gd name="connsiteY2" fmla="*/ 16669 h 28575"/>
                <a:gd name="connsiteX3" fmla="*/ 16669 w 28575"/>
                <a:gd name="connsiteY3" fmla="*/ 7144 h 28575"/>
                <a:gd name="connsiteX4" fmla="*/ 26194 w 28575"/>
                <a:gd name="connsiteY4" fmla="*/ 1666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6194" y="16669"/>
                  </a:moveTo>
                  <a:cubicBezTo>
                    <a:pt x="26194" y="21929"/>
                    <a:pt x="21930" y="26194"/>
                    <a:pt x="16669" y="26194"/>
                  </a:cubicBezTo>
                  <a:cubicBezTo>
                    <a:pt x="11408" y="26194"/>
                    <a:pt x="7144" y="21929"/>
                    <a:pt x="7144" y="16669"/>
                  </a:cubicBezTo>
                  <a:cubicBezTo>
                    <a:pt x="7144" y="11408"/>
                    <a:pt x="11408" y="7144"/>
                    <a:pt x="16669" y="7144"/>
                  </a:cubicBezTo>
                  <a:cubicBezTo>
                    <a:pt x="21930" y="7144"/>
                    <a:pt x="26194" y="11408"/>
                    <a:pt x="26194" y="16669"/>
                  </a:cubicBezTo>
                  <a:close/>
                </a:path>
              </a:pathLst>
            </a:custGeom>
            <a:solidFill>
              <a:srgbClr val="CBAF90"/>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8D39D82-D67A-4500-A31E-D7D6E9BF2E93}"/>
                </a:ext>
              </a:extLst>
            </p:cNvPr>
            <p:cNvSpPr/>
            <p:nvPr/>
          </p:nvSpPr>
          <p:spPr>
            <a:xfrm>
              <a:off x="9238996" y="1226848"/>
              <a:ext cx="19138" cy="19587"/>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solidFill>
              <a:srgbClr val="E7DBCE"/>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F94E1D6-CCC4-4402-8131-63DCE4877801}"/>
                </a:ext>
              </a:extLst>
            </p:cNvPr>
            <p:cNvSpPr/>
            <p:nvPr/>
          </p:nvSpPr>
          <p:spPr>
            <a:xfrm>
              <a:off x="9241547" y="1229459"/>
              <a:ext cx="6379" cy="6529"/>
            </a:xfrm>
            <a:custGeom>
              <a:avLst/>
              <a:gdLst>
                <a:gd name="connsiteX0" fmla="*/ 9049 w 9525"/>
                <a:gd name="connsiteY0" fmla="*/ 8096 h 9525"/>
                <a:gd name="connsiteX1" fmla="*/ 8096 w 9525"/>
                <a:gd name="connsiteY1" fmla="*/ 9049 h 9525"/>
                <a:gd name="connsiteX2" fmla="*/ 7144 w 9525"/>
                <a:gd name="connsiteY2" fmla="*/ 8096 h 9525"/>
                <a:gd name="connsiteX3" fmla="*/ 8096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6" y="9049"/>
                  </a:cubicBezTo>
                  <a:cubicBezTo>
                    <a:pt x="7570" y="9049"/>
                    <a:pt x="7144" y="8622"/>
                    <a:pt x="7144" y="8096"/>
                  </a:cubicBezTo>
                  <a:cubicBezTo>
                    <a:pt x="7144" y="7570"/>
                    <a:pt x="7571" y="7144"/>
                    <a:pt x="8096"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66639BD-227D-4644-8365-487253FA93B8}"/>
                </a:ext>
              </a:extLst>
            </p:cNvPr>
            <p:cNvSpPr/>
            <p:nvPr/>
          </p:nvSpPr>
          <p:spPr>
            <a:xfrm>
              <a:off x="9246012" y="1229459"/>
              <a:ext cx="6379" cy="6529"/>
            </a:xfrm>
            <a:custGeom>
              <a:avLst/>
              <a:gdLst>
                <a:gd name="connsiteX0" fmla="*/ 9049 w 9525"/>
                <a:gd name="connsiteY0" fmla="*/ 8096 h 9525"/>
                <a:gd name="connsiteX1" fmla="*/ 8097 w 9525"/>
                <a:gd name="connsiteY1" fmla="*/ 9049 h 9525"/>
                <a:gd name="connsiteX2" fmla="*/ 7144 w 9525"/>
                <a:gd name="connsiteY2" fmla="*/ 8096 h 9525"/>
                <a:gd name="connsiteX3" fmla="*/ 8097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7" y="9049"/>
                  </a:cubicBezTo>
                  <a:cubicBezTo>
                    <a:pt x="7570" y="9049"/>
                    <a:pt x="7144" y="8622"/>
                    <a:pt x="7144" y="8096"/>
                  </a:cubicBezTo>
                  <a:cubicBezTo>
                    <a:pt x="7144" y="7570"/>
                    <a:pt x="7571" y="7144"/>
                    <a:pt x="8097"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52E3341-834C-4C3E-8A13-B44032E072F5}"/>
                </a:ext>
              </a:extLst>
            </p:cNvPr>
            <p:cNvSpPr/>
            <p:nvPr/>
          </p:nvSpPr>
          <p:spPr>
            <a:xfrm>
              <a:off x="9241547" y="1233377"/>
              <a:ext cx="6379" cy="6529"/>
            </a:xfrm>
            <a:custGeom>
              <a:avLst/>
              <a:gdLst>
                <a:gd name="connsiteX0" fmla="*/ 9049 w 9525"/>
                <a:gd name="connsiteY0" fmla="*/ 8096 h 9525"/>
                <a:gd name="connsiteX1" fmla="*/ 8096 w 9525"/>
                <a:gd name="connsiteY1" fmla="*/ 9049 h 9525"/>
                <a:gd name="connsiteX2" fmla="*/ 7144 w 9525"/>
                <a:gd name="connsiteY2" fmla="*/ 8096 h 9525"/>
                <a:gd name="connsiteX3" fmla="*/ 8096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6" y="9049"/>
                  </a:cubicBezTo>
                  <a:cubicBezTo>
                    <a:pt x="7570" y="9049"/>
                    <a:pt x="7144" y="8622"/>
                    <a:pt x="7144" y="8096"/>
                  </a:cubicBezTo>
                  <a:cubicBezTo>
                    <a:pt x="7144" y="7570"/>
                    <a:pt x="7571" y="7144"/>
                    <a:pt x="8096"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4C22517-7A06-4104-A1DD-0F8B6F3FBE4D}"/>
                </a:ext>
              </a:extLst>
            </p:cNvPr>
            <p:cNvSpPr/>
            <p:nvPr/>
          </p:nvSpPr>
          <p:spPr>
            <a:xfrm>
              <a:off x="9246012" y="1233377"/>
              <a:ext cx="6379" cy="6529"/>
            </a:xfrm>
            <a:custGeom>
              <a:avLst/>
              <a:gdLst>
                <a:gd name="connsiteX0" fmla="*/ 9049 w 9525"/>
                <a:gd name="connsiteY0" fmla="*/ 8096 h 9525"/>
                <a:gd name="connsiteX1" fmla="*/ 8097 w 9525"/>
                <a:gd name="connsiteY1" fmla="*/ 9049 h 9525"/>
                <a:gd name="connsiteX2" fmla="*/ 7144 w 9525"/>
                <a:gd name="connsiteY2" fmla="*/ 8096 h 9525"/>
                <a:gd name="connsiteX3" fmla="*/ 8097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7" y="9049"/>
                  </a:cubicBezTo>
                  <a:cubicBezTo>
                    <a:pt x="7570" y="9049"/>
                    <a:pt x="7144" y="8622"/>
                    <a:pt x="7144" y="8096"/>
                  </a:cubicBezTo>
                  <a:cubicBezTo>
                    <a:pt x="7144" y="7570"/>
                    <a:pt x="7571" y="7144"/>
                    <a:pt x="8097"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18857AB-A440-4810-89D1-093098A66BBD}"/>
                </a:ext>
              </a:extLst>
            </p:cNvPr>
            <p:cNvSpPr/>
            <p:nvPr/>
          </p:nvSpPr>
          <p:spPr>
            <a:xfrm>
              <a:off x="9237720" y="1265369"/>
              <a:ext cx="19138" cy="19587"/>
            </a:xfrm>
            <a:custGeom>
              <a:avLst/>
              <a:gdLst>
                <a:gd name="connsiteX0" fmla="*/ 26194 w 28575"/>
                <a:gd name="connsiteY0" fmla="*/ 16669 h 28575"/>
                <a:gd name="connsiteX1" fmla="*/ 16669 w 28575"/>
                <a:gd name="connsiteY1" fmla="*/ 26194 h 28575"/>
                <a:gd name="connsiteX2" fmla="*/ 7144 w 28575"/>
                <a:gd name="connsiteY2" fmla="*/ 16669 h 28575"/>
                <a:gd name="connsiteX3" fmla="*/ 16669 w 28575"/>
                <a:gd name="connsiteY3" fmla="*/ 7144 h 28575"/>
                <a:gd name="connsiteX4" fmla="*/ 26194 w 28575"/>
                <a:gd name="connsiteY4" fmla="*/ 1666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6194" y="16669"/>
                  </a:moveTo>
                  <a:cubicBezTo>
                    <a:pt x="26194" y="21929"/>
                    <a:pt x="21930" y="26194"/>
                    <a:pt x="16669" y="26194"/>
                  </a:cubicBezTo>
                  <a:cubicBezTo>
                    <a:pt x="11408" y="26194"/>
                    <a:pt x="7144" y="21929"/>
                    <a:pt x="7144" y="16669"/>
                  </a:cubicBezTo>
                  <a:cubicBezTo>
                    <a:pt x="7144" y="11408"/>
                    <a:pt x="11408" y="7144"/>
                    <a:pt x="16669" y="7144"/>
                  </a:cubicBezTo>
                  <a:cubicBezTo>
                    <a:pt x="21930" y="7144"/>
                    <a:pt x="26194" y="11408"/>
                    <a:pt x="26194" y="16669"/>
                  </a:cubicBezTo>
                  <a:close/>
                </a:path>
              </a:pathLst>
            </a:custGeom>
            <a:solidFill>
              <a:srgbClr val="CBAF90"/>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BDAF371-FFBA-4DF7-932D-9E99DEDCD677}"/>
                </a:ext>
              </a:extLst>
            </p:cNvPr>
            <p:cNvSpPr/>
            <p:nvPr/>
          </p:nvSpPr>
          <p:spPr>
            <a:xfrm>
              <a:off x="9238996" y="1266675"/>
              <a:ext cx="19138" cy="19587"/>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solidFill>
              <a:srgbClr val="E7DBCE"/>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57C44E5-B8C7-42AE-A3C0-44776159222E}"/>
                </a:ext>
              </a:extLst>
            </p:cNvPr>
            <p:cNvSpPr/>
            <p:nvPr/>
          </p:nvSpPr>
          <p:spPr>
            <a:xfrm>
              <a:off x="9241547" y="1269287"/>
              <a:ext cx="6379" cy="6529"/>
            </a:xfrm>
            <a:custGeom>
              <a:avLst/>
              <a:gdLst>
                <a:gd name="connsiteX0" fmla="*/ 9049 w 9525"/>
                <a:gd name="connsiteY0" fmla="*/ 8096 h 9525"/>
                <a:gd name="connsiteX1" fmla="*/ 8096 w 9525"/>
                <a:gd name="connsiteY1" fmla="*/ 9049 h 9525"/>
                <a:gd name="connsiteX2" fmla="*/ 7144 w 9525"/>
                <a:gd name="connsiteY2" fmla="*/ 8096 h 9525"/>
                <a:gd name="connsiteX3" fmla="*/ 8096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6" y="9049"/>
                  </a:cubicBezTo>
                  <a:cubicBezTo>
                    <a:pt x="7570" y="9049"/>
                    <a:pt x="7144" y="8622"/>
                    <a:pt x="7144" y="8096"/>
                  </a:cubicBezTo>
                  <a:cubicBezTo>
                    <a:pt x="7144" y="7570"/>
                    <a:pt x="7571" y="7144"/>
                    <a:pt x="8096"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B248ADB-3C4A-4AD9-8B16-D17F12512E18}"/>
                </a:ext>
              </a:extLst>
            </p:cNvPr>
            <p:cNvSpPr/>
            <p:nvPr/>
          </p:nvSpPr>
          <p:spPr>
            <a:xfrm>
              <a:off x="9246012" y="1269287"/>
              <a:ext cx="6379" cy="6529"/>
            </a:xfrm>
            <a:custGeom>
              <a:avLst/>
              <a:gdLst>
                <a:gd name="connsiteX0" fmla="*/ 9049 w 9525"/>
                <a:gd name="connsiteY0" fmla="*/ 8096 h 9525"/>
                <a:gd name="connsiteX1" fmla="*/ 8097 w 9525"/>
                <a:gd name="connsiteY1" fmla="*/ 9049 h 9525"/>
                <a:gd name="connsiteX2" fmla="*/ 7144 w 9525"/>
                <a:gd name="connsiteY2" fmla="*/ 8096 h 9525"/>
                <a:gd name="connsiteX3" fmla="*/ 8097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7" y="9049"/>
                  </a:cubicBezTo>
                  <a:cubicBezTo>
                    <a:pt x="7570" y="9049"/>
                    <a:pt x="7144" y="8622"/>
                    <a:pt x="7144" y="8096"/>
                  </a:cubicBezTo>
                  <a:cubicBezTo>
                    <a:pt x="7144" y="7570"/>
                    <a:pt x="7571" y="7144"/>
                    <a:pt x="8097"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4D36B20-CFA5-4ACF-B202-456DC79926D5}"/>
                </a:ext>
              </a:extLst>
            </p:cNvPr>
            <p:cNvSpPr/>
            <p:nvPr/>
          </p:nvSpPr>
          <p:spPr>
            <a:xfrm>
              <a:off x="9241547" y="1272551"/>
              <a:ext cx="6379" cy="6529"/>
            </a:xfrm>
            <a:custGeom>
              <a:avLst/>
              <a:gdLst>
                <a:gd name="connsiteX0" fmla="*/ 9049 w 9525"/>
                <a:gd name="connsiteY0" fmla="*/ 8096 h 9525"/>
                <a:gd name="connsiteX1" fmla="*/ 8096 w 9525"/>
                <a:gd name="connsiteY1" fmla="*/ 9049 h 9525"/>
                <a:gd name="connsiteX2" fmla="*/ 7144 w 9525"/>
                <a:gd name="connsiteY2" fmla="*/ 8096 h 9525"/>
                <a:gd name="connsiteX3" fmla="*/ 8096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6" y="9049"/>
                  </a:cubicBezTo>
                  <a:cubicBezTo>
                    <a:pt x="7570" y="9049"/>
                    <a:pt x="7144" y="8622"/>
                    <a:pt x="7144" y="8096"/>
                  </a:cubicBezTo>
                  <a:cubicBezTo>
                    <a:pt x="7144" y="7570"/>
                    <a:pt x="7571" y="7144"/>
                    <a:pt x="8096"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A19D1C2-5476-401B-BA34-B53A5B12B7E5}"/>
                </a:ext>
              </a:extLst>
            </p:cNvPr>
            <p:cNvSpPr/>
            <p:nvPr/>
          </p:nvSpPr>
          <p:spPr>
            <a:xfrm>
              <a:off x="9246012" y="1272551"/>
              <a:ext cx="6379" cy="6529"/>
            </a:xfrm>
            <a:custGeom>
              <a:avLst/>
              <a:gdLst>
                <a:gd name="connsiteX0" fmla="*/ 9049 w 9525"/>
                <a:gd name="connsiteY0" fmla="*/ 8096 h 9525"/>
                <a:gd name="connsiteX1" fmla="*/ 8097 w 9525"/>
                <a:gd name="connsiteY1" fmla="*/ 9049 h 9525"/>
                <a:gd name="connsiteX2" fmla="*/ 7144 w 9525"/>
                <a:gd name="connsiteY2" fmla="*/ 8096 h 9525"/>
                <a:gd name="connsiteX3" fmla="*/ 8097 w 9525"/>
                <a:gd name="connsiteY3" fmla="*/ 7144 h 9525"/>
                <a:gd name="connsiteX4" fmla="*/ 9049 w 9525"/>
                <a:gd name="connsiteY4" fmla="*/ 8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049" y="8096"/>
                  </a:moveTo>
                  <a:cubicBezTo>
                    <a:pt x="9049" y="8622"/>
                    <a:pt x="8622" y="9049"/>
                    <a:pt x="8097" y="9049"/>
                  </a:cubicBezTo>
                  <a:cubicBezTo>
                    <a:pt x="7570" y="9049"/>
                    <a:pt x="7144" y="8622"/>
                    <a:pt x="7144" y="8096"/>
                  </a:cubicBezTo>
                  <a:cubicBezTo>
                    <a:pt x="7144" y="7570"/>
                    <a:pt x="7571" y="7144"/>
                    <a:pt x="8097" y="7144"/>
                  </a:cubicBezTo>
                  <a:cubicBezTo>
                    <a:pt x="8623" y="7144"/>
                    <a:pt x="9049" y="7570"/>
                    <a:pt x="9049" y="8096"/>
                  </a:cubicBezTo>
                  <a:close/>
                </a:path>
              </a:pathLst>
            </a:custGeom>
            <a:solidFill>
              <a:srgbClr val="CBAF90"/>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9BE7217-1FFD-4B59-AB36-91FF21473987}"/>
                </a:ext>
              </a:extLst>
            </p:cNvPr>
            <p:cNvSpPr/>
            <p:nvPr/>
          </p:nvSpPr>
          <p:spPr>
            <a:xfrm>
              <a:off x="9574540" y="1651888"/>
              <a:ext cx="31896" cy="731252"/>
            </a:xfrm>
            <a:custGeom>
              <a:avLst/>
              <a:gdLst>
                <a:gd name="connsiteX0" fmla="*/ 7144 w 47625"/>
                <a:gd name="connsiteY0" fmla="*/ 7144 h 1066800"/>
                <a:gd name="connsiteX1" fmla="*/ 29051 w 47625"/>
                <a:gd name="connsiteY1" fmla="*/ 1062514 h 1066800"/>
                <a:gd name="connsiteX2" fmla="*/ 44291 w 47625"/>
                <a:gd name="connsiteY2" fmla="*/ 57626 h 1066800"/>
                <a:gd name="connsiteX3" fmla="*/ 31909 w 47625"/>
                <a:gd name="connsiteY3" fmla="*/ 66199 h 1066800"/>
                <a:gd name="connsiteX4" fmla="*/ 7144 w 47625"/>
                <a:gd name="connsiteY4" fmla="*/ 7144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066800">
                  <a:moveTo>
                    <a:pt x="7144" y="7144"/>
                  </a:moveTo>
                  <a:lnTo>
                    <a:pt x="29051" y="1062514"/>
                  </a:lnTo>
                  <a:lnTo>
                    <a:pt x="44291" y="57626"/>
                  </a:lnTo>
                  <a:cubicBezTo>
                    <a:pt x="44291" y="57626"/>
                    <a:pt x="34766" y="70961"/>
                    <a:pt x="31909" y="66199"/>
                  </a:cubicBezTo>
                  <a:cubicBezTo>
                    <a:pt x="29051" y="61436"/>
                    <a:pt x="7144" y="7144"/>
                    <a:pt x="7144" y="7144"/>
                  </a:cubicBezTo>
                  <a:close/>
                </a:path>
              </a:pathLst>
            </a:custGeom>
            <a:solidFill>
              <a:srgbClr val="EC83B3">
                <a:alpha val="19000"/>
              </a:srgbClr>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B27E76-FA32-41F2-856B-E58409BB8B49}"/>
                </a:ext>
              </a:extLst>
            </p:cNvPr>
            <p:cNvSpPr/>
            <p:nvPr/>
          </p:nvSpPr>
          <p:spPr>
            <a:xfrm>
              <a:off x="9649418" y="1456670"/>
              <a:ext cx="312580" cy="143639"/>
            </a:xfrm>
            <a:custGeom>
              <a:avLst/>
              <a:gdLst>
                <a:gd name="connsiteX0" fmla="*/ 232526 w 466725"/>
                <a:gd name="connsiteY0" fmla="*/ 141446 h 209550"/>
                <a:gd name="connsiteX1" fmla="*/ 222048 w 466725"/>
                <a:gd name="connsiteY1" fmla="*/ 141446 h 209550"/>
                <a:gd name="connsiteX2" fmla="*/ 21071 w 466725"/>
                <a:gd name="connsiteY2" fmla="*/ 18574 h 209550"/>
                <a:gd name="connsiteX3" fmla="*/ 24881 w 466725"/>
                <a:gd name="connsiteY3" fmla="*/ 8096 h 209550"/>
                <a:gd name="connsiteX4" fmla="*/ 35358 w 466725"/>
                <a:gd name="connsiteY4" fmla="*/ 11906 h 209550"/>
                <a:gd name="connsiteX5" fmla="*/ 223001 w 466725"/>
                <a:gd name="connsiteY5" fmla="*/ 125254 h 209550"/>
                <a:gd name="connsiteX6" fmla="*/ 445886 w 466725"/>
                <a:gd name="connsiteY6" fmla="*/ 10954 h 209550"/>
                <a:gd name="connsiteX7" fmla="*/ 456364 w 466725"/>
                <a:gd name="connsiteY7" fmla="*/ 8096 h 209550"/>
                <a:gd name="connsiteX8" fmla="*/ 459221 w 466725"/>
                <a:gd name="connsiteY8" fmla="*/ 18574 h 209550"/>
                <a:gd name="connsiteX9" fmla="*/ 232526 w 466725"/>
                <a:gd name="connsiteY9" fmla="*/ 14144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25" h="209550">
                  <a:moveTo>
                    <a:pt x="232526" y="141446"/>
                  </a:moveTo>
                  <a:cubicBezTo>
                    <a:pt x="228716" y="141446"/>
                    <a:pt x="225858" y="141446"/>
                    <a:pt x="222048" y="141446"/>
                  </a:cubicBezTo>
                  <a:cubicBezTo>
                    <a:pt x="192521" y="270986"/>
                    <a:pt x="-53224" y="214789"/>
                    <a:pt x="21071" y="18574"/>
                  </a:cubicBezTo>
                  <a:cubicBezTo>
                    <a:pt x="19166" y="14764"/>
                    <a:pt x="21071" y="10001"/>
                    <a:pt x="24881" y="8096"/>
                  </a:cubicBezTo>
                  <a:cubicBezTo>
                    <a:pt x="28691" y="6191"/>
                    <a:pt x="33453" y="8096"/>
                    <a:pt x="35358" y="11906"/>
                  </a:cubicBezTo>
                  <a:cubicBezTo>
                    <a:pt x="67743" y="80486"/>
                    <a:pt x="138228" y="122396"/>
                    <a:pt x="223001" y="125254"/>
                  </a:cubicBezTo>
                  <a:cubicBezTo>
                    <a:pt x="316346" y="129064"/>
                    <a:pt x="403976" y="83344"/>
                    <a:pt x="445886" y="10954"/>
                  </a:cubicBezTo>
                  <a:cubicBezTo>
                    <a:pt x="447791" y="7144"/>
                    <a:pt x="452553" y="6191"/>
                    <a:pt x="456364" y="8096"/>
                  </a:cubicBezTo>
                  <a:cubicBezTo>
                    <a:pt x="460173" y="10001"/>
                    <a:pt x="461126" y="14764"/>
                    <a:pt x="459221" y="18574"/>
                  </a:cubicBezTo>
                  <a:cubicBezTo>
                    <a:pt x="499226" y="198596"/>
                    <a:pt x="279198" y="272891"/>
                    <a:pt x="232526" y="141446"/>
                  </a:cubicBezTo>
                  <a:close/>
                </a:path>
              </a:pathLst>
            </a:custGeom>
            <a:solidFill>
              <a:srgbClr val="FFFFFF"/>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9CF5A9F-D82F-4999-B899-5F72E5791DE0}"/>
                </a:ext>
              </a:extLst>
            </p:cNvPr>
            <p:cNvSpPr/>
            <p:nvPr/>
          </p:nvSpPr>
          <p:spPr>
            <a:xfrm>
              <a:off x="8985633" y="1341065"/>
              <a:ext cx="197755" cy="365626"/>
            </a:xfrm>
            <a:custGeom>
              <a:avLst/>
              <a:gdLst>
                <a:gd name="connsiteX0" fmla="*/ 293057 w 295275"/>
                <a:gd name="connsiteY0" fmla="*/ 84356 h 533400"/>
                <a:gd name="connsiteX1" fmla="*/ 206379 w 295275"/>
                <a:gd name="connsiteY1" fmla="*/ 11013 h 533400"/>
                <a:gd name="connsiteX2" fmla="*/ 77792 w 295275"/>
                <a:gd name="connsiteY2" fmla="*/ 37683 h 533400"/>
                <a:gd name="connsiteX3" fmla="*/ 37787 w 295275"/>
                <a:gd name="connsiteY3" fmla="*/ 79593 h 533400"/>
                <a:gd name="connsiteX4" fmla="*/ 45407 w 295275"/>
                <a:gd name="connsiteY4" fmla="*/ 428208 h 533400"/>
                <a:gd name="connsiteX5" fmla="*/ 24452 w 295275"/>
                <a:gd name="connsiteY5" fmla="*/ 522506 h 533400"/>
                <a:gd name="connsiteX6" fmla="*/ 27310 w 295275"/>
                <a:gd name="connsiteY6" fmla="*/ 527268 h 533400"/>
                <a:gd name="connsiteX7" fmla="*/ 133037 w 295275"/>
                <a:gd name="connsiteY7" fmla="*/ 375821 h 533400"/>
                <a:gd name="connsiteX8" fmla="*/ 223525 w 295275"/>
                <a:gd name="connsiteY8" fmla="*/ 166271 h 533400"/>
                <a:gd name="connsiteX9" fmla="*/ 290200 w 295275"/>
                <a:gd name="connsiteY9" fmla="*/ 110073 h 533400"/>
                <a:gd name="connsiteX10" fmla="*/ 293057 w 295275"/>
                <a:gd name="connsiteY10" fmla="*/ 8435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533400">
                  <a:moveTo>
                    <a:pt x="293057" y="84356"/>
                  </a:moveTo>
                  <a:cubicBezTo>
                    <a:pt x="286390" y="43398"/>
                    <a:pt x="243527" y="19586"/>
                    <a:pt x="206379" y="11013"/>
                  </a:cubicBezTo>
                  <a:cubicBezTo>
                    <a:pt x="162565" y="536"/>
                    <a:pt x="113987" y="11966"/>
                    <a:pt x="77792" y="37683"/>
                  </a:cubicBezTo>
                  <a:cubicBezTo>
                    <a:pt x="61600" y="49113"/>
                    <a:pt x="48265" y="63401"/>
                    <a:pt x="37787" y="79593"/>
                  </a:cubicBezTo>
                  <a:cubicBezTo>
                    <a:pt x="-32698" y="191036"/>
                    <a:pt x="39692" y="311051"/>
                    <a:pt x="45407" y="428208"/>
                  </a:cubicBezTo>
                  <a:cubicBezTo>
                    <a:pt x="47312" y="459641"/>
                    <a:pt x="49217" y="499646"/>
                    <a:pt x="24452" y="522506"/>
                  </a:cubicBezTo>
                  <a:cubicBezTo>
                    <a:pt x="22547" y="524411"/>
                    <a:pt x="24452" y="528221"/>
                    <a:pt x="27310" y="527268"/>
                  </a:cubicBezTo>
                  <a:cubicBezTo>
                    <a:pt x="104462" y="512981"/>
                    <a:pt x="123512" y="443448"/>
                    <a:pt x="133037" y="375821"/>
                  </a:cubicBezTo>
                  <a:cubicBezTo>
                    <a:pt x="144467" y="293906"/>
                    <a:pt x="158754" y="223421"/>
                    <a:pt x="223525" y="166271"/>
                  </a:cubicBezTo>
                  <a:cubicBezTo>
                    <a:pt x="244479" y="147221"/>
                    <a:pt x="275912" y="135791"/>
                    <a:pt x="290200" y="110073"/>
                  </a:cubicBezTo>
                  <a:cubicBezTo>
                    <a:pt x="293057" y="101501"/>
                    <a:pt x="294010" y="92928"/>
                    <a:pt x="293057" y="84356"/>
                  </a:cubicBezTo>
                  <a:close/>
                </a:path>
              </a:pathLst>
            </a:custGeom>
            <a:solidFill>
              <a:srgbClr val="704C30"/>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395575B-DEDF-40BB-8391-5CFE528C66F2}"/>
                </a:ext>
              </a:extLst>
            </p:cNvPr>
            <p:cNvSpPr/>
            <p:nvPr/>
          </p:nvSpPr>
          <p:spPr>
            <a:xfrm>
              <a:off x="9420563" y="1339759"/>
              <a:ext cx="197755" cy="365626"/>
            </a:xfrm>
            <a:custGeom>
              <a:avLst/>
              <a:gdLst>
                <a:gd name="connsiteX0" fmla="*/ 7501 w 295275"/>
                <a:gd name="connsiteY0" fmla="*/ 84356 h 533400"/>
                <a:gd name="connsiteX1" fmla="*/ 94178 w 295275"/>
                <a:gd name="connsiteY1" fmla="*/ 11013 h 533400"/>
                <a:gd name="connsiteX2" fmla="*/ 222766 w 295275"/>
                <a:gd name="connsiteY2" fmla="*/ 37683 h 533400"/>
                <a:gd name="connsiteX3" fmla="*/ 262771 w 295275"/>
                <a:gd name="connsiteY3" fmla="*/ 79593 h 533400"/>
                <a:gd name="connsiteX4" fmla="*/ 255151 w 295275"/>
                <a:gd name="connsiteY4" fmla="*/ 428208 h 533400"/>
                <a:gd name="connsiteX5" fmla="*/ 276106 w 295275"/>
                <a:gd name="connsiteY5" fmla="*/ 522506 h 533400"/>
                <a:gd name="connsiteX6" fmla="*/ 273248 w 295275"/>
                <a:gd name="connsiteY6" fmla="*/ 527268 h 533400"/>
                <a:gd name="connsiteX7" fmla="*/ 167521 w 295275"/>
                <a:gd name="connsiteY7" fmla="*/ 375821 h 533400"/>
                <a:gd name="connsiteX8" fmla="*/ 77033 w 295275"/>
                <a:gd name="connsiteY8" fmla="*/ 166271 h 533400"/>
                <a:gd name="connsiteX9" fmla="*/ 10358 w 295275"/>
                <a:gd name="connsiteY9" fmla="*/ 110073 h 533400"/>
                <a:gd name="connsiteX10" fmla="*/ 7501 w 295275"/>
                <a:gd name="connsiteY10" fmla="*/ 8435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533400">
                  <a:moveTo>
                    <a:pt x="7501" y="84356"/>
                  </a:moveTo>
                  <a:cubicBezTo>
                    <a:pt x="14168" y="43398"/>
                    <a:pt x="57031" y="19586"/>
                    <a:pt x="94178" y="11013"/>
                  </a:cubicBezTo>
                  <a:cubicBezTo>
                    <a:pt x="137993" y="536"/>
                    <a:pt x="186571" y="11966"/>
                    <a:pt x="222766" y="37683"/>
                  </a:cubicBezTo>
                  <a:cubicBezTo>
                    <a:pt x="238958" y="49113"/>
                    <a:pt x="252293" y="63401"/>
                    <a:pt x="262771" y="79593"/>
                  </a:cubicBezTo>
                  <a:cubicBezTo>
                    <a:pt x="333256" y="191036"/>
                    <a:pt x="260866" y="311051"/>
                    <a:pt x="255151" y="428208"/>
                  </a:cubicBezTo>
                  <a:cubicBezTo>
                    <a:pt x="253246" y="459641"/>
                    <a:pt x="251341" y="499646"/>
                    <a:pt x="276106" y="522506"/>
                  </a:cubicBezTo>
                  <a:cubicBezTo>
                    <a:pt x="278011" y="524411"/>
                    <a:pt x="276106" y="528221"/>
                    <a:pt x="273248" y="527268"/>
                  </a:cubicBezTo>
                  <a:cubicBezTo>
                    <a:pt x="196096" y="512981"/>
                    <a:pt x="177046" y="443448"/>
                    <a:pt x="167521" y="375821"/>
                  </a:cubicBezTo>
                  <a:cubicBezTo>
                    <a:pt x="156091" y="293906"/>
                    <a:pt x="141803" y="223421"/>
                    <a:pt x="77033" y="166271"/>
                  </a:cubicBezTo>
                  <a:cubicBezTo>
                    <a:pt x="56078" y="147221"/>
                    <a:pt x="24646" y="135791"/>
                    <a:pt x="10358" y="110073"/>
                  </a:cubicBezTo>
                  <a:cubicBezTo>
                    <a:pt x="7501" y="101501"/>
                    <a:pt x="6548" y="92928"/>
                    <a:pt x="7501" y="84356"/>
                  </a:cubicBezTo>
                  <a:close/>
                </a:path>
              </a:pathLst>
            </a:custGeom>
            <a:solidFill>
              <a:srgbClr val="704C30"/>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8B7B4F3-7B4D-46C7-8CB8-7B41CBFE8D49}"/>
                </a:ext>
              </a:extLst>
            </p:cNvPr>
            <p:cNvSpPr/>
            <p:nvPr/>
          </p:nvSpPr>
          <p:spPr>
            <a:xfrm>
              <a:off x="8958041" y="1758311"/>
              <a:ext cx="682572" cy="901007"/>
            </a:xfrm>
            <a:custGeom>
              <a:avLst/>
              <a:gdLst>
                <a:gd name="connsiteX0" fmla="*/ 992433 w 1019175"/>
                <a:gd name="connsiteY0" fmla="*/ 339566 h 1314450"/>
                <a:gd name="connsiteX1" fmla="*/ 765738 w 1019175"/>
                <a:gd name="connsiteY1" fmla="*/ 191929 h 1314450"/>
                <a:gd name="connsiteX2" fmla="*/ 637150 w 1019175"/>
                <a:gd name="connsiteY2" fmla="*/ 7144 h 1314450"/>
                <a:gd name="connsiteX3" fmla="*/ 511420 w 1019175"/>
                <a:gd name="connsiteY3" fmla="*/ 7144 h 1314450"/>
                <a:gd name="connsiteX4" fmla="*/ 385690 w 1019175"/>
                <a:gd name="connsiteY4" fmla="*/ 7144 h 1314450"/>
                <a:gd name="connsiteX5" fmla="*/ 257102 w 1019175"/>
                <a:gd name="connsiteY5" fmla="*/ 191929 h 1314450"/>
                <a:gd name="connsiteX6" fmla="*/ 30407 w 1019175"/>
                <a:gd name="connsiteY6" fmla="*/ 339566 h 1314450"/>
                <a:gd name="connsiteX7" fmla="*/ 8500 w 1019175"/>
                <a:gd name="connsiteY7" fmla="*/ 1307306 h 1314450"/>
                <a:gd name="connsiteX8" fmla="*/ 511420 w 1019175"/>
                <a:gd name="connsiteY8" fmla="*/ 1307306 h 1314450"/>
                <a:gd name="connsiteX9" fmla="*/ 1014340 w 1019175"/>
                <a:gd name="connsiteY9" fmla="*/ 1307306 h 1314450"/>
                <a:gd name="connsiteX10" fmla="*/ 992433 w 1019175"/>
                <a:gd name="connsiteY10" fmla="*/ 339566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175" h="1314450">
                  <a:moveTo>
                    <a:pt x="992433" y="339566"/>
                  </a:moveTo>
                  <a:cubicBezTo>
                    <a:pt x="961000" y="283369"/>
                    <a:pt x="862893" y="260509"/>
                    <a:pt x="765738" y="191929"/>
                  </a:cubicBezTo>
                  <a:cubicBezTo>
                    <a:pt x="668583" y="123349"/>
                    <a:pt x="630483" y="97631"/>
                    <a:pt x="637150" y="7144"/>
                  </a:cubicBezTo>
                  <a:lnTo>
                    <a:pt x="511420" y="7144"/>
                  </a:lnTo>
                  <a:lnTo>
                    <a:pt x="385690" y="7144"/>
                  </a:lnTo>
                  <a:cubicBezTo>
                    <a:pt x="392358" y="97631"/>
                    <a:pt x="354258" y="123349"/>
                    <a:pt x="257102" y="191929"/>
                  </a:cubicBezTo>
                  <a:cubicBezTo>
                    <a:pt x="159948" y="260509"/>
                    <a:pt x="61840" y="283369"/>
                    <a:pt x="30407" y="339566"/>
                  </a:cubicBezTo>
                  <a:cubicBezTo>
                    <a:pt x="-1025" y="395764"/>
                    <a:pt x="8500" y="1307306"/>
                    <a:pt x="8500" y="1307306"/>
                  </a:cubicBezTo>
                  <a:lnTo>
                    <a:pt x="511420" y="1307306"/>
                  </a:lnTo>
                  <a:lnTo>
                    <a:pt x="1014340" y="1307306"/>
                  </a:lnTo>
                  <a:cubicBezTo>
                    <a:pt x="1014340" y="1307306"/>
                    <a:pt x="1023865" y="395764"/>
                    <a:pt x="992433" y="339566"/>
                  </a:cubicBezTo>
                  <a:close/>
                </a:path>
              </a:pathLst>
            </a:custGeom>
            <a:solidFill>
              <a:srgbClr val="FCDEB6"/>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2DBAA43-06DD-49B8-8EB0-6A32296696C6}"/>
                </a:ext>
              </a:extLst>
            </p:cNvPr>
            <p:cNvSpPr/>
            <p:nvPr/>
          </p:nvSpPr>
          <p:spPr>
            <a:xfrm>
              <a:off x="8958041" y="1887586"/>
              <a:ext cx="682572" cy="770426"/>
            </a:xfrm>
            <a:custGeom>
              <a:avLst/>
              <a:gdLst>
                <a:gd name="connsiteX0" fmla="*/ 772405 w 1019175"/>
                <a:gd name="connsiteY0" fmla="*/ 7144 h 1123950"/>
                <a:gd name="connsiteX1" fmla="*/ 772405 w 1019175"/>
                <a:gd name="connsiteY1" fmla="*/ 7144 h 1123950"/>
                <a:gd name="connsiteX2" fmla="*/ 250435 w 1019175"/>
                <a:gd name="connsiteY2" fmla="*/ 7144 h 1123950"/>
                <a:gd name="connsiteX3" fmla="*/ 250435 w 1019175"/>
                <a:gd name="connsiteY3" fmla="*/ 7144 h 1123950"/>
                <a:gd name="connsiteX4" fmla="*/ 30407 w 1019175"/>
                <a:gd name="connsiteY4" fmla="*/ 150971 h 1123950"/>
                <a:gd name="connsiteX5" fmla="*/ 8500 w 1019175"/>
                <a:gd name="connsiteY5" fmla="*/ 1118711 h 1123950"/>
                <a:gd name="connsiteX6" fmla="*/ 1014340 w 1019175"/>
                <a:gd name="connsiteY6" fmla="*/ 1118711 h 1123950"/>
                <a:gd name="connsiteX7" fmla="*/ 992433 w 1019175"/>
                <a:gd name="connsiteY7" fmla="*/ 150971 h 1123950"/>
                <a:gd name="connsiteX8" fmla="*/ 772405 w 1019175"/>
                <a:gd name="connsiteY8" fmla="*/ 7144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1123950">
                  <a:moveTo>
                    <a:pt x="772405" y="7144"/>
                  </a:moveTo>
                  <a:lnTo>
                    <a:pt x="772405" y="7144"/>
                  </a:lnTo>
                  <a:cubicBezTo>
                    <a:pt x="643818" y="184309"/>
                    <a:pt x="379023" y="184309"/>
                    <a:pt x="250435" y="7144"/>
                  </a:cubicBezTo>
                  <a:lnTo>
                    <a:pt x="250435" y="7144"/>
                  </a:lnTo>
                  <a:cubicBezTo>
                    <a:pt x="155185" y="71914"/>
                    <a:pt x="60888" y="95726"/>
                    <a:pt x="30407" y="150971"/>
                  </a:cubicBezTo>
                  <a:cubicBezTo>
                    <a:pt x="-1025" y="207169"/>
                    <a:pt x="8500" y="1118711"/>
                    <a:pt x="8500" y="1118711"/>
                  </a:cubicBezTo>
                  <a:lnTo>
                    <a:pt x="1014340" y="1118711"/>
                  </a:lnTo>
                  <a:cubicBezTo>
                    <a:pt x="1014340" y="1118711"/>
                    <a:pt x="1023865" y="207169"/>
                    <a:pt x="992433" y="150971"/>
                  </a:cubicBezTo>
                  <a:cubicBezTo>
                    <a:pt x="961952" y="95726"/>
                    <a:pt x="867655" y="71914"/>
                    <a:pt x="772405" y="7144"/>
                  </a:cubicBezTo>
                  <a:close/>
                </a:path>
              </a:pathLst>
            </a:custGeom>
            <a:solidFill>
              <a:srgbClr val="58BDBE"/>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316B0A5-52D5-4EA7-AE44-D0424F22191D}"/>
                </a:ext>
              </a:extLst>
            </p:cNvPr>
            <p:cNvSpPr/>
            <p:nvPr/>
          </p:nvSpPr>
          <p:spPr>
            <a:xfrm>
              <a:off x="9170100" y="1757659"/>
              <a:ext cx="229650" cy="97936"/>
            </a:xfrm>
            <a:custGeom>
              <a:avLst/>
              <a:gdLst>
                <a:gd name="connsiteX0" fmla="*/ 7144 w 342900"/>
                <a:gd name="connsiteY0" fmla="*/ 143351 h 142875"/>
                <a:gd name="connsiteX1" fmla="*/ 337661 w 342900"/>
                <a:gd name="connsiteY1" fmla="*/ 94774 h 142875"/>
                <a:gd name="connsiteX2" fmla="*/ 321469 w 342900"/>
                <a:gd name="connsiteY2" fmla="*/ 7144 h 142875"/>
                <a:gd name="connsiteX3" fmla="*/ 69056 w 342900"/>
                <a:gd name="connsiteY3" fmla="*/ 7144 h 142875"/>
                <a:gd name="connsiteX4" fmla="*/ 7144 w 342900"/>
                <a:gd name="connsiteY4" fmla="*/ 1433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42875">
                  <a:moveTo>
                    <a:pt x="7144" y="143351"/>
                  </a:moveTo>
                  <a:cubicBezTo>
                    <a:pt x="127159" y="75724"/>
                    <a:pt x="155734" y="192881"/>
                    <a:pt x="337661" y="94774"/>
                  </a:cubicBezTo>
                  <a:cubicBezTo>
                    <a:pt x="323374" y="71914"/>
                    <a:pt x="318611" y="45244"/>
                    <a:pt x="321469" y="7144"/>
                  </a:cubicBezTo>
                  <a:lnTo>
                    <a:pt x="69056" y="7144"/>
                  </a:lnTo>
                  <a:cubicBezTo>
                    <a:pt x="73819" y="72866"/>
                    <a:pt x="54769" y="104299"/>
                    <a:pt x="7144" y="143351"/>
                  </a:cubicBezTo>
                  <a:close/>
                </a:path>
              </a:pathLst>
            </a:custGeom>
            <a:solidFill>
              <a:srgbClr val="FBD9AA"/>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C615CF4-1163-4B5C-BF3A-02AE0E931EAE}"/>
                </a:ext>
              </a:extLst>
            </p:cNvPr>
            <p:cNvSpPr/>
            <p:nvPr/>
          </p:nvSpPr>
          <p:spPr>
            <a:xfrm>
              <a:off x="9438652" y="1531487"/>
              <a:ext cx="63792" cy="117523"/>
            </a:xfrm>
            <a:custGeom>
              <a:avLst/>
              <a:gdLst>
                <a:gd name="connsiteX0" fmla="*/ 46214 w 95250"/>
                <a:gd name="connsiteY0" fmla="*/ 19915 h 171450"/>
                <a:gd name="connsiteX1" fmla="*/ 78599 w 95250"/>
                <a:gd name="connsiteY1" fmla="*/ 13247 h 171450"/>
                <a:gd name="connsiteX2" fmla="*/ 86219 w 95250"/>
                <a:gd name="connsiteY2" fmla="*/ 79922 h 171450"/>
                <a:gd name="connsiteX3" fmla="*/ 7161 w 95250"/>
                <a:gd name="connsiteY3" fmla="*/ 171362 h 171450"/>
                <a:gd name="connsiteX4" fmla="*/ 46214 w 95250"/>
                <a:gd name="connsiteY4" fmla="*/ 1991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71450">
                  <a:moveTo>
                    <a:pt x="46214" y="19915"/>
                  </a:moveTo>
                  <a:cubicBezTo>
                    <a:pt x="56691" y="11342"/>
                    <a:pt x="67169" y="-88"/>
                    <a:pt x="78599" y="13247"/>
                  </a:cubicBezTo>
                  <a:cubicBezTo>
                    <a:pt x="92886" y="29440"/>
                    <a:pt x="89076" y="60872"/>
                    <a:pt x="86219" y="79922"/>
                  </a:cubicBezTo>
                  <a:cubicBezTo>
                    <a:pt x="81456" y="120880"/>
                    <a:pt x="57644" y="180887"/>
                    <a:pt x="7161" y="171362"/>
                  </a:cubicBezTo>
                  <a:cubicBezTo>
                    <a:pt x="6208" y="173267"/>
                    <a:pt x="44308" y="19915"/>
                    <a:pt x="46214" y="19915"/>
                  </a:cubicBezTo>
                  <a:close/>
                </a:path>
              </a:pathLst>
            </a:custGeom>
            <a:solidFill>
              <a:srgbClr val="FCDEB6"/>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42BB9A8F-7EAF-4B73-9875-5D343149792E}"/>
                </a:ext>
              </a:extLst>
            </p:cNvPr>
            <p:cNvSpPr/>
            <p:nvPr/>
          </p:nvSpPr>
          <p:spPr>
            <a:xfrm>
              <a:off x="9120980" y="1298015"/>
              <a:ext cx="357234" cy="515794"/>
            </a:xfrm>
            <a:custGeom>
              <a:avLst/>
              <a:gdLst>
                <a:gd name="connsiteX0" fmla="*/ 7144 w 533400"/>
                <a:gd name="connsiteY0" fmla="*/ 314801 h 752475"/>
                <a:gd name="connsiteX1" fmla="*/ 268128 w 533400"/>
                <a:gd name="connsiteY1" fmla="*/ 7144 h 752475"/>
                <a:gd name="connsiteX2" fmla="*/ 529114 w 533400"/>
                <a:gd name="connsiteY2" fmla="*/ 314801 h 752475"/>
                <a:gd name="connsiteX3" fmla="*/ 268128 w 533400"/>
                <a:gd name="connsiteY3" fmla="*/ 745331 h 752475"/>
                <a:gd name="connsiteX4" fmla="*/ 7144 w 533400"/>
                <a:gd name="connsiteY4" fmla="*/ 314801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752475">
                  <a:moveTo>
                    <a:pt x="7144" y="314801"/>
                  </a:moveTo>
                  <a:cubicBezTo>
                    <a:pt x="7144" y="170974"/>
                    <a:pt x="83344" y="7144"/>
                    <a:pt x="268128" y="7144"/>
                  </a:cubicBezTo>
                  <a:cubicBezTo>
                    <a:pt x="473869" y="7144"/>
                    <a:pt x="529114" y="170974"/>
                    <a:pt x="529114" y="314801"/>
                  </a:cubicBezTo>
                  <a:cubicBezTo>
                    <a:pt x="529114" y="458629"/>
                    <a:pt x="452914" y="745331"/>
                    <a:pt x="268128" y="745331"/>
                  </a:cubicBezTo>
                  <a:cubicBezTo>
                    <a:pt x="80486" y="745331"/>
                    <a:pt x="7144" y="458629"/>
                    <a:pt x="7144" y="314801"/>
                  </a:cubicBezTo>
                  <a:close/>
                </a:path>
              </a:pathLst>
            </a:custGeom>
            <a:solidFill>
              <a:srgbClr val="FCDEB6"/>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464E1FE3-BDE0-4A51-8E4C-B4B15C79003C}"/>
                </a:ext>
              </a:extLst>
            </p:cNvPr>
            <p:cNvSpPr/>
            <p:nvPr/>
          </p:nvSpPr>
          <p:spPr>
            <a:xfrm>
              <a:off x="9169462" y="1757659"/>
              <a:ext cx="133963" cy="97936"/>
            </a:xfrm>
            <a:custGeom>
              <a:avLst/>
              <a:gdLst>
                <a:gd name="connsiteX0" fmla="*/ 193834 w 200025"/>
                <a:gd name="connsiteY0" fmla="*/ 7144 h 142875"/>
                <a:gd name="connsiteX1" fmla="*/ 69056 w 200025"/>
                <a:gd name="connsiteY1" fmla="*/ 7144 h 142875"/>
                <a:gd name="connsiteX2" fmla="*/ 7144 w 200025"/>
                <a:gd name="connsiteY2" fmla="*/ 143351 h 142875"/>
                <a:gd name="connsiteX3" fmla="*/ 192881 w 200025"/>
                <a:gd name="connsiteY3" fmla="*/ 135731 h 142875"/>
                <a:gd name="connsiteX4" fmla="*/ 192881 w 200025"/>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42875">
                  <a:moveTo>
                    <a:pt x="193834" y="7144"/>
                  </a:moveTo>
                  <a:lnTo>
                    <a:pt x="69056" y="7144"/>
                  </a:lnTo>
                  <a:cubicBezTo>
                    <a:pt x="73819" y="72866"/>
                    <a:pt x="54769" y="104299"/>
                    <a:pt x="7144" y="143351"/>
                  </a:cubicBezTo>
                  <a:cubicBezTo>
                    <a:pt x="85249" y="98584"/>
                    <a:pt x="125254" y="133826"/>
                    <a:pt x="192881" y="135731"/>
                  </a:cubicBezTo>
                  <a:lnTo>
                    <a:pt x="192881" y="7144"/>
                  </a:lnTo>
                  <a:close/>
                </a:path>
              </a:pathLst>
            </a:custGeom>
            <a:solidFill>
              <a:srgbClr val="FCD197"/>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27A8FBC-D927-4009-9AE6-E5A053737A0A}"/>
                </a:ext>
              </a:extLst>
            </p:cNvPr>
            <p:cNvSpPr/>
            <p:nvPr/>
          </p:nvSpPr>
          <p:spPr>
            <a:xfrm>
              <a:off x="9120980" y="1298015"/>
              <a:ext cx="178617" cy="515794"/>
            </a:xfrm>
            <a:custGeom>
              <a:avLst/>
              <a:gdLst>
                <a:gd name="connsiteX0" fmla="*/ 266223 w 266700"/>
                <a:gd name="connsiteY0" fmla="*/ 7144 h 752475"/>
                <a:gd name="connsiteX1" fmla="*/ 7144 w 266700"/>
                <a:gd name="connsiteY1" fmla="*/ 314801 h 752475"/>
                <a:gd name="connsiteX2" fmla="*/ 266223 w 266700"/>
                <a:gd name="connsiteY2" fmla="*/ 745331 h 752475"/>
                <a:gd name="connsiteX3" fmla="*/ 266223 w 266700"/>
                <a:gd name="connsiteY3" fmla="*/ 7144 h 752475"/>
              </a:gdLst>
              <a:ahLst/>
              <a:cxnLst>
                <a:cxn ang="0">
                  <a:pos x="connsiteX0" y="connsiteY0"/>
                </a:cxn>
                <a:cxn ang="0">
                  <a:pos x="connsiteX1" y="connsiteY1"/>
                </a:cxn>
                <a:cxn ang="0">
                  <a:pos x="connsiteX2" y="connsiteY2"/>
                </a:cxn>
                <a:cxn ang="0">
                  <a:pos x="connsiteX3" y="connsiteY3"/>
                </a:cxn>
              </a:cxnLst>
              <a:rect l="l" t="t" r="r" b="b"/>
              <a:pathLst>
                <a:path w="266700" h="752475">
                  <a:moveTo>
                    <a:pt x="266223" y="7144"/>
                  </a:moveTo>
                  <a:cubicBezTo>
                    <a:pt x="82391" y="8096"/>
                    <a:pt x="7144" y="170974"/>
                    <a:pt x="7144" y="314801"/>
                  </a:cubicBezTo>
                  <a:cubicBezTo>
                    <a:pt x="7144" y="458629"/>
                    <a:pt x="80486" y="743426"/>
                    <a:pt x="266223" y="745331"/>
                  </a:cubicBezTo>
                  <a:lnTo>
                    <a:pt x="266223" y="7144"/>
                  </a:lnTo>
                  <a:close/>
                </a:path>
              </a:pathLst>
            </a:custGeom>
            <a:solidFill>
              <a:srgbClr val="FCD8A6"/>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F5CA41E-183F-47B3-9C2C-F9684CC4945B}"/>
                </a:ext>
              </a:extLst>
            </p:cNvPr>
            <p:cNvSpPr/>
            <p:nvPr/>
          </p:nvSpPr>
          <p:spPr>
            <a:xfrm>
              <a:off x="9065482" y="2055382"/>
              <a:ext cx="31896" cy="600671"/>
            </a:xfrm>
            <a:custGeom>
              <a:avLst/>
              <a:gdLst>
                <a:gd name="connsiteX0" fmla="*/ 7144 w 47625"/>
                <a:gd name="connsiteY0" fmla="*/ 7144 h 876300"/>
                <a:gd name="connsiteX1" fmla="*/ 29051 w 47625"/>
                <a:gd name="connsiteY1" fmla="*/ 873919 h 876300"/>
                <a:gd name="connsiteX2" fmla="*/ 46196 w 47625"/>
                <a:gd name="connsiteY2" fmla="*/ 57626 h 876300"/>
                <a:gd name="connsiteX3" fmla="*/ 32861 w 47625"/>
                <a:gd name="connsiteY3" fmla="*/ 67151 h 876300"/>
                <a:gd name="connsiteX4" fmla="*/ 7144 w 47625"/>
                <a:gd name="connsiteY4" fmla="*/ 7144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876300">
                  <a:moveTo>
                    <a:pt x="7144" y="7144"/>
                  </a:moveTo>
                  <a:lnTo>
                    <a:pt x="29051" y="873919"/>
                  </a:lnTo>
                  <a:cubicBezTo>
                    <a:pt x="36671" y="863441"/>
                    <a:pt x="46196" y="57626"/>
                    <a:pt x="46196" y="57626"/>
                  </a:cubicBezTo>
                  <a:cubicBezTo>
                    <a:pt x="46196" y="57626"/>
                    <a:pt x="34766" y="71914"/>
                    <a:pt x="32861" y="67151"/>
                  </a:cubicBezTo>
                  <a:cubicBezTo>
                    <a:pt x="30956" y="62389"/>
                    <a:pt x="7144" y="7144"/>
                    <a:pt x="7144" y="7144"/>
                  </a:cubicBezTo>
                  <a:close/>
                </a:path>
              </a:pathLst>
            </a:custGeom>
            <a:solidFill>
              <a:srgbClr val="36AAA3"/>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813E4DB-3918-47AC-AA8F-916E48CA2AF5}"/>
                </a:ext>
              </a:extLst>
            </p:cNvPr>
            <p:cNvSpPr/>
            <p:nvPr/>
          </p:nvSpPr>
          <p:spPr>
            <a:xfrm>
              <a:off x="9503732" y="2055382"/>
              <a:ext cx="31896" cy="600671"/>
            </a:xfrm>
            <a:custGeom>
              <a:avLst/>
              <a:gdLst>
                <a:gd name="connsiteX0" fmla="*/ 46196 w 47625"/>
                <a:gd name="connsiteY0" fmla="*/ 7144 h 876300"/>
                <a:gd name="connsiteX1" fmla="*/ 24289 w 47625"/>
                <a:gd name="connsiteY1" fmla="*/ 873919 h 876300"/>
                <a:gd name="connsiteX2" fmla="*/ 7144 w 47625"/>
                <a:gd name="connsiteY2" fmla="*/ 57626 h 876300"/>
                <a:gd name="connsiteX3" fmla="*/ 20478 w 47625"/>
                <a:gd name="connsiteY3" fmla="*/ 67151 h 876300"/>
                <a:gd name="connsiteX4" fmla="*/ 46196 w 47625"/>
                <a:gd name="connsiteY4" fmla="*/ 7144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876300">
                  <a:moveTo>
                    <a:pt x="46196" y="7144"/>
                  </a:moveTo>
                  <a:lnTo>
                    <a:pt x="24289" y="873919"/>
                  </a:lnTo>
                  <a:cubicBezTo>
                    <a:pt x="16669" y="863441"/>
                    <a:pt x="7144" y="57626"/>
                    <a:pt x="7144" y="57626"/>
                  </a:cubicBezTo>
                  <a:cubicBezTo>
                    <a:pt x="7144" y="57626"/>
                    <a:pt x="18573" y="71914"/>
                    <a:pt x="20478" y="67151"/>
                  </a:cubicBezTo>
                  <a:cubicBezTo>
                    <a:pt x="22384" y="62389"/>
                    <a:pt x="46196" y="7144"/>
                    <a:pt x="46196" y="7144"/>
                  </a:cubicBezTo>
                  <a:close/>
                </a:path>
              </a:pathLst>
            </a:custGeom>
            <a:solidFill>
              <a:srgbClr val="36AAA3"/>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E5776EE-F0A9-410B-85D8-97896BD93453}"/>
                </a:ext>
              </a:extLst>
            </p:cNvPr>
            <p:cNvSpPr/>
            <p:nvPr/>
          </p:nvSpPr>
          <p:spPr>
            <a:xfrm>
              <a:off x="9150964" y="1512505"/>
              <a:ext cx="102067" cy="32645"/>
            </a:xfrm>
            <a:custGeom>
              <a:avLst/>
              <a:gdLst>
                <a:gd name="connsiteX0" fmla="*/ 146209 w 152400"/>
                <a:gd name="connsiteY0" fmla="*/ 11413 h 47625"/>
                <a:gd name="connsiteX1" fmla="*/ 7144 w 152400"/>
                <a:gd name="connsiteY1" fmla="*/ 46656 h 47625"/>
                <a:gd name="connsiteX2" fmla="*/ 151924 w 152400"/>
                <a:gd name="connsiteY2" fmla="*/ 27606 h 47625"/>
                <a:gd name="connsiteX3" fmla="*/ 146209 w 152400"/>
                <a:gd name="connsiteY3" fmla="*/ 11413 h 47625"/>
              </a:gdLst>
              <a:ahLst/>
              <a:cxnLst>
                <a:cxn ang="0">
                  <a:pos x="connsiteX0" y="connsiteY0"/>
                </a:cxn>
                <a:cxn ang="0">
                  <a:pos x="connsiteX1" y="connsiteY1"/>
                </a:cxn>
                <a:cxn ang="0">
                  <a:pos x="connsiteX2" y="connsiteY2"/>
                </a:cxn>
                <a:cxn ang="0">
                  <a:pos x="connsiteX3" y="connsiteY3"/>
                </a:cxn>
              </a:cxnLst>
              <a:rect l="l" t="t" r="r" b="b"/>
              <a:pathLst>
                <a:path w="152400" h="47625">
                  <a:moveTo>
                    <a:pt x="146209" y="11413"/>
                  </a:moveTo>
                  <a:cubicBezTo>
                    <a:pt x="117634" y="2840"/>
                    <a:pt x="47149" y="3793"/>
                    <a:pt x="7144" y="46656"/>
                  </a:cubicBezTo>
                  <a:cubicBezTo>
                    <a:pt x="94774" y="-18115"/>
                    <a:pt x="150972" y="30463"/>
                    <a:pt x="151924" y="27606"/>
                  </a:cubicBezTo>
                  <a:cubicBezTo>
                    <a:pt x="154781" y="21890"/>
                    <a:pt x="146209" y="11413"/>
                    <a:pt x="146209" y="11413"/>
                  </a:cubicBezTo>
                  <a:close/>
                </a:path>
              </a:pathLst>
            </a:custGeom>
            <a:solidFill>
              <a:srgbClr val="806153"/>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7F957FA-DE62-4BFA-882C-08F3D86068C6}"/>
                </a:ext>
              </a:extLst>
            </p:cNvPr>
            <p:cNvSpPr/>
            <p:nvPr/>
          </p:nvSpPr>
          <p:spPr>
            <a:xfrm>
              <a:off x="9334931" y="1512505"/>
              <a:ext cx="102067" cy="32645"/>
            </a:xfrm>
            <a:custGeom>
              <a:avLst/>
              <a:gdLst>
                <a:gd name="connsiteX0" fmla="*/ 13442 w 152400"/>
                <a:gd name="connsiteY0" fmla="*/ 11413 h 47625"/>
                <a:gd name="connsiteX1" fmla="*/ 152507 w 152400"/>
                <a:gd name="connsiteY1" fmla="*/ 46656 h 47625"/>
                <a:gd name="connsiteX2" fmla="*/ 7727 w 152400"/>
                <a:gd name="connsiteY2" fmla="*/ 27606 h 47625"/>
                <a:gd name="connsiteX3" fmla="*/ 13442 w 152400"/>
                <a:gd name="connsiteY3" fmla="*/ 11413 h 47625"/>
              </a:gdLst>
              <a:ahLst/>
              <a:cxnLst>
                <a:cxn ang="0">
                  <a:pos x="connsiteX0" y="connsiteY0"/>
                </a:cxn>
                <a:cxn ang="0">
                  <a:pos x="connsiteX1" y="connsiteY1"/>
                </a:cxn>
                <a:cxn ang="0">
                  <a:pos x="connsiteX2" y="connsiteY2"/>
                </a:cxn>
                <a:cxn ang="0">
                  <a:pos x="connsiteX3" y="connsiteY3"/>
                </a:cxn>
              </a:cxnLst>
              <a:rect l="l" t="t" r="r" b="b"/>
              <a:pathLst>
                <a:path w="152400" h="47625">
                  <a:moveTo>
                    <a:pt x="13442" y="11413"/>
                  </a:moveTo>
                  <a:cubicBezTo>
                    <a:pt x="42017" y="2840"/>
                    <a:pt x="112502" y="3793"/>
                    <a:pt x="152507" y="46656"/>
                  </a:cubicBezTo>
                  <a:cubicBezTo>
                    <a:pt x="64877" y="-18115"/>
                    <a:pt x="8679" y="30463"/>
                    <a:pt x="7727" y="27606"/>
                  </a:cubicBezTo>
                  <a:cubicBezTo>
                    <a:pt x="4870" y="21890"/>
                    <a:pt x="13442" y="11413"/>
                    <a:pt x="13442" y="11413"/>
                  </a:cubicBezTo>
                  <a:close/>
                </a:path>
              </a:pathLst>
            </a:custGeom>
            <a:solidFill>
              <a:srgbClr val="F28F42"/>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36C4A25-010B-49DB-8122-4740B7F21AB2}"/>
                </a:ext>
              </a:extLst>
            </p:cNvPr>
            <p:cNvSpPr/>
            <p:nvPr/>
          </p:nvSpPr>
          <p:spPr>
            <a:xfrm>
              <a:off x="9111161" y="1281698"/>
              <a:ext cx="376372" cy="326452"/>
            </a:xfrm>
            <a:custGeom>
              <a:avLst/>
              <a:gdLst>
                <a:gd name="connsiteX0" fmla="*/ 554254 w 561975"/>
                <a:gd name="connsiteY0" fmla="*/ 236688 h 476250"/>
                <a:gd name="connsiteX1" fmla="*/ 247549 w 561975"/>
                <a:gd name="connsiteY1" fmla="*/ 9040 h 476250"/>
                <a:gd name="connsiteX2" fmla="*/ 54192 w 561975"/>
                <a:gd name="connsiteY2" fmla="*/ 125245 h 476250"/>
                <a:gd name="connsiteX3" fmla="*/ 7520 w 561975"/>
                <a:gd name="connsiteY3" fmla="*/ 249070 h 476250"/>
                <a:gd name="connsiteX4" fmla="*/ 21807 w 561975"/>
                <a:gd name="connsiteY4" fmla="*/ 377658 h 476250"/>
                <a:gd name="connsiteX5" fmla="*/ 45620 w 561975"/>
                <a:gd name="connsiteY5" fmla="*/ 469098 h 476250"/>
                <a:gd name="connsiteX6" fmla="*/ 398045 w 561975"/>
                <a:gd name="connsiteY6" fmla="*/ 305268 h 476250"/>
                <a:gd name="connsiteX7" fmla="*/ 452337 w 561975"/>
                <a:gd name="connsiteY7" fmla="*/ 210018 h 476250"/>
                <a:gd name="connsiteX8" fmla="*/ 529490 w 561975"/>
                <a:gd name="connsiteY8" fmla="*/ 461478 h 476250"/>
                <a:gd name="connsiteX9" fmla="*/ 548540 w 561975"/>
                <a:gd name="connsiteY9" fmla="*/ 371943 h 476250"/>
                <a:gd name="connsiteX10" fmla="*/ 554254 w 561975"/>
                <a:gd name="connsiteY10" fmla="*/ 292885 h 476250"/>
                <a:gd name="connsiteX11" fmla="*/ 554254 w 561975"/>
                <a:gd name="connsiteY11" fmla="*/ 2366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975" h="476250">
                  <a:moveTo>
                    <a:pt x="554254" y="236688"/>
                  </a:moveTo>
                  <a:cubicBezTo>
                    <a:pt x="536157" y="92860"/>
                    <a:pt x="388520" y="-8105"/>
                    <a:pt x="247549" y="9040"/>
                  </a:cubicBezTo>
                  <a:cubicBezTo>
                    <a:pt x="170397" y="18565"/>
                    <a:pt x="98959" y="62380"/>
                    <a:pt x="54192" y="125245"/>
                  </a:cubicBezTo>
                  <a:cubicBezTo>
                    <a:pt x="28474" y="160488"/>
                    <a:pt x="10377" y="204303"/>
                    <a:pt x="7520" y="249070"/>
                  </a:cubicBezTo>
                  <a:cubicBezTo>
                    <a:pt x="4662" y="293838"/>
                    <a:pt x="18949" y="334795"/>
                    <a:pt x="21807" y="377658"/>
                  </a:cubicBezTo>
                  <a:cubicBezTo>
                    <a:pt x="23712" y="397660"/>
                    <a:pt x="17045" y="483385"/>
                    <a:pt x="45620" y="469098"/>
                  </a:cubicBezTo>
                  <a:cubicBezTo>
                    <a:pt x="40857" y="439570"/>
                    <a:pt x="221832" y="433855"/>
                    <a:pt x="398045" y="305268"/>
                  </a:cubicBezTo>
                  <a:cubicBezTo>
                    <a:pt x="449479" y="267168"/>
                    <a:pt x="418047" y="195730"/>
                    <a:pt x="452337" y="210018"/>
                  </a:cubicBezTo>
                  <a:cubicBezTo>
                    <a:pt x="507582" y="224305"/>
                    <a:pt x="550445" y="332890"/>
                    <a:pt x="529490" y="461478"/>
                  </a:cubicBezTo>
                  <a:cubicBezTo>
                    <a:pt x="558065" y="475765"/>
                    <a:pt x="547587" y="392898"/>
                    <a:pt x="548540" y="371943"/>
                  </a:cubicBezTo>
                  <a:cubicBezTo>
                    <a:pt x="550445" y="343368"/>
                    <a:pt x="550445" y="321460"/>
                    <a:pt x="554254" y="292885"/>
                  </a:cubicBezTo>
                  <a:cubicBezTo>
                    <a:pt x="557112" y="273835"/>
                    <a:pt x="557112" y="254785"/>
                    <a:pt x="554254" y="236688"/>
                  </a:cubicBezTo>
                  <a:close/>
                </a:path>
              </a:pathLst>
            </a:custGeom>
            <a:solidFill>
              <a:srgbClr val="704C30"/>
            </a:solidFill>
            <a:ln w="9525" cap="flat">
              <a:noFill/>
              <a:prstDash val="solid"/>
              <a:miter/>
            </a:ln>
          </p:spPr>
          <p:txBody>
            <a:bodyPr rtlCol="0" anchor="ctr"/>
            <a:lstStyle/>
            <a:p>
              <a:endParaRPr lang="en-GB"/>
            </a:p>
          </p:txBody>
        </p:sp>
      </p:grpSp>
      <p:sp>
        <p:nvSpPr>
          <p:cNvPr id="17" name="Rectangle 16">
            <a:extLst>
              <a:ext uri="{FF2B5EF4-FFF2-40B4-BE49-F238E27FC236}">
                <a16:creationId xmlns:a16="http://schemas.microsoft.com/office/drawing/2014/main" id="{293EBEFE-8CFA-4C73-8FC5-464EA9A7A630}"/>
              </a:ext>
            </a:extLst>
          </p:cNvPr>
          <p:cNvSpPr/>
          <p:nvPr/>
        </p:nvSpPr>
        <p:spPr>
          <a:xfrm>
            <a:off x="112543" y="4934262"/>
            <a:ext cx="11957538" cy="94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C983BA1-E106-4BB3-8EF8-63B3FD7E0E15}"/>
              </a:ext>
            </a:extLst>
          </p:cNvPr>
          <p:cNvSpPr/>
          <p:nvPr/>
        </p:nvSpPr>
        <p:spPr>
          <a:xfrm>
            <a:off x="112543" y="3108959"/>
            <a:ext cx="11957538" cy="14067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96A461C-8162-4553-B91E-68A042003747}"/>
              </a:ext>
            </a:extLst>
          </p:cNvPr>
          <p:cNvSpPr>
            <a:spLocks noGrp="1"/>
          </p:cNvSpPr>
          <p:nvPr>
            <p:ph type="title"/>
          </p:nvPr>
        </p:nvSpPr>
        <p:spPr/>
        <p:txBody>
          <a:bodyPr/>
          <a:lstStyle/>
          <a:p>
            <a:r>
              <a:rPr lang="en-US"/>
              <a:t>1 in 4 use credit cards due to a lack of funds or to conceal behaviour from others</a:t>
            </a:r>
            <a:endParaRPr lang="en-GB"/>
          </a:p>
        </p:txBody>
      </p:sp>
      <p:sp>
        <p:nvSpPr>
          <p:cNvPr id="3" name="Content Placeholder 2">
            <a:extLst>
              <a:ext uri="{FF2B5EF4-FFF2-40B4-BE49-F238E27FC236}">
                <a16:creationId xmlns:a16="http://schemas.microsoft.com/office/drawing/2014/main" id="{E3FCEBF6-3ADA-4A44-BFB9-E10D3B3834C5}"/>
              </a:ext>
            </a:extLst>
          </p:cNvPr>
          <p:cNvSpPr>
            <a:spLocks noGrp="1"/>
          </p:cNvSpPr>
          <p:nvPr>
            <p:ph idx="1"/>
          </p:nvPr>
        </p:nvSpPr>
        <p:spPr>
          <a:xfrm>
            <a:off x="336754" y="905554"/>
            <a:ext cx="9144871" cy="535531"/>
          </a:xfrm>
        </p:spPr>
        <p:txBody>
          <a:bodyPr/>
          <a:lstStyle/>
          <a:p>
            <a:r>
              <a:rPr lang="en-US"/>
              <a:t>While the majority claim to be using credit cards for positive reasons such as payment security or benefits, or even just out of habit, there is a core group using for problematic reasons</a:t>
            </a:r>
            <a:endParaRPr lang="en-GB">
              <a:highlight>
                <a:srgbClr val="FFFF00"/>
              </a:highlight>
            </a:endParaRPr>
          </a:p>
        </p:txBody>
      </p:sp>
      <p:graphicFrame>
        <p:nvGraphicFramePr>
          <p:cNvPr id="6" name="Chart 5">
            <a:extLst>
              <a:ext uri="{FF2B5EF4-FFF2-40B4-BE49-F238E27FC236}">
                <a16:creationId xmlns:a16="http://schemas.microsoft.com/office/drawing/2014/main" id="{E74ECCE0-91F6-4D7C-B3B4-ECFC63306515}"/>
              </a:ext>
            </a:extLst>
          </p:cNvPr>
          <p:cNvGraphicFramePr/>
          <p:nvPr>
            <p:extLst>
              <p:ext uri="{D42A27DB-BD31-4B8C-83A1-F6EECF244321}">
                <p14:modId xmlns:p14="http://schemas.microsoft.com/office/powerpoint/2010/main" val="1586750186"/>
              </p:ext>
            </p:extLst>
          </p:nvPr>
        </p:nvGraphicFramePr>
        <p:xfrm>
          <a:off x="602993" y="2523747"/>
          <a:ext cx="8128000" cy="39456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93FD0F3-BD8B-4A81-B57C-AE94C11F7151}"/>
              </a:ext>
            </a:extLst>
          </p:cNvPr>
          <p:cNvSpPr txBox="1"/>
          <p:nvPr/>
        </p:nvSpPr>
        <p:spPr>
          <a:xfrm>
            <a:off x="8027962" y="5007169"/>
            <a:ext cx="4164037" cy="800219"/>
          </a:xfrm>
          <a:prstGeom prst="rect">
            <a:avLst/>
          </a:prstGeom>
          <a:noFill/>
        </p:spPr>
        <p:txBody>
          <a:bodyPr wrap="square" rtlCol="0">
            <a:spAutoFit/>
          </a:bodyPr>
          <a:lstStyle/>
          <a:p>
            <a:r>
              <a:rPr lang="en-US" b="1"/>
              <a:t>NET: </a:t>
            </a:r>
            <a:r>
              <a:rPr lang="en-US" sz="2800" b="1"/>
              <a:t>25%</a:t>
            </a:r>
            <a:r>
              <a:rPr lang="en-US"/>
              <a:t> demonstrating problematic use of credit cards to gamble </a:t>
            </a:r>
            <a:endParaRPr lang="en-GB"/>
          </a:p>
        </p:txBody>
      </p:sp>
      <p:sp>
        <p:nvSpPr>
          <p:cNvPr id="16" name="TextBox 15">
            <a:extLst>
              <a:ext uri="{FF2B5EF4-FFF2-40B4-BE49-F238E27FC236}">
                <a16:creationId xmlns:a16="http://schemas.microsoft.com/office/drawing/2014/main" id="{EB957D16-47B8-4F2F-9B7A-B7C1E9964F1A}"/>
              </a:ext>
            </a:extLst>
          </p:cNvPr>
          <p:cNvSpPr txBox="1"/>
          <p:nvPr/>
        </p:nvSpPr>
        <p:spPr>
          <a:xfrm>
            <a:off x="8027963" y="3585473"/>
            <a:ext cx="4164037" cy="800219"/>
          </a:xfrm>
          <a:prstGeom prst="rect">
            <a:avLst/>
          </a:prstGeom>
          <a:noFill/>
        </p:spPr>
        <p:txBody>
          <a:bodyPr wrap="square" rtlCol="0">
            <a:spAutoFit/>
          </a:bodyPr>
          <a:lstStyle/>
          <a:p>
            <a:r>
              <a:rPr lang="en-US" b="1"/>
              <a:t>NET: </a:t>
            </a:r>
            <a:r>
              <a:rPr lang="en-US" sz="2800" b="1"/>
              <a:t>54%</a:t>
            </a:r>
            <a:r>
              <a:rPr lang="en-US"/>
              <a:t> claim to use credit cards to get rewards or protection, or habitually</a:t>
            </a:r>
            <a:endParaRPr lang="en-GB"/>
          </a:p>
        </p:txBody>
      </p:sp>
      <p:sp>
        <p:nvSpPr>
          <p:cNvPr id="8" name="Rectangle 7">
            <a:extLst>
              <a:ext uri="{FF2B5EF4-FFF2-40B4-BE49-F238E27FC236}">
                <a16:creationId xmlns:a16="http://schemas.microsoft.com/office/drawing/2014/main" id="{E49527BC-70BC-4452-9523-4D5D9A4434C4}"/>
              </a:ext>
            </a:extLst>
          </p:cNvPr>
          <p:cNvSpPr/>
          <p:nvPr/>
        </p:nvSpPr>
        <p:spPr>
          <a:xfrm>
            <a:off x="112543" y="6463264"/>
            <a:ext cx="10739811" cy="253916"/>
          </a:xfrm>
          <a:prstGeom prst="rect">
            <a:avLst/>
          </a:prstGeom>
        </p:spPr>
        <p:txBody>
          <a:bodyPr wrap="square">
            <a:spAutoFit/>
          </a:bodyPr>
          <a:lstStyle/>
          <a:p>
            <a:r>
              <a:rPr lang="en-US" sz="1050" i="1">
                <a:latin typeface="Calibri" panose="020F0502020204030204" pitchFamily="34" charset="0"/>
                <a:cs typeface="Times New Roman" panose="02020603050405020304" pitchFamily="18" charset="0"/>
              </a:rPr>
              <a:t>C3. Below are some reasons other people have said why they use </a:t>
            </a:r>
            <a:r>
              <a:rPr lang="en-GB" sz="1050" i="1">
                <a:latin typeface="Calibri" panose="020F0502020204030204" pitchFamily="34" charset="0"/>
                <a:cs typeface="Times New Roman" panose="02020603050405020304" pitchFamily="18" charset="0"/>
              </a:rPr>
              <a:t>a credit card when gambling (e.g. instead of choosing to use a debit card/cash). Which of these, if any, apply to you? N=474</a:t>
            </a:r>
          </a:p>
        </p:txBody>
      </p:sp>
      <p:sp>
        <p:nvSpPr>
          <p:cNvPr id="58" name="TextBox 57">
            <a:extLst>
              <a:ext uri="{FF2B5EF4-FFF2-40B4-BE49-F238E27FC236}">
                <a16:creationId xmlns:a16="http://schemas.microsoft.com/office/drawing/2014/main" id="{C4867189-6959-4B23-884F-A87E559C7260}"/>
              </a:ext>
            </a:extLst>
          </p:cNvPr>
          <p:cNvSpPr txBox="1"/>
          <p:nvPr/>
        </p:nvSpPr>
        <p:spPr>
          <a:xfrm>
            <a:off x="223165" y="2285161"/>
            <a:ext cx="5493007" cy="369332"/>
          </a:xfrm>
          <a:prstGeom prst="rect">
            <a:avLst/>
          </a:prstGeom>
          <a:noFill/>
        </p:spPr>
        <p:txBody>
          <a:bodyPr wrap="square" rtlCol="0">
            <a:spAutoFit/>
          </a:bodyPr>
          <a:lstStyle/>
          <a:p>
            <a:r>
              <a:rPr lang="en-US" b="1" i="1"/>
              <a:t>Reason for using credit card when gambling</a:t>
            </a:r>
            <a:endParaRPr lang="en-GB" b="1" i="1"/>
          </a:p>
        </p:txBody>
      </p:sp>
      <p:sp>
        <p:nvSpPr>
          <p:cNvPr id="59" name="Rectangle 58">
            <a:extLst>
              <a:ext uri="{FF2B5EF4-FFF2-40B4-BE49-F238E27FC236}">
                <a16:creationId xmlns:a16="http://schemas.microsoft.com/office/drawing/2014/main" id="{35358D73-F8EA-4F15-B79B-8E599CD9F0BB}"/>
              </a:ext>
            </a:extLst>
          </p:cNvPr>
          <p:cNvSpPr/>
          <p:nvPr/>
        </p:nvSpPr>
        <p:spPr>
          <a:xfrm>
            <a:off x="6437020" y="1555743"/>
            <a:ext cx="3707262" cy="646331"/>
          </a:xfrm>
          <a:prstGeom prst="rect">
            <a:avLst/>
          </a:prstGeom>
        </p:spPr>
        <p:txBody>
          <a:bodyPr wrap="square">
            <a:spAutoFit/>
          </a:bodyPr>
          <a:lstStyle/>
          <a:p>
            <a:r>
              <a:rPr lang="en-GB"/>
              <a:t>“Never to deposit more than £10 and not more than once a month!”</a:t>
            </a:r>
          </a:p>
        </p:txBody>
      </p:sp>
      <p:sp>
        <p:nvSpPr>
          <p:cNvPr id="60" name="Speech Bubble: Rectangle 59">
            <a:extLst>
              <a:ext uri="{FF2B5EF4-FFF2-40B4-BE49-F238E27FC236}">
                <a16:creationId xmlns:a16="http://schemas.microsoft.com/office/drawing/2014/main" id="{C3D137BE-FE2B-4332-83D1-789903A23030}"/>
              </a:ext>
            </a:extLst>
          </p:cNvPr>
          <p:cNvSpPr/>
          <p:nvPr/>
        </p:nvSpPr>
        <p:spPr>
          <a:xfrm>
            <a:off x="6297921" y="1560159"/>
            <a:ext cx="3998245" cy="647771"/>
          </a:xfrm>
          <a:prstGeom prst="wedgeRectCallout">
            <a:avLst>
              <a:gd name="adj1" fmla="val 59985"/>
              <a:gd name="adj2" fmla="val 13476"/>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C1982BD-0C2D-49BC-AEDF-3A24C84F6734}"/>
              </a:ext>
            </a:extLst>
          </p:cNvPr>
          <p:cNvSpPr txBox="1"/>
          <p:nvPr/>
        </p:nvSpPr>
        <p:spPr>
          <a:xfrm>
            <a:off x="8346969" y="2219937"/>
            <a:ext cx="2156693" cy="461665"/>
          </a:xfrm>
          <a:prstGeom prst="rect">
            <a:avLst/>
          </a:prstGeom>
          <a:noFill/>
        </p:spPr>
        <p:txBody>
          <a:bodyPr wrap="square" rtlCol="0">
            <a:spAutoFit/>
          </a:bodyPr>
          <a:lstStyle/>
          <a:p>
            <a:r>
              <a:rPr lang="en-US" sz="1200"/>
              <a:t>My rules for gambling on CC – Problematic User, F, 36</a:t>
            </a:r>
            <a:endParaRPr lang="en-GB" sz="1200"/>
          </a:p>
        </p:txBody>
      </p:sp>
    </p:spTree>
    <p:extLst>
      <p:ext uri="{BB962C8B-B14F-4D97-AF65-F5344CB8AC3E}">
        <p14:creationId xmlns:p14="http://schemas.microsoft.com/office/powerpoint/2010/main" val="399863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Graphic 79">
            <a:extLst>
              <a:ext uri="{FF2B5EF4-FFF2-40B4-BE49-F238E27FC236}">
                <a16:creationId xmlns:a16="http://schemas.microsoft.com/office/drawing/2014/main" id="{AC7DC1FA-76AD-4016-98DD-DC8C52AB57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7420" y="945443"/>
            <a:ext cx="778207" cy="1604305"/>
          </a:xfrm>
          <a:prstGeom prst="rect">
            <a:avLst/>
          </a:prstGeom>
        </p:spPr>
      </p:pic>
      <p:sp>
        <p:nvSpPr>
          <p:cNvPr id="2" name="Title 1">
            <a:extLst>
              <a:ext uri="{FF2B5EF4-FFF2-40B4-BE49-F238E27FC236}">
                <a16:creationId xmlns:a16="http://schemas.microsoft.com/office/drawing/2014/main" id="{C7944423-EE60-4B21-A000-8F7CA3E514C2}"/>
              </a:ext>
            </a:extLst>
          </p:cNvPr>
          <p:cNvSpPr>
            <a:spLocks noGrp="1"/>
          </p:cNvSpPr>
          <p:nvPr>
            <p:ph type="title"/>
          </p:nvPr>
        </p:nvSpPr>
        <p:spPr>
          <a:xfrm>
            <a:off x="322191" y="442269"/>
            <a:ext cx="11113930" cy="757130"/>
          </a:xfrm>
        </p:spPr>
        <p:txBody>
          <a:bodyPr/>
          <a:lstStyle/>
          <a:p>
            <a:r>
              <a:rPr lang="en-US"/>
              <a:t>Significant differences between Problematic and Reward-seeking/habitual gamblers</a:t>
            </a:r>
            <a:endParaRPr lang="en-GB"/>
          </a:p>
        </p:txBody>
      </p:sp>
      <p:grpSp>
        <p:nvGrpSpPr>
          <p:cNvPr id="4" name="Graphic 156">
            <a:extLst>
              <a:ext uri="{FF2B5EF4-FFF2-40B4-BE49-F238E27FC236}">
                <a16:creationId xmlns:a16="http://schemas.microsoft.com/office/drawing/2014/main" id="{DA2EDBA0-1493-4FAD-A893-21D52F58904C}"/>
              </a:ext>
            </a:extLst>
          </p:cNvPr>
          <p:cNvGrpSpPr/>
          <p:nvPr/>
        </p:nvGrpSpPr>
        <p:grpSpPr>
          <a:xfrm>
            <a:off x="5854038" y="1050861"/>
            <a:ext cx="629142" cy="2002749"/>
            <a:chOff x="8574243" y="1049084"/>
            <a:chExt cx="957420" cy="3227240"/>
          </a:xfrm>
        </p:grpSpPr>
        <p:sp>
          <p:nvSpPr>
            <p:cNvPr id="5" name="Freeform: Shape 4">
              <a:extLst>
                <a:ext uri="{FF2B5EF4-FFF2-40B4-BE49-F238E27FC236}">
                  <a16:creationId xmlns:a16="http://schemas.microsoft.com/office/drawing/2014/main" id="{6FDDDE78-9D8B-404A-A823-3BFBCE9B86EE}"/>
                </a:ext>
              </a:extLst>
            </p:cNvPr>
            <p:cNvSpPr/>
            <p:nvPr/>
          </p:nvSpPr>
          <p:spPr>
            <a:xfrm>
              <a:off x="8695376" y="4095349"/>
              <a:ext cx="133350" cy="180975"/>
            </a:xfrm>
            <a:custGeom>
              <a:avLst/>
              <a:gdLst>
                <a:gd name="connsiteX0" fmla="*/ 125325 w 133350"/>
                <a:gd name="connsiteY0" fmla="*/ 7144 h 180975"/>
                <a:gd name="connsiteX1" fmla="*/ 114847 w 133350"/>
                <a:gd name="connsiteY1" fmla="*/ 149066 h 180975"/>
                <a:gd name="connsiteX2" fmla="*/ 7215 w 133350"/>
                <a:gd name="connsiteY2" fmla="*/ 119539 h 180975"/>
                <a:gd name="connsiteX3" fmla="*/ 42457 w 133350"/>
                <a:gd name="connsiteY3" fmla="*/ 24289 h 180975"/>
                <a:gd name="connsiteX4" fmla="*/ 125325 w 133350"/>
                <a:gd name="connsiteY4" fmla="*/ 7144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80975">
                  <a:moveTo>
                    <a:pt x="125325" y="7144"/>
                  </a:moveTo>
                  <a:cubicBezTo>
                    <a:pt x="125325" y="7144"/>
                    <a:pt x="149137" y="119539"/>
                    <a:pt x="114847" y="149066"/>
                  </a:cubicBezTo>
                  <a:cubicBezTo>
                    <a:pt x="88177" y="171926"/>
                    <a:pt x="12930" y="205264"/>
                    <a:pt x="7215" y="119539"/>
                  </a:cubicBezTo>
                  <a:cubicBezTo>
                    <a:pt x="5310" y="94774"/>
                    <a:pt x="42457" y="24289"/>
                    <a:pt x="42457" y="24289"/>
                  </a:cubicBezTo>
                  <a:lnTo>
                    <a:pt x="125325" y="7144"/>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98B4ED2E-10F8-47B6-BA98-92EC3C31AF89}"/>
                </a:ext>
              </a:extLst>
            </p:cNvPr>
            <p:cNvSpPr/>
            <p:nvPr/>
          </p:nvSpPr>
          <p:spPr>
            <a:xfrm>
              <a:off x="8694206" y="4090587"/>
              <a:ext cx="142875" cy="171450"/>
            </a:xfrm>
            <a:custGeom>
              <a:avLst/>
              <a:gdLst>
                <a:gd name="connsiteX0" fmla="*/ 139829 w 142875"/>
                <a:gd name="connsiteY0" fmla="*/ 7144 h 171450"/>
                <a:gd name="connsiteX1" fmla="*/ 116017 w 142875"/>
                <a:gd name="connsiteY1" fmla="*/ 149066 h 171450"/>
                <a:gd name="connsiteX2" fmla="*/ 7432 w 142875"/>
                <a:gd name="connsiteY2" fmla="*/ 123349 h 171450"/>
                <a:gd name="connsiteX3" fmla="*/ 38864 w 142875"/>
                <a:gd name="connsiteY3" fmla="*/ 20479 h 171450"/>
                <a:gd name="connsiteX4" fmla="*/ 139829 w 142875"/>
                <a:gd name="connsiteY4" fmla="*/ 7144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71450">
                  <a:moveTo>
                    <a:pt x="139829" y="7144"/>
                  </a:moveTo>
                  <a:cubicBezTo>
                    <a:pt x="139829" y="7144"/>
                    <a:pt x="153164" y="123349"/>
                    <a:pt x="116017" y="149066"/>
                  </a:cubicBezTo>
                  <a:cubicBezTo>
                    <a:pt x="87442" y="169069"/>
                    <a:pt x="18862" y="203359"/>
                    <a:pt x="7432" y="123349"/>
                  </a:cubicBezTo>
                  <a:cubicBezTo>
                    <a:pt x="3622" y="98584"/>
                    <a:pt x="38864" y="20479"/>
                    <a:pt x="38864" y="20479"/>
                  </a:cubicBezTo>
                  <a:lnTo>
                    <a:pt x="139829" y="7144"/>
                  </a:lnTo>
                  <a:close/>
                </a:path>
              </a:pathLst>
            </a:custGeom>
            <a:solidFill>
              <a:srgbClr val="26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74AA60F4-FF83-4486-9F57-6739066B870E}"/>
                </a:ext>
              </a:extLst>
            </p:cNvPr>
            <p:cNvSpPr/>
            <p:nvPr/>
          </p:nvSpPr>
          <p:spPr>
            <a:xfrm>
              <a:off x="8727755" y="4072489"/>
              <a:ext cx="95250" cy="142875"/>
            </a:xfrm>
            <a:custGeom>
              <a:avLst/>
              <a:gdLst>
                <a:gd name="connsiteX0" fmla="*/ 91041 w 95250"/>
                <a:gd name="connsiteY0" fmla="*/ 8096 h 142875"/>
                <a:gd name="connsiteX1" fmla="*/ 41511 w 95250"/>
                <a:gd name="connsiteY1" fmla="*/ 134779 h 142875"/>
                <a:gd name="connsiteX2" fmla="*/ 10078 w 95250"/>
                <a:gd name="connsiteY2" fmla="*/ 83344 h 142875"/>
                <a:gd name="connsiteX3" fmla="*/ 15793 w 95250"/>
                <a:gd name="connsiteY3" fmla="*/ 7144 h 142875"/>
                <a:gd name="connsiteX4" fmla="*/ 91041 w 95250"/>
                <a:gd name="connsiteY4" fmla="*/ 8096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42875">
                  <a:moveTo>
                    <a:pt x="91041" y="8096"/>
                  </a:moveTo>
                  <a:cubicBezTo>
                    <a:pt x="91041" y="8096"/>
                    <a:pt x="107233" y="107156"/>
                    <a:pt x="41511" y="134779"/>
                  </a:cubicBezTo>
                  <a:cubicBezTo>
                    <a:pt x="3411" y="150971"/>
                    <a:pt x="4363" y="106204"/>
                    <a:pt x="10078" y="83344"/>
                  </a:cubicBezTo>
                  <a:cubicBezTo>
                    <a:pt x="15793" y="59531"/>
                    <a:pt x="15793" y="7144"/>
                    <a:pt x="15793" y="7144"/>
                  </a:cubicBezTo>
                  <a:lnTo>
                    <a:pt x="91041" y="8096"/>
                  </a:ln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288A50B-8B52-451C-95F9-B8DE80989A34}"/>
                </a:ext>
              </a:extLst>
            </p:cNvPr>
            <p:cNvSpPr/>
            <p:nvPr/>
          </p:nvSpPr>
          <p:spPr>
            <a:xfrm>
              <a:off x="9161219" y="4175359"/>
              <a:ext cx="95250" cy="57150"/>
            </a:xfrm>
            <a:custGeom>
              <a:avLst/>
              <a:gdLst>
                <a:gd name="connsiteX0" fmla="*/ 88106 w 95250"/>
                <a:gd name="connsiteY0" fmla="*/ 26194 h 57150"/>
                <a:gd name="connsiteX1" fmla="*/ 85249 w 95250"/>
                <a:gd name="connsiteY1" fmla="*/ 52864 h 57150"/>
                <a:gd name="connsiteX2" fmla="*/ 9049 w 95250"/>
                <a:gd name="connsiteY2" fmla="*/ 50959 h 57150"/>
                <a:gd name="connsiteX3" fmla="*/ 7144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88106" y="26194"/>
                  </a:moveTo>
                  <a:lnTo>
                    <a:pt x="85249" y="52864"/>
                  </a:lnTo>
                  <a:lnTo>
                    <a:pt x="9049" y="50959"/>
                  </a:lnTo>
                  <a:lnTo>
                    <a:pt x="7144" y="7144"/>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58E2D7B5-4532-410E-8C2E-7CF8AB5B04A4}"/>
                </a:ext>
              </a:extLst>
            </p:cNvPr>
            <p:cNvSpPr/>
            <p:nvPr/>
          </p:nvSpPr>
          <p:spPr>
            <a:xfrm>
              <a:off x="9160188" y="4075347"/>
              <a:ext cx="371475" cy="161925"/>
            </a:xfrm>
            <a:custGeom>
              <a:avLst/>
              <a:gdLst>
                <a:gd name="connsiteX0" fmla="*/ 40560 w 371475"/>
                <a:gd name="connsiteY0" fmla="*/ 132874 h 161925"/>
                <a:gd name="connsiteX1" fmla="*/ 105330 w 371475"/>
                <a:gd name="connsiteY1" fmla="*/ 140494 h 161925"/>
                <a:gd name="connsiteX2" fmla="*/ 264398 w 371475"/>
                <a:gd name="connsiteY2" fmla="*/ 159544 h 161925"/>
                <a:gd name="connsiteX3" fmla="*/ 369173 w 371475"/>
                <a:gd name="connsiteY3" fmla="*/ 134779 h 161925"/>
                <a:gd name="connsiteX4" fmla="*/ 329168 w 371475"/>
                <a:gd name="connsiteY4" fmla="*/ 116681 h 161925"/>
                <a:gd name="connsiteX5" fmla="*/ 300593 w 371475"/>
                <a:gd name="connsiteY5" fmla="*/ 111919 h 161925"/>
                <a:gd name="connsiteX6" fmla="*/ 168195 w 371475"/>
                <a:gd name="connsiteY6" fmla="*/ 63341 h 161925"/>
                <a:gd name="connsiteX7" fmla="*/ 107235 w 371475"/>
                <a:gd name="connsiteY7" fmla="*/ 7144 h 161925"/>
                <a:gd name="connsiteX8" fmla="*/ 47228 w 371475"/>
                <a:gd name="connsiteY8" fmla="*/ 9049 h 161925"/>
                <a:gd name="connsiteX9" fmla="*/ 39608 w 371475"/>
                <a:gd name="connsiteY9" fmla="*/ 29051 h 161925"/>
                <a:gd name="connsiteX10" fmla="*/ 8175 w 371475"/>
                <a:gd name="connsiteY10" fmla="*/ 112871 h 161925"/>
                <a:gd name="connsiteX11" fmla="*/ 40560 w 371475"/>
                <a:gd name="connsiteY11" fmla="*/ 13287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161925">
                  <a:moveTo>
                    <a:pt x="40560" y="132874"/>
                  </a:moveTo>
                  <a:lnTo>
                    <a:pt x="105330" y="140494"/>
                  </a:lnTo>
                  <a:cubicBezTo>
                    <a:pt x="105330" y="140494"/>
                    <a:pt x="191055" y="163354"/>
                    <a:pt x="264398" y="159544"/>
                  </a:cubicBezTo>
                  <a:cubicBezTo>
                    <a:pt x="328215" y="156686"/>
                    <a:pt x="369173" y="146209"/>
                    <a:pt x="369173" y="134779"/>
                  </a:cubicBezTo>
                  <a:cubicBezTo>
                    <a:pt x="369173" y="124301"/>
                    <a:pt x="349170" y="118586"/>
                    <a:pt x="329168" y="116681"/>
                  </a:cubicBezTo>
                  <a:cubicBezTo>
                    <a:pt x="319643" y="115729"/>
                    <a:pt x="310118" y="113824"/>
                    <a:pt x="300593" y="111919"/>
                  </a:cubicBezTo>
                  <a:cubicBezTo>
                    <a:pt x="235823" y="98584"/>
                    <a:pt x="195818" y="82391"/>
                    <a:pt x="168195" y="63341"/>
                  </a:cubicBezTo>
                  <a:cubicBezTo>
                    <a:pt x="148193" y="49054"/>
                    <a:pt x="107235" y="7144"/>
                    <a:pt x="107235" y="7144"/>
                  </a:cubicBezTo>
                  <a:lnTo>
                    <a:pt x="47228" y="9049"/>
                  </a:lnTo>
                  <a:cubicBezTo>
                    <a:pt x="47228" y="9049"/>
                    <a:pt x="41513" y="28099"/>
                    <a:pt x="39608" y="29051"/>
                  </a:cubicBezTo>
                  <a:cubicBezTo>
                    <a:pt x="6270" y="40481"/>
                    <a:pt x="5318" y="98584"/>
                    <a:pt x="8175" y="112871"/>
                  </a:cubicBezTo>
                  <a:cubicBezTo>
                    <a:pt x="11033" y="124301"/>
                    <a:pt x="15795" y="131921"/>
                    <a:pt x="40560" y="132874"/>
                  </a:cubicBezTo>
                  <a:close/>
                </a:path>
              </a:pathLst>
            </a:custGeom>
            <a:solidFill>
              <a:srgbClr val="26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D6D071C-A749-443D-85FF-6EEACDEA7FA8}"/>
                </a:ext>
              </a:extLst>
            </p:cNvPr>
            <p:cNvSpPr/>
            <p:nvPr/>
          </p:nvSpPr>
          <p:spPr>
            <a:xfrm>
              <a:off x="9178204" y="4003788"/>
              <a:ext cx="285750" cy="200025"/>
            </a:xfrm>
            <a:custGeom>
              <a:avLst/>
              <a:gdLst>
                <a:gd name="connsiteX0" fmla="*/ 11114 w 285750"/>
                <a:gd name="connsiteY0" fmla="*/ 106325 h 200025"/>
                <a:gd name="connsiteX1" fmla="*/ 245429 w 285750"/>
                <a:gd name="connsiteY1" fmla="*/ 193955 h 200025"/>
                <a:gd name="connsiteX2" fmla="*/ 282577 w 285750"/>
                <a:gd name="connsiteY2" fmla="*/ 183477 h 200025"/>
                <a:gd name="connsiteX3" fmla="*/ 152084 w 285750"/>
                <a:gd name="connsiteY3" fmla="*/ 131090 h 200025"/>
                <a:gd name="connsiteX4" fmla="*/ 105412 w 285750"/>
                <a:gd name="connsiteY4" fmla="*/ 87275 h 200025"/>
                <a:gd name="connsiteX5" fmla="*/ 106364 w 285750"/>
                <a:gd name="connsiteY5" fmla="*/ 26315 h 200025"/>
                <a:gd name="connsiteX6" fmla="*/ 7304 w 285750"/>
                <a:gd name="connsiteY6" fmla="*/ 17742 h 200025"/>
                <a:gd name="connsiteX7" fmla="*/ 11114 w 285750"/>
                <a:gd name="connsiteY7" fmla="*/ 1063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00025">
                  <a:moveTo>
                    <a:pt x="11114" y="106325"/>
                  </a:moveTo>
                  <a:cubicBezTo>
                    <a:pt x="11114" y="106325"/>
                    <a:pt x="53977" y="193955"/>
                    <a:pt x="245429" y="193955"/>
                  </a:cubicBezTo>
                  <a:cubicBezTo>
                    <a:pt x="294007" y="193955"/>
                    <a:pt x="289244" y="185382"/>
                    <a:pt x="282577" y="183477"/>
                  </a:cubicBezTo>
                  <a:cubicBezTo>
                    <a:pt x="217807" y="170142"/>
                    <a:pt x="179707" y="150140"/>
                    <a:pt x="152084" y="131090"/>
                  </a:cubicBezTo>
                  <a:cubicBezTo>
                    <a:pt x="132082" y="116802"/>
                    <a:pt x="116842" y="105372"/>
                    <a:pt x="105412" y="87275"/>
                  </a:cubicBezTo>
                  <a:cubicBezTo>
                    <a:pt x="111127" y="78702"/>
                    <a:pt x="107317" y="40602"/>
                    <a:pt x="106364" y="26315"/>
                  </a:cubicBezTo>
                  <a:cubicBezTo>
                    <a:pt x="105412" y="9170"/>
                    <a:pt x="2542" y="-2260"/>
                    <a:pt x="7304" y="17742"/>
                  </a:cubicBezTo>
                  <a:cubicBezTo>
                    <a:pt x="25402" y="86322"/>
                    <a:pt x="11114" y="106325"/>
                    <a:pt x="11114" y="106325"/>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1356FD-A603-4A9B-B39F-8763AECC9B7E}"/>
                </a:ext>
              </a:extLst>
            </p:cNvPr>
            <p:cNvSpPr/>
            <p:nvPr/>
          </p:nvSpPr>
          <p:spPr>
            <a:xfrm>
              <a:off x="8673539" y="2223502"/>
              <a:ext cx="514350" cy="457200"/>
            </a:xfrm>
            <a:custGeom>
              <a:avLst/>
              <a:gdLst>
                <a:gd name="connsiteX0" fmla="*/ 67151 w 514350"/>
                <a:gd name="connsiteY0" fmla="*/ 69241 h 457200"/>
                <a:gd name="connsiteX1" fmla="*/ 7144 w 514350"/>
                <a:gd name="connsiteY1" fmla="*/ 289269 h 457200"/>
                <a:gd name="connsiteX2" fmla="*/ 224314 w 514350"/>
                <a:gd name="connsiteY2" fmla="*/ 457861 h 457200"/>
                <a:gd name="connsiteX3" fmla="*/ 306229 w 514350"/>
                <a:gd name="connsiteY3" fmla="*/ 457861 h 457200"/>
                <a:gd name="connsiteX4" fmla="*/ 507206 w 514350"/>
                <a:gd name="connsiteY4" fmla="*/ 276886 h 457200"/>
                <a:gd name="connsiteX5" fmla="*/ 428149 w 514350"/>
                <a:gd name="connsiteY5" fmla="*/ 45429 h 457200"/>
                <a:gd name="connsiteX6" fmla="*/ 67151 w 514350"/>
                <a:gd name="connsiteY6" fmla="*/ 6924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57200">
                  <a:moveTo>
                    <a:pt x="67151" y="69241"/>
                  </a:moveTo>
                  <a:cubicBezTo>
                    <a:pt x="31909" y="127344"/>
                    <a:pt x="7144" y="289269"/>
                    <a:pt x="7144" y="289269"/>
                  </a:cubicBezTo>
                  <a:lnTo>
                    <a:pt x="224314" y="457861"/>
                  </a:lnTo>
                  <a:lnTo>
                    <a:pt x="306229" y="457861"/>
                  </a:lnTo>
                  <a:lnTo>
                    <a:pt x="507206" y="276886"/>
                  </a:lnTo>
                  <a:cubicBezTo>
                    <a:pt x="507206" y="276886"/>
                    <a:pt x="475774" y="85434"/>
                    <a:pt x="428149" y="45429"/>
                  </a:cubicBezTo>
                  <a:cubicBezTo>
                    <a:pt x="359569" y="-10769"/>
                    <a:pt x="113824" y="-6959"/>
                    <a:pt x="67151" y="69241"/>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937752A-3538-4371-8DDD-FE97C4E9362C}"/>
                </a:ext>
              </a:extLst>
            </p:cNvPr>
            <p:cNvSpPr/>
            <p:nvPr/>
          </p:nvSpPr>
          <p:spPr>
            <a:xfrm>
              <a:off x="8924047" y="2488482"/>
              <a:ext cx="409575" cy="1647825"/>
            </a:xfrm>
            <a:custGeom>
              <a:avLst/>
              <a:gdLst>
                <a:gd name="connsiteX0" fmla="*/ 409099 w 409575"/>
                <a:gd name="connsiteY0" fmla="*/ 1628299 h 1647825"/>
                <a:gd name="connsiteX1" fmla="*/ 325279 w 409575"/>
                <a:gd name="connsiteY1" fmla="*/ 1643539 h 1647825"/>
                <a:gd name="connsiteX2" fmla="*/ 208121 w 409575"/>
                <a:gd name="connsiteY2" fmla="*/ 1633061 h 1647825"/>
                <a:gd name="connsiteX3" fmla="*/ 206216 w 409575"/>
                <a:gd name="connsiteY3" fmla="*/ 1587341 h 1647825"/>
                <a:gd name="connsiteX4" fmla="*/ 206216 w 409575"/>
                <a:gd name="connsiteY4" fmla="*/ 1581626 h 1647825"/>
                <a:gd name="connsiteX5" fmla="*/ 179546 w 409575"/>
                <a:gd name="connsiteY5" fmla="*/ 1268254 h 1647825"/>
                <a:gd name="connsiteX6" fmla="*/ 117634 w 409575"/>
                <a:gd name="connsiteY6" fmla="*/ 782479 h 1647825"/>
                <a:gd name="connsiteX7" fmla="*/ 7144 w 409575"/>
                <a:gd name="connsiteY7" fmla="*/ 7144 h 1647825"/>
                <a:gd name="connsiteX8" fmla="*/ 257651 w 409575"/>
                <a:gd name="connsiteY8" fmla="*/ 12859 h 1647825"/>
                <a:gd name="connsiteX9" fmla="*/ 320516 w 409575"/>
                <a:gd name="connsiteY9" fmla="*/ 758666 h 1647825"/>
                <a:gd name="connsiteX10" fmla="*/ 366236 w 409575"/>
                <a:gd name="connsiteY10" fmla="*/ 1270159 h 1647825"/>
                <a:gd name="connsiteX11" fmla="*/ 404336 w 409575"/>
                <a:gd name="connsiteY11" fmla="*/ 1580674 h 1647825"/>
                <a:gd name="connsiteX12" fmla="*/ 405289 w 409575"/>
                <a:gd name="connsiteY12" fmla="*/ 1586389 h 1647825"/>
                <a:gd name="connsiteX13" fmla="*/ 409099 w 409575"/>
                <a:gd name="connsiteY13" fmla="*/ 162829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1647825">
                  <a:moveTo>
                    <a:pt x="409099" y="1628299"/>
                  </a:moveTo>
                  <a:cubicBezTo>
                    <a:pt x="409099" y="1628299"/>
                    <a:pt x="377666" y="1642586"/>
                    <a:pt x="325279" y="1643539"/>
                  </a:cubicBezTo>
                  <a:cubicBezTo>
                    <a:pt x="269081" y="1643539"/>
                    <a:pt x="208121" y="1633061"/>
                    <a:pt x="208121" y="1633061"/>
                  </a:cubicBezTo>
                  <a:cubicBezTo>
                    <a:pt x="208121" y="1633061"/>
                    <a:pt x="208121" y="1615916"/>
                    <a:pt x="206216" y="1587341"/>
                  </a:cubicBezTo>
                  <a:cubicBezTo>
                    <a:pt x="206216" y="1585436"/>
                    <a:pt x="206216" y="1583531"/>
                    <a:pt x="206216" y="1581626"/>
                  </a:cubicBezTo>
                  <a:cubicBezTo>
                    <a:pt x="203359" y="1514951"/>
                    <a:pt x="196691" y="1391126"/>
                    <a:pt x="179546" y="1268254"/>
                  </a:cubicBezTo>
                  <a:cubicBezTo>
                    <a:pt x="153829" y="1078706"/>
                    <a:pt x="125254" y="865346"/>
                    <a:pt x="117634" y="782479"/>
                  </a:cubicBezTo>
                  <a:cubicBezTo>
                    <a:pt x="111919" y="717709"/>
                    <a:pt x="7144" y="7144"/>
                    <a:pt x="7144" y="7144"/>
                  </a:cubicBezTo>
                  <a:lnTo>
                    <a:pt x="257651" y="12859"/>
                  </a:lnTo>
                  <a:lnTo>
                    <a:pt x="320516" y="758666"/>
                  </a:lnTo>
                  <a:lnTo>
                    <a:pt x="366236" y="1270159"/>
                  </a:lnTo>
                  <a:lnTo>
                    <a:pt x="404336" y="1580674"/>
                  </a:lnTo>
                  <a:lnTo>
                    <a:pt x="405289" y="1586389"/>
                  </a:lnTo>
                  <a:lnTo>
                    <a:pt x="409099" y="1628299"/>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0FECC78-5080-4F67-9E8C-1822CEAA58BA}"/>
                </a:ext>
              </a:extLst>
            </p:cNvPr>
            <p:cNvSpPr/>
            <p:nvPr/>
          </p:nvSpPr>
          <p:spPr>
            <a:xfrm>
              <a:off x="8669828" y="2476546"/>
              <a:ext cx="266700" cy="1666875"/>
            </a:xfrm>
            <a:custGeom>
              <a:avLst/>
              <a:gdLst>
                <a:gd name="connsiteX0" fmla="*/ 223262 w 266700"/>
                <a:gd name="connsiteY0" fmla="*/ 756315 h 1666875"/>
                <a:gd name="connsiteX1" fmla="*/ 209927 w 266700"/>
                <a:gd name="connsiteY1" fmla="*/ 1598324 h 1666875"/>
                <a:gd name="connsiteX2" fmla="*/ 209927 w 266700"/>
                <a:gd name="connsiteY2" fmla="*/ 1604040 h 1666875"/>
                <a:gd name="connsiteX3" fmla="*/ 208975 w 266700"/>
                <a:gd name="connsiteY3" fmla="*/ 1649759 h 1666875"/>
                <a:gd name="connsiteX4" fmla="*/ 109915 w 266700"/>
                <a:gd name="connsiteY4" fmla="*/ 1665952 h 1666875"/>
                <a:gd name="connsiteX5" fmla="*/ 10855 w 266700"/>
                <a:gd name="connsiteY5" fmla="*/ 1636424 h 1666875"/>
                <a:gd name="connsiteX6" fmla="*/ 13712 w 266700"/>
                <a:gd name="connsiteY6" fmla="*/ 1595467 h 1666875"/>
                <a:gd name="connsiteX7" fmla="*/ 13712 w 266700"/>
                <a:gd name="connsiteY7" fmla="*/ 1589752 h 1666875"/>
                <a:gd name="connsiteX8" fmla="*/ 21332 w 266700"/>
                <a:gd name="connsiteY8" fmla="*/ 1233517 h 1666875"/>
                <a:gd name="connsiteX9" fmla="*/ 23237 w 266700"/>
                <a:gd name="connsiteY9" fmla="*/ 749647 h 1666875"/>
                <a:gd name="connsiteX10" fmla="*/ 10855 w 266700"/>
                <a:gd name="connsiteY10" fmla="*/ 36224 h 1666875"/>
                <a:gd name="connsiteX11" fmla="*/ 261362 w 266700"/>
                <a:gd name="connsiteY11" fmla="*/ 30510 h 1666875"/>
                <a:gd name="connsiteX12" fmla="*/ 223262 w 266700"/>
                <a:gd name="connsiteY12" fmla="*/ 756315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666875">
                  <a:moveTo>
                    <a:pt x="223262" y="756315"/>
                  </a:moveTo>
                  <a:cubicBezTo>
                    <a:pt x="227072" y="836324"/>
                    <a:pt x="213737" y="1420207"/>
                    <a:pt x="209927" y="1598324"/>
                  </a:cubicBezTo>
                  <a:cubicBezTo>
                    <a:pt x="209927" y="1600230"/>
                    <a:pt x="209927" y="1602134"/>
                    <a:pt x="209927" y="1604040"/>
                  </a:cubicBezTo>
                  <a:cubicBezTo>
                    <a:pt x="208975" y="1632615"/>
                    <a:pt x="208975" y="1649759"/>
                    <a:pt x="208975" y="1649759"/>
                  </a:cubicBezTo>
                  <a:cubicBezTo>
                    <a:pt x="208975" y="1649759"/>
                    <a:pt x="149920" y="1665952"/>
                    <a:pt x="109915" y="1665952"/>
                  </a:cubicBezTo>
                  <a:cubicBezTo>
                    <a:pt x="64195" y="1665952"/>
                    <a:pt x="10855" y="1636424"/>
                    <a:pt x="10855" y="1636424"/>
                  </a:cubicBezTo>
                  <a:cubicBezTo>
                    <a:pt x="10855" y="1636424"/>
                    <a:pt x="11807" y="1621184"/>
                    <a:pt x="13712" y="1595467"/>
                  </a:cubicBezTo>
                  <a:cubicBezTo>
                    <a:pt x="13712" y="1593562"/>
                    <a:pt x="13712" y="1591657"/>
                    <a:pt x="13712" y="1589752"/>
                  </a:cubicBezTo>
                  <a:cubicBezTo>
                    <a:pt x="18475" y="1514505"/>
                    <a:pt x="26095" y="1361152"/>
                    <a:pt x="21332" y="1233517"/>
                  </a:cubicBezTo>
                  <a:cubicBezTo>
                    <a:pt x="14665" y="1024920"/>
                    <a:pt x="26095" y="859185"/>
                    <a:pt x="23237" y="749647"/>
                  </a:cubicBezTo>
                  <a:cubicBezTo>
                    <a:pt x="17522" y="549622"/>
                    <a:pt x="-575" y="94327"/>
                    <a:pt x="10855" y="36224"/>
                  </a:cubicBezTo>
                  <a:cubicBezTo>
                    <a:pt x="22285" y="-25688"/>
                    <a:pt x="261362" y="30510"/>
                    <a:pt x="261362" y="30510"/>
                  </a:cubicBezTo>
                  <a:cubicBezTo>
                    <a:pt x="261362" y="30510"/>
                    <a:pt x="219452" y="691544"/>
                    <a:pt x="223262" y="75631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19FC2FEB-4A4C-413D-979B-100E1E9FE2A3}"/>
                </a:ext>
              </a:extLst>
            </p:cNvPr>
            <p:cNvSpPr/>
            <p:nvPr/>
          </p:nvSpPr>
          <p:spPr>
            <a:xfrm>
              <a:off x="8908807" y="2416092"/>
              <a:ext cx="57150" cy="104775"/>
            </a:xfrm>
            <a:custGeom>
              <a:avLst/>
              <a:gdLst>
                <a:gd name="connsiteX0" fmla="*/ 32861 w 57150"/>
                <a:gd name="connsiteY0" fmla="*/ 98584 h 104775"/>
                <a:gd name="connsiteX1" fmla="*/ 24289 w 57150"/>
                <a:gd name="connsiteY1" fmla="*/ 98584 h 104775"/>
                <a:gd name="connsiteX2" fmla="*/ 7144 w 57150"/>
                <a:gd name="connsiteY2" fmla="*/ 81439 h 104775"/>
                <a:gd name="connsiteX3" fmla="*/ 7144 w 57150"/>
                <a:gd name="connsiteY3" fmla="*/ 34766 h 104775"/>
                <a:gd name="connsiteX4" fmla="*/ 12859 w 57150"/>
                <a:gd name="connsiteY4" fmla="*/ 34766 h 104775"/>
                <a:gd name="connsiteX5" fmla="*/ 12859 w 57150"/>
                <a:gd name="connsiteY5" fmla="*/ 81439 h 104775"/>
                <a:gd name="connsiteX6" fmla="*/ 25241 w 57150"/>
                <a:gd name="connsiteY6" fmla="*/ 93821 h 104775"/>
                <a:gd name="connsiteX7" fmla="*/ 33814 w 57150"/>
                <a:gd name="connsiteY7" fmla="*/ 93821 h 104775"/>
                <a:gd name="connsiteX8" fmla="*/ 46196 w 57150"/>
                <a:gd name="connsiteY8" fmla="*/ 82391 h 104775"/>
                <a:gd name="connsiteX9" fmla="*/ 49054 w 57150"/>
                <a:gd name="connsiteY9" fmla="*/ 7144 h 104775"/>
                <a:gd name="connsiteX10" fmla="*/ 54769 w 57150"/>
                <a:gd name="connsiteY10" fmla="*/ 7144 h 104775"/>
                <a:gd name="connsiteX11" fmla="*/ 51911 w 57150"/>
                <a:gd name="connsiteY11" fmla="*/ 82391 h 104775"/>
                <a:gd name="connsiteX12" fmla="*/ 32861 w 57150"/>
                <a:gd name="connsiteY12" fmla="*/ 9858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104775">
                  <a:moveTo>
                    <a:pt x="32861" y="98584"/>
                  </a:moveTo>
                  <a:lnTo>
                    <a:pt x="24289" y="98584"/>
                  </a:lnTo>
                  <a:cubicBezTo>
                    <a:pt x="14764" y="98584"/>
                    <a:pt x="7144" y="90964"/>
                    <a:pt x="7144" y="81439"/>
                  </a:cubicBezTo>
                  <a:lnTo>
                    <a:pt x="7144" y="34766"/>
                  </a:lnTo>
                  <a:lnTo>
                    <a:pt x="12859" y="34766"/>
                  </a:lnTo>
                  <a:lnTo>
                    <a:pt x="12859" y="81439"/>
                  </a:lnTo>
                  <a:cubicBezTo>
                    <a:pt x="12859" y="88106"/>
                    <a:pt x="18574" y="93821"/>
                    <a:pt x="25241" y="93821"/>
                  </a:cubicBezTo>
                  <a:lnTo>
                    <a:pt x="33814" y="93821"/>
                  </a:lnTo>
                  <a:cubicBezTo>
                    <a:pt x="40481" y="93821"/>
                    <a:pt x="45244" y="89059"/>
                    <a:pt x="46196" y="82391"/>
                  </a:cubicBezTo>
                  <a:lnTo>
                    <a:pt x="49054" y="7144"/>
                  </a:lnTo>
                  <a:lnTo>
                    <a:pt x="54769" y="7144"/>
                  </a:lnTo>
                  <a:lnTo>
                    <a:pt x="51911" y="82391"/>
                  </a:lnTo>
                  <a:cubicBezTo>
                    <a:pt x="50006" y="91916"/>
                    <a:pt x="42386" y="98584"/>
                    <a:pt x="32861" y="98584"/>
                  </a:cubicBezTo>
                  <a:close/>
                </a:path>
              </a:pathLst>
            </a:custGeom>
            <a:solidFill>
              <a:srgbClr val="9390D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7748F12-42DE-40F4-8AF0-9784220F2658}"/>
                </a:ext>
              </a:extLst>
            </p:cNvPr>
            <p:cNvSpPr/>
            <p:nvPr/>
          </p:nvSpPr>
          <p:spPr>
            <a:xfrm>
              <a:off x="8946907" y="2478957"/>
              <a:ext cx="19050" cy="66675"/>
            </a:xfrm>
            <a:custGeom>
              <a:avLst/>
              <a:gdLst>
                <a:gd name="connsiteX0" fmla="*/ 10001 w 19050"/>
                <a:gd name="connsiteY0" fmla="*/ 59531 h 66675"/>
                <a:gd name="connsiteX1" fmla="*/ 7144 w 19050"/>
                <a:gd name="connsiteY1" fmla="*/ 56674 h 66675"/>
                <a:gd name="connsiteX2" fmla="*/ 7144 w 19050"/>
                <a:gd name="connsiteY2" fmla="*/ 10001 h 66675"/>
                <a:gd name="connsiteX3" fmla="*/ 10001 w 19050"/>
                <a:gd name="connsiteY3" fmla="*/ 7144 h 66675"/>
                <a:gd name="connsiteX4" fmla="*/ 12859 w 19050"/>
                <a:gd name="connsiteY4" fmla="*/ 10001 h 66675"/>
                <a:gd name="connsiteX5" fmla="*/ 12859 w 19050"/>
                <a:gd name="connsiteY5" fmla="*/ 56674 h 66675"/>
                <a:gd name="connsiteX6" fmla="*/ 10001 w 19050"/>
                <a:gd name="connsiteY6"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66675">
                  <a:moveTo>
                    <a:pt x="10001" y="59531"/>
                  </a:moveTo>
                  <a:cubicBezTo>
                    <a:pt x="8096" y="59531"/>
                    <a:pt x="7144" y="58579"/>
                    <a:pt x="7144" y="56674"/>
                  </a:cubicBezTo>
                  <a:lnTo>
                    <a:pt x="7144" y="10001"/>
                  </a:lnTo>
                  <a:cubicBezTo>
                    <a:pt x="7144" y="8096"/>
                    <a:pt x="8096" y="7144"/>
                    <a:pt x="10001" y="7144"/>
                  </a:cubicBezTo>
                  <a:cubicBezTo>
                    <a:pt x="11906" y="7144"/>
                    <a:pt x="12859" y="8096"/>
                    <a:pt x="12859" y="10001"/>
                  </a:cubicBezTo>
                  <a:lnTo>
                    <a:pt x="12859" y="56674"/>
                  </a:lnTo>
                  <a:cubicBezTo>
                    <a:pt x="11906" y="58579"/>
                    <a:pt x="10954" y="59531"/>
                    <a:pt x="10001" y="59531"/>
                  </a:cubicBezTo>
                  <a:close/>
                </a:path>
              </a:pathLst>
            </a:custGeom>
            <a:solidFill>
              <a:srgbClr val="9390D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7D7160-D2E8-4E1A-93B2-2897CE2E9427}"/>
                </a:ext>
              </a:extLst>
            </p:cNvPr>
            <p:cNvSpPr/>
            <p:nvPr/>
          </p:nvSpPr>
          <p:spPr>
            <a:xfrm>
              <a:off x="9025964" y="2369419"/>
              <a:ext cx="104775" cy="114300"/>
            </a:xfrm>
            <a:custGeom>
              <a:avLst/>
              <a:gdLst>
                <a:gd name="connsiteX0" fmla="*/ 46196 w 104775"/>
                <a:gd name="connsiteY0" fmla="*/ 115729 h 114300"/>
                <a:gd name="connsiteX1" fmla="*/ 23336 w 104775"/>
                <a:gd name="connsiteY1" fmla="*/ 109061 h 114300"/>
                <a:gd name="connsiteX2" fmla="*/ 10001 w 104775"/>
                <a:gd name="connsiteY2" fmla="*/ 87154 h 114300"/>
                <a:gd name="connsiteX3" fmla="*/ 7144 w 104775"/>
                <a:gd name="connsiteY3" fmla="*/ 36671 h 114300"/>
                <a:gd name="connsiteX4" fmla="*/ 10001 w 104775"/>
                <a:gd name="connsiteY4" fmla="*/ 33814 h 114300"/>
                <a:gd name="connsiteX5" fmla="*/ 12859 w 104775"/>
                <a:gd name="connsiteY5" fmla="*/ 36671 h 114300"/>
                <a:gd name="connsiteX6" fmla="*/ 15716 w 104775"/>
                <a:gd name="connsiteY6" fmla="*/ 87154 h 114300"/>
                <a:gd name="connsiteX7" fmla="*/ 27146 w 104775"/>
                <a:gd name="connsiteY7" fmla="*/ 105251 h 114300"/>
                <a:gd name="connsiteX8" fmla="*/ 61436 w 104775"/>
                <a:gd name="connsiteY8" fmla="*/ 109061 h 114300"/>
                <a:gd name="connsiteX9" fmla="*/ 92869 w 104775"/>
                <a:gd name="connsiteY9" fmla="*/ 72866 h 114300"/>
                <a:gd name="connsiteX10" fmla="*/ 81439 w 104775"/>
                <a:gd name="connsiteY10" fmla="*/ 10001 h 114300"/>
                <a:gd name="connsiteX11" fmla="*/ 83344 w 104775"/>
                <a:gd name="connsiteY11" fmla="*/ 7144 h 114300"/>
                <a:gd name="connsiteX12" fmla="*/ 86201 w 104775"/>
                <a:gd name="connsiteY12" fmla="*/ 9049 h 114300"/>
                <a:gd name="connsiteX13" fmla="*/ 98584 w 104775"/>
                <a:gd name="connsiteY13" fmla="*/ 71914 h 114300"/>
                <a:gd name="connsiteX14" fmla="*/ 63341 w 104775"/>
                <a:gd name="connsiteY14" fmla="*/ 113824 h 114300"/>
                <a:gd name="connsiteX15" fmla="*/ 46196 w 104775"/>
                <a:gd name="connsiteY15" fmla="*/ 11572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775" h="114300">
                  <a:moveTo>
                    <a:pt x="46196" y="115729"/>
                  </a:moveTo>
                  <a:cubicBezTo>
                    <a:pt x="37624" y="115729"/>
                    <a:pt x="29051" y="113824"/>
                    <a:pt x="23336" y="109061"/>
                  </a:cubicBezTo>
                  <a:cubicBezTo>
                    <a:pt x="15716" y="104299"/>
                    <a:pt x="11906" y="96679"/>
                    <a:pt x="10001" y="87154"/>
                  </a:cubicBezTo>
                  <a:lnTo>
                    <a:pt x="7144" y="36671"/>
                  </a:lnTo>
                  <a:cubicBezTo>
                    <a:pt x="7144" y="34766"/>
                    <a:pt x="8096" y="33814"/>
                    <a:pt x="10001" y="33814"/>
                  </a:cubicBezTo>
                  <a:cubicBezTo>
                    <a:pt x="11906" y="33814"/>
                    <a:pt x="12859" y="34766"/>
                    <a:pt x="12859" y="36671"/>
                  </a:cubicBezTo>
                  <a:lnTo>
                    <a:pt x="15716" y="87154"/>
                  </a:lnTo>
                  <a:cubicBezTo>
                    <a:pt x="16669" y="94774"/>
                    <a:pt x="20479" y="101441"/>
                    <a:pt x="27146" y="105251"/>
                  </a:cubicBezTo>
                  <a:cubicBezTo>
                    <a:pt x="35719" y="110966"/>
                    <a:pt x="48101" y="111919"/>
                    <a:pt x="61436" y="109061"/>
                  </a:cubicBezTo>
                  <a:cubicBezTo>
                    <a:pt x="87154" y="104299"/>
                    <a:pt x="96679" y="93821"/>
                    <a:pt x="92869" y="72866"/>
                  </a:cubicBezTo>
                  <a:lnTo>
                    <a:pt x="81439" y="10001"/>
                  </a:lnTo>
                  <a:cubicBezTo>
                    <a:pt x="81439" y="8096"/>
                    <a:pt x="82391" y="7144"/>
                    <a:pt x="83344" y="7144"/>
                  </a:cubicBezTo>
                  <a:cubicBezTo>
                    <a:pt x="85249" y="7144"/>
                    <a:pt x="86201" y="8096"/>
                    <a:pt x="86201" y="9049"/>
                  </a:cubicBezTo>
                  <a:lnTo>
                    <a:pt x="98584" y="71914"/>
                  </a:lnTo>
                  <a:cubicBezTo>
                    <a:pt x="102394" y="96679"/>
                    <a:pt x="91916" y="109061"/>
                    <a:pt x="63341" y="113824"/>
                  </a:cubicBezTo>
                  <a:cubicBezTo>
                    <a:pt x="56674" y="114776"/>
                    <a:pt x="50959" y="115729"/>
                    <a:pt x="46196" y="115729"/>
                  </a:cubicBezTo>
                  <a:close/>
                </a:path>
              </a:pathLst>
            </a:custGeom>
            <a:solidFill>
              <a:srgbClr val="9390D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BB9B8EE3-8329-4E10-A2CA-727E705ADD7E}"/>
                </a:ext>
              </a:extLst>
            </p:cNvPr>
            <p:cNvSpPr/>
            <p:nvPr/>
          </p:nvSpPr>
          <p:spPr>
            <a:xfrm>
              <a:off x="8748203" y="2366562"/>
              <a:ext cx="104775" cy="104775"/>
            </a:xfrm>
            <a:custGeom>
              <a:avLst/>
              <a:gdLst>
                <a:gd name="connsiteX0" fmla="*/ 57258 w 104775"/>
                <a:gd name="connsiteY0" fmla="*/ 104299 h 104775"/>
                <a:gd name="connsiteX1" fmla="*/ 39160 w 104775"/>
                <a:gd name="connsiteY1" fmla="*/ 100489 h 104775"/>
                <a:gd name="connsiteX2" fmla="*/ 10585 w 104775"/>
                <a:gd name="connsiteY2" fmla="*/ 47149 h 104775"/>
                <a:gd name="connsiteX3" fmla="*/ 21063 w 104775"/>
                <a:gd name="connsiteY3" fmla="*/ 9049 h 104775"/>
                <a:gd name="connsiteX4" fmla="*/ 23920 w 104775"/>
                <a:gd name="connsiteY4" fmla="*/ 7144 h 104775"/>
                <a:gd name="connsiteX5" fmla="*/ 25825 w 104775"/>
                <a:gd name="connsiteY5" fmla="*/ 10001 h 104775"/>
                <a:gd name="connsiteX6" fmla="*/ 15348 w 104775"/>
                <a:gd name="connsiteY6" fmla="*/ 48101 h 104775"/>
                <a:gd name="connsiteX7" fmla="*/ 41065 w 104775"/>
                <a:gd name="connsiteY7" fmla="*/ 95726 h 104775"/>
                <a:gd name="connsiteX8" fmla="*/ 68688 w 104775"/>
                <a:gd name="connsiteY8" fmla="*/ 96679 h 104775"/>
                <a:gd name="connsiteX9" fmla="*/ 83928 w 104775"/>
                <a:gd name="connsiteY9" fmla="*/ 73819 h 104775"/>
                <a:gd name="connsiteX10" fmla="*/ 99168 w 104775"/>
                <a:gd name="connsiteY10" fmla="*/ 12859 h 104775"/>
                <a:gd name="connsiteX11" fmla="*/ 102025 w 104775"/>
                <a:gd name="connsiteY11" fmla="*/ 10954 h 104775"/>
                <a:gd name="connsiteX12" fmla="*/ 103930 w 104775"/>
                <a:gd name="connsiteY12" fmla="*/ 13811 h 104775"/>
                <a:gd name="connsiteX13" fmla="*/ 88690 w 104775"/>
                <a:gd name="connsiteY13" fmla="*/ 74771 h 104775"/>
                <a:gd name="connsiteX14" fmla="*/ 70593 w 104775"/>
                <a:gd name="connsiteY14" fmla="*/ 101441 h 104775"/>
                <a:gd name="connsiteX15" fmla="*/ 57258 w 104775"/>
                <a:gd name="connsiteY15" fmla="*/ 10429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775" h="104775">
                  <a:moveTo>
                    <a:pt x="57258" y="104299"/>
                  </a:moveTo>
                  <a:cubicBezTo>
                    <a:pt x="51543" y="104299"/>
                    <a:pt x="45828" y="103346"/>
                    <a:pt x="39160" y="100489"/>
                  </a:cubicBezTo>
                  <a:cubicBezTo>
                    <a:pt x="11538" y="91916"/>
                    <a:pt x="1060" y="81439"/>
                    <a:pt x="10585" y="47149"/>
                  </a:cubicBezTo>
                  <a:lnTo>
                    <a:pt x="21063" y="9049"/>
                  </a:lnTo>
                  <a:cubicBezTo>
                    <a:pt x="21063" y="8096"/>
                    <a:pt x="22968" y="7144"/>
                    <a:pt x="23920" y="7144"/>
                  </a:cubicBezTo>
                  <a:cubicBezTo>
                    <a:pt x="24873" y="7144"/>
                    <a:pt x="25825" y="9049"/>
                    <a:pt x="25825" y="10001"/>
                  </a:cubicBezTo>
                  <a:lnTo>
                    <a:pt x="15348" y="48101"/>
                  </a:lnTo>
                  <a:cubicBezTo>
                    <a:pt x="5823" y="80486"/>
                    <a:pt x="16300" y="88106"/>
                    <a:pt x="41065" y="95726"/>
                  </a:cubicBezTo>
                  <a:cubicBezTo>
                    <a:pt x="52495" y="99536"/>
                    <a:pt x="61068" y="100489"/>
                    <a:pt x="68688" y="96679"/>
                  </a:cubicBezTo>
                  <a:cubicBezTo>
                    <a:pt x="76308" y="92869"/>
                    <a:pt x="81070" y="85249"/>
                    <a:pt x="83928" y="73819"/>
                  </a:cubicBezTo>
                  <a:lnTo>
                    <a:pt x="99168" y="12859"/>
                  </a:lnTo>
                  <a:cubicBezTo>
                    <a:pt x="99168" y="11906"/>
                    <a:pt x="101073" y="10954"/>
                    <a:pt x="102025" y="10954"/>
                  </a:cubicBezTo>
                  <a:cubicBezTo>
                    <a:pt x="102978" y="10954"/>
                    <a:pt x="103930" y="12859"/>
                    <a:pt x="103930" y="13811"/>
                  </a:cubicBezTo>
                  <a:lnTo>
                    <a:pt x="88690" y="74771"/>
                  </a:lnTo>
                  <a:cubicBezTo>
                    <a:pt x="84880" y="88106"/>
                    <a:pt x="79165" y="96679"/>
                    <a:pt x="70593" y="101441"/>
                  </a:cubicBezTo>
                  <a:cubicBezTo>
                    <a:pt x="66783" y="103346"/>
                    <a:pt x="62020" y="104299"/>
                    <a:pt x="57258" y="104299"/>
                  </a:cubicBezTo>
                  <a:close/>
                </a:path>
              </a:pathLst>
            </a:custGeom>
            <a:solidFill>
              <a:srgbClr val="9390D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FF0DE16-6D61-4B6E-9F78-113BA0E92353}"/>
                </a:ext>
              </a:extLst>
            </p:cNvPr>
            <p:cNvSpPr/>
            <p:nvPr/>
          </p:nvSpPr>
          <p:spPr>
            <a:xfrm>
              <a:off x="8714709" y="1196468"/>
              <a:ext cx="504825" cy="523875"/>
            </a:xfrm>
            <a:custGeom>
              <a:avLst/>
              <a:gdLst>
                <a:gd name="connsiteX0" fmla="*/ 500327 w 504825"/>
                <a:gd name="connsiteY0" fmla="*/ 513345 h 523875"/>
                <a:gd name="connsiteX1" fmla="*/ 248867 w 504825"/>
                <a:gd name="connsiteY1" fmla="*/ 440955 h 523875"/>
                <a:gd name="connsiteX2" fmla="*/ 17409 w 504825"/>
                <a:gd name="connsiteY2" fmla="*/ 479055 h 523875"/>
                <a:gd name="connsiteX3" fmla="*/ 115517 w 504825"/>
                <a:gd name="connsiteY3" fmla="*/ 41857 h 523875"/>
                <a:gd name="connsiteX4" fmla="*/ 444129 w 504825"/>
                <a:gd name="connsiteY4" fmla="*/ 41857 h 523875"/>
                <a:gd name="connsiteX5" fmla="*/ 500327 w 504825"/>
                <a:gd name="connsiteY5" fmla="*/ 51334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523875">
                  <a:moveTo>
                    <a:pt x="500327" y="513345"/>
                  </a:moveTo>
                  <a:cubicBezTo>
                    <a:pt x="518424" y="546682"/>
                    <a:pt x="320304" y="448575"/>
                    <a:pt x="248867" y="440955"/>
                  </a:cubicBezTo>
                  <a:cubicBezTo>
                    <a:pt x="171714" y="431430"/>
                    <a:pt x="141234" y="601927"/>
                    <a:pt x="17409" y="479055"/>
                  </a:cubicBezTo>
                  <a:cubicBezTo>
                    <a:pt x="-34026" y="428572"/>
                    <a:pt x="125042" y="349515"/>
                    <a:pt x="115517" y="41857"/>
                  </a:cubicBezTo>
                  <a:cubicBezTo>
                    <a:pt x="112659" y="-36248"/>
                    <a:pt x="444129" y="41857"/>
                    <a:pt x="444129" y="41857"/>
                  </a:cubicBezTo>
                  <a:cubicBezTo>
                    <a:pt x="444129" y="41857"/>
                    <a:pt x="420317" y="369517"/>
                    <a:pt x="500327" y="513345"/>
                  </a:cubicBezTo>
                  <a:close/>
                </a:path>
              </a:pathLst>
            </a:custGeom>
            <a:solidFill>
              <a:srgbClr val="5428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157FD88-3414-4E07-BE45-BB6CF6B773E7}"/>
                </a:ext>
              </a:extLst>
            </p:cNvPr>
            <p:cNvSpPr/>
            <p:nvPr/>
          </p:nvSpPr>
          <p:spPr>
            <a:xfrm>
              <a:off x="8788166" y="1493698"/>
              <a:ext cx="57150" cy="133350"/>
            </a:xfrm>
            <a:custGeom>
              <a:avLst/>
              <a:gdLst>
                <a:gd name="connsiteX0" fmla="*/ 9674 w 57150"/>
                <a:gd name="connsiteY0" fmla="*/ 133247 h 133350"/>
                <a:gd name="connsiteX1" fmla="*/ 7769 w 57150"/>
                <a:gd name="connsiteY1" fmla="*/ 132295 h 133350"/>
                <a:gd name="connsiteX2" fmla="*/ 8722 w 57150"/>
                <a:gd name="connsiteY2" fmla="*/ 128485 h 133350"/>
                <a:gd name="connsiteX3" fmla="*/ 53489 w 57150"/>
                <a:gd name="connsiteY3" fmla="*/ 9422 h 133350"/>
                <a:gd name="connsiteX4" fmla="*/ 56347 w 57150"/>
                <a:gd name="connsiteY4" fmla="*/ 7517 h 133350"/>
                <a:gd name="connsiteX5" fmla="*/ 58252 w 57150"/>
                <a:gd name="connsiteY5" fmla="*/ 10375 h 133350"/>
                <a:gd name="connsiteX6" fmla="*/ 11579 w 57150"/>
                <a:gd name="connsiteY6" fmla="*/ 133247 h 133350"/>
                <a:gd name="connsiteX7" fmla="*/ 9674 w 57150"/>
                <a:gd name="connsiteY7" fmla="*/ 13324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33350">
                  <a:moveTo>
                    <a:pt x="9674" y="133247"/>
                  </a:moveTo>
                  <a:cubicBezTo>
                    <a:pt x="8722" y="133247"/>
                    <a:pt x="7769" y="133247"/>
                    <a:pt x="7769" y="132295"/>
                  </a:cubicBezTo>
                  <a:cubicBezTo>
                    <a:pt x="6817" y="131342"/>
                    <a:pt x="6817" y="129437"/>
                    <a:pt x="8722" y="128485"/>
                  </a:cubicBezTo>
                  <a:cubicBezTo>
                    <a:pt x="34439" y="109435"/>
                    <a:pt x="53489" y="10375"/>
                    <a:pt x="53489" y="9422"/>
                  </a:cubicBezTo>
                  <a:cubicBezTo>
                    <a:pt x="53489" y="7517"/>
                    <a:pt x="55394" y="6565"/>
                    <a:pt x="56347" y="7517"/>
                  </a:cubicBezTo>
                  <a:cubicBezTo>
                    <a:pt x="58252" y="7517"/>
                    <a:pt x="59204" y="9422"/>
                    <a:pt x="58252" y="10375"/>
                  </a:cubicBezTo>
                  <a:cubicBezTo>
                    <a:pt x="57299" y="14185"/>
                    <a:pt x="39202" y="112292"/>
                    <a:pt x="11579" y="133247"/>
                  </a:cubicBezTo>
                  <a:cubicBezTo>
                    <a:pt x="10627" y="133247"/>
                    <a:pt x="10627" y="133247"/>
                    <a:pt x="9674" y="133247"/>
                  </a:cubicBezTo>
                  <a:close/>
                </a:path>
              </a:pathLst>
            </a:custGeom>
            <a:solidFill>
              <a:srgbClr val="2D11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AD4E546-DC16-4EF5-9D2D-64C46F35D56A}"/>
                </a:ext>
              </a:extLst>
            </p:cNvPr>
            <p:cNvSpPr/>
            <p:nvPr/>
          </p:nvSpPr>
          <p:spPr>
            <a:xfrm>
              <a:off x="9103117" y="1516932"/>
              <a:ext cx="57150" cy="142875"/>
            </a:xfrm>
            <a:custGeom>
              <a:avLst/>
              <a:gdLst>
                <a:gd name="connsiteX0" fmla="*/ 53816 w 57150"/>
                <a:gd name="connsiteY0" fmla="*/ 138589 h 142875"/>
                <a:gd name="connsiteX1" fmla="*/ 51911 w 57150"/>
                <a:gd name="connsiteY1" fmla="*/ 137636 h 142875"/>
                <a:gd name="connsiteX2" fmla="*/ 7144 w 57150"/>
                <a:gd name="connsiteY2" fmla="*/ 10001 h 142875"/>
                <a:gd name="connsiteX3" fmla="*/ 9049 w 57150"/>
                <a:gd name="connsiteY3" fmla="*/ 7144 h 142875"/>
                <a:gd name="connsiteX4" fmla="*/ 11906 w 57150"/>
                <a:gd name="connsiteY4" fmla="*/ 9049 h 142875"/>
                <a:gd name="connsiteX5" fmla="*/ 54769 w 57150"/>
                <a:gd name="connsiteY5" fmla="*/ 132874 h 142875"/>
                <a:gd name="connsiteX6" fmla="*/ 55721 w 57150"/>
                <a:gd name="connsiteY6" fmla="*/ 136684 h 142875"/>
                <a:gd name="connsiteX7" fmla="*/ 53816 w 57150"/>
                <a:gd name="connsiteY7" fmla="*/ 13858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42875">
                  <a:moveTo>
                    <a:pt x="53816" y="138589"/>
                  </a:moveTo>
                  <a:cubicBezTo>
                    <a:pt x="52864" y="138589"/>
                    <a:pt x="52864" y="138589"/>
                    <a:pt x="51911" y="137636"/>
                  </a:cubicBezTo>
                  <a:cubicBezTo>
                    <a:pt x="24289" y="117634"/>
                    <a:pt x="7144" y="14764"/>
                    <a:pt x="7144" y="10001"/>
                  </a:cubicBezTo>
                  <a:cubicBezTo>
                    <a:pt x="7144" y="8096"/>
                    <a:pt x="8096" y="7144"/>
                    <a:pt x="9049" y="7144"/>
                  </a:cubicBezTo>
                  <a:cubicBezTo>
                    <a:pt x="10001" y="7144"/>
                    <a:pt x="11906" y="8096"/>
                    <a:pt x="11906" y="9049"/>
                  </a:cubicBezTo>
                  <a:cubicBezTo>
                    <a:pt x="11906" y="10001"/>
                    <a:pt x="29051" y="114776"/>
                    <a:pt x="54769" y="132874"/>
                  </a:cubicBezTo>
                  <a:cubicBezTo>
                    <a:pt x="55721" y="133826"/>
                    <a:pt x="56674" y="135731"/>
                    <a:pt x="55721" y="136684"/>
                  </a:cubicBezTo>
                  <a:cubicBezTo>
                    <a:pt x="55721" y="138589"/>
                    <a:pt x="54769" y="138589"/>
                    <a:pt x="53816" y="138589"/>
                  </a:cubicBezTo>
                  <a:close/>
                </a:path>
              </a:pathLst>
            </a:custGeom>
            <a:solidFill>
              <a:srgbClr val="2D11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2B8B264-161E-4AA1-90EA-C9367E2603CC}"/>
                </a:ext>
              </a:extLst>
            </p:cNvPr>
            <p:cNvSpPr/>
            <p:nvPr/>
          </p:nvSpPr>
          <p:spPr>
            <a:xfrm>
              <a:off x="8840227" y="1357864"/>
              <a:ext cx="57150" cy="238125"/>
            </a:xfrm>
            <a:custGeom>
              <a:avLst/>
              <a:gdLst>
                <a:gd name="connsiteX0" fmla="*/ 10001 w 57150"/>
                <a:gd name="connsiteY0" fmla="*/ 237649 h 238125"/>
                <a:gd name="connsiteX1" fmla="*/ 8096 w 57150"/>
                <a:gd name="connsiteY1" fmla="*/ 236696 h 238125"/>
                <a:gd name="connsiteX2" fmla="*/ 7144 w 57150"/>
                <a:gd name="connsiteY2" fmla="*/ 232886 h 238125"/>
                <a:gd name="connsiteX3" fmla="*/ 52864 w 57150"/>
                <a:gd name="connsiteY3" fmla="*/ 10001 h 238125"/>
                <a:gd name="connsiteX4" fmla="*/ 54769 w 57150"/>
                <a:gd name="connsiteY4" fmla="*/ 7144 h 238125"/>
                <a:gd name="connsiteX5" fmla="*/ 57626 w 57150"/>
                <a:gd name="connsiteY5" fmla="*/ 9049 h 238125"/>
                <a:gd name="connsiteX6" fmla="*/ 10954 w 57150"/>
                <a:gd name="connsiteY6" fmla="*/ 235744 h 238125"/>
                <a:gd name="connsiteX7" fmla="*/ 10001 w 57150"/>
                <a:gd name="connsiteY7"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238125">
                  <a:moveTo>
                    <a:pt x="10001" y="237649"/>
                  </a:moveTo>
                  <a:cubicBezTo>
                    <a:pt x="9049" y="237649"/>
                    <a:pt x="9049" y="237649"/>
                    <a:pt x="8096" y="236696"/>
                  </a:cubicBezTo>
                  <a:cubicBezTo>
                    <a:pt x="7144" y="235744"/>
                    <a:pt x="7144" y="233839"/>
                    <a:pt x="7144" y="232886"/>
                  </a:cubicBezTo>
                  <a:cubicBezTo>
                    <a:pt x="67151" y="151924"/>
                    <a:pt x="52864" y="10954"/>
                    <a:pt x="52864" y="10001"/>
                  </a:cubicBezTo>
                  <a:cubicBezTo>
                    <a:pt x="52864" y="8096"/>
                    <a:pt x="53816" y="7144"/>
                    <a:pt x="54769" y="7144"/>
                  </a:cubicBezTo>
                  <a:cubicBezTo>
                    <a:pt x="56674" y="7144"/>
                    <a:pt x="57626" y="8096"/>
                    <a:pt x="57626" y="9049"/>
                  </a:cubicBezTo>
                  <a:cubicBezTo>
                    <a:pt x="57626" y="10001"/>
                    <a:pt x="71914" y="152876"/>
                    <a:pt x="10954" y="235744"/>
                  </a:cubicBezTo>
                  <a:cubicBezTo>
                    <a:pt x="11906" y="236696"/>
                    <a:pt x="10954" y="237649"/>
                    <a:pt x="10001" y="237649"/>
                  </a:cubicBezTo>
                  <a:close/>
                </a:path>
              </a:pathLst>
            </a:custGeom>
            <a:solidFill>
              <a:srgbClr val="2D11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7032CEC-C649-4C35-AFC8-62D1F283B0CC}"/>
                </a:ext>
              </a:extLst>
            </p:cNvPr>
            <p:cNvSpPr/>
            <p:nvPr/>
          </p:nvSpPr>
          <p:spPr>
            <a:xfrm>
              <a:off x="9064081" y="1377867"/>
              <a:ext cx="47625" cy="247650"/>
            </a:xfrm>
            <a:custGeom>
              <a:avLst/>
              <a:gdLst>
                <a:gd name="connsiteX0" fmla="*/ 38560 w 47625"/>
                <a:gd name="connsiteY0" fmla="*/ 244316 h 247650"/>
                <a:gd name="connsiteX1" fmla="*/ 36655 w 47625"/>
                <a:gd name="connsiteY1" fmla="*/ 243364 h 247650"/>
                <a:gd name="connsiteX2" fmla="*/ 16652 w 47625"/>
                <a:gd name="connsiteY2" fmla="*/ 9049 h 247650"/>
                <a:gd name="connsiteX3" fmla="*/ 19510 w 47625"/>
                <a:gd name="connsiteY3" fmla="*/ 7144 h 247650"/>
                <a:gd name="connsiteX4" fmla="*/ 21415 w 47625"/>
                <a:gd name="connsiteY4" fmla="*/ 10001 h 247650"/>
                <a:gd name="connsiteX5" fmla="*/ 41417 w 47625"/>
                <a:gd name="connsiteY5" fmla="*/ 240506 h 247650"/>
                <a:gd name="connsiteX6" fmla="*/ 40465 w 47625"/>
                <a:gd name="connsiteY6" fmla="*/ 244316 h 247650"/>
                <a:gd name="connsiteX7" fmla="*/ 38560 w 47625"/>
                <a:gd name="connsiteY7" fmla="*/ 24431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47650">
                  <a:moveTo>
                    <a:pt x="38560" y="244316"/>
                  </a:moveTo>
                  <a:cubicBezTo>
                    <a:pt x="37607" y="244316"/>
                    <a:pt x="36655" y="244316"/>
                    <a:pt x="36655" y="243364"/>
                  </a:cubicBezTo>
                  <a:cubicBezTo>
                    <a:pt x="-14780" y="153829"/>
                    <a:pt x="16652" y="10954"/>
                    <a:pt x="16652" y="9049"/>
                  </a:cubicBezTo>
                  <a:cubicBezTo>
                    <a:pt x="16652" y="8096"/>
                    <a:pt x="18557" y="7144"/>
                    <a:pt x="19510" y="7144"/>
                  </a:cubicBezTo>
                  <a:cubicBezTo>
                    <a:pt x="20462" y="7144"/>
                    <a:pt x="21415" y="9049"/>
                    <a:pt x="21415" y="10001"/>
                  </a:cubicBezTo>
                  <a:cubicBezTo>
                    <a:pt x="21415" y="10954"/>
                    <a:pt x="-10018" y="152876"/>
                    <a:pt x="41417" y="240506"/>
                  </a:cubicBezTo>
                  <a:cubicBezTo>
                    <a:pt x="42370" y="241459"/>
                    <a:pt x="41417" y="243364"/>
                    <a:pt x="40465" y="244316"/>
                  </a:cubicBezTo>
                  <a:cubicBezTo>
                    <a:pt x="39512" y="244316"/>
                    <a:pt x="38560" y="244316"/>
                    <a:pt x="38560" y="244316"/>
                  </a:cubicBezTo>
                  <a:close/>
                </a:path>
              </a:pathLst>
            </a:custGeom>
            <a:solidFill>
              <a:srgbClr val="2D11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BFCA27-A9FB-4E88-8C6C-441C97C7AE5F}"/>
                </a:ext>
              </a:extLst>
            </p:cNvPr>
            <p:cNvSpPr/>
            <p:nvPr/>
          </p:nvSpPr>
          <p:spPr>
            <a:xfrm>
              <a:off x="8832607" y="1300956"/>
              <a:ext cx="266700" cy="304800"/>
            </a:xfrm>
            <a:custGeom>
              <a:avLst/>
              <a:gdLst>
                <a:gd name="connsiteX0" fmla="*/ 265271 w 266700"/>
                <a:gd name="connsiteY0" fmla="*/ 305035 h 304800"/>
                <a:gd name="connsiteX1" fmla="*/ 155734 w 266700"/>
                <a:gd name="connsiteY1" fmla="*/ 292652 h 304800"/>
                <a:gd name="connsiteX2" fmla="*/ 7144 w 266700"/>
                <a:gd name="connsiteY2" fmla="*/ 276460 h 304800"/>
                <a:gd name="connsiteX3" fmla="*/ 91916 w 266700"/>
                <a:gd name="connsiteY3" fmla="*/ 147872 h 304800"/>
                <a:gd name="connsiteX4" fmla="*/ 97631 w 266700"/>
                <a:gd name="connsiteY4" fmla="*/ 86912 h 304800"/>
                <a:gd name="connsiteX5" fmla="*/ 234791 w 266700"/>
                <a:gd name="connsiteY5" fmla="*/ 68815 h 304800"/>
                <a:gd name="connsiteX6" fmla="*/ 216694 w 266700"/>
                <a:gd name="connsiteY6" fmla="*/ 146920 h 304800"/>
                <a:gd name="connsiteX7" fmla="*/ 214789 w 266700"/>
                <a:gd name="connsiteY7" fmla="*/ 157397 h 304800"/>
                <a:gd name="connsiteX8" fmla="*/ 265271 w 266700"/>
                <a:gd name="connsiteY8" fmla="*/ 30503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304800">
                  <a:moveTo>
                    <a:pt x="265271" y="305035"/>
                  </a:moveTo>
                  <a:lnTo>
                    <a:pt x="155734" y="292652"/>
                  </a:lnTo>
                  <a:lnTo>
                    <a:pt x="7144" y="276460"/>
                  </a:lnTo>
                  <a:cubicBezTo>
                    <a:pt x="61436" y="267887"/>
                    <a:pt x="90011" y="225025"/>
                    <a:pt x="91916" y="147872"/>
                  </a:cubicBezTo>
                  <a:cubicBezTo>
                    <a:pt x="92869" y="113582"/>
                    <a:pt x="97631" y="86912"/>
                    <a:pt x="97631" y="86912"/>
                  </a:cubicBezTo>
                  <a:cubicBezTo>
                    <a:pt x="93821" y="29762"/>
                    <a:pt x="270986" y="-50248"/>
                    <a:pt x="234791" y="68815"/>
                  </a:cubicBezTo>
                  <a:cubicBezTo>
                    <a:pt x="226219" y="98342"/>
                    <a:pt x="219551" y="124060"/>
                    <a:pt x="216694" y="146920"/>
                  </a:cubicBezTo>
                  <a:cubicBezTo>
                    <a:pt x="215741" y="150730"/>
                    <a:pt x="215741" y="154540"/>
                    <a:pt x="214789" y="157397"/>
                  </a:cubicBezTo>
                  <a:cubicBezTo>
                    <a:pt x="198596" y="285985"/>
                    <a:pt x="265271" y="305035"/>
                    <a:pt x="265271" y="305035"/>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7F02332-0A30-4942-B7E5-78D67F750B83}"/>
                </a:ext>
              </a:extLst>
            </p:cNvPr>
            <p:cNvSpPr/>
            <p:nvPr/>
          </p:nvSpPr>
          <p:spPr>
            <a:xfrm>
              <a:off x="8914522" y="1447399"/>
              <a:ext cx="142875" cy="57150"/>
            </a:xfrm>
            <a:custGeom>
              <a:avLst/>
              <a:gdLst>
                <a:gd name="connsiteX0" fmla="*/ 135731 w 142875"/>
                <a:gd name="connsiteY0" fmla="*/ 7144 h 57150"/>
                <a:gd name="connsiteX1" fmla="*/ 133826 w 142875"/>
                <a:gd name="connsiteY1" fmla="*/ 18574 h 57150"/>
                <a:gd name="connsiteX2" fmla="*/ 67151 w 142875"/>
                <a:gd name="connsiteY2" fmla="*/ 55721 h 57150"/>
                <a:gd name="connsiteX3" fmla="*/ 7144 w 142875"/>
                <a:gd name="connsiteY3" fmla="*/ 8096 h 57150"/>
                <a:gd name="connsiteX4" fmla="*/ 135731 w 142875"/>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57150">
                  <a:moveTo>
                    <a:pt x="135731" y="7144"/>
                  </a:moveTo>
                  <a:cubicBezTo>
                    <a:pt x="134779" y="10954"/>
                    <a:pt x="134779" y="14764"/>
                    <a:pt x="133826" y="18574"/>
                  </a:cubicBezTo>
                  <a:cubicBezTo>
                    <a:pt x="124301" y="32861"/>
                    <a:pt x="107156" y="59531"/>
                    <a:pt x="67151" y="55721"/>
                  </a:cubicBezTo>
                  <a:cubicBezTo>
                    <a:pt x="21431" y="51911"/>
                    <a:pt x="7144" y="8096"/>
                    <a:pt x="7144" y="8096"/>
                  </a:cubicBezTo>
                  <a:cubicBezTo>
                    <a:pt x="19526" y="24289"/>
                    <a:pt x="111919" y="10954"/>
                    <a:pt x="135731" y="714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2BD9D5-DC07-496D-BC79-7DB75E55DFB6}"/>
                </a:ext>
              </a:extLst>
            </p:cNvPr>
            <p:cNvSpPr/>
            <p:nvPr/>
          </p:nvSpPr>
          <p:spPr>
            <a:xfrm>
              <a:off x="8822962" y="1049084"/>
              <a:ext cx="342900" cy="400050"/>
            </a:xfrm>
            <a:custGeom>
              <a:avLst/>
              <a:gdLst>
                <a:gd name="connsiteX0" fmla="*/ 339686 w 342900"/>
                <a:gd name="connsiteY0" fmla="*/ 198766 h 400050"/>
                <a:gd name="connsiteX1" fmla="*/ 149186 w 342900"/>
                <a:gd name="connsiteY1" fmla="*/ 396886 h 400050"/>
                <a:gd name="connsiteX2" fmla="*/ 9168 w 342900"/>
                <a:gd name="connsiteY2" fmla="*/ 160666 h 400050"/>
                <a:gd name="connsiteX3" fmla="*/ 197763 w 342900"/>
                <a:gd name="connsiteY3" fmla="*/ 8266 h 400050"/>
                <a:gd name="connsiteX4" fmla="*/ 339686 w 342900"/>
                <a:gd name="connsiteY4" fmla="*/ 198766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00050">
                  <a:moveTo>
                    <a:pt x="339686" y="198766"/>
                  </a:moveTo>
                  <a:cubicBezTo>
                    <a:pt x="325399" y="318781"/>
                    <a:pt x="240626" y="407364"/>
                    <a:pt x="149186" y="396886"/>
                  </a:cubicBezTo>
                  <a:cubicBezTo>
                    <a:pt x="57746" y="386409"/>
                    <a:pt x="-5119" y="280681"/>
                    <a:pt x="9168" y="160666"/>
                  </a:cubicBezTo>
                  <a:cubicBezTo>
                    <a:pt x="20598" y="61606"/>
                    <a:pt x="106323" y="-2211"/>
                    <a:pt x="197763" y="8266"/>
                  </a:cubicBezTo>
                  <a:cubicBezTo>
                    <a:pt x="289204" y="18744"/>
                    <a:pt x="353021" y="90181"/>
                    <a:pt x="339686" y="198766"/>
                  </a:cubicBezTo>
                  <a:close/>
                </a:path>
              </a:pathLst>
            </a:custGeom>
            <a:solidFill>
              <a:srgbClr val="5428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1292A9-14F0-4917-94C7-AF784EEB484C}"/>
                </a:ext>
              </a:extLst>
            </p:cNvPr>
            <p:cNvSpPr/>
            <p:nvPr/>
          </p:nvSpPr>
          <p:spPr>
            <a:xfrm>
              <a:off x="8859438" y="1179312"/>
              <a:ext cx="266700" cy="314325"/>
            </a:xfrm>
            <a:custGeom>
              <a:avLst/>
              <a:gdLst>
                <a:gd name="connsiteX0" fmla="*/ 260347 w 266700"/>
                <a:gd name="connsiteY0" fmla="*/ 107591 h 314325"/>
                <a:gd name="connsiteX1" fmla="*/ 260347 w 266700"/>
                <a:gd name="connsiteY1" fmla="*/ 113306 h 314325"/>
                <a:gd name="connsiteX2" fmla="*/ 260347 w 266700"/>
                <a:gd name="connsiteY2" fmla="*/ 113306 h 314325"/>
                <a:gd name="connsiteX3" fmla="*/ 259395 w 266700"/>
                <a:gd name="connsiteY3" fmla="*/ 123783 h 314325"/>
                <a:gd name="connsiteX4" fmla="*/ 121283 w 266700"/>
                <a:gd name="connsiteY4" fmla="*/ 315236 h 314325"/>
                <a:gd name="connsiteX5" fmla="*/ 8887 w 266700"/>
                <a:gd name="connsiteY5" fmla="*/ 94256 h 314325"/>
                <a:gd name="connsiteX6" fmla="*/ 110805 w 266700"/>
                <a:gd name="connsiteY6" fmla="*/ 9483 h 314325"/>
                <a:gd name="connsiteX7" fmla="*/ 116520 w 266700"/>
                <a:gd name="connsiteY7" fmla="*/ 10436 h 314325"/>
                <a:gd name="connsiteX8" fmla="*/ 146047 w 266700"/>
                <a:gd name="connsiteY8" fmla="*/ 14246 h 314325"/>
                <a:gd name="connsiteX9" fmla="*/ 260347 w 266700"/>
                <a:gd name="connsiteY9" fmla="*/ 107591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314325">
                  <a:moveTo>
                    <a:pt x="260347" y="107591"/>
                  </a:moveTo>
                  <a:cubicBezTo>
                    <a:pt x="260347" y="109496"/>
                    <a:pt x="260347" y="111401"/>
                    <a:pt x="260347" y="113306"/>
                  </a:cubicBezTo>
                  <a:lnTo>
                    <a:pt x="260347" y="113306"/>
                  </a:lnTo>
                  <a:cubicBezTo>
                    <a:pt x="260347" y="117116"/>
                    <a:pt x="259395" y="119973"/>
                    <a:pt x="259395" y="123783"/>
                  </a:cubicBezTo>
                  <a:cubicBezTo>
                    <a:pt x="247012" y="231416"/>
                    <a:pt x="190815" y="323808"/>
                    <a:pt x="121283" y="315236"/>
                  </a:cubicBezTo>
                  <a:cubicBezTo>
                    <a:pt x="51750" y="306663"/>
                    <a:pt x="-3495" y="201888"/>
                    <a:pt x="8887" y="94256"/>
                  </a:cubicBezTo>
                  <a:cubicBezTo>
                    <a:pt x="19365" y="4721"/>
                    <a:pt x="58417" y="2816"/>
                    <a:pt x="110805" y="9483"/>
                  </a:cubicBezTo>
                  <a:cubicBezTo>
                    <a:pt x="112710" y="9483"/>
                    <a:pt x="114615" y="10436"/>
                    <a:pt x="116520" y="10436"/>
                  </a:cubicBezTo>
                  <a:cubicBezTo>
                    <a:pt x="126045" y="11388"/>
                    <a:pt x="135570" y="13293"/>
                    <a:pt x="146047" y="14246"/>
                  </a:cubicBezTo>
                  <a:cubicBezTo>
                    <a:pt x="210817" y="21866"/>
                    <a:pt x="266062" y="16151"/>
                    <a:pt x="260347" y="107591"/>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F7CC634-B92E-4631-B0FD-85D17F14CBE9}"/>
                </a:ext>
              </a:extLst>
            </p:cNvPr>
            <p:cNvSpPr/>
            <p:nvPr/>
          </p:nvSpPr>
          <p:spPr>
            <a:xfrm>
              <a:off x="9064407" y="1307646"/>
              <a:ext cx="76200" cy="114300"/>
            </a:xfrm>
            <a:custGeom>
              <a:avLst/>
              <a:gdLst>
                <a:gd name="connsiteX0" fmla="*/ 60141 w 76200"/>
                <a:gd name="connsiteY0" fmla="*/ 64982 h 114300"/>
                <a:gd name="connsiteX1" fmla="*/ 11563 w 76200"/>
                <a:gd name="connsiteY1" fmla="*/ 108797 h 114300"/>
                <a:gd name="connsiteX2" fmla="*/ 23946 w 76200"/>
                <a:gd name="connsiteY2" fmla="*/ 40217 h 114300"/>
                <a:gd name="connsiteX3" fmla="*/ 68713 w 76200"/>
                <a:gd name="connsiteY3" fmla="*/ 8784 h 114300"/>
                <a:gd name="connsiteX4" fmla="*/ 60141 w 76200"/>
                <a:gd name="connsiteY4" fmla="*/ 64982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14300">
                  <a:moveTo>
                    <a:pt x="60141" y="64982"/>
                  </a:moveTo>
                  <a:cubicBezTo>
                    <a:pt x="45853" y="88794"/>
                    <a:pt x="22041" y="116417"/>
                    <a:pt x="11563" y="108797"/>
                  </a:cubicBezTo>
                  <a:cubicBezTo>
                    <a:pt x="2038" y="102129"/>
                    <a:pt x="8706" y="64029"/>
                    <a:pt x="23946" y="40217"/>
                  </a:cubicBezTo>
                  <a:cubicBezTo>
                    <a:pt x="38233" y="16404"/>
                    <a:pt x="59188" y="2117"/>
                    <a:pt x="68713" y="8784"/>
                  </a:cubicBezTo>
                  <a:cubicBezTo>
                    <a:pt x="79191" y="16404"/>
                    <a:pt x="75381" y="41169"/>
                    <a:pt x="60141" y="64982"/>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425FD7E-480B-4E78-B168-A5FB13C6FC53}"/>
                </a:ext>
              </a:extLst>
            </p:cNvPr>
            <p:cNvSpPr/>
            <p:nvPr/>
          </p:nvSpPr>
          <p:spPr>
            <a:xfrm>
              <a:off x="8837876" y="1277708"/>
              <a:ext cx="66675" cy="123825"/>
            </a:xfrm>
            <a:custGeom>
              <a:avLst/>
              <a:gdLst>
                <a:gd name="connsiteX0" fmla="*/ 15209 w 66675"/>
                <a:gd name="connsiteY0" fmla="*/ 64440 h 123825"/>
                <a:gd name="connsiteX1" fmla="*/ 57119 w 66675"/>
                <a:gd name="connsiteY1" fmla="*/ 116828 h 123825"/>
                <a:gd name="connsiteX2" fmla="*/ 55214 w 66675"/>
                <a:gd name="connsiteY2" fmla="*/ 46343 h 123825"/>
                <a:gd name="connsiteX3" fmla="*/ 17114 w 66675"/>
                <a:gd name="connsiteY3" fmla="*/ 8243 h 123825"/>
                <a:gd name="connsiteX4" fmla="*/ 15209 w 66675"/>
                <a:gd name="connsiteY4" fmla="*/ 6444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3825">
                  <a:moveTo>
                    <a:pt x="15209" y="64440"/>
                  </a:moveTo>
                  <a:cubicBezTo>
                    <a:pt x="26639" y="88253"/>
                    <a:pt x="49499" y="112065"/>
                    <a:pt x="57119" y="116828"/>
                  </a:cubicBezTo>
                  <a:cubicBezTo>
                    <a:pt x="66644" y="123495"/>
                    <a:pt x="65692" y="73013"/>
                    <a:pt x="55214" y="46343"/>
                  </a:cubicBezTo>
                  <a:cubicBezTo>
                    <a:pt x="44737" y="19673"/>
                    <a:pt x="27592" y="2528"/>
                    <a:pt x="17114" y="8243"/>
                  </a:cubicBezTo>
                  <a:cubicBezTo>
                    <a:pt x="5684" y="13005"/>
                    <a:pt x="2827" y="38723"/>
                    <a:pt x="15209" y="64440"/>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C89E18E9-ADC6-4A91-9ACB-AA853D5A2B25}"/>
                </a:ext>
              </a:extLst>
            </p:cNvPr>
            <p:cNvSpPr/>
            <p:nvPr/>
          </p:nvSpPr>
          <p:spPr>
            <a:xfrm>
              <a:off x="8685351" y="1570272"/>
              <a:ext cx="581025" cy="885825"/>
            </a:xfrm>
            <a:custGeom>
              <a:avLst/>
              <a:gdLst>
                <a:gd name="connsiteX0" fmla="*/ 455389 w 581025"/>
                <a:gd name="connsiteY0" fmla="*/ 708184 h 885825"/>
                <a:gd name="connsiteX1" fmla="*/ 480154 w 581025"/>
                <a:gd name="connsiteY1" fmla="*/ 848201 h 885825"/>
                <a:gd name="connsiteX2" fmla="*/ 249649 w 581025"/>
                <a:gd name="connsiteY2" fmla="*/ 884396 h 885825"/>
                <a:gd name="connsiteX3" fmla="*/ 20097 w 581025"/>
                <a:gd name="connsiteY3" fmla="*/ 824389 h 885825"/>
                <a:gd name="connsiteX4" fmla="*/ 51529 w 581025"/>
                <a:gd name="connsiteY4" fmla="*/ 688181 h 885825"/>
                <a:gd name="connsiteX5" fmla="*/ 52482 w 581025"/>
                <a:gd name="connsiteY5" fmla="*/ 682466 h 885825"/>
                <a:gd name="connsiteX6" fmla="*/ 48672 w 581025"/>
                <a:gd name="connsiteY6" fmla="*/ 514826 h 885825"/>
                <a:gd name="connsiteX7" fmla="*/ 11524 w 581025"/>
                <a:gd name="connsiteY7" fmla="*/ 79534 h 885825"/>
                <a:gd name="connsiteX8" fmla="*/ 155352 w 581025"/>
                <a:gd name="connsiteY8" fmla="*/ 7144 h 885825"/>
                <a:gd name="connsiteX9" fmla="*/ 413479 w 581025"/>
                <a:gd name="connsiteY9" fmla="*/ 36671 h 885825"/>
                <a:gd name="connsiteX10" fmla="*/ 415384 w 581025"/>
                <a:gd name="connsiteY10" fmla="*/ 36671 h 885825"/>
                <a:gd name="connsiteX11" fmla="*/ 573499 w 581025"/>
                <a:gd name="connsiteY11" fmla="*/ 121444 h 885825"/>
                <a:gd name="connsiteX12" fmla="*/ 461104 w 581025"/>
                <a:gd name="connsiteY12" fmla="*/ 535781 h 885825"/>
                <a:gd name="connsiteX13" fmla="*/ 453484 w 581025"/>
                <a:gd name="connsiteY13" fmla="*/ 701516 h 885825"/>
                <a:gd name="connsiteX14" fmla="*/ 455389 w 581025"/>
                <a:gd name="connsiteY14" fmla="*/ 70818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25" h="885825">
                  <a:moveTo>
                    <a:pt x="455389" y="708184"/>
                  </a:moveTo>
                  <a:cubicBezTo>
                    <a:pt x="462057" y="791051"/>
                    <a:pt x="480154" y="848201"/>
                    <a:pt x="480154" y="848201"/>
                  </a:cubicBezTo>
                  <a:cubicBezTo>
                    <a:pt x="480154" y="848201"/>
                    <a:pt x="445864" y="899636"/>
                    <a:pt x="249649" y="884396"/>
                  </a:cubicBezTo>
                  <a:cubicBezTo>
                    <a:pt x="82009" y="872014"/>
                    <a:pt x="20097" y="824389"/>
                    <a:pt x="20097" y="824389"/>
                  </a:cubicBezTo>
                  <a:cubicBezTo>
                    <a:pt x="33432" y="769144"/>
                    <a:pt x="45814" y="730091"/>
                    <a:pt x="51529" y="688181"/>
                  </a:cubicBezTo>
                  <a:cubicBezTo>
                    <a:pt x="51529" y="686276"/>
                    <a:pt x="51529" y="684371"/>
                    <a:pt x="52482" y="682466"/>
                  </a:cubicBezTo>
                  <a:cubicBezTo>
                    <a:pt x="58197" y="639604"/>
                    <a:pt x="58197" y="591026"/>
                    <a:pt x="48672" y="514826"/>
                  </a:cubicBezTo>
                  <a:cubicBezTo>
                    <a:pt x="27717" y="337661"/>
                    <a:pt x="-4668" y="129064"/>
                    <a:pt x="11524" y="79534"/>
                  </a:cubicBezTo>
                  <a:cubicBezTo>
                    <a:pt x="34384" y="12859"/>
                    <a:pt x="155352" y="7144"/>
                    <a:pt x="155352" y="7144"/>
                  </a:cubicBezTo>
                  <a:lnTo>
                    <a:pt x="413479" y="36671"/>
                  </a:lnTo>
                  <a:cubicBezTo>
                    <a:pt x="414432" y="36671"/>
                    <a:pt x="414432" y="36671"/>
                    <a:pt x="415384" y="36671"/>
                  </a:cubicBezTo>
                  <a:cubicBezTo>
                    <a:pt x="426814" y="38576"/>
                    <a:pt x="529684" y="60484"/>
                    <a:pt x="573499" y="121444"/>
                  </a:cubicBezTo>
                  <a:cubicBezTo>
                    <a:pt x="597312" y="153829"/>
                    <a:pt x="493489" y="354806"/>
                    <a:pt x="461104" y="535781"/>
                  </a:cubicBezTo>
                  <a:cubicBezTo>
                    <a:pt x="450627" y="595789"/>
                    <a:pt x="449674" y="652939"/>
                    <a:pt x="453484" y="701516"/>
                  </a:cubicBezTo>
                  <a:cubicBezTo>
                    <a:pt x="454437" y="704374"/>
                    <a:pt x="454437" y="706279"/>
                    <a:pt x="455389" y="708184"/>
                  </a:cubicBezTo>
                  <a:close/>
                </a:path>
              </a:pathLst>
            </a:custGeom>
            <a:solidFill>
              <a:srgbClr val="26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C41567A-C260-4C64-AFA7-0242C016BC7A}"/>
                </a:ext>
              </a:extLst>
            </p:cNvPr>
            <p:cNvSpPr/>
            <p:nvPr/>
          </p:nvSpPr>
          <p:spPr>
            <a:xfrm>
              <a:off x="9068739" y="1690287"/>
              <a:ext cx="238125" cy="514350"/>
            </a:xfrm>
            <a:custGeom>
              <a:avLst/>
              <a:gdLst>
                <a:gd name="connsiteX0" fmla="*/ 193922 w 238125"/>
                <a:gd name="connsiteY0" fmla="*/ 7144 h 514350"/>
                <a:gd name="connsiteX1" fmla="*/ 211067 w 238125"/>
                <a:gd name="connsiteY1" fmla="*/ 453866 h 514350"/>
                <a:gd name="connsiteX2" fmla="*/ 7232 w 238125"/>
                <a:gd name="connsiteY2" fmla="*/ 284321 h 514350"/>
                <a:gd name="connsiteX3" fmla="*/ 140582 w 238125"/>
                <a:gd name="connsiteY3" fmla="*/ 173831 h 514350"/>
                <a:gd name="connsiteX4" fmla="*/ 193922 w 238125"/>
                <a:gd name="connsiteY4" fmla="*/ 7144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514350">
                  <a:moveTo>
                    <a:pt x="193922" y="7144"/>
                  </a:moveTo>
                  <a:cubicBezTo>
                    <a:pt x="193922" y="7144"/>
                    <a:pt x="280599" y="320516"/>
                    <a:pt x="211067" y="453866"/>
                  </a:cubicBezTo>
                  <a:cubicBezTo>
                    <a:pt x="123437" y="623411"/>
                    <a:pt x="14852" y="406241"/>
                    <a:pt x="7232" y="284321"/>
                  </a:cubicBezTo>
                  <a:cubicBezTo>
                    <a:pt x="3422" y="229076"/>
                    <a:pt x="124389" y="331946"/>
                    <a:pt x="140582" y="173831"/>
                  </a:cubicBezTo>
                  <a:cubicBezTo>
                    <a:pt x="152964" y="56674"/>
                    <a:pt x="184397" y="30956"/>
                    <a:pt x="193922" y="7144"/>
                  </a:cubicBezTo>
                  <a:close/>
                </a:path>
              </a:pathLst>
            </a:custGeom>
            <a:solidFill>
              <a:srgbClr val="26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E2071D0-AB89-45AE-8CAB-873F43AC5906}"/>
                </a:ext>
              </a:extLst>
            </p:cNvPr>
            <p:cNvSpPr/>
            <p:nvPr/>
          </p:nvSpPr>
          <p:spPr>
            <a:xfrm>
              <a:off x="8574243" y="1593833"/>
              <a:ext cx="200025" cy="561975"/>
            </a:xfrm>
            <a:custGeom>
              <a:avLst/>
              <a:gdLst>
                <a:gd name="connsiteX0" fmla="*/ 170257 w 200025"/>
                <a:gd name="connsiteY0" fmla="*/ 8347 h 561975"/>
                <a:gd name="connsiteX1" fmla="*/ 8332 w 200025"/>
                <a:gd name="connsiteY1" fmla="*/ 452212 h 561975"/>
                <a:gd name="connsiteX2" fmla="*/ 199785 w 200025"/>
                <a:gd name="connsiteY2" fmla="*/ 416970 h 561975"/>
                <a:gd name="connsiteX3" fmla="*/ 154065 w 200025"/>
                <a:gd name="connsiteY3" fmla="*/ 226470 h 561975"/>
                <a:gd name="connsiteX4" fmla="*/ 170257 w 200025"/>
                <a:gd name="connsiteY4" fmla="*/ 8347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61975">
                  <a:moveTo>
                    <a:pt x="170257" y="8347"/>
                  </a:moveTo>
                  <a:cubicBezTo>
                    <a:pt x="112155" y="17872"/>
                    <a:pt x="-5955" y="262665"/>
                    <a:pt x="8332" y="452212"/>
                  </a:cubicBezTo>
                  <a:cubicBezTo>
                    <a:pt x="25477" y="676050"/>
                    <a:pt x="196927" y="483645"/>
                    <a:pt x="199785" y="416970"/>
                  </a:cubicBezTo>
                  <a:cubicBezTo>
                    <a:pt x="201690" y="363630"/>
                    <a:pt x="177877" y="391252"/>
                    <a:pt x="154065" y="226470"/>
                  </a:cubicBezTo>
                  <a:cubicBezTo>
                    <a:pt x="135015" y="94072"/>
                    <a:pt x="243600" y="-4988"/>
                    <a:pt x="170257" y="8347"/>
                  </a:cubicBezTo>
                  <a:close/>
                </a:path>
              </a:pathLst>
            </a:custGeom>
            <a:solidFill>
              <a:srgbClr val="26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1B753E9-7496-423E-8B59-6B96569A2D66}"/>
                </a:ext>
              </a:extLst>
            </p:cNvPr>
            <p:cNvSpPr/>
            <p:nvPr/>
          </p:nvSpPr>
          <p:spPr>
            <a:xfrm>
              <a:off x="9111689" y="1318812"/>
              <a:ext cx="19050" cy="28575"/>
            </a:xfrm>
            <a:custGeom>
              <a:avLst/>
              <a:gdLst>
                <a:gd name="connsiteX0" fmla="*/ 16669 w 19050"/>
                <a:gd name="connsiteY0" fmla="*/ 28099 h 28575"/>
                <a:gd name="connsiteX1" fmla="*/ 16669 w 19050"/>
                <a:gd name="connsiteY1" fmla="*/ 28099 h 28575"/>
                <a:gd name="connsiteX2" fmla="*/ 13811 w 19050"/>
                <a:gd name="connsiteY2" fmla="*/ 25241 h 28575"/>
                <a:gd name="connsiteX3" fmla="*/ 9049 w 19050"/>
                <a:gd name="connsiteY3" fmla="*/ 12859 h 28575"/>
                <a:gd name="connsiteX4" fmla="*/ 7144 w 19050"/>
                <a:gd name="connsiteY4" fmla="*/ 9049 h 28575"/>
                <a:gd name="connsiteX5" fmla="*/ 10954 w 19050"/>
                <a:gd name="connsiteY5" fmla="*/ 7144 h 28575"/>
                <a:gd name="connsiteX6" fmla="*/ 18574 w 19050"/>
                <a:gd name="connsiteY6" fmla="*/ 26194 h 28575"/>
                <a:gd name="connsiteX7" fmla="*/ 16669 w 19050"/>
                <a:gd name="connsiteY7" fmla="*/ 280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16669" y="28099"/>
                  </a:moveTo>
                  <a:cubicBezTo>
                    <a:pt x="15716" y="28099"/>
                    <a:pt x="15716" y="28099"/>
                    <a:pt x="16669" y="28099"/>
                  </a:cubicBezTo>
                  <a:cubicBezTo>
                    <a:pt x="14764" y="28099"/>
                    <a:pt x="13811" y="26194"/>
                    <a:pt x="13811" y="25241"/>
                  </a:cubicBezTo>
                  <a:cubicBezTo>
                    <a:pt x="15716" y="14764"/>
                    <a:pt x="10001" y="12859"/>
                    <a:pt x="9049" y="12859"/>
                  </a:cubicBezTo>
                  <a:cubicBezTo>
                    <a:pt x="7144" y="11906"/>
                    <a:pt x="7144" y="10954"/>
                    <a:pt x="7144" y="9049"/>
                  </a:cubicBezTo>
                  <a:cubicBezTo>
                    <a:pt x="8096" y="7144"/>
                    <a:pt x="9049" y="7144"/>
                    <a:pt x="10954" y="7144"/>
                  </a:cubicBezTo>
                  <a:cubicBezTo>
                    <a:pt x="14764" y="8096"/>
                    <a:pt x="21431" y="13811"/>
                    <a:pt x="18574" y="26194"/>
                  </a:cubicBezTo>
                  <a:cubicBezTo>
                    <a:pt x="18574" y="27146"/>
                    <a:pt x="17621" y="28099"/>
                    <a:pt x="16669" y="28099"/>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D995F578-0987-4F15-B43D-963986AD23D6}"/>
                </a:ext>
              </a:extLst>
            </p:cNvPr>
            <p:cNvSpPr/>
            <p:nvPr/>
          </p:nvSpPr>
          <p:spPr>
            <a:xfrm>
              <a:off x="8844685" y="1287937"/>
              <a:ext cx="19050" cy="28575"/>
            </a:xfrm>
            <a:custGeom>
              <a:avLst/>
              <a:gdLst>
                <a:gd name="connsiteX0" fmla="*/ 11258 w 19050"/>
                <a:gd name="connsiteY0" fmla="*/ 29446 h 28575"/>
                <a:gd name="connsiteX1" fmla="*/ 8400 w 19050"/>
                <a:gd name="connsiteY1" fmla="*/ 27541 h 28575"/>
                <a:gd name="connsiteX2" fmla="*/ 14115 w 19050"/>
                <a:gd name="connsiteY2" fmla="*/ 7538 h 28575"/>
                <a:gd name="connsiteX3" fmla="*/ 17925 w 19050"/>
                <a:gd name="connsiteY3" fmla="*/ 8491 h 28575"/>
                <a:gd name="connsiteX4" fmla="*/ 16973 w 19050"/>
                <a:gd name="connsiteY4" fmla="*/ 12301 h 28575"/>
                <a:gd name="connsiteX5" fmla="*/ 14115 w 19050"/>
                <a:gd name="connsiteY5" fmla="*/ 25636 h 28575"/>
                <a:gd name="connsiteX6" fmla="*/ 11258 w 19050"/>
                <a:gd name="connsiteY6" fmla="*/ 29446 h 28575"/>
                <a:gd name="connsiteX7" fmla="*/ 11258 w 19050"/>
                <a:gd name="connsiteY7" fmla="*/ 2944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11258" y="29446"/>
                  </a:moveTo>
                  <a:cubicBezTo>
                    <a:pt x="10305" y="29446"/>
                    <a:pt x="9353" y="28493"/>
                    <a:pt x="8400" y="27541"/>
                  </a:cubicBezTo>
                  <a:cubicBezTo>
                    <a:pt x="4590" y="16111"/>
                    <a:pt x="10305" y="9443"/>
                    <a:pt x="14115" y="7538"/>
                  </a:cubicBezTo>
                  <a:cubicBezTo>
                    <a:pt x="15068" y="6586"/>
                    <a:pt x="16973" y="7538"/>
                    <a:pt x="17925" y="8491"/>
                  </a:cubicBezTo>
                  <a:cubicBezTo>
                    <a:pt x="18878" y="9443"/>
                    <a:pt x="17925" y="11348"/>
                    <a:pt x="16973" y="12301"/>
                  </a:cubicBezTo>
                  <a:cubicBezTo>
                    <a:pt x="16020" y="12301"/>
                    <a:pt x="11258" y="16111"/>
                    <a:pt x="14115" y="25636"/>
                  </a:cubicBezTo>
                  <a:cubicBezTo>
                    <a:pt x="14115" y="26588"/>
                    <a:pt x="14115" y="28493"/>
                    <a:pt x="11258" y="29446"/>
                  </a:cubicBezTo>
                  <a:cubicBezTo>
                    <a:pt x="12210" y="29446"/>
                    <a:pt x="12210" y="29446"/>
                    <a:pt x="11258" y="29446"/>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EF689E2-E763-4F95-929C-581A52AF5B20}"/>
                </a:ext>
              </a:extLst>
            </p:cNvPr>
            <p:cNvSpPr/>
            <p:nvPr/>
          </p:nvSpPr>
          <p:spPr>
            <a:xfrm>
              <a:off x="8852609" y="1325479"/>
              <a:ext cx="38100" cy="47625"/>
            </a:xfrm>
            <a:custGeom>
              <a:avLst/>
              <a:gdLst>
                <a:gd name="connsiteX0" fmla="*/ 28099 w 38100"/>
                <a:gd name="connsiteY0" fmla="*/ 49054 h 47625"/>
                <a:gd name="connsiteX1" fmla="*/ 26194 w 38100"/>
                <a:gd name="connsiteY1" fmla="*/ 48101 h 47625"/>
                <a:gd name="connsiteX2" fmla="*/ 7144 w 38100"/>
                <a:gd name="connsiteY2" fmla="*/ 10954 h 47625"/>
                <a:gd name="connsiteX3" fmla="*/ 9049 w 38100"/>
                <a:gd name="connsiteY3" fmla="*/ 7144 h 47625"/>
                <a:gd name="connsiteX4" fmla="*/ 12859 w 38100"/>
                <a:gd name="connsiteY4" fmla="*/ 9049 h 47625"/>
                <a:gd name="connsiteX5" fmla="*/ 30004 w 38100"/>
                <a:gd name="connsiteY5" fmla="*/ 43339 h 47625"/>
                <a:gd name="connsiteX6" fmla="*/ 30956 w 38100"/>
                <a:gd name="connsiteY6" fmla="*/ 47149 h 47625"/>
                <a:gd name="connsiteX7" fmla="*/ 28099 w 38100"/>
                <a:gd name="connsiteY7" fmla="*/ 490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47625">
                  <a:moveTo>
                    <a:pt x="28099" y="49054"/>
                  </a:moveTo>
                  <a:cubicBezTo>
                    <a:pt x="27146" y="49054"/>
                    <a:pt x="27146" y="49054"/>
                    <a:pt x="26194" y="48101"/>
                  </a:cubicBezTo>
                  <a:cubicBezTo>
                    <a:pt x="15716" y="40481"/>
                    <a:pt x="7144" y="12859"/>
                    <a:pt x="7144" y="10954"/>
                  </a:cubicBezTo>
                  <a:cubicBezTo>
                    <a:pt x="7144" y="9049"/>
                    <a:pt x="7144" y="8096"/>
                    <a:pt x="9049" y="7144"/>
                  </a:cubicBezTo>
                  <a:cubicBezTo>
                    <a:pt x="10954" y="7144"/>
                    <a:pt x="11906" y="7144"/>
                    <a:pt x="12859" y="9049"/>
                  </a:cubicBezTo>
                  <a:cubicBezTo>
                    <a:pt x="14764" y="16669"/>
                    <a:pt x="22384" y="37624"/>
                    <a:pt x="30004" y="43339"/>
                  </a:cubicBezTo>
                  <a:cubicBezTo>
                    <a:pt x="30956" y="44291"/>
                    <a:pt x="31909" y="46196"/>
                    <a:pt x="30956" y="47149"/>
                  </a:cubicBezTo>
                  <a:cubicBezTo>
                    <a:pt x="29051" y="48101"/>
                    <a:pt x="29051" y="49054"/>
                    <a:pt x="28099" y="4905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CE0AEB5-30FF-4EC3-B790-21F48169E513}"/>
                </a:ext>
              </a:extLst>
            </p:cNvPr>
            <p:cNvSpPr/>
            <p:nvPr/>
          </p:nvSpPr>
          <p:spPr>
            <a:xfrm>
              <a:off x="9083672" y="1355565"/>
              <a:ext cx="38100" cy="47625"/>
            </a:xfrm>
            <a:custGeom>
              <a:avLst/>
              <a:gdLst>
                <a:gd name="connsiteX0" fmla="*/ 10396 w 38100"/>
                <a:gd name="connsiteY0" fmla="*/ 43733 h 47625"/>
                <a:gd name="connsiteX1" fmla="*/ 7538 w 38100"/>
                <a:gd name="connsiteY1" fmla="*/ 41828 h 47625"/>
                <a:gd name="connsiteX2" fmla="*/ 8491 w 38100"/>
                <a:gd name="connsiteY2" fmla="*/ 38018 h 47625"/>
                <a:gd name="connsiteX3" fmla="*/ 32303 w 38100"/>
                <a:gd name="connsiteY3" fmla="*/ 8491 h 47625"/>
                <a:gd name="connsiteX4" fmla="*/ 36113 w 38100"/>
                <a:gd name="connsiteY4" fmla="*/ 7538 h 47625"/>
                <a:gd name="connsiteX5" fmla="*/ 37066 w 38100"/>
                <a:gd name="connsiteY5" fmla="*/ 11348 h 47625"/>
                <a:gd name="connsiteX6" fmla="*/ 10396 w 38100"/>
                <a:gd name="connsiteY6" fmla="*/ 43733 h 47625"/>
                <a:gd name="connsiteX7" fmla="*/ 10396 w 38100"/>
                <a:gd name="connsiteY7" fmla="*/ 4373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47625">
                  <a:moveTo>
                    <a:pt x="10396" y="43733"/>
                  </a:moveTo>
                  <a:cubicBezTo>
                    <a:pt x="9443" y="43733"/>
                    <a:pt x="8491" y="42781"/>
                    <a:pt x="7538" y="41828"/>
                  </a:cubicBezTo>
                  <a:cubicBezTo>
                    <a:pt x="6586" y="40876"/>
                    <a:pt x="7538" y="38971"/>
                    <a:pt x="8491" y="38018"/>
                  </a:cubicBezTo>
                  <a:cubicBezTo>
                    <a:pt x="17063" y="34208"/>
                    <a:pt x="28493" y="15158"/>
                    <a:pt x="32303" y="8491"/>
                  </a:cubicBezTo>
                  <a:cubicBezTo>
                    <a:pt x="33256" y="7538"/>
                    <a:pt x="34208" y="6586"/>
                    <a:pt x="36113" y="7538"/>
                  </a:cubicBezTo>
                  <a:cubicBezTo>
                    <a:pt x="37066" y="8491"/>
                    <a:pt x="38018" y="9443"/>
                    <a:pt x="37066" y="11348"/>
                  </a:cubicBezTo>
                  <a:cubicBezTo>
                    <a:pt x="36113" y="12301"/>
                    <a:pt x="22778" y="38018"/>
                    <a:pt x="10396" y="43733"/>
                  </a:cubicBezTo>
                  <a:cubicBezTo>
                    <a:pt x="11348" y="43733"/>
                    <a:pt x="10396" y="43733"/>
                    <a:pt x="10396" y="43733"/>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07EED267-1991-4D51-8122-36436B195E3E}"/>
                </a:ext>
              </a:extLst>
            </p:cNvPr>
            <p:cNvSpPr/>
            <p:nvPr/>
          </p:nvSpPr>
          <p:spPr>
            <a:xfrm>
              <a:off x="8753549" y="1632892"/>
              <a:ext cx="238125" cy="114300"/>
            </a:xfrm>
            <a:custGeom>
              <a:avLst/>
              <a:gdLst>
                <a:gd name="connsiteX0" fmla="*/ 10001 w 238125"/>
                <a:gd name="connsiteY0" fmla="*/ 45488 h 114300"/>
                <a:gd name="connsiteX1" fmla="*/ 7144 w 238125"/>
                <a:gd name="connsiteY1" fmla="*/ 30248 h 114300"/>
                <a:gd name="connsiteX2" fmla="*/ 51911 w 238125"/>
                <a:gd name="connsiteY2" fmla="*/ 11198 h 114300"/>
                <a:gd name="connsiteX3" fmla="*/ 235744 w 238125"/>
                <a:gd name="connsiteY3" fmla="*/ 102638 h 114300"/>
                <a:gd name="connsiteX4" fmla="*/ 157639 w 238125"/>
                <a:gd name="connsiteY4" fmla="*/ 114068 h 114300"/>
                <a:gd name="connsiteX5" fmla="*/ 10001 w 238125"/>
                <a:gd name="connsiteY5" fmla="*/ 4548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114300">
                  <a:moveTo>
                    <a:pt x="10001" y="45488"/>
                  </a:moveTo>
                  <a:lnTo>
                    <a:pt x="7144" y="30248"/>
                  </a:lnTo>
                  <a:cubicBezTo>
                    <a:pt x="7144" y="9293"/>
                    <a:pt x="32861" y="1673"/>
                    <a:pt x="51911" y="11198"/>
                  </a:cubicBezTo>
                  <a:lnTo>
                    <a:pt x="235744" y="102638"/>
                  </a:lnTo>
                  <a:cubicBezTo>
                    <a:pt x="235744" y="102638"/>
                    <a:pt x="161449" y="116926"/>
                    <a:pt x="157639" y="114068"/>
                  </a:cubicBezTo>
                  <a:cubicBezTo>
                    <a:pt x="154781" y="112163"/>
                    <a:pt x="10001" y="45488"/>
                    <a:pt x="10001" y="454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5DC2FF1-A0B5-49C6-818C-C2D8CC4D1262}"/>
                </a:ext>
              </a:extLst>
            </p:cNvPr>
            <p:cNvSpPr/>
            <p:nvPr/>
          </p:nvSpPr>
          <p:spPr>
            <a:xfrm>
              <a:off x="8804984" y="1637375"/>
              <a:ext cx="228600" cy="123825"/>
            </a:xfrm>
            <a:custGeom>
              <a:avLst/>
              <a:gdLst>
                <a:gd name="connsiteX0" fmla="*/ 7144 w 228600"/>
                <a:gd name="connsiteY0" fmla="*/ 49578 h 123825"/>
                <a:gd name="connsiteX1" fmla="*/ 16669 w 228600"/>
                <a:gd name="connsiteY1" fmla="*/ 17193 h 123825"/>
                <a:gd name="connsiteX2" fmla="*/ 37624 w 228600"/>
                <a:gd name="connsiteY2" fmla="*/ 8621 h 123825"/>
                <a:gd name="connsiteX3" fmla="*/ 223361 w 228600"/>
                <a:gd name="connsiteY3" fmla="*/ 111491 h 123825"/>
                <a:gd name="connsiteX4" fmla="*/ 171926 w 228600"/>
                <a:gd name="connsiteY4" fmla="*/ 122921 h 123825"/>
                <a:gd name="connsiteX5" fmla="*/ 7144 w 228600"/>
                <a:gd name="connsiteY5" fmla="*/ 4957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123825">
                  <a:moveTo>
                    <a:pt x="7144" y="49578"/>
                  </a:moveTo>
                  <a:lnTo>
                    <a:pt x="16669" y="17193"/>
                  </a:lnTo>
                  <a:cubicBezTo>
                    <a:pt x="19526" y="8621"/>
                    <a:pt x="29051" y="4811"/>
                    <a:pt x="37624" y="8621"/>
                  </a:cubicBezTo>
                  <a:cubicBezTo>
                    <a:pt x="91916" y="31481"/>
                    <a:pt x="223361" y="111491"/>
                    <a:pt x="223361" y="111491"/>
                  </a:cubicBezTo>
                  <a:cubicBezTo>
                    <a:pt x="223361" y="111491"/>
                    <a:pt x="175736" y="125778"/>
                    <a:pt x="171926" y="122921"/>
                  </a:cubicBezTo>
                  <a:cubicBezTo>
                    <a:pt x="169069" y="120063"/>
                    <a:pt x="7144" y="49578"/>
                    <a:pt x="7144" y="4957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0F3B82DF-8ABD-4C87-A5BF-E229789A6DA0}"/>
                </a:ext>
              </a:extLst>
            </p:cNvPr>
            <p:cNvSpPr/>
            <p:nvPr/>
          </p:nvSpPr>
          <p:spPr>
            <a:xfrm>
              <a:off x="8966909" y="1681369"/>
              <a:ext cx="247650" cy="76200"/>
            </a:xfrm>
            <a:custGeom>
              <a:avLst/>
              <a:gdLst>
                <a:gd name="connsiteX0" fmla="*/ 247174 w 247650"/>
                <a:gd name="connsiteY0" fmla="*/ 52256 h 76200"/>
                <a:gd name="connsiteX1" fmla="*/ 248126 w 247650"/>
                <a:gd name="connsiteY1" fmla="*/ 39874 h 76200"/>
                <a:gd name="connsiteX2" fmla="*/ 211931 w 247650"/>
                <a:gd name="connsiteY2" fmla="*/ 7489 h 76200"/>
                <a:gd name="connsiteX3" fmla="*/ 7144 w 247650"/>
                <a:gd name="connsiteY3" fmla="*/ 46541 h 76200"/>
                <a:gd name="connsiteX4" fmla="*/ 57626 w 247650"/>
                <a:gd name="connsiteY4" fmla="*/ 72259 h 76200"/>
                <a:gd name="connsiteX5" fmla="*/ 247174 w 247650"/>
                <a:gd name="connsiteY5" fmla="*/ 522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650" h="76200">
                  <a:moveTo>
                    <a:pt x="247174" y="52256"/>
                  </a:moveTo>
                  <a:lnTo>
                    <a:pt x="248126" y="39874"/>
                  </a:lnTo>
                  <a:cubicBezTo>
                    <a:pt x="250031" y="19871"/>
                    <a:pt x="231934" y="4631"/>
                    <a:pt x="211931" y="7489"/>
                  </a:cubicBezTo>
                  <a:lnTo>
                    <a:pt x="7144" y="46541"/>
                  </a:lnTo>
                  <a:cubicBezTo>
                    <a:pt x="7144" y="46541"/>
                    <a:pt x="52864" y="74164"/>
                    <a:pt x="57626" y="72259"/>
                  </a:cubicBezTo>
                  <a:cubicBezTo>
                    <a:pt x="61436" y="71306"/>
                    <a:pt x="247174" y="52256"/>
                    <a:pt x="247174" y="5225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8C8895A5-E68C-4FFB-944D-FA0053D53B68}"/>
                </a:ext>
              </a:extLst>
            </p:cNvPr>
            <p:cNvSpPr/>
            <p:nvPr/>
          </p:nvSpPr>
          <p:spPr>
            <a:xfrm>
              <a:off x="8886899" y="1678132"/>
              <a:ext cx="266700" cy="76200"/>
            </a:xfrm>
            <a:custGeom>
              <a:avLst/>
              <a:gdLst>
                <a:gd name="connsiteX0" fmla="*/ 267176 w 266700"/>
                <a:gd name="connsiteY0" fmla="*/ 20251 h 76200"/>
                <a:gd name="connsiteX1" fmla="*/ 267176 w 266700"/>
                <a:gd name="connsiteY1" fmla="*/ 20251 h 76200"/>
                <a:gd name="connsiteX2" fmla="*/ 230029 w 266700"/>
                <a:gd name="connsiteY2" fmla="*/ 9773 h 76200"/>
                <a:gd name="connsiteX3" fmla="*/ 7144 w 266700"/>
                <a:gd name="connsiteY3" fmla="*/ 54541 h 76200"/>
                <a:gd name="connsiteX4" fmla="*/ 55721 w 266700"/>
                <a:gd name="connsiteY4" fmla="*/ 76448 h 76200"/>
                <a:gd name="connsiteX5" fmla="*/ 267176 w 266700"/>
                <a:gd name="connsiteY5" fmla="*/ 2025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 h="76200">
                  <a:moveTo>
                    <a:pt x="267176" y="20251"/>
                  </a:moveTo>
                  <a:lnTo>
                    <a:pt x="267176" y="20251"/>
                  </a:lnTo>
                  <a:cubicBezTo>
                    <a:pt x="262414" y="4058"/>
                    <a:pt x="246221" y="5963"/>
                    <a:pt x="230029" y="9773"/>
                  </a:cubicBezTo>
                  <a:lnTo>
                    <a:pt x="7144" y="54541"/>
                  </a:lnTo>
                  <a:cubicBezTo>
                    <a:pt x="7144" y="54541"/>
                    <a:pt x="50959" y="79306"/>
                    <a:pt x="55721" y="76448"/>
                  </a:cubicBezTo>
                  <a:cubicBezTo>
                    <a:pt x="58579" y="75496"/>
                    <a:pt x="267176" y="20251"/>
                    <a:pt x="267176" y="202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C198E54-A754-4B1D-9F7C-7E8DE87E1BBC}"/>
                </a:ext>
              </a:extLst>
            </p:cNvPr>
            <p:cNvSpPr/>
            <p:nvPr/>
          </p:nvSpPr>
          <p:spPr>
            <a:xfrm>
              <a:off x="8832607" y="1563604"/>
              <a:ext cx="276225" cy="95250"/>
            </a:xfrm>
            <a:custGeom>
              <a:avLst/>
              <a:gdLst>
                <a:gd name="connsiteX0" fmla="*/ 7144 w 276225"/>
                <a:gd name="connsiteY0" fmla="*/ 14764 h 95250"/>
                <a:gd name="connsiteX1" fmla="*/ 141446 w 276225"/>
                <a:gd name="connsiteY1" fmla="*/ 93821 h 95250"/>
                <a:gd name="connsiteX2" fmla="*/ 274796 w 276225"/>
                <a:gd name="connsiteY2" fmla="*/ 45244 h 95250"/>
                <a:gd name="connsiteX3" fmla="*/ 137636 w 276225"/>
                <a:gd name="connsiteY3" fmla="*/ 10954 h 95250"/>
                <a:gd name="connsiteX4" fmla="*/ 66199 w 276225"/>
                <a:gd name="connsiteY4" fmla="*/ 7144 h 95250"/>
                <a:gd name="connsiteX5" fmla="*/ 7144 w 276225"/>
                <a:gd name="connsiteY5" fmla="*/ 147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95250">
                  <a:moveTo>
                    <a:pt x="7144" y="14764"/>
                  </a:moveTo>
                  <a:cubicBezTo>
                    <a:pt x="7144" y="14764"/>
                    <a:pt x="65246" y="90964"/>
                    <a:pt x="141446" y="93821"/>
                  </a:cubicBezTo>
                  <a:cubicBezTo>
                    <a:pt x="217646" y="96679"/>
                    <a:pt x="274796" y="45244"/>
                    <a:pt x="274796" y="45244"/>
                  </a:cubicBezTo>
                  <a:lnTo>
                    <a:pt x="137636" y="10954"/>
                  </a:lnTo>
                  <a:lnTo>
                    <a:pt x="66199" y="7144"/>
                  </a:lnTo>
                  <a:lnTo>
                    <a:pt x="7144" y="14764"/>
                  </a:ln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1578F2FD-1774-45BA-9A1C-D99D309B7E11}"/>
                </a:ext>
              </a:extLst>
            </p:cNvPr>
            <p:cNvSpPr/>
            <p:nvPr/>
          </p:nvSpPr>
          <p:spPr>
            <a:xfrm>
              <a:off x="8967460" y="1101475"/>
              <a:ext cx="180975" cy="190500"/>
            </a:xfrm>
            <a:custGeom>
              <a:avLst/>
              <a:gdLst>
                <a:gd name="connsiteX0" fmla="*/ 100890 w 180975"/>
                <a:gd name="connsiteY0" fmla="*/ 9215 h 190500"/>
                <a:gd name="connsiteX1" fmla="*/ 161850 w 180975"/>
                <a:gd name="connsiteY1" fmla="*/ 64460 h 190500"/>
                <a:gd name="connsiteX2" fmla="*/ 167565 w 180975"/>
                <a:gd name="connsiteY2" fmla="*/ 147328 h 190500"/>
                <a:gd name="connsiteX3" fmla="*/ 168518 w 180975"/>
                <a:gd name="connsiteY3" fmla="*/ 188285 h 190500"/>
                <a:gd name="connsiteX4" fmla="*/ 47550 w 180975"/>
                <a:gd name="connsiteY4" fmla="*/ 145423 h 190500"/>
                <a:gd name="connsiteX5" fmla="*/ 27548 w 180975"/>
                <a:gd name="connsiteY5" fmla="*/ 36838 h 190500"/>
                <a:gd name="connsiteX6" fmla="*/ 100890 w 180975"/>
                <a:gd name="connsiteY6" fmla="*/ 921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190500">
                  <a:moveTo>
                    <a:pt x="100890" y="9215"/>
                  </a:moveTo>
                  <a:cubicBezTo>
                    <a:pt x="100890" y="9215"/>
                    <a:pt x="166613" y="12073"/>
                    <a:pt x="161850" y="64460"/>
                  </a:cubicBezTo>
                  <a:cubicBezTo>
                    <a:pt x="157088" y="116848"/>
                    <a:pt x="150420" y="129230"/>
                    <a:pt x="167565" y="147328"/>
                  </a:cubicBezTo>
                  <a:cubicBezTo>
                    <a:pt x="185663" y="165425"/>
                    <a:pt x="168518" y="188285"/>
                    <a:pt x="168518" y="188285"/>
                  </a:cubicBezTo>
                  <a:cubicBezTo>
                    <a:pt x="168518" y="188285"/>
                    <a:pt x="85650" y="177808"/>
                    <a:pt x="47550" y="145423"/>
                  </a:cubicBezTo>
                  <a:cubicBezTo>
                    <a:pt x="6593" y="110180"/>
                    <a:pt x="-8647" y="81605"/>
                    <a:pt x="27548" y="36838"/>
                  </a:cubicBezTo>
                  <a:cubicBezTo>
                    <a:pt x="32310" y="31123"/>
                    <a:pt x="67553" y="-1262"/>
                    <a:pt x="100890" y="9215"/>
                  </a:cubicBezTo>
                  <a:close/>
                </a:path>
              </a:pathLst>
            </a:custGeom>
            <a:solidFill>
              <a:srgbClr val="5428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3859905-71AB-4BE5-B53E-03001C22E1B5}"/>
                </a:ext>
              </a:extLst>
            </p:cNvPr>
            <p:cNvSpPr/>
            <p:nvPr/>
          </p:nvSpPr>
          <p:spPr>
            <a:xfrm>
              <a:off x="9124651" y="1150798"/>
              <a:ext cx="28575" cy="142875"/>
            </a:xfrm>
            <a:custGeom>
              <a:avLst/>
              <a:gdLst>
                <a:gd name="connsiteX0" fmla="*/ 11327 w 28575"/>
                <a:gd name="connsiteY0" fmla="*/ 144677 h 142875"/>
                <a:gd name="connsiteX1" fmla="*/ 10375 w 28575"/>
                <a:gd name="connsiteY1" fmla="*/ 144677 h 142875"/>
                <a:gd name="connsiteX2" fmla="*/ 8470 w 28575"/>
                <a:gd name="connsiteY2" fmla="*/ 140867 h 142875"/>
                <a:gd name="connsiteX3" fmla="*/ 7517 w 28575"/>
                <a:gd name="connsiteY3" fmla="*/ 11327 h 142875"/>
                <a:gd name="connsiteX4" fmla="*/ 9422 w 28575"/>
                <a:gd name="connsiteY4" fmla="*/ 7517 h 142875"/>
                <a:gd name="connsiteX5" fmla="*/ 13232 w 28575"/>
                <a:gd name="connsiteY5" fmla="*/ 9422 h 142875"/>
                <a:gd name="connsiteX6" fmla="*/ 14185 w 28575"/>
                <a:gd name="connsiteY6" fmla="*/ 143725 h 142875"/>
                <a:gd name="connsiteX7" fmla="*/ 11327 w 28575"/>
                <a:gd name="connsiteY7" fmla="*/ 14467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42875">
                  <a:moveTo>
                    <a:pt x="11327" y="144677"/>
                  </a:moveTo>
                  <a:cubicBezTo>
                    <a:pt x="11327" y="144677"/>
                    <a:pt x="10375" y="144677"/>
                    <a:pt x="10375" y="144677"/>
                  </a:cubicBezTo>
                  <a:cubicBezTo>
                    <a:pt x="9422" y="143725"/>
                    <a:pt x="8470" y="142772"/>
                    <a:pt x="8470" y="140867"/>
                  </a:cubicBezTo>
                  <a:cubicBezTo>
                    <a:pt x="8470" y="139915"/>
                    <a:pt x="35140" y="76097"/>
                    <a:pt x="7517" y="11327"/>
                  </a:cubicBezTo>
                  <a:cubicBezTo>
                    <a:pt x="6565" y="10375"/>
                    <a:pt x="7517" y="8470"/>
                    <a:pt x="9422" y="7517"/>
                  </a:cubicBezTo>
                  <a:cubicBezTo>
                    <a:pt x="10375" y="6565"/>
                    <a:pt x="12280" y="7517"/>
                    <a:pt x="13232" y="9422"/>
                  </a:cubicBezTo>
                  <a:cubicBezTo>
                    <a:pt x="41807" y="76097"/>
                    <a:pt x="14185" y="142772"/>
                    <a:pt x="14185" y="143725"/>
                  </a:cubicBezTo>
                  <a:cubicBezTo>
                    <a:pt x="13232" y="143725"/>
                    <a:pt x="12280" y="144677"/>
                    <a:pt x="11327" y="144677"/>
                  </a:cubicBezTo>
                  <a:close/>
                </a:path>
              </a:pathLst>
            </a:custGeom>
            <a:solidFill>
              <a:srgbClr val="2D11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260E0A1D-EC74-4355-8F79-A1009A04068F}"/>
                </a:ext>
              </a:extLst>
            </p:cNvPr>
            <p:cNvSpPr/>
            <p:nvPr/>
          </p:nvSpPr>
          <p:spPr>
            <a:xfrm>
              <a:off x="8962147" y="1153077"/>
              <a:ext cx="19050" cy="38100"/>
            </a:xfrm>
            <a:custGeom>
              <a:avLst/>
              <a:gdLst>
                <a:gd name="connsiteX0" fmla="*/ 12859 w 19050"/>
                <a:gd name="connsiteY0" fmla="*/ 36671 h 38100"/>
                <a:gd name="connsiteX1" fmla="*/ 7144 w 19050"/>
                <a:gd name="connsiteY1" fmla="*/ 35719 h 38100"/>
                <a:gd name="connsiteX2" fmla="*/ 11906 w 19050"/>
                <a:gd name="connsiteY2" fmla="*/ 9049 h 38100"/>
                <a:gd name="connsiteX3" fmla="*/ 14764 w 19050"/>
                <a:gd name="connsiteY3" fmla="*/ 7144 h 38100"/>
                <a:gd name="connsiteX4" fmla="*/ 16669 w 19050"/>
                <a:gd name="connsiteY4" fmla="*/ 10001 h 38100"/>
                <a:gd name="connsiteX5" fmla="*/ 12859 w 19050"/>
                <a:gd name="connsiteY5" fmla="*/ 3667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38100">
                  <a:moveTo>
                    <a:pt x="12859" y="36671"/>
                  </a:moveTo>
                  <a:cubicBezTo>
                    <a:pt x="10954" y="36671"/>
                    <a:pt x="9049" y="35719"/>
                    <a:pt x="7144" y="35719"/>
                  </a:cubicBezTo>
                  <a:cubicBezTo>
                    <a:pt x="7144" y="31909"/>
                    <a:pt x="8096" y="23336"/>
                    <a:pt x="11906" y="9049"/>
                  </a:cubicBezTo>
                  <a:cubicBezTo>
                    <a:pt x="11906" y="7144"/>
                    <a:pt x="13811" y="7144"/>
                    <a:pt x="14764" y="7144"/>
                  </a:cubicBezTo>
                  <a:cubicBezTo>
                    <a:pt x="16669" y="7144"/>
                    <a:pt x="16669" y="9049"/>
                    <a:pt x="16669" y="10001"/>
                  </a:cubicBezTo>
                  <a:cubicBezTo>
                    <a:pt x="12859" y="26194"/>
                    <a:pt x="12859" y="33814"/>
                    <a:pt x="12859" y="36671"/>
                  </a:cubicBezTo>
                  <a:close/>
                </a:path>
              </a:pathLst>
            </a:custGeom>
            <a:solidFill>
              <a:srgbClr val="2D11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2AFB63F-A0A7-4901-AEEF-E9C808BFA018}"/>
                </a:ext>
              </a:extLst>
            </p:cNvPr>
            <p:cNvSpPr/>
            <p:nvPr/>
          </p:nvSpPr>
          <p:spPr>
            <a:xfrm>
              <a:off x="9112642" y="1278807"/>
              <a:ext cx="28575" cy="19050"/>
            </a:xfrm>
            <a:custGeom>
              <a:avLst/>
              <a:gdLst>
                <a:gd name="connsiteX0" fmla="*/ 26194 w 28575"/>
                <a:gd name="connsiteY0" fmla="*/ 13811 h 19050"/>
                <a:gd name="connsiteX1" fmla="*/ 23336 w 28575"/>
                <a:gd name="connsiteY1" fmla="*/ 15716 h 19050"/>
                <a:gd name="connsiteX2" fmla="*/ 22384 w 28575"/>
                <a:gd name="connsiteY2" fmla="*/ 15716 h 19050"/>
                <a:gd name="connsiteX3" fmla="*/ 7144 w 28575"/>
                <a:gd name="connsiteY3" fmla="*/ 12859 h 19050"/>
                <a:gd name="connsiteX4" fmla="*/ 7144 w 28575"/>
                <a:gd name="connsiteY4" fmla="*/ 7144 h 19050"/>
                <a:gd name="connsiteX5" fmla="*/ 8096 w 28575"/>
                <a:gd name="connsiteY5" fmla="*/ 7144 h 19050"/>
                <a:gd name="connsiteX6" fmla="*/ 24289 w 28575"/>
                <a:gd name="connsiteY6" fmla="*/ 10001 h 19050"/>
                <a:gd name="connsiteX7" fmla="*/ 26194 w 28575"/>
                <a:gd name="connsiteY7"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9050">
                  <a:moveTo>
                    <a:pt x="26194" y="13811"/>
                  </a:moveTo>
                  <a:cubicBezTo>
                    <a:pt x="26194" y="14764"/>
                    <a:pt x="24289" y="15716"/>
                    <a:pt x="23336" y="15716"/>
                  </a:cubicBezTo>
                  <a:lnTo>
                    <a:pt x="22384" y="15716"/>
                  </a:lnTo>
                  <a:lnTo>
                    <a:pt x="7144" y="12859"/>
                  </a:lnTo>
                  <a:cubicBezTo>
                    <a:pt x="7144" y="10954"/>
                    <a:pt x="7144" y="9049"/>
                    <a:pt x="7144" y="7144"/>
                  </a:cubicBezTo>
                  <a:cubicBezTo>
                    <a:pt x="7144" y="7144"/>
                    <a:pt x="7144" y="7144"/>
                    <a:pt x="8096" y="7144"/>
                  </a:cubicBezTo>
                  <a:lnTo>
                    <a:pt x="24289" y="10001"/>
                  </a:lnTo>
                  <a:cubicBezTo>
                    <a:pt x="25241" y="10954"/>
                    <a:pt x="26194" y="12859"/>
                    <a:pt x="26194" y="13811"/>
                  </a:cubicBezTo>
                  <a:close/>
                </a:path>
              </a:pathLst>
            </a:custGeom>
            <a:solidFill>
              <a:srgbClr val="2D11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059761E-D710-4F2D-A0D5-8BBE7381929A}"/>
                </a:ext>
              </a:extLst>
            </p:cNvPr>
            <p:cNvSpPr/>
            <p:nvPr/>
          </p:nvSpPr>
          <p:spPr>
            <a:xfrm>
              <a:off x="8698532" y="1920908"/>
              <a:ext cx="114300" cy="66675"/>
            </a:xfrm>
            <a:custGeom>
              <a:avLst/>
              <a:gdLst>
                <a:gd name="connsiteX0" fmla="*/ 105976 w 114300"/>
                <a:gd name="connsiteY0" fmla="*/ 57510 h 66675"/>
                <a:gd name="connsiteX1" fmla="*/ 54541 w 114300"/>
                <a:gd name="connsiteY1" fmla="*/ 55605 h 66675"/>
                <a:gd name="connsiteX2" fmla="*/ 7869 w 114300"/>
                <a:gd name="connsiteY2" fmla="*/ 17505 h 66675"/>
                <a:gd name="connsiteX3" fmla="*/ 71686 w 114300"/>
                <a:gd name="connsiteY3" fmla="*/ 15600 h 66675"/>
                <a:gd name="connsiteX4" fmla="*/ 105976 w 114300"/>
                <a:gd name="connsiteY4" fmla="*/ 5751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105976" y="57510"/>
                  </a:moveTo>
                  <a:cubicBezTo>
                    <a:pt x="101214" y="63225"/>
                    <a:pt x="86926" y="68940"/>
                    <a:pt x="54541" y="55605"/>
                  </a:cubicBezTo>
                  <a:cubicBezTo>
                    <a:pt x="22156" y="42270"/>
                    <a:pt x="3106" y="27982"/>
                    <a:pt x="7869" y="17505"/>
                  </a:cubicBezTo>
                  <a:cubicBezTo>
                    <a:pt x="12631" y="6075"/>
                    <a:pt x="40254" y="2265"/>
                    <a:pt x="71686" y="15600"/>
                  </a:cubicBezTo>
                  <a:cubicBezTo>
                    <a:pt x="104071" y="28935"/>
                    <a:pt x="113596" y="47985"/>
                    <a:pt x="105976" y="57510"/>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43E4902-DE92-4E5B-8A6E-E6382B6EA5C1}"/>
                </a:ext>
              </a:extLst>
            </p:cNvPr>
            <p:cNvSpPr/>
            <p:nvPr/>
          </p:nvSpPr>
          <p:spPr>
            <a:xfrm>
              <a:off x="9086462" y="1985676"/>
              <a:ext cx="114300" cy="47625"/>
            </a:xfrm>
            <a:custGeom>
              <a:avLst/>
              <a:gdLst>
                <a:gd name="connsiteX0" fmla="*/ 113333 w 114300"/>
                <a:gd name="connsiteY0" fmla="*/ 13697 h 47625"/>
                <a:gd name="connsiteX1" fmla="*/ 66661 w 114300"/>
                <a:gd name="connsiteY1" fmla="*/ 43225 h 47625"/>
                <a:gd name="connsiteX2" fmla="*/ 7606 w 114300"/>
                <a:gd name="connsiteY2" fmla="*/ 29890 h 47625"/>
                <a:gd name="connsiteX3" fmla="*/ 58088 w 114300"/>
                <a:gd name="connsiteY3" fmla="*/ 12745 h 47625"/>
                <a:gd name="connsiteX4" fmla="*/ 113333 w 114300"/>
                <a:gd name="connsiteY4" fmla="*/ 1369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47625">
                  <a:moveTo>
                    <a:pt x="113333" y="13697"/>
                  </a:moveTo>
                  <a:cubicBezTo>
                    <a:pt x="120953" y="23222"/>
                    <a:pt x="100951" y="35605"/>
                    <a:pt x="66661" y="43225"/>
                  </a:cubicBezTo>
                  <a:cubicBezTo>
                    <a:pt x="32371" y="50845"/>
                    <a:pt x="8558" y="32747"/>
                    <a:pt x="7606" y="29890"/>
                  </a:cubicBezTo>
                  <a:cubicBezTo>
                    <a:pt x="3796" y="18460"/>
                    <a:pt x="23798" y="19412"/>
                    <a:pt x="58088" y="12745"/>
                  </a:cubicBezTo>
                  <a:cubicBezTo>
                    <a:pt x="92378" y="5125"/>
                    <a:pt x="106666" y="5125"/>
                    <a:pt x="113333" y="13697"/>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2526013-BAF6-4C22-B5BF-E6E276DD3252}"/>
                </a:ext>
              </a:extLst>
            </p:cNvPr>
            <p:cNvSpPr/>
            <p:nvPr/>
          </p:nvSpPr>
          <p:spPr>
            <a:xfrm>
              <a:off x="8677349" y="4059154"/>
              <a:ext cx="200025" cy="38100"/>
            </a:xfrm>
            <a:custGeom>
              <a:avLst/>
              <a:gdLst>
                <a:gd name="connsiteX0" fmla="*/ 202406 w 200025"/>
                <a:gd name="connsiteY0" fmla="*/ 15716 h 38100"/>
                <a:gd name="connsiteX1" fmla="*/ 202406 w 200025"/>
                <a:gd name="connsiteY1" fmla="*/ 21431 h 38100"/>
                <a:gd name="connsiteX2" fmla="*/ 123349 w 200025"/>
                <a:gd name="connsiteY2" fmla="*/ 36671 h 38100"/>
                <a:gd name="connsiteX3" fmla="*/ 7144 w 200025"/>
                <a:gd name="connsiteY3" fmla="*/ 12859 h 38100"/>
                <a:gd name="connsiteX4" fmla="*/ 7144 w 200025"/>
                <a:gd name="connsiteY4" fmla="*/ 7144 h 38100"/>
                <a:gd name="connsiteX5" fmla="*/ 202406 w 200025"/>
                <a:gd name="connsiteY5"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38100">
                  <a:moveTo>
                    <a:pt x="202406" y="15716"/>
                  </a:moveTo>
                  <a:cubicBezTo>
                    <a:pt x="202406" y="17621"/>
                    <a:pt x="202406" y="19526"/>
                    <a:pt x="202406" y="21431"/>
                  </a:cubicBezTo>
                  <a:cubicBezTo>
                    <a:pt x="176689" y="32861"/>
                    <a:pt x="149066" y="36671"/>
                    <a:pt x="123349" y="36671"/>
                  </a:cubicBezTo>
                  <a:cubicBezTo>
                    <a:pt x="72866" y="36671"/>
                    <a:pt x="27146" y="21431"/>
                    <a:pt x="7144" y="12859"/>
                  </a:cubicBezTo>
                  <a:cubicBezTo>
                    <a:pt x="7144" y="10954"/>
                    <a:pt x="7144" y="9049"/>
                    <a:pt x="7144" y="7144"/>
                  </a:cubicBezTo>
                  <a:cubicBezTo>
                    <a:pt x="34766" y="18574"/>
                    <a:pt x="124301" y="50006"/>
                    <a:pt x="202406" y="15716"/>
                  </a:cubicBezTo>
                  <a:close/>
                </a:path>
              </a:pathLst>
            </a:custGeom>
            <a:solidFill>
              <a:srgbClr val="9390D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B22B5834-89DD-42AE-B227-CA572C89BA65}"/>
                </a:ext>
              </a:extLst>
            </p:cNvPr>
            <p:cNvSpPr/>
            <p:nvPr/>
          </p:nvSpPr>
          <p:spPr>
            <a:xfrm>
              <a:off x="9124072" y="4062012"/>
              <a:ext cx="209550" cy="28575"/>
            </a:xfrm>
            <a:custGeom>
              <a:avLst/>
              <a:gdLst>
                <a:gd name="connsiteX0" fmla="*/ 204311 w 209550"/>
                <a:gd name="connsiteY0" fmla="*/ 12859 h 28575"/>
                <a:gd name="connsiteX1" fmla="*/ 112871 w 209550"/>
                <a:gd name="connsiteY1" fmla="*/ 30004 h 28575"/>
                <a:gd name="connsiteX2" fmla="*/ 7144 w 209550"/>
                <a:gd name="connsiteY2" fmla="*/ 13811 h 28575"/>
                <a:gd name="connsiteX3" fmla="*/ 7144 w 209550"/>
                <a:gd name="connsiteY3" fmla="*/ 8096 h 28575"/>
                <a:gd name="connsiteX4" fmla="*/ 204311 w 209550"/>
                <a:gd name="connsiteY4" fmla="*/ 7144 h 28575"/>
                <a:gd name="connsiteX5" fmla="*/ 204311 w 209550"/>
                <a:gd name="connsiteY5" fmla="*/ 1285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 h="28575">
                  <a:moveTo>
                    <a:pt x="204311" y="12859"/>
                  </a:moveTo>
                  <a:cubicBezTo>
                    <a:pt x="173831" y="26194"/>
                    <a:pt x="142399" y="30004"/>
                    <a:pt x="112871" y="30004"/>
                  </a:cubicBezTo>
                  <a:cubicBezTo>
                    <a:pt x="68104" y="30004"/>
                    <a:pt x="28099" y="19526"/>
                    <a:pt x="7144" y="13811"/>
                  </a:cubicBezTo>
                  <a:cubicBezTo>
                    <a:pt x="7144" y="11906"/>
                    <a:pt x="7144" y="10001"/>
                    <a:pt x="7144" y="8096"/>
                  </a:cubicBezTo>
                  <a:cubicBezTo>
                    <a:pt x="38576" y="18574"/>
                    <a:pt x="128111" y="40481"/>
                    <a:pt x="204311" y="7144"/>
                  </a:cubicBezTo>
                  <a:lnTo>
                    <a:pt x="204311" y="12859"/>
                  </a:lnTo>
                  <a:close/>
                </a:path>
              </a:pathLst>
            </a:custGeom>
            <a:solidFill>
              <a:srgbClr val="9390D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5D74E91-BDFB-40A1-A475-6430E22FCEAD}"/>
                </a:ext>
              </a:extLst>
            </p:cNvPr>
            <p:cNvSpPr/>
            <p:nvPr/>
          </p:nvSpPr>
          <p:spPr>
            <a:xfrm>
              <a:off x="8931667" y="1714099"/>
              <a:ext cx="38100" cy="295275"/>
            </a:xfrm>
            <a:custGeom>
              <a:avLst/>
              <a:gdLst>
                <a:gd name="connsiteX0" fmla="*/ 10001 w 38100"/>
                <a:gd name="connsiteY0" fmla="*/ 293846 h 295275"/>
                <a:gd name="connsiteX1" fmla="*/ 10001 w 38100"/>
                <a:gd name="connsiteY1" fmla="*/ 293846 h 295275"/>
                <a:gd name="connsiteX2" fmla="*/ 7144 w 38100"/>
                <a:gd name="connsiteY2" fmla="*/ 290989 h 295275"/>
                <a:gd name="connsiteX3" fmla="*/ 31909 w 38100"/>
                <a:gd name="connsiteY3" fmla="*/ 10001 h 295275"/>
                <a:gd name="connsiteX4" fmla="*/ 34766 w 38100"/>
                <a:gd name="connsiteY4" fmla="*/ 7144 h 295275"/>
                <a:gd name="connsiteX5" fmla="*/ 37624 w 38100"/>
                <a:gd name="connsiteY5" fmla="*/ 10001 h 295275"/>
                <a:gd name="connsiteX6" fmla="*/ 12859 w 38100"/>
                <a:gd name="connsiteY6" fmla="*/ 290989 h 295275"/>
                <a:gd name="connsiteX7" fmla="*/ 10001 w 38100"/>
                <a:gd name="connsiteY7" fmla="*/ 29384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295275">
                  <a:moveTo>
                    <a:pt x="10001" y="293846"/>
                  </a:moveTo>
                  <a:cubicBezTo>
                    <a:pt x="10001" y="293846"/>
                    <a:pt x="10001" y="293846"/>
                    <a:pt x="10001" y="293846"/>
                  </a:cubicBezTo>
                  <a:cubicBezTo>
                    <a:pt x="8096" y="293846"/>
                    <a:pt x="7144" y="292894"/>
                    <a:pt x="7144" y="290989"/>
                  </a:cubicBezTo>
                  <a:lnTo>
                    <a:pt x="31909" y="10001"/>
                  </a:lnTo>
                  <a:cubicBezTo>
                    <a:pt x="31909" y="8096"/>
                    <a:pt x="32861" y="7144"/>
                    <a:pt x="34766" y="7144"/>
                  </a:cubicBezTo>
                  <a:cubicBezTo>
                    <a:pt x="36671" y="7144"/>
                    <a:pt x="37624" y="8096"/>
                    <a:pt x="37624" y="10001"/>
                  </a:cubicBezTo>
                  <a:lnTo>
                    <a:pt x="12859" y="290989"/>
                  </a:lnTo>
                  <a:cubicBezTo>
                    <a:pt x="12859" y="292894"/>
                    <a:pt x="11906" y="293846"/>
                    <a:pt x="10001" y="29384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BFC2D87C-F61B-4196-8406-56DEA1508B30}"/>
                </a:ext>
              </a:extLst>
            </p:cNvPr>
            <p:cNvSpPr/>
            <p:nvPr/>
          </p:nvSpPr>
          <p:spPr>
            <a:xfrm>
              <a:off x="8729737" y="2245594"/>
              <a:ext cx="409575" cy="57150"/>
            </a:xfrm>
            <a:custGeom>
              <a:avLst/>
              <a:gdLst>
                <a:gd name="connsiteX0" fmla="*/ 411004 w 409575"/>
                <a:gd name="connsiteY0" fmla="*/ 32861 h 57150"/>
                <a:gd name="connsiteX1" fmla="*/ 248126 w 409575"/>
                <a:gd name="connsiteY1" fmla="*/ 57626 h 57150"/>
                <a:gd name="connsiteX2" fmla="*/ 7144 w 409575"/>
                <a:gd name="connsiteY2" fmla="*/ 12859 h 57150"/>
                <a:gd name="connsiteX3" fmla="*/ 8096 w 409575"/>
                <a:gd name="connsiteY3" fmla="*/ 7144 h 57150"/>
                <a:gd name="connsiteX4" fmla="*/ 410051 w 409575"/>
                <a:gd name="connsiteY4" fmla="*/ 27146 h 57150"/>
                <a:gd name="connsiteX5" fmla="*/ 411004 w 409575"/>
                <a:gd name="connsiteY5" fmla="*/ 3286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57150">
                  <a:moveTo>
                    <a:pt x="411004" y="32861"/>
                  </a:moveTo>
                  <a:cubicBezTo>
                    <a:pt x="355759" y="50959"/>
                    <a:pt x="300514" y="57626"/>
                    <a:pt x="248126" y="57626"/>
                  </a:cubicBezTo>
                  <a:cubicBezTo>
                    <a:pt x="146209" y="57626"/>
                    <a:pt x="57626" y="30956"/>
                    <a:pt x="7144" y="12859"/>
                  </a:cubicBezTo>
                  <a:cubicBezTo>
                    <a:pt x="7144" y="10954"/>
                    <a:pt x="7144" y="9049"/>
                    <a:pt x="8096" y="7144"/>
                  </a:cubicBezTo>
                  <a:cubicBezTo>
                    <a:pt x="82391" y="34766"/>
                    <a:pt x="246221" y="81439"/>
                    <a:pt x="410051" y="27146"/>
                  </a:cubicBezTo>
                  <a:cubicBezTo>
                    <a:pt x="410051" y="29051"/>
                    <a:pt x="410051" y="30956"/>
                    <a:pt x="411004" y="32861"/>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CFF6407-6080-4F3C-A68D-5F5D16DF1896}"/>
                </a:ext>
              </a:extLst>
            </p:cNvPr>
            <p:cNvSpPr/>
            <p:nvPr/>
          </p:nvSpPr>
          <p:spPr>
            <a:xfrm>
              <a:off x="9015487" y="1746393"/>
              <a:ext cx="152400" cy="76200"/>
            </a:xfrm>
            <a:custGeom>
              <a:avLst/>
              <a:gdLst>
                <a:gd name="connsiteX0" fmla="*/ 18574 w 152400"/>
                <a:gd name="connsiteY0" fmla="*/ 14855 h 76200"/>
                <a:gd name="connsiteX1" fmla="*/ 135731 w 152400"/>
                <a:gd name="connsiteY1" fmla="*/ 7235 h 76200"/>
                <a:gd name="connsiteX2" fmla="*/ 149066 w 152400"/>
                <a:gd name="connsiteY2" fmla="*/ 20570 h 76200"/>
                <a:gd name="connsiteX3" fmla="*/ 148114 w 152400"/>
                <a:gd name="connsiteY3" fmla="*/ 55812 h 76200"/>
                <a:gd name="connsiteX4" fmla="*/ 135731 w 152400"/>
                <a:gd name="connsiteY4" fmla="*/ 68195 h 76200"/>
                <a:gd name="connsiteX5" fmla="*/ 20479 w 152400"/>
                <a:gd name="connsiteY5" fmla="*/ 74862 h 76200"/>
                <a:gd name="connsiteX6" fmla="*/ 9049 w 152400"/>
                <a:gd name="connsiteY6" fmla="*/ 65337 h 76200"/>
                <a:gd name="connsiteX7" fmla="*/ 7144 w 152400"/>
                <a:gd name="connsiteY7" fmla="*/ 28190 h 76200"/>
                <a:gd name="connsiteX8" fmla="*/ 18574 w 152400"/>
                <a:gd name="connsiteY8" fmla="*/ 1485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76200">
                  <a:moveTo>
                    <a:pt x="18574" y="14855"/>
                  </a:moveTo>
                  <a:lnTo>
                    <a:pt x="135731" y="7235"/>
                  </a:lnTo>
                  <a:cubicBezTo>
                    <a:pt x="143351" y="6282"/>
                    <a:pt x="150019" y="12950"/>
                    <a:pt x="149066" y="20570"/>
                  </a:cubicBezTo>
                  <a:lnTo>
                    <a:pt x="148114" y="55812"/>
                  </a:lnTo>
                  <a:cubicBezTo>
                    <a:pt x="148114" y="62480"/>
                    <a:pt x="142399" y="68195"/>
                    <a:pt x="135731" y="68195"/>
                  </a:cubicBezTo>
                  <a:lnTo>
                    <a:pt x="20479" y="74862"/>
                  </a:lnTo>
                  <a:cubicBezTo>
                    <a:pt x="14764" y="74862"/>
                    <a:pt x="10001" y="71052"/>
                    <a:pt x="9049" y="65337"/>
                  </a:cubicBezTo>
                  <a:lnTo>
                    <a:pt x="7144" y="28190"/>
                  </a:lnTo>
                  <a:cubicBezTo>
                    <a:pt x="8096" y="21522"/>
                    <a:pt x="11906" y="14855"/>
                    <a:pt x="18574" y="1485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4A7C43E5-67E6-49F5-BF70-53D443A28DDA}"/>
                </a:ext>
              </a:extLst>
            </p:cNvPr>
            <p:cNvSpPr/>
            <p:nvPr/>
          </p:nvSpPr>
          <p:spPr>
            <a:xfrm>
              <a:off x="8686874" y="1815956"/>
              <a:ext cx="180975" cy="190500"/>
            </a:xfrm>
            <a:custGeom>
              <a:avLst/>
              <a:gdLst>
                <a:gd name="connsiteX0" fmla="*/ 103346 w 180975"/>
                <a:gd name="connsiteY0" fmla="*/ 170082 h 190500"/>
                <a:gd name="connsiteX1" fmla="*/ 163354 w 180975"/>
                <a:gd name="connsiteY1" fmla="*/ 84357 h 190500"/>
                <a:gd name="connsiteX2" fmla="*/ 177641 w 180975"/>
                <a:gd name="connsiteY2" fmla="*/ 51019 h 190500"/>
                <a:gd name="connsiteX3" fmla="*/ 153829 w 180975"/>
                <a:gd name="connsiteY3" fmla="*/ 22444 h 190500"/>
                <a:gd name="connsiteX4" fmla="*/ 102394 w 180975"/>
                <a:gd name="connsiteY4" fmla="*/ 34827 h 190500"/>
                <a:gd name="connsiteX5" fmla="*/ 74771 w 180975"/>
                <a:gd name="connsiteY5" fmla="*/ 77689 h 190500"/>
                <a:gd name="connsiteX6" fmla="*/ 71914 w 180975"/>
                <a:gd name="connsiteY6" fmla="*/ 75784 h 190500"/>
                <a:gd name="connsiteX7" fmla="*/ 93821 w 180975"/>
                <a:gd name="connsiteY7" fmla="*/ 23397 h 190500"/>
                <a:gd name="connsiteX8" fmla="*/ 93821 w 180975"/>
                <a:gd name="connsiteY8" fmla="*/ 16729 h 190500"/>
                <a:gd name="connsiteX9" fmla="*/ 86201 w 180975"/>
                <a:gd name="connsiteY9" fmla="*/ 7204 h 190500"/>
                <a:gd name="connsiteX10" fmla="*/ 72866 w 180975"/>
                <a:gd name="connsiteY10" fmla="*/ 23397 h 190500"/>
                <a:gd name="connsiteX11" fmla="*/ 37624 w 180975"/>
                <a:gd name="connsiteY11" fmla="*/ 73879 h 190500"/>
                <a:gd name="connsiteX12" fmla="*/ 27146 w 180975"/>
                <a:gd name="connsiteY12" fmla="*/ 124362 h 190500"/>
                <a:gd name="connsiteX13" fmla="*/ 7144 w 180975"/>
                <a:gd name="connsiteY13" fmla="*/ 180559 h 190500"/>
                <a:gd name="connsiteX14" fmla="*/ 51911 w 180975"/>
                <a:gd name="connsiteY14" fmla="*/ 189132 h 190500"/>
                <a:gd name="connsiteX15" fmla="*/ 103346 w 180975"/>
                <a:gd name="connsiteY15" fmla="*/ 17008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975" h="190500">
                  <a:moveTo>
                    <a:pt x="103346" y="170082"/>
                  </a:moveTo>
                  <a:cubicBezTo>
                    <a:pt x="103346" y="170082"/>
                    <a:pt x="154781" y="96739"/>
                    <a:pt x="163354" y="84357"/>
                  </a:cubicBezTo>
                  <a:cubicBezTo>
                    <a:pt x="170021" y="74832"/>
                    <a:pt x="170021" y="74832"/>
                    <a:pt x="177641" y="51019"/>
                  </a:cubicBezTo>
                  <a:cubicBezTo>
                    <a:pt x="179546" y="44352"/>
                    <a:pt x="172879" y="25302"/>
                    <a:pt x="153829" y="22444"/>
                  </a:cubicBezTo>
                  <a:cubicBezTo>
                    <a:pt x="114776" y="16729"/>
                    <a:pt x="120491" y="11967"/>
                    <a:pt x="102394" y="34827"/>
                  </a:cubicBezTo>
                  <a:cubicBezTo>
                    <a:pt x="94774" y="45304"/>
                    <a:pt x="81439" y="72927"/>
                    <a:pt x="74771" y="77689"/>
                  </a:cubicBezTo>
                  <a:cubicBezTo>
                    <a:pt x="72866" y="78642"/>
                    <a:pt x="71914" y="77689"/>
                    <a:pt x="71914" y="75784"/>
                  </a:cubicBezTo>
                  <a:cubicBezTo>
                    <a:pt x="68104" y="61497"/>
                    <a:pt x="89059" y="37684"/>
                    <a:pt x="93821" y="23397"/>
                  </a:cubicBezTo>
                  <a:cubicBezTo>
                    <a:pt x="93821" y="22444"/>
                    <a:pt x="94774" y="18634"/>
                    <a:pt x="93821" y="16729"/>
                  </a:cubicBezTo>
                  <a:cubicBezTo>
                    <a:pt x="92869" y="12919"/>
                    <a:pt x="90011" y="8157"/>
                    <a:pt x="86201" y="7204"/>
                  </a:cubicBezTo>
                  <a:cubicBezTo>
                    <a:pt x="79534" y="6252"/>
                    <a:pt x="78581" y="16729"/>
                    <a:pt x="72866" y="23397"/>
                  </a:cubicBezTo>
                  <a:cubicBezTo>
                    <a:pt x="57626" y="42447"/>
                    <a:pt x="40481" y="70069"/>
                    <a:pt x="37624" y="73879"/>
                  </a:cubicBezTo>
                  <a:cubicBezTo>
                    <a:pt x="33814" y="80547"/>
                    <a:pt x="27146" y="124362"/>
                    <a:pt x="27146" y="124362"/>
                  </a:cubicBezTo>
                  <a:lnTo>
                    <a:pt x="7144" y="180559"/>
                  </a:lnTo>
                  <a:lnTo>
                    <a:pt x="51911" y="189132"/>
                  </a:lnTo>
                  <a:lnTo>
                    <a:pt x="103346" y="170082"/>
                  </a:ln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E0419D48-21B0-4776-94D1-8E1CCC8710A9}"/>
                </a:ext>
              </a:extLst>
            </p:cNvPr>
            <p:cNvSpPr/>
            <p:nvPr/>
          </p:nvSpPr>
          <p:spPr>
            <a:xfrm>
              <a:off x="8827500" y="1797919"/>
              <a:ext cx="66675" cy="104775"/>
            </a:xfrm>
            <a:custGeom>
              <a:avLst/>
              <a:gdLst>
                <a:gd name="connsiteX0" fmla="*/ 23680 w 66675"/>
                <a:gd name="connsiteY0" fmla="*/ 100489 h 104775"/>
                <a:gd name="connsiteX1" fmla="*/ 61780 w 66675"/>
                <a:gd name="connsiteY1" fmla="*/ 13811 h 104775"/>
                <a:gd name="connsiteX2" fmla="*/ 58923 w 66675"/>
                <a:gd name="connsiteY2" fmla="*/ 7144 h 104775"/>
                <a:gd name="connsiteX3" fmla="*/ 9393 w 66675"/>
                <a:gd name="connsiteY3" fmla="*/ 85249 h 104775"/>
                <a:gd name="connsiteX4" fmla="*/ 23680 w 66675"/>
                <a:gd name="connsiteY4" fmla="*/ 10048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04775">
                  <a:moveTo>
                    <a:pt x="23680" y="100489"/>
                  </a:moveTo>
                  <a:cubicBezTo>
                    <a:pt x="23680" y="100489"/>
                    <a:pt x="55113" y="49054"/>
                    <a:pt x="61780" y="13811"/>
                  </a:cubicBezTo>
                  <a:cubicBezTo>
                    <a:pt x="61780" y="11906"/>
                    <a:pt x="60828" y="7144"/>
                    <a:pt x="58923" y="7144"/>
                  </a:cubicBezTo>
                  <a:cubicBezTo>
                    <a:pt x="44635" y="11906"/>
                    <a:pt x="18918" y="73819"/>
                    <a:pt x="9393" y="85249"/>
                  </a:cubicBezTo>
                  <a:cubicBezTo>
                    <a:pt x="-132" y="98584"/>
                    <a:pt x="23680" y="100489"/>
                    <a:pt x="23680" y="100489"/>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D3A7447-1691-4311-82A3-B3AFD58ED93E}"/>
                </a:ext>
              </a:extLst>
            </p:cNvPr>
            <p:cNvSpPr/>
            <p:nvPr/>
          </p:nvSpPr>
          <p:spPr>
            <a:xfrm>
              <a:off x="8812329" y="1783378"/>
              <a:ext cx="66675" cy="104775"/>
            </a:xfrm>
            <a:custGeom>
              <a:avLst/>
              <a:gdLst>
                <a:gd name="connsiteX0" fmla="*/ 24564 w 66675"/>
                <a:gd name="connsiteY0" fmla="*/ 102647 h 104775"/>
                <a:gd name="connsiteX1" fmla="*/ 64569 w 66675"/>
                <a:gd name="connsiteY1" fmla="*/ 10255 h 104775"/>
                <a:gd name="connsiteX2" fmla="*/ 57902 w 66675"/>
                <a:gd name="connsiteY2" fmla="*/ 7397 h 104775"/>
                <a:gd name="connsiteX3" fmla="*/ 9324 w 66675"/>
                <a:gd name="connsiteY3" fmla="*/ 87407 h 104775"/>
                <a:gd name="connsiteX4" fmla="*/ 24564 w 66675"/>
                <a:gd name="connsiteY4" fmla="*/ 102647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04775">
                  <a:moveTo>
                    <a:pt x="24564" y="102647"/>
                  </a:moveTo>
                  <a:cubicBezTo>
                    <a:pt x="24564" y="102647"/>
                    <a:pt x="55997" y="45497"/>
                    <a:pt x="64569" y="10255"/>
                  </a:cubicBezTo>
                  <a:cubicBezTo>
                    <a:pt x="65522" y="8350"/>
                    <a:pt x="59807" y="6445"/>
                    <a:pt x="57902" y="7397"/>
                  </a:cubicBezTo>
                  <a:cubicBezTo>
                    <a:pt x="43614" y="13112"/>
                    <a:pt x="17897" y="75025"/>
                    <a:pt x="9324" y="87407"/>
                  </a:cubicBezTo>
                  <a:cubicBezTo>
                    <a:pt x="-201" y="99790"/>
                    <a:pt x="24564" y="102647"/>
                    <a:pt x="24564" y="102647"/>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8F22E0A-9E93-4A97-AE64-20D9A4CB66A9}"/>
                </a:ext>
              </a:extLst>
            </p:cNvPr>
            <p:cNvSpPr/>
            <p:nvPr/>
          </p:nvSpPr>
          <p:spPr>
            <a:xfrm>
              <a:off x="8795860" y="1771948"/>
              <a:ext cx="57150" cy="104775"/>
            </a:xfrm>
            <a:custGeom>
              <a:avLst/>
              <a:gdLst>
                <a:gd name="connsiteX0" fmla="*/ 24840 w 57150"/>
                <a:gd name="connsiteY0" fmla="*/ 106457 h 104775"/>
                <a:gd name="connsiteX1" fmla="*/ 55320 w 57150"/>
                <a:gd name="connsiteY1" fmla="*/ 10255 h 104775"/>
                <a:gd name="connsiteX2" fmla="*/ 48653 w 57150"/>
                <a:gd name="connsiteY2" fmla="*/ 7397 h 104775"/>
                <a:gd name="connsiteX3" fmla="*/ 8648 w 57150"/>
                <a:gd name="connsiteY3" fmla="*/ 91217 h 104775"/>
                <a:gd name="connsiteX4" fmla="*/ 24840 w 57150"/>
                <a:gd name="connsiteY4" fmla="*/ 106457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04775">
                  <a:moveTo>
                    <a:pt x="24840" y="106457"/>
                  </a:moveTo>
                  <a:cubicBezTo>
                    <a:pt x="24840" y="106457"/>
                    <a:pt x="50558" y="45497"/>
                    <a:pt x="55320" y="10255"/>
                  </a:cubicBezTo>
                  <a:cubicBezTo>
                    <a:pt x="55320" y="8350"/>
                    <a:pt x="51510" y="6445"/>
                    <a:pt x="48653" y="7397"/>
                  </a:cubicBezTo>
                  <a:cubicBezTo>
                    <a:pt x="34365" y="14065"/>
                    <a:pt x="16268" y="77882"/>
                    <a:pt x="8648" y="91217"/>
                  </a:cubicBezTo>
                  <a:cubicBezTo>
                    <a:pt x="1028" y="104552"/>
                    <a:pt x="24840" y="106457"/>
                    <a:pt x="24840" y="106457"/>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074CB35-D03D-4CF2-BA03-49D269091FCD}"/>
                </a:ext>
              </a:extLst>
            </p:cNvPr>
            <p:cNvSpPr/>
            <p:nvPr/>
          </p:nvSpPr>
          <p:spPr>
            <a:xfrm>
              <a:off x="8766800" y="1782426"/>
              <a:ext cx="57150" cy="114300"/>
            </a:xfrm>
            <a:custGeom>
              <a:avLst/>
              <a:gdLst>
                <a:gd name="connsiteX0" fmla="*/ 22468 w 57150"/>
                <a:gd name="connsiteY0" fmla="*/ 108362 h 114300"/>
                <a:gd name="connsiteX1" fmla="*/ 57711 w 57150"/>
                <a:gd name="connsiteY1" fmla="*/ 10255 h 114300"/>
                <a:gd name="connsiteX2" fmla="*/ 51996 w 57150"/>
                <a:gd name="connsiteY2" fmla="*/ 7397 h 114300"/>
                <a:gd name="connsiteX3" fmla="*/ 9133 w 57150"/>
                <a:gd name="connsiteY3" fmla="*/ 91217 h 114300"/>
                <a:gd name="connsiteX4" fmla="*/ 22468 w 57150"/>
                <a:gd name="connsiteY4" fmla="*/ 108362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14300">
                  <a:moveTo>
                    <a:pt x="22468" y="108362"/>
                  </a:moveTo>
                  <a:cubicBezTo>
                    <a:pt x="22468" y="108362"/>
                    <a:pt x="54853" y="46450"/>
                    <a:pt x="57711" y="10255"/>
                  </a:cubicBezTo>
                  <a:cubicBezTo>
                    <a:pt x="57711" y="8350"/>
                    <a:pt x="53901" y="6445"/>
                    <a:pt x="51996" y="7397"/>
                  </a:cubicBezTo>
                  <a:cubicBezTo>
                    <a:pt x="37708" y="14065"/>
                    <a:pt x="16753" y="77882"/>
                    <a:pt x="9133" y="91217"/>
                  </a:cubicBezTo>
                  <a:cubicBezTo>
                    <a:pt x="561" y="103600"/>
                    <a:pt x="22468" y="108362"/>
                    <a:pt x="22468" y="108362"/>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6F0792E9-7CE3-4FE5-8BA3-510117A9FE1C}"/>
                </a:ext>
              </a:extLst>
            </p:cNvPr>
            <p:cNvSpPr/>
            <p:nvPr/>
          </p:nvSpPr>
          <p:spPr>
            <a:xfrm>
              <a:off x="8838880" y="1836019"/>
              <a:ext cx="19050" cy="28575"/>
            </a:xfrm>
            <a:custGeom>
              <a:avLst/>
              <a:gdLst>
                <a:gd name="connsiteX0" fmla="*/ 16111 w 19050"/>
                <a:gd name="connsiteY0" fmla="*/ 7144 h 28575"/>
                <a:gd name="connsiteX1" fmla="*/ 14206 w 19050"/>
                <a:gd name="connsiteY1" fmla="*/ 8096 h 28575"/>
                <a:gd name="connsiteX2" fmla="*/ 7538 w 19050"/>
                <a:gd name="connsiteY2" fmla="*/ 21431 h 28575"/>
                <a:gd name="connsiteX3" fmla="*/ 8491 w 19050"/>
                <a:gd name="connsiteY3" fmla="*/ 24289 h 28575"/>
                <a:gd name="connsiteX4" fmla="*/ 11348 w 19050"/>
                <a:gd name="connsiteY4" fmla="*/ 23336 h 28575"/>
                <a:gd name="connsiteX5" fmla="*/ 18968 w 19050"/>
                <a:gd name="connsiteY5" fmla="*/ 10954 h 28575"/>
                <a:gd name="connsiteX6" fmla="*/ 18016 w 19050"/>
                <a:gd name="connsiteY6" fmla="*/ 8096 h 28575"/>
                <a:gd name="connsiteX7" fmla="*/ 16111 w 19050"/>
                <a:gd name="connsiteY7"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16111" y="7144"/>
                  </a:moveTo>
                  <a:cubicBezTo>
                    <a:pt x="15158" y="7144"/>
                    <a:pt x="15158" y="8096"/>
                    <a:pt x="14206" y="8096"/>
                  </a:cubicBezTo>
                  <a:lnTo>
                    <a:pt x="7538" y="21431"/>
                  </a:lnTo>
                  <a:cubicBezTo>
                    <a:pt x="6586" y="22384"/>
                    <a:pt x="7538" y="23336"/>
                    <a:pt x="8491" y="24289"/>
                  </a:cubicBezTo>
                  <a:cubicBezTo>
                    <a:pt x="9443" y="25241"/>
                    <a:pt x="10396" y="24289"/>
                    <a:pt x="11348" y="23336"/>
                  </a:cubicBezTo>
                  <a:lnTo>
                    <a:pt x="18968" y="10954"/>
                  </a:lnTo>
                  <a:cubicBezTo>
                    <a:pt x="19921" y="10001"/>
                    <a:pt x="18968" y="9049"/>
                    <a:pt x="18016" y="8096"/>
                  </a:cubicBezTo>
                  <a:cubicBezTo>
                    <a:pt x="17063" y="7144"/>
                    <a:pt x="17063" y="7144"/>
                    <a:pt x="16111" y="714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624D30DD-2C25-48C3-A4BB-4F3E46A000A7}"/>
                </a:ext>
              </a:extLst>
            </p:cNvPr>
            <p:cNvSpPr/>
            <p:nvPr/>
          </p:nvSpPr>
          <p:spPr>
            <a:xfrm>
              <a:off x="8800222" y="1824589"/>
              <a:ext cx="19050" cy="28575"/>
            </a:xfrm>
            <a:custGeom>
              <a:avLst/>
              <a:gdLst>
                <a:gd name="connsiteX0" fmla="*/ 13811 w 19050"/>
                <a:gd name="connsiteY0" fmla="*/ 7144 h 28575"/>
                <a:gd name="connsiteX1" fmla="*/ 11906 w 19050"/>
                <a:gd name="connsiteY1" fmla="*/ 8096 h 28575"/>
                <a:gd name="connsiteX2" fmla="*/ 7144 w 19050"/>
                <a:gd name="connsiteY2" fmla="*/ 20479 h 28575"/>
                <a:gd name="connsiteX3" fmla="*/ 8096 w 19050"/>
                <a:gd name="connsiteY3" fmla="*/ 23336 h 28575"/>
                <a:gd name="connsiteX4" fmla="*/ 10954 w 19050"/>
                <a:gd name="connsiteY4" fmla="*/ 22384 h 28575"/>
                <a:gd name="connsiteX5" fmla="*/ 15716 w 19050"/>
                <a:gd name="connsiteY5" fmla="*/ 10001 h 28575"/>
                <a:gd name="connsiteX6" fmla="*/ 14764 w 19050"/>
                <a:gd name="connsiteY6" fmla="*/ 7144 h 28575"/>
                <a:gd name="connsiteX7" fmla="*/ 13811 w 19050"/>
                <a:gd name="connsiteY7"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13811" y="7144"/>
                  </a:moveTo>
                  <a:cubicBezTo>
                    <a:pt x="12859" y="7144"/>
                    <a:pt x="12859" y="8096"/>
                    <a:pt x="11906" y="8096"/>
                  </a:cubicBezTo>
                  <a:lnTo>
                    <a:pt x="7144" y="20479"/>
                  </a:lnTo>
                  <a:cubicBezTo>
                    <a:pt x="7144" y="21431"/>
                    <a:pt x="7144" y="22384"/>
                    <a:pt x="8096" y="23336"/>
                  </a:cubicBezTo>
                  <a:cubicBezTo>
                    <a:pt x="9049" y="23336"/>
                    <a:pt x="10001" y="23336"/>
                    <a:pt x="10954" y="22384"/>
                  </a:cubicBezTo>
                  <a:lnTo>
                    <a:pt x="15716" y="10001"/>
                  </a:lnTo>
                  <a:cubicBezTo>
                    <a:pt x="15716" y="9049"/>
                    <a:pt x="15716" y="8096"/>
                    <a:pt x="14764" y="7144"/>
                  </a:cubicBezTo>
                  <a:cubicBezTo>
                    <a:pt x="14764" y="7144"/>
                    <a:pt x="13811" y="7144"/>
                    <a:pt x="13811" y="714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A28A9916-8370-415E-AD96-A63FCECBDA15}"/>
                </a:ext>
              </a:extLst>
            </p:cNvPr>
            <p:cNvSpPr/>
            <p:nvPr/>
          </p:nvSpPr>
          <p:spPr>
            <a:xfrm>
              <a:off x="8820224" y="1829352"/>
              <a:ext cx="19050" cy="28575"/>
            </a:xfrm>
            <a:custGeom>
              <a:avLst/>
              <a:gdLst>
                <a:gd name="connsiteX0" fmla="*/ 15716 w 19050"/>
                <a:gd name="connsiteY0" fmla="*/ 7144 h 28575"/>
                <a:gd name="connsiteX1" fmla="*/ 13811 w 19050"/>
                <a:gd name="connsiteY1" fmla="*/ 8096 h 28575"/>
                <a:gd name="connsiteX2" fmla="*/ 7144 w 19050"/>
                <a:gd name="connsiteY2" fmla="*/ 23336 h 28575"/>
                <a:gd name="connsiteX3" fmla="*/ 8096 w 19050"/>
                <a:gd name="connsiteY3" fmla="*/ 26194 h 28575"/>
                <a:gd name="connsiteX4" fmla="*/ 10954 w 19050"/>
                <a:gd name="connsiteY4" fmla="*/ 25241 h 28575"/>
                <a:gd name="connsiteX5" fmla="*/ 17621 w 19050"/>
                <a:gd name="connsiteY5" fmla="*/ 10001 h 28575"/>
                <a:gd name="connsiteX6" fmla="*/ 16669 w 19050"/>
                <a:gd name="connsiteY6" fmla="*/ 7144 h 28575"/>
                <a:gd name="connsiteX7" fmla="*/ 15716 w 19050"/>
                <a:gd name="connsiteY7"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15716" y="7144"/>
                  </a:moveTo>
                  <a:cubicBezTo>
                    <a:pt x="14764" y="7144"/>
                    <a:pt x="14764" y="8096"/>
                    <a:pt x="13811" y="8096"/>
                  </a:cubicBezTo>
                  <a:lnTo>
                    <a:pt x="7144" y="23336"/>
                  </a:lnTo>
                  <a:cubicBezTo>
                    <a:pt x="7144" y="24289"/>
                    <a:pt x="7144" y="25241"/>
                    <a:pt x="8096" y="26194"/>
                  </a:cubicBezTo>
                  <a:cubicBezTo>
                    <a:pt x="9049" y="26194"/>
                    <a:pt x="10001" y="26194"/>
                    <a:pt x="10954" y="25241"/>
                  </a:cubicBezTo>
                  <a:lnTo>
                    <a:pt x="17621" y="10001"/>
                  </a:lnTo>
                  <a:cubicBezTo>
                    <a:pt x="17621" y="9049"/>
                    <a:pt x="17621" y="8096"/>
                    <a:pt x="16669" y="7144"/>
                  </a:cubicBezTo>
                  <a:cubicBezTo>
                    <a:pt x="16669" y="7144"/>
                    <a:pt x="16669" y="7144"/>
                    <a:pt x="15716" y="714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A8CA4BD1-3F49-45A5-9A04-8F6F5ACFE85F}"/>
                </a:ext>
              </a:extLst>
            </p:cNvPr>
            <p:cNvSpPr/>
            <p:nvPr/>
          </p:nvSpPr>
          <p:spPr>
            <a:xfrm>
              <a:off x="8662109" y="1930317"/>
              <a:ext cx="142875" cy="104775"/>
            </a:xfrm>
            <a:custGeom>
              <a:avLst/>
              <a:gdLst>
                <a:gd name="connsiteX0" fmla="*/ 142399 w 142875"/>
                <a:gd name="connsiteY0" fmla="*/ 48101 h 104775"/>
                <a:gd name="connsiteX1" fmla="*/ 44291 w 142875"/>
                <a:gd name="connsiteY1" fmla="*/ 7144 h 104775"/>
                <a:gd name="connsiteX2" fmla="*/ 7144 w 142875"/>
                <a:gd name="connsiteY2" fmla="*/ 58579 h 104775"/>
                <a:gd name="connsiteX3" fmla="*/ 89059 w 142875"/>
                <a:gd name="connsiteY3" fmla="*/ 105251 h 104775"/>
                <a:gd name="connsiteX4" fmla="*/ 142399 w 142875"/>
                <a:gd name="connsiteY4" fmla="*/ 48101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04775">
                  <a:moveTo>
                    <a:pt x="142399" y="48101"/>
                  </a:moveTo>
                  <a:cubicBezTo>
                    <a:pt x="142399" y="48101"/>
                    <a:pt x="75724" y="51911"/>
                    <a:pt x="44291" y="7144"/>
                  </a:cubicBezTo>
                  <a:lnTo>
                    <a:pt x="7144" y="58579"/>
                  </a:lnTo>
                  <a:lnTo>
                    <a:pt x="89059" y="105251"/>
                  </a:lnTo>
                  <a:lnTo>
                    <a:pt x="142399" y="48101"/>
                  </a:lnTo>
                  <a:close/>
                </a:path>
              </a:pathLst>
            </a:custGeom>
            <a:solidFill>
              <a:srgbClr val="26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DF65DCD2-9225-4854-BD57-B38717FED2CF}"/>
                </a:ext>
              </a:extLst>
            </p:cNvPr>
            <p:cNvSpPr/>
            <p:nvPr/>
          </p:nvSpPr>
          <p:spPr>
            <a:xfrm>
              <a:off x="8617580" y="1926745"/>
              <a:ext cx="95250" cy="114300"/>
            </a:xfrm>
            <a:custGeom>
              <a:avLst/>
              <a:gdLst>
                <a:gd name="connsiteX0" fmla="*/ 9763 w 95250"/>
                <a:gd name="connsiteY0" fmla="*/ 114538 h 114300"/>
                <a:gd name="connsiteX1" fmla="*/ 7858 w 95250"/>
                <a:gd name="connsiteY1" fmla="*/ 113586 h 114300"/>
                <a:gd name="connsiteX2" fmla="*/ 7858 w 95250"/>
                <a:gd name="connsiteY2" fmla="*/ 109776 h 114300"/>
                <a:gd name="connsiteX3" fmla="*/ 90726 w 95250"/>
                <a:gd name="connsiteY3" fmla="*/ 7858 h 114300"/>
                <a:gd name="connsiteX4" fmla="*/ 94536 w 95250"/>
                <a:gd name="connsiteY4" fmla="*/ 7858 h 114300"/>
                <a:gd name="connsiteX5" fmla="*/ 94536 w 95250"/>
                <a:gd name="connsiteY5" fmla="*/ 11668 h 114300"/>
                <a:gd name="connsiteX6" fmla="*/ 11668 w 95250"/>
                <a:gd name="connsiteY6" fmla="*/ 113586 h 114300"/>
                <a:gd name="connsiteX7" fmla="*/ 9763 w 95250"/>
                <a:gd name="connsiteY7" fmla="*/ 11453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114300">
                  <a:moveTo>
                    <a:pt x="9763" y="114538"/>
                  </a:moveTo>
                  <a:cubicBezTo>
                    <a:pt x="8811" y="114538"/>
                    <a:pt x="8811" y="114538"/>
                    <a:pt x="7858" y="113586"/>
                  </a:cubicBezTo>
                  <a:cubicBezTo>
                    <a:pt x="6906" y="112633"/>
                    <a:pt x="6906" y="110728"/>
                    <a:pt x="7858" y="109776"/>
                  </a:cubicBezTo>
                  <a:lnTo>
                    <a:pt x="90726" y="7858"/>
                  </a:lnTo>
                  <a:cubicBezTo>
                    <a:pt x="91678" y="6906"/>
                    <a:pt x="93583" y="6906"/>
                    <a:pt x="94536" y="7858"/>
                  </a:cubicBezTo>
                  <a:cubicBezTo>
                    <a:pt x="95488" y="8811"/>
                    <a:pt x="95488" y="10716"/>
                    <a:pt x="94536" y="11668"/>
                  </a:cubicBezTo>
                  <a:lnTo>
                    <a:pt x="11668" y="113586"/>
                  </a:lnTo>
                  <a:cubicBezTo>
                    <a:pt x="11668" y="114538"/>
                    <a:pt x="10716" y="114538"/>
                    <a:pt x="9763" y="114538"/>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C8AC8A61-D88C-421B-BC91-C65EF1056DA4}"/>
                </a:ext>
              </a:extLst>
            </p:cNvPr>
            <p:cNvSpPr/>
            <p:nvPr/>
          </p:nvSpPr>
          <p:spPr>
            <a:xfrm>
              <a:off x="8724580" y="1967070"/>
              <a:ext cx="85725" cy="123825"/>
            </a:xfrm>
            <a:custGeom>
              <a:avLst/>
              <a:gdLst>
                <a:gd name="connsiteX0" fmla="*/ 10396 w 85725"/>
                <a:gd name="connsiteY0" fmla="*/ 125648 h 123825"/>
                <a:gd name="connsiteX1" fmla="*/ 8491 w 85725"/>
                <a:gd name="connsiteY1" fmla="*/ 124696 h 123825"/>
                <a:gd name="connsiteX2" fmla="*/ 7538 w 85725"/>
                <a:gd name="connsiteY2" fmla="*/ 120886 h 123825"/>
                <a:gd name="connsiteX3" fmla="*/ 74213 w 85725"/>
                <a:gd name="connsiteY3" fmla="*/ 8491 h 123825"/>
                <a:gd name="connsiteX4" fmla="*/ 78023 w 85725"/>
                <a:gd name="connsiteY4" fmla="*/ 7538 h 123825"/>
                <a:gd name="connsiteX5" fmla="*/ 78976 w 85725"/>
                <a:gd name="connsiteY5" fmla="*/ 11348 h 123825"/>
                <a:gd name="connsiteX6" fmla="*/ 11348 w 85725"/>
                <a:gd name="connsiteY6" fmla="*/ 123743 h 123825"/>
                <a:gd name="connsiteX7" fmla="*/ 10396 w 85725"/>
                <a:gd name="connsiteY7" fmla="*/ 12564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23825">
                  <a:moveTo>
                    <a:pt x="10396" y="125648"/>
                  </a:moveTo>
                  <a:cubicBezTo>
                    <a:pt x="9443" y="125648"/>
                    <a:pt x="9443" y="125648"/>
                    <a:pt x="8491" y="124696"/>
                  </a:cubicBezTo>
                  <a:cubicBezTo>
                    <a:pt x="7538" y="123743"/>
                    <a:pt x="6586" y="121838"/>
                    <a:pt x="7538" y="120886"/>
                  </a:cubicBezTo>
                  <a:cubicBezTo>
                    <a:pt x="25636" y="96121"/>
                    <a:pt x="74213" y="9443"/>
                    <a:pt x="74213" y="8491"/>
                  </a:cubicBezTo>
                  <a:cubicBezTo>
                    <a:pt x="75166" y="7538"/>
                    <a:pt x="76118" y="6586"/>
                    <a:pt x="78023" y="7538"/>
                  </a:cubicBezTo>
                  <a:cubicBezTo>
                    <a:pt x="78976" y="8491"/>
                    <a:pt x="79928" y="9443"/>
                    <a:pt x="78976" y="11348"/>
                  </a:cubicBezTo>
                  <a:cubicBezTo>
                    <a:pt x="78023" y="12301"/>
                    <a:pt x="29446" y="98978"/>
                    <a:pt x="11348" y="123743"/>
                  </a:cubicBezTo>
                  <a:cubicBezTo>
                    <a:pt x="12301" y="125648"/>
                    <a:pt x="11348" y="125648"/>
                    <a:pt x="10396" y="125648"/>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A5BE06C7-294C-47A4-9DB5-98CA4F5807D9}"/>
                </a:ext>
              </a:extLst>
            </p:cNvPr>
            <p:cNvSpPr/>
            <p:nvPr/>
          </p:nvSpPr>
          <p:spPr>
            <a:xfrm>
              <a:off x="8612579" y="1984847"/>
              <a:ext cx="57150" cy="38100"/>
            </a:xfrm>
            <a:custGeom>
              <a:avLst/>
              <a:gdLst>
                <a:gd name="connsiteX0" fmla="*/ 14764 w 57150"/>
                <a:gd name="connsiteY0" fmla="*/ 31671 h 38100"/>
                <a:gd name="connsiteX1" fmla="*/ 9049 w 57150"/>
                <a:gd name="connsiteY1" fmla="*/ 30718 h 38100"/>
                <a:gd name="connsiteX2" fmla="*/ 7144 w 57150"/>
                <a:gd name="connsiteY2" fmla="*/ 27861 h 38100"/>
                <a:gd name="connsiteX3" fmla="*/ 10001 w 57150"/>
                <a:gd name="connsiteY3" fmla="*/ 25956 h 38100"/>
                <a:gd name="connsiteX4" fmla="*/ 48101 w 57150"/>
                <a:gd name="connsiteY4" fmla="*/ 7858 h 38100"/>
                <a:gd name="connsiteX5" fmla="*/ 51911 w 57150"/>
                <a:gd name="connsiteY5" fmla="*/ 7858 h 38100"/>
                <a:gd name="connsiteX6" fmla="*/ 51911 w 57150"/>
                <a:gd name="connsiteY6" fmla="*/ 11668 h 38100"/>
                <a:gd name="connsiteX7" fmla="*/ 14764 w 57150"/>
                <a:gd name="connsiteY7" fmla="*/ 3167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14764" y="31671"/>
                  </a:moveTo>
                  <a:cubicBezTo>
                    <a:pt x="10954" y="31671"/>
                    <a:pt x="9049" y="30718"/>
                    <a:pt x="9049" y="30718"/>
                  </a:cubicBezTo>
                  <a:cubicBezTo>
                    <a:pt x="8096" y="30718"/>
                    <a:pt x="7144" y="28813"/>
                    <a:pt x="7144" y="27861"/>
                  </a:cubicBezTo>
                  <a:cubicBezTo>
                    <a:pt x="7144" y="26908"/>
                    <a:pt x="9049" y="25956"/>
                    <a:pt x="10001" y="25956"/>
                  </a:cubicBezTo>
                  <a:cubicBezTo>
                    <a:pt x="10954" y="25956"/>
                    <a:pt x="27146" y="30718"/>
                    <a:pt x="48101" y="7858"/>
                  </a:cubicBezTo>
                  <a:cubicBezTo>
                    <a:pt x="49054" y="6906"/>
                    <a:pt x="50959" y="6906"/>
                    <a:pt x="51911" y="7858"/>
                  </a:cubicBezTo>
                  <a:cubicBezTo>
                    <a:pt x="52864" y="8811"/>
                    <a:pt x="52864" y="10716"/>
                    <a:pt x="51911" y="11668"/>
                  </a:cubicBezTo>
                  <a:cubicBezTo>
                    <a:pt x="36671" y="28813"/>
                    <a:pt x="22384" y="31671"/>
                    <a:pt x="14764" y="31671"/>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0967B738-524A-499E-AA55-C2695CF98953}"/>
                </a:ext>
              </a:extLst>
            </p:cNvPr>
            <p:cNvSpPr/>
            <p:nvPr/>
          </p:nvSpPr>
          <p:spPr>
            <a:xfrm>
              <a:off x="9032319" y="1859771"/>
              <a:ext cx="180975" cy="190500"/>
            </a:xfrm>
            <a:custGeom>
              <a:avLst/>
              <a:gdLst>
                <a:gd name="connsiteX0" fmla="*/ 79846 w 180975"/>
                <a:gd name="connsiteY0" fmla="*/ 170082 h 190500"/>
                <a:gd name="connsiteX1" fmla="*/ 20791 w 180975"/>
                <a:gd name="connsiteY1" fmla="*/ 83404 h 190500"/>
                <a:gd name="connsiteX2" fmla="*/ 7456 w 180975"/>
                <a:gd name="connsiteY2" fmla="*/ 49114 h 190500"/>
                <a:gd name="connsiteX3" fmla="*/ 31269 w 180975"/>
                <a:gd name="connsiteY3" fmla="*/ 21492 h 190500"/>
                <a:gd name="connsiteX4" fmla="*/ 82704 w 180975"/>
                <a:gd name="connsiteY4" fmla="*/ 33874 h 190500"/>
                <a:gd name="connsiteX5" fmla="*/ 110326 w 180975"/>
                <a:gd name="connsiteY5" fmla="*/ 76737 h 190500"/>
                <a:gd name="connsiteX6" fmla="*/ 113184 w 180975"/>
                <a:gd name="connsiteY6" fmla="*/ 75784 h 190500"/>
                <a:gd name="connsiteX7" fmla="*/ 92229 w 180975"/>
                <a:gd name="connsiteY7" fmla="*/ 23397 h 190500"/>
                <a:gd name="connsiteX8" fmla="*/ 92229 w 180975"/>
                <a:gd name="connsiteY8" fmla="*/ 16729 h 190500"/>
                <a:gd name="connsiteX9" fmla="*/ 99849 w 180975"/>
                <a:gd name="connsiteY9" fmla="*/ 7204 h 190500"/>
                <a:gd name="connsiteX10" fmla="*/ 112231 w 180975"/>
                <a:gd name="connsiteY10" fmla="*/ 23397 h 190500"/>
                <a:gd name="connsiteX11" fmla="*/ 146521 w 180975"/>
                <a:gd name="connsiteY11" fmla="*/ 74832 h 190500"/>
                <a:gd name="connsiteX12" fmla="*/ 156046 w 180975"/>
                <a:gd name="connsiteY12" fmla="*/ 125314 h 190500"/>
                <a:gd name="connsiteX13" fmla="*/ 176049 w 180975"/>
                <a:gd name="connsiteY13" fmla="*/ 182464 h 190500"/>
                <a:gd name="connsiteX14" fmla="*/ 131281 w 180975"/>
                <a:gd name="connsiteY14" fmla="*/ 190084 h 190500"/>
                <a:gd name="connsiteX15" fmla="*/ 79846 w 180975"/>
                <a:gd name="connsiteY15" fmla="*/ 17008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975" h="190500">
                  <a:moveTo>
                    <a:pt x="79846" y="170082"/>
                  </a:moveTo>
                  <a:cubicBezTo>
                    <a:pt x="79846" y="170082"/>
                    <a:pt x="29364" y="96739"/>
                    <a:pt x="20791" y="83404"/>
                  </a:cubicBezTo>
                  <a:cubicBezTo>
                    <a:pt x="14124" y="73879"/>
                    <a:pt x="14124" y="73879"/>
                    <a:pt x="7456" y="49114"/>
                  </a:cubicBezTo>
                  <a:cubicBezTo>
                    <a:pt x="5551" y="42447"/>
                    <a:pt x="12219" y="23397"/>
                    <a:pt x="31269" y="21492"/>
                  </a:cubicBezTo>
                  <a:cubicBezTo>
                    <a:pt x="70321" y="15777"/>
                    <a:pt x="64606" y="11014"/>
                    <a:pt x="82704" y="33874"/>
                  </a:cubicBezTo>
                  <a:cubicBezTo>
                    <a:pt x="90324" y="44352"/>
                    <a:pt x="102706" y="72927"/>
                    <a:pt x="110326" y="76737"/>
                  </a:cubicBezTo>
                  <a:cubicBezTo>
                    <a:pt x="112231" y="77689"/>
                    <a:pt x="113184" y="76737"/>
                    <a:pt x="113184" y="75784"/>
                  </a:cubicBezTo>
                  <a:cubicBezTo>
                    <a:pt x="116994" y="61497"/>
                    <a:pt x="96991" y="37684"/>
                    <a:pt x="92229" y="23397"/>
                  </a:cubicBezTo>
                  <a:cubicBezTo>
                    <a:pt x="92229" y="22444"/>
                    <a:pt x="91276" y="18634"/>
                    <a:pt x="92229" y="16729"/>
                  </a:cubicBezTo>
                  <a:cubicBezTo>
                    <a:pt x="93181" y="12919"/>
                    <a:pt x="96039" y="8157"/>
                    <a:pt x="99849" y="7204"/>
                  </a:cubicBezTo>
                  <a:cubicBezTo>
                    <a:pt x="106516" y="6252"/>
                    <a:pt x="107469" y="16729"/>
                    <a:pt x="112231" y="23397"/>
                  </a:cubicBezTo>
                  <a:cubicBezTo>
                    <a:pt x="127471" y="42447"/>
                    <a:pt x="144616" y="71022"/>
                    <a:pt x="146521" y="74832"/>
                  </a:cubicBezTo>
                  <a:cubicBezTo>
                    <a:pt x="149379" y="81499"/>
                    <a:pt x="156046" y="125314"/>
                    <a:pt x="156046" y="125314"/>
                  </a:cubicBezTo>
                  <a:lnTo>
                    <a:pt x="176049" y="182464"/>
                  </a:lnTo>
                  <a:lnTo>
                    <a:pt x="131281" y="190084"/>
                  </a:lnTo>
                  <a:lnTo>
                    <a:pt x="79846" y="170082"/>
                  </a:ln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6166340-1C1F-40C6-87A0-32A977C9C8F0}"/>
                </a:ext>
              </a:extLst>
            </p:cNvPr>
            <p:cNvSpPr/>
            <p:nvPr/>
          </p:nvSpPr>
          <p:spPr>
            <a:xfrm>
              <a:off x="9007867" y="1840782"/>
              <a:ext cx="66675" cy="104775"/>
            </a:xfrm>
            <a:custGeom>
              <a:avLst/>
              <a:gdLst>
                <a:gd name="connsiteX0" fmla="*/ 44291 w 66675"/>
                <a:gd name="connsiteY0" fmla="*/ 101441 h 104775"/>
                <a:gd name="connsiteX1" fmla="*/ 7144 w 66675"/>
                <a:gd name="connsiteY1" fmla="*/ 13811 h 104775"/>
                <a:gd name="connsiteX2" fmla="*/ 10001 w 66675"/>
                <a:gd name="connsiteY2" fmla="*/ 7144 h 104775"/>
                <a:gd name="connsiteX3" fmla="*/ 58579 w 66675"/>
                <a:gd name="connsiteY3" fmla="*/ 86201 h 104775"/>
                <a:gd name="connsiteX4" fmla="*/ 44291 w 66675"/>
                <a:gd name="connsiteY4" fmla="*/ 101441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04775">
                  <a:moveTo>
                    <a:pt x="44291" y="101441"/>
                  </a:moveTo>
                  <a:cubicBezTo>
                    <a:pt x="44291" y="101441"/>
                    <a:pt x="13811" y="49054"/>
                    <a:pt x="7144" y="13811"/>
                  </a:cubicBezTo>
                  <a:cubicBezTo>
                    <a:pt x="7144" y="11906"/>
                    <a:pt x="8096" y="7144"/>
                    <a:pt x="10001" y="7144"/>
                  </a:cubicBezTo>
                  <a:cubicBezTo>
                    <a:pt x="24289" y="12859"/>
                    <a:pt x="49054" y="73819"/>
                    <a:pt x="58579" y="86201"/>
                  </a:cubicBezTo>
                  <a:cubicBezTo>
                    <a:pt x="67151" y="98584"/>
                    <a:pt x="44291" y="101441"/>
                    <a:pt x="44291" y="101441"/>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834BEF9-D7C8-4E25-9391-222818323EA6}"/>
                </a:ext>
              </a:extLst>
            </p:cNvPr>
            <p:cNvSpPr/>
            <p:nvPr/>
          </p:nvSpPr>
          <p:spPr>
            <a:xfrm>
              <a:off x="9020143" y="1826241"/>
              <a:ext cx="66675" cy="104775"/>
            </a:xfrm>
            <a:custGeom>
              <a:avLst/>
              <a:gdLst>
                <a:gd name="connsiteX0" fmla="*/ 46303 w 66675"/>
                <a:gd name="connsiteY0" fmla="*/ 103600 h 104775"/>
                <a:gd name="connsiteX1" fmla="*/ 7250 w 66675"/>
                <a:gd name="connsiteY1" fmla="*/ 10255 h 104775"/>
                <a:gd name="connsiteX2" fmla="*/ 13917 w 66675"/>
                <a:gd name="connsiteY2" fmla="*/ 7397 h 104775"/>
                <a:gd name="connsiteX3" fmla="*/ 61542 w 66675"/>
                <a:gd name="connsiteY3" fmla="*/ 88360 h 104775"/>
                <a:gd name="connsiteX4" fmla="*/ 46303 w 66675"/>
                <a:gd name="connsiteY4" fmla="*/ 10360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04775">
                  <a:moveTo>
                    <a:pt x="46303" y="103600"/>
                  </a:moveTo>
                  <a:cubicBezTo>
                    <a:pt x="46303" y="103600"/>
                    <a:pt x="15822" y="46450"/>
                    <a:pt x="7250" y="10255"/>
                  </a:cubicBezTo>
                  <a:cubicBezTo>
                    <a:pt x="6297" y="8350"/>
                    <a:pt x="12012" y="6445"/>
                    <a:pt x="13917" y="7397"/>
                  </a:cubicBezTo>
                  <a:cubicBezTo>
                    <a:pt x="28205" y="13112"/>
                    <a:pt x="52970" y="75977"/>
                    <a:pt x="61542" y="88360"/>
                  </a:cubicBezTo>
                  <a:cubicBezTo>
                    <a:pt x="71067" y="100742"/>
                    <a:pt x="46303" y="103600"/>
                    <a:pt x="46303" y="103600"/>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C54D1D6A-ADB4-4A2E-B320-3920397BB6A1}"/>
                </a:ext>
              </a:extLst>
            </p:cNvPr>
            <p:cNvSpPr/>
            <p:nvPr/>
          </p:nvSpPr>
          <p:spPr>
            <a:xfrm>
              <a:off x="9045967" y="1815228"/>
              <a:ext cx="57150" cy="104775"/>
            </a:xfrm>
            <a:custGeom>
              <a:avLst/>
              <a:gdLst>
                <a:gd name="connsiteX0" fmla="*/ 36671 w 57150"/>
                <a:gd name="connsiteY0" fmla="*/ 106040 h 104775"/>
                <a:gd name="connsiteX1" fmla="*/ 7144 w 57150"/>
                <a:gd name="connsiteY1" fmla="*/ 9838 h 104775"/>
                <a:gd name="connsiteX2" fmla="*/ 13811 w 57150"/>
                <a:gd name="connsiteY2" fmla="*/ 7933 h 104775"/>
                <a:gd name="connsiteX3" fmla="*/ 52864 w 57150"/>
                <a:gd name="connsiteY3" fmla="*/ 91753 h 104775"/>
                <a:gd name="connsiteX4" fmla="*/ 36671 w 57150"/>
                <a:gd name="connsiteY4" fmla="*/ 10604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04775">
                  <a:moveTo>
                    <a:pt x="36671" y="106040"/>
                  </a:moveTo>
                  <a:cubicBezTo>
                    <a:pt x="36671" y="106040"/>
                    <a:pt x="11906" y="45080"/>
                    <a:pt x="7144" y="9838"/>
                  </a:cubicBezTo>
                  <a:cubicBezTo>
                    <a:pt x="7144" y="7933"/>
                    <a:pt x="11906" y="6028"/>
                    <a:pt x="13811" y="7933"/>
                  </a:cubicBezTo>
                  <a:cubicBezTo>
                    <a:pt x="27146" y="14600"/>
                    <a:pt x="45244" y="78418"/>
                    <a:pt x="52864" y="91753"/>
                  </a:cubicBezTo>
                  <a:cubicBezTo>
                    <a:pt x="60484" y="105088"/>
                    <a:pt x="36671" y="106040"/>
                    <a:pt x="36671" y="106040"/>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7ECC6342-CBF1-4ABE-87A0-116299C03681}"/>
                </a:ext>
              </a:extLst>
            </p:cNvPr>
            <p:cNvSpPr/>
            <p:nvPr/>
          </p:nvSpPr>
          <p:spPr>
            <a:xfrm>
              <a:off x="9072637" y="1826241"/>
              <a:ext cx="57150" cy="114300"/>
            </a:xfrm>
            <a:custGeom>
              <a:avLst/>
              <a:gdLst>
                <a:gd name="connsiteX0" fmla="*/ 41434 w 57150"/>
                <a:gd name="connsiteY0" fmla="*/ 108362 h 114300"/>
                <a:gd name="connsiteX1" fmla="*/ 7144 w 57150"/>
                <a:gd name="connsiteY1" fmla="*/ 10255 h 114300"/>
                <a:gd name="connsiteX2" fmla="*/ 12859 w 57150"/>
                <a:gd name="connsiteY2" fmla="*/ 7397 h 114300"/>
                <a:gd name="connsiteX3" fmla="*/ 54769 w 57150"/>
                <a:gd name="connsiteY3" fmla="*/ 91217 h 114300"/>
                <a:gd name="connsiteX4" fmla="*/ 41434 w 57150"/>
                <a:gd name="connsiteY4" fmla="*/ 108362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14300">
                  <a:moveTo>
                    <a:pt x="41434" y="108362"/>
                  </a:moveTo>
                  <a:cubicBezTo>
                    <a:pt x="41434" y="108362"/>
                    <a:pt x="10001" y="46450"/>
                    <a:pt x="7144" y="10255"/>
                  </a:cubicBezTo>
                  <a:cubicBezTo>
                    <a:pt x="7144" y="8350"/>
                    <a:pt x="10954" y="6445"/>
                    <a:pt x="12859" y="7397"/>
                  </a:cubicBezTo>
                  <a:cubicBezTo>
                    <a:pt x="26194" y="14065"/>
                    <a:pt x="47149" y="77882"/>
                    <a:pt x="54769" y="91217"/>
                  </a:cubicBezTo>
                  <a:cubicBezTo>
                    <a:pt x="63341" y="104552"/>
                    <a:pt x="41434" y="108362"/>
                    <a:pt x="41434" y="108362"/>
                  </a:cubicBezTo>
                  <a:close/>
                </a:path>
              </a:pathLst>
            </a:custGeom>
            <a:solidFill>
              <a:srgbClr val="C67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C5C274B8-8908-43BB-9F93-2D75FBC51F40}"/>
                </a:ext>
              </a:extLst>
            </p:cNvPr>
            <p:cNvSpPr/>
            <p:nvPr/>
          </p:nvSpPr>
          <p:spPr>
            <a:xfrm>
              <a:off x="9038905" y="1879834"/>
              <a:ext cx="19050" cy="28575"/>
            </a:xfrm>
            <a:custGeom>
              <a:avLst/>
              <a:gdLst>
                <a:gd name="connsiteX0" fmla="*/ 9443 w 19050"/>
                <a:gd name="connsiteY0" fmla="*/ 7144 h 28575"/>
                <a:gd name="connsiteX1" fmla="*/ 11348 w 19050"/>
                <a:gd name="connsiteY1" fmla="*/ 8096 h 28575"/>
                <a:gd name="connsiteX2" fmla="*/ 17063 w 19050"/>
                <a:gd name="connsiteY2" fmla="*/ 21431 h 28575"/>
                <a:gd name="connsiteX3" fmla="*/ 16111 w 19050"/>
                <a:gd name="connsiteY3" fmla="*/ 24289 h 28575"/>
                <a:gd name="connsiteX4" fmla="*/ 13253 w 19050"/>
                <a:gd name="connsiteY4" fmla="*/ 23336 h 28575"/>
                <a:gd name="connsiteX5" fmla="*/ 7538 w 19050"/>
                <a:gd name="connsiteY5" fmla="*/ 10001 h 28575"/>
                <a:gd name="connsiteX6" fmla="*/ 8491 w 19050"/>
                <a:gd name="connsiteY6" fmla="*/ 7144 h 28575"/>
                <a:gd name="connsiteX7" fmla="*/ 9443 w 19050"/>
                <a:gd name="connsiteY7"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9443" y="7144"/>
                  </a:moveTo>
                  <a:cubicBezTo>
                    <a:pt x="10396" y="7144"/>
                    <a:pt x="10396" y="8096"/>
                    <a:pt x="11348" y="8096"/>
                  </a:cubicBezTo>
                  <a:lnTo>
                    <a:pt x="17063" y="21431"/>
                  </a:lnTo>
                  <a:cubicBezTo>
                    <a:pt x="18016" y="22384"/>
                    <a:pt x="17063" y="23336"/>
                    <a:pt x="16111" y="24289"/>
                  </a:cubicBezTo>
                  <a:cubicBezTo>
                    <a:pt x="15158" y="25241"/>
                    <a:pt x="14206" y="24289"/>
                    <a:pt x="13253" y="23336"/>
                  </a:cubicBezTo>
                  <a:lnTo>
                    <a:pt x="7538" y="10001"/>
                  </a:lnTo>
                  <a:cubicBezTo>
                    <a:pt x="6586" y="9049"/>
                    <a:pt x="7538" y="8096"/>
                    <a:pt x="8491" y="7144"/>
                  </a:cubicBezTo>
                  <a:cubicBezTo>
                    <a:pt x="8491" y="7144"/>
                    <a:pt x="8491" y="7144"/>
                    <a:pt x="9443" y="714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66730646-127A-416F-90CC-0F32F2B84913}"/>
                </a:ext>
              </a:extLst>
            </p:cNvPr>
            <p:cNvSpPr/>
            <p:nvPr/>
          </p:nvSpPr>
          <p:spPr>
            <a:xfrm>
              <a:off x="9080257" y="1868404"/>
              <a:ext cx="19050" cy="28575"/>
            </a:xfrm>
            <a:custGeom>
              <a:avLst/>
              <a:gdLst>
                <a:gd name="connsiteX0" fmla="*/ 9049 w 19050"/>
                <a:gd name="connsiteY0" fmla="*/ 7144 h 28575"/>
                <a:gd name="connsiteX1" fmla="*/ 10954 w 19050"/>
                <a:gd name="connsiteY1" fmla="*/ 8096 h 28575"/>
                <a:gd name="connsiteX2" fmla="*/ 15716 w 19050"/>
                <a:gd name="connsiteY2" fmla="*/ 20479 h 28575"/>
                <a:gd name="connsiteX3" fmla="*/ 14764 w 19050"/>
                <a:gd name="connsiteY3" fmla="*/ 23336 h 28575"/>
                <a:gd name="connsiteX4" fmla="*/ 11906 w 19050"/>
                <a:gd name="connsiteY4" fmla="*/ 22384 h 28575"/>
                <a:gd name="connsiteX5" fmla="*/ 7144 w 19050"/>
                <a:gd name="connsiteY5" fmla="*/ 10001 h 28575"/>
                <a:gd name="connsiteX6" fmla="*/ 8096 w 19050"/>
                <a:gd name="connsiteY6" fmla="*/ 7144 h 28575"/>
                <a:gd name="connsiteX7" fmla="*/ 9049 w 19050"/>
                <a:gd name="connsiteY7"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9049" y="7144"/>
                  </a:moveTo>
                  <a:cubicBezTo>
                    <a:pt x="10001" y="7144"/>
                    <a:pt x="10001" y="8096"/>
                    <a:pt x="10954" y="8096"/>
                  </a:cubicBezTo>
                  <a:lnTo>
                    <a:pt x="15716" y="20479"/>
                  </a:lnTo>
                  <a:cubicBezTo>
                    <a:pt x="15716" y="21431"/>
                    <a:pt x="15716" y="22384"/>
                    <a:pt x="14764" y="23336"/>
                  </a:cubicBezTo>
                  <a:cubicBezTo>
                    <a:pt x="13811" y="23336"/>
                    <a:pt x="12859" y="23336"/>
                    <a:pt x="11906" y="22384"/>
                  </a:cubicBezTo>
                  <a:lnTo>
                    <a:pt x="7144" y="10001"/>
                  </a:lnTo>
                  <a:cubicBezTo>
                    <a:pt x="7144" y="9049"/>
                    <a:pt x="7144" y="8096"/>
                    <a:pt x="8096" y="7144"/>
                  </a:cubicBezTo>
                  <a:cubicBezTo>
                    <a:pt x="9049" y="7144"/>
                    <a:pt x="9049" y="7144"/>
                    <a:pt x="9049" y="714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C9ED56CF-EBA9-4DC1-A9D7-7D56B2D5C190}"/>
                </a:ext>
              </a:extLst>
            </p:cNvPr>
            <p:cNvSpPr/>
            <p:nvPr/>
          </p:nvSpPr>
          <p:spPr>
            <a:xfrm>
              <a:off x="9058349" y="1872214"/>
              <a:ext cx="19050" cy="28575"/>
            </a:xfrm>
            <a:custGeom>
              <a:avLst/>
              <a:gdLst>
                <a:gd name="connsiteX0" fmla="*/ 9049 w 19050"/>
                <a:gd name="connsiteY0" fmla="*/ 7144 h 28575"/>
                <a:gd name="connsiteX1" fmla="*/ 10954 w 19050"/>
                <a:gd name="connsiteY1" fmla="*/ 8096 h 28575"/>
                <a:gd name="connsiteX2" fmla="*/ 16669 w 19050"/>
                <a:gd name="connsiteY2" fmla="*/ 23336 h 28575"/>
                <a:gd name="connsiteX3" fmla="*/ 15716 w 19050"/>
                <a:gd name="connsiteY3" fmla="*/ 26194 h 28575"/>
                <a:gd name="connsiteX4" fmla="*/ 12859 w 19050"/>
                <a:gd name="connsiteY4" fmla="*/ 25241 h 28575"/>
                <a:gd name="connsiteX5" fmla="*/ 7144 w 19050"/>
                <a:gd name="connsiteY5" fmla="*/ 10001 h 28575"/>
                <a:gd name="connsiteX6" fmla="*/ 8096 w 19050"/>
                <a:gd name="connsiteY6" fmla="*/ 7144 h 28575"/>
                <a:gd name="connsiteX7" fmla="*/ 9049 w 19050"/>
                <a:gd name="connsiteY7"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28575">
                  <a:moveTo>
                    <a:pt x="9049" y="7144"/>
                  </a:moveTo>
                  <a:cubicBezTo>
                    <a:pt x="10001" y="7144"/>
                    <a:pt x="10001" y="8096"/>
                    <a:pt x="10954" y="8096"/>
                  </a:cubicBezTo>
                  <a:lnTo>
                    <a:pt x="16669" y="23336"/>
                  </a:lnTo>
                  <a:cubicBezTo>
                    <a:pt x="16669" y="24289"/>
                    <a:pt x="16669" y="25241"/>
                    <a:pt x="15716" y="26194"/>
                  </a:cubicBezTo>
                  <a:cubicBezTo>
                    <a:pt x="14764" y="26194"/>
                    <a:pt x="13811" y="26194"/>
                    <a:pt x="12859" y="25241"/>
                  </a:cubicBezTo>
                  <a:lnTo>
                    <a:pt x="7144" y="10001"/>
                  </a:lnTo>
                  <a:cubicBezTo>
                    <a:pt x="7144" y="9049"/>
                    <a:pt x="7144" y="8096"/>
                    <a:pt x="8096" y="7144"/>
                  </a:cubicBezTo>
                  <a:cubicBezTo>
                    <a:pt x="8096" y="7144"/>
                    <a:pt x="8096" y="7144"/>
                    <a:pt x="9049" y="7144"/>
                  </a:cubicBezTo>
                  <a:close/>
                </a:path>
              </a:pathLst>
            </a:custGeom>
            <a:solidFill>
              <a:srgbClr val="934B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0D699880-4349-4499-A6C8-615E2DF58D06}"/>
                </a:ext>
              </a:extLst>
            </p:cNvPr>
            <p:cNvSpPr/>
            <p:nvPr/>
          </p:nvSpPr>
          <p:spPr>
            <a:xfrm>
              <a:off x="9087877" y="1991277"/>
              <a:ext cx="142875" cy="95250"/>
            </a:xfrm>
            <a:custGeom>
              <a:avLst/>
              <a:gdLst>
                <a:gd name="connsiteX0" fmla="*/ 7144 w 142875"/>
                <a:gd name="connsiteY0" fmla="*/ 24289 h 95250"/>
                <a:gd name="connsiteX1" fmla="*/ 111919 w 142875"/>
                <a:gd name="connsiteY1" fmla="*/ 7144 h 95250"/>
                <a:gd name="connsiteX2" fmla="*/ 136684 w 142875"/>
                <a:gd name="connsiteY2" fmla="*/ 65246 h 95250"/>
                <a:gd name="connsiteX3" fmla="*/ 46196 w 142875"/>
                <a:gd name="connsiteY3" fmla="*/ 90964 h 95250"/>
                <a:gd name="connsiteX4" fmla="*/ 7144 w 142875"/>
                <a:gd name="connsiteY4" fmla="*/ 2428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95250">
                  <a:moveTo>
                    <a:pt x="7144" y="24289"/>
                  </a:moveTo>
                  <a:cubicBezTo>
                    <a:pt x="7144" y="24289"/>
                    <a:pt x="70961" y="43339"/>
                    <a:pt x="111919" y="7144"/>
                  </a:cubicBezTo>
                  <a:lnTo>
                    <a:pt x="136684" y="65246"/>
                  </a:lnTo>
                  <a:lnTo>
                    <a:pt x="46196" y="90964"/>
                  </a:lnTo>
                  <a:lnTo>
                    <a:pt x="7144" y="24289"/>
                  </a:lnTo>
                  <a:close/>
                </a:path>
              </a:pathLst>
            </a:custGeom>
            <a:solidFill>
              <a:srgbClr val="2626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EE41D918-4D8C-448F-A0A3-8DECA6885704}"/>
                </a:ext>
              </a:extLst>
            </p:cNvPr>
            <p:cNvSpPr/>
            <p:nvPr/>
          </p:nvSpPr>
          <p:spPr>
            <a:xfrm>
              <a:off x="9188447" y="1989930"/>
              <a:ext cx="76200" cy="133350"/>
            </a:xfrm>
            <a:custGeom>
              <a:avLst/>
              <a:gdLst>
                <a:gd name="connsiteX0" fmla="*/ 68498 w 76200"/>
                <a:gd name="connsiteY0" fmla="*/ 130411 h 133350"/>
                <a:gd name="connsiteX1" fmla="*/ 66593 w 76200"/>
                <a:gd name="connsiteY1" fmla="*/ 128506 h 133350"/>
                <a:gd name="connsiteX2" fmla="*/ 7538 w 76200"/>
                <a:gd name="connsiteY2" fmla="*/ 11348 h 133350"/>
                <a:gd name="connsiteX3" fmla="*/ 8491 w 76200"/>
                <a:gd name="connsiteY3" fmla="*/ 7538 h 133350"/>
                <a:gd name="connsiteX4" fmla="*/ 12301 w 76200"/>
                <a:gd name="connsiteY4" fmla="*/ 8491 h 133350"/>
                <a:gd name="connsiteX5" fmla="*/ 71356 w 76200"/>
                <a:gd name="connsiteY5" fmla="*/ 125648 h 133350"/>
                <a:gd name="connsiteX6" fmla="*/ 70403 w 76200"/>
                <a:gd name="connsiteY6" fmla="*/ 129458 h 133350"/>
                <a:gd name="connsiteX7" fmla="*/ 68498 w 76200"/>
                <a:gd name="connsiteY7" fmla="*/ 13041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33350">
                  <a:moveTo>
                    <a:pt x="68498" y="130411"/>
                  </a:moveTo>
                  <a:cubicBezTo>
                    <a:pt x="67546" y="130411"/>
                    <a:pt x="66593" y="129458"/>
                    <a:pt x="66593" y="128506"/>
                  </a:cubicBezTo>
                  <a:lnTo>
                    <a:pt x="7538" y="11348"/>
                  </a:lnTo>
                  <a:cubicBezTo>
                    <a:pt x="6586" y="10396"/>
                    <a:pt x="7538" y="8491"/>
                    <a:pt x="8491" y="7538"/>
                  </a:cubicBezTo>
                  <a:cubicBezTo>
                    <a:pt x="9443" y="6586"/>
                    <a:pt x="11348" y="7538"/>
                    <a:pt x="12301" y="8491"/>
                  </a:cubicBezTo>
                  <a:lnTo>
                    <a:pt x="71356" y="125648"/>
                  </a:lnTo>
                  <a:cubicBezTo>
                    <a:pt x="72308" y="126601"/>
                    <a:pt x="71356" y="128506"/>
                    <a:pt x="70403" y="129458"/>
                  </a:cubicBezTo>
                  <a:cubicBezTo>
                    <a:pt x="69451" y="130411"/>
                    <a:pt x="68498" y="130411"/>
                    <a:pt x="68498" y="130411"/>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DF5D5ACA-6511-4C87-9FF9-EFEF0045B80B}"/>
                </a:ext>
              </a:extLst>
            </p:cNvPr>
            <p:cNvSpPr/>
            <p:nvPr/>
          </p:nvSpPr>
          <p:spPr>
            <a:xfrm>
              <a:off x="9086924" y="2005564"/>
              <a:ext cx="57150" cy="152400"/>
            </a:xfrm>
            <a:custGeom>
              <a:avLst/>
              <a:gdLst>
                <a:gd name="connsiteX0" fmla="*/ 53816 w 57150"/>
                <a:gd name="connsiteY0" fmla="*/ 152876 h 152400"/>
                <a:gd name="connsiteX1" fmla="*/ 50959 w 57150"/>
                <a:gd name="connsiteY1" fmla="*/ 150971 h 152400"/>
                <a:gd name="connsiteX2" fmla="*/ 7144 w 57150"/>
                <a:gd name="connsiteY2" fmla="*/ 10001 h 152400"/>
                <a:gd name="connsiteX3" fmla="*/ 9049 w 57150"/>
                <a:gd name="connsiteY3" fmla="*/ 7144 h 152400"/>
                <a:gd name="connsiteX4" fmla="*/ 11906 w 57150"/>
                <a:gd name="connsiteY4" fmla="*/ 9049 h 152400"/>
                <a:gd name="connsiteX5" fmla="*/ 55721 w 57150"/>
                <a:gd name="connsiteY5" fmla="*/ 150019 h 152400"/>
                <a:gd name="connsiteX6" fmla="*/ 53816 w 57150"/>
                <a:gd name="connsiteY6" fmla="*/ 153829 h 152400"/>
                <a:gd name="connsiteX7" fmla="*/ 53816 w 57150"/>
                <a:gd name="connsiteY7" fmla="*/ 15287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52400">
                  <a:moveTo>
                    <a:pt x="53816" y="152876"/>
                  </a:moveTo>
                  <a:cubicBezTo>
                    <a:pt x="52864" y="152876"/>
                    <a:pt x="51911" y="151924"/>
                    <a:pt x="50959" y="150971"/>
                  </a:cubicBezTo>
                  <a:cubicBezTo>
                    <a:pt x="39529" y="122396"/>
                    <a:pt x="9049" y="13811"/>
                    <a:pt x="7144" y="10001"/>
                  </a:cubicBezTo>
                  <a:cubicBezTo>
                    <a:pt x="7144" y="9049"/>
                    <a:pt x="7144" y="7144"/>
                    <a:pt x="9049" y="7144"/>
                  </a:cubicBezTo>
                  <a:cubicBezTo>
                    <a:pt x="10001" y="7144"/>
                    <a:pt x="11906" y="7144"/>
                    <a:pt x="11906" y="9049"/>
                  </a:cubicBezTo>
                  <a:cubicBezTo>
                    <a:pt x="11906" y="10001"/>
                    <a:pt x="43339" y="121444"/>
                    <a:pt x="55721" y="150019"/>
                  </a:cubicBezTo>
                  <a:cubicBezTo>
                    <a:pt x="56674" y="150971"/>
                    <a:pt x="55721" y="152876"/>
                    <a:pt x="53816" y="153829"/>
                  </a:cubicBezTo>
                  <a:cubicBezTo>
                    <a:pt x="54769" y="152876"/>
                    <a:pt x="53816" y="152876"/>
                    <a:pt x="53816" y="152876"/>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DB7099F1-C168-40DB-9F85-B4D28ECCA5F8}"/>
                </a:ext>
              </a:extLst>
            </p:cNvPr>
            <p:cNvSpPr/>
            <p:nvPr/>
          </p:nvSpPr>
          <p:spPr>
            <a:xfrm>
              <a:off x="9225595" y="2067082"/>
              <a:ext cx="47625" cy="38100"/>
            </a:xfrm>
            <a:custGeom>
              <a:avLst/>
              <a:gdLst>
                <a:gd name="connsiteX0" fmla="*/ 46591 w 47625"/>
                <a:gd name="connsiteY0" fmla="*/ 34208 h 38100"/>
                <a:gd name="connsiteX1" fmla="*/ 46591 w 47625"/>
                <a:gd name="connsiteY1" fmla="*/ 34208 h 38100"/>
                <a:gd name="connsiteX2" fmla="*/ 7538 w 47625"/>
                <a:gd name="connsiteY2" fmla="*/ 11348 h 38100"/>
                <a:gd name="connsiteX3" fmla="*/ 8491 w 47625"/>
                <a:gd name="connsiteY3" fmla="*/ 7538 h 38100"/>
                <a:gd name="connsiteX4" fmla="*/ 12301 w 47625"/>
                <a:gd name="connsiteY4" fmla="*/ 8491 h 38100"/>
                <a:gd name="connsiteX5" fmla="*/ 47543 w 47625"/>
                <a:gd name="connsiteY5" fmla="*/ 29446 h 38100"/>
                <a:gd name="connsiteX6" fmla="*/ 49448 w 47625"/>
                <a:gd name="connsiteY6" fmla="*/ 32303 h 38100"/>
                <a:gd name="connsiteX7" fmla="*/ 46591 w 47625"/>
                <a:gd name="connsiteY7" fmla="*/ 3420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46591" y="34208"/>
                  </a:moveTo>
                  <a:cubicBezTo>
                    <a:pt x="46591" y="34208"/>
                    <a:pt x="46591" y="34208"/>
                    <a:pt x="46591" y="34208"/>
                  </a:cubicBezTo>
                  <a:cubicBezTo>
                    <a:pt x="44686" y="34208"/>
                    <a:pt x="18968" y="28493"/>
                    <a:pt x="7538" y="11348"/>
                  </a:cubicBezTo>
                  <a:cubicBezTo>
                    <a:pt x="6586" y="10396"/>
                    <a:pt x="7538" y="8491"/>
                    <a:pt x="8491" y="7538"/>
                  </a:cubicBezTo>
                  <a:cubicBezTo>
                    <a:pt x="9443" y="6586"/>
                    <a:pt x="11348" y="7538"/>
                    <a:pt x="12301" y="8491"/>
                  </a:cubicBezTo>
                  <a:cubicBezTo>
                    <a:pt x="22778" y="23731"/>
                    <a:pt x="46591" y="29446"/>
                    <a:pt x="47543" y="29446"/>
                  </a:cubicBezTo>
                  <a:cubicBezTo>
                    <a:pt x="48496" y="29446"/>
                    <a:pt x="49448" y="31351"/>
                    <a:pt x="49448" y="32303"/>
                  </a:cubicBezTo>
                  <a:cubicBezTo>
                    <a:pt x="49448" y="33256"/>
                    <a:pt x="48496" y="34208"/>
                    <a:pt x="46591" y="34208"/>
                  </a:cubicBezTo>
                  <a:close/>
                </a:path>
              </a:pathLst>
            </a:custGeom>
            <a:solidFill>
              <a:srgbClr val="1414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 name="TextBox 76">
            <a:extLst>
              <a:ext uri="{FF2B5EF4-FFF2-40B4-BE49-F238E27FC236}">
                <a16:creationId xmlns:a16="http://schemas.microsoft.com/office/drawing/2014/main" id="{BA81E276-BECD-42FA-9A67-9764F42C8E08}"/>
              </a:ext>
            </a:extLst>
          </p:cNvPr>
          <p:cNvSpPr txBox="1"/>
          <p:nvPr/>
        </p:nvSpPr>
        <p:spPr>
          <a:xfrm>
            <a:off x="6324583" y="1208260"/>
            <a:ext cx="1440449" cy="461665"/>
          </a:xfrm>
          <a:prstGeom prst="rect">
            <a:avLst/>
          </a:prstGeom>
          <a:noFill/>
        </p:spPr>
        <p:txBody>
          <a:bodyPr wrap="square" rtlCol="0">
            <a:spAutoFit/>
          </a:bodyPr>
          <a:lstStyle/>
          <a:p>
            <a:r>
              <a:rPr lang="en-US" sz="1200"/>
              <a:t>Be younger (18-44) (21% v 10%)</a:t>
            </a:r>
            <a:endParaRPr lang="en-GB" sz="1200"/>
          </a:p>
        </p:txBody>
      </p:sp>
      <p:pic>
        <p:nvPicPr>
          <p:cNvPr id="79" name="Graphic 78">
            <a:extLst>
              <a:ext uri="{FF2B5EF4-FFF2-40B4-BE49-F238E27FC236}">
                <a16:creationId xmlns:a16="http://schemas.microsoft.com/office/drawing/2014/main" id="{8FCA30B9-C08A-42A8-B22B-C367E2414C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12139" y="1628539"/>
            <a:ext cx="923825" cy="1021643"/>
          </a:xfrm>
          <a:prstGeom prst="rect">
            <a:avLst/>
          </a:prstGeom>
        </p:spPr>
      </p:pic>
      <p:pic>
        <p:nvPicPr>
          <p:cNvPr id="81" name="Picture 80">
            <a:extLst>
              <a:ext uri="{FF2B5EF4-FFF2-40B4-BE49-F238E27FC236}">
                <a16:creationId xmlns:a16="http://schemas.microsoft.com/office/drawing/2014/main" id="{D728A293-783F-4B81-998E-C0973AE56060}"/>
              </a:ext>
            </a:extLst>
          </p:cNvPr>
          <p:cNvPicPr>
            <a:picLocks noChangeAspect="1"/>
          </p:cNvPicPr>
          <p:nvPr/>
        </p:nvPicPr>
        <p:blipFill>
          <a:blip r:embed="rId6"/>
          <a:stretch>
            <a:fillRect/>
          </a:stretch>
        </p:blipFill>
        <p:spPr>
          <a:xfrm>
            <a:off x="9394202" y="2107190"/>
            <a:ext cx="895342" cy="620067"/>
          </a:xfrm>
          <a:prstGeom prst="rect">
            <a:avLst/>
          </a:prstGeom>
        </p:spPr>
      </p:pic>
      <p:sp>
        <p:nvSpPr>
          <p:cNvPr id="82" name="TextBox 81">
            <a:extLst>
              <a:ext uri="{FF2B5EF4-FFF2-40B4-BE49-F238E27FC236}">
                <a16:creationId xmlns:a16="http://schemas.microsoft.com/office/drawing/2014/main" id="{3956B6EB-63E5-4B6A-B10D-7EE6C11E13C8}"/>
              </a:ext>
            </a:extLst>
          </p:cNvPr>
          <p:cNvSpPr txBox="1"/>
          <p:nvPr/>
        </p:nvSpPr>
        <p:spPr>
          <a:xfrm>
            <a:off x="8130358" y="2604055"/>
            <a:ext cx="2434225" cy="461665"/>
          </a:xfrm>
          <a:prstGeom prst="rect">
            <a:avLst/>
          </a:prstGeom>
          <a:noFill/>
        </p:spPr>
        <p:txBody>
          <a:bodyPr wrap="square" rtlCol="0">
            <a:spAutoFit/>
          </a:bodyPr>
          <a:lstStyle/>
          <a:p>
            <a:r>
              <a:rPr lang="en-US" sz="1200"/>
              <a:t>Gamble a little/lot more than most (51% v 37%)</a:t>
            </a:r>
          </a:p>
        </p:txBody>
      </p:sp>
      <p:sp>
        <p:nvSpPr>
          <p:cNvPr id="83" name="TextBox 82">
            <a:extLst>
              <a:ext uri="{FF2B5EF4-FFF2-40B4-BE49-F238E27FC236}">
                <a16:creationId xmlns:a16="http://schemas.microsoft.com/office/drawing/2014/main" id="{CCE4B963-597D-409F-91C1-0206FBCD690C}"/>
              </a:ext>
            </a:extLst>
          </p:cNvPr>
          <p:cNvSpPr txBox="1"/>
          <p:nvPr/>
        </p:nvSpPr>
        <p:spPr>
          <a:xfrm>
            <a:off x="9027251" y="5952754"/>
            <a:ext cx="3142937" cy="461665"/>
          </a:xfrm>
          <a:prstGeom prst="rect">
            <a:avLst/>
          </a:prstGeom>
          <a:noFill/>
        </p:spPr>
        <p:txBody>
          <a:bodyPr wrap="square" rtlCol="0">
            <a:spAutoFit/>
          </a:bodyPr>
          <a:lstStyle/>
          <a:p>
            <a:pPr algn="ctr"/>
            <a:r>
              <a:rPr lang="en-US" sz="1200"/>
              <a:t>Have a </a:t>
            </a:r>
            <a:r>
              <a:rPr lang="en-US" sz="1200" b="1"/>
              <a:t>high</a:t>
            </a:r>
            <a:r>
              <a:rPr lang="en-US" sz="1200"/>
              <a:t> Gambling Literacy Score </a:t>
            </a:r>
          </a:p>
          <a:p>
            <a:pPr algn="ctr"/>
            <a:r>
              <a:rPr lang="en-US" sz="1200"/>
              <a:t>(24% v 14%)</a:t>
            </a:r>
          </a:p>
        </p:txBody>
      </p:sp>
      <p:pic>
        <p:nvPicPr>
          <p:cNvPr id="84" name="Graphic 83">
            <a:extLst>
              <a:ext uri="{FF2B5EF4-FFF2-40B4-BE49-F238E27FC236}">
                <a16:creationId xmlns:a16="http://schemas.microsoft.com/office/drawing/2014/main" id="{4D24DD08-069F-4B19-AAC8-C9896D7891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5013" y="2035843"/>
            <a:ext cx="1253753" cy="1228678"/>
          </a:xfrm>
          <a:prstGeom prst="rect">
            <a:avLst/>
          </a:prstGeom>
        </p:spPr>
      </p:pic>
      <p:sp>
        <p:nvSpPr>
          <p:cNvPr id="85" name="TextBox 84">
            <a:extLst>
              <a:ext uri="{FF2B5EF4-FFF2-40B4-BE49-F238E27FC236}">
                <a16:creationId xmlns:a16="http://schemas.microsoft.com/office/drawing/2014/main" id="{C7154B40-403C-4F9D-86B5-465CD98F93AB}"/>
              </a:ext>
            </a:extLst>
          </p:cNvPr>
          <p:cNvSpPr txBox="1"/>
          <p:nvPr/>
        </p:nvSpPr>
        <p:spPr>
          <a:xfrm>
            <a:off x="6210242" y="3252547"/>
            <a:ext cx="2434225" cy="461665"/>
          </a:xfrm>
          <a:prstGeom prst="rect">
            <a:avLst/>
          </a:prstGeom>
          <a:noFill/>
        </p:spPr>
        <p:txBody>
          <a:bodyPr wrap="square" rtlCol="0">
            <a:spAutoFit/>
          </a:bodyPr>
          <a:lstStyle/>
          <a:p>
            <a:pPr algn="ctr"/>
            <a:r>
              <a:rPr lang="en-US" sz="1200"/>
              <a:t>Rent from private landlord/agency (25% v 12%)</a:t>
            </a:r>
            <a:endParaRPr lang="en-GB" sz="1200"/>
          </a:p>
        </p:txBody>
      </p:sp>
      <p:pic>
        <p:nvPicPr>
          <p:cNvPr id="86" name="Graphic 85">
            <a:extLst>
              <a:ext uri="{FF2B5EF4-FFF2-40B4-BE49-F238E27FC236}">
                <a16:creationId xmlns:a16="http://schemas.microsoft.com/office/drawing/2014/main" id="{A60A752C-D99F-4416-BEBF-8C35B3024A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42770" y="4197777"/>
            <a:ext cx="1340874" cy="1696409"/>
          </a:xfrm>
          <a:prstGeom prst="rect">
            <a:avLst/>
          </a:prstGeom>
        </p:spPr>
      </p:pic>
      <p:sp>
        <p:nvSpPr>
          <p:cNvPr id="87" name="Rectangle 86">
            <a:extLst>
              <a:ext uri="{FF2B5EF4-FFF2-40B4-BE49-F238E27FC236}">
                <a16:creationId xmlns:a16="http://schemas.microsoft.com/office/drawing/2014/main" id="{4C661322-DEC1-412B-BE82-2C436E84D967}"/>
              </a:ext>
            </a:extLst>
          </p:cNvPr>
          <p:cNvSpPr/>
          <p:nvPr/>
        </p:nvSpPr>
        <p:spPr>
          <a:xfrm>
            <a:off x="78632" y="6468726"/>
            <a:ext cx="10436968" cy="253916"/>
          </a:xfrm>
          <a:prstGeom prst="rect">
            <a:avLst/>
          </a:prstGeom>
        </p:spPr>
        <p:txBody>
          <a:bodyPr wrap="square">
            <a:spAutoFit/>
          </a:bodyPr>
          <a:lstStyle/>
          <a:p>
            <a:r>
              <a:rPr lang="en-GB" sz="1050" i="1">
                <a:latin typeface="Calibri" panose="020F0502020204030204" pitchFamily="34" charset="0"/>
                <a:ea typeface="Calibri" panose="020F0502020204030204" pitchFamily="34" charset="0"/>
                <a:cs typeface="Times New Roman" panose="02020603050405020304" pitchFamily="18" charset="0"/>
              </a:rPr>
              <a:t>DAGE. HOUSE. C1 Gambling behaviour. Literacy GLS. S1 Gambling activities in the last 4 weeks. Problematic n=117; Benefits n=254</a:t>
            </a:r>
            <a:endParaRPr lang="en-GB" sz="1050" i="1"/>
          </a:p>
        </p:txBody>
      </p:sp>
      <p:graphicFrame>
        <p:nvGraphicFramePr>
          <p:cNvPr id="78" name="Table 77">
            <a:extLst>
              <a:ext uri="{FF2B5EF4-FFF2-40B4-BE49-F238E27FC236}">
                <a16:creationId xmlns:a16="http://schemas.microsoft.com/office/drawing/2014/main" id="{10B84813-92BE-4667-86DE-D1ED6C96D58B}"/>
              </a:ext>
            </a:extLst>
          </p:cNvPr>
          <p:cNvGraphicFramePr>
            <a:graphicFrameLocks noGrp="1"/>
          </p:cNvGraphicFramePr>
          <p:nvPr>
            <p:extLst>
              <p:ext uri="{D42A27DB-BD31-4B8C-83A1-F6EECF244321}">
                <p14:modId xmlns:p14="http://schemas.microsoft.com/office/powerpoint/2010/main" val="3898324037"/>
              </p:ext>
            </p:extLst>
          </p:nvPr>
        </p:nvGraphicFramePr>
        <p:xfrm>
          <a:off x="504052" y="1489256"/>
          <a:ext cx="5153459" cy="1508199"/>
        </p:xfrm>
        <a:graphic>
          <a:graphicData uri="http://schemas.openxmlformats.org/drawingml/2006/table">
            <a:tbl>
              <a:tblPr firstRow="1" bandRow="1">
                <a:tableStyleId>{5C22544A-7EE6-4342-B048-85BDC9FD1C3A}</a:tableStyleId>
              </a:tblPr>
              <a:tblGrid>
                <a:gridCol w="5153459">
                  <a:extLst>
                    <a:ext uri="{9D8B030D-6E8A-4147-A177-3AD203B41FA5}">
                      <a16:colId xmlns:a16="http://schemas.microsoft.com/office/drawing/2014/main" val="1555497"/>
                    </a:ext>
                  </a:extLst>
                </a:gridCol>
              </a:tblGrid>
              <a:tr h="502733">
                <a:tc>
                  <a:txBody>
                    <a:bodyPr/>
                    <a:lstStyle/>
                    <a:p>
                      <a:r>
                        <a:rPr lang="en-US" sz="1600"/>
                        <a:t>Problematic</a:t>
                      </a:r>
                      <a:endParaRPr lang="en-GB" sz="1600"/>
                    </a:p>
                  </a:txBody>
                  <a:tcPr/>
                </a:tc>
                <a:extLst>
                  <a:ext uri="{0D108BD9-81ED-4DB2-BD59-A6C34878D82A}">
                    <a16:rowId xmlns:a16="http://schemas.microsoft.com/office/drawing/2014/main" val="263621604"/>
                  </a:ext>
                </a:extLst>
              </a:tr>
              <a:tr h="502733">
                <a:tc>
                  <a:txBody>
                    <a:bodyPr/>
                    <a:lstStyle/>
                    <a:p>
                      <a:r>
                        <a:rPr lang="en-US" sz="1200"/>
                        <a:t>I didn't have the money available in my bank account</a:t>
                      </a:r>
                      <a:endParaRPr lang="en-GB" sz="1200"/>
                    </a:p>
                  </a:txBody>
                  <a:tcPr/>
                </a:tc>
                <a:extLst>
                  <a:ext uri="{0D108BD9-81ED-4DB2-BD59-A6C34878D82A}">
                    <a16:rowId xmlns:a16="http://schemas.microsoft.com/office/drawing/2014/main" val="348588966"/>
                  </a:ext>
                </a:extLst>
              </a:tr>
              <a:tr h="502733">
                <a:tc>
                  <a:txBody>
                    <a:bodyPr/>
                    <a:lstStyle/>
                    <a:p>
                      <a:r>
                        <a:rPr lang="en-US" sz="1200"/>
                        <a:t>So that it doesn’t appear on my bank statement/app that someone else will see</a:t>
                      </a:r>
                      <a:endParaRPr lang="en-GB" sz="1200"/>
                    </a:p>
                  </a:txBody>
                  <a:tcPr/>
                </a:tc>
                <a:extLst>
                  <a:ext uri="{0D108BD9-81ED-4DB2-BD59-A6C34878D82A}">
                    <a16:rowId xmlns:a16="http://schemas.microsoft.com/office/drawing/2014/main" val="4274427383"/>
                  </a:ext>
                </a:extLst>
              </a:tr>
            </a:tbl>
          </a:graphicData>
        </a:graphic>
      </p:graphicFrame>
      <p:graphicFrame>
        <p:nvGraphicFramePr>
          <p:cNvPr id="93" name="Table 92">
            <a:extLst>
              <a:ext uri="{FF2B5EF4-FFF2-40B4-BE49-F238E27FC236}">
                <a16:creationId xmlns:a16="http://schemas.microsoft.com/office/drawing/2014/main" id="{FAAC6704-66F1-495A-B3BE-74268BED827C}"/>
              </a:ext>
            </a:extLst>
          </p:cNvPr>
          <p:cNvGraphicFramePr>
            <a:graphicFrameLocks noGrp="1"/>
          </p:cNvGraphicFramePr>
          <p:nvPr>
            <p:extLst>
              <p:ext uri="{D42A27DB-BD31-4B8C-83A1-F6EECF244321}">
                <p14:modId xmlns:p14="http://schemas.microsoft.com/office/powerpoint/2010/main" val="3820979544"/>
              </p:ext>
            </p:extLst>
          </p:nvPr>
        </p:nvGraphicFramePr>
        <p:xfrm>
          <a:off x="557492" y="4377516"/>
          <a:ext cx="5108517" cy="1656616"/>
        </p:xfrm>
        <a:graphic>
          <a:graphicData uri="http://schemas.openxmlformats.org/drawingml/2006/table">
            <a:tbl>
              <a:tblPr firstRow="1" bandRow="1">
                <a:tableStyleId>{5C22544A-7EE6-4342-B048-85BDC9FD1C3A}</a:tableStyleId>
              </a:tblPr>
              <a:tblGrid>
                <a:gridCol w="5108517">
                  <a:extLst>
                    <a:ext uri="{9D8B030D-6E8A-4147-A177-3AD203B41FA5}">
                      <a16:colId xmlns:a16="http://schemas.microsoft.com/office/drawing/2014/main" val="1555497"/>
                    </a:ext>
                  </a:extLst>
                </a:gridCol>
              </a:tblGrid>
              <a:tr h="414154">
                <a:tc>
                  <a:txBody>
                    <a:bodyPr/>
                    <a:lstStyle/>
                    <a:p>
                      <a:r>
                        <a:rPr lang="en-US" sz="1600"/>
                        <a:t>Reward-seeking/habitual</a:t>
                      </a:r>
                      <a:endParaRPr lang="en-GB" sz="1600"/>
                    </a:p>
                  </a:txBody>
                  <a:tcPr>
                    <a:solidFill>
                      <a:schemeClr val="accent2"/>
                    </a:solidFill>
                  </a:tcPr>
                </a:tc>
                <a:extLst>
                  <a:ext uri="{0D108BD9-81ED-4DB2-BD59-A6C34878D82A}">
                    <a16:rowId xmlns:a16="http://schemas.microsoft.com/office/drawing/2014/main" val="263621604"/>
                  </a:ext>
                </a:extLst>
              </a:tr>
              <a:tr h="414154">
                <a:tc>
                  <a:txBody>
                    <a:bodyPr/>
                    <a:lstStyle/>
                    <a:p>
                      <a:r>
                        <a:rPr lang="en-US" sz="1200"/>
                        <a:t>For added protection (e.g. against fraud) or payment security</a:t>
                      </a:r>
                      <a:endParaRPr lang="en-GB" sz="1200"/>
                    </a:p>
                  </a:txBody>
                  <a:tcPr>
                    <a:solidFill>
                      <a:schemeClr val="tx2">
                        <a:lumMod val="20000"/>
                        <a:lumOff val="80000"/>
                      </a:schemeClr>
                    </a:solidFill>
                  </a:tcPr>
                </a:tc>
                <a:extLst>
                  <a:ext uri="{0D108BD9-81ED-4DB2-BD59-A6C34878D82A}">
                    <a16:rowId xmlns:a16="http://schemas.microsoft.com/office/drawing/2014/main" val="348588966"/>
                  </a:ext>
                </a:extLst>
              </a:tr>
              <a:tr h="414154">
                <a:tc>
                  <a:txBody>
                    <a:bodyPr/>
                    <a:lstStyle/>
                    <a:p>
                      <a:r>
                        <a:rPr lang="en-US" sz="1200"/>
                        <a:t>I earn benefits when using my credit card (e.g. cashback, air miles, points)</a:t>
                      </a:r>
                      <a:endParaRPr lang="en-GB" sz="1200"/>
                    </a:p>
                  </a:txBody>
                  <a:tcPr/>
                </a:tc>
                <a:extLst>
                  <a:ext uri="{0D108BD9-81ED-4DB2-BD59-A6C34878D82A}">
                    <a16:rowId xmlns:a16="http://schemas.microsoft.com/office/drawing/2014/main" val="4274427383"/>
                  </a:ext>
                </a:extLst>
              </a:tr>
              <a:tr h="414154">
                <a:tc>
                  <a:txBody>
                    <a:bodyPr/>
                    <a:lstStyle/>
                    <a:p>
                      <a:r>
                        <a:rPr lang="en-US" sz="1200"/>
                        <a:t>I do all or most of my spending on credit cards and gambling is no different</a:t>
                      </a:r>
                      <a:endParaRPr lang="en-GB" sz="1200"/>
                    </a:p>
                  </a:txBody>
                  <a:tcPr>
                    <a:solidFill>
                      <a:schemeClr val="tx2">
                        <a:lumMod val="20000"/>
                        <a:lumOff val="80000"/>
                      </a:schemeClr>
                    </a:solidFill>
                  </a:tcPr>
                </a:tc>
                <a:extLst>
                  <a:ext uri="{0D108BD9-81ED-4DB2-BD59-A6C34878D82A}">
                    <a16:rowId xmlns:a16="http://schemas.microsoft.com/office/drawing/2014/main" val="658773498"/>
                  </a:ext>
                </a:extLst>
              </a:tr>
            </a:tbl>
          </a:graphicData>
        </a:graphic>
      </p:graphicFrame>
      <p:sp>
        <p:nvSpPr>
          <p:cNvPr id="95" name="TextBox 94">
            <a:extLst>
              <a:ext uri="{FF2B5EF4-FFF2-40B4-BE49-F238E27FC236}">
                <a16:creationId xmlns:a16="http://schemas.microsoft.com/office/drawing/2014/main" id="{5CA2813A-4988-432F-A391-6FF05801D824}"/>
              </a:ext>
            </a:extLst>
          </p:cNvPr>
          <p:cNvSpPr txBox="1"/>
          <p:nvPr/>
        </p:nvSpPr>
        <p:spPr>
          <a:xfrm>
            <a:off x="6559138" y="4353961"/>
            <a:ext cx="2339293" cy="461665"/>
          </a:xfrm>
          <a:prstGeom prst="rect">
            <a:avLst/>
          </a:prstGeom>
          <a:noFill/>
        </p:spPr>
        <p:txBody>
          <a:bodyPr wrap="square" rtlCol="0">
            <a:spAutoFit/>
          </a:bodyPr>
          <a:lstStyle/>
          <a:p>
            <a:r>
              <a:rPr lang="en-US" sz="1200"/>
              <a:t>Be older (65+) </a:t>
            </a:r>
          </a:p>
          <a:p>
            <a:r>
              <a:rPr lang="en-US" sz="1200"/>
              <a:t>(15% v 2%)</a:t>
            </a:r>
            <a:endParaRPr lang="en-GB" sz="1200"/>
          </a:p>
        </p:txBody>
      </p:sp>
      <p:pic>
        <p:nvPicPr>
          <p:cNvPr id="96" name="Graphic 95">
            <a:extLst>
              <a:ext uri="{FF2B5EF4-FFF2-40B4-BE49-F238E27FC236}">
                <a16:creationId xmlns:a16="http://schemas.microsoft.com/office/drawing/2014/main" id="{E052B0A5-B2A9-42D3-8B1F-99D17F9BE6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8933" y="4705626"/>
            <a:ext cx="1223581" cy="1199109"/>
          </a:xfrm>
          <a:prstGeom prst="rect">
            <a:avLst/>
          </a:prstGeom>
        </p:spPr>
      </p:pic>
      <p:sp>
        <p:nvSpPr>
          <p:cNvPr id="97" name="TextBox 96">
            <a:extLst>
              <a:ext uri="{FF2B5EF4-FFF2-40B4-BE49-F238E27FC236}">
                <a16:creationId xmlns:a16="http://schemas.microsoft.com/office/drawing/2014/main" id="{7FB3D86A-824A-4C09-92D2-138C43F48C7A}"/>
              </a:ext>
            </a:extLst>
          </p:cNvPr>
          <p:cNvSpPr txBox="1"/>
          <p:nvPr/>
        </p:nvSpPr>
        <p:spPr>
          <a:xfrm>
            <a:off x="7174600" y="5951589"/>
            <a:ext cx="2434225" cy="276999"/>
          </a:xfrm>
          <a:prstGeom prst="rect">
            <a:avLst/>
          </a:prstGeom>
          <a:noFill/>
        </p:spPr>
        <p:txBody>
          <a:bodyPr wrap="square" rtlCol="0">
            <a:spAutoFit/>
          </a:bodyPr>
          <a:lstStyle/>
          <a:p>
            <a:r>
              <a:rPr lang="en-US" sz="1200"/>
              <a:t>Own home outright (39% vs 28%)</a:t>
            </a:r>
            <a:endParaRPr lang="en-GB" sz="1200"/>
          </a:p>
        </p:txBody>
      </p:sp>
      <p:grpSp>
        <p:nvGrpSpPr>
          <p:cNvPr id="98" name="Graphic 4">
            <a:extLst>
              <a:ext uri="{FF2B5EF4-FFF2-40B4-BE49-F238E27FC236}">
                <a16:creationId xmlns:a16="http://schemas.microsoft.com/office/drawing/2014/main" id="{38C148F5-A76F-4AF4-B131-981134B5652C}"/>
              </a:ext>
            </a:extLst>
          </p:cNvPr>
          <p:cNvGrpSpPr/>
          <p:nvPr/>
        </p:nvGrpSpPr>
        <p:grpSpPr>
          <a:xfrm>
            <a:off x="5558765" y="4308200"/>
            <a:ext cx="1125382" cy="1829408"/>
            <a:chOff x="7586023" y="3083046"/>
            <a:chExt cx="2424276" cy="3341569"/>
          </a:xfrm>
        </p:grpSpPr>
        <p:sp>
          <p:nvSpPr>
            <p:cNvPr id="99" name="Freeform: Shape 98">
              <a:extLst>
                <a:ext uri="{FF2B5EF4-FFF2-40B4-BE49-F238E27FC236}">
                  <a16:creationId xmlns:a16="http://schemas.microsoft.com/office/drawing/2014/main" id="{5D24DE37-9353-4A0F-B56E-02C21A326731}"/>
                </a:ext>
              </a:extLst>
            </p:cNvPr>
            <p:cNvSpPr/>
            <p:nvPr/>
          </p:nvSpPr>
          <p:spPr>
            <a:xfrm>
              <a:off x="7501624" y="6134013"/>
              <a:ext cx="2588078" cy="360365"/>
            </a:xfrm>
            <a:custGeom>
              <a:avLst/>
              <a:gdLst>
                <a:gd name="connsiteX0" fmla="*/ 95210 w 2588078"/>
                <a:gd name="connsiteY0" fmla="*/ 209684 h 360365"/>
                <a:gd name="connsiteX1" fmla="*/ 84399 w 2588078"/>
                <a:gd name="connsiteY1" fmla="*/ 222461 h 360365"/>
                <a:gd name="connsiteX2" fmla="*/ 103072 w 2588078"/>
                <a:gd name="connsiteY2" fmla="*/ 238513 h 360365"/>
                <a:gd name="connsiteX3" fmla="*/ 1208739 w 2588078"/>
                <a:gd name="connsiteY3" fmla="*/ 222461 h 360365"/>
                <a:gd name="connsiteX4" fmla="*/ 1740114 w 2588078"/>
                <a:gd name="connsiteY4" fmla="*/ 221150 h 360365"/>
                <a:gd name="connsiteX5" fmla="*/ 2229883 w 2588078"/>
                <a:gd name="connsiteY5" fmla="*/ 208701 h 360365"/>
                <a:gd name="connsiteX6" fmla="*/ 2490001 w 2588078"/>
                <a:gd name="connsiteY6" fmla="*/ 164475 h 360365"/>
                <a:gd name="connsiteX7" fmla="*/ 2511623 w 2588078"/>
                <a:gd name="connsiteY7" fmla="*/ 133025 h 360365"/>
                <a:gd name="connsiteX8" fmla="*/ 2489674 w 2588078"/>
                <a:gd name="connsiteY8" fmla="*/ 120575 h 360365"/>
                <a:gd name="connsiteX9" fmla="*/ 2278369 w 2588078"/>
                <a:gd name="connsiteY9" fmla="*/ 98954 h 360365"/>
                <a:gd name="connsiteX10" fmla="*/ 1377455 w 2588078"/>
                <a:gd name="connsiteY10" fmla="*/ 88470 h 360365"/>
                <a:gd name="connsiteX11" fmla="*/ 927326 w 2588078"/>
                <a:gd name="connsiteY11" fmla="*/ 109109 h 360365"/>
                <a:gd name="connsiteX12" fmla="*/ 492267 w 2588078"/>
                <a:gd name="connsiteY12" fmla="*/ 142853 h 360365"/>
                <a:gd name="connsiteX13" fmla="*/ 95210 w 2588078"/>
                <a:gd name="connsiteY13" fmla="*/ 209684 h 36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8078" h="360365">
                  <a:moveTo>
                    <a:pt x="95210" y="209684"/>
                  </a:moveTo>
                  <a:cubicBezTo>
                    <a:pt x="90295" y="212960"/>
                    <a:pt x="85054" y="216564"/>
                    <a:pt x="84399" y="222461"/>
                  </a:cubicBezTo>
                  <a:cubicBezTo>
                    <a:pt x="83416" y="231306"/>
                    <a:pt x="94227" y="236548"/>
                    <a:pt x="103072" y="238513"/>
                  </a:cubicBezTo>
                  <a:cubicBezTo>
                    <a:pt x="462127" y="329915"/>
                    <a:pt x="838873" y="240807"/>
                    <a:pt x="1208739" y="222461"/>
                  </a:cubicBezTo>
                  <a:cubicBezTo>
                    <a:pt x="1385645" y="213615"/>
                    <a:pt x="1562879" y="221150"/>
                    <a:pt x="1740114" y="221150"/>
                  </a:cubicBezTo>
                  <a:cubicBezTo>
                    <a:pt x="1903588" y="221150"/>
                    <a:pt x="2066736" y="214926"/>
                    <a:pt x="2229883" y="208701"/>
                  </a:cubicBezTo>
                  <a:cubicBezTo>
                    <a:pt x="2318336" y="205425"/>
                    <a:pt x="2409738" y="201166"/>
                    <a:pt x="2490001" y="164475"/>
                  </a:cubicBezTo>
                  <a:cubicBezTo>
                    <a:pt x="2502778" y="158578"/>
                    <a:pt x="2517848" y="146129"/>
                    <a:pt x="2511623" y="133025"/>
                  </a:cubicBezTo>
                  <a:cubicBezTo>
                    <a:pt x="2508020" y="125162"/>
                    <a:pt x="2498191" y="122541"/>
                    <a:pt x="2489674" y="120575"/>
                  </a:cubicBezTo>
                  <a:cubicBezTo>
                    <a:pt x="2420221" y="106816"/>
                    <a:pt x="2349131" y="102557"/>
                    <a:pt x="2278369" y="98954"/>
                  </a:cubicBezTo>
                  <a:cubicBezTo>
                    <a:pt x="1978282" y="83884"/>
                    <a:pt x="1677869" y="80608"/>
                    <a:pt x="1377455" y="88470"/>
                  </a:cubicBezTo>
                  <a:cubicBezTo>
                    <a:pt x="1227412" y="92401"/>
                    <a:pt x="1077369" y="99281"/>
                    <a:pt x="927326" y="109109"/>
                  </a:cubicBezTo>
                  <a:cubicBezTo>
                    <a:pt x="784163" y="118282"/>
                    <a:pt x="635430" y="146456"/>
                    <a:pt x="492267" y="142853"/>
                  </a:cubicBezTo>
                  <a:cubicBezTo>
                    <a:pt x="357949" y="139249"/>
                    <a:pt x="214130" y="134990"/>
                    <a:pt x="95210" y="209684"/>
                  </a:cubicBezTo>
                  <a:close/>
                </a:path>
              </a:pathLst>
            </a:custGeom>
            <a:solidFill>
              <a:srgbClr val="000000">
                <a:alpha val="20000"/>
              </a:srgbClr>
            </a:solidFill>
            <a:ln w="32694"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7EA2DBD2-8B28-47AE-8D5D-A215497E901F}"/>
                </a:ext>
              </a:extLst>
            </p:cNvPr>
            <p:cNvSpPr/>
            <p:nvPr/>
          </p:nvSpPr>
          <p:spPr>
            <a:xfrm>
              <a:off x="8625929" y="3878638"/>
              <a:ext cx="196563" cy="786252"/>
            </a:xfrm>
            <a:custGeom>
              <a:avLst/>
              <a:gdLst>
                <a:gd name="connsiteX0" fmla="*/ 26120 w 196562"/>
                <a:gd name="connsiteY0" fmla="*/ 381164 h 786251"/>
                <a:gd name="connsiteX1" fmla="*/ 28741 w 196562"/>
                <a:gd name="connsiteY1" fmla="*/ 245536 h 786251"/>
                <a:gd name="connsiteX2" fmla="*/ 57242 w 196562"/>
                <a:gd name="connsiteY2" fmla="*/ 131202 h 786251"/>
                <a:gd name="connsiteX3" fmla="*/ 116866 w 196562"/>
                <a:gd name="connsiteY3" fmla="*/ 41110 h 786251"/>
                <a:gd name="connsiteX4" fmla="*/ 172887 w 196562"/>
                <a:gd name="connsiteY4" fmla="*/ 27351 h 786251"/>
                <a:gd name="connsiteX5" fmla="*/ 200733 w 196562"/>
                <a:gd name="connsiteY5" fmla="*/ 63388 h 786251"/>
                <a:gd name="connsiteX6" fmla="*/ 201388 w 196562"/>
                <a:gd name="connsiteY6" fmla="*/ 110563 h 786251"/>
                <a:gd name="connsiteX7" fmla="*/ 187957 w 196562"/>
                <a:gd name="connsiteY7" fmla="*/ 195085 h 786251"/>
                <a:gd name="connsiteX8" fmla="*/ 151593 w 196562"/>
                <a:gd name="connsiteY8" fmla="*/ 304505 h 786251"/>
                <a:gd name="connsiteX9" fmla="*/ 127350 w 196562"/>
                <a:gd name="connsiteY9" fmla="*/ 490257 h 786251"/>
                <a:gd name="connsiteX10" fmla="*/ 112608 w 196562"/>
                <a:gd name="connsiteY10" fmla="*/ 777238 h 786251"/>
                <a:gd name="connsiteX11" fmla="*/ 110642 w 196562"/>
                <a:gd name="connsiteY11" fmla="*/ 785101 h 786251"/>
                <a:gd name="connsiteX12" fmla="*/ 74278 w 196562"/>
                <a:gd name="connsiteY12" fmla="*/ 791981 h 786251"/>
                <a:gd name="connsiteX13" fmla="*/ 62484 w 196562"/>
                <a:gd name="connsiteY13" fmla="*/ 742512 h 786251"/>
                <a:gd name="connsiteX14" fmla="*/ 45121 w 196562"/>
                <a:gd name="connsiteY14" fmla="*/ 620316 h 786251"/>
                <a:gd name="connsiteX15" fmla="*/ 26120 w 196562"/>
                <a:gd name="connsiteY15" fmla="*/ 381164 h 7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562" h="786251">
                  <a:moveTo>
                    <a:pt x="26120" y="381164"/>
                  </a:moveTo>
                  <a:cubicBezTo>
                    <a:pt x="24154" y="335955"/>
                    <a:pt x="23171" y="290418"/>
                    <a:pt x="28741" y="245536"/>
                  </a:cubicBezTo>
                  <a:cubicBezTo>
                    <a:pt x="33655" y="206551"/>
                    <a:pt x="43155" y="167894"/>
                    <a:pt x="57242" y="131202"/>
                  </a:cubicBezTo>
                  <a:cubicBezTo>
                    <a:pt x="70347" y="97131"/>
                    <a:pt x="88037" y="63715"/>
                    <a:pt x="116866" y="41110"/>
                  </a:cubicBezTo>
                  <a:cubicBezTo>
                    <a:pt x="132919" y="28661"/>
                    <a:pt x="154213" y="19816"/>
                    <a:pt x="172887" y="27351"/>
                  </a:cubicBezTo>
                  <a:cubicBezTo>
                    <a:pt x="187629" y="33248"/>
                    <a:pt x="197130" y="47990"/>
                    <a:pt x="200733" y="63388"/>
                  </a:cubicBezTo>
                  <a:cubicBezTo>
                    <a:pt x="204337" y="78785"/>
                    <a:pt x="203026" y="94838"/>
                    <a:pt x="201388" y="110563"/>
                  </a:cubicBezTo>
                  <a:cubicBezTo>
                    <a:pt x="198440" y="139064"/>
                    <a:pt x="194836" y="167238"/>
                    <a:pt x="187957" y="195085"/>
                  </a:cubicBezTo>
                  <a:cubicBezTo>
                    <a:pt x="178456" y="232104"/>
                    <a:pt x="162404" y="267485"/>
                    <a:pt x="151593" y="304505"/>
                  </a:cubicBezTo>
                  <a:cubicBezTo>
                    <a:pt x="134229" y="364784"/>
                    <a:pt x="130626" y="427684"/>
                    <a:pt x="127350" y="490257"/>
                  </a:cubicBezTo>
                  <a:cubicBezTo>
                    <a:pt x="122436" y="585917"/>
                    <a:pt x="117522" y="681578"/>
                    <a:pt x="112608" y="777238"/>
                  </a:cubicBezTo>
                  <a:cubicBezTo>
                    <a:pt x="112608" y="779859"/>
                    <a:pt x="112280" y="782808"/>
                    <a:pt x="110642" y="785101"/>
                  </a:cubicBezTo>
                  <a:cubicBezTo>
                    <a:pt x="106055" y="790998"/>
                    <a:pt x="80830" y="796567"/>
                    <a:pt x="74278" y="791981"/>
                  </a:cubicBezTo>
                  <a:cubicBezTo>
                    <a:pt x="64122" y="784773"/>
                    <a:pt x="64450" y="753979"/>
                    <a:pt x="62484" y="742512"/>
                  </a:cubicBezTo>
                  <a:cubicBezTo>
                    <a:pt x="55932" y="701889"/>
                    <a:pt x="50035" y="661266"/>
                    <a:pt x="45121" y="620316"/>
                  </a:cubicBezTo>
                  <a:cubicBezTo>
                    <a:pt x="36276" y="540708"/>
                    <a:pt x="29724" y="460772"/>
                    <a:pt x="26120" y="381164"/>
                  </a:cubicBezTo>
                  <a:close/>
                </a:path>
              </a:pathLst>
            </a:custGeom>
            <a:solidFill>
              <a:srgbClr val="4A4E31"/>
            </a:solid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21299A1A-47A7-48F2-8B8C-1A43F09E58BB}"/>
                </a:ext>
              </a:extLst>
            </p:cNvPr>
            <p:cNvSpPr/>
            <p:nvPr/>
          </p:nvSpPr>
          <p:spPr>
            <a:xfrm>
              <a:off x="8891185" y="3676233"/>
              <a:ext cx="458647" cy="491407"/>
            </a:xfrm>
            <a:custGeom>
              <a:avLst/>
              <a:gdLst>
                <a:gd name="connsiteX0" fmla="*/ 291584 w 458646"/>
                <a:gd name="connsiteY0" fmla="*/ 77747 h 491407"/>
                <a:gd name="connsiteX1" fmla="*/ 202148 w 458646"/>
                <a:gd name="connsiteY1" fmla="*/ 169477 h 491407"/>
                <a:gd name="connsiteX2" fmla="*/ 56036 w 458646"/>
                <a:gd name="connsiteY2" fmla="*/ 347694 h 491407"/>
                <a:gd name="connsiteX3" fmla="*/ 24586 w 458646"/>
                <a:gd name="connsiteY3" fmla="*/ 423698 h 491407"/>
                <a:gd name="connsiteX4" fmla="*/ 71434 w 458646"/>
                <a:gd name="connsiteY4" fmla="*/ 482667 h 491407"/>
                <a:gd name="connsiteX5" fmla="*/ 124178 w 458646"/>
                <a:gd name="connsiteY5" fmla="*/ 456786 h 491407"/>
                <a:gd name="connsiteX6" fmla="*/ 364968 w 458646"/>
                <a:gd name="connsiteY6" fmla="*/ 253344 h 491407"/>
                <a:gd name="connsiteX7" fmla="*/ 417385 w 458646"/>
                <a:gd name="connsiteY7" fmla="*/ 197323 h 491407"/>
                <a:gd name="connsiteX8" fmla="*/ 423281 w 458646"/>
                <a:gd name="connsiteY8" fmla="*/ 37124 h 491407"/>
                <a:gd name="connsiteX9" fmla="*/ 291584 w 458646"/>
                <a:gd name="connsiteY9" fmla="*/ 77747 h 4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646" h="491407">
                  <a:moveTo>
                    <a:pt x="291584" y="77747"/>
                  </a:moveTo>
                  <a:cubicBezTo>
                    <a:pt x="259151" y="105594"/>
                    <a:pt x="230650" y="137371"/>
                    <a:pt x="202148" y="169477"/>
                  </a:cubicBezTo>
                  <a:cubicBezTo>
                    <a:pt x="150714" y="226808"/>
                    <a:pt x="99608" y="284466"/>
                    <a:pt x="56036" y="347694"/>
                  </a:cubicBezTo>
                  <a:cubicBezTo>
                    <a:pt x="40311" y="370626"/>
                    <a:pt x="25241" y="395852"/>
                    <a:pt x="24586" y="423698"/>
                  </a:cubicBezTo>
                  <a:cubicBezTo>
                    <a:pt x="23931" y="451544"/>
                    <a:pt x="43587" y="481356"/>
                    <a:pt x="71434" y="482667"/>
                  </a:cubicBezTo>
                  <a:cubicBezTo>
                    <a:pt x="91418" y="483322"/>
                    <a:pt x="108781" y="469563"/>
                    <a:pt x="124178" y="456786"/>
                  </a:cubicBezTo>
                  <a:cubicBezTo>
                    <a:pt x="204441" y="388972"/>
                    <a:pt x="284705" y="321158"/>
                    <a:pt x="364968" y="253344"/>
                  </a:cubicBezTo>
                  <a:cubicBezTo>
                    <a:pt x="384624" y="236636"/>
                    <a:pt x="404608" y="219600"/>
                    <a:pt x="417385" y="197323"/>
                  </a:cubicBezTo>
                  <a:cubicBezTo>
                    <a:pt x="437368" y="162269"/>
                    <a:pt x="454732" y="70540"/>
                    <a:pt x="423281" y="37124"/>
                  </a:cubicBezTo>
                  <a:cubicBezTo>
                    <a:pt x="388555" y="105"/>
                    <a:pt x="318448" y="54487"/>
                    <a:pt x="291584" y="77747"/>
                  </a:cubicBezTo>
                  <a:close/>
                </a:path>
              </a:pathLst>
            </a:custGeom>
            <a:solidFill>
              <a:srgbClr val="D6D6D6"/>
            </a:solidFill>
            <a:ln w="952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5F5BB0EF-4087-4F2D-B868-8866495A1ADA}"/>
                </a:ext>
              </a:extLst>
            </p:cNvPr>
            <p:cNvSpPr/>
            <p:nvPr/>
          </p:nvSpPr>
          <p:spPr>
            <a:xfrm>
              <a:off x="8647790" y="4671342"/>
              <a:ext cx="393126" cy="1408701"/>
            </a:xfrm>
            <a:custGeom>
              <a:avLst/>
              <a:gdLst>
                <a:gd name="connsiteX0" fmla="*/ 56676 w 393125"/>
                <a:gd name="connsiteY0" fmla="*/ 1021732 h 1408700"/>
                <a:gd name="connsiteX1" fmla="*/ 24570 w 393125"/>
                <a:gd name="connsiteY1" fmla="*/ 1391598 h 1408700"/>
                <a:gd name="connsiteX2" fmla="*/ 71090 w 393125"/>
                <a:gd name="connsiteY2" fmla="*/ 1385373 h 1408700"/>
                <a:gd name="connsiteX3" fmla="*/ 133335 w 393125"/>
                <a:gd name="connsiteY3" fmla="*/ 1199949 h 1408700"/>
                <a:gd name="connsiteX4" fmla="*/ 173303 w 393125"/>
                <a:gd name="connsiteY4" fmla="*/ 1012886 h 1408700"/>
                <a:gd name="connsiteX5" fmla="*/ 294844 w 393125"/>
                <a:gd name="connsiteY5" fmla="*/ 491667 h 1408700"/>
                <a:gd name="connsiteX6" fmla="*/ 359055 w 393125"/>
                <a:gd name="connsiteY6" fmla="*/ 263654 h 1408700"/>
                <a:gd name="connsiteX7" fmla="*/ 320070 w 393125"/>
                <a:gd name="connsiteY7" fmla="*/ 34658 h 1408700"/>
                <a:gd name="connsiteX8" fmla="*/ 138577 w 393125"/>
                <a:gd name="connsiteY8" fmla="*/ 75609 h 1408700"/>
                <a:gd name="connsiteX9" fmla="*/ 93040 w 393125"/>
                <a:gd name="connsiteY9" fmla="*/ 294121 h 1408700"/>
                <a:gd name="connsiteX10" fmla="*/ 76004 w 393125"/>
                <a:gd name="connsiteY10" fmla="*/ 637451 h 1408700"/>
                <a:gd name="connsiteX11" fmla="*/ 56676 w 393125"/>
                <a:gd name="connsiteY11" fmla="*/ 1021732 h 14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25" h="1408700">
                  <a:moveTo>
                    <a:pt x="56676" y="1021732"/>
                  </a:moveTo>
                  <a:cubicBezTo>
                    <a:pt x="49141" y="1172758"/>
                    <a:pt x="39640" y="1241227"/>
                    <a:pt x="24570" y="1391598"/>
                  </a:cubicBezTo>
                  <a:cubicBezTo>
                    <a:pt x="44882" y="1388649"/>
                    <a:pt x="50779" y="1387994"/>
                    <a:pt x="71090" y="1385373"/>
                  </a:cubicBezTo>
                  <a:cubicBezTo>
                    <a:pt x="93367" y="1298230"/>
                    <a:pt x="117938" y="1288402"/>
                    <a:pt x="133335" y="1199949"/>
                  </a:cubicBezTo>
                  <a:cubicBezTo>
                    <a:pt x="144146" y="1137049"/>
                    <a:pt x="158561" y="1074804"/>
                    <a:pt x="173303" y="1012886"/>
                  </a:cubicBezTo>
                  <a:cubicBezTo>
                    <a:pt x="213926" y="839256"/>
                    <a:pt x="254221" y="665625"/>
                    <a:pt x="294844" y="491667"/>
                  </a:cubicBezTo>
                  <a:cubicBezTo>
                    <a:pt x="312863" y="414680"/>
                    <a:pt x="330881" y="337365"/>
                    <a:pt x="359055" y="263654"/>
                  </a:cubicBezTo>
                  <a:cubicBezTo>
                    <a:pt x="389195" y="184701"/>
                    <a:pt x="425559" y="72005"/>
                    <a:pt x="320070" y="34658"/>
                  </a:cubicBezTo>
                  <a:cubicBezTo>
                    <a:pt x="260446" y="13692"/>
                    <a:pt x="179527" y="24503"/>
                    <a:pt x="138577" y="75609"/>
                  </a:cubicBezTo>
                  <a:cubicBezTo>
                    <a:pt x="92057" y="133595"/>
                    <a:pt x="96316" y="224669"/>
                    <a:pt x="93040" y="294121"/>
                  </a:cubicBezTo>
                  <a:cubicBezTo>
                    <a:pt x="87471" y="408456"/>
                    <a:pt x="81574" y="523117"/>
                    <a:pt x="76004" y="637451"/>
                  </a:cubicBezTo>
                  <a:cubicBezTo>
                    <a:pt x="69125" y="765545"/>
                    <a:pt x="62900" y="893638"/>
                    <a:pt x="56676" y="1021732"/>
                  </a:cubicBezTo>
                  <a:close/>
                </a:path>
              </a:pathLst>
            </a:custGeom>
            <a:solidFill>
              <a:srgbClr val="E2E2E2"/>
            </a:solidFill>
            <a:ln w="952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D5C7292B-F8D3-45B3-AA90-ABF997DD6D9A}"/>
                </a:ext>
              </a:extLst>
            </p:cNvPr>
            <p:cNvSpPr/>
            <p:nvPr/>
          </p:nvSpPr>
          <p:spPr>
            <a:xfrm>
              <a:off x="8907597" y="4715712"/>
              <a:ext cx="327605" cy="1375940"/>
            </a:xfrm>
            <a:custGeom>
              <a:avLst/>
              <a:gdLst>
                <a:gd name="connsiteX0" fmla="*/ 45849 w 327604"/>
                <a:gd name="connsiteY0" fmla="*/ 77103 h 1375940"/>
                <a:gd name="connsiteX1" fmla="*/ 73695 w 327604"/>
                <a:gd name="connsiteY1" fmla="*/ 35497 h 1375940"/>
                <a:gd name="connsiteX2" fmla="*/ 137250 w 327604"/>
                <a:gd name="connsiteY2" fmla="*/ 25669 h 1375940"/>
                <a:gd name="connsiteX3" fmla="*/ 235532 w 327604"/>
                <a:gd name="connsiteY3" fmla="*/ 38446 h 1375940"/>
                <a:gd name="connsiteX4" fmla="*/ 307605 w 327604"/>
                <a:gd name="connsiteY4" fmla="*/ 71862 h 1375940"/>
                <a:gd name="connsiteX5" fmla="*/ 322347 w 327604"/>
                <a:gd name="connsiteY5" fmla="*/ 144917 h 1375940"/>
                <a:gd name="connsiteX6" fmla="*/ 299415 w 327604"/>
                <a:gd name="connsiteY6" fmla="*/ 704466 h 1375940"/>
                <a:gd name="connsiteX7" fmla="*/ 237497 w 327604"/>
                <a:gd name="connsiteY7" fmla="*/ 1164096 h 1375940"/>
                <a:gd name="connsiteX8" fmla="*/ 214893 w 327604"/>
                <a:gd name="connsiteY8" fmla="*/ 1341658 h 1375940"/>
                <a:gd name="connsiteX9" fmla="*/ 210634 w 327604"/>
                <a:gd name="connsiteY9" fmla="*/ 1351158 h 1375940"/>
                <a:gd name="connsiteX10" fmla="*/ 202444 w 327604"/>
                <a:gd name="connsiteY10" fmla="*/ 1348538 h 1375940"/>
                <a:gd name="connsiteX11" fmla="*/ 182132 w 327604"/>
                <a:gd name="connsiteY11" fmla="*/ 1357055 h 1375940"/>
                <a:gd name="connsiteX12" fmla="*/ 175252 w 327604"/>
                <a:gd name="connsiteY12" fmla="*/ 1358038 h 1375940"/>
                <a:gd name="connsiteX13" fmla="*/ 166079 w 327604"/>
                <a:gd name="connsiteY13" fmla="*/ 1313156 h 1375940"/>
                <a:gd name="connsiteX14" fmla="*/ 53056 w 327604"/>
                <a:gd name="connsiteY14" fmla="*/ 417812 h 1375940"/>
                <a:gd name="connsiteX15" fmla="*/ 45849 w 327604"/>
                <a:gd name="connsiteY15" fmla="*/ 77103 h 137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04" h="1375940">
                  <a:moveTo>
                    <a:pt x="45849" y="77103"/>
                  </a:moveTo>
                  <a:cubicBezTo>
                    <a:pt x="51745" y="61378"/>
                    <a:pt x="59608" y="45326"/>
                    <a:pt x="73695" y="35497"/>
                  </a:cubicBezTo>
                  <a:cubicBezTo>
                    <a:pt x="91713" y="23048"/>
                    <a:pt x="115301" y="23704"/>
                    <a:pt x="137250" y="25669"/>
                  </a:cubicBezTo>
                  <a:cubicBezTo>
                    <a:pt x="170338" y="28618"/>
                    <a:pt x="203099" y="32877"/>
                    <a:pt x="235532" y="38446"/>
                  </a:cubicBezTo>
                  <a:cubicBezTo>
                    <a:pt x="262395" y="43032"/>
                    <a:pt x="291225" y="50240"/>
                    <a:pt x="307605" y="71862"/>
                  </a:cubicBezTo>
                  <a:cubicBezTo>
                    <a:pt x="323002" y="92173"/>
                    <a:pt x="323002" y="119692"/>
                    <a:pt x="322347" y="144917"/>
                  </a:cubicBezTo>
                  <a:cubicBezTo>
                    <a:pt x="317433" y="331652"/>
                    <a:pt x="309898" y="518059"/>
                    <a:pt x="299415" y="704466"/>
                  </a:cubicBezTo>
                  <a:cubicBezTo>
                    <a:pt x="289914" y="875476"/>
                    <a:pt x="251584" y="993414"/>
                    <a:pt x="237497" y="1164096"/>
                  </a:cubicBezTo>
                  <a:cubicBezTo>
                    <a:pt x="231928" y="1230272"/>
                    <a:pt x="227342" y="1219134"/>
                    <a:pt x="214893" y="1341658"/>
                  </a:cubicBezTo>
                  <a:cubicBezTo>
                    <a:pt x="213910" y="1351158"/>
                    <a:pt x="214893" y="1345589"/>
                    <a:pt x="210634" y="1351158"/>
                  </a:cubicBezTo>
                  <a:cubicBezTo>
                    <a:pt x="208341" y="1349848"/>
                    <a:pt x="205720" y="1348865"/>
                    <a:pt x="202444" y="1348538"/>
                  </a:cubicBezTo>
                  <a:cubicBezTo>
                    <a:pt x="191305" y="1347882"/>
                    <a:pt x="193271" y="1357710"/>
                    <a:pt x="182132" y="1357055"/>
                  </a:cubicBezTo>
                  <a:cubicBezTo>
                    <a:pt x="179511" y="1357055"/>
                    <a:pt x="177546" y="1357383"/>
                    <a:pt x="175252" y="1358038"/>
                  </a:cubicBezTo>
                  <a:cubicBezTo>
                    <a:pt x="170338" y="1345589"/>
                    <a:pt x="167390" y="1329864"/>
                    <a:pt x="166079" y="1313156"/>
                  </a:cubicBezTo>
                  <a:cubicBezTo>
                    <a:pt x="143147" y="977689"/>
                    <a:pt x="117594" y="748038"/>
                    <a:pt x="53056" y="417812"/>
                  </a:cubicBezTo>
                  <a:cubicBezTo>
                    <a:pt x="31434" y="304789"/>
                    <a:pt x="5225" y="184885"/>
                    <a:pt x="45849" y="77103"/>
                  </a:cubicBezTo>
                  <a:close/>
                </a:path>
              </a:pathLst>
            </a:custGeom>
            <a:solidFill>
              <a:srgbClr val="E2E2E2"/>
            </a:solidFill>
            <a:ln w="952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CEBC5D83-471E-4B41-BAB7-F36332508581}"/>
                </a:ext>
              </a:extLst>
            </p:cNvPr>
            <p:cNvSpPr/>
            <p:nvPr/>
          </p:nvSpPr>
          <p:spPr>
            <a:xfrm>
              <a:off x="8704840" y="4527256"/>
              <a:ext cx="524168" cy="458647"/>
            </a:xfrm>
            <a:custGeom>
              <a:avLst/>
              <a:gdLst>
                <a:gd name="connsiteX0" fmla="*/ 25179 w 524167"/>
                <a:gd name="connsiteY0" fmla="*/ 155812 h 458646"/>
                <a:gd name="connsiteX1" fmla="*/ 28455 w 524167"/>
                <a:gd name="connsiteY1" fmla="*/ 125345 h 458646"/>
                <a:gd name="connsiteX2" fmla="*/ 60888 w 524167"/>
                <a:gd name="connsiteY2" fmla="*/ 99137 h 458646"/>
                <a:gd name="connsiteX3" fmla="*/ 435013 w 524167"/>
                <a:gd name="connsiteY3" fmla="*/ 26081 h 458646"/>
                <a:gd name="connsiteX4" fmla="*/ 470394 w 524167"/>
                <a:gd name="connsiteY4" fmla="*/ 35254 h 458646"/>
                <a:gd name="connsiteX5" fmla="*/ 490706 w 524167"/>
                <a:gd name="connsiteY5" fmla="*/ 77187 h 458646"/>
                <a:gd name="connsiteX6" fmla="*/ 518880 w 524167"/>
                <a:gd name="connsiteY6" fmla="*/ 223954 h 458646"/>
                <a:gd name="connsiteX7" fmla="*/ 513638 w 524167"/>
                <a:gd name="connsiteY7" fmla="*/ 320925 h 458646"/>
                <a:gd name="connsiteX8" fmla="*/ 472360 w 524167"/>
                <a:gd name="connsiteY8" fmla="*/ 359255 h 458646"/>
                <a:gd name="connsiteX9" fmla="*/ 115598 w 524167"/>
                <a:gd name="connsiteY9" fmla="*/ 423465 h 458646"/>
                <a:gd name="connsiteX10" fmla="*/ 38283 w 524167"/>
                <a:gd name="connsiteY10" fmla="*/ 350409 h 458646"/>
                <a:gd name="connsiteX11" fmla="*/ 25179 w 524167"/>
                <a:gd name="connsiteY11" fmla="*/ 155812 h 4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167" h="458646">
                  <a:moveTo>
                    <a:pt x="25179" y="155812"/>
                  </a:moveTo>
                  <a:cubicBezTo>
                    <a:pt x="24196" y="145656"/>
                    <a:pt x="23869" y="134846"/>
                    <a:pt x="28455" y="125345"/>
                  </a:cubicBezTo>
                  <a:cubicBezTo>
                    <a:pt x="34352" y="112896"/>
                    <a:pt x="48111" y="105361"/>
                    <a:pt x="60888" y="99137"/>
                  </a:cubicBezTo>
                  <a:cubicBezTo>
                    <a:pt x="175550" y="43116"/>
                    <a:pt x="306264" y="17891"/>
                    <a:pt x="435013" y="26081"/>
                  </a:cubicBezTo>
                  <a:cubicBezTo>
                    <a:pt x="447462" y="26736"/>
                    <a:pt x="460566" y="28374"/>
                    <a:pt x="470394" y="35254"/>
                  </a:cubicBezTo>
                  <a:cubicBezTo>
                    <a:pt x="483826" y="44754"/>
                    <a:pt x="487757" y="61790"/>
                    <a:pt x="490706" y="77187"/>
                  </a:cubicBezTo>
                  <a:cubicBezTo>
                    <a:pt x="500206" y="126000"/>
                    <a:pt x="509707" y="174813"/>
                    <a:pt x="518880" y="223954"/>
                  </a:cubicBezTo>
                  <a:cubicBezTo>
                    <a:pt x="525104" y="256387"/>
                    <a:pt x="531001" y="292096"/>
                    <a:pt x="513638" y="320925"/>
                  </a:cubicBezTo>
                  <a:cubicBezTo>
                    <a:pt x="504137" y="336978"/>
                    <a:pt x="488412" y="348771"/>
                    <a:pt x="472360" y="359255"/>
                  </a:cubicBezTo>
                  <a:cubicBezTo>
                    <a:pt x="371130" y="425759"/>
                    <a:pt x="235829" y="450657"/>
                    <a:pt x="115598" y="423465"/>
                  </a:cubicBezTo>
                  <a:cubicBezTo>
                    <a:pt x="69733" y="412982"/>
                    <a:pt x="41887" y="396929"/>
                    <a:pt x="38283" y="350409"/>
                  </a:cubicBezTo>
                  <a:cubicBezTo>
                    <a:pt x="33369" y="286199"/>
                    <a:pt x="30748" y="221006"/>
                    <a:pt x="25179" y="155812"/>
                  </a:cubicBezTo>
                  <a:close/>
                </a:path>
              </a:pathLst>
            </a:custGeom>
            <a:solidFill>
              <a:srgbClr val="E2E2E2"/>
            </a:solidFill>
            <a:ln w="952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4C24C44D-524C-47D2-A7C1-3E9016766A61}"/>
                </a:ext>
              </a:extLst>
            </p:cNvPr>
            <p:cNvSpPr/>
            <p:nvPr/>
          </p:nvSpPr>
          <p:spPr>
            <a:xfrm>
              <a:off x="8458555" y="6007861"/>
              <a:ext cx="262084" cy="294844"/>
            </a:xfrm>
            <a:custGeom>
              <a:avLst/>
              <a:gdLst>
                <a:gd name="connsiteX0" fmla="*/ 211185 w 262083"/>
                <a:gd name="connsiteY0" fmla="*/ 29853 h 294844"/>
                <a:gd name="connsiteX1" fmla="*/ 199719 w 262083"/>
                <a:gd name="connsiteY1" fmla="*/ 35750 h 294844"/>
                <a:gd name="connsiteX2" fmla="*/ 196115 w 262083"/>
                <a:gd name="connsiteY2" fmla="*/ 45578 h 294844"/>
                <a:gd name="connsiteX3" fmla="*/ 182028 w 262083"/>
                <a:gd name="connsiteY3" fmla="*/ 130100 h 294844"/>
                <a:gd name="connsiteX4" fmla="*/ 173511 w 262083"/>
                <a:gd name="connsiteY4" fmla="*/ 171051 h 294844"/>
                <a:gd name="connsiteX5" fmla="*/ 111593 w 262083"/>
                <a:gd name="connsiteY5" fmla="*/ 229364 h 294844"/>
                <a:gd name="connsiteX6" fmla="*/ 45089 w 262083"/>
                <a:gd name="connsiteY6" fmla="*/ 245744 h 294844"/>
                <a:gd name="connsiteX7" fmla="*/ 25761 w 262083"/>
                <a:gd name="connsiteY7" fmla="*/ 253607 h 294844"/>
                <a:gd name="connsiteX8" fmla="*/ 32640 w 262083"/>
                <a:gd name="connsiteY8" fmla="*/ 280143 h 294844"/>
                <a:gd name="connsiteX9" fmla="*/ 70970 w 262083"/>
                <a:gd name="connsiteY9" fmla="*/ 285057 h 294844"/>
                <a:gd name="connsiteX10" fmla="*/ 181373 w 262083"/>
                <a:gd name="connsiteY10" fmla="*/ 253935 h 294844"/>
                <a:gd name="connsiteX11" fmla="*/ 204961 w 262083"/>
                <a:gd name="connsiteY11" fmla="*/ 241813 h 294844"/>
                <a:gd name="connsiteX12" fmla="*/ 212168 w 262083"/>
                <a:gd name="connsiteY12" fmla="*/ 230347 h 294844"/>
                <a:gd name="connsiteX13" fmla="*/ 234445 w 262083"/>
                <a:gd name="connsiteY13" fmla="*/ 183172 h 294844"/>
                <a:gd name="connsiteX14" fmla="*/ 246894 w 262083"/>
                <a:gd name="connsiteY14" fmla="*/ 239520 h 294844"/>
                <a:gd name="connsiteX15" fmla="*/ 258033 w 262083"/>
                <a:gd name="connsiteY15" fmla="*/ 239847 h 294844"/>
                <a:gd name="connsiteX16" fmla="*/ 254429 w 262083"/>
                <a:gd name="connsiteY16" fmla="*/ 24611 h 294844"/>
                <a:gd name="connsiteX17" fmla="*/ 211185 w 262083"/>
                <a:gd name="connsiteY17" fmla="*/ 29853 h 2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083" h="294844">
                  <a:moveTo>
                    <a:pt x="211185" y="29853"/>
                  </a:moveTo>
                  <a:cubicBezTo>
                    <a:pt x="206926" y="30836"/>
                    <a:pt x="202340" y="32474"/>
                    <a:pt x="199719" y="35750"/>
                  </a:cubicBezTo>
                  <a:cubicBezTo>
                    <a:pt x="197426" y="38370"/>
                    <a:pt x="196770" y="41974"/>
                    <a:pt x="196115" y="45578"/>
                  </a:cubicBezTo>
                  <a:cubicBezTo>
                    <a:pt x="190546" y="73752"/>
                    <a:pt x="185632" y="101926"/>
                    <a:pt x="182028" y="130100"/>
                  </a:cubicBezTo>
                  <a:cubicBezTo>
                    <a:pt x="180390" y="143859"/>
                    <a:pt x="178752" y="157946"/>
                    <a:pt x="173511" y="171051"/>
                  </a:cubicBezTo>
                  <a:cubicBezTo>
                    <a:pt x="163027" y="198242"/>
                    <a:pt x="138457" y="217898"/>
                    <a:pt x="111593" y="229364"/>
                  </a:cubicBezTo>
                  <a:cubicBezTo>
                    <a:pt x="90299" y="238210"/>
                    <a:pt x="67694" y="242468"/>
                    <a:pt x="45089" y="245744"/>
                  </a:cubicBezTo>
                  <a:cubicBezTo>
                    <a:pt x="37882" y="246727"/>
                    <a:pt x="29037" y="246072"/>
                    <a:pt x="25761" y="253607"/>
                  </a:cubicBezTo>
                  <a:cubicBezTo>
                    <a:pt x="22157" y="261470"/>
                    <a:pt x="27399" y="274246"/>
                    <a:pt x="32640" y="280143"/>
                  </a:cubicBezTo>
                  <a:cubicBezTo>
                    <a:pt x="41813" y="289971"/>
                    <a:pt x="57866" y="288005"/>
                    <a:pt x="70970" y="285057"/>
                  </a:cubicBezTo>
                  <a:cubicBezTo>
                    <a:pt x="108317" y="276539"/>
                    <a:pt x="145009" y="265401"/>
                    <a:pt x="181373" y="253935"/>
                  </a:cubicBezTo>
                  <a:cubicBezTo>
                    <a:pt x="189891" y="251314"/>
                    <a:pt x="198736" y="248365"/>
                    <a:pt x="204961" y="241813"/>
                  </a:cubicBezTo>
                  <a:cubicBezTo>
                    <a:pt x="208237" y="238537"/>
                    <a:pt x="210202" y="234278"/>
                    <a:pt x="212168" y="230347"/>
                  </a:cubicBezTo>
                  <a:cubicBezTo>
                    <a:pt x="220030" y="214949"/>
                    <a:pt x="227565" y="199225"/>
                    <a:pt x="234445" y="183172"/>
                  </a:cubicBezTo>
                  <a:cubicBezTo>
                    <a:pt x="237394" y="202173"/>
                    <a:pt x="241652" y="221174"/>
                    <a:pt x="246894" y="239520"/>
                  </a:cubicBezTo>
                  <a:cubicBezTo>
                    <a:pt x="250498" y="238210"/>
                    <a:pt x="254429" y="238537"/>
                    <a:pt x="258033" y="239847"/>
                  </a:cubicBezTo>
                  <a:cubicBezTo>
                    <a:pt x="254101" y="168102"/>
                    <a:pt x="253119" y="96357"/>
                    <a:pt x="254429" y="24611"/>
                  </a:cubicBezTo>
                  <a:cubicBezTo>
                    <a:pt x="240342" y="24283"/>
                    <a:pt x="225600" y="25922"/>
                    <a:pt x="211185" y="29853"/>
                  </a:cubicBezTo>
                  <a:close/>
                </a:path>
              </a:pathLst>
            </a:custGeom>
            <a:solidFill>
              <a:srgbClr val="EDDDB2"/>
            </a:solidFill>
            <a:ln w="9525"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CECE205E-8DC7-42EF-947C-A1BD377A1754}"/>
                </a:ext>
              </a:extLst>
            </p:cNvPr>
            <p:cNvSpPr/>
            <p:nvPr/>
          </p:nvSpPr>
          <p:spPr>
            <a:xfrm>
              <a:off x="8909874" y="6034395"/>
              <a:ext cx="229323" cy="262084"/>
            </a:xfrm>
            <a:custGeom>
              <a:avLst/>
              <a:gdLst>
                <a:gd name="connsiteX0" fmla="*/ 134973 w 229323"/>
                <a:gd name="connsiteY0" fmla="*/ 83582 h 262083"/>
                <a:gd name="connsiteX1" fmla="*/ 120231 w 229323"/>
                <a:gd name="connsiteY1" fmla="*/ 146155 h 262083"/>
                <a:gd name="connsiteX2" fmla="*/ 37675 w 229323"/>
                <a:gd name="connsiteY2" fmla="*/ 203158 h 262083"/>
                <a:gd name="connsiteX3" fmla="*/ 28174 w 229323"/>
                <a:gd name="connsiteY3" fmla="*/ 208399 h 262083"/>
                <a:gd name="connsiteX4" fmla="*/ 26208 w 229323"/>
                <a:gd name="connsiteY4" fmla="*/ 216917 h 262083"/>
                <a:gd name="connsiteX5" fmla="*/ 24570 w 229323"/>
                <a:gd name="connsiteY5" fmla="*/ 246402 h 262083"/>
                <a:gd name="connsiteX6" fmla="*/ 25226 w 229323"/>
                <a:gd name="connsiteY6" fmla="*/ 250660 h 262083"/>
                <a:gd name="connsiteX7" fmla="*/ 31778 w 229323"/>
                <a:gd name="connsiteY7" fmla="*/ 252626 h 262083"/>
                <a:gd name="connsiteX8" fmla="*/ 140543 w 229323"/>
                <a:gd name="connsiteY8" fmla="*/ 254592 h 262083"/>
                <a:gd name="connsiteX9" fmla="*/ 157250 w 229323"/>
                <a:gd name="connsiteY9" fmla="*/ 252626 h 262083"/>
                <a:gd name="connsiteX10" fmla="*/ 165768 w 229323"/>
                <a:gd name="connsiteY10" fmla="*/ 229694 h 262083"/>
                <a:gd name="connsiteX11" fmla="*/ 163802 w 229323"/>
                <a:gd name="connsiteY11" fmla="*/ 204140 h 262083"/>
                <a:gd name="connsiteX12" fmla="*/ 181821 w 229323"/>
                <a:gd name="connsiteY12" fmla="*/ 190709 h 262083"/>
                <a:gd name="connsiteX13" fmla="*/ 179200 w 229323"/>
                <a:gd name="connsiteY13" fmla="*/ 247057 h 262083"/>
                <a:gd name="connsiteX14" fmla="*/ 201805 w 229323"/>
                <a:gd name="connsiteY14" fmla="*/ 249350 h 262083"/>
                <a:gd name="connsiteX15" fmla="*/ 203770 w 229323"/>
                <a:gd name="connsiteY15" fmla="*/ 99634 h 262083"/>
                <a:gd name="connsiteX16" fmla="*/ 210650 w 229323"/>
                <a:gd name="connsiteY16" fmla="*/ 41649 h 262083"/>
                <a:gd name="connsiteX17" fmla="*/ 170355 w 229323"/>
                <a:gd name="connsiteY17" fmla="*/ 24613 h 262083"/>
                <a:gd name="connsiteX18" fmla="*/ 145129 w 229323"/>
                <a:gd name="connsiteY18" fmla="*/ 46890 h 262083"/>
                <a:gd name="connsiteX19" fmla="*/ 134973 w 229323"/>
                <a:gd name="connsiteY19" fmla="*/ 83582 h 26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323" h="262083">
                  <a:moveTo>
                    <a:pt x="134973" y="83582"/>
                  </a:moveTo>
                  <a:cubicBezTo>
                    <a:pt x="131042" y="104876"/>
                    <a:pt x="129732" y="127153"/>
                    <a:pt x="120231" y="146155"/>
                  </a:cubicBezTo>
                  <a:cubicBezTo>
                    <a:pt x="104834" y="176949"/>
                    <a:pt x="70763" y="193329"/>
                    <a:pt x="37675" y="203158"/>
                  </a:cubicBezTo>
                  <a:cubicBezTo>
                    <a:pt x="34071" y="204140"/>
                    <a:pt x="30140" y="205451"/>
                    <a:pt x="28174" y="208399"/>
                  </a:cubicBezTo>
                  <a:cubicBezTo>
                    <a:pt x="26536" y="210692"/>
                    <a:pt x="26208" y="213969"/>
                    <a:pt x="26208" y="216917"/>
                  </a:cubicBezTo>
                  <a:cubicBezTo>
                    <a:pt x="25553" y="226745"/>
                    <a:pt x="24898" y="236573"/>
                    <a:pt x="24570" y="246402"/>
                  </a:cubicBezTo>
                  <a:cubicBezTo>
                    <a:pt x="24570" y="248040"/>
                    <a:pt x="24570" y="249678"/>
                    <a:pt x="25226" y="250660"/>
                  </a:cubicBezTo>
                  <a:cubicBezTo>
                    <a:pt x="26536" y="252626"/>
                    <a:pt x="29484" y="252626"/>
                    <a:pt x="31778" y="252626"/>
                  </a:cubicBezTo>
                  <a:cubicBezTo>
                    <a:pt x="68142" y="251316"/>
                    <a:pt x="104506" y="251971"/>
                    <a:pt x="140543" y="254592"/>
                  </a:cubicBezTo>
                  <a:cubicBezTo>
                    <a:pt x="146112" y="254919"/>
                    <a:pt x="152336" y="255574"/>
                    <a:pt x="157250" y="252626"/>
                  </a:cubicBezTo>
                  <a:cubicBezTo>
                    <a:pt x="164785" y="248367"/>
                    <a:pt x="166423" y="238211"/>
                    <a:pt x="165768" y="229694"/>
                  </a:cubicBezTo>
                  <a:cubicBezTo>
                    <a:pt x="165113" y="221176"/>
                    <a:pt x="162164" y="212658"/>
                    <a:pt x="163802" y="204140"/>
                  </a:cubicBezTo>
                  <a:cubicBezTo>
                    <a:pt x="165440" y="195623"/>
                    <a:pt x="173958" y="187760"/>
                    <a:pt x="181821" y="190709"/>
                  </a:cubicBezTo>
                  <a:cubicBezTo>
                    <a:pt x="184442" y="209382"/>
                    <a:pt x="183459" y="228383"/>
                    <a:pt x="179200" y="247057"/>
                  </a:cubicBezTo>
                  <a:cubicBezTo>
                    <a:pt x="186407" y="249678"/>
                    <a:pt x="194270" y="250333"/>
                    <a:pt x="201805" y="249350"/>
                  </a:cubicBezTo>
                  <a:cubicBezTo>
                    <a:pt x="198529" y="199554"/>
                    <a:pt x="195252" y="149103"/>
                    <a:pt x="203770" y="99634"/>
                  </a:cubicBezTo>
                  <a:cubicBezTo>
                    <a:pt x="206719" y="82599"/>
                    <a:pt x="218185" y="58684"/>
                    <a:pt x="210650" y="41649"/>
                  </a:cubicBezTo>
                  <a:cubicBezTo>
                    <a:pt x="203770" y="25923"/>
                    <a:pt x="185424" y="25268"/>
                    <a:pt x="170355" y="24613"/>
                  </a:cubicBezTo>
                  <a:cubicBezTo>
                    <a:pt x="152336" y="23958"/>
                    <a:pt x="151026" y="30838"/>
                    <a:pt x="145129" y="46890"/>
                  </a:cubicBezTo>
                  <a:cubicBezTo>
                    <a:pt x="140543" y="58684"/>
                    <a:pt x="137266" y="71133"/>
                    <a:pt x="134973" y="83582"/>
                  </a:cubicBezTo>
                  <a:close/>
                </a:path>
              </a:pathLst>
            </a:custGeom>
            <a:solidFill>
              <a:srgbClr val="EDDDB2"/>
            </a:solidFill>
            <a:ln w="9525"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D131BE6C-017D-42F1-ABE1-FB2CBA7E8155}"/>
                </a:ext>
              </a:extLst>
            </p:cNvPr>
            <p:cNvSpPr/>
            <p:nvPr/>
          </p:nvSpPr>
          <p:spPr>
            <a:xfrm>
              <a:off x="8729501" y="3368822"/>
              <a:ext cx="360365" cy="458647"/>
            </a:xfrm>
            <a:custGeom>
              <a:avLst/>
              <a:gdLst>
                <a:gd name="connsiteX0" fmla="*/ 37865 w 360365"/>
                <a:gd name="connsiteY0" fmla="*/ 162387 h 458646"/>
                <a:gd name="connsiteX1" fmla="*/ 52279 w 360365"/>
                <a:gd name="connsiteY1" fmla="*/ 385159 h 458646"/>
                <a:gd name="connsiteX2" fmla="*/ 227548 w 360365"/>
                <a:gd name="connsiteY2" fmla="*/ 456576 h 458646"/>
                <a:gd name="connsiteX3" fmla="*/ 332381 w 360365"/>
                <a:gd name="connsiteY3" fmla="*/ 281308 h 458646"/>
                <a:gd name="connsiteX4" fmla="*/ 37865 w 360365"/>
                <a:gd name="connsiteY4" fmla="*/ 162387 h 45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65" h="458646">
                  <a:moveTo>
                    <a:pt x="37865" y="162387"/>
                  </a:moveTo>
                  <a:cubicBezTo>
                    <a:pt x="21157" y="236754"/>
                    <a:pt x="14605" y="318982"/>
                    <a:pt x="52279" y="385159"/>
                  </a:cubicBezTo>
                  <a:cubicBezTo>
                    <a:pt x="86350" y="445110"/>
                    <a:pt x="163665" y="482785"/>
                    <a:pt x="227548" y="456576"/>
                  </a:cubicBezTo>
                  <a:cubicBezTo>
                    <a:pt x="293397" y="429713"/>
                    <a:pt x="320588" y="351415"/>
                    <a:pt x="332381" y="281308"/>
                  </a:cubicBezTo>
                  <a:cubicBezTo>
                    <a:pt x="369401" y="62795"/>
                    <a:pt x="97816" y="-105593"/>
                    <a:pt x="37865" y="162387"/>
                  </a:cubicBezTo>
                  <a:close/>
                </a:path>
              </a:pathLst>
            </a:custGeom>
            <a:solidFill>
              <a:srgbClr val="F0DCCE"/>
            </a:solidFill>
            <a:ln w="9525"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777F6700-E1BA-4CA2-82F4-D0FF51144ECB}"/>
                </a:ext>
              </a:extLst>
            </p:cNvPr>
            <p:cNvSpPr/>
            <p:nvPr/>
          </p:nvSpPr>
          <p:spPr>
            <a:xfrm>
              <a:off x="9256576" y="3108285"/>
              <a:ext cx="393126" cy="556928"/>
            </a:xfrm>
            <a:custGeom>
              <a:avLst/>
              <a:gdLst>
                <a:gd name="connsiteX0" fmla="*/ 91961 w 393125"/>
                <a:gd name="connsiteY0" fmla="*/ 104493 h 556928"/>
                <a:gd name="connsiteX1" fmla="*/ 26440 w 393125"/>
                <a:gd name="connsiteY1" fmla="*/ 304004 h 556928"/>
                <a:gd name="connsiteX2" fmla="*/ 54614 w 393125"/>
                <a:gd name="connsiteY2" fmla="*/ 468462 h 556928"/>
                <a:gd name="connsiteX3" fmla="*/ 176483 w 393125"/>
                <a:gd name="connsiteY3" fmla="*/ 544794 h 556928"/>
                <a:gd name="connsiteX4" fmla="*/ 309818 w 393125"/>
                <a:gd name="connsiteY4" fmla="*/ 491722 h 556928"/>
                <a:gd name="connsiteX5" fmla="*/ 364856 w 393125"/>
                <a:gd name="connsiteY5" fmla="*/ 351179 h 556928"/>
                <a:gd name="connsiteX6" fmla="*/ 380253 w 393125"/>
                <a:gd name="connsiteY6" fmla="*/ 277796 h 556928"/>
                <a:gd name="connsiteX7" fmla="*/ 380581 w 393125"/>
                <a:gd name="connsiteY7" fmla="*/ 113993 h 556928"/>
                <a:gd name="connsiteX8" fmla="*/ 91961 w 393125"/>
                <a:gd name="connsiteY8" fmla="*/ 104493 h 5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25" h="556928">
                  <a:moveTo>
                    <a:pt x="91961" y="104493"/>
                  </a:moveTo>
                  <a:cubicBezTo>
                    <a:pt x="51338" y="162479"/>
                    <a:pt x="32664" y="233569"/>
                    <a:pt x="26440" y="304004"/>
                  </a:cubicBezTo>
                  <a:cubicBezTo>
                    <a:pt x="21526" y="360352"/>
                    <a:pt x="24802" y="420304"/>
                    <a:pt x="54614" y="468462"/>
                  </a:cubicBezTo>
                  <a:cubicBezTo>
                    <a:pt x="80822" y="510723"/>
                    <a:pt x="127015" y="539880"/>
                    <a:pt x="176483" y="544794"/>
                  </a:cubicBezTo>
                  <a:cubicBezTo>
                    <a:pt x="225951" y="549708"/>
                    <a:pt x="277385" y="529396"/>
                    <a:pt x="309818" y="491722"/>
                  </a:cubicBezTo>
                  <a:cubicBezTo>
                    <a:pt x="342906" y="453064"/>
                    <a:pt x="354372" y="400975"/>
                    <a:pt x="364856" y="351179"/>
                  </a:cubicBezTo>
                  <a:cubicBezTo>
                    <a:pt x="370097" y="326609"/>
                    <a:pt x="375011" y="302039"/>
                    <a:pt x="380253" y="277796"/>
                  </a:cubicBezTo>
                  <a:cubicBezTo>
                    <a:pt x="391719" y="223413"/>
                    <a:pt x="402530" y="165100"/>
                    <a:pt x="380581" y="113993"/>
                  </a:cubicBezTo>
                  <a:cubicBezTo>
                    <a:pt x="325871" y="-12462"/>
                    <a:pt x="161086" y="5229"/>
                    <a:pt x="91961" y="104493"/>
                  </a:cubicBezTo>
                  <a:close/>
                </a:path>
              </a:pathLst>
            </a:custGeom>
            <a:solidFill>
              <a:srgbClr val="EBC9B2"/>
            </a:solidFill>
            <a:ln w="9525"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06638282-2AE7-4E64-A4B4-4F0499590686}"/>
                </a:ext>
              </a:extLst>
            </p:cNvPr>
            <p:cNvSpPr/>
            <p:nvPr/>
          </p:nvSpPr>
          <p:spPr>
            <a:xfrm>
              <a:off x="8646432" y="3803703"/>
              <a:ext cx="655210" cy="1146617"/>
            </a:xfrm>
            <a:custGeom>
              <a:avLst/>
              <a:gdLst>
                <a:gd name="connsiteX0" fmla="*/ 278512 w 655209"/>
                <a:gd name="connsiteY0" fmla="*/ 50852 h 1146616"/>
                <a:gd name="connsiteX1" fmla="*/ 398087 w 655209"/>
                <a:gd name="connsiteY1" fmla="*/ 25299 h 1146616"/>
                <a:gd name="connsiteX2" fmla="*/ 423968 w 655209"/>
                <a:gd name="connsiteY2" fmla="*/ 27920 h 1146616"/>
                <a:gd name="connsiteX3" fmla="*/ 434779 w 655209"/>
                <a:gd name="connsiteY3" fmla="*/ 40369 h 1146616"/>
                <a:gd name="connsiteX4" fmla="*/ 534043 w 655209"/>
                <a:gd name="connsiteY4" fmla="*/ 394510 h 1146616"/>
                <a:gd name="connsiteX5" fmla="*/ 634946 w 655209"/>
                <a:gd name="connsiteY5" fmla="*/ 1066427 h 1146616"/>
                <a:gd name="connsiteX6" fmla="*/ 218232 w 655209"/>
                <a:gd name="connsiteY6" fmla="*/ 1131293 h 1146616"/>
                <a:gd name="connsiteX7" fmla="*/ 67534 w 655209"/>
                <a:gd name="connsiteY7" fmla="*/ 1107050 h 1146616"/>
                <a:gd name="connsiteX8" fmla="*/ 33463 w 655209"/>
                <a:gd name="connsiteY8" fmla="*/ 1083463 h 1146616"/>
                <a:gd name="connsiteX9" fmla="*/ 26584 w 655209"/>
                <a:gd name="connsiteY9" fmla="*/ 1030391 h 1146616"/>
                <a:gd name="connsiteX10" fmla="*/ 135676 w 655209"/>
                <a:gd name="connsiteY10" fmla="*/ 142582 h 1146616"/>
                <a:gd name="connsiteX11" fmla="*/ 162212 w 655209"/>
                <a:gd name="connsiteY11" fmla="*/ 59042 h 1146616"/>
                <a:gd name="connsiteX12" fmla="*/ 278512 w 655209"/>
                <a:gd name="connsiteY12" fmla="*/ 50852 h 114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209" h="1146616">
                  <a:moveTo>
                    <a:pt x="278512" y="50852"/>
                  </a:moveTo>
                  <a:cubicBezTo>
                    <a:pt x="318807" y="43317"/>
                    <a:pt x="357137" y="30213"/>
                    <a:pt x="398087" y="25299"/>
                  </a:cubicBezTo>
                  <a:cubicBezTo>
                    <a:pt x="406933" y="24316"/>
                    <a:pt x="416761" y="23661"/>
                    <a:pt x="423968" y="27920"/>
                  </a:cubicBezTo>
                  <a:cubicBezTo>
                    <a:pt x="429210" y="30868"/>
                    <a:pt x="432158" y="35782"/>
                    <a:pt x="434779" y="40369"/>
                  </a:cubicBezTo>
                  <a:cubicBezTo>
                    <a:pt x="497024" y="151427"/>
                    <a:pt x="515698" y="273951"/>
                    <a:pt x="534043" y="394510"/>
                  </a:cubicBezTo>
                  <a:cubicBezTo>
                    <a:pt x="567787" y="618591"/>
                    <a:pt x="601203" y="842345"/>
                    <a:pt x="634946" y="1066427"/>
                  </a:cubicBezTo>
                  <a:cubicBezTo>
                    <a:pt x="503904" y="1110326"/>
                    <a:pt x="361068" y="1132603"/>
                    <a:pt x="218232" y="1131293"/>
                  </a:cubicBezTo>
                  <a:cubicBezTo>
                    <a:pt x="166471" y="1130638"/>
                    <a:pt x="113071" y="1126706"/>
                    <a:pt x="67534" y="1107050"/>
                  </a:cubicBezTo>
                  <a:cubicBezTo>
                    <a:pt x="54102" y="1101153"/>
                    <a:pt x="41326" y="1093618"/>
                    <a:pt x="33463" y="1083463"/>
                  </a:cubicBezTo>
                  <a:cubicBezTo>
                    <a:pt x="21997" y="1067738"/>
                    <a:pt x="23963" y="1048409"/>
                    <a:pt x="26584" y="1030391"/>
                  </a:cubicBezTo>
                  <a:cubicBezTo>
                    <a:pt x="66551" y="734563"/>
                    <a:pt x="102915" y="438736"/>
                    <a:pt x="135676" y="142582"/>
                  </a:cubicBezTo>
                  <a:cubicBezTo>
                    <a:pt x="138297" y="117684"/>
                    <a:pt x="131417" y="75423"/>
                    <a:pt x="162212" y="59042"/>
                  </a:cubicBezTo>
                  <a:cubicBezTo>
                    <a:pt x="189403" y="44955"/>
                    <a:pt x="246079" y="56749"/>
                    <a:pt x="278512" y="50852"/>
                  </a:cubicBezTo>
                  <a:close/>
                </a:path>
              </a:pathLst>
            </a:custGeom>
            <a:solidFill>
              <a:srgbClr val="4A4E31"/>
            </a:solidFill>
            <a:ln w="9525"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E84FCB1-264D-4A87-9451-0674FBEE0C08}"/>
                </a:ext>
              </a:extLst>
            </p:cNvPr>
            <p:cNvSpPr/>
            <p:nvPr/>
          </p:nvSpPr>
          <p:spPr>
            <a:xfrm>
              <a:off x="8871405" y="3789118"/>
              <a:ext cx="393126" cy="851772"/>
            </a:xfrm>
            <a:custGeom>
              <a:avLst/>
              <a:gdLst>
                <a:gd name="connsiteX0" fmla="*/ 105300 w 393125"/>
                <a:gd name="connsiteY0" fmla="*/ 386490 h 851772"/>
                <a:gd name="connsiteX1" fmla="*/ 30606 w 393125"/>
                <a:gd name="connsiteY1" fmla="*/ 714750 h 851772"/>
                <a:gd name="connsiteX2" fmla="*/ 31262 w 393125"/>
                <a:gd name="connsiteY2" fmla="*/ 774374 h 851772"/>
                <a:gd name="connsiteX3" fmla="*/ 77454 w 393125"/>
                <a:gd name="connsiteY3" fmla="*/ 798944 h 851772"/>
                <a:gd name="connsiteX4" fmla="*/ 366729 w 393125"/>
                <a:gd name="connsiteY4" fmla="*/ 829411 h 851772"/>
                <a:gd name="connsiteX5" fmla="*/ 387368 w 393125"/>
                <a:gd name="connsiteY5" fmla="*/ 821221 h 851772"/>
                <a:gd name="connsiteX6" fmla="*/ 394575 w 393125"/>
                <a:gd name="connsiteY6" fmla="*/ 788133 h 851772"/>
                <a:gd name="connsiteX7" fmla="*/ 353625 w 393125"/>
                <a:gd name="connsiteY7" fmla="*/ 501151 h 851772"/>
                <a:gd name="connsiteX8" fmla="*/ 243222 w 393125"/>
                <a:gd name="connsiteY8" fmla="*/ 41849 h 851772"/>
                <a:gd name="connsiteX9" fmla="*/ 233394 w 393125"/>
                <a:gd name="connsiteY9" fmla="*/ 27107 h 851772"/>
                <a:gd name="connsiteX10" fmla="*/ 210789 w 393125"/>
                <a:gd name="connsiteY10" fmla="*/ 26780 h 851772"/>
                <a:gd name="connsiteX11" fmla="*/ 103335 w 393125"/>
                <a:gd name="connsiteY11" fmla="*/ 55936 h 851772"/>
                <a:gd name="connsiteX12" fmla="*/ 108904 w 393125"/>
                <a:gd name="connsiteY12" fmla="*/ 150614 h 851772"/>
                <a:gd name="connsiteX13" fmla="*/ 105300 w 393125"/>
                <a:gd name="connsiteY13" fmla="*/ 386490 h 85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125" h="851772">
                  <a:moveTo>
                    <a:pt x="105300" y="386490"/>
                  </a:moveTo>
                  <a:cubicBezTo>
                    <a:pt x="90558" y="497875"/>
                    <a:pt x="60418" y="606313"/>
                    <a:pt x="30606" y="714750"/>
                  </a:cubicBezTo>
                  <a:cubicBezTo>
                    <a:pt x="25037" y="734406"/>
                    <a:pt x="20123" y="757011"/>
                    <a:pt x="31262" y="774374"/>
                  </a:cubicBezTo>
                  <a:cubicBezTo>
                    <a:pt x="41090" y="789444"/>
                    <a:pt x="60091" y="794685"/>
                    <a:pt x="77454" y="798944"/>
                  </a:cubicBezTo>
                  <a:cubicBezTo>
                    <a:pt x="172132" y="822532"/>
                    <a:pt x="270413" y="846447"/>
                    <a:pt x="366729" y="829411"/>
                  </a:cubicBezTo>
                  <a:cubicBezTo>
                    <a:pt x="374264" y="828101"/>
                    <a:pt x="381799" y="826463"/>
                    <a:pt x="387368" y="821221"/>
                  </a:cubicBezTo>
                  <a:cubicBezTo>
                    <a:pt x="395886" y="813031"/>
                    <a:pt x="395558" y="799599"/>
                    <a:pt x="394575" y="788133"/>
                  </a:cubicBezTo>
                  <a:cubicBezTo>
                    <a:pt x="386385" y="691817"/>
                    <a:pt x="370005" y="596484"/>
                    <a:pt x="353625" y="501151"/>
                  </a:cubicBezTo>
                  <a:cubicBezTo>
                    <a:pt x="326761" y="345539"/>
                    <a:pt x="299898" y="188944"/>
                    <a:pt x="243222" y="41849"/>
                  </a:cubicBezTo>
                  <a:cubicBezTo>
                    <a:pt x="240929" y="36280"/>
                    <a:pt x="238635" y="30383"/>
                    <a:pt x="233394" y="27107"/>
                  </a:cubicBezTo>
                  <a:cubicBezTo>
                    <a:pt x="226842" y="22848"/>
                    <a:pt x="218324" y="24814"/>
                    <a:pt x="210789" y="26780"/>
                  </a:cubicBezTo>
                  <a:cubicBezTo>
                    <a:pt x="184908" y="33659"/>
                    <a:pt x="122336" y="37591"/>
                    <a:pt x="103335" y="55936"/>
                  </a:cubicBezTo>
                  <a:cubicBezTo>
                    <a:pt x="84006" y="74610"/>
                    <a:pt x="105628" y="125061"/>
                    <a:pt x="108904" y="150614"/>
                  </a:cubicBezTo>
                  <a:cubicBezTo>
                    <a:pt x="118732" y="228584"/>
                    <a:pt x="115784" y="308520"/>
                    <a:pt x="105300" y="386490"/>
                  </a:cubicBezTo>
                  <a:close/>
                </a:path>
              </a:pathLst>
            </a:custGeom>
            <a:solidFill>
              <a:srgbClr val="ACB18F"/>
            </a:solidFill>
            <a:ln w="9525"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579412A-B646-48AF-ACFF-4ADD8C8BF99C}"/>
                </a:ext>
              </a:extLst>
            </p:cNvPr>
            <p:cNvSpPr/>
            <p:nvPr/>
          </p:nvSpPr>
          <p:spPr>
            <a:xfrm>
              <a:off x="8659256" y="3823540"/>
              <a:ext cx="163802" cy="786252"/>
            </a:xfrm>
            <a:custGeom>
              <a:avLst/>
              <a:gdLst>
                <a:gd name="connsiteX0" fmla="*/ 113351 w 163802"/>
                <a:gd name="connsiteY0" fmla="*/ 757970 h 786251"/>
                <a:gd name="connsiteX1" fmla="*/ 111713 w 163802"/>
                <a:gd name="connsiteY1" fmla="*/ 767471 h 786251"/>
                <a:gd name="connsiteX2" fmla="*/ 98609 w 163802"/>
                <a:gd name="connsiteY2" fmla="*/ 772385 h 786251"/>
                <a:gd name="connsiteX3" fmla="*/ 24570 w 163802"/>
                <a:gd name="connsiteY3" fmla="*/ 777954 h 786251"/>
                <a:gd name="connsiteX4" fmla="*/ 39968 w 163802"/>
                <a:gd name="connsiteY4" fmla="*/ 679673 h 786251"/>
                <a:gd name="connsiteX5" fmla="*/ 110730 w 163802"/>
                <a:gd name="connsiteY5" fmla="*/ 69345 h 786251"/>
                <a:gd name="connsiteX6" fmla="*/ 126128 w 163802"/>
                <a:gd name="connsiteY6" fmla="*/ 33964 h 786251"/>
                <a:gd name="connsiteX7" fmla="*/ 155940 w 163802"/>
                <a:gd name="connsiteY7" fmla="*/ 43137 h 786251"/>
                <a:gd name="connsiteX8" fmla="*/ 141198 w 163802"/>
                <a:gd name="connsiteY8" fmla="*/ 119796 h 786251"/>
                <a:gd name="connsiteX9" fmla="*/ 121542 w 163802"/>
                <a:gd name="connsiteY9" fmla="*/ 271477 h 786251"/>
                <a:gd name="connsiteX10" fmla="*/ 110075 w 163802"/>
                <a:gd name="connsiteY10" fmla="*/ 580736 h 786251"/>
                <a:gd name="connsiteX11" fmla="*/ 113351 w 163802"/>
                <a:gd name="connsiteY11" fmla="*/ 757970 h 7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802" h="786251">
                  <a:moveTo>
                    <a:pt x="113351" y="757970"/>
                  </a:moveTo>
                  <a:cubicBezTo>
                    <a:pt x="113351" y="761246"/>
                    <a:pt x="113351" y="764850"/>
                    <a:pt x="111713" y="767471"/>
                  </a:cubicBezTo>
                  <a:cubicBezTo>
                    <a:pt x="109092" y="771402"/>
                    <a:pt x="103523" y="772057"/>
                    <a:pt x="98609" y="772385"/>
                  </a:cubicBezTo>
                  <a:cubicBezTo>
                    <a:pt x="74039" y="774351"/>
                    <a:pt x="49141" y="775989"/>
                    <a:pt x="24570" y="777954"/>
                  </a:cubicBezTo>
                  <a:cubicBezTo>
                    <a:pt x="31450" y="745521"/>
                    <a:pt x="36037" y="712761"/>
                    <a:pt x="39968" y="679673"/>
                  </a:cubicBezTo>
                  <a:cubicBezTo>
                    <a:pt x="64211" y="476230"/>
                    <a:pt x="65521" y="269511"/>
                    <a:pt x="110730" y="69345"/>
                  </a:cubicBezTo>
                  <a:cubicBezTo>
                    <a:pt x="113679" y="56568"/>
                    <a:pt x="116955" y="43137"/>
                    <a:pt x="126128" y="33964"/>
                  </a:cubicBezTo>
                  <a:cubicBezTo>
                    <a:pt x="143491" y="16601"/>
                    <a:pt x="154957" y="25446"/>
                    <a:pt x="155940" y="43137"/>
                  </a:cubicBezTo>
                  <a:cubicBezTo>
                    <a:pt x="156923" y="66396"/>
                    <a:pt x="145129" y="96536"/>
                    <a:pt x="141198" y="119796"/>
                  </a:cubicBezTo>
                  <a:cubicBezTo>
                    <a:pt x="132680" y="170247"/>
                    <a:pt x="126128" y="220698"/>
                    <a:pt x="121542" y="271477"/>
                  </a:cubicBezTo>
                  <a:cubicBezTo>
                    <a:pt x="112041" y="374345"/>
                    <a:pt x="109748" y="477541"/>
                    <a:pt x="110075" y="580736"/>
                  </a:cubicBezTo>
                  <a:cubicBezTo>
                    <a:pt x="110403" y="639705"/>
                    <a:pt x="111713" y="698674"/>
                    <a:pt x="113351" y="757970"/>
                  </a:cubicBezTo>
                  <a:close/>
                </a:path>
              </a:pathLst>
            </a:custGeom>
            <a:solidFill>
              <a:srgbClr val="ACB18F"/>
            </a:solidFill>
            <a:ln w="9525"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1D885DA1-5E65-45F9-9DB9-E39EE2F7F159}"/>
                </a:ext>
              </a:extLst>
            </p:cNvPr>
            <p:cNvSpPr/>
            <p:nvPr/>
          </p:nvSpPr>
          <p:spPr>
            <a:xfrm>
              <a:off x="8997092" y="3849972"/>
              <a:ext cx="294844" cy="753491"/>
            </a:xfrm>
            <a:custGeom>
              <a:avLst/>
              <a:gdLst>
                <a:gd name="connsiteX0" fmla="*/ 137519 w 294844"/>
                <a:gd name="connsiteY0" fmla="*/ 44224 h 753491"/>
                <a:gd name="connsiteX1" fmla="*/ 201730 w 294844"/>
                <a:gd name="connsiteY1" fmla="*/ 134970 h 753491"/>
                <a:gd name="connsiteX2" fmla="*/ 263647 w 294844"/>
                <a:gd name="connsiteY2" fmla="*/ 295169 h 753491"/>
                <a:gd name="connsiteX3" fmla="*/ 293459 w 294844"/>
                <a:gd name="connsiteY3" fmla="*/ 535303 h 753491"/>
                <a:gd name="connsiteX4" fmla="*/ 293459 w 294844"/>
                <a:gd name="connsiteY4" fmla="*/ 659466 h 753491"/>
                <a:gd name="connsiteX5" fmla="*/ 271509 w 294844"/>
                <a:gd name="connsiteY5" fmla="*/ 725314 h 753491"/>
                <a:gd name="connsiteX6" fmla="*/ 210247 w 294844"/>
                <a:gd name="connsiteY6" fmla="*/ 750212 h 753491"/>
                <a:gd name="connsiteX7" fmla="*/ 203040 w 294844"/>
                <a:gd name="connsiteY7" fmla="*/ 746609 h 753491"/>
                <a:gd name="connsiteX8" fmla="*/ 197471 w 294844"/>
                <a:gd name="connsiteY8" fmla="*/ 723021 h 753491"/>
                <a:gd name="connsiteX9" fmla="*/ 70688 w 294844"/>
                <a:gd name="connsiteY9" fmla="*/ 171662 h 753491"/>
                <a:gd name="connsiteX10" fmla="*/ 27771 w 294844"/>
                <a:gd name="connsiteY10" fmla="*/ 50121 h 753491"/>
                <a:gd name="connsiteX11" fmla="*/ 137519 w 294844"/>
                <a:gd name="connsiteY11" fmla="*/ 44224 h 7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844" h="753491">
                  <a:moveTo>
                    <a:pt x="137519" y="44224"/>
                  </a:moveTo>
                  <a:cubicBezTo>
                    <a:pt x="167659" y="66501"/>
                    <a:pt x="185677" y="101227"/>
                    <a:pt x="201730" y="134970"/>
                  </a:cubicBezTo>
                  <a:cubicBezTo>
                    <a:pt x="226300" y="186732"/>
                    <a:pt x="248905" y="239804"/>
                    <a:pt x="263647" y="295169"/>
                  </a:cubicBezTo>
                  <a:cubicBezTo>
                    <a:pt x="284286" y="373467"/>
                    <a:pt x="288872" y="454713"/>
                    <a:pt x="293459" y="535303"/>
                  </a:cubicBezTo>
                  <a:cubicBezTo>
                    <a:pt x="295752" y="576582"/>
                    <a:pt x="298045" y="618187"/>
                    <a:pt x="293459" y="659466"/>
                  </a:cubicBezTo>
                  <a:cubicBezTo>
                    <a:pt x="290838" y="682726"/>
                    <a:pt x="285596" y="706641"/>
                    <a:pt x="271509" y="725314"/>
                  </a:cubicBezTo>
                  <a:cubicBezTo>
                    <a:pt x="257422" y="743988"/>
                    <a:pt x="232852" y="756437"/>
                    <a:pt x="210247" y="750212"/>
                  </a:cubicBezTo>
                  <a:cubicBezTo>
                    <a:pt x="207626" y="749557"/>
                    <a:pt x="205006" y="748574"/>
                    <a:pt x="203040" y="746609"/>
                  </a:cubicBezTo>
                  <a:cubicBezTo>
                    <a:pt x="196488" y="741367"/>
                    <a:pt x="196816" y="731211"/>
                    <a:pt x="197471" y="723021"/>
                  </a:cubicBezTo>
                  <a:cubicBezTo>
                    <a:pt x="214834" y="532027"/>
                    <a:pt x="169952" y="335792"/>
                    <a:pt x="70688" y="171662"/>
                  </a:cubicBezTo>
                  <a:cubicBezTo>
                    <a:pt x="52997" y="142505"/>
                    <a:pt x="13029" y="87140"/>
                    <a:pt x="27771" y="50121"/>
                  </a:cubicBezTo>
                  <a:cubicBezTo>
                    <a:pt x="43496" y="9825"/>
                    <a:pt x="110655" y="24567"/>
                    <a:pt x="137519" y="44224"/>
                  </a:cubicBezTo>
                  <a:close/>
                </a:path>
              </a:pathLst>
            </a:custGeom>
            <a:solidFill>
              <a:srgbClr val="4A4E31"/>
            </a:solidFill>
            <a:ln w="9525"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9A3F7CFC-2F2A-4034-BA7D-3B70155D6FAF}"/>
                </a:ext>
              </a:extLst>
            </p:cNvPr>
            <p:cNvSpPr/>
            <p:nvPr/>
          </p:nvSpPr>
          <p:spPr>
            <a:xfrm>
              <a:off x="9175886" y="4497847"/>
              <a:ext cx="622449" cy="1801826"/>
            </a:xfrm>
            <a:custGeom>
              <a:avLst/>
              <a:gdLst>
                <a:gd name="connsiteX0" fmla="*/ 601486 w 622449"/>
                <a:gd name="connsiteY0" fmla="*/ 1646011 h 1801826"/>
                <a:gd name="connsiteX1" fmla="*/ 593296 w 622449"/>
                <a:gd name="connsiteY1" fmla="*/ 1624062 h 1801826"/>
                <a:gd name="connsiteX2" fmla="*/ 598537 w 622449"/>
                <a:gd name="connsiteY2" fmla="*/ 1622751 h 1801826"/>
                <a:gd name="connsiteX3" fmla="*/ 598537 w 622449"/>
                <a:gd name="connsiteY3" fmla="*/ 1414067 h 1801826"/>
                <a:gd name="connsiteX4" fmla="*/ 586416 w 622449"/>
                <a:gd name="connsiteY4" fmla="*/ 1145103 h 1801826"/>
                <a:gd name="connsiteX5" fmla="*/ 619176 w 622449"/>
                <a:gd name="connsiteY5" fmla="*/ 314625 h 1801826"/>
                <a:gd name="connsiteX6" fmla="*/ 593951 w 622449"/>
                <a:gd name="connsiteY6" fmla="*/ 125925 h 1801826"/>
                <a:gd name="connsiteX7" fmla="*/ 457995 w 622449"/>
                <a:gd name="connsiteY7" fmla="*/ 42386 h 1801826"/>
                <a:gd name="connsiteX8" fmla="*/ 24574 w 622449"/>
                <a:gd name="connsiteY8" fmla="*/ 46317 h 1801826"/>
                <a:gd name="connsiteX9" fmla="*/ 167082 w 622449"/>
                <a:gd name="connsiteY9" fmla="*/ 1659115 h 1801826"/>
                <a:gd name="connsiteX10" fmla="*/ 176582 w 622449"/>
                <a:gd name="connsiteY10" fmla="*/ 1659115 h 1801826"/>
                <a:gd name="connsiteX11" fmla="*/ 90095 w 622449"/>
                <a:gd name="connsiteY11" fmla="*/ 1714153 h 1801826"/>
                <a:gd name="connsiteX12" fmla="*/ 68145 w 622449"/>
                <a:gd name="connsiteY12" fmla="*/ 1726602 h 1801826"/>
                <a:gd name="connsiteX13" fmla="*/ 72076 w 622449"/>
                <a:gd name="connsiteY13" fmla="*/ 1774105 h 1801826"/>
                <a:gd name="connsiteX14" fmla="*/ 119579 w 622449"/>
                <a:gd name="connsiteY14" fmla="*/ 1776725 h 1801826"/>
                <a:gd name="connsiteX15" fmla="*/ 255863 w 622449"/>
                <a:gd name="connsiteY15" fmla="*/ 1745603 h 1801826"/>
                <a:gd name="connsiteX16" fmla="*/ 278795 w 622449"/>
                <a:gd name="connsiteY16" fmla="*/ 1735120 h 1801826"/>
                <a:gd name="connsiteX17" fmla="*/ 286330 w 622449"/>
                <a:gd name="connsiteY17" fmla="*/ 1704980 h 1801826"/>
                <a:gd name="connsiteX18" fmla="*/ 286985 w 622449"/>
                <a:gd name="connsiteY18" fmla="*/ 1658788 h 1801826"/>
                <a:gd name="connsiteX19" fmla="*/ 291244 w 622449"/>
                <a:gd name="connsiteY19" fmla="*/ 1658788 h 1801826"/>
                <a:gd name="connsiteX20" fmla="*/ 323677 w 622449"/>
                <a:gd name="connsiteY20" fmla="*/ 832896 h 1801826"/>
                <a:gd name="connsiteX21" fmla="*/ 398043 w 622449"/>
                <a:gd name="connsiteY21" fmla="*/ 1201124 h 1801826"/>
                <a:gd name="connsiteX22" fmla="*/ 440304 w 622449"/>
                <a:gd name="connsiteY22" fmla="*/ 1425861 h 1801826"/>
                <a:gd name="connsiteX23" fmla="*/ 459960 w 622449"/>
                <a:gd name="connsiteY23" fmla="*/ 1541505 h 1801826"/>
                <a:gd name="connsiteX24" fmla="*/ 476668 w 622449"/>
                <a:gd name="connsiteY24" fmla="*/ 1643390 h 1801826"/>
                <a:gd name="connsiteX25" fmla="*/ 483548 w 622449"/>
                <a:gd name="connsiteY25" fmla="*/ 1644046 h 1801826"/>
                <a:gd name="connsiteX26" fmla="*/ 422614 w 622449"/>
                <a:gd name="connsiteY26" fmla="*/ 1730206 h 1801826"/>
                <a:gd name="connsiteX27" fmla="*/ 406889 w 622449"/>
                <a:gd name="connsiteY27" fmla="*/ 1750190 h 1801826"/>
                <a:gd name="connsiteX28" fmla="*/ 427528 w 622449"/>
                <a:gd name="connsiteY28" fmla="*/ 1792778 h 1801826"/>
                <a:gd name="connsiteX29" fmla="*/ 472737 w 622449"/>
                <a:gd name="connsiteY29" fmla="*/ 1777053 h 1801826"/>
                <a:gd name="connsiteX30" fmla="*/ 587726 w 622449"/>
                <a:gd name="connsiteY30" fmla="*/ 1695480 h 1801826"/>
                <a:gd name="connsiteX31" fmla="*/ 605089 w 622449"/>
                <a:gd name="connsiteY31" fmla="*/ 1676806 h 1801826"/>
                <a:gd name="connsiteX32" fmla="*/ 601486 w 622449"/>
                <a:gd name="connsiteY32" fmla="*/ 1646011 h 180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2449" h="1801826">
                  <a:moveTo>
                    <a:pt x="601486" y="1646011"/>
                  </a:moveTo>
                  <a:cubicBezTo>
                    <a:pt x="598865" y="1638804"/>
                    <a:pt x="595917" y="1631269"/>
                    <a:pt x="593296" y="1624062"/>
                  </a:cubicBezTo>
                  <a:cubicBezTo>
                    <a:pt x="594934" y="1623734"/>
                    <a:pt x="596899" y="1623079"/>
                    <a:pt x="598537" y="1622751"/>
                  </a:cubicBezTo>
                  <a:cubicBezTo>
                    <a:pt x="598537" y="1553299"/>
                    <a:pt x="598537" y="1483847"/>
                    <a:pt x="598537" y="1414067"/>
                  </a:cubicBezTo>
                  <a:cubicBezTo>
                    <a:pt x="598537" y="1322993"/>
                    <a:pt x="594278" y="1235195"/>
                    <a:pt x="586416" y="1145103"/>
                  </a:cubicBezTo>
                  <a:cubicBezTo>
                    <a:pt x="563484" y="878105"/>
                    <a:pt x="640143" y="586537"/>
                    <a:pt x="619176" y="314625"/>
                  </a:cubicBezTo>
                  <a:cubicBezTo>
                    <a:pt x="614262" y="251397"/>
                    <a:pt x="608693" y="187515"/>
                    <a:pt x="593951" y="125925"/>
                  </a:cubicBezTo>
                  <a:cubicBezTo>
                    <a:pt x="574622" y="45662"/>
                    <a:pt x="527120" y="56473"/>
                    <a:pt x="457995" y="42386"/>
                  </a:cubicBezTo>
                  <a:cubicBezTo>
                    <a:pt x="350540" y="20436"/>
                    <a:pt x="130062" y="15522"/>
                    <a:pt x="24574" y="46317"/>
                  </a:cubicBezTo>
                  <a:cubicBezTo>
                    <a:pt x="23918" y="565243"/>
                    <a:pt x="123510" y="1143793"/>
                    <a:pt x="167082" y="1659115"/>
                  </a:cubicBezTo>
                  <a:cubicBezTo>
                    <a:pt x="170358" y="1659115"/>
                    <a:pt x="173306" y="1659115"/>
                    <a:pt x="176582" y="1659115"/>
                  </a:cubicBezTo>
                  <a:cubicBezTo>
                    <a:pt x="150702" y="1682048"/>
                    <a:pt x="121545" y="1700721"/>
                    <a:pt x="90095" y="1714153"/>
                  </a:cubicBezTo>
                  <a:cubicBezTo>
                    <a:pt x="82232" y="1717429"/>
                    <a:pt x="74370" y="1720705"/>
                    <a:pt x="68145" y="1726602"/>
                  </a:cubicBezTo>
                  <a:cubicBezTo>
                    <a:pt x="55696" y="1739378"/>
                    <a:pt x="57662" y="1763621"/>
                    <a:pt x="72076" y="1774105"/>
                  </a:cubicBezTo>
                  <a:cubicBezTo>
                    <a:pt x="85508" y="1783933"/>
                    <a:pt x="103526" y="1780657"/>
                    <a:pt x="119579" y="1776725"/>
                  </a:cubicBezTo>
                  <a:cubicBezTo>
                    <a:pt x="165116" y="1766242"/>
                    <a:pt x="210326" y="1756086"/>
                    <a:pt x="255863" y="1745603"/>
                  </a:cubicBezTo>
                  <a:cubicBezTo>
                    <a:pt x="264053" y="1743638"/>
                    <a:pt x="272898" y="1741344"/>
                    <a:pt x="278795" y="1735120"/>
                  </a:cubicBezTo>
                  <a:cubicBezTo>
                    <a:pt x="285675" y="1727257"/>
                    <a:pt x="286330" y="1715463"/>
                    <a:pt x="286330" y="1704980"/>
                  </a:cubicBezTo>
                  <a:cubicBezTo>
                    <a:pt x="286657" y="1689583"/>
                    <a:pt x="286657" y="1674185"/>
                    <a:pt x="286985" y="1658788"/>
                  </a:cubicBezTo>
                  <a:cubicBezTo>
                    <a:pt x="288296" y="1658788"/>
                    <a:pt x="289934" y="1658788"/>
                    <a:pt x="291244" y="1658788"/>
                  </a:cubicBezTo>
                  <a:cubicBezTo>
                    <a:pt x="324987" y="1378686"/>
                    <a:pt x="315159" y="1113653"/>
                    <a:pt x="323677" y="832896"/>
                  </a:cubicBezTo>
                  <a:cubicBezTo>
                    <a:pt x="338747" y="963610"/>
                    <a:pt x="367576" y="1038304"/>
                    <a:pt x="398043" y="1201124"/>
                  </a:cubicBezTo>
                  <a:cubicBezTo>
                    <a:pt x="412130" y="1276473"/>
                    <a:pt x="428510" y="1350184"/>
                    <a:pt x="440304" y="1425861"/>
                  </a:cubicBezTo>
                  <a:cubicBezTo>
                    <a:pt x="446201" y="1464518"/>
                    <a:pt x="452753" y="1503175"/>
                    <a:pt x="459960" y="1541505"/>
                  </a:cubicBezTo>
                  <a:cubicBezTo>
                    <a:pt x="466185" y="1574593"/>
                    <a:pt x="477651" y="1608992"/>
                    <a:pt x="476668" y="1643390"/>
                  </a:cubicBezTo>
                  <a:cubicBezTo>
                    <a:pt x="478962" y="1643718"/>
                    <a:pt x="481255" y="1643718"/>
                    <a:pt x="483548" y="1644046"/>
                  </a:cubicBezTo>
                  <a:cubicBezTo>
                    <a:pt x="467823" y="1675823"/>
                    <a:pt x="447184" y="1704980"/>
                    <a:pt x="422614" y="1730206"/>
                  </a:cubicBezTo>
                  <a:cubicBezTo>
                    <a:pt x="416717" y="1736430"/>
                    <a:pt x="410165" y="1742327"/>
                    <a:pt x="406889" y="1750190"/>
                  </a:cubicBezTo>
                  <a:cubicBezTo>
                    <a:pt x="400009" y="1766897"/>
                    <a:pt x="410492" y="1788847"/>
                    <a:pt x="427528" y="1792778"/>
                  </a:cubicBezTo>
                  <a:cubicBezTo>
                    <a:pt x="443580" y="1796382"/>
                    <a:pt x="458978" y="1786554"/>
                    <a:pt x="472737" y="1777053"/>
                  </a:cubicBezTo>
                  <a:cubicBezTo>
                    <a:pt x="511067" y="1749862"/>
                    <a:pt x="549397" y="1722671"/>
                    <a:pt x="587726" y="1695480"/>
                  </a:cubicBezTo>
                  <a:cubicBezTo>
                    <a:pt x="594606" y="1690565"/>
                    <a:pt x="602141" y="1684996"/>
                    <a:pt x="605089" y="1676806"/>
                  </a:cubicBezTo>
                  <a:cubicBezTo>
                    <a:pt x="609021" y="1666978"/>
                    <a:pt x="605089" y="1655839"/>
                    <a:pt x="601486" y="1646011"/>
                  </a:cubicBezTo>
                  <a:close/>
                </a:path>
              </a:pathLst>
            </a:custGeom>
            <a:solidFill>
              <a:srgbClr val="272826"/>
            </a:solidFill>
            <a:ln w="9525"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ECBFBA1A-450C-4DCB-8E37-D8484C14D2FA}"/>
                </a:ext>
              </a:extLst>
            </p:cNvPr>
            <p:cNvSpPr/>
            <p:nvPr/>
          </p:nvSpPr>
          <p:spPr>
            <a:xfrm>
              <a:off x="9122139" y="3618005"/>
              <a:ext cx="720731" cy="1179377"/>
            </a:xfrm>
            <a:custGeom>
              <a:avLst/>
              <a:gdLst>
                <a:gd name="connsiteX0" fmla="*/ 428858 w 720730"/>
                <a:gd name="connsiteY0" fmla="*/ 40315 h 1179377"/>
                <a:gd name="connsiteX1" fmla="*/ 486517 w 720730"/>
                <a:gd name="connsiteY1" fmla="*/ 31797 h 1179377"/>
                <a:gd name="connsiteX2" fmla="*/ 541882 w 720730"/>
                <a:gd name="connsiteY2" fmla="*/ 107474 h 1179377"/>
                <a:gd name="connsiteX3" fmla="*/ 574315 w 720730"/>
                <a:gd name="connsiteY3" fmla="*/ 322383 h 1179377"/>
                <a:gd name="connsiteX4" fmla="*/ 702408 w 720730"/>
                <a:gd name="connsiteY4" fmla="*/ 747614 h 1179377"/>
                <a:gd name="connsiteX5" fmla="*/ 721737 w 720730"/>
                <a:gd name="connsiteY5" fmla="*/ 967437 h 1179377"/>
                <a:gd name="connsiteX6" fmla="*/ 710599 w 720730"/>
                <a:gd name="connsiteY6" fmla="*/ 1030009 h 1179377"/>
                <a:gd name="connsiteX7" fmla="*/ 615921 w 720730"/>
                <a:gd name="connsiteY7" fmla="*/ 1113549 h 1179377"/>
                <a:gd name="connsiteX8" fmla="*/ 380700 w 720730"/>
                <a:gd name="connsiteY8" fmla="*/ 1169569 h 1179377"/>
                <a:gd name="connsiteX9" fmla="*/ 74717 w 720730"/>
                <a:gd name="connsiteY9" fmla="*/ 1172517 h 1179377"/>
                <a:gd name="connsiteX10" fmla="*/ 48509 w 720730"/>
                <a:gd name="connsiteY10" fmla="*/ 1161051 h 1179377"/>
                <a:gd name="connsiteX11" fmla="*/ 35405 w 720730"/>
                <a:gd name="connsiteY11" fmla="*/ 1129274 h 1179377"/>
                <a:gd name="connsiteX12" fmla="*/ 113047 w 720730"/>
                <a:gd name="connsiteY12" fmla="*/ 137614 h 1179377"/>
                <a:gd name="connsiteX13" fmla="*/ 197569 w 720730"/>
                <a:gd name="connsiteY13" fmla="*/ 25901 h 1179377"/>
                <a:gd name="connsiteX14" fmla="*/ 428858 w 720730"/>
                <a:gd name="connsiteY14" fmla="*/ 40315 h 117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730" h="1179377">
                  <a:moveTo>
                    <a:pt x="428858" y="40315"/>
                  </a:moveTo>
                  <a:cubicBezTo>
                    <a:pt x="447532" y="35074"/>
                    <a:pt x="467188" y="28194"/>
                    <a:pt x="486517" y="31797"/>
                  </a:cubicBezTo>
                  <a:cubicBezTo>
                    <a:pt x="522881" y="38677"/>
                    <a:pt x="536313" y="76352"/>
                    <a:pt x="541882" y="107474"/>
                  </a:cubicBezTo>
                  <a:cubicBezTo>
                    <a:pt x="554003" y="178892"/>
                    <a:pt x="559573" y="251293"/>
                    <a:pt x="574315" y="322383"/>
                  </a:cubicBezTo>
                  <a:cubicBezTo>
                    <a:pt x="604127" y="466529"/>
                    <a:pt x="671286" y="603795"/>
                    <a:pt x="702408" y="747614"/>
                  </a:cubicBezTo>
                  <a:cubicBezTo>
                    <a:pt x="718133" y="820015"/>
                    <a:pt x="724686" y="893726"/>
                    <a:pt x="721737" y="967437"/>
                  </a:cubicBezTo>
                  <a:cubicBezTo>
                    <a:pt x="720754" y="988731"/>
                    <a:pt x="719116" y="1010025"/>
                    <a:pt x="710599" y="1030009"/>
                  </a:cubicBezTo>
                  <a:cubicBezTo>
                    <a:pt x="694873" y="1067029"/>
                    <a:pt x="656871" y="1094548"/>
                    <a:pt x="615921" y="1113549"/>
                  </a:cubicBezTo>
                  <a:cubicBezTo>
                    <a:pt x="544175" y="1146964"/>
                    <a:pt x="461619" y="1158430"/>
                    <a:pt x="380700" y="1169569"/>
                  </a:cubicBezTo>
                  <a:cubicBezTo>
                    <a:pt x="279143" y="1183656"/>
                    <a:pt x="173327" y="1197088"/>
                    <a:pt x="74717" y="1172517"/>
                  </a:cubicBezTo>
                  <a:cubicBezTo>
                    <a:pt x="65217" y="1170224"/>
                    <a:pt x="55389" y="1167276"/>
                    <a:pt x="48509" y="1161051"/>
                  </a:cubicBezTo>
                  <a:cubicBezTo>
                    <a:pt x="39009" y="1152861"/>
                    <a:pt x="36715" y="1140740"/>
                    <a:pt x="35405" y="1129274"/>
                  </a:cubicBezTo>
                  <a:cubicBezTo>
                    <a:pt x="-10787" y="799703"/>
                    <a:pt x="105185" y="469478"/>
                    <a:pt x="113047" y="137614"/>
                  </a:cubicBezTo>
                  <a:cubicBezTo>
                    <a:pt x="114358" y="87163"/>
                    <a:pt x="124186" y="13779"/>
                    <a:pt x="197569" y="25901"/>
                  </a:cubicBezTo>
                  <a:cubicBezTo>
                    <a:pt x="281109" y="39660"/>
                    <a:pt x="340405" y="64886"/>
                    <a:pt x="428858" y="40315"/>
                  </a:cubicBezTo>
                  <a:close/>
                </a:path>
              </a:pathLst>
            </a:custGeom>
            <a:solidFill>
              <a:srgbClr val="E2E2E2"/>
            </a:solidFill>
            <a:ln w="9525"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09F6ABA9-3B02-4617-8A58-B271D6990FFA}"/>
                </a:ext>
              </a:extLst>
            </p:cNvPr>
            <p:cNvSpPr/>
            <p:nvPr/>
          </p:nvSpPr>
          <p:spPr>
            <a:xfrm>
              <a:off x="9408732" y="3679573"/>
              <a:ext cx="458647" cy="819012"/>
            </a:xfrm>
            <a:custGeom>
              <a:avLst/>
              <a:gdLst>
                <a:gd name="connsiteX0" fmla="*/ 164215 w 458646"/>
                <a:gd name="connsiteY0" fmla="*/ 33457 h 819012"/>
                <a:gd name="connsiteX1" fmla="*/ 250702 w 458646"/>
                <a:gd name="connsiteY1" fmla="*/ 35095 h 819012"/>
                <a:gd name="connsiteX2" fmla="*/ 297878 w 458646"/>
                <a:gd name="connsiteY2" fmla="*/ 84563 h 819012"/>
                <a:gd name="connsiteX3" fmla="*/ 445300 w 458646"/>
                <a:gd name="connsiteY3" fmla="*/ 421014 h 819012"/>
                <a:gd name="connsiteX4" fmla="*/ 452179 w 458646"/>
                <a:gd name="connsiteY4" fmla="*/ 456395 h 819012"/>
                <a:gd name="connsiteX5" fmla="*/ 430885 w 458646"/>
                <a:gd name="connsiteY5" fmla="*/ 498656 h 819012"/>
                <a:gd name="connsiteX6" fmla="*/ 130799 w 458646"/>
                <a:gd name="connsiteY6" fmla="*/ 783017 h 819012"/>
                <a:gd name="connsiteX7" fmla="*/ 106229 w 458646"/>
                <a:gd name="connsiteY7" fmla="*/ 797104 h 819012"/>
                <a:gd name="connsiteX8" fmla="*/ 62002 w 458646"/>
                <a:gd name="connsiteY8" fmla="*/ 778758 h 819012"/>
                <a:gd name="connsiteX9" fmla="*/ 29897 w 458646"/>
                <a:gd name="connsiteY9" fmla="*/ 752877 h 819012"/>
                <a:gd name="connsiteX10" fmla="*/ 24655 w 458646"/>
                <a:gd name="connsiteY10" fmla="*/ 745998 h 819012"/>
                <a:gd name="connsiteX11" fmla="*/ 30224 w 458646"/>
                <a:gd name="connsiteY11" fmla="*/ 735514 h 819012"/>
                <a:gd name="connsiteX12" fmla="*/ 231374 w 458646"/>
                <a:gd name="connsiteY12" fmla="*/ 516347 h 819012"/>
                <a:gd name="connsiteX13" fmla="*/ 255289 w 458646"/>
                <a:gd name="connsiteY13" fmla="*/ 475068 h 819012"/>
                <a:gd name="connsiteX14" fmla="*/ 245461 w 458646"/>
                <a:gd name="connsiteY14" fmla="*/ 404306 h 819012"/>
                <a:gd name="connsiteX15" fmla="*/ 153404 w 458646"/>
                <a:gd name="connsiteY15" fmla="*/ 188414 h 819012"/>
                <a:gd name="connsiteX16" fmla="*/ 102952 w 458646"/>
                <a:gd name="connsiteY16" fmla="*/ 92098 h 819012"/>
                <a:gd name="connsiteX17" fmla="*/ 164215 w 458646"/>
                <a:gd name="connsiteY17" fmla="*/ 33457 h 81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646" h="819012">
                  <a:moveTo>
                    <a:pt x="164215" y="33457"/>
                  </a:moveTo>
                  <a:cubicBezTo>
                    <a:pt x="191733" y="21991"/>
                    <a:pt x="224494" y="20680"/>
                    <a:pt x="250702" y="35095"/>
                  </a:cubicBezTo>
                  <a:cubicBezTo>
                    <a:pt x="271014" y="46234"/>
                    <a:pt x="285101" y="65562"/>
                    <a:pt x="297878" y="84563"/>
                  </a:cubicBezTo>
                  <a:cubicBezTo>
                    <a:pt x="366019" y="186776"/>
                    <a:pt x="405987" y="304714"/>
                    <a:pt x="445300" y="421014"/>
                  </a:cubicBezTo>
                  <a:cubicBezTo>
                    <a:pt x="449231" y="432480"/>
                    <a:pt x="453162" y="444273"/>
                    <a:pt x="452179" y="456395"/>
                  </a:cubicBezTo>
                  <a:cubicBezTo>
                    <a:pt x="450869" y="472448"/>
                    <a:pt x="440713" y="486207"/>
                    <a:pt x="430885" y="498656"/>
                  </a:cubicBezTo>
                  <a:cubicBezTo>
                    <a:pt x="345708" y="607421"/>
                    <a:pt x="237598" y="695546"/>
                    <a:pt x="130799" y="783017"/>
                  </a:cubicBezTo>
                  <a:cubicBezTo>
                    <a:pt x="123592" y="788914"/>
                    <a:pt x="115729" y="795138"/>
                    <a:pt x="106229" y="797104"/>
                  </a:cubicBezTo>
                  <a:cubicBezTo>
                    <a:pt x="89848" y="800052"/>
                    <a:pt x="74778" y="789241"/>
                    <a:pt x="62002" y="778758"/>
                  </a:cubicBezTo>
                  <a:cubicBezTo>
                    <a:pt x="51191" y="770240"/>
                    <a:pt x="40708" y="761395"/>
                    <a:pt x="29897" y="752877"/>
                  </a:cubicBezTo>
                  <a:cubicBezTo>
                    <a:pt x="27603" y="750912"/>
                    <a:pt x="24983" y="748946"/>
                    <a:pt x="24655" y="745998"/>
                  </a:cubicBezTo>
                  <a:cubicBezTo>
                    <a:pt x="24000" y="741739"/>
                    <a:pt x="27276" y="738463"/>
                    <a:pt x="30224" y="735514"/>
                  </a:cubicBezTo>
                  <a:cubicBezTo>
                    <a:pt x="102952" y="667700"/>
                    <a:pt x="170112" y="594316"/>
                    <a:pt x="231374" y="516347"/>
                  </a:cubicBezTo>
                  <a:cubicBezTo>
                    <a:pt x="241202" y="503898"/>
                    <a:pt x="251030" y="490466"/>
                    <a:pt x="255289" y="475068"/>
                  </a:cubicBezTo>
                  <a:cubicBezTo>
                    <a:pt x="261513" y="451808"/>
                    <a:pt x="253651" y="427238"/>
                    <a:pt x="245461" y="404306"/>
                  </a:cubicBezTo>
                  <a:cubicBezTo>
                    <a:pt x="218597" y="330595"/>
                    <a:pt x="187802" y="258522"/>
                    <a:pt x="153404" y="188414"/>
                  </a:cubicBezTo>
                  <a:cubicBezTo>
                    <a:pt x="140955" y="163189"/>
                    <a:pt x="104918" y="119290"/>
                    <a:pt x="102952" y="92098"/>
                  </a:cubicBezTo>
                  <a:cubicBezTo>
                    <a:pt x="100332" y="65562"/>
                    <a:pt x="141938" y="42630"/>
                    <a:pt x="164215" y="33457"/>
                  </a:cubicBezTo>
                  <a:close/>
                </a:path>
              </a:pathLst>
            </a:custGeom>
            <a:solidFill>
              <a:srgbClr val="D6D6D6"/>
            </a:solidFill>
            <a:ln w="9525"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AD6D196B-2A1E-4363-B5CE-C69BDCE3908B}"/>
                </a:ext>
              </a:extLst>
            </p:cNvPr>
            <p:cNvSpPr/>
            <p:nvPr/>
          </p:nvSpPr>
          <p:spPr>
            <a:xfrm>
              <a:off x="9308925" y="4408290"/>
              <a:ext cx="196563" cy="196563"/>
            </a:xfrm>
            <a:custGeom>
              <a:avLst/>
              <a:gdLst>
                <a:gd name="connsiteX0" fmla="*/ 67786 w 196562"/>
                <a:gd name="connsiteY0" fmla="*/ 60525 h 196562"/>
                <a:gd name="connsiteX1" fmla="*/ 51406 w 196562"/>
                <a:gd name="connsiteY1" fmla="*/ 82474 h 196562"/>
                <a:gd name="connsiteX2" fmla="*/ 54354 w 196562"/>
                <a:gd name="connsiteY2" fmla="*/ 91647 h 196562"/>
                <a:gd name="connsiteX3" fmla="*/ 48785 w 196562"/>
                <a:gd name="connsiteY3" fmla="*/ 99837 h 196562"/>
                <a:gd name="connsiteX4" fmla="*/ 24870 w 196562"/>
                <a:gd name="connsiteY4" fmla="*/ 138167 h 196562"/>
                <a:gd name="connsiteX5" fmla="*/ 44198 w 196562"/>
                <a:gd name="connsiteY5" fmla="*/ 177807 h 196562"/>
                <a:gd name="connsiteX6" fmla="*/ 93339 w 196562"/>
                <a:gd name="connsiteY6" fmla="*/ 177807 h 196562"/>
                <a:gd name="connsiteX7" fmla="*/ 132979 w 196562"/>
                <a:gd name="connsiteY7" fmla="*/ 146357 h 196562"/>
                <a:gd name="connsiteX8" fmla="*/ 189982 w 196562"/>
                <a:gd name="connsiteY8" fmla="*/ 78215 h 196562"/>
                <a:gd name="connsiteX9" fmla="*/ 196207 w 196562"/>
                <a:gd name="connsiteY9" fmla="*/ 67077 h 196562"/>
                <a:gd name="connsiteX10" fmla="*/ 176223 w 196562"/>
                <a:gd name="connsiteY10" fmla="*/ 37592 h 196562"/>
                <a:gd name="connsiteX11" fmla="*/ 127410 w 196562"/>
                <a:gd name="connsiteY11" fmla="*/ 29075 h 196562"/>
                <a:gd name="connsiteX12" fmla="*/ 67786 w 196562"/>
                <a:gd name="connsiteY12" fmla="*/ 60525 h 1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562" h="196562">
                  <a:moveTo>
                    <a:pt x="67786" y="60525"/>
                  </a:moveTo>
                  <a:cubicBezTo>
                    <a:pt x="58941" y="65111"/>
                    <a:pt x="48457" y="72974"/>
                    <a:pt x="51406" y="82474"/>
                  </a:cubicBezTo>
                  <a:cubicBezTo>
                    <a:pt x="52388" y="85423"/>
                    <a:pt x="54682" y="88371"/>
                    <a:pt x="54354" y="91647"/>
                  </a:cubicBezTo>
                  <a:cubicBezTo>
                    <a:pt x="54027" y="94923"/>
                    <a:pt x="51406" y="97544"/>
                    <a:pt x="48785" y="99837"/>
                  </a:cubicBezTo>
                  <a:cubicBezTo>
                    <a:pt x="37319" y="109993"/>
                    <a:pt x="26835" y="123097"/>
                    <a:pt x="24870" y="138167"/>
                  </a:cubicBezTo>
                  <a:cubicBezTo>
                    <a:pt x="22904" y="153564"/>
                    <a:pt x="30766" y="169945"/>
                    <a:pt x="44198" y="177807"/>
                  </a:cubicBezTo>
                  <a:cubicBezTo>
                    <a:pt x="58941" y="186653"/>
                    <a:pt x="77614" y="185014"/>
                    <a:pt x="93339" y="177807"/>
                  </a:cubicBezTo>
                  <a:cubicBezTo>
                    <a:pt x="108736" y="170600"/>
                    <a:pt x="121186" y="158806"/>
                    <a:pt x="132979" y="146357"/>
                  </a:cubicBezTo>
                  <a:cubicBezTo>
                    <a:pt x="153618" y="125063"/>
                    <a:pt x="172619" y="102131"/>
                    <a:pt x="189982" y="78215"/>
                  </a:cubicBezTo>
                  <a:cubicBezTo>
                    <a:pt x="192603" y="74612"/>
                    <a:pt x="194897" y="71336"/>
                    <a:pt x="196207" y="67077"/>
                  </a:cubicBezTo>
                  <a:cubicBezTo>
                    <a:pt x="199155" y="54628"/>
                    <a:pt x="187689" y="43489"/>
                    <a:pt x="176223" y="37592"/>
                  </a:cubicBezTo>
                  <a:cubicBezTo>
                    <a:pt x="156894" y="27764"/>
                    <a:pt x="147721" y="18919"/>
                    <a:pt x="127410" y="29075"/>
                  </a:cubicBezTo>
                  <a:cubicBezTo>
                    <a:pt x="107426" y="39558"/>
                    <a:pt x="87770" y="50369"/>
                    <a:pt x="67786" y="60525"/>
                  </a:cubicBezTo>
                  <a:close/>
                </a:path>
              </a:pathLst>
            </a:custGeom>
            <a:solidFill>
              <a:srgbClr val="EBC9B2"/>
            </a:solidFill>
            <a:ln w="9525"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2BCC4C96-0966-4EDA-B905-0572C9F7E4EA}"/>
                </a:ext>
              </a:extLst>
            </p:cNvPr>
            <p:cNvSpPr/>
            <p:nvPr/>
          </p:nvSpPr>
          <p:spPr>
            <a:xfrm>
              <a:off x="8688821" y="3313720"/>
              <a:ext cx="491407" cy="556928"/>
            </a:xfrm>
            <a:custGeom>
              <a:avLst/>
              <a:gdLst>
                <a:gd name="connsiteX0" fmla="*/ 24818 w 491407"/>
                <a:gd name="connsiteY0" fmla="*/ 211265 h 556928"/>
                <a:gd name="connsiteX1" fmla="*/ 26128 w 491407"/>
                <a:gd name="connsiteY1" fmla="*/ 220766 h 556928"/>
                <a:gd name="connsiteX2" fmla="*/ 38250 w 491407"/>
                <a:gd name="connsiteY2" fmla="*/ 224697 h 556928"/>
                <a:gd name="connsiteX3" fmla="*/ 92305 w 491407"/>
                <a:gd name="connsiteY3" fmla="*/ 221749 h 556928"/>
                <a:gd name="connsiteX4" fmla="*/ 132272 w 491407"/>
                <a:gd name="connsiteY4" fmla="*/ 213231 h 556928"/>
                <a:gd name="connsiteX5" fmla="*/ 161102 w 491407"/>
                <a:gd name="connsiteY5" fmla="*/ 215197 h 556928"/>
                <a:gd name="connsiteX6" fmla="*/ 245624 w 491407"/>
                <a:gd name="connsiteY6" fmla="*/ 227318 h 556928"/>
                <a:gd name="connsiteX7" fmla="*/ 273470 w 491407"/>
                <a:gd name="connsiteY7" fmla="*/ 226008 h 556928"/>
                <a:gd name="connsiteX8" fmla="*/ 306558 w 491407"/>
                <a:gd name="connsiteY8" fmla="*/ 215197 h 556928"/>
                <a:gd name="connsiteX9" fmla="*/ 312455 w 491407"/>
                <a:gd name="connsiteY9" fmla="*/ 232887 h 556928"/>
                <a:gd name="connsiteX10" fmla="*/ 314421 w 491407"/>
                <a:gd name="connsiteY10" fmla="*/ 318065 h 556928"/>
                <a:gd name="connsiteX11" fmla="*/ 330801 w 491407"/>
                <a:gd name="connsiteY11" fmla="*/ 306598 h 556928"/>
                <a:gd name="connsiteX12" fmla="*/ 340629 w 491407"/>
                <a:gd name="connsiteY12" fmla="*/ 324617 h 556928"/>
                <a:gd name="connsiteX13" fmla="*/ 321300 w 491407"/>
                <a:gd name="connsiteY13" fmla="*/ 347877 h 556928"/>
                <a:gd name="connsiteX14" fmla="*/ 329163 w 491407"/>
                <a:gd name="connsiteY14" fmla="*/ 379654 h 556928"/>
                <a:gd name="connsiteX15" fmla="*/ 314748 w 491407"/>
                <a:gd name="connsiteY15" fmla="*/ 484160 h 556928"/>
                <a:gd name="connsiteX16" fmla="*/ 247262 w 491407"/>
                <a:gd name="connsiteY16" fmla="*/ 562130 h 556928"/>
                <a:gd name="connsiteX17" fmla="*/ 343578 w 491407"/>
                <a:gd name="connsiteY17" fmla="*/ 523473 h 556928"/>
                <a:gd name="connsiteX18" fmla="*/ 457256 w 491407"/>
                <a:gd name="connsiteY18" fmla="*/ 419294 h 556928"/>
                <a:gd name="connsiteX19" fmla="*/ 470033 w 491407"/>
                <a:gd name="connsiteY19" fmla="*/ 352791 h 556928"/>
                <a:gd name="connsiteX20" fmla="*/ 472654 w 491407"/>
                <a:gd name="connsiteY20" fmla="*/ 224370 h 556928"/>
                <a:gd name="connsiteX21" fmla="*/ 430721 w 491407"/>
                <a:gd name="connsiteY21" fmla="*/ 104466 h 556928"/>
                <a:gd name="connsiteX22" fmla="*/ 398615 w 491407"/>
                <a:gd name="connsiteY22" fmla="*/ 68430 h 556928"/>
                <a:gd name="connsiteX23" fmla="*/ 359958 w 491407"/>
                <a:gd name="connsiteY23" fmla="*/ 38945 h 556928"/>
                <a:gd name="connsiteX24" fmla="*/ 311472 w 491407"/>
                <a:gd name="connsiteY24" fmla="*/ 27479 h 556928"/>
                <a:gd name="connsiteX25" fmla="*/ 193207 w 491407"/>
                <a:gd name="connsiteY25" fmla="*/ 27807 h 556928"/>
                <a:gd name="connsiteX26" fmla="*/ 123099 w 491407"/>
                <a:gd name="connsiteY26" fmla="*/ 56964 h 556928"/>
                <a:gd name="connsiteX27" fmla="*/ 24818 w 491407"/>
                <a:gd name="connsiteY27" fmla="*/ 211265 h 5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1407" h="556928">
                  <a:moveTo>
                    <a:pt x="24818" y="211265"/>
                  </a:moveTo>
                  <a:cubicBezTo>
                    <a:pt x="24490" y="214541"/>
                    <a:pt x="24163" y="218145"/>
                    <a:pt x="26128" y="220766"/>
                  </a:cubicBezTo>
                  <a:cubicBezTo>
                    <a:pt x="28749" y="224370"/>
                    <a:pt x="33663" y="224697"/>
                    <a:pt x="38250" y="224697"/>
                  </a:cubicBezTo>
                  <a:cubicBezTo>
                    <a:pt x="56268" y="225025"/>
                    <a:pt x="74614" y="225352"/>
                    <a:pt x="92305" y="221749"/>
                  </a:cubicBezTo>
                  <a:cubicBezTo>
                    <a:pt x="105736" y="219128"/>
                    <a:pt x="118841" y="214214"/>
                    <a:pt x="132272" y="213231"/>
                  </a:cubicBezTo>
                  <a:cubicBezTo>
                    <a:pt x="141773" y="212576"/>
                    <a:pt x="151601" y="213886"/>
                    <a:pt x="161102" y="215197"/>
                  </a:cubicBezTo>
                  <a:cubicBezTo>
                    <a:pt x="189276" y="219128"/>
                    <a:pt x="217450" y="223059"/>
                    <a:pt x="245624" y="227318"/>
                  </a:cubicBezTo>
                  <a:cubicBezTo>
                    <a:pt x="254797" y="228628"/>
                    <a:pt x="264625" y="229939"/>
                    <a:pt x="273470" y="226008"/>
                  </a:cubicBezTo>
                  <a:cubicBezTo>
                    <a:pt x="284609" y="221094"/>
                    <a:pt x="296402" y="207989"/>
                    <a:pt x="306558" y="215197"/>
                  </a:cubicBezTo>
                  <a:cubicBezTo>
                    <a:pt x="311800" y="218800"/>
                    <a:pt x="312455" y="226335"/>
                    <a:pt x="312455" y="232887"/>
                  </a:cubicBezTo>
                  <a:cubicBezTo>
                    <a:pt x="313110" y="261389"/>
                    <a:pt x="313766" y="289563"/>
                    <a:pt x="314421" y="318065"/>
                  </a:cubicBezTo>
                  <a:cubicBezTo>
                    <a:pt x="315076" y="310530"/>
                    <a:pt x="323594" y="304633"/>
                    <a:pt x="330801" y="306598"/>
                  </a:cubicBezTo>
                  <a:cubicBezTo>
                    <a:pt x="338008" y="308564"/>
                    <a:pt x="342922" y="317409"/>
                    <a:pt x="340629" y="324617"/>
                  </a:cubicBezTo>
                  <a:cubicBezTo>
                    <a:pt x="337681" y="334445"/>
                    <a:pt x="325559" y="338704"/>
                    <a:pt x="321300" y="347877"/>
                  </a:cubicBezTo>
                  <a:cubicBezTo>
                    <a:pt x="328835" y="356067"/>
                    <a:pt x="329491" y="368516"/>
                    <a:pt x="329163" y="379654"/>
                  </a:cubicBezTo>
                  <a:cubicBezTo>
                    <a:pt x="328835" y="415036"/>
                    <a:pt x="326542" y="450744"/>
                    <a:pt x="314748" y="484160"/>
                  </a:cubicBezTo>
                  <a:cubicBezTo>
                    <a:pt x="302627" y="517248"/>
                    <a:pt x="279695" y="548043"/>
                    <a:pt x="247262" y="562130"/>
                  </a:cubicBezTo>
                  <a:cubicBezTo>
                    <a:pt x="281988" y="558526"/>
                    <a:pt x="313438" y="540836"/>
                    <a:pt x="343578" y="523473"/>
                  </a:cubicBezTo>
                  <a:cubicBezTo>
                    <a:pt x="389115" y="497264"/>
                    <a:pt x="437600" y="467780"/>
                    <a:pt x="457256" y="419294"/>
                  </a:cubicBezTo>
                  <a:cubicBezTo>
                    <a:pt x="465774" y="398328"/>
                    <a:pt x="468067" y="375395"/>
                    <a:pt x="470033" y="352791"/>
                  </a:cubicBezTo>
                  <a:cubicBezTo>
                    <a:pt x="473964" y="310202"/>
                    <a:pt x="477240" y="266958"/>
                    <a:pt x="472654" y="224370"/>
                  </a:cubicBezTo>
                  <a:cubicBezTo>
                    <a:pt x="468395" y="181781"/>
                    <a:pt x="455618" y="139192"/>
                    <a:pt x="430721" y="104466"/>
                  </a:cubicBezTo>
                  <a:cubicBezTo>
                    <a:pt x="421220" y="91362"/>
                    <a:pt x="410409" y="79568"/>
                    <a:pt x="398615" y="68430"/>
                  </a:cubicBezTo>
                  <a:cubicBezTo>
                    <a:pt x="387149" y="56964"/>
                    <a:pt x="374700" y="46153"/>
                    <a:pt x="359958" y="38945"/>
                  </a:cubicBezTo>
                  <a:cubicBezTo>
                    <a:pt x="344888" y="31738"/>
                    <a:pt x="328180" y="29117"/>
                    <a:pt x="311472" y="27479"/>
                  </a:cubicBezTo>
                  <a:cubicBezTo>
                    <a:pt x="272160" y="23548"/>
                    <a:pt x="232519" y="23548"/>
                    <a:pt x="193207" y="27807"/>
                  </a:cubicBezTo>
                  <a:cubicBezTo>
                    <a:pt x="162740" y="31083"/>
                    <a:pt x="147342" y="39928"/>
                    <a:pt x="123099" y="56964"/>
                  </a:cubicBezTo>
                  <a:cubicBezTo>
                    <a:pt x="70355" y="93983"/>
                    <a:pt x="31698" y="145744"/>
                    <a:pt x="24818" y="211265"/>
                  </a:cubicBezTo>
                  <a:close/>
                </a:path>
              </a:pathLst>
            </a:custGeom>
            <a:solidFill>
              <a:schemeClr val="bg1">
                <a:lumMod val="75000"/>
              </a:schemeClr>
            </a:solid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3FDD8237-8A4F-4150-9158-9A6D4F67E6DD}"/>
                </a:ext>
              </a:extLst>
            </p:cNvPr>
            <p:cNvSpPr/>
            <p:nvPr/>
          </p:nvSpPr>
          <p:spPr>
            <a:xfrm>
              <a:off x="9184079" y="3058476"/>
              <a:ext cx="556928" cy="524168"/>
            </a:xfrm>
            <a:custGeom>
              <a:avLst/>
              <a:gdLst>
                <a:gd name="connsiteX0" fmla="*/ 512374 w 556928"/>
                <a:gd name="connsiteY0" fmla="*/ 135628 h 524167"/>
                <a:gd name="connsiteX1" fmla="*/ 498615 w 556928"/>
                <a:gd name="connsiteY1" fmla="*/ 130714 h 524167"/>
                <a:gd name="connsiteX2" fmla="*/ 493373 w 556928"/>
                <a:gd name="connsiteY2" fmla="*/ 125800 h 524167"/>
                <a:gd name="connsiteX3" fmla="*/ 443577 w 556928"/>
                <a:gd name="connsiteY3" fmla="*/ 80263 h 524167"/>
                <a:gd name="connsiteX4" fmla="*/ 386246 w 556928"/>
                <a:gd name="connsiteY4" fmla="*/ 38002 h 524167"/>
                <a:gd name="connsiteX5" fmla="*/ 313190 w 556928"/>
                <a:gd name="connsiteY5" fmla="*/ 24570 h 524167"/>
                <a:gd name="connsiteX6" fmla="*/ 217530 w 556928"/>
                <a:gd name="connsiteY6" fmla="*/ 37675 h 524167"/>
                <a:gd name="connsiteX7" fmla="*/ 150698 w 556928"/>
                <a:gd name="connsiteY7" fmla="*/ 54710 h 524167"/>
                <a:gd name="connsiteX8" fmla="*/ 87798 w 556928"/>
                <a:gd name="connsiteY8" fmla="*/ 32760 h 524167"/>
                <a:gd name="connsiteX9" fmla="*/ 114989 w 556928"/>
                <a:gd name="connsiteY9" fmla="*/ 113679 h 524167"/>
                <a:gd name="connsiteX10" fmla="*/ 24570 w 556928"/>
                <a:gd name="connsiteY10" fmla="*/ 91074 h 524167"/>
                <a:gd name="connsiteX11" fmla="*/ 161837 w 556928"/>
                <a:gd name="connsiteY11" fmla="*/ 217530 h 524167"/>
                <a:gd name="connsiteX12" fmla="*/ 326950 w 556928"/>
                <a:gd name="connsiteY12" fmla="*/ 223754 h 524167"/>
                <a:gd name="connsiteX13" fmla="*/ 350537 w 556928"/>
                <a:gd name="connsiteY13" fmla="*/ 229323 h 524167"/>
                <a:gd name="connsiteX14" fmla="*/ 377729 w 556928"/>
                <a:gd name="connsiteY14" fmla="*/ 248980 h 524167"/>
                <a:gd name="connsiteX15" fmla="*/ 389195 w 556928"/>
                <a:gd name="connsiteY15" fmla="*/ 261101 h 524167"/>
                <a:gd name="connsiteX16" fmla="*/ 422283 w 556928"/>
                <a:gd name="connsiteY16" fmla="*/ 345295 h 524167"/>
                <a:gd name="connsiteX17" fmla="*/ 432111 w 556928"/>
                <a:gd name="connsiteY17" fmla="*/ 350865 h 524167"/>
                <a:gd name="connsiteX18" fmla="*/ 421955 w 556928"/>
                <a:gd name="connsiteY18" fmla="*/ 384280 h 524167"/>
                <a:gd name="connsiteX19" fmla="*/ 409834 w 556928"/>
                <a:gd name="connsiteY19" fmla="*/ 428507 h 524167"/>
                <a:gd name="connsiteX20" fmla="*/ 400661 w 556928"/>
                <a:gd name="connsiteY20" fmla="*/ 518926 h 524167"/>
                <a:gd name="connsiteX21" fmla="*/ 428507 w 556928"/>
                <a:gd name="connsiteY21" fmla="*/ 474699 h 524167"/>
                <a:gd name="connsiteX22" fmla="*/ 460285 w 556928"/>
                <a:gd name="connsiteY22" fmla="*/ 453405 h 524167"/>
                <a:gd name="connsiteX23" fmla="*/ 534651 w 556928"/>
                <a:gd name="connsiteY23" fmla="*/ 350210 h 524167"/>
                <a:gd name="connsiteX24" fmla="*/ 564463 w 556928"/>
                <a:gd name="connsiteY24" fmla="*/ 231617 h 524167"/>
                <a:gd name="connsiteX25" fmla="*/ 512374 w 556928"/>
                <a:gd name="connsiteY25" fmla="*/ 135628 h 52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6928" h="524167">
                  <a:moveTo>
                    <a:pt x="512374" y="135628"/>
                  </a:moveTo>
                  <a:cubicBezTo>
                    <a:pt x="508115" y="133335"/>
                    <a:pt x="503529" y="131697"/>
                    <a:pt x="498615" y="130714"/>
                  </a:cubicBezTo>
                  <a:cubicBezTo>
                    <a:pt x="496977" y="129076"/>
                    <a:pt x="495339" y="127438"/>
                    <a:pt x="493373" y="125800"/>
                  </a:cubicBezTo>
                  <a:cubicBezTo>
                    <a:pt x="476665" y="110730"/>
                    <a:pt x="460285" y="95333"/>
                    <a:pt x="443577" y="80263"/>
                  </a:cubicBezTo>
                  <a:cubicBezTo>
                    <a:pt x="425886" y="64211"/>
                    <a:pt x="407868" y="47830"/>
                    <a:pt x="386246" y="38002"/>
                  </a:cubicBezTo>
                  <a:cubicBezTo>
                    <a:pt x="363641" y="27519"/>
                    <a:pt x="338088" y="24570"/>
                    <a:pt x="313190" y="24570"/>
                  </a:cubicBezTo>
                  <a:cubicBezTo>
                    <a:pt x="281085" y="24570"/>
                    <a:pt x="248652" y="28829"/>
                    <a:pt x="217530" y="37675"/>
                  </a:cubicBezTo>
                  <a:cubicBezTo>
                    <a:pt x="195253" y="43899"/>
                    <a:pt x="173631" y="52744"/>
                    <a:pt x="150698" y="54710"/>
                  </a:cubicBezTo>
                  <a:cubicBezTo>
                    <a:pt x="127766" y="56676"/>
                    <a:pt x="102540" y="50779"/>
                    <a:pt x="87798" y="32760"/>
                  </a:cubicBezTo>
                  <a:cubicBezTo>
                    <a:pt x="87798" y="62573"/>
                    <a:pt x="90091" y="97299"/>
                    <a:pt x="114989" y="113679"/>
                  </a:cubicBezTo>
                  <a:cubicBezTo>
                    <a:pt x="83867" y="112368"/>
                    <a:pt x="52744" y="104834"/>
                    <a:pt x="24570" y="91074"/>
                  </a:cubicBezTo>
                  <a:cubicBezTo>
                    <a:pt x="43899" y="152664"/>
                    <a:pt x="99920" y="198529"/>
                    <a:pt x="161837" y="217530"/>
                  </a:cubicBezTo>
                  <a:cubicBezTo>
                    <a:pt x="218513" y="234893"/>
                    <a:pt x="269619" y="225720"/>
                    <a:pt x="326950" y="223754"/>
                  </a:cubicBezTo>
                  <a:cubicBezTo>
                    <a:pt x="335140" y="223426"/>
                    <a:pt x="343002" y="225720"/>
                    <a:pt x="350537" y="229323"/>
                  </a:cubicBezTo>
                  <a:cubicBezTo>
                    <a:pt x="358727" y="236203"/>
                    <a:pt x="368883" y="242100"/>
                    <a:pt x="377729" y="248980"/>
                  </a:cubicBezTo>
                  <a:cubicBezTo>
                    <a:pt x="381660" y="252911"/>
                    <a:pt x="385591" y="256842"/>
                    <a:pt x="389195" y="261101"/>
                  </a:cubicBezTo>
                  <a:cubicBezTo>
                    <a:pt x="406558" y="286982"/>
                    <a:pt x="394436" y="331536"/>
                    <a:pt x="422283" y="345295"/>
                  </a:cubicBezTo>
                  <a:cubicBezTo>
                    <a:pt x="425559" y="346934"/>
                    <a:pt x="429490" y="348244"/>
                    <a:pt x="432111" y="350865"/>
                  </a:cubicBezTo>
                  <a:cubicBezTo>
                    <a:pt x="440956" y="360038"/>
                    <a:pt x="429162" y="373797"/>
                    <a:pt x="421955" y="384280"/>
                  </a:cubicBezTo>
                  <a:cubicBezTo>
                    <a:pt x="413110" y="397057"/>
                    <a:pt x="411472" y="413110"/>
                    <a:pt x="409834" y="428507"/>
                  </a:cubicBezTo>
                  <a:cubicBezTo>
                    <a:pt x="406885" y="458647"/>
                    <a:pt x="403609" y="488786"/>
                    <a:pt x="400661" y="518926"/>
                  </a:cubicBezTo>
                  <a:cubicBezTo>
                    <a:pt x="404920" y="501891"/>
                    <a:pt x="414748" y="485838"/>
                    <a:pt x="428507" y="474699"/>
                  </a:cubicBezTo>
                  <a:cubicBezTo>
                    <a:pt x="438335" y="466509"/>
                    <a:pt x="449801" y="460612"/>
                    <a:pt x="460285" y="453405"/>
                  </a:cubicBezTo>
                  <a:cubicBezTo>
                    <a:pt x="495666" y="428835"/>
                    <a:pt x="517288" y="389522"/>
                    <a:pt x="534651" y="350210"/>
                  </a:cubicBezTo>
                  <a:cubicBezTo>
                    <a:pt x="551359" y="312863"/>
                    <a:pt x="566101" y="272895"/>
                    <a:pt x="564463" y="231617"/>
                  </a:cubicBezTo>
                  <a:cubicBezTo>
                    <a:pt x="563481" y="196235"/>
                    <a:pt x="545790" y="153319"/>
                    <a:pt x="512374" y="135628"/>
                  </a:cubicBezTo>
                  <a:close/>
                </a:path>
              </a:pathLst>
            </a:custGeom>
            <a:solidFill>
              <a:schemeClr val="bg1">
                <a:lumMod val="75000"/>
              </a:schemeClr>
            </a:solidFill>
            <a:ln w="9525" cap="flat">
              <a:noFill/>
              <a:prstDash val="solid"/>
              <a:miter/>
            </a:ln>
          </p:spPr>
          <p:txBody>
            <a:bodyPr rtlCol="0" anchor="ctr"/>
            <a:lstStyle/>
            <a:p>
              <a:endParaRPr lang="en-GB"/>
            </a:p>
          </p:txBody>
        </p:sp>
      </p:grpSp>
      <p:cxnSp>
        <p:nvCxnSpPr>
          <p:cNvPr id="120" name="Straight Connector 119">
            <a:extLst>
              <a:ext uri="{FF2B5EF4-FFF2-40B4-BE49-F238E27FC236}">
                <a16:creationId xmlns:a16="http://schemas.microsoft.com/office/drawing/2014/main" id="{DF730955-D687-44FA-AB9D-B86237E0EE2F}"/>
              </a:ext>
            </a:extLst>
          </p:cNvPr>
          <p:cNvCxnSpPr>
            <a:cxnSpLocks/>
          </p:cNvCxnSpPr>
          <p:nvPr/>
        </p:nvCxnSpPr>
        <p:spPr>
          <a:xfrm>
            <a:off x="325532" y="3928190"/>
            <a:ext cx="115253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7FE3D7EB-7460-4B25-B6B1-142F7AF3BF00}"/>
              </a:ext>
            </a:extLst>
          </p:cNvPr>
          <p:cNvSpPr txBox="1"/>
          <p:nvPr/>
        </p:nvSpPr>
        <p:spPr>
          <a:xfrm>
            <a:off x="9735964" y="3244735"/>
            <a:ext cx="2434224" cy="461665"/>
          </a:xfrm>
          <a:prstGeom prst="rect">
            <a:avLst/>
          </a:prstGeom>
          <a:noFill/>
        </p:spPr>
        <p:txBody>
          <a:bodyPr wrap="square" rtlCol="0">
            <a:spAutoFit/>
          </a:bodyPr>
          <a:lstStyle/>
          <a:p>
            <a:pPr algn="ctr"/>
            <a:r>
              <a:rPr lang="en-US" sz="1200"/>
              <a:t>Have a </a:t>
            </a:r>
            <a:r>
              <a:rPr lang="en-US" sz="1200" b="1"/>
              <a:t>low</a:t>
            </a:r>
            <a:r>
              <a:rPr lang="en-US" sz="1200"/>
              <a:t> Gambling Literacy Score </a:t>
            </a:r>
          </a:p>
          <a:p>
            <a:pPr algn="ctr"/>
            <a:r>
              <a:rPr lang="en-US" sz="1200"/>
              <a:t>(61% v 50%)</a:t>
            </a:r>
          </a:p>
        </p:txBody>
      </p:sp>
      <p:grpSp>
        <p:nvGrpSpPr>
          <p:cNvPr id="119" name="Group 118">
            <a:extLst>
              <a:ext uri="{FF2B5EF4-FFF2-40B4-BE49-F238E27FC236}">
                <a16:creationId xmlns:a16="http://schemas.microsoft.com/office/drawing/2014/main" id="{1C729B1B-94A8-4DA6-9DDE-9042A160E1B3}"/>
              </a:ext>
            </a:extLst>
          </p:cNvPr>
          <p:cNvGrpSpPr/>
          <p:nvPr/>
        </p:nvGrpSpPr>
        <p:grpSpPr>
          <a:xfrm>
            <a:off x="10327699" y="1375531"/>
            <a:ext cx="1637894" cy="1767252"/>
            <a:chOff x="4224353" y="1757129"/>
            <a:chExt cx="3433435" cy="3704601"/>
          </a:xfrm>
        </p:grpSpPr>
        <p:sp>
          <p:nvSpPr>
            <p:cNvPr id="121" name="Freeform: Shape 120">
              <a:extLst>
                <a:ext uri="{FF2B5EF4-FFF2-40B4-BE49-F238E27FC236}">
                  <a16:creationId xmlns:a16="http://schemas.microsoft.com/office/drawing/2014/main" id="{BF8FBDB5-60A0-4B50-95F5-09F5C43A0624}"/>
                </a:ext>
              </a:extLst>
            </p:cNvPr>
            <p:cNvSpPr/>
            <p:nvPr/>
          </p:nvSpPr>
          <p:spPr>
            <a:xfrm>
              <a:off x="4224353" y="3673877"/>
              <a:ext cx="1371600" cy="1609725"/>
            </a:xfrm>
            <a:custGeom>
              <a:avLst/>
              <a:gdLst>
                <a:gd name="connsiteX0" fmla="*/ 1153557 w 1371600"/>
                <a:gd name="connsiteY0" fmla="*/ 1558015 h 1609725"/>
                <a:gd name="connsiteX1" fmla="*/ 1358916 w 1371600"/>
                <a:gd name="connsiteY1" fmla="*/ 775155 h 1609725"/>
                <a:gd name="connsiteX2" fmla="*/ 1326340 w 1371600"/>
                <a:gd name="connsiteY2" fmla="*/ 641043 h 1609725"/>
                <a:gd name="connsiteX3" fmla="*/ 1206230 w 1371600"/>
                <a:gd name="connsiteY3" fmla="*/ 603991 h 1609725"/>
                <a:gd name="connsiteX4" fmla="*/ 1146699 w 1371600"/>
                <a:gd name="connsiteY4" fmla="*/ 700479 h 1609725"/>
                <a:gd name="connsiteX5" fmla="*/ 1048591 w 1371600"/>
                <a:gd name="connsiteY5" fmla="*/ 815636 h 1609725"/>
                <a:gd name="connsiteX6" fmla="*/ 954199 w 1371600"/>
                <a:gd name="connsiteY6" fmla="*/ 834115 h 1609725"/>
                <a:gd name="connsiteX7" fmla="*/ 897049 w 1371600"/>
                <a:gd name="connsiteY7" fmla="*/ 715148 h 1609725"/>
                <a:gd name="connsiteX8" fmla="*/ 872093 w 1371600"/>
                <a:gd name="connsiteY8" fmla="*/ 457020 h 1609725"/>
                <a:gd name="connsiteX9" fmla="*/ 843994 w 1371600"/>
                <a:gd name="connsiteY9" fmla="*/ 321384 h 1609725"/>
                <a:gd name="connsiteX10" fmla="*/ 744077 w 1371600"/>
                <a:gd name="connsiteY10" fmla="*/ 233849 h 1609725"/>
                <a:gd name="connsiteX11" fmla="*/ 642636 w 1371600"/>
                <a:gd name="connsiteY11" fmla="*/ 303096 h 1609725"/>
                <a:gd name="connsiteX12" fmla="*/ 647208 w 1371600"/>
                <a:gd name="connsiteY12" fmla="*/ 360722 h 1609725"/>
                <a:gd name="connsiteX13" fmla="*/ 623491 w 1371600"/>
                <a:gd name="connsiteY13" fmla="*/ 409300 h 1609725"/>
                <a:gd name="connsiteX14" fmla="*/ 570627 w 1371600"/>
                <a:gd name="connsiteY14" fmla="*/ 393393 h 1609725"/>
                <a:gd name="connsiteX15" fmla="*/ 443373 w 1371600"/>
                <a:gd name="connsiteY15" fmla="*/ 238516 h 1609725"/>
                <a:gd name="connsiteX16" fmla="*/ 322977 w 1371600"/>
                <a:gd name="connsiteY16" fmla="*/ 77544 h 1609725"/>
                <a:gd name="connsiteX17" fmla="*/ 144097 w 1371600"/>
                <a:gd name="connsiteY17" fmla="*/ 201 h 1609725"/>
                <a:gd name="connsiteX18" fmla="*/ 1413 w 1371600"/>
                <a:gd name="connsiteY18" fmla="*/ 117930 h 1609725"/>
                <a:gd name="connsiteX19" fmla="*/ 82852 w 1371600"/>
                <a:gd name="connsiteY19" fmla="*/ 295190 h 1609725"/>
                <a:gd name="connsiteX20" fmla="*/ 318405 w 1371600"/>
                <a:gd name="connsiteY20" fmla="*/ 477499 h 1609725"/>
                <a:gd name="connsiteX21" fmla="*/ 358219 w 1371600"/>
                <a:gd name="connsiteY21" fmla="*/ 512360 h 1609725"/>
                <a:gd name="connsiteX22" fmla="*/ 316119 w 1371600"/>
                <a:gd name="connsiteY22" fmla="*/ 588846 h 1609725"/>
                <a:gd name="connsiteX23" fmla="*/ 209725 w 1371600"/>
                <a:gd name="connsiteY23" fmla="*/ 612087 h 1609725"/>
                <a:gd name="connsiteX24" fmla="*/ 126762 w 1371600"/>
                <a:gd name="connsiteY24" fmla="*/ 675333 h 1609725"/>
                <a:gd name="connsiteX25" fmla="*/ 199438 w 1371600"/>
                <a:gd name="connsiteY25" fmla="*/ 798206 h 1609725"/>
                <a:gd name="connsiteX26" fmla="*/ 476139 w 1371600"/>
                <a:gd name="connsiteY26" fmla="*/ 922031 h 1609725"/>
                <a:gd name="connsiteX27" fmla="*/ 578056 w 1371600"/>
                <a:gd name="connsiteY27" fmla="*/ 959178 h 1609725"/>
                <a:gd name="connsiteX28" fmla="*/ 615490 w 1371600"/>
                <a:gd name="connsiteY28" fmla="*/ 1054142 h 1609725"/>
                <a:gd name="connsiteX29" fmla="*/ 524716 w 1371600"/>
                <a:gd name="connsiteY29" fmla="*/ 1100243 h 1609725"/>
                <a:gd name="connsiteX30" fmla="*/ 419465 w 1371600"/>
                <a:gd name="connsiteY30" fmla="*/ 1072049 h 1609725"/>
                <a:gd name="connsiteX31" fmla="*/ 237157 w 1371600"/>
                <a:gd name="connsiteY31" fmla="*/ 1126437 h 1609725"/>
                <a:gd name="connsiteX32" fmla="*/ 234966 w 1371600"/>
                <a:gd name="connsiteY32" fmla="*/ 1257120 h 1609725"/>
                <a:gd name="connsiteX33" fmla="*/ 316690 w 1371600"/>
                <a:gd name="connsiteY33" fmla="*/ 1363895 h 1609725"/>
                <a:gd name="connsiteX34" fmla="*/ 722932 w 1371600"/>
                <a:gd name="connsiteY34" fmla="*/ 1591066 h 1609725"/>
                <a:gd name="connsiteX35" fmla="*/ 1153557 w 1371600"/>
                <a:gd name="connsiteY35" fmla="*/ 155801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600" h="1609725">
                  <a:moveTo>
                    <a:pt x="1153557" y="1558015"/>
                  </a:moveTo>
                  <a:cubicBezTo>
                    <a:pt x="1374823" y="1366848"/>
                    <a:pt x="1397016" y="1052047"/>
                    <a:pt x="1358916" y="775155"/>
                  </a:cubicBezTo>
                  <a:cubicBezTo>
                    <a:pt x="1352534" y="728959"/>
                    <a:pt x="1352629" y="679524"/>
                    <a:pt x="1326340" y="641043"/>
                  </a:cubicBezTo>
                  <a:cubicBezTo>
                    <a:pt x="1300052" y="602657"/>
                    <a:pt x="1245664" y="580083"/>
                    <a:pt x="1206230" y="603991"/>
                  </a:cubicBezTo>
                  <a:cubicBezTo>
                    <a:pt x="1173464" y="623803"/>
                    <a:pt x="1162606" y="665427"/>
                    <a:pt x="1146699" y="700479"/>
                  </a:cubicBezTo>
                  <a:cubicBezTo>
                    <a:pt x="1125649" y="747247"/>
                    <a:pt x="1091168" y="787633"/>
                    <a:pt x="1048591" y="815636"/>
                  </a:cubicBezTo>
                  <a:cubicBezTo>
                    <a:pt x="1020588" y="834019"/>
                    <a:pt x="985060" y="847164"/>
                    <a:pt x="954199" y="834115"/>
                  </a:cubicBezTo>
                  <a:cubicBezTo>
                    <a:pt x="911908" y="816208"/>
                    <a:pt x="901525" y="761344"/>
                    <a:pt x="897049" y="715148"/>
                  </a:cubicBezTo>
                  <a:cubicBezTo>
                    <a:pt x="888762" y="629137"/>
                    <a:pt x="880380" y="543031"/>
                    <a:pt x="872093" y="457020"/>
                  </a:cubicBezTo>
                  <a:cubicBezTo>
                    <a:pt x="867616" y="410824"/>
                    <a:pt x="862854" y="363770"/>
                    <a:pt x="843994" y="321384"/>
                  </a:cubicBezTo>
                  <a:cubicBezTo>
                    <a:pt x="825135" y="279093"/>
                    <a:pt x="789226" y="241660"/>
                    <a:pt x="744077" y="233849"/>
                  </a:cubicBezTo>
                  <a:cubicBezTo>
                    <a:pt x="698929" y="226134"/>
                    <a:pt x="647208" y="256995"/>
                    <a:pt x="642636" y="303096"/>
                  </a:cubicBezTo>
                  <a:cubicBezTo>
                    <a:pt x="640731" y="322241"/>
                    <a:pt x="646541" y="341386"/>
                    <a:pt x="647208" y="360722"/>
                  </a:cubicBezTo>
                  <a:cubicBezTo>
                    <a:pt x="647875" y="380058"/>
                    <a:pt x="641207" y="402156"/>
                    <a:pt x="623491" y="409300"/>
                  </a:cubicBezTo>
                  <a:cubicBezTo>
                    <a:pt x="605679" y="416634"/>
                    <a:pt x="585867" y="405394"/>
                    <a:pt x="570627" y="393393"/>
                  </a:cubicBezTo>
                  <a:cubicBezTo>
                    <a:pt x="518239" y="351673"/>
                    <a:pt x="479663" y="295000"/>
                    <a:pt x="443373" y="238516"/>
                  </a:cubicBezTo>
                  <a:cubicBezTo>
                    <a:pt x="406987" y="181938"/>
                    <a:pt x="371364" y="123835"/>
                    <a:pt x="322977" y="77544"/>
                  </a:cubicBezTo>
                  <a:cubicBezTo>
                    <a:pt x="274495" y="31157"/>
                    <a:pt x="210582" y="-2942"/>
                    <a:pt x="144097" y="201"/>
                  </a:cubicBezTo>
                  <a:cubicBezTo>
                    <a:pt x="77613" y="3249"/>
                    <a:pt x="11414" y="51350"/>
                    <a:pt x="1413" y="117930"/>
                  </a:cubicBezTo>
                  <a:cubicBezTo>
                    <a:pt x="-8588" y="184700"/>
                    <a:pt x="36179" y="246803"/>
                    <a:pt x="82852" y="295190"/>
                  </a:cubicBezTo>
                  <a:cubicBezTo>
                    <a:pt x="152194" y="367009"/>
                    <a:pt x="231823" y="428635"/>
                    <a:pt x="318405" y="477499"/>
                  </a:cubicBezTo>
                  <a:cubicBezTo>
                    <a:pt x="334026" y="486357"/>
                    <a:pt x="350885" y="495882"/>
                    <a:pt x="358219" y="512360"/>
                  </a:cubicBezTo>
                  <a:cubicBezTo>
                    <a:pt x="371459" y="542078"/>
                    <a:pt x="345456" y="575606"/>
                    <a:pt x="316119" y="588846"/>
                  </a:cubicBezTo>
                  <a:cubicBezTo>
                    <a:pt x="282877" y="603895"/>
                    <a:pt x="245253" y="604086"/>
                    <a:pt x="209725" y="612087"/>
                  </a:cubicBezTo>
                  <a:cubicBezTo>
                    <a:pt x="174196" y="619993"/>
                    <a:pt x="136858" y="639900"/>
                    <a:pt x="126762" y="675333"/>
                  </a:cubicBezTo>
                  <a:cubicBezTo>
                    <a:pt x="112760" y="724482"/>
                    <a:pt x="157242" y="769821"/>
                    <a:pt x="199438" y="798206"/>
                  </a:cubicBezTo>
                  <a:cubicBezTo>
                    <a:pt x="283829" y="855070"/>
                    <a:pt x="377841" y="897075"/>
                    <a:pt x="476139" y="922031"/>
                  </a:cubicBezTo>
                  <a:cubicBezTo>
                    <a:pt x="511381" y="930984"/>
                    <a:pt x="548243" y="938128"/>
                    <a:pt x="578056" y="959178"/>
                  </a:cubicBezTo>
                  <a:cubicBezTo>
                    <a:pt x="607870" y="980228"/>
                    <a:pt x="628729" y="1019948"/>
                    <a:pt x="615490" y="1054142"/>
                  </a:cubicBezTo>
                  <a:cubicBezTo>
                    <a:pt x="602250" y="1088432"/>
                    <a:pt x="560911" y="1103196"/>
                    <a:pt x="524716" y="1100243"/>
                  </a:cubicBezTo>
                  <a:cubicBezTo>
                    <a:pt x="488521" y="1097291"/>
                    <a:pt x="454708" y="1081289"/>
                    <a:pt x="419465" y="1072049"/>
                  </a:cubicBezTo>
                  <a:cubicBezTo>
                    <a:pt x="353552" y="1054618"/>
                    <a:pt x="272113" y="1067477"/>
                    <a:pt x="237157" y="1126437"/>
                  </a:cubicBezTo>
                  <a:cubicBezTo>
                    <a:pt x="214201" y="1165204"/>
                    <a:pt x="216964" y="1215591"/>
                    <a:pt x="234966" y="1257120"/>
                  </a:cubicBezTo>
                  <a:cubicBezTo>
                    <a:pt x="252873" y="1298649"/>
                    <a:pt x="284115" y="1332844"/>
                    <a:pt x="316690" y="1363895"/>
                  </a:cubicBezTo>
                  <a:cubicBezTo>
                    <a:pt x="430609" y="1472671"/>
                    <a:pt x="570627" y="1555252"/>
                    <a:pt x="722932" y="1591066"/>
                  </a:cubicBezTo>
                  <a:cubicBezTo>
                    <a:pt x="875141" y="1626785"/>
                    <a:pt x="1012873" y="1626499"/>
                    <a:pt x="1153557" y="1558015"/>
                  </a:cubicBezTo>
                </a:path>
              </a:pathLst>
            </a:custGeom>
            <a:solidFill>
              <a:srgbClr val="F5F5F5"/>
            </a:solid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C7A3551C-5450-497E-952C-F242219D2098}"/>
                </a:ext>
              </a:extLst>
            </p:cNvPr>
            <p:cNvSpPr/>
            <p:nvPr/>
          </p:nvSpPr>
          <p:spPr>
            <a:xfrm>
              <a:off x="4285769" y="3721587"/>
              <a:ext cx="1114425" cy="1714500"/>
            </a:xfrm>
            <a:custGeom>
              <a:avLst/>
              <a:gdLst>
                <a:gd name="connsiteX0" fmla="*/ 1117001 w 1114425"/>
                <a:gd name="connsiteY0" fmla="*/ 1715949 h 1714500"/>
                <a:gd name="connsiteX1" fmla="*/ 1002415 w 1114425"/>
                <a:gd name="connsiteY1" fmla="*/ 1343427 h 1714500"/>
                <a:gd name="connsiteX2" fmla="*/ 792389 w 1114425"/>
                <a:gd name="connsiteY2" fmla="*/ 915278 h 1714500"/>
                <a:gd name="connsiteX3" fmla="*/ 731524 w 1114425"/>
                <a:gd name="connsiteY3" fmla="*/ 805836 h 1714500"/>
                <a:gd name="connsiteX4" fmla="*/ 669992 w 1114425"/>
                <a:gd name="connsiteY4" fmla="*/ 700775 h 1714500"/>
                <a:gd name="connsiteX5" fmla="*/ 534833 w 1114425"/>
                <a:gd name="connsiteY5" fmla="*/ 514847 h 1714500"/>
                <a:gd name="connsiteX6" fmla="*/ 400435 w 1114425"/>
                <a:gd name="connsiteY6" fmla="*/ 356637 h 1714500"/>
                <a:gd name="connsiteX7" fmla="*/ 277181 w 1114425"/>
                <a:gd name="connsiteY7" fmla="*/ 224334 h 1714500"/>
                <a:gd name="connsiteX8" fmla="*/ 79061 w 1114425"/>
                <a:gd name="connsiteY8" fmla="*/ 53932 h 1714500"/>
                <a:gd name="connsiteX9" fmla="*/ 20864 w 1114425"/>
                <a:gd name="connsiteY9" fmla="*/ 13260 h 1714500"/>
                <a:gd name="connsiteX10" fmla="*/ 5433 w 1114425"/>
                <a:gd name="connsiteY10" fmla="*/ 3164 h 1714500"/>
                <a:gd name="connsiteX11" fmla="*/ 4 w 1114425"/>
                <a:gd name="connsiteY11" fmla="*/ 21 h 1714500"/>
                <a:gd name="connsiteX12" fmla="*/ 4957 w 1114425"/>
                <a:gd name="connsiteY12" fmla="*/ 3926 h 1714500"/>
                <a:gd name="connsiteX13" fmla="*/ 19911 w 1114425"/>
                <a:gd name="connsiteY13" fmla="*/ 14689 h 1714500"/>
                <a:gd name="connsiteX14" fmla="*/ 77061 w 1114425"/>
                <a:gd name="connsiteY14" fmla="*/ 56694 h 1714500"/>
                <a:gd name="connsiteX15" fmla="*/ 272895 w 1114425"/>
                <a:gd name="connsiteY15" fmla="*/ 228716 h 1714500"/>
                <a:gd name="connsiteX16" fmla="*/ 395101 w 1114425"/>
                <a:gd name="connsiteY16" fmla="*/ 361494 h 1714500"/>
                <a:gd name="connsiteX17" fmla="*/ 528737 w 1114425"/>
                <a:gd name="connsiteY17" fmla="*/ 519990 h 1714500"/>
                <a:gd name="connsiteX18" fmla="*/ 662944 w 1114425"/>
                <a:gd name="connsiteY18" fmla="*/ 705442 h 1714500"/>
                <a:gd name="connsiteX19" fmla="*/ 724094 w 1114425"/>
                <a:gd name="connsiteY19" fmla="*/ 810122 h 1714500"/>
                <a:gd name="connsiteX20" fmla="*/ 784864 w 1114425"/>
                <a:gd name="connsiteY20" fmla="*/ 919469 h 1714500"/>
                <a:gd name="connsiteX21" fmla="*/ 995081 w 1114425"/>
                <a:gd name="connsiteY21" fmla="*/ 1346474 h 1714500"/>
                <a:gd name="connsiteX22" fmla="*/ 1111000 w 1114425"/>
                <a:gd name="connsiteY22" fmla="*/ 1717092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4425" h="1714500">
                  <a:moveTo>
                    <a:pt x="1117001" y="1715949"/>
                  </a:moveTo>
                  <a:cubicBezTo>
                    <a:pt x="1095569" y="1606888"/>
                    <a:pt x="1058041" y="1479348"/>
                    <a:pt x="1002415" y="1343427"/>
                  </a:cubicBezTo>
                  <a:cubicBezTo>
                    <a:pt x="947075" y="1207410"/>
                    <a:pt x="874018" y="1063296"/>
                    <a:pt x="792389" y="915278"/>
                  </a:cubicBezTo>
                  <a:cubicBezTo>
                    <a:pt x="771815" y="878321"/>
                    <a:pt x="751526" y="841840"/>
                    <a:pt x="731524" y="805836"/>
                  </a:cubicBezTo>
                  <a:cubicBezTo>
                    <a:pt x="711521" y="770022"/>
                    <a:pt x="691614" y="734398"/>
                    <a:pt x="669992" y="700775"/>
                  </a:cubicBezTo>
                  <a:cubicBezTo>
                    <a:pt x="627130" y="633433"/>
                    <a:pt x="580743" y="571902"/>
                    <a:pt x="534833" y="514847"/>
                  </a:cubicBezTo>
                  <a:cubicBezTo>
                    <a:pt x="489017" y="457792"/>
                    <a:pt x="443393" y="405309"/>
                    <a:pt x="400435" y="356637"/>
                  </a:cubicBezTo>
                  <a:cubicBezTo>
                    <a:pt x="357382" y="307964"/>
                    <a:pt x="316329" y="263387"/>
                    <a:pt x="277181" y="224334"/>
                  </a:cubicBezTo>
                  <a:cubicBezTo>
                    <a:pt x="199172" y="145848"/>
                    <a:pt x="128877" y="90222"/>
                    <a:pt x="79061" y="53932"/>
                  </a:cubicBezTo>
                  <a:cubicBezTo>
                    <a:pt x="54201" y="35739"/>
                    <a:pt x="34389" y="22214"/>
                    <a:pt x="20864" y="13260"/>
                  </a:cubicBezTo>
                  <a:cubicBezTo>
                    <a:pt x="14387" y="8974"/>
                    <a:pt x="9243" y="5640"/>
                    <a:pt x="5433" y="3164"/>
                  </a:cubicBezTo>
                  <a:cubicBezTo>
                    <a:pt x="1909" y="973"/>
                    <a:pt x="99" y="-170"/>
                    <a:pt x="4" y="21"/>
                  </a:cubicBezTo>
                  <a:cubicBezTo>
                    <a:pt x="-91" y="116"/>
                    <a:pt x="1623" y="1449"/>
                    <a:pt x="4957" y="3926"/>
                  </a:cubicBezTo>
                  <a:cubicBezTo>
                    <a:pt x="8672" y="6593"/>
                    <a:pt x="13625" y="10212"/>
                    <a:pt x="19911" y="14689"/>
                  </a:cubicBezTo>
                  <a:cubicBezTo>
                    <a:pt x="33056" y="24119"/>
                    <a:pt x="52582" y="38025"/>
                    <a:pt x="77061" y="56694"/>
                  </a:cubicBezTo>
                  <a:cubicBezTo>
                    <a:pt x="126210" y="93746"/>
                    <a:pt x="195647" y="149944"/>
                    <a:pt x="272895" y="228716"/>
                  </a:cubicBezTo>
                  <a:cubicBezTo>
                    <a:pt x="311662" y="267959"/>
                    <a:pt x="352334" y="312631"/>
                    <a:pt x="395101" y="361494"/>
                  </a:cubicBezTo>
                  <a:cubicBezTo>
                    <a:pt x="437773" y="410453"/>
                    <a:pt x="483112" y="462936"/>
                    <a:pt x="528737" y="519990"/>
                  </a:cubicBezTo>
                  <a:cubicBezTo>
                    <a:pt x="574266" y="576950"/>
                    <a:pt x="620367" y="638386"/>
                    <a:pt x="662944" y="705442"/>
                  </a:cubicBezTo>
                  <a:cubicBezTo>
                    <a:pt x="684375" y="738875"/>
                    <a:pt x="703997" y="774117"/>
                    <a:pt x="724094" y="810122"/>
                  </a:cubicBezTo>
                  <a:cubicBezTo>
                    <a:pt x="744097" y="846031"/>
                    <a:pt x="764290" y="882607"/>
                    <a:pt x="784864" y="919469"/>
                  </a:cubicBezTo>
                  <a:cubicBezTo>
                    <a:pt x="866398" y="1067392"/>
                    <a:pt x="939455" y="1211029"/>
                    <a:pt x="995081" y="1346474"/>
                  </a:cubicBezTo>
                  <a:cubicBezTo>
                    <a:pt x="1050897" y="1481825"/>
                    <a:pt x="1088902" y="1608603"/>
                    <a:pt x="1111000" y="1717092"/>
                  </a:cubicBezTo>
                </a:path>
              </a:pathLst>
            </a:custGeom>
            <a:solidFill>
              <a:srgbClr val="E0E0E0"/>
            </a:solid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53C589C2-D7B0-4A95-BA28-70E3D3B95678}"/>
                </a:ext>
              </a:extLst>
            </p:cNvPr>
            <p:cNvSpPr/>
            <p:nvPr/>
          </p:nvSpPr>
          <p:spPr>
            <a:xfrm>
              <a:off x="4952333" y="3907820"/>
              <a:ext cx="9525" cy="514350"/>
            </a:xfrm>
            <a:custGeom>
              <a:avLst/>
              <a:gdLst>
                <a:gd name="connsiteX0" fmla="*/ 1048 w 9525"/>
                <a:gd name="connsiteY0" fmla="*/ 514542 h 514350"/>
                <a:gd name="connsiteX1" fmla="*/ 3524 w 9525"/>
                <a:gd name="connsiteY1" fmla="*/ 494349 h 514350"/>
                <a:gd name="connsiteX2" fmla="*/ 6477 w 9525"/>
                <a:gd name="connsiteY2" fmla="*/ 439199 h 514350"/>
                <a:gd name="connsiteX3" fmla="*/ 8573 w 9525"/>
                <a:gd name="connsiteY3" fmla="*/ 257081 h 514350"/>
                <a:gd name="connsiteX4" fmla="*/ 12287 w 9525"/>
                <a:gd name="connsiteY4" fmla="*/ 75249 h 514350"/>
                <a:gd name="connsiteX5" fmla="*/ 15526 w 9525"/>
                <a:gd name="connsiteY5" fmla="*/ 20289 h 514350"/>
                <a:gd name="connsiteX6" fmla="*/ 16002 w 9525"/>
                <a:gd name="connsiteY6" fmla="*/ 1 h 514350"/>
                <a:gd name="connsiteX7" fmla="*/ 12192 w 9525"/>
                <a:gd name="connsiteY7" fmla="*/ 19908 h 514350"/>
                <a:gd name="connsiteX8" fmla="*/ 6191 w 9525"/>
                <a:gd name="connsiteY8" fmla="*/ 74868 h 514350"/>
                <a:gd name="connsiteX9" fmla="*/ 0 w 9525"/>
                <a:gd name="connsiteY9" fmla="*/ 257081 h 514350"/>
                <a:gd name="connsiteX10" fmla="*/ 381 w 9525"/>
                <a:gd name="connsiteY10" fmla="*/ 439104 h 514350"/>
                <a:gd name="connsiteX11" fmla="*/ 95 w 9525"/>
                <a:gd name="connsiteY11" fmla="*/ 494253 h 514350"/>
                <a:gd name="connsiteX12" fmla="*/ 1048 w 9525"/>
                <a:gd name="connsiteY12" fmla="*/ 51454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 h="514350">
                  <a:moveTo>
                    <a:pt x="1048" y="514542"/>
                  </a:moveTo>
                  <a:cubicBezTo>
                    <a:pt x="1619" y="514542"/>
                    <a:pt x="2477" y="507398"/>
                    <a:pt x="3524" y="494349"/>
                  </a:cubicBezTo>
                  <a:cubicBezTo>
                    <a:pt x="4667" y="481395"/>
                    <a:pt x="5620" y="462535"/>
                    <a:pt x="6477" y="439199"/>
                  </a:cubicBezTo>
                  <a:cubicBezTo>
                    <a:pt x="8287" y="392621"/>
                    <a:pt x="8573" y="328137"/>
                    <a:pt x="8573" y="257081"/>
                  </a:cubicBezTo>
                  <a:cubicBezTo>
                    <a:pt x="8573" y="185929"/>
                    <a:pt x="9811" y="121730"/>
                    <a:pt x="12287" y="75249"/>
                  </a:cubicBezTo>
                  <a:cubicBezTo>
                    <a:pt x="13430" y="52008"/>
                    <a:pt x="14573" y="33243"/>
                    <a:pt x="15526" y="20289"/>
                  </a:cubicBezTo>
                  <a:cubicBezTo>
                    <a:pt x="16383" y="7335"/>
                    <a:pt x="16669" y="96"/>
                    <a:pt x="16002" y="1"/>
                  </a:cubicBezTo>
                  <a:cubicBezTo>
                    <a:pt x="15431" y="-94"/>
                    <a:pt x="14097" y="7050"/>
                    <a:pt x="12192" y="19908"/>
                  </a:cubicBezTo>
                  <a:cubicBezTo>
                    <a:pt x="10192" y="32767"/>
                    <a:pt x="8192" y="51627"/>
                    <a:pt x="6191" y="74868"/>
                  </a:cubicBezTo>
                  <a:cubicBezTo>
                    <a:pt x="2096" y="121350"/>
                    <a:pt x="0" y="185929"/>
                    <a:pt x="0" y="257081"/>
                  </a:cubicBezTo>
                  <a:cubicBezTo>
                    <a:pt x="190" y="327185"/>
                    <a:pt x="286" y="390621"/>
                    <a:pt x="381" y="439104"/>
                  </a:cubicBezTo>
                  <a:cubicBezTo>
                    <a:pt x="286" y="461011"/>
                    <a:pt x="190" y="479489"/>
                    <a:pt x="95" y="494253"/>
                  </a:cubicBezTo>
                  <a:cubicBezTo>
                    <a:pt x="190" y="507303"/>
                    <a:pt x="476" y="514542"/>
                    <a:pt x="1048" y="514542"/>
                  </a:cubicBezTo>
                  <a:close/>
                </a:path>
              </a:pathLst>
            </a:custGeom>
            <a:solidFill>
              <a:srgbClr val="E0E0E0"/>
            </a:solid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DF131629-4924-4D42-A2EC-D6AE248C5D67}"/>
                </a:ext>
              </a:extLst>
            </p:cNvPr>
            <p:cNvSpPr/>
            <p:nvPr/>
          </p:nvSpPr>
          <p:spPr>
            <a:xfrm>
              <a:off x="4348733" y="4366357"/>
              <a:ext cx="600075" cy="47625"/>
            </a:xfrm>
            <a:custGeom>
              <a:avLst/>
              <a:gdLst>
                <a:gd name="connsiteX0" fmla="*/ 1 w 600075"/>
                <a:gd name="connsiteY0" fmla="*/ 6285 h 47625"/>
                <a:gd name="connsiteX1" fmla="*/ 23909 w 600075"/>
                <a:gd name="connsiteY1" fmla="*/ 6665 h 47625"/>
                <a:gd name="connsiteX2" fmla="*/ 88964 w 600075"/>
                <a:gd name="connsiteY2" fmla="*/ 6380 h 47625"/>
                <a:gd name="connsiteX3" fmla="*/ 303372 w 600075"/>
                <a:gd name="connsiteY3" fmla="*/ 16667 h 47625"/>
                <a:gd name="connsiteX4" fmla="*/ 516637 w 600075"/>
                <a:gd name="connsiteY4" fmla="*/ 42098 h 47625"/>
                <a:gd name="connsiteX5" fmla="*/ 580931 w 600075"/>
                <a:gd name="connsiteY5" fmla="*/ 52671 h 47625"/>
                <a:gd name="connsiteX6" fmla="*/ 604648 w 600075"/>
                <a:gd name="connsiteY6" fmla="*/ 56005 h 47625"/>
                <a:gd name="connsiteX7" fmla="*/ 581597 w 600075"/>
                <a:gd name="connsiteY7" fmla="*/ 49433 h 47625"/>
                <a:gd name="connsiteX8" fmla="*/ 517685 w 600075"/>
                <a:gd name="connsiteY8" fmla="*/ 36098 h 47625"/>
                <a:gd name="connsiteX9" fmla="*/ 304134 w 600075"/>
                <a:gd name="connsiteY9" fmla="*/ 8094 h 47625"/>
                <a:gd name="connsiteX10" fmla="*/ 89060 w 600075"/>
                <a:gd name="connsiteY10" fmla="*/ 379 h 47625"/>
                <a:gd name="connsiteX11" fmla="*/ 23909 w 600075"/>
                <a:gd name="connsiteY11" fmla="*/ 3427 h 47625"/>
                <a:gd name="connsiteX12" fmla="*/ 1 w 600075"/>
                <a:gd name="connsiteY12" fmla="*/ 628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75" h="47625">
                  <a:moveTo>
                    <a:pt x="1" y="6285"/>
                  </a:moveTo>
                  <a:cubicBezTo>
                    <a:pt x="1" y="6856"/>
                    <a:pt x="8573" y="6951"/>
                    <a:pt x="23909" y="6665"/>
                  </a:cubicBezTo>
                  <a:cubicBezTo>
                    <a:pt x="39244" y="6475"/>
                    <a:pt x="61532" y="5999"/>
                    <a:pt x="88964" y="6380"/>
                  </a:cubicBezTo>
                  <a:cubicBezTo>
                    <a:pt x="143924" y="6665"/>
                    <a:pt x="219743" y="9618"/>
                    <a:pt x="303372" y="16667"/>
                  </a:cubicBezTo>
                  <a:cubicBezTo>
                    <a:pt x="387002" y="23811"/>
                    <a:pt x="462344" y="33526"/>
                    <a:pt x="516637" y="42098"/>
                  </a:cubicBezTo>
                  <a:cubicBezTo>
                    <a:pt x="543878" y="46194"/>
                    <a:pt x="565786" y="50100"/>
                    <a:pt x="580931" y="52671"/>
                  </a:cubicBezTo>
                  <a:cubicBezTo>
                    <a:pt x="596075" y="55338"/>
                    <a:pt x="604553" y="56577"/>
                    <a:pt x="604648" y="56005"/>
                  </a:cubicBezTo>
                  <a:cubicBezTo>
                    <a:pt x="604743" y="55434"/>
                    <a:pt x="596552" y="53147"/>
                    <a:pt x="581597" y="49433"/>
                  </a:cubicBezTo>
                  <a:cubicBezTo>
                    <a:pt x="566643" y="45813"/>
                    <a:pt x="544831" y="40955"/>
                    <a:pt x="517685" y="36098"/>
                  </a:cubicBezTo>
                  <a:cubicBezTo>
                    <a:pt x="463487" y="26001"/>
                    <a:pt x="387954" y="15238"/>
                    <a:pt x="304134" y="8094"/>
                  </a:cubicBezTo>
                  <a:cubicBezTo>
                    <a:pt x="220314" y="1141"/>
                    <a:pt x="144114" y="-955"/>
                    <a:pt x="89060" y="379"/>
                  </a:cubicBezTo>
                  <a:cubicBezTo>
                    <a:pt x="61532" y="855"/>
                    <a:pt x="39244" y="2189"/>
                    <a:pt x="23909" y="3427"/>
                  </a:cubicBezTo>
                  <a:cubicBezTo>
                    <a:pt x="8383" y="4665"/>
                    <a:pt x="-94" y="5713"/>
                    <a:pt x="1" y="6285"/>
                  </a:cubicBezTo>
                  <a:close/>
                </a:path>
              </a:pathLst>
            </a:custGeom>
            <a:solidFill>
              <a:srgbClr val="E0E0E0"/>
            </a:solid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FBE1F9C9-4E7A-4F2B-9A0D-2AAD55106F30}"/>
                </a:ext>
              </a:extLst>
            </p:cNvPr>
            <p:cNvSpPr/>
            <p:nvPr/>
          </p:nvSpPr>
          <p:spPr>
            <a:xfrm>
              <a:off x="5279730" y="4266626"/>
              <a:ext cx="219075" cy="781050"/>
            </a:xfrm>
            <a:custGeom>
              <a:avLst/>
              <a:gdLst>
                <a:gd name="connsiteX0" fmla="*/ 72 w 219075"/>
                <a:gd name="connsiteY0" fmla="*/ 788292 h 781050"/>
                <a:gd name="connsiteX1" fmla="*/ 3406 w 219075"/>
                <a:gd name="connsiteY1" fmla="*/ 780671 h 781050"/>
                <a:gd name="connsiteX2" fmla="*/ 11311 w 219075"/>
                <a:gd name="connsiteY2" fmla="*/ 758193 h 781050"/>
                <a:gd name="connsiteX3" fmla="*/ 37981 w 219075"/>
                <a:gd name="connsiteY3" fmla="*/ 674563 h 781050"/>
                <a:gd name="connsiteX4" fmla="*/ 114372 w 219075"/>
                <a:gd name="connsiteY4" fmla="*/ 395290 h 781050"/>
                <a:gd name="connsiteX5" fmla="*/ 188381 w 219075"/>
                <a:gd name="connsiteY5" fmla="*/ 115445 h 781050"/>
                <a:gd name="connsiteX6" fmla="*/ 212384 w 219075"/>
                <a:gd name="connsiteY6" fmla="*/ 31149 h 781050"/>
                <a:gd name="connsiteX7" fmla="*/ 218766 w 219075"/>
                <a:gd name="connsiteY7" fmla="*/ 8194 h 781050"/>
                <a:gd name="connsiteX8" fmla="*/ 220480 w 219075"/>
                <a:gd name="connsiteY8" fmla="*/ 2 h 781050"/>
                <a:gd name="connsiteX9" fmla="*/ 217147 w 219075"/>
                <a:gd name="connsiteY9" fmla="*/ 7718 h 781050"/>
                <a:gd name="connsiteX10" fmla="*/ 209241 w 219075"/>
                <a:gd name="connsiteY10" fmla="*/ 30197 h 781050"/>
                <a:gd name="connsiteX11" fmla="*/ 182571 w 219075"/>
                <a:gd name="connsiteY11" fmla="*/ 113826 h 781050"/>
                <a:gd name="connsiteX12" fmla="*/ 106085 w 219075"/>
                <a:gd name="connsiteY12" fmla="*/ 393194 h 781050"/>
                <a:gd name="connsiteX13" fmla="*/ 32076 w 219075"/>
                <a:gd name="connsiteY13" fmla="*/ 672944 h 781050"/>
                <a:gd name="connsiteX14" fmla="*/ 8073 w 219075"/>
                <a:gd name="connsiteY14" fmla="*/ 757240 h 781050"/>
                <a:gd name="connsiteX15" fmla="*/ 1691 w 219075"/>
                <a:gd name="connsiteY15" fmla="*/ 780195 h 781050"/>
                <a:gd name="connsiteX16" fmla="*/ 72 w 219075"/>
                <a:gd name="connsiteY16" fmla="*/ 788292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075" h="781050">
                  <a:moveTo>
                    <a:pt x="72" y="788292"/>
                  </a:moveTo>
                  <a:cubicBezTo>
                    <a:pt x="358" y="788387"/>
                    <a:pt x="1501" y="785720"/>
                    <a:pt x="3406" y="780671"/>
                  </a:cubicBezTo>
                  <a:cubicBezTo>
                    <a:pt x="5596" y="774576"/>
                    <a:pt x="8168" y="767146"/>
                    <a:pt x="11311" y="758193"/>
                  </a:cubicBezTo>
                  <a:cubicBezTo>
                    <a:pt x="18074" y="738666"/>
                    <a:pt x="27218" y="709996"/>
                    <a:pt x="37981" y="674563"/>
                  </a:cubicBezTo>
                  <a:cubicBezTo>
                    <a:pt x="59603" y="603697"/>
                    <a:pt x="86368" y="504732"/>
                    <a:pt x="114372" y="395290"/>
                  </a:cubicBezTo>
                  <a:cubicBezTo>
                    <a:pt x="142471" y="285752"/>
                    <a:pt x="168283" y="186693"/>
                    <a:pt x="188381" y="115445"/>
                  </a:cubicBezTo>
                  <a:cubicBezTo>
                    <a:pt x="198287" y="80775"/>
                    <a:pt x="206383" y="52295"/>
                    <a:pt x="212384" y="31149"/>
                  </a:cubicBezTo>
                  <a:cubicBezTo>
                    <a:pt x="214956" y="22005"/>
                    <a:pt x="217051" y="14385"/>
                    <a:pt x="218766" y="8194"/>
                  </a:cubicBezTo>
                  <a:cubicBezTo>
                    <a:pt x="220099" y="2955"/>
                    <a:pt x="220766" y="98"/>
                    <a:pt x="220480" y="2"/>
                  </a:cubicBezTo>
                  <a:cubicBezTo>
                    <a:pt x="220195" y="-93"/>
                    <a:pt x="219052" y="2574"/>
                    <a:pt x="217147" y="7718"/>
                  </a:cubicBezTo>
                  <a:cubicBezTo>
                    <a:pt x="214956" y="13814"/>
                    <a:pt x="212384" y="21243"/>
                    <a:pt x="209241" y="30197"/>
                  </a:cubicBezTo>
                  <a:cubicBezTo>
                    <a:pt x="202478" y="49818"/>
                    <a:pt x="193334" y="78393"/>
                    <a:pt x="182571" y="113826"/>
                  </a:cubicBezTo>
                  <a:cubicBezTo>
                    <a:pt x="160949" y="184692"/>
                    <a:pt x="134184" y="283657"/>
                    <a:pt x="106085" y="393194"/>
                  </a:cubicBezTo>
                  <a:cubicBezTo>
                    <a:pt x="77986" y="502732"/>
                    <a:pt x="52174" y="601697"/>
                    <a:pt x="32076" y="672944"/>
                  </a:cubicBezTo>
                  <a:cubicBezTo>
                    <a:pt x="22170" y="707615"/>
                    <a:pt x="14074" y="736094"/>
                    <a:pt x="8073" y="757240"/>
                  </a:cubicBezTo>
                  <a:cubicBezTo>
                    <a:pt x="5501" y="766479"/>
                    <a:pt x="3406" y="774004"/>
                    <a:pt x="1691" y="780195"/>
                  </a:cubicBezTo>
                  <a:cubicBezTo>
                    <a:pt x="358" y="785339"/>
                    <a:pt x="-214" y="788196"/>
                    <a:pt x="72" y="788292"/>
                  </a:cubicBezTo>
                  <a:close/>
                </a:path>
              </a:pathLst>
            </a:custGeom>
            <a:solidFill>
              <a:srgbClr val="E0E0E0"/>
            </a:solidFill>
            <a:ln w="952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3A7D4690-7EA8-4FDD-BBBB-8496D250AE08}"/>
                </a:ext>
              </a:extLst>
            </p:cNvPr>
            <p:cNvSpPr/>
            <p:nvPr/>
          </p:nvSpPr>
          <p:spPr>
            <a:xfrm>
              <a:off x="4465319" y="4882023"/>
              <a:ext cx="809625" cy="171450"/>
            </a:xfrm>
            <a:custGeom>
              <a:avLst/>
              <a:gdLst>
                <a:gd name="connsiteX0" fmla="*/ 0 w 809625"/>
                <a:gd name="connsiteY0" fmla="*/ 110 h 171450"/>
                <a:gd name="connsiteX1" fmla="*/ 8192 w 809625"/>
                <a:gd name="connsiteY1" fmla="*/ 2492 h 171450"/>
                <a:gd name="connsiteX2" fmla="*/ 31909 w 809625"/>
                <a:gd name="connsiteY2" fmla="*/ 7826 h 171450"/>
                <a:gd name="connsiteX3" fmla="*/ 119158 w 809625"/>
                <a:gd name="connsiteY3" fmla="*/ 26494 h 171450"/>
                <a:gd name="connsiteX4" fmla="*/ 406432 w 809625"/>
                <a:gd name="connsiteY4" fmla="*/ 90693 h 171450"/>
                <a:gd name="connsiteX5" fmla="*/ 694373 w 809625"/>
                <a:gd name="connsiteY5" fmla="*/ 152510 h 171450"/>
                <a:gd name="connsiteX6" fmla="*/ 782193 w 809625"/>
                <a:gd name="connsiteY6" fmla="*/ 168417 h 171450"/>
                <a:gd name="connsiteX7" fmla="*/ 806196 w 809625"/>
                <a:gd name="connsiteY7" fmla="*/ 172132 h 171450"/>
                <a:gd name="connsiteX8" fmla="*/ 814673 w 809625"/>
                <a:gd name="connsiteY8" fmla="*/ 172799 h 171450"/>
                <a:gd name="connsiteX9" fmla="*/ 806482 w 809625"/>
                <a:gd name="connsiteY9" fmla="*/ 170322 h 171450"/>
                <a:gd name="connsiteX10" fmla="*/ 782765 w 809625"/>
                <a:gd name="connsiteY10" fmla="*/ 164988 h 171450"/>
                <a:gd name="connsiteX11" fmla="*/ 695516 w 809625"/>
                <a:gd name="connsiteY11" fmla="*/ 146319 h 171450"/>
                <a:gd name="connsiteX12" fmla="*/ 408242 w 809625"/>
                <a:gd name="connsiteY12" fmla="*/ 82121 h 171450"/>
                <a:gd name="connsiteX13" fmla="*/ 120396 w 809625"/>
                <a:gd name="connsiteY13" fmla="*/ 20399 h 171450"/>
                <a:gd name="connsiteX14" fmla="*/ 32576 w 809625"/>
                <a:gd name="connsiteY14" fmla="*/ 4492 h 171450"/>
                <a:gd name="connsiteX15" fmla="*/ 8573 w 809625"/>
                <a:gd name="connsiteY15" fmla="*/ 777 h 171450"/>
                <a:gd name="connsiteX16" fmla="*/ 0 w 809625"/>
                <a:gd name="connsiteY16" fmla="*/ 11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625" h="171450">
                  <a:moveTo>
                    <a:pt x="0" y="110"/>
                  </a:moveTo>
                  <a:cubicBezTo>
                    <a:pt x="0" y="396"/>
                    <a:pt x="2762" y="1253"/>
                    <a:pt x="8192" y="2492"/>
                  </a:cubicBezTo>
                  <a:cubicBezTo>
                    <a:pt x="14573" y="3920"/>
                    <a:pt x="22384" y="5635"/>
                    <a:pt x="31909" y="7826"/>
                  </a:cubicBezTo>
                  <a:cubicBezTo>
                    <a:pt x="53721" y="12493"/>
                    <a:pt x="83249" y="18779"/>
                    <a:pt x="119158" y="26494"/>
                  </a:cubicBezTo>
                  <a:cubicBezTo>
                    <a:pt x="192786" y="42306"/>
                    <a:pt x="294323" y="65166"/>
                    <a:pt x="406432" y="90693"/>
                  </a:cubicBezTo>
                  <a:cubicBezTo>
                    <a:pt x="518541" y="116220"/>
                    <a:pt x="620363" y="138223"/>
                    <a:pt x="694373" y="152510"/>
                  </a:cubicBezTo>
                  <a:cubicBezTo>
                    <a:pt x="731330" y="159654"/>
                    <a:pt x="761333" y="165083"/>
                    <a:pt x="782193" y="168417"/>
                  </a:cubicBezTo>
                  <a:cubicBezTo>
                    <a:pt x="791813" y="169941"/>
                    <a:pt x="799719" y="171084"/>
                    <a:pt x="806196" y="172132"/>
                  </a:cubicBezTo>
                  <a:cubicBezTo>
                    <a:pt x="811721" y="172894"/>
                    <a:pt x="814578" y="173180"/>
                    <a:pt x="814673" y="172799"/>
                  </a:cubicBezTo>
                  <a:cubicBezTo>
                    <a:pt x="814673" y="172513"/>
                    <a:pt x="811911" y="171656"/>
                    <a:pt x="806482" y="170322"/>
                  </a:cubicBezTo>
                  <a:cubicBezTo>
                    <a:pt x="800100" y="168893"/>
                    <a:pt x="792290" y="167179"/>
                    <a:pt x="782765" y="164988"/>
                  </a:cubicBezTo>
                  <a:cubicBezTo>
                    <a:pt x="760952" y="160321"/>
                    <a:pt x="731425" y="154034"/>
                    <a:pt x="695516" y="146319"/>
                  </a:cubicBezTo>
                  <a:cubicBezTo>
                    <a:pt x="621887" y="130603"/>
                    <a:pt x="520351" y="107648"/>
                    <a:pt x="408242" y="82121"/>
                  </a:cubicBezTo>
                  <a:cubicBezTo>
                    <a:pt x="296132" y="56594"/>
                    <a:pt x="194310" y="34591"/>
                    <a:pt x="120396" y="20399"/>
                  </a:cubicBezTo>
                  <a:cubicBezTo>
                    <a:pt x="83439" y="13255"/>
                    <a:pt x="53435" y="7826"/>
                    <a:pt x="32576" y="4492"/>
                  </a:cubicBezTo>
                  <a:cubicBezTo>
                    <a:pt x="22955" y="2968"/>
                    <a:pt x="15049" y="1730"/>
                    <a:pt x="8573" y="777"/>
                  </a:cubicBezTo>
                  <a:cubicBezTo>
                    <a:pt x="2953" y="110"/>
                    <a:pt x="0" y="-175"/>
                    <a:pt x="0" y="110"/>
                  </a:cubicBezTo>
                  <a:close/>
                </a:path>
              </a:pathLst>
            </a:custGeom>
            <a:solidFill>
              <a:srgbClr val="E0E0E0"/>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14EE2821-3D6B-4CDF-B2A3-4170F95BF6E6}"/>
                </a:ext>
              </a:extLst>
            </p:cNvPr>
            <p:cNvSpPr/>
            <p:nvPr/>
          </p:nvSpPr>
          <p:spPr>
            <a:xfrm>
              <a:off x="4994889" y="2854097"/>
              <a:ext cx="190500" cy="266700"/>
            </a:xfrm>
            <a:custGeom>
              <a:avLst/>
              <a:gdLst>
                <a:gd name="connsiteX0" fmla="*/ 156612 w 190500"/>
                <a:gd name="connsiteY0" fmla="*/ 272770 h 266700"/>
                <a:gd name="connsiteX1" fmla="*/ 139371 w 190500"/>
                <a:gd name="connsiteY1" fmla="*/ 261911 h 266700"/>
                <a:gd name="connsiteX2" fmla="*/ 98033 w 190500"/>
                <a:gd name="connsiteY2" fmla="*/ 175901 h 266700"/>
                <a:gd name="connsiteX3" fmla="*/ 98223 w 190500"/>
                <a:gd name="connsiteY3" fmla="*/ 158851 h 266700"/>
                <a:gd name="connsiteX4" fmla="*/ 111939 w 190500"/>
                <a:gd name="connsiteY4" fmla="*/ 148754 h 266700"/>
                <a:gd name="connsiteX5" fmla="*/ 150897 w 190500"/>
                <a:gd name="connsiteY5" fmla="*/ 122084 h 266700"/>
                <a:gd name="connsiteX6" fmla="*/ 159088 w 190500"/>
                <a:gd name="connsiteY6" fmla="*/ 80365 h 266700"/>
                <a:gd name="connsiteX7" fmla="*/ 132228 w 190500"/>
                <a:gd name="connsiteY7" fmla="*/ 47027 h 266700"/>
                <a:gd name="connsiteX8" fmla="*/ 85460 w 190500"/>
                <a:gd name="connsiteY8" fmla="*/ 40550 h 266700"/>
                <a:gd name="connsiteX9" fmla="*/ 38883 w 190500"/>
                <a:gd name="connsiteY9" fmla="*/ 116750 h 266700"/>
                <a:gd name="connsiteX10" fmla="*/ 22595 w 190500"/>
                <a:gd name="connsiteY10" fmla="*/ 138372 h 266700"/>
                <a:gd name="connsiteX11" fmla="*/ 973 w 190500"/>
                <a:gd name="connsiteY11" fmla="*/ 122084 h 266700"/>
                <a:gd name="connsiteX12" fmla="*/ 74601 w 190500"/>
                <a:gd name="connsiteY12" fmla="*/ 3784 h 266700"/>
                <a:gd name="connsiteX13" fmla="*/ 151278 w 190500"/>
                <a:gd name="connsiteY13" fmla="*/ 13690 h 266700"/>
                <a:gd name="connsiteX14" fmla="*/ 196331 w 190500"/>
                <a:gd name="connsiteY14" fmla="*/ 71126 h 266700"/>
                <a:gd name="connsiteX15" fmla="*/ 182996 w 190500"/>
                <a:gd name="connsiteY15" fmla="*/ 142944 h 266700"/>
                <a:gd name="connsiteX16" fmla="*/ 141943 w 190500"/>
                <a:gd name="connsiteY16" fmla="*/ 178949 h 266700"/>
                <a:gd name="connsiteX17" fmla="*/ 173757 w 190500"/>
                <a:gd name="connsiteY17" fmla="*/ 245243 h 266700"/>
                <a:gd name="connsiteX18" fmla="*/ 164803 w 190500"/>
                <a:gd name="connsiteY18" fmla="*/ 270770 h 266700"/>
                <a:gd name="connsiteX19" fmla="*/ 156612 w 190500"/>
                <a:gd name="connsiteY19" fmla="*/ 2727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0" h="266700">
                  <a:moveTo>
                    <a:pt x="156612" y="272770"/>
                  </a:moveTo>
                  <a:cubicBezTo>
                    <a:pt x="149468" y="272770"/>
                    <a:pt x="142610" y="268769"/>
                    <a:pt x="139371" y="261911"/>
                  </a:cubicBezTo>
                  <a:lnTo>
                    <a:pt x="98033" y="175901"/>
                  </a:lnTo>
                  <a:cubicBezTo>
                    <a:pt x="95461" y="170471"/>
                    <a:pt x="95556" y="164185"/>
                    <a:pt x="98223" y="158851"/>
                  </a:cubicBezTo>
                  <a:cubicBezTo>
                    <a:pt x="100986" y="153517"/>
                    <a:pt x="106034" y="149802"/>
                    <a:pt x="111939" y="148754"/>
                  </a:cubicBezTo>
                  <a:cubicBezTo>
                    <a:pt x="127465" y="146087"/>
                    <a:pt x="141657" y="136372"/>
                    <a:pt x="150897" y="122084"/>
                  </a:cubicBezTo>
                  <a:cubicBezTo>
                    <a:pt x="159469" y="108940"/>
                    <a:pt x="162422" y="93795"/>
                    <a:pt x="159088" y="80365"/>
                  </a:cubicBezTo>
                  <a:cubicBezTo>
                    <a:pt x="155754" y="67030"/>
                    <a:pt x="146039" y="54838"/>
                    <a:pt x="132228" y="47027"/>
                  </a:cubicBezTo>
                  <a:cubicBezTo>
                    <a:pt x="117559" y="38645"/>
                    <a:pt x="100033" y="36169"/>
                    <a:pt x="85460" y="40550"/>
                  </a:cubicBezTo>
                  <a:cubicBezTo>
                    <a:pt x="55647" y="49409"/>
                    <a:pt x="34311" y="84365"/>
                    <a:pt x="38883" y="116750"/>
                  </a:cubicBezTo>
                  <a:cubicBezTo>
                    <a:pt x="40311" y="127228"/>
                    <a:pt x="33072" y="136943"/>
                    <a:pt x="22595" y="138372"/>
                  </a:cubicBezTo>
                  <a:cubicBezTo>
                    <a:pt x="11927" y="139801"/>
                    <a:pt x="2402" y="132562"/>
                    <a:pt x="973" y="122084"/>
                  </a:cubicBezTo>
                  <a:cubicBezTo>
                    <a:pt x="-6171" y="71126"/>
                    <a:pt x="26786" y="18071"/>
                    <a:pt x="74601" y="3784"/>
                  </a:cubicBezTo>
                  <a:cubicBezTo>
                    <a:pt x="99366" y="-3646"/>
                    <a:pt x="127370" y="-26"/>
                    <a:pt x="151278" y="13690"/>
                  </a:cubicBezTo>
                  <a:cubicBezTo>
                    <a:pt x="174042" y="26739"/>
                    <a:pt x="190425" y="47599"/>
                    <a:pt x="196331" y="71126"/>
                  </a:cubicBezTo>
                  <a:cubicBezTo>
                    <a:pt x="202236" y="94748"/>
                    <a:pt x="197379" y="120941"/>
                    <a:pt x="182996" y="142944"/>
                  </a:cubicBezTo>
                  <a:cubicBezTo>
                    <a:pt x="172614" y="158851"/>
                    <a:pt x="158326" y="171329"/>
                    <a:pt x="141943" y="178949"/>
                  </a:cubicBezTo>
                  <a:lnTo>
                    <a:pt x="173757" y="245243"/>
                  </a:lnTo>
                  <a:cubicBezTo>
                    <a:pt x="178329" y="254768"/>
                    <a:pt x="174328" y="266198"/>
                    <a:pt x="164803" y="270770"/>
                  </a:cubicBezTo>
                  <a:cubicBezTo>
                    <a:pt x="162136" y="272103"/>
                    <a:pt x="159374" y="272770"/>
                    <a:pt x="156612" y="272770"/>
                  </a:cubicBezTo>
                  <a:close/>
                </a:path>
              </a:pathLst>
            </a:custGeom>
            <a:solidFill>
              <a:srgbClr val="E0E0E0"/>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2BE7B5FB-35E5-4BC6-A5EC-1E72CB2F3E2A}"/>
                </a:ext>
              </a:extLst>
            </p:cNvPr>
            <p:cNvSpPr/>
            <p:nvPr/>
          </p:nvSpPr>
          <p:spPr>
            <a:xfrm>
              <a:off x="5163134" y="3143054"/>
              <a:ext cx="28575" cy="28575"/>
            </a:xfrm>
            <a:custGeom>
              <a:avLst/>
              <a:gdLst>
                <a:gd name="connsiteX0" fmla="*/ 29515 w 28575"/>
                <a:gd name="connsiteY0" fmla="*/ 8482 h 28575"/>
                <a:gd name="connsiteX1" fmla="*/ 22752 w 28575"/>
                <a:gd name="connsiteY1" fmla="*/ 29533 h 28575"/>
                <a:gd name="connsiteX2" fmla="*/ 1702 w 28575"/>
                <a:gd name="connsiteY2" fmla="*/ 22770 h 28575"/>
                <a:gd name="connsiteX3" fmla="*/ 8465 w 28575"/>
                <a:gd name="connsiteY3" fmla="*/ 1720 h 28575"/>
                <a:gd name="connsiteX4" fmla="*/ 29515 w 28575"/>
                <a:gd name="connsiteY4" fmla="*/ 848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515" y="8482"/>
                  </a:moveTo>
                  <a:cubicBezTo>
                    <a:pt x="33420" y="16198"/>
                    <a:pt x="30372" y="25627"/>
                    <a:pt x="22752" y="29533"/>
                  </a:cubicBezTo>
                  <a:cubicBezTo>
                    <a:pt x="15037" y="33438"/>
                    <a:pt x="5607" y="30390"/>
                    <a:pt x="1702" y="22770"/>
                  </a:cubicBezTo>
                  <a:cubicBezTo>
                    <a:pt x="-2203" y="15055"/>
                    <a:pt x="845" y="5625"/>
                    <a:pt x="8465" y="1720"/>
                  </a:cubicBezTo>
                  <a:cubicBezTo>
                    <a:pt x="16085" y="-2186"/>
                    <a:pt x="25514" y="767"/>
                    <a:pt x="29515" y="8482"/>
                  </a:cubicBezTo>
                  <a:close/>
                </a:path>
              </a:pathLst>
            </a:custGeom>
            <a:solidFill>
              <a:srgbClr val="E0E0E0"/>
            </a:solidFill>
            <a:ln w="952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F083FBB0-A6E3-4213-9ACF-4E7434B2CDD6}"/>
                </a:ext>
              </a:extLst>
            </p:cNvPr>
            <p:cNvSpPr/>
            <p:nvPr/>
          </p:nvSpPr>
          <p:spPr>
            <a:xfrm>
              <a:off x="4518656" y="2648280"/>
              <a:ext cx="133350" cy="180975"/>
            </a:xfrm>
            <a:custGeom>
              <a:avLst/>
              <a:gdLst>
                <a:gd name="connsiteX0" fmla="*/ 109350 w 133350"/>
                <a:gd name="connsiteY0" fmla="*/ 190455 h 180975"/>
                <a:gd name="connsiteX1" fmla="*/ 97253 w 133350"/>
                <a:gd name="connsiteY1" fmla="*/ 182835 h 180975"/>
                <a:gd name="connsiteX2" fmla="*/ 68393 w 133350"/>
                <a:gd name="connsiteY2" fmla="*/ 122828 h 180975"/>
                <a:gd name="connsiteX3" fmla="*/ 68583 w 133350"/>
                <a:gd name="connsiteY3" fmla="*/ 110922 h 180975"/>
                <a:gd name="connsiteX4" fmla="*/ 78203 w 133350"/>
                <a:gd name="connsiteY4" fmla="*/ 103873 h 180975"/>
                <a:gd name="connsiteX5" fmla="*/ 105445 w 133350"/>
                <a:gd name="connsiteY5" fmla="*/ 85204 h 180975"/>
                <a:gd name="connsiteX6" fmla="*/ 111160 w 133350"/>
                <a:gd name="connsiteY6" fmla="*/ 56058 h 180975"/>
                <a:gd name="connsiteX7" fmla="*/ 92396 w 133350"/>
                <a:gd name="connsiteY7" fmla="*/ 32722 h 180975"/>
                <a:gd name="connsiteX8" fmla="*/ 59725 w 133350"/>
                <a:gd name="connsiteY8" fmla="*/ 28245 h 180975"/>
                <a:gd name="connsiteX9" fmla="*/ 27149 w 133350"/>
                <a:gd name="connsiteY9" fmla="*/ 81489 h 180975"/>
                <a:gd name="connsiteX10" fmla="*/ 15815 w 133350"/>
                <a:gd name="connsiteY10" fmla="*/ 96634 h 180975"/>
                <a:gd name="connsiteX11" fmla="*/ 670 w 133350"/>
                <a:gd name="connsiteY11" fmla="*/ 85204 h 180975"/>
                <a:gd name="connsiteX12" fmla="*/ 52105 w 133350"/>
                <a:gd name="connsiteY12" fmla="*/ 2622 h 180975"/>
                <a:gd name="connsiteX13" fmla="*/ 105635 w 133350"/>
                <a:gd name="connsiteY13" fmla="*/ 9576 h 180975"/>
                <a:gd name="connsiteX14" fmla="*/ 137068 w 133350"/>
                <a:gd name="connsiteY14" fmla="*/ 49676 h 180975"/>
                <a:gd name="connsiteX15" fmla="*/ 127829 w 133350"/>
                <a:gd name="connsiteY15" fmla="*/ 99873 h 180975"/>
                <a:gd name="connsiteX16" fmla="*/ 99158 w 133350"/>
                <a:gd name="connsiteY16" fmla="*/ 125019 h 180975"/>
                <a:gd name="connsiteX17" fmla="*/ 121447 w 133350"/>
                <a:gd name="connsiteY17" fmla="*/ 171310 h 180975"/>
                <a:gd name="connsiteX18" fmla="*/ 115160 w 133350"/>
                <a:gd name="connsiteY18" fmla="*/ 189122 h 180975"/>
                <a:gd name="connsiteX19" fmla="*/ 109350 w 133350"/>
                <a:gd name="connsiteY19" fmla="*/ 19045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80975">
                  <a:moveTo>
                    <a:pt x="109350" y="190455"/>
                  </a:moveTo>
                  <a:cubicBezTo>
                    <a:pt x="104397" y="190455"/>
                    <a:pt x="99635" y="187693"/>
                    <a:pt x="97253" y="182835"/>
                  </a:cubicBezTo>
                  <a:lnTo>
                    <a:pt x="68393" y="122828"/>
                  </a:lnTo>
                  <a:cubicBezTo>
                    <a:pt x="66583" y="119018"/>
                    <a:pt x="66678" y="114637"/>
                    <a:pt x="68583" y="110922"/>
                  </a:cubicBezTo>
                  <a:cubicBezTo>
                    <a:pt x="70488" y="107207"/>
                    <a:pt x="74012" y="104540"/>
                    <a:pt x="78203" y="103873"/>
                  </a:cubicBezTo>
                  <a:cubicBezTo>
                    <a:pt x="89062" y="101968"/>
                    <a:pt x="98968" y="95205"/>
                    <a:pt x="105445" y="85204"/>
                  </a:cubicBezTo>
                  <a:cubicBezTo>
                    <a:pt x="111446" y="76060"/>
                    <a:pt x="113541" y="65488"/>
                    <a:pt x="111160" y="56058"/>
                  </a:cubicBezTo>
                  <a:cubicBezTo>
                    <a:pt x="108874" y="46723"/>
                    <a:pt x="102016" y="38246"/>
                    <a:pt x="92396" y="32722"/>
                  </a:cubicBezTo>
                  <a:cubicBezTo>
                    <a:pt x="82109" y="26816"/>
                    <a:pt x="69917" y="25197"/>
                    <a:pt x="59725" y="28245"/>
                  </a:cubicBezTo>
                  <a:cubicBezTo>
                    <a:pt x="38865" y="34436"/>
                    <a:pt x="24006" y="58820"/>
                    <a:pt x="27149" y="81489"/>
                  </a:cubicBezTo>
                  <a:cubicBezTo>
                    <a:pt x="28197" y="88824"/>
                    <a:pt x="23054" y="95587"/>
                    <a:pt x="15815" y="96634"/>
                  </a:cubicBezTo>
                  <a:cubicBezTo>
                    <a:pt x="8385" y="97682"/>
                    <a:pt x="1718" y="92538"/>
                    <a:pt x="670" y="85204"/>
                  </a:cubicBezTo>
                  <a:cubicBezTo>
                    <a:pt x="-4283" y="49581"/>
                    <a:pt x="18767" y="12529"/>
                    <a:pt x="52105" y="2622"/>
                  </a:cubicBezTo>
                  <a:cubicBezTo>
                    <a:pt x="69345" y="-2521"/>
                    <a:pt x="88967" y="-45"/>
                    <a:pt x="105635" y="9576"/>
                  </a:cubicBezTo>
                  <a:cubicBezTo>
                    <a:pt x="121542" y="18625"/>
                    <a:pt x="132972" y="33293"/>
                    <a:pt x="137068" y="49676"/>
                  </a:cubicBezTo>
                  <a:cubicBezTo>
                    <a:pt x="141164" y="66250"/>
                    <a:pt x="137830" y="84442"/>
                    <a:pt x="127829" y="99873"/>
                  </a:cubicBezTo>
                  <a:cubicBezTo>
                    <a:pt x="120590" y="110922"/>
                    <a:pt x="110588" y="119685"/>
                    <a:pt x="99158" y="125019"/>
                  </a:cubicBezTo>
                  <a:lnTo>
                    <a:pt x="121447" y="171310"/>
                  </a:lnTo>
                  <a:cubicBezTo>
                    <a:pt x="124685" y="177978"/>
                    <a:pt x="121828" y="185979"/>
                    <a:pt x="115160" y="189122"/>
                  </a:cubicBezTo>
                  <a:cubicBezTo>
                    <a:pt x="113255" y="190075"/>
                    <a:pt x="111255" y="190455"/>
                    <a:pt x="109350" y="190455"/>
                  </a:cubicBezTo>
                  <a:close/>
                </a:path>
              </a:pathLst>
            </a:custGeom>
            <a:solidFill>
              <a:srgbClr val="F5F5F5"/>
            </a:solidFill>
            <a:ln w="952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0867C855-B334-4AF8-8C31-ADC94819CE33}"/>
                </a:ext>
              </a:extLst>
            </p:cNvPr>
            <p:cNvSpPr/>
            <p:nvPr/>
          </p:nvSpPr>
          <p:spPr>
            <a:xfrm>
              <a:off x="4635935" y="2850093"/>
              <a:ext cx="19050" cy="19050"/>
            </a:xfrm>
            <a:custGeom>
              <a:avLst/>
              <a:gdLst>
                <a:gd name="connsiteX0" fmla="*/ 20742 w 19050"/>
                <a:gd name="connsiteY0" fmla="*/ 5978 h 19050"/>
                <a:gd name="connsiteX1" fmla="*/ 15979 w 19050"/>
                <a:gd name="connsiteY1" fmla="*/ 20742 h 19050"/>
                <a:gd name="connsiteX2" fmla="*/ 1216 w 19050"/>
                <a:gd name="connsiteY2" fmla="*/ 15979 h 19050"/>
                <a:gd name="connsiteX3" fmla="*/ 5978 w 19050"/>
                <a:gd name="connsiteY3" fmla="*/ 1216 h 19050"/>
                <a:gd name="connsiteX4" fmla="*/ 20742 w 19050"/>
                <a:gd name="connsiteY4" fmla="*/ 5978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742" y="5978"/>
                  </a:moveTo>
                  <a:cubicBezTo>
                    <a:pt x="23504" y="11312"/>
                    <a:pt x="21409" y="17980"/>
                    <a:pt x="15979" y="20742"/>
                  </a:cubicBezTo>
                  <a:cubicBezTo>
                    <a:pt x="10645" y="23504"/>
                    <a:pt x="3978" y="21409"/>
                    <a:pt x="1216" y="15979"/>
                  </a:cubicBezTo>
                  <a:cubicBezTo>
                    <a:pt x="-1547" y="10550"/>
                    <a:pt x="549" y="3978"/>
                    <a:pt x="5978" y="1216"/>
                  </a:cubicBezTo>
                  <a:cubicBezTo>
                    <a:pt x="11407" y="-1547"/>
                    <a:pt x="17980" y="549"/>
                    <a:pt x="20742" y="5978"/>
                  </a:cubicBezTo>
                  <a:close/>
                </a:path>
              </a:pathLst>
            </a:custGeom>
            <a:solidFill>
              <a:srgbClr val="F5F5F5"/>
            </a:solidFill>
            <a:ln w="952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3C841CF3-F2C1-400C-B90A-B74591608BC5}"/>
                </a:ext>
              </a:extLst>
            </p:cNvPr>
            <p:cNvSpPr/>
            <p:nvPr/>
          </p:nvSpPr>
          <p:spPr>
            <a:xfrm>
              <a:off x="6842434" y="2863481"/>
              <a:ext cx="161925" cy="161925"/>
            </a:xfrm>
            <a:custGeom>
              <a:avLst/>
              <a:gdLst>
                <a:gd name="connsiteX0" fmla="*/ 162250 w 161925"/>
                <a:gd name="connsiteY0" fmla="*/ 7639 h 161925"/>
                <a:gd name="connsiteX1" fmla="*/ 160536 w 161925"/>
                <a:gd name="connsiteY1" fmla="*/ 21831 h 161925"/>
                <a:gd name="connsiteX2" fmla="*/ 118626 w 161925"/>
                <a:gd name="connsiteY2" fmla="*/ 73552 h 161925"/>
                <a:gd name="connsiteX3" fmla="*/ 107767 w 161925"/>
                <a:gd name="connsiteY3" fmla="*/ 78505 h 161925"/>
                <a:gd name="connsiteX4" fmla="*/ 97290 w 161925"/>
                <a:gd name="connsiteY4" fmla="*/ 72885 h 161925"/>
                <a:gd name="connsiteX5" fmla="*/ 68810 w 161925"/>
                <a:gd name="connsiteY5" fmla="*/ 56216 h 161925"/>
                <a:gd name="connsiteX6" fmla="*/ 40045 w 161925"/>
                <a:gd name="connsiteY6" fmla="*/ 63455 h 161925"/>
                <a:gd name="connsiteX7" fmla="*/ 26995 w 161925"/>
                <a:gd name="connsiteY7" fmla="*/ 90316 h 161925"/>
                <a:gd name="connsiteX8" fmla="*/ 36901 w 161925"/>
                <a:gd name="connsiteY8" fmla="*/ 121748 h 161925"/>
                <a:gd name="connsiteX9" fmla="*/ 98909 w 161925"/>
                <a:gd name="connsiteY9" fmla="*/ 128416 h 161925"/>
                <a:gd name="connsiteX10" fmla="*/ 117388 w 161925"/>
                <a:gd name="connsiteY10" fmla="*/ 132226 h 161925"/>
                <a:gd name="connsiteX11" fmla="*/ 113578 w 161925"/>
                <a:gd name="connsiteY11" fmla="*/ 150800 h 161925"/>
                <a:gd name="connsiteX12" fmla="*/ 16899 w 161925"/>
                <a:gd name="connsiteY12" fmla="*/ 139655 h 161925"/>
                <a:gd name="connsiteX13" fmla="*/ 230 w 161925"/>
                <a:gd name="connsiteY13" fmla="*/ 88316 h 161925"/>
                <a:gd name="connsiteX14" fmla="*/ 22995 w 161925"/>
                <a:gd name="connsiteY14" fmla="*/ 42786 h 161925"/>
                <a:gd name="connsiteX15" fmla="*/ 72334 w 161925"/>
                <a:gd name="connsiteY15" fmla="*/ 29737 h 161925"/>
                <a:gd name="connsiteX16" fmla="*/ 107387 w 161925"/>
                <a:gd name="connsiteY16" fmla="*/ 44882 h 161925"/>
                <a:gd name="connsiteX17" fmla="*/ 139676 w 161925"/>
                <a:gd name="connsiteY17" fmla="*/ 4972 h 161925"/>
                <a:gd name="connsiteX18" fmla="*/ 158536 w 161925"/>
                <a:gd name="connsiteY18" fmla="*/ 2972 h 161925"/>
                <a:gd name="connsiteX19" fmla="*/ 162250 w 161925"/>
                <a:gd name="connsiteY19" fmla="*/ 763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161925">
                  <a:moveTo>
                    <a:pt x="162250" y="7639"/>
                  </a:moveTo>
                  <a:cubicBezTo>
                    <a:pt x="164346" y="12116"/>
                    <a:pt x="163870" y="17640"/>
                    <a:pt x="160536" y="21831"/>
                  </a:cubicBezTo>
                  <a:lnTo>
                    <a:pt x="118626" y="73552"/>
                  </a:lnTo>
                  <a:cubicBezTo>
                    <a:pt x="115959" y="76790"/>
                    <a:pt x="111958" y="78600"/>
                    <a:pt x="107767" y="78505"/>
                  </a:cubicBezTo>
                  <a:cubicBezTo>
                    <a:pt x="103576" y="78410"/>
                    <a:pt x="99671" y="76314"/>
                    <a:pt x="97290" y="72885"/>
                  </a:cubicBezTo>
                  <a:cubicBezTo>
                    <a:pt x="90908" y="63932"/>
                    <a:pt x="80526" y="57836"/>
                    <a:pt x="68810" y="56216"/>
                  </a:cubicBezTo>
                  <a:cubicBezTo>
                    <a:pt x="57952" y="54692"/>
                    <a:pt x="47474" y="57359"/>
                    <a:pt x="40045" y="63455"/>
                  </a:cubicBezTo>
                  <a:cubicBezTo>
                    <a:pt x="32615" y="69551"/>
                    <a:pt x="27853" y="79362"/>
                    <a:pt x="26995" y="90316"/>
                  </a:cubicBezTo>
                  <a:cubicBezTo>
                    <a:pt x="26043" y="102127"/>
                    <a:pt x="29758" y="113843"/>
                    <a:pt x="36901" y="121748"/>
                  </a:cubicBezTo>
                  <a:cubicBezTo>
                    <a:pt x="51475" y="137941"/>
                    <a:pt x="79859" y="140989"/>
                    <a:pt x="98909" y="128416"/>
                  </a:cubicBezTo>
                  <a:cubicBezTo>
                    <a:pt x="105100" y="124320"/>
                    <a:pt x="113387" y="126035"/>
                    <a:pt x="117388" y="132226"/>
                  </a:cubicBezTo>
                  <a:cubicBezTo>
                    <a:pt x="121483" y="138512"/>
                    <a:pt x="119769" y="146704"/>
                    <a:pt x="113578" y="150800"/>
                  </a:cubicBezTo>
                  <a:cubicBezTo>
                    <a:pt x="83574" y="170516"/>
                    <a:pt x="40235" y="165563"/>
                    <a:pt x="16899" y="139655"/>
                  </a:cubicBezTo>
                  <a:cubicBezTo>
                    <a:pt x="4802" y="126225"/>
                    <a:pt x="-1294" y="107461"/>
                    <a:pt x="230" y="88316"/>
                  </a:cubicBezTo>
                  <a:cubicBezTo>
                    <a:pt x="1659" y="70028"/>
                    <a:pt x="9946" y="53454"/>
                    <a:pt x="22995" y="42786"/>
                  </a:cubicBezTo>
                  <a:cubicBezTo>
                    <a:pt x="36139" y="32023"/>
                    <a:pt x="54142" y="27260"/>
                    <a:pt x="72334" y="29737"/>
                  </a:cubicBezTo>
                  <a:cubicBezTo>
                    <a:pt x="85479" y="31547"/>
                    <a:pt x="97575" y="36881"/>
                    <a:pt x="107387" y="44882"/>
                  </a:cubicBezTo>
                  <a:lnTo>
                    <a:pt x="139676" y="4972"/>
                  </a:lnTo>
                  <a:cubicBezTo>
                    <a:pt x="144343" y="-743"/>
                    <a:pt x="152725" y="-1696"/>
                    <a:pt x="158536" y="2972"/>
                  </a:cubicBezTo>
                  <a:cubicBezTo>
                    <a:pt x="160155" y="4305"/>
                    <a:pt x="161393" y="5924"/>
                    <a:pt x="162250" y="7639"/>
                  </a:cubicBezTo>
                  <a:close/>
                </a:path>
              </a:pathLst>
            </a:custGeom>
            <a:solidFill>
              <a:srgbClr val="F5F5F5"/>
            </a:solidFill>
            <a:ln w="952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4F12ABE-F93E-4564-B512-8B334250008B}"/>
                </a:ext>
              </a:extLst>
            </p:cNvPr>
            <p:cNvSpPr/>
            <p:nvPr/>
          </p:nvSpPr>
          <p:spPr>
            <a:xfrm>
              <a:off x="5769360" y="1819656"/>
              <a:ext cx="171450" cy="238125"/>
            </a:xfrm>
            <a:custGeom>
              <a:avLst/>
              <a:gdLst>
                <a:gd name="connsiteX0" fmla="*/ 38223 w 171450"/>
                <a:gd name="connsiteY0" fmla="*/ 0 h 238125"/>
                <a:gd name="connsiteX1" fmla="*/ 53939 w 171450"/>
                <a:gd name="connsiteY1" fmla="*/ 9906 h 238125"/>
                <a:gd name="connsiteX2" fmla="*/ 91468 w 171450"/>
                <a:gd name="connsiteY2" fmla="*/ 87916 h 238125"/>
                <a:gd name="connsiteX3" fmla="*/ 91277 w 171450"/>
                <a:gd name="connsiteY3" fmla="*/ 103346 h 238125"/>
                <a:gd name="connsiteX4" fmla="*/ 78799 w 171450"/>
                <a:gd name="connsiteY4" fmla="*/ 112490 h 238125"/>
                <a:gd name="connsiteX5" fmla="*/ 43366 w 171450"/>
                <a:gd name="connsiteY5" fmla="*/ 136684 h 238125"/>
                <a:gd name="connsiteX6" fmla="*/ 35937 w 171450"/>
                <a:gd name="connsiteY6" fmla="*/ 174498 h 238125"/>
                <a:gd name="connsiteX7" fmla="*/ 60321 w 171450"/>
                <a:gd name="connsiteY7" fmla="*/ 204788 h 238125"/>
                <a:gd name="connsiteX8" fmla="*/ 102803 w 171450"/>
                <a:gd name="connsiteY8" fmla="*/ 210693 h 238125"/>
                <a:gd name="connsiteX9" fmla="*/ 145094 w 171450"/>
                <a:gd name="connsiteY9" fmla="*/ 141542 h 238125"/>
                <a:gd name="connsiteX10" fmla="*/ 159857 w 171450"/>
                <a:gd name="connsiteY10" fmla="*/ 121920 h 238125"/>
                <a:gd name="connsiteX11" fmla="*/ 179479 w 171450"/>
                <a:gd name="connsiteY11" fmla="*/ 136684 h 238125"/>
                <a:gd name="connsiteX12" fmla="*/ 112708 w 171450"/>
                <a:gd name="connsiteY12" fmla="*/ 244031 h 238125"/>
                <a:gd name="connsiteX13" fmla="*/ 43081 w 171450"/>
                <a:gd name="connsiteY13" fmla="*/ 235077 h 238125"/>
                <a:gd name="connsiteX14" fmla="*/ 2219 w 171450"/>
                <a:gd name="connsiteY14" fmla="*/ 182975 h 238125"/>
                <a:gd name="connsiteX15" fmla="*/ 14315 w 171450"/>
                <a:gd name="connsiteY15" fmla="*/ 117824 h 238125"/>
                <a:gd name="connsiteX16" fmla="*/ 51558 w 171450"/>
                <a:gd name="connsiteY16" fmla="*/ 85153 h 238125"/>
                <a:gd name="connsiteX17" fmla="*/ 22697 w 171450"/>
                <a:gd name="connsiteY17" fmla="*/ 25051 h 238125"/>
                <a:gd name="connsiteX18" fmla="*/ 30889 w 171450"/>
                <a:gd name="connsiteY18" fmla="*/ 1810 h 238125"/>
                <a:gd name="connsiteX19" fmla="*/ 38223 w 171450"/>
                <a:gd name="connsiteY19"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238125">
                  <a:moveTo>
                    <a:pt x="38223" y="0"/>
                  </a:moveTo>
                  <a:cubicBezTo>
                    <a:pt x="44700" y="0"/>
                    <a:pt x="50891" y="3619"/>
                    <a:pt x="53939" y="9906"/>
                  </a:cubicBezTo>
                  <a:lnTo>
                    <a:pt x="91468" y="87916"/>
                  </a:lnTo>
                  <a:cubicBezTo>
                    <a:pt x="93849" y="92869"/>
                    <a:pt x="93754" y="98584"/>
                    <a:pt x="91277" y="103346"/>
                  </a:cubicBezTo>
                  <a:cubicBezTo>
                    <a:pt x="88801" y="108204"/>
                    <a:pt x="84133" y="111538"/>
                    <a:pt x="78799" y="112490"/>
                  </a:cubicBezTo>
                  <a:cubicBezTo>
                    <a:pt x="64703" y="114967"/>
                    <a:pt x="51844" y="123730"/>
                    <a:pt x="43366" y="136684"/>
                  </a:cubicBezTo>
                  <a:cubicBezTo>
                    <a:pt x="35651" y="148590"/>
                    <a:pt x="32889" y="162401"/>
                    <a:pt x="35937" y="174498"/>
                  </a:cubicBezTo>
                  <a:cubicBezTo>
                    <a:pt x="38890" y="186595"/>
                    <a:pt x="47843" y="197644"/>
                    <a:pt x="60321" y="204788"/>
                  </a:cubicBezTo>
                  <a:cubicBezTo>
                    <a:pt x="73656" y="212407"/>
                    <a:pt x="89563" y="214598"/>
                    <a:pt x="102803" y="210693"/>
                  </a:cubicBezTo>
                  <a:cubicBezTo>
                    <a:pt x="129853" y="202597"/>
                    <a:pt x="149189" y="170974"/>
                    <a:pt x="145094" y="141542"/>
                  </a:cubicBezTo>
                  <a:cubicBezTo>
                    <a:pt x="143760" y="132017"/>
                    <a:pt x="150332" y="123253"/>
                    <a:pt x="159857" y="121920"/>
                  </a:cubicBezTo>
                  <a:cubicBezTo>
                    <a:pt x="169573" y="120587"/>
                    <a:pt x="178145" y="127254"/>
                    <a:pt x="179479" y="136684"/>
                  </a:cubicBezTo>
                  <a:cubicBezTo>
                    <a:pt x="185956" y="182975"/>
                    <a:pt x="156047" y="231077"/>
                    <a:pt x="112708" y="244031"/>
                  </a:cubicBezTo>
                  <a:cubicBezTo>
                    <a:pt x="90229" y="250698"/>
                    <a:pt x="64798" y="247459"/>
                    <a:pt x="43081" y="235077"/>
                  </a:cubicBezTo>
                  <a:cubicBezTo>
                    <a:pt x="22411" y="223266"/>
                    <a:pt x="7552" y="204311"/>
                    <a:pt x="2219" y="182975"/>
                  </a:cubicBezTo>
                  <a:cubicBezTo>
                    <a:pt x="-3115" y="161449"/>
                    <a:pt x="1266" y="137731"/>
                    <a:pt x="14315" y="117824"/>
                  </a:cubicBezTo>
                  <a:cubicBezTo>
                    <a:pt x="23745" y="103442"/>
                    <a:pt x="36699" y="92107"/>
                    <a:pt x="51558" y="85153"/>
                  </a:cubicBezTo>
                  <a:lnTo>
                    <a:pt x="22697" y="25051"/>
                  </a:lnTo>
                  <a:cubicBezTo>
                    <a:pt x="18506" y="16383"/>
                    <a:pt x="22221" y="6001"/>
                    <a:pt x="30889" y="1810"/>
                  </a:cubicBezTo>
                  <a:cubicBezTo>
                    <a:pt x="33079" y="571"/>
                    <a:pt x="35651" y="0"/>
                    <a:pt x="38223" y="0"/>
                  </a:cubicBezTo>
                  <a:close/>
                </a:path>
              </a:pathLst>
            </a:custGeom>
            <a:solidFill>
              <a:srgbClr val="E0E0E0"/>
            </a:solid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588E84E6-ECC6-425F-85F6-0AA10F04D6AC}"/>
                </a:ext>
              </a:extLst>
            </p:cNvPr>
            <p:cNvSpPr/>
            <p:nvPr/>
          </p:nvSpPr>
          <p:spPr>
            <a:xfrm>
              <a:off x="5768653" y="1776440"/>
              <a:ext cx="19050" cy="19050"/>
            </a:xfrm>
            <a:custGeom>
              <a:avLst/>
              <a:gdLst>
                <a:gd name="connsiteX0" fmla="*/ 1591 w 19050"/>
                <a:gd name="connsiteY0" fmla="*/ 20736 h 19050"/>
                <a:gd name="connsiteX1" fmla="*/ 7782 w 19050"/>
                <a:gd name="connsiteY1" fmla="*/ 1591 h 19050"/>
                <a:gd name="connsiteX2" fmla="*/ 26928 w 19050"/>
                <a:gd name="connsiteY2" fmla="*/ 7782 h 19050"/>
                <a:gd name="connsiteX3" fmla="*/ 20736 w 19050"/>
                <a:gd name="connsiteY3" fmla="*/ 26928 h 19050"/>
                <a:gd name="connsiteX4" fmla="*/ 1591 w 19050"/>
                <a:gd name="connsiteY4" fmla="*/ 2073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591" y="20736"/>
                  </a:moveTo>
                  <a:cubicBezTo>
                    <a:pt x="-2028" y="13783"/>
                    <a:pt x="734" y="5211"/>
                    <a:pt x="7782" y="1591"/>
                  </a:cubicBezTo>
                  <a:cubicBezTo>
                    <a:pt x="14736" y="-2028"/>
                    <a:pt x="23308" y="734"/>
                    <a:pt x="26928" y="7782"/>
                  </a:cubicBezTo>
                  <a:cubicBezTo>
                    <a:pt x="30547" y="14736"/>
                    <a:pt x="27785" y="23308"/>
                    <a:pt x="20736" y="26928"/>
                  </a:cubicBezTo>
                  <a:cubicBezTo>
                    <a:pt x="13688" y="30547"/>
                    <a:pt x="5115" y="27785"/>
                    <a:pt x="1591" y="20736"/>
                  </a:cubicBezTo>
                  <a:close/>
                </a:path>
              </a:pathLst>
            </a:custGeom>
            <a:solidFill>
              <a:srgbClr val="E0E0E0"/>
            </a:solid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289E006B-B46E-493A-8073-2632ED4C0CBA}"/>
                </a:ext>
              </a:extLst>
            </p:cNvPr>
            <p:cNvSpPr/>
            <p:nvPr/>
          </p:nvSpPr>
          <p:spPr>
            <a:xfrm>
              <a:off x="7061426" y="3360800"/>
              <a:ext cx="171450" cy="238125"/>
            </a:xfrm>
            <a:custGeom>
              <a:avLst/>
              <a:gdLst>
                <a:gd name="connsiteX0" fmla="*/ 38318 w 171450"/>
                <a:gd name="connsiteY0" fmla="*/ 0 h 238125"/>
                <a:gd name="connsiteX1" fmla="*/ 54035 w 171450"/>
                <a:gd name="connsiteY1" fmla="*/ 9906 h 238125"/>
                <a:gd name="connsiteX2" fmla="*/ 91468 w 171450"/>
                <a:gd name="connsiteY2" fmla="*/ 87916 h 238125"/>
                <a:gd name="connsiteX3" fmla="*/ 91277 w 171450"/>
                <a:gd name="connsiteY3" fmla="*/ 103346 h 238125"/>
                <a:gd name="connsiteX4" fmla="*/ 78800 w 171450"/>
                <a:gd name="connsiteY4" fmla="*/ 112490 h 238125"/>
                <a:gd name="connsiteX5" fmla="*/ 43367 w 171450"/>
                <a:gd name="connsiteY5" fmla="*/ 136684 h 238125"/>
                <a:gd name="connsiteX6" fmla="*/ 35937 w 171450"/>
                <a:gd name="connsiteY6" fmla="*/ 174498 h 238125"/>
                <a:gd name="connsiteX7" fmla="*/ 60321 w 171450"/>
                <a:gd name="connsiteY7" fmla="*/ 204788 h 238125"/>
                <a:gd name="connsiteX8" fmla="*/ 102803 w 171450"/>
                <a:gd name="connsiteY8" fmla="*/ 210693 h 238125"/>
                <a:gd name="connsiteX9" fmla="*/ 145094 w 171450"/>
                <a:gd name="connsiteY9" fmla="*/ 141542 h 238125"/>
                <a:gd name="connsiteX10" fmla="*/ 159857 w 171450"/>
                <a:gd name="connsiteY10" fmla="*/ 121920 h 238125"/>
                <a:gd name="connsiteX11" fmla="*/ 179479 w 171450"/>
                <a:gd name="connsiteY11" fmla="*/ 136684 h 238125"/>
                <a:gd name="connsiteX12" fmla="*/ 112709 w 171450"/>
                <a:gd name="connsiteY12" fmla="*/ 244031 h 238125"/>
                <a:gd name="connsiteX13" fmla="*/ 43081 w 171450"/>
                <a:gd name="connsiteY13" fmla="*/ 235077 h 238125"/>
                <a:gd name="connsiteX14" fmla="*/ 2219 w 171450"/>
                <a:gd name="connsiteY14" fmla="*/ 182975 h 238125"/>
                <a:gd name="connsiteX15" fmla="*/ 14315 w 171450"/>
                <a:gd name="connsiteY15" fmla="*/ 117824 h 238125"/>
                <a:gd name="connsiteX16" fmla="*/ 51558 w 171450"/>
                <a:gd name="connsiteY16" fmla="*/ 85154 h 238125"/>
                <a:gd name="connsiteX17" fmla="*/ 22697 w 171450"/>
                <a:gd name="connsiteY17" fmla="*/ 25051 h 238125"/>
                <a:gd name="connsiteX18" fmla="*/ 30889 w 171450"/>
                <a:gd name="connsiteY18" fmla="*/ 1810 h 238125"/>
                <a:gd name="connsiteX19" fmla="*/ 38318 w 171450"/>
                <a:gd name="connsiteY19"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238125">
                  <a:moveTo>
                    <a:pt x="38318" y="0"/>
                  </a:moveTo>
                  <a:cubicBezTo>
                    <a:pt x="44795" y="0"/>
                    <a:pt x="50986" y="3620"/>
                    <a:pt x="54035" y="9906"/>
                  </a:cubicBezTo>
                  <a:lnTo>
                    <a:pt x="91468" y="87916"/>
                  </a:lnTo>
                  <a:cubicBezTo>
                    <a:pt x="93849" y="92869"/>
                    <a:pt x="93754" y="98584"/>
                    <a:pt x="91277" y="103346"/>
                  </a:cubicBezTo>
                  <a:cubicBezTo>
                    <a:pt x="88801" y="108204"/>
                    <a:pt x="84134" y="111538"/>
                    <a:pt x="78800" y="112490"/>
                  </a:cubicBezTo>
                  <a:cubicBezTo>
                    <a:pt x="64703" y="114967"/>
                    <a:pt x="51844" y="123730"/>
                    <a:pt x="43367" y="136684"/>
                  </a:cubicBezTo>
                  <a:cubicBezTo>
                    <a:pt x="35651" y="148590"/>
                    <a:pt x="32889" y="162401"/>
                    <a:pt x="35937" y="174498"/>
                  </a:cubicBezTo>
                  <a:cubicBezTo>
                    <a:pt x="38890" y="186595"/>
                    <a:pt x="47843" y="197644"/>
                    <a:pt x="60321" y="204788"/>
                  </a:cubicBezTo>
                  <a:cubicBezTo>
                    <a:pt x="73656" y="212408"/>
                    <a:pt x="89563" y="214598"/>
                    <a:pt x="102803" y="210693"/>
                  </a:cubicBezTo>
                  <a:cubicBezTo>
                    <a:pt x="129853" y="202597"/>
                    <a:pt x="149189" y="170974"/>
                    <a:pt x="145094" y="141542"/>
                  </a:cubicBezTo>
                  <a:cubicBezTo>
                    <a:pt x="143760" y="132017"/>
                    <a:pt x="150332" y="123254"/>
                    <a:pt x="159857" y="121920"/>
                  </a:cubicBezTo>
                  <a:cubicBezTo>
                    <a:pt x="169573" y="120587"/>
                    <a:pt x="178145" y="127254"/>
                    <a:pt x="179479" y="136684"/>
                  </a:cubicBezTo>
                  <a:cubicBezTo>
                    <a:pt x="185956" y="182975"/>
                    <a:pt x="156047" y="231077"/>
                    <a:pt x="112709" y="244031"/>
                  </a:cubicBezTo>
                  <a:cubicBezTo>
                    <a:pt x="90229" y="250698"/>
                    <a:pt x="64798" y="247460"/>
                    <a:pt x="43081" y="235077"/>
                  </a:cubicBezTo>
                  <a:cubicBezTo>
                    <a:pt x="22411" y="223266"/>
                    <a:pt x="7553" y="204311"/>
                    <a:pt x="2219" y="182975"/>
                  </a:cubicBezTo>
                  <a:cubicBezTo>
                    <a:pt x="-3115" y="161544"/>
                    <a:pt x="1266" y="137732"/>
                    <a:pt x="14315" y="117824"/>
                  </a:cubicBezTo>
                  <a:cubicBezTo>
                    <a:pt x="23745" y="103442"/>
                    <a:pt x="36699" y="92107"/>
                    <a:pt x="51558" y="85154"/>
                  </a:cubicBezTo>
                  <a:lnTo>
                    <a:pt x="22697" y="25051"/>
                  </a:lnTo>
                  <a:cubicBezTo>
                    <a:pt x="18506" y="16383"/>
                    <a:pt x="22221" y="6001"/>
                    <a:pt x="30889" y="1810"/>
                  </a:cubicBezTo>
                  <a:cubicBezTo>
                    <a:pt x="33175" y="571"/>
                    <a:pt x="35746" y="0"/>
                    <a:pt x="38318" y="0"/>
                  </a:cubicBezTo>
                  <a:close/>
                </a:path>
              </a:pathLst>
            </a:custGeom>
            <a:solidFill>
              <a:srgbClr val="E0E0E0"/>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A2796184-FF93-4A99-9F0C-2A034B520115}"/>
                </a:ext>
              </a:extLst>
            </p:cNvPr>
            <p:cNvSpPr/>
            <p:nvPr/>
          </p:nvSpPr>
          <p:spPr>
            <a:xfrm>
              <a:off x="7060815" y="3317585"/>
              <a:ext cx="19050" cy="19050"/>
            </a:xfrm>
            <a:custGeom>
              <a:avLst/>
              <a:gdLst>
                <a:gd name="connsiteX0" fmla="*/ 1591 w 19050"/>
                <a:gd name="connsiteY0" fmla="*/ 20736 h 19050"/>
                <a:gd name="connsiteX1" fmla="*/ 7782 w 19050"/>
                <a:gd name="connsiteY1" fmla="*/ 1591 h 19050"/>
                <a:gd name="connsiteX2" fmla="*/ 26928 w 19050"/>
                <a:gd name="connsiteY2" fmla="*/ 7782 h 19050"/>
                <a:gd name="connsiteX3" fmla="*/ 20736 w 19050"/>
                <a:gd name="connsiteY3" fmla="*/ 26928 h 19050"/>
                <a:gd name="connsiteX4" fmla="*/ 1591 w 19050"/>
                <a:gd name="connsiteY4" fmla="*/ 2073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591" y="20736"/>
                  </a:moveTo>
                  <a:cubicBezTo>
                    <a:pt x="-2028" y="13783"/>
                    <a:pt x="734" y="5211"/>
                    <a:pt x="7782" y="1591"/>
                  </a:cubicBezTo>
                  <a:cubicBezTo>
                    <a:pt x="14831" y="-2028"/>
                    <a:pt x="23308" y="734"/>
                    <a:pt x="26928" y="7782"/>
                  </a:cubicBezTo>
                  <a:cubicBezTo>
                    <a:pt x="30547" y="14736"/>
                    <a:pt x="27785" y="23308"/>
                    <a:pt x="20736" y="26928"/>
                  </a:cubicBezTo>
                  <a:cubicBezTo>
                    <a:pt x="13688" y="30547"/>
                    <a:pt x="5115" y="27785"/>
                    <a:pt x="1591" y="20736"/>
                  </a:cubicBezTo>
                  <a:close/>
                </a:path>
              </a:pathLst>
            </a:custGeom>
            <a:solidFill>
              <a:srgbClr val="E0E0E0"/>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36ACBBA7-F445-47EB-A21A-E20B61FF8B11}"/>
                </a:ext>
              </a:extLst>
            </p:cNvPr>
            <p:cNvSpPr/>
            <p:nvPr/>
          </p:nvSpPr>
          <p:spPr>
            <a:xfrm>
              <a:off x="6352036" y="3856555"/>
              <a:ext cx="1038225" cy="1419225"/>
            </a:xfrm>
            <a:custGeom>
              <a:avLst/>
              <a:gdLst>
                <a:gd name="connsiteX0" fmla="*/ 1007645 w 1038225"/>
                <a:gd name="connsiteY0" fmla="*/ 8499 h 1419225"/>
                <a:gd name="connsiteX1" fmla="*/ 827623 w 1038225"/>
                <a:gd name="connsiteY1" fmla="*/ 129371 h 1419225"/>
                <a:gd name="connsiteX2" fmla="*/ 677795 w 1038225"/>
                <a:gd name="connsiteY2" fmla="*/ 409978 h 1419225"/>
                <a:gd name="connsiteX3" fmla="*/ 625597 w 1038225"/>
                <a:gd name="connsiteY3" fmla="*/ 419693 h 1419225"/>
                <a:gd name="connsiteX4" fmla="*/ 523871 w 1038225"/>
                <a:gd name="connsiteY4" fmla="*/ 328253 h 1419225"/>
                <a:gd name="connsiteX5" fmla="*/ 460624 w 1038225"/>
                <a:gd name="connsiteY5" fmla="*/ 466366 h 1419225"/>
                <a:gd name="connsiteX6" fmla="*/ 465482 w 1038225"/>
                <a:gd name="connsiteY6" fmla="*/ 728018 h 1419225"/>
                <a:gd name="connsiteX7" fmla="*/ 435669 w 1038225"/>
                <a:gd name="connsiteY7" fmla="*/ 748687 h 1419225"/>
                <a:gd name="connsiteX8" fmla="*/ 241835 w 1038225"/>
                <a:gd name="connsiteY8" fmla="*/ 647531 h 1419225"/>
                <a:gd name="connsiteX9" fmla="*/ 227071 w 1038225"/>
                <a:gd name="connsiteY9" fmla="*/ 940425 h 1419225"/>
                <a:gd name="connsiteX10" fmla="*/ 214975 w 1038225"/>
                <a:gd name="connsiteY10" fmla="*/ 978239 h 1419225"/>
                <a:gd name="connsiteX11" fmla="*/ 138203 w 1038225"/>
                <a:gd name="connsiteY11" fmla="*/ 893086 h 1419225"/>
                <a:gd name="connsiteX12" fmla="*/ 25999 w 1038225"/>
                <a:gd name="connsiteY12" fmla="*/ 850223 h 1419225"/>
                <a:gd name="connsiteX13" fmla="*/ 101532 w 1038225"/>
                <a:gd name="connsiteY13" fmla="*/ 1307233 h 1419225"/>
                <a:gd name="connsiteX14" fmla="*/ 170302 w 1038225"/>
                <a:gd name="connsiteY14" fmla="*/ 1426200 h 1419225"/>
                <a:gd name="connsiteX15" fmla="*/ 308320 w 1038225"/>
                <a:gd name="connsiteY15" fmla="*/ 1428391 h 1419225"/>
                <a:gd name="connsiteX16" fmla="*/ 745041 w 1038225"/>
                <a:gd name="connsiteY16" fmla="*/ 1273895 h 1419225"/>
                <a:gd name="connsiteX17" fmla="*/ 653315 w 1038225"/>
                <a:gd name="connsiteY17" fmla="*/ 1196362 h 1419225"/>
                <a:gd name="connsiteX18" fmla="*/ 541682 w 1038225"/>
                <a:gd name="connsiteY18" fmla="*/ 1170263 h 1419225"/>
                <a:gd name="connsiteX19" fmla="*/ 569019 w 1038225"/>
                <a:gd name="connsiteY19" fmla="*/ 1141498 h 1419225"/>
                <a:gd name="connsiteX20" fmla="*/ 818383 w 1038225"/>
                <a:gd name="connsiteY20" fmla="*/ 987193 h 1419225"/>
                <a:gd name="connsiteX21" fmla="*/ 636265 w 1038225"/>
                <a:gd name="connsiteY21" fmla="*/ 866321 h 1419225"/>
                <a:gd name="connsiteX22" fmla="*/ 639980 w 1038225"/>
                <a:gd name="connsiteY22" fmla="*/ 830221 h 1419225"/>
                <a:gd name="connsiteX23" fmla="*/ 871438 w 1038225"/>
                <a:gd name="connsiteY23" fmla="*/ 708110 h 1419225"/>
                <a:gd name="connsiteX24" fmla="*/ 961830 w 1038225"/>
                <a:gd name="connsiteY24" fmla="*/ 586095 h 1419225"/>
                <a:gd name="connsiteX25" fmla="*/ 832671 w 1038225"/>
                <a:gd name="connsiteY25" fmla="*/ 541137 h 1419225"/>
                <a:gd name="connsiteX26" fmla="*/ 816002 w 1038225"/>
                <a:gd name="connsiteY26" fmla="*/ 490750 h 1419225"/>
                <a:gd name="connsiteX27" fmla="*/ 989453 w 1038225"/>
                <a:gd name="connsiteY27" fmla="*/ 224050 h 1419225"/>
                <a:gd name="connsiteX28" fmla="*/ 1006026 w 1038225"/>
                <a:gd name="connsiteY28" fmla="*/ 7546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225" h="1419225">
                  <a:moveTo>
                    <a:pt x="1007645" y="8499"/>
                  </a:moveTo>
                  <a:cubicBezTo>
                    <a:pt x="1007645" y="8499"/>
                    <a:pt x="934398" y="-47794"/>
                    <a:pt x="827623" y="129371"/>
                  </a:cubicBezTo>
                  <a:cubicBezTo>
                    <a:pt x="720847" y="306536"/>
                    <a:pt x="677795" y="409978"/>
                    <a:pt x="677795" y="409978"/>
                  </a:cubicBezTo>
                  <a:cubicBezTo>
                    <a:pt x="677795" y="409978"/>
                    <a:pt x="650267" y="446744"/>
                    <a:pt x="625597" y="419693"/>
                  </a:cubicBezTo>
                  <a:cubicBezTo>
                    <a:pt x="600928" y="392642"/>
                    <a:pt x="569781" y="318633"/>
                    <a:pt x="523871" y="328253"/>
                  </a:cubicBezTo>
                  <a:cubicBezTo>
                    <a:pt x="476246" y="338255"/>
                    <a:pt x="457196" y="389213"/>
                    <a:pt x="460624" y="466366"/>
                  </a:cubicBezTo>
                  <a:cubicBezTo>
                    <a:pt x="464054" y="543518"/>
                    <a:pt x="465387" y="712682"/>
                    <a:pt x="465482" y="728018"/>
                  </a:cubicBezTo>
                  <a:cubicBezTo>
                    <a:pt x="465578" y="743067"/>
                    <a:pt x="455386" y="764403"/>
                    <a:pt x="435669" y="748687"/>
                  </a:cubicBezTo>
                  <a:cubicBezTo>
                    <a:pt x="415952" y="732971"/>
                    <a:pt x="305938" y="591334"/>
                    <a:pt x="241835" y="647531"/>
                  </a:cubicBezTo>
                  <a:cubicBezTo>
                    <a:pt x="177732" y="703729"/>
                    <a:pt x="222595" y="916994"/>
                    <a:pt x="227071" y="940425"/>
                  </a:cubicBezTo>
                  <a:cubicBezTo>
                    <a:pt x="231548" y="963856"/>
                    <a:pt x="226309" y="973286"/>
                    <a:pt x="214975" y="978239"/>
                  </a:cubicBezTo>
                  <a:cubicBezTo>
                    <a:pt x="203640" y="983192"/>
                    <a:pt x="171160" y="932043"/>
                    <a:pt x="138203" y="893086"/>
                  </a:cubicBezTo>
                  <a:cubicBezTo>
                    <a:pt x="105247" y="854129"/>
                    <a:pt x="60289" y="814695"/>
                    <a:pt x="25999" y="850223"/>
                  </a:cubicBezTo>
                  <a:cubicBezTo>
                    <a:pt x="-8291" y="885752"/>
                    <a:pt x="-29532" y="1041866"/>
                    <a:pt x="101532" y="1307233"/>
                  </a:cubicBezTo>
                  <a:lnTo>
                    <a:pt x="170302" y="1426200"/>
                  </a:lnTo>
                  <a:lnTo>
                    <a:pt x="308320" y="1428391"/>
                  </a:lnTo>
                  <a:cubicBezTo>
                    <a:pt x="603976" y="1415056"/>
                    <a:pt x="730468" y="1321044"/>
                    <a:pt x="745041" y="1273895"/>
                  </a:cubicBezTo>
                  <a:cubicBezTo>
                    <a:pt x="759614" y="1226747"/>
                    <a:pt x="703322" y="1206363"/>
                    <a:pt x="653315" y="1196362"/>
                  </a:cubicBezTo>
                  <a:cubicBezTo>
                    <a:pt x="603309" y="1186361"/>
                    <a:pt x="542825" y="1182551"/>
                    <a:pt x="541682" y="1170263"/>
                  </a:cubicBezTo>
                  <a:cubicBezTo>
                    <a:pt x="540539" y="1157976"/>
                    <a:pt x="546349" y="1148832"/>
                    <a:pt x="569019" y="1141498"/>
                  </a:cubicBezTo>
                  <a:cubicBezTo>
                    <a:pt x="591688" y="1134068"/>
                    <a:pt x="800096" y="1070441"/>
                    <a:pt x="818383" y="987193"/>
                  </a:cubicBezTo>
                  <a:cubicBezTo>
                    <a:pt x="836672" y="903944"/>
                    <a:pt x="659602" y="875941"/>
                    <a:pt x="636265" y="866321"/>
                  </a:cubicBezTo>
                  <a:cubicBezTo>
                    <a:pt x="612929" y="856605"/>
                    <a:pt x="626836" y="837460"/>
                    <a:pt x="639980" y="830221"/>
                  </a:cubicBezTo>
                  <a:cubicBezTo>
                    <a:pt x="653411" y="822887"/>
                    <a:pt x="802286" y="742305"/>
                    <a:pt x="871438" y="708110"/>
                  </a:cubicBezTo>
                  <a:cubicBezTo>
                    <a:pt x="940589" y="673916"/>
                    <a:pt x="976022" y="632577"/>
                    <a:pt x="961830" y="586095"/>
                  </a:cubicBezTo>
                  <a:cubicBezTo>
                    <a:pt x="948114" y="541232"/>
                    <a:pt x="868295" y="549710"/>
                    <a:pt x="832671" y="541137"/>
                  </a:cubicBezTo>
                  <a:cubicBezTo>
                    <a:pt x="797047" y="532564"/>
                    <a:pt x="816002" y="490750"/>
                    <a:pt x="816002" y="490750"/>
                  </a:cubicBezTo>
                  <a:cubicBezTo>
                    <a:pt x="816002" y="490750"/>
                    <a:pt x="885821" y="403120"/>
                    <a:pt x="989453" y="224050"/>
                  </a:cubicBezTo>
                  <a:cubicBezTo>
                    <a:pt x="1092989" y="44980"/>
                    <a:pt x="1006026" y="7546"/>
                    <a:pt x="1006026" y="7546"/>
                  </a:cubicBezTo>
                </a:path>
              </a:pathLst>
            </a:custGeom>
            <a:solidFill>
              <a:srgbClr val="EBEBEB"/>
            </a:solid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437ED6DD-9FBB-4E32-91D8-D4C47F8883A4}"/>
                </a:ext>
              </a:extLst>
            </p:cNvPr>
            <p:cNvSpPr/>
            <p:nvPr/>
          </p:nvSpPr>
          <p:spPr>
            <a:xfrm>
              <a:off x="6408896" y="4023455"/>
              <a:ext cx="847725" cy="1438275"/>
            </a:xfrm>
            <a:custGeom>
              <a:avLst/>
              <a:gdLst>
                <a:gd name="connsiteX0" fmla="*/ 854869 w 847725"/>
                <a:gd name="connsiteY0" fmla="*/ 0 h 1438275"/>
                <a:gd name="connsiteX1" fmla="*/ 852869 w 847725"/>
                <a:gd name="connsiteY1" fmla="*/ 3905 h 1438275"/>
                <a:gd name="connsiteX2" fmla="*/ 846677 w 847725"/>
                <a:gd name="connsiteY2" fmla="*/ 15049 h 1438275"/>
                <a:gd name="connsiteX3" fmla="*/ 822484 w 847725"/>
                <a:gd name="connsiteY3" fmla="*/ 57626 h 1438275"/>
                <a:gd name="connsiteX4" fmla="*/ 732377 w 847725"/>
                <a:gd name="connsiteY4" fmla="*/ 213360 h 1438275"/>
                <a:gd name="connsiteX5" fmla="*/ 429292 w 847725"/>
                <a:gd name="connsiteY5" fmla="*/ 723710 h 1438275"/>
                <a:gd name="connsiteX6" fmla="*/ 125158 w 847725"/>
                <a:gd name="connsiteY6" fmla="*/ 1233488 h 1438275"/>
                <a:gd name="connsiteX7" fmla="*/ 33814 w 847725"/>
                <a:gd name="connsiteY7" fmla="*/ 1388459 h 1438275"/>
                <a:gd name="connsiteX8" fmla="*/ 8953 w 847725"/>
                <a:gd name="connsiteY8" fmla="*/ 1430560 h 1438275"/>
                <a:gd name="connsiteX9" fmla="*/ 2381 w 847725"/>
                <a:gd name="connsiteY9" fmla="*/ 1441418 h 1438275"/>
                <a:gd name="connsiteX10" fmla="*/ 0 w 847725"/>
                <a:gd name="connsiteY10" fmla="*/ 1445038 h 1438275"/>
                <a:gd name="connsiteX11" fmla="*/ 2000 w 847725"/>
                <a:gd name="connsiteY11" fmla="*/ 1441132 h 1438275"/>
                <a:gd name="connsiteX12" fmla="*/ 8192 w 847725"/>
                <a:gd name="connsiteY12" fmla="*/ 1429988 h 1438275"/>
                <a:gd name="connsiteX13" fmla="*/ 32385 w 847725"/>
                <a:gd name="connsiteY13" fmla="*/ 1387507 h 1438275"/>
                <a:gd name="connsiteX14" fmla="*/ 122492 w 847725"/>
                <a:gd name="connsiteY14" fmla="*/ 1231868 h 1438275"/>
                <a:gd name="connsiteX15" fmla="*/ 425577 w 847725"/>
                <a:gd name="connsiteY15" fmla="*/ 721423 h 1438275"/>
                <a:gd name="connsiteX16" fmla="*/ 729710 w 847725"/>
                <a:gd name="connsiteY16" fmla="*/ 211741 h 1438275"/>
                <a:gd name="connsiteX17" fmla="*/ 821055 w 847725"/>
                <a:gd name="connsiteY17" fmla="*/ 56769 h 1438275"/>
                <a:gd name="connsiteX18" fmla="*/ 845915 w 847725"/>
                <a:gd name="connsiteY18" fmla="*/ 14669 h 1438275"/>
                <a:gd name="connsiteX19" fmla="*/ 852488 w 847725"/>
                <a:gd name="connsiteY19" fmla="*/ 3810 h 1438275"/>
                <a:gd name="connsiteX20" fmla="*/ 854869 w 847725"/>
                <a:gd name="connsiteY20" fmla="*/ 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725" h="1438275">
                  <a:moveTo>
                    <a:pt x="854869" y="0"/>
                  </a:moveTo>
                  <a:cubicBezTo>
                    <a:pt x="854869" y="0"/>
                    <a:pt x="854297" y="1333"/>
                    <a:pt x="852869" y="3905"/>
                  </a:cubicBezTo>
                  <a:cubicBezTo>
                    <a:pt x="851345" y="6572"/>
                    <a:pt x="849344" y="10287"/>
                    <a:pt x="846677" y="15049"/>
                  </a:cubicBezTo>
                  <a:cubicBezTo>
                    <a:pt x="841057" y="24955"/>
                    <a:pt x="832961" y="39243"/>
                    <a:pt x="822484" y="57626"/>
                  </a:cubicBezTo>
                  <a:cubicBezTo>
                    <a:pt x="801433" y="94583"/>
                    <a:pt x="770668" y="147733"/>
                    <a:pt x="732377" y="213360"/>
                  </a:cubicBezTo>
                  <a:cubicBezTo>
                    <a:pt x="655796" y="344519"/>
                    <a:pt x="548449" y="524923"/>
                    <a:pt x="429292" y="723710"/>
                  </a:cubicBezTo>
                  <a:cubicBezTo>
                    <a:pt x="310134" y="922591"/>
                    <a:pt x="202406" y="1102709"/>
                    <a:pt x="125158" y="1233488"/>
                  </a:cubicBezTo>
                  <a:cubicBezTo>
                    <a:pt x="86677" y="1298829"/>
                    <a:pt x="55531" y="1351693"/>
                    <a:pt x="33814" y="1388459"/>
                  </a:cubicBezTo>
                  <a:cubicBezTo>
                    <a:pt x="23050" y="1406652"/>
                    <a:pt x="14764" y="1420749"/>
                    <a:pt x="8953" y="1430560"/>
                  </a:cubicBezTo>
                  <a:cubicBezTo>
                    <a:pt x="6096" y="1435227"/>
                    <a:pt x="4000" y="1438847"/>
                    <a:pt x="2381" y="1441418"/>
                  </a:cubicBezTo>
                  <a:cubicBezTo>
                    <a:pt x="857" y="1443895"/>
                    <a:pt x="0" y="1445038"/>
                    <a:pt x="0" y="1445038"/>
                  </a:cubicBezTo>
                  <a:cubicBezTo>
                    <a:pt x="0" y="1445038"/>
                    <a:pt x="571" y="1443704"/>
                    <a:pt x="2000" y="1441132"/>
                  </a:cubicBezTo>
                  <a:cubicBezTo>
                    <a:pt x="3429" y="1438465"/>
                    <a:pt x="5524" y="1434751"/>
                    <a:pt x="8192" y="1429988"/>
                  </a:cubicBezTo>
                  <a:cubicBezTo>
                    <a:pt x="13811" y="1420082"/>
                    <a:pt x="21907" y="1405795"/>
                    <a:pt x="32385" y="1387507"/>
                  </a:cubicBezTo>
                  <a:cubicBezTo>
                    <a:pt x="53435" y="1350645"/>
                    <a:pt x="84201" y="1297400"/>
                    <a:pt x="122492" y="1231868"/>
                  </a:cubicBezTo>
                  <a:cubicBezTo>
                    <a:pt x="199072" y="1100709"/>
                    <a:pt x="306419" y="920305"/>
                    <a:pt x="425577" y="721423"/>
                  </a:cubicBezTo>
                  <a:cubicBezTo>
                    <a:pt x="544735" y="522637"/>
                    <a:pt x="652463" y="342519"/>
                    <a:pt x="729710" y="211741"/>
                  </a:cubicBezTo>
                  <a:cubicBezTo>
                    <a:pt x="768191" y="146399"/>
                    <a:pt x="799338" y="93536"/>
                    <a:pt x="821055" y="56769"/>
                  </a:cubicBezTo>
                  <a:cubicBezTo>
                    <a:pt x="831818" y="38576"/>
                    <a:pt x="840105" y="24384"/>
                    <a:pt x="845915" y="14669"/>
                  </a:cubicBezTo>
                  <a:cubicBezTo>
                    <a:pt x="848773" y="10001"/>
                    <a:pt x="850868" y="6382"/>
                    <a:pt x="852488" y="3810"/>
                  </a:cubicBezTo>
                  <a:cubicBezTo>
                    <a:pt x="854012" y="1238"/>
                    <a:pt x="854869" y="0"/>
                    <a:pt x="854869" y="0"/>
                  </a:cubicBezTo>
                  <a:close/>
                </a:path>
              </a:pathLst>
            </a:custGeom>
            <a:solidFill>
              <a:srgbClr val="E0E0E0"/>
            </a:solid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AD8130CC-60E8-4A7F-AEBB-8BD229398A17}"/>
                </a:ext>
              </a:extLst>
            </p:cNvPr>
            <p:cNvSpPr/>
            <p:nvPr/>
          </p:nvSpPr>
          <p:spPr>
            <a:xfrm>
              <a:off x="6915258" y="4290058"/>
              <a:ext cx="38100" cy="247650"/>
            </a:xfrm>
            <a:custGeom>
              <a:avLst/>
              <a:gdLst>
                <a:gd name="connsiteX0" fmla="*/ 82 w 38100"/>
                <a:gd name="connsiteY0" fmla="*/ 2 h 247650"/>
                <a:gd name="connsiteX1" fmla="*/ 2844 w 38100"/>
                <a:gd name="connsiteY1" fmla="*/ 9527 h 247650"/>
                <a:gd name="connsiteX2" fmla="*/ 8749 w 38100"/>
                <a:gd name="connsiteY2" fmla="*/ 35911 h 247650"/>
                <a:gd name="connsiteX3" fmla="*/ 24656 w 38100"/>
                <a:gd name="connsiteY3" fmla="*/ 123732 h 247650"/>
                <a:gd name="connsiteX4" fmla="*/ 38658 w 38100"/>
                <a:gd name="connsiteY4" fmla="*/ 211743 h 247650"/>
                <a:gd name="connsiteX5" fmla="*/ 43039 w 38100"/>
                <a:gd name="connsiteY5" fmla="*/ 238413 h 247650"/>
                <a:gd name="connsiteX6" fmla="*/ 44278 w 38100"/>
                <a:gd name="connsiteY6" fmla="*/ 248319 h 247650"/>
                <a:gd name="connsiteX7" fmla="*/ 41420 w 38100"/>
                <a:gd name="connsiteY7" fmla="*/ 238794 h 247650"/>
                <a:gd name="connsiteX8" fmla="*/ 35705 w 38100"/>
                <a:gd name="connsiteY8" fmla="*/ 212314 h 247650"/>
                <a:gd name="connsiteX9" fmla="*/ 20465 w 38100"/>
                <a:gd name="connsiteY9" fmla="*/ 124398 h 247650"/>
                <a:gd name="connsiteX10" fmla="*/ 5892 w 38100"/>
                <a:gd name="connsiteY10" fmla="*/ 36483 h 247650"/>
                <a:gd name="connsiteX11" fmla="*/ 1320 w 38100"/>
                <a:gd name="connsiteY11" fmla="*/ 9813 h 247650"/>
                <a:gd name="connsiteX12" fmla="*/ 82 w 38100"/>
                <a:gd name="connsiteY12" fmla="*/ 2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 h="247650">
                  <a:moveTo>
                    <a:pt x="82" y="2"/>
                  </a:moveTo>
                  <a:cubicBezTo>
                    <a:pt x="367" y="-93"/>
                    <a:pt x="1320" y="3336"/>
                    <a:pt x="2844" y="9527"/>
                  </a:cubicBezTo>
                  <a:cubicBezTo>
                    <a:pt x="4368" y="15718"/>
                    <a:pt x="6368" y="24767"/>
                    <a:pt x="8749" y="35911"/>
                  </a:cubicBezTo>
                  <a:cubicBezTo>
                    <a:pt x="13417" y="58295"/>
                    <a:pt x="19037" y="89346"/>
                    <a:pt x="24656" y="123732"/>
                  </a:cubicBezTo>
                  <a:cubicBezTo>
                    <a:pt x="30086" y="157641"/>
                    <a:pt x="34943" y="188311"/>
                    <a:pt x="38658" y="211743"/>
                  </a:cubicBezTo>
                  <a:cubicBezTo>
                    <a:pt x="40373" y="222315"/>
                    <a:pt x="41897" y="231174"/>
                    <a:pt x="43039" y="238413"/>
                  </a:cubicBezTo>
                  <a:cubicBezTo>
                    <a:pt x="44087" y="244699"/>
                    <a:pt x="44564" y="248223"/>
                    <a:pt x="44278" y="248319"/>
                  </a:cubicBezTo>
                  <a:cubicBezTo>
                    <a:pt x="43992" y="248414"/>
                    <a:pt x="42944" y="244985"/>
                    <a:pt x="41420" y="238794"/>
                  </a:cubicBezTo>
                  <a:cubicBezTo>
                    <a:pt x="39896" y="232603"/>
                    <a:pt x="37896" y="223554"/>
                    <a:pt x="35705" y="212314"/>
                  </a:cubicBezTo>
                  <a:cubicBezTo>
                    <a:pt x="31324" y="189930"/>
                    <a:pt x="26085" y="158784"/>
                    <a:pt x="20465" y="124398"/>
                  </a:cubicBezTo>
                  <a:cubicBezTo>
                    <a:pt x="14846" y="90585"/>
                    <a:pt x="9702" y="59914"/>
                    <a:pt x="5892" y="36483"/>
                  </a:cubicBezTo>
                  <a:cubicBezTo>
                    <a:pt x="4082" y="25910"/>
                    <a:pt x="2558" y="17052"/>
                    <a:pt x="1320" y="9813"/>
                  </a:cubicBezTo>
                  <a:cubicBezTo>
                    <a:pt x="272" y="3526"/>
                    <a:pt x="-204" y="2"/>
                    <a:pt x="82" y="2"/>
                  </a:cubicBezTo>
                  <a:close/>
                </a:path>
              </a:pathLst>
            </a:custGeom>
            <a:solidFill>
              <a:srgbClr val="E0E0E0"/>
            </a:solidFill>
            <a:ln w="952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A598970C-D2AE-41A9-AA78-D853CFC85209}"/>
                </a:ext>
              </a:extLst>
            </p:cNvPr>
            <p:cNvSpPr/>
            <p:nvPr/>
          </p:nvSpPr>
          <p:spPr>
            <a:xfrm>
              <a:off x="6971917" y="4481344"/>
              <a:ext cx="276225" cy="57150"/>
            </a:xfrm>
            <a:custGeom>
              <a:avLst/>
              <a:gdLst>
                <a:gd name="connsiteX0" fmla="*/ 1 w 276225"/>
                <a:gd name="connsiteY0" fmla="*/ 60271 h 57150"/>
                <a:gd name="connsiteX1" fmla="*/ 141828 w 276225"/>
                <a:gd name="connsiteY1" fmla="*/ 28076 h 57150"/>
                <a:gd name="connsiteX2" fmla="*/ 284513 w 276225"/>
                <a:gd name="connsiteY2" fmla="*/ 73 h 57150"/>
                <a:gd name="connsiteX3" fmla="*/ 142686 w 276225"/>
                <a:gd name="connsiteY3" fmla="*/ 32267 h 57150"/>
                <a:gd name="connsiteX4" fmla="*/ 1 w 276225"/>
                <a:gd name="connsiteY4" fmla="*/ 6027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150">
                  <a:moveTo>
                    <a:pt x="1" y="60271"/>
                  </a:moveTo>
                  <a:cubicBezTo>
                    <a:pt x="-285" y="59128"/>
                    <a:pt x="63247" y="44650"/>
                    <a:pt x="141828" y="28076"/>
                  </a:cubicBezTo>
                  <a:cubicBezTo>
                    <a:pt x="220410" y="11407"/>
                    <a:pt x="284322" y="-1070"/>
                    <a:pt x="284513" y="73"/>
                  </a:cubicBezTo>
                  <a:cubicBezTo>
                    <a:pt x="284798" y="1216"/>
                    <a:pt x="221267" y="15694"/>
                    <a:pt x="142686" y="32267"/>
                  </a:cubicBezTo>
                  <a:cubicBezTo>
                    <a:pt x="64200" y="48841"/>
                    <a:pt x="287" y="61414"/>
                    <a:pt x="1" y="60271"/>
                  </a:cubicBezTo>
                  <a:close/>
                </a:path>
              </a:pathLst>
            </a:custGeom>
            <a:solidFill>
              <a:srgbClr val="E0E0E0"/>
            </a:solidFill>
            <a:ln w="9525"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24B29DFE-B04D-4120-9FDA-BEE0CD4712F0}"/>
                </a:ext>
              </a:extLst>
            </p:cNvPr>
            <p:cNvSpPr/>
            <p:nvPr/>
          </p:nvSpPr>
          <p:spPr>
            <a:xfrm>
              <a:off x="6775132" y="4838539"/>
              <a:ext cx="257175" cy="9525"/>
            </a:xfrm>
            <a:custGeom>
              <a:avLst/>
              <a:gdLst>
                <a:gd name="connsiteX0" fmla="*/ 0 w 257175"/>
                <a:gd name="connsiteY0" fmla="*/ 161 h 9525"/>
                <a:gd name="connsiteX1" fmla="*/ 10192 w 257175"/>
                <a:gd name="connsiteY1" fmla="*/ 446 h 9525"/>
                <a:gd name="connsiteX2" fmla="*/ 37719 w 257175"/>
                <a:gd name="connsiteY2" fmla="*/ 2542 h 9525"/>
                <a:gd name="connsiteX3" fmla="*/ 128492 w 257175"/>
                <a:gd name="connsiteY3" fmla="*/ 7590 h 9525"/>
                <a:gd name="connsiteX4" fmla="*/ 219456 w 257175"/>
                <a:gd name="connsiteY4" fmla="*/ 8638 h 9525"/>
                <a:gd name="connsiteX5" fmla="*/ 247079 w 257175"/>
                <a:gd name="connsiteY5" fmla="*/ 8447 h 9525"/>
                <a:gd name="connsiteX6" fmla="*/ 257175 w 257175"/>
                <a:gd name="connsiteY6" fmla="*/ 8828 h 9525"/>
                <a:gd name="connsiteX7" fmla="*/ 247079 w 257175"/>
                <a:gd name="connsiteY7" fmla="*/ 10067 h 9525"/>
                <a:gd name="connsiteX8" fmla="*/ 219551 w 257175"/>
                <a:gd name="connsiteY8" fmla="*/ 11591 h 9525"/>
                <a:gd name="connsiteX9" fmla="*/ 128397 w 257175"/>
                <a:gd name="connsiteY9" fmla="*/ 11781 h 9525"/>
                <a:gd name="connsiteX10" fmla="*/ 37529 w 257175"/>
                <a:gd name="connsiteY10" fmla="*/ 5495 h 9525"/>
                <a:gd name="connsiteX11" fmla="*/ 10096 w 257175"/>
                <a:gd name="connsiteY11" fmla="*/ 2066 h 9525"/>
                <a:gd name="connsiteX12" fmla="*/ 0 w 257175"/>
                <a:gd name="connsiteY12" fmla="*/ 16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9525">
                  <a:moveTo>
                    <a:pt x="0" y="161"/>
                  </a:moveTo>
                  <a:cubicBezTo>
                    <a:pt x="0" y="-125"/>
                    <a:pt x="3620" y="-30"/>
                    <a:pt x="10192" y="446"/>
                  </a:cubicBezTo>
                  <a:cubicBezTo>
                    <a:pt x="17526" y="1018"/>
                    <a:pt x="26765" y="1685"/>
                    <a:pt x="37719" y="2542"/>
                  </a:cubicBezTo>
                  <a:cubicBezTo>
                    <a:pt x="60960" y="4256"/>
                    <a:pt x="93059" y="6447"/>
                    <a:pt x="128492" y="7590"/>
                  </a:cubicBezTo>
                  <a:cubicBezTo>
                    <a:pt x="164021" y="8828"/>
                    <a:pt x="196120" y="8828"/>
                    <a:pt x="219456" y="8638"/>
                  </a:cubicBezTo>
                  <a:cubicBezTo>
                    <a:pt x="230410" y="8543"/>
                    <a:pt x="239649" y="8447"/>
                    <a:pt x="247079" y="8447"/>
                  </a:cubicBezTo>
                  <a:cubicBezTo>
                    <a:pt x="253556" y="8447"/>
                    <a:pt x="257175" y="8543"/>
                    <a:pt x="257175" y="8828"/>
                  </a:cubicBezTo>
                  <a:cubicBezTo>
                    <a:pt x="257175" y="9114"/>
                    <a:pt x="253556" y="9590"/>
                    <a:pt x="247079" y="10067"/>
                  </a:cubicBezTo>
                  <a:cubicBezTo>
                    <a:pt x="240602" y="10543"/>
                    <a:pt x="231172" y="11210"/>
                    <a:pt x="219551" y="11591"/>
                  </a:cubicBezTo>
                  <a:cubicBezTo>
                    <a:pt x="196215" y="12543"/>
                    <a:pt x="164021" y="13020"/>
                    <a:pt x="128397" y="11781"/>
                  </a:cubicBezTo>
                  <a:cubicBezTo>
                    <a:pt x="92774" y="10638"/>
                    <a:pt x="60674" y="7971"/>
                    <a:pt x="37529" y="5495"/>
                  </a:cubicBezTo>
                  <a:cubicBezTo>
                    <a:pt x="25908" y="4161"/>
                    <a:pt x="16574" y="3018"/>
                    <a:pt x="10096" y="2066"/>
                  </a:cubicBezTo>
                  <a:cubicBezTo>
                    <a:pt x="3524" y="1113"/>
                    <a:pt x="0" y="446"/>
                    <a:pt x="0" y="161"/>
                  </a:cubicBezTo>
                  <a:close/>
                </a:path>
              </a:pathLst>
            </a:custGeom>
            <a:solidFill>
              <a:srgbClr val="E0E0E0"/>
            </a:solid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41B368B4-716A-4EEA-B6E3-6DFF02189B74}"/>
                </a:ext>
              </a:extLst>
            </p:cNvPr>
            <p:cNvSpPr/>
            <p:nvPr/>
          </p:nvSpPr>
          <p:spPr>
            <a:xfrm>
              <a:off x="6673841" y="4622385"/>
              <a:ext cx="95250" cy="209550"/>
            </a:xfrm>
            <a:custGeom>
              <a:avLst/>
              <a:gdLst>
                <a:gd name="connsiteX0" fmla="*/ 41 w 95250"/>
                <a:gd name="connsiteY0" fmla="*/ 2 h 209550"/>
                <a:gd name="connsiteX1" fmla="*/ 4898 w 95250"/>
                <a:gd name="connsiteY1" fmla="*/ 8099 h 209550"/>
                <a:gd name="connsiteX2" fmla="*/ 16614 w 95250"/>
                <a:gd name="connsiteY2" fmla="*/ 30768 h 209550"/>
                <a:gd name="connsiteX3" fmla="*/ 53857 w 95250"/>
                <a:gd name="connsiteY3" fmla="*/ 106206 h 209550"/>
                <a:gd name="connsiteX4" fmla="*/ 89956 w 95250"/>
                <a:gd name="connsiteY4" fmla="*/ 182216 h 209550"/>
                <a:gd name="connsiteX5" fmla="*/ 100434 w 95250"/>
                <a:gd name="connsiteY5" fmla="*/ 205456 h 209550"/>
                <a:gd name="connsiteX6" fmla="*/ 103768 w 95250"/>
                <a:gd name="connsiteY6" fmla="*/ 214219 h 209550"/>
                <a:gd name="connsiteX7" fmla="*/ 98910 w 95250"/>
                <a:gd name="connsiteY7" fmla="*/ 206123 h 209550"/>
                <a:gd name="connsiteX8" fmla="*/ 87194 w 95250"/>
                <a:gd name="connsiteY8" fmla="*/ 183454 h 209550"/>
                <a:gd name="connsiteX9" fmla="*/ 49951 w 95250"/>
                <a:gd name="connsiteY9" fmla="*/ 108016 h 209550"/>
                <a:gd name="connsiteX10" fmla="*/ 13852 w 95250"/>
                <a:gd name="connsiteY10" fmla="*/ 32006 h 209550"/>
                <a:gd name="connsiteX11" fmla="*/ 3374 w 95250"/>
                <a:gd name="connsiteY11" fmla="*/ 8765 h 209550"/>
                <a:gd name="connsiteX12" fmla="*/ 41 w 95250"/>
                <a:gd name="connsiteY12" fmla="*/ 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209550">
                  <a:moveTo>
                    <a:pt x="41" y="2"/>
                  </a:moveTo>
                  <a:cubicBezTo>
                    <a:pt x="326" y="-93"/>
                    <a:pt x="2041" y="2764"/>
                    <a:pt x="4898" y="8099"/>
                  </a:cubicBezTo>
                  <a:cubicBezTo>
                    <a:pt x="8041" y="14290"/>
                    <a:pt x="12042" y="21814"/>
                    <a:pt x="16614" y="30768"/>
                  </a:cubicBezTo>
                  <a:cubicBezTo>
                    <a:pt x="26329" y="50009"/>
                    <a:pt x="39474" y="76678"/>
                    <a:pt x="53857" y="106206"/>
                  </a:cubicBezTo>
                  <a:cubicBezTo>
                    <a:pt x="68144" y="135734"/>
                    <a:pt x="80908" y="162689"/>
                    <a:pt x="89956" y="182216"/>
                  </a:cubicBezTo>
                  <a:cubicBezTo>
                    <a:pt x="94052" y="191360"/>
                    <a:pt x="97576" y="199170"/>
                    <a:pt x="100434" y="205456"/>
                  </a:cubicBezTo>
                  <a:cubicBezTo>
                    <a:pt x="102815" y="210981"/>
                    <a:pt x="104053" y="214124"/>
                    <a:pt x="103768" y="214219"/>
                  </a:cubicBezTo>
                  <a:cubicBezTo>
                    <a:pt x="103482" y="214315"/>
                    <a:pt x="101767" y="211457"/>
                    <a:pt x="98910" y="206123"/>
                  </a:cubicBezTo>
                  <a:cubicBezTo>
                    <a:pt x="95767" y="199932"/>
                    <a:pt x="91766" y="192407"/>
                    <a:pt x="87194" y="183454"/>
                  </a:cubicBezTo>
                  <a:cubicBezTo>
                    <a:pt x="77479" y="164213"/>
                    <a:pt x="64334" y="137543"/>
                    <a:pt x="49951" y="108016"/>
                  </a:cubicBezTo>
                  <a:cubicBezTo>
                    <a:pt x="35664" y="78488"/>
                    <a:pt x="22900" y="51533"/>
                    <a:pt x="13852" y="32006"/>
                  </a:cubicBezTo>
                  <a:cubicBezTo>
                    <a:pt x="9756" y="22862"/>
                    <a:pt x="6232" y="15052"/>
                    <a:pt x="3374" y="8765"/>
                  </a:cubicBezTo>
                  <a:cubicBezTo>
                    <a:pt x="993" y="3241"/>
                    <a:pt x="-245" y="97"/>
                    <a:pt x="41" y="2"/>
                  </a:cubicBezTo>
                  <a:close/>
                </a:path>
              </a:pathLst>
            </a:custGeom>
            <a:solidFill>
              <a:srgbClr val="E0E0E0"/>
            </a:solid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1F33C739-8717-4012-94C5-6853FF814909}"/>
                </a:ext>
              </a:extLst>
            </p:cNvPr>
            <p:cNvSpPr/>
            <p:nvPr/>
          </p:nvSpPr>
          <p:spPr>
            <a:xfrm>
              <a:off x="6466871" y="4862606"/>
              <a:ext cx="133350" cy="266700"/>
            </a:xfrm>
            <a:custGeom>
              <a:avLst/>
              <a:gdLst>
                <a:gd name="connsiteX0" fmla="*/ 32 w 133350"/>
                <a:gd name="connsiteY0" fmla="*/ 2 h 266700"/>
                <a:gd name="connsiteX1" fmla="*/ 6128 w 133350"/>
                <a:gd name="connsiteY1" fmla="*/ 10384 h 266700"/>
                <a:gd name="connsiteX2" fmla="*/ 21273 w 133350"/>
                <a:gd name="connsiteY2" fmla="*/ 39340 h 266700"/>
                <a:gd name="connsiteX3" fmla="*/ 69755 w 133350"/>
                <a:gd name="connsiteY3" fmla="*/ 135638 h 266700"/>
                <a:gd name="connsiteX4" fmla="*/ 117094 w 133350"/>
                <a:gd name="connsiteY4" fmla="*/ 232507 h 266700"/>
                <a:gd name="connsiteX5" fmla="*/ 131001 w 133350"/>
                <a:gd name="connsiteY5" fmla="*/ 262130 h 266700"/>
                <a:gd name="connsiteX6" fmla="*/ 135573 w 133350"/>
                <a:gd name="connsiteY6" fmla="*/ 273274 h 266700"/>
                <a:gd name="connsiteX7" fmla="*/ 129477 w 133350"/>
                <a:gd name="connsiteY7" fmla="*/ 262892 h 266700"/>
                <a:gd name="connsiteX8" fmla="*/ 114332 w 133350"/>
                <a:gd name="connsiteY8" fmla="*/ 233936 h 266700"/>
                <a:gd name="connsiteX9" fmla="*/ 65850 w 133350"/>
                <a:gd name="connsiteY9" fmla="*/ 137638 h 266700"/>
                <a:gd name="connsiteX10" fmla="*/ 18511 w 133350"/>
                <a:gd name="connsiteY10" fmla="*/ 40769 h 266700"/>
                <a:gd name="connsiteX11" fmla="*/ 4604 w 133350"/>
                <a:gd name="connsiteY11" fmla="*/ 11146 h 266700"/>
                <a:gd name="connsiteX12" fmla="*/ 32 w 133350"/>
                <a:gd name="connsiteY12" fmla="*/ 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266700">
                  <a:moveTo>
                    <a:pt x="32" y="2"/>
                  </a:moveTo>
                  <a:cubicBezTo>
                    <a:pt x="318" y="-94"/>
                    <a:pt x="2414" y="3526"/>
                    <a:pt x="6128" y="10384"/>
                  </a:cubicBezTo>
                  <a:cubicBezTo>
                    <a:pt x="10034" y="17909"/>
                    <a:pt x="15177" y="27624"/>
                    <a:pt x="21273" y="39340"/>
                  </a:cubicBezTo>
                  <a:cubicBezTo>
                    <a:pt x="33846" y="63915"/>
                    <a:pt x="50991" y="97919"/>
                    <a:pt x="69755" y="135638"/>
                  </a:cubicBezTo>
                  <a:cubicBezTo>
                    <a:pt x="88424" y="173357"/>
                    <a:pt x="105188" y="207647"/>
                    <a:pt x="117094" y="232507"/>
                  </a:cubicBezTo>
                  <a:cubicBezTo>
                    <a:pt x="122714" y="244413"/>
                    <a:pt x="127381" y="254415"/>
                    <a:pt x="131001" y="262130"/>
                  </a:cubicBezTo>
                  <a:cubicBezTo>
                    <a:pt x="134239" y="269178"/>
                    <a:pt x="135859" y="273083"/>
                    <a:pt x="135573" y="273274"/>
                  </a:cubicBezTo>
                  <a:cubicBezTo>
                    <a:pt x="135287" y="273369"/>
                    <a:pt x="133192" y="269750"/>
                    <a:pt x="129477" y="262892"/>
                  </a:cubicBezTo>
                  <a:cubicBezTo>
                    <a:pt x="125572" y="255367"/>
                    <a:pt x="120428" y="245651"/>
                    <a:pt x="114332" y="233936"/>
                  </a:cubicBezTo>
                  <a:cubicBezTo>
                    <a:pt x="101759" y="209361"/>
                    <a:pt x="84614" y="175357"/>
                    <a:pt x="65850" y="137638"/>
                  </a:cubicBezTo>
                  <a:cubicBezTo>
                    <a:pt x="47181" y="99919"/>
                    <a:pt x="30417" y="65629"/>
                    <a:pt x="18511" y="40769"/>
                  </a:cubicBezTo>
                  <a:cubicBezTo>
                    <a:pt x="12891" y="28863"/>
                    <a:pt x="8224" y="18861"/>
                    <a:pt x="4604" y="11146"/>
                  </a:cubicBezTo>
                  <a:cubicBezTo>
                    <a:pt x="1366" y="4098"/>
                    <a:pt x="-253" y="97"/>
                    <a:pt x="32" y="2"/>
                  </a:cubicBezTo>
                  <a:close/>
                </a:path>
              </a:pathLst>
            </a:custGeom>
            <a:solidFill>
              <a:srgbClr val="E0E0E0"/>
            </a:solidFill>
            <a:ln w="952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FF115ACA-18DC-45D2-91FD-F5E94A372647}"/>
                </a:ext>
              </a:extLst>
            </p:cNvPr>
            <p:cNvSpPr/>
            <p:nvPr/>
          </p:nvSpPr>
          <p:spPr>
            <a:xfrm>
              <a:off x="6600920" y="5128140"/>
              <a:ext cx="323850" cy="9525"/>
            </a:xfrm>
            <a:custGeom>
              <a:avLst/>
              <a:gdLst>
                <a:gd name="connsiteX0" fmla="*/ 0 w 323850"/>
                <a:gd name="connsiteY0" fmla="*/ 214 h 0"/>
                <a:gd name="connsiteX1" fmla="*/ 12859 w 323850"/>
                <a:gd name="connsiteY1" fmla="*/ 214 h 0"/>
                <a:gd name="connsiteX2" fmla="*/ 47816 w 323850"/>
                <a:gd name="connsiteY2" fmla="*/ 1548 h 0"/>
                <a:gd name="connsiteX3" fmla="*/ 163163 w 323850"/>
                <a:gd name="connsiteY3" fmla="*/ 4310 h 0"/>
                <a:gd name="connsiteX4" fmla="*/ 278606 w 323850"/>
                <a:gd name="connsiteY4" fmla="*/ 3072 h 0"/>
                <a:gd name="connsiteX5" fmla="*/ 313563 w 323850"/>
                <a:gd name="connsiteY5" fmla="*/ 2214 h 0"/>
                <a:gd name="connsiteX6" fmla="*/ 326422 w 323850"/>
                <a:gd name="connsiteY6" fmla="*/ 2405 h 0"/>
                <a:gd name="connsiteX7" fmla="*/ 313658 w 323850"/>
                <a:gd name="connsiteY7" fmla="*/ 3929 h 0"/>
                <a:gd name="connsiteX8" fmla="*/ 278701 w 323850"/>
                <a:gd name="connsiteY8" fmla="*/ 6215 h 0"/>
                <a:gd name="connsiteX9" fmla="*/ 163163 w 323850"/>
                <a:gd name="connsiteY9" fmla="*/ 8691 h 0"/>
                <a:gd name="connsiteX10" fmla="*/ 47720 w 323850"/>
                <a:gd name="connsiteY10" fmla="*/ 4691 h 0"/>
                <a:gd name="connsiteX11" fmla="*/ 12764 w 323850"/>
                <a:gd name="connsiteY11" fmla="*/ 2024 h 0"/>
                <a:gd name="connsiteX12" fmla="*/ 0 w 323850"/>
                <a:gd name="connsiteY12" fmla="*/ 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a:moveTo>
                    <a:pt x="0" y="214"/>
                  </a:moveTo>
                  <a:cubicBezTo>
                    <a:pt x="0" y="-71"/>
                    <a:pt x="4572" y="-71"/>
                    <a:pt x="12859" y="214"/>
                  </a:cubicBezTo>
                  <a:cubicBezTo>
                    <a:pt x="21908" y="595"/>
                    <a:pt x="33623" y="976"/>
                    <a:pt x="47816" y="1548"/>
                  </a:cubicBezTo>
                  <a:cubicBezTo>
                    <a:pt x="77343" y="2691"/>
                    <a:pt x="118110" y="4024"/>
                    <a:pt x="163163" y="4310"/>
                  </a:cubicBezTo>
                  <a:cubicBezTo>
                    <a:pt x="208217" y="4596"/>
                    <a:pt x="249079" y="3834"/>
                    <a:pt x="278606" y="3072"/>
                  </a:cubicBezTo>
                  <a:cubicBezTo>
                    <a:pt x="292799" y="2691"/>
                    <a:pt x="304609" y="2405"/>
                    <a:pt x="313563" y="2214"/>
                  </a:cubicBezTo>
                  <a:cubicBezTo>
                    <a:pt x="321850" y="2024"/>
                    <a:pt x="326422" y="2119"/>
                    <a:pt x="326422" y="2405"/>
                  </a:cubicBezTo>
                  <a:cubicBezTo>
                    <a:pt x="326422" y="2691"/>
                    <a:pt x="321850" y="3262"/>
                    <a:pt x="313658" y="3929"/>
                  </a:cubicBezTo>
                  <a:cubicBezTo>
                    <a:pt x="305372" y="4596"/>
                    <a:pt x="293465" y="5453"/>
                    <a:pt x="278701" y="6215"/>
                  </a:cubicBezTo>
                  <a:cubicBezTo>
                    <a:pt x="249174" y="7739"/>
                    <a:pt x="208312" y="9072"/>
                    <a:pt x="163163" y="8691"/>
                  </a:cubicBezTo>
                  <a:cubicBezTo>
                    <a:pt x="118015" y="8406"/>
                    <a:pt x="77152" y="6596"/>
                    <a:pt x="47720" y="4691"/>
                  </a:cubicBezTo>
                  <a:cubicBezTo>
                    <a:pt x="32957" y="3739"/>
                    <a:pt x="21050" y="2786"/>
                    <a:pt x="12764" y="2024"/>
                  </a:cubicBezTo>
                  <a:cubicBezTo>
                    <a:pt x="4477" y="1072"/>
                    <a:pt x="0" y="500"/>
                    <a:pt x="0" y="214"/>
                  </a:cubicBezTo>
                  <a:close/>
                </a:path>
              </a:pathLst>
            </a:custGeom>
            <a:solidFill>
              <a:srgbClr val="E0E0E0"/>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8F8BC872-CA56-4C80-86F0-C1BBF2CFC5BA}"/>
                </a:ext>
              </a:extLst>
            </p:cNvPr>
            <p:cNvSpPr/>
            <p:nvPr/>
          </p:nvSpPr>
          <p:spPr>
            <a:xfrm>
              <a:off x="4889754" y="3583137"/>
              <a:ext cx="2076450" cy="1847850"/>
            </a:xfrm>
            <a:custGeom>
              <a:avLst/>
              <a:gdLst>
                <a:gd name="connsiteX0" fmla="*/ 2083880 w 2076450"/>
                <a:gd name="connsiteY0" fmla="*/ 1265088 h 1847850"/>
                <a:gd name="connsiteX1" fmla="*/ 1938814 w 2076450"/>
                <a:gd name="connsiteY1" fmla="*/ 573191 h 1847850"/>
                <a:gd name="connsiteX2" fmla="*/ 1561052 w 2076450"/>
                <a:gd name="connsiteY2" fmla="*/ 124850 h 1847850"/>
                <a:gd name="connsiteX3" fmla="*/ 1540859 w 2076450"/>
                <a:gd name="connsiteY3" fmla="*/ 118658 h 1847850"/>
                <a:gd name="connsiteX4" fmla="*/ 1512665 w 2076450"/>
                <a:gd name="connsiteY4" fmla="*/ 109991 h 1847850"/>
                <a:gd name="connsiteX5" fmla="*/ 1440180 w 2076450"/>
                <a:gd name="connsiteY5" fmla="*/ 86274 h 1847850"/>
                <a:gd name="connsiteX6" fmla="*/ 529400 w 2076450"/>
                <a:gd name="connsiteY6" fmla="*/ 125421 h 1847850"/>
                <a:gd name="connsiteX7" fmla="*/ 258127 w 2076450"/>
                <a:gd name="connsiteY7" fmla="*/ 412981 h 1847850"/>
                <a:gd name="connsiteX8" fmla="*/ 0 w 2076450"/>
                <a:gd name="connsiteY8" fmla="*/ 1024200 h 1847850"/>
                <a:gd name="connsiteX9" fmla="*/ 410337 w 2076450"/>
                <a:gd name="connsiteY9" fmla="*/ 1169076 h 1847850"/>
                <a:gd name="connsiteX10" fmla="*/ 489013 w 2076450"/>
                <a:gd name="connsiteY10" fmla="*/ 1052204 h 1847850"/>
                <a:gd name="connsiteX11" fmla="*/ 489013 w 2076450"/>
                <a:gd name="connsiteY11" fmla="*/ 1483591 h 1847850"/>
                <a:gd name="connsiteX12" fmla="*/ 489013 w 2076450"/>
                <a:gd name="connsiteY12" fmla="*/ 1851542 h 1847850"/>
                <a:gd name="connsiteX13" fmla="*/ 976027 w 2076450"/>
                <a:gd name="connsiteY13" fmla="*/ 1851542 h 1847850"/>
                <a:gd name="connsiteX14" fmla="*/ 1617726 w 2076450"/>
                <a:gd name="connsiteY14" fmla="*/ 1851542 h 1847850"/>
                <a:gd name="connsiteX15" fmla="*/ 1586579 w 2076450"/>
                <a:gd name="connsiteY15" fmla="*/ 1483591 h 1847850"/>
                <a:gd name="connsiteX16" fmla="*/ 1581150 w 2076450"/>
                <a:gd name="connsiteY16" fmla="*/ 1030296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6450" h="1847850">
                  <a:moveTo>
                    <a:pt x="2083880" y="1265088"/>
                  </a:moveTo>
                  <a:lnTo>
                    <a:pt x="1938814" y="573191"/>
                  </a:lnTo>
                  <a:cubicBezTo>
                    <a:pt x="1938814" y="573191"/>
                    <a:pt x="1853756" y="239721"/>
                    <a:pt x="1561052" y="124850"/>
                  </a:cubicBezTo>
                  <a:lnTo>
                    <a:pt x="1540859" y="118658"/>
                  </a:lnTo>
                  <a:cubicBezTo>
                    <a:pt x="1540383" y="118468"/>
                    <a:pt x="1513046" y="110181"/>
                    <a:pt x="1512665" y="109991"/>
                  </a:cubicBezTo>
                  <a:cubicBezTo>
                    <a:pt x="1500854" y="105419"/>
                    <a:pt x="1452848" y="90179"/>
                    <a:pt x="1440180" y="86274"/>
                  </a:cubicBezTo>
                  <a:cubicBezTo>
                    <a:pt x="1045464" y="-50601"/>
                    <a:pt x="940689" y="-14977"/>
                    <a:pt x="529400" y="125421"/>
                  </a:cubicBezTo>
                  <a:cubicBezTo>
                    <a:pt x="529400" y="125421"/>
                    <a:pt x="346615" y="174570"/>
                    <a:pt x="258127" y="412981"/>
                  </a:cubicBezTo>
                  <a:cubicBezTo>
                    <a:pt x="169545" y="651392"/>
                    <a:pt x="0" y="1024200"/>
                    <a:pt x="0" y="1024200"/>
                  </a:cubicBezTo>
                  <a:lnTo>
                    <a:pt x="410337" y="1169076"/>
                  </a:lnTo>
                  <a:lnTo>
                    <a:pt x="489013" y="1052204"/>
                  </a:lnTo>
                  <a:lnTo>
                    <a:pt x="489013" y="1483591"/>
                  </a:lnTo>
                  <a:lnTo>
                    <a:pt x="489013" y="1851542"/>
                  </a:lnTo>
                  <a:lnTo>
                    <a:pt x="976027" y="1851542"/>
                  </a:lnTo>
                  <a:lnTo>
                    <a:pt x="1617726" y="1851542"/>
                  </a:lnTo>
                  <a:lnTo>
                    <a:pt x="1586579" y="1483591"/>
                  </a:lnTo>
                  <a:lnTo>
                    <a:pt x="1581150" y="1030296"/>
                  </a:lnTo>
                </a:path>
              </a:pathLst>
            </a:custGeom>
            <a:solidFill>
              <a:srgbClr val="E8505B"/>
            </a:solidFill>
            <a:ln w="952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EA8B90B3-92E1-4663-AD35-1164D1D58F66}"/>
                </a:ext>
              </a:extLst>
            </p:cNvPr>
            <p:cNvSpPr/>
            <p:nvPr/>
          </p:nvSpPr>
          <p:spPr>
            <a:xfrm>
              <a:off x="5518497" y="3750902"/>
              <a:ext cx="304800" cy="76200"/>
            </a:xfrm>
            <a:custGeom>
              <a:avLst/>
              <a:gdLst>
                <a:gd name="connsiteX0" fmla="*/ 306326 w 304800"/>
                <a:gd name="connsiteY0" fmla="*/ 43 h 76200"/>
                <a:gd name="connsiteX1" fmla="*/ 296896 w 304800"/>
                <a:gd name="connsiteY1" fmla="*/ 8806 h 76200"/>
                <a:gd name="connsiteX2" fmla="*/ 285085 w 304800"/>
                <a:gd name="connsiteY2" fmla="*/ 18140 h 76200"/>
                <a:gd name="connsiteX3" fmla="*/ 268607 w 304800"/>
                <a:gd name="connsiteY3" fmla="*/ 29475 h 76200"/>
                <a:gd name="connsiteX4" fmla="*/ 222410 w 304800"/>
                <a:gd name="connsiteY4" fmla="*/ 53478 h 76200"/>
                <a:gd name="connsiteX5" fmla="*/ 161355 w 304800"/>
                <a:gd name="connsiteY5" fmla="*/ 71956 h 76200"/>
                <a:gd name="connsiteX6" fmla="*/ 97823 w 304800"/>
                <a:gd name="connsiteY6" fmla="*/ 77862 h 76200"/>
                <a:gd name="connsiteX7" fmla="*/ 46007 w 304800"/>
                <a:gd name="connsiteY7" fmla="*/ 73004 h 76200"/>
                <a:gd name="connsiteX8" fmla="*/ 26481 w 304800"/>
                <a:gd name="connsiteY8" fmla="*/ 68718 h 76200"/>
                <a:gd name="connsiteX9" fmla="*/ 12003 w 304800"/>
                <a:gd name="connsiteY9" fmla="*/ 64527 h 76200"/>
                <a:gd name="connsiteX10" fmla="*/ 2 w 304800"/>
                <a:gd name="connsiteY10" fmla="*/ 59955 h 76200"/>
                <a:gd name="connsiteX11" fmla="*/ 46579 w 304800"/>
                <a:gd name="connsiteY11" fmla="*/ 69480 h 76200"/>
                <a:gd name="connsiteX12" fmla="*/ 97823 w 304800"/>
                <a:gd name="connsiteY12" fmla="*/ 73195 h 76200"/>
                <a:gd name="connsiteX13" fmla="*/ 160403 w 304800"/>
                <a:gd name="connsiteY13" fmla="*/ 67003 h 76200"/>
                <a:gd name="connsiteX14" fmla="*/ 220696 w 304800"/>
                <a:gd name="connsiteY14" fmla="*/ 49192 h 76200"/>
                <a:gd name="connsiteX15" fmla="*/ 266797 w 304800"/>
                <a:gd name="connsiteY15" fmla="*/ 26427 h 76200"/>
                <a:gd name="connsiteX16" fmla="*/ 306326 w 304800"/>
                <a:gd name="connsiteY16" fmla="*/ 4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800" h="76200">
                  <a:moveTo>
                    <a:pt x="306326" y="43"/>
                  </a:moveTo>
                  <a:cubicBezTo>
                    <a:pt x="306516" y="328"/>
                    <a:pt x="303182" y="3376"/>
                    <a:pt x="296896" y="8806"/>
                  </a:cubicBezTo>
                  <a:cubicBezTo>
                    <a:pt x="293753" y="11568"/>
                    <a:pt x="289847" y="14806"/>
                    <a:pt x="285085" y="18140"/>
                  </a:cubicBezTo>
                  <a:cubicBezTo>
                    <a:pt x="280322" y="21569"/>
                    <a:pt x="274988" y="25665"/>
                    <a:pt x="268607" y="29475"/>
                  </a:cubicBezTo>
                  <a:cubicBezTo>
                    <a:pt x="256129" y="37571"/>
                    <a:pt x="240508" y="45763"/>
                    <a:pt x="222410" y="53478"/>
                  </a:cubicBezTo>
                  <a:cubicBezTo>
                    <a:pt x="204218" y="60812"/>
                    <a:pt x="183548" y="67480"/>
                    <a:pt x="161355" y="71956"/>
                  </a:cubicBezTo>
                  <a:cubicBezTo>
                    <a:pt x="139067" y="76147"/>
                    <a:pt x="117445" y="77862"/>
                    <a:pt x="97823" y="77862"/>
                  </a:cubicBezTo>
                  <a:cubicBezTo>
                    <a:pt x="78202" y="77576"/>
                    <a:pt x="60581" y="75862"/>
                    <a:pt x="46007" y="73004"/>
                  </a:cubicBezTo>
                  <a:cubicBezTo>
                    <a:pt x="38673" y="71956"/>
                    <a:pt x="32196" y="70051"/>
                    <a:pt x="26481" y="68718"/>
                  </a:cubicBezTo>
                  <a:cubicBezTo>
                    <a:pt x="20766" y="67480"/>
                    <a:pt x="15908" y="65860"/>
                    <a:pt x="12003" y="64527"/>
                  </a:cubicBezTo>
                  <a:cubicBezTo>
                    <a:pt x="4193" y="61860"/>
                    <a:pt x="-94" y="60336"/>
                    <a:pt x="2" y="59955"/>
                  </a:cubicBezTo>
                  <a:cubicBezTo>
                    <a:pt x="287" y="59002"/>
                    <a:pt x="17623" y="65003"/>
                    <a:pt x="46579" y="69480"/>
                  </a:cubicBezTo>
                  <a:cubicBezTo>
                    <a:pt x="61057" y="71861"/>
                    <a:pt x="78488" y="73099"/>
                    <a:pt x="97823" y="73195"/>
                  </a:cubicBezTo>
                  <a:cubicBezTo>
                    <a:pt x="117159" y="72909"/>
                    <a:pt x="138400" y="71099"/>
                    <a:pt x="160403" y="67003"/>
                  </a:cubicBezTo>
                  <a:cubicBezTo>
                    <a:pt x="182310" y="62622"/>
                    <a:pt x="202694" y="56240"/>
                    <a:pt x="220696" y="49192"/>
                  </a:cubicBezTo>
                  <a:cubicBezTo>
                    <a:pt x="238603" y="41857"/>
                    <a:pt x="254224" y="34047"/>
                    <a:pt x="266797" y="26427"/>
                  </a:cubicBezTo>
                  <a:cubicBezTo>
                    <a:pt x="291943" y="11377"/>
                    <a:pt x="305659" y="-815"/>
                    <a:pt x="306326" y="43"/>
                  </a:cubicBezTo>
                  <a:close/>
                </a:path>
              </a:pathLst>
            </a:custGeom>
            <a:solidFill>
              <a:srgbClr val="FAFAFA"/>
            </a:solidFill>
            <a:ln w="952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04471483-5D4B-465F-ACC7-59BC91194E67}"/>
                </a:ext>
              </a:extLst>
            </p:cNvPr>
            <p:cNvSpPr/>
            <p:nvPr/>
          </p:nvSpPr>
          <p:spPr>
            <a:xfrm>
              <a:off x="5095398" y="4622147"/>
              <a:ext cx="561975" cy="361950"/>
            </a:xfrm>
            <a:custGeom>
              <a:avLst/>
              <a:gdLst>
                <a:gd name="connsiteX0" fmla="*/ 560356 w 561975"/>
                <a:gd name="connsiteY0" fmla="*/ 222173 h 361950"/>
                <a:gd name="connsiteX1" fmla="*/ 481870 w 561975"/>
                <a:gd name="connsiteY1" fmla="*/ 207599 h 361950"/>
                <a:gd name="connsiteX2" fmla="*/ 260985 w 561975"/>
                <a:gd name="connsiteY2" fmla="*/ 1288 h 361950"/>
                <a:gd name="connsiteX3" fmla="*/ 18955 w 561975"/>
                <a:gd name="connsiteY3" fmla="*/ 1098 h 361950"/>
                <a:gd name="connsiteX4" fmla="*/ 0 w 561975"/>
                <a:gd name="connsiteY4" fmla="*/ 20243 h 361950"/>
                <a:gd name="connsiteX5" fmla="*/ 0 w 561975"/>
                <a:gd name="connsiteY5" fmla="*/ 20243 h 361950"/>
                <a:gd name="connsiteX6" fmla="*/ 18383 w 561975"/>
                <a:gd name="connsiteY6" fmla="*/ 39388 h 361950"/>
                <a:gd name="connsiteX7" fmla="*/ 205264 w 561975"/>
                <a:gd name="connsiteY7" fmla="*/ 46627 h 361950"/>
                <a:gd name="connsiteX8" fmla="*/ 206121 w 561975"/>
                <a:gd name="connsiteY8" fmla="*/ 61676 h 361950"/>
                <a:gd name="connsiteX9" fmla="*/ 18955 w 561975"/>
                <a:gd name="connsiteY9" fmla="*/ 64153 h 361950"/>
                <a:gd name="connsiteX10" fmla="*/ 48673 w 561975"/>
                <a:gd name="connsiteY10" fmla="*/ 101205 h 361950"/>
                <a:gd name="connsiteX11" fmla="*/ 205264 w 561975"/>
                <a:gd name="connsiteY11" fmla="*/ 106730 h 361950"/>
                <a:gd name="connsiteX12" fmla="*/ 205264 w 561975"/>
                <a:gd name="connsiteY12" fmla="*/ 116445 h 361950"/>
                <a:gd name="connsiteX13" fmla="*/ 46482 w 561975"/>
                <a:gd name="connsiteY13" fmla="*/ 138639 h 361950"/>
                <a:gd name="connsiteX14" fmla="*/ 17145 w 561975"/>
                <a:gd name="connsiteY14" fmla="*/ 151973 h 361950"/>
                <a:gd name="connsiteX15" fmla="*/ 52769 w 561975"/>
                <a:gd name="connsiteY15" fmla="*/ 177500 h 361950"/>
                <a:gd name="connsiteX16" fmla="*/ 206121 w 561975"/>
                <a:gd name="connsiteY16" fmla="*/ 174833 h 361950"/>
                <a:gd name="connsiteX17" fmla="*/ 200787 w 561975"/>
                <a:gd name="connsiteY17" fmla="*/ 187216 h 361950"/>
                <a:gd name="connsiteX18" fmla="*/ 58103 w 561975"/>
                <a:gd name="connsiteY18" fmla="*/ 217982 h 361950"/>
                <a:gd name="connsiteX19" fmla="*/ 42291 w 561975"/>
                <a:gd name="connsiteY19" fmla="*/ 240651 h 361950"/>
                <a:gd name="connsiteX20" fmla="*/ 42291 w 561975"/>
                <a:gd name="connsiteY20" fmla="*/ 240651 h 361950"/>
                <a:gd name="connsiteX21" fmla="*/ 64294 w 561975"/>
                <a:gd name="connsiteY21" fmla="*/ 257987 h 361950"/>
                <a:gd name="connsiteX22" fmla="*/ 216694 w 561975"/>
                <a:gd name="connsiteY22" fmla="*/ 243890 h 361950"/>
                <a:gd name="connsiteX23" fmla="*/ 366236 w 561975"/>
                <a:gd name="connsiteY23" fmla="*/ 363333 h 361950"/>
                <a:gd name="connsiteX24" fmla="*/ 566261 w 561975"/>
                <a:gd name="connsiteY24" fmla="*/ 363333 h 361950"/>
                <a:gd name="connsiteX25" fmla="*/ 560356 w 561975"/>
                <a:gd name="connsiteY25" fmla="*/ 2221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1975" h="361950">
                  <a:moveTo>
                    <a:pt x="560356" y="222173"/>
                  </a:moveTo>
                  <a:lnTo>
                    <a:pt x="481870" y="207599"/>
                  </a:lnTo>
                  <a:cubicBezTo>
                    <a:pt x="481870" y="207599"/>
                    <a:pt x="295942" y="4241"/>
                    <a:pt x="260985" y="1288"/>
                  </a:cubicBezTo>
                  <a:cubicBezTo>
                    <a:pt x="232315" y="-1093"/>
                    <a:pt x="74105" y="431"/>
                    <a:pt x="18955" y="1098"/>
                  </a:cubicBezTo>
                  <a:cubicBezTo>
                    <a:pt x="8477" y="1193"/>
                    <a:pt x="0" y="9765"/>
                    <a:pt x="0" y="20243"/>
                  </a:cubicBezTo>
                  <a:lnTo>
                    <a:pt x="0" y="20243"/>
                  </a:lnTo>
                  <a:cubicBezTo>
                    <a:pt x="0" y="30530"/>
                    <a:pt x="8096" y="39007"/>
                    <a:pt x="18383" y="39388"/>
                  </a:cubicBezTo>
                  <a:lnTo>
                    <a:pt x="205264" y="46627"/>
                  </a:lnTo>
                  <a:lnTo>
                    <a:pt x="206121" y="61676"/>
                  </a:lnTo>
                  <a:lnTo>
                    <a:pt x="18955" y="64153"/>
                  </a:lnTo>
                  <a:cubicBezTo>
                    <a:pt x="-95" y="65582"/>
                    <a:pt x="-12287" y="95776"/>
                    <a:pt x="48673" y="101205"/>
                  </a:cubicBezTo>
                  <a:lnTo>
                    <a:pt x="205264" y="106730"/>
                  </a:lnTo>
                  <a:lnTo>
                    <a:pt x="205264" y="116445"/>
                  </a:lnTo>
                  <a:lnTo>
                    <a:pt x="46482" y="138639"/>
                  </a:lnTo>
                  <a:cubicBezTo>
                    <a:pt x="38481" y="139781"/>
                    <a:pt x="17335" y="143877"/>
                    <a:pt x="17145" y="151973"/>
                  </a:cubicBezTo>
                  <a:cubicBezTo>
                    <a:pt x="17145" y="151973"/>
                    <a:pt x="7525" y="171881"/>
                    <a:pt x="52769" y="177500"/>
                  </a:cubicBezTo>
                  <a:cubicBezTo>
                    <a:pt x="68294" y="179406"/>
                    <a:pt x="206121" y="174833"/>
                    <a:pt x="206121" y="174833"/>
                  </a:cubicBezTo>
                  <a:lnTo>
                    <a:pt x="200787" y="187216"/>
                  </a:lnTo>
                  <a:lnTo>
                    <a:pt x="58103" y="217982"/>
                  </a:lnTo>
                  <a:cubicBezTo>
                    <a:pt x="47720" y="220268"/>
                    <a:pt x="40862" y="230079"/>
                    <a:pt x="42291" y="240651"/>
                  </a:cubicBezTo>
                  <a:lnTo>
                    <a:pt x="42291" y="240651"/>
                  </a:lnTo>
                  <a:cubicBezTo>
                    <a:pt x="43815" y="251415"/>
                    <a:pt x="53435" y="259034"/>
                    <a:pt x="64294" y="257987"/>
                  </a:cubicBezTo>
                  <a:lnTo>
                    <a:pt x="216694" y="243890"/>
                  </a:lnTo>
                  <a:lnTo>
                    <a:pt x="366236" y="363333"/>
                  </a:lnTo>
                  <a:lnTo>
                    <a:pt x="566261" y="363333"/>
                  </a:lnTo>
                  <a:lnTo>
                    <a:pt x="560356" y="222173"/>
                  </a:lnTo>
                  <a:close/>
                </a:path>
              </a:pathLst>
            </a:custGeom>
            <a:solidFill>
              <a:srgbClr val="FFBE9D"/>
            </a:solidFill>
            <a:ln w="9525"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86C7760C-DD75-4706-B47E-B5ABB9BE40F4}"/>
                </a:ext>
              </a:extLst>
            </p:cNvPr>
            <p:cNvSpPr/>
            <p:nvPr/>
          </p:nvSpPr>
          <p:spPr>
            <a:xfrm>
              <a:off x="6470808" y="4613433"/>
              <a:ext cx="495300" cy="323850"/>
            </a:xfrm>
            <a:custGeom>
              <a:avLst/>
              <a:gdLst>
                <a:gd name="connsiteX0" fmla="*/ 502825 w 495300"/>
                <a:gd name="connsiteY0" fmla="*/ 234791 h 323850"/>
                <a:gd name="connsiteX1" fmla="*/ 46387 w 495300"/>
                <a:gd name="connsiteY1" fmla="*/ 324612 h 323850"/>
                <a:gd name="connsiteX2" fmla="*/ 0 w 495300"/>
                <a:gd name="connsiteY2" fmla="*/ 0 h 323850"/>
              </a:gdLst>
              <a:ahLst/>
              <a:cxnLst>
                <a:cxn ang="0">
                  <a:pos x="connsiteX0" y="connsiteY0"/>
                </a:cxn>
                <a:cxn ang="0">
                  <a:pos x="connsiteX1" y="connsiteY1"/>
                </a:cxn>
                <a:cxn ang="0">
                  <a:pos x="connsiteX2" y="connsiteY2"/>
                </a:cxn>
              </a:cxnLst>
              <a:rect l="l" t="t" r="r" b="b"/>
              <a:pathLst>
                <a:path w="495300" h="323850">
                  <a:moveTo>
                    <a:pt x="502825" y="234791"/>
                  </a:moveTo>
                  <a:lnTo>
                    <a:pt x="46387" y="324612"/>
                  </a:lnTo>
                  <a:lnTo>
                    <a:pt x="0" y="0"/>
                  </a:lnTo>
                </a:path>
              </a:pathLst>
            </a:custGeom>
            <a:solidFill>
              <a:srgbClr val="E8505B"/>
            </a:solidFill>
            <a:ln w="952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416BBC16-4207-4877-897E-64D6D4B4A89A}"/>
                </a:ext>
              </a:extLst>
            </p:cNvPr>
            <p:cNvSpPr/>
            <p:nvPr/>
          </p:nvSpPr>
          <p:spPr>
            <a:xfrm>
              <a:off x="5610225" y="4833270"/>
              <a:ext cx="1362075" cy="466725"/>
            </a:xfrm>
            <a:custGeom>
              <a:avLst/>
              <a:gdLst>
                <a:gd name="connsiteX0" fmla="*/ 846106 w 1362075"/>
                <a:gd name="connsiteY0" fmla="*/ 27337 h 466725"/>
                <a:gd name="connsiteX1" fmla="*/ 0 w 1362075"/>
                <a:gd name="connsiteY1" fmla="*/ 0 h 466725"/>
                <a:gd name="connsiteX2" fmla="*/ 95 w 1362075"/>
                <a:gd name="connsiteY2" fmla="*/ 292418 h 466725"/>
                <a:gd name="connsiteX3" fmla="*/ 561499 w 1362075"/>
                <a:gd name="connsiteY3" fmla="*/ 403955 h 466725"/>
                <a:gd name="connsiteX4" fmla="*/ 955643 w 1362075"/>
                <a:gd name="connsiteY4" fmla="*/ 466916 h 466725"/>
                <a:gd name="connsiteX5" fmla="*/ 1358646 w 1362075"/>
                <a:gd name="connsiteY5" fmla="*/ 0 h 466725"/>
                <a:gd name="connsiteX6" fmla="*/ 1357598 w 1362075"/>
                <a:gd name="connsiteY6" fmla="*/ 286 h 466725"/>
                <a:gd name="connsiteX7" fmla="*/ 846106 w 1362075"/>
                <a:gd name="connsiteY7" fmla="*/ 27337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2075" h="466725">
                  <a:moveTo>
                    <a:pt x="846106" y="27337"/>
                  </a:moveTo>
                  <a:lnTo>
                    <a:pt x="0" y="0"/>
                  </a:lnTo>
                  <a:lnTo>
                    <a:pt x="95" y="292418"/>
                  </a:lnTo>
                  <a:lnTo>
                    <a:pt x="561499" y="403955"/>
                  </a:lnTo>
                  <a:lnTo>
                    <a:pt x="955643" y="466916"/>
                  </a:lnTo>
                  <a:cubicBezTo>
                    <a:pt x="1200626" y="466916"/>
                    <a:pt x="1396556" y="242030"/>
                    <a:pt x="1358646" y="0"/>
                  </a:cubicBezTo>
                  <a:lnTo>
                    <a:pt x="1357598" y="286"/>
                  </a:lnTo>
                  <a:lnTo>
                    <a:pt x="846106" y="27337"/>
                  </a:lnTo>
                  <a:close/>
                </a:path>
              </a:pathLst>
            </a:custGeom>
            <a:solidFill>
              <a:srgbClr val="E8505B"/>
            </a:solidFill>
            <a:ln w="952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59FFC656-877A-44F7-B20F-9C41BBA63104}"/>
                </a:ext>
              </a:extLst>
            </p:cNvPr>
            <p:cNvSpPr/>
            <p:nvPr/>
          </p:nvSpPr>
          <p:spPr>
            <a:xfrm>
              <a:off x="5610225" y="4833171"/>
              <a:ext cx="1076325" cy="19050"/>
            </a:xfrm>
            <a:custGeom>
              <a:avLst/>
              <a:gdLst>
                <a:gd name="connsiteX0" fmla="*/ 1079087 w 1076325"/>
                <a:gd name="connsiteY0" fmla="*/ 22102 h 19050"/>
                <a:gd name="connsiteX1" fmla="*/ 1068134 w 1076325"/>
                <a:gd name="connsiteY1" fmla="*/ 22864 h 19050"/>
                <a:gd name="connsiteX2" fmla="*/ 1036701 w 1076325"/>
                <a:gd name="connsiteY2" fmla="*/ 23721 h 19050"/>
                <a:gd name="connsiteX3" fmla="*/ 920972 w 1076325"/>
                <a:gd name="connsiteY3" fmla="*/ 25817 h 19050"/>
                <a:gd name="connsiteX4" fmla="*/ 539210 w 1076325"/>
                <a:gd name="connsiteY4" fmla="*/ 27436 h 19050"/>
                <a:gd name="connsiteX5" fmla="*/ 157543 w 1076325"/>
                <a:gd name="connsiteY5" fmla="*/ 14006 h 19050"/>
                <a:gd name="connsiteX6" fmla="*/ 42196 w 1076325"/>
                <a:gd name="connsiteY6" fmla="*/ 4862 h 19050"/>
                <a:gd name="connsiteX7" fmla="*/ 10858 w 1076325"/>
                <a:gd name="connsiteY7" fmla="*/ 1623 h 19050"/>
                <a:gd name="connsiteX8" fmla="*/ 0 w 1076325"/>
                <a:gd name="connsiteY8" fmla="*/ 99 h 19050"/>
                <a:gd name="connsiteX9" fmla="*/ 10954 w 1076325"/>
                <a:gd name="connsiteY9" fmla="*/ 290 h 19050"/>
                <a:gd name="connsiteX10" fmla="*/ 42386 w 1076325"/>
                <a:gd name="connsiteY10" fmla="*/ 2290 h 19050"/>
                <a:gd name="connsiteX11" fmla="*/ 157829 w 1076325"/>
                <a:gd name="connsiteY11" fmla="*/ 9338 h 19050"/>
                <a:gd name="connsiteX12" fmla="*/ 539305 w 1076325"/>
                <a:gd name="connsiteY12" fmla="*/ 20863 h 19050"/>
                <a:gd name="connsiteX13" fmla="*/ 920972 w 1076325"/>
                <a:gd name="connsiteY13" fmla="*/ 21149 h 19050"/>
                <a:gd name="connsiteX14" fmla="*/ 1036701 w 1076325"/>
                <a:gd name="connsiteY14" fmla="*/ 21149 h 19050"/>
                <a:gd name="connsiteX15" fmla="*/ 1068134 w 1076325"/>
                <a:gd name="connsiteY15" fmla="*/ 21530 h 19050"/>
                <a:gd name="connsiteX16" fmla="*/ 1079087 w 1076325"/>
                <a:gd name="connsiteY16" fmla="*/ 221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6325" h="19050">
                  <a:moveTo>
                    <a:pt x="1079087" y="22102"/>
                  </a:moveTo>
                  <a:cubicBezTo>
                    <a:pt x="1079087" y="22292"/>
                    <a:pt x="1075277" y="22578"/>
                    <a:pt x="1068134" y="22864"/>
                  </a:cubicBezTo>
                  <a:cubicBezTo>
                    <a:pt x="1060323" y="23054"/>
                    <a:pt x="1049846" y="23340"/>
                    <a:pt x="1036701" y="23721"/>
                  </a:cubicBezTo>
                  <a:cubicBezTo>
                    <a:pt x="1008697" y="24197"/>
                    <a:pt x="969359" y="24959"/>
                    <a:pt x="920972" y="25817"/>
                  </a:cubicBezTo>
                  <a:cubicBezTo>
                    <a:pt x="823246" y="27245"/>
                    <a:pt x="688276" y="28865"/>
                    <a:pt x="539210" y="27436"/>
                  </a:cubicBezTo>
                  <a:cubicBezTo>
                    <a:pt x="390049" y="26007"/>
                    <a:pt x="255079" y="20578"/>
                    <a:pt x="157543" y="14006"/>
                  </a:cubicBezTo>
                  <a:cubicBezTo>
                    <a:pt x="108775" y="10767"/>
                    <a:pt x="69342" y="7624"/>
                    <a:pt x="42196" y="4862"/>
                  </a:cubicBezTo>
                  <a:cubicBezTo>
                    <a:pt x="29051" y="3528"/>
                    <a:pt x="18669" y="2480"/>
                    <a:pt x="10858" y="1623"/>
                  </a:cubicBezTo>
                  <a:cubicBezTo>
                    <a:pt x="3715" y="861"/>
                    <a:pt x="0" y="290"/>
                    <a:pt x="0" y="99"/>
                  </a:cubicBezTo>
                  <a:cubicBezTo>
                    <a:pt x="0" y="-91"/>
                    <a:pt x="3810" y="4"/>
                    <a:pt x="10954" y="290"/>
                  </a:cubicBezTo>
                  <a:cubicBezTo>
                    <a:pt x="18764" y="766"/>
                    <a:pt x="29146" y="1433"/>
                    <a:pt x="42386" y="2290"/>
                  </a:cubicBezTo>
                  <a:cubicBezTo>
                    <a:pt x="69628" y="4195"/>
                    <a:pt x="109061" y="6671"/>
                    <a:pt x="157829" y="9338"/>
                  </a:cubicBezTo>
                  <a:cubicBezTo>
                    <a:pt x="255365" y="14768"/>
                    <a:pt x="390239" y="19340"/>
                    <a:pt x="539305" y="20863"/>
                  </a:cubicBezTo>
                  <a:cubicBezTo>
                    <a:pt x="688276" y="22292"/>
                    <a:pt x="823246" y="21340"/>
                    <a:pt x="920972" y="21149"/>
                  </a:cubicBezTo>
                  <a:cubicBezTo>
                    <a:pt x="969359" y="21149"/>
                    <a:pt x="1008697" y="21149"/>
                    <a:pt x="1036701" y="21149"/>
                  </a:cubicBezTo>
                  <a:cubicBezTo>
                    <a:pt x="1049941" y="21340"/>
                    <a:pt x="1060418" y="21435"/>
                    <a:pt x="1068134" y="21530"/>
                  </a:cubicBezTo>
                  <a:cubicBezTo>
                    <a:pt x="1075277" y="21626"/>
                    <a:pt x="1079087" y="21816"/>
                    <a:pt x="1079087" y="22102"/>
                  </a:cubicBezTo>
                  <a:close/>
                </a:path>
              </a:pathLst>
            </a:custGeom>
            <a:solidFill>
              <a:srgbClr val="263238"/>
            </a:solidFill>
            <a:ln w="9525"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6CC3AFC3-04C5-4A21-A046-FD53CB03C9AE}"/>
                </a:ext>
              </a:extLst>
            </p:cNvPr>
            <p:cNvSpPr/>
            <p:nvPr/>
          </p:nvSpPr>
          <p:spPr>
            <a:xfrm>
              <a:off x="5608129" y="4835937"/>
              <a:ext cx="942975" cy="457200"/>
            </a:xfrm>
            <a:custGeom>
              <a:avLst/>
              <a:gdLst>
                <a:gd name="connsiteX0" fmla="*/ 2096 w 942975"/>
                <a:gd name="connsiteY0" fmla="*/ 0 h 457200"/>
                <a:gd name="connsiteX1" fmla="*/ 2381 w 942975"/>
                <a:gd name="connsiteY1" fmla="*/ 5239 h 457200"/>
                <a:gd name="connsiteX2" fmla="*/ 2667 w 942975"/>
                <a:gd name="connsiteY2" fmla="*/ 20384 h 457200"/>
                <a:gd name="connsiteX3" fmla="*/ 3238 w 942975"/>
                <a:gd name="connsiteY3" fmla="*/ 78010 h 457200"/>
                <a:gd name="connsiteX4" fmla="*/ 4191 w 942975"/>
                <a:gd name="connsiteY4" fmla="*/ 284702 h 457200"/>
                <a:gd name="connsiteX5" fmla="*/ 2572 w 942975"/>
                <a:gd name="connsiteY5" fmla="*/ 282702 h 457200"/>
                <a:gd name="connsiteX6" fmla="*/ 335947 w 942975"/>
                <a:gd name="connsiteY6" fmla="*/ 354425 h 457200"/>
                <a:gd name="connsiteX7" fmla="*/ 770763 w 942975"/>
                <a:gd name="connsiteY7" fmla="*/ 435674 h 457200"/>
                <a:gd name="connsiteX8" fmla="*/ 903446 w 942975"/>
                <a:gd name="connsiteY8" fmla="*/ 454724 h 457200"/>
                <a:gd name="connsiteX9" fmla="*/ 939546 w 942975"/>
                <a:gd name="connsiteY9" fmla="*/ 459486 h 457200"/>
                <a:gd name="connsiteX10" fmla="*/ 948976 w 942975"/>
                <a:gd name="connsiteY10" fmla="*/ 460820 h 457200"/>
                <a:gd name="connsiteX11" fmla="*/ 952119 w 942975"/>
                <a:gd name="connsiteY11" fmla="*/ 461486 h 457200"/>
                <a:gd name="connsiteX12" fmla="*/ 948880 w 942975"/>
                <a:gd name="connsiteY12" fmla="*/ 461391 h 457200"/>
                <a:gd name="connsiteX13" fmla="*/ 939451 w 942975"/>
                <a:gd name="connsiteY13" fmla="*/ 460534 h 457200"/>
                <a:gd name="connsiteX14" fmla="*/ 903161 w 942975"/>
                <a:gd name="connsiteY14" fmla="*/ 456724 h 457200"/>
                <a:gd name="connsiteX15" fmla="*/ 770192 w 942975"/>
                <a:gd name="connsiteY15" fmla="*/ 439198 h 457200"/>
                <a:gd name="connsiteX16" fmla="*/ 334899 w 942975"/>
                <a:gd name="connsiteY16" fmla="*/ 359283 h 457200"/>
                <a:gd name="connsiteX17" fmla="*/ 1619 w 942975"/>
                <a:gd name="connsiteY17" fmla="*/ 286798 h 457200"/>
                <a:gd name="connsiteX18" fmla="*/ 0 w 942975"/>
                <a:gd name="connsiteY18" fmla="*/ 286417 h 457200"/>
                <a:gd name="connsiteX19" fmla="*/ 0 w 942975"/>
                <a:gd name="connsiteY19" fmla="*/ 284702 h 457200"/>
                <a:gd name="connsiteX20" fmla="*/ 762 w 942975"/>
                <a:gd name="connsiteY20" fmla="*/ 78010 h 457200"/>
                <a:gd name="connsiteX21" fmla="*/ 1333 w 942975"/>
                <a:gd name="connsiteY21" fmla="*/ 20384 h 457200"/>
                <a:gd name="connsiteX22" fmla="*/ 1619 w 942975"/>
                <a:gd name="connsiteY22" fmla="*/ 5239 h 457200"/>
                <a:gd name="connsiteX23" fmla="*/ 2096 w 942975"/>
                <a:gd name="connsiteY2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2975" h="457200">
                  <a:moveTo>
                    <a:pt x="2096" y="0"/>
                  </a:moveTo>
                  <a:cubicBezTo>
                    <a:pt x="2191" y="0"/>
                    <a:pt x="2286" y="1810"/>
                    <a:pt x="2381" y="5239"/>
                  </a:cubicBezTo>
                  <a:cubicBezTo>
                    <a:pt x="2476" y="8954"/>
                    <a:pt x="2572" y="14002"/>
                    <a:pt x="2667" y="20384"/>
                  </a:cubicBezTo>
                  <a:cubicBezTo>
                    <a:pt x="2762" y="34004"/>
                    <a:pt x="3048" y="53435"/>
                    <a:pt x="3238" y="78010"/>
                  </a:cubicBezTo>
                  <a:cubicBezTo>
                    <a:pt x="3429" y="128016"/>
                    <a:pt x="3810" y="199168"/>
                    <a:pt x="4191" y="284702"/>
                  </a:cubicBezTo>
                  <a:lnTo>
                    <a:pt x="2572" y="282702"/>
                  </a:lnTo>
                  <a:cubicBezTo>
                    <a:pt x="98108" y="303181"/>
                    <a:pt x="212693" y="328517"/>
                    <a:pt x="335947" y="354425"/>
                  </a:cubicBezTo>
                  <a:cubicBezTo>
                    <a:pt x="505016" y="390144"/>
                    <a:pt x="658844" y="418433"/>
                    <a:pt x="770763" y="435674"/>
                  </a:cubicBezTo>
                  <a:cubicBezTo>
                    <a:pt x="826675" y="444246"/>
                    <a:pt x="872109" y="450533"/>
                    <a:pt x="903446" y="454724"/>
                  </a:cubicBezTo>
                  <a:cubicBezTo>
                    <a:pt x="918877" y="456724"/>
                    <a:pt x="930974" y="458343"/>
                    <a:pt x="939546" y="459486"/>
                  </a:cubicBezTo>
                  <a:cubicBezTo>
                    <a:pt x="943451" y="460058"/>
                    <a:pt x="946595" y="460534"/>
                    <a:pt x="948976" y="460820"/>
                  </a:cubicBezTo>
                  <a:cubicBezTo>
                    <a:pt x="951071" y="461201"/>
                    <a:pt x="952119" y="461391"/>
                    <a:pt x="952119" y="461486"/>
                  </a:cubicBezTo>
                  <a:cubicBezTo>
                    <a:pt x="952119" y="461582"/>
                    <a:pt x="950976" y="461486"/>
                    <a:pt x="948880" y="461391"/>
                  </a:cubicBezTo>
                  <a:cubicBezTo>
                    <a:pt x="946499" y="461201"/>
                    <a:pt x="943356" y="460915"/>
                    <a:pt x="939451" y="460534"/>
                  </a:cubicBezTo>
                  <a:cubicBezTo>
                    <a:pt x="930878" y="459581"/>
                    <a:pt x="918686" y="458343"/>
                    <a:pt x="903161" y="456724"/>
                  </a:cubicBezTo>
                  <a:cubicBezTo>
                    <a:pt x="871728" y="453200"/>
                    <a:pt x="826199" y="447389"/>
                    <a:pt x="770192" y="439198"/>
                  </a:cubicBezTo>
                  <a:cubicBezTo>
                    <a:pt x="658082" y="422815"/>
                    <a:pt x="503968" y="395097"/>
                    <a:pt x="334899" y="359283"/>
                  </a:cubicBezTo>
                  <a:cubicBezTo>
                    <a:pt x="211550" y="333375"/>
                    <a:pt x="97060" y="307753"/>
                    <a:pt x="1619" y="286798"/>
                  </a:cubicBezTo>
                  <a:lnTo>
                    <a:pt x="0" y="286417"/>
                  </a:lnTo>
                  <a:lnTo>
                    <a:pt x="0" y="284702"/>
                  </a:lnTo>
                  <a:cubicBezTo>
                    <a:pt x="286" y="199168"/>
                    <a:pt x="571" y="128016"/>
                    <a:pt x="762" y="78010"/>
                  </a:cubicBezTo>
                  <a:cubicBezTo>
                    <a:pt x="953" y="53435"/>
                    <a:pt x="1143" y="34004"/>
                    <a:pt x="1333" y="20384"/>
                  </a:cubicBezTo>
                  <a:cubicBezTo>
                    <a:pt x="1429" y="14002"/>
                    <a:pt x="1524" y="8954"/>
                    <a:pt x="1619" y="5239"/>
                  </a:cubicBezTo>
                  <a:cubicBezTo>
                    <a:pt x="1905" y="1810"/>
                    <a:pt x="2000" y="0"/>
                    <a:pt x="2096" y="0"/>
                  </a:cubicBezTo>
                  <a:close/>
                </a:path>
              </a:pathLst>
            </a:custGeom>
            <a:solidFill>
              <a:srgbClr val="263238"/>
            </a:solid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53B5F0BD-1507-45F9-AE13-639D6BF02A09}"/>
                </a:ext>
              </a:extLst>
            </p:cNvPr>
            <p:cNvSpPr/>
            <p:nvPr/>
          </p:nvSpPr>
          <p:spPr>
            <a:xfrm>
              <a:off x="5457717" y="3697944"/>
              <a:ext cx="85725" cy="333375"/>
            </a:xfrm>
            <a:custGeom>
              <a:avLst/>
              <a:gdLst>
                <a:gd name="connsiteX0" fmla="*/ 80308 w 85725"/>
                <a:gd name="connsiteY0" fmla="*/ 338084 h 333375"/>
                <a:gd name="connsiteX1" fmla="*/ 80879 w 85725"/>
                <a:gd name="connsiteY1" fmla="*/ 323797 h 333375"/>
                <a:gd name="connsiteX2" fmla="*/ 82689 w 85725"/>
                <a:gd name="connsiteY2" fmla="*/ 285030 h 333375"/>
                <a:gd name="connsiteX3" fmla="*/ 73831 w 85725"/>
                <a:gd name="connsiteY3" fmla="*/ 157680 h 333375"/>
                <a:gd name="connsiteX4" fmla="*/ 37160 w 85725"/>
                <a:gd name="connsiteY4" fmla="*/ 36237 h 333375"/>
                <a:gd name="connsiteX5" fmla="*/ 11918 w 85725"/>
                <a:gd name="connsiteY5" fmla="*/ 7757 h 333375"/>
                <a:gd name="connsiteX6" fmla="*/ 12 w 85725"/>
                <a:gd name="connsiteY6" fmla="*/ 42 h 333375"/>
                <a:gd name="connsiteX7" fmla="*/ 3536 w 85725"/>
                <a:gd name="connsiteY7" fmla="*/ 1185 h 333375"/>
                <a:gd name="connsiteX8" fmla="*/ 13061 w 85725"/>
                <a:gd name="connsiteY8" fmla="*/ 6138 h 333375"/>
                <a:gd name="connsiteX9" fmla="*/ 40208 w 85725"/>
                <a:gd name="connsiteY9" fmla="*/ 34332 h 333375"/>
                <a:gd name="connsiteX10" fmla="*/ 63068 w 85725"/>
                <a:gd name="connsiteY10" fmla="*/ 87672 h 333375"/>
                <a:gd name="connsiteX11" fmla="*/ 78784 w 85725"/>
                <a:gd name="connsiteY11" fmla="*/ 156823 h 333375"/>
                <a:gd name="connsiteX12" fmla="*/ 86213 w 85725"/>
                <a:gd name="connsiteY12" fmla="*/ 285125 h 333375"/>
                <a:gd name="connsiteX13" fmla="*/ 82784 w 85725"/>
                <a:gd name="connsiteY13" fmla="*/ 323987 h 333375"/>
                <a:gd name="connsiteX14" fmla="*/ 80308 w 85725"/>
                <a:gd name="connsiteY14" fmla="*/ 33808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333375">
                  <a:moveTo>
                    <a:pt x="80308" y="338084"/>
                  </a:moveTo>
                  <a:cubicBezTo>
                    <a:pt x="79927" y="338084"/>
                    <a:pt x="80213" y="332940"/>
                    <a:pt x="80879" y="323797"/>
                  </a:cubicBezTo>
                  <a:cubicBezTo>
                    <a:pt x="81451" y="314652"/>
                    <a:pt x="82403" y="301413"/>
                    <a:pt x="82689" y="285030"/>
                  </a:cubicBezTo>
                  <a:cubicBezTo>
                    <a:pt x="83642" y="252359"/>
                    <a:pt x="82118" y="206925"/>
                    <a:pt x="73831" y="157680"/>
                  </a:cubicBezTo>
                  <a:cubicBezTo>
                    <a:pt x="65163" y="108627"/>
                    <a:pt x="54209" y="63954"/>
                    <a:pt x="37160" y="36237"/>
                  </a:cubicBezTo>
                  <a:cubicBezTo>
                    <a:pt x="28873" y="22330"/>
                    <a:pt x="19157" y="13091"/>
                    <a:pt x="11918" y="7757"/>
                  </a:cubicBezTo>
                  <a:cubicBezTo>
                    <a:pt x="4489" y="2518"/>
                    <a:pt x="-274" y="518"/>
                    <a:pt x="12" y="42"/>
                  </a:cubicBezTo>
                  <a:cubicBezTo>
                    <a:pt x="107" y="-149"/>
                    <a:pt x="1250" y="327"/>
                    <a:pt x="3536" y="1185"/>
                  </a:cubicBezTo>
                  <a:cubicBezTo>
                    <a:pt x="5822" y="2042"/>
                    <a:pt x="9061" y="3661"/>
                    <a:pt x="13061" y="6138"/>
                  </a:cubicBezTo>
                  <a:cubicBezTo>
                    <a:pt x="20872" y="11091"/>
                    <a:pt x="31254" y="20235"/>
                    <a:pt x="40208" y="34332"/>
                  </a:cubicBezTo>
                  <a:cubicBezTo>
                    <a:pt x="49256" y="48333"/>
                    <a:pt x="56972" y="66717"/>
                    <a:pt x="63068" y="87672"/>
                  </a:cubicBezTo>
                  <a:cubicBezTo>
                    <a:pt x="69164" y="108627"/>
                    <a:pt x="74688" y="131963"/>
                    <a:pt x="78784" y="156823"/>
                  </a:cubicBezTo>
                  <a:cubicBezTo>
                    <a:pt x="87166" y="206448"/>
                    <a:pt x="88118" y="252264"/>
                    <a:pt x="86213" y="285125"/>
                  </a:cubicBezTo>
                  <a:cubicBezTo>
                    <a:pt x="85451" y="301603"/>
                    <a:pt x="83927" y="314843"/>
                    <a:pt x="82784" y="323987"/>
                  </a:cubicBezTo>
                  <a:cubicBezTo>
                    <a:pt x="81546" y="333131"/>
                    <a:pt x="80594" y="338179"/>
                    <a:pt x="80308" y="338084"/>
                  </a:cubicBezTo>
                  <a:close/>
                </a:path>
              </a:pathLst>
            </a:custGeom>
            <a:solidFill>
              <a:srgbClr val="263238"/>
            </a:solidFill>
            <a:ln w="9525"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97BC342E-83A6-42D6-BF82-1998D14FD61B}"/>
                </a:ext>
              </a:extLst>
            </p:cNvPr>
            <p:cNvSpPr/>
            <p:nvPr/>
          </p:nvSpPr>
          <p:spPr>
            <a:xfrm>
              <a:off x="6466046" y="3779043"/>
              <a:ext cx="9525" cy="866775"/>
            </a:xfrm>
            <a:custGeom>
              <a:avLst/>
              <a:gdLst>
                <a:gd name="connsiteX0" fmla="*/ 2476 w 0"/>
                <a:gd name="connsiteY0" fmla="*/ 0 h 866775"/>
                <a:gd name="connsiteX1" fmla="*/ 4953 w 0"/>
                <a:gd name="connsiteY1" fmla="*/ 434149 h 866775"/>
                <a:gd name="connsiteX2" fmla="*/ 2476 w 0"/>
                <a:gd name="connsiteY2" fmla="*/ 868394 h 866775"/>
                <a:gd name="connsiteX3" fmla="*/ 0 w 0"/>
                <a:gd name="connsiteY3" fmla="*/ 434149 h 866775"/>
                <a:gd name="connsiteX4" fmla="*/ 2476 w 0"/>
                <a:gd name="connsiteY4" fmla="*/ 0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866775">
                  <a:moveTo>
                    <a:pt x="2476" y="0"/>
                  </a:moveTo>
                  <a:cubicBezTo>
                    <a:pt x="3810" y="0"/>
                    <a:pt x="4953" y="194405"/>
                    <a:pt x="4953" y="434149"/>
                  </a:cubicBezTo>
                  <a:cubicBezTo>
                    <a:pt x="4953" y="673989"/>
                    <a:pt x="3810" y="868394"/>
                    <a:pt x="2476" y="868394"/>
                  </a:cubicBezTo>
                  <a:cubicBezTo>
                    <a:pt x="1143" y="868394"/>
                    <a:pt x="0" y="673989"/>
                    <a:pt x="0" y="434149"/>
                  </a:cubicBezTo>
                  <a:cubicBezTo>
                    <a:pt x="0" y="194405"/>
                    <a:pt x="1143" y="0"/>
                    <a:pt x="2476" y="0"/>
                  </a:cubicBezTo>
                  <a:close/>
                </a:path>
              </a:pathLst>
            </a:custGeom>
            <a:solidFill>
              <a:srgbClr val="263238"/>
            </a:solidFill>
            <a:ln w="9525"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9F826ACE-F2F8-4614-97DF-AAC576151B32}"/>
                </a:ext>
              </a:extLst>
            </p:cNvPr>
            <p:cNvSpPr/>
            <p:nvPr/>
          </p:nvSpPr>
          <p:spPr>
            <a:xfrm>
              <a:off x="6534886" y="4754463"/>
              <a:ext cx="219075" cy="95250"/>
            </a:xfrm>
            <a:custGeom>
              <a:avLst/>
              <a:gdLst>
                <a:gd name="connsiteX0" fmla="*/ 225673 w 219075"/>
                <a:gd name="connsiteY0" fmla="*/ 1179 h 95250"/>
                <a:gd name="connsiteX1" fmla="*/ 188430 w 219075"/>
                <a:gd name="connsiteY1" fmla="*/ 4513 h 95250"/>
                <a:gd name="connsiteX2" fmla="*/ 148806 w 219075"/>
                <a:gd name="connsiteY2" fmla="*/ 12228 h 95250"/>
                <a:gd name="connsiteX3" fmla="*/ 102229 w 219075"/>
                <a:gd name="connsiteY3" fmla="*/ 28801 h 95250"/>
                <a:gd name="connsiteX4" fmla="*/ 59081 w 219075"/>
                <a:gd name="connsiteY4" fmla="*/ 52804 h 95250"/>
                <a:gd name="connsiteX5" fmla="*/ 27077 w 219075"/>
                <a:gd name="connsiteY5" fmla="*/ 77474 h 95250"/>
                <a:gd name="connsiteX6" fmla="*/ 26 w 219075"/>
                <a:gd name="connsiteY6" fmla="*/ 103287 h 95250"/>
                <a:gd name="connsiteX7" fmla="*/ 5931 w 219075"/>
                <a:gd name="connsiteY7" fmla="*/ 95095 h 95250"/>
                <a:gd name="connsiteX8" fmla="*/ 24696 w 219075"/>
                <a:gd name="connsiteY8" fmla="*/ 74902 h 95250"/>
                <a:gd name="connsiteX9" fmla="*/ 56509 w 219075"/>
                <a:gd name="connsiteY9" fmla="*/ 48994 h 95250"/>
                <a:gd name="connsiteX10" fmla="*/ 100229 w 219075"/>
                <a:gd name="connsiteY10" fmla="*/ 24229 h 95250"/>
                <a:gd name="connsiteX11" fmla="*/ 147663 w 219075"/>
                <a:gd name="connsiteY11" fmla="*/ 7751 h 95250"/>
                <a:gd name="connsiteX12" fmla="*/ 188049 w 219075"/>
                <a:gd name="connsiteY12" fmla="*/ 988 h 95250"/>
                <a:gd name="connsiteX13" fmla="*/ 215672 w 219075"/>
                <a:gd name="connsiteY13" fmla="*/ 226 h 95250"/>
                <a:gd name="connsiteX14" fmla="*/ 225673 w 219075"/>
                <a:gd name="connsiteY14" fmla="*/ 11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75" h="95250">
                  <a:moveTo>
                    <a:pt x="225673" y="1179"/>
                  </a:moveTo>
                  <a:cubicBezTo>
                    <a:pt x="225673" y="2131"/>
                    <a:pt x="211290" y="1655"/>
                    <a:pt x="188430" y="4513"/>
                  </a:cubicBezTo>
                  <a:cubicBezTo>
                    <a:pt x="177000" y="5846"/>
                    <a:pt x="163475" y="8418"/>
                    <a:pt x="148806" y="12228"/>
                  </a:cubicBezTo>
                  <a:cubicBezTo>
                    <a:pt x="134138" y="16228"/>
                    <a:pt x="118326" y="21657"/>
                    <a:pt x="102229" y="28801"/>
                  </a:cubicBezTo>
                  <a:cubicBezTo>
                    <a:pt x="86227" y="36136"/>
                    <a:pt x="71749" y="44517"/>
                    <a:pt x="59081" y="52804"/>
                  </a:cubicBezTo>
                  <a:cubicBezTo>
                    <a:pt x="46508" y="61377"/>
                    <a:pt x="35649" y="69759"/>
                    <a:pt x="27077" y="77474"/>
                  </a:cubicBezTo>
                  <a:cubicBezTo>
                    <a:pt x="9837" y="92809"/>
                    <a:pt x="692" y="103858"/>
                    <a:pt x="26" y="103287"/>
                  </a:cubicBezTo>
                  <a:cubicBezTo>
                    <a:pt x="-260" y="103096"/>
                    <a:pt x="1836" y="100144"/>
                    <a:pt x="5931" y="95095"/>
                  </a:cubicBezTo>
                  <a:cubicBezTo>
                    <a:pt x="9932" y="89952"/>
                    <a:pt x="16313" y="82998"/>
                    <a:pt x="24696" y="74902"/>
                  </a:cubicBezTo>
                  <a:cubicBezTo>
                    <a:pt x="33078" y="66806"/>
                    <a:pt x="43841" y="57948"/>
                    <a:pt x="56509" y="48994"/>
                  </a:cubicBezTo>
                  <a:cubicBezTo>
                    <a:pt x="69273" y="40327"/>
                    <a:pt x="83941" y="31659"/>
                    <a:pt x="100229" y="24229"/>
                  </a:cubicBezTo>
                  <a:cubicBezTo>
                    <a:pt x="116517" y="16990"/>
                    <a:pt x="132709" y="11561"/>
                    <a:pt x="147663" y="7751"/>
                  </a:cubicBezTo>
                  <a:cubicBezTo>
                    <a:pt x="162713" y="4131"/>
                    <a:pt x="176429" y="1846"/>
                    <a:pt x="188049" y="988"/>
                  </a:cubicBezTo>
                  <a:cubicBezTo>
                    <a:pt x="199670" y="36"/>
                    <a:pt x="209100" y="-250"/>
                    <a:pt x="215672" y="226"/>
                  </a:cubicBezTo>
                  <a:cubicBezTo>
                    <a:pt x="222054" y="512"/>
                    <a:pt x="225673" y="798"/>
                    <a:pt x="225673" y="1179"/>
                  </a:cubicBezTo>
                  <a:close/>
                </a:path>
              </a:pathLst>
            </a:custGeom>
            <a:solidFill>
              <a:srgbClr val="263238"/>
            </a:solidFill>
            <a:ln w="9525"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861C6F86-C62D-4C5A-90E3-BE90093D2196}"/>
                </a:ext>
              </a:extLst>
            </p:cNvPr>
            <p:cNvSpPr/>
            <p:nvPr/>
          </p:nvSpPr>
          <p:spPr>
            <a:xfrm>
              <a:off x="5013284" y="4422459"/>
              <a:ext cx="133350" cy="38100"/>
            </a:xfrm>
            <a:custGeom>
              <a:avLst/>
              <a:gdLst>
                <a:gd name="connsiteX0" fmla="*/ 141169 w 133350"/>
                <a:gd name="connsiteY0" fmla="*/ 1046 h 38100"/>
                <a:gd name="connsiteX1" fmla="*/ 68112 w 133350"/>
                <a:gd name="connsiteY1" fmla="*/ 14857 h 38100"/>
                <a:gd name="connsiteX2" fmla="*/ 19916 w 133350"/>
                <a:gd name="connsiteY2" fmla="*/ 36098 h 38100"/>
                <a:gd name="connsiteX3" fmla="*/ 9 w 133350"/>
                <a:gd name="connsiteY3" fmla="*/ 45623 h 38100"/>
                <a:gd name="connsiteX4" fmla="*/ 18201 w 133350"/>
                <a:gd name="connsiteY4" fmla="*/ 33050 h 38100"/>
                <a:gd name="connsiteX5" fmla="*/ 66493 w 133350"/>
                <a:gd name="connsiteY5" fmla="*/ 10190 h 38100"/>
                <a:gd name="connsiteX6" fmla="*/ 119071 w 133350"/>
                <a:gd name="connsiteY6" fmla="*/ 188 h 38100"/>
                <a:gd name="connsiteX7" fmla="*/ 141169 w 133350"/>
                <a:gd name="connsiteY7" fmla="*/ 10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38100">
                  <a:moveTo>
                    <a:pt x="141169" y="1046"/>
                  </a:moveTo>
                  <a:cubicBezTo>
                    <a:pt x="141360" y="2951"/>
                    <a:pt x="107070" y="1617"/>
                    <a:pt x="68112" y="14857"/>
                  </a:cubicBezTo>
                  <a:cubicBezTo>
                    <a:pt x="48681" y="21524"/>
                    <a:pt x="32013" y="30002"/>
                    <a:pt x="19916" y="36098"/>
                  </a:cubicBezTo>
                  <a:cubicBezTo>
                    <a:pt x="7914" y="42289"/>
                    <a:pt x="390" y="46194"/>
                    <a:pt x="9" y="45623"/>
                  </a:cubicBezTo>
                  <a:cubicBezTo>
                    <a:pt x="-277" y="45051"/>
                    <a:pt x="6486" y="40098"/>
                    <a:pt x="18201" y="33050"/>
                  </a:cubicBezTo>
                  <a:cubicBezTo>
                    <a:pt x="29917" y="26096"/>
                    <a:pt x="46586" y="16952"/>
                    <a:pt x="66493" y="10190"/>
                  </a:cubicBezTo>
                  <a:cubicBezTo>
                    <a:pt x="86400" y="3427"/>
                    <a:pt x="105355" y="855"/>
                    <a:pt x="119071" y="188"/>
                  </a:cubicBezTo>
                  <a:cubicBezTo>
                    <a:pt x="132692" y="-383"/>
                    <a:pt x="141169" y="474"/>
                    <a:pt x="141169" y="1046"/>
                  </a:cubicBezTo>
                  <a:close/>
                </a:path>
              </a:pathLst>
            </a:custGeom>
            <a:solidFill>
              <a:srgbClr val="263238"/>
            </a:solidFill>
            <a:ln w="9525"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E0C24AB0-2867-402B-AED7-93F2BB8F2EA2}"/>
                </a:ext>
              </a:extLst>
            </p:cNvPr>
            <p:cNvSpPr/>
            <p:nvPr/>
          </p:nvSpPr>
          <p:spPr>
            <a:xfrm>
              <a:off x="5013284" y="4422459"/>
              <a:ext cx="133350" cy="38100"/>
            </a:xfrm>
            <a:custGeom>
              <a:avLst/>
              <a:gdLst>
                <a:gd name="connsiteX0" fmla="*/ 141169 w 133350"/>
                <a:gd name="connsiteY0" fmla="*/ 1046 h 38100"/>
                <a:gd name="connsiteX1" fmla="*/ 68112 w 133350"/>
                <a:gd name="connsiteY1" fmla="*/ 14857 h 38100"/>
                <a:gd name="connsiteX2" fmla="*/ 19916 w 133350"/>
                <a:gd name="connsiteY2" fmla="*/ 36098 h 38100"/>
                <a:gd name="connsiteX3" fmla="*/ 9 w 133350"/>
                <a:gd name="connsiteY3" fmla="*/ 45623 h 38100"/>
                <a:gd name="connsiteX4" fmla="*/ 18201 w 133350"/>
                <a:gd name="connsiteY4" fmla="*/ 33050 h 38100"/>
                <a:gd name="connsiteX5" fmla="*/ 66493 w 133350"/>
                <a:gd name="connsiteY5" fmla="*/ 10190 h 38100"/>
                <a:gd name="connsiteX6" fmla="*/ 119071 w 133350"/>
                <a:gd name="connsiteY6" fmla="*/ 188 h 38100"/>
                <a:gd name="connsiteX7" fmla="*/ 141169 w 133350"/>
                <a:gd name="connsiteY7" fmla="*/ 10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38100">
                  <a:moveTo>
                    <a:pt x="141169" y="1046"/>
                  </a:moveTo>
                  <a:cubicBezTo>
                    <a:pt x="141360" y="2951"/>
                    <a:pt x="107070" y="1617"/>
                    <a:pt x="68112" y="14857"/>
                  </a:cubicBezTo>
                  <a:cubicBezTo>
                    <a:pt x="48681" y="21524"/>
                    <a:pt x="32013" y="30002"/>
                    <a:pt x="19916" y="36098"/>
                  </a:cubicBezTo>
                  <a:cubicBezTo>
                    <a:pt x="7914" y="42289"/>
                    <a:pt x="390" y="46194"/>
                    <a:pt x="9" y="45623"/>
                  </a:cubicBezTo>
                  <a:cubicBezTo>
                    <a:pt x="-277" y="45051"/>
                    <a:pt x="6486" y="40098"/>
                    <a:pt x="18201" y="33050"/>
                  </a:cubicBezTo>
                  <a:cubicBezTo>
                    <a:pt x="29917" y="26096"/>
                    <a:pt x="46586" y="16952"/>
                    <a:pt x="66493" y="10190"/>
                  </a:cubicBezTo>
                  <a:cubicBezTo>
                    <a:pt x="86400" y="3427"/>
                    <a:pt x="105355" y="855"/>
                    <a:pt x="119071" y="188"/>
                  </a:cubicBezTo>
                  <a:cubicBezTo>
                    <a:pt x="132692" y="-383"/>
                    <a:pt x="141169" y="474"/>
                    <a:pt x="141169" y="1046"/>
                  </a:cubicBezTo>
                  <a:close/>
                </a:path>
              </a:pathLst>
            </a:custGeom>
            <a:solidFill>
              <a:srgbClr val="263238"/>
            </a:solidFill>
            <a:ln w="952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01246782-ACDB-4FBE-A3BB-69F6767DAD85}"/>
                </a:ext>
              </a:extLst>
            </p:cNvPr>
            <p:cNvSpPr/>
            <p:nvPr/>
          </p:nvSpPr>
          <p:spPr>
            <a:xfrm>
              <a:off x="5613258" y="4704208"/>
              <a:ext cx="847725" cy="114300"/>
            </a:xfrm>
            <a:custGeom>
              <a:avLst/>
              <a:gdLst>
                <a:gd name="connsiteX0" fmla="*/ 851644 w 847725"/>
                <a:gd name="connsiteY0" fmla="*/ 30573 h 114300"/>
                <a:gd name="connsiteX1" fmla="*/ 818688 w 847725"/>
                <a:gd name="connsiteY1" fmla="*/ 15429 h 114300"/>
                <a:gd name="connsiteX2" fmla="*/ 721342 w 847725"/>
                <a:gd name="connsiteY2" fmla="*/ 21525 h 114300"/>
                <a:gd name="connsiteX3" fmla="*/ 587326 w 847725"/>
                <a:gd name="connsiteY3" fmla="*/ 83532 h 114300"/>
                <a:gd name="connsiteX4" fmla="*/ 501220 w 847725"/>
                <a:gd name="connsiteY4" fmla="*/ 100011 h 114300"/>
                <a:gd name="connsiteX5" fmla="*/ 411304 w 847725"/>
                <a:gd name="connsiteY5" fmla="*/ 72388 h 114300"/>
                <a:gd name="connsiteX6" fmla="*/ 328150 w 847725"/>
                <a:gd name="connsiteY6" fmla="*/ 29049 h 114300"/>
                <a:gd name="connsiteX7" fmla="*/ 245283 w 847725"/>
                <a:gd name="connsiteY7" fmla="*/ 5618 h 114300"/>
                <a:gd name="connsiteX8" fmla="*/ 102598 w 847725"/>
                <a:gd name="connsiteY8" fmla="*/ 31431 h 114300"/>
                <a:gd name="connsiteX9" fmla="*/ 23160 w 847725"/>
                <a:gd name="connsiteY9" fmla="*/ 89819 h 114300"/>
                <a:gd name="connsiteX10" fmla="*/ 12778 w 847725"/>
                <a:gd name="connsiteY10" fmla="*/ 101535 h 114300"/>
                <a:gd name="connsiteX11" fmla="*/ 5920 w 847725"/>
                <a:gd name="connsiteY11" fmla="*/ 110679 h 114300"/>
                <a:gd name="connsiteX12" fmla="*/ 1633 w 847725"/>
                <a:gd name="connsiteY12" fmla="*/ 116298 h 114300"/>
                <a:gd name="connsiteX13" fmla="*/ 14 w 847725"/>
                <a:gd name="connsiteY13" fmla="*/ 118108 h 114300"/>
                <a:gd name="connsiteX14" fmla="*/ 1252 w 847725"/>
                <a:gd name="connsiteY14" fmla="*/ 116013 h 114300"/>
                <a:gd name="connsiteX15" fmla="*/ 5158 w 847725"/>
                <a:gd name="connsiteY15" fmla="*/ 110107 h 114300"/>
                <a:gd name="connsiteX16" fmla="*/ 11635 w 847725"/>
                <a:gd name="connsiteY16" fmla="*/ 100582 h 114300"/>
                <a:gd name="connsiteX17" fmla="*/ 21731 w 847725"/>
                <a:gd name="connsiteY17" fmla="*/ 88581 h 114300"/>
                <a:gd name="connsiteX18" fmla="*/ 101074 w 847725"/>
                <a:gd name="connsiteY18" fmla="*/ 28382 h 114300"/>
                <a:gd name="connsiteX19" fmla="*/ 166416 w 847725"/>
                <a:gd name="connsiteY19" fmla="*/ 5808 h 114300"/>
                <a:gd name="connsiteX20" fmla="*/ 245664 w 847725"/>
                <a:gd name="connsiteY20" fmla="*/ 1141 h 114300"/>
                <a:gd name="connsiteX21" fmla="*/ 330151 w 847725"/>
                <a:gd name="connsiteY21" fmla="*/ 24668 h 114300"/>
                <a:gd name="connsiteX22" fmla="*/ 413399 w 847725"/>
                <a:gd name="connsiteY22" fmla="*/ 68007 h 114300"/>
                <a:gd name="connsiteX23" fmla="*/ 501410 w 847725"/>
                <a:gd name="connsiteY23" fmla="*/ 95248 h 114300"/>
                <a:gd name="connsiteX24" fmla="*/ 585516 w 847725"/>
                <a:gd name="connsiteY24" fmla="*/ 79437 h 114300"/>
                <a:gd name="connsiteX25" fmla="*/ 720199 w 847725"/>
                <a:gd name="connsiteY25" fmla="*/ 18286 h 114300"/>
                <a:gd name="connsiteX26" fmla="*/ 819164 w 847725"/>
                <a:gd name="connsiteY26" fmla="*/ 13714 h 114300"/>
                <a:gd name="connsiteX27" fmla="*/ 843929 w 847725"/>
                <a:gd name="connsiteY27" fmla="*/ 25049 h 114300"/>
                <a:gd name="connsiteX28" fmla="*/ 849739 w 847725"/>
                <a:gd name="connsiteY28" fmla="*/ 29145 h 114300"/>
                <a:gd name="connsiteX29" fmla="*/ 851644 w 847725"/>
                <a:gd name="connsiteY29" fmla="*/ 3057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7725" h="114300">
                  <a:moveTo>
                    <a:pt x="851644" y="30573"/>
                  </a:moveTo>
                  <a:cubicBezTo>
                    <a:pt x="851168" y="31431"/>
                    <a:pt x="841357" y="21906"/>
                    <a:pt x="818688" y="15429"/>
                  </a:cubicBezTo>
                  <a:cubicBezTo>
                    <a:pt x="796304" y="8475"/>
                    <a:pt x="761157" y="8571"/>
                    <a:pt x="721342" y="21525"/>
                  </a:cubicBezTo>
                  <a:cubicBezTo>
                    <a:pt x="680956" y="33431"/>
                    <a:pt x="639046" y="62006"/>
                    <a:pt x="587326" y="83532"/>
                  </a:cubicBezTo>
                  <a:cubicBezTo>
                    <a:pt x="561513" y="93915"/>
                    <a:pt x="532176" y="102106"/>
                    <a:pt x="501220" y="100011"/>
                  </a:cubicBezTo>
                  <a:cubicBezTo>
                    <a:pt x="470263" y="98487"/>
                    <a:pt x="440069" y="86676"/>
                    <a:pt x="411304" y="72388"/>
                  </a:cubicBezTo>
                  <a:cubicBezTo>
                    <a:pt x="382443" y="58005"/>
                    <a:pt x="355487" y="41718"/>
                    <a:pt x="328150" y="29049"/>
                  </a:cubicBezTo>
                  <a:cubicBezTo>
                    <a:pt x="300909" y="16191"/>
                    <a:pt x="272715" y="8285"/>
                    <a:pt x="245283" y="5618"/>
                  </a:cubicBezTo>
                  <a:cubicBezTo>
                    <a:pt x="190133" y="379"/>
                    <a:pt x="140032" y="13143"/>
                    <a:pt x="102598" y="31431"/>
                  </a:cubicBezTo>
                  <a:cubicBezTo>
                    <a:pt x="64594" y="49242"/>
                    <a:pt x="39067" y="72864"/>
                    <a:pt x="23160" y="89819"/>
                  </a:cubicBezTo>
                  <a:cubicBezTo>
                    <a:pt x="19350" y="94200"/>
                    <a:pt x="15826" y="98106"/>
                    <a:pt x="12778" y="101535"/>
                  </a:cubicBezTo>
                  <a:cubicBezTo>
                    <a:pt x="10111" y="105059"/>
                    <a:pt x="7825" y="108107"/>
                    <a:pt x="5920" y="110679"/>
                  </a:cubicBezTo>
                  <a:cubicBezTo>
                    <a:pt x="4205" y="112965"/>
                    <a:pt x="2776" y="114774"/>
                    <a:pt x="1633" y="116298"/>
                  </a:cubicBezTo>
                  <a:cubicBezTo>
                    <a:pt x="681" y="117537"/>
                    <a:pt x="109" y="118203"/>
                    <a:pt x="14" y="118108"/>
                  </a:cubicBezTo>
                  <a:cubicBezTo>
                    <a:pt x="-81" y="118108"/>
                    <a:pt x="300" y="117346"/>
                    <a:pt x="1252" y="116013"/>
                  </a:cubicBezTo>
                  <a:cubicBezTo>
                    <a:pt x="2300" y="114489"/>
                    <a:pt x="3538" y="112488"/>
                    <a:pt x="5158" y="110107"/>
                  </a:cubicBezTo>
                  <a:cubicBezTo>
                    <a:pt x="6967" y="107440"/>
                    <a:pt x="9158" y="104297"/>
                    <a:pt x="11635" y="100582"/>
                  </a:cubicBezTo>
                  <a:cubicBezTo>
                    <a:pt x="14587" y="97058"/>
                    <a:pt x="17921" y="93057"/>
                    <a:pt x="21731" y="88581"/>
                  </a:cubicBezTo>
                  <a:cubicBezTo>
                    <a:pt x="37352" y="71055"/>
                    <a:pt x="62784" y="46861"/>
                    <a:pt x="101074" y="28382"/>
                  </a:cubicBezTo>
                  <a:cubicBezTo>
                    <a:pt x="119934" y="18762"/>
                    <a:pt x="142032" y="10952"/>
                    <a:pt x="166416" y="5808"/>
                  </a:cubicBezTo>
                  <a:cubicBezTo>
                    <a:pt x="190800" y="665"/>
                    <a:pt x="217660" y="-1526"/>
                    <a:pt x="245664" y="1141"/>
                  </a:cubicBezTo>
                  <a:cubicBezTo>
                    <a:pt x="273667" y="3618"/>
                    <a:pt x="302528" y="11714"/>
                    <a:pt x="330151" y="24668"/>
                  </a:cubicBezTo>
                  <a:cubicBezTo>
                    <a:pt x="357868" y="37431"/>
                    <a:pt x="384824" y="53719"/>
                    <a:pt x="413399" y="68007"/>
                  </a:cubicBezTo>
                  <a:cubicBezTo>
                    <a:pt x="441879" y="82199"/>
                    <a:pt x="471502" y="93629"/>
                    <a:pt x="501410" y="95248"/>
                  </a:cubicBezTo>
                  <a:cubicBezTo>
                    <a:pt x="531319" y="97344"/>
                    <a:pt x="559894" y="89628"/>
                    <a:pt x="585516" y="79437"/>
                  </a:cubicBezTo>
                  <a:cubicBezTo>
                    <a:pt x="636665" y="58482"/>
                    <a:pt x="679051" y="30002"/>
                    <a:pt x="720199" y="18286"/>
                  </a:cubicBezTo>
                  <a:cubicBezTo>
                    <a:pt x="760681" y="5618"/>
                    <a:pt x="796590" y="5999"/>
                    <a:pt x="819164" y="13714"/>
                  </a:cubicBezTo>
                  <a:cubicBezTo>
                    <a:pt x="830499" y="17238"/>
                    <a:pt x="838690" y="21715"/>
                    <a:pt x="843929" y="25049"/>
                  </a:cubicBezTo>
                  <a:cubicBezTo>
                    <a:pt x="846310" y="26668"/>
                    <a:pt x="848120" y="28097"/>
                    <a:pt x="849739" y="29145"/>
                  </a:cubicBezTo>
                  <a:cubicBezTo>
                    <a:pt x="851073" y="30002"/>
                    <a:pt x="851644" y="30478"/>
                    <a:pt x="851644" y="30573"/>
                  </a:cubicBezTo>
                  <a:close/>
                </a:path>
              </a:pathLst>
            </a:custGeom>
            <a:solidFill>
              <a:srgbClr val="FAFAFA"/>
            </a:solidFill>
            <a:ln w="952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BFCFD704-0692-451D-8188-6A943221D5C1}"/>
                </a:ext>
              </a:extLst>
            </p:cNvPr>
            <p:cNvSpPr/>
            <p:nvPr/>
          </p:nvSpPr>
          <p:spPr>
            <a:xfrm>
              <a:off x="6461088" y="4377139"/>
              <a:ext cx="409575" cy="66675"/>
            </a:xfrm>
            <a:custGeom>
              <a:avLst/>
              <a:gdLst>
                <a:gd name="connsiteX0" fmla="*/ 417581 w 409575"/>
                <a:gd name="connsiteY0" fmla="*/ 5409 h 66675"/>
                <a:gd name="connsiteX1" fmla="*/ 400436 w 409575"/>
                <a:gd name="connsiteY1" fmla="*/ 2170 h 66675"/>
                <a:gd name="connsiteX2" fmla="*/ 355669 w 409575"/>
                <a:gd name="connsiteY2" fmla="*/ 15886 h 66675"/>
                <a:gd name="connsiteX3" fmla="*/ 297090 w 409575"/>
                <a:gd name="connsiteY3" fmla="*/ 57130 h 66675"/>
                <a:gd name="connsiteX4" fmla="*/ 255370 w 409575"/>
                <a:gd name="connsiteY4" fmla="*/ 67607 h 66675"/>
                <a:gd name="connsiteX5" fmla="*/ 211460 w 409575"/>
                <a:gd name="connsiteY5" fmla="*/ 53700 h 66675"/>
                <a:gd name="connsiteX6" fmla="*/ 171074 w 409575"/>
                <a:gd name="connsiteY6" fmla="*/ 33412 h 66675"/>
                <a:gd name="connsiteX7" fmla="*/ 130974 w 409575"/>
                <a:gd name="connsiteY7" fmla="*/ 22173 h 66675"/>
                <a:gd name="connsiteX8" fmla="*/ 93255 w 409575"/>
                <a:gd name="connsiteY8" fmla="*/ 20077 h 66675"/>
                <a:gd name="connsiteX9" fmla="*/ 60584 w 409575"/>
                <a:gd name="connsiteY9" fmla="*/ 24364 h 66675"/>
                <a:gd name="connsiteX10" fmla="*/ 15626 w 409575"/>
                <a:gd name="connsiteY10" fmla="*/ 40461 h 66675"/>
                <a:gd name="connsiteX11" fmla="*/ 5 w 409575"/>
                <a:gd name="connsiteY11" fmla="*/ 48652 h 66675"/>
                <a:gd name="connsiteX12" fmla="*/ 3625 w 409575"/>
                <a:gd name="connsiteY12" fmla="*/ 45795 h 66675"/>
                <a:gd name="connsiteX13" fmla="*/ 14769 w 409575"/>
                <a:gd name="connsiteY13" fmla="*/ 38746 h 66675"/>
                <a:gd name="connsiteX14" fmla="*/ 59822 w 409575"/>
                <a:gd name="connsiteY14" fmla="*/ 20934 h 66675"/>
                <a:gd name="connsiteX15" fmla="*/ 93064 w 409575"/>
                <a:gd name="connsiteY15" fmla="*/ 15981 h 66675"/>
                <a:gd name="connsiteX16" fmla="*/ 131641 w 409575"/>
                <a:gd name="connsiteY16" fmla="*/ 17601 h 66675"/>
                <a:gd name="connsiteX17" fmla="*/ 172884 w 409575"/>
                <a:gd name="connsiteY17" fmla="*/ 28840 h 66675"/>
                <a:gd name="connsiteX18" fmla="*/ 213651 w 409575"/>
                <a:gd name="connsiteY18" fmla="*/ 49129 h 66675"/>
                <a:gd name="connsiteX19" fmla="*/ 255561 w 409575"/>
                <a:gd name="connsiteY19" fmla="*/ 62654 h 66675"/>
                <a:gd name="connsiteX20" fmla="*/ 294804 w 409575"/>
                <a:gd name="connsiteY20" fmla="*/ 53034 h 66675"/>
                <a:gd name="connsiteX21" fmla="*/ 353764 w 409575"/>
                <a:gd name="connsiteY21" fmla="*/ 12838 h 66675"/>
                <a:gd name="connsiteX22" fmla="*/ 400436 w 409575"/>
                <a:gd name="connsiteY22" fmla="*/ 265 h 66675"/>
                <a:gd name="connsiteX23" fmla="*/ 413390 w 409575"/>
                <a:gd name="connsiteY23" fmla="*/ 3313 h 66675"/>
                <a:gd name="connsiteX24" fmla="*/ 417581 w 409575"/>
                <a:gd name="connsiteY24" fmla="*/ 54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9575" h="66675">
                  <a:moveTo>
                    <a:pt x="417581" y="5409"/>
                  </a:moveTo>
                  <a:cubicBezTo>
                    <a:pt x="417391" y="6075"/>
                    <a:pt x="411675" y="2551"/>
                    <a:pt x="400436" y="2170"/>
                  </a:cubicBezTo>
                  <a:cubicBezTo>
                    <a:pt x="389292" y="1504"/>
                    <a:pt x="372909" y="5504"/>
                    <a:pt x="355669" y="15886"/>
                  </a:cubicBezTo>
                  <a:cubicBezTo>
                    <a:pt x="338047" y="25697"/>
                    <a:pt x="321093" y="43604"/>
                    <a:pt x="297090" y="57130"/>
                  </a:cubicBezTo>
                  <a:cubicBezTo>
                    <a:pt x="285183" y="63702"/>
                    <a:pt x="270706" y="68655"/>
                    <a:pt x="255370" y="67607"/>
                  </a:cubicBezTo>
                  <a:cubicBezTo>
                    <a:pt x="240130" y="66750"/>
                    <a:pt x="225366" y="60654"/>
                    <a:pt x="211460" y="53700"/>
                  </a:cubicBezTo>
                  <a:cubicBezTo>
                    <a:pt x="197458" y="46652"/>
                    <a:pt x="184504" y="38746"/>
                    <a:pt x="171074" y="33412"/>
                  </a:cubicBezTo>
                  <a:cubicBezTo>
                    <a:pt x="157739" y="27888"/>
                    <a:pt x="144118" y="24268"/>
                    <a:pt x="130974" y="22173"/>
                  </a:cubicBezTo>
                  <a:cubicBezTo>
                    <a:pt x="117829" y="19982"/>
                    <a:pt x="105161" y="19506"/>
                    <a:pt x="93255" y="20077"/>
                  </a:cubicBezTo>
                  <a:cubicBezTo>
                    <a:pt x="81444" y="20554"/>
                    <a:pt x="70395" y="22173"/>
                    <a:pt x="60584" y="24364"/>
                  </a:cubicBezTo>
                  <a:cubicBezTo>
                    <a:pt x="40867" y="28745"/>
                    <a:pt x="25723" y="35317"/>
                    <a:pt x="15626" y="40461"/>
                  </a:cubicBezTo>
                  <a:cubicBezTo>
                    <a:pt x="5530" y="45509"/>
                    <a:pt x="291" y="49129"/>
                    <a:pt x="5" y="48652"/>
                  </a:cubicBezTo>
                  <a:cubicBezTo>
                    <a:pt x="-90" y="48557"/>
                    <a:pt x="1148" y="47509"/>
                    <a:pt x="3625" y="45795"/>
                  </a:cubicBezTo>
                  <a:cubicBezTo>
                    <a:pt x="6101" y="44080"/>
                    <a:pt x="9721" y="41413"/>
                    <a:pt x="14769" y="38746"/>
                  </a:cubicBezTo>
                  <a:cubicBezTo>
                    <a:pt x="24675" y="33031"/>
                    <a:pt x="39820" y="25888"/>
                    <a:pt x="59822" y="20934"/>
                  </a:cubicBezTo>
                  <a:cubicBezTo>
                    <a:pt x="69823" y="18458"/>
                    <a:pt x="80968" y="16553"/>
                    <a:pt x="93064" y="15981"/>
                  </a:cubicBezTo>
                  <a:cubicBezTo>
                    <a:pt x="105161" y="15220"/>
                    <a:pt x="118210" y="15505"/>
                    <a:pt x="131641" y="17601"/>
                  </a:cubicBezTo>
                  <a:cubicBezTo>
                    <a:pt x="145166" y="19601"/>
                    <a:pt x="159073" y="23221"/>
                    <a:pt x="172884" y="28840"/>
                  </a:cubicBezTo>
                  <a:cubicBezTo>
                    <a:pt x="186790" y="34270"/>
                    <a:pt x="199840" y="42271"/>
                    <a:pt x="213651" y="49129"/>
                  </a:cubicBezTo>
                  <a:cubicBezTo>
                    <a:pt x="227367" y="56082"/>
                    <a:pt x="241369" y="61797"/>
                    <a:pt x="255561" y="62654"/>
                  </a:cubicBezTo>
                  <a:cubicBezTo>
                    <a:pt x="269753" y="63702"/>
                    <a:pt x="283183" y="59225"/>
                    <a:pt x="294804" y="53034"/>
                  </a:cubicBezTo>
                  <a:cubicBezTo>
                    <a:pt x="318045" y="40365"/>
                    <a:pt x="335475" y="22649"/>
                    <a:pt x="353764" y="12838"/>
                  </a:cubicBezTo>
                  <a:cubicBezTo>
                    <a:pt x="371671" y="2551"/>
                    <a:pt x="388816" y="-1068"/>
                    <a:pt x="400436" y="265"/>
                  </a:cubicBezTo>
                  <a:cubicBezTo>
                    <a:pt x="406246" y="741"/>
                    <a:pt x="410533" y="2170"/>
                    <a:pt x="413390" y="3313"/>
                  </a:cubicBezTo>
                  <a:cubicBezTo>
                    <a:pt x="416248" y="4456"/>
                    <a:pt x="417581" y="5218"/>
                    <a:pt x="417581" y="5409"/>
                  </a:cubicBezTo>
                  <a:close/>
                </a:path>
              </a:pathLst>
            </a:custGeom>
            <a:solidFill>
              <a:srgbClr val="FAFAFA"/>
            </a:solidFill>
            <a:ln w="952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DD4E7B37-FEEE-411E-B1D5-E7EC17C9811C}"/>
                </a:ext>
              </a:extLst>
            </p:cNvPr>
            <p:cNvSpPr/>
            <p:nvPr/>
          </p:nvSpPr>
          <p:spPr>
            <a:xfrm>
              <a:off x="5855017" y="4244687"/>
              <a:ext cx="600075" cy="123825"/>
            </a:xfrm>
            <a:custGeom>
              <a:avLst/>
              <a:gdLst>
                <a:gd name="connsiteX0" fmla="*/ 604742 w 600075"/>
                <a:gd name="connsiteY0" fmla="*/ 7463 h 123825"/>
                <a:gd name="connsiteX1" fmla="*/ 598265 w 600075"/>
                <a:gd name="connsiteY1" fmla="*/ 6320 h 123825"/>
                <a:gd name="connsiteX2" fmla="*/ 590550 w 600075"/>
                <a:gd name="connsiteY2" fmla="*/ 4701 h 123825"/>
                <a:gd name="connsiteX3" fmla="*/ 579882 w 600075"/>
                <a:gd name="connsiteY3" fmla="*/ 3272 h 123825"/>
                <a:gd name="connsiteX4" fmla="*/ 511969 w 600075"/>
                <a:gd name="connsiteY4" fmla="*/ 10225 h 123825"/>
                <a:gd name="connsiteX5" fmla="*/ 419195 w 600075"/>
                <a:gd name="connsiteY5" fmla="*/ 52040 h 123825"/>
                <a:gd name="connsiteX6" fmla="*/ 308610 w 600075"/>
                <a:gd name="connsiteY6" fmla="*/ 112143 h 123825"/>
                <a:gd name="connsiteX7" fmla="*/ 245459 w 600075"/>
                <a:gd name="connsiteY7" fmla="*/ 129478 h 123825"/>
                <a:gd name="connsiteX8" fmla="*/ 184499 w 600075"/>
                <a:gd name="connsiteY8" fmla="*/ 125287 h 123825"/>
                <a:gd name="connsiteX9" fmla="*/ 133255 w 600075"/>
                <a:gd name="connsiteY9" fmla="*/ 104809 h 123825"/>
                <a:gd name="connsiteX10" fmla="*/ 90583 w 600075"/>
                <a:gd name="connsiteY10" fmla="*/ 83472 h 123825"/>
                <a:gd name="connsiteX11" fmla="*/ 25241 w 600075"/>
                <a:gd name="connsiteY11" fmla="*/ 63756 h 123825"/>
                <a:gd name="connsiteX12" fmla="*/ 6572 w 600075"/>
                <a:gd name="connsiteY12" fmla="*/ 64327 h 123825"/>
                <a:gd name="connsiteX13" fmla="*/ 0 w 600075"/>
                <a:gd name="connsiteY13" fmla="*/ 64708 h 123825"/>
                <a:gd name="connsiteX14" fmla="*/ 6382 w 600075"/>
                <a:gd name="connsiteY14" fmla="*/ 63279 h 123825"/>
                <a:gd name="connsiteX15" fmla="*/ 25241 w 600075"/>
                <a:gd name="connsiteY15" fmla="*/ 61755 h 123825"/>
                <a:gd name="connsiteX16" fmla="*/ 91916 w 600075"/>
                <a:gd name="connsiteY16" fmla="*/ 80234 h 123825"/>
                <a:gd name="connsiteX17" fmla="*/ 134969 w 600075"/>
                <a:gd name="connsiteY17" fmla="*/ 100998 h 123825"/>
                <a:gd name="connsiteX18" fmla="*/ 185547 w 600075"/>
                <a:gd name="connsiteY18" fmla="*/ 120715 h 123825"/>
                <a:gd name="connsiteX19" fmla="*/ 244792 w 600075"/>
                <a:gd name="connsiteY19" fmla="*/ 124525 h 123825"/>
                <a:gd name="connsiteX20" fmla="*/ 306705 w 600075"/>
                <a:gd name="connsiteY20" fmla="*/ 107476 h 123825"/>
                <a:gd name="connsiteX21" fmla="*/ 416909 w 600075"/>
                <a:gd name="connsiteY21" fmla="*/ 48039 h 123825"/>
                <a:gd name="connsiteX22" fmla="*/ 511112 w 600075"/>
                <a:gd name="connsiteY22" fmla="*/ 6796 h 123825"/>
                <a:gd name="connsiteX23" fmla="*/ 580168 w 600075"/>
                <a:gd name="connsiteY23" fmla="*/ 1367 h 123825"/>
                <a:gd name="connsiteX24" fmla="*/ 590931 w 600075"/>
                <a:gd name="connsiteY24" fmla="*/ 3272 h 123825"/>
                <a:gd name="connsiteX25" fmla="*/ 598646 w 600075"/>
                <a:gd name="connsiteY25" fmla="*/ 5368 h 123825"/>
                <a:gd name="connsiteX26" fmla="*/ 604742 w 600075"/>
                <a:gd name="connsiteY26" fmla="*/ 74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0075" h="123825">
                  <a:moveTo>
                    <a:pt x="604742" y="7463"/>
                  </a:moveTo>
                  <a:cubicBezTo>
                    <a:pt x="604647" y="7653"/>
                    <a:pt x="602456" y="7272"/>
                    <a:pt x="598265" y="6320"/>
                  </a:cubicBezTo>
                  <a:cubicBezTo>
                    <a:pt x="596170" y="5939"/>
                    <a:pt x="593598" y="5177"/>
                    <a:pt x="590550" y="4701"/>
                  </a:cubicBezTo>
                  <a:cubicBezTo>
                    <a:pt x="587407" y="4320"/>
                    <a:pt x="583787" y="3843"/>
                    <a:pt x="579882" y="3272"/>
                  </a:cubicBezTo>
                  <a:cubicBezTo>
                    <a:pt x="563785" y="1462"/>
                    <a:pt x="539972" y="2415"/>
                    <a:pt x="511969" y="10225"/>
                  </a:cubicBezTo>
                  <a:cubicBezTo>
                    <a:pt x="483965" y="18036"/>
                    <a:pt x="452438" y="32704"/>
                    <a:pt x="419195" y="52040"/>
                  </a:cubicBezTo>
                  <a:cubicBezTo>
                    <a:pt x="385953" y="71280"/>
                    <a:pt x="350234" y="94997"/>
                    <a:pt x="308610" y="112143"/>
                  </a:cubicBezTo>
                  <a:cubicBezTo>
                    <a:pt x="287846" y="120620"/>
                    <a:pt x="266605" y="127097"/>
                    <a:pt x="245459" y="129478"/>
                  </a:cubicBezTo>
                  <a:cubicBezTo>
                    <a:pt x="224314" y="131955"/>
                    <a:pt x="203454" y="130431"/>
                    <a:pt x="184499" y="125287"/>
                  </a:cubicBezTo>
                  <a:cubicBezTo>
                    <a:pt x="165545" y="120239"/>
                    <a:pt x="148685" y="112428"/>
                    <a:pt x="133255" y="104809"/>
                  </a:cubicBezTo>
                  <a:cubicBezTo>
                    <a:pt x="117824" y="97188"/>
                    <a:pt x="103727" y="89664"/>
                    <a:pt x="90583" y="83472"/>
                  </a:cubicBezTo>
                  <a:cubicBezTo>
                    <a:pt x="64389" y="70804"/>
                    <a:pt x="41434" y="64613"/>
                    <a:pt x="25241" y="63756"/>
                  </a:cubicBezTo>
                  <a:cubicBezTo>
                    <a:pt x="17145" y="63660"/>
                    <a:pt x="10858" y="63565"/>
                    <a:pt x="6572" y="64327"/>
                  </a:cubicBezTo>
                  <a:cubicBezTo>
                    <a:pt x="2286" y="64803"/>
                    <a:pt x="0" y="64899"/>
                    <a:pt x="0" y="64708"/>
                  </a:cubicBezTo>
                  <a:cubicBezTo>
                    <a:pt x="0" y="64518"/>
                    <a:pt x="2191" y="64041"/>
                    <a:pt x="6382" y="63279"/>
                  </a:cubicBezTo>
                  <a:cubicBezTo>
                    <a:pt x="10573" y="62232"/>
                    <a:pt x="16954" y="61946"/>
                    <a:pt x="25241" y="61755"/>
                  </a:cubicBezTo>
                  <a:cubicBezTo>
                    <a:pt x="41720" y="62041"/>
                    <a:pt x="65342" y="67851"/>
                    <a:pt x="91916" y="80234"/>
                  </a:cubicBezTo>
                  <a:cubicBezTo>
                    <a:pt x="105251" y="86235"/>
                    <a:pt x="119539" y="93569"/>
                    <a:pt x="134969" y="100998"/>
                  </a:cubicBezTo>
                  <a:cubicBezTo>
                    <a:pt x="150400" y="108333"/>
                    <a:pt x="167069" y="115953"/>
                    <a:pt x="185547" y="120715"/>
                  </a:cubicBezTo>
                  <a:cubicBezTo>
                    <a:pt x="203930" y="125573"/>
                    <a:pt x="224123" y="127002"/>
                    <a:pt x="244792" y="124525"/>
                  </a:cubicBezTo>
                  <a:cubicBezTo>
                    <a:pt x="265462" y="122239"/>
                    <a:pt x="286226" y="115857"/>
                    <a:pt x="306705" y="107476"/>
                  </a:cubicBezTo>
                  <a:cubicBezTo>
                    <a:pt x="347758" y="90616"/>
                    <a:pt x="383286" y="67185"/>
                    <a:pt x="416909" y="48039"/>
                  </a:cubicBezTo>
                  <a:cubicBezTo>
                    <a:pt x="450533" y="28799"/>
                    <a:pt x="482632" y="14321"/>
                    <a:pt x="511112" y="6796"/>
                  </a:cubicBezTo>
                  <a:cubicBezTo>
                    <a:pt x="539591" y="-729"/>
                    <a:pt x="563880" y="-1110"/>
                    <a:pt x="580168" y="1367"/>
                  </a:cubicBezTo>
                  <a:cubicBezTo>
                    <a:pt x="584168" y="2034"/>
                    <a:pt x="587693" y="2701"/>
                    <a:pt x="590931" y="3272"/>
                  </a:cubicBezTo>
                  <a:cubicBezTo>
                    <a:pt x="593979" y="3939"/>
                    <a:pt x="596551" y="4796"/>
                    <a:pt x="598646" y="5368"/>
                  </a:cubicBezTo>
                  <a:cubicBezTo>
                    <a:pt x="602647" y="6606"/>
                    <a:pt x="604742" y="7272"/>
                    <a:pt x="604742" y="7463"/>
                  </a:cubicBezTo>
                  <a:close/>
                </a:path>
              </a:pathLst>
            </a:custGeom>
            <a:solidFill>
              <a:srgbClr val="FAFAFA"/>
            </a:solidFill>
            <a:ln w="9525"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B363F180-97FA-4C88-81C1-A253B80F5F3C}"/>
                </a:ext>
              </a:extLst>
            </p:cNvPr>
            <p:cNvSpPr/>
            <p:nvPr/>
          </p:nvSpPr>
          <p:spPr>
            <a:xfrm>
              <a:off x="6467371" y="3959103"/>
              <a:ext cx="285750" cy="38100"/>
            </a:xfrm>
            <a:custGeom>
              <a:avLst/>
              <a:gdLst>
                <a:gd name="connsiteX0" fmla="*/ 287282 w 285750"/>
                <a:gd name="connsiteY0" fmla="*/ 58 h 38100"/>
                <a:gd name="connsiteX1" fmla="*/ 277090 w 285750"/>
                <a:gd name="connsiteY1" fmla="*/ 5963 h 38100"/>
                <a:gd name="connsiteX2" fmla="*/ 248134 w 285750"/>
                <a:gd name="connsiteY2" fmla="*/ 19774 h 38100"/>
                <a:gd name="connsiteX3" fmla="*/ 202986 w 285750"/>
                <a:gd name="connsiteY3" fmla="*/ 35395 h 38100"/>
                <a:gd name="connsiteX4" fmla="*/ 144502 w 285750"/>
                <a:gd name="connsiteY4" fmla="*/ 39396 h 38100"/>
                <a:gd name="connsiteX5" fmla="*/ 86971 w 285750"/>
                <a:gd name="connsiteY5" fmla="*/ 30442 h 38100"/>
                <a:gd name="connsiteX6" fmla="*/ 40203 w 285750"/>
                <a:gd name="connsiteY6" fmla="*/ 29585 h 38100"/>
                <a:gd name="connsiteX7" fmla="*/ 8 w 285750"/>
                <a:gd name="connsiteY7" fmla="*/ 44444 h 38100"/>
                <a:gd name="connsiteX8" fmla="*/ 2103 w 285750"/>
                <a:gd name="connsiteY8" fmla="*/ 42253 h 38100"/>
                <a:gd name="connsiteX9" fmla="*/ 9247 w 285750"/>
                <a:gd name="connsiteY9" fmla="*/ 37110 h 38100"/>
                <a:gd name="connsiteX10" fmla="*/ 39632 w 285750"/>
                <a:gd name="connsiteY10" fmla="*/ 26156 h 38100"/>
                <a:gd name="connsiteX11" fmla="*/ 87543 w 285750"/>
                <a:gd name="connsiteY11" fmla="*/ 25966 h 38100"/>
                <a:gd name="connsiteX12" fmla="*/ 144979 w 285750"/>
                <a:gd name="connsiteY12" fmla="*/ 34538 h 38100"/>
                <a:gd name="connsiteX13" fmla="*/ 246801 w 285750"/>
                <a:gd name="connsiteY13" fmla="*/ 16631 h 38100"/>
                <a:gd name="connsiteX14" fmla="*/ 276233 w 285750"/>
                <a:gd name="connsiteY14" fmla="*/ 4249 h 38100"/>
                <a:gd name="connsiteX15" fmla="*/ 287282 w 285750"/>
                <a:gd name="connsiteY15" fmla="*/ 5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8100">
                  <a:moveTo>
                    <a:pt x="287282" y="58"/>
                  </a:moveTo>
                  <a:cubicBezTo>
                    <a:pt x="287473" y="343"/>
                    <a:pt x="283853" y="2439"/>
                    <a:pt x="277090" y="5963"/>
                  </a:cubicBezTo>
                  <a:cubicBezTo>
                    <a:pt x="270327" y="9487"/>
                    <a:pt x="260612" y="14345"/>
                    <a:pt x="248134" y="19774"/>
                  </a:cubicBezTo>
                  <a:cubicBezTo>
                    <a:pt x="235752" y="25203"/>
                    <a:pt x="220607" y="31109"/>
                    <a:pt x="202986" y="35395"/>
                  </a:cubicBezTo>
                  <a:cubicBezTo>
                    <a:pt x="185555" y="39777"/>
                    <a:pt x="165267" y="41777"/>
                    <a:pt x="144502" y="39396"/>
                  </a:cubicBezTo>
                  <a:cubicBezTo>
                    <a:pt x="123738" y="37205"/>
                    <a:pt x="104592" y="32824"/>
                    <a:pt x="86971" y="30442"/>
                  </a:cubicBezTo>
                  <a:cubicBezTo>
                    <a:pt x="69445" y="27870"/>
                    <a:pt x="53443" y="27680"/>
                    <a:pt x="40203" y="29585"/>
                  </a:cubicBezTo>
                  <a:cubicBezTo>
                    <a:pt x="13438" y="33205"/>
                    <a:pt x="389" y="45397"/>
                    <a:pt x="8" y="44444"/>
                  </a:cubicBezTo>
                  <a:cubicBezTo>
                    <a:pt x="-87" y="44349"/>
                    <a:pt x="675" y="43587"/>
                    <a:pt x="2103" y="42253"/>
                  </a:cubicBezTo>
                  <a:cubicBezTo>
                    <a:pt x="3627" y="40920"/>
                    <a:pt x="6009" y="39110"/>
                    <a:pt x="9247" y="37110"/>
                  </a:cubicBezTo>
                  <a:cubicBezTo>
                    <a:pt x="15724" y="33109"/>
                    <a:pt x="26106" y="28442"/>
                    <a:pt x="39632" y="26156"/>
                  </a:cubicBezTo>
                  <a:cubicBezTo>
                    <a:pt x="53158" y="23775"/>
                    <a:pt x="69636" y="23584"/>
                    <a:pt x="87543" y="25966"/>
                  </a:cubicBezTo>
                  <a:cubicBezTo>
                    <a:pt x="105450" y="28156"/>
                    <a:pt x="124690" y="32443"/>
                    <a:pt x="144979" y="34538"/>
                  </a:cubicBezTo>
                  <a:cubicBezTo>
                    <a:pt x="185841" y="39396"/>
                    <a:pt x="222036" y="26347"/>
                    <a:pt x="246801" y="16631"/>
                  </a:cubicBezTo>
                  <a:cubicBezTo>
                    <a:pt x="259278" y="11678"/>
                    <a:pt x="269280" y="7201"/>
                    <a:pt x="276233" y="4249"/>
                  </a:cubicBezTo>
                  <a:cubicBezTo>
                    <a:pt x="283282" y="1201"/>
                    <a:pt x="287187" y="-324"/>
                    <a:pt x="287282" y="58"/>
                  </a:cubicBezTo>
                  <a:close/>
                </a:path>
              </a:pathLst>
            </a:custGeom>
            <a:solidFill>
              <a:srgbClr val="FAFAFA"/>
            </a:solidFill>
            <a:ln w="9525"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061CA5EA-2177-4A6C-82A0-5F26DF323A29}"/>
                </a:ext>
              </a:extLst>
            </p:cNvPr>
            <p:cNvSpPr/>
            <p:nvPr/>
          </p:nvSpPr>
          <p:spPr>
            <a:xfrm>
              <a:off x="5101203" y="4104713"/>
              <a:ext cx="419100" cy="57150"/>
            </a:xfrm>
            <a:custGeom>
              <a:avLst/>
              <a:gdLst>
                <a:gd name="connsiteX0" fmla="*/ 421868 w 419100"/>
                <a:gd name="connsiteY0" fmla="*/ 13039 h 57150"/>
                <a:gd name="connsiteX1" fmla="*/ 405009 w 419100"/>
                <a:gd name="connsiteY1" fmla="*/ 8944 h 57150"/>
                <a:gd name="connsiteX2" fmla="*/ 361384 w 419100"/>
                <a:gd name="connsiteY2" fmla="*/ 25136 h 57150"/>
                <a:gd name="connsiteX3" fmla="*/ 334334 w 419100"/>
                <a:gd name="connsiteY3" fmla="*/ 44853 h 57150"/>
                <a:gd name="connsiteX4" fmla="*/ 298234 w 419100"/>
                <a:gd name="connsiteY4" fmla="*/ 59331 h 57150"/>
                <a:gd name="connsiteX5" fmla="*/ 210889 w 419100"/>
                <a:gd name="connsiteY5" fmla="*/ 48948 h 57150"/>
                <a:gd name="connsiteX6" fmla="*/ 129641 w 419100"/>
                <a:gd name="connsiteY6" fmla="*/ 15802 h 57150"/>
                <a:gd name="connsiteX7" fmla="*/ 93160 w 419100"/>
                <a:gd name="connsiteY7" fmla="*/ 5800 h 57150"/>
                <a:gd name="connsiteX8" fmla="*/ 60394 w 419100"/>
                <a:gd name="connsiteY8" fmla="*/ 3800 h 57150"/>
                <a:gd name="connsiteX9" fmla="*/ 14770 w 419100"/>
                <a:gd name="connsiteY9" fmla="*/ 15992 h 57150"/>
                <a:gd name="connsiteX10" fmla="*/ 6 w 419100"/>
                <a:gd name="connsiteY10" fmla="*/ 25612 h 57150"/>
                <a:gd name="connsiteX11" fmla="*/ 3149 w 419100"/>
                <a:gd name="connsiteY11" fmla="*/ 22279 h 57150"/>
                <a:gd name="connsiteX12" fmla="*/ 13722 w 419100"/>
                <a:gd name="connsiteY12" fmla="*/ 14373 h 57150"/>
                <a:gd name="connsiteX13" fmla="*/ 60109 w 419100"/>
                <a:gd name="connsiteY13" fmla="*/ 371 h 57150"/>
                <a:gd name="connsiteX14" fmla="*/ 93827 w 419100"/>
                <a:gd name="connsiteY14" fmla="*/ 1800 h 57150"/>
                <a:gd name="connsiteX15" fmla="*/ 131165 w 419100"/>
                <a:gd name="connsiteY15" fmla="*/ 11515 h 57150"/>
                <a:gd name="connsiteX16" fmla="*/ 212509 w 419100"/>
                <a:gd name="connsiteY16" fmla="*/ 44281 h 57150"/>
                <a:gd name="connsiteX17" fmla="*/ 297376 w 419100"/>
                <a:gd name="connsiteY17" fmla="*/ 54854 h 57150"/>
                <a:gd name="connsiteX18" fmla="*/ 332047 w 419100"/>
                <a:gd name="connsiteY18" fmla="*/ 41424 h 57150"/>
                <a:gd name="connsiteX19" fmla="*/ 359289 w 419100"/>
                <a:gd name="connsiteY19" fmla="*/ 22279 h 57150"/>
                <a:gd name="connsiteX20" fmla="*/ 405009 w 419100"/>
                <a:gd name="connsiteY20" fmla="*/ 7038 h 57150"/>
                <a:gd name="connsiteX21" fmla="*/ 417868 w 419100"/>
                <a:gd name="connsiteY21" fmla="*/ 10468 h 57150"/>
                <a:gd name="connsiteX22" fmla="*/ 421868 w 419100"/>
                <a:gd name="connsiteY22" fmla="*/ 130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100" h="57150">
                  <a:moveTo>
                    <a:pt x="421868" y="13039"/>
                  </a:moveTo>
                  <a:cubicBezTo>
                    <a:pt x="421678" y="13706"/>
                    <a:pt x="416248" y="9420"/>
                    <a:pt x="405009" y="8944"/>
                  </a:cubicBezTo>
                  <a:cubicBezTo>
                    <a:pt x="393865" y="8372"/>
                    <a:pt x="377577" y="12944"/>
                    <a:pt x="361384" y="25136"/>
                  </a:cubicBezTo>
                  <a:cubicBezTo>
                    <a:pt x="353098" y="30946"/>
                    <a:pt x="344621" y="38185"/>
                    <a:pt x="334334" y="44853"/>
                  </a:cubicBezTo>
                  <a:cubicBezTo>
                    <a:pt x="324142" y="51615"/>
                    <a:pt x="311759" y="56664"/>
                    <a:pt x="298234" y="59331"/>
                  </a:cubicBezTo>
                  <a:cubicBezTo>
                    <a:pt x="270992" y="64570"/>
                    <a:pt x="240322" y="59521"/>
                    <a:pt x="210889" y="48948"/>
                  </a:cubicBezTo>
                  <a:cubicBezTo>
                    <a:pt x="181362" y="38280"/>
                    <a:pt x="154978" y="24755"/>
                    <a:pt x="129641" y="15802"/>
                  </a:cubicBezTo>
                  <a:cubicBezTo>
                    <a:pt x="117068" y="11229"/>
                    <a:pt x="104781" y="7801"/>
                    <a:pt x="93160" y="5800"/>
                  </a:cubicBezTo>
                  <a:cubicBezTo>
                    <a:pt x="81445" y="3895"/>
                    <a:pt x="70396" y="3324"/>
                    <a:pt x="60394" y="3800"/>
                  </a:cubicBezTo>
                  <a:cubicBezTo>
                    <a:pt x="40201" y="4848"/>
                    <a:pt x="24485" y="10468"/>
                    <a:pt x="14770" y="15992"/>
                  </a:cubicBezTo>
                  <a:cubicBezTo>
                    <a:pt x="4959" y="21517"/>
                    <a:pt x="387" y="25993"/>
                    <a:pt x="6" y="25612"/>
                  </a:cubicBezTo>
                  <a:cubicBezTo>
                    <a:pt x="-89" y="25517"/>
                    <a:pt x="959" y="24374"/>
                    <a:pt x="3149" y="22279"/>
                  </a:cubicBezTo>
                  <a:cubicBezTo>
                    <a:pt x="5340" y="20183"/>
                    <a:pt x="8864" y="17326"/>
                    <a:pt x="13722" y="14373"/>
                  </a:cubicBezTo>
                  <a:cubicBezTo>
                    <a:pt x="23437" y="8181"/>
                    <a:pt x="39439" y="1800"/>
                    <a:pt x="60109" y="371"/>
                  </a:cubicBezTo>
                  <a:cubicBezTo>
                    <a:pt x="70396" y="-391"/>
                    <a:pt x="81826" y="-10"/>
                    <a:pt x="93827" y="1800"/>
                  </a:cubicBezTo>
                  <a:cubicBezTo>
                    <a:pt x="105829" y="3705"/>
                    <a:pt x="118402" y="7038"/>
                    <a:pt x="131165" y="11515"/>
                  </a:cubicBezTo>
                  <a:cubicBezTo>
                    <a:pt x="156883" y="20278"/>
                    <a:pt x="183457" y="33804"/>
                    <a:pt x="212509" y="44281"/>
                  </a:cubicBezTo>
                  <a:cubicBezTo>
                    <a:pt x="241369" y="54663"/>
                    <a:pt x="271278" y="59617"/>
                    <a:pt x="297376" y="54854"/>
                  </a:cubicBezTo>
                  <a:cubicBezTo>
                    <a:pt x="310330" y="52473"/>
                    <a:pt x="322141" y="47805"/>
                    <a:pt x="332047" y="41424"/>
                  </a:cubicBezTo>
                  <a:cubicBezTo>
                    <a:pt x="342049" y="35137"/>
                    <a:pt x="350717" y="28089"/>
                    <a:pt x="359289" y="22279"/>
                  </a:cubicBezTo>
                  <a:cubicBezTo>
                    <a:pt x="376053" y="10182"/>
                    <a:pt x="393484" y="5800"/>
                    <a:pt x="405009" y="7038"/>
                  </a:cubicBezTo>
                  <a:cubicBezTo>
                    <a:pt x="410819" y="7515"/>
                    <a:pt x="415201" y="9134"/>
                    <a:pt x="417868" y="10468"/>
                  </a:cubicBezTo>
                  <a:cubicBezTo>
                    <a:pt x="420725" y="11896"/>
                    <a:pt x="421963" y="12944"/>
                    <a:pt x="421868" y="13039"/>
                  </a:cubicBezTo>
                  <a:close/>
                </a:path>
              </a:pathLst>
            </a:custGeom>
            <a:solidFill>
              <a:srgbClr val="FAFAFA"/>
            </a:solidFill>
            <a:ln w="9525"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0A21AA17-0EF9-4816-ACE5-4BFB25107A5F}"/>
                </a:ext>
              </a:extLst>
            </p:cNvPr>
            <p:cNvSpPr/>
            <p:nvPr/>
          </p:nvSpPr>
          <p:spPr>
            <a:xfrm>
              <a:off x="6015908" y="4847265"/>
              <a:ext cx="66675" cy="342900"/>
            </a:xfrm>
            <a:custGeom>
              <a:avLst/>
              <a:gdLst>
                <a:gd name="connsiteX0" fmla="*/ 43801 w 66675"/>
                <a:gd name="connsiteY0" fmla="*/ 7 h 342900"/>
                <a:gd name="connsiteX1" fmla="*/ 46849 w 66675"/>
                <a:gd name="connsiteY1" fmla="*/ 2674 h 342900"/>
                <a:gd name="connsiteX2" fmla="*/ 54374 w 66675"/>
                <a:gd name="connsiteY2" fmla="*/ 11437 h 342900"/>
                <a:gd name="connsiteX3" fmla="*/ 69899 w 66675"/>
                <a:gd name="connsiteY3" fmla="*/ 50871 h 342900"/>
                <a:gd name="connsiteX4" fmla="*/ 57231 w 66675"/>
                <a:gd name="connsiteY4" fmla="*/ 112212 h 342900"/>
                <a:gd name="connsiteX5" fmla="*/ 10845 w 66675"/>
                <a:gd name="connsiteY5" fmla="*/ 172505 h 342900"/>
                <a:gd name="connsiteX6" fmla="*/ 6082 w 66675"/>
                <a:gd name="connsiteY6" fmla="*/ 209557 h 342900"/>
                <a:gd name="connsiteX7" fmla="*/ 18465 w 66675"/>
                <a:gd name="connsiteY7" fmla="*/ 243561 h 342900"/>
                <a:gd name="connsiteX8" fmla="*/ 38086 w 66675"/>
                <a:gd name="connsiteY8" fmla="*/ 303188 h 342900"/>
                <a:gd name="connsiteX9" fmla="*/ 20274 w 66675"/>
                <a:gd name="connsiteY9" fmla="*/ 341193 h 342900"/>
                <a:gd name="connsiteX10" fmla="*/ 9797 w 66675"/>
                <a:gd name="connsiteY10" fmla="*/ 346241 h 342900"/>
                <a:gd name="connsiteX11" fmla="*/ 5796 w 66675"/>
                <a:gd name="connsiteY11" fmla="*/ 346717 h 342900"/>
                <a:gd name="connsiteX12" fmla="*/ 19131 w 66675"/>
                <a:gd name="connsiteY12" fmla="*/ 339669 h 342900"/>
                <a:gd name="connsiteX13" fmla="*/ 34657 w 66675"/>
                <a:gd name="connsiteY13" fmla="*/ 303188 h 342900"/>
                <a:gd name="connsiteX14" fmla="*/ 14369 w 66675"/>
                <a:gd name="connsiteY14" fmla="*/ 245562 h 342900"/>
                <a:gd name="connsiteX15" fmla="*/ 1320 w 66675"/>
                <a:gd name="connsiteY15" fmla="*/ 210414 h 342900"/>
                <a:gd name="connsiteX16" fmla="*/ 6368 w 66675"/>
                <a:gd name="connsiteY16" fmla="*/ 170219 h 342900"/>
                <a:gd name="connsiteX17" fmla="*/ 30180 w 66675"/>
                <a:gd name="connsiteY17" fmla="*/ 137834 h 342900"/>
                <a:gd name="connsiteX18" fmla="*/ 53326 w 66675"/>
                <a:gd name="connsiteY18" fmla="*/ 109545 h 342900"/>
                <a:gd name="connsiteX19" fmla="*/ 66375 w 66675"/>
                <a:gd name="connsiteY19" fmla="*/ 51156 h 342900"/>
                <a:gd name="connsiteX20" fmla="*/ 52659 w 66675"/>
                <a:gd name="connsiteY20" fmla="*/ 12294 h 342900"/>
                <a:gd name="connsiteX21" fmla="*/ 43801 w 66675"/>
                <a:gd name="connsiteY21" fmla="*/ 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342900">
                  <a:moveTo>
                    <a:pt x="43801" y="7"/>
                  </a:moveTo>
                  <a:cubicBezTo>
                    <a:pt x="43896" y="-88"/>
                    <a:pt x="44944" y="769"/>
                    <a:pt x="46849" y="2674"/>
                  </a:cubicBezTo>
                  <a:cubicBezTo>
                    <a:pt x="48849" y="4484"/>
                    <a:pt x="51326" y="7437"/>
                    <a:pt x="54374" y="11437"/>
                  </a:cubicBezTo>
                  <a:cubicBezTo>
                    <a:pt x="60184" y="19534"/>
                    <a:pt x="67328" y="32868"/>
                    <a:pt x="69899" y="50871"/>
                  </a:cubicBezTo>
                  <a:cubicBezTo>
                    <a:pt x="72471" y="68587"/>
                    <a:pt x="70471" y="91638"/>
                    <a:pt x="57231" y="112212"/>
                  </a:cubicBezTo>
                  <a:cubicBezTo>
                    <a:pt x="44563" y="132690"/>
                    <a:pt x="23037" y="148978"/>
                    <a:pt x="10845" y="172505"/>
                  </a:cubicBezTo>
                  <a:cubicBezTo>
                    <a:pt x="5034" y="184316"/>
                    <a:pt x="3606" y="197365"/>
                    <a:pt x="6082" y="209557"/>
                  </a:cubicBezTo>
                  <a:cubicBezTo>
                    <a:pt x="8463" y="221749"/>
                    <a:pt x="13416" y="233084"/>
                    <a:pt x="18465" y="243561"/>
                  </a:cubicBezTo>
                  <a:cubicBezTo>
                    <a:pt x="28847" y="264326"/>
                    <a:pt x="38467" y="284519"/>
                    <a:pt x="38086" y="303188"/>
                  </a:cubicBezTo>
                  <a:cubicBezTo>
                    <a:pt x="37800" y="321857"/>
                    <a:pt x="28466" y="335287"/>
                    <a:pt x="20274" y="341193"/>
                  </a:cubicBezTo>
                  <a:cubicBezTo>
                    <a:pt x="16178" y="344241"/>
                    <a:pt x="12273" y="345574"/>
                    <a:pt x="9797" y="346241"/>
                  </a:cubicBezTo>
                  <a:cubicBezTo>
                    <a:pt x="7130" y="346717"/>
                    <a:pt x="5796" y="346812"/>
                    <a:pt x="5796" y="346717"/>
                  </a:cubicBezTo>
                  <a:cubicBezTo>
                    <a:pt x="5606" y="346146"/>
                    <a:pt x="11511" y="345860"/>
                    <a:pt x="19131" y="339669"/>
                  </a:cubicBezTo>
                  <a:cubicBezTo>
                    <a:pt x="26466" y="333668"/>
                    <a:pt x="34848" y="320619"/>
                    <a:pt x="34657" y="303188"/>
                  </a:cubicBezTo>
                  <a:cubicBezTo>
                    <a:pt x="34562" y="285662"/>
                    <a:pt x="25132" y="266421"/>
                    <a:pt x="14369" y="245562"/>
                  </a:cubicBezTo>
                  <a:cubicBezTo>
                    <a:pt x="9130" y="234989"/>
                    <a:pt x="3891" y="223464"/>
                    <a:pt x="1320" y="210414"/>
                  </a:cubicBezTo>
                  <a:cubicBezTo>
                    <a:pt x="-1443" y="197460"/>
                    <a:pt x="81" y="182887"/>
                    <a:pt x="6368" y="170219"/>
                  </a:cubicBezTo>
                  <a:cubicBezTo>
                    <a:pt x="12654" y="157646"/>
                    <a:pt x="21703" y="147359"/>
                    <a:pt x="30180" y="137834"/>
                  </a:cubicBezTo>
                  <a:cubicBezTo>
                    <a:pt x="38753" y="128309"/>
                    <a:pt x="47040" y="119260"/>
                    <a:pt x="53326" y="109545"/>
                  </a:cubicBezTo>
                  <a:cubicBezTo>
                    <a:pt x="66090" y="90209"/>
                    <a:pt x="68471" y="68301"/>
                    <a:pt x="66375" y="51156"/>
                  </a:cubicBezTo>
                  <a:cubicBezTo>
                    <a:pt x="64280" y="33726"/>
                    <a:pt x="57898" y="20581"/>
                    <a:pt x="52659" y="12294"/>
                  </a:cubicBezTo>
                  <a:cubicBezTo>
                    <a:pt x="47421" y="4293"/>
                    <a:pt x="43420" y="388"/>
                    <a:pt x="43801" y="7"/>
                  </a:cubicBezTo>
                  <a:close/>
                </a:path>
              </a:pathLst>
            </a:custGeom>
            <a:solidFill>
              <a:srgbClr val="FAFAFA"/>
            </a:solidFill>
            <a:ln w="9525"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021C97A0-7831-4D44-9D78-15B838A5D999}"/>
                </a:ext>
              </a:extLst>
            </p:cNvPr>
            <p:cNvSpPr/>
            <p:nvPr/>
          </p:nvSpPr>
          <p:spPr>
            <a:xfrm>
              <a:off x="6444284" y="4860273"/>
              <a:ext cx="142875" cy="400050"/>
            </a:xfrm>
            <a:custGeom>
              <a:avLst/>
              <a:gdLst>
                <a:gd name="connsiteX0" fmla="*/ 14713 w 142875"/>
                <a:gd name="connsiteY0" fmla="*/ 405146 h 400050"/>
                <a:gd name="connsiteX1" fmla="*/ 11094 w 142875"/>
                <a:gd name="connsiteY1" fmla="*/ 402003 h 400050"/>
                <a:gd name="connsiteX2" fmla="*/ 3760 w 142875"/>
                <a:gd name="connsiteY2" fmla="*/ 390573 h 400050"/>
                <a:gd name="connsiteX3" fmla="*/ 6141 w 142875"/>
                <a:gd name="connsiteY3" fmla="*/ 341424 h 400050"/>
                <a:gd name="connsiteX4" fmla="*/ 24619 w 142875"/>
                <a:gd name="connsiteY4" fmla="*/ 312182 h 400050"/>
                <a:gd name="connsiteX5" fmla="*/ 51956 w 142875"/>
                <a:gd name="connsiteY5" fmla="*/ 283988 h 400050"/>
                <a:gd name="connsiteX6" fmla="*/ 78436 w 142875"/>
                <a:gd name="connsiteY6" fmla="*/ 250746 h 400050"/>
                <a:gd name="connsiteX7" fmla="*/ 91199 w 142875"/>
                <a:gd name="connsiteY7" fmla="*/ 207407 h 400050"/>
                <a:gd name="connsiteX8" fmla="*/ 87104 w 142875"/>
                <a:gd name="connsiteY8" fmla="*/ 118253 h 400050"/>
                <a:gd name="connsiteX9" fmla="*/ 96343 w 142875"/>
                <a:gd name="connsiteY9" fmla="*/ 45292 h 400050"/>
                <a:gd name="connsiteX10" fmla="*/ 127680 w 142875"/>
                <a:gd name="connsiteY10" fmla="*/ 6906 h 400050"/>
                <a:gd name="connsiteX11" fmla="*/ 139967 w 142875"/>
                <a:gd name="connsiteY11" fmla="*/ 1096 h 400050"/>
                <a:gd name="connsiteX12" fmla="*/ 144539 w 142875"/>
                <a:gd name="connsiteY12" fmla="*/ 48 h 400050"/>
                <a:gd name="connsiteX13" fmla="*/ 128728 w 142875"/>
                <a:gd name="connsiteY13" fmla="*/ 8525 h 400050"/>
                <a:gd name="connsiteX14" fmla="*/ 99581 w 142875"/>
                <a:gd name="connsiteY14" fmla="*/ 46625 h 400050"/>
                <a:gd name="connsiteX15" fmla="*/ 91675 w 142875"/>
                <a:gd name="connsiteY15" fmla="*/ 117968 h 400050"/>
                <a:gd name="connsiteX16" fmla="*/ 96152 w 142875"/>
                <a:gd name="connsiteY16" fmla="*/ 207979 h 400050"/>
                <a:gd name="connsiteX17" fmla="*/ 82722 w 142875"/>
                <a:gd name="connsiteY17" fmla="*/ 253127 h 400050"/>
                <a:gd name="connsiteX18" fmla="*/ 55290 w 142875"/>
                <a:gd name="connsiteY18" fmla="*/ 287227 h 400050"/>
                <a:gd name="connsiteX19" fmla="*/ 9475 w 142875"/>
                <a:gd name="connsiteY19" fmla="*/ 342853 h 400050"/>
                <a:gd name="connsiteX20" fmla="*/ 5665 w 142875"/>
                <a:gd name="connsiteY20" fmla="*/ 390002 h 400050"/>
                <a:gd name="connsiteX21" fmla="*/ 14713 w 142875"/>
                <a:gd name="connsiteY21" fmla="*/ 40514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875" h="400050">
                  <a:moveTo>
                    <a:pt x="14713" y="405146"/>
                  </a:moveTo>
                  <a:cubicBezTo>
                    <a:pt x="14618" y="405242"/>
                    <a:pt x="13380" y="404194"/>
                    <a:pt x="11094" y="402003"/>
                  </a:cubicBezTo>
                  <a:cubicBezTo>
                    <a:pt x="8998" y="399717"/>
                    <a:pt x="6046" y="396002"/>
                    <a:pt x="3760" y="390573"/>
                  </a:cubicBezTo>
                  <a:cubicBezTo>
                    <a:pt x="-1289" y="379715"/>
                    <a:pt x="-1955" y="361141"/>
                    <a:pt x="6141" y="341424"/>
                  </a:cubicBezTo>
                  <a:cubicBezTo>
                    <a:pt x="10046" y="331613"/>
                    <a:pt x="16333" y="321422"/>
                    <a:pt x="24619" y="312182"/>
                  </a:cubicBezTo>
                  <a:cubicBezTo>
                    <a:pt x="32716" y="302753"/>
                    <a:pt x="42336" y="293704"/>
                    <a:pt x="51956" y="283988"/>
                  </a:cubicBezTo>
                  <a:cubicBezTo>
                    <a:pt x="61576" y="274273"/>
                    <a:pt x="71292" y="263605"/>
                    <a:pt x="78436" y="250746"/>
                  </a:cubicBezTo>
                  <a:cubicBezTo>
                    <a:pt x="85579" y="237983"/>
                    <a:pt x="89580" y="223028"/>
                    <a:pt x="91199" y="207407"/>
                  </a:cubicBezTo>
                  <a:cubicBezTo>
                    <a:pt x="94342" y="176070"/>
                    <a:pt x="88723" y="145876"/>
                    <a:pt x="87104" y="118253"/>
                  </a:cubicBezTo>
                  <a:cubicBezTo>
                    <a:pt x="85103" y="90631"/>
                    <a:pt x="87484" y="64723"/>
                    <a:pt x="96343" y="45292"/>
                  </a:cubicBezTo>
                  <a:cubicBezTo>
                    <a:pt x="104820" y="25766"/>
                    <a:pt x="117488" y="13002"/>
                    <a:pt x="127680" y="6906"/>
                  </a:cubicBezTo>
                  <a:cubicBezTo>
                    <a:pt x="132728" y="3763"/>
                    <a:pt x="137014" y="2048"/>
                    <a:pt x="139967" y="1096"/>
                  </a:cubicBezTo>
                  <a:cubicBezTo>
                    <a:pt x="142920" y="239"/>
                    <a:pt x="144539" y="-142"/>
                    <a:pt x="144539" y="48"/>
                  </a:cubicBezTo>
                  <a:cubicBezTo>
                    <a:pt x="144730" y="620"/>
                    <a:pt x="138253" y="2048"/>
                    <a:pt x="128728" y="8525"/>
                  </a:cubicBezTo>
                  <a:cubicBezTo>
                    <a:pt x="119203" y="14907"/>
                    <a:pt x="107392" y="27480"/>
                    <a:pt x="99581" y="46625"/>
                  </a:cubicBezTo>
                  <a:cubicBezTo>
                    <a:pt x="91485" y="65580"/>
                    <a:pt x="89485" y="90631"/>
                    <a:pt x="91675" y="117968"/>
                  </a:cubicBezTo>
                  <a:cubicBezTo>
                    <a:pt x="93485" y="145304"/>
                    <a:pt x="99391" y="175594"/>
                    <a:pt x="96152" y="207979"/>
                  </a:cubicBezTo>
                  <a:cubicBezTo>
                    <a:pt x="94533" y="224076"/>
                    <a:pt x="90342" y="239697"/>
                    <a:pt x="82722" y="253127"/>
                  </a:cubicBezTo>
                  <a:cubicBezTo>
                    <a:pt x="75197" y="266558"/>
                    <a:pt x="65005" y="277511"/>
                    <a:pt x="55290" y="287227"/>
                  </a:cubicBezTo>
                  <a:cubicBezTo>
                    <a:pt x="35573" y="306563"/>
                    <a:pt x="17000" y="323422"/>
                    <a:pt x="9475" y="342853"/>
                  </a:cubicBezTo>
                  <a:cubicBezTo>
                    <a:pt x="1283" y="361712"/>
                    <a:pt x="1379" y="379334"/>
                    <a:pt x="5665" y="390002"/>
                  </a:cubicBezTo>
                  <a:cubicBezTo>
                    <a:pt x="9570" y="400670"/>
                    <a:pt x="15285" y="404765"/>
                    <a:pt x="14713" y="405146"/>
                  </a:cubicBezTo>
                  <a:close/>
                </a:path>
              </a:pathLst>
            </a:custGeom>
            <a:solidFill>
              <a:srgbClr val="FAFAFA"/>
            </a:solidFill>
            <a:ln w="9525"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5786E26D-1713-4219-BDE3-DAEDA61A176F}"/>
                </a:ext>
              </a:extLst>
            </p:cNvPr>
            <p:cNvSpPr/>
            <p:nvPr/>
          </p:nvSpPr>
          <p:spPr>
            <a:xfrm>
              <a:off x="5374281" y="5269038"/>
              <a:ext cx="1133475" cy="133350"/>
            </a:xfrm>
            <a:custGeom>
              <a:avLst/>
              <a:gdLst>
                <a:gd name="connsiteX0" fmla="*/ 1133579 w 1133475"/>
                <a:gd name="connsiteY0" fmla="*/ 122779 h 133350"/>
                <a:gd name="connsiteX1" fmla="*/ 1123007 w 1133475"/>
                <a:gd name="connsiteY1" fmla="*/ 129446 h 133350"/>
                <a:gd name="connsiteX2" fmla="*/ 1088431 w 1133475"/>
                <a:gd name="connsiteY2" fmla="*/ 139352 h 133350"/>
                <a:gd name="connsiteX3" fmla="*/ 1031852 w 1133475"/>
                <a:gd name="connsiteY3" fmla="*/ 132971 h 133350"/>
                <a:gd name="connsiteX4" fmla="*/ 963367 w 1133475"/>
                <a:gd name="connsiteY4" fmla="*/ 101348 h 133350"/>
                <a:gd name="connsiteX5" fmla="*/ 882310 w 1133475"/>
                <a:gd name="connsiteY5" fmla="*/ 60771 h 133350"/>
                <a:gd name="connsiteX6" fmla="*/ 780107 w 1133475"/>
                <a:gd name="connsiteY6" fmla="*/ 57247 h 133350"/>
                <a:gd name="connsiteX7" fmla="*/ 671331 w 1133475"/>
                <a:gd name="connsiteY7" fmla="*/ 94871 h 133350"/>
                <a:gd name="connsiteX8" fmla="*/ 553697 w 1133475"/>
                <a:gd name="connsiteY8" fmla="*/ 135447 h 133350"/>
                <a:gd name="connsiteX9" fmla="*/ 490261 w 1133475"/>
                <a:gd name="connsiteY9" fmla="*/ 138971 h 133350"/>
                <a:gd name="connsiteX10" fmla="*/ 431110 w 1133475"/>
                <a:gd name="connsiteY10" fmla="*/ 121445 h 133350"/>
                <a:gd name="connsiteX11" fmla="*/ 335860 w 1133475"/>
                <a:gd name="connsiteY11" fmla="*/ 55342 h 133350"/>
                <a:gd name="connsiteX12" fmla="*/ 290617 w 1133475"/>
                <a:gd name="connsiteY12" fmla="*/ 27052 h 133350"/>
                <a:gd name="connsiteX13" fmla="*/ 278996 w 1133475"/>
                <a:gd name="connsiteY13" fmla="*/ 21528 h 133350"/>
                <a:gd name="connsiteX14" fmla="*/ 267090 w 1133475"/>
                <a:gd name="connsiteY14" fmla="*/ 17051 h 133350"/>
                <a:gd name="connsiteX15" fmla="*/ 243373 w 1133475"/>
                <a:gd name="connsiteY15" fmla="*/ 10003 h 133350"/>
                <a:gd name="connsiteX16" fmla="*/ 153552 w 1133475"/>
                <a:gd name="connsiteY16" fmla="*/ 6383 h 133350"/>
                <a:gd name="connsiteX17" fmla="*/ 82210 w 1133475"/>
                <a:gd name="connsiteY17" fmla="*/ 27719 h 133350"/>
                <a:gd name="connsiteX18" fmla="*/ 68113 w 1133475"/>
                <a:gd name="connsiteY18" fmla="*/ 35053 h 133350"/>
                <a:gd name="connsiteX19" fmla="*/ 55444 w 1133475"/>
                <a:gd name="connsiteY19" fmla="*/ 42578 h 133350"/>
                <a:gd name="connsiteX20" fmla="*/ 44110 w 1133475"/>
                <a:gd name="connsiteY20" fmla="*/ 50008 h 133350"/>
                <a:gd name="connsiteX21" fmla="*/ 34489 w 1133475"/>
                <a:gd name="connsiteY21" fmla="*/ 57628 h 133350"/>
                <a:gd name="connsiteX22" fmla="*/ 19059 w 1133475"/>
                <a:gd name="connsiteY22" fmla="*/ 71248 h 133350"/>
                <a:gd name="connsiteX23" fmla="*/ 8581 w 1133475"/>
                <a:gd name="connsiteY23" fmla="*/ 82107 h 133350"/>
                <a:gd name="connsiteX24" fmla="*/ 2295 w 1133475"/>
                <a:gd name="connsiteY24" fmla="*/ 89060 h 133350"/>
                <a:gd name="connsiteX25" fmla="*/ 9 w 1133475"/>
                <a:gd name="connsiteY25" fmla="*/ 91346 h 133350"/>
                <a:gd name="connsiteX26" fmla="*/ 1914 w 1133475"/>
                <a:gd name="connsiteY26" fmla="*/ 88774 h 133350"/>
                <a:gd name="connsiteX27" fmla="*/ 7819 w 1133475"/>
                <a:gd name="connsiteY27" fmla="*/ 81535 h 133350"/>
                <a:gd name="connsiteX28" fmla="*/ 18011 w 1133475"/>
                <a:gd name="connsiteY28" fmla="*/ 70296 h 133350"/>
                <a:gd name="connsiteX29" fmla="*/ 33251 w 1133475"/>
                <a:gd name="connsiteY29" fmla="*/ 56199 h 133350"/>
                <a:gd name="connsiteX30" fmla="*/ 42871 w 1133475"/>
                <a:gd name="connsiteY30" fmla="*/ 48389 h 133350"/>
                <a:gd name="connsiteX31" fmla="*/ 54206 w 1133475"/>
                <a:gd name="connsiteY31" fmla="*/ 40673 h 133350"/>
                <a:gd name="connsiteX32" fmla="*/ 66874 w 1133475"/>
                <a:gd name="connsiteY32" fmla="*/ 32863 h 133350"/>
                <a:gd name="connsiteX33" fmla="*/ 81067 w 1133475"/>
                <a:gd name="connsiteY33" fmla="*/ 25243 h 133350"/>
                <a:gd name="connsiteX34" fmla="*/ 153171 w 1133475"/>
                <a:gd name="connsiteY34" fmla="*/ 2954 h 133350"/>
                <a:gd name="connsiteX35" fmla="*/ 244516 w 1133475"/>
                <a:gd name="connsiteY35" fmla="*/ 6098 h 133350"/>
                <a:gd name="connsiteX36" fmla="*/ 268709 w 1133475"/>
                <a:gd name="connsiteY36" fmla="*/ 13146 h 133350"/>
                <a:gd name="connsiteX37" fmla="*/ 280806 w 1133475"/>
                <a:gd name="connsiteY37" fmla="*/ 17623 h 133350"/>
                <a:gd name="connsiteX38" fmla="*/ 292712 w 1133475"/>
                <a:gd name="connsiteY38" fmla="*/ 23242 h 133350"/>
                <a:gd name="connsiteX39" fmla="*/ 338718 w 1133475"/>
                <a:gd name="connsiteY39" fmla="*/ 51817 h 133350"/>
                <a:gd name="connsiteX40" fmla="*/ 433396 w 1133475"/>
                <a:gd name="connsiteY40" fmla="*/ 117254 h 133350"/>
                <a:gd name="connsiteX41" fmla="*/ 490927 w 1133475"/>
                <a:gd name="connsiteY41" fmla="*/ 134209 h 133350"/>
                <a:gd name="connsiteX42" fmla="*/ 552840 w 1133475"/>
                <a:gd name="connsiteY42" fmla="*/ 130684 h 133350"/>
                <a:gd name="connsiteX43" fmla="*/ 669616 w 1133475"/>
                <a:gd name="connsiteY43" fmla="*/ 90489 h 133350"/>
                <a:gd name="connsiteX44" fmla="*/ 779249 w 1133475"/>
                <a:gd name="connsiteY44" fmla="*/ 52865 h 133350"/>
                <a:gd name="connsiteX45" fmla="*/ 883738 w 1133475"/>
                <a:gd name="connsiteY45" fmla="*/ 56961 h 133350"/>
                <a:gd name="connsiteX46" fmla="*/ 965273 w 1133475"/>
                <a:gd name="connsiteY46" fmla="*/ 98395 h 133350"/>
                <a:gd name="connsiteX47" fmla="*/ 1032805 w 1133475"/>
                <a:gd name="connsiteY47" fmla="*/ 130399 h 133350"/>
                <a:gd name="connsiteX48" fmla="*/ 1088431 w 1133475"/>
                <a:gd name="connsiteY48" fmla="*/ 137447 h 133350"/>
                <a:gd name="connsiteX49" fmla="*/ 1122721 w 1133475"/>
                <a:gd name="connsiteY49" fmla="*/ 128589 h 133350"/>
                <a:gd name="connsiteX50" fmla="*/ 1133579 w 1133475"/>
                <a:gd name="connsiteY50" fmla="*/ 12277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3475" h="133350">
                  <a:moveTo>
                    <a:pt x="1133579" y="122779"/>
                  </a:moveTo>
                  <a:cubicBezTo>
                    <a:pt x="1133579" y="122779"/>
                    <a:pt x="1130245" y="125636"/>
                    <a:pt x="1123007" y="129446"/>
                  </a:cubicBezTo>
                  <a:cubicBezTo>
                    <a:pt x="1115767" y="133351"/>
                    <a:pt x="1104147" y="137828"/>
                    <a:pt x="1088431" y="139352"/>
                  </a:cubicBezTo>
                  <a:cubicBezTo>
                    <a:pt x="1072810" y="140972"/>
                    <a:pt x="1053283" y="139257"/>
                    <a:pt x="1031852" y="132971"/>
                  </a:cubicBezTo>
                  <a:cubicBezTo>
                    <a:pt x="1010326" y="126970"/>
                    <a:pt x="987466" y="115349"/>
                    <a:pt x="963367" y="101348"/>
                  </a:cubicBezTo>
                  <a:cubicBezTo>
                    <a:pt x="939174" y="87631"/>
                    <a:pt x="913171" y="71153"/>
                    <a:pt x="882310" y="60771"/>
                  </a:cubicBezTo>
                  <a:cubicBezTo>
                    <a:pt x="851544" y="50389"/>
                    <a:pt x="815825" y="49531"/>
                    <a:pt x="780107" y="57247"/>
                  </a:cubicBezTo>
                  <a:cubicBezTo>
                    <a:pt x="744197" y="64676"/>
                    <a:pt x="708383" y="79440"/>
                    <a:pt x="671331" y="94871"/>
                  </a:cubicBezTo>
                  <a:cubicBezTo>
                    <a:pt x="634374" y="110110"/>
                    <a:pt x="595893" y="126970"/>
                    <a:pt x="553697" y="135447"/>
                  </a:cubicBezTo>
                  <a:cubicBezTo>
                    <a:pt x="532647" y="139828"/>
                    <a:pt x="511216" y="141162"/>
                    <a:pt x="490261" y="138971"/>
                  </a:cubicBezTo>
                  <a:cubicBezTo>
                    <a:pt x="469306" y="136971"/>
                    <a:pt x="449208" y="130494"/>
                    <a:pt x="431110" y="121445"/>
                  </a:cubicBezTo>
                  <a:cubicBezTo>
                    <a:pt x="394630" y="103252"/>
                    <a:pt x="365578" y="76868"/>
                    <a:pt x="335860" y="55342"/>
                  </a:cubicBezTo>
                  <a:cubicBezTo>
                    <a:pt x="321001" y="44578"/>
                    <a:pt x="306142" y="34482"/>
                    <a:pt x="290617" y="27052"/>
                  </a:cubicBezTo>
                  <a:cubicBezTo>
                    <a:pt x="286711" y="25148"/>
                    <a:pt x="282806" y="23338"/>
                    <a:pt x="278996" y="21528"/>
                  </a:cubicBezTo>
                  <a:cubicBezTo>
                    <a:pt x="275091" y="19814"/>
                    <a:pt x="271090" y="18575"/>
                    <a:pt x="267090" y="17051"/>
                  </a:cubicBezTo>
                  <a:cubicBezTo>
                    <a:pt x="259279" y="13908"/>
                    <a:pt x="251183" y="12098"/>
                    <a:pt x="243373" y="10003"/>
                  </a:cubicBezTo>
                  <a:cubicBezTo>
                    <a:pt x="211750" y="2288"/>
                    <a:pt x="180889" y="2478"/>
                    <a:pt x="153552" y="6383"/>
                  </a:cubicBezTo>
                  <a:cubicBezTo>
                    <a:pt x="126120" y="10384"/>
                    <a:pt x="102022" y="18194"/>
                    <a:pt x="82210" y="27719"/>
                  </a:cubicBezTo>
                  <a:cubicBezTo>
                    <a:pt x="77161" y="29910"/>
                    <a:pt x="72589" y="32767"/>
                    <a:pt x="68113" y="35053"/>
                  </a:cubicBezTo>
                  <a:cubicBezTo>
                    <a:pt x="63541" y="37339"/>
                    <a:pt x="59350" y="39911"/>
                    <a:pt x="55444" y="42578"/>
                  </a:cubicBezTo>
                  <a:cubicBezTo>
                    <a:pt x="51539" y="45150"/>
                    <a:pt x="47634" y="47531"/>
                    <a:pt x="44110" y="50008"/>
                  </a:cubicBezTo>
                  <a:cubicBezTo>
                    <a:pt x="40681" y="52675"/>
                    <a:pt x="37537" y="55151"/>
                    <a:pt x="34489" y="57628"/>
                  </a:cubicBezTo>
                  <a:cubicBezTo>
                    <a:pt x="28203" y="62200"/>
                    <a:pt x="23440" y="67248"/>
                    <a:pt x="19059" y="71248"/>
                  </a:cubicBezTo>
                  <a:cubicBezTo>
                    <a:pt x="14582" y="75249"/>
                    <a:pt x="11248" y="79059"/>
                    <a:pt x="8581" y="82107"/>
                  </a:cubicBezTo>
                  <a:cubicBezTo>
                    <a:pt x="6010" y="84965"/>
                    <a:pt x="3914" y="87250"/>
                    <a:pt x="2295" y="89060"/>
                  </a:cubicBezTo>
                  <a:cubicBezTo>
                    <a:pt x="866" y="90584"/>
                    <a:pt x="104" y="91346"/>
                    <a:pt x="9" y="91346"/>
                  </a:cubicBezTo>
                  <a:cubicBezTo>
                    <a:pt x="-86" y="91251"/>
                    <a:pt x="580" y="90394"/>
                    <a:pt x="1914" y="88774"/>
                  </a:cubicBezTo>
                  <a:cubicBezTo>
                    <a:pt x="3438" y="86965"/>
                    <a:pt x="5343" y="84488"/>
                    <a:pt x="7819" y="81535"/>
                  </a:cubicBezTo>
                  <a:cubicBezTo>
                    <a:pt x="10391" y="78297"/>
                    <a:pt x="13630" y="74392"/>
                    <a:pt x="18011" y="70296"/>
                  </a:cubicBezTo>
                  <a:cubicBezTo>
                    <a:pt x="22393" y="66105"/>
                    <a:pt x="27060" y="60961"/>
                    <a:pt x="33251" y="56199"/>
                  </a:cubicBezTo>
                  <a:cubicBezTo>
                    <a:pt x="36299" y="53723"/>
                    <a:pt x="39538" y="51151"/>
                    <a:pt x="42871" y="48389"/>
                  </a:cubicBezTo>
                  <a:cubicBezTo>
                    <a:pt x="46396" y="45817"/>
                    <a:pt x="50206" y="43340"/>
                    <a:pt x="54206" y="40673"/>
                  </a:cubicBezTo>
                  <a:cubicBezTo>
                    <a:pt x="58111" y="37911"/>
                    <a:pt x="62302" y="35244"/>
                    <a:pt x="66874" y="32863"/>
                  </a:cubicBezTo>
                  <a:cubicBezTo>
                    <a:pt x="71446" y="30481"/>
                    <a:pt x="76018" y="27529"/>
                    <a:pt x="81067" y="25243"/>
                  </a:cubicBezTo>
                  <a:cubicBezTo>
                    <a:pt x="101069" y="15337"/>
                    <a:pt x="125358" y="7336"/>
                    <a:pt x="153171" y="2954"/>
                  </a:cubicBezTo>
                  <a:cubicBezTo>
                    <a:pt x="180889" y="-1237"/>
                    <a:pt x="212226" y="-1618"/>
                    <a:pt x="244516" y="6098"/>
                  </a:cubicBezTo>
                  <a:cubicBezTo>
                    <a:pt x="252517" y="8193"/>
                    <a:pt x="260803" y="10003"/>
                    <a:pt x="268709" y="13146"/>
                  </a:cubicBezTo>
                  <a:cubicBezTo>
                    <a:pt x="272710" y="14670"/>
                    <a:pt x="276805" y="15908"/>
                    <a:pt x="280806" y="17623"/>
                  </a:cubicBezTo>
                  <a:cubicBezTo>
                    <a:pt x="284711" y="19432"/>
                    <a:pt x="288712" y="21338"/>
                    <a:pt x="292712" y="23242"/>
                  </a:cubicBezTo>
                  <a:cubicBezTo>
                    <a:pt x="308619" y="30863"/>
                    <a:pt x="323764" y="40959"/>
                    <a:pt x="338718" y="51817"/>
                  </a:cubicBezTo>
                  <a:cubicBezTo>
                    <a:pt x="368722" y="73344"/>
                    <a:pt x="397773" y="99538"/>
                    <a:pt x="433396" y="117254"/>
                  </a:cubicBezTo>
                  <a:cubicBezTo>
                    <a:pt x="451113" y="126017"/>
                    <a:pt x="470544" y="132304"/>
                    <a:pt x="490927" y="134209"/>
                  </a:cubicBezTo>
                  <a:cubicBezTo>
                    <a:pt x="511216" y="136209"/>
                    <a:pt x="532171" y="134971"/>
                    <a:pt x="552840" y="130684"/>
                  </a:cubicBezTo>
                  <a:cubicBezTo>
                    <a:pt x="594274" y="122302"/>
                    <a:pt x="632564" y="105729"/>
                    <a:pt x="669616" y="90489"/>
                  </a:cubicBezTo>
                  <a:cubicBezTo>
                    <a:pt x="706669" y="75154"/>
                    <a:pt x="742769" y="60390"/>
                    <a:pt x="779249" y="52865"/>
                  </a:cubicBezTo>
                  <a:cubicBezTo>
                    <a:pt x="815540" y="45055"/>
                    <a:pt x="852211" y="46102"/>
                    <a:pt x="883738" y="56961"/>
                  </a:cubicBezTo>
                  <a:cubicBezTo>
                    <a:pt x="915171" y="67724"/>
                    <a:pt x="941174" y="84488"/>
                    <a:pt x="965273" y="98395"/>
                  </a:cubicBezTo>
                  <a:cubicBezTo>
                    <a:pt x="989180" y="112587"/>
                    <a:pt x="1011564" y="124207"/>
                    <a:pt x="1032805" y="130399"/>
                  </a:cubicBezTo>
                  <a:cubicBezTo>
                    <a:pt x="1053855" y="136876"/>
                    <a:pt x="1073000" y="138781"/>
                    <a:pt x="1088431" y="137447"/>
                  </a:cubicBezTo>
                  <a:cubicBezTo>
                    <a:pt x="1103861" y="136304"/>
                    <a:pt x="1115387" y="132113"/>
                    <a:pt x="1122721" y="128589"/>
                  </a:cubicBezTo>
                  <a:cubicBezTo>
                    <a:pt x="1129960" y="125065"/>
                    <a:pt x="1133484" y="122493"/>
                    <a:pt x="1133579" y="122779"/>
                  </a:cubicBezTo>
                  <a:close/>
                </a:path>
              </a:pathLst>
            </a:custGeom>
            <a:solidFill>
              <a:srgbClr val="FAFAFA"/>
            </a:solidFill>
            <a:ln w="952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43B09145-8AC3-4F84-98AA-3F34D1A71354}"/>
                </a:ext>
              </a:extLst>
            </p:cNvPr>
            <p:cNvSpPr/>
            <p:nvPr/>
          </p:nvSpPr>
          <p:spPr>
            <a:xfrm>
              <a:off x="5789669" y="2737575"/>
              <a:ext cx="628650" cy="1057275"/>
            </a:xfrm>
            <a:custGeom>
              <a:avLst/>
              <a:gdLst>
                <a:gd name="connsiteX0" fmla="*/ 188316 w 628650"/>
                <a:gd name="connsiteY0" fmla="*/ 1065376 h 1057275"/>
                <a:gd name="connsiteX1" fmla="*/ 188316 w 628650"/>
                <a:gd name="connsiteY1" fmla="*/ 1065376 h 1057275"/>
                <a:gd name="connsiteX2" fmla="*/ 395389 w 628650"/>
                <a:gd name="connsiteY2" fmla="*/ 884877 h 1057275"/>
                <a:gd name="connsiteX3" fmla="*/ 405295 w 628650"/>
                <a:gd name="connsiteY3" fmla="*/ 768291 h 1057275"/>
                <a:gd name="connsiteX4" fmla="*/ 590176 w 628650"/>
                <a:gd name="connsiteY4" fmla="*/ 605413 h 1057275"/>
                <a:gd name="connsiteX5" fmla="*/ 632562 w 628650"/>
                <a:gd name="connsiteY5" fmla="*/ 77824 h 1057275"/>
                <a:gd name="connsiteX6" fmla="*/ 632562 w 628650"/>
                <a:gd name="connsiteY6" fmla="*/ 77824 h 1057275"/>
                <a:gd name="connsiteX7" fmla="*/ 68015 w 628650"/>
                <a:gd name="connsiteY7" fmla="*/ 75633 h 1057275"/>
                <a:gd name="connsiteX8" fmla="*/ 42107 w 628650"/>
                <a:gd name="connsiteY8" fmla="*/ 90682 h 1057275"/>
                <a:gd name="connsiteX9" fmla="*/ 292 w 628650"/>
                <a:gd name="connsiteY9" fmla="*/ 856778 h 1057275"/>
                <a:gd name="connsiteX10" fmla="*/ 188316 w 628650"/>
                <a:gd name="connsiteY10" fmla="*/ 106537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650" h="1057275">
                  <a:moveTo>
                    <a:pt x="188316" y="1065376"/>
                  </a:moveTo>
                  <a:lnTo>
                    <a:pt x="188316" y="1065376"/>
                  </a:lnTo>
                  <a:cubicBezTo>
                    <a:pt x="294615" y="1070614"/>
                    <a:pt x="386055" y="990890"/>
                    <a:pt x="395389" y="884877"/>
                  </a:cubicBezTo>
                  <a:cubicBezTo>
                    <a:pt x="400914" y="822012"/>
                    <a:pt x="405295" y="768291"/>
                    <a:pt x="405295" y="768291"/>
                  </a:cubicBezTo>
                  <a:cubicBezTo>
                    <a:pt x="405295" y="768291"/>
                    <a:pt x="567601" y="764195"/>
                    <a:pt x="590176" y="605413"/>
                  </a:cubicBezTo>
                  <a:cubicBezTo>
                    <a:pt x="612750" y="446632"/>
                    <a:pt x="632562" y="77824"/>
                    <a:pt x="632562" y="77824"/>
                  </a:cubicBezTo>
                  <a:lnTo>
                    <a:pt x="632562" y="77824"/>
                  </a:lnTo>
                  <a:cubicBezTo>
                    <a:pt x="458731" y="-25142"/>
                    <a:pt x="242704" y="-25999"/>
                    <a:pt x="68015" y="75633"/>
                  </a:cubicBezTo>
                  <a:lnTo>
                    <a:pt x="42107" y="90682"/>
                  </a:lnTo>
                  <a:lnTo>
                    <a:pt x="292" y="856778"/>
                  </a:lnTo>
                  <a:cubicBezTo>
                    <a:pt x="-5613" y="966411"/>
                    <a:pt x="78683" y="1059946"/>
                    <a:pt x="188316" y="1065376"/>
                  </a:cubicBezTo>
                  <a:close/>
                </a:path>
              </a:pathLst>
            </a:custGeom>
            <a:solidFill>
              <a:srgbClr val="FFBE9D"/>
            </a:solidFill>
            <a:ln w="9525"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2C3527B6-5E43-429C-B87C-67F82A580312}"/>
                </a:ext>
              </a:extLst>
            </p:cNvPr>
            <p:cNvSpPr/>
            <p:nvPr/>
          </p:nvSpPr>
          <p:spPr>
            <a:xfrm>
              <a:off x="6217348" y="3041038"/>
              <a:ext cx="57150" cy="190500"/>
            </a:xfrm>
            <a:custGeom>
              <a:avLst/>
              <a:gdLst>
                <a:gd name="connsiteX0" fmla="*/ 0 w 57150"/>
                <a:gd name="connsiteY0" fmla="*/ 192223 h 190500"/>
                <a:gd name="connsiteX1" fmla="*/ 36385 w 57150"/>
                <a:gd name="connsiteY1" fmla="*/ 189270 h 190500"/>
                <a:gd name="connsiteX2" fmla="*/ 47720 w 57150"/>
                <a:gd name="connsiteY2" fmla="*/ 185650 h 190500"/>
                <a:gd name="connsiteX3" fmla="*/ 45720 w 57150"/>
                <a:gd name="connsiteY3" fmla="*/ 168696 h 190500"/>
                <a:gd name="connsiteX4" fmla="*/ 34195 w 57150"/>
                <a:gd name="connsiteY4" fmla="*/ 121928 h 190500"/>
                <a:gd name="connsiteX5" fmla="*/ 11906 w 57150"/>
                <a:gd name="connsiteY5" fmla="*/ 8 h 190500"/>
                <a:gd name="connsiteX6" fmla="*/ 46482 w 57150"/>
                <a:gd name="connsiteY6" fmla="*/ 118975 h 190500"/>
                <a:gd name="connsiteX7" fmla="*/ 57055 w 57150"/>
                <a:gd name="connsiteY7" fmla="*/ 165934 h 190500"/>
                <a:gd name="connsiteX8" fmla="*/ 57055 w 57150"/>
                <a:gd name="connsiteY8" fmla="*/ 190127 h 190500"/>
                <a:gd name="connsiteX9" fmla="*/ 46006 w 57150"/>
                <a:gd name="connsiteY9" fmla="*/ 198033 h 190500"/>
                <a:gd name="connsiteX10" fmla="*/ 36100 w 57150"/>
                <a:gd name="connsiteY10" fmla="*/ 198033 h 190500"/>
                <a:gd name="connsiteX11" fmla="*/ 0 w 57150"/>
                <a:gd name="connsiteY11" fmla="*/ 19222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190500">
                  <a:moveTo>
                    <a:pt x="0" y="192223"/>
                  </a:moveTo>
                  <a:cubicBezTo>
                    <a:pt x="95" y="190508"/>
                    <a:pt x="14002" y="189556"/>
                    <a:pt x="36385" y="189270"/>
                  </a:cubicBezTo>
                  <a:cubicBezTo>
                    <a:pt x="42196" y="189365"/>
                    <a:pt x="46863" y="188698"/>
                    <a:pt x="47720" y="185650"/>
                  </a:cubicBezTo>
                  <a:cubicBezTo>
                    <a:pt x="49244" y="182317"/>
                    <a:pt x="47815" y="175935"/>
                    <a:pt x="45720" y="168696"/>
                  </a:cubicBezTo>
                  <a:cubicBezTo>
                    <a:pt x="42005" y="153456"/>
                    <a:pt x="38195" y="138121"/>
                    <a:pt x="34195" y="121928"/>
                  </a:cubicBezTo>
                  <a:cubicBezTo>
                    <a:pt x="18478" y="55444"/>
                    <a:pt x="8477" y="865"/>
                    <a:pt x="11906" y="8"/>
                  </a:cubicBezTo>
                  <a:cubicBezTo>
                    <a:pt x="15240" y="-754"/>
                    <a:pt x="30766" y="52491"/>
                    <a:pt x="46482" y="118975"/>
                  </a:cubicBezTo>
                  <a:cubicBezTo>
                    <a:pt x="50101" y="135168"/>
                    <a:pt x="53626" y="150694"/>
                    <a:pt x="57055" y="165934"/>
                  </a:cubicBezTo>
                  <a:cubicBezTo>
                    <a:pt x="58293" y="172792"/>
                    <a:pt x="61246" y="181078"/>
                    <a:pt x="57055" y="190127"/>
                  </a:cubicBezTo>
                  <a:cubicBezTo>
                    <a:pt x="54864" y="194699"/>
                    <a:pt x="49911" y="197461"/>
                    <a:pt x="46006" y="198033"/>
                  </a:cubicBezTo>
                  <a:cubicBezTo>
                    <a:pt x="42100" y="198700"/>
                    <a:pt x="38862" y="198223"/>
                    <a:pt x="36100" y="198033"/>
                  </a:cubicBezTo>
                  <a:cubicBezTo>
                    <a:pt x="13716" y="196128"/>
                    <a:pt x="0" y="193937"/>
                    <a:pt x="0" y="192223"/>
                  </a:cubicBezTo>
                  <a:close/>
                </a:path>
              </a:pathLst>
            </a:custGeom>
            <a:solidFill>
              <a:srgbClr val="263238"/>
            </a:solidFill>
            <a:ln w="952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427D8210-BB49-4F85-805E-B56C1B7E5B0E}"/>
                </a:ext>
              </a:extLst>
            </p:cNvPr>
            <p:cNvSpPr/>
            <p:nvPr/>
          </p:nvSpPr>
          <p:spPr>
            <a:xfrm>
              <a:off x="5995701" y="3417855"/>
              <a:ext cx="190500" cy="123825"/>
            </a:xfrm>
            <a:custGeom>
              <a:avLst/>
              <a:gdLst>
                <a:gd name="connsiteX0" fmla="*/ 199739 w 190500"/>
                <a:gd name="connsiteY0" fmla="*/ 85820 h 123825"/>
                <a:gd name="connsiteX1" fmla="*/ 0 w 190500"/>
                <a:gd name="connsiteY1" fmla="*/ 0 h 123825"/>
                <a:gd name="connsiteX2" fmla="*/ 194786 w 190500"/>
                <a:gd name="connsiteY2" fmla="*/ 127063 h 123825"/>
                <a:gd name="connsiteX3" fmla="*/ 199739 w 190500"/>
                <a:gd name="connsiteY3" fmla="*/ 85820 h 123825"/>
              </a:gdLst>
              <a:ahLst/>
              <a:cxnLst>
                <a:cxn ang="0">
                  <a:pos x="connsiteX0" y="connsiteY0"/>
                </a:cxn>
                <a:cxn ang="0">
                  <a:pos x="connsiteX1" y="connsiteY1"/>
                </a:cxn>
                <a:cxn ang="0">
                  <a:pos x="connsiteX2" y="connsiteY2"/>
                </a:cxn>
                <a:cxn ang="0">
                  <a:pos x="connsiteX3" y="connsiteY3"/>
                </a:cxn>
              </a:cxnLst>
              <a:rect l="l" t="t" r="r" b="b"/>
              <a:pathLst>
                <a:path w="190500" h="123825">
                  <a:moveTo>
                    <a:pt x="199739" y="85820"/>
                  </a:moveTo>
                  <a:cubicBezTo>
                    <a:pt x="199739" y="85820"/>
                    <a:pt x="98203" y="80963"/>
                    <a:pt x="0" y="0"/>
                  </a:cubicBezTo>
                  <a:cubicBezTo>
                    <a:pt x="0" y="0"/>
                    <a:pt x="34195" y="120872"/>
                    <a:pt x="194786" y="127063"/>
                  </a:cubicBezTo>
                  <a:lnTo>
                    <a:pt x="199739" y="85820"/>
                  </a:lnTo>
                  <a:close/>
                </a:path>
              </a:pathLst>
            </a:custGeom>
            <a:solidFill>
              <a:srgbClr val="EB996E"/>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F8EDFFC6-ACEF-4D22-9A96-7A54AC3AA8D6}"/>
                </a:ext>
              </a:extLst>
            </p:cNvPr>
            <p:cNvSpPr/>
            <p:nvPr/>
          </p:nvSpPr>
          <p:spPr>
            <a:xfrm>
              <a:off x="5782519" y="2694146"/>
              <a:ext cx="647700" cy="352425"/>
            </a:xfrm>
            <a:custGeom>
              <a:avLst/>
              <a:gdLst>
                <a:gd name="connsiteX0" fmla="*/ 637807 w 647700"/>
                <a:gd name="connsiteY0" fmla="*/ 161734 h 352425"/>
                <a:gd name="connsiteX1" fmla="*/ 414446 w 647700"/>
                <a:gd name="connsiteY1" fmla="*/ 133255 h 352425"/>
                <a:gd name="connsiteX2" fmla="*/ 215373 w 647700"/>
                <a:gd name="connsiteY2" fmla="*/ 77057 h 352425"/>
                <a:gd name="connsiteX3" fmla="*/ 100025 w 647700"/>
                <a:gd name="connsiteY3" fmla="*/ 198596 h 352425"/>
                <a:gd name="connsiteX4" fmla="*/ 31731 w 647700"/>
                <a:gd name="connsiteY4" fmla="*/ 353092 h 352425"/>
                <a:gd name="connsiteX5" fmla="*/ 21539 w 647700"/>
                <a:gd name="connsiteY5" fmla="*/ 92488 h 352425"/>
                <a:gd name="connsiteX6" fmla="*/ 185465 w 647700"/>
                <a:gd name="connsiteY6" fmla="*/ 23336 h 352425"/>
                <a:gd name="connsiteX7" fmla="*/ 361391 w 647700"/>
                <a:gd name="connsiteY7" fmla="*/ 0 h 352425"/>
                <a:gd name="connsiteX8" fmla="*/ 524174 w 647700"/>
                <a:gd name="connsiteY8" fmla="*/ 32194 h 352425"/>
                <a:gd name="connsiteX9" fmla="*/ 649237 w 647700"/>
                <a:gd name="connsiteY9" fmla="*/ 73914 h 352425"/>
                <a:gd name="connsiteX10" fmla="*/ 637807 w 647700"/>
                <a:gd name="connsiteY10" fmla="*/ 16173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700" h="352425">
                  <a:moveTo>
                    <a:pt x="637807" y="161734"/>
                  </a:moveTo>
                  <a:cubicBezTo>
                    <a:pt x="637807" y="161734"/>
                    <a:pt x="537794" y="203549"/>
                    <a:pt x="414446" y="133255"/>
                  </a:cubicBezTo>
                  <a:cubicBezTo>
                    <a:pt x="333483" y="87154"/>
                    <a:pt x="237662" y="61436"/>
                    <a:pt x="215373" y="77057"/>
                  </a:cubicBezTo>
                  <a:cubicBezTo>
                    <a:pt x="193085" y="92583"/>
                    <a:pt x="183845" y="178117"/>
                    <a:pt x="100025" y="198596"/>
                  </a:cubicBezTo>
                  <a:cubicBezTo>
                    <a:pt x="100025" y="198596"/>
                    <a:pt x="96692" y="362521"/>
                    <a:pt x="31731" y="353092"/>
                  </a:cubicBezTo>
                  <a:cubicBezTo>
                    <a:pt x="-33134" y="343662"/>
                    <a:pt x="21539" y="92488"/>
                    <a:pt x="21539" y="92488"/>
                  </a:cubicBezTo>
                  <a:lnTo>
                    <a:pt x="185465" y="23336"/>
                  </a:lnTo>
                  <a:lnTo>
                    <a:pt x="361391" y="0"/>
                  </a:lnTo>
                  <a:lnTo>
                    <a:pt x="524174" y="32194"/>
                  </a:lnTo>
                  <a:lnTo>
                    <a:pt x="649237" y="73914"/>
                  </a:lnTo>
                  <a:lnTo>
                    <a:pt x="637807" y="161734"/>
                  </a:lnTo>
                  <a:close/>
                </a:path>
              </a:pathLst>
            </a:custGeom>
            <a:solidFill>
              <a:srgbClr val="263238"/>
            </a:solidFill>
            <a:ln w="9525"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34150800-E49B-4C9B-BA96-C51BB0B320B6}"/>
                </a:ext>
              </a:extLst>
            </p:cNvPr>
            <p:cNvSpPr/>
            <p:nvPr/>
          </p:nvSpPr>
          <p:spPr>
            <a:xfrm>
              <a:off x="5713520" y="2985069"/>
              <a:ext cx="114300" cy="161925"/>
            </a:xfrm>
            <a:custGeom>
              <a:avLst/>
              <a:gdLst>
                <a:gd name="connsiteX0" fmla="*/ 116446 w 114300"/>
                <a:gd name="connsiteY0" fmla="*/ 10448 h 161925"/>
                <a:gd name="connsiteX1" fmla="*/ 717 w 114300"/>
                <a:gd name="connsiteY1" fmla="*/ 73123 h 161925"/>
                <a:gd name="connsiteX2" fmla="*/ 102445 w 114300"/>
                <a:gd name="connsiteY2" fmla="*/ 167325 h 161925"/>
                <a:gd name="connsiteX3" fmla="*/ 116446 w 114300"/>
                <a:gd name="connsiteY3" fmla="*/ 10448 h 161925"/>
              </a:gdLst>
              <a:ahLst/>
              <a:cxnLst>
                <a:cxn ang="0">
                  <a:pos x="connsiteX0" y="connsiteY0"/>
                </a:cxn>
                <a:cxn ang="0">
                  <a:pos x="connsiteX1" y="connsiteY1"/>
                </a:cxn>
                <a:cxn ang="0">
                  <a:pos x="connsiteX2" y="connsiteY2"/>
                </a:cxn>
                <a:cxn ang="0">
                  <a:pos x="connsiteX3" y="connsiteY3"/>
                </a:cxn>
              </a:cxnLst>
              <a:rect l="l" t="t" r="r" b="b"/>
              <a:pathLst>
                <a:path w="114300" h="161925">
                  <a:moveTo>
                    <a:pt x="116446" y="10448"/>
                  </a:moveTo>
                  <a:cubicBezTo>
                    <a:pt x="113874" y="8924"/>
                    <a:pt x="11385" y="-36034"/>
                    <a:pt x="717" y="73123"/>
                  </a:cubicBezTo>
                  <a:cubicBezTo>
                    <a:pt x="-9951" y="182279"/>
                    <a:pt x="101873" y="170468"/>
                    <a:pt x="102445" y="167325"/>
                  </a:cubicBezTo>
                  <a:cubicBezTo>
                    <a:pt x="102921" y="164277"/>
                    <a:pt x="116446" y="10448"/>
                    <a:pt x="116446" y="10448"/>
                  </a:cubicBezTo>
                  <a:close/>
                </a:path>
              </a:pathLst>
            </a:custGeom>
            <a:solidFill>
              <a:srgbClr val="FFBE9D"/>
            </a:solidFill>
            <a:ln w="9525"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4C868579-9BAA-493E-9D68-A496DD68D288}"/>
                </a:ext>
              </a:extLst>
            </p:cNvPr>
            <p:cNvSpPr/>
            <p:nvPr/>
          </p:nvSpPr>
          <p:spPr>
            <a:xfrm>
              <a:off x="5741620" y="3019230"/>
              <a:ext cx="38100" cy="95250"/>
            </a:xfrm>
            <a:custGeom>
              <a:avLst/>
              <a:gdLst>
                <a:gd name="connsiteX0" fmla="*/ 45008 w 38100"/>
                <a:gd name="connsiteY0" fmla="*/ 88586 h 95250"/>
                <a:gd name="connsiteX1" fmla="*/ 39578 w 38100"/>
                <a:gd name="connsiteY1" fmla="*/ 90872 h 95250"/>
                <a:gd name="connsiteX2" fmla="*/ 25291 w 38100"/>
                <a:gd name="connsiteY2" fmla="*/ 89825 h 95250"/>
                <a:gd name="connsiteX3" fmla="*/ 7670 w 38100"/>
                <a:gd name="connsiteY3" fmla="*/ 45438 h 95250"/>
                <a:gd name="connsiteX4" fmla="*/ 15671 w 38100"/>
                <a:gd name="connsiteY4" fmla="*/ 18673 h 95250"/>
                <a:gd name="connsiteX5" fmla="*/ 31387 w 38100"/>
                <a:gd name="connsiteY5" fmla="*/ 5433 h 95250"/>
                <a:gd name="connsiteX6" fmla="*/ 42150 w 38100"/>
                <a:gd name="connsiteY6" fmla="*/ 11720 h 95250"/>
                <a:gd name="connsiteX7" fmla="*/ 43007 w 38100"/>
                <a:gd name="connsiteY7" fmla="*/ 17244 h 95250"/>
                <a:gd name="connsiteX8" fmla="*/ 45103 w 38100"/>
                <a:gd name="connsiteY8" fmla="*/ 11053 h 95250"/>
                <a:gd name="connsiteX9" fmla="*/ 41483 w 38100"/>
                <a:gd name="connsiteY9" fmla="*/ 3814 h 95250"/>
                <a:gd name="connsiteX10" fmla="*/ 31196 w 38100"/>
                <a:gd name="connsiteY10" fmla="*/ 4 h 95250"/>
                <a:gd name="connsiteX11" fmla="*/ 9670 w 38100"/>
                <a:gd name="connsiteY11" fmla="*/ 14958 h 95250"/>
                <a:gd name="connsiteX12" fmla="*/ 145 w 38100"/>
                <a:gd name="connsiteY12" fmla="*/ 44771 h 95250"/>
                <a:gd name="connsiteX13" fmla="*/ 23291 w 38100"/>
                <a:gd name="connsiteY13" fmla="*/ 94587 h 95250"/>
                <a:gd name="connsiteX14" fmla="*/ 41007 w 38100"/>
                <a:gd name="connsiteY14" fmla="*/ 93349 h 95250"/>
                <a:gd name="connsiteX15" fmla="*/ 45008 w 38100"/>
                <a:gd name="connsiteY15" fmla="*/ 885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0" h="95250">
                  <a:moveTo>
                    <a:pt x="45008" y="88586"/>
                  </a:moveTo>
                  <a:cubicBezTo>
                    <a:pt x="44531" y="88205"/>
                    <a:pt x="43007" y="89729"/>
                    <a:pt x="39578" y="90872"/>
                  </a:cubicBezTo>
                  <a:cubicBezTo>
                    <a:pt x="36340" y="92015"/>
                    <a:pt x="30815" y="92492"/>
                    <a:pt x="25291" y="89825"/>
                  </a:cubicBezTo>
                  <a:cubicBezTo>
                    <a:pt x="14147" y="84491"/>
                    <a:pt x="6241" y="65250"/>
                    <a:pt x="7670" y="45438"/>
                  </a:cubicBezTo>
                  <a:cubicBezTo>
                    <a:pt x="8336" y="35437"/>
                    <a:pt x="11384" y="26198"/>
                    <a:pt x="15671" y="18673"/>
                  </a:cubicBezTo>
                  <a:cubicBezTo>
                    <a:pt x="19766" y="11053"/>
                    <a:pt x="25481" y="5909"/>
                    <a:pt x="31387" y="5433"/>
                  </a:cubicBezTo>
                  <a:cubicBezTo>
                    <a:pt x="37292" y="4671"/>
                    <a:pt x="41102" y="8576"/>
                    <a:pt x="42150" y="11720"/>
                  </a:cubicBezTo>
                  <a:cubicBezTo>
                    <a:pt x="43293" y="14958"/>
                    <a:pt x="42436" y="17054"/>
                    <a:pt x="43007" y="17244"/>
                  </a:cubicBezTo>
                  <a:cubicBezTo>
                    <a:pt x="43293" y="17530"/>
                    <a:pt x="45484" y="15625"/>
                    <a:pt x="45103" y="11053"/>
                  </a:cubicBezTo>
                  <a:cubicBezTo>
                    <a:pt x="44817" y="8862"/>
                    <a:pt x="43865" y="6100"/>
                    <a:pt x="41483" y="3814"/>
                  </a:cubicBezTo>
                  <a:cubicBezTo>
                    <a:pt x="39102" y="1433"/>
                    <a:pt x="35292" y="4"/>
                    <a:pt x="31196" y="4"/>
                  </a:cubicBezTo>
                  <a:cubicBezTo>
                    <a:pt x="22719" y="-187"/>
                    <a:pt x="14432" y="6767"/>
                    <a:pt x="9670" y="14958"/>
                  </a:cubicBezTo>
                  <a:cubicBezTo>
                    <a:pt x="4526" y="23150"/>
                    <a:pt x="907" y="33532"/>
                    <a:pt x="145" y="44771"/>
                  </a:cubicBezTo>
                  <a:cubicBezTo>
                    <a:pt x="-1284" y="66869"/>
                    <a:pt x="7955" y="88491"/>
                    <a:pt x="23291" y="94587"/>
                  </a:cubicBezTo>
                  <a:cubicBezTo>
                    <a:pt x="30815" y="97349"/>
                    <a:pt x="37388" y="95635"/>
                    <a:pt x="41007" y="93349"/>
                  </a:cubicBezTo>
                  <a:cubicBezTo>
                    <a:pt x="44531" y="91253"/>
                    <a:pt x="45389" y="88872"/>
                    <a:pt x="45008" y="88586"/>
                  </a:cubicBezTo>
                  <a:close/>
                </a:path>
              </a:pathLst>
            </a:custGeom>
            <a:solidFill>
              <a:srgbClr val="EB996E"/>
            </a:solidFill>
            <a:ln w="9525"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B5D480AC-82C9-43D6-99C7-91F34F267E92}"/>
                </a:ext>
              </a:extLst>
            </p:cNvPr>
            <p:cNvSpPr/>
            <p:nvPr/>
          </p:nvSpPr>
          <p:spPr>
            <a:xfrm>
              <a:off x="5727818" y="2552016"/>
              <a:ext cx="771525" cy="314325"/>
            </a:xfrm>
            <a:custGeom>
              <a:avLst/>
              <a:gdLst>
                <a:gd name="connsiteX0" fmla="*/ 227116 w 771525"/>
                <a:gd name="connsiteY0" fmla="*/ 236618 h 314325"/>
                <a:gd name="connsiteX1" fmla="*/ 154441 w 771525"/>
                <a:gd name="connsiteY1" fmla="*/ 301673 h 314325"/>
                <a:gd name="connsiteX2" fmla="*/ 61191 w 771525"/>
                <a:gd name="connsiteY2" fmla="*/ 321390 h 314325"/>
                <a:gd name="connsiteX3" fmla="*/ 40 w 771525"/>
                <a:gd name="connsiteY3" fmla="*/ 253953 h 314325"/>
                <a:gd name="connsiteX4" fmla="*/ 62429 w 771525"/>
                <a:gd name="connsiteY4" fmla="*/ 196517 h 314325"/>
                <a:gd name="connsiteX5" fmla="*/ 29473 w 771525"/>
                <a:gd name="connsiteY5" fmla="*/ 151845 h 314325"/>
                <a:gd name="connsiteX6" fmla="*/ 82432 w 771525"/>
                <a:gd name="connsiteY6" fmla="*/ 135462 h 314325"/>
                <a:gd name="connsiteX7" fmla="*/ 73669 w 771525"/>
                <a:gd name="connsiteY7" fmla="*/ 68882 h 314325"/>
                <a:gd name="connsiteX8" fmla="*/ 154060 w 771525"/>
                <a:gd name="connsiteY8" fmla="*/ 65739 h 314325"/>
                <a:gd name="connsiteX9" fmla="*/ 231593 w 771525"/>
                <a:gd name="connsiteY9" fmla="*/ 98600 h 314325"/>
                <a:gd name="connsiteX10" fmla="*/ 357228 w 771525"/>
                <a:gd name="connsiteY10" fmla="*/ 67739 h 314325"/>
                <a:gd name="connsiteX11" fmla="*/ 474195 w 771525"/>
                <a:gd name="connsiteY11" fmla="*/ 6684 h 314325"/>
                <a:gd name="connsiteX12" fmla="*/ 632786 w 771525"/>
                <a:gd name="connsiteY12" fmla="*/ 23734 h 314325"/>
                <a:gd name="connsiteX13" fmla="*/ 740514 w 771525"/>
                <a:gd name="connsiteY13" fmla="*/ 102315 h 314325"/>
                <a:gd name="connsiteX14" fmla="*/ 768803 w 771525"/>
                <a:gd name="connsiteY14" fmla="*/ 229474 h 314325"/>
                <a:gd name="connsiteX15" fmla="*/ 671458 w 771525"/>
                <a:gd name="connsiteY15" fmla="*/ 309008 h 314325"/>
                <a:gd name="connsiteX16" fmla="*/ 488101 w 771525"/>
                <a:gd name="connsiteY16" fmla="*/ 258144 h 314325"/>
                <a:gd name="connsiteX17" fmla="*/ 232355 w 771525"/>
                <a:gd name="connsiteY17" fmla="*/ 205185 h 314325"/>
                <a:gd name="connsiteX18" fmla="*/ 227116 w 771525"/>
                <a:gd name="connsiteY18" fmla="*/ 23661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1525" h="314325">
                  <a:moveTo>
                    <a:pt x="227116" y="236618"/>
                  </a:moveTo>
                  <a:cubicBezTo>
                    <a:pt x="204828" y="260430"/>
                    <a:pt x="182158" y="284433"/>
                    <a:pt x="154441" y="301673"/>
                  </a:cubicBezTo>
                  <a:cubicBezTo>
                    <a:pt x="126723" y="318914"/>
                    <a:pt x="92909" y="328724"/>
                    <a:pt x="61191" y="321390"/>
                  </a:cubicBezTo>
                  <a:cubicBezTo>
                    <a:pt x="29377" y="314056"/>
                    <a:pt x="1279" y="286529"/>
                    <a:pt x="40" y="253953"/>
                  </a:cubicBezTo>
                  <a:cubicBezTo>
                    <a:pt x="-1293" y="221378"/>
                    <a:pt x="30616" y="189564"/>
                    <a:pt x="62429" y="196517"/>
                  </a:cubicBezTo>
                  <a:cubicBezTo>
                    <a:pt x="40807" y="196898"/>
                    <a:pt x="22710" y="172419"/>
                    <a:pt x="29473" y="151845"/>
                  </a:cubicBezTo>
                  <a:cubicBezTo>
                    <a:pt x="36235" y="131271"/>
                    <a:pt x="65287" y="122318"/>
                    <a:pt x="82432" y="135462"/>
                  </a:cubicBezTo>
                  <a:cubicBezTo>
                    <a:pt x="54809" y="130319"/>
                    <a:pt x="51666" y="86408"/>
                    <a:pt x="73669" y="68882"/>
                  </a:cubicBezTo>
                  <a:cubicBezTo>
                    <a:pt x="95671" y="51356"/>
                    <a:pt x="128056" y="55166"/>
                    <a:pt x="154060" y="65739"/>
                  </a:cubicBezTo>
                  <a:cubicBezTo>
                    <a:pt x="180158" y="76312"/>
                    <a:pt x="204066" y="92695"/>
                    <a:pt x="231593" y="98600"/>
                  </a:cubicBezTo>
                  <a:cubicBezTo>
                    <a:pt x="274741" y="107840"/>
                    <a:pt x="319033" y="89933"/>
                    <a:pt x="357228" y="67739"/>
                  </a:cubicBezTo>
                  <a:cubicBezTo>
                    <a:pt x="395423" y="45546"/>
                    <a:pt x="431713" y="18400"/>
                    <a:pt x="474195" y="6684"/>
                  </a:cubicBezTo>
                  <a:cubicBezTo>
                    <a:pt x="526392" y="-7794"/>
                    <a:pt x="582875" y="2779"/>
                    <a:pt x="632786" y="23734"/>
                  </a:cubicBezTo>
                  <a:cubicBezTo>
                    <a:pt x="674220" y="41165"/>
                    <a:pt x="713558" y="66311"/>
                    <a:pt x="740514" y="102315"/>
                  </a:cubicBezTo>
                  <a:cubicBezTo>
                    <a:pt x="767470" y="138320"/>
                    <a:pt x="780805" y="186135"/>
                    <a:pt x="768803" y="229474"/>
                  </a:cubicBezTo>
                  <a:cubicBezTo>
                    <a:pt x="756802" y="272813"/>
                    <a:pt x="716511" y="308817"/>
                    <a:pt x="671458" y="309008"/>
                  </a:cubicBezTo>
                  <a:cubicBezTo>
                    <a:pt x="671458" y="309008"/>
                    <a:pt x="570397" y="319199"/>
                    <a:pt x="488101" y="258144"/>
                  </a:cubicBezTo>
                  <a:cubicBezTo>
                    <a:pt x="405805" y="197089"/>
                    <a:pt x="232355" y="205185"/>
                    <a:pt x="232355" y="205185"/>
                  </a:cubicBezTo>
                  <a:lnTo>
                    <a:pt x="227116" y="236618"/>
                  </a:lnTo>
                  <a:close/>
                </a:path>
              </a:pathLst>
            </a:custGeom>
            <a:solidFill>
              <a:srgbClr val="263238"/>
            </a:solidFill>
            <a:ln w="9525"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99A9C3A4-D76B-4775-8184-9BAC255A3B4F}"/>
                </a:ext>
              </a:extLst>
            </p:cNvPr>
            <p:cNvSpPr/>
            <p:nvPr/>
          </p:nvSpPr>
          <p:spPr>
            <a:xfrm>
              <a:off x="5802809" y="2661334"/>
              <a:ext cx="638175" cy="190500"/>
            </a:xfrm>
            <a:custGeom>
              <a:avLst/>
              <a:gdLst>
                <a:gd name="connsiteX0" fmla="*/ 11 w 638175"/>
                <a:gd name="connsiteY0" fmla="*/ 141 h 190500"/>
                <a:gd name="connsiteX1" fmla="*/ 6298 w 638175"/>
                <a:gd name="connsiteY1" fmla="*/ 5189 h 190500"/>
                <a:gd name="connsiteX2" fmla="*/ 25919 w 638175"/>
                <a:gd name="connsiteY2" fmla="*/ 17191 h 190500"/>
                <a:gd name="connsiteX3" fmla="*/ 104691 w 638175"/>
                <a:gd name="connsiteY3" fmla="*/ 48528 h 190500"/>
                <a:gd name="connsiteX4" fmla="*/ 229945 w 638175"/>
                <a:gd name="connsiteY4" fmla="*/ 60434 h 190500"/>
                <a:gd name="connsiteX5" fmla="*/ 380249 w 638175"/>
                <a:gd name="connsiteY5" fmla="*/ 29097 h 190500"/>
                <a:gd name="connsiteX6" fmla="*/ 528840 w 638175"/>
                <a:gd name="connsiteY6" fmla="*/ 20906 h 190500"/>
                <a:gd name="connsiteX7" fmla="*/ 624185 w 638175"/>
                <a:gd name="connsiteY7" fmla="*/ 88819 h 190500"/>
                <a:gd name="connsiteX8" fmla="*/ 632471 w 638175"/>
                <a:gd name="connsiteY8" fmla="*/ 168067 h 190500"/>
                <a:gd name="connsiteX9" fmla="*/ 619899 w 638175"/>
                <a:gd name="connsiteY9" fmla="*/ 195689 h 190500"/>
                <a:gd name="connsiteX10" fmla="*/ 625613 w 638175"/>
                <a:gd name="connsiteY10" fmla="*/ 189974 h 190500"/>
                <a:gd name="connsiteX11" fmla="*/ 636758 w 638175"/>
                <a:gd name="connsiteY11" fmla="*/ 169496 h 190500"/>
                <a:gd name="connsiteX12" fmla="*/ 631614 w 638175"/>
                <a:gd name="connsiteY12" fmla="*/ 85104 h 190500"/>
                <a:gd name="connsiteX13" fmla="*/ 531411 w 638175"/>
                <a:gd name="connsiteY13" fmla="*/ 10333 h 190500"/>
                <a:gd name="connsiteX14" fmla="*/ 377487 w 638175"/>
                <a:gd name="connsiteY14" fmla="*/ 17667 h 190500"/>
                <a:gd name="connsiteX15" fmla="*/ 229088 w 638175"/>
                <a:gd name="connsiteY15" fmla="*/ 49671 h 190500"/>
                <a:gd name="connsiteX16" fmla="*/ 106691 w 638175"/>
                <a:gd name="connsiteY16" fmla="*/ 40432 h 190500"/>
                <a:gd name="connsiteX17" fmla="*/ 11 w 638175"/>
                <a:gd name="connsiteY17" fmla="*/ 14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175" h="190500">
                  <a:moveTo>
                    <a:pt x="11" y="141"/>
                  </a:moveTo>
                  <a:cubicBezTo>
                    <a:pt x="-179" y="522"/>
                    <a:pt x="2012" y="2237"/>
                    <a:pt x="6298" y="5189"/>
                  </a:cubicBezTo>
                  <a:cubicBezTo>
                    <a:pt x="10584" y="8237"/>
                    <a:pt x="17252" y="12238"/>
                    <a:pt x="25919" y="17191"/>
                  </a:cubicBezTo>
                  <a:cubicBezTo>
                    <a:pt x="43350" y="26906"/>
                    <a:pt x="69925" y="39098"/>
                    <a:pt x="104691" y="48528"/>
                  </a:cubicBezTo>
                  <a:cubicBezTo>
                    <a:pt x="139267" y="57863"/>
                    <a:pt x="182320" y="63863"/>
                    <a:pt x="229945" y="60434"/>
                  </a:cubicBezTo>
                  <a:cubicBezTo>
                    <a:pt x="277761" y="57291"/>
                    <a:pt x="327957" y="41861"/>
                    <a:pt x="380249" y="29097"/>
                  </a:cubicBezTo>
                  <a:cubicBezTo>
                    <a:pt x="432351" y="16238"/>
                    <a:pt x="484167" y="9857"/>
                    <a:pt x="528840" y="20906"/>
                  </a:cubicBezTo>
                  <a:cubicBezTo>
                    <a:pt x="573512" y="31193"/>
                    <a:pt x="608754" y="58244"/>
                    <a:pt x="624185" y="88819"/>
                  </a:cubicBezTo>
                  <a:cubicBezTo>
                    <a:pt x="639901" y="119680"/>
                    <a:pt x="637996" y="149874"/>
                    <a:pt x="632471" y="168067"/>
                  </a:cubicBezTo>
                  <a:cubicBezTo>
                    <a:pt x="626757" y="186736"/>
                    <a:pt x="618851" y="195023"/>
                    <a:pt x="619899" y="195689"/>
                  </a:cubicBezTo>
                  <a:cubicBezTo>
                    <a:pt x="620184" y="195975"/>
                    <a:pt x="622184" y="193975"/>
                    <a:pt x="625613" y="189974"/>
                  </a:cubicBezTo>
                  <a:cubicBezTo>
                    <a:pt x="628661" y="185688"/>
                    <a:pt x="633329" y="179116"/>
                    <a:pt x="636758" y="169496"/>
                  </a:cubicBezTo>
                  <a:cubicBezTo>
                    <a:pt x="643997" y="150827"/>
                    <a:pt x="647521" y="118823"/>
                    <a:pt x="631614" y="85104"/>
                  </a:cubicBezTo>
                  <a:cubicBezTo>
                    <a:pt x="615803" y="51481"/>
                    <a:pt x="578465" y="21858"/>
                    <a:pt x="531411" y="10333"/>
                  </a:cubicBezTo>
                  <a:cubicBezTo>
                    <a:pt x="484167" y="-1859"/>
                    <a:pt x="430256" y="4618"/>
                    <a:pt x="377487" y="17667"/>
                  </a:cubicBezTo>
                  <a:cubicBezTo>
                    <a:pt x="324528" y="30621"/>
                    <a:pt x="275379" y="46052"/>
                    <a:pt x="229088" y="49671"/>
                  </a:cubicBezTo>
                  <a:cubicBezTo>
                    <a:pt x="182891" y="53576"/>
                    <a:pt x="140791" y="48623"/>
                    <a:pt x="106691" y="40432"/>
                  </a:cubicBezTo>
                  <a:cubicBezTo>
                    <a:pt x="38016" y="23858"/>
                    <a:pt x="1059" y="-2145"/>
                    <a:pt x="11" y="141"/>
                  </a:cubicBezTo>
                  <a:close/>
                </a:path>
              </a:pathLst>
            </a:custGeom>
            <a:solidFill>
              <a:srgbClr val="455A64"/>
            </a:solidFill>
            <a:ln w="9525"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BBDBBF73-5921-4217-B546-D15745D88AB3}"/>
                </a:ext>
              </a:extLst>
            </p:cNvPr>
            <p:cNvSpPr/>
            <p:nvPr/>
          </p:nvSpPr>
          <p:spPr>
            <a:xfrm>
              <a:off x="5753532" y="2830188"/>
              <a:ext cx="161925" cy="57150"/>
            </a:xfrm>
            <a:custGeom>
              <a:avLst/>
              <a:gdLst>
                <a:gd name="connsiteX0" fmla="*/ 234 w 161925"/>
                <a:gd name="connsiteY0" fmla="*/ 70 h 57150"/>
                <a:gd name="connsiteX1" fmla="*/ 14331 w 161925"/>
                <a:gd name="connsiteY1" fmla="*/ 24931 h 57150"/>
                <a:gd name="connsiteX2" fmla="*/ 74053 w 161925"/>
                <a:gd name="connsiteY2" fmla="*/ 59887 h 57150"/>
                <a:gd name="connsiteX3" fmla="*/ 142919 w 161925"/>
                <a:gd name="connsiteY3" fmla="*/ 52743 h 57150"/>
                <a:gd name="connsiteX4" fmla="*/ 166064 w 161925"/>
                <a:gd name="connsiteY4" fmla="*/ 35980 h 57150"/>
                <a:gd name="connsiteX5" fmla="*/ 139966 w 161925"/>
                <a:gd name="connsiteY5" fmla="*/ 45028 h 57150"/>
                <a:gd name="connsiteX6" fmla="*/ 76529 w 161925"/>
                <a:gd name="connsiteY6" fmla="*/ 48457 h 57150"/>
                <a:gd name="connsiteX7" fmla="*/ 20237 w 161925"/>
                <a:gd name="connsiteY7" fmla="*/ 19120 h 57150"/>
                <a:gd name="connsiteX8" fmla="*/ 234 w 161925"/>
                <a:gd name="connsiteY8" fmla="*/ 7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57150">
                  <a:moveTo>
                    <a:pt x="234" y="70"/>
                  </a:moveTo>
                  <a:cubicBezTo>
                    <a:pt x="-1004" y="737"/>
                    <a:pt x="2520" y="11405"/>
                    <a:pt x="14331" y="24931"/>
                  </a:cubicBezTo>
                  <a:cubicBezTo>
                    <a:pt x="25856" y="38361"/>
                    <a:pt x="46811" y="53886"/>
                    <a:pt x="74053" y="59887"/>
                  </a:cubicBezTo>
                  <a:cubicBezTo>
                    <a:pt x="101294" y="65793"/>
                    <a:pt x="126821" y="60268"/>
                    <a:pt x="142919" y="52743"/>
                  </a:cubicBezTo>
                  <a:cubicBezTo>
                    <a:pt x="159206" y="45314"/>
                    <a:pt x="166922" y="37027"/>
                    <a:pt x="166064" y="35980"/>
                  </a:cubicBezTo>
                  <a:cubicBezTo>
                    <a:pt x="165017" y="34456"/>
                    <a:pt x="155873" y="40075"/>
                    <a:pt x="139966" y="45028"/>
                  </a:cubicBezTo>
                  <a:cubicBezTo>
                    <a:pt x="124250" y="50077"/>
                    <a:pt x="101009" y="53696"/>
                    <a:pt x="76529" y="48457"/>
                  </a:cubicBezTo>
                  <a:cubicBezTo>
                    <a:pt x="52050" y="43123"/>
                    <a:pt x="32429" y="30264"/>
                    <a:pt x="20237" y="19120"/>
                  </a:cubicBezTo>
                  <a:cubicBezTo>
                    <a:pt x="7854" y="7976"/>
                    <a:pt x="1853" y="-882"/>
                    <a:pt x="234" y="70"/>
                  </a:cubicBezTo>
                  <a:close/>
                </a:path>
              </a:pathLst>
            </a:custGeom>
            <a:solidFill>
              <a:srgbClr val="455A64"/>
            </a:solidFill>
            <a:ln w="9525" cap="flat">
              <a:no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37E533AD-0FF9-4EF5-BF92-0D5F2272C6D6}"/>
                </a:ext>
              </a:extLst>
            </p:cNvPr>
            <p:cNvSpPr/>
            <p:nvPr/>
          </p:nvSpPr>
          <p:spPr>
            <a:xfrm>
              <a:off x="5787355" y="2776198"/>
              <a:ext cx="66675" cy="47625"/>
            </a:xfrm>
            <a:custGeom>
              <a:avLst/>
              <a:gdLst>
                <a:gd name="connsiteX0" fmla="*/ 510 w 66675"/>
                <a:gd name="connsiteY0" fmla="*/ 149 h 47625"/>
                <a:gd name="connsiteX1" fmla="*/ 27276 w 66675"/>
                <a:gd name="connsiteY1" fmla="*/ 35772 h 47625"/>
                <a:gd name="connsiteX2" fmla="*/ 70043 w 66675"/>
                <a:gd name="connsiteY2" fmla="*/ 48250 h 47625"/>
                <a:gd name="connsiteX3" fmla="*/ 33848 w 66675"/>
                <a:gd name="connsiteY3" fmla="*/ 26152 h 47625"/>
                <a:gd name="connsiteX4" fmla="*/ 510 w 66675"/>
                <a:gd name="connsiteY4" fmla="*/ 14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47625">
                  <a:moveTo>
                    <a:pt x="510" y="149"/>
                  </a:moveTo>
                  <a:cubicBezTo>
                    <a:pt x="-2252" y="1482"/>
                    <a:pt x="6130" y="21294"/>
                    <a:pt x="27276" y="35772"/>
                  </a:cubicBezTo>
                  <a:cubicBezTo>
                    <a:pt x="48326" y="50441"/>
                    <a:pt x="69852" y="51298"/>
                    <a:pt x="70043" y="48250"/>
                  </a:cubicBezTo>
                  <a:cubicBezTo>
                    <a:pt x="70710" y="44916"/>
                    <a:pt x="52517" y="39297"/>
                    <a:pt x="33848" y="26152"/>
                  </a:cubicBezTo>
                  <a:cubicBezTo>
                    <a:pt x="15084" y="13389"/>
                    <a:pt x="3368" y="-1661"/>
                    <a:pt x="510" y="149"/>
                  </a:cubicBezTo>
                  <a:close/>
                </a:path>
              </a:pathLst>
            </a:custGeom>
            <a:solidFill>
              <a:srgbClr val="455A64"/>
            </a:solidFill>
            <a:ln w="9525"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56AE37F5-5B76-41F6-8295-DD525A2CD587}"/>
                </a:ext>
              </a:extLst>
            </p:cNvPr>
            <p:cNvSpPr/>
            <p:nvPr/>
          </p:nvSpPr>
          <p:spPr>
            <a:xfrm>
              <a:off x="6424297" y="2851077"/>
              <a:ext cx="47625" cy="76200"/>
            </a:xfrm>
            <a:custGeom>
              <a:avLst/>
              <a:gdLst>
                <a:gd name="connsiteX0" fmla="*/ 49654 w 47625"/>
                <a:gd name="connsiteY0" fmla="*/ 77574 h 76200"/>
                <a:gd name="connsiteX1" fmla="*/ 54989 w 47625"/>
                <a:gd name="connsiteY1" fmla="*/ 62715 h 76200"/>
                <a:gd name="connsiteX2" fmla="*/ 45368 w 47625"/>
                <a:gd name="connsiteY2" fmla="*/ 26044 h 76200"/>
                <a:gd name="connsiteX3" fmla="*/ 15746 w 47625"/>
                <a:gd name="connsiteY3" fmla="*/ 2326 h 76200"/>
                <a:gd name="connsiteX4" fmla="*/ 29 w 47625"/>
                <a:gd name="connsiteY4" fmla="*/ 1183 h 76200"/>
                <a:gd name="connsiteX5" fmla="*/ 35558 w 47625"/>
                <a:gd name="connsiteY5" fmla="*/ 32330 h 76200"/>
                <a:gd name="connsiteX6" fmla="*/ 49654 w 47625"/>
                <a:gd name="connsiteY6" fmla="*/ 77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76200">
                  <a:moveTo>
                    <a:pt x="49654" y="77574"/>
                  </a:moveTo>
                  <a:cubicBezTo>
                    <a:pt x="51083" y="77955"/>
                    <a:pt x="54227" y="72526"/>
                    <a:pt x="54989" y="62715"/>
                  </a:cubicBezTo>
                  <a:cubicBezTo>
                    <a:pt x="55846" y="53095"/>
                    <a:pt x="53750" y="38902"/>
                    <a:pt x="45368" y="26044"/>
                  </a:cubicBezTo>
                  <a:cubicBezTo>
                    <a:pt x="36986" y="13185"/>
                    <a:pt x="24890" y="5470"/>
                    <a:pt x="15746" y="2326"/>
                  </a:cubicBezTo>
                  <a:cubicBezTo>
                    <a:pt x="6506" y="-912"/>
                    <a:pt x="315" y="-245"/>
                    <a:pt x="29" y="1183"/>
                  </a:cubicBezTo>
                  <a:cubicBezTo>
                    <a:pt x="-923" y="4327"/>
                    <a:pt x="21556" y="10613"/>
                    <a:pt x="35558" y="32330"/>
                  </a:cubicBezTo>
                  <a:cubicBezTo>
                    <a:pt x="49750" y="54047"/>
                    <a:pt x="46416" y="77098"/>
                    <a:pt x="49654" y="77574"/>
                  </a:cubicBezTo>
                  <a:close/>
                </a:path>
              </a:pathLst>
            </a:custGeom>
            <a:solidFill>
              <a:srgbClr val="263238"/>
            </a:solidFill>
            <a:ln w="9525"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3384EBB6-A19C-4292-84E5-367BD52D5680}"/>
                </a:ext>
              </a:extLst>
            </p:cNvPr>
            <p:cNvSpPr/>
            <p:nvPr/>
          </p:nvSpPr>
          <p:spPr>
            <a:xfrm>
              <a:off x="6428976" y="2772016"/>
              <a:ext cx="95250" cy="85725"/>
            </a:xfrm>
            <a:custGeom>
              <a:avLst/>
              <a:gdLst>
                <a:gd name="connsiteX0" fmla="*/ 101554 w 95250"/>
                <a:gd name="connsiteY0" fmla="*/ 44 h 85725"/>
                <a:gd name="connsiteX1" fmla="*/ 57739 w 95250"/>
                <a:gd name="connsiteY1" fmla="*/ 51479 h 85725"/>
                <a:gd name="connsiteX2" fmla="*/ 18 w 95250"/>
                <a:gd name="connsiteY2" fmla="*/ 86436 h 85725"/>
                <a:gd name="connsiteX3" fmla="*/ 65359 w 95250"/>
                <a:gd name="connsiteY3" fmla="*/ 60338 h 85725"/>
                <a:gd name="connsiteX4" fmla="*/ 101554 w 95250"/>
                <a:gd name="connsiteY4" fmla="*/ 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85725">
                  <a:moveTo>
                    <a:pt x="101554" y="44"/>
                  </a:moveTo>
                  <a:cubicBezTo>
                    <a:pt x="98316" y="-1289"/>
                    <a:pt x="86314" y="27667"/>
                    <a:pt x="57739" y="51479"/>
                  </a:cubicBezTo>
                  <a:cubicBezTo>
                    <a:pt x="29640" y="75863"/>
                    <a:pt x="-840" y="83102"/>
                    <a:pt x="18" y="86436"/>
                  </a:cubicBezTo>
                  <a:cubicBezTo>
                    <a:pt x="-78" y="89484"/>
                    <a:pt x="34403" y="86912"/>
                    <a:pt x="65359" y="60338"/>
                  </a:cubicBezTo>
                  <a:cubicBezTo>
                    <a:pt x="96506" y="34049"/>
                    <a:pt x="104602" y="425"/>
                    <a:pt x="101554" y="44"/>
                  </a:cubicBezTo>
                  <a:close/>
                </a:path>
              </a:pathLst>
            </a:custGeom>
            <a:solidFill>
              <a:srgbClr val="455A64"/>
            </a:solidFill>
            <a:ln w="9525"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4DDAD2BF-81B1-4C16-9F99-04BA3E80C057}"/>
                </a:ext>
              </a:extLst>
            </p:cNvPr>
            <p:cNvSpPr/>
            <p:nvPr/>
          </p:nvSpPr>
          <p:spPr>
            <a:xfrm>
              <a:off x="6315937" y="3032110"/>
              <a:ext cx="47625" cy="38100"/>
            </a:xfrm>
            <a:custGeom>
              <a:avLst/>
              <a:gdLst>
                <a:gd name="connsiteX0" fmla="*/ 49048 w 47625"/>
                <a:gd name="connsiteY0" fmla="*/ 25319 h 38100"/>
                <a:gd name="connsiteX1" fmla="*/ 22378 w 47625"/>
                <a:gd name="connsiteY1" fmla="*/ 46846 h 38100"/>
                <a:gd name="connsiteX2" fmla="*/ 90 w 47625"/>
                <a:gd name="connsiteY2" fmla="*/ 21605 h 38100"/>
                <a:gd name="connsiteX3" fmla="*/ 26760 w 47625"/>
                <a:gd name="connsiteY3" fmla="*/ 78 h 38100"/>
                <a:gd name="connsiteX4" fmla="*/ 49048 w 47625"/>
                <a:gd name="connsiteY4" fmla="*/ 253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9048" y="25319"/>
                  </a:moveTo>
                  <a:cubicBezTo>
                    <a:pt x="47810" y="38273"/>
                    <a:pt x="35904" y="47894"/>
                    <a:pt x="22378" y="46846"/>
                  </a:cubicBezTo>
                  <a:cubicBezTo>
                    <a:pt x="8853" y="45798"/>
                    <a:pt x="-1053" y="34559"/>
                    <a:pt x="90" y="21605"/>
                  </a:cubicBezTo>
                  <a:cubicBezTo>
                    <a:pt x="1328" y="8651"/>
                    <a:pt x="13234" y="-970"/>
                    <a:pt x="26760" y="78"/>
                  </a:cubicBezTo>
                  <a:cubicBezTo>
                    <a:pt x="40285" y="1031"/>
                    <a:pt x="50286" y="12365"/>
                    <a:pt x="49048" y="25319"/>
                  </a:cubicBezTo>
                  <a:close/>
                </a:path>
              </a:pathLst>
            </a:custGeom>
            <a:solidFill>
              <a:srgbClr val="263238"/>
            </a:solidFill>
            <a:ln w="9525"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884E9BBA-EA09-45C5-BD5E-F8C1E15B3CF9}"/>
                </a:ext>
              </a:extLst>
            </p:cNvPr>
            <p:cNvSpPr/>
            <p:nvPr/>
          </p:nvSpPr>
          <p:spPr>
            <a:xfrm>
              <a:off x="6288082" y="3022915"/>
              <a:ext cx="95250" cy="28575"/>
            </a:xfrm>
            <a:custGeom>
              <a:avLst/>
              <a:gdLst>
                <a:gd name="connsiteX0" fmla="*/ 96239 w 95250"/>
                <a:gd name="connsiteY0" fmla="*/ 32323 h 28575"/>
                <a:gd name="connsiteX1" fmla="*/ 49852 w 95250"/>
                <a:gd name="connsiteY1" fmla="*/ 15655 h 28575"/>
                <a:gd name="connsiteX2" fmla="*/ 227 w 95250"/>
                <a:gd name="connsiteY2" fmla="*/ 19369 h 28575"/>
                <a:gd name="connsiteX3" fmla="*/ 12038 w 95250"/>
                <a:gd name="connsiteY3" fmla="*/ 7463 h 28575"/>
                <a:gd name="connsiteX4" fmla="*/ 52234 w 95250"/>
                <a:gd name="connsiteY4" fmla="*/ 605 h 28575"/>
                <a:gd name="connsiteX5" fmla="*/ 88619 w 95250"/>
                <a:gd name="connsiteY5" fmla="*/ 17845 h 28575"/>
                <a:gd name="connsiteX6" fmla="*/ 96239 w 95250"/>
                <a:gd name="connsiteY6" fmla="*/ 323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96239" y="32323"/>
                  </a:moveTo>
                  <a:cubicBezTo>
                    <a:pt x="92810" y="35086"/>
                    <a:pt x="76141" y="19084"/>
                    <a:pt x="49852" y="15655"/>
                  </a:cubicBezTo>
                  <a:cubicBezTo>
                    <a:pt x="23659" y="11940"/>
                    <a:pt x="2704" y="22894"/>
                    <a:pt x="227" y="19369"/>
                  </a:cubicBezTo>
                  <a:cubicBezTo>
                    <a:pt x="-1011" y="17750"/>
                    <a:pt x="2799" y="12416"/>
                    <a:pt x="12038" y="7463"/>
                  </a:cubicBezTo>
                  <a:cubicBezTo>
                    <a:pt x="21087" y="2510"/>
                    <a:pt x="35946" y="-1586"/>
                    <a:pt x="52234" y="605"/>
                  </a:cubicBezTo>
                  <a:cubicBezTo>
                    <a:pt x="68521" y="2796"/>
                    <a:pt x="81475" y="10606"/>
                    <a:pt x="88619" y="17845"/>
                  </a:cubicBezTo>
                  <a:cubicBezTo>
                    <a:pt x="95953" y="24989"/>
                    <a:pt x="97954" y="31085"/>
                    <a:pt x="96239" y="32323"/>
                  </a:cubicBezTo>
                  <a:close/>
                </a:path>
              </a:pathLst>
            </a:custGeom>
            <a:solidFill>
              <a:srgbClr val="263238"/>
            </a:solidFill>
            <a:ln w="9525"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2E620705-102E-49B1-9A34-529694417707}"/>
                </a:ext>
              </a:extLst>
            </p:cNvPr>
            <p:cNvSpPr/>
            <p:nvPr/>
          </p:nvSpPr>
          <p:spPr>
            <a:xfrm>
              <a:off x="6077336" y="2998963"/>
              <a:ext cx="47625" cy="38100"/>
            </a:xfrm>
            <a:custGeom>
              <a:avLst/>
              <a:gdLst>
                <a:gd name="connsiteX0" fmla="*/ 49048 w 47625"/>
                <a:gd name="connsiteY0" fmla="*/ 25319 h 38100"/>
                <a:gd name="connsiteX1" fmla="*/ 22378 w 47625"/>
                <a:gd name="connsiteY1" fmla="*/ 46846 h 38100"/>
                <a:gd name="connsiteX2" fmla="*/ 90 w 47625"/>
                <a:gd name="connsiteY2" fmla="*/ 21605 h 38100"/>
                <a:gd name="connsiteX3" fmla="*/ 26760 w 47625"/>
                <a:gd name="connsiteY3" fmla="*/ 78 h 38100"/>
                <a:gd name="connsiteX4" fmla="*/ 49048 w 47625"/>
                <a:gd name="connsiteY4" fmla="*/ 253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9048" y="25319"/>
                  </a:moveTo>
                  <a:cubicBezTo>
                    <a:pt x="47810" y="38273"/>
                    <a:pt x="35904" y="47894"/>
                    <a:pt x="22378" y="46846"/>
                  </a:cubicBezTo>
                  <a:cubicBezTo>
                    <a:pt x="8853" y="45798"/>
                    <a:pt x="-1053" y="34559"/>
                    <a:pt x="90" y="21605"/>
                  </a:cubicBezTo>
                  <a:cubicBezTo>
                    <a:pt x="1328" y="8651"/>
                    <a:pt x="13234" y="-970"/>
                    <a:pt x="26760" y="78"/>
                  </a:cubicBezTo>
                  <a:cubicBezTo>
                    <a:pt x="40285" y="1031"/>
                    <a:pt x="50287" y="12365"/>
                    <a:pt x="49048" y="25319"/>
                  </a:cubicBezTo>
                  <a:close/>
                </a:path>
              </a:pathLst>
            </a:custGeom>
            <a:solidFill>
              <a:srgbClr val="263238"/>
            </a:solidFill>
            <a:ln w="9525"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B8583219-C8B2-4902-A409-98CDE15A6AAD}"/>
                </a:ext>
              </a:extLst>
            </p:cNvPr>
            <p:cNvSpPr/>
            <p:nvPr/>
          </p:nvSpPr>
          <p:spPr>
            <a:xfrm>
              <a:off x="6047195" y="2991197"/>
              <a:ext cx="95250" cy="28575"/>
            </a:xfrm>
            <a:custGeom>
              <a:avLst/>
              <a:gdLst>
                <a:gd name="connsiteX0" fmla="*/ 96239 w 95250"/>
                <a:gd name="connsiteY0" fmla="*/ 32323 h 28575"/>
                <a:gd name="connsiteX1" fmla="*/ 49852 w 95250"/>
                <a:gd name="connsiteY1" fmla="*/ 15655 h 28575"/>
                <a:gd name="connsiteX2" fmla="*/ 227 w 95250"/>
                <a:gd name="connsiteY2" fmla="*/ 19369 h 28575"/>
                <a:gd name="connsiteX3" fmla="*/ 12038 w 95250"/>
                <a:gd name="connsiteY3" fmla="*/ 7463 h 28575"/>
                <a:gd name="connsiteX4" fmla="*/ 52234 w 95250"/>
                <a:gd name="connsiteY4" fmla="*/ 605 h 28575"/>
                <a:gd name="connsiteX5" fmla="*/ 88619 w 95250"/>
                <a:gd name="connsiteY5" fmla="*/ 17845 h 28575"/>
                <a:gd name="connsiteX6" fmla="*/ 96239 w 95250"/>
                <a:gd name="connsiteY6" fmla="*/ 323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96239" y="32323"/>
                  </a:moveTo>
                  <a:cubicBezTo>
                    <a:pt x="92810" y="35086"/>
                    <a:pt x="76141" y="19084"/>
                    <a:pt x="49852" y="15655"/>
                  </a:cubicBezTo>
                  <a:cubicBezTo>
                    <a:pt x="23659" y="11940"/>
                    <a:pt x="2704" y="22894"/>
                    <a:pt x="227" y="19369"/>
                  </a:cubicBezTo>
                  <a:cubicBezTo>
                    <a:pt x="-1011" y="17750"/>
                    <a:pt x="2799" y="12416"/>
                    <a:pt x="12038" y="7463"/>
                  </a:cubicBezTo>
                  <a:cubicBezTo>
                    <a:pt x="21087" y="2510"/>
                    <a:pt x="35946" y="-1586"/>
                    <a:pt x="52234" y="605"/>
                  </a:cubicBezTo>
                  <a:cubicBezTo>
                    <a:pt x="68521" y="2796"/>
                    <a:pt x="81475" y="10606"/>
                    <a:pt x="88619" y="17845"/>
                  </a:cubicBezTo>
                  <a:cubicBezTo>
                    <a:pt x="95953" y="24989"/>
                    <a:pt x="97954" y="31180"/>
                    <a:pt x="96239" y="32323"/>
                  </a:cubicBezTo>
                  <a:close/>
                </a:path>
              </a:pathLst>
            </a:custGeom>
            <a:solidFill>
              <a:srgbClr val="263238"/>
            </a:solidFill>
            <a:ln w="9525"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C49934B1-67DA-4D1D-ADA4-38BBC0BE3FF9}"/>
                </a:ext>
              </a:extLst>
            </p:cNvPr>
            <p:cNvSpPr/>
            <p:nvPr/>
          </p:nvSpPr>
          <p:spPr>
            <a:xfrm>
              <a:off x="6028732" y="2914163"/>
              <a:ext cx="104775" cy="38100"/>
            </a:xfrm>
            <a:custGeom>
              <a:avLst/>
              <a:gdLst>
                <a:gd name="connsiteX0" fmla="*/ 104606 w 104775"/>
                <a:gd name="connsiteY0" fmla="*/ 37253 h 38100"/>
                <a:gd name="connsiteX1" fmla="*/ 53266 w 104775"/>
                <a:gd name="connsiteY1" fmla="*/ 25061 h 38100"/>
                <a:gd name="connsiteX2" fmla="*/ 497 w 104775"/>
                <a:gd name="connsiteY2" fmla="*/ 26204 h 38100"/>
                <a:gd name="connsiteX3" fmla="*/ 11832 w 104775"/>
                <a:gd name="connsiteY3" fmla="*/ 10297 h 38100"/>
                <a:gd name="connsiteX4" fmla="*/ 55838 w 104775"/>
                <a:gd name="connsiteY4" fmla="*/ 391 h 38100"/>
                <a:gd name="connsiteX5" fmla="*/ 96795 w 104775"/>
                <a:gd name="connsiteY5" fmla="*/ 19346 h 38100"/>
                <a:gd name="connsiteX6" fmla="*/ 104606 w 104775"/>
                <a:gd name="connsiteY6" fmla="*/ 372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8100">
                  <a:moveTo>
                    <a:pt x="104606" y="37253"/>
                  </a:moveTo>
                  <a:cubicBezTo>
                    <a:pt x="99462" y="41825"/>
                    <a:pt x="79745" y="27537"/>
                    <a:pt x="53266" y="25061"/>
                  </a:cubicBezTo>
                  <a:cubicBezTo>
                    <a:pt x="26786" y="21918"/>
                    <a:pt x="4593" y="31824"/>
                    <a:pt x="497" y="26204"/>
                  </a:cubicBezTo>
                  <a:cubicBezTo>
                    <a:pt x="-1408" y="23537"/>
                    <a:pt x="2117" y="16774"/>
                    <a:pt x="11832" y="10297"/>
                  </a:cubicBezTo>
                  <a:cubicBezTo>
                    <a:pt x="21357" y="3820"/>
                    <a:pt x="37645" y="-1514"/>
                    <a:pt x="55838" y="391"/>
                  </a:cubicBezTo>
                  <a:cubicBezTo>
                    <a:pt x="74030" y="2296"/>
                    <a:pt x="88794" y="10964"/>
                    <a:pt x="96795" y="19346"/>
                  </a:cubicBezTo>
                  <a:cubicBezTo>
                    <a:pt x="104987" y="27728"/>
                    <a:pt x="107082" y="35062"/>
                    <a:pt x="104606" y="37253"/>
                  </a:cubicBezTo>
                  <a:close/>
                </a:path>
              </a:pathLst>
            </a:custGeom>
            <a:solidFill>
              <a:srgbClr val="263238"/>
            </a:solidFill>
            <a:ln w="9525"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16040E8C-BD46-4FB9-A564-82EF04261FD1}"/>
                </a:ext>
              </a:extLst>
            </p:cNvPr>
            <p:cNvSpPr/>
            <p:nvPr/>
          </p:nvSpPr>
          <p:spPr>
            <a:xfrm>
              <a:off x="6284337" y="2978084"/>
              <a:ext cx="95250" cy="28575"/>
            </a:xfrm>
            <a:custGeom>
              <a:avLst/>
              <a:gdLst>
                <a:gd name="connsiteX0" fmla="*/ 98270 w 95250"/>
                <a:gd name="connsiteY0" fmla="*/ 16861 h 28575"/>
                <a:gd name="connsiteX1" fmla="*/ 85316 w 95250"/>
                <a:gd name="connsiteY1" fmla="*/ 29339 h 28575"/>
                <a:gd name="connsiteX2" fmla="*/ 45596 w 95250"/>
                <a:gd name="connsiteY2" fmla="*/ 33530 h 28575"/>
                <a:gd name="connsiteX3" fmla="*/ 9116 w 95250"/>
                <a:gd name="connsiteY3" fmla="*/ 17433 h 28575"/>
                <a:gd name="connsiteX4" fmla="*/ 638 w 95250"/>
                <a:gd name="connsiteY4" fmla="*/ 1621 h 28575"/>
                <a:gd name="connsiteX5" fmla="*/ 49502 w 95250"/>
                <a:gd name="connsiteY5" fmla="*/ 9051 h 28575"/>
                <a:gd name="connsiteX6" fmla="*/ 98270 w 95250"/>
                <a:gd name="connsiteY6" fmla="*/ 1686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98270" y="16861"/>
                  </a:moveTo>
                  <a:cubicBezTo>
                    <a:pt x="99413" y="20004"/>
                    <a:pt x="94936" y="25148"/>
                    <a:pt x="85316" y="29339"/>
                  </a:cubicBezTo>
                  <a:cubicBezTo>
                    <a:pt x="75886" y="33530"/>
                    <a:pt x="61313" y="35911"/>
                    <a:pt x="45596" y="33530"/>
                  </a:cubicBezTo>
                  <a:cubicBezTo>
                    <a:pt x="29880" y="31053"/>
                    <a:pt x="16831" y="24291"/>
                    <a:pt x="9116" y="17433"/>
                  </a:cubicBezTo>
                  <a:cubicBezTo>
                    <a:pt x="1305" y="10575"/>
                    <a:pt x="-1362" y="4193"/>
                    <a:pt x="638" y="1621"/>
                  </a:cubicBezTo>
                  <a:cubicBezTo>
                    <a:pt x="5210" y="-3713"/>
                    <a:pt x="24737" y="5526"/>
                    <a:pt x="49502" y="9051"/>
                  </a:cubicBezTo>
                  <a:cubicBezTo>
                    <a:pt x="74171" y="13146"/>
                    <a:pt x="95603" y="10289"/>
                    <a:pt x="98270" y="16861"/>
                  </a:cubicBezTo>
                  <a:close/>
                </a:path>
              </a:pathLst>
            </a:custGeom>
            <a:solidFill>
              <a:srgbClr val="263238"/>
            </a:solidFill>
            <a:ln w="9525"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0923AACD-18A1-4071-B45F-FC44439464D6}"/>
                </a:ext>
              </a:extLst>
            </p:cNvPr>
            <p:cNvSpPr/>
            <p:nvPr/>
          </p:nvSpPr>
          <p:spPr>
            <a:xfrm>
              <a:off x="6191582" y="3276880"/>
              <a:ext cx="9525" cy="19050"/>
            </a:xfrm>
            <a:custGeom>
              <a:avLst/>
              <a:gdLst>
                <a:gd name="connsiteX0" fmla="*/ 5668 w 9525"/>
                <a:gd name="connsiteY0" fmla="*/ 6 h 19050"/>
                <a:gd name="connsiteX1" fmla="*/ 9955 w 9525"/>
                <a:gd name="connsiteY1" fmla="*/ 11055 h 19050"/>
                <a:gd name="connsiteX2" fmla="*/ 4335 w 9525"/>
                <a:gd name="connsiteY2" fmla="*/ 21437 h 19050"/>
                <a:gd name="connsiteX3" fmla="*/ 48 w 9525"/>
                <a:gd name="connsiteY3" fmla="*/ 10388 h 19050"/>
                <a:gd name="connsiteX4" fmla="*/ 5668 w 9525"/>
                <a:gd name="connsiteY4" fmla="*/ 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5668" y="6"/>
                  </a:moveTo>
                  <a:cubicBezTo>
                    <a:pt x="8431" y="196"/>
                    <a:pt x="10335" y="5149"/>
                    <a:pt x="9955" y="11055"/>
                  </a:cubicBezTo>
                  <a:cubicBezTo>
                    <a:pt x="9573" y="16960"/>
                    <a:pt x="7097" y="21627"/>
                    <a:pt x="4335" y="21437"/>
                  </a:cubicBezTo>
                  <a:cubicBezTo>
                    <a:pt x="1573" y="21246"/>
                    <a:pt x="-332" y="16293"/>
                    <a:pt x="48" y="10388"/>
                  </a:cubicBezTo>
                  <a:cubicBezTo>
                    <a:pt x="430" y="4482"/>
                    <a:pt x="3001" y="-185"/>
                    <a:pt x="5668" y="6"/>
                  </a:cubicBezTo>
                  <a:close/>
                </a:path>
              </a:pathLst>
            </a:custGeom>
            <a:solidFill>
              <a:srgbClr val="263238"/>
            </a:solidFill>
            <a:ln w="9525"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9C828E4E-C770-43CC-B9B2-95E9FBC8259D}"/>
                </a:ext>
              </a:extLst>
            </p:cNvPr>
            <p:cNvSpPr/>
            <p:nvPr/>
          </p:nvSpPr>
          <p:spPr>
            <a:xfrm>
              <a:off x="5915977" y="3467997"/>
              <a:ext cx="438150" cy="552450"/>
            </a:xfrm>
            <a:custGeom>
              <a:avLst/>
              <a:gdLst>
                <a:gd name="connsiteX0" fmla="*/ 0 w 438150"/>
                <a:gd name="connsiteY0" fmla="*/ 378389 h 552450"/>
                <a:gd name="connsiteX1" fmla="*/ 86487 w 438150"/>
                <a:gd name="connsiteY1" fmla="*/ 261136 h 552450"/>
                <a:gd name="connsiteX2" fmla="*/ 151067 w 438150"/>
                <a:gd name="connsiteY2" fmla="*/ 142169 h 552450"/>
                <a:gd name="connsiteX3" fmla="*/ 151067 w 438150"/>
                <a:gd name="connsiteY3" fmla="*/ 15677 h 552450"/>
                <a:gd name="connsiteX4" fmla="*/ 208597 w 438150"/>
                <a:gd name="connsiteY4" fmla="*/ 61015 h 552450"/>
                <a:gd name="connsiteX5" fmla="*/ 208597 w 438150"/>
                <a:gd name="connsiteY5" fmla="*/ 132644 h 552450"/>
                <a:gd name="connsiteX6" fmla="*/ 434435 w 438150"/>
                <a:gd name="connsiteY6" fmla="*/ 532 h 552450"/>
                <a:gd name="connsiteX7" fmla="*/ 411861 w 438150"/>
                <a:gd name="connsiteY7" fmla="*/ 56729 h 552450"/>
                <a:gd name="connsiteX8" fmla="*/ 282988 w 438150"/>
                <a:gd name="connsiteY8" fmla="*/ 173220 h 552450"/>
                <a:gd name="connsiteX9" fmla="*/ 356425 w 438150"/>
                <a:gd name="connsiteY9" fmla="*/ 149979 h 552450"/>
                <a:gd name="connsiteX10" fmla="*/ 399383 w 438150"/>
                <a:gd name="connsiteY10" fmla="*/ 171601 h 552450"/>
                <a:gd name="connsiteX11" fmla="*/ 399383 w 438150"/>
                <a:gd name="connsiteY11" fmla="*/ 171601 h 552450"/>
                <a:gd name="connsiteX12" fmla="*/ 386239 w 438150"/>
                <a:gd name="connsiteY12" fmla="*/ 210748 h 552450"/>
                <a:gd name="connsiteX13" fmla="*/ 342805 w 438150"/>
                <a:gd name="connsiteY13" fmla="*/ 248372 h 552450"/>
                <a:gd name="connsiteX14" fmla="*/ 364712 w 438150"/>
                <a:gd name="connsiteY14" fmla="*/ 239609 h 552450"/>
                <a:gd name="connsiteX15" fmla="*/ 407194 w 438150"/>
                <a:gd name="connsiteY15" fmla="*/ 255611 h 552450"/>
                <a:gd name="connsiteX16" fmla="*/ 407194 w 438150"/>
                <a:gd name="connsiteY16" fmla="*/ 255611 h 552450"/>
                <a:gd name="connsiteX17" fmla="*/ 401764 w 438150"/>
                <a:gd name="connsiteY17" fmla="*/ 293330 h 552450"/>
                <a:gd name="connsiteX18" fmla="*/ 362140 w 438150"/>
                <a:gd name="connsiteY18" fmla="*/ 335526 h 552450"/>
                <a:gd name="connsiteX19" fmla="*/ 380714 w 438150"/>
                <a:gd name="connsiteY19" fmla="*/ 325620 h 552450"/>
                <a:gd name="connsiteX20" fmla="*/ 413575 w 438150"/>
                <a:gd name="connsiteY20" fmla="*/ 336002 h 552450"/>
                <a:gd name="connsiteX21" fmla="*/ 413575 w 438150"/>
                <a:gd name="connsiteY21" fmla="*/ 336002 h 552450"/>
                <a:gd name="connsiteX22" fmla="*/ 407003 w 438150"/>
                <a:gd name="connsiteY22" fmla="*/ 365434 h 552450"/>
                <a:gd name="connsiteX23" fmla="*/ 170212 w 438150"/>
                <a:gd name="connsiteY23" fmla="*/ 552601 h 552450"/>
                <a:gd name="connsiteX24" fmla="*/ 0 w 438150"/>
                <a:gd name="connsiteY24" fmla="*/ 37838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150" h="552450">
                  <a:moveTo>
                    <a:pt x="0" y="378389"/>
                  </a:moveTo>
                  <a:cubicBezTo>
                    <a:pt x="0" y="378389"/>
                    <a:pt x="53149" y="303332"/>
                    <a:pt x="86487" y="261136"/>
                  </a:cubicBezTo>
                  <a:cubicBezTo>
                    <a:pt x="126968" y="210082"/>
                    <a:pt x="151067" y="165981"/>
                    <a:pt x="151067" y="142169"/>
                  </a:cubicBezTo>
                  <a:cubicBezTo>
                    <a:pt x="151067" y="118261"/>
                    <a:pt x="151067" y="15677"/>
                    <a:pt x="151067" y="15677"/>
                  </a:cubicBezTo>
                  <a:cubicBezTo>
                    <a:pt x="151067" y="15677"/>
                    <a:pt x="201454" y="3770"/>
                    <a:pt x="208597" y="61015"/>
                  </a:cubicBezTo>
                  <a:cubicBezTo>
                    <a:pt x="215836" y="118261"/>
                    <a:pt x="208597" y="132644"/>
                    <a:pt x="208597" y="132644"/>
                  </a:cubicBezTo>
                  <a:cubicBezTo>
                    <a:pt x="208597" y="132644"/>
                    <a:pt x="420052" y="-9755"/>
                    <a:pt x="434435" y="532"/>
                  </a:cubicBezTo>
                  <a:cubicBezTo>
                    <a:pt x="459676" y="18724"/>
                    <a:pt x="411861" y="56729"/>
                    <a:pt x="411861" y="56729"/>
                  </a:cubicBezTo>
                  <a:lnTo>
                    <a:pt x="282988" y="173220"/>
                  </a:lnTo>
                  <a:lnTo>
                    <a:pt x="356425" y="149979"/>
                  </a:lnTo>
                  <a:cubicBezTo>
                    <a:pt x="374237" y="144359"/>
                    <a:pt x="393382" y="153979"/>
                    <a:pt x="399383" y="171601"/>
                  </a:cubicBezTo>
                  <a:lnTo>
                    <a:pt x="399383" y="171601"/>
                  </a:lnTo>
                  <a:cubicBezTo>
                    <a:pt x="404336" y="186079"/>
                    <a:pt x="399002" y="202081"/>
                    <a:pt x="386239" y="210748"/>
                  </a:cubicBezTo>
                  <a:lnTo>
                    <a:pt x="342805" y="248372"/>
                  </a:lnTo>
                  <a:lnTo>
                    <a:pt x="364712" y="239609"/>
                  </a:lnTo>
                  <a:cubicBezTo>
                    <a:pt x="380905" y="233132"/>
                    <a:pt x="399383" y="240086"/>
                    <a:pt x="407194" y="255611"/>
                  </a:cubicBezTo>
                  <a:lnTo>
                    <a:pt x="407194" y="255611"/>
                  </a:lnTo>
                  <a:cubicBezTo>
                    <a:pt x="413480" y="268089"/>
                    <a:pt x="411289" y="283139"/>
                    <a:pt x="401764" y="293330"/>
                  </a:cubicBezTo>
                  <a:lnTo>
                    <a:pt x="362140" y="335526"/>
                  </a:lnTo>
                  <a:lnTo>
                    <a:pt x="380714" y="325620"/>
                  </a:lnTo>
                  <a:cubicBezTo>
                    <a:pt x="392716" y="319238"/>
                    <a:pt x="407575" y="324001"/>
                    <a:pt x="413575" y="336002"/>
                  </a:cubicBezTo>
                  <a:lnTo>
                    <a:pt x="413575" y="336002"/>
                  </a:lnTo>
                  <a:cubicBezTo>
                    <a:pt x="418624" y="346099"/>
                    <a:pt x="415861" y="358386"/>
                    <a:pt x="407003" y="365434"/>
                  </a:cubicBezTo>
                  <a:lnTo>
                    <a:pt x="170212" y="552601"/>
                  </a:lnTo>
                  <a:lnTo>
                    <a:pt x="0" y="378389"/>
                  </a:lnTo>
                  <a:close/>
                </a:path>
              </a:pathLst>
            </a:custGeom>
            <a:solidFill>
              <a:srgbClr val="FFBE9D"/>
            </a:solidFill>
            <a:ln w="9525"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8615951B-8779-4B45-BFFB-24E6711C0749}"/>
                </a:ext>
              </a:extLst>
            </p:cNvPr>
            <p:cNvSpPr/>
            <p:nvPr/>
          </p:nvSpPr>
          <p:spPr>
            <a:xfrm>
              <a:off x="5913882" y="3465348"/>
              <a:ext cx="438150" cy="552450"/>
            </a:xfrm>
            <a:custGeom>
              <a:avLst/>
              <a:gdLst>
                <a:gd name="connsiteX0" fmla="*/ 172402 w 438150"/>
                <a:gd name="connsiteY0" fmla="*/ 555154 h 552450"/>
                <a:gd name="connsiteX1" fmla="*/ 169450 w 438150"/>
                <a:gd name="connsiteY1" fmla="*/ 552392 h 552450"/>
                <a:gd name="connsiteX2" fmla="*/ 160782 w 438150"/>
                <a:gd name="connsiteY2" fmla="*/ 543724 h 552450"/>
                <a:gd name="connsiteX3" fmla="*/ 127159 w 438150"/>
                <a:gd name="connsiteY3" fmla="*/ 509911 h 552450"/>
                <a:gd name="connsiteX4" fmla="*/ 952 w 438150"/>
                <a:gd name="connsiteY4" fmla="*/ 382085 h 552450"/>
                <a:gd name="connsiteX5" fmla="*/ 0 w 438150"/>
                <a:gd name="connsiteY5" fmla="*/ 381132 h 552450"/>
                <a:gd name="connsiteX6" fmla="*/ 762 w 438150"/>
                <a:gd name="connsiteY6" fmla="*/ 380085 h 552450"/>
                <a:gd name="connsiteX7" fmla="*/ 51340 w 438150"/>
                <a:gd name="connsiteY7" fmla="*/ 309790 h 552450"/>
                <a:gd name="connsiteX8" fmla="*/ 79915 w 438150"/>
                <a:gd name="connsiteY8" fmla="*/ 271690 h 552450"/>
                <a:gd name="connsiteX9" fmla="*/ 110014 w 438150"/>
                <a:gd name="connsiteY9" fmla="*/ 231590 h 552450"/>
                <a:gd name="connsiteX10" fmla="*/ 137350 w 438150"/>
                <a:gd name="connsiteY10" fmla="*/ 186823 h 552450"/>
                <a:gd name="connsiteX11" fmla="*/ 150876 w 438150"/>
                <a:gd name="connsiteY11" fmla="*/ 135102 h 552450"/>
                <a:gd name="connsiteX12" fmla="*/ 150781 w 438150"/>
                <a:gd name="connsiteY12" fmla="*/ 18325 h 552450"/>
                <a:gd name="connsiteX13" fmla="*/ 150781 w 438150"/>
                <a:gd name="connsiteY13" fmla="*/ 16420 h 552450"/>
                <a:gd name="connsiteX14" fmla="*/ 152590 w 438150"/>
                <a:gd name="connsiteY14" fmla="*/ 16039 h 552450"/>
                <a:gd name="connsiteX15" fmla="*/ 190786 w 438150"/>
                <a:gd name="connsiteY15" fmla="*/ 22326 h 552450"/>
                <a:gd name="connsiteX16" fmla="*/ 204692 w 438150"/>
                <a:gd name="connsiteY16" fmla="*/ 36899 h 552450"/>
                <a:gd name="connsiteX17" fmla="*/ 211646 w 438150"/>
                <a:gd name="connsiteY17" fmla="*/ 55759 h 552450"/>
                <a:gd name="connsiteX18" fmla="*/ 215932 w 438150"/>
                <a:gd name="connsiteY18" fmla="*/ 95287 h 552450"/>
                <a:gd name="connsiteX19" fmla="*/ 216122 w 438150"/>
                <a:gd name="connsiteY19" fmla="*/ 115480 h 552450"/>
                <a:gd name="connsiteX20" fmla="*/ 212884 w 438150"/>
                <a:gd name="connsiteY20" fmla="*/ 136245 h 552450"/>
                <a:gd name="connsiteX21" fmla="*/ 209359 w 438150"/>
                <a:gd name="connsiteY21" fmla="*/ 133197 h 552450"/>
                <a:gd name="connsiteX22" fmla="*/ 310801 w 438150"/>
                <a:gd name="connsiteY22" fmla="*/ 66998 h 552450"/>
                <a:gd name="connsiteX23" fmla="*/ 364236 w 438150"/>
                <a:gd name="connsiteY23" fmla="*/ 34137 h 552450"/>
                <a:gd name="connsiteX24" fmla="*/ 420719 w 438150"/>
                <a:gd name="connsiteY24" fmla="*/ 3847 h 552450"/>
                <a:gd name="connsiteX25" fmla="*/ 428911 w 438150"/>
                <a:gd name="connsiteY25" fmla="*/ 895 h 552450"/>
                <a:gd name="connsiteX26" fmla="*/ 433483 w 438150"/>
                <a:gd name="connsiteY26" fmla="*/ 37 h 552450"/>
                <a:gd name="connsiteX27" fmla="*/ 436340 w 438150"/>
                <a:gd name="connsiteY27" fmla="*/ 228 h 552450"/>
                <a:gd name="connsiteX28" fmla="*/ 438912 w 438150"/>
                <a:gd name="connsiteY28" fmla="*/ 1847 h 552450"/>
                <a:gd name="connsiteX29" fmla="*/ 446056 w 438150"/>
                <a:gd name="connsiteY29" fmla="*/ 18611 h 552450"/>
                <a:gd name="connsiteX30" fmla="*/ 429101 w 438150"/>
                <a:gd name="connsiteY30" fmla="*/ 48234 h 552450"/>
                <a:gd name="connsiteX31" fmla="*/ 404813 w 438150"/>
                <a:gd name="connsiteY31" fmla="*/ 70713 h 552450"/>
                <a:gd name="connsiteX32" fmla="*/ 380714 w 438150"/>
                <a:gd name="connsiteY32" fmla="*/ 92525 h 552450"/>
                <a:gd name="connsiteX33" fmla="*/ 286702 w 438150"/>
                <a:gd name="connsiteY33" fmla="*/ 177488 h 552450"/>
                <a:gd name="connsiteX34" fmla="*/ 284321 w 438150"/>
                <a:gd name="connsiteY34" fmla="*/ 173392 h 552450"/>
                <a:gd name="connsiteX35" fmla="*/ 327279 w 438150"/>
                <a:gd name="connsiteY35" fmla="*/ 159772 h 552450"/>
                <a:gd name="connsiteX36" fmla="*/ 348425 w 438150"/>
                <a:gd name="connsiteY36" fmla="*/ 153104 h 552450"/>
                <a:gd name="connsiteX37" fmla="*/ 358997 w 438150"/>
                <a:gd name="connsiteY37" fmla="*/ 149866 h 552450"/>
                <a:gd name="connsiteX38" fmla="*/ 370522 w 438150"/>
                <a:gd name="connsiteY38" fmla="*/ 148532 h 552450"/>
                <a:gd name="connsiteX39" fmla="*/ 404146 w 438150"/>
                <a:gd name="connsiteY39" fmla="*/ 175488 h 552450"/>
                <a:gd name="connsiteX40" fmla="*/ 389477 w 438150"/>
                <a:gd name="connsiteY40" fmla="*/ 215017 h 552450"/>
                <a:gd name="connsiteX41" fmla="*/ 389668 w 438150"/>
                <a:gd name="connsiteY41" fmla="*/ 214826 h 552450"/>
                <a:gd name="connsiteX42" fmla="*/ 346138 w 438150"/>
                <a:gd name="connsiteY42" fmla="*/ 252450 h 552450"/>
                <a:gd name="connsiteX43" fmla="*/ 343852 w 438150"/>
                <a:gd name="connsiteY43" fmla="*/ 248735 h 552450"/>
                <a:gd name="connsiteX44" fmla="*/ 365093 w 438150"/>
                <a:gd name="connsiteY44" fmla="*/ 240258 h 552450"/>
                <a:gd name="connsiteX45" fmla="*/ 388525 w 438150"/>
                <a:gd name="connsiteY45" fmla="*/ 238734 h 552450"/>
                <a:gd name="connsiteX46" fmla="*/ 414623 w 438150"/>
                <a:gd name="connsiteY46" fmla="*/ 273310 h 552450"/>
                <a:gd name="connsiteX47" fmla="*/ 407384 w 438150"/>
                <a:gd name="connsiteY47" fmla="*/ 294265 h 552450"/>
                <a:gd name="connsiteX48" fmla="*/ 393097 w 438150"/>
                <a:gd name="connsiteY48" fmla="*/ 309790 h 552450"/>
                <a:gd name="connsiteX49" fmla="*/ 365379 w 438150"/>
                <a:gd name="connsiteY49" fmla="*/ 339223 h 552450"/>
                <a:gd name="connsiteX50" fmla="*/ 363093 w 438150"/>
                <a:gd name="connsiteY50" fmla="*/ 336175 h 552450"/>
                <a:gd name="connsiteX51" fmla="*/ 383000 w 438150"/>
                <a:gd name="connsiteY51" fmla="*/ 325697 h 552450"/>
                <a:gd name="connsiteX52" fmla="*/ 405670 w 438150"/>
                <a:gd name="connsiteY52" fmla="*/ 326173 h 552450"/>
                <a:gd name="connsiteX53" fmla="*/ 419100 w 438150"/>
                <a:gd name="connsiteY53" fmla="*/ 343795 h 552450"/>
                <a:gd name="connsiteX54" fmla="*/ 414242 w 438150"/>
                <a:gd name="connsiteY54" fmla="*/ 364845 h 552450"/>
                <a:gd name="connsiteX55" fmla="*/ 406432 w 438150"/>
                <a:gd name="connsiteY55" fmla="*/ 371989 h 552450"/>
                <a:gd name="connsiteX56" fmla="*/ 398526 w 438150"/>
                <a:gd name="connsiteY56" fmla="*/ 378180 h 552450"/>
                <a:gd name="connsiteX57" fmla="*/ 383096 w 438150"/>
                <a:gd name="connsiteY57" fmla="*/ 390372 h 552450"/>
                <a:gd name="connsiteX58" fmla="*/ 353568 w 438150"/>
                <a:gd name="connsiteY58" fmla="*/ 413518 h 552450"/>
                <a:gd name="connsiteX59" fmla="*/ 255746 w 438150"/>
                <a:gd name="connsiteY59" fmla="*/ 490194 h 552450"/>
                <a:gd name="connsiteX60" fmla="*/ 193738 w 438150"/>
                <a:gd name="connsiteY60" fmla="*/ 538581 h 552450"/>
                <a:gd name="connsiteX61" fmla="*/ 177641 w 438150"/>
                <a:gd name="connsiteY61" fmla="*/ 551059 h 552450"/>
                <a:gd name="connsiteX62" fmla="*/ 172402 w 438150"/>
                <a:gd name="connsiteY62" fmla="*/ 555154 h 552450"/>
                <a:gd name="connsiteX63" fmla="*/ 177927 w 438150"/>
                <a:gd name="connsiteY63" fmla="*/ 550487 h 552450"/>
                <a:gd name="connsiteX64" fmla="*/ 194024 w 438150"/>
                <a:gd name="connsiteY64" fmla="*/ 537438 h 552450"/>
                <a:gd name="connsiteX65" fmla="*/ 255651 w 438150"/>
                <a:gd name="connsiteY65" fmla="*/ 488098 h 552450"/>
                <a:gd name="connsiteX66" fmla="*/ 352425 w 438150"/>
                <a:gd name="connsiteY66" fmla="*/ 410851 h 552450"/>
                <a:gd name="connsiteX67" fmla="*/ 381571 w 438150"/>
                <a:gd name="connsiteY67" fmla="*/ 387610 h 552450"/>
                <a:gd name="connsiteX68" fmla="*/ 396811 w 438150"/>
                <a:gd name="connsiteY68" fmla="*/ 375418 h 552450"/>
                <a:gd name="connsiteX69" fmla="*/ 404622 w 438150"/>
                <a:gd name="connsiteY69" fmla="*/ 369226 h 552450"/>
                <a:gd name="connsiteX70" fmla="*/ 411766 w 438150"/>
                <a:gd name="connsiteY70" fmla="*/ 362654 h 552450"/>
                <a:gd name="connsiteX71" fmla="*/ 415861 w 438150"/>
                <a:gd name="connsiteY71" fmla="*/ 344557 h 552450"/>
                <a:gd name="connsiteX72" fmla="*/ 404241 w 438150"/>
                <a:gd name="connsiteY72" fmla="*/ 329507 h 552450"/>
                <a:gd name="connsiteX73" fmla="*/ 384810 w 438150"/>
                <a:gd name="connsiteY73" fmla="*/ 329126 h 552450"/>
                <a:gd name="connsiteX74" fmla="*/ 365093 w 438150"/>
                <a:gd name="connsiteY74" fmla="*/ 339604 h 552450"/>
                <a:gd name="connsiteX75" fmla="*/ 354901 w 438150"/>
                <a:gd name="connsiteY75" fmla="*/ 345033 h 552450"/>
                <a:gd name="connsiteX76" fmla="*/ 362807 w 438150"/>
                <a:gd name="connsiteY76" fmla="*/ 336651 h 552450"/>
                <a:gd name="connsiteX77" fmla="*/ 390430 w 438150"/>
                <a:gd name="connsiteY77" fmla="*/ 307123 h 552450"/>
                <a:gd name="connsiteX78" fmla="*/ 404431 w 438150"/>
                <a:gd name="connsiteY78" fmla="*/ 291883 h 552450"/>
                <a:gd name="connsiteX79" fmla="*/ 410813 w 438150"/>
                <a:gd name="connsiteY79" fmla="*/ 273310 h 552450"/>
                <a:gd name="connsiteX80" fmla="*/ 387763 w 438150"/>
                <a:gd name="connsiteY80" fmla="*/ 242925 h 552450"/>
                <a:gd name="connsiteX81" fmla="*/ 367093 w 438150"/>
                <a:gd name="connsiteY81" fmla="*/ 244354 h 552450"/>
                <a:gd name="connsiteX82" fmla="*/ 345853 w 438150"/>
                <a:gd name="connsiteY82" fmla="*/ 252926 h 552450"/>
                <a:gd name="connsiteX83" fmla="*/ 333661 w 438150"/>
                <a:gd name="connsiteY83" fmla="*/ 257784 h 552450"/>
                <a:gd name="connsiteX84" fmla="*/ 343567 w 438150"/>
                <a:gd name="connsiteY84" fmla="*/ 249211 h 552450"/>
                <a:gd name="connsiteX85" fmla="*/ 387001 w 438150"/>
                <a:gd name="connsiteY85" fmla="*/ 211492 h 552450"/>
                <a:gd name="connsiteX86" fmla="*/ 387096 w 438150"/>
                <a:gd name="connsiteY86" fmla="*/ 211397 h 552450"/>
                <a:gd name="connsiteX87" fmla="*/ 387191 w 438150"/>
                <a:gd name="connsiteY87" fmla="*/ 211302 h 552450"/>
                <a:gd name="connsiteX88" fmla="*/ 399955 w 438150"/>
                <a:gd name="connsiteY88" fmla="*/ 176726 h 552450"/>
                <a:gd name="connsiteX89" fmla="*/ 370522 w 438150"/>
                <a:gd name="connsiteY89" fmla="*/ 153199 h 552450"/>
                <a:gd name="connsiteX90" fmla="*/ 350044 w 438150"/>
                <a:gd name="connsiteY90" fmla="*/ 157581 h 552450"/>
                <a:gd name="connsiteX91" fmla="*/ 328898 w 438150"/>
                <a:gd name="connsiteY91" fmla="*/ 164248 h 552450"/>
                <a:gd name="connsiteX92" fmla="*/ 285940 w 438150"/>
                <a:gd name="connsiteY92" fmla="*/ 177869 h 552450"/>
                <a:gd name="connsiteX93" fmla="*/ 275368 w 438150"/>
                <a:gd name="connsiteY93" fmla="*/ 181203 h 552450"/>
                <a:gd name="connsiteX94" fmla="*/ 283559 w 438150"/>
                <a:gd name="connsiteY94" fmla="*/ 173773 h 552450"/>
                <a:gd name="connsiteX95" fmla="*/ 377666 w 438150"/>
                <a:gd name="connsiteY95" fmla="*/ 88715 h 552450"/>
                <a:gd name="connsiteX96" fmla="*/ 401860 w 438150"/>
                <a:gd name="connsiteY96" fmla="*/ 66903 h 552450"/>
                <a:gd name="connsiteX97" fmla="*/ 425767 w 438150"/>
                <a:gd name="connsiteY97" fmla="*/ 44805 h 552450"/>
                <a:gd name="connsiteX98" fmla="*/ 441388 w 438150"/>
                <a:gd name="connsiteY98" fmla="*/ 18040 h 552450"/>
                <a:gd name="connsiteX99" fmla="*/ 436055 w 438150"/>
                <a:gd name="connsiteY99" fmla="*/ 5657 h 552450"/>
                <a:gd name="connsiteX100" fmla="*/ 430435 w 438150"/>
                <a:gd name="connsiteY100" fmla="*/ 5657 h 552450"/>
                <a:gd name="connsiteX101" fmla="*/ 422815 w 438150"/>
                <a:gd name="connsiteY101" fmla="*/ 8419 h 552450"/>
                <a:gd name="connsiteX102" fmla="*/ 366998 w 438150"/>
                <a:gd name="connsiteY102" fmla="*/ 38328 h 552450"/>
                <a:gd name="connsiteX103" fmla="*/ 313658 w 438150"/>
                <a:gd name="connsiteY103" fmla="*/ 71094 h 552450"/>
                <a:gd name="connsiteX104" fmla="*/ 212217 w 438150"/>
                <a:gd name="connsiteY104" fmla="*/ 137102 h 552450"/>
                <a:gd name="connsiteX105" fmla="*/ 206121 w 438150"/>
                <a:gd name="connsiteY105" fmla="*/ 141198 h 552450"/>
                <a:gd name="connsiteX106" fmla="*/ 208693 w 438150"/>
                <a:gd name="connsiteY106" fmla="*/ 134054 h 552450"/>
                <a:gd name="connsiteX107" fmla="*/ 211455 w 438150"/>
                <a:gd name="connsiteY107" fmla="*/ 115195 h 552450"/>
                <a:gd name="connsiteX108" fmla="*/ 211264 w 438150"/>
                <a:gd name="connsiteY108" fmla="*/ 95478 h 552450"/>
                <a:gd name="connsiteX109" fmla="*/ 207169 w 438150"/>
                <a:gd name="connsiteY109" fmla="*/ 56711 h 552450"/>
                <a:gd name="connsiteX110" fmla="*/ 200787 w 438150"/>
                <a:gd name="connsiteY110" fmla="*/ 39280 h 552450"/>
                <a:gd name="connsiteX111" fmla="*/ 188404 w 438150"/>
                <a:gd name="connsiteY111" fmla="*/ 26231 h 552450"/>
                <a:gd name="connsiteX112" fmla="*/ 153734 w 438150"/>
                <a:gd name="connsiteY112" fmla="*/ 20516 h 552450"/>
                <a:gd name="connsiteX113" fmla="*/ 155543 w 438150"/>
                <a:gd name="connsiteY113" fmla="*/ 18325 h 552450"/>
                <a:gd name="connsiteX114" fmla="*/ 155448 w 438150"/>
                <a:gd name="connsiteY114" fmla="*/ 135102 h 552450"/>
                <a:gd name="connsiteX115" fmla="*/ 155162 w 438150"/>
                <a:gd name="connsiteY115" fmla="*/ 149294 h 552450"/>
                <a:gd name="connsiteX116" fmla="*/ 152114 w 438150"/>
                <a:gd name="connsiteY116" fmla="*/ 163201 h 552450"/>
                <a:gd name="connsiteX117" fmla="*/ 141351 w 438150"/>
                <a:gd name="connsiteY117" fmla="*/ 188632 h 552450"/>
                <a:gd name="connsiteX118" fmla="*/ 113538 w 438150"/>
                <a:gd name="connsiteY118" fmla="*/ 233781 h 552450"/>
                <a:gd name="connsiteX119" fmla="*/ 83153 w 438150"/>
                <a:gd name="connsiteY119" fmla="*/ 273976 h 552450"/>
                <a:gd name="connsiteX120" fmla="*/ 54483 w 438150"/>
                <a:gd name="connsiteY120" fmla="*/ 311886 h 552450"/>
                <a:gd name="connsiteX121" fmla="*/ 3619 w 438150"/>
                <a:gd name="connsiteY121" fmla="*/ 381895 h 552450"/>
                <a:gd name="connsiteX122" fmla="*/ 3429 w 438150"/>
                <a:gd name="connsiteY122" fmla="*/ 379894 h 552450"/>
                <a:gd name="connsiteX123" fmla="*/ 127730 w 438150"/>
                <a:gd name="connsiteY123" fmla="*/ 508291 h 552450"/>
                <a:gd name="connsiteX124" fmla="*/ 161068 w 438150"/>
                <a:gd name="connsiteY124" fmla="*/ 542962 h 552450"/>
                <a:gd name="connsiteX125" fmla="*/ 169640 w 438150"/>
                <a:gd name="connsiteY125" fmla="*/ 552011 h 552450"/>
                <a:gd name="connsiteX126" fmla="*/ 172402 w 438150"/>
                <a:gd name="connsiteY126" fmla="*/ 555154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38150" h="552450">
                  <a:moveTo>
                    <a:pt x="172402" y="555154"/>
                  </a:moveTo>
                  <a:cubicBezTo>
                    <a:pt x="172402" y="555154"/>
                    <a:pt x="171450" y="554297"/>
                    <a:pt x="169450" y="552392"/>
                  </a:cubicBezTo>
                  <a:cubicBezTo>
                    <a:pt x="167354" y="550297"/>
                    <a:pt x="164497" y="547439"/>
                    <a:pt x="160782" y="543724"/>
                  </a:cubicBezTo>
                  <a:cubicBezTo>
                    <a:pt x="152971" y="535914"/>
                    <a:pt x="141732" y="524579"/>
                    <a:pt x="127159" y="509911"/>
                  </a:cubicBezTo>
                  <a:cubicBezTo>
                    <a:pt x="97631" y="480002"/>
                    <a:pt x="54769" y="436568"/>
                    <a:pt x="952" y="382085"/>
                  </a:cubicBezTo>
                  <a:lnTo>
                    <a:pt x="0" y="381132"/>
                  </a:lnTo>
                  <a:lnTo>
                    <a:pt x="762" y="380085"/>
                  </a:lnTo>
                  <a:cubicBezTo>
                    <a:pt x="16288" y="358177"/>
                    <a:pt x="33052" y="334651"/>
                    <a:pt x="51340" y="309790"/>
                  </a:cubicBezTo>
                  <a:cubicBezTo>
                    <a:pt x="60484" y="297408"/>
                    <a:pt x="70009" y="284644"/>
                    <a:pt x="79915" y="271690"/>
                  </a:cubicBezTo>
                  <a:cubicBezTo>
                    <a:pt x="90011" y="258736"/>
                    <a:pt x="100298" y="245687"/>
                    <a:pt x="110014" y="231590"/>
                  </a:cubicBezTo>
                  <a:cubicBezTo>
                    <a:pt x="119825" y="217493"/>
                    <a:pt x="129254" y="202729"/>
                    <a:pt x="137350" y="186823"/>
                  </a:cubicBezTo>
                  <a:cubicBezTo>
                    <a:pt x="145256" y="170821"/>
                    <a:pt x="152686" y="153961"/>
                    <a:pt x="150876" y="135102"/>
                  </a:cubicBezTo>
                  <a:cubicBezTo>
                    <a:pt x="150876" y="97573"/>
                    <a:pt x="150781" y="58521"/>
                    <a:pt x="150781" y="18325"/>
                  </a:cubicBezTo>
                  <a:lnTo>
                    <a:pt x="150781" y="16420"/>
                  </a:lnTo>
                  <a:lnTo>
                    <a:pt x="152590" y="16039"/>
                  </a:lnTo>
                  <a:cubicBezTo>
                    <a:pt x="165449" y="13658"/>
                    <a:pt x="179260" y="15087"/>
                    <a:pt x="190786" y="22326"/>
                  </a:cubicBezTo>
                  <a:cubicBezTo>
                    <a:pt x="196501" y="26041"/>
                    <a:pt x="200977" y="31279"/>
                    <a:pt x="204692" y="36899"/>
                  </a:cubicBezTo>
                  <a:cubicBezTo>
                    <a:pt x="207835" y="42805"/>
                    <a:pt x="210312" y="49186"/>
                    <a:pt x="211646" y="55759"/>
                  </a:cubicBezTo>
                  <a:cubicBezTo>
                    <a:pt x="214217" y="68903"/>
                    <a:pt x="215075" y="81857"/>
                    <a:pt x="215932" y="95287"/>
                  </a:cubicBezTo>
                  <a:cubicBezTo>
                    <a:pt x="216313" y="101955"/>
                    <a:pt x="216408" y="108718"/>
                    <a:pt x="216122" y="115480"/>
                  </a:cubicBezTo>
                  <a:cubicBezTo>
                    <a:pt x="215646" y="122338"/>
                    <a:pt x="215551" y="128815"/>
                    <a:pt x="212884" y="136245"/>
                  </a:cubicBezTo>
                  <a:lnTo>
                    <a:pt x="209359" y="133197"/>
                  </a:lnTo>
                  <a:cubicBezTo>
                    <a:pt x="242030" y="111289"/>
                    <a:pt x="275844" y="89096"/>
                    <a:pt x="310801" y="66998"/>
                  </a:cubicBezTo>
                  <a:cubicBezTo>
                    <a:pt x="328327" y="55949"/>
                    <a:pt x="346043" y="44900"/>
                    <a:pt x="364236" y="34137"/>
                  </a:cubicBezTo>
                  <a:cubicBezTo>
                    <a:pt x="382524" y="23469"/>
                    <a:pt x="400717" y="12610"/>
                    <a:pt x="420719" y="3847"/>
                  </a:cubicBezTo>
                  <a:cubicBezTo>
                    <a:pt x="423386" y="2800"/>
                    <a:pt x="426053" y="1752"/>
                    <a:pt x="428911" y="895"/>
                  </a:cubicBezTo>
                  <a:cubicBezTo>
                    <a:pt x="430339" y="514"/>
                    <a:pt x="431768" y="133"/>
                    <a:pt x="433483" y="37"/>
                  </a:cubicBezTo>
                  <a:cubicBezTo>
                    <a:pt x="434340" y="-58"/>
                    <a:pt x="435292" y="37"/>
                    <a:pt x="436340" y="228"/>
                  </a:cubicBezTo>
                  <a:cubicBezTo>
                    <a:pt x="437864" y="799"/>
                    <a:pt x="438436" y="1371"/>
                    <a:pt x="438912" y="1847"/>
                  </a:cubicBezTo>
                  <a:cubicBezTo>
                    <a:pt x="444055" y="5276"/>
                    <a:pt x="447008" y="12515"/>
                    <a:pt x="446056" y="18611"/>
                  </a:cubicBezTo>
                  <a:cubicBezTo>
                    <a:pt x="444246" y="30994"/>
                    <a:pt x="436435" y="40042"/>
                    <a:pt x="429101" y="48234"/>
                  </a:cubicBezTo>
                  <a:cubicBezTo>
                    <a:pt x="421386" y="56521"/>
                    <a:pt x="412623" y="63283"/>
                    <a:pt x="404813" y="70713"/>
                  </a:cubicBezTo>
                  <a:cubicBezTo>
                    <a:pt x="396716" y="78047"/>
                    <a:pt x="388715" y="85286"/>
                    <a:pt x="380714" y="92525"/>
                  </a:cubicBezTo>
                  <a:cubicBezTo>
                    <a:pt x="348710" y="121481"/>
                    <a:pt x="317278" y="149770"/>
                    <a:pt x="286702" y="177488"/>
                  </a:cubicBezTo>
                  <a:lnTo>
                    <a:pt x="284321" y="173392"/>
                  </a:lnTo>
                  <a:cubicBezTo>
                    <a:pt x="298799" y="168820"/>
                    <a:pt x="313087" y="164344"/>
                    <a:pt x="327279" y="159772"/>
                  </a:cubicBezTo>
                  <a:cubicBezTo>
                    <a:pt x="334327" y="157486"/>
                    <a:pt x="341471" y="155295"/>
                    <a:pt x="348425" y="153104"/>
                  </a:cubicBezTo>
                  <a:cubicBezTo>
                    <a:pt x="351949" y="152056"/>
                    <a:pt x="355378" y="150818"/>
                    <a:pt x="358997" y="149866"/>
                  </a:cubicBezTo>
                  <a:cubicBezTo>
                    <a:pt x="362712" y="148818"/>
                    <a:pt x="366713" y="148342"/>
                    <a:pt x="370522" y="148532"/>
                  </a:cubicBezTo>
                  <a:cubicBezTo>
                    <a:pt x="386239" y="149008"/>
                    <a:pt x="400336" y="160724"/>
                    <a:pt x="404146" y="175488"/>
                  </a:cubicBezTo>
                  <a:cubicBezTo>
                    <a:pt x="408337" y="190252"/>
                    <a:pt x="401860" y="206825"/>
                    <a:pt x="389477" y="215017"/>
                  </a:cubicBezTo>
                  <a:lnTo>
                    <a:pt x="389668" y="214826"/>
                  </a:lnTo>
                  <a:cubicBezTo>
                    <a:pt x="374904" y="227590"/>
                    <a:pt x="360426" y="240163"/>
                    <a:pt x="346138" y="252450"/>
                  </a:cubicBezTo>
                  <a:lnTo>
                    <a:pt x="343852" y="248735"/>
                  </a:lnTo>
                  <a:cubicBezTo>
                    <a:pt x="350996" y="245878"/>
                    <a:pt x="358140" y="243020"/>
                    <a:pt x="365093" y="240258"/>
                  </a:cubicBezTo>
                  <a:cubicBezTo>
                    <a:pt x="372427" y="237210"/>
                    <a:pt x="380905" y="236638"/>
                    <a:pt x="388525" y="238734"/>
                  </a:cubicBezTo>
                  <a:cubicBezTo>
                    <a:pt x="403955" y="242830"/>
                    <a:pt x="415100" y="257879"/>
                    <a:pt x="414623" y="273310"/>
                  </a:cubicBezTo>
                  <a:cubicBezTo>
                    <a:pt x="414528" y="280930"/>
                    <a:pt x="411956" y="288359"/>
                    <a:pt x="407384" y="294265"/>
                  </a:cubicBezTo>
                  <a:cubicBezTo>
                    <a:pt x="402622" y="299980"/>
                    <a:pt x="397859" y="304647"/>
                    <a:pt x="393097" y="309790"/>
                  </a:cubicBezTo>
                  <a:cubicBezTo>
                    <a:pt x="383667" y="319792"/>
                    <a:pt x="374428" y="329602"/>
                    <a:pt x="365379" y="339223"/>
                  </a:cubicBezTo>
                  <a:lnTo>
                    <a:pt x="363093" y="336175"/>
                  </a:lnTo>
                  <a:cubicBezTo>
                    <a:pt x="369760" y="332650"/>
                    <a:pt x="376428" y="329126"/>
                    <a:pt x="383000" y="325697"/>
                  </a:cubicBezTo>
                  <a:cubicBezTo>
                    <a:pt x="390239" y="322268"/>
                    <a:pt x="398812" y="322649"/>
                    <a:pt x="405670" y="326173"/>
                  </a:cubicBezTo>
                  <a:cubicBezTo>
                    <a:pt x="412623" y="329602"/>
                    <a:pt x="417576" y="336365"/>
                    <a:pt x="419100" y="343795"/>
                  </a:cubicBezTo>
                  <a:cubicBezTo>
                    <a:pt x="420624" y="351224"/>
                    <a:pt x="418719" y="359035"/>
                    <a:pt x="414242" y="364845"/>
                  </a:cubicBezTo>
                  <a:cubicBezTo>
                    <a:pt x="411956" y="367798"/>
                    <a:pt x="409004" y="369893"/>
                    <a:pt x="406432" y="371989"/>
                  </a:cubicBezTo>
                  <a:cubicBezTo>
                    <a:pt x="403765" y="374084"/>
                    <a:pt x="401098" y="376180"/>
                    <a:pt x="398526" y="378180"/>
                  </a:cubicBezTo>
                  <a:cubicBezTo>
                    <a:pt x="393287" y="382276"/>
                    <a:pt x="388144" y="386371"/>
                    <a:pt x="383096" y="390372"/>
                  </a:cubicBezTo>
                  <a:cubicBezTo>
                    <a:pt x="372904" y="398373"/>
                    <a:pt x="363093" y="406088"/>
                    <a:pt x="353568" y="413518"/>
                  </a:cubicBezTo>
                  <a:cubicBezTo>
                    <a:pt x="315563" y="443331"/>
                    <a:pt x="282702" y="469048"/>
                    <a:pt x="255746" y="490194"/>
                  </a:cubicBezTo>
                  <a:cubicBezTo>
                    <a:pt x="228981" y="511054"/>
                    <a:pt x="208121" y="527341"/>
                    <a:pt x="193738" y="538581"/>
                  </a:cubicBezTo>
                  <a:cubicBezTo>
                    <a:pt x="186785" y="544010"/>
                    <a:pt x="181356" y="548106"/>
                    <a:pt x="177641" y="551059"/>
                  </a:cubicBezTo>
                  <a:cubicBezTo>
                    <a:pt x="174212" y="553916"/>
                    <a:pt x="172402" y="555154"/>
                    <a:pt x="172402" y="555154"/>
                  </a:cubicBezTo>
                  <a:cubicBezTo>
                    <a:pt x="172402" y="555154"/>
                    <a:pt x="174307" y="553440"/>
                    <a:pt x="177927" y="550487"/>
                  </a:cubicBezTo>
                  <a:cubicBezTo>
                    <a:pt x="181737" y="547439"/>
                    <a:pt x="187071" y="543057"/>
                    <a:pt x="194024" y="537438"/>
                  </a:cubicBezTo>
                  <a:cubicBezTo>
                    <a:pt x="208312" y="526008"/>
                    <a:pt x="229076" y="509339"/>
                    <a:pt x="255651" y="488098"/>
                  </a:cubicBezTo>
                  <a:cubicBezTo>
                    <a:pt x="282321" y="466762"/>
                    <a:pt x="314801" y="440854"/>
                    <a:pt x="352425" y="410851"/>
                  </a:cubicBezTo>
                  <a:cubicBezTo>
                    <a:pt x="361855" y="403326"/>
                    <a:pt x="371570" y="395611"/>
                    <a:pt x="381571" y="387610"/>
                  </a:cubicBezTo>
                  <a:cubicBezTo>
                    <a:pt x="386620" y="383609"/>
                    <a:pt x="391668" y="379609"/>
                    <a:pt x="396811" y="375418"/>
                  </a:cubicBezTo>
                  <a:cubicBezTo>
                    <a:pt x="399383" y="373322"/>
                    <a:pt x="401955" y="371322"/>
                    <a:pt x="404622" y="369226"/>
                  </a:cubicBezTo>
                  <a:cubicBezTo>
                    <a:pt x="407289" y="367036"/>
                    <a:pt x="409861" y="365226"/>
                    <a:pt x="411766" y="362654"/>
                  </a:cubicBezTo>
                  <a:cubicBezTo>
                    <a:pt x="415671" y="357701"/>
                    <a:pt x="417290" y="350843"/>
                    <a:pt x="415861" y="344557"/>
                  </a:cubicBezTo>
                  <a:cubicBezTo>
                    <a:pt x="414528" y="338270"/>
                    <a:pt x="410242" y="332460"/>
                    <a:pt x="404241" y="329507"/>
                  </a:cubicBezTo>
                  <a:cubicBezTo>
                    <a:pt x="398335" y="326459"/>
                    <a:pt x="390906" y="326173"/>
                    <a:pt x="384810" y="329126"/>
                  </a:cubicBezTo>
                  <a:cubicBezTo>
                    <a:pt x="378333" y="332555"/>
                    <a:pt x="371761" y="336079"/>
                    <a:pt x="365093" y="339604"/>
                  </a:cubicBezTo>
                  <a:lnTo>
                    <a:pt x="354901" y="345033"/>
                  </a:lnTo>
                  <a:lnTo>
                    <a:pt x="362807" y="336651"/>
                  </a:lnTo>
                  <a:cubicBezTo>
                    <a:pt x="371856" y="327031"/>
                    <a:pt x="381000" y="317125"/>
                    <a:pt x="390430" y="307123"/>
                  </a:cubicBezTo>
                  <a:cubicBezTo>
                    <a:pt x="395002" y="302075"/>
                    <a:pt x="400145" y="297027"/>
                    <a:pt x="404431" y="291883"/>
                  </a:cubicBezTo>
                  <a:cubicBezTo>
                    <a:pt x="408432" y="286645"/>
                    <a:pt x="410718" y="280072"/>
                    <a:pt x="410813" y="273310"/>
                  </a:cubicBezTo>
                  <a:cubicBezTo>
                    <a:pt x="411194" y="259784"/>
                    <a:pt x="401384" y="246449"/>
                    <a:pt x="387763" y="242925"/>
                  </a:cubicBezTo>
                  <a:cubicBezTo>
                    <a:pt x="381000" y="241115"/>
                    <a:pt x="373666" y="241591"/>
                    <a:pt x="367093" y="244354"/>
                  </a:cubicBezTo>
                  <a:cubicBezTo>
                    <a:pt x="360045" y="247211"/>
                    <a:pt x="352996" y="250069"/>
                    <a:pt x="345853" y="252926"/>
                  </a:cubicBezTo>
                  <a:lnTo>
                    <a:pt x="333661" y="257784"/>
                  </a:lnTo>
                  <a:lnTo>
                    <a:pt x="343567" y="249211"/>
                  </a:lnTo>
                  <a:cubicBezTo>
                    <a:pt x="357759" y="236924"/>
                    <a:pt x="372237" y="224351"/>
                    <a:pt x="387001" y="211492"/>
                  </a:cubicBezTo>
                  <a:lnTo>
                    <a:pt x="387096" y="211397"/>
                  </a:lnTo>
                  <a:lnTo>
                    <a:pt x="387191" y="211302"/>
                  </a:lnTo>
                  <a:cubicBezTo>
                    <a:pt x="398050" y="204063"/>
                    <a:pt x="403669" y="189585"/>
                    <a:pt x="399955" y="176726"/>
                  </a:cubicBezTo>
                  <a:cubicBezTo>
                    <a:pt x="396621" y="163772"/>
                    <a:pt x="384238" y="153580"/>
                    <a:pt x="370522" y="153199"/>
                  </a:cubicBezTo>
                  <a:cubicBezTo>
                    <a:pt x="363760" y="152533"/>
                    <a:pt x="357188" y="155390"/>
                    <a:pt x="350044" y="157581"/>
                  </a:cubicBezTo>
                  <a:cubicBezTo>
                    <a:pt x="342995" y="159772"/>
                    <a:pt x="335947" y="162058"/>
                    <a:pt x="328898" y="164248"/>
                  </a:cubicBezTo>
                  <a:cubicBezTo>
                    <a:pt x="314706" y="168725"/>
                    <a:pt x="300418" y="173297"/>
                    <a:pt x="285940" y="177869"/>
                  </a:cubicBezTo>
                  <a:lnTo>
                    <a:pt x="275368" y="181203"/>
                  </a:lnTo>
                  <a:lnTo>
                    <a:pt x="283559" y="173773"/>
                  </a:lnTo>
                  <a:cubicBezTo>
                    <a:pt x="314134" y="146056"/>
                    <a:pt x="345567" y="117671"/>
                    <a:pt x="377666" y="88715"/>
                  </a:cubicBezTo>
                  <a:cubicBezTo>
                    <a:pt x="385667" y="81476"/>
                    <a:pt x="393763" y="74237"/>
                    <a:pt x="401860" y="66903"/>
                  </a:cubicBezTo>
                  <a:cubicBezTo>
                    <a:pt x="409861" y="59378"/>
                    <a:pt x="418433" y="52711"/>
                    <a:pt x="425767" y="44805"/>
                  </a:cubicBezTo>
                  <a:cubicBezTo>
                    <a:pt x="432911" y="36994"/>
                    <a:pt x="440055" y="27946"/>
                    <a:pt x="441388" y="18040"/>
                  </a:cubicBezTo>
                  <a:cubicBezTo>
                    <a:pt x="441960" y="13182"/>
                    <a:pt x="440246" y="8515"/>
                    <a:pt x="436055" y="5657"/>
                  </a:cubicBezTo>
                  <a:cubicBezTo>
                    <a:pt x="435483" y="4228"/>
                    <a:pt x="433006" y="4990"/>
                    <a:pt x="430435" y="5657"/>
                  </a:cubicBezTo>
                  <a:cubicBezTo>
                    <a:pt x="427958" y="6324"/>
                    <a:pt x="425386" y="7372"/>
                    <a:pt x="422815" y="8419"/>
                  </a:cubicBezTo>
                  <a:cubicBezTo>
                    <a:pt x="403479" y="16897"/>
                    <a:pt x="385096" y="27755"/>
                    <a:pt x="366998" y="38328"/>
                  </a:cubicBezTo>
                  <a:cubicBezTo>
                    <a:pt x="348901" y="49091"/>
                    <a:pt x="331184" y="60045"/>
                    <a:pt x="313658" y="71094"/>
                  </a:cubicBezTo>
                  <a:cubicBezTo>
                    <a:pt x="278701" y="93192"/>
                    <a:pt x="244888" y="115290"/>
                    <a:pt x="212217" y="137102"/>
                  </a:cubicBezTo>
                  <a:lnTo>
                    <a:pt x="206121" y="141198"/>
                  </a:lnTo>
                  <a:lnTo>
                    <a:pt x="208693" y="134054"/>
                  </a:lnTo>
                  <a:cubicBezTo>
                    <a:pt x="210598" y="128720"/>
                    <a:pt x="211169" y="121576"/>
                    <a:pt x="211455" y="115195"/>
                  </a:cubicBezTo>
                  <a:cubicBezTo>
                    <a:pt x="211741" y="108622"/>
                    <a:pt x="211646" y="102050"/>
                    <a:pt x="211264" y="95478"/>
                  </a:cubicBezTo>
                  <a:cubicBezTo>
                    <a:pt x="210502" y="82429"/>
                    <a:pt x="209550" y="69094"/>
                    <a:pt x="207169" y="56711"/>
                  </a:cubicBezTo>
                  <a:cubicBezTo>
                    <a:pt x="205930" y="50520"/>
                    <a:pt x="203644" y="44710"/>
                    <a:pt x="200787" y="39280"/>
                  </a:cubicBezTo>
                  <a:cubicBezTo>
                    <a:pt x="197453" y="34137"/>
                    <a:pt x="193453" y="29470"/>
                    <a:pt x="188404" y="26231"/>
                  </a:cubicBezTo>
                  <a:cubicBezTo>
                    <a:pt x="178308" y="19754"/>
                    <a:pt x="165259" y="18325"/>
                    <a:pt x="153734" y="20516"/>
                  </a:cubicBezTo>
                  <a:lnTo>
                    <a:pt x="155543" y="18325"/>
                  </a:lnTo>
                  <a:cubicBezTo>
                    <a:pt x="155543" y="58616"/>
                    <a:pt x="155448" y="97573"/>
                    <a:pt x="155448" y="135102"/>
                  </a:cubicBezTo>
                  <a:cubicBezTo>
                    <a:pt x="155353" y="139864"/>
                    <a:pt x="155543" y="144341"/>
                    <a:pt x="155162" y="149294"/>
                  </a:cubicBezTo>
                  <a:cubicBezTo>
                    <a:pt x="154496" y="154057"/>
                    <a:pt x="153543" y="158724"/>
                    <a:pt x="152114" y="163201"/>
                  </a:cubicBezTo>
                  <a:cubicBezTo>
                    <a:pt x="149257" y="172154"/>
                    <a:pt x="145447" y="180536"/>
                    <a:pt x="141351" y="188632"/>
                  </a:cubicBezTo>
                  <a:cubicBezTo>
                    <a:pt x="133064" y="204825"/>
                    <a:pt x="123444" y="219684"/>
                    <a:pt x="113538" y="233781"/>
                  </a:cubicBezTo>
                  <a:cubicBezTo>
                    <a:pt x="103727" y="247973"/>
                    <a:pt x="93154" y="261118"/>
                    <a:pt x="83153" y="273976"/>
                  </a:cubicBezTo>
                  <a:cubicBezTo>
                    <a:pt x="73152" y="286835"/>
                    <a:pt x="63627" y="299503"/>
                    <a:pt x="54483" y="311886"/>
                  </a:cubicBezTo>
                  <a:cubicBezTo>
                    <a:pt x="36100" y="336651"/>
                    <a:pt x="19145" y="360082"/>
                    <a:pt x="3619" y="381895"/>
                  </a:cubicBezTo>
                  <a:lnTo>
                    <a:pt x="3429" y="379894"/>
                  </a:lnTo>
                  <a:cubicBezTo>
                    <a:pt x="56388" y="434663"/>
                    <a:pt x="98679" y="478192"/>
                    <a:pt x="127730" y="508291"/>
                  </a:cubicBezTo>
                  <a:cubicBezTo>
                    <a:pt x="142113" y="523246"/>
                    <a:pt x="153352" y="534866"/>
                    <a:pt x="161068" y="542962"/>
                  </a:cubicBezTo>
                  <a:cubicBezTo>
                    <a:pt x="164782" y="546868"/>
                    <a:pt x="167640" y="549820"/>
                    <a:pt x="169640" y="552011"/>
                  </a:cubicBezTo>
                  <a:cubicBezTo>
                    <a:pt x="171450" y="554011"/>
                    <a:pt x="172402" y="555154"/>
                    <a:pt x="172402" y="555154"/>
                  </a:cubicBezTo>
                  <a:close/>
                </a:path>
              </a:pathLst>
            </a:custGeom>
            <a:solidFill>
              <a:srgbClr val="EB996E"/>
            </a:solidFill>
            <a:ln w="9525"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93682F53-5938-4E0E-8121-B742C45D4E83}"/>
                </a:ext>
              </a:extLst>
            </p:cNvPr>
            <p:cNvSpPr/>
            <p:nvPr/>
          </p:nvSpPr>
          <p:spPr>
            <a:xfrm>
              <a:off x="4868809" y="3811238"/>
              <a:ext cx="1209675" cy="1200150"/>
            </a:xfrm>
            <a:custGeom>
              <a:avLst/>
              <a:gdLst>
                <a:gd name="connsiteX0" fmla="*/ 1217475 w 1209675"/>
                <a:gd name="connsiteY0" fmla="*/ 209264 h 1200150"/>
                <a:gd name="connsiteX1" fmla="*/ 568441 w 1209675"/>
                <a:gd name="connsiteY1" fmla="*/ 1066133 h 1200150"/>
                <a:gd name="connsiteX2" fmla="*/ 144960 w 1209675"/>
                <a:gd name="connsiteY2" fmla="*/ 1173194 h 1200150"/>
                <a:gd name="connsiteX3" fmla="*/ 24183 w 1209675"/>
                <a:gd name="connsiteY3" fmla="*/ 790099 h 1200150"/>
                <a:gd name="connsiteX4" fmla="*/ 645880 w 1209675"/>
                <a:gd name="connsiteY4" fmla="*/ 364712 h 1200150"/>
                <a:gd name="connsiteX5" fmla="*/ 1023736 w 1209675"/>
                <a:gd name="connsiteY5" fmla="*/ 0 h 1200150"/>
                <a:gd name="connsiteX6" fmla="*/ 1217475 w 1209675"/>
                <a:gd name="connsiteY6" fmla="*/ 209264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200150">
                  <a:moveTo>
                    <a:pt x="1217475" y="209264"/>
                  </a:moveTo>
                  <a:lnTo>
                    <a:pt x="568441" y="1066133"/>
                  </a:lnTo>
                  <a:cubicBezTo>
                    <a:pt x="469953" y="1196245"/>
                    <a:pt x="292407" y="1243774"/>
                    <a:pt x="144960" y="1173194"/>
                  </a:cubicBezTo>
                  <a:cubicBezTo>
                    <a:pt x="37137" y="1121569"/>
                    <a:pt x="-41921" y="1013174"/>
                    <a:pt x="24183" y="790099"/>
                  </a:cubicBezTo>
                  <a:lnTo>
                    <a:pt x="645880" y="364712"/>
                  </a:lnTo>
                  <a:lnTo>
                    <a:pt x="1023736" y="0"/>
                  </a:lnTo>
                  <a:lnTo>
                    <a:pt x="1217475" y="209264"/>
                  </a:lnTo>
                  <a:close/>
                </a:path>
              </a:pathLst>
            </a:custGeom>
            <a:solidFill>
              <a:srgbClr val="E8505B"/>
            </a:solidFill>
            <a:ln w="9525"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B70D1D04-18A9-41E6-A466-858EAB9C8636}"/>
                </a:ext>
              </a:extLst>
            </p:cNvPr>
            <p:cNvSpPr/>
            <p:nvPr/>
          </p:nvSpPr>
          <p:spPr>
            <a:xfrm>
              <a:off x="4959953" y="3807999"/>
              <a:ext cx="1123950" cy="1209675"/>
            </a:xfrm>
            <a:custGeom>
              <a:avLst/>
              <a:gdLst>
                <a:gd name="connsiteX0" fmla="*/ 53816 w 1123950"/>
                <a:gd name="connsiteY0" fmla="*/ 1176433 h 1209675"/>
                <a:gd name="connsiteX1" fmla="*/ 60865 w 1123950"/>
                <a:gd name="connsiteY1" fmla="*/ 1179957 h 1209675"/>
                <a:gd name="connsiteX2" fmla="*/ 81153 w 1123950"/>
                <a:gd name="connsiteY2" fmla="*/ 1190720 h 1209675"/>
                <a:gd name="connsiteX3" fmla="*/ 166021 w 1123950"/>
                <a:gd name="connsiteY3" fmla="*/ 1213485 h 1209675"/>
                <a:gd name="connsiteX4" fmla="*/ 229552 w 1123950"/>
                <a:gd name="connsiteY4" fmla="*/ 1212342 h 1209675"/>
                <a:gd name="connsiteX5" fmla="*/ 265366 w 1123950"/>
                <a:gd name="connsiteY5" fmla="*/ 1206056 h 1209675"/>
                <a:gd name="connsiteX6" fmla="*/ 283940 w 1123950"/>
                <a:gd name="connsiteY6" fmla="*/ 1200912 h 1209675"/>
                <a:gd name="connsiteX7" fmla="*/ 302990 w 1123950"/>
                <a:gd name="connsiteY7" fmla="*/ 1194626 h 1209675"/>
                <a:gd name="connsiteX8" fmla="*/ 381000 w 1123950"/>
                <a:gd name="connsiteY8" fmla="*/ 1156335 h 1209675"/>
                <a:gd name="connsiteX9" fmla="*/ 454152 w 1123950"/>
                <a:gd name="connsiteY9" fmla="*/ 1092422 h 1209675"/>
                <a:gd name="connsiteX10" fmla="*/ 593693 w 1123950"/>
                <a:gd name="connsiteY10" fmla="*/ 916305 h 1209675"/>
                <a:gd name="connsiteX11" fmla="*/ 750094 w 1123950"/>
                <a:gd name="connsiteY11" fmla="*/ 711137 h 1209675"/>
                <a:gd name="connsiteX12" fmla="*/ 1104424 w 1123950"/>
                <a:gd name="connsiteY12" fmla="*/ 237934 h 1209675"/>
                <a:gd name="connsiteX13" fmla="*/ 1124331 w 1123950"/>
                <a:gd name="connsiteY13" fmla="*/ 211074 h 1209675"/>
                <a:gd name="connsiteX14" fmla="*/ 1124521 w 1123950"/>
                <a:gd name="connsiteY14" fmla="*/ 214217 h 1209675"/>
                <a:gd name="connsiteX15" fmla="*/ 930878 w 1123950"/>
                <a:gd name="connsiteY15" fmla="*/ 4858 h 1209675"/>
                <a:gd name="connsiteX16" fmla="*/ 934212 w 1123950"/>
                <a:gd name="connsiteY16" fmla="*/ 5048 h 1209675"/>
                <a:gd name="connsiteX17" fmla="*/ 568452 w 1123950"/>
                <a:gd name="connsiteY17" fmla="*/ 311372 h 1209675"/>
                <a:gd name="connsiteX18" fmla="*/ 274034 w 1123950"/>
                <a:gd name="connsiteY18" fmla="*/ 552450 h 1209675"/>
                <a:gd name="connsiteX19" fmla="*/ 74104 w 1123950"/>
                <a:gd name="connsiteY19" fmla="*/ 705612 h 1209675"/>
                <a:gd name="connsiteX20" fmla="*/ 19240 w 1123950"/>
                <a:gd name="connsiteY20" fmla="*/ 745236 h 1209675"/>
                <a:gd name="connsiteX21" fmla="*/ 4953 w 1123950"/>
                <a:gd name="connsiteY21" fmla="*/ 755333 h 1209675"/>
                <a:gd name="connsiteX22" fmla="*/ 0 w 1123950"/>
                <a:gd name="connsiteY22" fmla="*/ 758666 h 1209675"/>
                <a:gd name="connsiteX23" fmla="*/ 4667 w 1123950"/>
                <a:gd name="connsiteY23" fmla="*/ 754951 h 1209675"/>
                <a:gd name="connsiteX24" fmla="*/ 18669 w 1123950"/>
                <a:gd name="connsiteY24" fmla="*/ 744474 h 1209675"/>
                <a:gd name="connsiteX25" fmla="*/ 72961 w 1123950"/>
                <a:gd name="connsiteY25" fmla="*/ 704279 h 1209675"/>
                <a:gd name="connsiteX26" fmla="*/ 271939 w 1123950"/>
                <a:gd name="connsiteY26" fmla="*/ 550069 h 1209675"/>
                <a:gd name="connsiteX27" fmla="*/ 565595 w 1123950"/>
                <a:gd name="connsiteY27" fmla="*/ 308229 h 1209675"/>
                <a:gd name="connsiteX28" fmla="*/ 930974 w 1123950"/>
                <a:gd name="connsiteY28" fmla="*/ 1429 h 1209675"/>
                <a:gd name="connsiteX29" fmla="*/ 932783 w 1123950"/>
                <a:gd name="connsiteY29" fmla="*/ 0 h 1209675"/>
                <a:gd name="connsiteX30" fmla="*/ 934307 w 1123950"/>
                <a:gd name="connsiteY30" fmla="*/ 1715 h 1209675"/>
                <a:gd name="connsiteX31" fmla="*/ 1128046 w 1123950"/>
                <a:gd name="connsiteY31" fmla="*/ 210979 h 1209675"/>
                <a:gd name="connsiteX32" fmla="*/ 1129475 w 1123950"/>
                <a:gd name="connsiteY32" fmla="*/ 212503 h 1209675"/>
                <a:gd name="connsiteX33" fmla="*/ 1128236 w 1123950"/>
                <a:gd name="connsiteY33" fmla="*/ 214122 h 1209675"/>
                <a:gd name="connsiteX34" fmla="*/ 1108329 w 1123950"/>
                <a:gd name="connsiteY34" fmla="*/ 240983 h 1209675"/>
                <a:gd name="connsiteX35" fmla="*/ 753618 w 1123950"/>
                <a:gd name="connsiteY35" fmla="*/ 713994 h 1209675"/>
                <a:gd name="connsiteX36" fmla="*/ 596836 w 1123950"/>
                <a:gd name="connsiteY36" fmla="*/ 918972 h 1209675"/>
                <a:gd name="connsiteX37" fmla="*/ 456724 w 1123950"/>
                <a:gd name="connsiteY37" fmla="*/ 1094804 h 1209675"/>
                <a:gd name="connsiteX38" fmla="*/ 382619 w 1123950"/>
                <a:gd name="connsiteY38" fmla="*/ 1159097 h 1209675"/>
                <a:gd name="connsiteX39" fmla="*/ 303847 w 1123950"/>
                <a:gd name="connsiteY39" fmla="*/ 1197388 h 1209675"/>
                <a:gd name="connsiteX40" fmla="*/ 284607 w 1123950"/>
                <a:gd name="connsiteY40" fmla="*/ 1203579 h 1209675"/>
                <a:gd name="connsiteX41" fmla="*/ 265843 w 1123950"/>
                <a:gd name="connsiteY41" fmla="*/ 1208627 h 1209675"/>
                <a:gd name="connsiteX42" fmla="*/ 229648 w 1123950"/>
                <a:gd name="connsiteY42" fmla="*/ 1214818 h 1209675"/>
                <a:gd name="connsiteX43" fmla="*/ 165640 w 1123950"/>
                <a:gd name="connsiteY43" fmla="*/ 1215581 h 1209675"/>
                <a:gd name="connsiteX44" fmla="*/ 80581 w 1123950"/>
                <a:gd name="connsiteY44" fmla="*/ 1191864 h 1209675"/>
                <a:gd name="connsiteX45" fmla="*/ 60484 w 1123950"/>
                <a:gd name="connsiteY45" fmla="*/ 1180624 h 1209675"/>
                <a:gd name="connsiteX46" fmla="*/ 53816 w 1123950"/>
                <a:gd name="connsiteY46" fmla="*/ 1176433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950" h="1209675">
                  <a:moveTo>
                    <a:pt x="53816" y="1176433"/>
                  </a:moveTo>
                  <a:cubicBezTo>
                    <a:pt x="53816" y="1176433"/>
                    <a:pt x="56197" y="1177576"/>
                    <a:pt x="60865" y="1179957"/>
                  </a:cubicBezTo>
                  <a:cubicBezTo>
                    <a:pt x="65532" y="1182434"/>
                    <a:pt x="72295" y="1186053"/>
                    <a:pt x="81153" y="1190720"/>
                  </a:cubicBezTo>
                  <a:cubicBezTo>
                    <a:pt x="99727" y="1198435"/>
                    <a:pt x="127635" y="1209961"/>
                    <a:pt x="166021" y="1213485"/>
                  </a:cubicBezTo>
                  <a:cubicBezTo>
                    <a:pt x="185071" y="1214914"/>
                    <a:pt x="206502" y="1215676"/>
                    <a:pt x="229552" y="1212342"/>
                  </a:cubicBezTo>
                  <a:cubicBezTo>
                    <a:pt x="241173" y="1211390"/>
                    <a:pt x="252984" y="1208437"/>
                    <a:pt x="265366" y="1206056"/>
                  </a:cubicBezTo>
                  <a:cubicBezTo>
                    <a:pt x="271558" y="1204627"/>
                    <a:pt x="277654" y="1202627"/>
                    <a:pt x="283940" y="1200912"/>
                  </a:cubicBezTo>
                  <a:cubicBezTo>
                    <a:pt x="290322" y="1199293"/>
                    <a:pt x="296609" y="1197102"/>
                    <a:pt x="302990" y="1194626"/>
                  </a:cubicBezTo>
                  <a:cubicBezTo>
                    <a:pt x="328613" y="1185577"/>
                    <a:pt x="355092" y="1173099"/>
                    <a:pt x="381000" y="1156335"/>
                  </a:cubicBezTo>
                  <a:cubicBezTo>
                    <a:pt x="406908" y="1139762"/>
                    <a:pt x="432435" y="1118997"/>
                    <a:pt x="454152" y="1092422"/>
                  </a:cubicBezTo>
                  <a:cubicBezTo>
                    <a:pt x="498443" y="1040035"/>
                    <a:pt x="544258" y="980218"/>
                    <a:pt x="593693" y="916305"/>
                  </a:cubicBezTo>
                  <a:cubicBezTo>
                    <a:pt x="643033" y="852392"/>
                    <a:pt x="695230" y="783526"/>
                    <a:pt x="750094" y="711137"/>
                  </a:cubicBezTo>
                  <a:cubicBezTo>
                    <a:pt x="859631" y="566166"/>
                    <a:pt x="979361" y="406241"/>
                    <a:pt x="1104424" y="237934"/>
                  </a:cubicBezTo>
                  <a:cubicBezTo>
                    <a:pt x="1111091" y="228981"/>
                    <a:pt x="1117759" y="220028"/>
                    <a:pt x="1124331" y="211074"/>
                  </a:cubicBezTo>
                  <a:lnTo>
                    <a:pt x="1124521" y="214217"/>
                  </a:lnTo>
                  <a:cubicBezTo>
                    <a:pt x="1058132" y="142399"/>
                    <a:pt x="993267" y="72390"/>
                    <a:pt x="930878" y="4858"/>
                  </a:cubicBezTo>
                  <a:lnTo>
                    <a:pt x="934212" y="5048"/>
                  </a:lnTo>
                  <a:cubicBezTo>
                    <a:pt x="801910" y="114205"/>
                    <a:pt x="679514" y="218504"/>
                    <a:pt x="568452" y="311372"/>
                  </a:cubicBezTo>
                  <a:cubicBezTo>
                    <a:pt x="457581" y="404336"/>
                    <a:pt x="358140" y="485966"/>
                    <a:pt x="274034" y="552450"/>
                  </a:cubicBezTo>
                  <a:cubicBezTo>
                    <a:pt x="190024" y="619030"/>
                    <a:pt x="121729" y="670846"/>
                    <a:pt x="74104" y="705612"/>
                  </a:cubicBezTo>
                  <a:cubicBezTo>
                    <a:pt x="50482" y="723233"/>
                    <a:pt x="31718" y="736187"/>
                    <a:pt x="19240" y="745236"/>
                  </a:cubicBezTo>
                  <a:cubicBezTo>
                    <a:pt x="13049" y="749618"/>
                    <a:pt x="8287" y="752951"/>
                    <a:pt x="4953" y="755333"/>
                  </a:cubicBezTo>
                  <a:cubicBezTo>
                    <a:pt x="1715" y="757618"/>
                    <a:pt x="0" y="758666"/>
                    <a:pt x="0" y="758666"/>
                  </a:cubicBezTo>
                  <a:cubicBezTo>
                    <a:pt x="0" y="758666"/>
                    <a:pt x="1524" y="757333"/>
                    <a:pt x="4667" y="754951"/>
                  </a:cubicBezTo>
                  <a:cubicBezTo>
                    <a:pt x="7906" y="752475"/>
                    <a:pt x="12573" y="749046"/>
                    <a:pt x="18669" y="744474"/>
                  </a:cubicBezTo>
                  <a:cubicBezTo>
                    <a:pt x="30956" y="735235"/>
                    <a:pt x="49530" y="721995"/>
                    <a:pt x="72961" y="704279"/>
                  </a:cubicBezTo>
                  <a:cubicBezTo>
                    <a:pt x="120205" y="669131"/>
                    <a:pt x="188214" y="616934"/>
                    <a:pt x="271939" y="550069"/>
                  </a:cubicBezTo>
                  <a:cubicBezTo>
                    <a:pt x="355663" y="483203"/>
                    <a:pt x="454819" y="401384"/>
                    <a:pt x="565595" y="308229"/>
                  </a:cubicBezTo>
                  <a:cubicBezTo>
                    <a:pt x="676370" y="215170"/>
                    <a:pt x="798671" y="110776"/>
                    <a:pt x="930974" y="1429"/>
                  </a:cubicBezTo>
                  <a:lnTo>
                    <a:pt x="932783" y="0"/>
                  </a:lnTo>
                  <a:lnTo>
                    <a:pt x="934307" y="1715"/>
                  </a:lnTo>
                  <a:cubicBezTo>
                    <a:pt x="996791" y="69151"/>
                    <a:pt x="1061657" y="139256"/>
                    <a:pt x="1128046" y="210979"/>
                  </a:cubicBezTo>
                  <a:lnTo>
                    <a:pt x="1129475" y="212503"/>
                  </a:lnTo>
                  <a:lnTo>
                    <a:pt x="1128236" y="214122"/>
                  </a:lnTo>
                  <a:cubicBezTo>
                    <a:pt x="1121569" y="223075"/>
                    <a:pt x="1114996" y="232029"/>
                    <a:pt x="1108329" y="240983"/>
                  </a:cubicBezTo>
                  <a:cubicBezTo>
                    <a:pt x="983170" y="409289"/>
                    <a:pt x="863346" y="569119"/>
                    <a:pt x="753618" y="713994"/>
                  </a:cubicBezTo>
                  <a:cubicBezTo>
                    <a:pt x="698659" y="786384"/>
                    <a:pt x="646366" y="855059"/>
                    <a:pt x="596836" y="918972"/>
                  </a:cubicBezTo>
                  <a:cubicBezTo>
                    <a:pt x="547211" y="982790"/>
                    <a:pt x="501301" y="1042416"/>
                    <a:pt x="456724" y="1094804"/>
                  </a:cubicBezTo>
                  <a:cubicBezTo>
                    <a:pt x="434721" y="1121569"/>
                    <a:pt x="408813" y="1142429"/>
                    <a:pt x="382619" y="1159097"/>
                  </a:cubicBezTo>
                  <a:cubicBezTo>
                    <a:pt x="356425" y="1175861"/>
                    <a:pt x="329660" y="1188339"/>
                    <a:pt x="303847" y="1197388"/>
                  </a:cubicBezTo>
                  <a:cubicBezTo>
                    <a:pt x="297466" y="1199769"/>
                    <a:pt x="291084" y="1201960"/>
                    <a:pt x="284607" y="1203579"/>
                  </a:cubicBezTo>
                  <a:cubicBezTo>
                    <a:pt x="278225" y="1205293"/>
                    <a:pt x="272034" y="1207294"/>
                    <a:pt x="265843" y="1208627"/>
                  </a:cubicBezTo>
                  <a:cubicBezTo>
                    <a:pt x="253365" y="1211009"/>
                    <a:pt x="241363" y="1213866"/>
                    <a:pt x="229648" y="1214818"/>
                  </a:cubicBezTo>
                  <a:cubicBezTo>
                    <a:pt x="206407" y="1217962"/>
                    <a:pt x="184785" y="1217200"/>
                    <a:pt x="165640" y="1215581"/>
                  </a:cubicBezTo>
                  <a:cubicBezTo>
                    <a:pt x="127063" y="1211675"/>
                    <a:pt x="99060" y="1199864"/>
                    <a:pt x="80581" y="1191864"/>
                  </a:cubicBezTo>
                  <a:cubicBezTo>
                    <a:pt x="71628" y="1187101"/>
                    <a:pt x="64960" y="1183196"/>
                    <a:pt x="60484" y="1180624"/>
                  </a:cubicBezTo>
                  <a:cubicBezTo>
                    <a:pt x="56007" y="1177862"/>
                    <a:pt x="53816" y="1176433"/>
                    <a:pt x="53816" y="1176433"/>
                  </a:cubicBezTo>
                  <a:close/>
                </a:path>
              </a:pathLst>
            </a:custGeom>
            <a:solidFill>
              <a:srgbClr val="263238"/>
            </a:solidFill>
            <a:ln w="9525"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B72BF257-6095-4C6B-B333-C87DEC758F7C}"/>
                </a:ext>
              </a:extLst>
            </p:cNvPr>
            <p:cNvSpPr/>
            <p:nvPr/>
          </p:nvSpPr>
          <p:spPr>
            <a:xfrm>
              <a:off x="4877636" y="4722405"/>
              <a:ext cx="619125" cy="66675"/>
            </a:xfrm>
            <a:custGeom>
              <a:avLst/>
              <a:gdLst>
                <a:gd name="connsiteX0" fmla="*/ 628194 w 619125"/>
                <a:gd name="connsiteY0" fmla="*/ 38856 h 66675"/>
                <a:gd name="connsiteX1" fmla="*/ 605525 w 619125"/>
                <a:gd name="connsiteY1" fmla="*/ 25807 h 66675"/>
                <a:gd name="connsiteX2" fmla="*/ 535707 w 619125"/>
                <a:gd name="connsiteY2" fmla="*/ 17044 h 66675"/>
                <a:gd name="connsiteX3" fmla="*/ 487605 w 619125"/>
                <a:gd name="connsiteY3" fmla="*/ 27046 h 66675"/>
                <a:gd name="connsiteX4" fmla="*/ 434361 w 619125"/>
                <a:gd name="connsiteY4" fmla="*/ 46762 h 66675"/>
                <a:gd name="connsiteX5" fmla="*/ 374734 w 619125"/>
                <a:gd name="connsiteY5" fmla="*/ 67622 h 66675"/>
                <a:gd name="connsiteX6" fmla="*/ 307011 w 619125"/>
                <a:gd name="connsiteY6" fmla="*/ 74194 h 66675"/>
                <a:gd name="connsiteX7" fmla="*/ 241479 w 619125"/>
                <a:gd name="connsiteY7" fmla="*/ 56002 h 66675"/>
                <a:gd name="connsiteX8" fmla="*/ 184234 w 619125"/>
                <a:gd name="connsiteY8" fmla="*/ 29808 h 66675"/>
                <a:gd name="connsiteX9" fmla="*/ 82888 w 619125"/>
                <a:gd name="connsiteY9" fmla="*/ 3805 h 66675"/>
                <a:gd name="connsiteX10" fmla="*/ 17356 w 619125"/>
                <a:gd name="connsiteY10" fmla="*/ 27617 h 66675"/>
                <a:gd name="connsiteX11" fmla="*/ 20 w 619125"/>
                <a:gd name="connsiteY11" fmla="*/ 47143 h 66675"/>
                <a:gd name="connsiteX12" fmla="*/ 3259 w 619125"/>
                <a:gd name="connsiteY12" fmla="*/ 41047 h 66675"/>
                <a:gd name="connsiteX13" fmla="*/ 16118 w 619125"/>
                <a:gd name="connsiteY13" fmla="*/ 26093 h 66675"/>
                <a:gd name="connsiteX14" fmla="*/ 82697 w 619125"/>
                <a:gd name="connsiteY14" fmla="*/ 280 h 66675"/>
                <a:gd name="connsiteX15" fmla="*/ 186044 w 619125"/>
                <a:gd name="connsiteY15" fmla="*/ 25617 h 66675"/>
                <a:gd name="connsiteX16" fmla="*/ 243289 w 619125"/>
                <a:gd name="connsiteY16" fmla="*/ 51525 h 66675"/>
                <a:gd name="connsiteX17" fmla="*/ 307488 w 619125"/>
                <a:gd name="connsiteY17" fmla="*/ 69241 h 66675"/>
                <a:gd name="connsiteX18" fmla="*/ 373496 w 619125"/>
                <a:gd name="connsiteY18" fmla="*/ 62860 h 66675"/>
                <a:gd name="connsiteX19" fmla="*/ 432646 w 619125"/>
                <a:gd name="connsiteY19" fmla="*/ 42476 h 66675"/>
                <a:gd name="connsiteX20" fmla="*/ 486367 w 619125"/>
                <a:gd name="connsiteY20" fmla="*/ 23045 h 66675"/>
                <a:gd name="connsiteX21" fmla="*/ 535326 w 619125"/>
                <a:gd name="connsiteY21" fmla="*/ 13425 h 66675"/>
                <a:gd name="connsiteX22" fmla="*/ 606191 w 619125"/>
                <a:gd name="connsiteY22" fmla="*/ 23997 h 66675"/>
                <a:gd name="connsiteX23" fmla="*/ 628194 w 619125"/>
                <a:gd name="connsiteY23" fmla="*/ 3885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125" h="66675">
                  <a:moveTo>
                    <a:pt x="628194" y="38856"/>
                  </a:moveTo>
                  <a:cubicBezTo>
                    <a:pt x="627813" y="39428"/>
                    <a:pt x="620860" y="32761"/>
                    <a:pt x="605525" y="25807"/>
                  </a:cubicBezTo>
                  <a:cubicBezTo>
                    <a:pt x="590285" y="18759"/>
                    <a:pt x="565710" y="13901"/>
                    <a:pt x="535707" y="17044"/>
                  </a:cubicBezTo>
                  <a:cubicBezTo>
                    <a:pt x="520752" y="18473"/>
                    <a:pt x="504560" y="21902"/>
                    <a:pt x="487605" y="27046"/>
                  </a:cubicBezTo>
                  <a:cubicBezTo>
                    <a:pt x="470651" y="32189"/>
                    <a:pt x="453030" y="39428"/>
                    <a:pt x="434361" y="46762"/>
                  </a:cubicBezTo>
                  <a:cubicBezTo>
                    <a:pt x="415692" y="54096"/>
                    <a:pt x="395975" y="61907"/>
                    <a:pt x="374734" y="67622"/>
                  </a:cubicBezTo>
                  <a:cubicBezTo>
                    <a:pt x="353493" y="73242"/>
                    <a:pt x="330443" y="76671"/>
                    <a:pt x="307011" y="74194"/>
                  </a:cubicBezTo>
                  <a:cubicBezTo>
                    <a:pt x="283580" y="71718"/>
                    <a:pt x="261672" y="64383"/>
                    <a:pt x="241479" y="56002"/>
                  </a:cubicBezTo>
                  <a:cubicBezTo>
                    <a:pt x="221191" y="47620"/>
                    <a:pt x="202427" y="37999"/>
                    <a:pt x="184234" y="29808"/>
                  </a:cubicBezTo>
                  <a:cubicBezTo>
                    <a:pt x="148134" y="12948"/>
                    <a:pt x="112987" y="2090"/>
                    <a:pt x="82888" y="3805"/>
                  </a:cubicBezTo>
                  <a:cubicBezTo>
                    <a:pt x="52789" y="5138"/>
                    <a:pt x="29929" y="16758"/>
                    <a:pt x="17356" y="27617"/>
                  </a:cubicBezTo>
                  <a:cubicBezTo>
                    <a:pt x="4497" y="38571"/>
                    <a:pt x="592" y="47524"/>
                    <a:pt x="20" y="47143"/>
                  </a:cubicBezTo>
                  <a:cubicBezTo>
                    <a:pt x="-170" y="47048"/>
                    <a:pt x="973" y="44953"/>
                    <a:pt x="3259" y="41047"/>
                  </a:cubicBezTo>
                  <a:cubicBezTo>
                    <a:pt x="5831" y="37332"/>
                    <a:pt x="9641" y="31808"/>
                    <a:pt x="16118" y="26093"/>
                  </a:cubicBezTo>
                  <a:cubicBezTo>
                    <a:pt x="28595" y="14568"/>
                    <a:pt x="51836" y="2090"/>
                    <a:pt x="82697" y="280"/>
                  </a:cubicBezTo>
                  <a:cubicBezTo>
                    <a:pt x="113654" y="-1911"/>
                    <a:pt x="149658" y="8948"/>
                    <a:pt x="186044" y="25617"/>
                  </a:cubicBezTo>
                  <a:cubicBezTo>
                    <a:pt x="204427" y="33808"/>
                    <a:pt x="223191" y="43238"/>
                    <a:pt x="243289" y="51525"/>
                  </a:cubicBezTo>
                  <a:cubicBezTo>
                    <a:pt x="263292" y="59812"/>
                    <a:pt x="284818" y="66860"/>
                    <a:pt x="307488" y="69241"/>
                  </a:cubicBezTo>
                  <a:cubicBezTo>
                    <a:pt x="330157" y="71622"/>
                    <a:pt x="352636" y="68384"/>
                    <a:pt x="373496" y="62860"/>
                  </a:cubicBezTo>
                  <a:cubicBezTo>
                    <a:pt x="394451" y="57335"/>
                    <a:pt x="413977" y="49715"/>
                    <a:pt x="432646" y="42476"/>
                  </a:cubicBezTo>
                  <a:cubicBezTo>
                    <a:pt x="451315" y="35237"/>
                    <a:pt x="469032" y="28093"/>
                    <a:pt x="486367" y="23045"/>
                  </a:cubicBezTo>
                  <a:cubicBezTo>
                    <a:pt x="503607" y="17997"/>
                    <a:pt x="520086" y="14758"/>
                    <a:pt x="535326" y="13425"/>
                  </a:cubicBezTo>
                  <a:cubicBezTo>
                    <a:pt x="565901" y="10663"/>
                    <a:pt x="590952" y="16187"/>
                    <a:pt x="606191" y="23997"/>
                  </a:cubicBezTo>
                  <a:cubicBezTo>
                    <a:pt x="621717" y="31617"/>
                    <a:pt x="628194" y="38856"/>
                    <a:pt x="628194" y="38856"/>
                  </a:cubicBezTo>
                  <a:close/>
                </a:path>
              </a:pathLst>
            </a:custGeom>
            <a:solidFill>
              <a:srgbClr val="FAFAFA"/>
            </a:solidFill>
            <a:ln w="9525"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6443E624-BF1D-4E75-871B-082EBCAD561F}"/>
                </a:ext>
              </a:extLst>
            </p:cNvPr>
            <p:cNvSpPr/>
            <p:nvPr/>
          </p:nvSpPr>
          <p:spPr>
            <a:xfrm>
              <a:off x="5384858" y="4241233"/>
              <a:ext cx="352425" cy="228600"/>
            </a:xfrm>
            <a:custGeom>
              <a:avLst/>
              <a:gdLst>
                <a:gd name="connsiteX0" fmla="*/ 350334 w 352425"/>
                <a:gd name="connsiteY0" fmla="*/ 232659 h 228600"/>
                <a:gd name="connsiteX1" fmla="*/ 352811 w 352425"/>
                <a:gd name="connsiteY1" fmla="*/ 215705 h 228600"/>
                <a:gd name="connsiteX2" fmla="*/ 324140 w 352425"/>
                <a:gd name="connsiteY2" fmla="*/ 180843 h 228600"/>
                <a:gd name="connsiteX3" fmla="*/ 292612 w 352425"/>
                <a:gd name="connsiteY3" fmla="*/ 171223 h 228600"/>
                <a:gd name="connsiteX4" fmla="*/ 255751 w 352425"/>
                <a:gd name="connsiteY4" fmla="*/ 159412 h 228600"/>
                <a:gd name="connsiteX5" fmla="*/ 186313 w 352425"/>
                <a:gd name="connsiteY5" fmla="*/ 105024 h 228600"/>
                <a:gd name="connsiteX6" fmla="*/ 125449 w 352425"/>
                <a:gd name="connsiteY6" fmla="*/ 42064 h 228600"/>
                <a:gd name="connsiteX7" fmla="*/ 64394 w 352425"/>
                <a:gd name="connsiteY7" fmla="*/ 7202 h 228600"/>
                <a:gd name="connsiteX8" fmla="*/ 17149 w 352425"/>
                <a:gd name="connsiteY8" fmla="*/ 3964 h 228600"/>
                <a:gd name="connsiteX9" fmla="*/ 4 w 352425"/>
                <a:gd name="connsiteY9" fmla="*/ 8250 h 228600"/>
                <a:gd name="connsiteX10" fmla="*/ 4100 w 352425"/>
                <a:gd name="connsiteY10" fmla="*/ 6155 h 228600"/>
                <a:gd name="connsiteX11" fmla="*/ 16768 w 352425"/>
                <a:gd name="connsiteY11" fmla="*/ 2154 h 228600"/>
                <a:gd name="connsiteX12" fmla="*/ 65251 w 352425"/>
                <a:gd name="connsiteY12" fmla="*/ 3868 h 228600"/>
                <a:gd name="connsiteX13" fmla="*/ 128306 w 352425"/>
                <a:gd name="connsiteY13" fmla="*/ 38635 h 228600"/>
                <a:gd name="connsiteX14" fmla="*/ 189742 w 352425"/>
                <a:gd name="connsiteY14" fmla="*/ 101690 h 228600"/>
                <a:gd name="connsiteX15" fmla="*/ 257561 w 352425"/>
                <a:gd name="connsiteY15" fmla="*/ 155411 h 228600"/>
                <a:gd name="connsiteX16" fmla="*/ 325474 w 352425"/>
                <a:gd name="connsiteY16" fmla="*/ 177795 h 228600"/>
                <a:gd name="connsiteX17" fmla="*/ 354525 w 352425"/>
                <a:gd name="connsiteY17" fmla="*/ 215609 h 228600"/>
                <a:gd name="connsiteX18" fmla="*/ 352525 w 352425"/>
                <a:gd name="connsiteY18" fmla="*/ 228849 h 228600"/>
                <a:gd name="connsiteX19" fmla="*/ 350334 w 352425"/>
                <a:gd name="connsiteY19" fmla="*/ 23265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425" h="228600">
                  <a:moveTo>
                    <a:pt x="350334" y="232659"/>
                  </a:moveTo>
                  <a:cubicBezTo>
                    <a:pt x="349572" y="232468"/>
                    <a:pt x="354144" y="226944"/>
                    <a:pt x="352811" y="215705"/>
                  </a:cubicBezTo>
                  <a:cubicBezTo>
                    <a:pt x="351382" y="204941"/>
                    <a:pt x="342619" y="189034"/>
                    <a:pt x="324140" y="180843"/>
                  </a:cubicBezTo>
                  <a:cubicBezTo>
                    <a:pt x="315091" y="176652"/>
                    <a:pt x="304328" y="173890"/>
                    <a:pt x="292612" y="171223"/>
                  </a:cubicBezTo>
                  <a:cubicBezTo>
                    <a:pt x="280992" y="168556"/>
                    <a:pt x="268133" y="165413"/>
                    <a:pt x="255751" y="159412"/>
                  </a:cubicBezTo>
                  <a:cubicBezTo>
                    <a:pt x="230700" y="147791"/>
                    <a:pt x="207650" y="127693"/>
                    <a:pt x="186313" y="105024"/>
                  </a:cubicBezTo>
                  <a:cubicBezTo>
                    <a:pt x="164882" y="82259"/>
                    <a:pt x="145832" y="59494"/>
                    <a:pt x="125449" y="42064"/>
                  </a:cubicBezTo>
                  <a:cubicBezTo>
                    <a:pt x="105351" y="24442"/>
                    <a:pt x="83920" y="12536"/>
                    <a:pt x="64394" y="7202"/>
                  </a:cubicBezTo>
                  <a:cubicBezTo>
                    <a:pt x="44962" y="1678"/>
                    <a:pt x="28199" y="1868"/>
                    <a:pt x="17149" y="3964"/>
                  </a:cubicBezTo>
                  <a:cubicBezTo>
                    <a:pt x="6005" y="5964"/>
                    <a:pt x="195" y="8726"/>
                    <a:pt x="4" y="8250"/>
                  </a:cubicBezTo>
                  <a:cubicBezTo>
                    <a:pt x="-91" y="8059"/>
                    <a:pt x="1338" y="7393"/>
                    <a:pt x="4100" y="6155"/>
                  </a:cubicBezTo>
                  <a:cubicBezTo>
                    <a:pt x="6862" y="4916"/>
                    <a:pt x="11054" y="3297"/>
                    <a:pt x="16768" y="2154"/>
                  </a:cubicBezTo>
                  <a:cubicBezTo>
                    <a:pt x="27913" y="-608"/>
                    <a:pt x="45248" y="-1370"/>
                    <a:pt x="65251" y="3868"/>
                  </a:cubicBezTo>
                  <a:cubicBezTo>
                    <a:pt x="85349" y="8822"/>
                    <a:pt x="107732" y="20823"/>
                    <a:pt x="128306" y="38635"/>
                  </a:cubicBezTo>
                  <a:cubicBezTo>
                    <a:pt x="149166" y="56256"/>
                    <a:pt x="168502" y="79116"/>
                    <a:pt x="189742" y="101690"/>
                  </a:cubicBezTo>
                  <a:cubicBezTo>
                    <a:pt x="210983" y="124264"/>
                    <a:pt x="233462" y="143886"/>
                    <a:pt x="257561" y="155411"/>
                  </a:cubicBezTo>
                  <a:cubicBezTo>
                    <a:pt x="281373" y="167222"/>
                    <a:pt x="306709" y="168080"/>
                    <a:pt x="325474" y="177795"/>
                  </a:cubicBezTo>
                  <a:cubicBezTo>
                    <a:pt x="344809" y="186939"/>
                    <a:pt x="353573" y="204084"/>
                    <a:pt x="354525" y="215609"/>
                  </a:cubicBezTo>
                  <a:cubicBezTo>
                    <a:pt x="355001" y="221515"/>
                    <a:pt x="353858" y="226087"/>
                    <a:pt x="352525" y="228849"/>
                  </a:cubicBezTo>
                  <a:cubicBezTo>
                    <a:pt x="351382" y="231516"/>
                    <a:pt x="350429" y="232754"/>
                    <a:pt x="350334" y="232659"/>
                  </a:cubicBezTo>
                  <a:close/>
                </a:path>
              </a:pathLst>
            </a:custGeom>
            <a:solidFill>
              <a:srgbClr val="FAFAFA"/>
            </a:solidFill>
            <a:ln w="9525" cap="flat">
              <a:no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0C43FE7E-D495-4A8B-9854-602B1296B413}"/>
                </a:ext>
              </a:extLst>
            </p:cNvPr>
            <p:cNvSpPr/>
            <p:nvPr/>
          </p:nvSpPr>
          <p:spPr>
            <a:xfrm>
              <a:off x="6638653" y="2557557"/>
              <a:ext cx="85725" cy="85725"/>
            </a:xfrm>
            <a:custGeom>
              <a:avLst/>
              <a:gdLst>
                <a:gd name="connsiteX0" fmla="*/ 56469 w 85725"/>
                <a:gd name="connsiteY0" fmla="*/ 2667 h 85725"/>
                <a:gd name="connsiteX1" fmla="*/ 66089 w 85725"/>
                <a:gd name="connsiteY1" fmla="*/ 6191 h 85725"/>
                <a:gd name="connsiteX2" fmla="*/ 84282 w 85725"/>
                <a:gd name="connsiteY2" fmla="*/ 27432 h 85725"/>
                <a:gd name="connsiteX3" fmla="*/ 87616 w 85725"/>
                <a:gd name="connsiteY3" fmla="*/ 46863 h 85725"/>
                <a:gd name="connsiteX4" fmla="*/ 79614 w 85725"/>
                <a:gd name="connsiteY4" fmla="*/ 68199 h 85725"/>
                <a:gd name="connsiteX5" fmla="*/ 32656 w 85725"/>
                <a:gd name="connsiteY5" fmla="*/ 85535 h 85725"/>
                <a:gd name="connsiteX6" fmla="*/ 367 w 85725"/>
                <a:gd name="connsiteY6" fmla="*/ 47244 h 85725"/>
                <a:gd name="connsiteX7" fmla="*/ 3986 w 85725"/>
                <a:gd name="connsiteY7" fmla="*/ 24765 h 85725"/>
                <a:gd name="connsiteX8" fmla="*/ 16559 w 85725"/>
                <a:gd name="connsiteY8" fmla="*/ 9525 h 85725"/>
                <a:gd name="connsiteX9" fmla="*/ 42848 w 85725"/>
                <a:gd name="connsiteY9" fmla="*/ 0 h 85725"/>
                <a:gd name="connsiteX10" fmla="*/ 52945 w 85725"/>
                <a:gd name="connsiteY10" fmla="*/ 1715 h 85725"/>
                <a:gd name="connsiteX11" fmla="*/ 42943 w 85725"/>
                <a:gd name="connsiteY11" fmla="*/ 1905 h 85725"/>
                <a:gd name="connsiteX12" fmla="*/ 18750 w 85725"/>
                <a:gd name="connsiteY12" fmla="*/ 12192 h 85725"/>
                <a:gd name="connsiteX13" fmla="*/ 4939 w 85725"/>
                <a:gd name="connsiteY13" fmla="*/ 46673 h 85725"/>
                <a:gd name="connsiteX14" fmla="*/ 33990 w 85725"/>
                <a:gd name="connsiteY14" fmla="*/ 80772 h 85725"/>
                <a:gd name="connsiteX15" fmla="*/ 76090 w 85725"/>
                <a:gd name="connsiteY15" fmla="*/ 65437 h 85725"/>
                <a:gd name="connsiteX16" fmla="*/ 81043 w 85725"/>
                <a:gd name="connsiteY16" fmla="*/ 28670 h 85725"/>
                <a:gd name="connsiteX17" fmla="*/ 65041 w 85725"/>
                <a:gd name="connsiteY17" fmla="*/ 7715 h 85725"/>
                <a:gd name="connsiteX18" fmla="*/ 56469 w 85725"/>
                <a:gd name="connsiteY18" fmla="*/ 266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85725">
                  <a:moveTo>
                    <a:pt x="56469" y="2667"/>
                  </a:moveTo>
                  <a:cubicBezTo>
                    <a:pt x="56469" y="2476"/>
                    <a:pt x="60279" y="2857"/>
                    <a:pt x="66089" y="6191"/>
                  </a:cubicBezTo>
                  <a:cubicBezTo>
                    <a:pt x="71804" y="9430"/>
                    <a:pt x="79614" y="16192"/>
                    <a:pt x="84282" y="27432"/>
                  </a:cubicBezTo>
                  <a:cubicBezTo>
                    <a:pt x="86568" y="33052"/>
                    <a:pt x="88092" y="39719"/>
                    <a:pt x="87616" y="46863"/>
                  </a:cubicBezTo>
                  <a:cubicBezTo>
                    <a:pt x="87139" y="54007"/>
                    <a:pt x="84568" y="61722"/>
                    <a:pt x="79614" y="68199"/>
                  </a:cubicBezTo>
                  <a:cubicBezTo>
                    <a:pt x="70089" y="81058"/>
                    <a:pt x="51421" y="90202"/>
                    <a:pt x="32656" y="85535"/>
                  </a:cubicBezTo>
                  <a:cubicBezTo>
                    <a:pt x="13987" y="80296"/>
                    <a:pt x="2272" y="63151"/>
                    <a:pt x="367" y="47244"/>
                  </a:cubicBezTo>
                  <a:cubicBezTo>
                    <a:pt x="-776" y="39148"/>
                    <a:pt x="843" y="31242"/>
                    <a:pt x="3986" y="24765"/>
                  </a:cubicBezTo>
                  <a:cubicBezTo>
                    <a:pt x="7129" y="18288"/>
                    <a:pt x="11797" y="13240"/>
                    <a:pt x="16559" y="9525"/>
                  </a:cubicBezTo>
                  <a:cubicBezTo>
                    <a:pt x="26179" y="2096"/>
                    <a:pt x="36276" y="0"/>
                    <a:pt x="42848" y="0"/>
                  </a:cubicBezTo>
                  <a:cubicBezTo>
                    <a:pt x="49516" y="0"/>
                    <a:pt x="53040" y="1524"/>
                    <a:pt x="52945" y="1715"/>
                  </a:cubicBezTo>
                  <a:cubicBezTo>
                    <a:pt x="52849" y="2191"/>
                    <a:pt x="49325" y="1333"/>
                    <a:pt x="42943" y="1905"/>
                  </a:cubicBezTo>
                  <a:cubicBezTo>
                    <a:pt x="36657" y="2476"/>
                    <a:pt x="27418" y="4953"/>
                    <a:pt x="18750" y="12192"/>
                  </a:cubicBezTo>
                  <a:cubicBezTo>
                    <a:pt x="10177" y="19145"/>
                    <a:pt x="2557" y="31909"/>
                    <a:pt x="4939" y="46673"/>
                  </a:cubicBezTo>
                  <a:cubicBezTo>
                    <a:pt x="6844" y="60960"/>
                    <a:pt x="17702" y="76295"/>
                    <a:pt x="33990" y="80772"/>
                  </a:cubicBezTo>
                  <a:cubicBezTo>
                    <a:pt x="50373" y="84963"/>
                    <a:pt x="67327" y="76962"/>
                    <a:pt x="76090" y="65437"/>
                  </a:cubicBezTo>
                  <a:cubicBezTo>
                    <a:pt x="85425" y="53816"/>
                    <a:pt x="85139" y="38957"/>
                    <a:pt x="81043" y="28670"/>
                  </a:cubicBezTo>
                  <a:cubicBezTo>
                    <a:pt x="77043" y="18098"/>
                    <a:pt x="70280" y="11335"/>
                    <a:pt x="65041" y="7715"/>
                  </a:cubicBezTo>
                  <a:cubicBezTo>
                    <a:pt x="59803" y="4096"/>
                    <a:pt x="56278" y="3048"/>
                    <a:pt x="56469" y="2667"/>
                  </a:cubicBezTo>
                  <a:close/>
                </a:path>
              </a:pathLst>
            </a:custGeom>
            <a:solidFill>
              <a:srgbClr val="263238"/>
            </a:solidFill>
            <a:ln w="9525" cap="flat">
              <a:no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D8473E4F-DA69-47D2-BBDA-7AF25278638A}"/>
                </a:ext>
              </a:extLst>
            </p:cNvPr>
            <p:cNvSpPr/>
            <p:nvPr/>
          </p:nvSpPr>
          <p:spPr>
            <a:xfrm>
              <a:off x="5632457" y="2415170"/>
              <a:ext cx="85725" cy="85725"/>
            </a:xfrm>
            <a:custGeom>
              <a:avLst/>
              <a:gdLst>
                <a:gd name="connsiteX0" fmla="*/ 36251 w 85725"/>
                <a:gd name="connsiteY0" fmla="*/ 1131 h 85725"/>
                <a:gd name="connsiteX1" fmla="*/ 27107 w 85725"/>
                <a:gd name="connsiteY1" fmla="*/ 5227 h 85725"/>
                <a:gd name="connsiteX2" fmla="*/ 8724 w 85725"/>
                <a:gd name="connsiteY2" fmla="*/ 24087 h 85725"/>
                <a:gd name="connsiteX3" fmla="*/ 9200 w 85725"/>
                <a:gd name="connsiteY3" fmla="*/ 61234 h 85725"/>
                <a:gd name="connsiteX4" fmla="*/ 49110 w 85725"/>
                <a:gd name="connsiteY4" fmla="*/ 81523 h 85725"/>
                <a:gd name="connsiteX5" fmla="*/ 82067 w 85725"/>
                <a:gd name="connsiteY5" fmla="*/ 51233 h 85725"/>
                <a:gd name="connsiteX6" fmla="*/ 72542 w 85725"/>
                <a:gd name="connsiteY6" fmla="*/ 15324 h 85725"/>
                <a:gd name="connsiteX7" fmla="*/ 49777 w 85725"/>
                <a:gd name="connsiteY7" fmla="*/ 2179 h 85725"/>
                <a:gd name="connsiteX8" fmla="*/ 39871 w 85725"/>
                <a:gd name="connsiteY8" fmla="*/ 750 h 85725"/>
                <a:gd name="connsiteX9" fmla="*/ 50158 w 85725"/>
                <a:gd name="connsiteY9" fmla="*/ 274 h 85725"/>
                <a:gd name="connsiteX10" fmla="*/ 75113 w 85725"/>
                <a:gd name="connsiteY10" fmla="*/ 12942 h 85725"/>
                <a:gd name="connsiteX11" fmla="*/ 85781 w 85725"/>
                <a:gd name="connsiteY11" fmla="*/ 29611 h 85725"/>
                <a:gd name="connsiteX12" fmla="*/ 86639 w 85725"/>
                <a:gd name="connsiteY12" fmla="*/ 52376 h 85725"/>
                <a:gd name="connsiteX13" fmla="*/ 49967 w 85725"/>
                <a:gd name="connsiteY13" fmla="*/ 86475 h 85725"/>
                <a:gd name="connsiteX14" fmla="*/ 5390 w 85725"/>
                <a:gd name="connsiteY14" fmla="*/ 63615 h 85725"/>
                <a:gd name="connsiteX15" fmla="*/ 56 w 85725"/>
                <a:gd name="connsiteY15" fmla="*/ 41422 h 85725"/>
                <a:gd name="connsiteX16" fmla="*/ 5771 w 85725"/>
                <a:gd name="connsiteY16" fmla="*/ 22467 h 85725"/>
                <a:gd name="connsiteX17" fmla="*/ 26441 w 85725"/>
                <a:gd name="connsiteY17" fmla="*/ 3513 h 85725"/>
                <a:gd name="connsiteX18" fmla="*/ 36251 w 85725"/>
                <a:gd name="connsiteY18" fmla="*/ 113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85725">
                  <a:moveTo>
                    <a:pt x="36251" y="1131"/>
                  </a:moveTo>
                  <a:cubicBezTo>
                    <a:pt x="36347" y="1608"/>
                    <a:pt x="32727" y="2179"/>
                    <a:pt x="27107" y="5227"/>
                  </a:cubicBezTo>
                  <a:cubicBezTo>
                    <a:pt x="21488" y="8180"/>
                    <a:pt x="13963" y="14085"/>
                    <a:pt x="8724" y="24087"/>
                  </a:cubicBezTo>
                  <a:cubicBezTo>
                    <a:pt x="3485" y="33802"/>
                    <a:pt x="1390" y="48566"/>
                    <a:pt x="9200" y="61234"/>
                  </a:cubicBezTo>
                  <a:cubicBezTo>
                    <a:pt x="16439" y="73712"/>
                    <a:pt x="32346" y="83713"/>
                    <a:pt x="49110" y="81523"/>
                  </a:cubicBezTo>
                  <a:cubicBezTo>
                    <a:pt x="65779" y="79046"/>
                    <a:pt x="78447" y="65139"/>
                    <a:pt x="82067" y="51233"/>
                  </a:cubicBezTo>
                  <a:cubicBezTo>
                    <a:pt x="86162" y="36945"/>
                    <a:pt x="80162" y="23325"/>
                    <a:pt x="72542" y="15324"/>
                  </a:cubicBezTo>
                  <a:cubicBezTo>
                    <a:pt x="64826" y="7132"/>
                    <a:pt x="55873" y="3417"/>
                    <a:pt x="49777" y="2179"/>
                  </a:cubicBezTo>
                  <a:cubicBezTo>
                    <a:pt x="43586" y="846"/>
                    <a:pt x="39871" y="1227"/>
                    <a:pt x="39871" y="750"/>
                  </a:cubicBezTo>
                  <a:cubicBezTo>
                    <a:pt x="39776" y="560"/>
                    <a:pt x="43490" y="-488"/>
                    <a:pt x="50158" y="274"/>
                  </a:cubicBezTo>
                  <a:cubicBezTo>
                    <a:pt x="56730" y="1036"/>
                    <a:pt x="66446" y="4370"/>
                    <a:pt x="75113" y="12942"/>
                  </a:cubicBezTo>
                  <a:cubicBezTo>
                    <a:pt x="79400" y="17229"/>
                    <a:pt x="83400" y="22753"/>
                    <a:pt x="85781" y="29611"/>
                  </a:cubicBezTo>
                  <a:cubicBezTo>
                    <a:pt x="88067" y="36469"/>
                    <a:pt x="88734" y="44565"/>
                    <a:pt x="86639" y="52376"/>
                  </a:cubicBezTo>
                  <a:cubicBezTo>
                    <a:pt x="82829" y="67997"/>
                    <a:pt x="69113" y="83618"/>
                    <a:pt x="49967" y="86475"/>
                  </a:cubicBezTo>
                  <a:cubicBezTo>
                    <a:pt x="30727" y="88857"/>
                    <a:pt x="13391" y="77522"/>
                    <a:pt x="5390" y="63615"/>
                  </a:cubicBezTo>
                  <a:cubicBezTo>
                    <a:pt x="1199" y="56567"/>
                    <a:pt x="-325" y="48661"/>
                    <a:pt x="56" y="41422"/>
                  </a:cubicBezTo>
                  <a:cubicBezTo>
                    <a:pt x="533" y="34183"/>
                    <a:pt x="2819" y="27802"/>
                    <a:pt x="5771" y="22467"/>
                  </a:cubicBezTo>
                  <a:cubicBezTo>
                    <a:pt x="11772" y="11895"/>
                    <a:pt x="20345" y="6084"/>
                    <a:pt x="26441" y="3513"/>
                  </a:cubicBezTo>
                  <a:cubicBezTo>
                    <a:pt x="32441" y="846"/>
                    <a:pt x="36251" y="941"/>
                    <a:pt x="36251" y="1131"/>
                  </a:cubicBezTo>
                  <a:close/>
                </a:path>
              </a:pathLst>
            </a:custGeom>
            <a:solidFill>
              <a:srgbClr val="263238"/>
            </a:solidFill>
            <a:ln w="9525"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98B69544-378A-40E6-8A20-ACE81C8C3867}"/>
                </a:ext>
              </a:extLst>
            </p:cNvPr>
            <p:cNvSpPr/>
            <p:nvPr/>
          </p:nvSpPr>
          <p:spPr>
            <a:xfrm>
              <a:off x="6193613" y="1757129"/>
              <a:ext cx="238125" cy="342900"/>
            </a:xfrm>
            <a:custGeom>
              <a:avLst/>
              <a:gdLst>
                <a:gd name="connsiteX0" fmla="*/ 94887 w 238125"/>
                <a:gd name="connsiteY0" fmla="*/ 351324 h 342900"/>
                <a:gd name="connsiteX1" fmla="*/ 94506 w 238125"/>
                <a:gd name="connsiteY1" fmla="*/ 351324 h 342900"/>
                <a:gd name="connsiteX2" fmla="*/ 80600 w 238125"/>
                <a:gd name="connsiteY2" fmla="*/ 336656 h 342900"/>
                <a:gd name="connsiteX3" fmla="*/ 83838 w 238125"/>
                <a:gd name="connsiteY3" fmla="*/ 209497 h 342900"/>
                <a:gd name="connsiteX4" fmla="*/ 89839 w 238125"/>
                <a:gd name="connsiteY4" fmla="*/ 198257 h 342900"/>
                <a:gd name="connsiteX5" fmla="*/ 102412 w 238125"/>
                <a:gd name="connsiteY5" fmla="*/ 196257 h 342900"/>
                <a:gd name="connsiteX6" fmla="*/ 173849 w 238125"/>
                <a:gd name="connsiteY6" fmla="*/ 187304 h 342900"/>
                <a:gd name="connsiteX7" fmla="*/ 214331 w 238125"/>
                <a:gd name="connsiteY7" fmla="*/ 135583 h 342900"/>
                <a:gd name="connsiteX8" fmla="*/ 201186 w 238125"/>
                <a:gd name="connsiteY8" fmla="*/ 70908 h 342900"/>
                <a:gd name="connsiteX9" fmla="*/ 142226 w 238125"/>
                <a:gd name="connsiteY9" fmla="*/ 29951 h 342900"/>
                <a:gd name="connsiteX10" fmla="*/ 27831 w 238125"/>
                <a:gd name="connsiteY10" fmla="*/ 99483 h 342900"/>
                <a:gd name="connsiteX11" fmla="*/ 9638 w 238125"/>
                <a:gd name="connsiteY11" fmla="*/ 108341 h 342900"/>
                <a:gd name="connsiteX12" fmla="*/ 780 w 238125"/>
                <a:gd name="connsiteY12" fmla="*/ 90149 h 342900"/>
                <a:gd name="connsiteX13" fmla="*/ 147370 w 238125"/>
                <a:gd name="connsiteY13" fmla="*/ 1852 h 342900"/>
                <a:gd name="connsiteX14" fmla="*/ 224999 w 238125"/>
                <a:gd name="connsiteY14" fmla="*/ 55287 h 342900"/>
                <a:gd name="connsiteX15" fmla="*/ 242048 w 238125"/>
                <a:gd name="connsiteY15" fmla="*/ 142060 h 342900"/>
                <a:gd name="connsiteX16" fmla="*/ 187946 w 238125"/>
                <a:gd name="connsiteY16" fmla="*/ 212069 h 342900"/>
                <a:gd name="connsiteX17" fmla="*/ 111937 w 238125"/>
                <a:gd name="connsiteY17" fmla="*/ 227499 h 342900"/>
                <a:gd name="connsiteX18" fmla="*/ 109079 w 238125"/>
                <a:gd name="connsiteY18" fmla="*/ 337418 h 342900"/>
                <a:gd name="connsiteX19" fmla="*/ 94887 w 238125"/>
                <a:gd name="connsiteY19" fmla="*/ 35132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342900">
                  <a:moveTo>
                    <a:pt x="94887" y="351324"/>
                  </a:moveTo>
                  <a:cubicBezTo>
                    <a:pt x="94792" y="351324"/>
                    <a:pt x="94601" y="351324"/>
                    <a:pt x="94506" y="351324"/>
                  </a:cubicBezTo>
                  <a:cubicBezTo>
                    <a:pt x="86600" y="351134"/>
                    <a:pt x="80409" y="344561"/>
                    <a:pt x="80600" y="336656"/>
                  </a:cubicBezTo>
                  <a:lnTo>
                    <a:pt x="83838" y="209497"/>
                  </a:lnTo>
                  <a:cubicBezTo>
                    <a:pt x="83933" y="205020"/>
                    <a:pt x="86124" y="200829"/>
                    <a:pt x="89839" y="198257"/>
                  </a:cubicBezTo>
                  <a:cubicBezTo>
                    <a:pt x="93458" y="195686"/>
                    <a:pt x="98126" y="194924"/>
                    <a:pt x="102412" y="196257"/>
                  </a:cubicBezTo>
                  <a:cubicBezTo>
                    <a:pt x="125462" y="203401"/>
                    <a:pt x="151466" y="200162"/>
                    <a:pt x="173849" y="187304"/>
                  </a:cubicBezTo>
                  <a:cubicBezTo>
                    <a:pt x="194614" y="175397"/>
                    <a:pt x="209378" y="156538"/>
                    <a:pt x="214331" y="135583"/>
                  </a:cubicBezTo>
                  <a:cubicBezTo>
                    <a:pt x="219188" y="114723"/>
                    <a:pt x="214426" y="91196"/>
                    <a:pt x="201186" y="70908"/>
                  </a:cubicBezTo>
                  <a:cubicBezTo>
                    <a:pt x="186994" y="49191"/>
                    <a:pt x="165467" y="34237"/>
                    <a:pt x="142226" y="29951"/>
                  </a:cubicBezTo>
                  <a:cubicBezTo>
                    <a:pt x="95459" y="21283"/>
                    <a:pt x="44119" y="52430"/>
                    <a:pt x="27831" y="99483"/>
                  </a:cubicBezTo>
                  <a:cubicBezTo>
                    <a:pt x="25259" y="106913"/>
                    <a:pt x="17068" y="110913"/>
                    <a:pt x="9638" y="108341"/>
                  </a:cubicBezTo>
                  <a:cubicBezTo>
                    <a:pt x="2209" y="105770"/>
                    <a:pt x="-1792" y="97578"/>
                    <a:pt x="780" y="90149"/>
                  </a:cubicBezTo>
                  <a:cubicBezTo>
                    <a:pt x="21545" y="30332"/>
                    <a:pt x="87267" y="-9197"/>
                    <a:pt x="147370" y="1852"/>
                  </a:cubicBezTo>
                  <a:cubicBezTo>
                    <a:pt x="178231" y="7567"/>
                    <a:pt x="206520" y="27093"/>
                    <a:pt x="224999" y="55287"/>
                  </a:cubicBezTo>
                  <a:cubicBezTo>
                    <a:pt x="242429" y="82052"/>
                    <a:pt x="248716" y="113675"/>
                    <a:pt x="242048" y="142060"/>
                  </a:cubicBezTo>
                  <a:cubicBezTo>
                    <a:pt x="235381" y="170730"/>
                    <a:pt x="215664" y="196162"/>
                    <a:pt x="187946" y="212069"/>
                  </a:cubicBezTo>
                  <a:cubicBezTo>
                    <a:pt x="164324" y="225594"/>
                    <a:pt x="137464" y="230833"/>
                    <a:pt x="111937" y="227499"/>
                  </a:cubicBezTo>
                  <a:lnTo>
                    <a:pt x="109079" y="337418"/>
                  </a:lnTo>
                  <a:cubicBezTo>
                    <a:pt x="108889" y="345228"/>
                    <a:pt x="102602" y="351324"/>
                    <a:pt x="94887" y="351324"/>
                  </a:cubicBezTo>
                  <a:close/>
                </a:path>
              </a:pathLst>
            </a:custGeom>
            <a:solidFill>
              <a:srgbClr val="263238"/>
            </a:solidFill>
            <a:ln w="9525"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68664F98-8498-4513-899B-6CB0A7E1F125}"/>
                </a:ext>
              </a:extLst>
            </p:cNvPr>
            <p:cNvSpPr/>
            <p:nvPr/>
          </p:nvSpPr>
          <p:spPr>
            <a:xfrm>
              <a:off x="6268878" y="2150458"/>
              <a:ext cx="38100" cy="38100"/>
            </a:xfrm>
            <a:custGeom>
              <a:avLst/>
              <a:gdLst>
                <a:gd name="connsiteX0" fmla="*/ 41720 w 38100"/>
                <a:gd name="connsiteY0" fmla="*/ 20860 h 38100"/>
                <a:gd name="connsiteX1" fmla="*/ 20860 w 38100"/>
                <a:gd name="connsiteY1" fmla="*/ 41720 h 38100"/>
                <a:gd name="connsiteX2" fmla="*/ 0 w 38100"/>
                <a:gd name="connsiteY2" fmla="*/ 20860 h 38100"/>
                <a:gd name="connsiteX3" fmla="*/ 20860 w 38100"/>
                <a:gd name="connsiteY3" fmla="*/ 1 h 38100"/>
                <a:gd name="connsiteX4" fmla="*/ 41720 w 38100"/>
                <a:gd name="connsiteY4" fmla="*/ 20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1720" y="20860"/>
                  </a:moveTo>
                  <a:cubicBezTo>
                    <a:pt x="41720" y="32386"/>
                    <a:pt x="32385" y="41720"/>
                    <a:pt x="20860" y="41720"/>
                  </a:cubicBezTo>
                  <a:cubicBezTo>
                    <a:pt x="9335" y="41720"/>
                    <a:pt x="0" y="32386"/>
                    <a:pt x="0" y="20860"/>
                  </a:cubicBezTo>
                  <a:cubicBezTo>
                    <a:pt x="0" y="9335"/>
                    <a:pt x="9335" y="1"/>
                    <a:pt x="20860" y="1"/>
                  </a:cubicBezTo>
                  <a:cubicBezTo>
                    <a:pt x="32385" y="-94"/>
                    <a:pt x="41720" y="9335"/>
                    <a:pt x="41720" y="20860"/>
                  </a:cubicBezTo>
                  <a:close/>
                </a:path>
              </a:pathLst>
            </a:custGeom>
            <a:solidFill>
              <a:srgbClr val="263238"/>
            </a:solidFill>
            <a:ln w="9525"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E4E7BF0C-1F0A-4AC8-A433-C3DF8B961985}"/>
                </a:ext>
              </a:extLst>
            </p:cNvPr>
            <p:cNvSpPr/>
            <p:nvPr/>
          </p:nvSpPr>
          <p:spPr>
            <a:xfrm>
              <a:off x="4628248" y="3326230"/>
              <a:ext cx="200025" cy="247650"/>
            </a:xfrm>
            <a:custGeom>
              <a:avLst/>
              <a:gdLst>
                <a:gd name="connsiteX0" fmla="*/ 96818 w 200025"/>
                <a:gd name="connsiteY0" fmla="*/ 248312 h 247650"/>
                <a:gd name="connsiteX1" fmla="*/ 37192 w 200025"/>
                <a:gd name="connsiteY1" fmla="*/ 229357 h 247650"/>
                <a:gd name="connsiteX2" fmla="*/ 711 w 200025"/>
                <a:gd name="connsiteY2" fmla="*/ 163825 h 247650"/>
                <a:gd name="connsiteX3" fmla="*/ 19285 w 200025"/>
                <a:gd name="connsiteY3" fmla="*/ 95912 h 247650"/>
                <a:gd name="connsiteX4" fmla="*/ 82626 w 200025"/>
                <a:gd name="connsiteY4" fmla="*/ 65051 h 247650"/>
                <a:gd name="connsiteX5" fmla="*/ 139109 w 200025"/>
                <a:gd name="connsiteY5" fmla="*/ 78957 h 247650"/>
                <a:gd name="connsiteX6" fmla="*/ 176733 w 200025"/>
                <a:gd name="connsiteY6" fmla="*/ 7615 h 247650"/>
                <a:gd name="connsiteX7" fmla="*/ 196069 w 200025"/>
                <a:gd name="connsiteY7" fmla="*/ 1614 h 247650"/>
                <a:gd name="connsiteX8" fmla="*/ 202069 w 200025"/>
                <a:gd name="connsiteY8" fmla="*/ 20950 h 247650"/>
                <a:gd name="connsiteX9" fmla="*/ 156540 w 200025"/>
                <a:gd name="connsiteY9" fmla="*/ 107247 h 247650"/>
                <a:gd name="connsiteX10" fmla="*/ 146253 w 200025"/>
                <a:gd name="connsiteY10" fmla="*/ 114676 h 247650"/>
                <a:gd name="connsiteX11" fmla="*/ 134061 w 200025"/>
                <a:gd name="connsiteY11" fmla="*/ 110961 h 247650"/>
                <a:gd name="connsiteX12" fmla="*/ 84436 w 200025"/>
                <a:gd name="connsiteY12" fmla="*/ 93721 h 247650"/>
                <a:gd name="connsiteX13" fmla="*/ 41383 w 200025"/>
                <a:gd name="connsiteY13" fmla="*/ 114295 h 247650"/>
                <a:gd name="connsiteX14" fmla="*/ 29095 w 200025"/>
                <a:gd name="connsiteY14" fmla="*/ 160682 h 247650"/>
                <a:gd name="connsiteX15" fmla="*/ 54337 w 200025"/>
                <a:gd name="connsiteY15" fmla="*/ 206688 h 247650"/>
                <a:gd name="connsiteX16" fmla="*/ 152254 w 200025"/>
                <a:gd name="connsiteY16" fmla="*/ 198115 h 247650"/>
                <a:gd name="connsiteX17" fmla="*/ 172447 w 200025"/>
                <a:gd name="connsiteY17" fmla="*/ 198306 h 247650"/>
                <a:gd name="connsiteX18" fmla="*/ 172256 w 200025"/>
                <a:gd name="connsiteY18" fmla="*/ 218498 h 247650"/>
                <a:gd name="connsiteX19" fmla="*/ 96818 w 200025"/>
                <a:gd name="connsiteY19" fmla="*/ 248312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025" h="247650">
                  <a:moveTo>
                    <a:pt x="96818" y="248312"/>
                  </a:moveTo>
                  <a:cubicBezTo>
                    <a:pt x="75387" y="248312"/>
                    <a:pt x="54241" y="242121"/>
                    <a:pt x="37192" y="229357"/>
                  </a:cubicBezTo>
                  <a:cubicBezTo>
                    <a:pt x="17189" y="214308"/>
                    <a:pt x="3854" y="190495"/>
                    <a:pt x="711" y="163825"/>
                  </a:cubicBezTo>
                  <a:cubicBezTo>
                    <a:pt x="-2337" y="138584"/>
                    <a:pt x="4521" y="113819"/>
                    <a:pt x="19285" y="95912"/>
                  </a:cubicBezTo>
                  <a:cubicBezTo>
                    <a:pt x="34239" y="77814"/>
                    <a:pt x="57385" y="66575"/>
                    <a:pt x="82626" y="65051"/>
                  </a:cubicBezTo>
                  <a:cubicBezTo>
                    <a:pt x="102819" y="63813"/>
                    <a:pt x="122631" y="68765"/>
                    <a:pt x="139109" y="78957"/>
                  </a:cubicBezTo>
                  <a:lnTo>
                    <a:pt x="176733" y="7615"/>
                  </a:lnTo>
                  <a:cubicBezTo>
                    <a:pt x="180448" y="662"/>
                    <a:pt x="189020" y="-2005"/>
                    <a:pt x="196069" y="1614"/>
                  </a:cubicBezTo>
                  <a:cubicBezTo>
                    <a:pt x="203022" y="5329"/>
                    <a:pt x="205689" y="13902"/>
                    <a:pt x="202069" y="20950"/>
                  </a:cubicBezTo>
                  <a:lnTo>
                    <a:pt x="156540" y="107247"/>
                  </a:lnTo>
                  <a:cubicBezTo>
                    <a:pt x="154444" y="111247"/>
                    <a:pt x="150634" y="113914"/>
                    <a:pt x="146253" y="114676"/>
                  </a:cubicBezTo>
                  <a:cubicBezTo>
                    <a:pt x="141871" y="115438"/>
                    <a:pt x="137299" y="114009"/>
                    <a:pt x="134061" y="110961"/>
                  </a:cubicBezTo>
                  <a:cubicBezTo>
                    <a:pt x="121297" y="98865"/>
                    <a:pt x="103295" y="92578"/>
                    <a:pt x="84436" y="93721"/>
                  </a:cubicBezTo>
                  <a:cubicBezTo>
                    <a:pt x="67005" y="94769"/>
                    <a:pt x="51289" y="102294"/>
                    <a:pt x="41383" y="114295"/>
                  </a:cubicBezTo>
                  <a:cubicBezTo>
                    <a:pt x="31477" y="126297"/>
                    <a:pt x="27000" y="143156"/>
                    <a:pt x="29095" y="160682"/>
                  </a:cubicBezTo>
                  <a:cubicBezTo>
                    <a:pt x="31381" y="179541"/>
                    <a:pt x="40525" y="196305"/>
                    <a:pt x="54337" y="206688"/>
                  </a:cubicBezTo>
                  <a:cubicBezTo>
                    <a:pt x="81769" y="227262"/>
                    <a:pt x="126631" y="223356"/>
                    <a:pt x="152254" y="198115"/>
                  </a:cubicBezTo>
                  <a:cubicBezTo>
                    <a:pt x="157873" y="192590"/>
                    <a:pt x="166922" y="192686"/>
                    <a:pt x="172447" y="198306"/>
                  </a:cubicBezTo>
                  <a:cubicBezTo>
                    <a:pt x="177971" y="203925"/>
                    <a:pt x="177876" y="212974"/>
                    <a:pt x="172256" y="218498"/>
                  </a:cubicBezTo>
                  <a:cubicBezTo>
                    <a:pt x="152254" y="238025"/>
                    <a:pt x="124345" y="248312"/>
                    <a:pt x="96818" y="248312"/>
                  </a:cubicBezTo>
                  <a:close/>
                </a:path>
              </a:pathLst>
            </a:custGeom>
            <a:solidFill>
              <a:srgbClr val="263238"/>
            </a:solidFill>
            <a:ln w="9525"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30010538-C581-4C91-AE8F-F9BBE871E0DA}"/>
                </a:ext>
              </a:extLst>
            </p:cNvPr>
            <p:cNvSpPr/>
            <p:nvPr/>
          </p:nvSpPr>
          <p:spPr>
            <a:xfrm>
              <a:off x="4827081" y="3270943"/>
              <a:ext cx="28575" cy="28575"/>
            </a:xfrm>
            <a:custGeom>
              <a:avLst/>
              <a:gdLst>
                <a:gd name="connsiteX0" fmla="*/ 1712 w 28575"/>
                <a:gd name="connsiteY0" fmla="*/ 8895 h 28575"/>
                <a:gd name="connsiteX1" fmla="*/ 23239 w 28575"/>
                <a:gd name="connsiteY1" fmla="*/ 1656 h 28575"/>
                <a:gd name="connsiteX2" fmla="*/ 30478 w 28575"/>
                <a:gd name="connsiteY2" fmla="*/ 23087 h 28575"/>
                <a:gd name="connsiteX3" fmla="*/ 9046 w 28575"/>
                <a:gd name="connsiteY3" fmla="*/ 30326 h 28575"/>
                <a:gd name="connsiteX4" fmla="*/ 1712 w 28575"/>
                <a:gd name="connsiteY4" fmla="*/ 889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12" y="8895"/>
                  </a:moveTo>
                  <a:cubicBezTo>
                    <a:pt x="5617" y="989"/>
                    <a:pt x="15238" y="-2250"/>
                    <a:pt x="23239" y="1656"/>
                  </a:cubicBezTo>
                  <a:cubicBezTo>
                    <a:pt x="31144" y="5561"/>
                    <a:pt x="34383" y="15181"/>
                    <a:pt x="30478" y="23087"/>
                  </a:cubicBezTo>
                  <a:cubicBezTo>
                    <a:pt x="26572" y="30993"/>
                    <a:pt x="16952" y="34231"/>
                    <a:pt x="9046" y="30326"/>
                  </a:cubicBezTo>
                  <a:cubicBezTo>
                    <a:pt x="950" y="26516"/>
                    <a:pt x="-2288" y="16896"/>
                    <a:pt x="1712" y="8895"/>
                  </a:cubicBezTo>
                  <a:close/>
                </a:path>
              </a:pathLst>
            </a:custGeom>
            <a:solidFill>
              <a:srgbClr val="263238"/>
            </a:solidFill>
            <a:ln w="9525" cap="flat">
              <a:no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37871F73-AE39-453A-BCEC-BBCE55F88BC1}"/>
                </a:ext>
              </a:extLst>
            </p:cNvPr>
            <p:cNvSpPr/>
            <p:nvPr/>
          </p:nvSpPr>
          <p:spPr>
            <a:xfrm>
              <a:off x="7428239" y="3078413"/>
              <a:ext cx="190500" cy="247650"/>
            </a:xfrm>
            <a:custGeom>
              <a:avLst/>
              <a:gdLst>
                <a:gd name="connsiteX0" fmla="*/ 180331 w 190500"/>
                <a:gd name="connsiteY0" fmla="*/ 255717 h 247650"/>
                <a:gd name="connsiteX1" fmla="*/ 168710 w 190500"/>
                <a:gd name="connsiteY1" fmla="*/ 249812 h 247650"/>
                <a:gd name="connsiteX2" fmla="*/ 111560 w 190500"/>
                <a:gd name="connsiteY2" fmla="*/ 170754 h 247650"/>
                <a:gd name="connsiteX3" fmla="*/ 109465 w 190500"/>
                <a:gd name="connsiteY3" fmla="*/ 158181 h 247650"/>
                <a:gd name="connsiteX4" fmla="*/ 118228 w 190500"/>
                <a:gd name="connsiteY4" fmla="*/ 148942 h 247650"/>
                <a:gd name="connsiteX5" fmla="*/ 155756 w 190500"/>
                <a:gd name="connsiteY5" fmla="*/ 112080 h 247650"/>
                <a:gd name="connsiteX6" fmla="*/ 156423 w 190500"/>
                <a:gd name="connsiteY6" fmla="*/ 64360 h 247650"/>
                <a:gd name="connsiteX7" fmla="*/ 120323 w 190500"/>
                <a:gd name="connsiteY7" fmla="*/ 32832 h 247650"/>
                <a:gd name="connsiteX8" fmla="*/ 67936 w 190500"/>
                <a:gd name="connsiteY8" fmla="*/ 35023 h 247650"/>
                <a:gd name="connsiteX9" fmla="*/ 32122 w 190500"/>
                <a:gd name="connsiteY9" fmla="*/ 126654 h 247650"/>
                <a:gd name="connsiteX10" fmla="*/ 22978 w 190500"/>
                <a:gd name="connsiteY10" fmla="*/ 144656 h 247650"/>
                <a:gd name="connsiteX11" fmla="*/ 4976 w 190500"/>
                <a:gd name="connsiteY11" fmla="*/ 135512 h 247650"/>
                <a:gd name="connsiteX12" fmla="*/ 54982 w 190500"/>
                <a:gd name="connsiteY12" fmla="*/ 9496 h 247650"/>
                <a:gd name="connsiteX13" fmla="*/ 129848 w 190500"/>
                <a:gd name="connsiteY13" fmla="*/ 5876 h 247650"/>
                <a:gd name="connsiteX14" fmla="*/ 182522 w 190500"/>
                <a:gd name="connsiteY14" fmla="*/ 52644 h 247650"/>
                <a:gd name="connsiteX15" fmla="*/ 182141 w 190500"/>
                <a:gd name="connsiteY15" fmla="*/ 123129 h 247650"/>
                <a:gd name="connsiteX16" fmla="*/ 144707 w 190500"/>
                <a:gd name="connsiteY16" fmla="*/ 167611 h 247650"/>
                <a:gd name="connsiteX17" fmla="*/ 191951 w 190500"/>
                <a:gd name="connsiteY17" fmla="*/ 233048 h 247650"/>
                <a:gd name="connsiteX18" fmla="*/ 188713 w 190500"/>
                <a:gd name="connsiteY18" fmla="*/ 252955 h 247650"/>
                <a:gd name="connsiteX19" fmla="*/ 180331 w 190500"/>
                <a:gd name="connsiteY19" fmla="*/ 25571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0" h="247650">
                  <a:moveTo>
                    <a:pt x="180331" y="255717"/>
                  </a:moveTo>
                  <a:cubicBezTo>
                    <a:pt x="175949" y="255717"/>
                    <a:pt x="171568" y="253622"/>
                    <a:pt x="168710" y="249812"/>
                  </a:cubicBezTo>
                  <a:lnTo>
                    <a:pt x="111560" y="170754"/>
                  </a:lnTo>
                  <a:cubicBezTo>
                    <a:pt x="108893" y="167135"/>
                    <a:pt x="108131" y="162467"/>
                    <a:pt x="109465" y="158181"/>
                  </a:cubicBezTo>
                  <a:cubicBezTo>
                    <a:pt x="110798" y="153895"/>
                    <a:pt x="114037" y="150466"/>
                    <a:pt x="118228" y="148942"/>
                  </a:cubicBezTo>
                  <a:cubicBezTo>
                    <a:pt x="134706" y="142941"/>
                    <a:pt x="148422" y="129511"/>
                    <a:pt x="155756" y="112080"/>
                  </a:cubicBezTo>
                  <a:cubicBezTo>
                    <a:pt x="162519" y="95983"/>
                    <a:pt x="162805" y="78647"/>
                    <a:pt x="156423" y="64360"/>
                  </a:cubicBezTo>
                  <a:cubicBezTo>
                    <a:pt x="150041" y="50168"/>
                    <a:pt x="136897" y="38738"/>
                    <a:pt x="120323" y="32832"/>
                  </a:cubicBezTo>
                  <a:cubicBezTo>
                    <a:pt x="102416" y="26450"/>
                    <a:pt x="83271" y="27308"/>
                    <a:pt x="67936" y="35023"/>
                  </a:cubicBezTo>
                  <a:cubicBezTo>
                    <a:pt x="37361" y="50549"/>
                    <a:pt x="20978" y="92459"/>
                    <a:pt x="32122" y="126654"/>
                  </a:cubicBezTo>
                  <a:cubicBezTo>
                    <a:pt x="34598" y="134178"/>
                    <a:pt x="30503" y="142179"/>
                    <a:pt x="22978" y="144656"/>
                  </a:cubicBezTo>
                  <a:cubicBezTo>
                    <a:pt x="15453" y="147132"/>
                    <a:pt x="7452" y="143037"/>
                    <a:pt x="4976" y="135512"/>
                  </a:cubicBezTo>
                  <a:cubicBezTo>
                    <a:pt x="-10645" y="87887"/>
                    <a:pt x="11738" y="31308"/>
                    <a:pt x="54982" y="9496"/>
                  </a:cubicBezTo>
                  <a:cubicBezTo>
                    <a:pt x="77271" y="-1744"/>
                    <a:pt x="104607" y="-3077"/>
                    <a:pt x="129848" y="5876"/>
                  </a:cubicBezTo>
                  <a:cubicBezTo>
                    <a:pt x="153756" y="14354"/>
                    <a:pt x="172997" y="31404"/>
                    <a:pt x="182522" y="52644"/>
                  </a:cubicBezTo>
                  <a:cubicBezTo>
                    <a:pt x="192142" y="74075"/>
                    <a:pt x="191951" y="99793"/>
                    <a:pt x="182141" y="123129"/>
                  </a:cubicBezTo>
                  <a:cubicBezTo>
                    <a:pt x="174235" y="141798"/>
                    <a:pt x="161090" y="157324"/>
                    <a:pt x="144707" y="167611"/>
                  </a:cubicBezTo>
                  <a:lnTo>
                    <a:pt x="191951" y="233048"/>
                  </a:lnTo>
                  <a:cubicBezTo>
                    <a:pt x="196619" y="239429"/>
                    <a:pt x="195095" y="248383"/>
                    <a:pt x="188713" y="252955"/>
                  </a:cubicBezTo>
                  <a:cubicBezTo>
                    <a:pt x="186237" y="254765"/>
                    <a:pt x="183284" y="255717"/>
                    <a:pt x="180331" y="255717"/>
                  </a:cubicBezTo>
                  <a:close/>
                </a:path>
              </a:pathLst>
            </a:custGeom>
            <a:solidFill>
              <a:srgbClr val="263238"/>
            </a:solidFill>
            <a:ln w="9525"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7D99E9CA-F084-412F-BC26-C9A84964F1A5}"/>
                </a:ext>
              </a:extLst>
            </p:cNvPr>
            <p:cNvSpPr/>
            <p:nvPr/>
          </p:nvSpPr>
          <p:spPr>
            <a:xfrm>
              <a:off x="7629213" y="3350202"/>
              <a:ext cx="28575" cy="28575"/>
            </a:xfrm>
            <a:custGeom>
              <a:avLst/>
              <a:gdLst>
                <a:gd name="connsiteX0" fmla="*/ 28791 w 28575"/>
                <a:gd name="connsiteY0" fmla="*/ 6312 h 28575"/>
                <a:gd name="connsiteX1" fmla="*/ 25743 w 28575"/>
                <a:gd name="connsiteY1" fmla="*/ 28791 h 28575"/>
                <a:gd name="connsiteX2" fmla="*/ 3264 w 28575"/>
                <a:gd name="connsiteY2" fmla="*/ 25743 h 28575"/>
                <a:gd name="connsiteX3" fmla="*/ 6312 w 28575"/>
                <a:gd name="connsiteY3" fmla="*/ 3264 h 28575"/>
                <a:gd name="connsiteX4" fmla="*/ 28791 w 28575"/>
                <a:gd name="connsiteY4" fmla="*/ 631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791" y="6312"/>
                  </a:moveTo>
                  <a:cubicBezTo>
                    <a:pt x="34125" y="13361"/>
                    <a:pt x="32792" y="23362"/>
                    <a:pt x="25743" y="28791"/>
                  </a:cubicBezTo>
                  <a:cubicBezTo>
                    <a:pt x="18695" y="34125"/>
                    <a:pt x="8693" y="32792"/>
                    <a:pt x="3264" y="25743"/>
                  </a:cubicBezTo>
                  <a:cubicBezTo>
                    <a:pt x="-2070" y="18695"/>
                    <a:pt x="-736" y="8598"/>
                    <a:pt x="6312" y="3264"/>
                  </a:cubicBezTo>
                  <a:cubicBezTo>
                    <a:pt x="13361" y="-2070"/>
                    <a:pt x="23362" y="-736"/>
                    <a:pt x="28791" y="6312"/>
                  </a:cubicBezTo>
                  <a:close/>
                </a:path>
              </a:pathLst>
            </a:custGeom>
            <a:solidFill>
              <a:srgbClr val="263238"/>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14902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D8460CC2-D4E7-4128-A861-DB83031A9BCD}"/>
              </a:ext>
            </a:extLst>
          </p:cNvPr>
          <p:cNvSpPr/>
          <p:nvPr/>
        </p:nvSpPr>
        <p:spPr>
          <a:xfrm>
            <a:off x="6202956" y="2243320"/>
            <a:ext cx="5841662" cy="40249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8DC33FB-D9D6-4DFB-AB3A-AA560F507AC4}"/>
              </a:ext>
            </a:extLst>
          </p:cNvPr>
          <p:cNvSpPr/>
          <p:nvPr/>
        </p:nvSpPr>
        <p:spPr>
          <a:xfrm>
            <a:off x="147382" y="2243320"/>
            <a:ext cx="5948618" cy="40249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2BEB1F0-A0DB-4B3D-A36A-A3C8EB6EA53D}"/>
              </a:ext>
            </a:extLst>
          </p:cNvPr>
          <p:cNvSpPr>
            <a:spLocks noGrp="1"/>
          </p:cNvSpPr>
          <p:nvPr>
            <p:ph type="title"/>
          </p:nvPr>
        </p:nvSpPr>
        <p:spPr>
          <a:xfrm>
            <a:off x="336754" y="433385"/>
            <a:ext cx="10990230" cy="757130"/>
          </a:xfrm>
        </p:spPr>
        <p:txBody>
          <a:bodyPr/>
          <a:lstStyle/>
          <a:p>
            <a:r>
              <a:rPr lang="en-US"/>
              <a:t>Regardless of whether they are Problematic or Reward-Seeking, the majority either don’t have rules, or just tend to set a spend threshold</a:t>
            </a:r>
          </a:p>
        </p:txBody>
      </p:sp>
      <p:sp>
        <p:nvSpPr>
          <p:cNvPr id="7" name="TextBox 6">
            <a:extLst>
              <a:ext uri="{FF2B5EF4-FFF2-40B4-BE49-F238E27FC236}">
                <a16:creationId xmlns:a16="http://schemas.microsoft.com/office/drawing/2014/main" id="{77DA948E-0F92-4D2A-847C-C54B2979553A}"/>
              </a:ext>
            </a:extLst>
          </p:cNvPr>
          <p:cNvSpPr txBox="1"/>
          <p:nvPr/>
        </p:nvSpPr>
        <p:spPr>
          <a:xfrm>
            <a:off x="1724264" y="2374437"/>
            <a:ext cx="2445862" cy="400110"/>
          </a:xfrm>
          <a:prstGeom prst="rect">
            <a:avLst/>
          </a:prstGeom>
          <a:noFill/>
        </p:spPr>
        <p:txBody>
          <a:bodyPr wrap="none" rtlCol="0">
            <a:spAutoFit/>
          </a:bodyPr>
          <a:lstStyle/>
          <a:p>
            <a:r>
              <a:rPr lang="en-GB" sz="2000" b="1"/>
              <a:t>Problematic CC Users</a:t>
            </a:r>
            <a:endParaRPr lang="en-US" sz="2000" b="1"/>
          </a:p>
        </p:txBody>
      </p:sp>
      <p:sp>
        <p:nvSpPr>
          <p:cNvPr id="8" name="TextBox 7">
            <a:extLst>
              <a:ext uri="{FF2B5EF4-FFF2-40B4-BE49-F238E27FC236}">
                <a16:creationId xmlns:a16="http://schemas.microsoft.com/office/drawing/2014/main" id="{5BECE951-F76C-4FB8-88AD-C40CB7491D77}"/>
              </a:ext>
            </a:extLst>
          </p:cNvPr>
          <p:cNvSpPr txBox="1"/>
          <p:nvPr/>
        </p:nvSpPr>
        <p:spPr>
          <a:xfrm>
            <a:off x="7195584" y="2374437"/>
            <a:ext cx="4258861" cy="400110"/>
          </a:xfrm>
          <a:prstGeom prst="rect">
            <a:avLst/>
          </a:prstGeom>
          <a:noFill/>
        </p:spPr>
        <p:txBody>
          <a:bodyPr wrap="square" rtlCol="0">
            <a:spAutoFit/>
          </a:bodyPr>
          <a:lstStyle/>
          <a:p>
            <a:r>
              <a:rPr lang="en-GB" sz="2000" b="1"/>
              <a:t>Reward Seeking/Habitual CC Users</a:t>
            </a:r>
            <a:endParaRPr lang="en-US" sz="2000" b="1"/>
          </a:p>
        </p:txBody>
      </p:sp>
      <p:sp>
        <p:nvSpPr>
          <p:cNvPr id="219" name="TextBox 218">
            <a:extLst>
              <a:ext uri="{FF2B5EF4-FFF2-40B4-BE49-F238E27FC236}">
                <a16:creationId xmlns:a16="http://schemas.microsoft.com/office/drawing/2014/main" id="{8224D200-2F22-4E8A-984C-88E8E4B8B9FC}"/>
              </a:ext>
            </a:extLst>
          </p:cNvPr>
          <p:cNvSpPr txBox="1"/>
          <p:nvPr/>
        </p:nvSpPr>
        <p:spPr>
          <a:xfrm>
            <a:off x="147381" y="1720548"/>
            <a:ext cx="7737661" cy="369332"/>
          </a:xfrm>
          <a:prstGeom prst="rect">
            <a:avLst/>
          </a:prstGeom>
          <a:noFill/>
        </p:spPr>
        <p:txBody>
          <a:bodyPr wrap="square" rtlCol="0">
            <a:spAutoFit/>
          </a:bodyPr>
          <a:lstStyle/>
          <a:p>
            <a:r>
              <a:rPr lang="en-US" b="1" i="1"/>
              <a:t>Open answers – do you set yourselves any rules when using credit cards?</a:t>
            </a:r>
            <a:endParaRPr lang="en-GB" b="1" i="1"/>
          </a:p>
        </p:txBody>
      </p:sp>
      <p:sp>
        <p:nvSpPr>
          <p:cNvPr id="9" name="Rectangle 8">
            <a:extLst>
              <a:ext uri="{FF2B5EF4-FFF2-40B4-BE49-F238E27FC236}">
                <a16:creationId xmlns:a16="http://schemas.microsoft.com/office/drawing/2014/main" id="{B4EFB801-8EE8-412C-935A-2D2A8ED5C8FC}"/>
              </a:ext>
            </a:extLst>
          </p:cNvPr>
          <p:cNvSpPr/>
          <p:nvPr/>
        </p:nvSpPr>
        <p:spPr>
          <a:xfrm>
            <a:off x="108956" y="6424615"/>
            <a:ext cx="7086628" cy="246221"/>
          </a:xfrm>
          <a:prstGeom prst="rect">
            <a:avLst/>
          </a:prstGeom>
        </p:spPr>
        <p:txBody>
          <a:bodyPr wrap="square">
            <a:spAutoFit/>
          </a:bodyPr>
          <a:lstStyle/>
          <a:p>
            <a:r>
              <a:rPr lang="en-GB" sz="1000" i="1"/>
              <a:t>C4. Do you have any particular </a:t>
            </a:r>
            <a:r>
              <a:rPr lang="en-GB" sz="1000" b="1" i="1"/>
              <a:t>‘rules’</a:t>
            </a:r>
            <a:r>
              <a:rPr lang="en-GB" sz="1000" i="1"/>
              <a:t> for yourself when using </a:t>
            </a:r>
            <a:r>
              <a:rPr lang="en-GB" sz="1000" b="1" i="1"/>
              <a:t>a credit card</a:t>
            </a:r>
            <a:r>
              <a:rPr lang="en-GB" sz="1000" i="1"/>
              <a:t> for gambling? N=474, Credit Card Gamblers</a:t>
            </a:r>
            <a:endParaRPr lang="en-GB" sz="1000" i="1">
              <a:effectLst/>
            </a:endParaRPr>
          </a:p>
        </p:txBody>
      </p:sp>
      <p:pic>
        <p:nvPicPr>
          <p:cNvPr id="51" name="Picture 50">
            <a:extLst>
              <a:ext uri="{FF2B5EF4-FFF2-40B4-BE49-F238E27FC236}">
                <a16:creationId xmlns:a16="http://schemas.microsoft.com/office/drawing/2014/main" id="{77FBE8D5-3955-43D2-86D0-E13B77F49005}"/>
              </a:ext>
            </a:extLst>
          </p:cNvPr>
          <p:cNvPicPr>
            <a:picLocks noChangeAspect="1"/>
          </p:cNvPicPr>
          <p:nvPr/>
        </p:nvPicPr>
        <p:blipFill>
          <a:blip r:embed="rId3"/>
          <a:stretch>
            <a:fillRect/>
          </a:stretch>
        </p:blipFill>
        <p:spPr>
          <a:xfrm>
            <a:off x="3014735" y="2978580"/>
            <a:ext cx="2817134" cy="2799037"/>
          </a:xfrm>
          <a:prstGeom prst="rect">
            <a:avLst/>
          </a:prstGeom>
        </p:spPr>
      </p:pic>
      <p:pic>
        <p:nvPicPr>
          <p:cNvPr id="52" name="Picture 51">
            <a:extLst>
              <a:ext uri="{FF2B5EF4-FFF2-40B4-BE49-F238E27FC236}">
                <a16:creationId xmlns:a16="http://schemas.microsoft.com/office/drawing/2014/main" id="{011E5D94-7CD1-4B5C-B6CF-0BB7B00BD469}"/>
              </a:ext>
            </a:extLst>
          </p:cNvPr>
          <p:cNvPicPr>
            <a:picLocks noChangeAspect="1"/>
          </p:cNvPicPr>
          <p:nvPr/>
        </p:nvPicPr>
        <p:blipFill>
          <a:blip r:embed="rId4"/>
          <a:stretch>
            <a:fillRect/>
          </a:stretch>
        </p:blipFill>
        <p:spPr>
          <a:xfrm>
            <a:off x="6458687" y="3035695"/>
            <a:ext cx="2919144" cy="2702465"/>
          </a:xfrm>
          <a:prstGeom prst="rect">
            <a:avLst/>
          </a:prstGeom>
        </p:spPr>
      </p:pic>
      <p:sp>
        <p:nvSpPr>
          <p:cNvPr id="53" name="Content Placeholder 2">
            <a:extLst>
              <a:ext uri="{FF2B5EF4-FFF2-40B4-BE49-F238E27FC236}">
                <a16:creationId xmlns:a16="http://schemas.microsoft.com/office/drawing/2014/main" id="{585CD002-BD6E-492F-9F0B-485EC9807818}"/>
              </a:ext>
            </a:extLst>
          </p:cNvPr>
          <p:cNvSpPr txBox="1">
            <a:spLocks/>
          </p:cNvSpPr>
          <p:nvPr/>
        </p:nvSpPr>
        <p:spPr>
          <a:xfrm>
            <a:off x="336754" y="1144091"/>
            <a:ext cx="11484185"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From the word cloud, Reward seeking/habitual CC users look slightly more conscious of spending limits than problematic CC users</a:t>
            </a:r>
            <a:endParaRPr lang="en-GB"/>
          </a:p>
        </p:txBody>
      </p:sp>
      <p:sp>
        <p:nvSpPr>
          <p:cNvPr id="54" name="Rectangle 53">
            <a:extLst>
              <a:ext uri="{FF2B5EF4-FFF2-40B4-BE49-F238E27FC236}">
                <a16:creationId xmlns:a16="http://schemas.microsoft.com/office/drawing/2014/main" id="{8088766F-03C6-4029-A4A7-E8676FB25063}"/>
              </a:ext>
            </a:extLst>
          </p:cNvPr>
          <p:cNvSpPr/>
          <p:nvPr/>
        </p:nvSpPr>
        <p:spPr>
          <a:xfrm>
            <a:off x="377503" y="3280038"/>
            <a:ext cx="2903779" cy="523220"/>
          </a:xfrm>
          <a:prstGeom prst="rect">
            <a:avLst/>
          </a:prstGeom>
        </p:spPr>
        <p:txBody>
          <a:bodyPr wrap="square">
            <a:spAutoFit/>
          </a:bodyPr>
          <a:lstStyle/>
          <a:p>
            <a:pPr algn="ctr">
              <a:defRPr/>
            </a:pPr>
            <a:r>
              <a:rPr lang="en-US" sz="1400"/>
              <a:t>“I am not to exceed my spending amount which is €500”</a:t>
            </a:r>
            <a:endParaRPr lang="en-GB" sz="1400"/>
          </a:p>
        </p:txBody>
      </p:sp>
      <p:sp>
        <p:nvSpPr>
          <p:cNvPr id="55" name="Rectangle 54">
            <a:extLst>
              <a:ext uri="{FF2B5EF4-FFF2-40B4-BE49-F238E27FC236}">
                <a16:creationId xmlns:a16="http://schemas.microsoft.com/office/drawing/2014/main" id="{DC9D4B02-703D-4059-916E-157061FBBC84}"/>
              </a:ext>
            </a:extLst>
          </p:cNvPr>
          <p:cNvSpPr/>
          <p:nvPr/>
        </p:nvSpPr>
        <p:spPr>
          <a:xfrm>
            <a:off x="285557" y="4434508"/>
            <a:ext cx="3432880" cy="307777"/>
          </a:xfrm>
          <a:prstGeom prst="rect">
            <a:avLst/>
          </a:prstGeom>
        </p:spPr>
        <p:txBody>
          <a:bodyPr wrap="square">
            <a:spAutoFit/>
          </a:bodyPr>
          <a:lstStyle/>
          <a:p>
            <a:r>
              <a:rPr lang="en-GB" sz="1400"/>
              <a:t>“Don't let it show as bookies on credit card”</a:t>
            </a:r>
          </a:p>
        </p:txBody>
      </p:sp>
      <p:sp>
        <p:nvSpPr>
          <p:cNvPr id="56" name="Rectangle 55">
            <a:extLst>
              <a:ext uri="{FF2B5EF4-FFF2-40B4-BE49-F238E27FC236}">
                <a16:creationId xmlns:a16="http://schemas.microsoft.com/office/drawing/2014/main" id="{BEB5F79D-9B9A-47C6-8A42-7F9272AAC400}"/>
              </a:ext>
            </a:extLst>
          </p:cNvPr>
          <p:cNvSpPr/>
          <p:nvPr/>
        </p:nvSpPr>
        <p:spPr>
          <a:xfrm>
            <a:off x="377503" y="3949470"/>
            <a:ext cx="2997359" cy="307777"/>
          </a:xfrm>
          <a:prstGeom prst="rect">
            <a:avLst/>
          </a:prstGeom>
        </p:spPr>
        <p:txBody>
          <a:bodyPr wrap="none">
            <a:spAutoFit/>
          </a:bodyPr>
          <a:lstStyle/>
          <a:p>
            <a:r>
              <a:rPr lang="en-GB" sz="1400"/>
              <a:t>“To not go above 50 pounds at a time”</a:t>
            </a:r>
          </a:p>
        </p:txBody>
      </p:sp>
      <p:sp>
        <p:nvSpPr>
          <p:cNvPr id="57" name="Rectangle 56">
            <a:extLst>
              <a:ext uri="{FF2B5EF4-FFF2-40B4-BE49-F238E27FC236}">
                <a16:creationId xmlns:a16="http://schemas.microsoft.com/office/drawing/2014/main" id="{EEFD1203-FFCF-4020-97E0-07E8469B49D5}"/>
              </a:ext>
            </a:extLst>
          </p:cNvPr>
          <p:cNvSpPr/>
          <p:nvPr/>
        </p:nvSpPr>
        <p:spPr>
          <a:xfrm>
            <a:off x="21936" y="4919546"/>
            <a:ext cx="3718437" cy="523220"/>
          </a:xfrm>
          <a:prstGeom prst="rect">
            <a:avLst/>
          </a:prstGeom>
        </p:spPr>
        <p:txBody>
          <a:bodyPr wrap="square">
            <a:spAutoFit/>
          </a:bodyPr>
          <a:lstStyle/>
          <a:p>
            <a:pPr algn="ctr"/>
            <a:r>
              <a:rPr lang="en-GB" sz="1400"/>
              <a:t>“Not to use it very often at all and only allowed at any one time to use just two times”</a:t>
            </a:r>
          </a:p>
        </p:txBody>
      </p:sp>
      <p:sp>
        <p:nvSpPr>
          <p:cNvPr id="58" name="Rectangle 57">
            <a:extLst>
              <a:ext uri="{FF2B5EF4-FFF2-40B4-BE49-F238E27FC236}">
                <a16:creationId xmlns:a16="http://schemas.microsoft.com/office/drawing/2014/main" id="{160B5D74-2032-4524-AC99-B59A35B3D394}"/>
              </a:ext>
            </a:extLst>
          </p:cNvPr>
          <p:cNvSpPr/>
          <p:nvPr/>
        </p:nvSpPr>
        <p:spPr>
          <a:xfrm>
            <a:off x="117650" y="2877696"/>
            <a:ext cx="3622723" cy="307777"/>
          </a:xfrm>
          <a:prstGeom prst="rect">
            <a:avLst/>
          </a:prstGeom>
        </p:spPr>
        <p:txBody>
          <a:bodyPr wrap="none">
            <a:spAutoFit/>
          </a:bodyPr>
          <a:lstStyle/>
          <a:p>
            <a:r>
              <a:rPr lang="en-GB" sz="1400"/>
              <a:t>“Never deposit more than £20 at any one time”</a:t>
            </a:r>
          </a:p>
        </p:txBody>
      </p:sp>
      <p:sp>
        <p:nvSpPr>
          <p:cNvPr id="61" name="Rectangle 60">
            <a:extLst>
              <a:ext uri="{FF2B5EF4-FFF2-40B4-BE49-F238E27FC236}">
                <a16:creationId xmlns:a16="http://schemas.microsoft.com/office/drawing/2014/main" id="{42E53966-2C93-4BB6-9090-2A3879C72C41}"/>
              </a:ext>
            </a:extLst>
          </p:cNvPr>
          <p:cNvSpPr/>
          <p:nvPr/>
        </p:nvSpPr>
        <p:spPr>
          <a:xfrm>
            <a:off x="354714" y="5595175"/>
            <a:ext cx="3132849" cy="523220"/>
          </a:xfrm>
          <a:prstGeom prst="rect">
            <a:avLst/>
          </a:prstGeom>
        </p:spPr>
        <p:txBody>
          <a:bodyPr wrap="square">
            <a:spAutoFit/>
          </a:bodyPr>
          <a:lstStyle/>
          <a:p>
            <a:pPr algn="ctr">
              <a:defRPr/>
            </a:pPr>
            <a:r>
              <a:rPr lang="en-US" sz="1400"/>
              <a:t>“To pay off the card straight away and stick to a budget” </a:t>
            </a:r>
            <a:endParaRPr lang="en-GB" sz="1400">
              <a:solidFill>
                <a:prstClr val="white"/>
              </a:solidFill>
            </a:endParaRPr>
          </a:p>
        </p:txBody>
      </p:sp>
      <p:sp>
        <p:nvSpPr>
          <p:cNvPr id="62" name="Rectangle 61">
            <a:extLst>
              <a:ext uri="{FF2B5EF4-FFF2-40B4-BE49-F238E27FC236}">
                <a16:creationId xmlns:a16="http://schemas.microsoft.com/office/drawing/2014/main" id="{3B59BCDF-5047-44D7-B6F6-D974632FDA53}"/>
              </a:ext>
            </a:extLst>
          </p:cNvPr>
          <p:cNvSpPr/>
          <p:nvPr/>
        </p:nvSpPr>
        <p:spPr>
          <a:xfrm>
            <a:off x="8903891" y="4516403"/>
            <a:ext cx="3140727" cy="1600438"/>
          </a:xfrm>
          <a:prstGeom prst="rect">
            <a:avLst/>
          </a:prstGeom>
        </p:spPr>
        <p:txBody>
          <a:bodyPr wrap="square">
            <a:spAutoFit/>
          </a:bodyPr>
          <a:lstStyle/>
          <a:p>
            <a:pPr algn="ctr">
              <a:defRPr/>
            </a:pPr>
            <a:r>
              <a:rPr lang="en-US" sz="1400"/>
              <a:t>“I have a limit on how much I'll spend each time I sign online to gamble, if I lose my money that's too bad, I have to stop until I play another day. I don't believe in 'throwing good money after bad' - if I lose I don't believe that my next gamble will win. It's time to stop.”</a:t>
            </a:r>
            <a:endParaRPr lang="en-GB" sz="1400"/>
          </a:p>
        </p:txBody>
      </p:sp>
      <p:sp>
        <p:nvSpPr>
          <p:cNvPr id="64" name="Rectangle 63">
            <a:extLst>
              <a:ext uri="{FF2B5EF4-FFF2-40B4-BE49-F238E27FC236}">
                <a16:creationId xmlns:a16="http://schemas.microsoft.com/office/drawing/2014/main" id="{CAD03C2D-9388-44A6-9A17-659D2AE2D9CB}"/>
              </a:ext>
            </a:extLst>
          </p:cNvPr>
          <p:cNvSpPr/>
          <p:nvPr/>
        </p:nvSpPr>
        <p:spPr>
          <a:xfrm>
            <a:off x="8960980" y="3690835"/>
            <a:ext cx="2943090" cy="738664"/>
          </a:xfrm>
          <a:prstGeom prst="rect">
            <a:avLst/>
          </a:prstGeom>
        </p:spPr>
        <p:txBody>
          <a:bodyPr wrap="square">
            <a:spAutoFit/>
          </a:bodyPr>
          <a:lstStyle/>
          <a:p>
            <a:pPr algn="ctr">
              <a:defRPr/>
            </a:pPr>
            <a:r>
              <a:rPr lang="en-US" sz="1400"/>
              <a:t>“I never gamble more than a few quid at a time, that's my overall rule and I always abide by it”</a:t>
            </a:r>
            <a:endParaRPr lang="en-GB" sz="1400"/>
          </a:p>
        </p:txBody>
      </p:sp>
      <p:sp>
        <p:nvSpPr>
          <p:cNvPr id="65" name="Rectangle 64">
            <a:extLst>
              <a:ext uri="{FF2B5EF4-FFF2-40B4-BE49-F238E27FC236}">
                <a16:creationId xmlns:a16="http://schemas.microsoft.com/office/drawing/2014/main" id="{5F19B6F2-6ECA-4848-B099-1D954D240781}"/>
              </a:ext>
            </a:extLst>
          </p:cNvPr>
          <p:cNvSpPr/>
          <p:nvPr/>
        </p:nvSpPr>
        <p:spPr>
          <a:xfrm>
            <a:off x="9113510" y="2919058"/>
            <a:ext cx="2638030" cy="307777"/>
          </a:xfrm>
          <a:prstGeom prst="rect">
            <a:avLst/>
          </a:prstGeom>
        </p:spPr>
        <p:txBody>
          <a:bodyPr wrap="none">
            <a:spAutoFit/>
          </a:bodyPr>
          <a:lstStyle/>
          <a:p>
            <a:r>
              <a:rPr lang="en-GB" sz="1400"/>
              <a:t>“Do not get carried away using it”</a:t>
            </a:r>
          </a:p>
        </p:txBody>
      </p:sp>
      <p:sp>
        <p:nvSpPr>
          <p:cNvPr id="66" name="Rectangle 65">
            <a:extLst>
              <a:ext uri="{FF2B5EF4-FFF2-40B4-BE49-F238E27FC236}">
                <a16:creationId xmlns:a16="http://schemas.microsoft.com/office/drawing/2014/main" id="{D9D7A4D6-E6FD-439D-AB46-A9CA49791123}"/>
              </a:ext>
            </a:extLst>
          </p:cNvPr>
          <p:cNvSpPr/>
          <p:nvPr/>
        </p:nvSpPr>
        <p:spPr>
          <a:xfrm>
            <a:off x="8825178" y="3296396"/>
            <a:ext cx="3357779" cy="307777"/>
          </a:xfrm>
          <a:prstGeom prst="rect">
            <a:avLst/>
          </a:prstGeom>
        </p:spPr>
        <p:txBody>
          <a:bodyPr wrap="none">
            <a:spAutoFit/>
          </a:bodyPr>
          <a:lstStyle/>
          <a:p>
            <a:r>
              <a:rPr lang="en-GB" sz="1400"/>
              <a:t>“Don’t spend more than 100 quid a month”</a:t>
            </a:r>
          </a:p>
        </p:txBody>
      </p:sp>
    </p:spTree>
    <p:extLst>
      <p:ext uri="{BB962C8B-B14F-4D97-AF65-F5344CB8AC3E}">
        <p14:creationId xmlns:p14="http://schemas.microsoft.com/office/powerpoint/2010/main" val="108121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B1F0-A0DB-4B3D-A36A-A3C8EB6EA53D}"/>
              </a:ext>
            </a:extLst>
          </p:cNvPr>
          <p:cNvSpPr>
            <a:spLocks noGrp="1"/>
          </p:cNvSpPr>
          <p:nvPr>
            <p:ph type="title"/>
          </p:nvPr>
        </p:nvSpPr>
        <p:spPr>
          <a:xfrm>
            <a:off x="336754" y="433385"/>
            <a:ext cx="10394523" cy="757130"/>
          </a:xfrm>
        </p:spPr>
        <p:txBody>
          <a:bodyPr/>
          <a:lstStyle/>
          <a:p>
            <a:r>
              <a:rPr lang="en-US"/>
              <a:t>Some have experienced the dangers of CCs, while others consider this to be normal spending</a:t>
            </a:r>
          </a:p>
        </p:txBody>
      </p:sp>
      <p:sp>
        <p:nvSpPr>
          <p:cNvPr id="7" name="TextBox 6">
            <a:extLst>
              <a:ext uri="{FF2B5EF4-FFF2-40B4-BE49-F238E27FC236}">
                <a16:creationId xmlns:a16="http://schemas.microsoft.com/office/drawing/2014/main" id="{77DA948E-0F92-4D2A-847C-C54B2979553A}"/>
              </a:ext>
            </a:extLst>
          </p:cNvPr>
          <p:cNvSpPr txBox="1"/>
          <p:nvPr/>
        </p:nvSpPr>
        <p:spPr>
          <a:xfrm>
            <a:off x="605299" y="2193825"/>
            <a:ext cx="2445862" cy="400110"/>
          </a:xfrm>
          <a:prstGeom prst="rect">
            <a:avLst/>
          </a:prstGeom>
          <a:noFill/>
        </p:spPr>
        <p:txBody>
          <a:bodyPr wrap="none" rtlCol="0">
            <a:spAutoFit/>
          </a:bodyPr>
          <a:lstStyle/>
          <a:p>
            <a:r>
              <a:rPr lang="en-GB" sz="2000" b="1"/>
              <a:t>Problematic CC Users</a:t>
            </a:r>
            <a:endParaRPr lang="en-US" sz="2000" b="1"/>
          </a:p>
        </p:txBody>
      </p:sp>
      <p:sp>
        <p:nvSpPr>
          <p:cNvPr id="8" name="TextBox 7">
            <a:extLst>
              <a:ext uri="{FF2B5EF4-FFF2-40B4-BE49-F238E27FC236}">
                <a16:creationId xmlns:a16="http://schemas.microsoft.com/office/drawing/2014/main" id="{5BECE951-F76C-4FB8-88AD-C40CB7491D77}"/>
              </a:ext>
            </a:extLst>
          </p:cNvPr>
          <p:cNvSpPr txBox="1"/>
          <p:nvPr/>
        </p:nvSpPr>
        <p:spPr>
          <a:xfrm>
            <a:off x="7763866" y="2186912"/>
            <a:ext cx="4258861" cy="400110"/>
          </a:xfrm>
          <a:prstGeom prst="rect">
            <a:avLst/>
          </a:prstGeom>
          <a:noFill/>
        </p:spPr>
        <p:txBody>
          <a:bodyPr wrap="square" rtlCol="0">
            <a:spAutoFit/>
          </a:bodyPr>
          <a:lstStyle/>
          <a:p>
            <a:r>
              <a:rPr lang="en-GB" sz="2000" b="1"/>
              <a:t>Reward Seeking/Habitual CC Users</a:t>
            </a:r>
            <a:endParaRPr lang="en-US" sz="2000" b="1"/>
          </a:p>
        </p:txBody>
      </p:sp>
      <p:grpSp>
        <p:nvGrpSpPr>
          <p:cNvPr id="3" name="Group 2">
            <a:extLst>
              <a:ext uri="{FF2B5EF4-FFF2-40B4-BE49-F238E27FC236}">
                <a16:creationId xmlns:a16="http://schemas.microsoft.com/office/drawing/2014/main" id="{3128B725-629F-45E9-B857-4AE714D7BA62}"/>
              </a:ext>
            </a:extLst>
          </p:cNvPr>
          <p:cNvGrpSpPr/>
          <p:nvPr/>
        </p:nvGrpSpPr>
        <p:grpSpPr>
          <a:xfrm>
            <a:off x="653381" y="2659895"/>
            <a:ext cx="1437285" cy="3005131"/>
            <a:chOff x="765614" y="3522191"/>
            <a:chExt cx="682605" cy="1427217"/>
          </a:xfrm>
        </p:grpSpPr>
        <p:sp>
          <p:nvSpPr>
            <p:cNvPr id="172" name="Freeform: Shape 171">
              <a:extLst>
                <a:ext uri="{FF2B5EF4-FFF2-40B4-BE49-F238E27FC236}">
                  <a16:creationId xmlns:a16="http://schemas.microsoft.com/office/drawing/2014/main" id="{E3900675-07DF-45FC-87BB-07A9060136CA}"/>
                </a:ext>
              </a:extLst>
            </p:cNvPr>
            <p:cNvSpPr/>
            <p:nvPr/>
          </p:nvSpPr>
          <p:spPr>
            <a:xfrm>
              <a:off x="898195" y="3522191"/>
              <a:ext cx="299821" cy="554968"/>
            </a:xfrm>
            <a:custGeom>
              <a:avLst/>
              <a:gdLst>
                <a:gd name="connsiteX0" fmla="*/ 447761 w 447675"/>
                <a:gd name="connsiteY0" fmla="*/ 126162 h 809625"/>
                <a:gd name="connsiteX1" fmla="*/ 314411 w 447675"/>
                <a:gd name="connsiteY1" fmla="*/ 12814 h 809625"/>
                <a:gd name="connsiteX2" fmla="*/ 116291 w 447675"/>
                <a:gd name="connsiteY2" fmla="*/ 52819 h 809625"/>
                <a:gd name="connsiteX3" fmla="*/ 54378 w 447675"/>
                <a:gd name="connsiteY3" fmla="*/ 117589 h 809625"/>
                <a:gd name="connsiteX4" fmla="*/ 65808 w 447675"/>
                <a:gd name="connsiteY4" fmla="*/ 652894 h 809625"/>
                <a:gd name="connsiteX5" fmla="*/ 33423 w 447675"/>
                <a:gd name="connsiteY5" fmla="*/ 798627 h 809625"/>
                <a:gd name="connsiteX6" fmla="*/ 37233 w 447675"/>
                <a:gd name="connsiteY6" fmla="*/ 806247 h 809625"/>
                <a:gd name="connsiteX7" fmla="*/ 199158 w 447675"/>
                <a:gd name="connsiteY7" fmla="*/ 573837 h 809625"/>
                <a:gd name="connsiteX8" fmla="*/ 339176 w 447675"/>
                <a:gd name="connsiteY8" fmla="*/ 250939 h 809625"/>
                <a:gd name="connsiteX9" fmla="*/ 442046 w 447675"/>
                <a:gd name="connsiteY9" fmla="*/ 164262 h 809625"/>
                <a:gd name="connsiteX10" fmla="*/ 447761 w 447675"/>
                <a:gd name="connsiteY10" fmla="*/ 126162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75" h="809625">
                  <a:moveTo>
                    <a:pt x="447761" y="126162"/>
                  </a:moveTo>
                  <a:cubicBezTo>
                    <a:pt x="437283" y="63297"/>
                    <a:pt x="370608" y="26149"/>
                    <a:pt x="314411" y="12814"/>
                  </a:cubicBezTo>
                  <a:cubicBezTo>
                    <a:pt x="246783" y="-2426"/>
                    <a:pt x="172488" y="13767"/>
                    <a:pt x="116291" y="52819"/>
                  </a:cubicBezTo>
                  <a:cubicBezTo>
                    <a:pt x="91526" y="69964"/>
                    <a:pt x="70571" y="91872"/>
                    <a:pt x="54378" y="117589"/>
                  </a:cubicBezTo>
                  <a:cubicBezTo>
                    <a:pt x="-54207" y="289039"/>
                    <a:pt x="57236" y="473824"/>
                    <a:pt x="65808" y="652894"/>
                  </a:cubicBezTo>
                  <a:cubicBezTo>
                    <a:pt x="68666" y="701472"/>
                    <a:pt x="72476" y="762432"/>
                    <a:pt x="33423" y="798627"/>
                  </a:cubicBezTo>
                  <a:cubicBezTo>
                    <a:pt x="30566" y="801484"/>
                    <a:pt x="33423" y="807199"/>
                    <a:pt x="37233" y="806247"/>
                  </a:cubicBezTo>
                  <a:cubicBezTo>
                    <a:pt x="155343" y="784339"/>
                    <a:pt x="184871" y="677659"/>
                    <a:pt x="199158" y="573837"/>
                  </a:cubicBezTo>
                  <a:cubicBezTo>
                    <a:pt x="216303" y="447154"/>
                    <a:pt x="238211" y="340474"/>
                    <a:pt x="339176" y="250939"/>
                  </a:cubicBezTo>
                  <a:cubicBezTo>
                    <a:pt x="371561" y="222364"/>
                    <a:pt x="419186" y="204267"/>
                    <a:pt x="442046" y="164262"/>
                  </a:cubicBezTo>
                  <a:cubicBezTo>
                    <a:pt x="448713" y="152832"/>
                    <a:pt x="449666" y="139497"/>
                    <a:pt x="447761" y="126162"/>
                  </a:cubicBezTo>
                  <a:close/>
                </a:path>
              </a:pathLst>
            </a:custGeom>
            <a:solidFill>
              <a:srgbClr val="F28F42"/>
            </a:solidFill>
            <a:ln w="9525"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D8DE66B4-8ED5-4696-9345-1BF96E41EBCB}"/>
                </a:ext>
              </a:extLst>
            </p:cNvPr>
            <p:cNvSpPr/>
            <p:nvPr/>
          </p:nvSpPr>
          <p:spPr>
            <a:xfrm>
              <a:off x="765614" y="4048401"/>
              <a:ext cx="682572" cy="901007"/>
            </a:xfrm>
            <a:custGeom>
              <a:avLst/>
              <a:gdLst>
                <a:gd name="connsiteX0" fmla="*/ 993385 w 1019175"/>
                <a:gd name="connsiteY0" fmla="*/ 339566 h 1314450"/>
                <a:gd name="connsiteX1" fmla="*/ 766690 w 1019175"/>
                <a:gd name="connsiteY1" fmla="*/ 191929 h 1314450"/>
                <a:gd name="connsiteX2" fmla="*/ 638103 w 1019175"/>
                <a:gd name="connsiteY2" fmla="*/ 7144 h 1314450"/>
                <a:gd name="connsiteX3" fmla="*/ 512373 w 1019175"/>
                <a:gd name="connsiteY3" fmla="*/ 7144 h 1314450"/>
                <a:gd name="connsiteX4" fmla="*/ 385690 w 1019175"/>
                <a:gd name="connsiteY4" fmla="*/ 7144 h 1314450"/>
                <a:gd name="connsiteX5" fmla="*/ 257103 w 1019175"/>
                <a:gd name="connsiteY5" fmla="*/ 191929 h 1314450"/>
                <a:gd name="connsiteX6" fmla="*/ 30408 w 1019175"/>
                <a:gd name="connsiteY6" fmla="*/ 339566 h 1314450"/>
                <a:gd name="connsiteX7" fmla="*/ 8500 w 1019175"/>
                <a:gd name="connsiteY7" fmla="*/ 1307306 h 1314450"/>
                <a:gd name="connsiteX8" fmla="*/ 512373 w 1019175"/>
                <a:gd name="connsiteY8" fmla="*/ 1307306 h 1314450"/>
                <a:gd name="connsiteX9" fmla="*/ 1015293 w 1019175"/>
                <a:gd name="connsiteY9" fmla="*/ 1307306 h 1314450"/>
                <a:gd name="connsiteX10" fmla="*/ 993385 w 1019175"/>
                <a:gd name="connsiteY10" fmla="*/ 339566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175" h="1314450">
                  <a:moveTo>
                    <a:pt x="993385" y="339566"/>
                  </a:moveTo>
                  <a:cubicBezTo>
                    <a:pt x="961953" y="283369"/>
                    <a:pt x="863845" y="260509"/>
                    <a:pt x="766690" y="191929"/>
                  </a:cubicBezTo>
                  <a:cubicBezTo>
                    <a:pt x="669535" y="123349"/>
                    <a:pt x="631435" y="97631"/>
                    <a:pt x="638103" y="7144"/>
                  </a:cubicBezTo>
                  <a:lnTo>
                    <a:pt x="512373" y="7144"/>
                  </a:lnTo>
                  <a:lnTo>
                    <a:pt x="385690" y="7144"/>
                  </a:lnTo>
                  <a:cubicBezTo>
                    <a:pt x="392358" y="97631"/>
                    <a:pt x="354258" y="123349"/>
                    <a:pt x="257103" y="191929"/>
                  </a:cubicBezTo>
                  <a:cubicBezTo>
                    <a:pt x="159948" y="260509"/>
                    <a:pt x="61840" y="283369"/>
                    <a:pt x="30408" y="339566"/>
                  </a:cubicBezTo>
                  <a:cubicBezTo>
                    <a:pt x="-1025" y="395764"/>
                    <a:pt x="8500" y="1307306"/>
                    <a:pt x="8500" y="1307306"/>
                  </a:cubicBezTo>
                  <a:lnTo>
                    <a:pt x="512373" y="1307306"/>
                  </a:lnTo>
                  <a:lnTo>
                    <a:pt x="1015293" y="1307306"/>
                  </a:lnTo>
                  <a:cubicBezTo>
                    <a:pt x="1015293" y="1307306"/>
                    <a:pt x="1024818" y="395764"/>
                    <a:pt x="993385" y="339566"/>
                  </a:cubicBezTo>
                  <a:close/>
                </a:path>
              </a:pathLst>
            </a:custGeom>
            <a:solidFill>
              <a:srgbClr val="FCDEB6"/>
            </a:solidFill>
            <a:ln w="9525"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9E044578-7C4D-4293-AB26-EF2524BD8FE6}"/>
                </a:ext>
              </a:extLst>
            </p:cNvPr>
            <p:cNvSpPr/>
            <p:nvPr/>
          </p:nvSpPr>
          <p:spPr>
            <a:xfrm>
              <a:off x="765647" y="4177676"/>
              <a:ext cx="682572" cy="770426"/>
            </a:xfrm>
            <a:custGeom>
              <a:avLst/>
              <a:gdLst>
                <a:gd name="connsiteX0" fmla="*/ 773308 w 1019175"/>
                <a:gd name="connsiteY0" fmla="*/ 7144 h 1123950"/>
                <a:gd name="connsiteX1" fmla="*/ 773308 w 1019175"/>
                <a:gd name="connsiteY1" fmla="*/ 7144 h 1123950"/>
                <a:gd name="connsiteX2" fmla="*/ 251338 w 1019175"/>
                <a:gd name="connsiteY2" fmla="*/ 7144 h 1123950"/>
                <a:gd name="connsiteX3" fmla="*/ 251338 w 1019175"/>
                <a:gd name="connsiteY3" fmla="*/ 7144 h 1123950"/>
                <a:gd name="connsiteX4" fmla="*/ 31310 w 1019175"/>
                <a:gd name="connsiteY4" fmla="*/ 150971 h 1123950"/>
                <a:gd name="connsiteX5" fmla="*/ 8450 w 1019175"/>
                <a:gd name="connsiteY5" fmla="*/ 1118711 h 1123950"/>
                <a:gd name="connsiteX6" fmla="*/ 1014290 w 1019175"/>
                <a:gd name="connsiteY6" fmla="*/ 1118711 h 1123950"/>
                <a:gd name="connsiteX7" fmla="*/ 992383 w 1019175"/>
                <a:gd name="connsiteY7" fmla="*/ 150971 h 1123950"/>
                <a:gd name="connsiteX8" fmla="*/ 773308 w 1019175"/>
                <a:gd name="connsiteY8" fmla="*/ 7144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1123950">
                  <a:moveTo>
                    <a:pt x="773308" y="7144"/>
                  </a:moveTo>
                  <a:lnTo>
                    <a:pt x="773308" y="7144"/>
                  </a:lnTo>
                  <a:cubicBezTo>
                    <a:pt x="644720" y="184309"/>
                    <a:pt x="379925" y="184309"/>
                    <a:pt x="251338" y="7144"/>
                  </a:cubicBezTo>
                  <a:lnTo>
                    <a:pt x="251338" y="7144"/>
                  </a:lnTo>
                  <a:cubicBezTo>
                    <a:pt x="156088" y="71914"/>
                    <a:pt x="61790" y="95726"/>
                    <a:pt x="31310" y="150971"/>
                  </a:cubicBezTo>
                  <a:cubicBezTo>
                    <a:pt x="-1075" y="207169"/>
                    <a:pt x="8450" y="1118711"/>
                    <a:pt x="8450" y="1118711"/>
                  </a:cubicBezTo>
                  <a:lnTo>
                    <a:pt x="1014290" y="1118711"/>
                  </a:lnTo>
                  <a:cubicBezTo>
                    <a:pt x="1014290" y="1118711"/>
                    <a:pt x="1023815" y="207169"/>
                    <a:pt x="992383" y="150971"/>
                  </a:cubicBezTo>
                  <a:cubicBezTo>
                    <a:pt x="961903" y="95726"/>
                    <a:pt x="867605" y="72866"/>
                    <a:pt x="773308" y="7144"/>
                  </a:cubicBezTo>
                  <a:close/>
                </a:path>
              </a:pathLst>
            </a:custGeom>
            <a:solidFill>
              <a:srgbClr val="8A68A9"/>
            </a:solidFill>
            <a:ln w="9525" cap="flat">
              <a:no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EF3ADFFB-765F-41F6-AAD4-EA46A3DC0AB5}"/>
                </a:ext>
              </a:extLst>
            </p:cNvPr>
            <p:cNvSpPr/>
            <p:nvPr/>
          </p:nvSpPr>
          <p:spPr>
            <a:xfrm>
              <a:off x="978311" y="4047748"/>
              <a:ext cx="229650" cy="97936"/>
            </a:xfrm>
            <a:custGeom>
              <a:avLst/>
              <a:gdLst>
                <a:gd name="connsiteX0" fmla="*/ 7144 w 342900"/>
                <a:gd name="connsiteY0" fmla="*/ 143351 h 142875"/>
                <a:gd name="connsiteX1" fmla="*/ 337661 w 342900"/>
                <a:gd name="connsiteY1" fmla="*/ 94774 h 142875"/>
                <a:gd name="connsiteX2" fmla="*/ 321469 w 342900"/>
                <a:gd name="connsiteY2" fmla="*/ 7144 h 142875"/>
                <a:gd name="connsiteX3" fmla="*/ 68104 w 342900"/>
                <a:gd name="connsiteY3" fmla="*/ 7144 h 142875"/>
                <a:gd name="connsiteX4" fmla="*/ 7144 w 342900"/>
                <a:gd name="connsiteY4" fmla="*/ 1433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42875">
                  <a:moveTo>
                    <a:pt x="7144" y="143351"/>
                  </a:moveTo>
                  <a:cubicBezTo>
                    <a:pt x="127159" y="75724"/>
                    <a:pt x="155734" y="192881"/>
                    <a:pt x="337661" y="94774"/>
                  </a:cubicBezTo>
                  <a:cubicBezTo>
                    <a:pt x="323374" y="71914"/>
                    <a:pt x="318611" y="45244"/>
                    <a:pt x="321469" y="7144"/>
                  </a:cubicBezTo>
                  <a:lnTo>
                    <a:pt x="68104" y="7144"/>
                  </a:lnTo>
                  <a:cubicBezTo>
                    <a:pt x="72866" y="72866"/>
                    <a:pt x="54769" y="104299"/>
                    <a:pt x="7144" y="143351"/>
                  </a:cubicBezTo>
                  <a:close/>
                </a:path>
              </a:pathLst>
            </a:custGeom>
            <a:solidFill>
              <a:srgbClr val="FBD9AA"/>
            </a:solidFill>
            <a:ln w="9525"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7554D524-E427-4EBF-8C13-B5AA5BCA0F8F}"/>
                </a:ext>
              </a:extLst>
            </p:cNvPr>
            <p:cNvSpPr/>
            <p:nvPr/>
          </p:nvSpPr>
          <p:spPr>
            <a:xfrm>
              <a:off x="905693" y="3822230"/>
              <a:ext cx="63792" cy="117523"/>
            </a:xfrm>
            <a:custGeom>
              <a:avLst/>
              <a:gdLst>
                <a:gd name="connsiteX0" fmla="*/ 49851 w 95250"/>
                <a:gd name="connsiteY0" fmla="*/ 19915 h 171450"/>
                <a:gd name="connsiteX1" fmla="*/ 17466 w 95250"/>
                <a:gd name="connsiteY1" fmla="*/ 13247 h 171450"/>
                <a:gd name="connsiteX2" fmla="*/ 9846 w 95250"/>
                <a:gd name="connsiteY2" fmla="*/ 79922 h 171450"/>
                <a:gd name="connsiteX3" fmla="*/ 88904 w 95250"/>
                <a:gd name="connsiteY3" fmla="*/ 171362 h 171450"/>
                <a:gd name="connsiteX4" fmla="*/ 49851 w 95250"/>
                <a:gd name="connsiteY4" fmla="*/ 1991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71450">
                  <a:moveTo>
                    <a:pt x="49851" y="19915"/>
                  </a:moveTo>
                  <a:cubicBezTo>
                    <a:pt x="39374" y="11342"/>
                    <a:pt x="28896" y="-88"/>
                    <a:pt x="17466" y="13247"/>
                  </a:cubicBezTo>
                  <a:cubicBezTo>
                    <a:pt x="3179" y="29440"/>
                    <a:pt x="6989" y="60872"/>
                    <a:pt x="9846" y="79922"/>
                  </a:cubicBezTo>
                  <a:cubicBezTo>
                    <a:pt x="14609" y="120880"/>
                    <a:pt x="38421" y="180887"/>
                    <a:pt x="88904" y="171362"/>
                  </a:cubicBezTo>
                  <a:cubicBezTo>
                    <a:pt x="89856" y="173267"/>
                    <a:pt x="52709" y="18962"/>
                    <a:pt x="49851" y="19915"/>
                  </a:cubicBezTo>
                  <a:close/>
                </a:path>
              </a:pathLst>
            </a:custGeom>
            <a:solidFill>
              <a:srgbClr val="FCDEB6"/>
            </a:solidFill>
            <a:ln w="9525"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2A92AC63-DA7A-4906-AC5A-9E0BD899525B}"/>
                </a:ext>
              </a:extLst>
            </p:cNvPr>
            <p:cNvSpPr/>
            <p:nvPr/>
          </p:nvSpPr>
          <p:spPr>
            <a:xfrm>
              <a:off x="1246862" y="3822230"/>
              <a:ext cx="63792" cy="117523"/>
            </a:xfrm>
            <a:custGeom>
              <a:avLst/>
              <a:gdLst>
                <a:gd name="connsiteX0" fmla="*/ 46214 w 95250"/>
                <a:gd name="connsiteY0" fmla="*/ 19915 h 171450"/>
                <a:gd name="connsiteX1" fmla="*/ 78599 w 95250"/>
                <a:gd name="connsiteY1" fmla="*/ 13247 h 171450"/>
                <a:gd name="connsiteX2" fmla="*/ 86219 w 95250"/>
                <a:gd name="connsiteY2" fmla="*/ 79922 h 171450"/>
                <a:gd name="connsiteX3" fmla="*/ 7161 w 95250"/>
                <a:gd name="connsiteY3" fmla="*/ 171362 h 171450"/>
                <a:gd name="connsiteX4" fmla="*/ 46214 w 95250"/>
                <a:gd name="connsiteY4" fmla="*/ 1991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71450">
                  <a:moveTo>
                    <a:pt x="46214" y="19915"/>
                  </a:moveTo>
                  <a:cubicBezTo>
                    <a:pt x="56691" y="11342"/>
                    <a:pt x="67169" y="-88"/>
                    <a:pt x="78599" y="13247"/>
                  </a:cubicBezTo>
                  <a:cubicBezTo>
                    <a:pt x="92886" y="29440"/>
                    <a:pt x="89076" y="60872"/>
                    <a:pt x="86219" y="79922"/>
                  </a:cubicBezTo>
                  <a:cubicBezTo>
                    <a:pt x="81456" y="120880"/>
                    <a:pt x="57644" y="180887"/>
                    <a:pt x="7161" y="171362"/>
                  </a:cubicBezTo>
                  <a:cubicBezTo>
                    <a:pt x="6209" y="173267"/>
                    <a:pt x="44309" y="18962"/>
                    <a:pt x="46214" y="19915"/>
                  </a:cubicBezTo>
                  <a:close/>
                </a:path>
              </a:pathLst>
            </a:custGeom>
            <a:solidFill>
              <a:srgbClr val="FCDEB6"/>
            </a:solidFill>
            <a:ln w="9525"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1CED9E81-7575-4B00-B904-F63C661616D8}"/>
                </a:ext>
              </a:extLst>
            </p:cNvPr>
            <p:cNvSpPr/>
            <p:nvPr/>
          </p:nvSpPr>
          <p:spPr>
            <a:xfrm>
              <a:off x="928554" y="3588104"/>
              <a:ext cx="357234" cy="515794"/>
            </a:xfrm>
            <a:custGeom>
              <a:avLst/>
              <a:gdLst>
                <a:gd name="connsiteX0" fmla="*/ 7144 w 533400"/>
                <a:gd name="connsiteY0" fmla="*/ 314801 h 752475"/>
                <a:gd name="connsiteX1" fmla="*/ 268129 w 533400"/>
                <a:gd name="connsiteY1" fmla="*/ 7144 h 752475"/>
                <a:gd name="connsiteX2" fmla="*/ 529114 w 533400"/>
                <a:gd name="connsiteY2" fmla="*/ 314801 h 752475"/>
                <a:gd name="connsiteX3" fmla="*/ 268129 w 533400"/>
                <a:gd name="connsiteY3" fmla="*/ 745331 h 752475"/>
                <a:gd name="connsiteX4" fmla="*/ 7144 w 533400"/>
                <a:gd name="connsiteY4" fmla="*/ 314801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752475">
                  <a:moveTo>
                    <a:pt x="7144" y="314801"/>
                  </a:moveTo>
                  <a:cubicBezTo>
                    <a:pt x="7144" y="170974"/>
                    <a:pt x="83344" y="7144"/>
                    <a:pt x="268129" y="7144"/>
                  </a:cubicBezTo>
                  <a:cubicBezTo>
                    <a:pt x="473869" y="7144"/>
                    <a:pt x="529114" y="170974"/>
                    <a:pt x="529114" y="314801"/>
                  </a:cubicBezTo>
                  <a:cubicBezTo>
                    <a:pt x="529114" y="458629"/>
                    <a:pt x="452914" y="745331"/>
                    <a:pt x="268129" y="745331"/>
                  </a:cubicBezTo>
                  <a:cubicBezTo>
                    <a:pt x="81439" y="745331"/>
                    <a:pt x="7144" y="458629"/>
                    <a:pt x="7144" y="314801"/>
                  </a:cubicBezTo>
                  <a:close/>
                </a:path>
              </a:pathLst>
            </a:custGeom>
            <a:solidFill>
              <a:srgbClr val="FCDEB6"/>
            </a:solidFill>
            <a:ln w="9525"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32EBD23F-4F8A-47E6-AB31-7CCCD9803FB2}"/>
                </a:ext>
              </a:extLst>
            </p:cNvPr>
            <p:cNvSpPr/>
            <p:nvPr/>
          </p:nvSpPr>
          <p:spPr>
            <a:xfrm>
              <a:off x="905693" y="3822230"/>
              <a:ext cx="63792" cy="117523"/>
            </a:xfrm>
            <a:custGeom>
              <a:avLst/>
              <a:gdLst>
                <a:gd name="connsiteX0" fmla="*/ 49851 w 95250"/>
                <a:gd name="connsiteY0" fmla="*/ 19915 h 171450"/>
                <a:gd name="connsiteX1" fmla="*/ 17466 w 95250"/>
                <a:gd name="connsiteY1" fmla="*/ 13247 h 171450"/>
                <a:gd name="connsiteX2" fmla="*/ 9846 w 95250"/>
                <a:gd name="connsiteY2" fmla="*/ 79922 h 171450"/>
                <a:gd name="connsiteX3" fmla="*/ 88904 w 95250"/>
                <a:gd name="connsiteY3" fmla="*/ 171362 h 171450"/>
                <a:gd name="connsiteX4" fmla="*/ 49851 w 95250"/>
                <a:gd name="connsiteY4" fmla="*/ 1991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71450">
                  <a:moveTo>
                    <a:pt x="49851" y="19915"/>
                  </a:moveTo>
                  <a:cubicBezTo>
                    <a:pt x="39374" y="11342"/>
                    <a:pt x="28896" y="-88"/>
                    <a:pt x="17466" y="13247"/>
                  </a:cubicBezTo>
                  <a:cubicBezTo>
                    <a:pt x="3179" y="29440"/>
                    <a:pt x="6989" y="60872"/>
                    <a:pt x="9846" y="79922"/>
                  </a:cubicBezTo>
                  <a:cubicBezTo>
                    <a:pt x="14609" y="120880"/>
                    <a:pt x="38421" y="180887"/>
                    <a:pt x="88904" y="171362"/>
                  </a:cubicBezTo>
                  <a:cubicBezTo>
                    <a:pt x="89856" y="173267"/>
                    <a:pt x="52709" y="18962"/>
                    <a:pt x="49851" y="19915"/>
                  </a:cubicBezTo>
                  <a:close/>
                </a:path>
              </a:pathLst>
            </a:custGeom>
            <a:solidFill>
              <a:srgbClr val="FCD8A6"/>
            </a:solidFill>
            <a:ln w="9525"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F3DFF9EE-D68E-4718-94DC-D16A0708D9AD}"/>
                </a:ext>
              </a:extLst>
            </p:cNvPr>
            <p:cNvSpPr/>
            <p:nvPr/>
          </p:nvSpPr>
          <p:spPr>
            <a:xfrm>
              <a:off x="873055" y="4345472"/>
              <a:ext cx="31896" cy="600671"/>
            </a:xfrm>
            <a:custGeom>
              <a:avLst/>
              <a:gdLst>
                <a:gd name="connsiteX0" fmla="*/ 7144 w 47625"/>
                <a:gd name="connsiteY0" fmla="*/ 7144 h 876300"/>
                <a:gd name="connsiteX1" fmla="*/ 29051 w 47625"/>
                <a:gd name="connsiteY1" fmla="*/ 873919 h 876300"/>
                <a:gd name="connsiteX2" fmla="*/ 46196 w 47625"/>
                <a:gd name="connsiteY2" fmla="*/ 57626 h 876300"/>
                <a:gd name="connsiteX3" fmla="*/ 32861 w 47625"/>
                <a:gd name="connsiteY3" fmla="*/ 67151 h 876300"/>
                <a:gd name="connsiteX4" fmla="*/ 7144 w 47625"/>
                <a:gd name="connsiteY4" fmla="*/ 7144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876300">
                  <a:moveTo>
                    <a:pt x="7144" y="7144"/>
                  </a:moveTo>
                  <a:lnTo>
                    <a:pt x="29051" y="873919"/>
                  </a:lnTo>
                  <a:cubicBezTo>
                    <a:pt x="36671" y="863441"/>
                    <a:pt x="46196" y="57626"/>
                    <a:pt x="46196" y="57626"/>
                  </a:cubicBezTo>
                  <a:cubicBezTo>
                    <a:pt x="46196" y="57626"/>
                    <a:pt x="34766" y="71914"/>
                    <a:pt x="32861" y="67151"/>
                  </a:cubicBezTo>
                  <a:cubicBezTo>
                    <a:pt x="30956" y="62389"/>
                    <a:pt x="7144" y="7144"/>
                    <a:pt x="7144" y="7144"/>
                  </a:cubicBezTo>
                  <a:close/>
                </a:path>
              </a:pathLst>
            </a:custGeom>
            <a:solidFill>
              <a:srgbClr val="815BA1"/>
            </a:solidFill>
            <a:ln w="9525"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A0CAB876-14CA-4A7C-B39B-766CE7C9A472}"/>
                </a:ext>
              </a:extLst>
            </p:cNvPr>
            <p:cNvSpPr/>
            <p:nvPr/>
          </p:nvSpPr>
          <p:spPr>
            <a:xfrm>
              <a:off x="1311305" y="4345472"/>
              <a:ext cx="31896" cy="600671"/>
            </a:xfrm>
            <a:custGeom>
              <a:avLst/>
              <a:gdLst>
                <a:gd name="connsiteX0" fmla="*/ 46196 w 47625"/>
                <a:gd name="connsiteY0" fmla="*/ 7144 h 876300"/>
                <a:gd name="connsiteX1" fmla="*/ 24289 w 47625"/>
                <a:gd name="connsiteY1" fmla="*/ 873919 h 876300"/>
                <a:gd name="connsiteX2" fmla="*/ 7144 w 47625"/>
                <a:gd name="connsiteY2" fmla="*/ 57626 h 876300"/>
                <a:gd name="connsiteX3" fmla="*/ 20479 w 47625"/>
                <a:gd name="connsiteY3" fmla="*/ 67151 h 876300"/>
                <a:gd name="connsiteX4" fmla="*/ 46196 w 47625"/>
                <a:gd name="connsiteY4" fmla="*/ 7144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876300">
                  <a:moveTo>
                    <a:pt x="46196" y="7144"/>
                  </a:moveTo>
                  <a:lnTo>
                    <a:pt x="24289" y="873919"/>
                  </a:lnTo>
                  <a:cubicBezTo>
                    <a:pt x="16669" y="863441"/>
                    <a:pt x="7144" y="57626"/>
                    <a:pt x="7144" y="57626"/>
                  </a:cubicBezTo>
                  <a:cubicBezTo>
                    <a:pt x="7144" y="57626"/>
                    <a:pt x="18574" y="71914"/>
                    <a:pt x="20479" y="67151"/>
                  </a:cubicBezTo>
                  <a:cubicBezTo>
                    <a:pt x="22384" y="62389"/>
                    <a:pt x="46196" y="7144"/>
                    <a:pt x="46196" y="7144"/>
                  </a:cubicBezTo>
                  <a:close/>
                </a:path>
              </a:pathLst>
            </a:custGeom>
            <a:solidFill>
              <a:srgbClr val="815BA1"/>
            </a:solidFill>
            <a:ln w="9525"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1BBB8181-0924-4F67-8FC3-30540A43C3C3}"/>
                </a:ext>
              </a:extLst>
            </p:cNvPr>
            <p:cNvSpPr/>
            <p:nvPr/>
          </p:nvSpPr>
          <p:spPr>
            <a:xfrm>
              <a:off x="959173" y="3803247"/>
              <a:ext cx="102067" cy="32645"/>
            </a:xfrm>
            <a:custGeom>
              <a:avLst/>
              <a:gdLst>
                <a:gd name="connsiteX0" fmla="*/ 146209 w 152400"/>
                <a:gd name="connsiteY0" fmla="*/ 11413 h 47625"/>
                <a:gd name="connsiteX1" fmla="*/ 7144 w 152400"/>
                <a:gd name="connsiteY1" fmla="*/ 46656 h 47625"/>
                <a:gd name="connsiteX2" fmla="*/ 151924 w 152400"/>
                <a:gd name="connsiteY2" fmla="*/ 27606 h 47625"/>
                <a:gd name="connsiteX3" fmla="*/ 146209 w 152400"/>
                <a:gd name="connsiteY3" fmla="*/ 11413 h 47625"/>
              </a:gdLst>
              <a:ahLst/>
              <a:cxnLst>
                <a:cxn ang="0">
                  <a:pos x="connsiteX0" y="connsiteY0"/>
                </a:cxn>
                <a:cxn ang="0">
                  <a:pos x="connsiteX1" y="connsiteY1"/>
                </a:cxn>
                <a:cxn ang="0">
                  <a:pos x="connsiteX2" y="connsiteY2"/>
                </a:cxn>
                <a:cxn ang="0">
                  <a:pos x="connsiteX3" y="connsiteY3"/>
                </a:cxn>
              </a:cxnLst>
              <a:rect l="l" t="t" r="r" b="b"/>
              <a:pathLst>
                <a:path w="152400" h="47625">
                  <a:moveTo>
                    <a:pt x="146209" y="11413"/>
                  </a:moveTo>
                  <a:cubicBezTo>
                    <a:pt x="117634" y="2840"/>
                    <a:pt x="47149" y="3793"/>
                    <a:pt x="7144" y="46656"/>
                  </a:cubicBezTo>
                  <a:cubicBezTo>
                    <a:pt x="94774" y="-18115"/>
                    <a:pt x="150971" y="30463"/>
                    <a:pt x="151924" y="27606"/>
                  </a:cubicBezTo>
                  <a:cubicBezTo>
                    <a:pt x="154781" y="20938"/>
                    <a:pt x="146209" y="11413"/>
                    <a:pt x="146209" y="11413"/>
                  </a:cubicBezTo>
                  <a:close/>
                </a:path>
              </a:pathLst>
            </a:custGeom>
            <a:solidFill>
              <a:srgbClr val="806153"/>
            </a:solidFill>
            <a:ln w="9525"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8F571B7F-6079-4E1F-9BE6-ABAF215BD5E5}"/>
                </a:ext>
              </a:extLst>
            </p:cNvPr>
            <p:cNvSpPr/>
            <p:nvPr/>
          </p:nvSpPr>
          <p:spPr>
            <a:xfrm>
              <a:off x="1143141" y="3803247"/>
              <a:ext cx="102067" cy="32645"/>
            </a:xfrm>
            <a:custGeom>
              <a:avLst/>
              <a:gdLst>
                <a:gd name="connsiteX0" fmla="*/ 13442 w 152400"/>
                <a:gd name="connsiteY0" fmla="*/ 11413 h 47625"/>
                <a:gd name="connsiteX1" fmla="*/ 152507 w 152400"/>
                <a:gd name="connsiteY1" fmla="*/ 46656 h 47625"/>
                <a:gd name="connsiteX2" fmla="*/ 7727 w 152400"/>
                <a:gd name="connsiteY2" fmla="*/ 27606 h 47625"/>
                <a:gd name="connsiteX3" fmla="*/ 13442 w 152400"/>
                <a:gd name="connsiteY3" fmla="*/ 11413 h 47625"/>
              </a:gdLst>
              <a:ahLst/>
              <a:cxnLst>
                <a:cxn ang="0">
                  <a:pos x="connsiteX0" y="connsiteY0"/>
                </a:cxn>
                <a:cxn ang="0">
                  <a:pos x="connsiteX1" y="connsiteY1"/>
                </a:cxn>
                <a:cxn ang="0">
                  <a:pos x="connsiteX2" y="connsiteY2"/>
                </a:cxn>
                <a:cxn ang="0">
                  <a:pos x="connsiteX3" y="connsiteY3"/>
                </a:cxn>
              </a:cxnLst>
              <a:rect l="l" t="t" r="r" b="b"/>
              <a:pathLst>
                <a:path w="152400" h="47625">
                  <a:moveTo>
                    <a:pt x="13442" y="11413"/>
                  </a:moveTo>
                  <a:cubicBezTo>
                    <a:pt x="42017" y="2840"/>
                    <a:pt x="112502" y="3793"/>
                    <a:pt x="152507" y="46656"/>
                  </a:cubicBezTo>
                  <a:cubicBezTo>
                    <a:pt x="64877" y="-18115"/>
                    <a:pt x="8679" y="30463"/>
                    <a:pt x="7727" y="27606"/>
                  </a:cubicBezTo>
                  <a:cubicBezTo>
                    <a:pt x="4869" y="20938"/>
                    <a:pt x="13442" y="11413"/>
                    <a:pt x="13442" y="11413"/>
                  </a:cubicBezTo>
                  <a:close/>
                </a:path>
              </a:pathLst>
            </a:custGeom>
            <a:solidFill>
              <a:srgbClr val="F28F42"/>
            </a:solidFill>
            <a:ln w="9525"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C3833561-0B0B-4FCC-9116-CA7434A1FAF5}"/>
                </a:ext>
              </a:extLst>
            </p:cNvPr>
            <p:cNvSpPr/>
            <p:nvPr/>
          </p:nvSpPr>
          <p:spPr>
            <a:xfrm>
              <a:off x="919371" y="3571787"/>
              <a:ext cx="376372" cy="326452"/>
            </a:xfrm>
            <a:custGeom>
              <a:avLst/>
              <a:gdLst>
                <a:gd name="connsiteX0" fmla="*/ 554255 w 561975"/>
                <a:gd name="connsiteY0" fmla="*/ 236688 h 476250"/>
                <a:gd name="connsiteX1" fmla="*/ 247549 w 561975"/>
                <a:gd name="connsiteY1" fmla="*/ 9040 h 476250"/>
                <a:gd name="connsiteX2" fmla="*/ 54192 w 561975"/>
                <a:gd name="connsiteY2" fmla="*/ 125245 h 476250"/>
                <a:gd name="connsiteX3" fmla="*/ 7519 w 561975"/>
                <a:gd name="connsiteY3" fmla="*/ 249070 h 476250"/>
                <a:gd name="connsiteX4" fmla="*/ 21807 w 561975"/>
                <a:gd name="connsiteY4" fmla="*/ 377658 h 476250"/>
                <a:gd name="connsiteX5" fmla="*/ 45619 w 561975"/>
                <a:gd name="connsiteY5" fmla="*/ 469098 h 476250"/>
                <a:gd name="connsiteX6" fmla="*/ 398044 w 561975"/>
                <a:gd name="connsiteY6" fmla="*/ 305268 h 476250"/>
                <a:gd name="connsiteX7" fmla="*/ 452337 w 561975"/>
                <a:gd name="connsiteY7" fmla="*/ 210018 h 476250"/>
                <a:gd name="connsiteX8" fmla="*/ 529490 w 561975"/>
                <a:gd name="connsiteY8" fmla="*/ 461478 h 476250"/>
                <a:gd name="connsiteX9" fmla="*/ 548540 w 561975"/>
                <a:gd name="connsiteY9" fmla="*/ 371943 h 476250"/>
                <a:gd name="connsiteX10" fmla="*/ 554255 w 561975"/>
                <a:gd name="connsiteY10" fmla="*/ 292885 h 476250"/>
                <a:gd name="connsiteX11" fmla="*/ 554255 w 561975"/>
                <a:gd name="connsiteY11" fmla="*/ 2366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975" h="476250">
                  <a:moveTo>
                    <a:pt x="554255" y="236688"/>
                  </a:moveTo>
                  <a:cubicBezTo>
                    <a:pt x="536157" y="92860"/>
                    <a:pt x="388519" y="-8105"/>
                    <a:pt x="247549" y="9040"/>
                  </a:cubicBezTo>
                  <a:cubicBezTo>
                    <a:pt x="170397" y="18565"/>
                    <a:pt x="98959" y="62380"/>
                    <a:pt x="54192" y="125245"/>
                  </a:cubicBezTo>
                  <a:cubicBezTo>
                    <a:pt x="28474" y="161440"/>
                    <a:pt x="10377" y="204303"/>
                    <a:pt x="7519" y="249070"/>
                  </a:cubicBezTo>
                  <a:cubicBezTo>
                    <a:pt x="4662" y="293838"/>
                    <a:pt x="18949" y="334795"/>
                    <a:pt x="21807" y="377658"/>
                  </a:cubicBezTo>
                  <a:cubicBezTo>
                    <a:pt x="23712" y="397660"/>
                    <a:pt x="17044" y="483385"/>
                    <a:pt x="45619" y="469098"/>
                  </a:cubicBezTo>
                  <a:cubicBezTo>
                    <a:pt x="40857" y="439570"/>
                    <a:pt x="221832" y="433855"/>
                    <a:pt x="398044" y="305268"/>
                  </a:cubicBezTo>
                  <a:cubicBezTo>
                    <a:pt x="449479" y="267168"/>
                    <a:pt x="418047" y="195730"/>
                    <a:pt x="452337" y="210018"/>
                  </a:cubicBezTo>
                  <a:cubicBezTo>
                    <a:pt x="507582" y="224305"/>
                    <a:pt x="550444" y="332890"/>
                    <a:pt x="529490" y="461478"/>
                  </a:cubicBezTo>
                  <a:cubicBezTo>
                    <a:pt x="558065" y="475765"/>
                    <a:pt x="547587" y="392898"/>
                    <a:pt x="548540" y="371943"/>
                  </a:cubicBezTo>
                  <a:cubicBezTo>
                    <a:pt x="550444" y="343368"/>
                    <a:pt x="550444" y="321460"/>
                    <a:pt x="554255" y="292885"/>
                  </a:cubicBezTo>
                  <a:cubicBezTo>
                    <a:pt x="557112" y="273835"/>
                    <a:pt x="557112" y="254785"/>
                    <a:pt x="554255" y="236688"/>
                  </a:cubicBezTo>
                  <a:close/>
                </a:path>
              </a:pathLst>
            </a:custGeom>
            <a:solidFill>
              <a:srgbClr val="F28F42"/>
            </a:solidFill>
            <a:ln w="9525" cap="flat">
              <a:noFill/>
              <a:prstDash val="solid"/>
              <a:miter/>
            </a:ln>
          </p:spPr>
          <p:txBody>
            <a:bodyPr rtlCol="0" anchor="ctr"/>
            <a:lstStyle/>
            <a:p>
              <a:endParaRPr lang="en-GB"/>
            </a:p>
          </p:txBody>
        </p:sp>
      </p:grpSp>
      <p:grpSp>
        <p:nvGrpSpPr>
          <p:cNvPr id="4" name="Group 3">
            <a:extLst>
              <a:ext uri="{FF2B5EF4-FFF2-40B4-BE49-F238E27FC236}">
                <a16:creationId xmlns:a16="http://schemas.microsoft.com/office/drawing/2014/main" id="{D4692C41-FE5E-464C-A21B-71D263D147F1}"/>
              </a:ext>
            </a:extLst>
          </p:cNvPr>
          <p:cNvGrpSpPr/>
          <p:nvPr/>
        </p:nvGrpSpPr>
        <p:grpSpPr>
          <a:xfrm>
            <a:off x="10178795" y="2540646"/>
            <a:ext cx="1658147" cy="3156572"/>
            <a:chOff x="9768950" y="2824153"/>
            <a:chExt cx="769967" cy="1465767"/>
          </a:xfrm>
        </p:grpSpPr>
        <p:sp>
          <p:nvSpPr>
            <p:cNvPr id="194" name="Freeform: Shape 193">
              <a:extLst>
                <a:ext uri="{FF2B5EF4-FFF2-40B4-BE49-F238E27FC236}">
                  <a16:creationId xmlns:a16="http://schemas.microsoft.com/office/drawing/2014/main" id="{65ABCFCD-7714-4736-A54D-6AB30A88DF85}"/>
                </a:ext>
              </a:extLst>
            </p:cNvPr>
            <p:cNvSpPr/>
            <p:nvPr/>
          </p:nvSpPr>
          <p:spPr>
            <a:xfrm>
              <a:off x="9768950" y="3554751"/>
              <a:ext cx="31896" cy="731252"/>
            </a:xfrm>
            <a:custGeom>
              <a:avLst/>
              <a:gdLst>
                <a:gd name="connsiteX0" fmla="*/ 44291 w 47625"/>
                <a:gd name="connsiteY0" fmla="*/ 7144 h 1066800"/>
                <a:gd name="connsiteX1" fmla="*/ 22384 w 47625"/>
                <a:gd name="connsiteY1" fmla="*/ 1062514 h 1066800"/>
                <a:gd name="connsiteX2" fmla="*/ 7144 w 47625"/>
                <a:gd name="connsiteY2" fmla="*/ 57626 h 1066800"/>
                <a:gd name="connsiteX3" fmla="*/ 19526 w 47625"/>
                <a:gd name="connsiteY3" fmla="*/ 66199 h 1066800"/>
                <a:gd name="connsiteX4" fmla="*/ 44291 w 47625"/>
                <a:gd name="connsiteY4" fmla="*/ 7144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066800">
                  <a:moveTo>
                    <a:pt x="44291" y="7144"/>
                  </a:moveTo>
                  <a:lnTo>
                    <a:pt x="22384" y="1062514"/>
                  </a:lnTo>
                  <a:lnTo>
                    <a:pt x="7144" y="57626"/>
                  </a:lnTo>
                  <a:cubicBezTo>
                    <a:pt x="7144" y="57626"/>
                    <a:pt x="16669" y="70961"/>
                    <a:pt x="19526" y="66199"/>
                  </a:cubicBezTo>
                  <a:cubicBezTo>
                    <a:pt x="22384" y="61436"/>
                    <a:pt x="44291" y="7144"/>
                    <a:pt x="44291" y="7144"/>
                  </a:cubicBezTo>
                  <a:close/>
                </a:path>
              </a:pathLst>
            </a:custGeom>
            <a:solidFill>
              <a:srgbClr val="EC83B3">
                <a:alpha val="19000"/>
              </a:srgbClr>
            </a:solidFill>
            <a:ln w="9525"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8513EAEB-4E49-44FC-8F8E-AB0BC99BF88D}"/>
                </a:ext>
              </a:extLst>
            </p:cNvPr>
            <p:cNvSpPr/>
            <p:nvPr/>
          </p:nvSpPr>
          <p:spPr>
            <a:xfrm>
              <a:off x="9786174" y="3354309"/>
              <a:ext cx="752743" cy="933652"/>
            </a:xfrm>
            <a:custGeom>
              <a:avLst/>
              <a:gdLst>
                <a:gd name="connsiteX0" fmla="*/ 1053942 w 1123950"/>
                <a:gd name="connsiteY0" fmla="*/ 300514 h 1362075"/>
                <a:gd name="connsiteX1" fmla="*/ 827246 w 1123950"/>
                <a:gd name="connsiteY1" fmla="*/ 152876 h 1362075"/>
                <a:gd name="connsiteX2" fmla="*/ 690086 w 1123950"/>
                <a:gd name="connsiteY2" fmla="*/ 7144 h 1362075"/>
                <a:gd name="connsiteX3" fmla="*/ 564356 w 1123950"/>
                <a:gd name="connsiteY3" fmla="*/ 7144 h 1362075"/>
                <a:gd name="connsiteX4" fmla="*/ 438626 w 1123950"/>
                <a:gd name="connsiteY4" fmla="*/ 7144 h 1362075"/>
                <a:gd name="connsiteX5" fmla="*/ 301466 w 1123950"/>
                <a:gd name="connsiteY5" fmla="*/ 152876 h 1362075"/>
                <a:gd name="connsiteX6" fmla="*/ 74771 w 1123950"/>
                <a:gd name="connsiteY6" fmla="*/ 300514 h 1362075"/>
                <a:gd name="connsiteX7" fmla="*/ 7144 w 1123950"/>
                <a:gd name="connsiteY7" fmla="*/ 1362551 h 1362075"/>
                <a:gd name="connsiteX8" fmla="*/ 564356 w 1123950"/>
                <a:gd name="connsiteY8" fmla="*/ 1362551 h 1362075"/>
                <a:gd name="connsiteX9" fmla="*/ 1121569 w 1123950"/>
                <a:gd name="connsiteY9" fmla="*/ 1362551 h 1362075"/>
                <a:gd name="connsiteX10" fmla="*/ 1053942 w 1123950"/>
                <a:gd name="connsiteY10" fmla="*/ 300514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950" h="1362075">
                  <a:moveTo>
                    <a:pt x="1053942" y="300514"/>
                  </a:moveTo>
                  <a:cubicBezTo>
                    <a:pt x="1022509" y="244316"/>
                    <a:pt x="924401" y="221456"/>
                    <a:pt x="827246" y="152876"/>
                  </a:cubicBezTo>
                  <a:cubicBezTo>
                    <a:pt x="730092" y="84296"/>
                    <a:pt x="683419" y="97631"/>
                    <a:pt x="690086" y="7144"/>
                  </a:cubicBezTo>
                  <a:lnTo>
                    <a:pt x="564356" y="7144"/>
                  </a:lnTo>
                  <a:lnTo>
                    <a:pt x="438626" y="7144"/>
                  </a:lnTo>
                  <a:cubicBezTo>
                    <a:pt x="445294" y="97631"/>
                    <a:pt x="398621" y="84296"/>
                    <a:pt x="301466" y="152876"/>
                  </a:cubicBezTo>
                  <a:cubicBezTo>
                    <a:pt x="204311" y="221456"/>
                    <a:pt x="106204" y="244316"/>
                    <a:pt x="74771" y="300514"/>
                  </a:cubicBezTo>
                  <a:cubicBezTo>
                    <a:pt x="43339" y="356711"/>
                    <a:pt x="7144" y="1362551"/>
                    <a:pt x="7144" y="1362551"/>
                  </a:cubicBezTo>
                  <a:lnTo>
                    <a:pt x="564356" y="1362551"/>
                  </a:lnTo>
                  <a:lnTo>
                    <a:pt x="1121569" y="1362551"/>
                  </a:lnTo>
                  <a:cubicBezTo>
                    <a:pt x="1121569" y="1362551"/>
                    <a:pt x="1085374" y="356711"/>
                    <a:pt x="1053942" y="300514"/>
                  </a:cubicBezTo>
                  <a:close/>
                </a:path>
              </a:pathLst>
            </a:custGeom>
            <a:solidFill>
              <a:srgbClr val="B17F49"/>
            </a:solidFill>
            <a:ln w="9525"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9342FDA7-B60E-4757-B535-153743A6AA93}"/>
                </a:ext>
              </a:extLst>
            </p:cNvPr>
            <p:cNvSpPr/>
            <p:nvPr/>
          </p:nvSpPr>
          <p:spPr>
            <a:xfrm>
              <a:off x="10026031" y="3353657"/>
              <a:ext cx="242409" cy="78348"/>
            </a:xfrm>
            <a:custGeom>
              <a:avLst/>
              <a:gdLst>
                <a:gd name="connsiteX0" fmla="*/ 7144 w 361950"/>
                <a:gd name="connsiteY0" fmla="*/ 113824 h 114300"/>
                <a:gd name="connsiteX1" fmla="*/ 175736 w 361950"/>
                <a:gd name="connsiteY1" fmla="*/ 108109 h 114300"/>
                <a:gd name="connsiteX2" fmla="*/ 360522 w 361950"/>
                <a:gd name="connsiteY2" fmla="*/ 86201 h 114300"/>
                <a:gd name="connsiteX3" fmla="*/ 333852 w 361950"/>
                <a:gd name="connsiteY3" fmla="*/ 7144 h 114300"/>
                <a:gd name="connsiteX4" fmla="*/ 81439 w 361950"/>
                <a:gd name="connsiteY4" fmla="*/ 7144 h 114300"/>
                <a:gd name="connsiteX5" fmla="*/ 7144 w 361950"/>
                <a:gd name="connsiteY5" fmla="*/ 11382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114300">
                  <a:moveTo>
                    <a:pt x="7144" y="113824"/>
                  </a:moveTo>
                  <a:cubicBezTo>
                    <a:pt x="62389" y="102394"/>
                    <a:pt x="116681" y="99536"/>
                    <a:pt x="175736" y="108109"/>
                  </a:cubicBezTo>
                  <a:cubicBezTo>
                    <a:pt x="240506" y="117634"/>
                    <a:pt x="304324" y="113824"/>
                    <a:pt x="360522" y="86201"/>
                  </a:cubicBezTo>
                  <a:cubicBezTo>
                    <a:pt x="339566" y="70009"/>
                    <a:pt x="330041" y="50959"/>
                    <a:pt x="333852" y="7144"/>
                  </a:cubicBezTo>
                  <a:lnTo>
                    <a:pt x="81439" y="7144"/>
                  </a:lnTo>
                  <a:cubicBezTo>
                    <a:pt x="86202" y="75724"/>
                    <a:pt x="60484" y="85249"/>
                    <a:pt x="7144" y="113824"/>
                  </a:cubicBezTo>
                  <a:close/>
                </a:path>
              </a:pathLst>
            </a:custGeom>
            <a:solidFill>
              <a:srgbClr val="A97B48"/>
            </a:solidFill>
            <a:ln w="9525" cap="flat">
              <a:no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4B4341EB-6D4D-49E3-8942-CDFC8C8BCB48}"/>
                </a:ext>
              </a:extLst>
            </p:cNvPr>
            <p:cNvSpPr/>
            <p:nvPr/>
          </p:nvSpPr>
          <p:spPr>
            <a:xfrm>
              <a:off x="9961705" y="3128139"/>
              <a:ext cx="63792" cy="117523"/>
            </a:xfrm>
            <a:custGeom>
              <a:avLst/>
              <a:gdLst>
                <a:gd name="connsiteX0" fmla="*/ 49851 w 95250"/>
                <a:gd name="connsiteY0" fmla="*/ 19915 h 171450"/>
                <a:gd name="connsiteX1" fmla="*/ 17466 w 95250"/>
                <a:gd name="connsiteY1" fmla="*/ 13247 h 171450"/>
                <a:gd name="connsiteX2" fmla="*/ 9846 w 95250"/>
                <a:gd name="connsiteY2" fmla="*/ 79922 h 171450"/>
                <a:gd name="connsiteX3" fmla="*/ 88904 w 95250"/>
                <a:gd name="connsiteY3" fmla="*/ 171362 h 171450"/>
                <a:gd name="connsiteX4" fmla="*/ 49851 w 95250"/>
                <a:gd name="connsiteY4" fmla="*/ 1991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71450">
                  <a:moveTo>
                    <a:pt x="49851" y="19915"/>
                  </a:moveTo>
                  <a:cubicBezTo>
                    <a:pt x="39374" y="11342"/>
                    <a:pt x="28896" y="-88"/>
                    <a:pt x="17466" y="13247"/>
                  </a:cubicBezTo>
                  <a:cubicBezTo>
                    <a:pt x="3178" y="29440"/>
                    <a:pt x="6989" y="60872"/>
                    <a:pt x="9846" y="79922"/>
                  </a:cubicBezTo>
                  <a:cubicBezTo>
                    <a:pt x="14609" y="120880"/>
                    <a:pt x="38421" y="180887"/>
                    <a:pt x="88904" y="171362"/>
                  </a:cubicBezTo>
                  <a:cubicBezTo>
                    <a:pt x="89856" y="173267"/>
                    <a:pt x="52709" y="18962"/>
                    <a:pt x="49851" y="19915"/>
                  </a:cubicBezTo>
                  <a:close/>
                </a:path>
              </a:pathLst>
            </a:custGeom>
            <a:solidFill>
              <a:srgbClr val="FCDEB6"/>
            </a:solidFill>
            <a:ln w="9525"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10C40C44-EC0E-42D1-BC9B-3409EF01186E}"/>
                </a:ext>
              </a:extLst>
            </p:cNvPr>
            <p:cNvSpPr/>
            <p:nvPr/>
          </p:nvSpPr>
          <p:spPr>
            <a:xfrm>
              <a:off x="10302876" y="3128139"/>
              <a:ext cx="63792" cy="117523"/>
            </a:xfrm>
            <a:custGeom>
              <a:avLst/>
              <a:gdLst>
                <a:gd name="connsiteX0" fmla="*/ 46214 w 95250"/>
                <a:gd name="connsiteY0" fmla="*/ 19915 h 171450"/>
                <a:gd name="connsiteX1" fmla="*/ 78599 w 95250"/>
                <a:gd name="connsiteY1" fmla="*/ 13247 h 171450"/>
                <a:gd name="connsiteX2" fmla="*/ 86219 w 95250"/>
                <a:gd name="connsiteY2" fmla="*/ 79922 h 171450"/>
                <a:gd name="connsiteX3" fmla="*/ 7162 w 95250"/>
                <a:gd name="connsiteY3" fmla="*/ 171362 h 171450"/>
                <a:gd name="connsiteX4" fmla="*/ 46214 w 95250"/>
                <a:gd name="connsiteY4" fmla="*/ 1991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71450">
                  <a:moveTo>
                    <a:pt x="46214" y="19915"/>
                  </a:moveTo>
                  <a:cubicBezTo>
                    <a:pt x="56692" y="11342"/>
                    <a:pt x="67169" y="-88"/>
                    <a:pt x="78599" y="13247"/>
                  </a:cubicBezTo>
                  <a:cubicBezTo>
                    <a:pt x="92887" y="29440"/>
                    <a:pt x="89077" y="60872"/>
                    <a:pt x="86219" y="79922"/>
                  </a:cubicBezTo>
                  <a:cubicBezTo>
                    <a:pt x="81457" y="120880"/>
                    <a:pt x="57644" y="180887"/>
                    <a:pt x="7162" y="171362"/>
                  </a:cubicBezTo>
                  <a:cubicBezTo>
                    <a:pt x="6209" y="173267"/>
                    <a:pt x="43357" y="18962"/>
                    <a:pt x="46214" y="19915"/>
                  </a:cubicBezTo>
                  <a:close/>
                </a:path>
              </a:pathLst>
            </a:custGeom>
            <a:solidFill>
              <a:srgbClr val="B17F49"/>
            </a:solidFill>
            <a:ln w="9525" cap="flat">
              <a:no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55A8F865-9AA6-4C4A-9BE3-12984D321067}"/>
                </a:ext>
              </a:extLst>
            </p:cNvPr>
            <p:cNvSpPr/>
            <p:nvPr/>
          </p:nvSpPr>
          <p:spPr>
            <a:xfrm>
              <a:off x="9984566" y="2894666"/>
              <a:ext cx="357234" cy="509265"/>
            </a:xfrm>
            <a:custGeom>
              <a:avLst/>
              <a:gdLst>
                <a:gd name="connsiteX0" fmla="*/ 7144 w 533400"/>
                <a:gd name="connsiteY0" fmla="*/ 314801 h 742950"/>
                <a:gd name="connsiteX1" fmla="*/ 268129 w 533400"/>
                <a:gd name="connsiteY1" fmla="*/ 7144 h 742950"/>
                <a:gd name="connsiteX2" fmla="*/ 529114 w 533400"/>
                <a:gd name="connsiteY2" fmla="*/ 314801 h 742950"/>
                <a:gd name="connsiteX3" fmla="*/ 268129 w 533400"/>
                <a:gd name="connsiteY3" fmla="*/ 745331 h 742950"/>
                <a:gd name="connsiteX4" fmla="*/ 7144 w 533400"/>
                <a:gd name="connsiteY4" fmla="*/ 31480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742950">
                  <a:moveTo>
                    <a:pt x="7144" y="314801"/>
                  </a:moveTo>
                  <a:cubicBezTo>
                    <a:pt x="7144" y="170974"/>
                    <a:pt x="83344" y="7144"/>
                    <a:pt x="268129" y="7144"/>
                  </a:cubicBezTo>
                  <a:cubicBezTo>
                    <a:pt x="473869" y="7144"/>
                    <a:pt x="529114" y="170974"/>
                    <a:pt x="529114" y="314801"/>
                  </a:cubicBezTo>
                  <a:cubicBezTo>
                    <a:pt x="529114" y="458629"/>
                    <a:pt x="452914" y="745331"/>
                    <a:pt x="268129" y="745331"/>
                  </a:cubicBezTo>
                  <a:cubicBezTo>
                    <a:pt x="81439" y="744379"/>
                    <a:pt x="7144" y="458629"/>
                    <a:pt x="7144" y="314801"/>
                  </a:cubicBezTo>
                  <a:close/>
                </a:path>
              </a:pathLst>
            </a:custGeom>
            <a:solidFill>
              <a:srgbClr val="B17F49"/>
            </a:solidFill>
            <a:ln w="9525"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24C6098F-703A-4A8B-A45C-5F230A040F27}"/>
                </a:ext>
              </a:extLst>
            </p:cNvPr>
            <p:cNvSpPr/>
            <p:nvPr/>
          </p:nvSpPr>
          <p:spPr>
            <a:xfrm>
              <a:off x="9786174" y="3354309"/>
              <a:ext cx="376372" cy="933652"/>
            </a:xfrm>
            <a:custGeom>
              <a:avLst/>
              <a:gdLst>
                <a:gd name="connsiteX0" fmla="*/ 560546 w 561975"/>
                <a:gd name="connsiteY0" fmla="*/ 7144 h 1362075"/>
                <a:gd name="connsiteX1" fmla="*/ 438626 w 561975"/>
                <a:gd name="connsiteY1" fmla="*/ 7144 h 1362075"/>
                <a:gd name="connsiteX2" fmla="*/ 301466 w 561975"/>
                <a:gd name="connsiteY2" fmla="*/ 152876 h 1362075"/>
                <a:gd name="connsiteX3" fmla="*/ 74771 w 561975"/>
                <a:gd name="connsiteY3" fmla="*/ 300514 h 1362075"/>
                <a:gd name="connsiteX4" fmla="*/ 7144 w 561975"/>
                <a:gd name="connsiteY4" fmla="*/ 1362551 h 1362075"/>
                <a:gd name="connsiteX5" fmla="*/ 560546 w 561975"/>
                <a:gd name="connsiteY5" fmla="*/ 1362551 h 1362075"/>
                <a:gd name="connsiteX6" fmla="*/ 560546 w 561975"/>
                <a:gd name="connsiteY6" fmla="*/ 7144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5" h="1362075">
                  <a:moveTo>
                    <a:pt x="560546" y="7144"/>
                  </a:moveTo>
                  <a:lnTo>
                    <a:pt x="438626" y="7144"/>
                  </a:lnTo>
                  <a:cubicBezTo>
                    <a:pt x="445294" y="97631"/>
                    <a:pt x="398621" y="84296"/>
                    <a:pt x="301466" y="152876"/>
                  </a:cubicBezTo>
                  <a:cubicBezTo>
                    <a:pt x="204311" y="221456"/>
                    <a:pt x="106204" y="244316"/>
                    <a:pt x="74771" y="300514"/>
                  </a:cubicBezTo>
                  <a:cubicBezTo>
                    <a:pt x="43339" y="356711"/>
                    <a:pt x="7144" y="1362551"/>
                    <a:pt x="7144" y="1362551"/>
                  </a:cubicBezTo>
                  <a:lnTo>
                    <a:pt x="560546" y="1362551"/>
                  </a:lnTo>
                  <a:lnTo>
                    <a:pt x="560546" y="7144"/>
                  </a:lnTo>
                  <a:close/>
                </a:path>
              </a:pathLst>
            </a:custGeom>
            <a:solidFill>
              <a:srgbClr val="A97B48"/>
            </a:solidFill>
            <a:ln w="9525"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843031AC-1B11-48B0-96EC-25225A392E16}"/>
                </a:ext>
              </a:extLst>
            </p:cNvPr>
            <p:cNvSpPr/>
            <p:nvPr/>
          </p:nvSpPr>
          <p:spPr>
            <a:xfrm>
              <a:off x="10026031" y="3354309"/>
              <a:ext cx="140342" cy="78348"/>
            </a:xfrm>
            <a:custGeom>
              <a:avLst/>
              <a:gdLst>
                <a:gd name="connsiteX0" fmla="*/ 202406 w 209550"/>
                <a:gd name="connsiteY0" fmla="*/ 7144 h 114300"/>
                <a:gd name="connsiteX1" fmla="*/ 80486 w 209550"/>
                <a:gd name="connsiteY1" fmla="*/ 7144 h 114300"/>
                <a:gd name="connsiteX2" fmla="*/ 7144 w 209550"/>
                <a:gd name="connsiteY2" fmla="*/ 113824 h 114300"/>
                <a:gd name="connsiteX3" fmla="*/ 175736 w 209550"/>
                <a:gd name="connsiteY3" fmla="*/ 108109 h 114300"/>
                <a:gd name="connsiteX4" fmla="*/ 203359 w 209550"/>
                <a:gd name="connsiteY4" fmla="*/ 110966 h 114300"/>
                <a:gd name="connsiteX5" fmla="*/ 203359 w 209550"/>
                <a:gd name="connsiteY5"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 h="114300">
                  <a:moveTo>
                    <a:pt x="202406" y="7144"/>
                  </a:moveTo>
                  <a:lnTo>
                    <a:pt x="80486" y="7144"/>
                  </a:lnTo>
                  <a:cubicBezTo>
                    <a:pt x="85249" y="74771"/>
                    <a:pt x="60484" y="84296"/>
                    <a:pt x="7144" y="113824"/>
                  </a:cubicBezTo>
                  <a:cubicBezTo>
                    <a:pt x="62389" y="102394"/>
                    <a:pt x="116681" y="99536"/>
                    <a:pt x="175736" y="108109"/>
                  </a:cubicBezTo>
                  <a:cubicBezTo>
                    <a:pt x="185261" y="109061"/>
                    <a:pt x="193834" y="110014"/>
                    <a:pt x="203359" y="110966"/>
                  </a:cubicBezTo>
                  <a:lnTo>
                    <a:pt x="203359" y="7144"/>
                  </a:lnTo>
                  <a:close/>
                </a:path>
              </a:pathLst>
            </a:custGeom>
            <a:solidFill>
              <a:srgbClr val="A07444"/>
            </a:solidFill>
            <a:ln w="9525"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88382B1E-0D3E-45C5-842D-386EA962B298}"/>
                </a:ext>
              </a:extLst>
            </p:cNvPr>
            <p:cNvSpPr/>
            <p:nvPr/>
          </p:nvSpPr>
          <p:spPr>
            <a:xfrm>
              <a:off x="9961705" y="3128139"/>
              <a:ext cx="63792" cy="117523"/>
            </a:xfrm>
            <a:custGeom>
              <a:avLst/>
              <a:gdLst>
                <a:gd name="connsiteX0" fmla="*/ 49851 w 95250"/>
                <a:gd name="connsiteY0" fmla="*/ 19915 h 171450"/>
                <a:gd name="connsiteX1" fmla="*/ 17466 w 95250"/>
                <a:gd name="connsiteY1" fmla="*/ 13247 h 171450"/>
                <a:gd name="connsiteX2" fmla="*/ 9846 w 95250"/>
                <a:gd name="connsiteY2" fmla="*/ 79922 h 171450"/>
                <a:gd name="connsiteX3" fmla="*/ 88904 w 95250"/>
                <a:gd name="connsiteY3" fmla="*/ 171362 h 171450"/>
                <a:gd name="connsiteX4" fmla="*/ 49851 w 95250"/>
                <a:gd name="connsiteY4" fmla="*/ 1991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71450">
                  <a:moveTo>
                    <a:pt x="49851" y="19915"/>
                  </a:moveTo>
                  <a:cubicBezTo>
                    <a:pt x="39374" y="11342"/>
                    <a:pt x="28896" y="-88"/>
                    <a:pt x="17466" y="13247"/>
                  </a:cubicBezTo>
                  <a:cubicBezTo>
                    <a:pt x="3178" y="29440"/>
                    <a:pt x="6989" y="60872"/>
                    <a:pt x="9846" y="79922"/>
                  </a:cubicBezTo>
                  <a:cubicBezTo>
                    <a:pt x="14609" y="120880"/>
                    <a:pt x="38421" y="180887"/>
                    <a:pt x="88904" y="171362"/>
                  </a:cubicBezTo>
                  <a:cubicBezTo>
                    <a:pt x="89856" y="173267"/>
                    <a:pt x="52709" y="18962"/>
                    <a:pt x="49851" y="19915"/>
                  </a:cubicBezTo>
                  <a:close/>
                </a:path>
              </a:pathLst>
            </a:custGeom>
            <a:solidFill>
              <a:srgbClr val="A97B48"/>
            </a:solidFill>
            <a:ln w="9525"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8700CEBD-13C8-4036-8402-B60DBB43B75D}"/>
                </a:ext>
              </a:extLst>
            </p:cNvPr>
            <p:cNvSpPr/>
            <p:nvPr/>
          </p:nvSpPr>
          <p:spPr>
            <a:xfrm>
              <a:off x="9984566" y="2894666"/>
              <a:ext cx="178617" cy="509265"/>
            </a:xfrm>
            <a:custGeom>
              <a:avLst/>
              <a:gdLst>
                <a:gd name="connsiteX0" fmla="*/ 264319 w 266700"/>
                <a:gd name="connsiteY0" fmla="*/ 7144 h 742950"/>
                <a:gd name="connsiteX1" fmla="*/ 7144 w 266700"/>
                <a:gd name="connsiteY1" fmla="*/ 314801 h 742950"/>
                <a:gd name="connsiteX2" fmla="*/ 264319 w 266700"/>
                <a:gd name="connsiteY2" fmla="*/ 745331 h 742950"/>
                <a:gd name="connsiteX3" fmla="*/ 264319 w 266700"/>
                <a:gd name="connsiteY3" fmla="*/ 7144 h 742950"/>
              </a:gdLst>
              <a:ahLst/>
              <a:cxnLst>
                <a:cxn ang="0">
                  <a:pos x="connsiteX0" y="connsiteY0"/>
                </a:cxn>
                <a:cxn ang="0">
                  <a:pos x="connsiteX1" y="connsiteY1"/>
                </a:cxn>
                <a:cxn ang="0">
                  <a:pos x="connsiteX2" y="connsiteY2"/>
                </a:cxn>
                <a:cxn ang="0">
                  <a:pos x="connsiteX3" y="connsiteY3"/>
                </a:cxn>
              </a:cxnLst>
              <a:rect l="l" t="t" r="r" b="b"/>
              <a:pathLst>
                <a:path w="266700" h="742950">
                  <a:moveTo>
                    <a:pt x="264319" y="7144"/>
                  </a:moveTo>
                  <a:cubicBezTo>
                    <a:pt x="82391" y="10001"/>
                    <a:pt x="7144" y="171926"/>
                    <a:pt x="7144" y="314801"/>
                  </a:cubicBezTo>
                  <a:cubicBezTo>
                    <a:pt x="7144" y="457676"/>
                    <a:pt x="80486" y="740569"/>
                    <a:pt x="264319" y="745331"/>
                  </a:cubicBezTo>
                  <a:lnTo>
                    <a:pt x="264319" y="7144"/>
                  </a:lnTo>
                  <a:close/>
                </a:path>
              </a:pathLst>
            </a:custGeom>
            <a:solidFill>
              <a:srgbClr val="A97B48"/>
            </a:solidFill>
            <a:ln w="9525"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FC0AC307-6E19-46DA-967E-87168EF9956B}"/>
                </a:ext>
              </a:extLst>
            </p:cNvPr>
            <p:cNvSpPr/>
            <p:nvPr/>
          </p:nvSpPr>
          <p:spPr>
            <a:xfrm>
              <a:off x="9786174" y="3454204"/>
              <a:ext cx="752743" cy="835716"/>
            </a:xfrm>
            <a:custGeom>
              <a:avLst/>
              <a:gdLst>
                <a:gd name="connsiteX0" fmla="*/ 1053942 w 1123950"/>
                <a:gd name="connsiteY0" fmla="*/ 154781 h 1219200"/>
                <a:gd name="connsiteX1" fmla="*/ 827246 w 1123950"/>
                <a:gd name="connsiteY1" fmla="*/ 7144 h 1219200"/>
                <a:gd name="connsiteX2" fmla="*/ 301466 w 1123950"/>
                <a:gd name="connsiteY2" fmla="*/ 7144 h 1219200"/>
                <a:gd name="connsiteX3" fmla="*/ 74771 w 1123950"/>
                <a:gd name="connsiteY3" fmla="*/ 154781 h 1219200"/>
                <a:gd name="connsiteX4" fmla="*/ 7144 w 1123950"/>
                <a:gd name="connsiteY4" fmla="*/ 1216819 h 1219200"/>
                <a:gd name="connsiteX5" fmla="*/ 564356 w 1123950"/>
                <a:gd name="connsiteY5" fmla="*/ 1216819 h 1219200"/>
                <a:gd name="connsiteX6" fmla="*/ 1121569 w 1123950"/>
                <a:gd name="connsiteY6" fmla="*/ 1216819 h 1219200"/>
                <a:gd name="connsiteX7" fmla="*/ 1053942 w 1123950"/>
                <a:gd name="connsiteY7" fmla="*/ 15478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3950" h="1219200">
                  <a:moveTo>
                    <a:pt x="1053942" y="154781"/>
                  </a:moveTo>
                  <a:cubicBezTo>
                    <a:pt x="1022509" y="98584"/>
                    <a:pt x="924401" y="75724"/>
                    <a:pt x="827246" y="7144"/>
                  </a:cubicBezTo>
                  <a:cubicBezTo>
                    <a:pt x="736759" y="198596"/>
                    <a:pt x="421481" y="284321"/>
                    <a:pt x="301466" y="7144"/>
                  </a:cubicBezTo>
                  <a:cubicBezTo>
                    <a:pt x="204311" y="75724"/>
                    <a:pt x="106204" y="98584"/>
                    <a:pt x="74771" y="154781"/>
                  </a:cubicBezTo>
                  <a:cubicBezTo>
                    <a:pt x="43339" y="210979"/>
                    <a:pt x="7144" y="1216819"/>
                    <a:pt x="7144" y="1216819"/>
                  </a:cubicBezTo>
                  <a:lnTo>
                    <a:pt x="564356" y="1216819"/>
                  </a:lnTo>
                  <a:lnTo>
                    <a:pt x="1121569" y="1216819"/>
                  </a:lnTo>
                  <a:cubicBezTo>
                    <a:pt x="1121569" y="1216819"/>
                    <a:pt x="1085374" y="210979"/>
                    <a:pt x="1053942" y="154781"/>
                  </a:cubicBezTo>
                  <a:close/>
                </a:path>
              </a:pathLst>
            </a:custGeom>
            <a:solidFill>
              <a:srgbClr val="86C27F"/>
            </a:solidFill>
            <a:ln w="9525"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EB165BBB-0498-4676-A546-EC40DDFE9F76}"/>
                </a:ext>
              </a:extLst>
            </p:cNvPr>
            <p:cNvSpPr/>
            <p:nvPr/>
          </p:nvSpPr>
          <p:spPr>
            <a:xfrm>
              <a:off x="10334785" y="3454204"/>
              <a:ext cx="12758" cy="13058"/>
            </a:xfrm>
            <a:custGeom>
              <a:avLst/>
              <a:gdLst>
                <a:gd name="connsiteX0" fmla="*/ 9049 w 19050"/>
                <a:gd name="connsiteY0" fmla="*/ 7144 h 19050"/>
                <a:gd name="connsiteX1" fmla="*/ 7144 w 19050"/>
                <a:gd name="connsiteY1" fmla="*/ 11906 h 19050"/>
                <a:gd name="connsiteX2" fmla="*/ 15716 w 19050"/>
                <a:gd name="connsiteY2" fmla="*/ 11906 h 19050"/>
                <a:gd name="connsiteX3" fmla="*/ 9049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9049" y="7144"/>
                  </a:moveTo>
                  <a:cubicBezTo>
                    <a:pt x="8096" y="9049"/>
                    <a:pt x="7144" y="10001"/>
                    <a:pt x="7144" y="11906"/>
                  </a:cubicBezTo>
                  <a:lnTo>
                    <a:pt x="15716" y="11906"/>
                  </a:lnTo>
                  <a:cubicBezTo>
                    <a:pt x="12859" y="10001"/>
                    <a:pt x="10954" y="8096"/>
                    <a:pt x="9049" y="7144"/>
                  </a:cubicBezTo>
                  <a:close/>
                </a:path>
              </a:pathLst>
            </a:custGeom>
            <a:solidFill>
              <a:srgbClr val="FFFFFF"/>
            </a:solidFill>
            <a:ln w="9525"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01DD5E96-C43B-4EB0-8E09-07B67DCB8384}"/>
                </a:ext>
              </a:extLst>
            </p:cNvPr>
            <p:cNvSpPr/>
            <p:nvPr/>
          </p:nvSpPr>
          <p:spPr>
            <a:xfrm>
              <a:off x="9978825" y="3454204"/>
              <a:ext cx="12758" cy="13058"/>
            </a:xfrm>
            <a:custGeom>
              <a:avLst/>
              <a:gdLst>
                <a:gd name="connsiteX0" fmla="*/ 13811 w 19050"/>
                <a:gd name="connsiteY0" fmla="*/ 7144 h 19050"/>
                <a:gd name="connsiteX1" fmla="*/ 7144 w 19050"/>
                <a:gd name="connsiteY1" fmla="*/ 11906 h 19050"/>
                <a:gd name="connsiteX2" fmla="*/ 15716 w 19050"/>
                <a:gd name="connsiteY2" fmla="*/ 11906 h 19050"/>
                <a:gd name="connsiteX3" fmla="*/ 13811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3811" y="7144"/>
                  </a:moveTo>
                  <a:cubicBezTo>
                    <a:pt x="11906" y="9049"/>
                    <a:pt x="9049" y="10001"/>
                    <a:pt x="7144" y="11906"/>
                  </a:cubicBezTo>
                  <a:lnTo>
                    <a:pt x="15716" y="11906"/>
                  </a:lnTo>
                  <a:cubicBezTo>
                    <a:pt x="15716" y="10001"/>
                    <a:pt x="14764" y="8096"/>
                    <a:pt x="13811" y="7144"/>
                  </a:cubicBezTo>
                  <a:close/>
                </a:path>
              </a:pathLst>
            </a:custGeom>
            <a:solidFill>
              <a:srgbClr val="FFFFFF"/>
            </a:solidFill>
            <a:ln w="9525"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CFA67B6C-11A7-49D4-A99A-691FBD2EA42B}"/>
                </a:ext>
              </a:extLst>
            </p:cNvPr>
            <p:cNvSpPr/>
            <p:nvPr/>
          </p:nvSpPr>
          <p:spPr>
            <a:xfrm>
              <a:off x="9977061" y="3447697"/>
              <a:ext cx="369992" cy="143639"/>
            </a:xfrm>
            <a:custGeom>
              <a:avLst/>
              <a:gdLst>
                <a:gd name="connsiteX0" fmla="*/ 270764 w 552450"/>
                <a:gd name="connsiteY0" fmla="*/ 208089 h 209550"/>
                <a:gd name="connsiteX1" fmla="*/ 258381 w 552450"/>
                <a:gd name="connsiteY1" fmla="*/ 208089 h 209550"/>
                <a:gd name="connsiteX2" fmla="*/ 7874 w 552450"/>
                <a:gd name="connsiteY2" fmla="*/ 20446 h 209550"/>
                <a:gd name="connsiteX3" fmla="*/ 12636 w 552450"/>
                <a:gd name="connsiteY3" fmla="*/ 8064 h 209550"/>
                <a:gd name="connsiteX4" fmla="*/ 25019 w 552450"/>
                <a:gd name="connsiteY4" fmla="*/ 12826 h 209550"/>
                <a:gd name="connsiteX5" fmla="*/ 258381 w 552450"/>
                <a:gd name="connsiteY5" fmla="*/ 189039 h 209550"/>
                <a:gd name="connsiteX6" fmla="*/ 533654 w 552450"/>
                <a:gd name="connsiteY6" fmla="*/ 11874 h 209550"/>
                <a:gd name="connsiteX7" fmla="*/ 546989 w 552450"/>
                <a:gd name="connsiteY7" fmla="*/ 8064 h 209550"/>
                <a:gd name="connsiteX8" fmla="*/ 550799 w 552450"/>
                <a:gd name="connsiteY8" fmla="*/ 21399 h 209550"/>
                <a:gd name="connsiteX9" fmla="*/ 270764 w 552450"/>
                <a:gd name="connsiteY9" fmla="*/ 2080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50" h="209550">
                  <a:moveTo>
                    <a:pt x="270764" y="208089"/>
                  </a:moveTo>
                  <a:cubicBezTo>
                    <a:pt x="266954" y="208089"/>
                    <a:pt x="262191" y="208089"/>
                    <a:pt x="258381" y="208089"/>
                  </a:cubicBezTo>
                  <a:cubicBezTo>
                    <a:pt x="148844" y="204279"/>
                    <a:pt x="50736" y="109029"/>
                    <a:pt x="7874" y="20446"/>
                  </a:cubicBezTo>
                  <a:cubicBezTo>
                    <a:pt x="5969" y="15684"/>
                    <a:pt x="7874" y="9969"/>
                    <a:pt x="12636" y="8064"/>
                  </a:cubicBezTo>
                  <a:cubicBezTo>
                    <a:pt x="17399" y="6159"/>
                    <a:pt x="23114" y="8064"/>
                    <a:pt x="25019" y="12826"/>
                  </a:cubicBezTo>
                  <a:cubicBezTo>
                    <a:pt x="64072" y="94741"/>
                    <a:pt x="156464" y="185229"/>
                    <a:pt x="258381" y="189039"/>
                  </a:cubicBezTo>
                  <a:cubicBezTo>
                    <a:pt x="370776" y="192849"/>
                    <a:pt x="484124" y="99504"/>
                    <a:pt x="533654" y="11874"/>
                  </a:cubicBezTo>
                  <a:cubicBezTo>
                    <a:pt x="536511" y="7111"/>
                    <a:pt x="542226" y="6159"/>
                    <a:pt x="546989" y="8064"/>
                  </a:cubicBezTo>
                  <a:cubicBezTo>
                    <a:pt x="551751" y="10921"/>
                    <a:pt x="552704" y="16636"/>
                    <a:pt x="550799" y="21399"/>
                  </a:cubicBezTo>
                  <a:cubicBezTo>
                    <a:pt x="499364" y="110934"/>
                    <a:pt x="386016" y="208089"/>
                    <a:pt x="270764" y="208089"/>
                  </a:cubicBezTo>
                  <a:close/>
                </a:path>
              </a:pathLst>
            </a:custGeom>
            <a:solidFill>
              <a:srgbClr val="6EBA7B"/>
            </a:solidFill>
            <a:ln w="9525"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44E69387-5239-4FA8-B6D6-85BA152335B6}"/>
                </a:ext>
              </a:extLst>
            </p:cNvPr>
            <p:cNvSpPr/>
            <p:nvPr/>
          </p:nvSpPr>
          <p:spPr>
            <a:xfrm>
              <a:off x="9943103" y="3649422"/>
              <a:ext cx="19138" cy="639845"/>
            </a:xfrm>
            <a:custGeom>
              <a:avLst/>
              <a:gdLst>
                <a:gd name="connsiteX0" fmla="*/ 7144 w 28575"/>
                <a:gd name="connsiteY0" fmla="*/ 7144 h 933450"/>
                <a:gd name="connsiteX1" fmla="*/ 8097 w 28575"/>
                <a:gd name="connsiteY1" fmla="*/ 931069 h 933450"/>
                <a:gd name="connsiteX2" fmla="*/ 23336 w 28575"/>
                <a:gd name="connsiteY2" fmla="*/ 61436 h 933450"/>
                <a:gd name="connsiteX3" fmla="*/ 14764 w 28575"/>
                <a:gd name="connsiteY3" fmla="*/ 68104 h 933450"/>
                <a:gd name="connsiteX4" fmla="*/ 7144 w 28575"/>
                <a:gd name="connsiteY4" fmla="*/ 7144 h 93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933450">
                  <a:moveTo>
                    <a:pt x="7144" y="7144"/>
                  </a:moveTo>
                  <a:lnTo>
                    <a:pt x="8097" y="931069"/>
                  </a:lnTo>
                  <a:lnTo>
                    <a:pt x="23336" y="61436"/>
                  </a:lnTo>
                  <a:cubicBezTo>
                    <a:pt x="23336" y="61436"/>
                    <a:pt x="17622" y="72866"/>
                    <a:pt x="14764" y="68104"/>
                  </a:cubicBezTo>
                  <a:cubicBezTo>
                    <a:pt x="11906" y="63341"/>
                    <a:pt x="7144" y="7144"/>
                    <a:pt x="7144" y="7144"/>
                  </a:cubicBezTo>
                  <a:close/>
                </a:path>
              </a:pathLst>
            </a:custGeom>
            <a:solidFill>
              <a:srgbClr val="6EBA7B"/>
            </a:solidFill>
            <a:ln w="9525" cap="flat">
              <a:no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C9CA087A-317F-415F-A8D5-FE528C57E4F8}"/>
                </a:ext>
              </a:extLst>
            </p:cNvPr>
            <p:cNvSpPr/>
            <p:nvPr/>
          </p:nvSpPr>
          <p:spPr>
            <a:xfrm>
              <a:off x="10379438" y="3649422"/>
              <a:ext cx="19138" cy="639845"/>
            </a:xfrm>
            <a:custGeom>
              <a:avLst/>
              <a:gdLst>
                <a:gd name="connsiteX0" fmla="*/ 23336 w 28575"/>
                <a:gd name="connsiteY0" fmla="*/ 7144 h 933450"/>
                <a:gd name="connsiteX1" fmla="*/ 22384 w 28575"/>
                <a:gd name="connsiteY1" fmla="*/ 931069 h 933450"/>
                <a:gd name="connsiteX2" fmla="*/ 7144 w 28575"/>
                <a:gd name="connsiteY2" fmla="*/ 61436 h 933450"/>
                <a:gd name="connsiteX3" fmla="*/ 15716 w 28575"/>
                <a:gd name="connsiteY3" fmla="*/ 68104 h 933450"/>
                <a:gd name="connsiteX4" fmla="*/ 23336 w 28575"/>
                <a:gd name="connsiteY4" fmla="*/ 7144 h 93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933450">
                  <a:moveTo>
                    <a:pt x="23336" y="7144"/>
                  </a:moveTo>
                  <a:lnTo>
                    <a:pt x="22384" y="931069"/>
                  </a:lnTo>
                  <a:lnTo>
                    <a:pt x="7144" y="61436"/>
                  </a:lnTo>
                  <a:cubicBezTo>
                    <a:pt x="7144" y="61436"/>
                    <a:pt x="12859" y="72866"/>
                    <a:pt x="15716" y="68104"/>
                  </a:cubicBezTo>
                  <a:cubicBezTo>
                    <a:pt x="18574" y="63341"/>
                    <a:pt x="23336" y="7144"/>
                    <a:pt x="23336" y="7144"/>
                  </a:cubicBezTo>
                  <a:close/>
                </a:path>
              </a:pathLst>
            </a:custGeom>
            <a:solidFill>
              <a:srgbClr val="6EBA7B"/>
            </a:solidFill>
            <a:ln w="9525"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D3D40DEF-A5A2-4CF6-A621-63181A766024}"/>
                </a:ext>
              </a:extLst>
            </p:cNvPr>
            <p:cNvSpPr/>
            <p:nvPr/>
          </p:nvSpPr>
          <p:spPr>
            <a:xfrm>
              <a:off x="9971808" y="2824805"/>
              <a:ext cx="382751" cy="398271"/>
            </a:xfrm>
            <a:custGeom>
              <a:avLst/>
              <a:gdLst>
                <a:gd name="connsiteX0" fmla="*/ 566261 w 571500"/>
                <a:gd name="connsiteY0" fmla="*/ 138589 h 581025"/>
                <a:gd name="connsiteX1" fmla="*/ 542449 w 571500"/>
                <a:gd name="connsiteY1" fmla="*/ 144304 h 581025"/>
                <a:gd name="connsiteX2" fmla="*/ 547211 w 571500"/>
                <a:gd name="connsiteY2" fmla="*/ 120491 h 581025"/>
                <a:gd name="connsiteX3" fmla="*/ 550069 w 571500"/>
                <a:gd name="connsiteY3" fmla="*/ 67151 h 581025"/>
                <a:gd name="connsiteX4" fmla="*/ 505302 w 571500"/>
                <a:gd name="connsiteY4" fmla="*/ 89059 h 581025"/>
                <a:gd name="connsiteX5" fmla="*/ 512922 w 571500"/>
                <a:gd name="connsiteY5" fmla="*/ 7144 h 581025"/>
                <a:gd name="connsiteX6" fmla="*/ 24289 w 571500"/>
                <a:gd name="connsiteY6" fmla="*/ 201454 h 581025"/>
                <a:gd name="connsiteX7" fmla="*/ 7144 w 571500"/>
                <a:gd name="connsiteY7" fmla="*/ 196691 h 581025"/>
                <a:gd name="connsiteX8" fmla="*/ 51911 w 571500"/>
                <a:gd name="connsiteY8" fmla="*/ 573881 h 581025"/>
                <a:gd name="connsiteX9" fmla="*/ 127159 w 571500"/>
                <a:gd name="connsiteY9" fmla="*/ 317659 h 581025"/>
                <a:gd name="connsiteX10" fmla="*/ 286227 w 571500"/>
                <a:gd name="connsiteY10" fmla="*/ 368141 h 581025"/>
                <a:gd name="connsiteX11" fmla="*/ 451961 w 571500"/>
                <a:gd name="connsiteY11" fmla="*/ 326231 h 581025"/>
                <a:gd name="connsiteX12" fmla="*/ 524352 w 571500"/>
                <a:gd name="connsiteY12" fmla="*/ 573881 h 581025"/>
                <a:gd name="connsiteX13" fmla="*/ 566261 w 571500"/>
                <a:gd name="connsiteY13" fmla="*/ 138589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500" h="581025">
                  <a:moveTo>
                    <a:pt x="566261" y="138589"/>
                  </a:moveTo>
                  <a:cubicBezTo>
                    <a:pt x="569119" y="135731"/>
                    <a:pt x="552927" y="132874"/>
                    <a:pt x="542449" y="144304"/>
                  </a:cubicBezTo>
                  <a:cubicBezTo>
                    <a:pt x="542449" y="144304"/>
                    <a:pt x="536734" y="137636"/>
                    <a:pt x="547211" y="120491"/>
                  </a:cubicBezTo>
                  <a:cubicBezTo>
                    <a:pt x="556736" y="105251"/>
                    <a:pt x="552927" y="64294"/>
                    <a:pt x="550069" y="67151"/>
                  </a:cubicBezTo>
                  <a:cubicBezTo>
                    <a:pt x="536734" y="79534"/>
                    <a:pt x="522447" y="86201"/>
                    <a:pt x="505302" y="89059"/>
                  </a:cubicBezTo>
                  <a:cubicBezTo>
                    <a:pt x="514827" y="76676"/>
                    <a:pt x="526256" y="11906"/>
                    <a:pt x="512922" y="7144"/>
                  </a:cubicBezTo>
                  <a:cubicBezTo>
                    <a:pt x="391002" y="130016"/>
                    <a:pt x="122397" y="34766"/>
                    <a:pt x="24289" y="201454"/>
                  </a:cubicBezTo>
                  <a:cubicBezTo>
                    <a:pt x="24289" y="201454"/>
                    <a:pt x="7144" y="193834"/>
                    <a:pt x="7144" y="196691"/>
                  </a:cubicBezTo>
                  <a:cubicBezTo>
                    <a:pt x="8097" y="312896"/>
                    <a:pt x="17622" y="574834"/>
                    <a:pt x="51911" y="573881"/>
                  </a:cubicBezTo>
                  <a:cubicBezTo>
                    <a:pt x="30956" y="446246"/>
                    <a:pt x="70961" y="330994"/>
                    <a:pt x="127159" y="317659"/>
                  </a:cubicBezTo>
                  <a:cubicBezTo>
                    <a:pt x="158591" y="307181"/>
                    <a:pt x="222409" y="369094"/>
                    <a:pt x="286227" y="368141"/>
                  </a:cubicBezTo>
                  <a:cubicBezTo>
                    <a:pt x="350044" y="367189"/>
                    <a:pt x="417672" y="312896"/>
                    <a:pt x="451961" y="326231"/>
                  </a:cubicBezTo>
                  <a:cubicBezTo>
                    <a:pt x="507206" y="340519"/>
                    <a:pt x="545306" y="446246"/>
                    <a:pt x="524352" y="573881"/>
                  </a:cubicBezTo>
                  <a:cubicBezTo>
                    <a:pt x="571977" y="538639"/>
                    <a:pt x="535781" y="162401"/>
                    <a:pt x="566261" y="138589"/>
                  </a:cubicBezTo>
                  <a:close/>
                </a:path>
              </a:pathLst>
            </a:custGeom>
            <a:solidFill>
              <a:srgbClr val="F28F42"/>
            </a:solidFill>
            <a:ln w="9525"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A019CBDE-8A25-4D25-89D3-02AEA3A77F4C}"/>
                </a:ext>
              </a:extLst>
            </p:cNvPr>
            <p:cNvSpPr/>
            <p:nvPr/>
          </p:nvSpPr>
          <p:spPr>
            <a:xfrm>
              <a:off x="9971808" y="2824805"/>
              <a:ext cx="382751" cy="398271"/>
            </a:xfrm>
            <a:custGeom>
              <a:avLst/>
              <a:gdLst>
                <a:gd name="connsiteX0" fmla="*/ 566261 w 571500"/>
                <a:gd name="connsiteY0" fmla="*/ 138589 h 581025"/>
                <a:gd name="connsiteX1" fmla="*/ 542449 w 571500"/>
                <a:gd name="connsiteY1" fmla="*/ 144304 h 581025"/>
                <a:gd name="connsiteX2" fmla="*/ 547211 w 571500"/>
                <a:gd name="connsiteY2" fmla="*/ 120491 h 581025"/>
                <a:gd name="connsiteX3" fmla="*/ 550069 w 571500"/>
                <a:gd name="connsiteY3" fmla="*/ 67151 h 581025"/>
                <a:gd name="connsiteX4" fmla="*/ 505302 w 571500"/>
                <a:gd name="connsiteY4" fmla="*/ 89059 h 581025"/>
                <a:gd name="connsiteX5" fmla="*/ 512922 w 571500"/>
                <a:gd name="connsiteY5" fmla="*/ 7144 h 581025"/>
                <a:gd name="connsiteX6" fmla="*/ 24289 w 571500"/>
                <a:gd name="connsiteY6" fmla="*/ 201454 h 581025"/>
                <a:gd name="connsiteX7" fmla="*/ 7144 w 571500"/>
                <a:gd name="connsiteY7" fmla="*/ 196691 h 581025"/>
                <a:gd name="connsiteX8" fmla="*/ 51911 w 571500"/>
                <a:gd name="connsiteY8" fmla="*/ 573881 h 581025"/>
                <a:gd name="connsiteX9" fmla="*/ 127159 w 571500"/>
                <a:gd name="connsiteY9" fmla="*/ 317659 h 581025"/>
                <a:gd name="connsiteX10" fmla="*/ 286227 w 571500"/>
                <a:gd name="connsiteY10" fmla="*/ 368141 h 581025"/>
                <a:gd name="connsiteX11" fmla="*/ 451961 w 571500"/>
                <a:gd name="connsiteY11" fmla="*/ 326231 h 581025"/>
                <a:gd name="connsiteX12" fmla="*/ 524352 w 571500"/>
                <a:gd name="connsiteY12" fmla="*/ 573881 h 581025"/>
                <a:gd name="connsiteX13" fmla="*/ 566261 w 571500"/>
                <a:gd name="connsiteY13" fmla="*/ 138589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500" h="581025">
                  <a:moveTo>
                    <a:pt x="566261" y="138589"/>
                  </a:moveTo>
                  <a:cubicBezTo>
                    <a:pt x="569119" y="135731"/>
                    <a:pt x="552927" y="132874"/>
                    <a:pt x="542449" y="144304"/>
                  </a:cubicBezTo>
                  <a:cubicBezTo>
                    <a:pt x="542449" y="144304"/>
                    <a:pt x="536734" y="137636"/>
                    <a:pt x="547211" y="120491"/>
                  </a:cubicBezTo>
                  <a:cubicBezTo>
                    <a:pt x="556736" y="105251"/>
                    <a:pt x="552927" y="64294"/>
                    <a:pt x="550069" y="67151"/>
                  </a:cubicBezTo>
                  <a:cubicBezTo>
                    <a:pt x="536734" y="79534"/>
                    <a:pt x="522447" y="86201"/>
                    <a:pt x="505302" y="89059"/>
                  </a:cubicBezTo>
                  <a:cubicBezTo>
                    <a:pt x="514827" y="76676"/>
                    <a:pt x="526256" y="11906"/>
                    <a:pt x="512922" y="7144"/>
                  </a:cubicBezTo>
                  <a:cubicBezTo>
                    <a:pt x="391002" y="130016"/>
                    <a:pt x="122397" y="34766"/>
                    <a:pt x="24289" y="201454"/>
                  </a:cubicBezTo>
                  <a:cubicBezTo>
                    <a:pt x="24289" y="201454"/>
                    <a:pt x="7144" y="193834"/>
                    <a:pt x="7144" y="196691"/>
                  </a:cubicBezTo>
                  <a:cubicBezTo>
                    <a:pt x="8097" y="312896"/>
                    <a:pt x="17622" y="574834"/>
                    <a:pt x="51911" y="573881"/>
                  </a:cubicBezTo>
                  <a:cubicBezTo>
                    <a:pt x="30956" y="446246"/>
                    <a:pt x="70961" y="330994"/>
                    <a:pt x="127159" y="317659"/>
                  </a:cubicBezTo>
                  <a:cubicBezTo>
                    <a:pt x="158591" y="307181"/>
                    <a:pt x="222409" y="369094"/>
                    <a:pt x="286227" y="368141"/>
                  </a:cubicBezTo>
                  <a:cubicBezTo>
                    <a:pt x="350044" y="367189"/>
                    <a:pt x="417672" y="312896"/>
                    <a:pt x="451961" y="326231"/>
                  </a:cubicBezTo>
                  <a:cubicBezTo>
                    <a:pt x="507206" y="340519"/>
                    <a:pt x="545306" y="446246"/>
                    <a:pt x="524352" y="573881"/>
                  </a:cubicBezTo>
                  <a:cubicBezTo>
                    <a:pt x="571977" y="538639"/>
                    <a:pt x="535781" y="162401"/>
                    <a:pt x="566261" y="138589"/>
                  </a:cubicBezTo>
                  <a:close/>
                </a:path>
              </a:pathLst>
            </a:custGeom>
            <a:solidFill>
              <a:srgbClr val="3C3C3B"/>
            </a:solidFill>
            <a:ln w="9525"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501AEF24-5FF0-4909-A946-F0525CEAB063}"/>
                </a:ext>
              </a:extLst>
            </p:cNvPr>
            <p:cNvSpPr/>
            <p:nvPr/>
          </p:nvSpPr>
          <p:spPr>
            <a:xfrm>
              <a:off x="9971170" y="2824153"/>
              <a:ext cx="344476" cy="195871"/>
            </a:xfrm>
            <a:custGeom>
              <a:avLst/>
              <a:gdLst>
                <a:gd name="connsiteX0" fmla="*/ 81439 w 514350"/>
                <a:gd name="connsiteY0" fmla="*/ 166211 h 285750"/>
                <a:gd name="connsiteX1" fmla="*/ 180499 w 514350"/>
                <a:gd name="connsiteY1" fmla="*/ 136684 h 285750"/>
                <a:gd name="connsiteX2" fmla="*/ 265271 w 514350"/>
                <a:gd name="connsiteY2" fmla="*/ 126206 h 285750"/>
                <a:gd name="connsiteX3" fmla="*/ 348139 w 514350"/>
                <a:gd name="connsiteY3" fmla="*/ 120491 h 285750"/>
                <a:gd name="connsiteX4" fmla="*/ 461486 w 514350"/>
                <a:gd name="connsiteY4" fmla="*/ 86201 h 285750"/>
                <a:gd name="connsiteX5" fmla="*/ 511969 w 514350"/>
                <a:gd name="connsiteY5" fmla="*/ 17621 h 285750"/>
                <a:gd name="connsiteX6" fmla="*/ 512921 w 514350"/>
                <a:gd name="connsiteY6" fmla="*/ 7144 h 285750"/>
                <a:gd name="connsiteX7" fmla="*/ 24289 w 514350"/>
                <a:gd name="connsiteY7" fmla="*/ 201454 h 285750"/>
                <a:gd name="connsiteX8" fmla="*/ 7144 w 514350"/>
                <a:gd name="connsiteY8" fmla="*/ 196691 h 285750"/>
                <a:gd name="connsiteX9" fmla="*/ 9049 w 514350"/>
                <a:gd name="connsiteY9" fmla="*/ 287179 h 285750"/>
                <a:gd name="connsiteX10" fmla="*/ 81439 w 514350"/>
                <a:gd name="connsiteY10" fmla="*/ 16621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285750">
                  <a:moveTo>
                    <a:pt x="81439" y="166211"/>
                  </a:moveTo>
                  <a:cubicBezTo>
                    <a:pt x="110966" y="148114"/>
                    <a:pt x="146209" y="142399"/>
                    <a:pt x="180499" y="136684"/>
                  </a:cubicBezTo>
                  <a:cubicBezTo>
                    <a:pt x="209074" y="131921"/>
                    <a:pt x="236696" y="128111"/>
                    <a:pt x="265271" y="126206"/>
                  </a:cubicBezTo>
                  <a:cubicBezTo>
                    <a:pt x="292894" y="124301"/>
                    <a:pt x="320516" y="120491"/>
                    <a:pt x="348139" y="120491"/>
                  </a:cubicBezTo>
                  <a:cubicBezTo>
                    <a:pt x="390049" y="117634"/>
                    <a:pt x="428149" y="112871"/>
                    <a:pt x="461486" y="86201"/>
                  </a:cubicBezTo>
                  <a:cubicBezTo>
                    <a:pt x="482441" y="69056"/>
                    <a:pt x="503396" y="44291"/>
                    <a:pt x="511969" y="17621"/>
                  </a:cubicBezTo>
                  <a:cubicBezTo>
                    <a:pt x="512921" y="15716"/>
                    <a:pt x="515779" y="8096"/>
                    <a:pt x="512921" y="7144"/>
                  </a:cubicBezTo>
                  <a:cubicBezTo>
                    <a:pt x="391001" y="130016"/>
                    <a:pt x="122396" y="34766"/>
                    <a:pt x="24289" y="201454"/>
                  </a:cubicBezTo>
                  <a:cubicBezTo>
                    <a:pt x="24289" y="201454"/>
                    <a:pt x="7144" y="193834"/>
                    <a:pt x="7144" y="196691"/>
                  </a:cubicBezTo>
                  <a:cubicBezTo>
                    <a:pt x="7144" y="221456"/>
                    <a:pt x="8096" y="252889"/>
                    <a:pt x="9049" y="287179"/>
                  </a:cubicBezTo>
                  <a:cubicBezTo>
                    <a:pt x="8096" y="227171"/>
                    <a:pt x="39529" y="191929"/>
                    <a:pt x="81439" y="166211"/>
                  </a:cubicBezTo>
                  <a:close/>
                </a:path>
              </a:pathLst>
            </a:custGeom>
            <a:solidFill>
              <a:srgbClr val="3C3C3B"/>
            </a:solidFill>
            <a:ln w="9525"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E1BC84E7-6D9E-4A89-924A-8CD6552876F6}"/>
                </a:ext>
              </a:extLst>
            </p:cNvPr>
            <p:cNvSpPr/>
            <p:nvPr/>
          </p:nvSpPr>
          <p:spPr>
            <a:xfrm>
              <a:off x="9998416" y="3017900"/>
              <a:ext cx="331717" cy="143639"/>
            </a:xfrm>
            <a:custGeom>
              <a:avLst/>
              <a:gdLst>
                <a:gd name="connsiteX0" fmla="*/ 412232 w 495300"/>
                <a:gd name="connsiteY0" fmla="*/ 16911 h 209550"/>
                <a:gd name="connsiteX1" fmla="*/ 246497 w 495300"/>
                <a:gd name="connsiteY1" fmla="*/ 58821 h 209550"/>
                <a:gd name="connsiteX2" fmla="*/ 87429 w 495300"/>
                <a:gd name="connsiteY2" fmla="*/ 8338 h 209550"/>
                <a:gd name="connsiteX3" fmla="*/ 7419 w 495300"/>
                <a:gd name="connsiteY3" fmla="*/ 210268 h 209550"/>
                <a:gd name="connsiteX4" fmla="*/ 87429 w 495300"/>
                <a:gd name="connsiteY4" fmla="*/ 36913 h 209550"/>
                <a:gd name="connsiteX5" fmla="*/ 246497 w 495300"/>
                <a:gd name="connsiteY5" fmla="*/ 87396 h 209550"/>
                <a:gd name="connsiteX6" fmla="*/ 412232 w 495300"/>
                <a:gd name="connsiteY6" fmla="*/ 45486 h 209550"/>
                <a:gd name="connsiteX7" fmla="*/ 490337 w 495300"/>
                <a:gd name="connsiteY7" fmla="*/ 208363 h 209550"/>
                <a:gd name="connsiteX8" fmla="*/ 412232 w 495300"/>
                <a:gd name="connsiteY8" fmla="*/ 1691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0" h="209550">
                  <a:moveTo>
                    <a:pt x="412232" y="16911"/>
                  </a:moveTo>
                  <a:cubicBezTo>
                    <a:pt x="376989" y="2623"/>
                    <a:pt x="310314" y="57868"/>
                    <a:pt x="246497" y="58821"/>
                  </a:cubicBezTo>
                  <a:cubicBezTo>
                    <a:pt x="182679" y="59773"/>
                    <a:pt x="118862" y="-2139"/>
                    <a:pt x="87429" y="8338"/>
                  </a:cubicBezTo>
                  <a:cubicBezTo>
                    <a:pt x="39804" y="20721"/>
                    <a:pt x="3609" y="106446"/>
                    <a:pt x="7419" y="210268"/>
                  </a:cubicBezTo>
                  <a:cubicBezTo>
                    <a:pt x="10276" y="118828"/>
                    <a:pt x="44567" y="47391"/>
                    <a:pt x="87429" y="36913"/>
                  </a:cubicBezTo>
                  <a:cubicBezTo>
                    <a:pt x="118862" y="26436"/>
                    <a:pt x="182679" y="88348"/>
                    <a:pt x="246497" y="87396"/>
                  </a:cubicBezTo>
                  <a:cubicBezTo>
                    <a:pt x="310314" y="86443"/>
                    <a:pt x="377942" y="32151"/>
                    <a:pt x="412232" y="45486"/>
                  </a:cubicBezTo>
                  <a:cubicBezTo>
                    <a:pt x="455094" y="55963"/>
                    <a:pt x="487479" y="120733"/>
                    <a:pt x="490337" y="208363"/>
                  </a:cubicBezTo>
                  <a:cubicBezTo>
                    <a:pt x="493194" y="106446"/>
                    <a:pt x="458904" y="28341"/>
                    <a:pt x="412232" y="16911"/>
                  </a:cubicBezTo>
                  <a:close/>
                </a:path>
              </a:pathLst>
            </a:custGeom>
            <a:solidFill>
              <a:srgbClr val="3C3C3B"/>
            </a:solidFill>
            <a:ln w="9525"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67800F81-CD00-475F-844E-EFEBB4B3A52B}"/>
                </a:ext>
              </a:extLst>
            </p:cNvPr>
            <p:cNvSpPr/>
            <p:nvPr/>
          </p:nvSpPr>
          <p:spPr>
            <a:xfrm>
              <a:off x="10329023" y="2871815"/>
              <a:ext cx="12758" cy="32645"/>
            </a:xfrm>
            <a:custGeom>
              <a:avLst/>
              <a:gdLst>
                <a:gd name="connsiteX0" fmla="*/ 9077 w 19050"/>
                <a:gd name="connsiteY0" fmla="*/ 47149 h 47625"/>
                <a:gd name="connsiteX1" fmla="*/ 18602 w 19050"/>
                <a:gd name="connsiteY1" fmla="*/ 41434 h 47625"/>
                <a:gd name="connsiteX2" fmla="*/ 19555 w 19050"/>
                <a:gd name="connsiteY2" fmla="*/ 7144 h 47625"/>
                <a:gd name="connsiteX3" fmla="*/ 13839 w 19050"/>
                <a:gd name="connsiteY3" fmla="*/ 24289 h 47625"/>
                <a:gd name="connsiteX4" fmla="*/ 9077 w 19050"/>
                <a:gd name="connsiteY4" fmla="*/ 4714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47625">
                  <a:moveTo>
                    <a:pt x="9077" y="47149"/>
                  </a:moveTo>
                  <a:cubicBezTo>
                    <a:pt x="11934" y="44291"/>
                    <a:pt x="15745" y="42386"/>
                    <a:pt x="18602" y="41434"/>
                  </a:cubicBezTo>
                  <a:cubicBezTo>
                    <a:pt x="21459" y="30004"/>
                    <a:pt x="20507" y="15716"/>
                    <a:pt x="19555" y="7144"/>
                  </a:cubicBezTo>
                  <a:cubicBezTo>
                    <a:pt x="18602" y="13811"/>
                    <a:pt x="16697" y="19526"/>
                    <a:pt x="13839" y="24289"/>
                  </a:cubicBezTo>
                  <a:cubicBezTo>
                    <a:pt x="2409" y="40481"/>
                    <a:pt x="9077" y="47149"/>
                    <a:pt x="9077" y="47149"/>
                  </a:cubicBezTo>
                  <a:close/>
                </a:path>
              </a:pathLst>
            </a:custGeom>
            <a:solidFill>
              <a:srgbClr val="F28F42"/>
            </a:solidFill>
            <a:ln w="9525"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A6EFC787-1533-4830-B05A-FB76BE6B2F21}"/>
                </a:ext>
              </a:extLst>
            </p:cNvPr>
            <p:cNvSpPr/>
            <p:nvPr/>
          </p:nvSpPr>
          <p:spPr>
            <a:xfrm>
              <a:off x="10076964" y="3257365"/>
              <a:ext cx="89309" cy="58761"/>
            </a:xfrm>
            <a:custGeom>
              <a:avLst/>
              <a:gdLst>
                <a:gd name="connsiteX0" fmla="*/ 13008 w 133350"/>
                <a:gd name="connsiteY0" fmla="*/ 44753 h 85725"/>
                <a:gd name="connsiteX1" fmla="*/ 52060 w 133350"/>
                <a:gd name="connsiteY1" fmla="*/ 48563 h 85725"/>
                <a:gd name="connsiteX2" fmla="*/ 66348 w 133350"/>
                <a:gd name="connsiteY2" fmla="*/ 35228 h 85725"/>
                <a:gd name="connsiteX3" fmla="*/ 79683 w 133350"/>
                <a:gd name="connsiteY3" fmla="*/ 13320 h 85725"/>
                <a:gd name="connsiteX4" fmla="*/ 131118 w 133350"/>
                <a:gd name="connsiteY4" fmla="*/ 46658 h 85725"/>
                <a:gd name="connsiteX5" fmla="*/ 56823 w 133350"/>
                <a:gd name="connsiteY5" fmla="*/ 78090 h 85725"/>
                <a:gd name="connsiteX6" fmla="*/ 7293 w 133350"/>
                <a:gd name="connsiteY6" fmla="*/ 48563 h 85725"/>
                <a:gd name="connsiteX7" fmla="*/ 13008 w 133350"/>
                <a:gd name="connsiteY7" fmla="*/ 4475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85725">
                  <a:moveTo>
                    <a:pt x="13008" y="44753"/>
                  </a:moveTo>
                  <a:cubicBezTo>
                    <a:pt x="22533" y="52373"/>
                    <a:pt x="40630" y="53325"/>
                    <a:pt x="52060" y="48563"/>
                  </a:cubicBezTo>
                  <a:cubicBezTo>
                    <a:pt x="58728" y="45705"/>
                    <a:pt x="62538" y="40943"/>
                    <a:pt x="66348" y="35228"/>
                  </a:cubicBezTo>
                  <a:cubicBezTo>
                    <a:pt x="71110" y="27608"/>
                    <a:pt x="72063" y="19035"/>
                    <a:pt x="79683" y="13320"/>
                  </a:cubicBezTo>
                  <a:cubicBezTo>
                    <a:pt x="102543" y="-3825"/>
                    <a:pt x="137785" y="17130"/>
                    <a:pt x="131118" y="46658"/>
                  </a:cubicBezTo>
                  <a:cubicBezTo>
                    <a:pt x="124451" y="75233"/>
                    <a:pt x="80635" y="82853"/>
                    <a:pt x="56823" y="78090"/>
                  </a:cubicBezTo>
                  <a:cubicBezTo>
                    <a:pt x="39678" y="75233"/>
                    <a:pt x="14913" y="65708"/>
                    <a:pt x="7293" y="48563"/>
                  </a:cubicBezTo>
                  <a:cubicBezTo>
                    <a:pt x="6341" y="45705"/>
                    <a:pt x="10151" y="41895"/>
                    <a:pt x="13008" y="44753"/>
                  </a:cubicBezTo>
                  <a:close/>
                </a:path>
              </a:pathLst>
            </a:custGeom>
            <a:solidFill>
              <a:srgbClr val="3C3C3B"/>
            </a:solidFill>
            <a:ln w="9525"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A38BA018-2A4A-4B5F-9D12-14AB0422D2E3}"/>
                </a:ext>
              </a:extLst>
            </p:cNvPr>
            <p:cNvSpPr/>
            <p:nvPr/>
          </p:nvSpPr>
          <p:spPr>
            <a:xfrm>
              <a:off x="10153700" y="3257365"/>
              <a:ext cx="89309" cy="58761"/>
            </a:xfrm>
            <a:custGeom>
              <a:avLst/>
              <a:gdLst>
                <a:gd name="connsiteX0" fmla="*/ 126079 w 133350"/>
                <a:gd name="connsiteY0" fmla="*/ 44753 h 85725"/>
                <a:gd name="connsiteX1" fmla="*/ 87026 w 133350"/>
                <a:gd name="connsiteY1" fmla="*/ 48563 h 85725"/>
                <a:gd name="connsiteX2" fmla="*/ 72739 w 133350"/>
                <a:gd name="connsiteY2" fmla="*/ 35228 h 85725"/>
                <a:gd name="connsiteX3" fmla="*/ 59404 w 133350"/>
                <a:gd name="connsiteY3" fmla="*/ 13320 h 85725"/>
                <a:gd name="connsiteX4" fmla="*/ 7969 w 133350"/>
                <a:gd name="connsiteY4" fmla="*/ 46658 h 85725"/>
                <a:gd name="connsiteX5" fmla="*/ 82264 w 133350"/>
                <a:gd name="connsiteY5" fmla="*/ 78090 h 85725"/>
                <a:gd name="connsiteX6" fmla="*/ 131794 w 133350"/>
                <a:gd name="connsiteY6" fmla="*/ 48563 h 85725"/>
                <a:gd name="connsiteX7" fmla="*/ 126079 w 133350"/>
                <a:gd name="connsiteY7" fmla="*/ 4475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85725">
                  <a:moveTo>
                    <a:pt x="126079" y="44753"/>
                  </a:moveTo>
                  <a:cubicBezTo>
                    <a:pt x="116554" y="52373"/>
                    <a:pt x="98457" y="53325"/>
                    <a:pt x="87026" y="48563"/>
                  </a:cubicBezTo>
                  <a:cubicBezTo>
                    <a:pt x="80359" y="45705"/>
                    <a:pt x="76549" y="40943"/>
                    <a:pt x="72739" y="35228"/>
                  </a:cubicBezTo>
                  <a:cubicBezTo>
                    <a:pt x="67976" y="27608"/>
                    <a:pt x="67024" y="19035"/>
                    <a:pt x="59404" y="13320"/>
                  </a:cubicBezTo>
                  <a:cubicBezTo>
                    <a:pt x="36544" y="-3825"/>
                    <a:pt x="1301" y="17130"/>
                    <a:pt x="7969" y="46658"/>
                  </a:cubicBezTo>
                  <a:cubicBezTo>
                    <a:pt x="14637" y="75233"/>
                    <a:pt x="58451" y="82853"/>
                    <a:pt x="82264" y="78090"/>
                  </a:cubicBezTo>
                  <a:cubicBezTo>
                    <a:pt x="99409" y="75233"/>
                    <a:pt x="124174" y="65708"/>
                    <a:pt x="131794" y="48563"/>
                  </a:cubicBezTo>
                  <a:cubicBezTo>
                    <a:pt x="133699" y="45705"/>
                    <a:pt x="128937" y="41895"/>
                    <a:pt x="126079" y="44753"/>
                  </a:cubicBezTo>
                  <a:close/>
                </a:path>
              </a:pathLst>
            </a:custGeom>
            <a:solidFill>
              <a:srgbClr val="3C3C3B"/>
            </a:solidFill>
            <a:ln w="9525"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64D0F0FF-113F-4443-8418-F473B23A8225}"/>
                </a:ext>
              </a:extLst>
            </p:cNvPr>
            <p:cNvSpPr/>
            <p:nvPr/>
          </p:nvSpPr>
          <p:spPr>
            <a:xfrm>
              <a:off x="10027307" y="3100017"/>
              <a:ext cx="108446" cy="32645"/>
            </a:xfrm>
            <a:custGeom>
              <a:avLst/>
              <a:gdLst>
                <a:gd name="connsiteX0" fmla="*/ 146209 w 161925"/>
                <a:gd name="connsiteY0" fmla="*/ 13318 h 47625"/>
                <a:gd name="connsiteX1" fmla="*/ 147161 w 161925"/>
                <a:gd name="connsiteY1" fmla="*/ 8555 h 47625"/>
                <a:gd name="connsiteX2" fmla="*/ 136684 w 161925"/>
                <a:gd name="connsiteY2" fmla="*/ 10461 h 47625"/>
                <a:gd name="connsiteX3" fmla="*/ 7144 w 161925"/>
                <a:gd name="connsiteY3" fmla="*/ 48561 h 47625"/>
                <a:gd name="connsiteX4" fmla="*/ 146209 w 161925"/>
                <a:gd name="connsiteY4" fmla="*/ 32368 h 47625"/>
                <a:gd name="connsiteX5" fmla="*/ 151924 w 161925"/>
                <a:gd name="connsiteY5" fmla="*/ 29511 h 47625"/>
                <a:gd name="connsiteX6" fmla="*/ 156686 w 161925"/>
                <a:gd name="connsiteY6" fmla="*/ 10461 h 47625"/>
                <a:gd name="connsiteX7" fmla="*/ 146209 w 161925"/>
                <a:gd name="connsiteY7" fmla="*/ 1331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47625">
                  <a:moveTo>
                    <a:pt x="146209" y="13318"/>
                  </a:moveTo>
                  <a:cubicBezTo>
                    <a:pt x="146209" y="11413"/>
                    <a:pt x="147161" y="9508"/>
                    <a:pt x="147161" y="8555"/>
                  </a:cubicBezTo>
                  <a:cubicBezTo>
                    <a:pt x="147161" y="6650"/>
                    <a:pt x="136684" y="10461"/>
                    <a:pt x="136684" y="10461"/>
                  </a:cubicBezTo>
                  <a:cubicBezTo>
                    <a:pt x="120491" y="936"/>
                    <a:pt x="22384" y="11413"/>
                    <a:pt x="7144" y="48561"/>
                  </a:cubicBezTo>
                  <a:cubicBezTo>
                    <a:pt x="73819" y="8555"/>
                    <a:pt x="143351" y="34273"/>
                    <a:pt x="146209" y="32368"/>
                  </a:cubicBezTo>
                  <a:cubicBezTo>
                    <a:pt x="148114" y="33320"/>
                    <a:pt x="150972" y="32368"/>
                    <a:pt x="151924" y="29511"/>
                  </a:cubicBezTo>
                  <a:cubicBezTo>
                    <a:pt x="154781" y="22843"/>
                    <a:pt x="153829" y="17128"/>
                    <a:pt x="156686" y="10461"/>
                  </a:cubicBezTo>
                  <a:cubicBezTo>
                    <a:pt x="158591" y="5698"/>
                    <a:pt x="146209" y="13318"/>
                    <a:pt x="146209" y="13318"/>
                  </a:cubicBezTo>
                  <a:close/>
                </a:path>
              </a:pathLst>
            </a:custGeom>
            <a:solidFill>
              <a:srgbClr val="3C3C3B"/>
            </a:solidFill>
            <a:ln w="9525"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85BAF2ED-BC55-454A-97BE-B07D80572D5C}"/>
                </a:ext>
              </a:extLst>
            </p:cNvPr>
            <p:cNvSpPr/>
            <p:nvPr/>
          </p:nvSpPr>
          <p:spPr>
            <a:xfrm>
              <a:off x="10193670" y="3097404"/>
              <a:ext cx="108446" cy="32645"/>
            </a:xfrm>
            <a:custGeom>
              <a:avLst/>
              <a:gdLst>
                <a:gd name="connsiteX0" fmla="*/ 17820 w 161925"/>
                <a:gd name="connsiteY0" fmla="*/ 13318 h 47625"/>
                <a:gd name="connsiteX1" fmla="*/ 16868 w 161925"/>
                <a:gd name="connsiteY1" fmla="*/ 8556 h 47625"/>
                <a:gd name="connsiteX2" fmla="*/ 27345 w 161925"/>
                <a:gd name="connsiteY2" fmla="*/ 10461 h 47625"/>
                <a:gd name="connsiteX3" fmla="*/ 156885 w 161925"/>
                <a:gd name="connsiteY3" fmla="*/ 48561 h 47625"/>
                <a:gd name="connsiteX4" fmla="*/ 17820 w 161925"/>
                <a:gd name="connsiteY4" fmla="*/ 32368 h 47625"/>
                <a:gd name="connsiteX5" fmla="*/ 12106 w 161925"/>
                <a:gd name="connsiteY5" fmla="*/ 29511 h 47625"/>
                <a:gd name="connsiteX6" fmla="*/ 7343 w 161925"/>
                <a:gd name="connsiteY6" fmla="*/ 10461 h 47625"/>
                <a:gd name="connsiteX7" fmla="*/ 17820 w 161925"/>
                <a:gd name="connsiteY7" fmla="*/ 1331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47625">
                  <a:moveTo>
                    <a:pt x="17820" y="13318"/>
                  </a:moveTo>
                  <a:cubicBezTo>
                    <a:pt x="17820" y="11413"/>
                    <a:pt x="16868" y="9508"/>
                    <a:pt x="16868" y="8556"/>
                  </a:cubicBezTo>
                  <a:cubicBezTo>
                    <a:pt x="16868" y="6651"/>
                    <a:pt x="27345" y="10461"/>
                    <a:pt x="27345" y="10461"/>
                  </a:cubicBezTo>
                  <a:cubicBezTo>
                    <a:pt x="43538" y="936"/>
                    <a:pt x="141645" y="11413"/>
                    <a:pt x="156885" y="48561"/>
                  </a:cubicBezTo>
                  <a:cubicBezTo>
                    <a:pt x="90210" y="8556"/>
                    <a:pt x="20678" y="34273"/>
                    <a:pt x="17820" y="32368"/>
                  </a:cubicBezTo>
                  <a:cubicBezTo>
                    <a:pt x="15915" y="33321"/>
                    <a:pt x="13058" y="32368"/>
                    <a:pt x="12106" y="29511"/>
                  </a:cubicBezTo>
                  <a:cubicBezTo>
                    <a:pt x="9248" y="22843"/>
                    <a:pt x="10200" y="17128"/>
                    <a:pt x="7343" y="10461"/>
                  </a:cubicBezTo>
                  <a:cubicBezTo>
                    <a:pt x="5438" y="5698"/>
                    <a:pt x="17820" y="13318"/>
                    <a:pt x="17820" y="13318"/>
                  </a:cubicBezTo>
                  <a:close/>
                </a:path>
              </a:pathLst>
            </a:custGeom>
            <a:solidFill>
              <a:srgbClr val="3C3C3B"/>
            </a:solidFill>
            <a:ln w="9525" cap="flat">
              <a:noFill/>
              <a:prstDash val="solid"/>
              <a:miter/>
            </a:ln>
          </p:spPr>
          <p:txBody>
            <a:bodyPr rtlCol="0" anchor="ctr"/>
            <a:lstStyle/>
            <a:p>
              <a:endParaRPr lang="en-GB"/>
            </a:p>
          </p:txBody>
        </p:sp>
      </p:grpSp>
      <p:sp>
        <p:nvSpPr>
          <p:cNvPr id="220" name="Speech Bubble: Oval 219">
            <a:extLst>
              <a:ext uri="{FF2B5EF4-FFF2-40B4-BE49-F238E27FC236}">
                <a16:creationId xmlns:a16="http://schemas.microsoft.com/office/drawing/2014/main" id="{01969E40-BEE8-49D7-BF75-D283D4345DD2}"/>
              </a:ext>
            </a:extLst>
          </p:cNvPr>
          <p:cNvSpPr/>
          <p:nvPr/>
        </p:nvSpPr>
        <p:spPr>
          <a:xfrm>
            <a:off x="2749705" y="2432024"/>
            <a:ext cx="2777594" cy="2497470"/>
          </a:xfrm>
          <a:prstGeom prst="wedgeEllipseCallout">
            <a:avLst>
              <a:gd name="adj1" fmla="val -40394"/>
              <a:gd name="adj2" fmla="val 51357"/>
            </a:avLst>
          </a:prstGeom>
          <a:solidFill>
            <a:srgbClr val="CC0E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 name="Rectangle 4">
            <a:extLst>
              <a:ext uri="{FF2B5EF4-FFF2-40B4-BE49-F238E27FC236}">
                <a16:creationId xmlns:a16="http://schemas.microsoft.com/office/drawing/2014/main" id="{6E097377-1576-4AC6-AAEB-A4026820CE75}"/>
              </a:ext>
            </a:extLst>
          </p:cNvPr>
          <p:cNvSpPr/>
          <p:nvPr/>
        </p:nvSpPr>
        <p:spPr>
          <a:xfrm>
            <a:off x="3051161" y="2687117"/>
            <a:ext cx="2154222" cy="2031325"/>
          </a:xfrm>
          <a:prstGeom prst="rect">
            <a:avLst/>
          </a:prstGeom>
        </p:spPr>
        <p:txBody>
          <a:bodyPr wrap="square">
            <a:spAutoFit/>
          </a:bodyPr>
          <a:lstStyle/>
          <a:p>
            <a:pPr algn="ctr"/>
            <a:r>
              <a:rPr lang="en-GB" sz="1400">
                <a:solidFill>
                  <a:schemeClr val="bg1"/>
                </a:solidFill>
              </a:rPr>
              <a:t>I no longer have credit cards after getting into difficulties due to compulsive gambling. I still gamble but debit card only now and a max of £20 per day. In the past I spent up to £1000 per day on credit card funding</a:t>
            </a:r>
          </a:p>
        </p:txBody>
      </p:sp>
      <p:sp>
        <p:nvSpPr>
          <p:cNvPr id="221" name="Speech Bubble: Oval 220">
            <a:extLst>
              <a:ext uri="{FF2B5EF4-FFF2-40B4-BE49-F238E27FC236}">
                <a16:creationId xmlns:a16="http://schemas.microsoft.com/office/drawing/2014/main" id="{E66800A0-5C36-48CB-A43F-86D653707650}"/>
              </a:ext>
            </a:extLst>
          </p:cNvPr>
          <p:cNvSpPr/>
          <p:nvPr/>
        </p:nvSpPr>
        <p:spPr>
          <a:xfrm>
            <a:off x="6812208" y="2925689"/>
            <a:ext cx="2777594" cy="2497470"/>
          </a:xfrm>
          <a:prstGeom prst="wedgeEllipseCallout">
            <a:avLst>
              <a:gd name="adj1" fmla="val 23525"/>
              <a:gd name="adj2" fmla="val 58724"/>
            </a:avLst>
          </a:prstGeom>
          <a:solidFill>
            <a:srgbClr val="3B25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 name="Rectangle 5">
            <a:extLst>
              <a:ext uri="{FF2B5EF4-FFF2-40B4-BE49-F238E27FC236}">
                <a16:creationId xmlns:a16="http://schemas.microsoft.com/office/drawing/2014/main" id="{EEF92F02-7599-489C-8EF4-379E59139125}"/>
              </a:ext>
            </a:extLst>
          </p:cNvPr>
          <p:cNvSpPr/>
          <p:nvPr/>
        </p:nvSpPr>
        <p:spPr>
          <a:xfrm>
            <a:off x="7210988" y="3276568"/>
            <a:ext cx="2033023" cy="1815882"/>
          </a:xfrm>
          <a:prstGeom prst="rect">
            <a:avLst/>
          </a:prstGeom>
        </p:spPr>
        <p:txBody>
          <a:bodyPr wrap="square">
            <a:spAutoFit/>
          </a:bodyPr>
          <a:lstStyle/>
          <a:p>
            <a:pPr algn="ctr"/>
            <a:r>
              <a:rPr lang="en-GB" sz="1400">
                <a:solidFill>
                  <a:schemeClr val="bg1"/>
                </a:solidFill>
              </a:rPr>
              <a:t>I have no problems with self control with regards gambling, so using my card gets me nice loyalty rewards just the same as popping to Tesco or any other banal activity, no additional risk.</a:t>
            </a:r>
          </a:p>
        </p:txBody>
      </p:sp>
      <p:sp>
        <p:nvSpPr>
          <p:cNvPr id="9" name="Rectangle 8">
            <a:extLst>
              <a:ext uri="{FF2B5EF4-FFF2-40B4-BE49-F238E27FC236}">
                <a16:creationId xmlns:a16="http://schemas.microsoft.com/office/drawing/2014/main" id="{B4EFB801-8EE8-412C-935A-2D2A8ED5C8FC}"/>
              </a:ext>
            </a:extLst>
          </p:cNvPr>
          <p:cNvSpPr/>
          <p:nvPr/>
        </p:nvSpPr>
        <p:spPr>
          <a:xfrm>
            <a:off x="108956" y="6424615"/>
            <a:ext cx="7086628" cy="246221"/>
          </a:xfrm>
          <a:prstGeom prst="rect">
            <a:avLst/>
          </a:prstGeom>
        </p:spPr>
        <p:txBody>
          <a:bodyPr wrap="square">
            <a:spAutoFit/>
          </a:bodyPr>
          <a:lstStyle/>
          <a:p>
            <a:r>
              <a:rPr lang="en-GB" sz="1000" i="1"/>
              <a:t>C4. Do you have any particular </a:t>
            </a:r>
            <a:r>
              <a:rPr lang="en-GB" sz="1000" b="1" i="1"/>
              <a:t>‘rules’</a:t>
            </a:r>
            <a:r>
              <a:rPr lang="en-GB" sz="1000" i="1"/>
              <a:t> for yourself when using </a:t>
            </a:r>
            <a:r>
              <a:rPr lang="en-GB" sz="1000" b="1" i="1"/>
              <a:t>a credit card</a:t>
            </a:r>
            <a:r>
              <a:rPr lang="en-GB" sz="1000" i="1"/>
              <a:t> for gambling? N=474, Credit Card Gamblers</a:t>
            </a:r>
            <a:endParaRPr lang="en-GB" sz="1000" i="1">
              <a:effectLst/>
            </a:endParaRPr>
          </a:p>
        </p:txBody>
      </p:sp>
      <p:sp>
        <p:nvSpPr>
          <p:cNvPr id="55" name="TextBox 54">
            <a:extLst>
              <a:ext uri="{FF2B5EF4-FFF2-40B4-BE49-F238E27FC236}">
                <a16:creationId xmlns:a16="http://schemas.microsoft.com/office/drawing/2014/main" id="{3C7DEC3F-E9E4-41CC-9946-E7F36FE7BF39}"/>
              </a:ext>
            </a:extLst>
          </p:cNvPr>
          <p:cNvSpPr txBox="1"/>
          <p:nvPr/>
        </p:nvSpPr>
        <p:spPr>
          <a:xfrm>
            <a:off x="147381" y="1720548"/>
            <a:ext cx="7737661" cy="369332"/>
          </a:xfrm>
          <a:prstGeom prst="rect">
            <a:avLst/>
          </a:prstGeom>
          <a:noFill/>
        </p:spPr>
        <p:txBody>
          <a:bodyPr wrap="square" rtlCol="0">
            <a:spAutoFit/>
          </a:bodyPr>
          <a:lstStyle/>
          <a:p>
            <a:r>
              <a:rPr lang="en-US" b="1" i="1"/>
              <a:t>Open answers – do you set yourselves any rules when using credit cards?</a:t>
            </a:r>
            <a:endParaRPr lang="en-GB" b="1" i="1"/>
          </a:p>
        </p:txBody>
      </p:sp>
    </p:spTree>
    <p:extLst>
      <p:ext uri="{BB962C8B-B14F-4D97-AF65-F5344CB8AC3E}">
        <p14:creationId xmlns:p14="http://schemas.microsoft.com/office/powerpoint/2010/main" val="296848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543B-2A31-48AF-9A15-8A0124D31027}"/>
              </a:ext>
            </a:extLst>
          </p:cNvPr>
          <p:cNvSpPr>
            <a:spLocks noGrp="1"/>
          </p:cNvSpPr>
          <p:nvPr>
            <p:ph type="title"/>
          </p:nvPr>
        </p:nvSpPr>
        <p:spPr>
          <a:xfrm>
            <a:off x="336753" y="433385"/>
            <a:ext cx="11321981" cy="424732"/>
          </a:xfrm>
        </p:spPr>
        <p:txBody>
          <a:bodyPr/>
          <a:lstStyle/>
          <a:p>
            <a:r>
              <a:rPr lang="en-US"/>
              <a:t>Using a CC means many spend less.  1/4 say it made they feel more worried or guilty </a:t>
            </a:r>
            <a:endParaRPr lang="en-GB"/>
          </a:p>
        </p:txBody>
      </p:sp>
      <p:graphicFrame>
        <p:nvGraphicFramePr>
          <p:cNvPr id="11" name="Content Placeholder 10">
            <a:extLst>
              <a:ext uri="{FF2B5EF4-FFF2-40B4-BE49-F238E27FC236}">
                <a16:creationId xmlns:a16="http://schemas.microsoft.com/office/drawing/2014/main" id="{E38796D4-A839-404A-9444-BE44DB3ABD81}"/>
              </a:ext>
            </a:extLst>
          </p:cNvPr>
          <p:cNvGraphicFramePr>
            <a:graphicFrameLocks noGrp="1"/>
          </p:cNvGraphicFramePr>
          <p:nvPr>
            <p:ph idx="1"/>
            <p:extLst>
              <p:ext uri="{D42A27DB-BD31-4B8C-83A1-F6EECF244321}">
                <p14:modId xmlns:p14="http://schemas.microsoft.com/office/powerpoint/2010/main" val="802811567"/>
              </p:ext>
            </p:extLst>
          </p:nvPr>
        </p:nvGraphicFramePr>
        <p:xfrm>
          <a:off x="2637180" y="2206361"/>
          <a:ext cx="9061317" cy="205662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6A5E707D-28C4-4525-AEA4-D1381B2C9AD5}"/>
              </a:ext>
            </a:extLst>
          </p:cNvPr>
          <p:cNvSpPr/>
          <p:nvPr/>
        </p:nvSpPr>
        <p:spPr>
          <a:xfrm>
            <a:off x="397567" y="1999350"/>
            <a:ext cx="2239617" cy="43064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E049A45-537D-4400-97A9-DC0A20E3FDE9}"/>
              </a:ext>
            </a:extLst>
          </p:cNvPr>
          <p:cNvSpPr/>
          <p:nvPr/>
        </p:nvSpPr>
        <p:spPr>
          <a:xfrm>
            <a:off x="868018" y="2206361"/>
            <a:ext cx="1298711" cy="12987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46</a:t>
            </a:r>
            <a:r>
              <a:rPr lang="en-US" b="1">
                <a:solidFill>
                  <a:schemeClr val="tx1"/>
                </a:solidFill>
              </a:rPr>
              <a:t>%</a:t>
            </a:r>
            <a:endParaRPr lang="en-GB" b="1">
              <a:solidFill>
                <a:schemeClr val="tx1"/>
              </a:solidFill>
            </a:endParaRPr>
          </a:p>
        </p:txBody>
      </p:sp>
      <p:sp>
        <p:nvSpPr>
          <p:cNvPr id="6" name="TextBox 5">
            <a:extLst>
              <a:ext uri="{FF2B5EF4-FFF2-40B4-BE49-F238E27FC236}">
                <a16:creationId xmlns:a16="http://schemas.microsoft.com/office/drawing/2014/main" id="{30A0B7FF-D99A-464F-B96E-EED4A0148526}"/>
              </a:ext>
            </a:extLst>
          </p:cNvPr>
          <p:cNvSpPr txBox="1"/>
          <p:nvPr/>
        </p:nvSpPr>
        <p:spPr>
          <a:xfrm>
            <a:off x="361120" y="3591081"/>
            <a:ext cx="2312507" cy="1169551"/>
          </a:xfrm>
          <a:prstGeom prst="rect">
            <a:avLst/>
          </a:prstGeom>
          <a:noFill/>
        </p:spPr>
        <p:txBody>
          <a:bodyPr wrap="square" rtlCol="0">
            <a:spAutoFit/>
          </a:bodyPr>
          <a:lstStyle/>
          <a:p>
            <a:pPr algn="ctr"/>
            <a:r>
              <a:rPr lang="en-US" sz="1400"/>
              <a:t>Of credit card users feel their gambling behaviour and emotions don’t change when using a credit card (i.e. none of these apply to me)</a:t>
            </a:r>
            <a:endParaRPr lang="en-GB" sz="1400"/>
          </a:p>
        </p:txBody>
      </p:sp>
      <p:sp>
        <p:nvSpPr>
          <p:cNvPr id="7" name="Oval 6">
            <a:extLst>
              <a:ext uri="{FF2B5EF4-FFF2-40B4-BE49-F238E27FC236}">
                <a16:creationId xmlns:a16="http://schemas.microsoft.com/office/drawing/2014/main" id="{6E53FEB0-2154-44E5-9C03-C6F1B14B4309}"/>
              </a:ext>
            </a:extLst>
          </p:cNvPr>
          <p:cNvSpPr/>
          <p:nvPr/>
        </p:nvSpPr>
        <p:spPr>
          <a:xfrm>
            <a:off x="853046" y="4814091"/>
            <a:ext cx="1298711" cy="12987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46</a:t>
            </a:r>
            <a:r>
              <a:rPr lang="en-US" b="1">
                <a:solidFill>
                  <a:schemeClr val="tx1"/>
                </a:solidFill>
              </a:rPr>
              <a:t>%</a:t>
            </a:r>
            <a:endParaRPr lang="en-GB" b="1">
              <a:solidFill>
                <a:schemeClr val="tx1"/>
              </a:solidFill>
            </a:endParaRPr>
          </a:p>
        </p:txBody>
      </p:sp>
      <p:graphicFrame>
        <p:nvGraphicFramePr>
          <p:cNvPr id="12" name="Content Placeholder 10">
            <a:extLst>
              <a:ext uri="{FF2B5EF4-FFF2-40B4-BE49-F238E27FC236}">
                <a16:creationId xmlns:a16="http://schemas.microsoft.com/office/drawing/2014/main" id="{AA44D22E-2E67-48EE-94BC-21385DC2BDCA}"/>
              </a:ext>
            </a:extLst>
          </p:cNvPr>
          <p:cNvGraphicFramePr>
            <a:graphicFrameLocks/>
          </p:cNvGraphicFramePr>
          <p:nvPr>
            <p:extLst>
              <p:ext uri="{D42A27DB-BD31-4B8C-83A1-F6EECF244321}">
                <p14:modId xmlns:p14="http://schemas.microsoft.com/office/powerpoint/2010/main" val="1981528668"/>
              </p:ext>
            </p:extLst>
          </p:nvPr>
        </p:nvGraphicFramePr>
        <p:xfrm>
          <a:off x="2544414" y="4289840"/>
          <a:ext cx="9276528" cy="2056622"/>
        </p:xfrm>
        <a:graphic>
          <a:graphicData uri="http://schemas.openxmlformats.org/drawingml/2006/chart">
            <c:chart xmlns:c="http://schemas.openxmlformats.org/drawingml/2006/chart" xmlns:r="http://schemas.openxmlformats.org/officeDocument/2006/relationships" r:id="rId3"/>
          </a:graphicData>
        </a:graphic>
      </p:graphicFrame>
      <p:sp>
        <p:nvSpPr>
          <p:cNvPr id="13" name="Callout: Down Arrow 12">
            <a:extLst>
              <a:ext uri="{FF2B5EF4-FFF2-40B4-BE49-F238E27FC236}">
                <a16:creationId xmlns:a16="http://schemas.microsoft.com/office/drawing/2014/main" id="{B18290C5-E083-4D53-A43E-65F921880779}"/>
              </a:ext>
            </a:extLst>
          </p:cNvPr>
          <p:cNvSpPr/>
          <p:nvPr/>
        </p:nvSpPr>
        <p:spPr>
          <a:xfrm>
            <a:off x="2928732" y="1630018"/>
            <a:ext cx="4002157" cy="887594"/>
          </a:xfrm>
          <a:prstGeom prst="down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NET: </a:t>
            </a:r>
            <a:r>
              <a:rPr lang="en-US" sz="2000">
                <a:solidFill>
                  <a:schemeClr val="tx1"/>
                </a:solidFill>
              </a:rPr>
              <a:t>42%</a:t>
            </a:r>
            <a:r>
              <a:rPr lang="en-US">
                <a:solidFill>
                  <a:schemeClr val="tx1"/>
                </a:solidFill>
              </a:rPr>
              <a:t> decreased their spend or were more conscious of safety</a:t>
            </a:r>
            <a:endParaRPr lang="en-GB">
              <a:solidFill>
                <a:schemeClr val="tx1"/>
              </a:solidFill>
            </a:endParaRPr>
          </a:p>
        </p:txBody>
      </p:sp>
      <p:sp>
        <p:nvSpPr>
          <p:cNvPr id="14" name="Callout: Down Arrow 13">
            <a:extLst>
              <a:ext uri="{FF2B5EF4-FFF2-40B4-BE49-F238E27FC236}">
                <a16:creationId xmlns:a16="http://schemas.microsoft.com/office/drawing/2014/main" id="{62AA81C6-D8B8-4E0B-8E35-184B3AF1A704}"/>
              </a:ext>
            </a:extLst>
          </p:cNvPr>
          <p:cNvSpPr/>
          <p:nvPr/>
        </p:nvSpPr>
        <p:spPr>
          <a:xfrm>
            <a:off x="2928732" y="4289840"/>
            <a:ext cx="3048000" cy="781878"/>
          </a:xfrm>
          <a:prstGeom prst="down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NET: </a:t>
            </a:r>
            <a:r>
              <a:rPr lang="en-US">
                <a:solidFill>
                  <a:schemeClr val="tx1"/>
                </a:solidFill>
              </a:rPr>
              <a:t>26% felt worried or guilty</a:t>
            </a:r>
            <a:endParaRPr lang="en-GB">
              <a:solidFill>
                <a:schemeClr val="tx1"/>
              </a:solidFill>
            </a:endParaRPr>
          </a:p>
        </p:txBody>
      </p:sp>
      <p:sp>
        <p:nvSpPr>
          <p:cNvPr id="15" name="TextBox 14">
            <a:extLst>
              <a:ext uri="{FF2B5EF4-FFF2-40B4-BE49-F238E27FC236}">
                <a16:creationId xmlns:a16="http://schemas.microsoft.com/office/drawing/2014/main" id="{3D0915DF-57B1-4857-8994-0089C42A354D}"/>
              </a:ext>
            </a:extLst>
          </p:cNvPr>
          <p:cNvSpPr txBox="1"/>
          <p:nvPr/>
        </p:nvSpPr>
        <p:spPr>
          <a:xfrm>
            <a:off x="7427987" y="1713430"/>
            <a:ext cx="4230748" cy="646331"/>
          </a:xfrm>
          <a:prstGeom prst="rect">
            <a:avLst/>
          </a:prstGeom>
          <a:noFill/>
        </p:spPr>
        <p:txBody>
          <a:bodyPr wrap="square" rtlCol="0">
            <a:spAutoFit/>
          </a:bodyPr>
          <a:lstStyle/>
          <a:p>
            <a:pPr algn="r"/>
            <a:r>
              <a:rPr lang="en-US" b="1" i="1"/>
              <a:t>Did you do anything differently when gambling with a CC?</a:t>
            </a:r>
            <a:endParaRPr lang="en-GB" b="1" i="1"/>
          </a:p>
        </p:txBody>
      </p:sp>
      <p:sp>
        <p:nvSpPr>
          <p:cNvPr id="17" name="Rectangle 16">
            <a:extLst>
              <a:ext uri="{FF2B5EF4-FFF2-40B4-BE49-F238E27FC236}">
                <a16:creationId xmlns:a16="http://schemas.microsoft.com/office/drawing/2014/main" id="{92E3234D-920D-4F5E-9479-ED5678BF7852}"/>
              </a:ext>
            </a:extLst>
          </p:cNvPr>
          <p:cNvSpPr/>
          <p:nvPr/>
        </p:nvSpPr>
        <p:spPr>
          <a:xfrm>
            <a:off x="101528" y="6372041"/>
            <a:ext cx="10986051" cy="415498"/>
          </a:xfrm>
          <a:prstGeom prst="rect">
            <a:avLst/>
          </a:prstGeom>
        </p:spPr>
        <p:txBody>
          <a:bodyPr wrap="square">
            <a:spAutoFit/>
          </a:bodyPr>
          <a:lstStyle/>
          <a:p>
            <a:r>
              <a:rPr lang="en-GB" sz="1000" i="1">
                <a:latin typeface="Calibri" panose="020F0502020204030204" pitchFamily="34" charset="0"/>
                <a:ea typeface="Calibri" panose="020F0502020204030204" pitchFamily="34" charset="0"/>
                <a:cs typeface="Times New Roman" panose="02020603050405020304" pitchFamily="18" charset="0"/>
              </a:rPr>
              <a:t>C7. Thinking about any occasions where you have </a:t>
            </a:r>
            <a:r>
              <a:rPr lang="en-GB" sz="1000" b="1" i="1">
                <a:latin typeface="Calibri" panose="020F0502020204030204" pitchFamily="34" charset="0"/>
                <a:ea typeface="Calibri" panose="020F0502020204030204" pitchFamily="34" charset="0"/>
                <a:cs typeface="Times New Roman" panose="02020603050405020304" pitchFamily="18" charset="0"/>
              </a:rPr>
              <a:t>borrowed money</a:t>
            </a:r>
            <a:r>
              <a:rPr lang="en-GB" sz="1000" i="1">
                <a:latin typeface="Calibri" panose="020F0502020204030204" pitchFamily="34" charset="0"/>
                <a:ea typeface="Calibri" panose="020F0502020204030204" pitchFamily="34" charset="0"/>
                <a:cs typeface="Times New Roman" panose="02020603050405020304" pitchFamily="18" charset="0"/>
              </a:rPr>
              <a:t> to gamble in the past (</a:t>
            </a:r>
            <a:r>
              <a:rPr lang="en-GB" sz="1000" b="1" i="1">
                <a:latin typeface="Calibri" panose="020F0502020204030204" pitchFamily="34" charset="0"/>
                <a:ea typeface="Calibri" panose="020F0502020204030204" pitchFamily="34" charset="0"/>
                <a:cs typeface="Times New Roman" panose="02020603050405020304" pitchFamily="18" charset="0"/>
              </a:rPr>
              <a:t>including using credit cards)</a:t>
            </a:r>
            <a:r>
              <a:rPr lang="en-GB" sz="1000" i="1">
                <a:latin typeface="Calibri" panose="020F0502020204030204" pitchFamily="34" charset="0"/>
                <a:ea typeface="Calibri" panose="020F0502020204030204" pitchFamily="34" charset="0"/>
                <a:cs typeface="Times New Roman" panose="02020603050405020304" pitchFamily="18" charset="0"/>
              </a:rPr>
              <a:t>, did you do anything differently, compared to when you use your own funds to play/bet? C8. </a:t>
            </a:r>
            <a:r>
              <a:rPr lang="en-GB" sz="1000" i="1"/>
              <a:t>And how did you feel about the activity when using </a:t>
            </a:r>
            <a:r>
              <a:rPr lang="en-GB" sz="1000" b="1" i="1"/>
              <a:t>borrowed money</a:t>
            </a:r>
            <a:r>
              <a:rPr lang="en-GB" sz="1000" i="1"/>
              <a:t> </a:t>
            </a:r>
            <a:r>
              <a:rPr lang="en-GB" sz="1000" b="1" i="1"/>
              <a:t>to gamble</a:t>
            </a:r>
            <a:r>
              <a:rPr lang="en-GB" sz="1000" i="1"/>
              <a:t> (including using credit cards), compared to using your own funds? N=474 Credit Card Gamblers</a:t>
            </a:r>
          </a:p>
        </p:txBody>
      </p:sp>
      <p:cxnSp>
        <p:nvCxnSpPr>
          <p:cNvPr id="19" name="Straight Connector 18">
            <a:extLst>
              <a:ext uri="{FF2B5EF4-FFF2-40B4-BE49-F238E27FC236}">
                <a16:creationId xmlns:a16="http://schemas.microsoft.com/office/drawing/2014/main" id="{3D15F047-B985-4924-98EA-A397ED0CA56F}"/>
              </a:ext>
            </a:extLst>
          </p:cNvPr>
          <p:cNvCxnSpPr/>
          <p:nvPr/>
        </p:nvCxnSpPr>
        <p:spPr>
          <a:xfrm>
            <a:off x="7167838" y="2125117"/>
            <a:ext cx="0" cy="122263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33C765-C401-4D02-97BC-BA29A2E30CB1}"/>
              </a:ext>
            </a:extLst>
          </p:cNvPr>
          <p:cNvCxnSpPr/>
          <p:nvPr/>
        </p:nvCxnSpPr>
        <p:spPr>
          <a:xfrm>
            <a:off x="6231972" y="4460398"/>
            <a:ext cx="0" cy="122263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29018A13-42BB-4326-A9F6-03208D4A49D5}"/>
              </a:ext>
            </a:extLst>
          </p:cNvPr>
          <p:cNvSpPr txBox="1">
            <a:spLocks/>
          </p:cNvSpPr>
          <p:nvPr/>
        </p:nvSpPr>
        <p:spPr>
          <a:xfrm>
            <a:off x="361120" y="880951"/>
            <a:ext cx="11484185"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If the gambler feels the question applies, the majority exhibit more cautious behaviour, or feel more concerned/guilty about losses</a:t>
            </a:r>
            <a:endParaRPr lang="en-GB"/>
          </a:p>
        </p:txBody>
      </p:sp>
      <p:sp>
        <p:nvSpPr>
          <p:cNvPr id="22" name="TextBox 21">
            <a:extLst>
              <a:ext uri="{FF2B5EF4-FFF2-40B4-BE49-F238E27FC236}">
                <a16:creationId xmlns:a16="http://schemas.microsoft.com/office/drawing/2014/main" id="{6379F1C6-E34D-4F14-83CF-20E3B890BAA8}"/>
              </a:ext>
            </a:extLst>
          </p:cNvPr>
          <p:cNvSpPr txBox="1"/>
          <p:nvPr/>
        </p:nvSpPr>
        <p:spPr>
          <a:xfrm>
            <a:off x="7427987" y="4291050"/>
            <a:ext cx="4230748" cy="369332"/>
          </a:xfrm>
          <a:prstGeom prst="rect">
            <a:avLst/>
          </a:prstGeom>
          <a:noFill/>
        </p:spPr>
        <p:txBody>
          <a:bodyPr wrap="square" rtlCol="0">
            <a:spAutoFit/>
          </a:bodyPr>
          <a:lstStyle/>
          <a:p>
            <a:pPr algn="r"/>
            <a:r>
              <a:rPr lang="en-US" b="1" i="1"/>
              <a:t>And how did you feel about it?</a:t>
            </a:r>
            <a:endParaRPr lang="en-GB" b="1" i="1"/>
          </a:p>
        </p:txBody>
      </p:sp>
      <p:sp>
        <p:nvSpPr>
          <p:cNvPr id="23" name="TextBox 22">
            <a:extLst>
              <a:ext uri="{FF2B5EF4-FFF2-40B4-BE49-F238E27FC236}">
                <a16:creationId xmlns:a16="http://schemas.microsoft.com/office/drawing/2014/main" id="{E56DEBDA-2426-4E34-A27F-896D5DBF6650}"/>
              </a:ext>
            </a:extLst>
          </p:cNvPr>
          <p:cNvSpPr txBox="1"/>
          <p:nvPr/>
        </p:nvSpPr>
        <p:spPr>
          <a:xfrm>
            <a:off x="5197721" y="2186357"/>
            <a:ext cx="1748594" cy="523220"/>
          </a:xfrm>
          <a:prstGeom prst="rect">
            <a:avLst/>
          </a:prstGeom>
          <a:noFill/>
        </p:spPr>
        <p:txBody>
          <a:bodyPr wrap="square" rtlCol="0">
            <a:spAutoFit/>
          </a:bodyPr>
          <a:lstStyle/>
          <a:p>
            <a:pPr algn="ctr"/>
            <a:r>
              <a:rPr lang="en-US" sz="1400" b="1" u="sng">
                <a:solidFill>
                  <a:srgbClr val="C00000"/>
                </a:solidFill>
              </a:rPr>
              <a:t>(53% </a:t>
            </a:r>
            <a:r>
              <a:rPr lang="en-US" sz="1400">
                <a:solidFill>
                  <a:srgbClr val="C00000"/>
                </a:solidFill>
              </a:rPr>
              <a:t>for Problematic CC Users)</a:t>
            </a:r>
            <a:endParaRPr lang="en-GB" sz="1400">
              <a:solidFill>
                <a:srgbClr val="C00000"/>
              </a:solidFill>
            </a:endParaRPr>
          </a:p>
        </p:txBody>
      </p:sp>
      <p:sp>
        <p:nvSpPr>
          <p:cNvPr id="24" name="TextBox 23">
            <a:extLst>
              <a:ext uri="{FF2B5EF4-FFF2-40B4-BE49-F238E27FC236}">
                <a16:creationId xmlns:a16="http://schemas.microsoft.com/office/drawing/2014/main" id="{BB54FD73-B47C-494F-89F2-743E19450AAD}"/>
              </a:ext>
            </a:extLst>
          </p:cNvPr>
          <p:cNvSpPr txBox="1"/>
          <p:nvPr/>
        </p:nvSpPr>
        <p:spPr>
          <a:xfrm>
            <a:off x="3922985" y="5010182"/>
            <a:ext cx="1126222" cy="738664"/>
          </a:xfrm>
          <a:prstGeom prst="rect">
            <a:avLst/>
          </a:prstGeom>
          <a:noFill/>
        </p:spPr>
        <p:txBody>
          <a:bodyPr wrap="square" rtlCol="0">
            <a:spAutoFit/>
          </a:bodyPr>
          <a:lstStyle/>
          <a:p>
            <a:pPr algn="ctr"/>
            <a:r>
              <a:rPr lang="en-US" sz="1400" b="1" u="sng">
                <a:solidFill>
                  <a:srgbClr val="C00000"/>
                </a:solidFill>
              </a:rPr>
              <a:t>(40% </a:t>
            </a:r>
            <a:r>
              <a:rPr lang="en-US" sz="1400">
                <a:solidFill>
                  <a:srgbClr val="C00000"/>
                </a:solidFill>
              </a:rPr>
              <a:t>for Problematic CC Users)</a:t>
            </a:r>
            <a:endParaRPr lang="en-GB" sz="1400">
              <a:solidFill>
                <a:srgbClr val="C00000"/>
              </a:solidFill>
            </a:endParaRPr>
          </a:p>
        </p:txBody>
      </p:sp>
    </p:spTree>
    <p:extLst>
      <p:ext uri="{BB962C8B-B14F-4D97-AF65-F5344CB8AC3E}">
        <p14:creationId xmlns:p14="http://schemas.microsoft.com/office/powerpoint/2010/main" val="140051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3126-DE6E-4735-88D4-1346F3A409B8}"/>
              </a:ext>
            </a:extLst>
          </p:cNvPr>
          <p:cNvSpPr>
            <a:spLocks noGrp="1"/>
          </p:cNvSpPr>
          <p:nvPr>
            <p:ph type="title"/>
          </p:nvPr>
        </p:nvSpPr>
        <p:spPr>
          <a:xfrm>
            <a:off x="336754" y="433385"/>
            <a:ext cx="10855502" cy="757130"/>
          </a:xfrm>
        </p:spPr>
        <p:txBody>
          <a:bodyPr/>
          <a:lstStyle/>
          <a:p>
            <a:r>
              <a:rPr lang="en-US"/>
              <a:t>But Credit Card gamblers place more importance on ways to manage their gambling</a:t>
            </a:r>
            <a:endParaRPr lang="en-GB"/>
          </a:p>
        </p:txBody>
      </p:sp>
      <p:sp>
        <p:nvSpPr>
          <p:cNvPr id="3" name="Content Placeholder 2">
            <a:extLst>
              <a:ext uri="{FF2B5EF4-FFF2-40B4-BE49-F238E27FC236}">
                <a16:creationId xmlns:a16="http://schemas.microsoft.com/office/drawing/2014/main" id="{499280D1-DE7E-4106-9FC7-A943338BFB6C}"/>
              </a:ext>
            </a:extLst>
          </p:cNvPr>
          <p:cNvSpPr>
            <a:spLocks noGrp="1"/>
          </p:cNvSpPr>
          <p:nvPr>
            <p:ph idx="1"/>
          </p:nvPr>
        </p:nvSpPr>
        <p:spPr>
          <a:xfrm>
            <a:off x="395801" y="913789"/>
            <a:ext cx="11547746" cy="650947"/>
          </a:xfrm>
        </p:spPr>
        <p:txBody>
          <a:bodyPr/>
          <a:lstStyle/>
          <a:p>
            <a:r>
              <a:rPr lang="en-US"/>
              <a:t>Biggest gaps in importance seen for behaviour management aspects, with “reality checks” being of particular relative importance</a:t>
            </a:r>
          </a:p>
          <a:p>
            <a:r>
              <a:rPr lang="en-US"/>
              <a:t>Free bets and bonus offers are also more important, showing this group is looking for opportunities to play</a:t>
            </a:r>
            <a:endParaRPr lang="en-GB"/>
          </a:p>
        </p:txBody>
      </p:sp>
      <p:graphicFrame>
        <p:nvGraphicFramePr>
          <p:cNvPr id="7" name="Chart 6">
            <a:extLst>
              <a:ext uri="{FF2B5EF4-FFF2-40B4-BE49-F238E27FC236}">
                <a16:creationId xmlns:a16="http://schemas.microsoft.com/office/drawing/2014/main" id="{3C6FD096-A8C0-4D1D-AA3A-58222C42E0FA}"/>
              </a:ext>
            </a:extLst>
          </p:cNvPr>
          <p:cNvGraphicFramePr/>
          <p:nvPr>
            <p:extLst>
              <p:ext uri="{D42A27DB-BD31-4B8C-83A1-F6EECF244321}">
                <p14:modId xmlns:p14="http://schemas.microsoft.com/office/powerpoint/2010/main" val="2153920539"/>
              </p:ext>
            </p:extLst>
          </p:nvPr>
        </p:nvGraphicFramePr>
        <p:xfrm>
          <a:off x="246888" y="2757827"/>
          <a:ext cx="11731752" cy="45924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DA244C1-84F9-43C0-A421-4F849212080B}"/>
              </a:ext>
            </a:extLst>
          </p:cNvPr>
          <p:cNvSpPr txBox="1"/>
          <p:nvPr/>
        </p:nvSpPr>
        <p:spPr>
          <a:xfrm>
            <a:off x="213360" y="6424615"/>
            <a:ext cx="7055142" cy="253916"/>
          </a:xfrm>
          <a:prstGeom prst="rect">
            <a:avLst/>
          </a:prstGeom>
          <a:noFill/>
        </p:spPr>
        <p:txBody>
          <a:bodyPr wrap="square" rtlCol="0">
            <a:spAutoFit/>
          </a:bodyPr>
          <a:lstStyle/>
          <a:p>
            <a:r>
              <a:rPr lang="en-US" sz="1000" i="1"/>
              <a:t>A2. Importance of factors when choosing where to gamble (T2B), n=474, Credit Card Gamblers; </a:t>
            </a:r>
            <a:r>
              <a:rPr lang="en-GB" sz="1000" i="1">
                <a:latin typeface="Calibri" panose="020F0502020204030204" pitchFamily="34" charset="0"/>
                <a:ea typeface="Calibri" panose="020F0502020204030204" pitchFamily="34" charset="0"/>
                <a:cs typeface="Times New Roman" panose="02020603050405020304" pitchFamily="18" charset="0"/>
              </a:rPr>
              <a:t>N=560 non credit-card gamblers</a:t>
            </a:r>
            <a:endParaRPr lang="en-GB" sz="1000" i="1"/>
          </a:p>
        </p:txBody>
      </p:sp>
      <p:graphicFrame>
        <p:nvGraphicFramePr>
          <p:cNvPr id="4" name="Table 3">
            <a:extLst>
              <a:ext uri="{FF2B5EF4-FFF2-40B4-BE49-F238E27FC236}">
                <a16:creationId xmlns:a16="http://schemas.microsoft.com/office/drawing/2014/main" id="{1AA74DE9-296E-4B20-9547-38BAE02FB035}"/>
              </a:ext>
            </a:extLst>
          </p:cNvPr>
          <p:cNvGraphicFramePr>
            <a:graphicFrameLocks noGrp="1"/>
          </p:cNvGraphicFramePr>
          <p:nvPr>
            <p:extLst>
              <p:ext uri="{D42A27DB-BD31-4B8C-83A1-F6EECF244321}">
                <p14:modId xmlns:p14="http://schemas.microsoft.com/office/powerpoint/2010/main" val="1554894419"/>
              </p:ext>
            </p:extLst>
          </p:nvPr>
        </p:nvGraphicFramePr>
        <p:xfrm>
          <a:off x="395801" y="2820541"/>
          <a:ext cx="11547747" cy="331490"/>
        </p:xfrm>
        <a:graphic>
          <a:graphicData uri="http://schemas.openxmlformats.org/drawingml/2006/table">
            <a:tbl>
              <a:tblPr>
                <a:tableStyleId>{5C22544A-7EE6-4342-B048-85BDC9FD1C3A}</a:tableStyleId>
              </a:tblPr>
              <a:tblGrid>
                <a:gridCol w="1283083">
                  <a:extLst>
                    <a:ext uri="{9D8B030D-6E8A-4147-A177-3AD203B41FA5}">
                      <a16:colId xmlns:a16="http://schemas.microsoft.com/office/drawing/2014/main" val="2853216675"/>
                    </a:ext>
                  </a:extLst>
                </a:gridCol>
                <a:gridCol w="1283083">
                  <a:extLst>
                    <a:ext uri="{9D8B030D-6E8A-4147-A177-3AD203B41FA5}">
                      <a16:colId xmlns:a16="http://schemas.microsoft.com/office/drawing/2014/main" val="1131125711"/>
                    </a:ext>
                  </a:extLst>
                </a:gridCol>
                <a:gridCol w="1283083">
                  <a:extLst>
                    <a:ext uri="{9D8B030D-6E8A-4147-A177-3AD203B41FA5}">
                      <a16:colId xmlns:a16="http://schemas.microsoft.com/office/drawing/2014/main" val="620575554"/>
                    </a:ext>
                  </a:extLst>
                </a:gridCol>
                <a:gridCol w="1283083">
                  <a:extLst>
                    <a:ext uri="{9D8B030D-6E8A-4147-A177-3AD203B41FA5}">
                      <a16:colId xmlns:a16="http://schemas.microsoft.com/office/drawing/2014/main" val="1039305815"/>
                    </a:ext>
                  </a:extLst>
                </a:gridCol>
                <a:gridCol w="1283083">
                  <a:extLst>
                    <a:ext uri="{9D8B030D-6E8A-4147-A177-3AD203B41FA5}">
                      <a16:colId xmlns:a16="http://schemas.microsoft.com/office/drawing/2014/main" val="2405882433"/>
                    </a:ext>
                  </a:extLst>
                </a:gridCol>
                <a:gridCol w="1283083">
                  <a:extLst>
                    <a:ext uri="{9D8B030D-6E8A-4147-A177-3AD203B41FA5}">
                      <a16:colId xmlns:a16="http://schemas.microsoft.com/office/drawing/2014/main" val="835919899"/>
                    </a:ext>
                  </a:extLst>
                </a:gridCol>
                <a:gridCol w="1283083">
                  <a:extLst>
                    <a:ext uri="{9D8B030D-6E8A-4147-A177-3AD203B41FA5}">
                      <a16:colId xmlns:a16="http://schemas.microsoft.com/office/drawing/2014/main" val="808292562"/>
                    </a:ext>
                  </a:extLst>
                </a:gridCol>
                <a:gridCol w="1283083">
                  <a:extLst>
                    <a:ext uri="{9D8B030D-6E8A-4147-A177-3AD203B41FA5}">
                      <a16:colId xmlns:a16="http://schemas.microsoft.com/office/drawing/2014/main" val="4097669565"/>
                    </a:ext>
                  </a:extLst>
                </a:gridCol>
                <a:gridCol w="1283083">
                  <a:extLst>
                    <a:ext uri="{9D8B030D-6E8A-4147-A177-3AD203B41FA5}">
                      <a16:colId xmlns:a16="http://schemas.microsoft.com/office/drawing/2014/main" val="2910602842"/>
                    </a:ext>
                  </a:extLst>
                </a:gridCol>
              </a:tblGrid>
              <a:tr h="331490">
                <a:tc>
                  <a:txBody>
                    <a:bodyPr/>
                    <a:lstStyle/>
                    <a:p>
                      <a:pPr algn="ctr" fontAlgn="b"/>
                      <a:r>
                        <a:rPr lang="en-GB" sz="1800" u="none" strike="noStrike">
                          <a:effectLst/>
                        </a:rPr>
                        <a:t>+20%</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+19%</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+17%</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+14%</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GB" sz="1800" u="none" strike="noStrike">
                          <a:effectLst/>
                        </a:rPr>
                        <a:t>+10%</a:t>
                      </a:r>
                      <a:endParaRPr lang="en-GB" sz="1800" b="0"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378809875"/>
                  </a:ext>
                </a:extLst>
              </a:tr>
            </a:tbl>
          </a:graphicData>
        </a:graphic>
      </p:graphicFrame>
      <p:sp>
        <p:nvSpPr>
          <p:cNvPr id="8" name="TextBox 7">
            <a:extLst>
              <a:ext uri="{FF2B5EF4-FFF2-40B4-BE49-F238E27FC236}">
                <a16:creationId xmlns:a16="http://schemas.microsoft.com/office/drawing/2014/main" id="{F3388601-1EFB-43BD-82D7-3098D0ABDA15}"/>
              </a:ext>
            </a:extLst>
          </p:cNvPr>
          <p:cNvSpPr txBox="1"/>
          <p:nvPr/>
        </p:nvSpPr>
        <p:spPr>
          <a:xfrm>
            <a:off x="213359" y="1765042"/>
            <a:ext cx="10238935" cy="369332"/>
          </a:xfrm>
          <a:prstGeom prst="rect">
            <a:avLst/>
          </a:prstGeom>
          <a:noFill/>
        </p:spPr>
        <p:txBody>
          <a:bodyPr wrap="square" rtlCol="0">
            <a:spAutoFit/>
          </a:bodyPr>
          <a:lstStyle/>
          <a:p>
            <a:r>
              <a:rPr lang="en-US" b="1" i="1"/>
              <a:t>Importance of factors when considering where to gamble – gap between CC and Non CC gamblers</a:t>
            </a:r>
            <a:endParaRPr lang="en-GB" b="1" i="1"/>
          </a:p>
        </p:txBody>
      </p:sp>
      <p:sp>
        <p:nvSpPr>
          <p:cNvPr id="6" name="TextBox 5">
            <a:extLst>
              <a:ext uri="{FF2B5EF4-FFF2-40B4-BE49-F238E27FC236}">
                <a16:creationId xmlns:a16="http://schemas.microsoft.com/office/drawing/2014/main" id="{CC789D01-3EFF-4613-A0C9-EE4A38448B76}"/>
              </a:ext>
            </a:extLst>
          </p:cNvPr>
          <p:cNvSpPr txBox="1"/>
          <p:nvPr/>
        </p:nvSpPr>
        <p:spPr>
          <a:xfrm>
            <a:off x="260140" y="2159246"/>
            <a:ext cx="10238935" cy="369332"/>
          </a:xfrm>
          <a:prstGeom prst="rect">
            <a:avLst/>
          </a:prstGeom>
          <a:noFill/>
        </p:spPr>
        <p:txBody>
          <a:bodyPr wrap="square" rtlCol="0">
            <a:spAutoFit/>
          </a:bodyPr>
          <a:lstStyle/>
          <a:p>
            <a:r>
              <a:rPr lang="en-US"/>
              <a:t>NB: Number 1 most important factor is “reputation of company for being trustworthy” – 77%</a:t>
            </a:r>
            <a:endParaRPr lang="en-GB"/>
          </a:p>
        </p:txBody>
      </p:sp>
      <p:sp>
        <p:nvSpPr>
          <p:cNvPr id="9" name="TextBox 8">
            <a:extLst>
              <a:ext uri="{FF2B5EF4-FFF2-40B4-BE49-F238E27FC236}">
                <a16:creationId xmlns:a16="http://schemas.microsoft.com/office/drawing/2014/main" id="{052FB447-3102-4342-BA6B-6E2C9F138E50}"/>
              </a:ext>
            </a:extLst>
          </p:cNvPr>
          <p:cNvSpPr txBox="1"/>
          <p:nvPr/>
        </p:nvSpPr>
        <p:spPr>
          <a:xfrm>
            <a:off x="395801" y="2579831"/>
            <a:ext cx="5147374" cy="276999"/>
          </a:xfrm>
          <a:prstGeom prst="rect">
            <a:avLst/>
          </a:prstGeom>
          <a:noFill/>
        </p:spPr>
        <p:txBody>
          <a:bodyPr wrap="square" rtlCol="0">
            <a:spAutoFit/>
          </a:bodyPr>
          <a:lstStyle/>
          <a:p>
            <a:r>
              <a:rPr lang="en-US" sz="1200" b="1"/>
              <a:t>GAP</a:t>
            </a:r>
            <a:r>
              <a:rPr lang="en-US" sz="1200"/>
              <a:t> between CC users and Non-CC Users</a:t>
            </a:r>
            <a:endParaRPr lang="en-GB" sz="1200"/>
          </a:p>
        </p:txBody>
      </p:sp>
      <p:cxnSp>
        <p:nvCxnSpPr>
          <p:cNvPr id="10" name="Straight Arrow Connector 9">
            <a:extLst>
              <a:ext uri="{FF2B5EF4-FFF2-40B4-BE49-F238E27FC236}">
                <a16:creationId xmlns:a16="http://schemas.microsoft.com/office/drawing/2014/main" id="{830F3FB4-FE37-4B92-A3A5-45C5287D75F0}"/>
              </a:ext>
            </a:extLst>
          </p:cNvPr>
          <p:cNvCxnSpPr>
            <a:cxnSpLocks/>
          </p:cNvCxnSpPr>
          <p:nvPr/>
        </p:nvCxnSpPr>
        <p:spPr>
          <a:xfrm flipV="1">
            <a:off x="1076106"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5D998F-0D10-4F83-9AB5-F5643A39A7ED}"/>
              </a:ext>
            </a:extLst>
          </p:cNvPr>
          <p:cNvCxnSpPr>
            <a:cxnSpLocks/>
          </p:cNvCxnSpPr>
          <p:nvPr/>
        </p:nvCxnSpPr>
        <p:spPr>
          <a:xfrm flipV="1">
            <a:off x="2352769"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A47615-D6A5-43CE-9A75-DD5925ECFA1D}"/>
              </a:ext>
            </a:extLst>
          </p:cNvPr>
          <p:cNvCxnSpPr>
            <a:cxnSpLocks/>
          </p:cNvCxnSpPr>
          <p:nvPr/>
        </p:nvCxnSpPr>
        <p:spPr>
          <a:xfrm flipV="1">
            <a:off x="3629432"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3E3E41-BD7F-4626-A167-8691A5BD6724}"/>
              </a:ext>
            </a:extLst>
          </p:cNvPr>
          <p:cNvCxnSpPr>
            <a:cxnSpLocks/>
          </p:cNvCxnSpPr>
          <p:nvPr/>
        </p:nvCxnSpPr>
        <p:spPr>
          <a:xfrm flipV="1">
            <a:off x="4906095"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1CC387-5A97-4598-9521-FA0472641E1F}"/>
              </a:ext>
            </a:extLst>
          </p:cNvPr>
          <p:cNvCxnSpPr>
            <a:cxnSpLocks/>
          </p:cNvCxnSpPr>
          <p:nvPr/>
        </p:nvCxnSpPr>
        <p:spPr>
          <a:xfrm flipV="1">
            <a:off x="6182758"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ABF5EA-8A7D-4EAB-9095-1D0C9F4C0357}"/>
              </a:ext>
            </a:extLst>
          </p:cNvPr>
          <p:cNvCxnSpPr>
            <a:cxnSpLocks/>
          </p:cNvCxnSpPr>
          <p:nvPr/>
        </p:nvCxnSpPr>
        <p:spPr>
          <a:xfrm flipV="1">
            <a:off x="7459421"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93AC6F8-03E2-4835-AFAC-EBCA7E0B1BA7}"/>
              </a:ext>
            </a:extLst>
          </p:cNvPr>
          <p:cNvCxnSpPr>
            <a:cxnSpLocks/>
          </p:cNvCxnSpPr>
          <p:nvPr/>
        </p:nvCxnSpPr>
        <p:spPr>
          <a:xfrm flipV="1">
            <a:off x="8766064"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6067851-9057-4FFA-A7B1-97AF809A64F1}"/>
              </a:ext>
            </a:extLst>
          </p:cNvPr>
          <p:cNvCxnSpPr>
            <a:cxnSpLocks/>
          </p:cNvCxnSpPr>
          <p:nvPr/>
        </p:nvCxnSpPr>
        <p:spPr>
          <a:xfrm flipV="1">
            <a:off x="10042727"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209573-9A3C-4159-838A-681F695E6F46}"/>
              </a:ext>
            </a:extLst>
          </p:cNvPr>
          <p:cNvCxnSpPr>
            <a:cxnSpLocks/>
          </p:cNvCxnSpPr>
          <p:nvPr/>
        </p:nvCxnSpPr>
        <p:spPr>
          <a:xfrm flipV="1">
            <a:off x="11319390" y="3152031"/>
            <a:ext cx="0" cy="5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46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1122" y="2573051"/>
            <a:ext cx="4221517" cy="978729"/>
          </a:xfrm>
        </p:spPr>
        <p:txBody>
          <a:bodyPr/>
          <a:lstStyle/>
          <a:p>
            <a:r>
              <a:rPr lang="en-GB"/>
              <a:t>Background and Summary of Findings</a:t>
            </a:r>
          </a:p>
        </p:txBody>
      </p:sp>
      <p:pic>
        <p:nvPicPr>
          <p:cNvPr id="4" name="Picture 2" descr="Image result for gambling commission logo">
            <a:extLst>
              <a:ext uri="{FF2B5EF4-FFF2-40B4-BE49-F238E27FC236}">
                <a16:creationId xmlns:a16="http://schemas.microsoft.com/office/drawing/2014/main" id="{3DE3D595-A822-43CF-AE79-120DB91AB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9" y="5966347"/>
            <a:ext cx="2287359" cy="70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6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84374" y="1969835"/>
            <a:ext cx="6384101" cy="3139321"/>
          </a:xfrm>
        </p:spPr>
        <p:txBody>
          <a:bodyPr/>
          <a:lstStyle/>
          <a:p>
            <a:r>
              <a:rPr lang="en-GB"/>
              <a:t>Credit Card Gamblers – </a:t>
            </a:r>
            <a:br>
              <a:rPr lang="en-GB"/>
            </a:br>
            <a:r>
              <a:rPr lang="en-GB"/>
              <a:t>Looking ahead – potential impact of banning credit cards for gambling purposes</a:t>
            </a:r>
            <a:br>
              <a:rPr lang="en-GB"/>
            </a:br>
            <a:br>
              <a:rPr lang="en-GB"/>
            </a:br>
            <a:r>
              <a:rPr lang="en-GB" sz="2000" b="0"/>
              <a:t>(NB – GLS groups used in this section in order to maximise base sizes for analysis and outline the difference in attitude between these groups)</a:t>
            </a:r>
            <a:endParaRPr lang="en-GB" b="0"/>
          </a:p>
        </p:txBody>
      </p:sp>
      <p:pic>
        <p:nvPicPr>
          <p:cNvPr id="4" name="Picture 2" descr="Image result for gambling commission logo">
            <a:extLst>
              <a:ext uri="{FF2B5EF4-FFF2-40B4-BE49-F238E27FC236}">
                <a16:creationId xmlns:a16="http://schemas.microsoft.com/office/drawing/2014/main" id="{3DE3D595-A822-43CF-AE79-120DB91AB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9" y="5966347"/>
            <a:ext cx="2287359" cy="70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1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paying online">
            <a:extLst>
              <a:ext uri="{FF2B5EF4-FFF2-40B4-BE49-F238E27FC236}">
                <a16:creationId xmlns:a16="http://schemas.microsoft.com/office/drawing/2014/main" id="{3F76338E-D4CA-4C87-929E-E02A349A6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63" r="18859"/>
          <a:stretch/>
        </p:blipFill>
        <p:spPr bwMode="auto">
          <a:xfrm>
            <a:off x="6145604" y="126609"/>
            <a:ext cx="5931323" cy="6608465"/>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E6DBC61F-1988-4945-ACEF-9EC2B374F084}"/>
              </a:ext>
            </a:extLst>
          </p:cNvPr>
          <p:cNvSpPr>
            <a:spLocks noGrp="1"/>
          </p:cNvSpPr>
          <p:nvPr>
            <p:ph type="title"/>
          </p:nvPr>
        </p:nvSpPr>
        <p:spPr>
          <a:xfrm>
            <a:off x="336753" y="433385"/>
            <a:ext cx="11739133" cy="424732"/>
          </a:xfrm>
        </p:spPr>
        <p:txBody>
          <a:bodyPr/>
          <a:lstStyle/>
          <a:p>
            <a:r>
              <a:rPr lang="en-US"/>
              <a:t>8/10 have a knowledge gap around the cost of using a credit card to gamble</a:t>
            </a:r>
            <a:endParaRPr lang="en-GB"/>
          </a:p>
        </p:txBody>
      </p:sp>
      <p:sp>
        <p:nvSpPr>
          <p:cNvPr id="8" name="Content Placeholder 1">
            <a:extLst>
              <a:ext uri="{FF2B5EF4-FFF2-40B4-BE49-F238E27FC236}">
                <a16:creationId xmlns:a16="http://schemas.microsoft.com/office/drawing/2014/main" id="{A9520094-A2B0-48E2-A8B9-E0A453FFD1C9}"/>
              </a:ext>
            </a:extLst>
          </p:cNvPr>
          <p:cNvSpPr>
            <a:spLocks noGrp="1"/>
          </p:cNvSpPr>
          <p:nvPr>
            <p:ph idx="1"/>
          </p:nvPr>
        </p:nvSpPr>
        <p:spPr>
          <a:xfrm>
            <a:off x="336753" y="927860"/>
            <a:ext cx="6090551" cy="650947"/>
          </a:xfrm>
        </p:spPr>
        <p:txBody>
          <a:bodyPr/>
          <a:lstStyle/>
          <a:p>
            <a:r>
              <a:rPr lang="en-US"/>
              <a:t>Transaction fees have stronger awareness than higher interest rates</a:t>
            </a:r>
          </a:p>
          <a:p>
            <a:r>
              <a:rPr lang="en-US"/>
              <a:t>3/10 are unaware of </a:t>
            </a:r>
            <a:r>
              <a:rPr lang="en-US" b="1"/>
              <a:t>both</a:t>
            </a:r>
            <a:r>
              <a:rPr lang="en-US"/>
              <a:t> transaction fees and higher interest rates, but those with lowest awareness are at least risk of harm</a:t>
            </a:r>
            <a:endParaRPr lang="en-GB"/>
          </a:p>
        </p:txBody>
      </p:sp>
      <p:graphicFrame>
        <p:nvGraphicFramePr>
          <p:cNvPr id="10" name="Chart 9">
            <a:extLst>
              <a:ext uri="{FF2B5EF4-FFF2-40B4-BE49-F238E27FC236}">
                <a16:creationId xmlns:a16="http://schemas.microsoft.com/office/drawing/2014/main" id="{9CB099C8-1D79-4C28-BAA3-9AB1CBC60A50}"/>
              </a:ext>
            </a:extLst>
          </p:cNvPr>
          <p:cNvGraphicFramePr/>
          <p:nvPr>
            <p:extLst>
              <p:ext uri="{D42A27DB-BD31-4B8C-83A1-F6EECF244321}">
                <p14:modId xmlns:p14="http://schemas.microsoft.com/office/powerpoint/2010/main" val="1695308861"/>
              </p:ext>
            </p:extLst>
          </p:nvPr>
        </p:nvGraphicFramePr>
        <p:xfrm>
          <a:off x="-373894" y="1774858"/>
          <a:ext cx="6585439" cy="499508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BCB4810-EDA2-458D-BD06-2D179B9BC9B1}"/>
              </a:ext>
            </a:extLst>
          </p:cNvPr>
          <p:cNvSpPr/>
          <p:nvPr/>
        </p:nvSpPr>
        <p:spPr>
          <a:xfrm>
            <a:off x="116115" y="6462498"/>
            <a:ext cx="10941092" cy="246221"/>
          </a:xfrm>
          <a:prstGeom prst="rect">
            <a:avLst/>
          </a:prstGeom>
        </p:spPr>
        <p:txBody>
          <a:bodyPr wrap="square">
            <a:spAutoFit/>
          </a:bodyPr>
          <a:lstStyle/>
          <a:p>
            <a:pPr marL="457200" indent="-457200">
              <a:spcAft>
                <a:spcPts val="0"/>
              </a:spcAft>
            </a:pPr>
            <a:r>
              <a:rPr lang="en-US" sz="1000" i="1">
                <a:latin typeface="Calibri" panose="020F0502020204030204" pitchFamily="34" charset="0"/>
                <a:ea typeface="Calibri" panose="020F0502020204030204" pitchFamily="34" charset="0"/>
                <a:cs typeface="Calibri" panose="020F0502020204030204" pitchFamily="34" charset="0"/>
              </a:rPr>
              <a:t>C12. W</a:t>
            </a:r>
            <a:r>
              <a:rPr lang="en-GB" sz="1000" i="1">
                <a:latin typeface="Calibri" panose="020F0502020204030204" pitchFamily="34" charset="0"/>
                <a:ea typeface="Calibri" panose="020F0502020204030204" pitchFamily="34" charset="0"/>
                <a:cs typeface="Times New Roman" panose="02020603050405020304" pitchFamily="18" charset="0"/>
              </a:rPr>
              <a:t>e would now like to ask you a few quick questions about transaction fees for credit card gambling. Explanation of fees and interest inserted. </a:t>
            </a:r>
            <a:r>
              <a:rPr lang="en-GB" sz="1000" i="1"/>
              <a:t>Were you aware of this? N=474</a:t>
            </a:r>
            <a:endParaRPr lang="en-GB" sz="1000" i="1">
              <a:effectLst/>
            </a:endParaRPr>
          </a:p>
        </p:txBody>
      </p:sp>
      <p:sp>
        <p:nvSpPr>
          <p:cNvPr id="13" name="TextBox 12">
            <a:extLst>
              <a:ext uri="{FF2B5EF4-FFF2-40B4-BE49-F238E27FC236}">
                <a16:creationId xmlns:a16="http://schemas.microsoft.com/office/drawing/2014/main" id="{91B89B04-02A4-463E-AABF-22909F38487C}"/>
              </a:ext>
            </a:extLst>
          </p:cNvPr>
          <p:cNvSpPr txBox="1"/>
          <p:nvPr/>
        </p:nvSpPr>
        <p:spPr>
          <a:xfrm>
            <a:off x="116114" y="1840972"/>
            <a:ext cx="3836908" cy="369332"/>
          </a:xfrm>
          <a:prstGeom prst="rect">
            <a:avLst/>
          </a:prstGeom>
          <a:noFill/>
        </p:spPr>
        <p:txBody>
          <a:bodyPr wrap="square" rtlCol="0">
            <a:spAutoFit/>
          </a:bodyPr>
          <a:lstStyle/>
          <a:p>
            <a:r>
              <a:rPr lang="en-US" b="1" i="1"/>
              <a:t>Awareness of fees/interest</a:t>
            </a:r>
            <a:endParaRPr lang="en-GB" b="1" i="1"/>
          </a:p>
        </p:txBody>
      </p:sp>
      <p:sp>
        <p:nvSpPr>
          <p:cNvPr id="12" name="Rectangle 11">
            <a:extLst>
              <a:ext uri="{FF2B5EF4-FFF2-40B4-BE49-F238E27FC236}">
                <a16:creationId xmlns:a16="http://schemas.microsoft.com/office/drawing/2014/main" id="{0CF16548-076E-4DB9-BEFA-37CA113E6464}"/>
              </a:ext>
            </a:extLst>
          </p:cNvPr>
          <p:cNvSpPr/>
          <p:nvPr/>
        </p:nvSpPr>
        <p:spPr>
          <a:xfrm>
            <a:off x="3407068" y="2485966"/>
            <a:ext cx="2799471" cy="1294875"/>
          </a:xfrm>
          <a:prstGeom prst="rect">
            <a:avLst/>
          </a:prstGeom>
          <a:solidFill>
            <a:schemeClr val="bg1">
              <a:alpha val="32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Low awareness groups:</a:t>
            </a:r>
          </a:p>
          <a:p>
            <a:r>
              <a:rPr lang="en-US">
                <a:solidFill>
                  <a:schemeClr val="tx1"/>
                </a:solidFill>
              </a:rPr>
              <a:t>55+ = 41%</a:t>
            </a:r>
          </a:p>
          <a:p>
            <a:r>
              <a:rPr lang="en-US">
                <a:solidFill>
                  <a:schemeClr val="tx1"/>
                </a:solidFill>
              </a:rPr>
              <a:t>High GLS = 39%</a:t>
            </a:r>
          </a:p>
          <a:p>
            <a:r>
              <a:rPr lang="en-US">
                <a:solidFill>
                  <a:schemeClr val="tx1"/>
                </a:solidFill>
              </a:rPr>
              <a:t>Infrequent gamblers = 43%</a:t>
            </a:r>
          </a:p>
        </p:txBody>
      </p:sp>
      <p:cxnSp>
        <p:nvCxnSpPr>
          <p:cNvPr id="3" name="Straight Connector 2">
            <a:extLst>
              <a:ext uri="{FF2B5EF4-FFF2-40B4-BE49-F238E27FC236}">
                <a16:creationId xmlns:a16="http://schemas.microsoft.com/office/drawing/2014/main" id="{DBAB10F3-7C59-4B5E-838C-5AC8CCC5E19C}"/>
              </a:ext>
            </a:extLst>
          </p:cNvPr>
          <p:cNvCxnSpPr>
            <a:cxnSpLocks/>
          </p:cNvCxnSpPr>
          <p:nvPr/>
        </p:nvCxnSpPr>
        <p:spPr>
          <a:xfrm flipV="1">
            <a:off x="2777345" y="3780841"/>
            <a:ext cx="624717" cy="36842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426EEEC-59F8-4BA4-94B7-882BE7BE93E1}"/>
              </a:ext>
            </a:extLst>
          </p:cNvPr>
          <p:cNvSpPr/>
          <p:nvPr/>
        </p:nvSpPr>
        <p:spPr>
          <a:xfrm>
            <a:off x="221759" y="2236954"/>
            <a:ext cx="2589657" cy="1341115"/>
          </a:xfrm>
          <a:prstGeom prst="rect">
            <a:avLst/>
          </a:prstGeom>
          <a:solidFill>
            <a:schemeClr val="bg1">
              <a:alpha val="32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NET: </a:t>
            </a:r>
            <a:r>
              <a:rPr lang="en-US" sz="2800" b="1">
                <a:solidFill>
                  <a:schemeClr val="tx1"/>
                </a:solidFill>
              </a:rPr>
              <a:t>82%</a:t>
            </a:r>
            <a:r>
              <a:rPr lang="en-US">
                <a:solidFill>
                  <a:schemeClr val="tx1"/>
                </a:solidFill>
              </a:rPr>
              <a:t> </a:t>
            </a:r>
            <a:r>
              <a:rPr lang="en-US" sz="1600">
                <a:solidFill>
                  <a:schemeClr val="tx1"/>
                </a:solidFill>
              </a:rPr>
              <a:t>not fully aware of the financial implications of using credit cards </a:t>
            </a:r>
          </a:p>
          <a:p>
            <a:r>
              <a:rPr lang="en-US" sz="1100" i="1">
                <a:solidFill>
                  <a:schemeClr val="tx1"/>
                </a:solidFill>
              </a:rPr>
              <a:t>(i.e. unaware of either transaction fees, interest rates or both)</a:t>
            </a:r>
            <a:endParaRPr lang="en-US" i="1">
              <a:solidFill>
                <a:schemeClr val="tx1"/>
              </a:solidFill>
            </a:endParaRPr>
          </a:p>
        </p:txBody>
      </p:sp>
    </p:spTree>
    <p:extLst>
      <p:ext uri="{BB962C8B-B14F-4D97-AF65-F5344CB8AC3E}">
        <p14:creationId xmlns:p14="http://schemas.microsoft.com/office/powerpoint/2010/main" val="307324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4B8D5-6461-4E37-A805-0A90E03986DB}"/>
              </a:ext>
            </a:extLst>
          </p:cNvPr>
          <p:cNvSpPr>
            <a:spLocks noGrp="1"/>
          </p:cNvSpPr>
          <p:nvPr>
            <p:ph type="title"/>
          </p:nvPr>
        </p:nvSpPr>
        <p:spPr>
          <a:xfrm>
            <a:off x="336754" y="433385"/>
            <a:ext cx="10718342" cy="424732"/>
          </a:xfrm>
        </p:spPr>
        <p:txBody>
          <a:bodyPr/>
          <a:lstStyle/>
          <a:p>
            <a:r>
              <a:rPr lang="en-US"/>
              <a:t>Fees/higher interest are most likely to deter those with higher literacy score</a:t>
            </a:r>
            <a:endParaRPr lang="en-GB"/>
          </a:p>
        </p:txBody>
      </p:sp>
      <p:sp>
        <p:nvSpPr>
          <p:cNvPr id="2" name="Content Placeholder 1">
            <a:extLst>
              <a:ext uri="{FF2B5EF4-FFF2-40B4-BE49-F238E27FC236}">
                <a16:creationId xmlns:a16="http://schemas.microsoft.com/office/drawing/2014/main" id="{E0E13FD2-A9CF-43DE-9282-04F3CF951F9F}"/>
              </a:ext>
            </a:extLst>
          </p:cNvPr>
          <p:cNvSpPr>
            <a:spLocks noGrp="1"/>
          </p:cNvSpPr>
          <p:nvPr>
            <p:ph idx="1"/>
          </p:nvPr>
        </p:nvSpPr>
        <p:spPr>
          <a:xfrm>
            <a:off x="336754" y="908373"/>
            <a:ext cx="11547746" cy="313932"/>
          </a:xfrm>
        </p:spPr>
        <p:txBody>
          <a:bodyPr/>
          <a:lstStyle/>
          <a:p>
            <a:r>
              <a:rPr lang="en-US"/>
              <a:t>Raising awareness of CC costs could lead to a significant proportion (6/10) stopping using a credit card</a:t>
            </a:r>
            <a:endParaRPr lang="en-GB"/>
          </a:p>
        </p:txBody>
      </p:sp>
      <p:pic>
        <p:nvPicPr>
          <p:cNvPr id="1026" name="Picture 2" descr="Image result for quit">
            <a:extLst>
              <a:ext uri="{FF2B5EF4-FFF2-40B4-BE49-F238E27FC236}">
                <a16:creationId xmlns:a16="http://schemas.microsoft.com/office/drawing/2014/main" id="{0DC072DB-2A42-4B58-B234-6765C6303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970" y="2058480"/>
            <a:ext cx="7069277" cy="3927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ABD85DB-C95B-4796-930B-566919D0F51E}"/>
              </a:ext>
            </a:extLst>
          </p:cNvPr>
          <p:cNvSpPr/>
          <p:nvPr/>
        </p:nvSpPr>
        <p:spPr>
          <a:xfrm>
            <a:off x="116114" y="1364884"/>
            <a:ext cx="7213817" cy="5059731"/>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C8FD264E-B5E5-4797-A3E1-3AA6828F03EB}"/>
              </a:ext>
            </a:extLst>
          </p:cNvPr>
          <p:cNvGraphicFramePr/>
          <p:nvPr>
            <p:extLst>
              <p:ext uri="{D42A27DB-BD31-4B8C-83A1-F6EECF244321}">
                <p14:modId xmlns:p14="http://schemas.microsoft.com/office/powerpoint/2010/main" val="3965666660"/>
              </p:ext>
            </p:extLst>
          </p:nvPr>
        </p:nvGraphicFramePr>
        <p:xfrm>
          <a:off x="870048" y="2182572"/>
          <a:ext cx="6038574" cy="417701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6B197F03-04CE-493B-B818-AAAF63ADF764}"/>
              </a:ext>
            </a:extLst>
          </p:cNvPr>
          <p:cNvSpPr txBox="1"/>
          <p:nvPr/>
        </p:nvSpPr>
        <p:spPr>
          <a:xfrm>
            <a:off x="116114" y="1611601"/>
            <a:ext cx="9491712" cy="369332"/>
          </a:xfrm>
          <a:prstGeom prst="rect">
            <a:avLst/>
          </a:prstGeom>
          <a:noFill/>
        </p:spPr>
        <p:txBody>
          <a:bodyPr wrap="square" rtlCol="0">
            <a:spAutoFit/>
          </a:bodyPr>
          <a:lstStyle/>
          <a:p>
            <a:r>
              <a:rPr lang="en-US" b="1" i="1"/>
              <a:t>Would transaction fees and higher interest rates stop you using a CC to gamble?</a:t>
            </a:r>
            <a:endParaRPr lang="en-GB" b="1" i="1"/>
          </a:p>
        </p:txBody>
      </p:sp>
      <p:sp>
        <p:nvSpPr>
          <p:cNvPr id="11" name="Rectangle 10">
            <a:extLst>
              <a:ext uri="{FF2B5EF4-FFF2-40B4-BE49-F238E27FC236}">
                <a16:creationId xmlns:a16="http://schemas.microsoft.com/office/drawing/2014/main" id="{96B36B71-1D0D-4C97-9BDD-48778C637646}"/>
              </a:ext>
            </a:extLst>
          </p:cNvPr>
          <p:cNvSpPr/>
          <p:nvPr/>
        </p:nvSpPr>
        <p:spPr>
          <a:xfrm>
            <a:off x="116114" y="6502162"/>
            <a:ext cx="11360269" cy="246221"/>
          </a:xfrm>
          <a:prstGeom prst="rect">
            <a:avLst/>
          </a:prstGeom>
        </p:spPr>
        <p:txBody>
          <a:bodyPr wrap="square">
            <a:spAutoFit/>
          </a:bodyPr>
          <a:lstStyle/>
          <a:p>
            <a:r>
              <a:rPr lang="en-GB" sz="1000" i="1"/>
              <a:t>C12. Would credit card transaction fees and higher rates of interest stop you from using a </a:t>
            </a:r>
            <a:r>
              <a:rPr lang="en-GB" sz="1000" b="1" i="1"/>
              <a:t>credit card</a:t>
            </a:r>
            <a:r>
              <a:rPr lang="en-GB" sz="1000" i="1"/>
              <a:t> for gambling? N=390, Unaware of some either transaction fees, interest rates, or both</a:t>
            </a:r>
            <a:endParaRPr lang="en-GB" sz="1000" i="1">
              <a:effectLst/>
            </a:endParaRPr>
          </a:p>
        </p:txBody>
      </p:sp>
      <p:sp>
        <p:nvSpPr>
          <p:cNvPr id="12" name="Oval 11">
            <a:extLst>
              <a:ext uri="{FF2B5EF4-FFF2-40B4-BE49-F238E27FC236}">
                <a16:creationId xmlns:a16="http://schemas.microsoft.com/office/drawing/2014/main" id="{EFBFFF14-AA29-4305-8196-758D81DA3C9E}"/>
              </a:ext>
            </a:extLst>
          </p:cNvPr>
          <p:cNvSpPr/>
          <p:nvPr/>
        </p:nvSpPr>
        <p:spPr>
          <a:xfrm>
            <a:off x="1656522" y="2077784"/>
            <a:ext cx="556591" cy="556591"/>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A4CEE62-6B50-4E75-B59B-8E2F7D0597F5}"/>
              </a:ext>
            </a:extLst>
          </p:cNvPr>
          <p:cNvSpPr txBox="1"/>
          <p:nvPr/>
        </p:nvSpPr>
        <p:spPr>
          <a:xfrm>
            <a:off x="2213113" y="2227650"/>
            <a:ext cx="4161183" cy="276999"/>
          </a:xfrm>
          <a:prstGeom prst="rect">
            <a:avLst/>
          </a:prstGeom>
          <a:noFill/>
        </p:spPr>
        <p:txBody>
          <a:bodyPr wrap="square" rtlCol="0">
            <a:spAutoFit/>
          </a:bodyPr>
          <a:lstStyle/>
          <a:p>
            <a:r>
              <a:rPr lang="en-US" sz="1200" i="1"/>
              <a:t>Highest intent to stop among most </a:t>
            </a:r>
            <a:r>
              <a:rPr lang="en-US" sz="1200" b="1" i="1"/>
              <a:t>gambling literate players</a:t>
            </a:r>
            <a:endParaRPr lang="en-GB" sz="1200" i="1"/>
          </a:p>
        </p:txBody>
      </p:sp>
    </p:spTree>
    <p:extLst>
      <p:ext uri="{BB962C8B-B14F-4D97-AF65-F5344CB8AC3E}">
        <p14:creationId xmlns:p14="http://schemas.microsoft.com/office/powerpoint/2010/main" val="71388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7893AB5-B5E1-437F-9BEB-1B1C2CD1110A}"/>
              </a:ext>
            </a:extLst>
          </p:cNvPr>
          <p:cNvGraphicFramePr/>
          <p:nvPr>
            <p:extLst>
              <p:ext uri="{D42A27DB-BD31-4B8C-83A1-F6EECF244321}">
                <p14:modId xmlns:p14="http://schemas.microsoft.com/office/powerpoint/2010/main" val="3491803234"/>
              </p:ext>
            </p:extLst>
          </p:nvPr>
        </p:nvGraphicFramePr>
        <p:xfrm>
          <a:off x="114163" y="1896790"/>
          <a:ext cx="11691232" cy="406264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28627BAA-D3A6-4DE7-AD46-59A9D9C6BFF9}"/>
              </a:ext>
            </a:extLst>
          </p:cNvPr>
          <p:cNvSpPr/>
          <p:nvPr/>
        </p:nvSpPr>
        <p:spPr>
          <a:xfrm>
            <a:off x="670901" y="2449471"/>
            <a:ext cx="9491713" cy="3509964"/>
          </a:xfrm>
          <a:prstGeom prst="rect">
            <a:avLst/>
          </a:prstGeom>
          <a:solidFill>
            <a:schemeClr val="accent1">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490F90-4C08-4321-86EA-4C03C3C74A8F}"/>
              </a:ext>
            </a:extLst>
          </p:cNvPr>
          <p:cNvSpPr>
            <a:spLocks noGrp="1"/>
          </p:cNvSpPr>
          <p:nvPr>
            <p:ph type="title"/>
          </p:nvPr>
        </p:nvSpPr>
        <p:spPr>
          <a:xfrm>
            <a:off x="336753" y="433385"/>
            <a:ext cx="10561095" cy="757130"/>
          </a:xfrm>
        </p:spPr>
        <p:txBody>
          <a:bodyPr/>
          <a:lstStyle/>
          <a:p>
            <a:r>
              <a:rPr lang="en-US"/>
              <a:t>¼ of credit card users say they will stop gambling altogether if CCs are not allowed</a:t>
            </a:r>
            <a:endParaRPr lang="en-GB"/>
          </a:p>
        </p:txBody>
      </p:sp>
      <p:sp>
        <p:nvSpPr>
          <p:cNvPr id="10" name="Rectangle 9">
            <a:extLst>
              <a:ext uri="{FF2B5EF4-FFF2-40B4-BE49-F238E27FC236}">
                <a16:creationId xmlns:a16="http://schemas.microsoft.com/office/drawing/2014/main" id="{5BBB5A40-A1E7-40D4-B957-10191C1AC1B4}"/>
              </a:ext>
            </a:extLst>
          </p:cNvPr>
          <p:cNvSpPr/>
          <p:nvPr/>
        </p:nvSpPr>
        <p:spPr>
          <a:xfrm>
            <a:off x="10255327" y="2449471"/>
            <a:ext cx="1053154" cy="35099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B8C8202-ECCF-4168-9E10-BD6766C49DED}"/>
              </a:ext>
            </a:extLst>
          </p:cNvPr>
          <p:cNvSpPr txBox="1"/>
          <p:nvPr/>
        </p:nvSpPr>
        <p:spPr>
          <a:xfrm>
            <a:off x="114163" y="6404209"/>
            <a:ext cx="7055142" cy="246221"/>
          </a:xfrm>
          <a:prstGeom prst="rect">
            <a:avLst/>
          </a:prstGeom>
          <a:noFill/>
        </p:spPr>
        <p:txBody>
          <a:bodyPr wrap="square" rtlCol="0">
            <a:spAutoFit/>
          </a:bodyPr>
          <a:lstStyle/>
          <a:p>
            <a:r>
              <a:rPr lang="en-US" sz="1000" i="1"/>
              <a:t>C13. Effect if not possible to gamble with credit card. N=474, Credit Card Gamblers </a:t>
            </a:r>
            <a:endParaRPr lang="en-GB" sz="1000" i="1"/>
          </a:p>
        </p:txBody>
      </p:sp>
      <p:sp>
        <p:nvSpPr>
          <p:cNvPr id="12" name="TextBox 11">
            <a:extLst>
              <a:ext uri="{FF2B5EF4-FFF2-40B4-BE49-F238E27FC236}">
                <a16:creationId xmlns:a16="http://schemas.microsoft.com/office/drawing/2014/main" id="{B29C6E80-3216-44B3-A6B6-9B67ADAC823F}"/>
              </a:ext>
            </a:extLst>
          </p:cNvPr>
          <p:cNvSpPr txBox="1"/>
          <p:nvPr/>
        </p:nvSpPr>
        <p:spPr>
          <a:xfrm>
            <a:off x="114163" y="1896790"/>
            <a:ext cx="9491712" cy="369332"/>
          </a:xfrm>
          <a:prstGeom prst="rect">
            <a:avLst/>
          </a:prstGeom>
          <a:noFill/>
        </p:spPr>
        <p:txBody>
          <a:bodyPr wrap="square" rtlCol="0">
            <a:spAutoFit/>
          </a:bodyPr>
          <a:lstStyle/>
          <a:p>
            <a:r>
              <a:rPr lang="en-US" b="1" i="1"/>
              <a:t>If it was no longer possible to gamble with a credit card, what do you think you would do?</a:t>
            </a:r>
            <a:endParaRPr lang="en-GB" b="1" i="1"/>
          </a:p>
        </p:txBody>
      </p:sp>
      <p:sp>
        <p:nvSpPr>
          <p:cNvPr id="13" name="Content Placeholder 2">
            <a:extLst>
              <a:ext uri="{FF2B5EF4-FFF2-40B4-BE49-F238E27FC236}">
                <a16:creationId xmlns:a16="http://schemas.microsoft.com/office/drawing/2014/main" id="{480C2294-8087-4F9A-A95B-9060631AED1A}"/>
              </a:ext>
            </a:extLst>
          </p:cNvPr>
          <p:cNvSpPr txBox="1">
            <a:spLocks/>
          </p:cNvSpPr>
          <p:nvPr/>
        </p:nvSpPr>
        <p:spPr>
          <a:xfrm>
            <a:off x="336754" y="870313"/>
            <a:ext cx="11547746" cy="65094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Majority of current players would still gamble – most popular alternative is to use own funds</a:t>
            </a:r>
          </a:p>
          <a:p>
            <a:r>
              <a:rPr lang="en-US"/>
              <a:t>Next most common option would be to do a credit card money transfer – effectively still using a credit card</a:t>
            </a:r>
            <a:endParaRPr lang="en-GB"/>
          </a:p>
        </p:txBody>
      </p:sp>
      <p:sp>
        <p:nvSpPr>
          <p:cNvPr id="3" name="TextBox 2">
            <a:extLst>
              <a:ext uri="{FF2B5EF4-FFF2-40B4-BE49-F238E27FC236}">
                <a16:creationId xmlns:a16="http://schemas.microsoft.com/office/drawing/2014/main" id="{BB835C18-C945-41B0-946D-29EC5360EC15}"/>
              </a:ext>
            </a:extLst>
          </p:cNvPr>
          <p:cNvSpPr txBox="1"/>
          <p:nvPr/>
        </p:nvSpPr>
        <p:spPr>
          <a:xfrm>
            <a:off x="3867462" y="2848131"/>
            <a:ext cx="4227227" cy="584775"/>
          </a:xfrm>
          <a:prstGeom prst="rect">
            <a:avLst/>
          </a:prstGeom>
          <a:noFill/>
        </p:spPr>
        <p:txBody>
          <a:bodyPr wrap="square" rtlCol="0">
            <a:spAutoFit/>
          </a:bodyPr>
          <a:lstStyle/>
          <a:p>
            <a:pPr algn="ctr"/>
            <a:r>
              <a:rPr lang="en-US" sz="1600" b="1"/>
              <a:t>NB: </a:t>
            </a:r>
            <a:r>
              <a:rPr lang="en-US" sz="1600"/>
              <a:t>this is claimed future behaviour – results indicative of what people </a:t>
            </a:r>
            <a:r>
              <a:rPr lang="en-US" sz="1600" i="1"/>
              <a:t>might </a:t>
            </a:r>
            <a:r>
              <a:rPr lang="en-US" sz="1600"/>
              <a:t>do</a:t>
            </a:r>
            <a:endParaRPr lang="en-GB" sz="1600"/>
          </a:p>
        </p:txBody>
      </p:sp>
    </p:spTree>
    <p:extLst>
      <p:ext uri="{BB962C8B-B14F-4D97-AF65-F5344CB8AC3E}">
        <p14:creationId xmlns:p14="http://schemas.microsoft.com/office/powerpoint/2010/main" val="1582359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2763-F846-4392-9B6D-3AD7631E4F5D}"/>
              </a:ext>
            </a:extLst>
          </p:cNvPr>
          <p:cNvSpPr>
            <a:spLocks noGrp="1"/>
          </p:cNvSpPr>
          <p:nvPr>
            <p:ph type="title"/>
          </p:nvPr>
        </p:nvSpPr>
        <p:spPr>
          <a:xfrm>
            <a:off x="336754" y="433385"/>
            <a:ext cx="10681766" cy="757130"/>
          </a:xfrm>
        </p:spPr>
        <p:txBody>
          <a:bodyPr/>
          <a:lstStyle/>
          <a:p>
            <a:r>
              <a:rPr lang="en-US"/>
              <a:t>If CCs aren’t an option, there’s a danger that at-risk gamblers could look for riskier ways to borrow</a:t>
            </a:r>
            <a:endParaRPr lang="en-GB"/>
          </a:p>
        </p:txBody>
      </p:sp>
      <p:sp>
        <p:nvSpPr>
          <p:cNvPr id="3" name="Content Placeholder 2">
            <a:extLst>
              <a:ext uri="{FF2B5EF4-FFF2-40B4-BE49-F238E27FC236}">
                <a16:creationId xmlns:a16="http://schemas.microsoft.com/office/drawing/2014/main" id="{B8C6FD3D-BC73-4CE3-825F-B377F5A6C02E}"/>
              </a:ext>
            </a:extLst>
          </p:cNvPr>
          <p:cNvSpPr>
            <a:spLocks noGrp="1"/>
          </p:cNvSpPr>
          <p:nvPr>
            <p:ph idx="1"/>
          </p:nvPr>
        </p:nvSpPr>
        <p:spPr>
          <a:xfrm>
            <a:off x="307500" y="1124360"/>
            <a:ext cx="11547746" cy="650947"/>
          </a:xfrm>
        </p:spPr>
        <p:txBody>
          <a:bodyPr/>
          <a:lstStyle/>
          <a:p>
            <a:r>
              <a:rPr lang="en-US"/>
              <a:t>Almost Half of Low GLS gamblers say they will still borrow money to play - remember this group accounts for 50% of CC gamblers </a:t>
            </a:r>
          </a:p>
          <a:p>
            <a:r>
              <a:rPr lang="en-US"/>
              <a:t>This means that ~a quarter of at risk of harm gamblers using credit cards </a:t>
            </a:r>
            <a:r>
              <a:rPr lang="en-US" i="1"/>
              <a:t>could</a:t>
            </a:r>
            <a:r>
              <a:rPr lang="en-US"/>
              <a:t> end up finding riskier ways to fund their play</a:t>
            </a:r>
            <a:endParaRPr lang="en-GB"/>
          </a:p>
        </p:txBody>
      </p:sp>
      <p:graphicFrame>
        <p:nvGraphicFramePr>
          <p:cNvPr id="4" name="Chart 3">
            <a:extLst>
              <a:ext uri="{FF2B5EF4-FFF2-40B4-BE49-F238E27FC236}">
                <a16:creationId xmlns:a16="http://schemas.microsoft.com/office/drawing/2014/main" id="{13C08A10-DB7A-49D6-8F0B-B575BF5D9F97}"/>
              </a:ext>
            </a:extLst>
          </p:cNvPr>
          <p:cNvGraphicFramePr/>
          <p:nvPr>
            <p:extLst>
              <p:ext uri="{D42A27DB-BD31-4B8C-83A1-F6EECF244321}">
                <p14:modId xmlns:p14="http://schemas.microsoft.com/office/powerpoint/2010/main" val="410449902"/>
              </p:ext>
            </p:extLst>
          </p:nvPr>
        </p:nvGraphicFramePr>
        <p:xfrm>
          <a:off x="713232" y="2145471"/>
          <a:ext cx="10765536" cy="406264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398BEAA-0B9D-4811-BFE0-E9FD1F1E5035}"/>
              </a:ext>
            </a:extLst>
          </p:cNvPr>
          <p:cNvSpPr/>
          <p:nvPr/>
        </p:nvSpPr>
        <p:spPr>
          <a:xfrm>
            <a:off x="10162493" y="2266122"/>
            <a:ext cx="1009090" cy="3047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43AEEC-DD76-47F5-992D-F42BCC7EE920}"/>
              </a:ext>
            </a:extLst>
          </p:cNvPr>
          <p:cNvSpPr txBox="1"/>
          <p:nvPr/>
        </p:nvSpPr>
        <p:spPr>
          <a:xfrm>
            <a:off x="114163" y="6404209"/>
            <a:ext cx="7055142" cy="246221"/>
          </a:xfrm>
          <a:prstGeom prst="rect">
            <a:avLst/>
          </a:prstGeom>
          <a:noFill/>
        </p:spPr>
        <p:txBody>
          <a:bodyPr wrap="square" rtlCol="0">
            <a:spAutoFit/>
          </a:bodyPr>
          <a:lstStyle/>
          <a:p>
            <a:r>
              <a:rPr lang="en-US" sz="1000" i="1"/>
              <a:t>C13. Effect if not possible to gamble with credit card. N=474, Credit Card Gamblers </a:t>
            </a:r>
            <a:endParaRPr lang="en-GB" sz="1000" i="1"/>
          </a:p>
        </p:txBody>
      </p:sp>
      <p:sp>
        <p:nvSpPr>
          <p:cNvPr id="7" name="Callout: Down Arrow 6">
            <a:extLst>
              <a:ext uri="{FF2B5EF4-FFF2-40B4-BE49-F238E27FC236}">
                <a16:creationId xmlns:a16="http://schemas.microsoft.com/office/drawing/2014/main" id="{DF78DA3C-4B2E-4380-B2A8-0D8A019A5083}"/>
              </a:ext>
            </a:extLst>
          </p:cNvPr>
          <p:cNvSpPr/>
          <p:nvPr/>
        </p:nvSpPr>
        <p:spPr>
          <a:xfrm>
            <a:off x="1974574" y="2932043"/>
            <a:ext cx="8017565" cy="993913"/>
          </a:xfrm>
          <a:prstGeom prst="down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NET: Borrow money: </a:t>
            </a:r>
          </a:p>
          <a:p>
            <a:pPr algn="ctr"/>
            <a:r>
              <a:rPr lang="en-US">
                <a:solidFill>
                  <a:schemeClr val="tx1"/>
                </a:solidFill>
              </a:rPr>
              <a:t>31% Total, </a:t>
            </a:r>
            <a:r>
              <a:rPr lang="en-US" u="sng">
                <a:solidFill>
                  <a:srgbClr val="C00000"/>
                </a:solidFill>
              </a:rPr>
              <a:t>48% Low GLS</a:t>
            </a:r>
            <a:r>
              <a:rPr lang="en-US">
                <a:solidFill>
                  <a:schemeClr val="tx1"/>
                </a:solidFill>
              </a:rPr>
              <a:t>, 7% High GLS </a:t>
            </a:r>
            <a:endParaRPr lang="en-GB">
              <a:solidFill>
                <a:schemeClr val="tx1"/>
              </a:solidFill>
            </a:endParaRPr>
          </a:p>
        </p:txBody>
      </p:sp>
      <p:cxnSp>
        <p:nvCxnSpPr>
          <p:cNvPr id="9" name="Straight Connector 8">
            <a:extLst>
              <a:ext uri="{FF2B5EF4-FFF2-40B4-BE49-F238E27FC236}">
                <a16:creationId xmlns:a16="http://schemas.microsoft.com/office/drawing/2014/main" id="{C459132E-51C4-4D89-AA96-0D5B04580BB7}"/>
              </a:ext>
            </a:extLst>
          </p:cNvPr>
          <p:cNvCxnSpPr/>
          <p:nvPr/>
        </p:nvCxnSpPr>
        <p:spPr>
          <a:xfrm>
            <a:off x="1974574" y="3429000"/>
            <a:ext cx="0" cy="10104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DE2699-2296-4F5D-8FA8-CF2BE464B23C}"/>
              </a:ext>
            </a:extLst>
          </p:cNvPr>
          <p:cNvCxnSpPr/>
          <p:nvPr/>
        </p:nvCxnSpPr>
        <p:spPr>
          <a:xfrm>
            <a:off x="9985512" y="3394213"/>
            <a:ext cx="0" cy="10104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1515994-9170-428D-836A-3CA1FD8A7890}"/>
              </a:ext>
            </a:extLst>
          </p:cNvPr>
          <p:cNvSpPr txBox="1"/>
          <p:nvPr/>
        </p:nvSpPr>
        <p:spPr>
          <a:xfrm>
            <a:off x="114163" y="1896790"/>
            <a:ext cx="9491712" cy="369332"/>
          </a:xfrm>
          <a:prstGeom prst="rect">
            <a:avLst/>
          </a:prstGeom>
          <a:noFill/>
        </p:spPr>
        <p:txBody>
          <a:bodyPr wrap="square" rtlCol="0">
            <a:spAutoFit/>
          </a:bodyPr>
          <a:lstStyle/>
          <a:p>
            <a:r>
              <a:rPr lang="en-US" b="1" i="1"/>
              <a:t>If it was no longer possible to gamble with a credit card, what do you think you would do?</a:t>
            </a:r>
            <a:endParaRPr lang="en-GB" b="1" i="1"/>
          </a:p>
        </p:txBody>
      </p:sp>
    </p:spTree>
    <p:extLst>
      <p:ext uri="{BB962C8B-B14F-4D97-AF65-F5344CB8AC3E}">
        <p14:creationId xmlns:p14="http://schemas.microsoft.com/office/powerpoint/2010/main" val="20803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redit card">
            <a:extLst>
              <a:ext uri="{FF2B5EF4-FFF2-40B4-BE49-F238E27FC236}">
                <a16:creationId xmlns:a16="http://schemas.microsoft.com/office/drawing/2014/main" id="{768E66BE-A00E-4D6F-927D-608B6777F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0" r="16585" b="-1"/>
          <a:stretch/>
        </p:blipFill>
        <p:spPr bwMode="auto">
          <a:xfrm>
            <a:off x="4782911" y="130629"/>
            <a:ext cx="7307490" cy="66351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CF45388-1F80-4EA6-8487-49E0ECA1FC34}"/>
              </a:ext>
            </a:extLst>
          </p:cNvPr>
          <p:cNvSpPr/>
          <p:nvPr/>
        </p:nvSpPr>
        <p:spPr>
          <a:xfrm>
            <a:off x="1561265" y="1230556"/>
            <a:ext cx="9848853" cy="54968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7A60FBC-3E9E-4D49-8ABF-E4610953AA6E}"/>
              </a:ext>
            </a:extLst>
          </p:cNvPr>
          <p:cNvSpPr>
            <a:spLocks noGrp="1"/>
          </p:cNvSpPr>
          <p:nvPr>
            <p:ph type="title"/>
          </p:nvPr>
        </p:nvSpPr>
        <p:spPr>
          <a:xfrm>
            <a:off x="648929" y="629267"/>
            <a:ext cx="10761192" cy="470872"/>
          </a:xfrm>
          <a:solidFill>
            <a:schemeClr val="bg1">
              <a:alpha val="84000"/>
            </a:schemeClr>
          </a:solidFill>
        </p:spPr>
        <p:txBody>
          <a:bodyPr vert="horz" wrap="square" lIns="91440" tIns="45720" rIns="91440" bIns="45720" rtlCol="0" anchor="ctr">
            <a:normAutofit/>
          </a:bodyPr>
          <a:lstStyle/>
          <a:p>
            <a:pPr>
              <a:spcBef>
                <a:spcPts val="500"/>
              </a:spcBef>
              <a:spcAft>
                <a:spcPts val="400"/>
              </a:spcAft>
            </a:pPr>
            <a:r>
              <a:rPr lang="en-US">
                <a:ea typeface="+mn-ea"/>
                <a:cs typeface="+mn-cs"/>
              </a:rPr>
              <a:t>Possible implications and considerations for the Gambling Commission</a:t>
            </a:r>
            <a:endParaRPr lang="en-GB">
              <a:ea typeface="+mn-ea"/>
              <a:cs typeface="+mn-cs"/>
            </a:endParaRPr>
          </a:p>
        </p:txBody>
      </p:sp>
      <p:sp>
        <p:nvSpPr>
          <p:cNvPr id="11" name="Oval 10">
            <a:extLst>
              <a:ext uri="{FF2B5EF4-FFF2-40B4-BE49-F238E27FC236}">
                <a16:creationId xmlns:a16="http://schemas.microsoft.com/office/drawing/2014/main" id="{045D70C3-2512-408C-91E3-931322EB6CD3}"/>
              </a:ext>
            </a:extLst>
          </p:cNvPr>
          <p:cNvSpPr/>
          <p:nvPr/>
        </p:nvSpPr>
        <p:spPr>
          <a:xfrm>
            <a:off x="781880" y="1865788"/>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1</a:t>
            </a:r>
          </a:p>
        </p:txBody>
      </p:sp>
      <p:sp>
        <p:nvSpPr>
          <p:cNvPr id="12" name="Oval 11">
            <a:extLst>
              <a:ext uri="{FF2B5EF4-FFF2-40B4-BE49-F238E27FC236}">
                <a16:creationId xmlns:a16="http://schemas.microsoft.com/office/drawing/2014/main" id="{A06C36D7-528D-4C1D-B0CB-051857B19DE2}"/>
              </a:ext>
            </a:extLst>
          </p:cNvPr>
          <p:cNvSpPr/>
          <p:nvPr/>
        </p:nvSpPr>
        <p:spPr>
          <a:xfrm>
            <a:off x="781880" y="2987579"/>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2</a:t>
            </a:r>
          </a:p>
        </p:txBody>
      </p:sp>
      <p:sp>
        <p:nvSpPr>
          <p:cNvPr id="13" name="Oval 12">
            <a:extLst>
              <a:ext uri="{FF2B5EF4-FFF2-40B4-BE49-F238E27FC236}">
                <a16:creationId xmlns:a16="http://schemas.microsoft.com/office/drawing/2014/main" id="{CD7EE488-E681-4B42-B3E2-2510213B118D}"/>
              </a:ext>
            </a:extLst>
          </p:cNvPr>
          <p:cNvSpPr/>
          <p:nvPr/>
        </p:nvSpPr>
        <p:spPr>
          <a:xfrm>
            <a:off x="752768" y="4529138"/>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3</a:t>
            </a:r>
          </a:p>
        </p:txBody>
      </p:sp>
      <p:sp>
        <p:nvSpPr>
          <p:cNvPr id="6" name="Rectangle 5">
            <a:extLst>
              <a:ext uri="{FF2B5EF4-FFF2-40B4-BE49-F238E27FC236}">
                <a16:creationId xmlns:a16="http://schemas.microsoft.com/office/drawing/2014/main" id="{63F5130A-EDCE-4985-B7D1-2E58DA16BD5D}"/>
              </a:ext>
            </a:extLst>
          </p:cNvPr>
          <p:cNvSpPr/>
          <p:nvPr/>
        </p:nvSpPr>
        <p:spPr>
          <a:xfrm>
            <a:off x="1561267" y="1865787"/>
            <a:ext cx="9848853" cy="2108997"/>
          </a:xfrm>
          <a:prstGeom prst="rect">
            <a:avLst/>
          </a:prstGeom>
          <a:noFill/>
        </p:spPr>
        <p:txBody>
          <a:bodyPr vert="horz" wrap="square" lIns="91440" tIns="45720" rIns="91440" bIns="45720" rtlCol="0">
            <a:normAutofit/>
          </a:bodyPr>
          <a:lstStyle/>
          <a:p>
            <a:pPr>
              <a:lnSpc>
                <a:spcPct val="90000"/>
              </a:lnSpc>
              <a:spcBef>
                <a:spcPts val="500"/>
              </a:spcBef>
              <a:spcAft>
                <a:spcPts val="400"/>
              </a:spcAft>
            </a:pPr>
            <a:r>
              <a:rPr lang="en-US" sz="1600" b="1"/>
              <a:t>Those using credit cards are looking to brands to help them manage their gambling behaviour. </a:t>
            </a:r>
            <a:r>
              <a:rPr lang="en-US" sz="1600"/>
              <a:t>The Gambling Commission should consider how brands could best highlight to users when their gambling could be becoming problematic, to help them avoid difficult situations that might lead to further credit card (or riskier) borrowing.</a:t>
            </a:r>
          </a:p>
        </p:txBody>
      </p:sp>
      <p:sp>
        <p:nvSpPr>
          <p:cNvPr id="17" name="Rectangle 16">
            <a:extLst>
              <a:ext uri="{FF2B5EF4-FFF2-40B4-BE49-F238E27FC236}">
                <a16:creationId xmlns:a16="http://schemas.microsoft.com/office/drawing/2014/main" id="{C2A1F728-089C-4F1C-AF2C-652E6F271149}"/>
              </a:ext>
            </a:extLst>
          </p:cNvPr>
          <p:cNvSpPr/>
          <p:nvPr/>
        </p:nvSpPr>
        <p:spPr>
          <a:xfrm>
            <a:off x="1561266" y="2945956"/>
            <a:ext cx="9848853" cy="2033040"/>
          </a:xfrm>
          <a:prstGeom prst="rect">
            <a:avLst/>
          </a:prstGeom>
          <a:noFill/>
        </p:spPr>
        <p:txBody>
          <a:bodyPr vert="horz" wrap="square" lIns="91440" tIns="45720" rIns="91440" bIns="45720" rtlCol="0">
            <a:normAutofit/>
          </a:bodyPr>
          <a:lstStyle/>
          <a:p>
            <a:r>
              <a:rPr lang="en-US" sz="1600" b="1"/>
              <a:t>There is rationale for raising awareness of the costs of gambling with a credit card</a:t>
            </a:r>
            <a:r>
              <a:rPr lang="en-US" sz="1600"/>
              <a:t>, </a:t>
            </a:r>
            <a:r>
              <a:rPr lang="en-US" sz="1600" b="1"/>
              <a:t>in particular of higher interest rates. </a:t>
            </a:r>
            <a:r>
              <a:rPr lang="en-US" sz="1600"/>
              <a:t>While this is most likely to discourage the most responsible gamblers rather than those at risk, it would support the narrative around transparency, and the desire from gamblers for the brands they use to be trustworthy.</a:t>
            </a:r>
          </a:p>
        </p:txBody>
      </p:sp>
      <p:sp>
        <p:nvSpPr>
          <p:cNvPr id="18" name="Rectangle 17">
            <a:extLst>
              <a:ext uri="{FF2B5EF4-FFF2-40B4-BE49-F238E27FC236}">
                <a16:creationId xmlns:a16="http://schemas.microsoft.com/office/drawing/2014/main" id="{F4B0C8AC-6776-4159-9537-6331A34BF21C}"/>
              </a:ext>
            </a:extLst>
          </p:cNvPr>
          <p:cNvSpPr/>
          <p:nvPr/>
        </p:nvSpPr>
        <p:spPr>
          <a:xfrm>
            <a:off x="1561266" y="4572043"/>
            <a:ext cx="9848853" cy="674744"/>
          </a:xfrm>
          <a:prstGeom prst="rect">
            <a:avLst/>
          </a:prstGeom>
          <a:noFill/>
        </p:spPr>
        <p:txBody>
          <a:bodyPr vert="horz" wrap="square" lIns="91440" tIns="45720" rIns="91440" bIns="45720" rtlCol="0">
            <a:normAutofit/>
          </a:bodyPr>
          <a:lstStyle/>
          <a:p>
            <a:endParaRPr lang="en-US" sz="1600"/>
          </a:p>
        </p:txBody>
      </p:sp>
      <p:sp>
        <p:nvSpPr>
          <p:cNvPr id="22" name="Rectangle 21">
            <a:extLst>
              <a:ext uri="{FF2B5EF4-FFF2-40B4-BE49-F238E27FC236}">
                <a16:creationId xmlns:a16="http://schemas.microsoft.com/office/drawing/2014/main" id="{32D79F59-C7F9-41E4-AA92-7C460E692BC8}"/>
              </a:ext>
            </a:extLst>
          </p:cNvPr>
          <p:cNvSpPr/>
          <p:nvPr/>
        </p:nvSpPr>
        <p:spPr>
          <a:xfrm>
            <a:off x="1561263" y="4089417"/>
            <a:ext cx="9848853" cy="2033040"/>
          </a:xfrm>
          <a:prstGeom prst="rect">
            <a:avLst/>
          </a:prstGeom>
          <a:noFill/>
        </p:spPr>
        <p:txBody>
          <a:bodyPr vert="horz" wrap="square" lIns="91440" tIns="45720" rIns="91440" bIns="45720" rtlCol="0">
            <a:normAutofit/>
          </a:bodyPr>
          <a:lstStyle/>
          <a:p>
            <a:r>
              <a:rPr lang="en-US" sz="1600" b="1"/>
              <a:t>Any change to the regulation of credit cards for gambling could mean that CC gamblers need more support to avoid risky borrowing. There may be a behavioural change with CC gamblers getting creative about how they borrow - nearly half of low GLS CC gamblers said they would consider borrowing from other means if they could not gamble with CCs. </a:t>
            </a:r>
            <a:r>
              <a:rPr lang="en-US" sz="1600"/>
              <a:t>Similarly to how brands should take a role in prompting re-evaluation of gambling behaviour, this possible legislation change could also be an opportunity to encourage gamblers to reflect on the real risks they are taking, and adopt safer practices. </a:t>
            </a:r>
          </a:p>
        </p:txBody>
      </p:sp>
    </p:spTree>
    <p:extLst>
      <p:ext uri="{BB962C8B-B14F-4D97-AF65-F5344CB8AC3E}">
        <p14:creationId xmlns:p14="http://schemas.microsoft.com/office/powerpoint/2010/main" val="413714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84374" y="3050131"/>
            <a:ext cx="6384101" cy="978729"/>
          </a:xfrm>
        </p:spPr>
        <p:txBody>
          <a:bodyPr/>
          <a:lstStyle/>
          <a:p>
            <a:r>
              <a:rPr lang="en-US"/>
              <a:t>Appendix &amp; Follow Ups</a:t>
            </a:r>
            <a:br>
              <a:rPr lang="en-US"/>
            </a:br>
            <a:r>
              <a:rPr lang="en-US"/>
              <a:t>Profiling the GLS Groups</a:t>
            </a:r>
            <a:endParaRPr lang="en-GB"/>
          </a:p>
        </p:txBody>
      </p:sp>
      <p:pic>
        <p:nvPicPr>
          <p:cNvPr id="4" name="Picture 2" descr="Image result for gambling commission logo">
            <a:extLst>
              <a:ext uri="{FF2B5EF4-FFF2-40B4-BE49-F238E27FC236}">
                <a16:creationId xmlns:a16="http://schemas.microsoft.com/office/drawing/2014/main" id="{3DE3D595-A822-43CF-AE79-120DB91AB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9" y="5966347"/>
            <a:ext cx="2287359" cy="70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73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FC9BEEA-FAD2-494C-8A82-60E49F56B5C2}"/>
              </a:ext>
            </a:extLst>
          </p:cNvPr>
          <p:cNvGraphicFramePr/>
          <p:nvPr>
            <p:extLst>
              <p:ext uri="{D42A27DB-BD31-4B8C-83A1-F6EECF244321}">
                <p14:modId xmlns:p14="http://schemas.microsoft.com/office/powerpoint/2010/main" val="821399734"/>
              </p:ext>
            </p:extLst>
          </p:nvPr>
        </p:nvGraphicFramePr>
        <p:xfrm>
          <a:off x="162846" y="2715065"/>
          <a:ext cx="11763364" cy="366117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70ECB8C2-2B2F-47CC-8F9F-30D2AF36ECDF}"/>
              </a:ext>
            </a:extLst>
          </p:cNvPr>
          <p:cNvSpPr/>
          <p:nvPr/>
        </p:nvSpPr>
        <p:spPr>
          <a:xfrm>
            <a:off x="78632" y="6468726"/>
            <a:ext cx="11763364" cy="253916"/>
          </a:xfrm>
          <a:prstGeom prst="rect">
            <a:avLst/>
          </a:prstGeom>
        </p:spPr>
        <p:txBody>
          <a:bodyPr wrap="square">
            <a:spAutoFit/>
          </a:bodyPr>
          <a:lstStyle/>
          <a:p>
            <a:r>
              <a:rPr lang="en-GB" sz="1050" i="1">
                <a:latin typeface="Calibri" panose="020F0502020204030204" pitchFamily="34" charset="0"/>
                <a:ea typeface="Calibri" panose="020F0502020204030204" pitchFamily="34" charset="0"/>
                <a:cs typeface="Times New Roman" panose="02020603050405020304" pitchFamily="18" charset="0"/>
              </a:rPr>
              <a:t>C1a. How frequently, if at all, have you used a </a:t>
            </a:r>
            <a:r>
              <a:rPr lang="en-GB" sz="1050" b="1" i="1">
                <a:latin typeface="Calibri" panose="020F0502020204030204" pitchFamily="34" charset="0"/>
                <a:ea typeface="Calibri" panose="020F0502020204030204" pitchFamily="34" charset="0"/>
                <a:cs typeface="Times New Roman" panose="02020603050405020304" pitchFamily="18" charset="0"/>
              </a:rPr>
              <a:t>credit card</a:t>
            </a:r>
            <a:r>
              <a:rPr lang="en-GB" sz="1050" i="1">
                <a:latin typeface="Calibri" panose="020F0502020204030204" pitchFamily="34" charset="0"/>
                <a:ea typeface="Calibri" panose="020F0502020204030204" pitchFamily="34" charset="0"/>
                <a:cs typeface="Times New Roman" panose="02020603050405020304" pitchFamily="18" charset="0"/>
              </a:rPr>
              <a:t> for gambling in </a:t>
            </a:r>
            <a:r>
              <a:rPr lang="en-GB" sz="1050" b="1" i="1">
                <a:latin typeface="Calibri" panose="020F0502020204030204" pitchFamily="34" charset="0"/>
                <a:ea typeface="Calibri" panose="020F0502020204030204" pitchFamily="34" charset="0"/>
                <a:cs typeface="Times New Roman" panose="02020603050405020304" pitchFamily="18" charset="0"/>
              </a:rPr>
              <a:t>the past twelve months</a:t>
            </a:r>
            <a:r>
              <a:rPr lang="en-GB" sz="1050" i="1">
                <a:latin typeface="Calibri" panose="020F0502020204030204" pitchFamily="34" charset="0"/>
                <a:ea typeface="Calibri" panose="020F0502020204030204" pitchFamily="34" charset="0"/>
                <a:cs typeface="Times New Roman" panose="02020603050405020304" pitchFamily="18" charset="0"/>
              </a:rPr>
              <a:t>? N=1027 people in GB who have gambled in the past 4 weeks. n=363 High GLS, n=314 Med GLS, n=350 Low GLS</a:t>
            </a:r>
            <a:r>
              <a:rPr lang="en-GB" sz="1050" i="1"/>
              <a:t> </a:t>
            </a:r>
          </a:p>
        </p:txBody>
      </p:sp>
      <p:sp>
        <p:nvSpPr>
          <p:cNvPr id="2" name="Title 1">
            <a:extLst>
              <a:ext uri="{FF2B5EF4-FFF2-40B4-BE49-F238E27FC236}">
                <a16:creationId xmlns:a16="http://schemas.microsoft.com/office/drawing/2014/main" id="{B96A461C-8162-4553-B91E-68A042003747}"/>
              </a:ext>
            </a:extLst>
          </p:cNvPr>
          <p:cNvSpPr>
            <a:spLocks noGrp="1"/>
          </p:cNvSpPr>
          <p:nvPr>
            <p:ph type="title"/>
          </p:nvPr>
        </p:nvSpPr>
        <p:spPr>
          <a:xfrm>
            <a:off x="483489" y="365133"/>
            <a:ext cx="10011009" cy="802485"/>
          </a:xfrm>
        </p:spPr>
        <p:txBody>
          <a:bodyPr>
            <a:normAutofit/>
          </a:bodyPr>
          <a:lstStyle/>
          <a:p>
            <a:r>
              <a:rPr lang="en-US" sz="2400"/>
              <a:t>Strong correlation with gambling literacy and credit card usage for gambling</a:t>
            </a:r>
            <a:endParaRPr lang="en-GB" sz="2400"/>
          </a:p>
        </p:txBody>
      </p:sp>
      <p:sp>
        <p:nvSpPr>
          <p:cNvPr id="3" name="Content Placeholder 2">
            <a:extLst>
              <a:ext uri="{FF2B5EF4-FFF2-40B4-BE49-F238E27FC236}">
                <a16:creationId xmlns:a16="http://schemas.microsoft.com/office/drawing/2014/main" id="{E3FCEBF6-3ADA-4A44-BFB9-E10D3B3834C5}"/>
              </a:ext>
            </a:extLst>
          </p:cNvPr>
          <p:cNvSpPr>
            <a:spLocks noGrp="1"/>
          </p:cNvSpPr>
          <p:nvPr>
            <p:ph idx="1"/>
          </p:nvPr>
        </p:nvSpPr>
        <p:spPr>
          <a:xfrm>
            <a:off x="483489" y="859681"/>
            <a:ext cx="11281118" cy="478257"/>
          </a:xfrm>
        </p:spPr>
        <p:txBody>
          <a:bodyPr>
            <a:normAutofit/>
          </a:bodyPr>
          <a:lstStyle/>
          <a:p>
            <a:r>
              <a:rPr lang="en-US" sz="1800"/>
              <a:t>Those with a higher gambling literacy score much less likely to be using CCs than those with a low score</a:t>
            </a:r>
          </a:p>
        </p:txBody>
      </p:sp>
      <p:sp>
        <p:nvSpPr>
          <p:cNvPr id="10" name="TextBox 9">
            <a:extLst>
              <a:ext uri="{FF2B5EF4-FFF2-40B4-BE49-F238E27FC236}">
                <a16:creationId xmlns:a16="http://schemas.microsoft.com/office/drawing/2014/main" id="{087D7E1C-9337-45F0-93B7-36D415468E89}"/>
              </a:ext>
            </a:extLst>
          </p:cNvPr>
          <p:cNvSpPr txBox="1"/>
          <p:nvPr/>
        </p:nvSpPr>
        <p:spPr>
          <a:xfrm>
            <a:off x="336550" y="1642347"/>
            <a:ext cx="5493007" cy="369332"/>
          </a:xfrm>
          <a:prstGeom prst="rect">
            <a:avLst/>
          </a:prstGeom>
          <a:noFill/>
        </p:spPr>
        <p:txBody>
          <a:bodyPr wrap="square" rtlCol="0">
            <a:spAutoFit/>
          </a:bodyPr>
          <a:lstStyle/>
          <a:p>
            <a:r>
              <a:rPr lang="en-US" b="1" i="1"/>
              <a:t>Frequency of credit card usage for gambling</a:t>
            </a:r>
            <a:endParaRPr lang="en-GB" b="1" i="1"/>
          </a:p>
        </p:txBody>
      </p:sp>
      <p:sp>
        <p:nvSpPr>
          <p:cNvPr id="4" name="TextBox 3">
            <a:extLst>
              <a:ext uri="{FF2B5EF4-FFF2-40B4-BE49-F238E27FC236}">
                <a16:creationId xmlns:a16="http://schemas.microsoft.com/office/drawing/2014/main" id="{CAA22D2D-5042-47FA-81F3-43E65DF19427}"/>
              </a:ext>
            </a:extLst>
          </p:cNvPr>
          <p:cNvSpPr txBox="1"/>
          <p:nvPr/>
        </p:nvSpPr>
        <p:spPr>
          <a:xfrm>
            <a:off x="1181686" y="2593295"/>
            <a:ext cx="1420837" cy="369332"/>
          </a:xfrm>
          <a:prstGeom prst="rect">
            <a:avLst/>
          </a:prstGeom>
          <a:noFill/>
        </p:spPr>
        <p:txBody>
          <a:bodyPr wrap="square" rtlCol="0">
            <a:spAutoFit/>
          </a:bodyPr>
          <a:lstStyle/>
          <a:p>
            <a:pPr algn="ctr"/>
            <a:r>
              <a:rPr lang="en-US" b="1"/>
              <a:t>46%</a:t>
            </a:r>
            <a:endParaRPr lang="en-GB" b="1"/>
          </a:p>
        </p:txBody>
      </p:sp>
      <p:sp>
        <p:nvSpPr>
          <p:cNvPr id="5" name="Rectangle 4">
            <a:extLst>
              <a:ext uri="{FF2B5EF4-FFF2-40B4-BE49-F238E27FC236}">
                <a16:creationId xmlns:a16="http://schemas.microsoft.com/office/drawing/2014/main" id="{73162043-D454-4E29-BAEC-2B4D6298072D}"/>
              </a:ext>
            </a:extLst>
          </p:cNvPr>
          <p:cNvSpPr/>
          <p:nvPr/>
        </p:nvSpPr>
        <p:spPr>
          <a:xfrm>
            <a:off x="201855" y="2219443"/>
            <a:ext cx="1056572" cy="1200329"/>
          </a:xfrm>
          <a:prstGeom prst="rect">
            <a:avLst/>
          </a:prstGeom>
        </p:spPr>
        <p:txBody>
          <a:bodyPr wrap="square">
            <a:spAutoFit/>
          </a:bodyPr>
          <a:lstStyle/>
          <a:p>
            <a:pPr algn="ctr"/>
            <a:r>
              <a:rPr lang="en-US"/>
              <a:t>% say they’ve used this year</a:t>
            </a:r>
            <a:endParaRPr lang="en-GB"/>
          </a:p>
        </p:txBody>
      </p:sp>
      <p:sp>
        <p:nvSpPr>
          <p:cNvPr id="13" name="TextBox 12">
            <a:extLst>
              <a:ext uri="{FF2B5EF4-FFF2-40B4-BE49-F238E27FC236}">
                <a16:creationId xmlns:a16="http://schemas.microsoft.com/office/drawing/2014/main" id="{5F79B870-27F6-457A-B2A0-8B203D3B66CD}"/>
              </a:ext>
            </a:extLst>
          </p:cNvPr>
          <p:cNvSpPr txBox="1"/>
          <p:nvPr/>
        </p:nvSpPr>
        <p:spPr>
          <a:xfrm>
            <a:off x="3054068" y="2593295"/>
            <a:ext cx="1420837" cy="369332"/>
          </a:xfrm>
          <a:prstGeom prst="rect">
            <a:avLst/>
          </a:prstGeom>
          <a:noFill/>
        </p:spPr>
        <p:txBody>
          <a:bodyPr wrap="square" rtlCol="0">
            <a:spAutoFit/>
          </a:bodyPr>
          <a:lstStyle/>
          <a:p>
            <a:pPr algn="ctr"/>
            <a:r>
              <a:rPr lang="en-US" b="1"/>
              <a:t>26%</a:t>
            </a:r>
            <a:endParaRPr lang="en-GB" b="1"/>
          </a:p>
        </p:txBody>
      </p:sp>
      <p:sp>
        <p:nvSpPr>
          <p:cNvPr id="14" name="TextBox 13">
            <a:extLst>
              <a:ext uri="{FF2B5EF4-FFF2-40B4-BE49-F238E27FC236}">
                <a16:creationId xmlns:a16="http://schemas.microsoft.com/office/drawing/2014/main" id="{EC71FC61-5531-44B6-82E7-0977FCB9F89D}"/>
              </a:ext>
            </a:extLst>
          </p:cNvPr>
          <p:cNvSpPr txBox="1"/>
          <p:nvPr/>
        </p:nvSpPr>
        <p:spPr>
          <a:xfrm>
            <a:off x="4856110" y="2593295"/>
            <a:ext cx="1420837" cy="369332"/>
          </a:xfrm>
          <a:prstGeom prst="rect">
            <a:avLst/>
          </a:prstGeom>
          <a:noFill/>
        </p:spPr>
        <p:txBody>
          <a:bodyPr wrap="square" rtlCol="0">
            <a:spAutoFit/>
          </a:bodyPr>
          <a:lstStyle/>
          <a:p>
            <a:pPr algn="ctr"/>
            <a:r>
              <a:rPr lang="en-US" b="1"/>
              <a:t>44%</a:t>
            </a:r>
            <a:endParaRPr lang="en-GB" b="1"/>
          </a:p>
        </p:txBody>
      </p:sp>
      <p:sp>
        <p:nvSpPr>
          <p:cNvPr id="15" name="TextBox 14">
            <a:extLst>
              <a:ext uri="{FF2B5EF4-FFF2-40B4-BE49-F238E27FC236}">
                <a16:creationId xmlns:a16="http://schemas.microsoft.com/office/drawing/2014/main" id="{22C41009-9926-4ABD-97C4-0497DD54856F}"/>
              </a:ext>
            </a:extLst>
          </p:cNvPr>
          <p:cNvSpPr txBox="1"/>
          <p:nvPr/>
        </p:nvSpPr>
        <p:spPr>
          <a:xfrm>
            <a:off x="6630016" y="2593295"/>
            <a:ext cx="1420837" cy="369332"/>
          </a:xfrm>
          <a:prstGeom prst="rect">
            <a:avLst/>
          </a:prstGeom>
          <a:noFill/>
        </p:spPr>
        <p:txBody>
          <a:bodyPr wrap="square" rtlCol="0">
            <a:spAutoFit/>
          </a:bodyPr>
          <a:lstStyle/>
          <a:p>
            <a:pPr algn="ctr"/>
            <a:r>
              <a:rPr lang="en-US" b="1"/>
              <a:t>69%</a:t>
            </a:r>
            <a:endParaRPr lang="en-GB" b="1"/>
          </a:p>
        </p:txBody>
      </p:sp>
      <p:cxnSp>
        <p:nvCxnSpPr>
          <p:cNvPr id="12" name="Straight Arrow Connector 11">
            <a:extLst>
              <a:ext uri="{FF2B5EF4-FFF2-40B4-BE49-F238E27FC236}">
                <a16:creationId xmlns:a16="http://schemas.microsoft.com/office/drawing/2014/main" id="{6F1844DB-CCE8-4256-AD21-75BF62CB04E4}"/>
              </a:ext>
            </a:extLst>
          </p:cNvPr>
          <p:cNvCxnSpPr>
            <a:cxnSpLocks/>
          </p:cNvCxnSpPr>
          <p:nvPr/>
        </p:nvCxnSpPr>
        <p:spPr>
          <a:xfrm flipV="1">
            <a:off x="1216223" y="2791471"/>
            <a:ext cx="3812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967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AAC2-05C3-41B6-81DA-716B991F7388}"/>
              </a:ext>
            </a:extLst>
          </p:cNvPr>
          <p:cNvSpPr>
            <a:spLocks noGrp="1"/>
          </p:cNvSpPr>
          <p:nvPr>
            <p:ph type="title"/>
          </p:nvPr>
        </p:nvSpPr>
        <p:spPr>
          <a:xfrm>
            <a:off x="336754" y="433385"/>
            <a:ext cx="10515600" cy="757130"/>
          </a:xfrm>
        </p:spPr>
        <p:txBody>
          <a:bodyPr/>
          <a:lstStyle/>
          <a:p>
            <a:r>
              <a:rPr lang="en-US"/>
              <a:t>Those who use credit cards to gamble, and who have a low literacy score, tend to take part in a higher number of gambling activities</a:t>
            </a:r>
            <a:endParaRPr lang="en-GB"/>
          </a:p>
        </p:txBody>
      </p:sp>
      <p:graphicFrame>
        <p:nvGraphicFramePr>
          <p:cNvPr id="6" name="Content Placeholder 5">
            <a:extLst>
              <a:ext uri="{FF2B5EF4-FFF2-40B4-BE49-F238E27FC236}">
                <a16:creationId xmlns:a16="http://schemas.microsoft.com/office/drawing/2014/main" id="{CA5FCEDB-022D-4E84-ABF6-3D06F370A053}"/>
              </a:ext>
            </a:extLst>
          </p:cNvPr>
          <p:cNvGraphicFramePr>
            <a:graphicFrameLocks noGrp="1"/>
          </p:cNvGraphicFramePr>
          <p:nvPr>
            <p:ph idx="1"/>
            <p:extLst>
              <p:ext uri="{D42A27DB-BD31-4B8C-83A1-F6EECF244321}">
                <p14:modId xmlns:p14="http://schemas.microsoft.com/office/powerpoint/2010/main" val="1716463803"/>
              </p:ext>
            </p:extLst>
          </p:nvPr>
        </p:nvGraphicFramePr>
        <p:xfrm>
          <a:off x="108154" y="2011679"/>
          <a:ext cx="11568031" cy="44129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A7298CC-5720-4076-AAAC-09DFB64B965A}"/>
              </a:ext>
            </a:extLst>
          </p:cNvPr>
          <p:cNvSpPr txBox="1"/>
          <p:nvPr/>
        </p:nvSpPr>
        <p:spPr>
          <a:xfrm>
            <a:off x="336550" y="1642347"/>
            <a:ext cx="5493007" cy="369332"/>
          </a:xfrm>
          <a:prstGeom prst="rect">
            <a:avLst/>
          </a:prstGeom>
          <a:noFill/>
        </p:spPr>
        <p:txBody>
          <a:bodyPr wrap="square" rtlCol="0">
            <a:spAutoFit/>
          </a:bodyPr>
          <a:lstStyle/>
          <a:p>
            <a:r>
              <a:rPr lang="en-US" b="1" i="1"/>
              <a:t>Gambling activities taken part in the last 4 weeks</a:t>
            </a:r>
            <a:endParaRPr lang="en-GB" b="1" i="1"/>
          </a:p>
        </p:txBody>
      </p:sp>
      <p:sp>
        <p:nvSpPr>
          <p:cNvPr id="8" name="Rectangle 7">
            <a:extLst>
              <a:ext uri="{FF2B5EF4-FFF2-40B4-BE49-F238E27FC236}">
                <a16:creationId xmlns:a16="http://schemas.microsoft.com/office/drawing/2014/main" id="{37B0CCC2-6B4B-4411-9FDC-8F5AC693968F}"/>
              </a:ext>
            </a:extLst>
          </p:cNvPr>
          <p:cNvSpPr/>
          <p:nvPr/>
        </p:nvSpPr>
        <p:spPr>
          <a:xfrm>
            <a:off x="108154" y="6527408"/>
            <a:ext cx="10231600" cy="253916"/>
          </a:xfrm>
          <a:prstGeom prst="rect">
            <a:avLst/>
          </a:prstGeom>
        </p:spPr>
        <p:txBody>
          <a:bodyPr wrap="square">
            <a:spAutoFit/>
          </a:bodyPr>
          <a:lstStyle/>
          <a:p>
            <a:pPr indent="-630555">
              <a:spcAft>
                <a:spcPts val="0"/>
              </a:spcAft>
            </a:pPr>
            <a:r>
              <a:rPr lang="en-GB" sz="1050" i="1">
                <a:latin typeface="Calibri" panose="020F0502020204030204" pitchFamily="34" charset="0"/>
                <a:ea typeface="Calibri" panose="020F0502020204030204" pitchFamily="34" charset="0"/>
                <a:cs typeface="Times New Roman" panose="02020603050405020304" pitchFamily="18" charset="0"/>
              </a:rPr>
              <a:t>S1. Which of the following, if any, have you taken part in in </a:t>
            </a:r>
            <a:r>
              <a:rPr lang="en-GB" sz="1050" b="1" i="1">
                <a:latin typeface="Calibri" panose="020F0502020204030204" pitchFamily="34" charset="0"/>
                <a:ea typeface="Calibri" panose="020F0502020204030204" pitchFamily="34" charset="0"/>
                <a:cs typeface="Times New Roman" panose="02020603050405020304" pitchFamily="18" charset="0"/>
              </a:rPr>
              <a:t>the last four weeks?</a:t>
            </a:r>
            <a:r>
              <a:rPr lang="en-GB" sz="1050" i="1">
                <a:latin typeface="Calibri" panose="020F0502020204030204" pitchFamily="34" charset="0"/>
                <a:ea typeface="Calibri" panose="020F0502020204030204" pitchFamily="34" charset="0"/>
                <a:cs typeface="Times New Roman" panose="02020603050405020304" pitchFamily="18" charset="0"/>
              </a:rPr>
              <a:t> N= 474 CC gamblers, n=96 High GLS, n=137 Med GLS, n=241 Low GLS</a:t>
            </a:r>
            <a:r>
              <a:rPr lang="en-GB" sz="1050" i="1"/>
              <a:t> </a:t>
            </a:r>
            <a:endParaRPr lang="en-GB" sz="1050" i="1">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D57AF5B-6143-4792-A95A-BE5DD6BA9390}"/>
              </a:ext>
            </a:extLst>
          </p:cNvPr>
          <p:cNvCxnSpPr/>
          <p:nvPr/>
        </p:nvCxnSpPr>
        <p:spPr>
          <a:xfrm>
            <a:off x="3151164" y="2307102"/>
            <a:ext cx="0" cy="20257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CC0E543B-2237-455C-B359-3DC000D372BF}"/>
              </a:ext>
            </a:extLst>
          </p:cNvPr>
          <p:cNvGraphicFramePr>
            <a:graphicFrameLocks noGrp="1"/>
          </p:cNvGraphicFramePr>
          <p:nvPr>
            <p:extLst>
              <p:ext uri="{D42A27DB-BD31-4B8C-83A1-F6EECF244321}">
                <p14:modId xmlns:p14="http://schemas.microsoft.com/office/powerpoint/2010/main" val="2049230432"/>
              </p:ext>
            </p:extLst>
          </p:nvPr>
        </p:nvGraphicFramePr>
        <p:xfrm>
          <a:off x="7008162" y="2080230"/>
          <a:ext cx="4406900" cy="738664"/>
        </p:xfrm>
        <a:graphic>
          <a:graphicData uri="http://schemas.openxmlformats.org/drawingml/2006/table">
            <a:tbl>
              <a:tblPr>
                <a:tableStyleId>{5C22544A-7EE6-4342-B048-85BDC9FD1C3A}</a:tableStyleId>
              </a:tblPr>
              <a:tblGrid>
                <a:gridCol w="1968500">
                  <a:extLst>
                    <a:ext uri="{9D8B030D-6E8A-4147-A177-3AD203B41FA5}">
                      <a16:colId xmlns:a16="http://schemas.microsoft.com/office/drawing/2014/main" val="2478311600"/>
                    </a:ext>
                  </a:extLst>
                </a:gridCol>
                <a:gridCol w="609600">
                  <a:extLst>
                    <a:ext uri="{9D8B030D-6E8A-4147-A177-3AD203B41FA5}">
                      <a16:colId xmlns:a16="http://schemas.microsoft.com/office/drawing/2014/main" val="3683208155"/>
                    </a:ext>
                  </a:extLst>
                </a:gridCol>
                <a:gridCol w="609600">
                  <a:extLst>
                    <a:ext uri="{9D8B030D-6E8A-4147-A177-3AD203B41FA5}">
                      <a16:colId xmlns:a16="http://schemas.microsoft.com/office/drawing/2014/main" val="2883188075"/>
                    </a:ext>
                  </a:extLst>
                </a:gridCol>
                <a:gridCol w="609600">
                  <a:extLst>
                    <a:ext uri="{9D8B030D-6E8A-4147-A177-3AD203B41FA5}">
                      <a16:colId xmlns:a16="http://schemas.microsoft.com/office/drawing/2014/main" val="2278525037"/>
                    </a:ext>
                  </a:extLst>
                </a:gridCol>
                <a:gridCol w="609600">
                  <a:extLst>
                    <a:ext uri="{9D8B030D-6E8A-4147-A177-3AD203B41FA5}">
                      <a16:colId xmlns:a16="http://schemas.microsoft.com/office/drawing/2014/main" val="1191977423"/>
                    </a:ext>
                  </a:extLst>
                </a:gridCol>
              </a:tblGrid>
              <a:tr h="369332">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panose="020F0502020204030204" pitchFamily="34" charset="0"/>
                        </a:rPr>
                        <a:t>Total CC Users</a:t>
                      </a:r>
                    </a:p>
                  </a:txBody>
                  <a:tcPr marL="9525" marR="9525" marT="9525" marB="0" anchor="ctr"/>
                </a:tc>
                <a:tc>
                  <a:txBody>
                    <a:bodyPr/>
                    <a:lstStyle/>
                    <a:p>
                      <a:pPr algn="ctr" fontAlgn="b"/>
                      <a:r>
                        <a:rPr lang="en-GB" sz="1100" b="0" i="0" u="none" strike="noStrike">
                          <a:solidFill>
                            <a:srgbClr val="000000"/>
                          </a:solidFill>
                          <a:effectLst/>
                          <a:latin typeface="Calibri" panose="020F0502020204030204" pitchFamily="34" charset="0"/>
                        </a:rPr>
                        <a:t>High GLS</a:t>
                      </a:r>
                    </a:p>
                  </a:txBody>
                  <a:tcPr marL="9525" marR="9525" marT="9525" marB="0" anchor="ctr"/>
                </a:tc>
                <a:tc>
                  <a:txBody>
                    <a:bodyPr/>
                    <a:lstStyle/>
                    <a:p>
                      <a:pPr algn="ctr" fontAlgn="b"/>
                      <a:r>
                        <a:rPr lang="en-GB" sz="1100" b="0" i="0" u="none" strike="noStrike">
                          <a:solidFill>
                            <a:srgbClr val="000000"/>
                          </a:solidFill>
                          <a:effectLst/>
                          <a:latin typeface="Calibri" panose="020F0502020204030204" pitchFamily="34" charset="0"/>
                        </a:rPr>
                        <a:t>Medium GLS</a:t>
                      </a:r>
                    </a:p>
                  </a:txBody>
                  <a:tcPr marL="9525" marR="9525" marT="9525" marB="0" anchor="ctr"/>
                </a:tc>
                <a:tc>
                  <a:txBody>
                    <a:bodyPr/>
                    <a:lstStyle/>
                    <a:p>
                      <a:pPr algn="ctr" fontAlgn="b"/>
                      <a:r>
                        <a:rPr lang="en-GB" sz="1100" b="0" i="0" u="none" strike="noStrike">
                          <a:solidFill>
                            <a:srgbClr val="000000"/>
                          </a:solidFill>
                          <a:effectLst/>
                          <a:latin typeface="Calibri" panose="020F0502020204030204" pitchFamily="34" charset="0"/>
                        </a:rPr>
                        <a:t>Low GLS</a:t>
                      </a:r>
                    </a:p>
                  </a:txBody>
                  <a:tcPr marL="9525" marR="9525" marT="9525" marB="0" anchor="ctr"/>
                </a:tc>
                <a:extLst>
                  <a:ext uri="{0D108BD9-81ED-4DB2-BD59-A6C34878D82A}">
                    <a16:rowId xmlns:a16="http://schemas.microsoft.com/office/drawing/2014/main" val="2137227211"/>
                  </a:ext>
                </a:extLst>
              </a:tr>
              <a:tr h="369332">
                <a:tc>
                  <a:txBody>
                    <a:bodyPr/>
                    <a:lstStyle/>
                    <a:p>
                      <a:pPr algn="l" fontAlgn="b"/>
                      <a:r>
                        <a:rPr lang="en-GB" sz="1100" u="none" strike="noStrike">
                          <a:effectLst/>
                        </a:rPr>
                        <a:t>Average number taken part in</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a:effectLst/>
                        </a:rPr>
                        <a:t>2.5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a:effectLst/>
                        </a:rPr>
                        <a:t>2.1</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a:effectLst/>
                        </a:rPr>
                        <a:t>2.4</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a:effectLst/>
                        </a:rPr>
                        <a:t>2.8</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53819575"/>
                  </a:ext>
                </a:extLst>
              </a:tr>
            </a:tbl>
          </a:graphicData>
        </a:graphic>
      </p:graphicFrame>
    </p:spTree>
    <p:extLst>
      <p:ext uri="{BB962C8B-B14F-4D97-AF65-F5344CB8AC3E}">
        <p14:creationId xmlns:p14="http://schemas.microsoft.com/office/powerpoint/2010/main" val="282697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06E3-2145-4E9B-8AAE-FB7BC96F335F}"/>
              </a:ext>
            </a:extLst>
          </p:cNvPr>
          <p:cNvSpPr>
            <a:spLocks noGrp="1"/>
          </p:cNvSpPr>
          <p:nvPr>
            <p:ph type="title"/>
          </p:nvPr>
        </p:nvSpPr>
        <p:spPr/>
        <p:txBody>
          <a:bodyPr/>
          <a:lstStyle/>
          <a:p>
            <a:r>
              <a:rPr lang="en-US"/>
              <a:t>The amount spent on CCs increases, the lower the gambling literacy score</a:t>
            </a:r>
            <a:endParaRPr lang="en-GB"/>
          </a:p>
        </p:txBody>
      </p:sp>
      <p:graphicFrame>
        <p:nvGraphicFramePr>
          <p:cNvPr id="6" name="Content Placeholder 5">
            <a:extLst>
              <a:ext uri="{FF2B5EF4-FFF2-40B4-BE49-F238E27FC236}">
                <a16:creationId xmlns:a16="http://schemas.microsoft.com/office/drawing/2014/main" id="{EC5CBE24-8169-4950-867D-E2C4FFBFEE88}"/>
              </a:ext>
            </a:extLst>
          </p:cNvPr>
          <p:cNvGraphicFramePr>
            <a:graphicFrameLocks noGrp="1"/>
          </p:cNvGraphicFramePr>
          <p:nvPr>
            <p:ph idx="1"/>
            <p:extLst>
              <p:ext uri="{D42A27DB-BD31-4B8C-83A1-F6EECF244321}">
                <p14:modId xmlns:p14="http://schemas.microsoft.com/office/powerpoint/2010/main" val="678457294"/>
              </p:ext>
            </p:extLst>
          </p:nvPr>
        </p:nvGraphicFramePr>
        <p:xfrm>
          <a:off x="755373" y="2011679"/>
          <a:ext cx="3498574" cy="44129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B557894-0ACE-424D-B516-BEE7F2EAB8EC}"/>
              </a:ext>
            </a:extLst>
          </p:cNvPr>
          <p:cNvSpPr txBox="1"/>
          <p:nvPr/>
        </p:nvSpPr>
        <p:spPr>
          <a:xfrm>
            <a:off x="848139" y="4903305"/>
            <a:ext cx="848139" cy="369332"/>
          </a:xfrm>
          <a:prstGeom prst="rect">
            <a:avLst/>
          </a:prstGeom>
          <a:noFill/>
        </p:spPr>
        <p:txBody>
          <a:bodyPr wrap="square" rtlCol="0">
            <a:spAutoFit/>
          </a:bodyPr>
          <a:lstStyle/>
          <a:p>
            <a:r>
              <a:rPr lang="en-US"/>
              <a:t>Less</a:t>
            </a:r>
            <a:endParaRPr lang="en-GB"/>
          </a:p>
        </p:txBody>
      </p:sp>
      <p:sp>
        <p:nvSpPr>
          <p:cNvPr id="8" name="TextBox 7">
            <a:extLst>
              <a:ext uri="{FF2B5EF4-FFF2-40B4-BE49-F238E27FC236}">
                <a16:creationId xmlns:a16="http://schemas.microsoft.com/office/drawing/2014/main" id="{3E5FA1B4-270B-4F26-8925-818DA1E60727}"/>
              </a:ext>
            </a:extLst>
          </p:cNvPr>
          <p:cNvSpPr txBox="1"/>
          <p:nvPr/>
        </p:nvSpPr>
        <p:spPr>
          <a:xfrm>
            <a:off x="768624" y="2136404"/>
            <a:ext cx="848139" cy="369332"/>
          </a:xfrm>
          <a:prstGeom prst="rect">
            <a:avLst/>
          </a:prstGeom>
          <a:noFill/>
        </p:spPr>
        <p:txBody>
          <a:bodyPr wrap="square" rtlCol="0">
            <a:spAutoFit/>
          </a:bodyPr>
          <a:lstStyle/>
          <a:p>
            <a:r>
              <a:rPr lang="en-US"/>
              <a:t>More</a:t>
            </a:r>
            <a:endParaRPr lang="en-GB"/>
          </a:p>
        </p:txBody>
      </p:sp>
      <p:sp>
        <p:nvSpPr>
          <p:cNvPr id="9" name="TextBox 8">
            <a:extLst>
              <a:ext uri="{FF2B5EF4-FFF2-40B4-BE49-F238E27FC236}">
                <a16:creationId xmlns:a16="http://schemas.microsoft.com/office/drawing/2014/main" id="{155F7A68-B7FE-4BB6-A00F-0A0D9983CF88}"/>
              </a:ext>
            </a:extLst>
          </p:cNvPr>
          <p:cNvSpPr txBox="1"/>
          <p:nvPr/>
        </p:nvSpPr>
        <p:spPr>
          <a:xfrm>
            <a:off x="141303" y="1576087"/>
            <a:ext cx="5493007" cy="369332"/>
          </a:xfrm>
          <a:prstGeom prst="rect">
            <a:avLst/>
          </a:prstGeom>
          <a:noFill/>
        </p:spPr>
        <p:txBody>
          <a:bodyPr wrap="square" rtlCol="0">
            <a:spAutoFit/>
          </a:bodyPr>
          <a:lstStyle/>
          <a:p>
            <a:r>
              <a:rPr lang="en-US" b="1" i="1"/>
              <a:t>Typical spend each time using a CC to gamble</a:t>
            </a:r>
            <a:endParaRPr lang="en-GB" b="1" i="1"/>
          </a:p>
        </p:txBody>
      </p:sp>
      <p:cxnSp>
        <p:nvCxnSpPr>
          <p:cNvPr id="11" name="Straight Arrow Connector 10">
            <a:extLst>
              <a:ext uri="{FF2B5EF4-FFF2-40B4-BE49-F238E27FC236}">
                <a16:creationId xmlns:a16="http://schemas.microsoft.com/office/drawing/2014/main" id="{4BDC780F-5D97-45CA-B267-DE99FA3F4C8F}"/>
              </a:ext>
            </a:extLst>
          </p:cNvPr>
          <p:cNvCxnSpPr/>
          <p:nvPr/>
        </p:nvCxnSpPr>
        <p:spPr>
          <a:xfrm>
            <a:off x="1099930" y="2531166"/>
            <a:ext cx="0" cy="23588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240B0EB3-2A4A-4559-8352-AE5DAF94A449}"/>
              </a:ext>
            </a:extLst>
          </p:cNvPr>
          <p:cNvSpPr/>
          <p:nvPr/>
        </p:nvSpPr>
        <p:spPr>
          <a:xfrm>
            <a:off x="141303" y="6456211"/>
            <a:ext cx="11591152" cy="246221"/>
          </a:xfrm>
          <a:prstGeom prst="rect">
            <a:avLst/>
          </a:prstGeom>
        </p:spPr>
        <p:txBody>
          <a:bodyPr wrap="square">
            <a:spAutoFit/>
          </a:bodyPr>
          <a:lstStyle/>
          <a:p>
            <a:r>
              <a:rPr lang="en-GB" sz="1000" i="1"/>
              <a:t>C2. What is/was the average amount that you typically spend/spent each time you use(d) </a:t>
            </a:r>
            <a:r>
              <a:rPr lang="en-GB" sz="1000" b="1" i="1"/>
              <a:t>a credit card</a:t>
            </a:r>
            <a:r>
              <a:rPr lang="en-GB" sz="1000" i="1"/>
              <a:t> to gamble? </a:t>
            </a:r>
            <a:r>
              <a:rPr lang="en-GB" sz="1000" i="1">
                <a:latin typeface="Calibri" panose="020F0502020204030204" pitchFamily="34" charset="0"/>
                <a:ea typeface="Calibri" panose="020F0502020204030204" pitchFamily="34" charset="0"/>
                <a:cs typeface="Times New Roman" panose="02020603050405020304" pitchFamily="18" charset="0"/>
              </a:rPr>
              <a:t>N= 474 CC gamblers, n=96 High GLS, n=137 Med GLS, n=241 Low GLS</a:t>
            </a:r>
            <a:r>
              <a:rPr lang="en-GB" sz="1000" i="1"/>
              <a:t> </a:t>
            </a:r>
            <a:endParaRPr lang="en-GB" sz="1000" i="1">
              <a:effectLst/>
            </a:endParaRPr>
          </a:p>
        </p:txBody>
      </p:sp>
      <p:cxnSp>
        <p:nvCxnSpPr>
          <p:cNvPr id="14" name="Straight Connector 13">
            <a:extLst>
              <a:ext uri="{FF2B5EF4-FFF2-40B4-BE49-F238E27FC236}">
                <a16:creationId xmlns:a16="http://schemas.microsoft.com/office/drawing/2014/main" id="{537EB0A6-9CB1-4459-A522-BA5859B38924}"/>
              </a:ext>
            </a:extLst>
          </p:cNvPr>
          <p:cNvCxnSpPr/>
          <p:nvPr/>
        </p:nvCxnSpPr>
        <p:spPr>
          <a:xfrm>
            <a:off x="3154017" y="3237657"/>
            <a:ext cx="1601278" cy="0"/>
          </a:xfrm>
          <a:prstGeom prst="line">
            <a:avLst/>
          </a:prstGeom>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2A4236F4-E595-471A-B257-4D27297DD77D}"/>
              </a:ext>
            </a:extLst>
          </p:cNvPr>
          <p:cNvSpPr/>
          <p:nvPr/>
        </p:nvSpPr>
        <p:spPr>
          <a:xfrm>
            <a:off x="3299793" y="3429000"/>
            <a:ext cx="1298711" cy="12987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69</a:t>
            </a:r>
            <a:r>
              <a:rPr lang="en-US" b="1">
                <a:solidFill>
                  <a:schemeClr val="tx1"/>
                </a:solidFill>
              </a:rPr>
              <a:t>%</a:t>
            </a:r>
            <a:endParaRPr lang="en-GB" b="1">
              <a:solidFill>
                <a:schemeClr val="tx1"/>
              </a:solidFill>
            </a:endParaRPr>
          </a:p>
        </p:txBody>
      </p:sp>
      <p:sp>
        <p:nvSpPr>
          <p:cNvPr id="16" name="TextBox 15">
            <a:extLst>
              <a:ext uri="{FF2B5EF4-FFF2-40B4-BE49-F238E27FC236}">
                <a16:creationId xmlns:a16="http://schemas.microsoft.com/office/drawing/2014/main" id="{C3C1CFEC-CA5C-4079-A0C3-02DF7D1272B5}"/>
              </a:ext>
            </a:extLst>
          </p:cNvPr>
          <p:cNvSpPr txBox="1"/>
          <p:nvPr/>
        </p:nvSpPr>
        <p:spPr>
          <a:xfrm>
            <a:off x="3410760" y="4792488"/>
            <a:ext cx="1405846" cy="369332"/>
          </a:xfrm>
          <a:prstGeom prst="rect">
            <a:avLst/>
          </a:prstGeom>
          <a:noFill/>
        </p:spPr>
        <p:txBody>
          <a:bodyPr wrap="square" rtlCol="0">
            <a:spAutoFit/>
          </a:bodyPr>
          <a:lstStyle/>
          <a:p>
            <a:r>
              <a:rPr lang="en-US"/>
              <a:t>£50 or less</a:t>
            </a:r>
            <a:endParaRPr lang="en-GB"/>
          </a:p>
        </p:txBody>
      </p:sp>
      <p:sp>
        <p:nvSpPr>
          <p:cNvPr id="17" name="Oval 16">
            <a:extLst>
              <a:ext uri="{FF2B5EF4-FFF2-40B4-BE49-F238E27FC236}">
                <a16:creationId xmlns:a16="http://schemas.microsoft.com/office/drawing/2014/main" id="{441BB59F-8480-4BFA-ADDE-4B1E072CFBAD}"/>
              </a:ext>
            </a:extLst>
          </p:cNvPr>
          <p:cNvSpPr/>
          <p:nvPr/>
        </p:nvSpPr>
        <p:spPr>
          <a:xfrm>
            <a:off x="3670858" y="2098987"/>
            <a:ext cx="755367" cy="7553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30</a:t>
            </a:r>
            <a:r>
              <a:rPr lang="en-US" sz="1400" b="1">
                <a:solidFill>
                  <a:schemeClr val="tx1"/>
                </a:solidFill>
              </a:rPr>
              <a:t>%</a:t>
            </a:r>
            <a:endParaRPr lang="en-GB" sz="700" b="1">
              <a:solidFill>
                <a:schemeClr val="tx1"/>
              </a:solidFill>
            </a:endParaRPr>
          </a:p>
        </p:txBody>
      </p:sp>
      <p:sp>
        <p:nvSpPr>
          <p:cNvPr id="18" name="TextBox 17">
            <a:extLst>
              <a:ext uri="{FF2B5EF4-FFF2-40B4-BE49-F238E27FC236}">
                <a16:creationId xmlns:a16="http://schemas.microsoft.com/office/drawing/2014/main" id="{232DCBA7-9200-4BD1-92A6-4581F526E392}"/>
              </a:ext>
            </a:extLst>
          </p:cNvPr>
          <p:cNvSpPr txBox="1"/>
          <p:nvPr/>
        </p:nvSpPr>
        <p:spPr>
          <a:xfrm>
            <a:off x="3256442" y="2854354"/>
            <a:ext cx="1995010" cy="338554"/>
          </a:xfrm>
          <a:prstGeom prst="rect">
            <a:avLst/>
          </a:prstGeom>
          <a:noFill/>
        </p:spPr>
        <p:txBody>
          <a:bodyPr wrap="square" rtlCol="0">
            <a:spAutoFit/>
          </a:bodyPr>
          <a:lstStyle/>
          <a:p>
            <a:r>
              <a:rPr lang="en-US" sz="1600"/>
              <a:t>More than £50</a:t>
            </a:r>
            <a:endParaRPr lang="en-GB" sz="1600"/>
          </a:p>
        </p:txBody>
      </p:sp>
      <p:sp>
        <p:nvSpPr>
          <p:cNvPr id="27" name="Content Placeholder 2">
            <a:extLst>
              <a:ext uri="{FF2B5EF4-FFF2-40B4-BE49-F238E27FC236}">
                <a16:creationId xmlns:a16="http://schemas.microsoft.com/office/drawing/2014/main" id="{A61B3A0E-7E73-4258-81C8-3D0CDAD77CFE}"/>
              </a:ext>
            </a:extLst>
          </p:cNvPr>
          <p:cNvSpPr txBox="1">
            <a:spLocks/>
          </p:cNvSpPr>
          <p:nvPr/>
        </p:nvSpPr>
        <p:spPr>
          <a:xfrm>
            <a:off x="336754" y="905553"/>
            <a:ext cx="1051560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More than half of those with a low GLS spend more than £50 each time they use a CC to gamble</a:t>
            </a:r>
            <a:endParaRPr lang="en-GB">
              <a:highlight>
                <a:srgbClr val="FFFF00"/>
              </a:highlight>
            </a:endParaRPr>
          </a:p>
        </p:txBody>
      </p:sp>
      <p:graphicFrame>
        <p:nvGraphicFramePr>
          <p:cNvPr id="23" name="Content Placeholder 5">
            <a:extLst>
              <a:ext uri="{FF2B5EF4-FFF2-40B4-BE49-F238E27FC236}">
                <a16:creationId xmlns:a16="http://schemas.microsoft.com/office/drawing/2014/main" id="{620285DE-EF0E-490D-9542-323B661F549D}"/>
              </a:ext>
            </a:extLst>
          </p:cNvPr>
          <p:cNvGraphicFramePr>
            <a:graphicFrameLocks/>
          </p:cNvGraphicFramePr>
          <p:nvPr>
            <p:extLst>
              <p:ext uri="{D42A27DB-BD31-4B8C-83A1-F6EECF244321}">
                <p14:modId xmlns:p14="http://schemas.microsoft.com/office/powerpoint/2010/main" val="4222739194"/>
              </p:ext>
            </p:extLst>
          </p:nvPr>
        </p:nvGraphicFramePr>
        <p:xfrm>
          <a:off x="4965619" y="2011679"/>
          <a:ext cx="6865310" cy="4412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B42EE4D7-372B-4CBC-B280-840837BE91E2}"/>
              </a:ext>
            </a:extLst>
          </p:cNvPr>
          <p:cNvGraphicFramePr>
            <a:graphicFrameLocks noGrp="1"/>
          </p:cNvGraphicFramePr>
          <p:nvPr>
            <p:extLst>
              <p:ext uri="{D42A27DB-BD31-4B8C-83A1-F6EECF244321}">
                <p14:modId xmlns:p14="http://schemas.microsoft.com/office/powerpoint/2010/main" val="3345412886"/>
              </p:ext>
            </p:extLst>
          </p:nvPr>
        </p:nvGraphicFramePr>
        <p:xfrm>
          <a:off x="6770230" y="3930920"/>
          <a:ext cx="1130106" cy="381000"/>
        </p:xfrm>
        <a:graphic>
          <a:graphicData uri="http://schemas.openxmlformats.org/drawingml/2006/table">
            <a:tbl>
              <a:tblPr>
                <a:tableStyleId>{5C22544A-7EE6-4342-B048-85BDC9FD1C3A}</a:tableStyleId>
              </a:tblPr>
              <a:tblGrid>
                <a:gridCol w="672906">
                  <a:extLst>
                    <a:ext uri="{9D8B030D-6E8A-4147-A177-3AD203B41FA5}">
                      <a16:colId xmlns:a16="http://schemas.microsoft.com/office/drawing/2014/main" val="2407366909"/>
                    </a:ext>
                  </a:extLst>
                </a:gridCol>
                <a:gridCol w="457200">
                  <a:extLst>
                    <a:ext uri="{9D8B030D-6E8A-4147-A177-3AD203B41FA5}">
                      <a16:colId xmlns:a16="http://schemas.microsoft.com/office/drawing/2014/main" val="2961247908"/>
                    </a:ext>
                  </a:extLst>
                </a:gridCol>
              </a:tblGrid>
              <a:tr h="190500">
                <a:tc>
                  <a:txBody>
                    <a:bodyPr/>
                    <a:lstStyle/>
                    <a:p>
                      <a:pPr algn="r" fontAlgn="b"/>
                      <a:r>
                        <a:rPr lang="en-US" sz="1100" b="0" i="0" u="none" strike="noStrike">
                          <a:solidFill>
                            <a:srgbClr val="000000"/>
                          </a:solidFill>
                          <a:effectLst/>
                          <a:latin typeface="Calibri" panose="020F0502020204030204" pitchFamily="34" charset="0"/>
                        </a:rPr>
                        <a:t>Under £50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91%</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791617"/>
                  </a:ext>
                </a:extLst>
              </a:tr>
              <a:tr h="190500">
                <a:tc>
                  <a:txBody>
                    <a:bodyPr/>
                    <a:lstStyle/>
                    <a:p>
                      <a:pPr algn="r" fontAlgn="b"/>
                      <a:r>
                        <a:rPr lang="en-US" sz="1100" b="0" i="0" u="none" strike="noStrike">
                          <a:solidFill>
                            <a:srgbClr val="000000"/>
                          </a:solidFill>
                          <a:effectLst/>
                          <a:latin typeface="Calibri" panose="020F0502020204030204" pitchFamily="34" charset="0"/>
                        </a:rPr>
                        <a:t>Over £50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1025140"/>
                  </a:ext>
                </a:extLst>
              </a:tr>
            </a:tbl>
          </a:graphicData>
        </a:graphic>
      </p:graphicFrame>
      <p:graphicFrame>
        <p:nvGraphicFramePr>
          <p:cNvPr id="24" name="Table 23">
            <a:extLst>
              <a:ext uri="{FF2B5EF4-FFF2-40B4-BE49-F238E27FC236}">
                <a16:creationId xmlns:a16="http://schemas.microsoft.com/office/drawing/2014/main" id="{E2DA24A5-3754-469B-859B-5CE3FE7706ED}"/>
              </a:ext>
            </a:extLst>
          </p:cNvPr>
          <p:cNvGraphicFramePr>
            <a:graphicFrameLocks noGrp="1"/>
          </p:cNvGraphicFramePr>
          <p:nvPr>
            <p:extLst>
              <p:ext uri="{D42A27DB-BD31-4B8C-83A1-F6EECF244321}">
                <p14:modId xmlns:p14="http://schemas.microsoft.com/office/powerpoint/2010/main" val="398935059"/>
              </p:ext>
            </p:extLst>
          </p:nvPr>
        </p:nvGraphicFramePr>
        <p:xfrm>
          <a:off x="8876715" y="3930920"/>
          <a:ext cx="1130106" cy="381000"/>
        </p:xfrm>
        <a:graphic>
          <a:graphicData uri="http://schemas.openxmlformats.org/drawingml/2006/table">
            <a:tbl>
              <a:tblPr>
                <a:tableStyleId>{5C22544A-7EE6-4342-B048-85BDC9FD1C3A}</a:tableStyleId>
              </a:tblPr>
              <a:tblGrid>
                <a:gridCol w="672906">
                  <a:extLst>
                    <a:ext uri="{9D8B030D-6E8A-4147-A177-3AD203B41FA5}">
                      <a16:colId xmlns:a16="http://schemas.microsoft.com/office/drawing/2014/main" val="2407366909"/>
                    </a:ext>
                  </a:extLst>
                </a:gridCol>
                <a:gridCol w="457200">
                  <a:extLst>
                    <a:ext uri="{9D8B030D-6E8A-4147-A177-3AD203B41FA5}">
                      <a16:colId xmlns:a16="http://schemas.microsoft.com/office/drawing/2014/main" val="1794292030"/>
                    </a:ext>
                  </a:extLst>
                </a:gridCol>
              </a:tblGrid>
              <a:tr h="190500">
                <a:tc>
                  <a:txBody>
                    <a:bodyPr/>
                    <a:lstStyle/>
                    <a:p>
                      <a:pPr algn="r" fontAlgn="b"/>
                      <a:r>
                        <a:rPr lang="en-US" sz="1100" b="0" i="0" u="none" strike="noStrike">
                          <a:solidFill>
                            <a:srgbClr val="000000"/>
                          </a:solidFill>
                          <a:effectLst/>
                          <a:latin typeface="Calibri" panose="020F0502020204030204" pitchFamily="34" charset="0"/>
                        </a:rPr>
                        <a:t>Under £50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84%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791617"/>
                  </a:ext>
                </a:extLst>
              </a:tr>
              <a:tr h="190500">
                <a:tc>
                  <a:txBody>
                    <a:bodyPr/>
                    <a:lstStyle/>
                    <a:p>
                      <a:pPr algn="r" fontAlgn="b"/>
                      <a:r>
                        <a:rPr lang="en-US" sz="1100" b="0" i="0" u="none" strike="noStrike">
                          <a:solidFill>
                            <a:srgbClr val="000000"/>
                          </a:solidFill>
                          <a:effectLst/>
                          <a:latin typeface="Calibri" panose="020F0502020204030204" pitchFamily="34" charset="0"/>
                        </a:rPr>
                        <a:t>Over £50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1025140"/>
                  </a:ext>
                </a:extLst>
              </a:tr>
            </a:tbl>
          </a:graphicData>
        </a:graphic>
      </p:graphicFrame>
      <p:graphicFrame>
        <p:nvGraphicFramePr>
          <p:cNvPr id="28" name="Table 27">
            <a:extLst>
              <a:ext uri="{FF2B5EF4-FFF2-40B4-BE49-F238E27FC236}">
                <a16:creationId xmlns:a16="http://schemas.microsoft.com/office/drawing/2014/main" id="{114E4944-D8BC-4C18-BCB0-3C7D6F19B905}"/>
              </a:ext>
            </a:extLst>
          </p:cNvPr>
          <p:cNvGraphicFramePr>
            <a:graphicFrameLocks noGrp="1"/>
          </p:cNvGraphicFramePr>
          <p:nvPr>
            <p:extLst>
              <p:ext uri="{D42A27DB-BD31-4B8C-83A1-F6EECF244321}">
                <p14:modId xmlns:p14="http://schemas.microsoft.com/office/powerpoint/2010/main" val="2519604063"/>
              </p:ext>
            </p:extLst>
          </p:nvPr>
        </p:nvGraphicFramePr>
        <p:xfrm>
          <a:off x="10959650" y="3930920"/>
          <a:ext cx="1070672" cy="381000"/>
        </p:xfrm>
        <a:graphic>
          <a:graphicData uri="http://schemas.openxmlformats.org/drawingml/2006/table">
            <a:tbl>
              <a:tblPr>
                <a:tableStyleId>{5C22544A-7EE6-4342-B048-85BDC9FD1C3A}</a:tableStyleId>
              </a:tblPr>
              <a:tblGrid>
                <a:gridCol w="672906">
                  <a:extLst>
                    <a:ext uri="{9D8B030D-6E8A-4147-A177-3AD203B41FA5}">
                      <a16:colId xmlns:a16="http://schemas.microsoft.com/office/drawing/2014/main" val="2407366909"/>
                    </a:ext>
                  </a:extLst>
                </a:gridCol>
                <a:gridCol w="397766">
                  <a:extLst>
                    <a:ext uri="{9D8B030D-6E8A-4147-A177-3AD203B41FA5}">
                      <a16:colId xmlns:a16="http://schemas.microsoft.com/office/drawing/2014/main" val="1954001173"/>
                    </a:ext>
                  </a:extLst>
                </a:gridCol>
              </a:tblGrid>
              <a:tr h="190500">
                <a:tc>
                  <a:txBody>
                    <a:bodyPr/>
                    <a:lstStyle/>
                    <a:p>
                      <a:pPr algn="r" fontAlgn="b"/>
                      <a:r>
                        <a:rPr lang="en-US" sz="1100" b="0" i="0" u="none" strike="noStrike">
                          <a:solidFill>
                            <a:srgbClr val="000000"/>
                          </a:solidFill>
                          <a:effectLst/>
                          <a:latin typeface="Calibri" panose="020F0502020204030204" pitchFamily="34" charset="0"/>
                        </a:rPr>
                        <a:t>Under £50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52%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791617"/>
                  </a:ext>
                </a:extLst>
              </a:tr>
              <a:tr h="190500">
                <a:tc>
                  <a:txBody>
                    <a:bodyPr/>
                    <a:lstStyle/>
                    <a:p>
                      <a:pPr algn="r" fontAlgn="b"/>
                      <a:r>
                        <a:rPr lang="en-US" sz="1100" b="0" i="0" u="none" strike="noStrike">
                          <a:solidFill>
                            <a:srgbClr val="000000"/>
                          </a:solidFill>
                          <a:effectLst/>
                          <a:latin typeface="Calibri" panose="020F0502020204030204" pitchFamily="34" charset="0"/>
                        </a:rPr>
                        <a:t>Over £50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47%</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1025140"/>
                  </a:ext>
                </a:extLst>
              </a:tr>
            </a:tbl>
          </a:graphicData>
        </a:graphic>
      </p:graphicFrame>
    </p:spTree>
    <p:extLst>
      <p:ext uri="{BB962C8B-B14F-4D97-AF65-F5344CB8AC3E}">
        <p14:creationId xmlns:p14="http://schemas.microsoft.com/office/powerpoint/2010/main" val="372201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E9684-1368-45DC-BB84-00B2D29011B6}"/>
              </a:ext>
            </a:extLst>
          </p:cNvPr>
          <p:cNvSpPr>
            <a:spLocks noGrp="1"/>
          </p:cNvSpPr>
          <p:nvPr>
            <p:ph type="title"/>
          </p:nvPr>
        </p:nvSpPr>
        <p:spPr/>
        <p:txBody>
          <a:bodyPr/>
          <a:lstStyle/>
          <a:p>
            <a:r>
              <a:rPr lang="en-US"/>
              <a:t>Reasons the Gambling Commission is interested in credit card gamblers…</a:t>
            </a:r>
            <a:endParaRPr lang="en-GB"/>
          </a:p>
        </p:txBody>
      </p:sp>
      <p:sp>
        <p:nvSpPr>
          <p:cNvPr id="5" name="Rectangle 4">
            <a:extLst>
              <a:ext uri="{FF2B5EF4-FFF2-40B4-BE49-F238E27FC236}">
                <a16:creationId xmlns:a16="http://schemas.microsoft.com/office/drawing/2014/main" id="{26FE7362-6E61-46CF-9CE2-9FB0E699E5CC}"/>
              </a:ext>
            </a:extLst>
          </p:cNvPr>
          <p:cNvSpPr>
            <a:spLocks noChangeArrowheads="1"/>
          </p:cNvSpPr>
          <p:nvPr/>
        </p:nvSpPr>
        <p:spPr bwMode="auto">
          <a:xfrm>
            <a:off x="6284654" y="1139484"/>
            <a:ext cx="4711453" cy="555904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id="{B7FADD2C-64F7-40D6-80C5-2DBAD8ADE10F}"/>
              </a:ext>
            </a:extLst>
          </p:cNvPr>
          <p:cNvGrpSpPr/>
          <p:nvPr/>
        </p:nvGrpSpPr>
        <p:grpSpPr>
          <a:xfrm>
            <a:off x="4807281" y="4330594"/>
            <a:ext cx="2198083" cy="2611814"/>
            <a:chOff x="-3349140" y="3763190"/>
            <a:chExt cx="2198083" cy="2611814"/>
          </a:xfrm>
        </p:grpSpPr>
        <p:sp>
          <p:nvSpPr>
            <p:cNvPr id="8" name="Freeform 94">
              <a:extLst>
                <a:ext uri="{FF2B5EF4-FFF2-40B4-BE49-F238E27FC236}">
                  <a16:creationId xmlns:a16="http://schemas.microsoft.com/office/drawing/2014/main" id="{3C6BD41B-FEFF-42D9-9BC2-9A2996323BD0}"/>
                </a:ext>
              </a:extLst>
            </p:cNvPr>
            <p:cNvSpPr>
              <a:spLocks/>
            </p:cNvSpPr>
            <p:nvPr/>
          </p:nvSpPr>
          <p:spPr bwMode="auto">
            <a:xfrm>
              <a:off x="-2616814" y="3860539"/>
              <a:ext cx="737857" cy="1705810"/>
            </a:xfrm>
            <a:custGeom>
              <a:avLst/>
              <a:gdLst>
                <a:gd name="T0" fmla="*/ 104 w 379"/>
                <a:gd name="T1" fmla="*/ 830 h 876"/>
                <a:gd name="T2" fmla="*/ 149 w 379"/>
                <a:gd name="T3" fmla="*/ 565 h 876"/>
                <a:gd name="T4" fmla="*/ 337 w 379"/>
                <a:gd name="T5" fmla="*/ 144 h 876"/>
                <a:gd name="T6" fmla="*/ 283 w 379"/>
                <a:gd name="T7" fmla="*/ 48 h 876"/>
                <a:gd name="T8" fmla="*/ 52 w 379"/>
                <a:gd name="T9" fmla="*/ 530 h 876"/>
                <a:gd name="T10" fmla="*/ 2 w 379"/>
                <a:gd name="T11" fmla="*/ 812 h 876"/>
                <a:gd name="T12" fmla="*/ 44 w 379"/>
                <a:gd name="T13" fmla="*/ 872 h 876"/>
                <a:gd name="T14" fmla="*/ 104 w 379"/>
                <a:gd name="T15" fmla="*/ 830 h 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876">
                  <a:moveTo>
                    <a:pt x="104" y="830"/>
                  </a:moveTo>
                  <a:cubicBezTo>
                    <a:pt x="111" y="741"/>
                    <a:pt x="128" y="652"/>
                    <a:pt x="149" y="565"/>
                  </a:cubicBezTo>
                  <a:cubicBezTo>
                    <a:pt x="188" y="405"/>
                    <a:pt x="224" y="281"/>
                    <a:pt x="337" y="144"/>
                  </a:cubicBezTo>
                  <a:cubicBezTo>
                    <a:pt x="379" y="93"/>
                    <a:pt x="328" y="0"/>
                    <a:pt x="283" y="48"/>
                  </a:cubicBezTo>
                  <a:cubicBezTo>
                    <a:pt x="160" y="180"/>
                    <a:pt x="98" y="351"/>
                    <a:pt x="52" y="530"/>
                  </a:cubicBezTo>
                  <a:cubicBezTo>
                    <a:pt x="28" y="622"/>
                    <a:pt x="10" y="717"/>
                    <a:pt x="2" y="812"/>
                  </a:cubicBezTo>
                  <a:cubicBezTo>
                    <a:pt x="0" y="840"/>
                    <a:pt x="14" y="866"/>
                    <a:pt x="44" y="872"/>
                  </a:cubicBezTo>
                  <a:cubicBezTo>
                    <a:pt x="69" y="876"/>
                    <a:pt x="101" y="858"/>
                    <a:pt x="104" y="830"/>
                  </a:cubicBezTo>
                </a:path>
              </a:pathLst>
            </a:custGeom>
            <a:solidFill>
              <a:srgbClr val="FE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6">
              <a:extLst>
                <a:ext uri="{FF2B5EF4-FFF2-40B4-BE49-F238E27FC236}">
                  <a16:creationId xmlns:a16="http://schemas.microsoft.com/office/drawing/2014/main" id="{910E5DE0-CA0E-445A-A752-CF3CF8FBFE32}"/>
                </a:ext>
              </a:extLst>
            </p:cNvPr>
            <p:cNvSpPr>
              <a:spLocks/>
            </p:cNvSpPr>
            <p:nvPr/>
          </p:nvSpPr>
          <p:spPr bwMode="auto">
            <a:xfrm>
              <a:off x="-2463048" y="4004349"/>
              <a:ext cx="530991" cy="1077470"/>
            </a:xfrm>
            <a:custGeom>
              <a:avLst/>
              <a:gdLst>
                <a:gd name="T0" fmla="*/ 270 w 273"/>
                <a:gd name="T1" fmla="*/ 0 h 553"/>
                <a:gd name="T2" fmla="*/ 28 w 273"/>
                <a:gd name="T3" fmla="*/ 462 h 553"/>
                <a:gd name="T4" fmla="*/ 0 w 273"/>
                <a:gd name="T5" fmla="*/ 553 h 553"/>
                <a:gd name="T6" fmla="*/ 40 w 273"/>
                <a:gd name="T7" fmla="*/ 436 h 553"/>
                <a:gd name="T8" fmla="*/ 273 w 273"/>
                <a:gd name="T9" fmla="*/ 15 h 553"/>
                <a:gd name="T10" fmla="*/ 270 w 273"/>
                <a:gd name="T11" fmla="*/ 0 h 553"/>
                <a:gd name="T12" fmla="*/ 270 w 273"/>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273" h="553">
                  <a:moveTo>
                    <a:pt x="270" y="0"/>
                  </a:moveTo>
                  <a:cubicBezTo>
                    <a:pt x="129" y="151"/>
                    <a:pt x="80" y="304"/>
                    <a:pt x="28" y="462"/>
                  </a:cubicBezTo>
                  <a:cubicBezTo>
                    <a:pt x="18" y="492"/>
                    <a:pt x="9" y="522"/>
                    <a:pt x="0" y="553"/>
                  </a:cubicBezTo>
                  <a:cubicBezTo>
                    <a:pt x="12" y="513"/>
                    <a:pt x="26" y="474"/>
                    <a:pt x="40" y="436"/>
                  </a:cubicBezTo>
                  <a:cubicBezTo>
                    <a:pt x="94" y="290"/>
                    <a:pt x="157" y="144"/>
                    <a:pt x="273" y="15"/>
                  </a:cubicBezTo>
                  <a:cubicBezTo>
                    <a:pt x="272" y="10"/>
                    <a:pt x="271" y="5"/>
                    <a:pt x="270" y="0"/>
                  </a:cubicBezTo>
                  <a:cubicBezTo>
                    <a:pt x="270" y="0"/>
                    <a:pt x="270" y="0"/>
                    <a:pt x="270" y="0"/>
                  </a:cubicBezTo>
                </a:path>
              </a:pathLst>
            </a:custGeom>
            <a:solidFill>
              <a:srgbClr val="E890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7">
              <a:extLst>
                <a:ext uri="{FF2B5EF4-FFF2-40B4-BE49-F238E27FC236}">
                  <a16:creationId xmlns:a16="http://schemas.microsoft.com/office/drawing/2014/main" id="{66E71C74-D239-41AA-BF1C-845AA1DFD232}"/>
                </a:ext>
              </a:extLst>
            </p:cNvPr>
            <p:cNvSpPr>
              <a:spLocks/>
            </p:cNvSpPr>
            <p:nvPr/>
          </p:nvSpPr>
          <p:spPr bwMode="auto">
            <a:xfrm>
              <a:off x="-2559290" y="5548649"/>
              <a:ext cx="103986" cy="48674"/>
            </a:xfrm>
            <a:custGeom>
              <a:avLst/>
              <a:gdLst>
                <a:gd name="T0" fmla="*/ 0 w 53"/>
                <a:gd name="T1" fmla="*/ 0 h 25"/>
                <a:gd name="T2" fmla="*/ 9 w 53"/>
                <a:gd name="T3" fmla="*/ 22 h 25"/>
                <a:gd name="T4" fmla="*/ 19 w 53"/>
                <a:gd name="T5" fmla="*/ 24 h 25"/>
                <a:gd name="T6" fmla="*/ 27 w 53"/>
                <a:gd name="T7" fmla="*/ 25 h 25"/>
                <a:gd name="T8" fmla="*/ 53 w 53"/>
                <a:gd name="T9" fmla="*/ 18 h 25"/>
                <a:gd name="T10" fmla="*/ 39 w 53"/>
                <a:gd name="T11" fmla="*/ 16 h 25"/>
                <a:gd name="T12" fmla="*/ 18 w 53"/>
                <a:gd name="T13" fmla="*/ 5 h 25"/>
                <a:gd name="T14" fmla="*/ 14 w 53"/>
                <a:gd name="T15" fmla="*/ 5 h 25"/>
                <a:gd name="T16" fmla="*/ 0 w 53"/>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5">
                  <a:moveTo>
                    <a:pt x="0" y="0"/>
                  </a:moveTo>
                  <a:cubicBezTo>
                    <a:pt x="2" y="8"/>
                    <a:pt x="5" y="15"/>
                    <a:pt x="9" y="22"/>
                  </a:cubicBezTo>
                  <a:cubicBezTo>
                    <a:pt x="12" y="23"/>
                    <a:pt x="15" y="24"/>
                    <a:pt x="19" y="24"/>
                  </a:cubicBezTo>
                  <a:cubicBezTo>
                    <a:pt x="21" y="25"/>
                    <a:pt x="24" y="25"/>
                    <a:pt x="27" y="25"/>
                  </a:cubicBezTo>
                  <a:cubicBezTo>
                    <a:pt x="36" y="25"/>
                    <a:pt x="45" y="23"/>
                    <a:pt x="53" y="18"/>
                  </a:cubicBezTo>
                  <a:cubicBezTo>
                    <a:pt x="48" y="18"/>
                    <a:pt x="43" y="18"/>
                    <a:pt x="39" y="16"/>
                  </a:cubicBezTo>
                  <a:cubicBezTo>
                    <a:pt x="31" y="14"/>
                    <a:pt x="24" y="10"/>
                    <a:pt x="18" y="5"/>
                  </a:cubicBezTo>
                  <a:cubicBezTo>
                    <a:pt x="17" y="5"/>
                    <a:pt x="15" y="5"/>
                    <a:pt x="14" y="5"/>
                  </a:cubicBezTo>
                  <a:cubicBezTo>
                    <a:pt x="9" y="4"/>
                    <a:pt x="4" y="2"/>
                    <a:pt x="0" y="0"/>
                  </a:cubicBezTo>
                </a:path>
              </a:pathLst>
            </a:custGeom>
            <a:solidFill>
              <a:srgbClr val="E9B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8">
              <a:extLst>
                <a:ext uri="{FF2B5EF4-FFF2-40B4-BE49-F238E27FC236}">
                  <a16:creationId xmlns:a16="http://schemas.microsoft.com/office/drawing/2014/main" id="{EBB600B1-F17E-4DA9-B6E6-6DB521F45EAA}"/>
                </a:ext>
              </a:extLst>
            </p:cNvPr>
            <p:cNvSpPr>
              <a:spLocks/>
            </p:cNvSpPr>
            <p:nvPr/>
          </p:nvSpPr>
          <p:spPr bwMode="auto">
            <a:xfrm>
              <a:off x="-2560396" y="5496656"/>
              <a:ext cx="36506" cy="61949"/>
            </a:xfrm>
            <a:custGeom>
              <a:avLst/>
              <a:gdLst>
                <a:gd name="T0" fmla="*/ 1 w 19"/>
                <a:gd name="T1" fmla="*/ 0 h 32"/>
                <a:gd name="T2" fmla="*/ 1 w 19"/>
                <a:gd name="T3" fmla="*/ 2 h 32"/>
                <a:gd name="T4" fmla="*/ 1 w 19"/>
                <a:gd name="T5" fmla="*/ 27 h 32"/>
                <a:gd name="T6" fmla="*/ 15 w 19"/>
                <a:gd name="T7" fmla="*/ 32 h 32"/>
                <a:gd name="T8" fmla="*/ 19 w 19"/>
                <a:gd name="T9" fmla="*/ 32 h 32"/>
                <a:gd name="T10" fmla="*/ 1 w 19"/>
                <a:gd name="T11" fmla="*/ 0 h 32"/>
              </a:gdLst>
              <a:ahLst/>
              <a:cxnLst>
                <a:cxn ang="0">
                  <a:pos x="T0" y="T1"/>
                </a:cxn>
                <a:cxn ang="0">
                  <a:pos x="T2" y="T3"/>
                </a:cxn>
                <a:cxn ang="0">
                  <a:pos x="T4" y="T5"/>
                </a:cxn>
                <a:cxn ang="0">
                  <a:pos x="T6" y="T7"/>
                </a:cxn>
                <a:cxn ang="0">
                  <a:pos x="T8" y="T9"/>
                </a:cxn>
                <a:cxn ang="0">
                  <a:pos x="T10" y="T11"/>
                </a:cxn>
              </a:cxnLst>
              <a:rect l="0" t="0" r="r" b="b"/>
              <a:pathLst>
                <a:path w="19" h="32">
                  <a:moveTo>
                    <a:pt x="1" y="0"/>
                  </a:moveTo>
                  <a:cubicBezTo>
                    <a:pt x="1" y="1"/>
                    <a:pt x="1" y="1"/>
                    <a:pt x="1" y="2"/>
                  </a:cubicBezTo>
                  <a:cubicBezTo>
                    <a:pt x="0" y="11"/>
                    <a:pt x="0" y="19"/>
                    <a:pt x="1" y="27"/>
                  </a:cubicBezTo>
                  <a:cubicBezTo>
                    <a:pt x="5" y="29"/>
                    <a:pt x="10" y="31"/>
                    <a:pt x="15" y="32"/>
                  </a:cubicBezTo>
                  <a:cubicBezTo>
                    <a:pt x="16" y="32"/>
                    <a:pt x="18" y="32"/>
                    <a:pt x="19" y="32"/>
                  </a:cubicBezTo>
                  <a:cubicBezTo>
                    <a:pt x="10" y="24"/>
                    <a:pt x="4" y="13"/>
                    <a:pt x="1" y="0"/>
                  </a:cubicBezTo>
                </a:path>
              </a:pathLst>
            </a:custGeom>
            <a:solidFill>
              <a:srgbClr val="E890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9">
              <a:extLst>
                <a:ext uri="{FF2B5EF4-FFF2-40B4-BE49-F238E27FC236}">
                  <a16:creationId xmlns:a16="http://schemas.microsoft.com/office/drawing/2014/main" id="{50474CAA-4656-4739-B074-40BDF3458648}"/>
                </a:ext>
              </a:extLst>
            </p:cNvPr>
            <p:cNvSpPr>
              <a:spLocks/>
            </p:cNvSpPr>
            <p:nvPr/>
          </p:nvSpPr>
          <p:spPr bwMode="auto">
            <a:xfrm>
              <a:off x="-2568140" y="3763190"/>
              <a:ext cx="1050920" cy="1834133"/>
            </a:xfrm>
            <a:custGeom>
              <a:avLst/>
              <a:gdLst>
                <a:gd name="T0" fmla="*/ 115 w 540"/>
                <a:gd name="T1" fmla="*/ 895 h 942"/>
                <a:gd name="T2" fmla="*/ 197 w 540"/>
                <a:gd name="T3" fmla="*/ 610 h 942"/>
                <a:gd name="T4" fmla="*/ 485 w 540"/>
                <a:gd name="T5" fmla="*/ 140 h 942"/>
                <a:gd name="T6" fmla="*/ 426 w 540"/>
                <a:gd name="T7" fmla="*/ 46 h 942"/>
                <a:gd name="T8" fmla="*/ 94 w 540"/>
                <a:gd name="T9" fmla="*/ 560 h 942"/>
                <a:gd name="T10" fmla="*/ 6 w 540"/>
                <a:gd name="T11" fmla="*/ 863 h 942"/>
                <a:gd name="T12" fmla="*/ 44 w 540"/>
                <a:gd name="T13" fmla="*/ 933 h 942"/>
                <a:gd name="T14" fmla="*/ 115 w 540"/>
                <a:gd name="T15" fmla="*/ 895 h 9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942">
                  <a:moveTo>
                    <a:pt x="115" y="895"/>
                  </a:moveTo>
                  <a:cubicBezTo>
                    <a:pt x="133" y="798"/>
                    <a:pt x="163" y="702"/>
                    <a:pt x="197" y="610"/>
                  </a:cubicBezTo>
                  <a:cubicBezTo>
                    <a:pt x="259" y="439"/>
                    <a:pt x="347" y="265"/>
                    <a:pt x="485" y="140"/>
                  </a:cubicBezTo>
                  <a:cubicBezTo>
                    <a:pt x="540" y="91"/>
                    <a:pt x="482" y="0"/>
                    <a:pt x="426" y="46"/>
                  </a:cubicBezTo>
                  <a:cubicBezTo>
                    <a:pt x="244" y="193"/>
                    <a:pt x="162" y="378"/>
                    <a:pt x="94" y="560"/>
                  </a:cubicBezTo>
                  <a:cubicBezTo>
                    <a:pt x="58" y="658"/>
                    <a:pt x="25" y="759"/>
                    <a:pt x="6" y="863"/>
                  </a:cubicBezTo>
                  <a:cubicBezTo>
                    <a:pt x="0" y="893"/>
                    <a:pt x="12" y="924"/>
                    <a:pt x="44" y="933"/>
                  </a:cubicBezTo>
                  <a:cubicBezTo>
                    <a:pt x="71" y="942"/>
                    <a:pt x="109" y="926"/>
                    <a:pt x="115" y="895"/>
                  </a:cubicBezTo>
                </a:path>
              </a:pathLst>
            </a:custGeom>
            <a:solidFill>
              <a:srgbClr val="FE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0">
              <a:extLst>
                <a:ext uri="{FF2B5EF4-FFF2-40B4-BE49-F238E27FC236}">
                  <a16:creationId xmlns:a16="http://schemas.microsoft.com/office/drawing/2014/main" id="{72523833-16F4-4B5C-BE50-6EFC2B160ADD}"/>
                </a:ext>
              </a:extLst>
            </p:cNvPr>
            <p:cNvSpPr>
              <a:spLocks/>
            </p:cNvSpPr>
            <p:nvPr/>
          </p:nvSpPr>
          <p:spPr bwMode="auto">
            <a:xfrm>
              <a:off x="-2377868" y="5330721"/>
              <a:ext cx="71905" cy="227884"/>
            </a:xfrm>
            <a:custGeom>
              <a:avLst/>
              <a:gdLst>
                <a:gd name="T0" fmla="*/ 37 w 37"/>
                <a:gd name="T1" fmla="*/ 0 h 117"/>
                <a:gd name="T2" fmla="*/ 37 w 37"/>
                <a:gd name="T3" fmla="*/ 0 h 117"/>
                <a:gd name="T4" fmla="*/ 17 w 37"/>
                <a:gd name="T5" fmla="*/ 90 h 117"/>
                <a:gd name="T6" fmla="*/ 0 w 37"/>
                <a:gd name="T7" fmla="*/ 117 h 117"/>
                <a:gd name="T8" fmla="*/ 0 w 37"/>
                <a:gd name="T9" fmla="*/ 117 h 117"/>
                <a:gd name="T10" fmla="*/ 17 w 37"/>
                <a:gd name="T11" fmla="*/ 91 h 117"/>
                <a:gd name="T12" fmla="*/ 37 w 37"/>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37" h="117">
                  <a:moveTo>
                    <a:pt x="37" y="0"/>
                  </a:moveTo>
                  <a:cubicBezTo>
                    <a:pt x="37" y="0"/>
                    <a:pt x="37" y="0"/>
                    <a:pt x="37" y="0"/>
                  </a:cubicBezTo>
                  <a:cubicBezTo>
                    <a:pt x="29" y="30"/>
                    <a:pt x="22" y="60"/>
                    <a:pt x="17" y="90"/>
                  </a:cubicBezTo>
                  <a:cubicBezTo>
                    <a:pt x="14" y="101"/>
                    <a:pt x="8" y="110"/>
                    <a:pt x="0" y="117"/>
                  </a:cubicBezTo>
                  <a:cubicBezTo>
                    <a:pt x="0" y="117"/>
                    <a:pt x="0" y="117"/>
                    <a:pt x="0" y="117"/>
                  </a:cubicBezTo>
                  <a:cubicBezTo>
                    <a:pt x="8" y="110"/>
                    <a:pt x="15" y="101"/>
                    <a:pt x="17" y="91"/>
                  </a:cubicBezTo>
                  <a:cubicBezTo>
                    <a:pt x="22" y="60"/>
                    <a:pt x="29" y="30"/>
                    <a:pt x="37" y="0"/>
                  </a:cubicBezTo>
                </a:path>
              </a:pathLst>
            </a:custGeom>
            <a:solidFill>
              <a:srgbClr val="E9B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1">
              <a:extLst>
                <a:ext uri="{FF2B5EF4-FFF2-40B4-BE49-F238E27FC236}">
                  <a16:creationId xmlns:a16="http://schemas.microsoft.com/office/drawing/2014/main" id="{F57CE778-04F9-4CC2-9856-867CFE08432F}"/>
                </a:ext>
              </a:extLst>
            </p:cNvPr>
            <p:cNvSpPr>
              <a:spLocks noEditPoints="1"/>
            </p:cNvSpPr>
            <p:nvPr/>
          </p:nvSpPr>
          <p:spPr bwMode="auto">
            <a:xfrm>
              <a:off x="-2305963" y="3942400"/>
              <a:ext cx="724582" cy="1388321"/>
            </a:xfrm>
            <a:custGeom>
              <a:avLst/>
              <a:gdLst>
                <a:gd name="T0" fmla="*/ 340 w 372"/>
                <a:gd name="T1" fmla="*/ 58 h 713"/>
                <a:gd name="T2" fmla="*/ 62 w 372"/>
                <a:gd name="T3" fmla="*/ 518 h 713"/>
                <a:gd name="T4" fmla="*/ 0 w 372"/>
                <a:gd name="T5" fmla="*/ 713 h 713"/>
                <a:gd name="T6" fmla="*/ 0 w 372"/>
                <a:gd name="T7" fmla="*/ 713 h 713"/>
                <a:gd name="T8" fmla="*/ 62 w 372"/>
                <a:gd name="T9" fmla="*/ 518 h 713"/>
                <a:gd name="T10" fmla="*/ 340 w 372"/>
                <a:gd name="T11" fmla="*/ 58 h 713"/>
                <a:gd name="T12" fmla="*/ 340 w 372"/>
                <a:gd name="T13" fmla="*/ 58 h 713"/>
                <a:gd name="T14" fmla="*/ 372 w 372"/>
                <a:gd name="T15" fmla="*/ 0 h 713"/>
                <a:gd name="T16" fmla="*/ 356 w 372"/>
                <a:gd name="T17" fmla="*/ 42 h 713"/>
                <a:gd name="T18" fmla="*/ 356 w 372"/>
                <a:gd name="T19" fmla="*/ 43 h 713"/>
                <a:gd name="T20" fmla="*/ 372 w 372"/>
                <a:gd name="T21"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713">
                  <a:moveTo>
                    <a:pt x="340" y="58"/>
                  </a:moveTo>
                  <a:cubicBezTo>
                    <a:pt x="208" y="182"/>
                    <a:pt x="123" y="351"/>
                    <a:pt x="62" y="518"/>
                  </a:cubicBezTo>
                  <a:cubicBezTo>
                    <a:pt x="38" y="582"/>
                    <a:pt x="17" y="647"/>
                    <a:pt x="0" y="713"/>
                  </a:cubicBezTo>
                  <a:cubicBezTo>
                    <a:pt x="0" y="713"/>
                    <a:pt x="0" y="713"/>
                    <a:pt x="0" y="713"/>
                  </a:cubicBezTo>
                  <a:cubicBezTo>
                    <a:pt x="17" y="647"/>
                    <a:pt x="39" y="582"/>
                    <a:pt x="62" y="518"/>
                  </a:cubicBezTo>
                  <a:cubicBezTo>
                    <a:pt x="123" y="351"/>
                    <a:pt x="208" y="182"/>
                    <a:pt x="340" y="58"/>
                  </a:cubicBezTo>
                  <a:cubicBezTo>
                    <a:pt x="340" y="58"/>
                    <a:pt x="340" y="58"/>
                    <a:pt x="340" y="58"/>
                  </a:cubicBezTo>
                  <a:moveTo>
                    <a:pt x="372" y="0"/>
                  </a:moveTo>
                  <a:cubicBezTo>
                    <a:pt x="372" y="15"/>
                    <a:pt x="368" y="29"/>
                    <a:pt x="356" y="42"/>
                  </a:cubicBezTo>
                  <a:cubicBezTo>
                    <a:pt x="356" y="43"/>
                    <a:pt x="356" y="43"/>
                    <a:pt x="356" y="43"/>
                  </a:cubicBezTo>
                  <a:cubicBezTo>
                    <a:pt x="368" y="30"/>
                    <a:pt x="372" y="15"/>
                    <a:pt x="372" y="0"/>
                  </a:cubicBezTo>
                </a:path>
              </a:pathLst>
            </a:custGeom>
            <a:solidFill>
              <a:srgbClr val="DCAA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3">
              <a:extLst>
                <a:ext uri="{FF2B5EF4-FFF2-40B4-BE49-F238E27FC236}">
                  <a16:creationId xmlns:a16="http://schemas.microsoft.com/office/drawing/2014/main" id="{5B7EAE9B-C9DE-4DB5-AE9A-CF871A236171}"/>
                </a:ext>
              </a:extLst>
            </p:cNvPr>
            <p:cNvSpPr>
              <a:spLocks/>
            </p:cNvSpPr>
            <p:nvPr/>
          </p:nvSpPr>
          <p:spPr bwMode="auto">
            <a:xfrm>
              <a:off x="-2416586" y="3929125"/>
              <a:ext cx="835205" cy="1629480"/>
            </a:xfrm>
            <a:custGeom>
              <a:avLst/>
              <a:gdLst>
                <a:gd name="T0" fmla="*/ 429 w 429"/>
                <a:gd name="T1" fmla="*/ 0 h 837"/>
                <a:gd name="T2" fmla="*/ 107 w 429"/>
                <a:gd name="T3" fmla="*/ 478 h 837"/>
                <a:gd name="T4" fmla="*/ 6 w 429"/>
                <a:gd name="T5" fmla="*/ 777 h 837"/>
                <a:gd name="T6" fmla="*/ 20 w 429"/>
                <a:gd name="T7" fmla="*/ 837 h 837"/>
                <a:gd name="T8" fmla="*/ 37 w 429"/>
                <a:gd name="T9" fmla="*/ 810 h 837"/>
                <a:gd name="T10" fmla="*/ 57 w 429"/>
                <a:gd name="T11" fmla="*/ 720 h 837"/>
                <a:gd name="T12" fmla="*/ 119 w 429"/>
                <a:gd name="T13" fmla="*/ 525 h 837"/>
                <a:gd name="T14" fmla="*/ 397 w 429"/>
                <a:gd name="T15" fmla="*/ 65 h 837"/>
                <a:gd name="T16" fmla="*/ 407 w 429"/>
                <a:gd name="T17" fmla="*/ 55 h 837"/>
                <a:gd name="T18" fmla="*/ 413 w 429"/>
                <a:gd name="T19" fmla="*/ 49 h 837"/>
                <a:gd name="T20" fmla="*/ 429 w 429"/>
                <a:gd name="T21" fmla="*/ 7 h 837"/>
                <a:gd name="T22" fmla="*/ 429 w 429"/>
                <a:gd name="T23"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837">
                  <a:moveTo>
                    <a:pt x="429" y="0"/>
                  </a:moveTo>
                  <a:cubicBezTo>
                    <a:pt x="281" y="126"/>
                    <a:pt x="182" y="302"/>
                    <a:pt x="107" y="478"/>
                  </a:cubicBezTo>
                  <a:cubicBezTo>
                    <a:pt x="66" y="574"/>
                    <a:pt x="30" y="675"/>
                    <a:pt x="6" y="777"/>
                  </a:cubicBezTo>
                  <a:cubicBezTo>
                    <a:pt x="0" y="799"/>
                    <a:pt x="5" y="822"/>
                    <a:pt x="20" y="837"/>
                  </a:cubicBezTo>
                  <a:cubicBezTo>
                    <a:pt x="28" y="830"/>
                    <a:pt x="34" y="821"/>
                    <a:pt x="37" y="810"/>
                  </a:cubicBezTo>
                  <a:cubicBezTo>
                    <a:pt x="42" y="780"/>
                    <a:pt x="49" y="750"/>
                    <a:pt x="57" y="720"/>
                  </a:cubicBezTo>
                  <a:cubicBezTo>
                    <a:pt x="74" y="654"/>
                    <a:pt x="95" y="589"/>
                    <a:pt x="119" y="525"/>
                  </a:cubicBezTo>
                  <a:cubicBezTo>
                    <a:pt x="180" y="358"/>
                    <a:pt x="265" y="189"/>
                    <a:pt x="397" y="65"/>
                  </a:cubicBezTo>
                  <a:cubicBezTo>
                    <a:pt x="400" y="62"/>
                    <a:pt x="404" y="59"/>
                    <a:pt x="407" y="55"/>
                  </a:cubicBezTo>
                  <a:cubicBezTo>
                    <a:pt x="410" y="53"/>
                    <a:pt x="412" y="51"/>
                    <a:pt x="413" y="49"/>
                  </a:cubicBezTo>
                  <a:cubicBezTo>
                    <a:pt x="425" y="36"/>
                    <a:pt x="429" y="22"/>
                    <a:pt x="429" y="7"/>
                  </a:cubicBezTo>
                  <a:cubicBezTo>
                    <a:pt x="429" y="5"/>
                    <a:pt x="429" y="2"/>
                    <a:pt x="429" y="0"/>
                  </a:cubicBezTo>
                </a:path>
              </a:pathLst>
            </a:custGeom>
            <a:solidFill>
              <a:srgbClr val="E890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4">
              <a:extLst>
                <a:ext uri="{FF2B5EF4-FFF2-40B4-BE49-F238E27FC236}">
                  <a16:creationId xmlns:a16="http://schemas.microsoft.com/office/drawing/2014/main" id="{DED2343D-225A-437E-AAA7-BD89526C2BD0}"/>
                </a:ext>
              </a:extLst>
            </p:cNvPr>
            <p:cNvSpPr>
              <a:spLocks/>
            </p:cNvSpPr>
            <p:nvPr/>
          </p:nvSpPr>
          <p:spPr bwMode="auto">
            <a:xfrm>
              <a:off x="-2290476" y="4014305"/>
              <a:ext cx="1139419" cy="1769971"/>
            </a:xfrm>
            <a:custGeom>
              <a:avLst/>
              <a:gdLst>
                <a:gd name="T0" fmla="*/ 104 w 585"/>
                <a:gd name="T1" fmla="*/ 865 h 909"/>
                <a:gd name="T2" fmla="*/ 253 w 585"/>
                <a:gd name="T3" fmla="*/ 585 h 909"/>
                <a:gd name="T4" fmla="*/ 533 w 585"/>
                <a:gd name="T5" fmla="*/ 161 h 909"/>
                <a:gd name="T6" fmla="*/ 493 w 585"/>
                <a:gd name="T7" fmla="*/ 46 h 909"/>
                <a:gd name="T8" fmla="*/ 154 w 585"/>
                <a:gd name="T9" fmla="*/ 529 h 909"/>
                <a:gd name="T10" fmla="*/ 48 w 585"/>
                <a:gd name="T11" fmla="*/ 826 h 909"/>
                <a:gd name="T12" fmla="*/ 31 w 585"/>
                <a:gd name="T13" fmla="*/ 899 h 909"/>
                <a:gd name="T14" fmla="*/ 104 w 585"/>
                <a:gd name="T15" fmla="*/ 865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5" h="909">
                  <a:moveTo>
                    <a:pt x="104" y="865"/>
                  </a:moveTo>
                  <a:cubicBezTo>
                    <a:pt x="128" y="769"/>
                    <a:pt x="214" y="675"/>
                    <a:pt x="253" y="585"/>
                  </a:cubicBezTo>
                  <a:cubicBezTo>
                    <a:pt x="325" y="417"/>
                    <a:pt x="417" y="275"/>
                    <a:pt x="533" y="161"/>
                  </a:cubicBezTo>
                  <a:cubicBezTo>
                    <a:pt x="585" y="110"/>
                    <a:pt x="550" y="0"/>
                    <a:pt x="493" y="46"/>
                  </a:cubicBezTo>
                  <a:cubicBezTo>
                    <a:pt x="338" y="171"/>
                    <a:pt x="233" y="349"/>
                    <a:pt x="154" y="529"/>
                  </a:cubicBezTo>
                  <a:cubicBezTo>
                    <a:pt x="111" y="625"/>
                    <a:pt x="73" y="725"/>
                    <a:pt x="48" y="826"/>
                  </a:cubicBezTo>
                  <a:cubicBezTo>
                    <a:pt x="41" y="857"/>
                    <a:pt x="0" y="888"/>
                    <a:pt x="31" y="899"/>
                  </a:cubicBezTo>
                  <a:cubicBezTo>
                    <a:pt x="58" y="909"/>
                    <a:pt x="96" y="895"/>
                    <a:pt x="104" y="865"/>
                  </a:cubicBezTo>
                  <a:close/>
                </a:path>
              </a:pathLst>
            </a:custGeom>
            <a:solidFill>
              <a:srgbClr val="FE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5">
              <a:extLst>
                <a:ext uri="{FF2B5EF4-FFF2-40B4-BE49-F238E27FC236}">
                  <a16:creationId xmlns:a16="http://schemas.microsoft.com/office/drawing/2014/main" id="{25CB10E8-52F8-4BAD-9D74-56402343C876}"/>
                </a:ext>
              </a:extLst>
            </p:cNvPr>
            <p:cNvSpPr>
              <a:spLocks/>
            </p:cNvSpPr>
            <p:nvPr/>
          </p:nvSpPr>
          <p:spPr bwMode="auto">
            <a:xfrm>
              <a:off x="-2422117" y="3837308"/>
              <a:ext cx="1079682" cy="1748953"/>
            </a:xfrm>
            <a:custGeom>
              <a:avLst/>
              <a:gdLst>
                <a:gd name="T0" fmla="*/ 114 w 555"/>
                <a:gd name="T1" fmla="*/ 855 h 898"/>
                <a:gd name="T2" fmla="*/ 218 w 555"/>
                <a:gd name="T3" fmla="*/ 577 h 898"/>
                <a:gd name="T4" fmla="*/ 503 w 555"/>
                <a:gd name="T5" fmla="*/ 156 h 898"/>
                <a:gd name="T6" fmla="*/ 470 w 555"/>
                <a:gd name="T7" fmla="*/ 44 h 898"/>
                <a:gd name="T8" fmla="*/ 120 w 555"/>
                <a:gd name="T9" fmla="*/ 519 h 898"/>
                <a:gd name="T10" fmla="*/ 8 w 555"/>
                <a:gd name="T11" fmla="*/ 814 h 898"/>
                <a:gd name="T12" fmla="*/ 41 w 555"/>
                <a:gd name="T13" fmla="*/ 888 h 898"/>
                <a:gd name="T14" fmla="*/ 114 w 555"/>
                <a:gd name="T15" fmla="*/ 855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 h="898">
                  <a:moveTo>
                    <a:pt x="114" y="855"/>
                  </a:moveTo>
                  <a:cubicBezTo>
                    <a:pt x="140" y="760"/>
                    <a:pt x="177" y="667"/>
                    <a:pt x="218" y="577"/>
                  </a:cubicBezTo>
                  <a:cubicBezTo>
                    <a:pt x="294" y="412"/>
                    <a:pt x="383" y="274"/>
                    <a:pt x="503" y="156"/>
                  </a:cubicBezTo>
                  <a:cubicBezTo>
                    <a:pt x="555" y="104"/>
                    <a:pt x="529" y="0"/>
                    <a:pt x="470" y="44"/>
                  </a:cubicBezTo>
                  <a:cubicBezTo>
                    <a:pt x="313" y="165"/>
                    <a:pt x="204" y="342"/>
                    <a:pt x="120" y="519"/>
                  </a:cubicBezTo>
                  <a:cubicBezTo>
                    <a:pt x="76" y="614"/>
                    <a:pt x="36" y="713"/>
                    <a:pt x="8" y="814"/>
                  </a:cubicBezTo>
                  <a:cubicBezTo>
                    <a:pt x="0" y="844"/>
                    <a:pt x="10" y="876"/>
                    <a:pt x="41" y="888"/>
                  </a:cubicBezTo>
                  <a:cubicBezTo>
                    <a:pt x="67" y="898"/>
                    <a:pt x="106" y="885"/>
                    <a:pt x="114" y="855"/>
                  </a:cubicBezTo>
                  <a:close/>
                </a:path>
              </a:pathLst>
            </a:custGeom>
            <a:solidFill>
              <a:srgbClr val="FE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6">
              <a:extLst>
                <a:ext uri="{FF2B5EF4-FFF2-40B4-BE49-F238E27FC236}">
                  <a16:creationId xmlns:a16="http://schemas.microsoft.com/office/drawing/2014/main" id="{4CB4F2D0-7E2D-4E73-AF5A-62D5198D4CD3}"/>
                </a:ext>
              </a:extLst>
            </p:cNvPr>
            <p:cNvSpPr>
              <a:spLocks/>
            </p:cNvSpPr>
            <p:nvPr/>
          </p:nvSpPr>
          <p:spPr bwMode="auto">
            <a:xfrm>
              <a:off x="-2721906" y="4382680"/>
              <a:ext cx="1533237" cy="1534344"/>
            </a:xfrm>
            <a:custGeom>
              <a:avLst/>
              <a:gdLst>
                <a:gd name="T0" fmla="*/ 734 w 788"/>
                <a:gd name="T1" fmla="*/ 136 h 788"/>
                <a:gd name="T2" fmla="*/ 636 w 788"/>
                <a:gd name="T3" fmla="*/ 263 h 788"/>
                <a:gd name="T4" fmla="*/ 554 w 788"/>
                <a:gd name="T5" fmla="*/ 336 h 788"/>
                <a:gd name="T6" fmla="*/ 541 w 788"/>
                <a:gd name="T7" fmla="*/ 319 h 788"/>
                <a:gd name="T8" fmla="*/ 577 w 788"/>
                <a:gd name="T9" fmla="*/ 122 h 788"/>
                <a:gd name="T10" fmla="*/ 183 w 788"/>
                <a:gd name="T11" fmla="*/ 37 h 788"/>
                <a:gd name="T12" fmla="*/ 60 w 788"/>
                <a:gd name="T13" fmla="*/ 501 h 788"/>
                <a:gd name="T14" fmla="*/ 0 w 788"/>
                <a:gd name="T15" fmla="*/ 644 h 788"/>
                <a:gd name="T16" fmla="*/ 302 w 788"/>
                <a:gd name="T17" fmla="*/ 788 h 788"/>
                <a:gd name="T18" fmla="*/ 408 w 788"/>
                <a:gd name="T19" fmla="*/ 605 h 788"/>
                <a:gd name="T20" fmla="*/ 435 w 788"/>
                <a:gd name="T21" fmla="*/ 600 h 788"/>
                <a:gd name="T22" fmla="*/ 506 w 788"/>
                <a:gd name="T23" fmla="*/ 566 h 788"/>
                <a:gd name="T24" fmla="*/ 679 w 788"/>
                <a:gd name="T25" fmla="*/ 413 h 788"/>
                <a:gd name="T26" fmla="*/ 716 w 788"/>
                <a:gd name="T27" fmla="*/ 358 h 788"/>
                <a:gd name="T28" fmla="*/ 782 w 788"/>
                <a:gd name="T29" fmla="*/ 171 h 788"/>
                <a:gd name="T30" fmla="*/ 734 w 788"/>
                <a:gd name="T31" fmla="*/ 13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8" h="788">
                  <a:moveTo>
                    <a:pt x="734" y="136"/>
                  </a:moveTo>
                  <a:cubicBezTo>
                    <a:pt x="706" y="151"/>
                    <a:pt x="652" y="182"/>
                    <a:pt x="636" y="263"/>
                  </a:cubicBezTo>
                  <a:cubicBezTo>
                    <a:pt x="624" y="321"/>
                    <a:pt x="579" y="332"/>
                    <a:pt x="554" y="336"/>
                  </a:cubicBezTo>
                  <a:cubicBezTo>
                    <a:pt x="545" y="337"/>
                    <a:pt x="538" y="328"/>
                    <a:pt x="541" y="319"/>
                  </a:cubicBezTo>
                  <a:cubicBezTo>
                    <a:pt x="564" y="251"/>
                    <a:pt x="580" y="181"/>
                    <a:pt x="577" y="122"/>
                  </a:cubicBezTo>
                  <a:cubicBezTo>
                    <a:pt x="477" y="139"/>
                    <a:pt x="398" y="0"/>
                    <a:pt x="183" y="37"/>
                  </a:cubicBezTo>
                  <a:cubicBezTo>
                    <a:pt x="60" y="501"/>
                    <a:pt x="60" y="501"/>
                    <a:pt x="60" y="501"/>
                  </a:cubicBezTo>
                  <a:cubicBezTo>
                    <a:pt x="0" y="644"/>
                    <a:pt x="0" y="644"/>
                    <a:pt x="0" y="644"/>
                  </a:cubicBezTo>
                  <a:cubicBezTo>
                    <a:pt x="302" y="788"/>
                    <a:pt x="302" y="788"/>
                    <a:pt x="302" y="788"/>
                  </a:cubicBezTo>
                  <a:cubicBezTo>
                    <a:pt x="408" y="605"/>
                    <a:pt x="408" y="605"/>
                    <a:pt x="408" y="605"/>
                  </a:cubicBezTo>
                  <a:cubicBezTo>
                    <a:pt x="435" y="600"/>
                    <a:pt x="435" y="600"/>
                    <a:pt x="435" y="600"/>
                  </a:cubicBezTo>
                  <a:cubicBezTo>
                    <a:pt x="462" y="595"/>
                    <a:pt x="486" y="583"/>
                    <a:pt x="506" y="566"/>
                  </a:cubicBezTo>
                  <a:cubicBezTo>
                    <a:pt x="679" y="413"/>
                    <a:pt x="679" y="413"/>
                    <a:pt x="679" y="413"/>
                  </a:cubicBezTo>
                  <a:cubicBezTo>
                    <a:pt x="696" y="398"/>
                    <a:pt x="709" y="379"/>
                    <a:pt x="716" y="358"/>
                  </a:cubicBezTo>
                  <a:cubicBezTo>
                    <a:pt x="782" y="171"/>
                    <a:pt x="782" y="171"/>
                    <a:pt x="782" y="171"/>
                  </a:cubicBezTo>
                  <a:cubicBezTo>
                    <a:pt x="788" y="143"/>
                    <a:pt x="759" y="122"/>
                    <a:pt x="734" y="136"/>
                  </a:cubicBezTo>
                  <a:close/>
                </a:path>
              </a:pathLst>
            </a:custGeom>
            <a:solidFill>
              <a:srgbClr val="FE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07">
              <a:extLst>
                <a:ext uri="{FF2B5EF4-FFF2-40B4-BE49-F238E27FC236}">
                  <a16:creationId xmlns:a16="http://schemas.microsoft.com/office/drawing/2014/main" id="{04B40F25-E8DF-46DC-8B31-196B2AB11A17}"/>
                </a:ext>
              </a:extLst>
            </p:cNvPr>
            <p:cNvSpPr>
              <a:spLocks/>
            </p:cNvSpPr>
            <p:nvPr/>
          </p:nvSpPr>
          <p:spPr bwMode="auto">
            <a:xfrm>
              <a:off x="-2893372" y="5330721"/>
              <a:ext cx="938085" cy="678120"/>
            </a:xfrm>
            <a:custGeom>
              <a:avLst/>
              <a:gdLst>
                <a:gd name="T0" fmla="*/ 0 w 482"/>
                <a:gd name="T1" fmla="*/ 201 h 348"/>
                <a:gd name="T2" fmla="*/ 113 w 482"/>
                <a:gd name="T3" fmla="*/ 13 h 348"/>
                <a:gd name="T4" fmla="*/ 482 w 482"/>
                <a:gd name="T5" fmla="*/ 197 h 348"/>
                <a:gd name="T6" fmla="*/ 399 w 482"/>
                <a:gd name="T7" fmla="*/ 348 h 348"/>
                <a:gd name="T8" fmla="*/ 0 w 482"/>
                <a:gd name="T9" fmla="*/ 201 h 348"/>
              </a:gdLst>
              <a:ahLst/>
              <a:cxnLst>
                <a:cxn ang="0">
                  <a:pos x="T0" y="T1"/>
                </a:cxn>
                <a:cxn ang="0">
                  <a:pos x="T2" y="T3"/>
                </a:cxn>
                <a:cxn ang="0">
                  <a:pos x="T4" y="T5"/>
                </a:cxn>
                <a:cxn ang="0">
                  <a:pos x="T6" y="T7"/>
                </a:cxn>
                <a:cxn ang="0">
                  <a:pos x="T8" y="T9"/>
                </a:cxn>
              </a:cxnLst>
              <a:rect l="0" t="0" r="r" b="b"/>
              <a:pathLst>
                <a:path w="482" h="348">
                  <a:moveTo>
                    <a:pt x="0" y="201"/>
                  </a:moveTo>
                  <a:cubicBezTo>
                    <a:pt x="113" y="13"/>
                    <a:pt x="113" y="13"/>
                    <a:pt x="113" y="13"/>
                  </a:cubicBezTo>
                  <a:cubicBezTo>
                    <a:pt x="113" y="13"/>
                    <a:pt x="329" y="0"/>
                    <a:pt x="482" y="197"/>
                  </a:cubicBezTo>
                  <a:cubicBezTo>
                    <a:pt x="399" y="348"/>
                    <a:pt x="399" y="348"/>
                    <a:pt x="399" y="348"/>
                  </a:cubicBezTo>
                  <a:lnTo>
                    <a:pt x="0"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8">
              <a:extLst>
                <a:ext uri="{FF2B5EF4-FFF2-40B4-BE49-F238E27FC236}">
                  <a16:creationId xmlns:a16="http://schemas.microsoft.com/office/drawing/2014/main" id="{64A307CA-C690-4071-900D-A46B2F7B93C4}"/>
                </a:ext>
              </a:extLst>
            </p:cNvPr>
            <p:cNvSpPr>
              <a:spLocks/>
            </p:cNvSpPr>
            <p:nvPr/>
          </p:nvSpPr>
          <p:spPr bwMode="auto">
            <a:xfrm>
              <a:off x="-3349140" y="5456831"/>
              <a:ext cx="1388321" cy="918173"/>
            </a:xfrm>
            <a:custGeom>
              <a:avLst/>
              <a:gdLst>
                <a:gd name="T0" fmla="*/ 713 w 713"/>
                <a:gd name="T1" fmla="*/ 228 h 471"/>
                <a:gd name="T2" fmla="*/ 564 w 713"/>
                <a:gd name="T3" fmla="*/ 471 h 471"/>
                <a:gd name="T4" fmla="*/ 0 w 713"/>
                <a:gd name="T5" fmla="*/ 471 h 471"/>
                <a:gd name="T6" fmla="*/ 299 w 713"/>
                <a:gd name="T7" fmla="*/ 0 h 471"/>
                <a:gd name="T8" fmla="*/ 713 w 713"/>
                <a:gd name="T9" fmla="*/ 228 h 471"/>
              </a:gdLst>
              <a:ahLst/>
              <a:cxnLst>
                <a:cxn ang="0">
                  <a:pos x="T0" y="T1"/>
                </a:cxn>
                <a:cxn ang="0">
                  <a:pos x="T2" y="T3"/>
                </a:cxn>
                <a:cxn ang="0">
                  <a:pos x="T4" y="T5"/>
                </a:cxn>
                <a:cxn ang="0">
                  <a:pos x="T6" y="T7"/>
                </a:cxn>
                <a:cxn ang="0">
                  <a:pos x="T8" y="T9"/>
                </a:cxn>
              </a:cxnLst>
              <a:rect l="0" t="0" r="r" b="b"/>
              <a:pathLst>
                <a:path w="713" h="471">
                  <a:moveTo>
                    <a:pt x="713" y="228"/>
                  </a:moveTo>
                  <a:cubicBezTo>
                    <a:pt x="564" y="471"/>
                    <a:pt x="564" y="471"/>
                    <a:pt x="564" y="471"/>
                  </a:cubicBezTo>
                  <a:cubicBezTo>
                    <a:pt x="0" y="471"/>
                    <a:pt x="0" y="471"/>
                    <a:pt x="0" y="471"/>
                  </a:cubicBezTo>
                  <a:cubicBezTo>
                    <a:pt x="299" y="0"/>
                    <a:pt x="299" y="0"/>
                    <a:pt x="299" y="0"/>
                  </a:cubicBezTo>
                  <a:cubicBezTo>
                    <a:pt x="299" y="0"/>
                    <a:pt x="581" y="16"/>
                    <a:pt x="713" y="228"/>
                  </a:cubicBezTo>
                  <a:close/>
                </a:path>
              </a:pathLst>
            </a:custGeom>
            <a:solidFill>
              <a:srgbClr val="4B4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1" name="Group 20">
            <a:extLst>
              <a:ext uri="{FF2B5EF4-FFF2-40B4-BE49-F238E27FC236}">
                <a16:creationId xmlns:a16="http://schemas.microsoft.com/office/drawing/2014/main" id="{83E78013-B766-4863-B157-E02628E31117}"/>
              </a:ext>
            </a:extLst>
          </p:cNvPr>
          <p:cNvGrpSpPr/>
          <p:nvPr/>
        </p:nvGrpSpPr>
        <p:grpSpPr>
          <a:xfrm>
            <a:off x="10564676" y="4111560"/>
            <a:ext cx="1932587" cy="2830848"/>
            <a:chOff x="11963610" y="3680114"/>
            <a:chExt cx="1932587" cy="2830848"/>
          </a:xfrm>
        </p:grpSpPr>
        <p:sp>
          <p:nvSpPr>
            <p:cNvPr id="22" name="Freeform 84">
              <a:extLst>
                <a:ext uri="{FF2B5EF4-FFF2-40B4-BE49-F238E27FC236}">
                  <a16:creationId xmlns:a16="http://schemas.microsoft.com/office/drawing/2014/main" id="{91418490-2CF6-4043-B69F-6277AF92F0E8}"/>
                </a:ext>
              </a:extLst>
            </p:cNvPr>
            <p:cNvSpPr>
              <a:spLocks/>
            </p:cNvSpPr>
            <p:nvPr/>
          </p:nvSpPr>
          <p:spPr bwMode="auto">
            <a:xfrm>
              <a:off x="12306542" y="3837199"/>
              <a:ext cx="807549" cy="1073045"/>
            </a:xfrm>
            <a:custGeom>
              <a:avLst/>
              <a:gdLst>
                <a:gd name="T0" fmla="*/ 6 w 415"/>
                <a:gd name="T1" fmla="*/ 0 h 551"/>
                <a:gd name="T2" fmla="*/ 197 w 415"/>
                <a:gd name="T3" fmla="*/ 140 h 551"/>
                <a:gd name="T4" fmla="*/ 288 w 415"/>
                <a:gd name="T5" fmla="*/ 256 h 551"/>
                <a:gd name="T6" fmla="*/ 262 w 415"/>
                <a:gd name="T7" fmla="*/ 449 h 551"/>
                <a:gd name="T8" fmla="*/ 415 w 415"/>
                <a:gd name="T9" fmla="*/ 424 h 551"/>
                <a:gd name="T10" fmla="*/ 370 w 415"/>
                <a:gd name="T11" fmla="*/ 66 h 551"/>
                <a:gd name="T12" fmla="*/ 6 w 415"/>
                <a:gd name="T13" fmla="*/ 0 h 551"/>
              </a:gdLst>
              <a:ahLst/>
              <a:cxnLst>
                <a:cxn ang="0">
                  <a:pos x="T0" y="T1"/>
                </a:cxn>
                <a:cxn ang="0">
                  <a:pos x="T2" y="T3"/>
                </a:cxn>
                <a:cxn ang="0">
                  <a:pos x="T4" y="T5"/>
                </a:cxn>
                <a:cxn ang="0">
                  <a:pos x="T6" y="T7"/>
                </a:cxn>
                <a:cxn ang="0">
                  <a:pos x="T8" y="T9"/>
                </a:cxn>
                <a:cxn ang="0">
                  <a:pos x="T10" y="T11"/>
                </a:cxn>
                <a:cxn ang="0">
                  <a:pos x="T12" y="T13"/>
                </a:cxn>
              </a:cxnLst>
              <a:rect l="0" t="0" r="r" b="b"/>
              <a:pathLst>
                <a:path w="415" h="551">
                  <a:moveTo>
                    <a:pt x="6" y="0"/>
                  </a:moveTo>
                  <a:cubicBezTo>
                    <a:pt x="6" y="0"/>
                    <a:pt x="0" y="136"/>
                    <a:pt x="197" y="140"/>
                  </a:cubicBezTo>
                  <a:cubicBezTo>
                    <a:pt x="288" y="256"/>
                    <a:pt x="288" y="256"/>
                    <a:pt x="288" y="256"/>
                  </a:cubicBezTo>
                  <a:cubicBezTo>
                    <a:pt x="288" y="256"/>
                    <a:pt x="236" y="336"/>
                    <a:pt x="262" y="449"/>
                  </a:cubicBezTo>
                  <a:cubicBezTo>
                    <a:pt x="286" y="551"/>
                    <a:pt x="415" y="424"/>
                    <a:pt x="415" y="424"/>
                  </a:cubicBezTo>
                  <a:cubicBezTo>
                    <a:pt x="370" y="66"/>
                    <a:pt x="370" y="66"/>
                    <a:pt x="370" y="66"/>
                  </a:cubicBezTo>
                  <a:cubicBezTo>
                    <a:pt x="6" y="0"/>
                    <a:pt x="6" y="0"/>
                    <a:pt x="6" y="0"/>
                  </a:cubicBezTo>
                </a:path>
              </a:pathLst>
            </a:custGeom>
            <a:solidFill>
              <a:srgbClr val="D36F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5">
              <a:extLst>
                <a:ext uri="{FF2B5EF4-FFF2-40B4-BE49-F238E27FC236}">
                  <a16:creationId xmlns:a16="http://schemas.microsoft.com/office/drawing/2014/main" id="{05F1F254-E32E-4918-BDD8-CE762A8EFE6C}"/>
                </a:ext>
              </a:extLst>
            </p:cNvPr>
            <p:cNvSpPr>
              <a:spLocks/>
            </p:cNvSpPr>
            <p:nvPr/>
          </p:nvSpPr>
          <p:spPr bwMode="auto">
            <a:xfrm>
              <a:off x="12068702" y="3705558"/>
              <a:ext cx="704670" cy="519929"/>
            </a:xfrm>
            <a:custGeom>
              <a:avLst/>
              <a:gdLst>
                <a:gd name="T0" fmla="*/ 561 w 637"/>
                <a:gd name="T1" fmla="*/ 470 h 470"/>
                <a:gd name="T2" fmla="*/ 0 w 637"/>
                <a:gd name="T3" fmla="*/ 121 h 470"/>
                <a:gd name="T4" fmla="*/ 76 w 637"/>
                <a:gd name="T5" fmla="*/ 0 h 470"/>
                <a:gd name="T6" fmla="*/ 637 w 637"/>
                <a:gd name="T7" fmla="*/ 348 h 470"/>
                <a:gd name="T8" fmla="*/ 561 w 637"/>
                <a:gd name="T9" fmla="*/ 470 h 470"/>
              </a:gdLst>
              <a:ahLst/>
              <a:cxnLst>
                <a:cxn ang="0">
                  <a:pos x="T0" y="T1"/>
                </a:cxn>
                <a:cxn ang="0">
                  <a:pos x="T2" y="T3"/>
                </a:cxn>
                <a:cxn ang="0">
                  <a:pos x="T4" y="T5"/>
                </a:cxn>
                <a:cxn ang="0">
                  <a:pos x="T6" y="T7"/>
                </a:cxn>
                <a:cxn ang="0">
                  <a:pos x="T8" y="T9"/>
                </a:cxn>
              </a:cxnLst>
              <a:rect l="0" t="0" r="r" b="b"/>
              <a:pathLst>
                <a:path w="637" h="470">
                  <a:moveTo>
                    <a:pt x="561" y="470"/>
                  </a:moveTo>
                  <a:lnTo>
                    <a:pt x="0" y="121"/>
                  </a:lnTo>
                  <a:lnTo>
                    <a:pt x="76" y="0"/>
                  </a:lnTo>
                  <a:lnTo>
                    <a:pt x="637" y="348"/>
                  </a:lnTo>
                  <a:lnTo>
                    <a:pt x="561" y="470"/>
                  </a:lnTo>
                  <a:close/>
                </a:path>
              </a:pathLst>
            </a:custGeom>
            <a:solidFill>
              <a:srgbClr val="FF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86">
              <a:extLst>
                <a:ext uri="{FF2B5EF4-FFF2-40B4-BE49-F238E27FC236}">
                  <a16:creationId xmlns:a16="http://schemas.microsoft.com/office/drawing/2014/main" id="{D5A286ED-FE1D-4587-B112-FDADCDE49F19}"/>
                </a:ext>
              </a:extLst>
            </p:cNvPr>
            <p:cNvSpPr>
              <a:spLocks/>
            </p:cNvSpPr>
            <p:nvPr/>
          </p:nvSpPr>
          <p:spPr bwMode="auto">
            <a:xfrm>
              <a:off x="12068702" y="3705558"/>
              <a:ext cx="704670" cy="519929"/>
            </a:xfrm>
            <a:custGeom>
              <a:avLst/>
              <a:gdLst>
                <a:gd name="T0" fmla="*/ 561 w 637"/>
                <a:gd name="T1" fmla="*/ 470 h 470"/>
                <a:gd name="T2" fmla="*/ 0 w 637"/>
                <a:gd name="T3" fmla="*/ 121 h 470"/>
                <a:gd name="T4" fmla="*/ 76 w 637"/>
                <a:gd name="T5" fmla="*/ 0 h 470"/>
                <a:gd name="T6" fmla="*/ 637 w 637"/>
                <a:gd name="T7" fmla="*/ 348 h 470"/>
                <a:gd name="T8" fmla="*/ 561 w 637"/>
                <a:gd name="T9" fmla="*/ 470 h 470"/>
              </a:gdLst>
              <a:ahLst/>
              <a:cxnLst>
                <a:cxn ang="0">
                  <a:pos x="T0" y="T1"/>
                </a:cxn>
                <a:cxn ang="0">
                  <a:pos x="T2" y="T3"/>
                </a:cxn>
                <a:cxn ang="0">
                  <a:pos x="T4" y="T5"/>
                </a:cxn>
                <a:cxn ang="0">
                  <a:pos x="T6" y="T7"/>
                </a:cxn>
                <a:cxn ang="0">
                  <a:pos x="T8" y="T9"/>
                </a:cxn>
              </a:cxnLst>
              <a:rect l="0" t="0" r="r" b="b"/>
              <a:pathLst>
                <a:path w="637" h="470">
                  <a:moveTo>
                    <a:pt x="561" y="470"/>
                  </a:moveTo>
                  <a:lnTo>
                    <a:pt x="0" y="121"/>
                  </a:lnTo>
                  <a:lnTo>
                    <a:pt x="76" y="0"/>
                  </a:lnTo>
                  <a:lnTo>
                    <a:pt x="637" y="348"/>
                  </a:lnTo>
                  <a:lnTo>
                    <a:pt x="561" y="4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7">
              <a:extLst>
                <a:ext uri="{FF2B5EF4-FFF2-40B4-BE49-F238E27FC236}">
                  <a16:creationId xmlns:a16="http://schemas.microsoft.com/office/drawing/2014/main" id="{BA5B5ADE-9477-4914-8C78-0625778F8388}"/>
                </a:ext>
              </a:extLst>
            </p:cNvPr>
            <p:cNvSpPr>
              <a:spLocks/>
            </p:cNvSpPr>
            <p:nvPr/>
          </p:nvSpPr>
          <p:spPr bwMode="auto">
            <a:xfrm>
              <a:off x="12245699" y="3777463"/>
              <a:ext cx="289833" cy="169254"/>
            </a:xfrm>
            <a:custGeom>
              <a:avLst/>
              <a:gdLst>
                <a:gd name="T0" fmla="*/ 11 w 149"/>
                <a:gd name="T1" fmla="*/ 0 h 87"/>
                <a:gd name="T2" fmla="*/ 8 w 149"/>
                <a:gd name="T3" fmla="*/ 6 h 87"/>
                <a:gd name="T4" fmla="*/ 84 w 149"/>
                <a:gd name="T5" fmla="*/ 78 h 87"/>
                <a:gd name="T6" fmla="*/ 135 w 149"/>
                <a:gd name="T7" fmla="*/ 87 h 87"/>
                <a:gd name="T8" fmla="*/ 149 w 149"/>
                <a:gd name="T9" fmla="*/ 86 h 87"/>
                <a:gd name="T10" fmla="*/ 11 w 149"/>
                <a:gd name="T11" fmla="*/ 0 h 87"/>
              </a:gdLst>
              <a:ahLst/>
              <a:cxnLst>
                <a:cxn ang="0">
                  <a:pos x="T0" y="T1"/>
                </a:cxn>
                <a:cxn ang="0">
                  <a:pos x="T2" y="T3"/>
                </a:cxn>
                <a:cxn ang="0">
                  <a:pos x="T4" y="T5"/>
                </a:cxn>
                <a:cxn ang="0">
                  <a:pos x="T6" y="T7"/>
                </a:cxn>
                <a:cxn ang="0">
                  <a:pos x="T8" y="T9"/>
                </a:cxn>
                <a:cxn ang="0">
                  <a:pos x="T10" y="T11"/>
                </a:cxn>
              </a:cxnLst>
              <a:rect l="0" t="0" r="r" b="b"/>
              <a:pathLst>
                <a:path w="149" h="87">
                  <a:moveTo>
                    <a:pt x="11" y="0"/>
                  </a:moveTo>
                  <a:cubicBezTo>
                    <a:pt x="10" y="2"/>
                    <a:pt x="9" y="4"/>
                    <a:pt x="8" y="6"/>
                  </a:cubicBezTo>
                  <a:cubicBezTo>
                    <a:pt x="0" y="30"/>
                    <a:pt x="34" y="63"/>
                    <a:pt x="84" y="78"/>
                  </a:cubicBezTo>
                  <a:cubicBezTo>
                    <a:pt x="102" y="84"/>
                    <a:pt x="120" y="87"/>
                    <a:pt x="135" y="87"/>
                  </a:cubicBezTo>
                  <a:cubicBezTo>
                    <a:pt x="140" y="87"/>
                    <a:pt x="145" y="87"/>
                    <a:pt x="149" y="86"/>
                  </a:cubicBezTo>
                  <a:cubicBezTo>
                    <a:pt x="11" y="0"/>
                    <a:pt x="11" y="0"/>
                    <a:pt x="11" y="0"/>
                  </a:cubicBezTo>
                </a:path>
              </a:pathLst>
            </a:custGeom>
            <a:solidFill>
              <a:srgbClr val="F2A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8">
              <a:extLst>
                <a:ext uri="{FF2B5EF4-FFF2-40B4-BE49-F238E27FC236}">
                  <a16:creationId xmlns:a16="http://schemas.microsoft.com/office/drawing/2014/main" id="{83E45773-4C5E-4FB4-BADB-344F18620203}"/>
                </a:ext>
              </a:extLst>
            </p:cNvPr>
            <p:cNvSpPr>
              <a:spLocks/>
            </p:cNvSpPr>
            <p:nvPr/>
          </p:nvSpPr>
          <p:spPr bwMode="auto">
            <a:xfrm>
              <a:off x="12143926" y="3716620"/>
              <a:ext cx="1252254" cy="1736784"/>
            </a:xfrm>
            <a:custGeom>
              <a:avLst/>
              <a:gdLst>
                <a:gd name="T0" fmla="*/ 636 w 643"/>
                <a:gd name="T1" fmla="*/ 367 h 892"/>
                <a:gd name="T2" fmla="*/ 485 w 643"/>
                <a:gd name="T3" fmla="*/ 69 h 892"/>
                <a:gd name="T4" fmla="*/ 464 w 643"/>
                <a:gd name="T5" fmla="*/ 53 h 892"/>
                <a:gd name="T6" fmla="*/ 244 w 643"/>
                <a:gd name="T7" fmla="*/ 5 h 892"/>
                <a:gd name="T8" fmla="*/ 86 w 643"/>
                <a:gd name="T9" fmla="*/ 2 h 892"/>
                <a:gd name="T10" fmla="*/ 60 w 643"/>
                <a:gd name="T11" fmla="*/ 36 h 892"/>
                <a:gd name="T12" fmla="*/ 225 w 643"/>
                <a:gd name="T13" fmla="*/ 108 h 892"/>
                <a:gd name="T14" fmla="*/ 406 w 643"/>
                <a:gd name="T15" fmla="*/ 172 h 892"/>
                <a:gd name="T16" fmla="*/ 423 w 643"/>
                <a:gd name="T17" fmla="*/ 330 h 892"/>
                <a:gd name="T18" fmla="*/ 407 w 643"/>
                <a:gd name="T19" fmla="*/ 381 h 892"/>
                <a:gd name="T20" fmla="*/ 330 w 643"/>
                <a:gd name="T21" fmla="*/ 459 h 892"/>
                <a:gd name="T22" fmla="*/ 329 w 643"/>
                <a:gd name="T23" fmla="*/ 459 h 892"/>
                <a:gd name="T24" fmla="*/ 253 w 643"/>
                <a:gd name="T25" fmla="*/ 397 h 892"/>
                <a:gd name="T26" fmla="*/ 190 w 643"/>
                <a:gd name="T27" fmla="*/ 240 h 892"/>
                <a:gd name="T28" fmla="*/ 47 w 643"/>
                <a:gd name="T29" fmla="*/ 121 h 892"/>
                <a:gd name="T30" fmla="*/ 55 w 643"/>
                <a:gd name="T31" fmla="*/ 232 h 892"/>
                <a:gd name="T32" fmla="*/ 133 w 643"/>
                <a:gd name="T33" fmla="*/ 571 h 892"/>
                <a:gd name="T34" fmla="*/ 246 w 643"/>
                <a:gd name="T35" fmla="*/ 841 h 892"/>
                <a:gd name="T36" fmla="*/ 261 w 643"/>
                <a:gd name="T37" fmla="*/ 892 h 892"/>
                <a:gd name="T38" fmla="*/ 518 w 643"/>
                <a:gd name="T39" fmla="*/ 860 h 892"/>
                <a:gd name="T40" fmla="*/ 498 w 643"/>
                <a:gd name="T41" fmla="*/ 754 h 892"/>
                <a:gd name="T42" fmla="*/ 637 w 643"/>
                <a:gd name="T43" fmla="*/ 403 h 892"/>
                <a:gd name="T44" fmla="*/ 636 w 643"/>
                <a:gd name="T45" fmla="*/ 36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892">
                  <a:moveTo>
                    <a:pt x="636" y="367"/>
                  </a:moveTo>
                  <a:cubicBezTo>
                    <a:pt x="485" y="69"/>
                    <a:pt x="485" y="69"/>
                    <a:pt x="485" y="69"/>
                  </a:cubicBezTo>
                  <a:cubicBezTo>
                    <a:pt x="480" y="61"/>
                    <a:pt x="473" y="55"/>
                    <a:pt x="464" y="53"/>
                  </a:cubicBezTo>
                  <a:cubicBezTo>
                    <a:pt x="244" y="5"/>
                    <a:pt x="244" y="5"/>
                    <a:pt x="244" y="5"/>
                  </a:cubicBezTo>
                  <a:cubicBezTo>
                    <a:pt x="86" y="2"/>
                    <a:pt x="86" y="2"/>
                    <a:pt x="86" y="2"/>
                  </a:cubicBezTo>
                  <a:cubicBezTo>
                    <a:pt x="70" y="0"/>
                    <a:pt x="53" y="21"/>
                    <a:pt x="60" y="36"/>
                  </a:cubicBezTo>
                  <a:cubicBezTo>
                    <a:pt x="76" y="70"/>
                    <a:pt x="118" y="110"/>
                    <a:pt x="225" y="108"/>
                  </a:cubicBezTo>
                  <a:cubicBezTo>
                    <a:pt x="406" y="172"/>
                    <a:pt x="406" y="172"/>
                    <a:pt x="406" y="172"/>
                  </a:cubicBezTo>
                  <a:cubicBezTo>
                    <a:pt x="402" y="213"/>
                    <a:pt x="415" y="289"/>
                    <a:pt x="423" y="330"/>
                  </a:cubicBezTo>
                  <a:cubicBezTo>
                    <a:pt x="426" y="348"/>
                    <a:pt x="420" y="367"/>
                    <a:pt x="407" y="381"/>
                  </a:cubicBezTo>
                  <a:cubicBezTo>
                    <a:pt x="330" y="459"/>
                    <a:pt x="330" y="459"/>
                    <a:pt x="330" y="459"/>
                  </a:cubicBezTo>
                  <a:cubicBezTo>
                    <a:pt x="329" y="459"/>
                    <a:pt x="329" y="459"/>
                    <a:pt x="329" y="459"/>
                  </a:cubicBezTo>
                  <a:cubicBezTo>
                    <a:pt x="293" y="445"/>
                    <a:pt x="270" y="432"/>
                    <a:pt x="253" y="397"/>
                  </a:cubicBezTo>
                  <a:cubicBezTo>
                    <a:pt x="232" y="350"/>
                    <a:pt x="195" y="272"/>
                    <a:pt x="190" y="240"/>
                  </a:cubicBezTo>
                  <a:cubicBezTo>
                    <a:pt x="182" y="181"/>
                    <a:pt x="120" y="99"/>
                    <a:pt x="47" y="121"/>
                  </a:cubicBezTo>
                  <a:cubicBezTo>
                    <a:pt x="0" y="135"/>
                    <a:pt x="45" y="201"/>
                    <a:pt x="55" y="232"/>
                  </a:cubicBezTo>
                  <a:cubicBezTo>
                    <a:pt x="76" y="291"/>
                    <a:pt x="103" y="470"/>
                    <a:pt x="133" y="571"/>
                  </a:cubicBezTo>
                  <a:cubicBezTo>
                    <a:pt x="164" y="672"/>
                    <a:pt x="246" y="841"/>
                    <a:pt x="246" y="841"/>
                  </a:cubicBezTo>
                  <a:cubicBezTo>
                    <a:pt x="261" y="892"/>
                    <a:pt x="261" y="892"/>
                    <a:pt x="261" y="892"/>
                  </a:cubicBezTo>
                  <a:cubicBezTo>
                    <a:pt x="518" y="860"/>
                    <a:pt x="518" y="860"/>
                    <a:pt x="518" y="860"/>
                  </a:cubicBezTo>
                  <a:cubicBezTo>
                    <a:pt x="498" y="754"/>
                    <a:pt x="498" y="754"/>
                    <a:pt x="498" y="754"/>
                  </a:cubicBezTo>
                  <a:cubicBezTo>
                    <a:pt x="637" y="403"/>
                    <a:pt x="637" y="403"/>
                    <a:pt x="637" y="403"/>
                  </a:cubicBezTo>
                  <a:cubicBezTo>
                    <a:pt x="643" y="392"/>
                    <a:pt x="642" y="378"/>
                    <a:pt x="636" y="367"/>
                  </a:cubicBezTo>
                  <a:close/>
                </a:path>
              </a:pathLst>
            </a:custGeom>
            <a:solidFill>
              <a:srgbClr val="FEB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9">
              <a:extLst>
                <a:ext uri="{FF2B5EF4-FFF2-40B4-BE49-F238E27FC236}">
                  <a16:creationId xmlns:a16="http://schemas.microsoft.com/office/drawing/2014/main" id="{C5042372-6EB0-4530-9D0A-E782A201720F}"/>
                </a:ext>
              </a:extLst>
            </p:cNvPr>
            <p:cNvSpPr>
              <a:spLocks/>
            </p:cNvSpPr>
            <p:nvPr/>
          </p:nvSpPr>
          <p:spPr bwMode="auto">
            <a:xfrm>
              <a:off x="12677130" y="4090526"/>
              <a:ext cx="1219067" cy="832993"/>
            </a:xfrm>
            <a:custGeom>
              <a:avLst/>
              <a:gdLst>
                <a:gd name="T0" fmla="*/ 1028 w 1102"/>
                <a:gd name="T1" fmla="*/ 753 h 753"/>
                <a:gd name="T2" fmla="*/ 0 w 1102"/>
                <a:gd name="T3" fmla="*/ 123 h 753"/>
                <a:gd name="T4" fmla="*/ 76 w 1102"/>
                <a:gd name="T5" fmla="*/ 0 h 753"/>
                <a:gd name="T6" fmla="*/ 1102 w 1102"/>
                <a:gd name="T7" fmla="*/ 630 h 753"/>
                <a:gd name="T8" fmla="*/ 1028 w 1102"/>
                <a:gd name="T9" fmla="*/ 753 h 753"/>
              </a:gdLst>
              <a:ahLst/>
              <a:cxnLst>
                <a:cxn ang="0">
                  <a:pos x="T0" y="T1"/>
                </a:cxn>
                <a:cxn ang="0">
                  <a:pos x="T2" y="T3"/>
                </a:cxn>
                <a:cxn ang="0">
                  <a:pos x="T4" y="T5"/>
                </a:cxn>
                <a:cxn ang="0">
                  <a:pos x="T6" y="T7"/>
                </a:cxn>
                <a:cxn ang="0">
                  <a:pos x="T8" y="T9"/>
                </a:cxn>
              </a:cxnLst>
              <a:rect l="0" t="0" r="r" b="b"/>
              <a:pathLst>
                <a:path w="1102" h="753">
                  <a:moveTo>
                    <a:pt x="1028" y="753"/>
                  </a:moveTo>
                  <a:lnTo>
                    <a:pt x="0" y="123"/>
                  </a:lnTo>
                  <a:lnTo>
                    <a:pt x="76" y="0"/>
                  </a:lnTo>
                  <a:lnTo>
                    <a:pt x="1102" y="630"/>
                  </a:lnTo>
                  <a:lnTo>
                    <a:pt x="1028" y="753"/>
                  </a:lnTo>
                  <a:close/>
                </a:path>
              </a:pathLst>
            </a:custGeom>
            <a:solidFill>
              <a:srgbClr val="FFB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0">
              <a:extLst>
                <a:ext uri="{FF2B5EF4-FFF2-40B4-BE49-F238E27FC236}">
                  <a16:creationId xmlns:a16="http://schemas.microsoft.com/office/drawing/2014/main" id="{8885FCEA-31EA-45DE-AD16-CFC24D036C70}"/>
                </a:ext>
              </a:extLst>
            </p:cNvPr>
            <p:cNvSpPr>
              <a:spLocks/>
            </p:cNvSpPr>
            <p:nvPr/>
          </p:nvSpPr>
          <p:spPr bwMode="auto">
            <a:xfrm>
              <a:off x="11963610" y="3680114"/>
              <a:ext cx="189166" cy="159297"/>
            </a:xfrm>
            <a:custGeom>
              <a:avLst/>
              <a:gdLst>
                <a:gd name="T0" fmla="*/ 171 w 171"/>
                <a:gd name="T1" fmla="*/ 21 h 144"/>
                <a:gd name="T2" fmla="*/ 93 w 171"/>
                <a:gd name="T3" fmla="*/ 144 h 144"/>
                <a:gd name="T4" fmla="*/ 0 w 171"/>
                <a:gd name="T5" fmla="*/ 0 h 144"/>
                <a:gd name="T6" fmla="*/ 171 w 171"/>
                <a:gd name="T7" fmla="*/ 21 h 144"/>
              </a:gdLst>
              <a:ahLst/>
              <a:cxnLst>
                <a:cxn ang="0">
                  <a:pos x="T0" y="T1"/>
                </a:cxn>
                <a:cxn ang="0">
                  <a:pos x="T2" y="T3"/>
                </a:cxn>
                <a:cxn ang="0">
                  <a:pos x="T4" y="T5"/>
                </a:cxn>
                <a:cxn ang="0">
                  <a:pos x="T6" y="T7"/>
                </a:cxn>
              </a:cxnLst>
              <a:rect l="0" t="0" r="r" b="b"/>
              <a:pathLst>
                <a:path w="171" h="144">
                  <a:moveTo>
                    <a:pt x="171" y="21"/>
                  </a:moveTo>
                  <a:lnTo>
                    <a:pt x="93" y="144"/>
                  </a:lnTo>
                  <a:lnTo>
                    <a:pt x="0" y="0"/>
                  </a:lnTo>
                  <a:lnTo>
                    <a:pt x="171" y="21"/>
                  </a:lnTo>
                  <a:close/>
                </a:path>
              </a:pathLst>
            </a:custGeom>
            <a:solidFill>
              <a:srgbClr val="FFC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91">
              <a:extLst>
                <a:ext uri="{FF2B5EF4-FFF2-40B4-BE49-F238E27FC236}">
                  <a16:creationId xmlns:a16="http://schemas.microsoft.com/office/drawing/2014/main" id="{3EC118EC-CF79-4C1E-9361-F09E8BC0C4BE}"/>
                </a:ext>
              </a:extLst>
            </p:cNvPr>
            <p:cNvSpPr>
              <a:spLocks/>
            </p:cNvSpPr>
            <p:nvPr/>
          </p:nvSpPr>
          <p:spPr bwMode="auto">
            <a:xfrm>
              <a:off x="12517832" y="5124853"/>
              <a:ext cx="808655" cy="515504"/>
            </a:xfrm>
            <a:custGeom>
              <a:avLst/>
              <a:gdLst>
                <a:gd name="T0" fmla="*/ 0 w 415"/>
                <a:gd name="T1" fmla="*/ 139 h 265"/>
                <a:gd name="T2" fmla="*/ 22 w 415"/>
                <a:gd name="T3" fmla="*/ 265 h 265"/>
                <a:gd name="T4" fmla="*/ 415 w 415"/>
                <a:gd name="T5" fmla="*/ 202 h 265"/>
                <a:gd name="T6" fmla="*/ 387 w 415"/>
                <a:gd name="T7" fmla="*/ 61 h 265"/>
                <a:gd name="T8" fmla="*/ 0 w 415"/>
                <a:gd name="T9" fmla="*/ 139 h 265"/>
              </a:gdLst>
              <a:ahLst/>
              <a:cxnLst>
                <a:cxn ang="0">
                  <a:pos x="T0" y="T1"/>
                </a:cxn>
                <a:cxn ang="0">
                  <a:pos x="T2" y="T3"/>
                </a:cxn>
                <a:cxn ang="0">
                  <a:pos x="T4" y="T5"/>
                </a:cxn>
                <a:cxn ang="0">
                  <a:pos x="T6" y="T7"/>
                </a:cxn>
                <a:cxn ang="0">
                  <a:pos x="T8" y="T9"/>
                </a:cxn>
              </a:cxnLst>
              <a:rect l="0" t="0" r="r" b="b"/>
              <a:pathLst>
                <a:path w="415" h="265">
                  <a:moveTo>
                    <a:pt x="0" y="139"/>
                  </a:moveTo>
                  <a:cubicBezTo>
                    <a:pt x="22" y="265"/>
                    <a:pt x="22" y="265"/>
                    <a:pt x="22" y="265"/>
                  </a:cubicBezTo>
                  <a:cubicBezTo>
                    <a:pt x="415" y="202"/>
                    <a:pt x="415" y="202"/>
                    <a:pt x="415" y="202"/>
                  </a:cubicBezTo>
                  <a:cubicBezTo>
                    <a:pt x="387" y="61"/>
                    <a:pt x="387" y="61"/>
                    <a:pt x="387" y="61"/>
                  </a:cubicBezTo>
                  <a:cubicBezTo>
                    <a:pt x="387" y="61"/>
                    <a:pt x="192" y="0"/>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92">
              <a:extLst>
                <a:ext uri="{FF2B5EF4-FFF2-40B4-BE49-F238E27FC236}">
                  <a16:creationId xmlns:a16="http://schemas.microsoft.com/office/drawing/2014/main" id="{3D9F7514-7133-4768-B4B3-5B84D5EBC270}"/>
                </a:ext>
              </a:extLst>
            </p:cNvPr>
            <p:cNvSpPr>
              <a:spLocks/>
            </p:cNvSpPr>
            <p:nvPr/>
          </p:nvSpPr>
          <p:spPr bwMode="auto">
            <a:xfrm>
              <a:off x="12483539" y="5233264"/>
              <a:ext cx="1169287" cy="1277698"/>
            </a:xfrm>
            <a:custGeom>
              <a:avLst/>
              <a:gdLst>
                <a:gd name="T0" fmla="*/ 0 w 601"/>
                <a:gd name="T1" fmla="*/ 166 h 656"/>
                <a:gd name="T2" fmla="*/ 92 w 601"/>
                <a:gd name="T3" fmla="*/ 656 h 656"/>
                <a:gd name="T4" fmla="*/ 601 w 601"/>
                <a:gd name="T5" fmla="*/ 656 h 656"/>
                <a:gd name="T6" fmla="*/ 462 w 601"/>
                <a:gd name="T7" fmla="*/ 63 h 656"/>
                <a:gd name="T8" fmla="*/ 0 w 601"/>
                <a:gd name="T9" fmla="*/ 166 h 656"/>
              </a:gdLst>
              <a:ahLst/>
              <a:cxnLst>
                <a:cxn ang="0">
                  <a:pos x="T0" y="T1"/>
                </a:cxn>
                <a:cxn ang="0">
                  <a:pos x="T2" y="T3"/>
                </a:cxn>
                <a:cxn ang="0">
                  <a:pos x="T4" y="T5"/>
                </a:cxn>
                <a:cxn ang="0">
                  <a:pos x="T6" y="T7"/>
                </a:cxn>
                <a:cxn ang="0">
                  <a:pos x="T8" y="T9"/>
                </a:cxn>
              </a:cxnLst>
              <a:rect l="0" t="0" r="r" b="b"/>
              <a:pathLst>
                <a:path w="601" h="656">
                  <a:moveTo>
                    <a:pt x="0" y="166"/>
                  </a:moveTo>
                  <a:cubicBezTo>
                    <a:pt x="92" y="656"/>
                    <a:pt x="92" y="656"/>
                    <a:pt x="92" y="656"/>
                  </a:cubicBezTo>
                  <a:cubicBezTo>
                    <a:pt x="601" y="656"/>
                    <a:pt x="601" y="656"/>
                    <a:pt x="601" y="656"/>
                  </a:cubicBezTo>
                  <a:cubicBezTo>
                    <a:pt x="462" y="63"/>
                    <a:pt x="462" y="63"/>
                    <a:pt x="462" y="63"/>
                  </a:cubicBezTo>
                  <a:cubicBezTo>
                    <a:pt x="462" y="63"/>
                    <a:pt x="187" y="0"/>
                    <a:pt x="0" y="166"/>
                  </a:cubicBezTo>
                  <a:close/>
                </a:path>
              </a:pathLst>
            </a:custGeom>
            <a:solidFill>
              <a:srgbClr val="4B4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93">
              <a:extLst>
                <a:ext uri="{FF2B5EF4-FFF2-40B4-BE49-F238E27FC236}">
                  <a16:creationId xmlns:a16="http://schemas.microsoft.com/office/drawing/2014/main" id="{56E9BE3A-2671-4BBA-A2DE-028C1C97CA5D}"/>
                </a:ext>
              </a:extLst>
            </p:cNvPr>
            <p:cNvSpPr>
              <a:spLocks/>
            </p:cNvSpPr>
            <p:nvPr/>
          </p:nvSpPr>
          <p:spPr bwMode="auto">
            <a:xfrm>
              <a:off x="11963610" y="3680114"/>
              <a:ext cx="56418" cy="48674"/>
            </a:xfrm>
            <a:custGeom>
              <a:avLst/>
              <a:gdLst>
                <a:gd name="T0" fmla="*/ 51 w 51"/>
                <a:gd name="T1" fmla="*/ 7 h 44"/>
                <a:gd name="T2" fmla="*/ 0 w 51"/>
                <a:gd name="T3" fmla="*/ 0 h 44"/>
                <a:gd name="T4" fmla="*/ 28 w 51"/>
                <a:gd name="T5" fmla="*/ 44 h 44"/>
                <a:gd name="T6" fmla="*/ 51 w 51"/>
                <a:gd name="T7" fmla="*/ 7 h 44"/>
              </a:gdLst>
              <a:ahLst/>
              <a:cxnLst>
                <a:cxn ang="0">
                  <a:pos x="T0" y="T1"/>
                </a:cxn>
                <a:cxn ang="0">
                  <a:pos x="T2" y="T3"/>
                </a:cxn>
                <a:cxn ang="0">
                  <a:pos x="T4" y="T5"/>
                </a:cxn>
                <a:cxn ang="0">
                  <a:pos x="T6" y="T7"/>
                </a:cxn>
              </a:cxnLst>
              <a:rect l="0" t="0" r="r" b="b"/>
              <a:pathLst>
                <a:path w="51" h="44">
                  <a:moveTo>
                    <a:pt x="51" y="7"/>
                  </a:moveTo>
                  <a:lnTo>
                    <a:pt x="0" y="0"/>
                  </a:lnTo>
                  <a:lnTo>
                    <a:pt x="28" y="44"/>
                  </a:lnTo>
                  <a:lnTo>
                    <a:pt x="51" y="7"/>
                  </a:lnTo>
                  <a:close/>
                </a:path>
              </a:pathLst>
            </a:custGeom>
            <a:solidFill>
              <a:srgbClr val="494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Rectangle 5">
            <a:extLst>
              <a:ext uri="{FF2B5EF4-FFF2-40B4-BE49-F238E27FC236}">
                <a16:creationId xmlns:a16="http://schemas.microsoft.com/office/drawing/2014/main" id="{CB2BAC94-187E-4C78-8225-B78D6DD67A44}"/>
              </a:ext>
            </a:extLst>
          </p:cNvPr>
          <p:cNvSpPr/>
          <p:nvPr/>
        </p:nvSpPr>
        <p:spPr>
          <a:xfrm>
            <a:off x="6397307" y="1668169"/>
            <a:ext cx="4579331" cy="4031873"/>
          </a:xfrm>
          <a:prstGeom prst="rect">
            <a:avLst/>
          </a:prstGeom>
        </p:spPr>
        <p:txBody>
          <a:bodyPr wrap="square">
            <a:spAutoFit/>
          </a:bodyPr>
          <a:lstStyle/>
          <a:p>
            <a:pPr marL="285750" indent="-285750">
              <a:buFont typeface="Arial" panose="020B0604020202020204" pitchFamily="34" charset="0"/>
              <a:buChar char="•"/>
            </a:pPr>
            <a:r>
              <a:rPr lang="en-US" sz="1600"/>
              <a:t>We are persuaded that there are </a:t>
            </a:r>
            <a:r>
              <a:rPr lang="en-US" sz="1600" b="1"/>
              <a:t>risks of harm associated with using credit cards for online gambling </a:t>
            </a:r>
            <a:r>
              <a:rPr lang="en-US" sz="1600"/>
              <a:t>and that we need to act to protect consumers. We are therefore now consulting specifically on two separate options of either </a:t>
            </a:r>
            <a:r>
              <a:rPr lang="en-US" sz="1600" b="1"/>
              <a:t>banning or restricting</a:t>
            </a:r>
            <a:r>
              <a:rPr lang="en-US" sz="1600"/>
              <a:t> the use of credit cards for all forms of </a:t>
            </a:r>
            <a:r>
              <a:rPr lang="en-US" sz="1600" b="1"/>
              <a:t>remote gambling i.e. betting, gaming and lotteries</a:t>
            </a:r>
          </a:p>
          <a:p>
            <a:pPr marL="285750" indent="-285750">
              <a:buFont typeface="Arial" panose="020B0604020202020204" pitchFamily="34" charset="0"/>
              <a:buChar char="•"/>
            </a:pPr>
            <a:endParaRPr lang="en-US" sz="1600" b="1"/>
          </a:p>
          <a:p>
            <a:pPr marL="285750" indent="-285750">
              <a:buFont typeface="Arial" panose="020B0604020202020204" pitchFamily="34" charset="0"/>
              <a:buChar char="•"/>
            </a:pPr>
            <a:r>
              <a:rPr lang="en-US" sz="1600"/>
              <a:t>We would like to obtain further evidence about consumers’ </a:t>
            </a:r>
            <a:r>
              <a:rPr lang="en-US" sz="1600" b="1"/>
              <a:t>motivations</a:t>
            </a:r>
            <a:r>
              <a:rPr lang="en-US" sz="1600"/>
              <a:t> for using credit cards to gamble, and specific </a:t>
            </a:r>
            <a:r>
              <a:rPr lang="en-US" sz="1600" b="1"/>
              <a:t>benefits</a:t>
            </a:r>
            <a:r>
              <a:rPr lang="en-US" sz="1600"/>
              <a:t> of using them. The call for evidence uncovered little in this regard, but we must take account of the extent of any impact that a ban or restrictions may represent for gamblers who are not experiencing harm</a:t>
            </a:r>
          </a:p>
        </p:txBody>
      </p:sp>
      <p:sp>
        <p:nvSpPr>
          <p:cNvPr id="32" name="Rectangle 31">
            <a:extLst>
              <a:ext uri="{FF2B5EF4-FFF2-40B4-BE49-F238E27FC236}">
                <a16:creationId xmlns:a16="http://schemas.microsoft.com/office/drawing/2014/main" id="{51E5F46D-4B4C-46C4-91E0-FC1125BE786B}"/>
              </a:ext>
            </a:extLst>
          </p:cNvPr>
          <p:cNvSpPr/>
          <p:nvPr/>
        </p:nvSpPr>
        <p:spPr>
          <a:xfrm>
            <a:off x="6395748" y="6033160"/>
            <a:ext cx="2642121" cy="369332"/>
          </a:xfrm>
          <a:prstGeom prst="rect">
            <a:avLst/>
          </a:prstGeom>
        </p:spPr>
        <p:txBody>
          <a:bodyPr wrap="square">
            <a:spAutoFit/>
          </a:bodyPr>
          <a:lstStyle/>
          <a:p>
            <a:r>
              <a:rPr lang="en-GB" sz="900">
                <a:hlinkClick r:id="rId2"/>
              </a:rPr>
              <a:t>https://consult.gamblingcommission.gov.uk/author/consultation-on-gambling-with-credit-cards/</a:t>
            </a:r>
            <a:endParaRPr lang="en-GB" sz="900"/>
          </a:p>
        </p:txBody>
      </p:sp>
      <p:pic>
        <p:nvPicPr>
          <p:cNvPr id="2050" name="Picture 2" descr="https://consult.gamblingcommission.gov.uk/os-custom-logos/screen-shot-2018-03-05-at-17.01.56.png">
            <a:extLst>
              <a:ext uri="{FF2B5EF4-FFF2-40B4-BE49-F238E27FC236}">
                <a16:creationId xmlns:a16="http://schemas.microsoft.com/office/drawing/2014/main" id="{7BCDD761-BA19-494E-9771-E3CB792C6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822" y="5920651"/>
            <a:ext cx="1625185" cy="47014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859A92A1-D913-4DB5-AD70-F4E53CBA5842}"/>
              </a:ext>
            </a:extLst>
          </p:cNvPr>
          <p:cNvSpPr/>
          <p:nvPr/>
        </p:nvSpPr>
        <p:spPr>
          <a:xfrm>
            <a:off x="116044" y="1425240"/>
            <a:ext cx="4841480" cy="15686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B117A2E3-0691-47C4-B83F-F882564631D9}"/>
              </a:ext>
            </a:extLst>
          </p:cNvPr>
          <p:cNvSpPr/>
          <p:nvPr/>
        </p:nvSpPr>
        <p:spPr>
          <a:xfrm>
            <a:off x="116044" y="3208781"/>
            <a:ext cx="4841480" cy="12191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C18279B-140F-433A-A08A-2D6263358B18}"/>
              </a:ext>
            </a:extLst>
          </p:cNvPr>
          <p:cNvSpPr/>
          <p:nvPr/>
        </p:nvSpPr>
        <p:spPr>
          <a:xfrm>
            <a:off x="116044" y="4668760"/>
            <a:ext cx="4841480" cy="14773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A0C9C08-8D9F-4976-BFCE-7C10A6A71B74}"/>
              </a:ext>
            </a:extLst>
          </p:cNvPr>
          <p:cNvSpPr/>
          <p:nvPr/>
        </p:nvSpPr>
        <p:spPr>
          <a:xfrm>
            <a:off x="111727" y="1262894"/>
            <a:ext cx="211398" cy="5088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C347282-9771-4BB1-932F-FF43BB961274}"/>
              </a:ext>
            </a:extLst>
          </p:cNvPr>
          <p:cNvSpPr/>
          <p:nvPr/>
        </p:nvSpPr>
        <p:spPr>
          <a:xfrm>
            <a:off x="395895" y="1516547"/>
            <a:ext cx="4430181" cy="1477328"/>
          </a:xfrm>
          <a:prstGeom prst="rect">
            <a:avLst/>
          </a:prstGeom>
        </p:spPr>
        <p:txBody>
          <a:bodyPr wrap="square">
            <a:spAutoFit/>
          </a:bodyPr>
          <a:lstStyle/>
          <a:p>
            <a:r>
              <a:rPr lang="en-US">
                <a:solidFill>
                  <a:schemeClr val="bg1"/>
                </a:solidFill>
              </a:rPr>
              <a:t>The Gambling Commission conducted a call for evidence on gambling with credit cards between February and May 2019. Following this, a formal consultation was published between August-November 2019. </a:t>
            </a:r>
          </a:p>
        </p:txBody>
      </p:sp>
      <p:sp>
        <p:nvSpPr>
          <p:cNvPr id="38" name="Rectangle 37">
            <a:extLst>
              <a:ext uri="{FF2B5EF4-FFF2-40B4-BE49-F238E27FC236}">
                <a16:creationId xmlns:a16="http://schemas.microsoft.com/office/drawing/2014/main" id="{D7172187-9C76-4A27-A041-AF1663430E35}"/>
              </a:ext>
            </a:extLst>
          </p:cNvPr>
          <p:cNvSpPr/>
          <p:nvPr/>
        </p:nvSpPr>
        <p:spPr>
          <a:xfrm>
            <a:off x="391754" y="3239320"/>
            <a:ext cx="4525045" cy="1200329"/>
          </a:xfrm>
          <a:prstGeom prst="rect">
            <a:avLst/>
          </a:prstGeom>
        </p:spPr>
        <p:txBody>
          <a:bodyPr wrap="square">
            <a:spAutoFit/>
          </a:bodyPr>
          <a:lstStyle/>
          <a:p>
            <a:r>
              <a:rPr lang="en-US">
                <a:solidFill>
                  <a:schemeClr val="bg1"/>
                </a:solidFill>
              </a:rPr>
              <a:t>Gambling with borrowed money is a risk factor for harmful gambling because it increases the risk that people will gamble with more than they can afford</a:t>
            </a:r>
            <a:endParaRPr lang="en-GB">
              <a:solidFill>
                <a:schemeClr val="bg1"/>
              </a:solidFill>
            </a:endParaRPr>
          </a:p>
        </p:txBody>
      </p:sp>
      <p:sp>
        <p:nvSpPr>
          <p:cNvPr id="40" name="Rectangle 39">
            <a:extLst>
              <a:ext uri="{FF2B5EF4-FFF2-40B4-BE49-F238E27FC236}">
                <a16:creationId xmlns:a16="http://schemas.microsoft.com/office/drawing/2014/main" id="{476D3EB6-2A42-4298-814E-0ECBEE174A19}"/>
              </a:ext>
            </a:extLst>
          </p:cNvPr>
          <p:cNvSpPr/>
          <p:nvPr/>
        </p:nvSpPr>
        <p:spPr>
          <a:xfrm>
            <a:off x="400887" y="4699137"/>
            <a:ext cx="4525045" cy="1477328"/>
          </a:xfrm>
          <a:prstGeom prst="rect">
            <a:avLst/>
          </a:prstGeom>
        </p:spPr>
        <p:txBody>
          <a:bodyPr wrap="square">
            <a:spAutoFit/>
          </a:bodyPr>
          <a:lstStyle/>
          <a:p>
            <a:r>
              <a:rPr lang="en-US">
                <a:solidFill>
                  <a:schemeClr val="bg1"/>
                </a:solidFill>
              </a:rPr>
              <a:t>2CV conducted at online survey with n=474 people who have used a credit card to gamble at least once in the past year. They were asked about their rationale for using the card and their awareness of charges related to using it </a:t>
            </a:r>
            <a:endParaRPr lang="en-GB">
              <a:solidFill>
                <a:schemeClr val="bg1"/>
              </a:solidFill>
            </a:endParaRPr>
          </a:p>
        </p:txBody>
      </p:sp>
      <p:sp>
        <p:nvSpPr>
          <p:cNvPr id="41" name="Rectangle 40">
            <a:extLst>
              <a:ext uri="{FF2B5EF4-FFF2-40B4-BE49-F238E27FC236}">
                <a16:creationId xmlns:a16="http://schemas.microsoft.com/office/drawing/2014/main" id="{112D97BC-E342-47ED-A732-DCDAEDD360AE}"/>
              </a:ext>
            </a:extLst>
          </p:cNvPr>
          <p:cNvSpPr/>
          <p:nvPr/>
        </p:nvSpPr>
        <p:spPr>
          <a:xfrm>
            <a:off x="7200772" y="1262894"/>
            <a:ext cx="3468996" cy="369332"/>
          </a:xfrm>
          <a:prstGeom prst="rect">
            <a:avLst/>
          </a:prstGeom>
        </p:spPr>
        <p:txBody>
          <a:bodyPr wrap="square">
            <a:spAutoFit/>
          </a:bodyPr>
          <a:lstStyle/>
          <a:p>
            <a:r>
              <a:rPr lang="en-US" b="1" i="1"/>
              <a:t>Excerpt from the consultation </a:t>
            </a:r>
            <a:endParaRPr lang="en-GB" b="1" i="1"/>
          </a:p>
        </p:txBody>
      </p:sp>
    </p:spTree>
    <p:extLst>
      <p:ext uri="{BB962C8B-B14F-4D97-AF65-F5344CB8AC3E}">
        <p14:creationId xmlns:p14="http://schemas.microsoft.com/office/powerpoint/2010/main" val="3750478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61C-8162-4553-B91E-68A042003747}"/>
              </a:ext>
            </a:extLst>
          </p:cNvPr>
          <p:cNvSpPr>
            <a:spLocks noGrp="1"/>
          </p:cNvSpPr>
          <p:nvPr>
            <p:ph type="title"/>
          </p:nvPr>
        </p:nvSpPr>
        <p:spPr/>
        <p:txBody>
          <a:bodyPr/>
          <a:lstStyle/>
          <a:p>
            <a:r>
              <a:rPr lang="en-US"/>
              <a:t>1 in 4 use credit cards due to a lack of funds or to conceal behaviour from others</a:t>
            </a:r>
            <a:endParaRPr lang="en-GB"/>
          </a:p>
        </p:txBody>
      </p:sp>
      <p:sp>
        <p:nvSpPr>
          <p:cNvPr id="3" name="Content Placeholder 2">
            <a:extLst>
              <a:ext uri="{FF2B5EF4-FFF2-40B4-BE49-F238E27FC236}">
                <a16:creationId xmlns:a16="http://schemas.microsoft.com/office/drawing/2014/main" id="{E3FCEBF6-3ADA-4A44-BFB9-E10D3B3834C5}"/>
              </a:ext>
            </a:extLst>
          </p:cNvPr>
          <p:cNvSpPr>
            <a:spLocks noGrp="1"/>
          </p:cNvSpPr>
          <p:nvPr>
            <p:ph idx="1"/>
          </p:nvPr>
        </p:nvSpPr>
        <p:spPr>
          <a:xfrm>
            <a:off x="336754" y="905554"/>
            <a:ext cx="10720452" cy="535531"/>
          </a:xfrm>
        </p:spPr>
        <p:txBody>
          <a:bodyPr/>
          <a:lstStyle/>
          <a:p>
            <a:r>
              <a:rPr lang="en-US"/>
              <a:t>While the majority claim to be using credit cards for positive reasons such as payment security or benefits, or even just out of habit, there is a core group using for problematic reasons</a:t>
            </a:r>
            <a:endParaRPr lang="en-GB">
              <a:highlight>
                <a:srgbClr val="FFFF00"/>
              </a:highlight>
            </a:endParaRPr>
          </a:p>
        </p:txBody>
      </p:sp>
      <p:graphicFrame>
        <p:nvGraphicFramePr>
          <p:cNvPr id="6" name="Chart 5">
            <a:extLst>
              <a:ext uri="{FF2B5EF4-FFF2-40B4-BE49-F238E27FC236}">
                <a16:creationId xmlns:a16="http://schemas.microsoft.com/office/drawing/2014/main" id="{E74ECCE0-91F6-4D7C-B3B4-ECFC63306515}"/>
              </a:ext>
            </a:extLst>
          </p:cNvPr>
          <p:cNvGraphicFramePr/>
          <p:nvPr>
            <p:extLst>
              <p:ext uri="{D42A27DB-BD31-4B8C-83A1-F6EECF244321}">
                <p14:modId xmlns:p14="http://schemas.microsoft.com/office/powerpoint/2010/main" val="2141246750"/>
              </p:ext>
            </p:extLst>
          </p:nvPr>
        </p:nvGraphicFramePr>
        <p:xfrm>
          <a:off x="336754" y="2396789"/>
          <a:ext cx="11101327" cy="394561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E49527BC-70BC-4452-9523-4D5D9A4434C4}"/>
              </a:ext>
            </a:extLst>
          </p:cNvPr>
          <p:cNvSpPr/>
          <p:nvPr/>
        </p:nvSpPr>
        <p:spPr>
          <a:xfrm>
            <a:off x="112544" y="6318685"/>
            <a:ext cx="8145192" cy="415498"/>
          </a:xfrm>
          <a:prstGeom prst="rect">
            <a:avLst/>
          </a:prstGeom>
        </p:spPr>
        <p:txBody>
          <a:bodyPr wrap="square">
            <a:spAutoFit/>
          </a:bodyPr>
          <a:lstStyle/>
          <a:p>
            <a:r>
              <a:rPr lang="en-US" sz="1050" i="1">
                <a:latin typeface="Calibri" panose="020F0502020204030204" pitchFamily="34" charset="0"/>
                <a:cs typeface="Times New Roman" panose="02020603050405020304" pitchFamily="18" charset="0"/>
              </a:rPr>
              <a:t>C3. Below are some reasons other people have said why they use </a:t>
            </a:r>
            <a:r>
              <a:rPr lang="en-GB" sz="1050" i="1">
                <a:latin typeface="Calibri" panose="020F0502020204030204" pitchFamily="34" charset="0"/>
                <a:cs typeface="Times New Roman" panose="02020603050405020304" pitchFamily="18" charset="0"/>
              </a:rPr>
              <a:t>a credit card when gambling (e.g. instead of choosing to use a debit card/cash). Which of these, if any, apply to you? </a:t>
            </a:r>
            <a:r>
              <a:rPr lang="en-GB" sz="1050" i="1">
                <a:latin typeface="Calibri" panose="020F0502020204030204" pitchFamily="34" charset="0"/>
                <a:ea typeface="Calibri" panose="020F0502020204030204" pitchFamily="34" charset="0"/>
                <a:cs typeface="Times New Roman" panose="02020603050405020304" pitchFamily="18" charset="0"/>
              </a:rPr>
              <a:t>N= 474 CC gamblers, n=96 High GLS, n=137 Med GLS, n=241 Low GLS</a:t>
            </a:r>
            <a:r>
              <a:rPr lang="en-GB" sz="1050" i="1"/>
              <a:t> </a:t>
            </a:r>
            <a:endParaRPr lang="en-GB" sz="1050" i="1">
              <a:latin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C4867189-6959-4B23-884F-A87E559C7260}"/>
              </a:ext>
            </a:extLst>
          </p:cNvPr>
          <p:cNvSpPr txBox="1"/>
          <p:nvPr/>
        </p:nvSpPr>
        <p:spPr>
          <a:xfrm>
            <a:off x="112543" y="1906597"/>
            <a:ext cx="5493007" cy="369332"/>
          </a:xfrm>
          <a:prstGeom prst="rect">
            <a:avLst/>
          </a:prstGeom>
          <a:noFill/>
        </p:spPr>
        <p:txBody>
          <a:bodyPr wrap="square" rtlCol="0">
            <a:spAutoFit/>
          </a:bodyPr>
          <a:lstStyle/>
          <a:p>
            <a:r>
              <a:rPr lang="en-US" b="1" i="1"/>
              <a:t>Reason for using credit card when gambling</a:t>
            </a:r>
            <a:endParaRPr lang="en-GB" b="1" i="1"/>
          </a:p>
        </p:txBody>
      </p:sp>
      <p:cxnSp>
        <p:nvCxnSpPr>
          <p:cNvPr id="9" name="Straight Connector 8">
            <a:extLst>
              <a:ext uri="{FF2B5EF4-FFF2-40B4-BE49-F238E27FC236}">
                <a16:creationId xmlns:a16="http://schemas.microsoft.com/office/drawing/2014/main" id="{6DFE18BC-D1C3-4866-BCEA-57D7A4EF4924}"/>
              </a:ext>
            </a:extLst>
          </p:cNvPr>
          <p:cNvCxnSpPr/>
          <p:nvPr/>
        </p:nvCxnSpPr>
        <p:spPr>
          <a:xfrm>
            <a:off x="2788706" y="2644726"/>
            <a:ext cx="0" cy="24618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30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0FA5-A4BB-4339-BDBA-9EF92D307D08}"/>
              </a:ext>
            </a:extLst>
          </p:cNvPr>
          <p:cNvSpPr>
            <a:spLocks noGrp="1"/>
          </p:cNvSpPr>
          <p:nvPr>
            <p:ph type="title"/>
          </p:nvPr>
        </p:nvSpPr>
        <p:spPr>
          <a:xfrm>
            <a:off x="336754" y="433385"/>
            <a:ext cx="10622794" cy="757130"/>
          </a:xfrm>
        </p:spPr>
        <p:txBody>
          <a:bodyPr/>
          <a:lstStyle/>
          <a:p>
            <a:r>
              <a:rPr lang="en-US"/>
              <a:t>Nearly 6/10 have borrowed money in other ways apart from CCs to fund gambling</a:t>
            </a:r>
            <a:endParaRPr lang="en-GB"/>
          </a:p>
        </p:txBody>
      </p:sp>
      <p:graphicFrame>
        <p:nvGraphicFramePr>
          <p:cNvPr id="6" name="Content Placeholder 5">
            <a:extLst>
              <a:ext uri="{FF2B5EF4-FFF2-40B4-BE49-F238E27FC236}">
                <a16:creationId xmlns:a16="http://schemas.microsoft.com/office/drawing/2014/main" id="{2FFD5CD6-AF7F-4DFE-99D7-221F3D458938}"/>
              </a:ext>
            </a:extLst>
          </p:cNvPr>
          <p:cNvGraphicFramePr>
            <a:graphicFrameLocks noGrp="1"/>
          </p:cNvGraphicFramePr>
          <p:nvPr>
            <p:ph idx="1"/>
            <p:extLst>
              <p:ext uri="{D42A27DB-BD31-4B8C-83A1-F6EECF244321}">
                <p14:modId xmlns:p14="http://schemas.microsoft.com/office/powerpoint/2010/main" val="1455922777"/>
              </p:ext>
            </p:extLst>
          </p:nvPr>
        </p:nvGraphicFramePr>
        <p:xfrm>
          <a:off x="336754" y="3108096"/>
          <a:ext cx="11336338" cy="299244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14ADA781-4515-49F8-9233-2C5B7C039D5A}"/>
              </a:ext>
            </a:extLst>
          </p:cNvPr>
          <p:cNvSpPr/>
          <p:nvPr/>
        </p:nvSpPr>
        <p:spPr>
          <a:xfrm>
            <a:off x="131966" y="6310288"/>
            <a:ext cx="8760243" cy="407804"/>
          </a:xfrm>
          <a:prstGeom prst="rect">
            <a:avLst/>
          </a:prstGeom>
        </p:spPr>
        <p:txBody>
          <a:bodyPr wrap="square">
            <a:spAutoFit/>
          </a:bodyPr>
          <a:lstStyle/>
          <a:p>
            <a:r>
              <a:rPr lang="en-GB" sz="1000" i="1">
                <a:latin typeface="Calibri" panose="020F0502020204030204" pitchFamily="34" charset="0"/>
                <a:ea typeface="Calibri" panose="020F0502020204030204" pitchFamily="34" charset="0"/>
                <a:cs typeface="Times New Roman" panose="02020603050405020304" pitchFamily="18" charset="0"/>
              </a:rPr>
              <a:t>C5. We’d now like you to think about an occasion when you have borrowed money </a:t>
            </a:r>
            <a:r>
              <a:rPr lang="en-GB" sz="1000" b="1" i="1">
                <a:latin typeface="Calibri" panose="020F0502020204030204" pitchFamily="34" charset="0"/>
                <a:ea typeface="Calibri" panose="020F0502020204030204" pitchFamily="34" charset="0"/>
                <a:cs typeface="Times New Roman" panose="02020603050405020304" pitchFamily="18" charset="0"/>
              </a:rPr>
              <a:t>in other ways</a:t>
            </a:r>
            <a:r>
              <a:rPr lang="en-GB" sz="1000" i="1">
                <a:latin typeface="Calibri" panose="020F0502020204030204" pitchFamily="34" charset="0"/>
                <a:ea typeface="Calibri" panose="020F0502020204030204" pitchFamily="34" charset="0"/>
                <a:cs typeface="Times New Roman" panose="02020603050405020304" pitchFamily="18" charset="0"/>
              </a:rPr>
              <a:t> to gamble (e.g. instead of choosing a credit card). Have you used any of these forms of borrowing to fund gambling before? N= 474 CC gamblers, n=96 High GLS, n=137 Med GLS, n=241 Low GLS</a:t>
            </a:r>
            <a:r>
              <a:rPr lang="en-GB" sz="1000" i="1"/>
              <a:t> </a:t>
            </a:r>
          </a:p>
        </p:txBody>
      </p:sp>
      <p:sp>
        <p:nvSpPr>
          <p:cNvPr id="9" name="TextBox 8">
            <a:extLst>
              <a:ext uri="{FF2B5EF4-FFF2-40B4-BE49-F238E27FC236}">
                <a16:creationId xmlns:a16="http://schemas.microsoft.com/office/drawing/2014/main" id="{6FB17D5D-6B72-42B4-A534-8F2CBC9FC97E}"/>
              </a:ext>
            </a:extLst>
          </p:cNvPr>
          <p:cNvSpPr txBox="1"/>
          <p:nvPr/>
        </p:nvSpPr>
        <p:spPr>
          <a:xfrm>
            <a:off x="131966" y="1450581"/>
            <a:ext cx="10238935" cy="369332"/>
          </a:xfrm>
          <a:prstGeom prst="rect">
            <a:avLst/>
          </a:prstGeom>
          <a:noFill/>
        </p:spPr>
        <p:txBody>
          <a:bodyPr wrap="square" rtlCol="0">
            <a:spAutoFit/>
          </a:bodyPr>
          <a:lstStyle/>
          <a:p>
            <a:r>
              <a:rPr lang="en-US" b="1" i="1"/>
              <a:t>% EVER used this means of borrowing money to fund gambling</a:t>
            </a:r>
            <a:endParaRPr lang="en-GB" b="1" i="1"/>
          </a:p>
        </p:txBody>
      </p:sp>
      <p:sp>
        <p:nvSpPr>
          <p:cNvPr id="3" name="Rectangle: Rounded Corners 2">
            <a:extLst>
              <a:ext uri="{FF2B5EF4-FFF2-40B4-BE49-F238E27FC236}">
                <a16:creationId xmlns:a16="http://schemas.microsoft.com/office/drawing/2014/main" id="{AE67D2F6-8FAB-48B4-B510-9D4D449AA3EE}"/>
              </a:ext>
            </a:extLst>
          </p:cNvPr>
          <p:cNvSpPr/>
          <p:nvPr/>
        </p:nvSpPr>
        <p:spPr>
          <a:xfrm>
            <a:off x="2266122" y="2019567"/>
            <a:ext cx="7328452" cy="8787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NET: </a:t>
            </a:r>
            <a:r>
              <a:rPr lang="en-US" sz="2800" b="1">
                <a:solidFill>
                  <a:schemeClr val="tx1"/>
                </a:solidFill>
              </a:rPr>
              <a:t>58%</a:t>
            </a:r>
            <a:r>
              <a:rPr lang="en-US">
                <a:solidFill>
                  <a:schemeClr val="tx1"/>
                </a:solidFill>
              </a:rPr>
              <a:t> have ever borrowed money in one of these ways</a:t>
            </a:r>
          </a:p>
          <a:p>
            <a:pPr algn="ctr"/>
            <a:r>
              <a:rPr lang="en-US">
                <a:solidFill>
                  <a:schemeClr val="tx1"/>
                </a:solidFill>
              </a:rPr>
              <a:t>NET = </a:t>
            </a:r>
            <a:r>
              <a:rPr lang="en-US" u="sng">
                <a:solidFill>
                  <a:srgbClr val="C00000"/>
                </a:solidFill>
              </a:rPr>
              <a:t>75% for Low GLS gamblers</a:t>
            </a:r>
            <a:r>
              <a:rPr lang="en-US">
                <a:solidFill>
                  <a:schemeClr val="tx1"/>
                </a:solidFill>
              </a:rPr>
              <a:t>, 28% for High GLS</a:t>
            </a:r>
            <a:endParaRPr lang="en-GB">
              <a:solidFill>
                <a:schemeClr val="tx1"/>
              </a:solidFill>
            </a:endParaRPr>
          </a:p>
        </p:txBody>
      </p:sp>
      <p:sp>
        <p:nvSpPr>
          <p:cNvPr id="11" name="Content Placeholder 2">
            <a:extLst>
              <a:ext uri="{FF2B5EF4-FFF2-40B4-BE49-F238E27FC236}">
                <a16:creationId xmlns:a16="http://schemas.microsoft.com/office/drawing/2014/main" id="{81CBA8CC-B633-4CD0-B5FB-E042F3846AD6}"/>
              </a:ext>
            </a:extLst>
          </p:cNvPr>
          <p:cNvSpPr txBox="1">
            <a:spLocks/>
          </p:cNvSpPr>
          <p:nvPr/>
        </p:nvSpPr>
        <p:spPr>
          <a:xfrm>
            <a:off x="336754" y="905553"/>
            <a:ext cx="1051560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most common way being credit card transfers, followed by borrowing from family members or using overdrafts</a:t>
            </a:r>
            <a:endParaRPr lang="en-GB">
              <a:highlight>
                <a:srgbClr val="FFFF00"/>
              </a:highlight>
            </a:endParaRPr>
          </a:p>
        </p:txBody>
      </p:sp>
    </p:spTree>
    <p:extLst>
      <p:ext uri="{BB962C8B-B14F-4D97-AF65-F5344CB8AC3E}">
        <p14:creationId xmlns:p14="http://schemas.microsoft.com/office/powerpoint/2010/main" val="3166647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543B-2A31-48AF-9A15-8A0124D31027}"/>
              </a:ext>
            </a:extLst>
          </p:cNvPr>
          <p:cNvSpPr>
            <a:spLocks noGrp="1"/>
          </p:cNvSpPr>
          <p:nvPr>
            <p:ph type="title"/>
          </p:nvPr>
        </p:nvSpPr>
        <p:spPr>
          <a:xfrm>
            <a:off x="336753" y="433385"/>
            <a:ext cx="11321981" cy="424732"/>
          </a:xfrm>
        </p:spPr>
        <p:txBody>
          <a:bodyPr/>
          <a:lstStyle/>
          <a:p>
            <a:r>
              <a:rPr lang="en-US"/>
              <a:t>Using a CC means many spend less, and play safer odds</a:t>
            </a:r>
            <a:endParaRPr lang="en-GB"/>
          </a:p>
        </p:txBody>
      </p:sp>
      <p:graphicFrame>
        <p:nvGraphicFramePr>
          <p:cNvPr id="11" name="Content Placeholder 10">
            <a:extLst>
              <a:ext uri="{FF2B5EF4-FFF2-40B4-BE49-F238E27FC236}">
                <a16:creationId xmlns:a16="http://schemas.microsoft.com/office/drawing/2014/main" id="{E38796D4-A839-404A-9444-BE44DB3ABD81}"/>
              </a:ext>
            </a:extLst>
          </p:cNvPr>
          <p:cNvGraphicFramePr>
            <a:graphicFrameLocks noGrp="1"/>
          </p:cNvGraphicFramePr>
          <p:nvPr>
            <p:ph idx="1"/>
            <p:extLst>
              <p:ext uri="{D42A27DB-BD31-4B8C-83A1-F6EECF244321}">
                <p14:modId xmlns:p14="http://schemas.microsoft.com/office/powerpoint/2010/main" val="4091187611"/>
              </p:ext>
            </p:extLst>
          </p:nvPr>
        </p:nvGraphicFramePr>
        <p:xfrm>
          <a:off x="434523" y="1896452"/>
          <a:ext cx="11337377" cy="2056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0">
            <a:extLst>
              <a:ext uri="{FF2B5EF4-FFF2-40B4-BE49-F238E27FC236}">
                <a16:creationId xmlns:a16="http://schemas.microsoft.com/office/drawing/2014/main" id="{AA44D22E-2E67-48EE-94BC-21385DC2BDCA}"/>
              </a:ext>
            </a:extLst>
          </p:cNvPr>
          <p:cNvGraphicFramePr>
            <a:graphicFrameLocks/>
          </p:cNvGraphicFramePr>
          <p:nvPr>
            <p:extLst>
              <p:ext uri="{D42A27DB-BD31-4B8C-83A1-F6EECF244321}">
                <p14:modId xmlns:p14="http://schemas.microsoft.com/office/powerpoint/2010/main" val="214682870"/>
              </p:ext>
            </p:extLst>
          </p:nvPr>
        </p:nvGraphicFramePr>
        <p:xfrm>
          <a:off x="361120" y="4289840"/>
          <a:ext cx="11459822" cy="205662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D0915DF-57B1-4857-8994-0089C42A354D}"/>
              </a:ext>
            </a:extLst>
          </p:cNvPr>
          <p:cNvSpPr txBox="1"/>
          <p:nvPr/>
        </p:nvSpPr>
        <p:spPr>
          <a:xfrm>
            <a:off x="7427987" y="1713430"/>
            <a:ext cx="4230748" cy="646331"/>
          </a:xfrm>
          <a:prstGeom prst="rect">
            <a:avLst/>
          </a:prstGeom>
          <a:noFill/>
        </p:spPr>
        <p:txBody>
          <a:bodyPr wrap="square" rtlCol="0">
            <a:spAutoFit/>
          </a:bodyPr>
          <a:lstStyle/>
          <a:p>
            <a:pPr algn="r"/>
            <a:r>
              <a:rPr lang="en-US" b="1" i="1"/>
              <a:t>Did you do anything differently when gambling with a CC?</a:t>
            </a:r>
            <a:endParaRPr lang="en-GB" b="1" i="1"/>
          </a:p>
        </p:txBody>
      </p:sp>
      <p:sp>
        <p:nvSpPr>
          <p:cNvPr id="17" name="Rectangle 16">
            <a:extLst>
              <a:ext uri="{FF2B5EF4-FFF2-40B4-BE49-F238E27FC236}">
                <a16:creationId xmlns:a16="http://schemas.microsoft.com/office/drawing/2014/main" id="{92E3234D-920D-4F5E-9479-ED5678BF7852}"/>
              </a:ext>
            </a:extLst>
          </p:cNvPr>
          <p:cNvSpPr/>
          <p:nvPr/>
        </p:nvSpPr>
        <p:spPr>
          <a:xfrm>
            <a:off x="101528" y="6372041"/>
            <a:ext cx="11557206" cy="400110"/>
          </a:xfrm>
          <a:prstGeom prst="rect">
            <a:avLst/>
          </a:prstGeom>
        </p:spPr>
        <p:txBody>
          <a:bodyPr wrap="square">
            <a:spAutoFit/>
          </a:bodyPr>
          <a:lstStyle/>
          <a:p>
            <a:r>
              <a:rPr lang="en-GB" sz="1000" i="1">
                <a:latin typeface="Calibri" panose="020F0502020204030204" pitchFamily="34" charset="0"/>
                <a:ea typeface="Calibri" panose="020F0502020204030204" pitchFamily="34" charset="0"/>
                <a:cs typeface="Times New Roman" panose="02020603050405020304" pitchFamily="18" charset="0"/>
              </a:rPr>
              <a:t>C7. Thinking about any occasions where you have </a:t>
            </a:r>
            <a:r>
              <a:rPr lang="en-GB" sz="1000" b="1" i="1">
                <a:latin typeface="Calibri" panose="020F0502020204030204" pitchFamily="34" charset="0"/>
                <a:ea typeface="Calibri" panose="020F0502020204030204" pitchFamily="34" charset="0"/>
                <a:cs typeface="Times New Roman" panose="02020603050405020304" pitchFamily="18" charset="0"/>
              </a:rPr>
              <a:t>borrowed money</a:t>
            </a:r>
            <a:r>
              <a:rPr lang="en-GB" sz="1000" i="1">
                <a:latin typeface="Calibri" panose="020F0502020204030204" pitchFamily="34" charset="0"/>
                <a:ea typeface="Calibri" panose="020F0502020204030204" pitchFamily="34" charset="0"/>
                <a:cs typeface="Times New Roman" panose="02020603050405020304" pitchFamily="18" charset="0"/>
              </a:rPr>
              <a:t> to gamble in the past (</a:t>
            </a:r>
            <a:r>
              <a:rPr lang="en-GB" sz="1000" b="1" i="1">
                <a:latin typeface="Calibri" panose="020F0502020204030204" pitchFamily="34" charset="0"/>
                <a:ea typeface="Calibri" panose="020F0502020204030204" pitchFamily="34" charset="0"/>
                <a:cs typeface="Times New Roman" panose="02020603050405020304" pitchFamily="18" charset="0"/>
              </a:rPr>
              <a:t>including using credit cards)</a:t>
            </a:r>
            <a:r>
              <a:rPr lang="en-GB" sz="1000" i="1">
                <a:latin typeface="Calibri" panose="020F0502020204030204" pitchFamily="34" charset="0"/>
                <a:ea typeface="Calibri" panose="020F0502020204030204" pitchFamily="34" charset="0"/>
                <a:cs typeface="Times New Roman" panose="02020603050405020304" pitchFamily="18" charset="0"/>
              </a:rPr>
              <a:t>, did you do anything differently, compared to when you use your own funds to play/bet? C8. </a:t>
            </a:r>
            <a:r>
              <a:rPr lang="en-GB" sz="1000" i="1"/>
              <a:t>And how did you feel about the activity when using </a:t>
            </a:r>
            <a:r>
              <a:rPr lang="en-GB" sz="1000" b="1" i="1"/>
              <a:t>borrowed money</a:t>
            </a:r>
            <a:r>
              <a:rPr lang="en-GB" sz="1000" i="1"/>
              <a:t> </a:t>
            </a:r>
            <a:r>
              <a:rPr lang="en-GB" sz="1000" b="1" i="1"/>
              <a:t>to gamble</a:t>
            </a:r>
            <a:r>
              <a:rPr lang="en-GB" sz="1000" i="1"/>
              <a:t> (including using credit cards), compared to using your own funds? </a:t>
            </a:r>
            <a:r>
              <a:rPr lang="en-GB" sz="1000" i="1">
                <a:latin typeface="Calibri" panose="020F0502020204030204" pitchFamily="34" charset="0"/>
                <a:ea typeface="Calibri" panose="020F0502020204030204" pitchFamily="34" charset="0"/>
                <a:cs typeface="Times New Roman" panose="02020603050405020304" pitchFamily="18" charset="0"/>
              </a:rPr>
              <a:t>N= 474 CC gamblers, n=96 High GLS, n=137 Med GLS, n=241 Low GLS</a:t>
            </a:r>
            <a:r>
              <a:rPr lang="en-GB" sz="1000" i="1"/>
              <a:t> </a:t>
            </a:r>
          </a:p>
        </p:txBody>
      </p:sp>
      <p:sp>
        <p:nvSpPr>
          <p:cNvPr id="21" name="Content Placeholder 2">
            <a:extLst>
              <a:ext uri="{FF2B5EF4-FFF2-40B4-BE49-F238E27FC236}">
                <a16:creationId xmlns:a16="http://schemas.microsoft.com/office/drawing/2014/main" id="{29018A13-42BB-4326-A9F6-03208D4A49D5}"/>
              </a:ext>
            </a:extLst>
          </p:cNvPr>
          <p:cNvSpPr txBox="1">
            <a:spLocks/>
          </p:cNvSpPr>
          <p:nvPr/>
        </p:nvSpPr>
        <p:spPr>
          <a:xfrm>
            <a:off x="361120" y="880951"/>
            <a:ext cx="11484185"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majority exhibit more cautious behaviour, or feel more concerned/guilty about losses</a:t>
            </a:r>
            <a:endParaRPr lang="en-GB"/>
          </a:p>
        </p:txBody>
      </p:sp>
      <p:sp>
        <p:nvSpPr>
          <p:cNvPr id="22" name="TextBox 21">
            <a:extLst>
              <a:ext uri="{FF2B5EF4-FFF2-40B4-BE49-F238E27FC236}">
                <a16:creationId xmlns:a16="http://schemas.microsoft.com/office/drawing/2014/main" id="{6379F1C6-E34D-4F14-83CF-20E3B890BAA8}"/>
              </a:ext>
            </a:extLst>
          </p:cNvPr>
          <p:cNvSpPr txBox="1"/>
          <p:nvPr/>
        </p:nvSpPr>
        <p:spPr>
          <a:xfrm>
            <a:off x="7427987" y="4291050"/>
            <a:ext cx="4230748" cy="369332"/>
          </a:xfrm>
          <a:prstGeom prst="rect">
            <a:avLst/>
          </a:prstGeom>
          <a:noFill/>
        </p:spPr>
        <p:txBody>
          <a:bodyPr wrap="square" rtlCol="0">
            <a:spAutoFit/>
          </a:bodyPr>
          <a:lstStyle/>
          <a:p>
            <a:pPr algn="r"/>
            <a:r>
              <a:rPr lang="en-US" b="1" i="1"/>
              <a:t>And how did you feel about it?</a:t>
            </a:r>
            <a:endParaRPr lang="en-GB" b="1" i="1"/>
          </a:p>
        </p:txBody>
      </p:sp>
      <p:pic>
        <p:nvPicPr>
          <p:cNvPr id="3" name="Picture 2">
            <a:extLst>
              <a:ext uri="{FF2B5EF4-FFF2-40B4-BE49-F238E27FC236}">
                <a16:creationId xmlns:a16="http://schemas.microsoft.com/office/drawing/2014/main" id="{94D48B62-5940-46EE-9DCA-5FE479B3FDE3}"/>
              </a:ext>
            </a:extLst>
          </p:cNvPr>
          <p:cNvPicPr>
            <a:picLocks noChangeAspect="1"/>
          </p:cNvPicPr>
          <p:nvPr/>
        </p:nvPicPr>
        <p:blipFill>
          <a:blip r:embed="rId4"/>
          <a:stretch>
            <a:fillRect/>
          </a:stretch>
        </p:blipFill>
        <p:spPr>
          <a:xfrm>
            <a:off x="4354680" y="1559686"/>
            <a:ext cx="3286125" cy="381000"/>
          </a:xfrm>
          <a:prstGeom prst="rect">
            <a:avLst/>
          </a:prstGeom>
        </p:spPr>
      </p:pic>
    </p:spTree>
    <p:extLst>
      <p:ext uri="{BB962C8B-B14F-4D97-AF65-F5344CB8AC3E}">
        <p14:creationId xmlns:p14="http://schemas.microsoft.com/office/powerpoint/2010/main" val="2063120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6DBC61F-1988-4945-ACEF-9EC2B374F084}"/>
              </a:ext>
            </a:extLst>
          </p:cNvPr>
          <p:cNvSpPr>
            <a:spLocks noGrp="1"/>
          </p:cNvSpPr>
          <p:nvPr>
            <p:ph type="title"/>
          </p:nvPr>
        </p:nvSpPr>
        <p:spPr>
          <a:xfrm>
            <a:off x="336753" y="433385"/>
            <a:ext cx="11739133" cy="424732"/>
          </a:xfrm>
        </p:spPr>
        <p:txBody>
          <a:bodyPr/>
          <a:lstStyle/>
          <a:p>
            <a:r>
              <a:rPr lang="en-US"/>
              <a:t>8/10 have a knowledge gap around the cost of using a credit card to gamble</a:t>
            </a:r>
            <a:endParaRPr lang="en-GB"/>
          </a:p>
        </p:txBody>
      </p:sp>
      <p:sp>
        <p:nvSpPr>
          <p:cNvPr id="8" name="Content Placeholder 1">
            <a:extLst>
              <a:ext uri="{FF2B5EF4-FFF2-40B4-BE49-F238E27FC236}">
                <a16:creationId xmlns:a16="http://schemas.microsoft.com/office/drawing/2014/main" id="{A9520094-A2B0-48E2-A8B9-E0A453FFD1C9}"/>
              </a:ext>
            </a:extLst>
          </p:cNvPr>
          <p:cNvSpPr>
            <a:spLocks noGrp="1"/>
          </p:cNvSpPr>
          <p:nvPr>
            <p:ph idx="1"/>
          </p:nvPr>
        </p:nvSpPr>
        <p:spPr>
          <a:xfrm>
            <a:off x="336753" y="927860"/>
            <a:ext cx="10930918" cy="757130"/>
          </a:xfrm>
        </p:spPr>
        <p:txBody>
          <a:bodyPr/>
          <a:lstStyle/>
          <a:p>
            <a:r>
              <a:rPr lang="en-US"/>
              <a:t>Siloed awareness among those with a Low gambling literacy score – more likely to be aware of one or the other (transaction fees or interest rates) but not both</a:t>
            </a:r>
            <a:endParaRPr lang="en-GB"/>
          </a:p>
        </p:txBody>
      </p:sp>
      <p:graphicFrame>
        <p:nvGraphicFramePr>
          <p:cNvPr id="10" name="Chart 9">
            <a:extLst>
              <a:ext uri="{FF2B5EF4-FFF2-40B4-BE49-F238E27FC236}">
                <a16:creationId xmlns:a16="http://schemas.microsoft.com/office/drawing/2014/main" id="{9CB099C8-1D79-4C28-BAA3-9AB1CBC60A50}"/>
              </a:ext>
            </a:extLst>
          </p:cNvPr>
          <p:cNvGraphicFramePr/>
          <p:nvPr>
            <p:extLst>
              <p:ext uri="{D42A27DB-BD31-4B8C-83A1-F6EECF244321}">
                <p14:modId xmlns:p14="http://schemas.microsoft.com/office/powerpoint/2010/main" val="2779006844"/>
              </p:ext>
            </p:extLst>
          </p:nvPr>
        </p:nvGraphicFramePr>
        <p:xfrm>
          <a:off x="116114" y="2025638"/>
          <a:ext cx="5677414" cy="396046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0BCB4810-EDA2-458D-BD06-2D179B9BC9B1}"/>
              </a:ext>
            </a:extLst>
          </p:cNvPr>
          <p:cNvSpPr/>
          <p:nvPr/>
        </p:nvSpPr>
        <p:spPr>
          <a:xfrm>
            <a:off x="116114" y="6294291"/>
            <a:ext cx="7352083" cy="415498"/>
          </a:xfrm>
          <a:prstGeom prst="rect">
            <a:avLst/>
          </a:prstGeom>
        </p:spPr>
        <p:txBody>
          <a:bodyPr wrap="square">
            <a:spAutoFit/>
          </a:bodyPr>
          <a:lstStyle/>
          <a:p>
            <a:pPr marL="457200" indent="-457200">
              <a:spcAft>
                <a:spcPts val="0"/>
              </a:spcAft>
            </a:pPr>
            <a:r>
              <a:rPr lang="en-US" sz="1000" i="1">
                <a:latin typeface="Calibri" panose="020F0502020204030204" pitchFamily="34" charset="0"/>
                <a:ea typeface="Calibri" panose="020F0502020204030204" pitchFamily="34" charset="0"/>
                <a:cs typeface="Calibri" panose="020F0502020204030204" pitchFamily="34" charset="0"/>
              </a:rPr>
              <a:t>C12. W</a:t>
            </a:r>
            <a:r>
              <a:rPr lang="en-GB" sz="1000" i="1">
                <a:latin typeface="Calibri" panose="020F0502020204030204" pitchFamily="34" charset="0"/>
                <a:ea typeface="Calibri" panose="020F0502020204030204" pitchFamily="34" charset="0"/>
                <a:cs typeface="Times New Roman" panose="02020603050405020304" pitchFamily="18" charset="0"/>
              </a:rPr>
              <a:t>e would now like to ask you a few quick questions about transaction fees for credit card gambling. Explanation of fees and interest inserted. </a:t>
            </a:r>
            <a:r>
              <a:rPr lang="en-GB" sz="1000" i="1"/>
              <a:t>Were you aware of this? </a:t>
            </a:r>
            <a:r>
              <a:rPr lang="en-GB" sz="1000" i="1">
                <a:latin typeface="Calibri" panose="020F0502020204030204" pitchFamily="34" charset="0"/>
                <a:ea typeface="Calibri" panose="020F0502020204030204" pitchFamily="34" charset="0"/>
                <a:cs typeface="Times New Roman" panose="02020603050405020304" pitchFamily="18" charset="0"/>
              </a:rPr>
              <a:t>N= 474 CC gamblers, n=96 High GLS, n=137 Med GLS, n=241 Low GLS</a:t>
            </a:r>
            <a:r>
              <a:rPr lang="en-GB" sz="1000" i="1"/>
              <a:t> </a:t>
            </a:r>
            <a:endParaRPr lang="en-GB" sz="1000" i="1">
              <a:effectLst/>
            </a:endParaRPr>
          </a:p>
        </p:txBody>
      </p:sp>
      <p:sp>
        <p:nvSpPr>
          <p:cNvPr id="13" name="TextBox 12">
            <a:extLst>
              <a:ext uri="{FF2B5EF4-FFF2-40B4-BE49-F238E27FC236}">
                <a16:creationId xmlns:a16="http://schemas.microsoft.com/office/drawing/2014/main" id="{91B89B04-02A4-463E-AABF-22909F38487C}"/>
              </a:ext>
            </a:extLst>
          </p:cNvPr>
          <p:cNvSpPr txBox="1"/>
          <p:nvPr/>
        </p:nvSpPr>
        <p:spPr>
          <a:xfrm>
            <a:off x="144250" y="1840972"/>
            <a:ext cx="3836908" cy="369332"/>
          </a:xfrm>
          <a:prstGeom prst="rect">
            <a:avLst/>
          </a:prstGeom>
          <a:noFill/>
        </p:spPr>
        <p:txBody>
          <a:bodyPr wrap="square" rtlCol="0">
            <a:spAutoFit/>
          </a:bodyPr>
          <a:lstStyle/>
          <a:p>
            <a:r>
              <a:rPr lang="en-US" b="1" i="1"/>
              <a:t>Awareness of fees/interest</a:t>
            </a:r>
            <a:endParaRPr lang="en-GB" b="1" i="1"/>
          </a:p>
        </p:txBody>
      </p:sp>
      <p:graphicFrame>
        <p:nvGraphicFramePr>
          <p:cNvPr id="15" name="Chart 14">
            <a:extLst>
              <a:ext uri="{FF2B5EF4-FFF2-40B4-BE49-F238E27FC236}">
                <a16:creationId xmlns:a16="http://schemas.microsoft.com/office/drawing/2014/main" id="{6904EC7F-67AA-4487-9ED0-3A3FDC59E687}"/>
              </a:ext>
            </a:extLst>
          </p:cNvPr>
          <p:cNvGraphicFramePr/>
          <p:nvPr>
            <p:extLst>
              <p:ext uri="{D42A27DB-BD31-4B8C-83A1-F6EECF244321}">
                <p14:modId xmlns:p14="http://schemas.microsoft.com/office/powerpoint/2010/main" val="4239102121"/>
              </p:ext>
            </p:extLst>
          </p:nvPr>
        </p:nvGraphicFramePr>
        <p:xfrm>
          <a:off x="5375086" y="2644726"/>
          <a:ext cx="3586034" cy="2949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5FDB03AF-5255-4256-B8CF-ACD755998351}"/>
              </a:ext>
            </a:extLst>
          </p:cNvPr>
          <p:cNvGraphicFramePr/>
          <p:nvPr>
            <p:extLst>
              <p:ext uri="{D42A27DB-BD31-4B8C-83A1-F6EECF244321}">
                <p14:modId xmlns:p14="http://schemas.microsoft.com/office/powerpoint/2010/main" val="3685429384"/>
              </p:ext>
            </p:extLst>
          </p:nvPr>
        </p:nvGraphicFramePr>
        <p:xfrm>
          <a:off x="7681637" y="2644726"/>
          <a:ext cx="3586034" cy="2949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51F82486-5762-44A2-9B85-14BD4D8D6F5F}"/>
              </a:ext>
            </a:extLst>
          </p:cNvPr>
          <p:cNvGraphicFramePr/>
          <p:nvPr>
            <p:extLst>
              <p:ext uri="{D42A27DB-BD31-4B8C-83A1-F6EECF244321}">
                <p14:modId xmlns:p14="http://schemas.microsoft.com/office/powerpoint/2010/main" val="2386820366"/>
              </p:ext>
            </p:extLst>
          </p:nvPr>
        </p:nvGraphicFramePr>
        <p:xfrm>
          <a:off x="9988188" y="2644726"/>
          <a:ext cx="3586034" cy="294915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CA1B5A91-AAB2-43A6-A575-76B55F78DBA4}"/>
              </a:ext>
            </a:extLst>
          </p:cNvPr>
          <p:cNvSpPr txBox="1"/>
          <p:nvPr/>
        </p:nvSpPr>
        <p:spPr>
          <a:xfrm>
            <a:off x="704277" y="2210304"/>
            <a:ext cx="2207456" cy="646331"/>
          </a:xfrm>
          <a:prstGeom prst="rect">
            <a:avLst/>
          </a:prstGeom>
          <a:noFill/>
        </p:spPr>
        <p:txBody>
          <a:bodyPr wrap="square" rtlCol="0">
            <a:spAutoFit/>
          </a:bodyPr>
          <a:lstStyle/>
          <a:p>
            <a:pPr algn="ctr"/>
            <a:r>
              <a:rPr lang="en-US" b="1"/>
              <a:t>Total</a:t>
            </a:r>
          </a:p>
          <a:p>
            <a:pPr algn="ctr"/>
            <a:r>
              <a:rPr lang="en-US"/>
              <a:t>83% not fully aware</a:t>
            </a:r>
            <a:endParaRPr lang="en-GB"/>
          </a:p>
        </p:txBody>
      </p:sp>
      <p:sp>
        <p:nvSpPr>
          <p:cNvPr id="18" name="TextBox 17">
            <a:extLst>
              <a:ext uri="{FF2B5EF4-FFF2-40B4-BE49-F238E27FC236}">
                <a16:creationId xmlns:a16="http://schemas.microsoft.com/office/drawing/2014/main" id="{99FF8AB5-42BD-48B4-8CC2-CB9844CDEF97}"/>
              </a:ext>
            </a:extLst>
          </p:cNvPr>
          <p:cNvSpPr txBox="1"/>
          <p:nvPr/>
        </p:nvSpPr>
        <p:spPr>
          <a:xfrm>
            <a:off x="5386730" y="2644726"/>
            <a:ext cx="2081468" cy="646331"/>
          </a:xfrm>
          <a:prstGeom prst="rect">
            <a:avLst/>
          </a:prstGeom>
          <a:noFill/>
        </p:spPr>
        <p:txBody>
          <a:bodyPr wrap="square" rtlCol="0">
            <a:spAutoFit/>
          </a:bodyPr>
          <a:lstStyle/>
          <a:p>
            <a:pPr algn="ctr"/>
            <a:r>
              <a:rPr lang="en-US" b="1"/>
              <a:t>High GLS</a:t>
            </a:r>
          </a:p>
          <a:p>
            <a:pPr algn="ctr"/>
            <a:r>
              <a:rPr lang="en-US"/>
              <a:t>76% not fully aware </a:t>
            </a:r>
            <a:endParaRPr lang="en-GB"/>
          </a:p>
        </p:txBody>
      </p:sp>
      <p:sp>
        <p:nvSpPr>
          <p:cNvPr id="19" name="TextBox 18">
            <a:extLst>
              <a:ext uri="{FF2B5EF4-FFF2-40B4-BE49-F238E27FC236}">
                <a16:creationId xmlns:a16="http://schemas.microsoft.com/office/drawing/2014/main" id="{0E6FB28B-81BC-472F-8C29-7F836F95BF4A}"/>
              </a:ext>
            </a:extLst>
          </p:cNvPr>
          <p:cNvSpPr txBox="1"/>
          <p:nvPr/>
        </p:nvSpPr>
        <p:spPr>
          <a:xfrm>
            <a:off x="7593075" y="2644726"/>
            <a:ext cx="2043130" cy="923330"/>
          </a:xfrm>
          <a:prstGeom prst="rect">
            <a:avLst/>
          </a:prstGeom>
          <a:noFill/>
        </p:spPr>
        <p:txBody>
          <a:bodyPr wrap="square" rtlCol="0">
            <a:spAutoFit/>
          </a:bodyPr>
          <a:lstStyle/>
          <a:p>
            <a:pPr algn="ctr"/>
            <a:r>
              <a:rPr lang="en-US" b="1"/>
              <a:t>Medium GLS</a:t>
            </a:r>
          </a:p>
          <a:p>
            <a:pPr algn="ctr"/>
            <a:r>
              <a:rPr lang="en-US"/>
              <a:t>82% not fully aware </a:t>
            </a:r>
            <a:endParaRPr lang="en-GB"/>
          </a:p>
          <a:p>
            <a:pPr algn="ctr"/>
            <a:endParaRPr lang="en-GB"/>
          </a:p>
        </p:txBody>
      </p:sp>
      <p:sp>
        <p:nvSpPr>
          <p:cNvPr id="20" name="TextBox 19">
            <a:extLst>
              <a:ext uri="{FF2B5EF4-FFF2-40B4-BE49-F238E27FC236}">
                <a16:creationId xmlns:a16="http://schemas.microsoft.com/office/drawing/2014/main" id="{6FBAB012-6F54-46EF-B838-BF5D5B3B8E89}"/>
              </a:ext>
            </a:extLst>
          </p:cNvPr>
          <p:cNvSpPr txBox="1"/>
          <p:nvPr/>
        </p:nvSpPr>
        <p:spPr>
          <a:xfrm>
            <a:off x="9827664" y="2644726"/>
            <a:ext cx="2043130" cy="923330"/>
          </a:xfrm>
          <a:prstGeom prst="rect">
            <a:avLst/>
          </a:prstGeom>
          <a:noFill/>
        </p:spPr>
        <p:txBody>
          <a:bodyPr wrap="square" rtlCol="0">
            <a:spAutoFit/>
          </a:bodyPr>
          <a:lstStyle/>
          <a:p>
            <a:pPr algn="ctr"/>
            <a:r>
              <a:rPr lang="en-US" b="1"/>
              <a:t>Low GLS</a:t>
            </a:r>
          </a:p>
          <a:p>
            <a:pPr algn="ctr"/>
            <a:r>
              <a:rPr lang="en-US"/>
              <a:t>87% not fully aware </a:t>
            </a:r>
            <a:endParaRPr lang="en-GB"/>
          </a:p>
          <a:p>
            <a:pPr algn="ctr"/>
            <a:endParaRPr lang="en-GB"/>
          </a:p>
        </p:txBody>
      </p:sp>
    </p:spTree>
    <p:extLst>
      <p:ext uri="{BB962C8B-B14F-4D97-AF65-F5344CB8AC3E}">
        <p14:creationId xmlns:p14="http://schemas.microsoft.com/office/powerpoint/2010/main" val="2429660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2763-F846-4392-9B6D-3AD7631E4F5D}"/>
              </a:ext>
            </a:extLst>
          </p:cNvPr>
          <p:cNvSpPr>
            <a:spLocks noGrp="1"/>
          </p:cNvSpPr>
          <p:nvPr>
            <p:ph type="title"/>
          </p:nvPr>
        </p:nvSpPr>
        <p:spPr>
          <a:xfrm>
            <a:off x="336754" y="433385"/>
            <a:ext cx="10681766" cy="757130"/>
          </a:xfrm>
        </p:spPr>
        <p:txBody>
          <a:bodyPr/>
          <a:lstStyle/>
          <a:p>
            <a:r>
              <a:rPr lang="en-US"/>
              <a:t>If CCs aren’t an option, there’s a danger that at-risk gamblers could look for riskier ways to borrow. Only 1/5 say they will stop gambling</a:t>
            </a:r>
            <a:endParaRPr lang="en-GB"/>
          </a:p>
        </p:txBody>
      </p:sp>
      <p:sp>
        <p:nvSpPr>
          <p:cNvPr id="3" name="Content Placeholder 2">
            <a:extLst>
              <a:ext uri="{FF2B5EF4-FFF2-40B4-BE49-F238E27FC236}">
                <a16:creationId xmlns:a16="http://schemas.microsoft.com/office/drawing/2014/main" id="{B8C6FD3D-BC73-4CE3-825F-B377F5A6C02E}"/>
              </a:ext>
            </a:extLst>
          </p:cNvPr>
          <p:cNvSpPr>
            <a:spLocks noGrp="1"/>
          </p:cNvSpPr>
          <p:nvPr>
            <p:ph idx="1"/>
          </p:nvPr>
        </p:nvSpPr>
        <p:spPr>
          <a:xfrm>
            <a:off x="307500" y="1194699"/>
            <a:ext cx="11547746" cy="313932"/>
          </a:xfrm>
        </p:spPr>
        <p:txBody>
          <a:bodyPr/>
          <a:lstStyle/>
          <a:p>
            <a:r>
              <a:rPr lang="en-US"/>
              <a:t>Almost Half of Low GLS gamblers say they will still borrow money to play - remember this group accounts for 50% of CC gamblers </a:t>
            </a:r>
          </a:p>
        </p:txBody>
      </p:sp>
      <p:graphicFrame>
        <p:nvGraphicFramePr>
          <p:cNvPr id="4" name="Chart 3">
            <a:extLst>
              <a:ext uri="{FF2B5EF4-FFF2-40B4-BE49-F238E27FC236}">
                <a16:creationId xmlns:a16="http://schemas.microsoft.com/office/drawing/2014/main" id="{13C08A10-DB7A-49D6-8F0B-B575BF5D9F97}"/>
              </a:ext>
            </a:extLst>
          </p:cNvPr>
          <p:cNvGraphicFramePr/>
          <p:nvPr>
            <p:extLst>
              <p:ext uri="{D42A27DB-BD31-4B8C-83A1-F6EECF244321}">
                <p14:modId xmlns:p14="http://schemas.microsoft.com/office/powerpoint/2010/main" val="2347013448"/>
              </p:ext>
            </p:extLst>
          </p:nvPr>
        </p:nvGraphicFramePr>
        <p:xfrm>
          <a:off x="713232" y="2145471"/>
          <a:ext cx="10765536" cy="406264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398BEAA-0B9D-4811-BFE0-E9FD1F1E5035}"/>
              </a:ext>
            </a:extLst>
          </p:cNvPr>
          <p:cNvSpPr/>
          <p:nvPr/>
        </p:nvSpPr>
        <p:spPr>
          <a:xfrm>
            <a:off x="10162493" y="2266122"/>
            <a:ext cx="1009090" cy="3047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43AEEC-DD76-47F5-992D-F42BCC7EE920}"/>
              </a:ext>
            </a:extLst>
          </p:cNvPr>
          <p:cNvSpPr txBox="1"/>
          <p:nvPr/>
        </p:nvSpPr>
        <p:spPr>
          <a:xfrm>
            <a:off x="114163" y="6404209"/>
            <a:ext cx="7055142" cy="253916"/>
          </a:xfrm>
          <a:prstGeom prst="rect">
            <a:avLst/>
          </a:prstGeom>
          <a:noFill/>
        </p:spPr>
        <p:txBody>
          <a:bodyPr wrap="square" rtlCol="0">
            <a:spAutoFit/>
          </a:bodyPr>
          <a:lstStyle/>
          <a:p>
            <a:r>
              <a:rPr lang="en-US" sz="1000" i="1"/>
              <a:t>C13. Effect if not possible to gamble with credit card. </a:t>
            </a:r>
            <a:r>
              <a:rPr lang="en-GB" sz="1000" i="1">
                <a:latin typeface="Calibri" panose="020F0502020204030204" pitchFamily="34" charset="0"/>
                <a:ea typeface="Calibri" panose="020F0502020204030204" pitchFamily="34" charset="0"/>
                <a:cs typeface="Times New Roman" panose="02020603050405020304" pitchFamily="18" charset="0"/>
              </a:rPr>
              <a:t>N= 474 CC gamblers, n=96 High GLS, n=137 Med GLS, n=241 Low GLS</a:t>
            </a:r>
            <a:r>
              <a:rPr lang="en-GB" sz="1000" i="1"/>
              <a:t> </a:t>
            </a:r>
          </a:p>
        </p:txBody>
      </p:sp>
      <p:sp>
        <p:nvSpPr>
          <p:cNvPr id="7" name="Callout: Down Arrow 6">
            <a:extLst>
              <a:ext uri="{FF2B5EF4-FFF2-40B4-BE49-F238E27FC236}">
                <a16:creationId xmlns:a16="http://schemas.microsoft.com/office/drawing/2014/main" id="{DF78DA3C-4B2E-4380-B2A8-0D8A019A5083}"/>
              </a:ext>
            </a:extLst>
          </p:cNvPr>
          <p:cNvSpPr/>
          <p:nvPr/>
        </p:nvSpPr>
        <p:spPr>
          <a:xfrm>
            <a:off x="1974574" y="2932043"/>
            <a:ext cx="8017565" cy="993913"/>
          </a:xfrm>
          <a:prstGeom prst="down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NET: Borrow money: </a:t>
            </a:r>
          </a:p>
          <a:p>
            <a:pPr algn="ctr"/>
            <a:r>
              <a:rPr lang="en-US" u="sng">
                <a:solidFill>
                  <a:srgbClr val="C00000"/>
                </a:solidFill>
              </a:rPr>
              <a:t>48% Low GLS</a:t>
            </a:r>
            <a:r>
              <a:rPr lang="en-US">
                <a:solidFill>
                  <a:schemeClr val="tx1"/>
                </a:solidFill>
              </a:rPr>
              <a:t>, 7% High GLS </a:t>
            </a:r>
            <a:endParaRPr lang="en-GB">
              <a:solidFill>
                <a:schemeClr val="tx1"/>
              </a:solidFill>
            </a:endParaRPr>
          </a:p>
        </p:txBody>
      </p:sp>
      <p:cxnSp>
        <p:nvCxnSpPr>
          <p:cNvPr id="9" name="Straight Connector 8">
            <a:extLst>
              <a:ext uri="{FF2B5EF4-FFF2-40B4-BE49-F238E27FC236}">
                <a16:creationId xmlns:a16="http://schemas.microsoft.com/office/drawing/2014/main" id="{C459132E-51C4-4D89-AA96-0D5B04580BB7}"/>
              </a:ext>
            </a:extLst>
          </p:cNvPr>
          <p:cNvCxnSpPr/>
          <p:nvPr/>
        </p:nvCxnSpPr>
        <p:spPr>
          <a:xfrm>
            <a:off x="1974574" y="3429000"/>
            <a:ext cx="0" cy="10104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DE2699-2296-4F5D-8FA8-CF2BE464B23C}"/>
              </a:ext>
            </a:extLst>
          </p:cNvPr>
          <p:cNvCxnSpPr/>
          <p:nvPr/>
        </p:nvCxnSpPr>
        <p:spPr>
          <a:xfrm>
            <a:off x="9985512" y="3394213"/>
            <a:ext cx="0" cy="10104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1515994-9170-428D-836A-3CA1FD8A7890}"/>
              </a:ext>
            </a:extLst>
          </p:cNvPr>
          <p:cNvSpPr txBox="1"/>
          <p:nvPr/>
        </p:nvSpPr>
        <p:spPr>
          <a:xfrm>
            <a:off x="114163" y="1896790"/>
            <a:ext cx="9491712" cy="369332"/>
          </a:xfrm>
          <a:prstGeom prst="rect">
            <a:avLst/>
          </a:prstGeom>
          <a:noFill/>
        </p:spPr>
        <p:txBody>
          <a:bodyPr wrap="square" rtlCol="0">
            <a:spAutoFit/>
          </a:bodyPr>
          <a:lstStyle/>
          <a:p>
            <a:r>
              <a:rPr lang="en-US" b="1" i="1"/>
              <a:t>If it was no longer possible to gamble with a credit card, what do you think you would do?</a:t>
            </a:r>
            <a:endParaRPr lang="en-GB" b="1" i="1"/>
          </a:p>
        </p:txBody>
      </p:sp>
    </p:spTree>
    <p:extLst>
      <p:ext uri="{BB962C8B-B14F-4D97-AF65-F5344CB8AC3E}">
        <p14:creationId xmlns:p14="http://schemas.microsoft.com/office/powerpoint/2010/main" val="3288588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A08CD9-0F0B-417B-BB5B-C39FCBD7DCB8}"/>
              </a:ext>
            </a:extLst>
          </p:cNvPr>
          <p:cNvSpPr/>
          <p:nvPr/>
        </p:nvSpPr>
        <p:spPr>
          <a:xfrm>
            <a:off x="5042342" y="1777044"/>
            <a:ext cx="7006418" cy="4647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GB"/>
          </a:p>
        </p:txBody>
      </p:sp>
      <p:sp>
        <p:nvSpPr>
          <p:cNvPr id="15" name="Rectangle 14">
            <a:extLst>
              <a:ext uri="{FF2B5EF4-FFF2-40B4-BE49-F238E27FC236}">
                <a16:creationId xmlns:a16="http://schemas.microsoft.com/office/drawing/2014/main" id="{A52DFC72-A776-4BC7-83EB-9CA3D8A2FBA6}"/>
              </a:ext>
            </a:extLst>
          </p:cNvPr>
          <p:cNvSpPr/>
          <p:nvPr/>
        </p:nvSpPr>
        <p:spPr>
          <a:xfrm>
            <a:off x="307500" y="2074948"/>
            <a:ext cx="4616192" cy="381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GB"/>
          </a:p>
        </p:txBody>
      </p:sp>
      <p:sp>
        <p:nvSpPr>
          <p:cNvPr id="3" name="Title 2">
            <a:extLst>
              <a:ext uri="{FF2B5EF4-FFF2-40B4-BE49-F238E27FC236}">
                <a16:creationId xmlns:a16="http://schemas.microsoft.com/office/drawing/2014/main" id="{8478CC01-1B33-4C7E-9DEE-5783CAD9C722}"/>
              </a:ext>
            </a:extLst>
          </p:cNvPr>
          <p:cNvSpPr>
            <a:spLocks noGrp="1"/>
          </p:cNvSpPr>
          <p:nvPr>
            <p:ph type="title"/>
          </p:nvPr>
        </p:nvSpPr>
        <p:spPr>
          <a:xfrm>
            <a:off x="336754" y="433385"/>
            <a:ext cx="10515600" cy="757130"/>
          </a:xfrm>
        </p:spPr>
        <p:txBody>
          <a:bodyPr/>
          <a:lstStyle/>
          <a:p>
            <a:r>
              <a:rPr lang="en-US"/>
              <a:t>If CCs were banned for gambling purposes, the majority of those who might turn to illegal loans instead have used them to gamble with before</a:t>
            </a:r>
            <a:endParaRPr lang="en-GB"/>
          </a:p>
        </p:txBody>
      </p:sp>
      <p:sp>
        <p:nvSpPr>
          <p:cNvPr id="4" name="Content Placeholder 3">
            <a:extLst>
              <a:ext uri="{FF2B5EF4-FFF2-40B4-BE49-F238E27FC236}">
                <a16:creationId xmlns:a16="http://schemas.microsoft.com/office/drawing/2014/main" id="{10237593-52F8-4932-9F99-9D8863C37604}"/>
              </a:ext>
            </a:extLst>
          </p:cNvPr>
          <p:cNvSpPr>
            <a:spLocks noGrp="1"/>
          </p:cNvSpPr>
          <p:nvPr>
            <p:ph idx="1"/>
          </p:nvPr>
        </p:nvSpPr>
        <p:spPr>
          <a:xfrm>
            <a:off x="336754" y="1199109"/>
            <a:ext cx="11547746" cy="535531"/>
          </a:xfrm>
        </p:spPr>
        <p:txBody>
          <a:bodyPr/>
          <a:lstStyle/>
          <a:p>
            <a:r>
              <a:rPr lang="en-US"/>
              <a:t>This action would not be likely to bring in large numbers of new users of illegal loans – those turning to them have typically used before, and this is one of many routes they might go down to obtain gambling funds, as they are a particularly vulnerable group</a:t>
            </a:r>
            <a:endParaRPr lang="en-GB"/>
          </a:p>
        </p:txBody>
      </p:sp>
      <p:graphicFrame>
        <p:nvGraphicFramePr>
          <p:cNvPr id="9" name="Chart 8">
            <a:extLst>
              <a:ext uri="{FF2B5EF4-FFF2-40B4-BE49-F238E27FC236}">
                <a16:creationId xmlns:a16="http://schemas.microsoft.com/office/drawing/2014/main" id="{68CF0909-435E-4E9C-9F2A-913840DBE5A8}"/>
              </a:ext>
            </a:extLst>
          </p:cNvPr>
          <p:cNvGraphicFramePr/>
          <p:nvPr>
            <p:extLst>
              <p:ext uri="{D42A27DB-BD31-4B8C-83A1-F6EECF244321}">
                <p14:modId xmlns:p14="http://schemas.microsoft.com/office/powerpoint/2010/main" val="3328807205"/>
              </p:ext>
            </p:extLst>
          </p:nvPr>
        </p:nvGraphicFramePr>
        <p:xfrm>
          <a:off x="3920760" y="2321169"/>
          <a:ext cx="812800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DB15BD8-2E23-49B1-B3C1-CC5BBFC54636}"/>
              </a:ext>
            </a:extLst>
          </p:cNvPr>
          <p:cNvSpPr txBox="1"/>
          <p:nvPr/>
        </p:nvSpPr>
        <p:spPr>
          <a:xfrm>
            <a:off x="114163" y="6474549"/>
            <a:ext cx="9001702" cy="246221"/>
          </a:xfrm>
          <a:prstGeom prst="rect">
            <a:avLst/>
          </a:prstGeom>
          <a:noFill/>
        </p:spPr>
        <p:txBody>
          <a:bodyPr wrap="square" rtlCol="0">
            <a:spAutoFit/>
          </a:bodyPr>
          <a:lstStyle/>
          <a:p>
            <a:r>
              <a:rPr lang="en-US" sz="1000" i="1"/>
              <a:t>C13. Effect if not possible to gamble with credit card. N=474, Credit Card Gamblers, Ever used an illegal loan N=127, Never used an illegal loan N=347 </a:t>
            </a:r>
            <a:endParaRPr lang="en-GB" sz="1000" i="1"/>
          </a:p>
        </p:txBody>
      </p:sp>
      <p:sp>
        <p:nvSpPr>
          <p:cNvPr id="11" name="TextBox 10">
            <a:extLst>
              <a:ext uri="{FF2B5EF4-FFF2-40B4-BE49-F238E27FC236}">
                <a16:creationId xmlns:a16="http://schemas.microsoft.com/office/drawing/2014/main" id="{0FA6A964-8A41-4F81-93D9-C238C963031C}"/>
              </a:ext>
            </a:extLst>
          </p:cNvPr>
          <p:cNvSpPr txBox="1"/>
          <p:nvPr/>
        </p:nvSpPr>
        <p:spPr>
          <a:xfrm>
            <a:off x="6045274" y="1784769"/>
            <a:ext cx="5879650" cy="646331"/>
          </a:xfrm>
          <a:prstGeom prst="rect">
            <a:avLst/>
          </a:prstGeom>
          <a:noFill/>
        </p:spPr>
        <p:txBody>
          <a:bodyPr wrap="square" rtlCol="0">
            <a:spAutoFit/>
          </a:bodyPr>
          <a:lstStyle/>
          <a:p>
            <a:pPr algn="r"/>
            <a:r>
              <a:rPr lang="en-US" b="1" i="1"/>
              <a:t>If it was no longer possible to gamble with a credit card, what do you think you would do?</a:t>
            </a:r>
            <a:endParaRPr lang="en-GB" b="1" i="1"/>
          </a:p>
        </p:txBody>
      </p:sp>
      <p:sp>
        <p:nvSpPr>
          <p:cNvPr id="12" name="TextBox 11">
            <a:extLst>
              <a:ext uri="{FF2B5EF4-FFF2-40B4-BE49-F238E27FC236}">
                <a16:creationId xmlns:a16="http://schemas.microsoft.com/office/drawing/2014/main" id="{363FD25F-3E76-4E71-8477-8A378FADB47C}"/>
              </a:ext>
            </a:extLst>
          </p:cNvPr>
          <p:cNvSpPr txBox="1"/>
          <p:nvPr/>
        </p:nvSpPr>
        <p:spPr>
          <a:xfrm>
            <a:off x="376444" y="2169779"/>
            <a:ext cx="3821776" cy="369332"/>
          </a:xfrm>
          <a:prstGeom prst="rect">
            <a:avLst/>
          </a:prstGeom>
          <a:noFill/>
        </p:spPr>
        <p:txBody>
          <a:bodyPr wrap="square" rtlCol="0">
            <a:spAutoFit/>
          </a:bodyPr>
          <a:lstStyle/>
          <a:p>
            <a:r>
              <a:rPr lang="en-US" b="1" i="1"/>
              <a:t>Profile of illegal loan users (ever used)</a:t>
            </a:r>
            <a:endParaRPr lang="en-GB" b="1" i="1"/>
          </a:p>
        </p:txBody>
      </p:sp>
      <p:sp>
        <p:nvSpPr>
          <p:cNvPr id="13" name="TextBox 12">
            <a:extLst>
              <a:ext uri="{FF2B5EF4-FFF2-40B4-BE49-F238E27FC236}">
                <a16:creationId xmlns:a16="http://schemas.microsoft.com/office/drawing/2014/main" id="{F3DA1662-C4D3-4C70-B68D-06AB70BAFDEA}"/>
              </a:ext>
            </a:extLst>
          </p:cNvPr>
          <p:cNvSpPr txBox="1"/>
          <p:nvPr/>
        </p:nvSpPr>
        <p:spPr>
          <a:xfrm>
            <a:off x="336754" y="2633634"/>
            <a:ext cx="4616192" cy="3447098"/>
          </a:xfrm>
          <a:prstGeom prst="rect">
            <a:avLst/>
          </a:prstGeom>
          <a:noFill/>
        </p:spPr>
        <p:txBody>
          <a:bodyPr wrap="square" rtlCol="0">
            <a:spAutoFit/>
          </a:bodyPr>
          <a:lstStyle/>
          <a:p>
            <a:r>
              <a:rPr lang="en-US" sz="2000"/>
              <a:t>Indicates problematic gambling behaviour</a:t>
            </a:r>
          </a:p>
          <a:p>
            <a:pPr marL="285750" indent="-285750">
              <a:buFont typeface="Arial" panose="020B0604020202020204" pitchFamily="34" charset="0"/>
              <a:buChar char="•"/>
            </a:pPr>
            <a:r>
              <a:rPr lang="en-US" b="1"/>
              <a:t>Low gambling literacy score</a:t>
            </a:r>
            <a:r>
              <a:rPr lang="en-US"/>
              <a:t>:                     84% Low vs. 34% total</a:t>
            </a:r>
          </a:p>
          <a:p>
            <a:pPr marL="285750" indent="-285750">
              <a:buFont typeface="Arial" panose="020B0604020202020204" pitchFamily="34" charset="0"/>
              <a:buChar char="•"/>
            </a:pPr>
            <a:r>
              <a:rPr lang="en-US" b="1"/>
              <a:t>Use credit cards to gamble for problematic reasons</a:t>
            </a:r>
            <a:r>
              <a:rPr lang="en-US"/>
              <a:t> i.e. not having cash available, wanting to conceal activity: 41% vs. 25%</a:t>
            </a:r>
          </a:p>
          <a:p>
            <a:pPr marL="285750" indent="-285750">
              <a:buFont typeface="Arial" panose="020B0604020202020204" pitchFamily="34" charset="0"/>
              <a:buChar char="•"/>
            </a:pPr>
            <a:r>
              <a:rPr lang="en-US" b="1"/>
              <a:t>Younger:</a:t>
            </a:r>
            <a:r>
              <a:rPr lang="en-US"/>
              <a:t> 82% under 44 (vs. 40% total)</a:t>
            </a:r>
          </a:p>
          <a:p>
            <a:pPr marL="285750" indent="-285750">
              <a:buFont typeface="Arial" panose="020B0604020202020204" pitchFamily="34" charset="0"/>
              <a:buChar char="•"/>
            </a:pPr>
            <a:r>
              <a:rPr lang="en-US" b="1"/>
              <a:t>Frequent gamblers </a:t>
            </a:r>
            <a:r>
              <a:rPr lang="en-US"/>
              <a:t>– 65% self-report as gambling more than most (vs. 24% total)</a:t>
            </a:r>
          </a:p>
          <a:p>
            <a:pPr marL="285750" indent="-285750">
              <a:buFont typeface="Arial" panose="020B0604020202020204" pitchFamily="34" charset="0"/>
              <a:buChar char="•"/>
            </a:pPr>
            <a:r>
              <a:rPr lang="en-US"/>
              <a:t>Average of 2.9 gambling activities in past 4 weeks (vs. 2.0 total)</a:t>
            </a:r>
          </a:p>
          <a:p>
            <a:pPr marL="285750" indent="-285750">
              <a:buFont typeface="Arial" panose="020B0604020202020204" pitchFamily="34" charset="0"/>
              <a:buChar char="•"/>
            </a:pPr>
            <a:endParaRPr lang="en-GB"/>
          </a:p>
        </p:txBody>
      </p:sp>
      <p:sp>
        <p:nvSpPr>
          <p:cNvPr id="14" name="Rectangle 13">
            <a:extLst>
              <a:ext uri="{FF2B5EF4-FFF2-40B4-BE49-F238E27FC236}">
                <a16:creationId xmlns:a16="http://schemas.microsoft.com/office/drawing/2014/main" id="{E734CBAB-BBBE-4EFB-AF26-88AEB92022FB}"/>
              </a:ext>
            </a:extLst>
          </p:cNvPr>
          <p:cNvSpPr/>
          <p:nvPr/>
        </p:nvSpPr>
        <p:spPr>
          <a:xfrm>
            <a:off x="6780628" y="4375052"/>
            <a:ext cx="3066757" cy="3938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4299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1122" y="2794650"/>
            <a:ext cx="6384101" cy="535531"/>
          </a:xfrm>
        </p:spPr>
        <p:txBody>
          <a:bodyPr/>
          <a:lstStyle/>
          <a:p>
            <a:r>
              <a:rPr lang="en-GB"/>
              <a:t>Thank You</a:t>
            </a:r>
          </a:p>
        </p:txBody>
      </p:sp>
      <p:pic>
        <p:nvPicPr>
          <p:cNvPr id="4" name="Picture 2" descr="Image result for gambling commission logo">
            <a:extLst>
              <a:ext uri="{FF2B5EF4-FFF2-40B4-BE49-F238E27FC236}">
                <a16:creationId xmlns:a16="http://schemas.microsoft.com/office/drawing/2014/main" id="{3DE3D595-A822-43CF-AE79-120DB91AB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9" y="5966347"/>
            <a:ext cx="2287359" cy="708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5C8C0A-6B42-4182-B6CE-DE2FC6BA4065}"/>
              </a:ext>
            </a:extLst>
          </p:cNvPr>
          <p:cNvSpPr txBox="1"/>
          <p:nvPr/>
        </p:nvSpPr>
        <p:spPr>
          <a:xfrm>
            <a:off x="5471122" y="3401768"/>
            <a:ext cx="4850295" cy="830997"/>
          </a:xfrm>
          <a:prstGeom prst="rect">
            <a:avLst/>
          </a:prstGeom>
          <a:noFill/>
        </p:spPr>
        <p:txBody>
          <a:bodyPr wrap="square" rtlCol="0">
            <a:spAutoFit/>
          </a:bodyPr>
          <a:lstStyle/>
          <a:p>
            <a:r>
              <a:rPr lang="en-US" sz="2400">
                <a:solidFill>
                  <a:schemeClr val="bg1"/>
                </a:solidFill>
                <a:hlinkClick r:id="rId4">
                  <a:extLst>
                    <a:ext uri="{A12FA001-AC4F-418D-AE19-62706E023703}">
                      <ahyp:hlinkClr xmlns:ahyp="http://schemas.microsoft.com/office/drawing/2018/hyperlinkcolor" val="tx"/>
                    </a:ext>
                  </a:extLst>
                </a:hlinkClick>
              </a:rPr>
              <a:t>Jessica.Boize@2cv.com</a:t>
            </a:r>
            <a:endParaRPr lang="en-US" sz="2400">
              <a:solidFill>
                <a:schemeClr val="bg1"/>
              </a:solidFill>
            </a:endParaRPr>
          </a:p>
          <a:p>
            <a:r>
              <a:rPr lang="en-US" sz="2400" u="sng">
                <a:solidFill>
                  <a:schemeClr val="bg1"/>
                </a:solidFill>
              </a:rPr>
              <a:t>Camille.</a:t>
            </a:r>
            <a:r>
              <a:rPr lang="en-US" sz="2400" u="sng">
                <a:solidFill>
                  <a:schemeClr val="bg1"/>
                </a:solidFill>
                <a:hlinkClick r:id="rId5">
                  <a:extLst>
                    <a:ext uri="{A12FA001-AC4F-418D-AE19-62706E023703}">
                      <ahyp:hlinkClr xmlns:ahyp="http://schemas.microsoft.com/office/drawing/2018/hyperlinkcolor" val="tx"/>
                    </a:ext>
                  </a:extLst>
                </a:hlinkClick>
              </a:rPr>
              <a:t>Damsleth@2cv.com</a:t>
            </a:r>
            <a:r>
              <a:rPr lang="en-US" sz="2400" u="sng">
                <a:solidFill>
                  <a:schemeClr val="bg1"/>
                </a:solidFill>
              </a:rPr>
              <a:t> </a:t>
            </a:r>
            <a:endParaRPr lang="en-GB" sz="2400" u="sng">
              <a:solidFill>
                <a:schemeClr val="bg1"/>
              </a:solidFill>
            </a:endParaRPr>
          </a:p>
        </p:txBody>
      </p:sp>
    </p:spTree>
    <p:extLst>
      <p:ext uri="{BB962C8B-B14F-4D97-AF65-F5344CB8AC3E}">
        <p14:creationId xmlns:p14="http://schemas.microsoft.com/office/powerpoint/2010/main" val="147903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4827-9D39-4134-A989-13AEC5B07B17}"/>
              </a:ext>
            </a:extLst>
          </p:cNvPr>
          <p:cNvSpPr>
            <a:spLocks noGrp="1"/>
          </p:cNvSpPr>
          <p:nvPr>
            <p:ph type="title"/>
          </p:nvPr>
        </p:nvSpPr>
        <p:spPr/>
        <p:txBody>
          <a:bodyPr/>
          <a:lstStyle/>
          <a:p>
            <a:r>
              <a:rPr lang="en-US"/>
              <a:t>Incorporating the Gambling Literacy Score</a:t>
            </a:r>
            <a:endParaRPr lang="en-GB"/>
          </a:p>
        </p:txBody>
      </p:sp>
      <p:graphicFrame>
        <p:nvGraphicFramePr>
          <p:cNvPr id="6" name="Content Placeholder 5">
            <a:extLst>
              <a:ext uri="{FF2B5EF4-FFF2-40B4-BE49-F238E27FC236}">
                <a16:creationId xmlns:a16="http://schemas.microsoft.com/office/drawing/2014/main" id="{7FCE8910-55EE-4777-A42B-0F5F7ADB051D}"/>
              </a:ext>
            </a:extLst>
          </p:cNvPr>
          <p:cNvGraphicFramePr>
            <a:graphicFrameLocks noGrp="1"/>
          </p:cNvGraphicFramePr>
          <p:nvPr>
            <p:ph idx="1"/>
            <p:extLst>
              <p:ext uri="{D42A27DB-BD31-4B8C-83A1-F6EECF244321}">
                <p14:modId xmlns:p14="http://schemas.microsoft.com/office/powerpoint/2010/main" val="2780865890"/>
              </p:ext>
            </p:extLst>
          </p:nvPr>
        </p:nvGraphicFramePr>
        <p:xfrm>
          <a:off x="336754" y="2995653"/>
          <a:ext cx="11547475" cy="298173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C662060C-6334-4409-BC50-22A1F8405B47}"/>
              </a:ext>
            </a:extLst>
          </p:cNvPr>
          <p:cNvCxnSpPr/>
          <p:nvPr/>
        </p:nvCxnSpPr>
        <p:spPr>
          <a:xfrm>
            <a:off x="2345839" y="2730610"/>
            <a:ext cx="0" cy="2729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B2A1B4-C8FA-4C32-A37C-61B85534DC13}"/>
              </a:ext>
            </a:extLst>
          </p:cNvPr>
          <p:cNvCxnSpPr/>
          <p:nvPr/>
        </p:nvCxnSpPr>
        <p:spPr>
          <a:xfrm>
            <a:off x="6063074" y="2730610"/>
            <a:ext cx="0" cy="27299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CBB9AD3D-9820-484A-9074-8191FC062546}"/>
              </a:ext>
            </a:extLst>
          </p:cNvPr>
          <p:cNvSpPr txBox="1">
            <a:spLocks/>
          </p:cNvSpPr>
          <p:nvPr/>
        </p:nvSpPr>
        <p:spPr>
          <a:xfrm>
            <a:off x="336754" y="905553"/>
            <a:ext cx="10515600" cy="87254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 have found the GLS classification a useful lens through which to analyse the credit card attitudes, because there is such a strong correlation between credit card gambling and a low GLS, and with heavy/frequent gambling </a:t>
            </a:r>
          </a:p>
          <a:p>
            <a:r>
              <a:rPr lang="en-US"/>
              <a:t>We will refer to this often throughout, typically contrasting the Low GLS group with the High GLS group</a:t>
            </a:r>
            <a:endParaRPr lang="en-GB"/>
          </a:p>
        </p:txBody>
      </p:sp>
      <p:sp>
        <p:nvSpPr>
          <p:cNvPr id="11" name="TextBox 10">
            <a:extLst>
              <a:ext uri="{FF2B5EF4-FFF2-40B4-BE49-F238E27FC236}">
                <a16:creationId xmlns:a16="http://schemas.microsoft.com/office/drawing/2014/main" id="{229E1E1A-3721-4678-9586-8BF6C7ABFBAD}"/>
              </a:ext>
            </a:extLst>
          </p:cNvPr>
          <p:cNvSpPr txBox="1"/>
          <p:nvPr/>
        </p:nvSpPr>
        <p:spPr>
          <a:xfrm>
            <a:off x="223241" y="2213776"/>
            <a:ext cx="9491712" cy="369332"/>
          </a:xfrm>
          <a:prstGeom prst="rect">
            <a:avLst/>
          </a:prstGeom>
          <a:noFill/>
        </p:spPr>
        <p:txBody>
          <a:bodyPr wrap="square" rtlCol="0">
            <a:spAutoFit/>
          </a:bodyPr>
          <a:lstStyle/>
          <a:p>
            <a:r>
              <a:rPr lang="en-US" b="1" i="1"/>
              <a:t>Gambling Literacy – Positive Player Scores by key subgroups</a:t>
            </a:r>
            <a:endParaRPr lang="en-GB" b="1" i="1"/>
          </a:p>
        </p:txBody>
      </p:sp>
      <p:sp>
        <p:nvSpPr>
          <p:cNvPr id="12" name="TextBox 11">
            <a:extLst>
              <a:ext uri="{FF2B5EF4-FFF2-40B4-BE49-F238E27FC236}">
                <a16:creationId xmlns:a16="http://schemas.microsoft.com/office/drawing/2014/main" id="{9EEF7DC5-C8CA-4AD4-9B26-F6951DEEF6C6}"/>
              </a:ext>
            </a:extLst>
          </p:cNvPr>
          <p:cNvSpPr txBox="1"/>
          <p:nvPr/>
        </p:nvSpPr>
        <p:spPr>
          <a:xfrm>
            <a:off x="213360" y="6424615"/>
            <a:ext cx="10108858" cy="246221"/>
          </a:xfrm>
          <a:prstGeom prst="rect">
            <a:avLst/>
          </a:prstGeom>
          <a:noFill/>
        </p:spPr>
        <p:txBody>
          <a:bodyPr wrap="square" rtlCol="0">
            <a:spAutoFit/>
          </a:bodyPr>
          <a:lstStyle/>
          <a:p>
            <a:r>
              <a:rPr lang="en-US" sz="1000" i="1"/>
              <a:t>Literacy.1.2.3. Below are some things that other people have said about gambling. To what extent do you agree with these? n=474, Credit Card Gamblers </a:t>
            </a:r>
            <a:endParaRPr lang="en-GB" sz="1000" i="1"/>
          </a:p>
        </p:txBody>
      </p:sp>
    </p:spTree>
    <p:extLst>
      <p:ext uri="{BB962C8B-B14F-4D97-AF65-F5344CB8AC3E}">
        <p14:creationId xmlns:p14="http://schemas.microsoft.com/office/powerpoint/2010/main" val="332910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A601-62C5-415D-A289-5A429A2BC742}"/>
              </a:ext>
            </a:extLst>
          </p:cNvPr>
          <p:cNvSpPr>
            <a:spLocks noGrp="1"/>
          </p:cNvSpPr>
          <p:nvPr>
            <p:ph type="title"/>
          </p:nvPr>
        </p:nvSpPr>
        <p:spPr>
          <a:xfrm>
            <a:off x="336754" y="366157"/>
            <a:ext cx="10515600" cy="424732"/>
          </a:xfrm>
        </p:spPr>
        <p:txBody>
          <a:bodyPr/>
          <a:lstStyle/>
          <a:p>
            <a:r>
              <a:rPr lang="en-US"/>
              <a:t>How the Gambling Literacy Score is calculated…</a:t>
            </a:r>
            <a:endParaRPr lang="en-GB"/>
          </a:p>
        </p:txBody>
      </p:sp>
      <p:graphicFrame>
        <p:nvGraphicFramePr>
          <p:cNvPr id="10" name="Content Placeholder 9">
            <a:extLst>
              <a:ext uri="{FF2B5EF4-FFF2-40B4-BE49-F238E27FC236}">
                <a16:creationId xmlns:a16="http://schemas.microsoft.com/office/drawing/2014/main" id="{74441BFA-1772-47C0-90F1-97F36C172289}"/>
              </a:ext>
            </a:extLst>
          </p:cNvPr>
          <p:cNvGraphicFramePr>
            <a:graphicFrameLocks noGrp="1"/>
          </p:cNvGraphicFramePr>
          <p:nvPr>
            <p:ph idx="1"/>
            <p:extLst>
              <p:ext uri="{D42A27DB-BD31-4B8C-83A1-F6EECF244321}">
                <p14:modId xmlns:p14="http://schemas.microsoft.com/office/powerpoint/2010/main" val="1818599226"/>
              </p:ext>
            </p:extLst>
          </p:nvPr>
        </p:nvGraphicFramePr>
        <p:xfrm>
          <a:off x="146304" y="3429000"/>
          <a:ext cx="4745736" cy="29722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9">
            <a:extLst>
              <a:ext uri="{FF2B5EF4-FFF2-40B4-BE49-F238E27FC236}">
                <a16:creationId xmlns:a16="http://schemas.microsoft.com/office/drawing/2014/main" id="{FA33A6BE-DC16-4AB3-B62D-1A74FA92FA88}"/>
              </a:ext>
            </a:extLst>
          </p:cNvPr>
          <p:cNvGraphicFramePr>
            <a:graphicFrameLocks/>
          </p:cNvGraphicFramePr>
          <p:nvPr>
            <p:extLst>
              <p:ext uri="{D42A27DB-BD31-4B8C-83A1-F6EECF244321}">
                <p14:modId xmlns:p14="http://schemas.microsoft.com/office/powerpoint/2010/main" val="2112688184"/>
              </p:ext>
            </p:extLst>
          </p:nvPr>
        </p:nvGraphicFramePr>
        <p:xfrm>
          <a:off x="4495085" y="3429000"/>
          <a:ext cx="3853387" cy="297226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C006290C-3D95-47E2-84CE-C368DA6DD15A}"/>
              </a:ext>
            </a:extLst>
          </p:cNvPr>
          <p:cNvSpPr/>
          <p:nvPr/>
        </p:nvSpPr>
        <p:spPr>
          <a:xfrm>
            <a:off x="8617934" y="2709367"/>
            <a:ext cx="3260236" cy="523220"/>
          </a:xfrm>
          <a:prstGeom prst="rect">
            <a:avLst/>
          </a:prstGeom>
        </p:spPr>
        <p:txBody>
          <a:bodyPr wrap="square">
            <a:spAutoFit/>
          </a:bodyPr>
          <a:lstStyle/>
          <a:p>
            <a:pPr algn="ctr"/>
            <a:r>
              <a:rPr lang="en-US" sz="1400" b="1">
                <a:solidFill>
                  <a:srgbClr val="000000"/>
                </a:solidFill>
                <a:latin typeface="Calibri" panose="020F0502020204030204" pitchFamily="34" charset="0"/>
              </a:rPr>
              <a:t>If I gamble more often, it will help me to win more than I lose</a:t>
            </a:r>
            <a:endParaRPr lang="en-GB" sz="1400"/>
          </a:p>
        </p:txBody>
      </p:sp>
      <p:graphicFrame>
        <p:nvGraphicFramePr>
          <p:cNvPr id="13" name="Content Placeholder 9">
            <a:extLst>
              <a:ext uri="{FF2B5EF4-FFF2-40B4-BE49-F238E27FC236}">
                <a16:creationId xmlns:a16="http://schemas.microsoft.com/office/drawing/2014/main" id="{635A1694-EA00-41F3-A2CC-98CE7F8E440C}"/>
              </a:ext>
            </a:extLst>
          </p:cNvPr>
          <p:cNvGraphicFramePr>
            <a:graphicFrameLocks/>
          </p:cNvGraphicFramePr>
          <p:nvPr>
            <p:extLst>
              <p:ext uri="{D42A27DB-BD31-4B8C-83A1-F6EECF244321}">
                <p14:modId xmlns:p14="http://schemas.microsoft.com/office/powerpoint/2010/main" val="3502844459"/>
              </p:ext>
            </p:extLst>
          </p:nvPr>
        </p:nvGraphicFramePr>
        <p:xfrm>
          <a:off x="8056193" y="3428998"/>
          <a:ext cx="3730423" cy="297226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2D1A95E4-CDD4-4402-9FD7-C9E2284F717C}"/>
              </a:ext>
            </a:extLst>
          </p:cNvPr>
          <p:cNvSpPr/>
          <p:nvPr/>
        </p:nvSpPr>
        <p:spPr>
          <a:xfrm>
            <a:off x="4892040" y="2709367"/>
            <a:ext cx="3260236" cy="523220"/>
          </a:xfrm>
          <a:prstGeom prst="rect">
            <a:avLst/>
          </a:prstGeom>
        </p:spPr>
        <p:txBody>
          <a:bodyPr wrap="square">
            <a:spAutoFit/>
          </a:bodyPr>
          <a:lstStyle/>
          <a:p>
            <a:pPr algn="ctr"/>
            <a:r>
              <a:rPr lang="en-US" sz="1400" b="1">
                <a:solidFill>
                  <a:srgbClr val="000000"/>
                </a:solidFill>
                <a:latin typeface="Calibri" panose="020F0502020204030204" pitchFamily="34" charset="0"/>
              </a:rPr>
              <a:t>My chances of winning get better after I have lost</a:t>
            </a:r>
            <a:endParaRPr lang="en-GB" sz="1400"/>
          </a:p>
        </p:txBody>
      </p:sp>
      <p:sp>
        <p:nvSpPr>
          <p:cNvPr id="15" name="Rectangle 14">
            <a:extLst>
              <a:ext uri="{FF2B5EF4-FFF2-40B4-BE49-F238E27FC236}">
                <a16:creationId xmlns:a16="http://schemas.microsoft.com/office/drawing/2014/main" id="{E8487EFC-CCD7-4BE4-BB01-31A339D015B9}"/>
              </a:ext>
            </a:extLst>
          </p:cNvPr>
          <p:cNvSpPr/>
          <p:nvPr/>
        </p:nvSpPr>
        <p:spPr>
          <a:xfrm>
            <a:off x="1356140" y="2709367"/>
            <a:ext cx="3227294" cy="523220"/>
          </a:xfrm>
          <a:prstGeom prst="rect">
            <a:avLst/>
          </a:prstGeom>
        </p:spPr>
        <p:txBody>
          <a:bodyPr wrap="square">
            <a:spAutoFit/>
          </a:bodyPr>
          <a:lstStyle/>
          <a:p>
            <a:pPr algn="ctr"/>
            <a:r>
              <a:rPr lang="en-GB" sz="1400" b="1">
                <a:solidFill>
                  <a:srgbClr val="000000"/>
                </a:solidFill>
                <a:latin typeface="Calibri" panose="020F0502020204030204" pitchFamily="34" charset="0"/>
              </a:rPr>
              <a:t>Gambling is not a good way to make money</a:t>
            </a:r>
          </a:p>
        </p:txBody>
      </p:sp>
      <p:sp>
        <p:nvSpPr>
          <p:cNvPr id="18" name="TextBox 17">
            <a:extLst>
              <a:ext uri="{FF2B5EF4-FFF2-40B4-BE49-F238E27FC236}">
                <a16:creationId xmlns:a16="http://schemas.microsoft.com/office/drawing/2014/main" id="{EEFBBD8A-7B90-41BC-B2F0-6A7D5D791F53}"/>
              </a:ext>
            </a:extLst>
          </p:cNvPr>
          <p:cNvSpPr txBox="1"/>
          <p:nvPr/>
        </p:nvSpPr>
        <p:spPr>
          <a:xfrm>
            <a:off x="1676657" y="3203792"/>
            <a:ext cx="1293130" cy="307777"/>
          </a:xfrm>
          <a:prstGeom prst="rect">
            <a:avLst/>
          </a:prstGeom>
          <a:noFill/>
        </p:spPr>
        <p:txBody>
          <a:bodyPr wrap="square" rtlCol="0">
            <a:spAutoFit/>
          </a:bodyPr>
          <a:lstStyle/>
          <a:p>
            <a:r>
              <a:rPr lang="en-US" sz="1400"/>
              <a:t>45% agree</a:t>
            </a:r>
            <a:endParaRPr lang="en-GB" sz="1400"/>
          </a:p>
        </p:txBody>
      </p:sp>
      <p:sp>
        <p:nvSpPr>
          <p:cNvPr id="19" name="TextBox 18">
            <a:extLst>
              <a:ext uri="{FF2B5EF4-FFF2-40B4-BE49-F238E27FC236}">
                <a16:creationId xmlns:a16="http://schemas.microsoft.com/office/drawing/2014/main" id="{19C34675-A9FA-4C06-A093-858C9508BFCA}"/>
              </a:ext>
            </a:extLst>
          </p:cNvPr>
          <p:cNvSpPr txBox="1"/>
          <p:nvPr/>
        </p:nvSpPr>
        <p:spPr>
          <a:xfrm>
            <a:off x="3340630" y="3201659"/>
            <a:ext cx="1042416" cy="307777"/>
          </a:xfrm>
          <a:prstGeom prst="rect">
            <a:avLst/>
          </a:prstGeom>
          <a:noFill/>
        </p:spPr>
        <p:txBody>
          <a:bodyPr wrap="square" rtlCol="0">
            <a:spAutoFit/>
          </a:bodyPr>
          <a:lstStyle/>
          <a:p>
            <a:r>
              <a:rPr lang="en-US" sz="1400"/>
              <a:t>63% agree</a:t>
            </a:r>
            <a:endParaRPr lang="en-GB" sz="1400"/>
          </a:p>
        </p:txBody>
      </p:sp>
      <p:sp>
        <p:nvSpPr>
          <p:cNvPr id="20" name="TextBox 19">
            <a:extLst>
              <a:ext uri="{FF2B5EF4-FFF2-40B4-BE49-F238E27FC236}">
                <a16:creationId xmlns:a16="http://schemas.microsoft.com/office/drawing/2014/main" id="{1C3908F7-26D6-45E9-B9C4-D478097B1B28}"/>
              </a:ext>
            </a:extLst>
          </p:cNvPr>
          <p:cNvSpPr txBox="1"/>
          <p:nvPr/>
        </p:nvSpPr>
        <p:spPr>
          <a:xfrm>
            <a:off x="146304" y="2358874"/>
            <a:ext cx="9491712" cy="369332"/>
          </a:xfrm>
          <a:prstGeom prst="rect">
            <a:avLst/>
          </a:prstGeom>
          <a:noFill/>
        </p:spPr>
        <p:txBody>
          <a:bodyPr wrap="square" rtlCol="0">
            <a:spAutoFit/>
          </a:bodyPr>
          <a:lstStyle/>
          <a:p>
            <a:r>
              <a:rPr lang="en-US" b="1" i="1"/>
              <a:t>To what extent do you agree or disagree with the following statements? LITERACY FALLOUT</a:t>
            </a:r>
            <a:endParaRPr lang="en-GB" b="1" i="1"/>
          </a:p>
        </p:txBody>
      </p:sp>
      <p:sp>
        <p:nvSpPr>
          <p:cNvPr id="23" name="TextBox 22">
            <a:extLst>
              <a:ext uri="{FF2B5EF4-FFF2-40B4-BE49-F238E27FC236}">
                <a16:creationId xmlns:a16="http://schemas.microsoft.com/office/drawing/2014/main" id="{9F751921-F192-449B-843B-DEBBAF6587DE}"/>
              </a:ext>
            </a:extLst>
          </p:cNvPr>
          <p:cNvSpPr txBox="1"/>
          <p:nvPr/>
        </p:nvSpPr>
        <p:spPr>
          <a:xfrm>
            <a:off x="4954277" y="3201659"/>
            <a:ext cx="1215540" cy="307777"/>
          </a:xfrm>
          <a:prstGeom prst="rect">
            <a:avLst/>
          </a:prstGeom>
          <a:noFill/>
        </p:spPr>
        <p:txBody>
          <a:bodyPr wrap="square" rtlCol="0">
            <a:spAutoFit/>
          </a:bodyPr>
          <a:lstStyle/>
          <a:p>
            <a:r>
              <a:rPr lang="en-US" sz="1400"/>
              <a:t>37% disagree</a:t>
            </a:r>
            <a:endParaRPr lang="en-GB" sz="1400"/>
          </a:p>
        </p:txBody>
      </p:sp>
      <p:sp>
        <p:nvSpPr>
          <p:cNvPr id="26" name="TextBox 25">
            <a:extLst>
              <a:ext uri="{FF2B5EF4-FFF2-40B4-BE49-F238E27FC236}">
                <a16:creationId xmlns:a16="http://schemas.microsoft.com/office/drawing/2014/main" id="{B7E24B8D-AC93-4EB3-810C-B4EFD2EBA143}"/>
              </a:ext>
            </a:extLst>
          </p:cNvPr>
          <p:cNvSpPr txBox="1"/>
          <p:nvPr/>
        </p:nvSpPr>
        <p:spPr>
          <a:xfrm>
            <a:off x="6786105" y="3201658"/>
            <a:ext cx="1215540" cy="307777"/>
          </a:xfrm>
          <a:prstGeom prst="rect">
            <a:avLst/>
          </a:prstGeom>
          <a:noFill/>
        </p:spPr>
        <p:txBody>
          <a:bodyPr wrap="square" rtlCol="0">
            <a:spAutoFit/>
          </a:bodyPr>
          <a:lstStyle/>
          <a:p>
            <a:r>
              <a:rPr lang="en-US" sz="1400"/>
              <a:t>72% disagree</a:t>
            </a:r>
            <a:endParaRPr lang="en-GB" sz="1400"/>
          </a:p>
        </p:txBody>
      </p:sp>
      <p:sp>
        <p:nvSpPr>
          <p:cNvPr id="27" name="TextBox 26">
            <a:extLst>
              <a:ext uri="{FF2B5EF4-FFF2-40B4-BE49-F238E27FC236}">
                <a16:creationId xmlns:a16="http://schemas.microsoft.com/office/drawing/2014/main" id="{512CF124-9249-4C84-AA30-4CB9D11022FB}"/>
              </a:ext>
            </a:extLst>
          </p:cNvPr>
          <p:cNvSpPr txBox="1"/>
          <p:nvPr/>
        </p:nvSpPr>
        <p:spPr>
          <a:xfrm>
            <a:off x="213360" y="6424615"/>
            <a:ext cx="10108858" cy="246221"/>
          </a:xfrm>
          <a:prstGeom prst="rect">
            <a:avLst/>
          </a:prstGeom>
          <a:noFill/>
        </p:spPr>
        <p:txBody>
          <a:bodyPr wrap="square" rtlCol="0">
            <a:spAutoFit/>
          </a:bodyPr>
          <a:lstStyle/>
          <a:p>
            <a:r>
              <a:rPr lang="en-US" sz="1000" i="1"/>
              <a:t>Literacy.1.2.3. Below are some things that other people have said about gambling. To what extent do you agree with these? n=474, Credit Card Gamblers </a:t>
            </a:r>
            <a:endParaRPr lang="en-GB" sz="1000" i="1"/>
          </a:p>
        </p:txBody>
      </p:sp>
      <p:sp>
        <p:nvSpPr>
          <p:cNvPr id="28" name="TextBox 27">
            <a:extLst>
              <a:ext uri="{FF2B5EF4-FFF2-40B4-BE49-F238E27FC236}">
                <a16:creationId xmlns:a16="http://schemas.microsoft.com/office/drawing/2014/main" id="{70C47494-E79E-4EC9-9934-87C07CDD1118}"/>
              </a:ext>
            </a:extLst>
          </p:cNvPr>
          <p:cNvSpPr txBox="1"/>
          <p:nvPr/>
        </p:nvSpPr>
        <p:spPr>
          <a:xfrm>
            <a:off x="8534135" y="3209503"/>
            <a:ext cx="1215540" cy="307777"/>
          </a:xfrm>
          <a:prstGeom prst="rect">
            <a:avLst/>
          </a:prstGeom>
          <a:noFill/>
        </p:spPr>
        <p:txBody>
          <a:bodyPr wrap="square" rtlCol="0">
            <a:spAutoFit/>
          </a:bodyPr>
          <a:lstStyle/>
          <a:p>
            <a:r>
              <a:rPr lang="en-US" sz="1400"/>
              <a:t>38% disagree</a:t>
            </a:r>
            <a:endParaRPr lang="en-GB" sz="1400"/>
          </a:p>
        </p:txBody>
      </p:sp>
      <p:sp>
        <p:nvSpPr>
          <p:cNvPr id="29" name="TextBox 28">
            <a:extLst>
              <a:ext uri="{FF2B5EF4-FFF2-40B4-BE49-F238E27FC236}">
                <a16:creationId xmlns:a16="http://schemas.microsoft.com/office/drawing/2014/main" id="{F05BF12F-23E1-4C7E-8C19-D2A6ADD1FA85}"/>
              </a:ext>
            </a:extLst>
          </p:cNvPr>
          <p:cNvSpPr txBox="1"/>
          <p:nvPr/>
        </p:nvSpPr>
        <p:spPr>
          <a:xfrm>
            <a:off x="10282165" y="3235345"/>
            <a:ext cx="1215540" cy="307777"/>
          </a:xfrm>
          <a:prstGeom prst="rect">
            <a:avLst/>
          </a:prstGeom>
          <a:noFill/>
        </p:spPr>
        <p:txBody>
          <a:bodyPr wrap="square" rtlCol="0">
            <a:spAutoFit/>
          </a:bodyPr>
          <a:lstStyle/>
          <a:p>
            <a:r>
              <a:rPr lang="en-US" sz="1400"/>
              <a:t>74% disagree</a:t>
            </a:r>
            <a:endParaRPr lang="en-GB" sz="1400"/>
          </a:p>
        </p:txBody>
      </p:sp>
      <p:sp>
        <p:nvSpPr>
          <p:cNvPr id="31" name="Content Placeholder 2">
            <a:extLst>
              <a:ext uri="{FF2B5EF4-FFF2-40B4-BE49-F238E27FC236}">
                <a16:creationId xmlns:a16="http://schemas.microsoft.com/office/drawing/2014/main" id="{8FD31282-7340-4042-ADC8-E7F66F8471B3}"/>
              </a:ext>
            </a:extLst>
          </p:cNvPr>
          <p:cNvSpPr txBox="1">
            <a:spLocks/>
          </p:cNvSpPr>
          <p:nvPr/>
        </p:nvSpPr>
        <p:spPr>
          <a:xfrm>
            <a:off x="333045" y="774083"/>
            <a:ext cx="7719439" cy="196207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High GLS = Must score 6/7 (Strongly Agree) that </a:t>
            </a:r>
            <a:r>
              <a:rPr lang="en-US" sz="1200" u="sng"/>
              <a:t>Gambling is not a good way to make money </a:t>
            </a:r>
            <a:r>
              <a:rPr lang="en-US" sz="1200" b="1"/>
              <a:t>AND</a:t>
            </a:r>
            <a:r>
              <a:rPr lang="en-US" sz="1200"/>
              <a:t> score 1 / 2 (Strongly Disagree) at </a:t>
            </a:r>
            <a:r>
              <a:rPr lang="en-US" sz="1200" u="sng"/>
              <a:t>My chances of winning get better after I have lost </a:t>
            </a:r>
            <a:r>
              <a:rPr lang="en-US" sz="1200" b="1"/>
              <a:t>AND</a:t>
            </a:r>
            <a:r>
              <a:rPr lang="en-US" sz="1200"/>
              <a:t> that </a:t>
            </a:r>
            <a:r>
              <a:rPr lang="en-US" sz="1200" u="sng"/>
              <a:t>If I gamble more often it will help me to win more than I lose</a:t>
            </a:r>
          </a:p>
          <a:p>
            <a:r>
              <a:rPr lang="en-GB" sz="1200"/>
              <a:t>Medium GLS = </a:t>
            </a:r>
            <a:r>
              <a:rPr lang="en-US" sz="1200"/>
              <a:t>Must score 4-7 (Agree) that </a:t>
            </a:r>
            <a:r>
              <a:rPr lang="en-US" sz="1200" u="sng"/>
              <a:t>Gambling is not a good way to make money </a:t>
            </a:r>
            <a:r>
              <a:rPr lang="en-US" sz="1200"/>
              <a:t>AND score 1-4 (Disagree) at </a:t>
            </a:r>
            <a:r>
              <a:rPr lang="en-US" sz="1200" u="sng"/>
              <a:t>My chances of winning get better after I have lost</a:t>
            </a:r>
            <a:r>
              <a:rPr lang="en-US" sz="1200"/>
              <a:t> AND at </a:t>
            </a:r>
            <a:r>
              <a:rPr lang="en-US" sz="1200" u="sng"/>
              <a:t>If I gamble more often it will help me to win more than I lose</a:t>
            </a:r>
          </a:p>
          <a:p>
            <a:r>
              <a:rPr lang="en-GB" sz="1200"/>
              <a:t>Low GLS = </a:t>
            </a:r>
            <a:r>
              <a:rPr lang="en-US" sz="1200"/>
              <a:t>Must score 1-3 (Disagree) that </a:t>
            </a:r>
            <a:r>
              <a:rPr lang="en-US" sz="1200" u="sng"/>
              <a:t>Gambling is not a good way to make money </a:t>
            </a:r>
            <a:r>
              <a:rPr lang="en-US" sz="1200"/>
              <a:t>OR score 5-7 (Agree) at </a:t>
            </a:r>
            <a:r>
              <a:rPr lang="en-US" sz="1200" u="sng"/>
              <a:t>My chances of winning get better after I have lost</a:t>
            </a:r>
            <a:r>
              <a:rPr lang="en-US" sz="1200"/>
              <a:t> OR at </a:t>
            </a:r>
            <a:r>
              <a:rPr lang="en-US" sz="1200" u="sng"/>
              <a:t>If I gamble more often it will help me to win more than I lose</a:t>
            </a:r>
          </a:p>
          <a:p>
            <a:endParaRPr lang="en-GB" sz="1400" u="sng"/>
          </a:p>
        </p:txBody>
      </p:sp>
      <p:sp>
        <p:nvSpPr>
          <p:cNvPr id="4" name="Rectangle 3">
            <a:extLst>
              <a:ext uri="{FF2B5EF4-FFF2-40B4-BE49-F238E27FC236}">
                <a16:creationId xmlns:a16="http://schemas.microsoft.com/office/drawing/2014/main" id="{A8E75689-5869-48D7-B46D-A86200F0F265}"/>
              </a:ext>
            </a:extLst>
          </p:cNvPr>
          <p:cNvSpPr/>
          <p:nvPr/>
        </p:nvSpPr>
        <p:spPr>
          <a:xfrm>
            <a:off x="1646677" y="3509434"/>
            <a:ext cx="884735" cy="1217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F8EBB6BA-A134-40CE-AE65-FE0357F1BE0A}"/>
              </a:ext>
            </a:extLst>
          </p:cNvPr>
          <p:cNvSpPr/>
          <p:nvPr/>
        </p:nvSpPr>
        <p:spPr>
          <a:xfrm>
            <a:off x="3419420" y="3509434"/>
            <a:ext cx="884735" cy="16621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E55C894-04E4-4DB5-AAB5-1B2DBC5A905A}"/>
              </a:ext>
            </a:extLst>
          </p:cNvPr>
          <p:cNvSpPr/>
          <p:nvPr/>
        </p:nvSpPr>
        <p:spPr>
          <a:xfrm>
            <a:off x="5095996" y="5171607"/>
            <a:ext cx="884735" cy="9468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D5364DB-5417-472F-901A-89DA9A814CFC}"/>
              </a:ext>
            </a:extLst>
          </p:cNvPr>
          <p:cNvSpPr/>
          <p:nvPr/>
        </p:nvSpPr>
        <p:spPr>
          <a:xfrm>
            <a:off x="6876557" y="4224967"/>
            <a:ext cx="884735" cy="1893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12F0D4-F2ED-49C2-85C4-964EFF4CDE7E}"/>
              </a:ext>
            </a:extLst>
          </p:cNvPr>
          <p:cNvSpPr/>
          <p:nvPr/>
        </p:nvSpPr>
        <p:spPr>
          <a:xfrm>
            <a:off x="8597398" y="5083837"/>
            <a:ext cx="884735" cy="946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890A71F-14C4-446E-A601-93F675DBFD97}"/>
              </a:ext>
            </a:extLst>
          </p:cNvPr>
          <p:cNvSpPr/>
          <p:nvPr/>
        </p:nvSpPr>
        <p:spPr>
          <a:xfrm>
            <a:off x="10332989" y="4137317"/>
            <a:ext cx="884735" cy="1893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64C6B6F-3761-44CD-8D66-65FBD8A87228}"/>
              </a:ext>
            </a:extLst>
          </p:cNvPr>
          <p:cNvSpPr/>
          <p:nvPr/>
        </p:nvSpPr>
        <p:spPr>
          <a:xfrm>
            <a:off x="8001645" y="973414"/>
            <a:ext cx="3876525" cy="1438855"/>
          </a:xfrm>
          <a:prstGeom prst="rect">
            <a:avLst/>
          </a:prstGeom>
          <a:solidFill>
            <a:schemeClr val="bg1">
              <a:lumMod val="85000"/>
            </a:schemeClr>
          </a:solidFill>
        </p:spPr>
        <p:txBody>
          <a:bodyPr wrap="square">
            <a:spAutoFit/>
          </a:bodyPr>
          <a:lstStyle/>
          <a:p>
            <a:pPr algn="ctr"/>
            <a:r>
              <a:rPr lang="en-GB" sz="1250"/>
              <a:t>These questions came from The Positive Play Scale (PPS) was developed in Canada to measure levels of positive gambling related beliefs and behaviours amongst players, offering something different to standard problem gambling measures. </a:t>
            </a:r>
            <a:r>
              <a:rPr lang="en-US" sz="1250"/>
              <a:t>National Validation of the Positive Play Scale: Assessing Responsible Gambling Across Canada (Wood, Wohl &amp; </a:t>
            </a:r>
            <a:r>
              <a:rPr lang="en-US" sz="1250" err="1"/>
              <a:t>Tabri</a:t>
            </a:r>
            <a:r>
              <a:rPr lang="en-US" sz="1250"/>
              <a:t>, 2018)</a:t>
            </a:r>
            <a:endParaRPr lang="en-GB" sz="1250"/>
          </a:p>
        </p:txBody>
      </p:sp>
    </p:spTree>
    <p:extLst>
      <p:ext uri="{BB962C8B-B14F-4D97-AF65-F5344CB8AC3E}">
        <p14:creationId xmlns:p14="http://schemas.microsoft.com/office/powerpoint/2010/main" val="6276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redit card">
            <a:extLst>
              <a:ext uri="{FF2B5EF4-FFF2-40B4-BE49-F238E27FC236}">
                <a16:creationId xmlns:a16="http://schemas.microsoft.com/office/drawing/2014/main" id="{768E66BE-A00E-4D6F-927D-608B6777F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0" r="16585" b="-1"/>
          <a:stretch/>
        </p:blipFill>
        <p:spPr bwMode="auto">
          <a:xfrm>
            <a:off x="4782911" y="130629"/>
            <a:ext cx="7307490" cy="66351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CF45388-1F80-4EA6-8487-49E0ECA1FC34}"/>
              </a:ext>
            </a:extLst>
          </p:cNvPr>
          <p:cNvSpPr/>
          <p:nvPr/>
        </p:nvSpPr>
        <p:spPr>
          <a:xfrm>
            <a:off x="1561265" y="1230556"/>
            <a:ext cx="9848853" cy="54968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7A60FBC-3E9E-4D49-8ABF-E4610953AA6E}"/>
              </a:ext>
            </a:extLst>
          </p:cNvPr>
          <p:cNvSpPr>
            <a:spLocks noGrp="1"/>
          </p:cNvSpPr>
          <p:nvPr>
            <p:ph type="title"/>
          </p:nvPr>
        </p:nvSpPr>
        <p:spPr>
          <a:xfrm>
            <a:off x="648929" y="629267"/>
            <a:ext cx="10761192" cy="470872"/>
          </a:xfrm>
          <a:solidFill>
            <a:schemeClr val="bg1">
              <a:alpha val="84000"/>
            </a:schemeClr>
          </a:solidFill>
        </p:spPr>
        <p:txBody>
          <a:bodyPr vert="horz" wrap="square" lIns="91440" tIns="45720" rIns="91440" bIns="45720" rtlCol="0" anchor="ctr">
            <a:normAutofit/>
          </a:bodyPr>
          <a:lstStyle/>
          <a:p>
            <a:pPr>
              <a:spcBef>
                <a:spcPts val="500"/>
              </a:spcBef>
              <a:spcAft>
                <a:spcPts val="400"/>
              </a:spcAft>
            </a:pPr>
            <a:r>
              <a:rPr lang="en-US">
                <a:ea typeface="+mn-ea"/>
                <a:cs typeface="+mn-cs"/>
              </a:rPr>
              <a:t>Summary of Findings – Credit Card Gamblers</a:t>
            </a:r>
            <a:endParaRPr lang="en-GB">
              <a:ea typeface="+mn-ea"/>
              <a:cs typeface="+mn-cs"/>
            </a:endParaRPr>
          </a:p>
        </p:txBody>
      </p:sp>
      <p:sp>
        <p:nvSpPr>
          <p:cNvPr id="11" name="Oval 10">
            <a:extLst>
              <a:ext uri="{FF2B5EF4-FFF2-40B4-BE49-F238E27FC236}">
                <a16:creationId xmlns:a16="http://schemas.microsoft.com/office/drawing/2014/main" id="{045D70C3-2512-408C-91E3-931322EB6CD3}"/>
              </a:ext>
            </a:extLst>
          </p:cNvPr>
          <p:cNvSpPr/>
          <p:nvPr/>
        </p:nvSpPr>
        <p:spPr>
          <a:xfrm>
            <a:off x="781880" y="1230556"/>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1</a:t>
            </a:r>
          </a:p>
        </p:txBody>
      </p:sp>
      <p:sp>
        <p:nvSpPr>
          <p:cNvPr id="12" name="Oval 11">
            <a:extLst>
              <a:ext uri="{FF2B5EF4-FFF2-40B4-BE49-F238E27FC236}">
                <a16:creationId xmlns:a16="http://schemas.microsoft.com/office/drawing/2014/main" id="{A06C36D7-528D-4C1D-B0CB-051857B19DE2}"/>
              </a:ext>
            </a:extLst>
          </p:cNvPr>
          <p:cNvSpPr/>
          <p:nvPr/>
        </p:nvSpPr>
        <p:spPr>
          <a:xfrm>
            <a:off x="781880" y="2012350"/>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2</a:t>
            </a:r>
          </a:p>
        </p:txBody>
      </p:sp>
      <p:sp>
        <p:nvSpPr>
          <p:cNvPr id="13" name="Oval 12">
            <a:extLst>
              <a:ext uri="{FF2B5EF4-FFF2-40B4-BE49-F238E27FC236}">
                <a16:creationId xmlns:a16="http://schemas.microsoft.com/office/drawing/2014/main" id="{CD7EE488-E681-4B42-B3E2-2510213B118D}"/>
              </a:ext>
            </a:extLst>
          </p:cNvPr>
          <p:cNvSpPr/>
          <p:nvPr/>
        </p:nvSpPr>
        <p:spPr>
          <a:xfrm>
            <a:off x="781880" y="2832814"/>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3</a:t>
            </a:r>
          </a:p>
        </p:txBody>
      </p:sp>
      <p:sp>
        <p:nvSpPr>
          <p:cNvPr id="14" name="Oval 13">
            <a:extLst>
              <a:ext uri="{FF2B5EF4-FFF2-40B4-BE49-F238E27FC236}">
                <a16:creationId xmlns:a16="http://schemas.microsoft.com/office/drawing/2014/main" id="{C6518A94-DEAF-427C-A17F-1BDE247E1F84}"/>
              </a:ext>
            </a:extLst>
          </p:cNvPr>
          <p:cNvSpPr/>
          <p:nvPr/>
        </p:nvSpPr>
        <p:spPr>
          <a:xfrm>
            <a:off x="781880" y="3692708"/>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4</a:t>
            </a:r>
          </a:p>
        </p:txBody>
      </p:sp>
      <p:sp>
        <p:nvSpPr>
          <p:cNvPr id="15" name="Oval 14">
            <a:extLst>
              <a:ext uri="{FF2B5EF4-FFF2-40B4-BE49-F238E27FC236}">
                <a16:creationId xmlns:a16="http://schemas.microsoft.com/office/drawing/2014/main" id="{3E5057A8-5141-494E-B4B0-4F52D0F85912}"/>
              </a:ext>
            </a:extLst>
          </p:cNvPr>
          <p:cNvSpPr/>
          <p:nvPr/>
        </p:nvSpPr>
        <p:spPr>
          <a:xfrm>
            <a:off x="781880" y="4598051"/>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5</a:t>
            </a:r>
          </a:p>
        </p:txBody>
      </p:sp>
      <p:sp>
        <p:nvSpPr>
          <p:cNvPr id="16" name="Oval 15">
            <a:extLst>
              <a:ext uri="{FF2B5EF4-FFF2-40B4-BE49-F238E27FC236}">
                <a16:creationId xmlns:a16="http://schemas.microsoft.com/office/drawing/2014/main" id="{00F13C26-363F-4258-9E7A-FD8FC85331EC}"/>
              </a:ext>
            </a:extLst>
          </p:cNvPr>
          <p:cNvSpPr/>
          <p:nvPr/>
        </p:nvSpPr>
        <p:spPr>
          <a:xfrm>
            <a:off x="781880" y="5673302"/>
            <a:ext cx="662400" cy="6624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ea typeface="+mn-ea"/>
                <a:cs typeface="+mn-cs"/>
              </a:rPr>
              <a:t>6</a:t>
            </a:r>
          </a:p>
        </p:txBody>
      </p:sp>
      <p:sp>
        <p:nvSpPr>
          <p:cNvPr id="6" name="Rectangle 5">
            <a:extLst>
              <a:ext uri="{FF2B5EF4-FFF2-40B4-BE49-F238E27FC236}">
                <a16:creationId xmlns:a16="http://schemas.microsoft.com/office/drawing/2014/main" id="{63F5130A-EDCE-4985-B7D1-2E58DA16BD5D}"/>
              </a:ext>
            </a:extLst>
          </p:cNvPr>
          <p:cNvSpPr/>
          <p:nvPr/>
        </p:nvSpPr>
        <p:spPr>
          <a:xfrm>
            <a:off x="1561267" y="1230556"/>
            <a:ext cx="9848853" cy="856744"/>
          </a:xfrm>
          <a:prstGeom prst="rect">
            <a:avLst/>
          </a:prstGeom>
          <a:noFill/>
        </p:spPr>
        <p:txBody>
          <a:bodyPr vert="horz" wrap="square" lIns="91440" tIns="45720" rIns="91440" bIns="45720" rtlCol="0">
            <a:normAutofit/>
          </a:bodyPr>
          <a:lstStyle/>
          <a:p>
            <a:pPr>
              <a:lnSpc>
                <a:spcPct val="90000"/>
              </a:lnSpc>
              <a:spcBef>
                <a:spcPts val="500"/>
              </a:spcBef>
              <a:spcAft>
                <a:spcPts val="400"/>
              </a:spcAft>
            </a:pPr>
            <a:r>
              <a:rPr lang="en-US" sz="1600"/>
              <a:t>Credit card (CC) users tend to be highly engaged with gambling. For most it’s embedded in a frequent routine that they carry out at least monthly. Most common gambling activities for CC users are online betting/casino and bingo, as well as placing bets in person. </a:t>
            </a:r>
          </a:p>
        </p:txBody>
      </p:sp>
      <p:sp>
        <p:nvSpPr>
          <p:cNvPr id="17" name="Rectangle 16">
            <a:extLst>
              <a:ext uri="{FF2B5EF4-FFF2-40B4-BE49-F238E27FC236}">
                <a16:creationId xmlns:a16="http://schemas.microsoft.com/office/drawing/2014/main" id="{C2A1F728-089C-4F1C-AF2C-652E6F271149}"/>
              </a:ext>
            </a:extLst>
          </p:cNvPr>
          <p:cNvSpPr/>
          <p:nvPr/>
        </p:nvSpPr>
        <p:spPr>
          <a:xfrm>
            <a:off x="1561266" y="2056539"/>
            <a:ext cx="9848853" cy="674744"/>
          </a:xfrm>
          <a:prstGeom prst="rect">
            <a:avLst/>
          </a:prstGeom>
          <a:noFill/>
        </p:spPr>
        <p:txBody>
          <a:bodyPr vert="horz" wrap="square" lIns="91440" tIns="45720" rIns="91440" bIns="45720" rtlCol="0">
            <a:normAutofit/>
          </a:bodyPr>
          <a:lstStyle/>
          <a:p>
            <a:r>
              <a:rPr lang="en-US" sz="1600"/>
              <a:t>Many CC users are younger, with good incomes and full time jobs. But </a:t>
            </a:r>
            <a:r>
              <a:rPr lang="en-US" sz="1600" i="1"/>
              <a:t>half </a:t>
            </a:r>
            <a:r>
              <a:rPr lang="en-US" sz="1600"/>
              <a:t>have a Low Gambling Literacy Score (GLS), indicating a strong potential to encounter harm when gambling.</a:t>
            </a:r>
          </a:p>
        </p:txBody>
      </p:sp>
      <p:sp>
        <p:nvSpPr>
          <p:cNvPr id="18" name="Rectangle 17">
            <a:extLst>
              <a:ext uri="{FF2B5EF4-FFF2-40B4-BE49-F238E27FC236}">
                <a16:creationId xmlns:a16="http://schemas.microsoft.com/office/drawing/2014/main" id="{F4B0C8AC-6776-4159-9537-6331A34BF21C}"/>
              </a:ext>
            </a:extLst>
          </p:cNvPr>
          <p:cNvSpPr/>
          <p:nvPr/>
        </p:nvSpPr>
        <p:spPr>
          <a:xfrm>
            <a:off x="1561266" y="2844047"/>
            <a:ext cx="9848853" cy="674744"/>
          </a:xfrm>
          <a:prstGeom prst="rect">
            <a:avLst/>
          </a:prstGeom>
          <a:noFill/>
        </p:spPr>
        <p:txBody>
          <a:bodyPr vert="horz" wrap="square" lIns="91440" tIns="45720" rIns="91440" bIns="45720" rtlCol="0">
            <a:normAutofit/>
          </a:bodyPr>
          <a:lstStyle/>
          <a:p>
            <a:r>
              <a:rPr lang="en-US" sz="1600"/>
              <a:t>6 in 10 have borrowed money to gamble in other ways apart from CCs, rising to 75% among those with a Low GLS, highlighting some normalisation of this behaviour.</a:t>
            </a:r>
          </a:p>
        </p:txBody>
      </p:sp>
      <p:sp>
        <p:nvSpPr>
          <p:cNvPr id="19" name="Rectangle 18">
            <a:extLst>
              <a:ext uri="{FF2B5EF4-FFF2-40B4-BE49-F238E27FC236}">
                <a16:creationId xmlns:a16="http://schemas.microsoft.com/office/drawing/2014/main" id="{E3843601-7D89-421A-A528-FA9AA0398194}"/>
              </a:ext>
            </a:extLst>
          </p:cNvPr>
          <p:cNvSpPr/>
          <p:nvPr/>
        </p:nvSpPr>
        <p:spPr>
          <a:xfrm>
            <a:off x="1561265" y="3594827"/>
            <a:ext cx="9848853" cy="1234551"/>
          </a:xfrm>
          <a:prstGeom prst="rect">
            <a:avLst/>
          </a:prstGeom>
          <a:noFill/>
        </p:spPr>
        <p:txBody>
          <a:bodyPr vert="horz" wrap="square" lIns="91440" tIns="45720" rIns="91440" bIns="45720" rtlCol="0">
            <a:normAutofit/>
          </a:bodyPr>
          <a:lstStyle/>
          <a:p>
            <a:r>
              <a:rPr lang="en-US" sz="1600"/>
              <a:t>A quarter indicate more problematic reasons for using CCs, including not having money available, or not wanting it to appear on a bank statement. Of these, 40% claim to have felt guilty, or more worried about losing. 53% have decreased their spend or played safer odds: this audience knows their gambling could be risky, but they do it anyway.</a:t>
            </a:r>
          </a:p>
        </p:txBody>
      </p:sp>
      <p:sp>
        <p:nvSpPr>
          <p:cNvPr id="20" name="Rectangle 19">
            <a:extLst>
              <a:ext uri="{FF2B5EF4-FFF2-40B4-BE49-F238E27FC236}">
                <a16:creationId xmlns:a16="http://schemas.microsoft.com/office/drawing/2014/main" id="{585A29F5-4859-437C-BAB2-40AF4ED66D6D}"/>
              </a:ext>
            </a:extLst>
          </p:cNvPr>
          <p:cNvSpPr/>
          <p:nvPr/>
        </p:nvSpPr>
        <p:spPr>
          <a:xfrm>
            <a:off x="1561265" y="4484613"/>
            <a:ext cx="9848853" cy="964689"/>
          </a:xfrm>
          <a:prstGeom prst="rect">
            <a:avLst/>
          </a:prstGeom>
          <a:noFill/>
        </p:spPr>
        <p:txBody>
          <a:bodyPr vert="horz" wrap="square" lIns="91440" tIns="45720" rIns="91440" bIns="45720" rtlCol="0">
            <a:normAutofit/>
          </a:bodyPr>
          <a:lstStyle/>
          <a:p>
            <a:r>
              <a:rPr lang="en-US" sz="1600"/>
              <a:t>Those using CCs are more likely to prioritise things that could help them manage their gambling when considering which brands to gamble with in future, also suggesting some awareness or knowledge that their own behaviour could become problematic if unchecked.</a:t>
            </a:r>
          </a:p>
        </p:txBody>
      </p:sp>
      <p:sp>
        <p:nvSpPr>
          <p:cNvPr id="21" name="Rectangle 20">
            <a:extLst>
              <a:ext uri="{FF2B5EF4-FFF2-40B4-BE49-F238E27FC236}">
                <a16:creationId xmlns:a16="http://schemas.microsoft.com/office/drawing/2014/main" id="{6CA3F80C-D4C5-4AFA-AC72-891BEE8FDFDD}"/>
              </a:ext>
            </a:extLst>
          </p:cNvPr>
          <p:cNvSpPr/>
          <p:nvPr/>
        </p:nvSpPr>
        <p:spPr>
          <a:xfrm>
            <a:off x="1561266" y="5425342"/>
            <a:ext cx="9848853" cy="1153540"/>
          </a:xfrm>
          <a:prstGeom prst="rect">
            <a:avLst/>
          </a:prstGeom>
          <a:noFill/>
        </p:spPr>
        <p:txBody>
          <a:bodyPr vert="horz" wrap="square" lIns="91440" tIns="45720" rIns="91440" bIns="45720" rtlCol="0">
            <a:normAutofit/>
          </a:bodyPr>
          <a:lstStyle/>
          <a:p>
            <a:r>
              <a:rPr lang="en-GB" sz="1600"/>
              <a:t>If CCs were no longer an option to gamble with, this would likely not lead to a mass reduction in borrowing to gamble. For those least gambling literate, just over half said they would either stop or use their own funds and 48% said they would consider other forms of borrowing in lieu of credit cards. Some of these forms could bring similar or higher risks of harm than credit card gambling.</a:t>
            </a:r>
          </a:p>
        </p:txBody>
      </p:sp>
    </p:spTree>
    <p:extLst>
      <p:ext uri="{BB962C8B-B14F-4D97-AF65-F5344CB8AC3E}">
        <p14:creationId xmlns:p14="http://schemas.microsoft.com/office/powerpoint/2010/main" val="97123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1122" y="2794650"/>
            <a:ext cx="6384101" cy="535531"/>
          </a:xfrm>
        </p:spPr>
        <p:txBody>
          <a:bodyPr/>
          <a:lstStyle/>
          <a:p>
            <a:r>
              <a:rPr lang="en-GB"/>
              <a:t>Credit Card Gamblers - Profile</a:t>
            </a:r>
          </a:p>
        </p:txBody>
      </p:sp>
      <p:pic>
        <p:nvPicPr>
          <p:cNvPr id="4" name="Picture 2" descr="Image result for gambling commission logo">
            <a:extLst>
              <a:ext uri="{FF2B5EF4-FFF2-40B4-BE49-F238E27FC236}">
                <a16:creationId xmlns:a16="http://schemas.microsoft.com/office/drawing/2014/main" id="{3DE3D595-A822-43CF-AE79-120DB91AB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9" y="5966347"/>
            <a:ext cx="2287359" cy="70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0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FBDA-C773-48DE-AD82-1BD315BCEE61}"/>
              </a:ext>
            </a:extLst>
          </p:cNvPr>
          <p:cNvSpPr>
            <a:spLocks noGrp="1"/>
          </p:cNvSpPr>
          <p:nvPr>
            <p:ph type="title"/>
          </p:nvPr>
        </p:nvSpPr>
        <p:spPr>
          <a:xfrm>
            <a:off x="336754" y="433385"/>
            <a:ext cx="11239550" cy="757130"/>
          </a:xfrm>
        </p:spPr>
        <p:txBody>
          <a:bodyPr/>
          <a:lstStyle/>
          <a:p>
            <a:r>
              <a:rPr lang="en-US"/>
              <a:t>Compared to non credit card gamblers, credit card gamblers are significantly more likely to…</a:t>
            </a:r>
            <a:endParaRPr lang="en-GB"/>
          </a:p>
        </p:txBody>
      </p:sp>
      <p:grpSp>
        <p:nvGrpSpPr>
          <p:cNvPr id="4" name="Group 3">
            <a:extLst>
              <a:ext uri="{FF2B5EF4-FFF2-40B4-BE49-F238E27FC236}">
                <a16:creationId xmlns:a16="http://schemas.microsoft.com/office/drawing/2014/main" id="{CF8188DA-C303-4409-8290-FB24D8C0028B}"/>
              </a:ext>
            </a:extLst>
          </p:cNvPr>
          <p:cNvGrpSpPr/>
          <p:nvPr/>
        </p:nvGrpSpPr>
        <p:grpSpPr>
          <a:xfrm>
            <a:off x="630898" y="871025"/>
            <a:ext cx="1522320" cy="2601517"/>
            <a:chOff x="5079289" y="818720"/>
            <a:chExt cx="2574500" cy="5131231"/>
          </a:xfrm>
          <a:solidFill>
            <a:schemeClr val="accent2"/>
          </a:solidFill>
        </p:grpSpPr>
        <p:sp>
          <p:nvSpPr>
            <p:cNvPr id="5" name="Freeform 11">
              <a:extLst>
                <a:ext uri="{FF2B5EF4-FFF2-40B4-BE49-F238E27FC236}">
                  <a16:creationId xmlns:a16="http://schemas.microsoft.com/office/drawing/2014/main" id="{1C9BFAF4-766C-4A48-BBD2-941D0FE78575}"/>
                </a:ext>
              </a:extLst>
            </p:cNvPr>
            <p:cNvSpPr>
              <a:spLocks/>
            </p:cNvSpPr>
            <p:nvPr/>
          </p:nvSpPr>
          <p:spPr bwMode="auto">
            <a:xfrm>
              <a:off x="6871888" y="5314656"/>
              <a:ext cx="268779" cy="213246"/>
            </a:xfrm>
            <a:custGeom>
              <a:avLst/>
              <a:gdLst>
                <a:gd name="T0" fmla="*/ 177 w 177"/>
                <a:gd name="T1" fmla="*/ 63 h 140"/>
                <a:gd name="T2" fmla="*/ 164 w 177"/>
                <a:gd name="T3" fmla="*/ 70 h 140"/>
                <a:gd name="T4" fmla="*/ 154 w 177"/>
                <a:gd name="T5" fmla="*/ 76 h 140"/>
                <a:gd name="T6" fmla="*/ 129 w 177"/>
                <a:gd name="T7" fmla="*/ 62 h 140"/>
                <a:gd name="T8" fmla="*/ 119 w 177"/>
                <a:gd name="T9" fmla="*/ 68 h 140"/>
                <a:gd name="T10" fmla="*/ 131 w 177"/>
                <a:gd name="T11" fmla="*/ 70 h 140"/>
                <a:gd name="T12" fmla="*/ 146 w 177"/>
                <a:gd name="T13" fmla="*/ 71 h 140"/>
                <a:gd name="T14" fmla="*/ 145 w 177"/>
                <a:gd name="T15" fmla="*/ 79 h 140"/>
                <a:gd name="T16" fmla="*/ 150 w 177"/>
                <a:gd name="T17" fmla="*/ 91 h 140"/>
                <a:gd name="T18" fmla="*/ 144 w 177"/>
                <a:gd name="T19" fmla="*/ 94 h 140"/>
                <a:gd name="T20" fmla="*/ 137 w 177"/>
                <a:gd name="T21" fmla="*/ 97 h 140"/>
                <a:gd name="T22" fmla="*/ 134 w 177"/>
                <a:gd name="T23" fmla="*/ 106 h 140"/>
                <a:gd name="T24" fmla="*/ 130 w 177"/>
                <a:gd name="T25" fmla="*/ 124 h 140"/>
                <a:gd name="T26" fmla="*/ 121 w 177"/>
                <a:gd name="T27" fmla="*/ 140 h 140"/>
                <a:gd name="T28" fmla="*/ 101 w 177"/>
                <a:gd name="T29" fmla="*/ 128 h 140"/>
                <a:gd name="T30" fmla="*/ 94 w 177"/>
                <a:gd name="T31" fmla="*/ 120 h 140"/>
                <a:gd name="T32" fmla="*/ 84 w 177"/>
                <a:gd name="T33" fmla="*/ 127 h 140"/>
                <a:gd name="T34" fmla="*/ 73 w 177"/>
                <a:gd name="T35" fmla="*/ 137 h 140"/>
                <a:gd name="T36" fmla="*/ 67 w 177"/>
                <a:gd name="T37" fmla="*/ 123 h 140"/>
                <a:gd name="T38" fmla="*/ 64 w 177"/>
                <a:gd name="T39" fmla="*/ 116 h 140"/>
                <a:gd name="T40" fmla="*/ 54 w 177"/>
                <a:gd name="T41" fmla="*/ 120 h 140"/>
                <a:gd name="T42" fmla="*/ 58 w 177"/>
                <a:gd name="T43" fmla="*/ 110 h 140"/>
                <a:gd name="T44" fmla="*/ 50 w 177"/>
                <a:gd name="T45" fmla="*/ 107 h 140"/>
                <a:gd name="T46" fmla="*/ 44 w 177"/>
                <a:gd name="T47" fmla="*/ 104 h 140"/>
                <a:gd name="T48" fmla="*/ 39 w 177"/>
                <a:gd name="T49" fmla="*/ 111 h 140"/>
                <a:gd name="T50" fmla="*/ 34 w 177"/>
                <a:gd name="T51" fmla="*/ 120 h 140"/>
                <a:gd name="T52" fmla="*/ 32 w 177"/>
                <a:gd name="T53" fmla="*/ 113 h 140"/>
                <a:gd name="T54" fmla="*/ 37 w 177"/>
                <a:gd name="T55" fmla="*/ 107 h 140"/>
                <a:gd name="T56" fmla="*/ 41 w 177"/>
                <a:gd name="T57" fmla="*/ 100 h 140"/>
                <a:gd name="T58" fmla="*/ 33 w 177"/>
                <a:gd name="T59" fmla="*/ 97 h 140"/>
                <a:gd name="T60" fmla="*/ 31 w 177"/>
                <a:gd name="T61" fmla="*/ 90 h 140"/>
                <a:gd name="T62" fmla="*/ 24 w 177"/>
                <a:gd name="T63" fmla="*/ 83 h 140"/>
                <a:gd name="T64" fmla="*/ 17 w 177"/>
                <a:gd name="T65" fmla="*/ 80 h 140"/>
                <a:gd name="T66" fmla="*/ 10 w 177"/>
                <a:gd name="T67" fmla="*/ 77 h 140"/>
                <a:gd name="T68" fmla="*/ 6 w 177"/>
                <a:gd name="T69" fmla="*/ 70 h 140"/>
                <a:gd name="T70" fmla="*/ 3 w 177"/>
                <a:gd name="T71" fmla="*/ 57 h 140"/>
                <a:gd name="T72" fmla="*/ 7 w 177"/>
                <a:gd name="T73" fmla="*/ 40 h 140"/>
                <a:gd name="T74" fmla="*/ 11 w 177"/>
                <a:gd name="T75" fmla="*/ 30 h 140"/>
                <a:gd name="T76" fmla="*/ 10 w 177"/>
                <a:gd name="T77" fmla="*/ 15 h 140"/>
                <a:gd name="T78" fmla="*/ 17 w 177"/>
                <a:gd name="T79" fmla="*/ 17 h 140"/>
                <a:gd name="T80" fmla="*/ 27 w 177"/>
                <a:gd name="T81" fmla="*/ 21 h 140"/>
                <a:gd name="T82" fmla="*/ 37 w 177"/>
                <a:gd name="T83" fmla="*/ 16 h 140"/>
                <a:gd name="T84" fmla="*/ 44 w 177"/>
                <a:gd name="T85" fmla="*/ 13 h 140"/>
                <a:gd name="T86" fmla="*/ 61 w 177"/>
                <a:gd name="T87" fmla="*/ 10 h 140"/>
                <a:gd name="T88" fmla="*/ 73 w 177"/>
                <a:gd name="T89" fmla="*/ 7 h 140"/>
                <a:gd name="T90" fmla="*/ 81 w 177"/>
                <a:gd name="T91" fmla="*/ 4 h 140"/>
                <a:gd name="T92" fmla="*/ 95 w 177"/>
                <a:gd name="T93" fmla="*/ 0 h 140"/>
                <a:gd name="T94" fmla="*/ 108 w 177"/>
                <a:gd name="T95" fmla="*/ 3 h 140"/>
                <a:gd name="T96" fmla="*/ 114 w 177"/>
                <a:gd name="T97" fmla="*/ 7 h 140"/>
                <a:gd name="T98" fmla="*/ 110 w 177"/>
                <a:gd name="T99" fmla="*/ 17 h 140"/>
                <a:gd name="T100" fmla="*/ 117 w 177"/>
                <a:gd name="T101" fmla="*/ 27 h 140"/>
                <a:gd name="T102" fmla="*/ 125 w 177"/>
                <a:gd name="T103" fmla="*/ 30 h 140"/>
                <a:gd name="T104" fmla="*/ 134 w 177"/>
                <a:gd name="T105" fmla="*/ 34 h 140"/>
                <a:gd name="T106" fmla="*/ 161 w 177"/>
                <a:gd name="T107" fmla="*/ 30 h 140"/>
                <a:gd name="T108" fmla="*/ 177 w 177"/>
                <a:gd name="T109" fmla="*/ 5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0">
                  <a:moveTo>
                    <a:pt x="177" y="53"/>
                  </a:moveTo>
                  <a:cubicBezTo>
                    <a:pt x="177" y="63"/>
                    <a:pt x="177" y="63"/>
                    <a:pt x="177" y="63"/>
                  </a:cubicBezTo>
                  <a:cubicBezTo>
                    <a:pt x="170" y="63"/>
                    <a:pt x="170" y="63"/>
                    <a:pt x="170" y="63"/>
                  </a:cubicBezTo>
                  <a:cubicBezTo>
                    <a:pt x="170" y="63"/>
                    <a:pt x="164" y="70"/>
                    <a:pt x="164" y="70"/>
                  </a:cubicBezTo>
                  <a:cubicBezTo>
                    <a:pt x="164" y="70"/>
                    <a:pt x="164" y="63"/>
                    <a:pt x="164" y="63"/>
                  </a:cubicBezTo>
                  <a:cubicBezTo>
                    <a:pt x="154" y="76"/>
                    <a:pt x="154" y="76"/>
                    <a:pt x="154" y="76"/>
                  </a:cubicBezTo>
                  <a:cubicBezTo>
                    <a:pt x="152" y="67"/>
                    <a:pt x="152" y="67"/>
                    <a:pt x="152" y="67"/>
                  </a:cubicBezTo>
                  <a:cubicBezTo>
                    <a:pt x="129" y="62"/>
                    <a:pt x="129" y="62"/>
                    <a:pt x="129" y="62"/>
                  </a:cubicBezTo>
                  <a:cubicBezTo>
                    <a:pt x="129" y="62"/>
                    <a:pt x="128" y="66"/>
                    <a:pt x="128" y="66"/>
                  </a:cubicBezTo>
                  <a:cubicBezTo>
                    <a:pt x="127" y="66"/>
                    <a:pt x="119" y="68"/>
                    <a:pt x="119" y="68"/>
                  </a:cubicBezTo>
                  <a:cubicBezTo>
                    <a:pt x="121" y="70"/>
                    <a:pt x="121" y="70"/>
                    <a:pt x="121" y="70"/>
                  </a:cubicBezTo>
                  <a:cubicBezTo>
                    <a:pt x="131" y="70"/>
                    <a:pt x="131" y="70"/>
                    <a:pt x="131" y="70"/>
                  </a:cubicBezTo>
                  <a:cubicBezTo>
                    <a:pt x="132" y="66"/>
                    <a:pt x="132" y="66"/>
                    <a:pt x="132" y="66"/>
                  </a:cubicBezTo>
                  <a:cubicBezTo>
                    <a:pt x="146" y="71"/>
                    <a:pt x="146" y="71"/>
                    <a:pt x="146" y="71"/>
                  </a:cubicBezTo>
                  <a:cubicBezTo>
                    <a:pt x="149" y="77"/>
                    <a:pt x="149" y="77"/>
                    <a:pt x="149" y="77"/>
                  </a:cubicBezTo>
                  <a:cubicBezTo>
                    <a:pt x="145" y="79"/>
                    <a:pt x="145" y="79"/>
                    <a:pt x="145" y="79"/>
                  </a:cubicBezTo>
                  <a:cubicBezTo>
                    <a:pt x="151" y="86"/>
                    <a:pt x="151" y="86"/>
                    <a:pt x="151" y="86"/>
                  </a:cubicBezTo>
                  <a:cubicBezTo>
                    <a:pt x="150" y="91"/>
                    <a:pt x="150" y="91"/>
                    <a:pt x="150" y="91"/>
                  </a:cubicBezTo>
                  <a:cubicBezTo>
                    <a:pt x="144" y="90"/>
                    <a:pt x="144" y="90"/>
                    <a:pt x="144" y="90"/>
                  </a:cubicBezTo>
                  <a:cubicBezTo>
                    <a:pt x="144" y="94"/>
                    <a:pt x="144" y="94"/>
                    <a:pt x="144" y="94"/>
                  </a:cubicBezTo>
                  <a:cubicBezTo>
                    <a:pt x="141" y="93"/>
                    <a:pt x="141" y="93"/>
                    <a:pt x="141" y="93"/>
                  </a:cubicBezTo>
                  <a:cubicBezTo>
                    <a:pt x="137" y="97"/>
                    <a:pt x="137" y="97"/>
                    <a:pt x="137" y="97"/>
                  </a:cubicBezTo>
                  <a:cubicBezTo>
                    <a:pt x="138" y="111"/>
                    <a:pt x="138" y="111"/>
                    <a:pt x="138" y="111"/>
                  </a:cubicBezTo>
                  <a:cubicBezTo>
                    <a:pt x="134" y="106"/>
                    <a:pt x="134" y="106"/>
                    <a:pt x="134" y="106"/>
                  </a:cubicBezTo>
                  <a:cubicBezTo>
                    <a:pt x="134" y="121"/>
                    <a:pt x="134" y="121"/>
                    <a:pt x="134" y="121"/>
                  </a:cubicBezTo>
                  <a:cubicBezTo>
                    <a:pt x="130" y="124"/>
                    <a:pt x="130" y="124"/>
                    <a:pt x="130" y="124"/>
                  </a:cubicBezTo>
                  <a:cubicBezTo>
                    <a:pt x="127" y="124"/>
                    <a:pt x="127" y="124"/>
                    <a:pt x="127" y="124"/>
                  </a:cubicBezTo>
                  <a:cubicBezTo>
                    <a:pt x="121" y="140"/>
                    <a:pt x="121" y="140"/>
                    <a:pt x="121" y="140"/>
                  </a:cubicBezTo>
                  <a:cubicBezTo>
                    <a:pt x="110" y="140"/>
                    <a:pt x="110" y="140"/>
                    <a:pt x="110" y="140"/>
                  </a:cubicBezTo>
                  <a:cubicBezTo>
                    <a:pt x="110" y="140"/>
                    <a:pt x="101" y="128"/>
                    <a:pt x="101" y="128"/>
                  </a:cubicBezTo>
                  <a:cubicBezTo>
                    <a:pt x="101" y="127"/>
                    <a:pt x="101" y="124"/>
                    <a:pt x="101" y="124"/>
                  </a:cubicBezTo>
                  <a:cubicBezTo>
                    <a:pt x="94" y="120"/>
                    <a:pt x="94" y="120"/>
                    <a:pt x="94" y="120"/>
                  </a:cubicBezTo>
                  <a:cubicBezTo>
                    <a:pt x="91" y="127"/>
                    <a:pt x="91" y="127"/>
                    <a:pt x="91" y="127"/>
                  </a:cubicBezTo>
                  <a:cubicBezTo>
                    <a:pt x="84" y="127"/>
                    <a:pt x="84" y="127"/>
                    <a:pt x="84" y="127"/>
                  </a:cubicBezTo>
                  <a:cubicBezTo>
                    <a:pt x="81" y="133"/>
                    <a:pt x="81" y="133"/>
                    <a:pt x="81" y="133"/>
                  </a:cubicBezTo>
                  <a:cubicBezTo>
                    <a:pt x="73" y="137"/>
                    <a:pt x="73" y="137"/>
                    <a:pt x="73" y="137"/>
                  </a:cubicBezTo>
                  <a:cubicBezTo>
                    <a:pt x="67" y="133"/>
                    <a:pt x="67" y="133"/>
                    <a:pt x="67" y="133"/>
                  </a:cubicBezTo>
                  <a:cubicBezTo>
                    <a:pt x="67" y="123"/>
                    <a:pt x="67" y="123"/>
                    <a:pt x="67" y="123"/>
                  </a:cubicBezTo>
                  <a:cubicBezTo>
                    <a:pt x="64" y="121"/>
                    <a:pt x="64" y="121"/>
                    <a:pt x="64" y="121"/>
                  </a:cubicBezTo>
                  <a:cubicBezTo>
                    <a:pt x="64" y="116"/>
                    <a:pt x="64" y="116"/>
                    <a:pt x="64" y="116"/>
                  </a:cubicBezTo>
                  <a:cubicBezTo>
                    <a:pt x="60" y="117"/>
                    <a:pt x="60" y="117"/>
                    <a:pt x="60" y="117"/>
                  </a:cubicBezTo>
                  <a:cubicBezTo>
                    <a:pt x="54" y="120"/>
                    <a:pt x="54" y="120"/>
                    <a:pt x="54" y="120"/>
                  </a:cubicBezTo>
                  <a:cubicBezTo>
                    <a:pt x="55" y="114"/>
                    <a:pt x="55" y="114"/>
                    <a:pt x="55" y="114"/>
                  </a:cubicBezTo>
                  <a:cubicBezTo>
                    <a:pt x="58" y="110"/>
                    <a:pt x="58" y="110"/>
                    <a:pt x="58" y="110"/>
                  </a:cubicBezTo>
                  <a:cubicBezTo>
                    <a:pt x="54" y="107"/>
                    <a:pt x="54" y="107"/>
                    <a:pt x="54" y="107"/>
                  </a:cubicBezTo>
                  <a:cubicBezTo>
                    <a:pt x="50" y="107"/>
                    <a:pt x="50" y="107"/>
                    <a:pt x="50" y="107"/>
                  </a:cubicBezTo>
                  <a:cubicBezTo>
                    <a:pt x="50" y="103"/>
                    <a:pt x="50" y="103"/>
                    <a:pt x="50" y="103"/>
                  </a:cubicBezTo>
                  <a:cubicBezTo>
                    <a:pt x="44" y="104"/>
                    <a:pt x="44" y="104"/>
                    <a:pt x="44" y="104"/>
                  </a:cubicBezTo>
                  <a:cubicBezTo>
                    <a:pt x="44" y="108"/>
                    <a:pt x="44" y="108"/>
                    <a:pt x="44" y="108"/>
                  </a:cubicBezTo>
                  <a:cubicBezTo>
                    <a:pt x="39" y="111"/>
                    <a:pt x="39" y="111"/>
                    <a:pt x="39" y="111"/>
                  </a:cubicBezTo>
                  <a:cubicBezTo>
                    <a:pt x="38" y="116"/>
                    <a:pt x="38" y="116"/>
                    <a:pt x="38" y="116"/>
                  </a:cubicBezTo>
                  <a:cubicBezTo>
                    <a:pt x="34" y="120"/>
                    <a:pt x="34" y="120"/>
                    <a:pt x="34" y="120"/>
                  </a:cubicBezTo>
                  <a:cubicBezTo>
                    <a:pt x="30" y="117"/>
                    <a:pt x="30" y="117"/>
                    <a:pt x="30" y="117"/>
                  </a:cubicBezTo>
                  <a:cubicBezTo>
                    <a:pt x="32" y="113"/>
                    <a:pt x="32" y="113"/>
                    <a:pt x="32" y="113"/>
                  </a:cubicBezTo>
                  <a:cubicBezTo>
                    <a:pt x="33" y="111"/>
                    <a:pt x="33" y="111"/>
                    <a:pt x="33" y="111"/>
                  </a:cubicBezTo>
                  <a:cubicBezTo>
                    <a:pt x="37" y="107"/>
                    <a:pt x="37" y="107"/>
                    <a:pt x="37" y="107"/>
                  </a:cubicBezTo>
                  <a:cubicBezTo>
                    <a:pt x="38" y="103"/>
                    <a:pt x="38" y="103"/>
                    <a:pt x="38" y="103"/>
                  </a:cubicBezTo>
                  <a:cubicBezTo>
                    <a:pt x="41" y="100"/>
                    <a:pt x="41" y="100"/>
                    <a:pt x="41" y="100"/>
                  </a:cubicBezTo>
                  <a:cubicBezTo>
                    <a:pt x="37" y="97"/>
                    <a:pt x="37" y="97"/>
                    <a:pt x="37" y="97"/>
                  </a:cubicBezTo>
                  <a:cubicBezTo>
                    <a:pt x="33" y="97"/>
                    <a:pt x="33" y="97"/>
                    <a:pt x="33" y="97"/>
                  </a:cubicBezTo>
                  <a:cubicBezTo>
                    <a:pt x="34" y="93"/>
                    <a:pt x="34" y="93"/>
                    <a:pt x="34" y="93"/>
                  </a:cubicBezTo>
                  <a:cubicBezTo>
                    <a:pt x="31" y="90"/>
                    <a:pt x="31" y="90"/>
                    <a:pt x="31" y="90"/>
                  </a:cubicBezTo>
                  <a:cubicBezTo>
                    <a:pt x="23" y="90"/>
                    <a:pt x="23" y="90"/>
                    <a:pt x="23" y="90"/>
                  </a:cubicBezTo>
                  <a:cubicBezTo>
                    <a:pt x="24" y="83"/>
                    <a:pt x="24" y="83"/>
                    <a:pt x="24" y="83"/>
                  </a:cubicBezTo>
                  <a:cubicBezTo>
                    <a:pt x="24" y="83"/>
                    <a:pt x="20" y="83"/>
                    <a:pt x="20" y="83"/>
                  </a:cubicBezTo>
                  <a:cubicBezTo>
                    <a:pt x="20" y="83"/>
                    <a:pt x="17" y="80"/>
                    <a:pt x="17" y="80"/>
                  </a:cubicBezTo>
                  <a:cubicBezTo>
                    <a:pt x="13" y="80"/>
                    <a:pt x="13" y="80"/>
                    <a:pt x="13" y="80"/>
                  </a:cubicBezTo>
                  <a:cubicBezTo>
                    <a:pt x="10" y="77"/>
                    <a:pt x="10" y="77"/>
                    <a:pt x="10" y="77"/>
                  </a:cubicBezTo>
                  <a:cubicBezTo>
                    <a:pt x="11" y="70"/>
                    <a:pt x="11" y="70"/>
                    <a:pt x="11" y="70"/>
                  </a:cubicBezTo>
                  <a:cubicBezTo>
                    <a:pt x="6" y="70"/>
                    <a:pt x="6" y="70"/>
                    <a:pt x="6" y="70"/>
                  </a:cubicBezTo>
                  <a:cubicBezTo>
                    <a:pt x="0" y="67"/>
                    <a:pt x="0" y="67"/>
                    <a:pt x="0" y="67"/>
                  </a:cubicBezTo>
                  <a:cubicBezTo>
                    <a:pt x="3" y="57"/>
                    <a:pt x="3" y="57"/>
                    <a:pt x="3" y="57"/>
                  </a:cubicBezTo>
                  <a:cubicBezTo>
                    <a:pt x="8" y="53"/>
                    <a:pt x="8" y="53"/>
                    <a:pt x="8" y="53"/>
                  </a:cubicBezTo>
                  <a:cubicBezTo>
                    <a:pt x="7" y="40"/>
                    <a:pt x="7" y="40"/>
                    <a:pt x="7" y="40"/>
                  </a:cubicBezTo>
                  <a:cubicBezTo>
                    <a:pt x="11" y="40"/>
                    <a:pt x="11" y="40"/>
                    <a:pt x="11" y="40"/>
                  </a:cubicBezTo>
                  <a:cubicBezTo>
                    <a:pt x="11" y="30"/>
                    <a:pt x="11" y="30"/>
                    <a:pt x="11" y="30"/>
                  </a:cubicBezTo>
                  <a:cubicBezTo>
                    <a:pt x="7" y="21"/>
                    <a:pt x="7" y="21"/>
                    <a:pt x="7" y="21"/>
                  </a:cubicBezTo>
                  <a:cubicBezTo>
                    <a:pt x="10" y="15"/>
                    <a:pt x="10" y="15"/>
                    <a:pt x="10" y="15"/>
                  </a:cubicBezTo>
                  <a:cubicBezTo>
                    <a:pt x="11" y="10"/>
                    <a:pt x="11" y="10"/>
                    <a:pt x="11" y="10"/>
                  </a:cubicBezTo>
                  <a:cubicBezTo>
                    <a:pt x="17" y="17"/>
                    <a:pt x="17" y="17"/>
                    <a:pt x="17" y="17"/>
                  </a:cubicBezTo>
                  <a:cubicBezTo>
                    <a:pt x="28" y="16"/>
                    <a:pt x="28" y="16"/>
                    <a:pt x="28" y="16"/>
                  </a:cubicBezTo>
                  <a:cubicBezTo>
                    <a:pt x="27" y="21"/>
                    <a:pt x="27" y="21"/>
                    <a:pt x="27" y="21"/>
                  </a:cubicBezTo>
                  <a:cubicBezTo>
                    <a:pt x="34" y="20"/>
                    <a:pt x="34" y="20"/>
                    <a:pt x="34" y="20"/>
                  </a:cubicBezTo>
                  <a:cubicBezTo>
                    <a:pt x="37" y="16"/>
                    <a:pt x="37" y="16"/>
                    <a:pt x="37" y="16"/>
                  </a:cubicBezTo>
                  <a:cubicBezTo>
                    <a:pt x="41" y="17"/>
                    <a:pt x="41" y="17"/>
                    <a:pt x="41" y="17"/>
                  </a:cubicBezTo>
                  <a:cubicBezTo>
                    <a:pt x="44" y="13"/>
                    <a:pt x="44" y="13"/>
                    <a:pt x="44" y="13"/>
                  </a:cubicBezTo>
                  <a:cubicBezTo>
                    <a:pt x="61" y="14"/>
                    <a:pt x="61" y="14"/>
                    <a:pt x="61" y="14"/>
                  </a:cubicBezTo>
                  <a:cubicBezTo>
                    <a:pt x="61" y="10"/>
                    <a:pt x="61" y="10"/>
                    <a:pt x="61" y="10"/>
                  </a:cubicBezTo>
                  <a:cubicBezTo>
                    <a:pt x="68" y="10"/>
                    <a:pt x="68" y="10"/>
                    <a:pt x="68" y="10"/>
                  </a:cubicBezTo>
                  <a:cubicBezTo>
                    <a:pt x="73" y="7"/>
                    <a:pt x="73" y="7"/>
                    <a:pt x="73" y="7"/>
                  </a:cubicBezTo>
                  <a:cubicBezTo>
                    <a:pt x="77" y="7"/>
                    <a:pt x="77" y="7"/>
                    <a:pt x="77" y="7"/>
                  </a:cubicBezTo>
                  <a:cubicBezTo>
                    <a:pt x="81" y="4"/>
                    <a:pt x="81" y="4"/>
                    <a:pt x="81" y="4"/>
                  </a:cubicBezTo>
                  <a:cubicBezTo>
                    <a:pt x="81" y="0"/>
                    <a:pt x="81" y="0"/>
                    <a:pt x="81" y="0"/>
                  </a:cubicBezTo>
                  <a:cubicBezTo>
                    <a:pt x="95" y="0"/>
                    <a:pt x="95" y="0"/>
                    <a:pt x="95" y="0"/>
                  </a:cubicBezTo>
                  <a:cubicBezTo>
                    <a:pt x="101" y="4"/>
                    <a:pt x="101" y="4"/>
                    <a:pt x="101" y="4"/>
                  </a:cubicBezTo>
                  <a:cubicBezTo>
                    <a:pt x="108" y="3"/>
                    <a:pt x="108" y="3"/>
                    <a:pt x="108" y="3"/>
                  </a:cubicBezTo>
                  <a:cubicBezTo>
                    <a:pt x="111" y="7"/>
                    <a:pt x="111" y="7"/>
                    <a:pt x="111" y="7"/>
                  </a:cubicBezTo>
                  <a:cubicBezTo>
                    <a:pt x="114" y="7"/>
                    <a:pt x="114" y="7"/>
                    <a:pt x="114" y="7"/>
                  </a:cubicBezTo>
                  <a:cubicBezTo>
                    <a:pt x="114" y="14"/>
                    <a:pt x="114" y="14"/>
                    <a:pt x="114" y="14"/>
                  </a:cubicBezTo>
                  <a:cubicBezTo>
                    <a:pt x="110" y="17"/>
                    <a:pt x="110" y="17"/>
                    <a:pt x="110" y="17"/>
                  </a:cubicBezTo>
                  <a:cubicBezTo>
                    <a:pt x="120" y="23"/>
                    <a:pt x="120" y="23"/>
                    <a:pt x="120" y="23"/>
                  </a:cubicBezTo>
                  <a:cubicBezTo>
                    <a:pt x="117" y="27"/>
                    <a:pt x="117" y="27"/>
                    <a:pt x="117" y="27"/>
                  </a:cubicBezTo>
                  <a:cubicBezTo>
                    <a:pt x="120" y="30"/>
                    <a:pt x="120" y="30"/>
                    <a:pt x="120" y="30"/>
                  </a:cubicBezTo>
                  <a:cubicBezTo>
                    <a:pt x="125" y="30"/>
                    <a:pt x="125" y="30"/>
                    <a:pt x="125" y="30"/>
                  </a:cubicBezTo>
                  <a:cubicBezTo>
                    <a:pt x="127" y="34"/>
                    <a:pt x="127" y="34"/>
                    <a:pt x="127" y="34"/>
                  </a:cubicBezTo>
                  <a:cubicBezTo>
                    <a:pt x="134" y="34"/>
                    <a:pt x="134" y="34"/>
                    <a:pt x="134" y="34"/>
                  </a:cubicBezTo>
                  <a:cubicBezTo>
                    <a:pt x="140" y="30"/>
                    <a:pt x="140" y="30"/>
                    <a:pt x="140" y="30"/>
                  </a:cubicBezTo>
                  <a:cubicBezTo>
                    <a:pt x="161" y="30"/>
                    <a:pt x="161" y="30"/>
                    <a:pt x="161" y="30"/>
                  </a:cubicBezTo>
                  <a:cubicBezTo>
                    <a:pt x="170" y="45"/>
                    <a:pt x="170" y="45"/>
                    <a:pt x="170" y="45"/>
                  </a:cubicBezTo>
                  <a:lnTo>
                    <a:pt x="177"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12">
              <a:extLst>
                <a:ext uri="{FF2B5EF4-FFF2-40B4-BE49-F238E27FC236}">
                  <a16:creationId xmlns:a16="http://schemas.microsoft.com/office/drawing/2014/main" id="{0AA6AAA2-22C4-4BE9-9F47-A4E37AF97D18}"/>
                </a:ext>
              </a:extLst>
            </p:cNvPr>
            <p:cNvSpPr>
              <a:spLocks/>
            </p:cNvSpPr>
            <p:nvPr/>
          </p:nvSpPr>
          <p:spPr bwMode="auto">
            <a:xfrm>
              <a:off x="6818576" y="4683803"/>
              <a:ext cx="835213" cy="770795"/>
            </a:xfrm>
            <a:custGeom>
              <a:avLst/>
              <a:gdLst>
                <a:gd name="T0" fmla="*/ 528 w 551"/>
                <a:gd name="T1" fmla="*/ 244 h 508"/>
                <a:gd name="T2" fmla="*/ 498 w 551"/>
                <a:gd name="T3" fmla="*/ 317 h 508"/>
                <a:gd name="T4" fmla="*/ 463 w 551"/>
                <a:gd name="T5" fmla="*/ 346 h 508"/>
                <a:gd name="T6" fmla="*/ 436 w 551"/>
                <a:gd name="T7" fmla="*/ 319 h 508"/>
                <a:gd name="T8" fmla="*/ 435 w 551"/>
                <a:gd name="T9" fmla="*/ 366 h 508"/>
                <a:gd name="T10" fmla="*/ 411 w 551"/>
                <a:gd name="T11" fmla="*/ 337 h 508"/>
                <a:gd name="T12" fmla="*/ 414 w 551"/>
                <a:gd name="T13" fmla="*/ 359 h 508"/>
                <a:gd name="T14" fmla="*/ 386 w 551"/>
                <a:gd name="T15" fmla="*/ 362 h 508"/>
                <a:gd name="T16" fmla="*/ 413 w 551"/>
                <a:gd name="T17" fmla="*/ 381 h 508"/>
                <a:gd name="T18" fmla="*/ 419 w 551"/>
                <a:gd name="T19" fmla="*/ 402 h 508"/>
                <a:gd name="T20" fmla="*/ 375 w 551"/>
                <a:gd name="T21" fmla="*/ 406 h 508"/>
                <a:gd name="T22" fmla="*/ 359 w 551"/>
                <a:gd name="T23" fmla="*/ 386 h 508"/>
                <a:gd name="T24" fmla="*/ 350 w 551"/>
                <a:gd name="T25" fmla="*/ 406 h 508"/>
                <a:gd name="T26" fmla="*/ 322 w 551"/>
                <a:gd name="T27" fmla="*/ 422 h 508"/>
                <a:gd name="T28" fmla="*/ 316 w 551"/>
                <a:gd name="T29" fmla="*/ 440 h 508"/>
                <a:gd name="T30" fmla="*/ 322 w 551"/>
                <a:gd name="T31" fmla="*/ 462 h 508"/>
                <a:gd name="T32" fmla="*/ 325 w 551"/>
                <a:gd name="T33" fmla="*/ 480 h 508"/>
                <a:gd name="T34" fmla="*/ 316 w 551"/>
                <a:gd name="T35" fmla="*/ 482 h 508"/>
                <a:gd name="T36" fmla="*/ 277 w 551"/>
                <a:gd name="T37" fmla="*/ 487 h 508"/>
                <a:gd name="T38" fmla="*/ 264 w 551"/>
                <a:gd name="T39" fmla="*/ 495 h 508"/>
                <a:gd name="T40" fmla="*/ 242 w 551"/>
                <a:gd name="T41" fmla="*/ 494 h 508"/>
                <a:gd name="T42" fmla="*/ 190 w 551"/>
                <a:gd name="T43" fmla="*/ 496 h 508"/>
                <a:gd name="T44" fmla="*/ 205 w 551"/>
                <a:gd name="T45" fmla="*/ 479 h 508"/>
                <a:gd name="T46" fmla="*/ 196 w 551"/>
                <a:gd name="T47" fmla="*/ 446 h 508"/>
                <a:gd name="T48" fmla="*/ 160 w 551"/>
                <a:gd name="T49" fmla="*/ 446 h 508"/>
                <a:gd name="T50" fmla="*/ 145 w 551"/>
                <a:gd name="T51" fmla="*/ 433 h 508"/>
                <a:gd name="T52" fmla="*/ 143 w 551"/>
                <a:gd name="T53" fmla="*/ 419 h 508"/>
                <a:gd name="T54" fmla="*/ 116 w 551"/>
                <a:gd name="T55" fmla="*/ 420 h 508"/>
                <a:gd name="T56" fmla="*/ 96 w 551"/>
                <a:gd name="T57" fmla="*/ 426 h 508"/>
                <a:gd name="T58" fmla="*/ 72 w 551"/>
                <a:gd name="T59" fmla="*/ 432 h 508"/>
                <a:gd name="T60" fmla="*/ 52 w 551"/>
                <a:gd name="T61" fmla="*/ 433 h 508"/>
                <a:gd name="T62" fmla="*/ 39 w 551"/>
                <a:gd name="T63" fmla="*/ 436 h 508"/>
                <a:gd name="T64" fmla="*/ 42 w 551"/>
                <a:gd name="T65" fmla="*/ 409 h 508"/>
                <a:gd name="T66" fmla="*/ 32 w 551"/>
                <a:gd name="T67" fmla="*/ 396 h 508"/>
                <a:gd name="T68" fmla="*/ 16 w 551"/>
                <a:gd name="T69" fmla="*/ 376 h 508"/>
                <a:gd name="T70" fmla="*/ 17 w 551"/>
                <a:gd name="T71" fmla="*/ 357 h 508"/>
                <a:gd name="T72" fmla="*/ 42 w 551"/>
                <a:gd name="T73" fmla="*/ 360 h 508"/>
                <a:gd name="T74" fmla="*/ 15 w 551"/>
                <a:gd name="T75" fmla="*/ 325 h 508"/>
                <a:gd name="T76" fmla="*/ 25 w 551"/>
                <a:gd name="T77" fmla="*/ 299 h 508"/>
                <a:gd name="T78" fmla="*/ 45 w 551"/>
                <a:gd name="T79" fmla="*/ 263 h 508"/>
                <a:gd name="T80" fmla="*/ 39 w 551"/>
                <a:gd name="T81" fmla="*/ 209 h 508"/>
                <a:gd name="T82" fmla="*/ 72 w 551"/>
                <a:gd name="T83" fmla="*/ 196 h 508"/>
                <a:gd name="T84" fmla="*/ 78 w 551"/>
                <a:gd name="T85" fmla="*/ 185 h 508"/>
                <a:gd name="T86" fmla="*/ 108 w 551"/>
                <a:gd name="T87" fmla="*/ 149 h 508"/>
                <a:gd name="T88" fmla="*/ 103 w 551"/>
                <a:gd name="T89" fmla="*/ 109 h 508"/>
                <a:gd name="T90" fmla="*/ 89 w 551"/>
                <a:gd name="T91" fmla="*/ 86 h 508"/>
                <a:gd name="T92" fmla="*/ 129 w 551"/>
                <a:gd name="T93" fmla="*/ 79 h 508"/>
                <a:gd name="T94" fmla="*/ 162 w 551"/>
                <a:gd name="T95" fmla="*/ 93 h 508"/>
                <a:gd name="T96" fmla="*/ 202 w 551"/>
                <a:gd name="T97" fmla="*/ 86 h 508"/>
                <a:gd name="T98" fmla="*/ 251 w 551"/>
                <a:gd name="T99" fmla="*/ 50 h 508"/>
                <a:gd name="T100" fmla="*/ 312 w 551"/>
                <a:gd name="T101" fmla="*/ 1 h 508"/>
                <a:gd name="T102" fmla="*/ 441 w 551"/>
                <a:gd name="T103" fmla="*/ 24 h 508"/>
                <a:gd name="T104" fmla="*/ 520 w 551"/>
                <a:gd name="T105" fmla="*/ 84 h 508"/>
                <a:gd name="T106" fmla="*/ 547 w 551"/>
                <a:gd name="T107" fmla="*/ 119 h 508"/>
                <a:gd name="T108" fmla="*/ 545 w 551"/>
                <a:gd name="T109" fmla="*/ 147 h 508"/>
                <a:gd name="T110" fmla="*/ 546 w 551"/>
                <a:gd name="T111" fmla="*/ 18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 h="508">
                  <a:moveTo>
                    <a:pt x="543" y="202"/>
                  </a:moveTo>
                  <a:cubicBezTo>
                    <a:pt x="538" y="208"/>
                    <a:pt x="538" y="208"/>
                    <a:pt x="538" y="208"/>
                  </a:cubicBezTo>
                  <a:cubicBezTo>
                    <a:pt x="539" y="218"/>
                    <a:pt x="539" y="218"/>
                    <a:pt x="539" y="218"/>
                  </a:cubicBezTo>
                  <a:cubicBezTo>
                    <a:pt x="528" y="244"/>
                    <a:pt x="528" y="244"/>
                    <a:pt x="528" y="244"/>
                  </a:cubicBezTo>
                  <a:cubicBezTo>
                    <a:pt x="519" y="251"/>
                    <a:pt x="519" y="251"/>
                    <a:pt x="519" y="251"/>
                  </a:cubicBezTo>
                  <a:cubicBezTo>
                    <a:pt x="507" y="287"/>
                    <a:pt x="507" y="287"/>
                    <a:pt x="507" y="287"/>
                  </a:cubicBezTo>
                  <a:cubicBezTo>
                    <a:pt x="507" y="294"/>
                    <a:pt x="507" y="294"/>
                    <a:pt x="507" y="294"/>
                  </a:cubicBezTo>
                  <a:cubicBezTo>
                    <a:pt x="498" y="317"/>
                    <a:pt x="498" y="317"/>
                    <a:pt x="498" y="317"/>
                  </a:cubicBezTo>
                  <a:cubicBezTo>
                    <a:pt x="494" y="323"/>
                    <a:pt x="494" y="323"/>
                    <a:pt x="494" y="323"/>
                  </a:cubicBezTo>
                  <a:cubicBezTo>
                    <a:pt x="476" y="329"/>
                    <a:pt x="476" y="329"/>
                    <a:pt x="476" y="329"/>
                  </a:cubicBezTo>
                  <a:cubicBezTo>
                    <a:pt x="465" y="341"/>
                    <a:pt x="465" y="341"/>
                    <a:pt x="465" y="341"/>
                  </a:cubicBezTo>
                  <a:cubicBezTo>
                    <a:pt x="463" y="346"/>
                    <a:pt x="463" y="346"/>
                    <a:pt x="463" y="346"/>
                  </a:cubicBezTo>
                  <a:cubicBezTo>
                    <a:pt x="456" y="347"/>
                    <a:pt x="456" y="347"/>
                    <a:pt x="456" y="347"/>
                  </a:cubicBezTo>
                  <a:cubicBezTo>
                    <a:pt x="448" y="308"/>
                    <a:pt x="448" y="308"/>
                    <a:pt x="448" y="308"/>
                  </a:cubicBezTo>
                  <a:cubicBezTo>
                    <a:pt x="441" y="312"/>
                    <a:pt x="441" y="312"/>
                    <a:pt x="441" y="312"/>
                  </a:cubicBezTo>
                  <a:cubicBezTo>
                    <a:pt x="436" y="319"/>
                    <a:pt x="436" y="319"/>
                    <a:pt x="436" y="319"/>
                  </a:cubicBezTo>
                  <a:cubicBezTo>
                    <a:pt x="444" y="323"/>
                    <a:pt x="444" y="323"/>
                    <a:pt x="444" y="323"/>
                  </a:cubicBezTo>
                  <a:cubicBezTo>
                    <a:pt x="451" y="350"/>
                    <a:pt x="451" y="350"/>
                    <a:pt x="451" y="350"/>
                  </a:cubicBezTo>
                  <a:cubicBezTo>
                    <a:pt x="447" y="360"/>
                    <a:pt x="447" y="360"/>
                    <a:pt x="447" y="360"/>
                  </a:cubicBezTo>
                  <a:cubicBezTo>
                    <a:pt x="435" y="366"/>
                    <a:pt x="435" y="366"/>
                    <a:pt x="435" y="366"/>
                  </a:cubicBezTo>
                  <a:cubicBezTo>
                    <a:pt x="430" y="344"/>
                    <a:pt x="430" y="344"/>
                    <a:pt x="430" y="344"/>
                  </a:cubicBezTo>
                  <a:cubicBezTo>
                    <a:pt x="411" y="336"/>
                    <a:pt x="411" y="336"/>
                    <a:pt x="411" y="336"/>
                  </a:cubicBezTo>
                  <a:cubicBezTo>
                    <a:pt x="409" y="336"/>
                    <a:pt x="409" y="336"/>
                    <a:pt x="409" y="336"/>
                  </a:cubicBezTo>
                  <a:cubicBezTo>
                    <a:pt x="411" y="337"/>
                    <a:pt x="411" y="337"/>
                    <a:pt x="411" y="337"/>
                  </a:cubicBezTo>
                  <a:cubicBezTo>
                    <a:pt x="410" y="340"/>
                    <a:pt x="410" y="340"/>
                    <a:pt x="410" y="340"/>
                  </a:cubicBezTo>
                  <a:cubicBezTo>
                    <a:pt x="424" y="349"/>
                    <a:pt x="424" y="349"/>
                    <a:pt x="424" y="349"/>
                  </a:cubicBezTo>
                  <a:cubicBezTo>
                    <a:pt x="428" y="359"/>
                    <a:pt x="428" y="359"/>
                    <a:pt x="428" y="359"/>
                  </a:cubicBezTo>
                  <a:cubicBezTo>
                    <a:pt x="414" y="359"/>
                    <a:pt x="414" y="359"/>
                    <a:pt x="414" y="359"/>
                  </a:cubicBezTo>
                  <a:cubicBezTo>
                    <a:pt x="404" y="352"/>
                    <a:pt x="404" y="352"/>
                    <a:pt x="404" y="352"/>
                  </a:cubicBezTo>
                  <a:cubicBezTo>
                    <a:pt x="393" y="354"/>
                    <a:pt x="393" y="354"/>
                    <a:pt x="393" y="354"/>
                  </a:cubicBezTo>
                  <a:cubicBezTo>
                    <a:pt x="382" y="354"/>
                    <a:pt x="382" y="354"/>
                    <a:pt x="382" y="354"/>
                  </a:cubicBezTo>
                  <a:cubicBezTo>
                    <a:pt x="386" y="362"/>
                    <a:pt x="386" y="362"/>
                    <a:pt x="386" y="362"/>
                  </a:cubicBezTo>
                  <a:cubicBezTo>
                    <a:pt x="424" y="363"/>
                    <a:pt x="424" y="363"/>
                    <a:pt x="424" y="363"/>
                  </a:cubicBezTo>
                  <a:cubicBezTo>
                    <a:pt x="429" y="367"/>
                    <a:pt x="429" y="367"/>
                    <a:pt x="429" y="367"/>
                  </a:cubicBezTo>
                  <a:cubicBezTo>
                    <a:pt x="423" y="376"/>
                    <a:pt x="423" y="376"/>
                    <a:pt x="423" y="376"/>
                  </a:cubicBezTo>
                  <a:cubicBezTo>
                    <a:pt x="413" y="381"/>
                    <a:pt x="413" y="381"/>
                    <a:pt x="413" y="381"/>
                  </a:cubicBezTo>
                  <a:cubicBezTo>
                    <a:pt x="416" y="393"/>
                    <a:pt x="416" y="393"/>
                    <a:pt x="416" y="393"/>
                  </a:cubicBezTo>
                  <a:cubicBezTo>
                    <a:pt x="428" y="388"/>
                    <a:pt x="428" y="388"/>
                    <a:pt x="428" y="388"/>
                  </a:cubicBezTo>
                  <a:cubicBezTo>
                    <a:pt x="428" y="393"/>
                    <a:pt x="428" y="393"/>
                    <a:pt x="428" y="393"/>
                  </a:cubicBezTo>
                  <a:cubicBezTo>
                    <a:pt x="419" y="402"/>
                    <a:pt x="419" y="402"/>
                    <a:pt x="419" y="402"/>
                  </a:cubicBezTo>
                  <a:cubicBezTo>
                    <a:pt x="408" y="409"/>
                    <a:pt x="408" y="409"/>
                    <a:pt x="408" y="409"/>
                  </a:cubicBezTo>
                  <a:cubicBezTo>
                    <a:pt x="405" y="412"/>
                    <a:pt x="405" y="412"/>
                    <a:pt x="405" y="412"/>
                  </a:cubicBezTo>
                  <a:cubicBezTo>
                    <a:pt x="384" y="418"/>
                    <a:pt x="384" y="418"/>
                    <a:pt x="384" y="418"/>
                  </a:cubicBezTo>
                  <a:cubicBezTo>
                    <a:pt x="375" y="406"/>
                    <a:pt x="375" y="406"/>
                    <a:pt x="375" y="406"/>
                  </a:cubicBezTo>
                  <a:cubicBezTo>
                    <a:pt x="379" y="396"/>
                    <a:pt x="379" y="396"/>
                    <a:pt x="379" y="396"/>
                  </a:cubicBezTo>
                  <a:cubicBezTo>
                    <a:pt x="372" y="398"/>
                    <a:pt x="372" y="398"/>
                    <a:pt x="372" y="398"/>
                  </a:cubicBezTo>
                  <a:cubicBezTo>
                    <a:pt x="367" y="391"/>
                    <a:pt x="367" y="391"/>
                    <a:pt x="367" y="391"/>
                  </a:cubicBezTo>
                  <a:cubicBezTo>
                    <a:pt x="359" y="386"/>
                    <a:pt x="359" y="386"/>
                    <a:pt x="359" y="386"/>
                  </a:cubicBezTo>
                  <a:cubicBezTo>
                    <a:pt x="353" y="400"/>
                    <a:pt x="353" y="400"/>
                    <a:pt x="353" y="400"/>
                  </a:cubicBezTo>
                  <a:cubicBezTo>
                    <a:pt x="363" y="407"/>
                    <a:pt x="363" y="407"/>
                    <a:pt x="363" y="407"/>
                  </a:cubicBezTo>
                  <a:cubicBezTo>
                    <a:pt x="354" y="412"/>
                    <a:pt x="354" y="412"/>
                    <a:pt x="354" y="412"/>
                  </a:cubicBezTo>
                  <a:cubicBezTo>
                    <a:pt x="350" y="406"/>
                    <a:pt x="350" y="406"/>
                    <a:pt x="350" y="406"/>
                  </a:cubicBezTo>
                  <a:cubicBezTo>
                    <a:pt x="340" y="405"/>
                    <a:pt x="340" y="405"/>
                    <a:pt x="340" y="405"/>
                  </a:cubicBezTo>
                  <a:cubicBezTo>
                    <a:pt x="332" y="410"/>
                    <a:pt x="332" y="410"/>
                    <a:pt x="332" y="410"/>
                  </a:cubicBezTo>
                  <a:cubicBezTo>
                    <a:pt x="341" y="415"/>
                    <a:pt x="341" y="415"/>
                    <a:pt x="341" y="415"/>
                  </a:cubicBezTo>
                  <a:cubicBezTo>
                    <a:pt x="322" y="422"/>
                    <a:pt x="322" y="422"/>
                    <a:pt x="322" y="422"/>
                  </a:cubicBezTo>
                  <a:cubicBezTo>
                    <a:pt x="297" y="422"/>
                    <a:pt x="297" y="422"/>
                    <a:pt x="297" y="422"/>
                  </a:cubicBezTo>
                  <a:cubicBezTo>
                    <a:pt x="298" y="430"/>
                    <a:pt x="298" y="430"/>
                    <a:pt x="298" y="430"/>
                  </a:cubicBezTo>
                  <a:cubicBezTo>
                    <a:pt x="305" y="440"/>
                    <a:pt x="305" y="440"/>
                    <a:pt x="305" y="440"/>
                  </a:cubicBezTo>
                  <a:cubicBezTo>
                    <a:pt x="316" y="440"/>
                    <a:pt x="316" y="440"/>
                    <a:pt x="316" y="440"/>
                  </a:cubicBezTo>
                  <a:cubicBezTo>
                    <a:pt x="348" y="423"/>
                    <a:pt x="348" y="423"/>
                    <a:pt x="348" y="423"/>
                  </a:cubicBezTo>
                  <a:cubicBezTo>
                    <a:pt x="350" y="450"/>
                    <a:pt x="350" y="450"/>
                    <a:pt x="350" y="450"/>
                  </a:cubicBezTo>
                  <a:cubicBezTo>
                    <a:pt x="345" y="458"/>
                    <a:pt x="345" y="458"/>
                    <a:pt x="345" y="458"/>
                  </a:cubicBezTo>
                  <a:cubicBezTo>
                    <a:pt x="322" y="462"/>
                    <a:pt x="322" y="462"/>
                    <a:pt x="322" y="462"/>
                  </a:cubicBezTo>
                  <a:cubicBezTo>
                    <a:pt x="326" y="471"/>
                    <a:pt x="326" y="471"/>
                    <a:pt x="326" y="471"/>
                  </a:cubicBezTo>
                  <a:cubicBezTo>
                    <a:pt x="347" y="469"/>
                    <a:pt x="347" y="469"/>
                    <a:pt x="347" y="469"/>
                  </a:cubicBezTo>
                  <a:cubicBezTo>
                    <a:pt x="325" y="488"/>
                    <a:pt x="325" y="488"/>
                    <a:pt x="325" y="488"/>
                  </a:cubicBezTo>
                  <a:cubicBezTo>
                    <a:pt x="325" y="480"/>
                    <a:pt x="325" y="480"/>
                    <a:pt x="325" y="480"/>
                  </a:cubicBezTo>
                  <a:cubicBezTo>
                    <a:pt x="327" y="475"/>
                    <a:pt x="327" y="475"/>
                    <a:pt x="327" y="475"/>
                  </a:cubicBezTo>
                  <a:cubicBezTo>
                    <a:pt x="302" y="474"/>
                    <a:pt x="302" y="474"/>
                    <a:pt x="302" y="474"/>
                  </a:cubicBezTo>
                  <a:cubicBezTo>
                    <a:pt x="303" y="479"/>
                    <a:pt x="303" y="479"/>
                    <a:pt x="303" y="479"/>
                  </a:cubicBezTo>
                  <a:cubicBezTo>
                    <a:pt x="316" y="482"/>
                    <a:pt x="316" y="482"/>
                    <a:pt x="316" y="482"/>
                  </a:cubicBezTo>
                  <a:cubicBezTo>
                    <a:pt x="317" y="490"/>
                    <a:pt x="317" y="490"/>
                    <a:pt x="317" y="490"/>
                  </a:cubicBezTo>
                  <a:cubicBezTo>
                    <a:pt x="307" y="494"/>
                    <a:pt x="307" y="494"/>
                    <a:pt x="307" y="494"/>
                  </a:cubicBezTo>
                  <a:cubicBezTo>
                    <a:pt x="292" y="489"/>
                    <a:pt x="292" y="489"/>
                    <a:pt x="292" y="489"/>
                  </a:cubicBezTo>
                  <a:cubicBezTo>
                    <a:pt x="277" y="487"/>
                    <a:pt x="277" y="487"/>
                    <a:pt x="277" y="487"/>
                  </a:cubicBezTo>
                  <a:cubicBezTo>
                    <a:pt x="264" y="482"/>
                    <a:pt x="264" y="482"/>
                    <a:pt x="264" y="482"/>
                  </a:cubicBezTo>
                  <a:cubicBezTo>
                    <a:pt x="271" y="492"/>
                    <a:pt x="271" y="492"/>
                    <a:pt x="271" y="492"/>
                  </a:cubicBezTo>
                  <a:cubicBezTo>
                    <a:pt x="271" y="498"/>
                    <a:pt x="271" y="498"/>
                    <a:pt x="271" y="498"/>
                  </a:cubicBezTo>
                  <a:cubicBezTo>
                    <a:pt x="271" y="498"/>
                    <a:pt x="264" y="496"/>
                    <a:pt x="264" y="495"/>
                  </a:cubicBezTo>
                  <a:cubicBezTo>
                    <a:pt x="264" y="495"/>
                    <a:pt x="262" y="485"/>
                    <a:pt x="262" y="485"/>
                  </a:cubicBezTo>
                  <a:cubicBezTo>
                    <a:pt x="255" y="485"/>
                    <a:pt x="255" y="485"/>
                    <a:pt x="255" y="485"/>
                  </a:cubicBezTo>
                  <a:cubicBezTo>
                    <a:pt x="259" y="493"/>
                    <a:pt x="259" y="493"/>
                    <a:pt x="259" y="493"/>
                  </a:cubicBezTo>
                  <a:cubicBezTo>
                    <a:pt x="242" y="494"/>
                    <a:pt x="242" y="494"/>
                    <a:pt x="242" y="494"/>
                  </a:cubicBezTo>
                  <a:cubicBezTo>
                    <a:pt x="225" y="508"/>
                    <a:pt x="225" y="508"/>
                    <a:pt x="225" y="508"/>
                  </a:cubicBezTo>
                  <a:cubicBezTo>
                    <a:pt x="225" y="508"/>
                    <a:pt x="210" y="505"/>
                    <a:pt x="210" y="505"/>
                  </a:cubicBezTo>
                  <a:cubicBezTo>
                    <a:pt x="210" y="505"/>
                    <a:pt x="206" y="498"/>
                    <a:pt x="206" y="498"/>
                  </a:cubicBezTo>
                  <a:cubicBezTo>
                    <a:pt x="190" y="496"/>
                    <a:pt x="190" y="496"/>
                    <a:pt x="190" y="496"/>
                  </a:cubicBezTo>
                  <a:cubicBezTo>
                    <a:pt x="189" y="492"/>
                    <a:pt x="189" y="492"/>
                    <a:pt x="189" y="492"/>
                  </a:cubicBezTo>
                  <a:cubicBezTo>
                    <a:pt x="199" y="479"/>
                    <a:pt x="199" y="479"/>
                    <a:pt x="199" y="479"/>
                  </a:cubicBezTo>
                  <a:cubicBezTo>
                    <a:pt x="199" y="479"/>
                    <a:pt x="199" y="486"/>
                    <a:pt x="199" y="486"/>
                  </a:cubicBezTo>
                  <a:cubicBezTo>
                    <a:pt x="199" y="486"/>
                    <a:pt x="205" y="479"/>
                    <a:pt x="205" y="479"/>
                  </a:cubicBezTo>
                  <a:cubicBezTo>
                    <a:pt x="212" y="479"/>
                    <a:pt x="212" y="479"/>
                    <a:pt x="212" y="479"/>
                  </a:cubicBezTo>
                  <a:cubicBezTo>
                    <a:pt x="212" y="469"/>
                    <a:pt x="212" y="469"/>
                    <a:pt x="212" y="469"/>
                  </a:cubicBezTo>
                  <a:cubicBezTo>
                    <a:pt x="205" y="461"/>
                    <a:pt x="205" y="461"/>
                    <a:pt x="205" y="461"/>
                  </a:cubicBezTo>
                  <a:cubicBezTo>
                    <a:pt x="196" y="446"/>
                    <a:pt x="196" y="446"/>
                    <a:pt x="196" y="446"/>
                  </a:cubicBezTo>
                  <a:cubicBezTo>
                    <a:pt x="175" y="446"/>
                    <a:pt x="175" y="446"/>
                    <a:pt x="175" y="446"/>
                  </a:cubicBezTo>
                  <a:cubicBezTo>
                    <a:pt x="169" y="450"/>
                    <a:pt x="169" y="450"/>
                    <a:pt x="169" y="450"/>
                  </a:cubicBezTo>
                  <a:cubicBezTo>
                    <a:pt x="162" y="450"/>
                    <a:pt x="162" y="450"/>
                    <a:pt x="162" y="450"/>
                  </a:cubicBezTo>
                  <a:cubicBezTo>
                    <a:pt x="160" y="446"/>
                    <a:pt x="160" y="446"/>
                    <a:pt x="160" y="446"/>
                  </a:cubicBezTo>
                  <a:cubicBezTo>
                    <a:pt x="155" y="446"/>
                    <a:pt x="155" y="446"/>
                    <a:pt x="155" y="446"/>
                  </a:cubicBezTo>
                  <a:cubicBezTo>
                    <a:pt x="152" y="443"/>
                    <a:pt x="152" y="443"/>
                    <a:pt x="152" y="443"/>
                  </a:cubicBezTo>
                  <a:cubicBezTo>
                    <a:pt x="155" y="439"/>
                    <a:pt x="155" y="439"/>
                    <a:pt x="155" y="439"/>
                  </a:cubicBezTo>
                  <a:cubicBezTo>
                    <a:pt x="145" y="433"/>
                    <a:pt x="145" y="433"/>
                    <a:pt x="145" y="433"/>
                  </a:cubicBezTo>
                  <a:cubicBezTo>
                    <a:pt x="149" y="430"/>
                    <a:pt x="149" y="430"/>
                    <a:pt x="149" y="430"/>
                  </a:cubicBezTo>
                  <a:cubicBezTo>
                    <a:pt x="149" y="423"/>
                    <a:pt x="149" y="423"/>
                    <a:pt x="149" y="423"/>
                  </a:cubicBezTo>
                  <a:cubicBezTo>
                    <a:pt x="146" y="423"/>
                    <a:pt x="146" y="423"/>
                    <a:pt x="146" y="423"/>
                  </a:cubicBezTo>
                  <a:cubicBezTo>
                    <a:pt x="143" y="419"/>
                    <a:pt x="143" y="419"/>
                    <a:pt x="143" y="419"/>
                  </a:cubicBezTo>
                  <a:cubicBezTo>
                    <a:pt x="136" y="420"/>
                    <a:pt x="136" y="420"/>
                    <a:pt x="136" y="420"/>
                  </a:cubicBezTo>
                  <a:cubicBezTo>
                    <a:pt x="130" y="416"/>
                    <a:pt x="130" y="416"/>
                    <a:pt x="130" y="416"/>
                  </a:cubicBezTo>
                  <a:cubicBezTo>
                    <a:pt x="116" y="416"/>
                    <a:pt x="116" y="416"/>
                    <a:pt x="116" y="416"/>
                  </a:cubicBezTo>
                  <a:cubicBezTo>
                    <a:pt x="116" y="420"/>
                    <a:pt x="116" y="420"/>
                    <a:pt x="116" y="420"/>
                  </a:cubicBezTo>
                  <a:cubicBezTo>
                    <a:pt x="112" y="423"/>
                    <a:pt x="112" y="423"/>
                    <a:pt x="112" y="423"/>
                  </a:cubicBezTo>
                  <a:cubicBezTo>
                    <a:pt x="108" y="423"/>
                    <a:pt x="108" y="423"/>
                    <a:pt x="108" y="423"/>
                  </a:cubicBezTo>
                  <a:cubicBezTo>
                    <a:pt x="103" y="426"/>
                    <a:pt x="103" y="426"/>
                    <a:pt x="103" y="426"/>
                  </a:cubicBezTo>
                  <a:cubicBezTo>
                    <a:pt x="96" y="426"/>
                    <a:pt x="96" y="426"/>
                    <a:pt x="96" y="426"/>
                  </a:cubicBezTo>
                  <a:cubicBezTo>
                    <a:pt x="96" y="430"/>
                    <a:pt x="96" y="430"/>
                    <a:pt x="96" y="430"/>
                  </a:cubicBezTo>
                  <a:cubicBezTo>
                    <a:pt x="79" y="429"/>
                    <a:pt x="79" y="429"/>
                    <a:pt x="79" y="429"/>
                  </a:cubicBezTo>
                  <a:cubicBezTo>
                    <a:pt x="76" y="433"/>
                    <a:pt x="76" y="433"/>
                    <a:pt x="76" y="433"/>
                  </a:cubicBezTo>
                  <a:cubicBezTo>
                    <a:pt x="72" y="432"/>
                    <a:pt x="72" y="432"/>
                    <a:pt x="72" y="432"/>
                  </a:cubicBezTo>
                  <a:cubicBezTo>
                    <a:pt x="69" y="436"/>
                    <a:pt x="69" y="436"/>
                    <a:pt x="69" y="436"/>
                  </a:cubicBezTo>
                  <a:cubicBezTo>
                    <a:pt x="62" y="437"/>
                    <a:pt x="62" y="437"/>
                    <a:pt x="62" y="437"/>
                  </a:cubicBezTo>
                  <a:cubicBezTo>
                    <a:pt x="63" y="432"/>
                    <a:pt x="63" y="432"/>
                    <a:pt x="63" y="432"/>
                  </a:cubicBezTo>
                  <a:cubicBezTo>
                    <a:pt x="52" y="433"/>
                    <a:pt x="52" y="433"/>
                    <a:pt x="52" y="433"/>
                  </a:cubicBezTo>
                  <a:cubicBezTo>
                    <a:pt x="46" y="426"/>
                    <a:pt x="46" y="426"/>
                    <a:pt x="46" y="426"/>
                  </a:cubicBezTo>
                  <a:cubicBezTo>
                    <a:pt x="45" y="431"/>
                    <a:pt x="45" y="431"/>
                    <a:pt x="45" y="431"/>
                  </a:cubicBezTo>
                  <a:cubicBezTo>
                    <a:pt x="42" y="437"/>
                    <a:pt x="42" y="437"/>
                    <a:pt x="42" y="437"/>
                  </a:cubicBezTo>
                  <a:cubicBezTo>
                    <a:pt x="39" y="436"/>
                    <a:pt x="39" y="436"/>
                    <a:pt x="39" y="436"/>
                  </a:cubicBezTo>
                  <a:cubicBezTo>
                    <a:pt x="39" y="423"/>
                    <a:pt x="39" y="423"/>
                    <a:pt x="39" y="423"/>
                  </a:cubicBezTo>
                  <a:cubicBezTo>
                    <a:pt x="35" y="423"/>
                    <a:pt x="35" y="423"/>
                    <a:pt x="35" y="423"/>
                  </a:cubicBezTo>
                  <a:cubicBezTo>
                    <a:pt x="45" y="413"/>
                    <a:pt x="45" y="413"/>
                    <a:pt x="45" y="413"/>
                  </a:cubicBezTo>
                  <a:cubicBezTo>
                    <a:pt x="42" y="409"/>
                    <a:pt x="42" y="409"/>
                    <a:pt x="42" y="409"/>
                  </a:cubicBezTo>
                  <a:cubicBezTo>
                    <a:pt x="32" y="409"/>
                    <a:pt x="32" y="409"/>
                    <a:pt x="32" y="409"/>
                  </a:cubicBezTo>
                  <a:cubicBezTo>
                    <a:pt x="29" y="406"/>
                    <a:pt x="29" y="406"/>
                    <a:pt x="29" y="406"/>
                  </a:cubicBezTo>
                  <a:cubicBezTo>
                    <a:pt x="28" y="399"/>
                    <a:pt x="28" y="399"/>
                    <a:pt x="28" y="399"/>
                  </a:cubicBezTo>
                  <a:cubicBezTo>
                    <a:pt x="32" y="396"/>
                    <a:pt x="32" y="396"/>
                    <a:pt x="32" y="396"/>
                  </a:cubicBezTo>
                  <a:cubicBezTo>
                    <a:pt x="25" y="393"/>
                    <a:pt x="25" y="393"/>
                    <a:pt x="25" y="393"/>
                  </a:cubicBezTo>
                  <a:cubicBezTo>
                    <a:pt x="25" y="383"/>
                    <a:pt x="25" y="383"/>
                    <a:pt x="25" y="383"/>
                  </a:cubicBezTo>
                  <a:cubicBezTo>
                    <a:pt x="22" y="383"/>
                    <a:pt x="22" y="383"/>
                    <a:pt x="22" y="383"/>
                  </a:cubicBezTo>
                  <a:cubicBezTo>
                    <a:pt x="16" y="376"/>
                    <a:pt x="16" y="376"/>
                    <a:pt x="16" y="376"/>
                  </a:cubicBezTo>
                  <a:cubicBezTo>
                    <a:pt x="15" y="372"/>
                    <a:pt x="15" y="372"/>
                    <a:pt x="15" y="372"/>
                  </a:cubicBezTo>
                  <a:cubicBezTo>
                    <a:pt x="0" y="350"/>
                    <a:pt x="0" y="350"/>
                    <a:pt x="0" y="350"/>
                  </a:cubicBezTo>
                  <a:cubicBezTo>
                    <a:pt x="13" y="346"/>
                    <a:pt x="13" y="346"/>
                    <a:pt x="13" y="346"/>
                  </a:cubicBezTo>
                  <a:cubicBezTo>
                    <a:pt x="17" y="357"/>
                    <a:pt x="17" y="357"/>
                    <a:pt x="17" y="357"/>
                  </a:cubicBezTo>
                  <a:cubicBezTo>
                    <a:pt x="22" y="363"/>
                    <a:pt x="22" y="363"/>
                    <a:pt x="22" y="363"/>
                  </a:cubicBezTo>
                  <a:cubicBezTo>
                    <a:pt x="25" y="359"/>
                    <a:pt x="25" y="359"/>
                    <a:pt x="25" y="359"/>
                  </a:cubicBezTo>
                  <a:cubicBezTo>
                    <a:pt x="35" y="366"/>
                    <a:pt x="35" y="366"/>
                    <a:pt x="35" y="366"/>
                  </a:cubicBezTo>
                  <a:cubicBezTo>
                    <a:pt x="42" y="360"/>
                    <a:pt x="42" y="360"/>
                    <a:pt x="42" y="360"/>
                  </a:cubicBezTo>
                  <a:cubicBezTo>
                    <a:pt x="39" y="349"/>
                    <a:pt x="39" y="349"/>
                    <a:pt x="39" y="349"/>
                  </a:cubicBezTo>
                  <a:cubicBezTo>
                    <a:pt x="19" y="329"/>
                    <a:pt x="19" y="329"/>
                    <a:pt x="19" y="329"/>
                  </a:cubicBezTo>
                  <a:cubicBezTo>
                    <a:pt x="15" y="333"/>
                    <a:pt x="15" y="333"/>
                    <a:pt x="15" y="333"/>
                  </a:cubicBezTo>
                  <a:cubicBezTo>
                    <a:pt x="15" y="325"/>
                    <a:pt x="15" y="325"/>
                    <a:pt x="15" y="325"/>
                  </a:cubicBezTo>
                  <a:cubicBezTo>
                    <a:pt x="19" y="323"/>
                    <a:pt x="19" y="323"/>
                    <a:pt x="19" y="323"/>
                  </a:cubicBezTo>
                  <a:cubicBezTo>
                    <a:pt x="18" y="319"/>
                    <a:pt x="18" y="319"/>
                    <a:pt x="18" y="319"/>
                  </a:cubicBezTo>
                  <a:cubicBezTo>
                    <a:pt x="25" y="310"/>
                    <a:pt x="25" y="310"/>
                    <a:pt x="25" y="310"/>
                  </a:cubicBezTo>
                  <a:cubicBezTo>
                    <a:pt x="25" y="299"/>
                    <a:pt x="25" y="299"/>
                    <a:pt x="25" y="299"/>
                  </a:cubicBezTo>
                  <a:cubicBezTo>
                    <a:pt x="32" y="286"/>
                    <a:pt x="32" y="286"/>
                    <a:pt x="32" y="286"/>
                  </a:cubicBezTo>
                  <a:cubicBezTo>
                    <a:pt x="29" y="282"/>
                    <a:pt x="29" y="282"/>
                    <a:pt x="29" y="282"/>
                  </a:cubicBezTo>
                  <a:cubicBezTo>
                    <a:pt x="34" y="277"/>
                    <a:pt x="42" y="263"/>
                    <a:pt x="42" y="263"/>
                  </a:cubicBezTo>
                  <a:cubicBezTo>
                    <a:pt x="42" y="263"/>
                    <a:pt x="45" y="263"/>
                    <a:pt x="45" y="263"/>
                  </a:cubicBezTo>
                  <a:cubicBezTo>
                    <a:pt x="42" y="239"/>
                    <a:pt x="42" y="239"/>
                    <a:pt x="42" y="239"/>
                  </a:cubicBezTo>
                  <a:cubicBezTo>
                    <a:pt x="35" y="232"/>
                    <a:pt x="35" y="232"/>
                    <a:pt x="35" y="232"/>
                  </a:cubicBezTo>
                  <a:cubicBezTo>
                    <a:pt x="42" y="219"/>
                    <a:pt x="42" y="219"/>
                    <a:pt x="42" y="219"/>
                  </a:cubicBezTo>
                  <a:cubicBezTo>
                    <a:pt x="39" y="209"/>
                    <a:pt x="39" y="209"/>
                    <a:pt x="39" y="209"/>
                  </a:cubicBezTo>
                  <a:cubicBezTo>
                    <a:pt x="49" y="205"/>
                    <a:pt x="49" y="205"/>
                    <a:pt x="49" y="205"/>
                  </a:cubicBezTo>
                  <a:cubicBezTo>
                    <a:pt x="59" y="216"/>
                    <a:pt x="59" y="216"/>
                    <a:pt x="59" y="216"/>
                  </a:cubicBezTo>
                  <a:cubicBezTo>
                    <a:pt x="59" y="211"/>
                    <a:pt x="59" y="211"/>
                    <a:pt x="59" y="211"/>
                  </a:cubicBezTo>
                  <a:cubicBezTo>
                    <a:pt x="72" y="196"/>
                    <a:pt x="72" y="196"/>
                    <a:pt x="72" y="196"/>
                  </a:cubicBezTo>
                  <a:cubicBezTo>
                    <a:pt x="68" y="195"/>
                    <a:pt x="68" y="195"/>
                    <a:pt x="68" y="195"/>
                  </a:cubicBezTo>
                  <a:cubicBezTo>
                    <a:pt x="82" y="193"/>
                    <a:pt x="82" y="193"/>
                    <a:pt x="82" y="193"/>
                  </a:cubicBezTo>
                  <a:cubicBezTo>
                    <a:pt x="82" y="193"/>
                    <a:pt x="82" y="189"/>
                    <a:pt x="82" y="189"/>
                  </a:cubicBezTo>
                  <a:cubicBezTo>
                    <a:pt x="82" y="189"/>
                    <a:pt x="78" y="185"/>
                    <a:pt x="78" y="185"/>
                  </a:cubicBezTo>
                  <a:cubicBezTo>
                    <a:pt x="75" y="179"/>
                    <a:pt x="75" y="179"/>
                    <a:pt x="75" y="179"/>
                  </a:cubicBezTo>
                  <a:cubicBezTo>
                    <a:pt x="95" y="166"/>
                    <a:pt x="95" y="166"/>
                    <a:pt x="95" y="166"/>
                  </a:cubicBezTo>
                  <a:cubicBezTo>
                    <a:pt x="99" y="166"/>
                    <a:pt x="99" y="166"/>
                    <a:pt x="99" y="166"/>
                  </a:cubicBezTo>
                  <a:cubicBezTo>
                    <a:pt x="108" y="149"/>
                    <a:pt x="108" y="149"/>
                    <a:pt x="108" y="149"/>
                  </a:cubicBezTo>
                  <a:cubicBezTo>
                    <a:pt x="112" y="149"/>
                    <a:pt x="112" y="149"/>
                    <a:pt x="112" y="149"/>
                  </a:cubicBezTo>
                  <a:cubicBezTo>
                    <a:pt x="112" y="136"/>
                    <a:pt x="112" y="136"/>
                    <a:pt x="112" y="136"/>
                  </a:cubicBezTo>
                  <a:cubicBezTo>
                    <a:pt x="104" y="120"/>
                    <a:pt x="104" y="120"/>
                    <a:pt x="104" y="120"/>
                  </a:cubicBezTo>
                  <a:cubicBezTo>
                    <a:pt x="103" y="109"/>
                    <a:pt x="103" y="109"/>
                    <a:pt x="103" y="109"/>
                  </a:cubicBezTo>
                  <a:cubicBezTo>
                    <a:pt x="92" y="109"/>
                    <a:pt x="92" y="109"/>
                    <a:pt x="92" y="109"/>
                  </a:cubicBezTo>
                  <a:cubicBezTo>
                    <a:pt x="85" y="102"/>
                    <a:pt x="85" y="102"/>
                    <a:pt x="85" y="102"/>
                  </a:cubicBezTo>
                  <a:cubicBezTo>
                    <a:pt x="93" y="92"/>
                    <a:pt x="93" y="92"/>
                    <a:pt x="93" y="92"/>
                  </a:cubicBezTo>
                  <a:cubicBezTo>
                    <a:pt x="89" y="86"/>
                    <a:pt x="89" y="86"/>
                    <a:pt x="89" y="86"/>
                  </a:cubicBezTo>
                  <a:cubicBezTo>
                    <a:pt x="92" y="86"/>
                    <a:pt x="92" y="86"/>
                    <a:pt x="92" y="86"/>
                  </a:cubicBezTo>
                  <a:cubicBezTo>
                    <a:pt x="98" y="82"/>
                    <a:pt x="98" y="82"/>
                    <a:pt x="98" y="82"/>
                  </a:cubicBezTo>
                  <a:cubicBezTo>
                    <a:pt x="119" y="82"/>
                    <a:pt x="119" y="82"/>
                    <a:pt x="119" y="82"/>
                  </a:cubicBezTo>
                  <a:cubicBezTo>
                    <a:pt x="129" y="79"/>
                    <a:pt x="129" y="79"/>
                    <a:pt x="129" y="79"/>
                  </a:cubicBezTo>
                  <a:cubicBezTo>
                    <a:pt x="139" y="89"/>
                    <a:pt x="139" y="89"/>
                    <a:pt x="139" y="89"/>
                  </a:cubicBezTo>
                  <a:cubicBezTo>
                    <a:pt x="145" y="82"/>
                    <a:pt x="145" y="82"/>
                    <a:pt x="145" y="82"/>
                  </a:cubicBezTo>
                  <a:cubicBezTo>
                    <a:pt x="149" y="82"/>
                    <a:pt x="149" y="82"/>
                    <a:pt x="149" y="82"/>
                  </a:cubicBezTo>
                  <a:cubicBezTo>
                    <a:pt x="162" y="93"/>
                    <a:pt x="162" y="93"/>
                    <a:pt x="162" y="93"/>
                  </a:cubicBezTo>
                  <a:cubicBezTo>
                    <a:pt x="172" y="85"/>
                    <a:pt x="172" y="85"/>
                    <a:pt x="172" y="85"/>
                  </a:cubicBezTo>
                  <a:cubicBezTo>
                    <a:pt x="183" y="85"/>
                    <a:pt x="183" y="85"/>
                    <a:pt x="183" y="85"/>
                  </a:cubicBezTo>
                  <a:cubicBezTo>
                    <a:pt x="182" y="89"/>
                    <a:pt x="182" y="89"/>
                    <a:pt x="182" y="89"/>
                  </a:cubicBezTo>
                  <a:cubicBezTo>
                    <a:pt x="202" y="86"/>
                    <a:pt x="202" y="86"/>
                    <a:pt x="202" y="86"/>
                  </a:cubicBezTo>
                  <a:cubicBezTo>
                    <a:pt x="212" y="72"/>
                    <a:pt x="212" y="72"/>
                    <a:pt x="212" y="72"/>
                  </a:cubicBezTo>
                  <a:cubicBezTo>
                    <a:pt x="227" y="69"/>
                    <a:pt x="227" y="69"/>
                    <a:pt x="227" y="69"/>
                  </a:cubicBezTo>
                  <a:cubicBezTo>
                    <a:pt x="245" y="62"/>
                    <a:pt x="245" y="62"/>
                    <a:pt x="245" y="62"/>
                  </a:cubicBezTo>
                  <a:cubicBezTo>
                    <a:pt x="251" y="50"/>
                    <a:pt x="251" y="50"/>
                    <a:pt x="251" y="50"/>
                  </a:cubicBezTo>
                  <a:cubicBezTo>
                    <a:pt x="272" y="56"/>
                    <a:pt x="272" y="56"/>
                    <a:pt x="272" y="56"/>
                  </a:cubicBezTo>
                  <a:cubicBezTo>
                    <a:pt x="293" y="36"/>
                    <a:pt x="293" y="36"/>
                    <a:pt x="293" y="36"/>
                  </a:cubicBezTo>
                  <a:cubicBezTo>
                    <a:pt x="299" y="11"/>
                    <a:pt x="299" y="11"/>
                    <a:pt x="299" y="11"/>
                  </a:cubicBezTo>
                  <a:cubicBezTo>
                    <a:pt x="312" y="1"/>
                    <a:pt x="312" y="1"/>
                    <a:pt x="312" y="1"/>
                  </a:cubicBezTo>
                  <a:cubicBezTo>
                    <a:pt x="368" y="0"/>
                    <a:pt x="368" y="0"/>
                    <a:pt x="368" y="0"/>
                  </a:cubicBezTo>
                  <a:cubicBezTo>
                    <a:pt x="388" y="13"/>
                    <a:pt x="388" y="13"/>
                    <a:pt x="388" y="13"/>
                  </a:cubicBezTo>
                  <a:cubicBezTo>
                    <a:pt x="413" y="13"/>
                    <a:pt x="413" y="13"/>
                    <a:pt x="413" y="13"/>
                  </a:cubicBezTo>
                  <a:cubicBezTo>
                    <a:pt x="413" y="13"/>
                    <a:pt x="440" y="24"/>
                    <a:pt x="441" y="24"/>
                  </a:cubicBezTo>
                  <a:cubicBezTo>
                    <a:pt x="441" y="24"/>
                    <a:pt x="456" y="21"/>
                    <a:pt x="456" y="21"/>
                  </a:cubicBezTo>
                  <a:cubicBezTo>
                    <a:pt x="473" y="32"/>
                    <a:pt x="473" y="32"/>
                    <a:pt x="473" y="32"/>
                  </a:cubicBezTo>
                  <a:cubicBezTo>
                    <a:pt x="507" y="63"/>
                    <a:pt x="507" y="63"/>
                    <a:pt x="507" y="63"/>
                  </a:cubicBezTo>
                  <a:cubicBezTo>
                    <a:pt x="520" y="84"/>
                    <a:pt x="520" y="84"/>
                    <a:pt x="520" y="84"/>
                  </a:cubicBezTo>
                  <a:cubicBezTo>
                    <a:pt x="526" y="82"/>
                    <a:pt x="526" y="82"/>
                    <a:pt x="526" y="82"/>
                  </a:cubicBezTo>
                  <a:cubicBezTo>
                    <a:pt x="538" y="98"/>
                    <a:pt x="538" y="98"/>
                    <a:pt x="538" y="98"/>
                  </a:cubicBezTo>
                  <a:cubicBezTo>
                    <a:pt x="542" y="115"/>
                    <a:pt x="542" y="115"/>
                    <a:pt x="542" y="115"/>
                  </a:cubicBezTo>
                  <a:cubicBezTo>
                    <a:pt x="547" y="119"/>
                    <a:pt x="547" y="119"/>
                    <a:pt x="547" y="119"/>
                  </a:cubicBezTo>
                  <a:cubicBezTo>
                    <a:pt x="545" y="134"/>
                    <a:pt x="545" y="134"/>
                    <a:pt x="545" y="134"/>
                  </a:cubicBezTo>
                  <a:cubicBezTo>
                    <a:pt x="550" y="136"/>
                    <a:pt x="550" y="136"/>
                    <a:pt x="550" y="136"/>
                  </a:cubicBezTo>
                  <a:cubicBezTo>
                    <a:pt x="549" y="144"/>
                    <a:pt x="549" y="144"/>
                    <a:pt x="549" y="144"/>
                  </a:cubicBezTo>
                  <a:cubicBezTo>
                    <a:pt x="545" y="147"/>
                    <a:pt x="545" y="147"/>
                    <a:pt x="545" y="147"/>
                  </a:cubicBezTo>
                  <a:cubicBezTo>
                    <a:pt x="544" y="161"/>
                    <a:pt x="544" y="161"/>
                    <a:pt x="544" y="161"/>
                  </a:cubicBezTo>
                  <a:cubicBezTo>
                    <a:pt x="543" y="166"/>
                    <a:pt x="543" y="166"/>
                    <a:pt x="543" y="166"/>
                  </a:cubicBezTo>
                  <a:cubicBezTo>
                    <a:pt x="546" y="171"/>
                    <a:pt x="546" y="171"/>
                    <a:pt x="546" y="171"/>
                  </a:cubicBezTo>
                  <a:cubicBezTo>
                    <a:pt x="546" y="182"/>
                    <a:pt x="546" y="182"/>
                    <a:pt x="546" y="182"/>
                  </a:cubicBezTo>
                  <a:cubicBezTo>
                    <a:pt x="551" y="189"/>
                    <a:pt x="551" y="189"/>
                    <a:pt x="551" y="189"/>
                  </a:cubicBezTo>
                  <a:cubicBezTo>
                    <a:pt x="541" y="194"/>
                    <a:pt x="541" y="194"/>
                    <a:pt x="541" y="194"/>
                  </a:cubicBezTo>
                  <a:lnTo>
                    <a:pt x="543"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6039C7DB-277A-4DF8-859C-D54F24AFDAC9}"/>
                </a:ext>
              </a:extLst>
            </p:cNvPr>
            <p:cNvSpPr>
              <a:spLocks/>
            </p:cNvSpPr>
            <p:nvPr/>
          </p:nvSpPr>
          <p:spPr bwMode="auto">
            <a:xfrm>
              <a:off x="6532026" y="4292852"/>
              <a:ext cx="719705" cy="835213"/>
            </a:xfrm>
            <a:custGeom>
              <a:avLst/>
              <a:gdLst>
                <a:gd name="T0" fmla="*/ 399 w 474"/>
                <a:gd name="T1" fmla="*/ 263 h 551"/>
                <a:gd name="T2" fmla="*/ 393 w 474"/>
                <a:gd name="T3" fmla="*/ 276 h 551"/>
                <a:gd name="T4" fmla="*/ 431 w 474"/>
                <a:gd name="T5" fmla="*/ 302 h 551"/>
                <a:gd name="T6" fmla="*/ 415 w 474"/>
                <a:gd name="T7" fmla="*/ 327 h 551"/>
                <a:gd name="T8" fmla="*/ 370 w 474"/>
                <a:gd name="T9" fmla="*/ 347 h 551"/>
                <a:gd name="T10" fmla="*/ 350 w 474"/>
                <a:gd name="T11" fmla="*/ 351 h 551"/>
                <a:gd name="T12" fmla="*/ 327 w 474"/>
                <a:gd name="T13" fmla="*/ 347 h 551"/>
                <a:gd name="T14" fmla="*/ 286 w 474"/>
                <a:gd name="T15" fmla="*/ 340 h 551"/>
                <a:gd name="T16" fmla="*/ 281 w 474"/>
                <a:gd name="T17" fmla="*/ 350 h 551"/>
                <a:gd name="T18" fmla="*/ 291 w 474"/>
                <a:gd name="T19" fmla="*/ 367 h 551"/>
                <a:gd name="T20" fmla="*/ 300 w 474"/>
                <a:gd name="T21" fmla="*/ 407 h 551"/>
                <a:gd name="T22" fmla="*/ 283 w 474"/>
                <a:gd name="T23" fmla="*/ 424 h 551"/>
                <a:gd name="T24" fmla="*/ 270 w 474"/>
                <a:gd name="T25" fmla="*/ 447 h 551"/>
                <a:gd name="T26" fmla="*/ 260 w 474"/>
                <a:gd name="T27" fmla="*/ 454 h 551"/>
                <a:gd name="T28" fmla="*/ 237 w 474"/>
                <a:gd name="T29" fmla="*/ 463 h 551"/>
                <a:gd name="T30" fmla="*/ 223 w 474"/>
                <a:gd name="T31" fmla="*/ 490 h 551"/>
                <a:gd name="T32" fmla="*/ 194 w 474"/>
                <a:gd name="T33" fmla="*/ 500 h 551"/>
                <a:gd name="T34" fmla="*/ 177 w 474"/>
                <a:gd name="T35" fmla="*/ 507 h 551"/>
                <a:gd name="T36" fmla="*/ 173 w 474"/>
                <a:gd name="T37" fmla="*/ 534 h 551"/>
                <a:gd name="T38" fmla="*/ 160 w 474"/>
                <a:gd name="T39" fmla="*/ 523 h 551"/>
                <a:gd name="T40" fmla="*/ 117 w 474"/>
                <a:gd name="T41" fmla="*/ 530 h 551"/>
                <a:gd name="T42" fmla="*/ 103 w 474"/>
                <a:gd name="T43" fmla="*/ 551 h 551"/>
                <a:gd name="T44" fmla="*/ 87 w 474"/>
                <a:gd name="T45" fmla="*/ 524 h 551"/>
                <a:gd name="T46" fmla="*/ 87 w 474"/>
                <a:gd name="T47" fmla="*/ 511 h 551"/>
                <a:gd name="T48" fmla="*/ 83 w 474"/>
                <a:gd name="T49" fmla="*/ 481 h 551"/>
                <a:gd name="T50" fmla="*/ 106 w 474"/>
                <a:gd name="T51" fmla="*/ 454 h 551"/>
                <a:gd name="T52" fmla="*/ 106 w 474"/>
                <a:gd name="T53" fmla="*/ 427 h 551"/>
                <a:gd name="T54" fmla="*/ 123 w 474"/>
                <a:gd name="T55" fmla="*/ 420 h 551"/>
                <a:gd name="T56" fmla="*/ 120 w 474"/>
                <a:gd name="T57" fmla="*/ 407 h 551"/>
                <a:gd name="T58" fmla="*/ 106 w 474"/>
                <a:gd name="T59" fmla="*/ 374 h 551"/>
                <a:gd name="T60" fmla="*/ 72 w 474"/>
                <a:gd name="T61" fmla="*/ 344 h 551"/>
                <a:gd name="T62" fmla="*/ 63 w 474"/>
                <a:gd name="T63" fmla="*/ 307 h 551"/>
                <a:gd name="T64" fmla="*/ 33 w 474"/>
                <a:gd name="T65" fmla="*/ 281 h 551"/>
                <a:gd name="T66" fmla="*/ 53 w 474"/>
                <a:gd name="T67" fmla="*/ 263 h 551"/>
                <a:gd name="T68" fmla="*/ 60 w 474"/>
                <a:gd name="T69" fmla="*/ 260 h 551"/>
                <a:gd name="T70" fmla="*/ 50 w 474"/>
                <a:gd name="T71" fmla="*/ 237 h 551"/>
                <a:gd name="T72" fmla="*/ 33 w 474"/>
                <a:gd name="T73" fmla="*/ 230 h 551"/>
                <a:gd name="T74" fmla="*/ 13 w 474"/>
                <a:gd name="T75" fmla="*/ 206 h 551"/>
                <a:gd name="T76" fmla="*/ 37 w 474"/>
                <a:gd name="T77" fmla="*/ 184 h 551"/>
                <a:gd name="T78" fmla="*/ 34 w 474"/>
                <a:gd name="T79" fmla="*/ 139 h 551"/>
                <a:gd name="T80" fmla="*/ 0 w 474"/>
                <a:gd name="T81" fmla="*/ 110 h 551"/>
                <a:gd name="T82" fmla="*/ 3 w 474"/>
                <a:gd name="T83" fmla="*/ 60 h 551"/>
                <a:gd name="T84" fmla="*/ 6 w 474"/>
                <a:gd name="T85" fmla="*/ 40 h 551"/>
                <a:gd name="T86" fmla="*/ 13 w 474"/>
                <a:gd name="T87" fmla="*/ 30 h 551"/>
                <a:gd name="T88" fmla="*/ 19 w 474"/>
                <a:gd name="T89" fmla="*/ 11 h 551"/>
                <a:gd name="T90" fmla="*/ 53 w 474"/>
                <a:gd name="T91" fmla="*/ 24 h 551"/>
                <a:gd name="T92" fmla="*/ 86 w 474"/>
                <a:gd name="T93" fmla="*/ 87 h 551"/>
                <a:gd name="T94" fmla="*/ 110 w 474"/>
                <a:gd name="T95" fmla="*/ 86 h 551"/>
                <a:gd name="T96" fmla="*/ 127 w 474"/>
                <a:gd name="T97" fmla="*/ 83 h 551"/>
                <a:gd name="T98" fmla="*/ 139 w 474"/>
                <a:gd name="T99" fmla="*/ 90 h 551"/>
                <a:gd name="T100" fmla="*/ 167 w 474"/>
                <a:gd name="T101" fmla="*/ 97 h 551"/>
                <a:gd name="T102" fmla="*/ 176 w 474"/>
                <a:gd name="T103" fmla="*/ 90 h 551"/>
                <a:gd name="T104" fmla="*/ 189 w 474"/>
                <a:gd name="T105" fmla="*/ 63 h 551"/>
                <a:gd name="T106" fmla="*/ 230 w 474"/>
                <a:gd name="T107" fmla="*/ 57 h 551"/>
                <a:gd name="T108" fmla="*/ 290 w 474"/>
                <a:gd name="T109" fmla="*/ 53 h 551"/>
                <a:gd name="T110" fmla="*/ 321 w 474"/>
                <a:gd name="T111" fmla="*/ 63 h 551"/>
                <a:gd name="T112" fmla="*/ 316 w 474"/>
                <a:gd name="T113" fmla="*/ 36 h 551"/>
                <a:gd name="T114" fmla="*/ 360 w 474"/>
                <a:gd name="T115" fmla="*/ 20 h 551"/>
                <a:gd name="T116" fmla="*/ 377 w 474"/>
                <a:gd name="T117" fmla="*/ 67 h 551"/>
                <a:gd name="T118" fmla="*/ 404 w 474"/>
                <a:gd name="T119" fmla="*/ 56 h 551"/>
                <a:gd name="T120" fmla="*/ 423 w 474"/>
                <a:gd name="T121" fmla="*/ 59 h 551"/>
                <a:gd name="T122" fmla="*/ 461 w 474"/>
                <a:gd name="T123" fmla="*/ 114 h 551"/>
                <a:gd name="T124" fmla="*/ 468 w 474"/>
                <a:gd name="T125" fmla="*/ 2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551">
                  <a:moveTo>
                    <a:pt x="407" y="257"/>
                  </a:moveTo>
                  <a:cubicBezTo>
                    <a:pt x="407" y="257"/>
                    <a:pt x="394" y="248"/>
                    <a:pt x="393" y="248"/>
                  </a:cubicBezTo>
                  <a:cubicBezTo>
                    <a:pt x="393" y="249"/>
                    <a:pt x="399" y="263"/>
                    <a:pt x="399" y="263"/>
                  </a:cubicBezTo>
                  <a:cubicBezTo>
                    <a:pt x="399" y="263"/>
                    <a:pt x="381" y="272"/>
                    <a:pt x="381" y="273"/>
                  </a:cubicBezTo>
                  <a:cubicBezTo>
                    <a:pt x="381" y="273"/>
                    <a:pt x="382" y="278"/>
                    <a:pt x="382" y="278"/>
                  </a:cubicBezTo>
                  <a:cubicBezTo>
                    <a:pt x="393" y="276"/>
                    <a:pt x="393" y="276"/>
                    <a:pt x="393" y="276"/>
                  </a:cubicBezTo>
                  <a:cubicBezTo>
                    <a:pt x="417" y="281"/>
                    <a:pt x="417" y="281"/>
                    <a:pt x="417" y="281"/>
                  </a:cubicBezTo>
                  <a:cubicBezTo>
                    <a:pt x="430" y="295"/>
                    <a:pt x="430" y="295"/>
                    <a:pt x="430" y="295"/>
                  </a:cubicBezTo>
                  <a:cubicBezTo>
                    <a:pt x="431" y="302"/>
                    <a:pt x="431" y="302"/>
                    <a:pt x="431" y="302"/>
                  </a:cubicBezTo>
                  <a:cubicBezTo>
                    <a:pt x="439" y="308"/>
                    <a:pt x="439" y="308"/>
                    <a:pt x="439" y="308"/>
                  </a:cubicBezTo>
                  <a:cubicBezTo>
                    <a:pt x="433" y="320"/>
                    <a:pt x="433" y="320"/>
                    <a:pt x="433" y="320"/>
                  </a:cubicBezTo>
                  <a:cubicBezTo>
                    <a:pt x="415" y="327"/>
                    <a:pt x="415" y="327"/>
                    <a:pt x="415" y="327"/>
                  </a:cubicBezTo>
                  <a:cubicBezTo>
                    <a:pt x="400" y="330"/>
                    <a:pt x="400" y="330"/>
                    <a:pt x="400" y="330"/>
                  </a:cubicBezTo>
                  <a:cubicBezTo>
                    <a:pt x="390" y="344"/>
                    <a:pt x="390" y="344"/>
                    <a:pt x="390" y="344"/>
                  </a:cubicBezTo>
                  <a:cubicBezTo>
                    <a:pt x="370" y="347"/>
                    <a:pt x="370" y="347"/>
                    <a:pt x="370" y="347"/>
                  </a:cubicBezTo>
                  <a:cubicBezTo>
                    <a:pt x="371" y="343"/>
                    <a:pt x="371" y="343"/>
                    <a:pt x="371" y="343"/>
                  </a:cubicBezTo>
                  <a:cubicBezTo>
                    <a:pt x="360" y="343"/>
                    <a:pt x="360" y="343"/>
                    <a:pt x="360" y="343"/>
                  </a:cubicBezTo>
                  <a:cubicBezTo>
                    <a:pt x="350" y="351"/>
                    <a:pt x="350" y="351"/>
                    <a:pt x="350" y="351"/>
                  </a:cubicBezTo>
                  <a:cubicBezTo>
                    <a:pt x="337" y="340"/>
                    <a:pt x="337" y="340"/>
                    <a:pt x="337" y="340"/>
                  </a:cubicBezTo>
                  <a:cubicBezTo>
                    <a:pt x="333" y="340"/>
                    <a:pt x="333" y="340"/>
                    <a:pt x="333" y="340"/>
                  </a:cubicBezTo>
                  <a:cubicBezTo>
                    <a:pt x="327" y="347"/>
                    <a:pt x="327" y="347"/>
                    <a:pt x="327" y="347"/>
                  </a:cubicBezTo>
                  <a:cubicBezTo>
                    <a:pt x="317" y="337"/>
                    <a:pt x="317" y="337"/>
                    <a:pt x="317" y="337"/>
                  </a:cubicBezTo>
                  <a:cubicBezTo>
                    <a:pt x="307" y="340"/>
                    <a:pt x="307" y="340"/>
                    <a:pt x="307" y="340"/>
                  </a:cubicBezTo>
                  <a:cubicBezTo>
                    <a:pt x="286" y="340"/>
                    <a:pt x="286" y="340"/>
                    <a:pt x="286" y="340"/>
                  </a:cubicBezTo>
                  <a:cubicBezTo>
                    <a:pt x="280" y="344"/>
                    <a:pt x="280" y="344"/>
                    <a:pt x="280" y="344"/>
                  </a:cubicBezTo>
                  <a:cubicBezTo>
                    <a:pt x="277" y="344"/>
                    <a:pt x="277" y="344"/>
                    <a:pt x="277" y="344"/>
                  </a:cubicBezTo>
                  <a:cubicBezTo>
                    <a:pt x="281" y="350"/>
                    <a:pt x="281" y="350"/>
                    <a:pt x="281" y="350"/>
                  </a:cubicBezTo>
                  <a:cubicBezTo>
                    <a:pt x="273" y="360"/>
                    <a:pt x="273" y="360"/>
                    <a:pt x="273" y="360"/>
                  </a:cubicBezTo>
                  <a:cubicBezTo>
                    <a:pt x="280" y="367"/>
                    <a:pt x="280" y="367"/>
                    <a:pt x="280" y="367"/>
                  </a:cubicBezTo>
                  <a:cubicBezTo>
                    <a:pt x="291" y="367"/>
                    <a:pt x="291" y="367"/>
                    <a:pt x="291" y="367"/>
                  </a:cubicBezTo>
                  <a:cubicBezTo>
                    <a:pt x="292" y="378"/>
                    <a:pt x="292" y="378"/>
                    <a:pt x="292" y="378"/>
                  </a:cubicBezTo>
                  <a:cubicBezTo>
                    <a:pt x="300" y="394"/>
                    <a:pt x="300" y="394"/>
                    <a:pt x="300" y="394"/>
                  </a:cubicBezTo>
                  <a:cubicBezTo>
                    <a:pt x="300" y="407"/>
                    <a:pt x="300" y="407"/>
                    <a:pt x="300" y="407"/>
                  </a:cubicBezTo>
                  <a:cubicBezTo>
                    <a:pt x="296" y="407"/>
                    <a:pt x="296" y="407"/>
                    <a:pt x="296" y="407"/>
                  </a:cubicBezTo>
                  <a:cubicBezTo>
                    <a:pt x="287" y="424"/>
                    <a:pt x="287" y="424"/>
                    <a:pt x="287" y="424"/>
                  </a:cubicBezTo>
                  <a:cubicBezTo>
                    <a:pt x="283" y="424"/>
                    <a:pt x="283" y="424"/>
                    <a:pt x="283" y="424"/>
                  </a:cubicBezTo>
                  <a:cubicBezTo>
                    <a:pt x="263" y="437"/>
                    <a:pt x="263" y="437"/>
                    <a:pt x="263" y="437"/>
                  </a:cubicBezTo>
                  <a:cubicBezTo>
                    <a:pt x="266" y="443"/>
                    <a:pt x="266" y="443"/>
                    <a:pt x="266" y="443"/>
                  </a:cubicBezTo>
                  <a:cubicBezTo>
                    <a:pt x="266" y="443"/>
                    <a:pt x="270" y="447"/>
                    <a:pt x="270" y="447"/>
                  </a:cubicBezTo>
                  <a:cubicBezTo>
                    <a:pt x="270" y="447"/>
                    <a:pt x="270" y="451"/>
                    <a:pt x="270" y="451"/>
                  </a:cubicBezTo>
                  <a:cubicBezTo>
                    <a:pt x="256" y="453"/>
                    <a:pt x="256" y="453"/>
                    <a:pt x="256" y="453"/>
                  </a:cubicBezTo>
                  <a:cubicBezTo>
                    <a:pt x="260" y="454"/>
                    <a:pt x="260" y="454"/>
                    <a:pt x="260" y="454"/>
                  </a:cubicBezTo>
                  <a:cubicBezTo>
                    <a:pt x="247" y="469"/>
                    <a:pt x="247" y="469"/>
                    <a:pt x="247" y="469"/>
                  </a:cubicBezTo>
                  <a:cubicBezTo>
                    <a:pt x="247" y="474"/>
                    <a:pt x="247" y="474"/>
                    <a:pt x="247" y="474"/>
                  </a:cubicBezTo>
                  <a:cubicBezTo>
                    <a:pt x="237" y="463"/>
                    <a:pt x="237" y="463"/>
                    <a:pt x="237" y="463"/>
                  </a:cubicBezTo>
                  <a:cubicBezTo>
                    <a:pt x="227" y="467"/>
                    <a:pt x="227" y="467"/>
                    <a:pt x="227" y="467"/>
                  </a:cubicBezTo>
                  <a:cubicBezTo>
                    <a:pt x="230" y="477"/>
                    <a:pt x="230" y="477"/>
                    <a:pt x="230" y="477"/>
                  </a:cubicBezTo>
                  <a:cubicBezTo>
                    <a:pt x="223" y="490"/>
                    <a:pt x="223" y="490"/>
                    <a:pt x="223" y="490"/>
                  </a:cubicBezTo>
                  <a:cubicBezTo>
                    <a:pt x="213" y="490"/>
                    <a:pt x="213" y="490"/>
                    <a:pt x="213" y="490"/>
                  </a:cubicBezTo>
                  <a:cubicBezTo>
                    <a:pt x="201" y="493"/>
                    <a:pt x="201" y="493"/>
                    <a:pt x="201" y="493"/>
                  </a:cubicBezTo>
                  <a:cubicBezTo>
                    <a:pt x="194" y="500"/>
                    <a:pt x="194" y="500"/>
                    <a:pt x="194" y="500"/>
                  </a:cubicBezTo>
                  <a:cubicBezTo>
                    <a:pt x="190" y="500"/>
                    <a:pt x="190" y="500"/>
                    <a:pt x="190" y="500"/>
                  </a:cubicBezTo>
                  <a:cubicBezTo>
                    <a:pt x="190" y="500"/>
                    <a:pt x="190" y="504"/>
                    <a:pt x="189" y="504"/>
                  </a:cubicBezTo>
                  <a:cubicBezTo>
                    <a:pt x="189" y="504"/>
                    <a:pt x="177" y="507"/>
                    <a:pt x="177" y="507"/>
                  </a:cubicBezTo>
                  <a:cubicBezTo>
                    <a:pt x="177" y="518"/>
                    <a:pt x="177" y="518"/>
                    <a:pt x="177" y="518"/>
                  </a:cubicBezTo>
                  <a:cubicBezTo>
                    <a:pt x="184" y="528"/>
                    <a:pt x="184" y="528"/>
                    <a:pt x="184" y="528"/>
                  </a:cubicBezTo>
                  <a:cubicBezTo>
                    <a:pt x="173" y="534"/>
                    <a:pt x="173" y="534"/>
                    <a:pt x="173" y="534"/>
                  </a:cubicBezTo>
                  <a:cubicBezTo>
                    <a:pt x="173" y="537"/>
                    <a:pt x="173" y="537"/>
                    <a:pt x="173" y="537"/>
                  </a:cubicBezTo>
                  <a:cubicBezTo>
                    <a:pt x="167" y="541"/>
                    <a:pt x="167" y="541"/>
                    <a:pt x="167" y="541"/>
                  </a:cubicBezTo>
                  <a:cubicBezTo>
                    <a:pt x="160" y="523"/>
                    <a:pt x="160" y="523"/>
                    <a:pt x="160" y="523"/>
                  </a:cubicBezTo>
                  <a:cubicBezTo>
                    <a:pt x="143" y="520"/>
                    <a:pt x="143" y="520"/>
                    <a:pt x="143" y="520"/>
                  </a:cubicBezTo>
                  <a:cubicBezTo>
                    <a:pt x="143" y="524"/>
                    <a:pt x="143" y="524"/>
                    <a:pt x="143" y="524"/>
                  </a:cubicBezTo>
                  <a:cubicBezTo>
                    <a:pt x="117" y="530"/>
                    <a:pt x="117" y="530"/>
                    <a:pt x="117" y="530"/>
                  </a:cubicBezTo>
                  <a:cubicBezTo>
                    <a:pt x="116" y="537"/>
                    <a:pt x="116" y="537"/>
                    <a:pt x="116" y="537"/>
                  </a:cubicBezTo>
                  <a:cubicBezTo>
                    <a:pt x="120" y="537"/>
                    <a:pt x="120" y="537"/>
                    <a:pt x="120" y="537"/>
                  </a:cubicBezTo>
                  <a:cubicBezTo>
                    <a:pt x="103" y="551"/>
                    <a:pt x="103" y="551"/>
                    <a:pt x="103" y="551"/>
                  </a:cubicBezTo>
                  <a:cubicBezTo>
                    <a:pt x="103" y="547"/>
                    <a:pt x="103" y="547"/>
                    <a:pt x="103" y="547"/>
                  </a:cubicBezTo>
                  <a:cubicBezTo>
                    <a:pt x="87" y="544"/>
                    <a:pt x="87" y="544"/>
                    <a:pt x="87" y="544"/>
                  </a:cubicBezTo>
                  <a:cubicBezTo>
                    <a:pt x="87" y="524"/>
                    <a:pt x="87" y="524"/>
                    <a:pt x="87" y="524"/>
                  </a:cubicBezTo>
                  <a:cubicBezTo>
                    <a:pt x="83" y="524"/>
                    <a:pt x="83" y="524"/>
                    <a:pt x="83" y="524"/>
                  </a:cubicBezTo>
                  <a:cubicBezTo>
                    <a:pt x="83" y="520"/>
                    <a:pt x="83" y="520"/>
                    <a:pt x="83" y="520"/>
                  </a:cubicBezTo>
                  <a:cubicBezTo>
                    <a:pt x="87" y="511"/>
                    <a:pt x="87" y="511"/>
                    <a:pt x="87" y="511"/>
                  </a:cubicBezTo>
                  <a:cubicBezTo>
                    <a:pt x="83" y="507"/>
                    <a:pt x="83" y="507"/>
                    <a:pt x="83" y="507"/>
                  </a:cubicBezTo>
                  <a:cubicBezTo>
                    <a:pt x="96" y="504"/>
                    <a:pt x="96" y="504"/>
                    <a:pt x="96" y="504"/>
                  </a:cubicBezTo>
                  <a:cubicBezTo>
                    <a:pt x="83" y="481"/>
                    <a:pt x="83" y="481"/>
                    <a:pt x="83" y="481"/>
                  </a:cubicBezTo>
                  <a:cubicBezTo>
                    <a:pt x="86" y="473"/>
                    <a:pt x="86" y="473"/>
                    <a:pt x="86" y="473"/>
                  </a:cubicBezTo>
                  <a:cubicBezTo>
                    <a:pt x="97" y="473"/>
                    <a:pt x="97" y="473"/>
                    <a:pt x="97" y="473"/>
                  </a:cubicBezTo>
                  <a:cubicBezTo>
                    <a:pt x="106" y="454"/>
                    <a:pt x="106" y="454"/>
                    <a:pt x="106" y="454"/>
                  </a:cubicBezTo>
                  <a:cubicBezTo>
                    <a:pt x="113" y="451"/>
                    <a:pt x="113" y="451"/>
                    <a:pt x="113" y="451"/>
                  </a:cubicBezTo>
                  <a:cubicBezTo>
                    <a:pt x="117" y="434"/>
                    <a:pt x="117" y="434"/>
                    <a:pt x="117" y="434"/>
                  </a:cubicBezTo>
                  <a:cubicBezTo>
                    <a:pt x="106" y="427"/>
                    <a:pt x="106" y="427"/>
                    <a:pt x="106" y="427"/>
                  </a:cubicBezTo>
                  <a:cubicBezTo>
                    <a:pt x="106" y="424"/>
                    <a:pt x="106" y="424"/>
                    <a:pt x="106" y="424"/>
                  </a:cubicBezTo>
                  <a:cubicBezTo>
                    <a:pt x="120" y="424"/>
                    <a:pt x="120" y="424"/>
                    <a:pt x="120" y="424"/>
                  </a:cubicBezTo>
                  <a:cubicBezTo>
                    <a:pt x="123" y="420"/>
                    <a:pt x="123" y="420"/>
                    <a:pt x="123" y="420"/>
                  </a:cubicBezTo>
                  <a:cubicBezTo>
                    <a:pt x="127" y="420"/>
                    <a:pt x="127" y="420"/>
                    <a:pt x="127" y="420"/>
                  </a:cubicBezTo>
                  <a:cubicBezTo>
                    <a:pt x="127" y="417"/>
                    <a:pt x="127" y="417"/>
                    <a:pt x="127" y="417"/>
                  </a:cubicBezTo>
                  <a:cubicBezTo>
                    <a:pt x="120" y="407"/>
                    <a:pt x="120" y="407"/>
                    <a:pt x="120" y="407"/>
                  </a:cubicBezTo>
                  <a:cubicBezTo>
                    <a:pt x="120" y="407"/>
                    <a:pt x="120" y="402"/>
                    <a:pt x="119" y="400"/>
                  </a:cubicBezTo>
                  <a:cubicBezTo>
                    <a:pt x="118" y="398"/>
                    <a:pt x="117" y="390"/>
                    <a:pt x="117" y="390"/>
                  </a:cubicBezTo>
                  <a:cubicBezTo>
                    <a:pt x="114" y="388"/>
                    <a:pt x="107" y="378"/>
                    <a:pt x="106" y="374"/>
                  </a:cubicBezTo>
                  <a:cubicBezTo>
                    <a:pt x="104" y="370"/>
                    <a:pt x="91" y="360"/>
                    <a:pt x="88" y="358"/>
                  </a:cubicBezTo>
                  <a:cubicBezTo>
                    <a:pt x="85" y="356"/>
                    <a:pt x="76" y="346"/>
                    <a:pt x="76" y="346"/>
                  </a:cubicBezTo>
                  <a:cubicBezTo>
                    <a:pt x="72" y="344"/>
                    <a:pt x="72" y="344"/>
                    <a:pt x="72" y="344"/>
                  </a:cubicBezTo>
                  <a:cubicBezTo>
                    <a:pt x="63" y="336"/>
                    <a:pt x="63" y="336"/>
                    <a:pt x="63" y="336"/>
                  </a:cubicBezTo>
                  <a:cubicBezTo>
                    <a:pt x="57" y="319"/>
                    <a:pt x="57" y="319"/>
                    <a:pt x="57" y="319"/>
                  </a:cubicBezTo>
                  <a:cubicBezTo>
                    <a:pt x="63" y="307"/>
                    <a:pt x="63" y="307"/>
                    <a:pt x="63" y="307"/>
                  </a:cubicBezTo>
                  <a:cubicBezTo>
                    <a:pt x="58" y="303"/>
                    <a:pt x="56" y="293"/>
                    <a:pt x="56" y="293"/>
                  </a:cubicBezTo>
                  <a:cubicBezTo>
                    <a:pt x="42" y="283"/>
                    <a:pt x="42" y="283"/>
                    <a:pt x="42" y="283"/>
                  </a:cubicBezTo>
                  <a:cubicBezTo>
                    <a:pt x="33" y="281"/>
                    <a:pt x="33" y="281"/>
                    <a:pt x="33" y="281"/>
                  </a:cubicBezTo>
                  <a:cubicBezTo>
                    <a:pt x="43" y="267"/>
                    <a:pt x="43" y="267"/>
                    <a:pt x="43" y="267"/>
                  </a:cubicBezTo>
                  <a:cubicBezTo>
                    <a:pt x="48" y="264"/>
                    <a:pt x="48" y="264"/>
                    <a:pt x="48" y="264"/>
                  </a:cubicBezTo>
                  <a:cubicBezTo>
                    <a:pt x="53" y="263"/>
                    <a:pt x="53" y="263"/>
                    <a:pt x="53" y="263"/>
                  </a:cubicBezTo>
                  <a:cubicBezTo>
                    <a:pt x="56" y="267"/>
                    <a:pt x="56" y="267"/>
                    <a:pt x="56" y="267"/>
                  </a:cubicBezTo>
                  <a:cubicBezTo>
                    <a:pt x="56" y="264"/>
                    <a:pt x="56" y="264"/>
                    <a:pt x="56" y="264"/>
                  </a:cubicBezTo>
                  <a:cubicBezTo>
                    <a:pt x="60" y="260"/>
                    <a:pt x="60" y="260"/>
                    <a:pt x="60" y="260"/>
                  </a:cubicBezTo>
                  <a:cubicBezTo>
                    <a:pt x="56" y="253"/>
                    <a:pt x="56" y="253"/>
                    <a:pt x="56" y="253"/>
                  </a:cubicBezTo>
                  <a:cubicBezTo>
                    <a:pt x="63" y="250"/>
                    <a:pt x="63" y="250"/>
                    <a:pt x="63" y="250"/>
                  </a:cubicBezTo>
                  <a:cubicBezTo>
                    <a:pt x="50" y="237"/>
                    <a:pt x="50" y="237"/>
                    <a:pt x="50" y="237"/>
                  </a:cubicBezTo>
                  <a:cubicBezTo>
                    <a:pt x="42" y="237"/>
                    <a:pt x="42" y="237"/>
                    <a:pt x="42" y="237"/>
                  </a:cubicBezTo>
                  <a:cubicBezTo>
                    <a:pt x="33" y="233"/>
                    <a:pt x="33" y="233"/>
                    <a:pt x="33" y="233"/>
                  </a:cubicBezTo>
                  <a:cubicBezTo>
                    <a:pt x="33" y="230"/>
                    <a:pt x="33" y="230"/>
                    <a:pt x="33" y="230"/>
                  </a:cubicBezTo>
                  <a:cubicBezTo>
                    <a:pt x="17" y="223"/>
                    <a:pt x="17" y="223"/>
                    <a:pt x="17" y="223"/>
                  </a:cubicBezTo>
                  <a:cubicBezTo>
                    <a:pt x="13" y="217"/>
                    <a:pt x="13" y="217"/>
                    <a:pt x="13" y="217"/>
                  </a:cubicBezTo>
                  <a:cubicBezTo>
                    <a:pt x="13" y="206"/>
                    <a:pt x="13" y="206"/>
                    <a:pt x="13" y="206"/>
                  </a:cubicBezTo>
                  <a:cubicBezTo>
                    <a:pt x="20" y="204"/>
                    <a:pt x="20" y="204"/>
                    <a:pt x="20" y="204"/>
                  </a:cubicBezTo>
                  <a:cubicBezTo>
                    <a:pt x="23" y="193"/>
                    <a:pt x="23" y="193"/>
                    <a:pt x="23" y="193"/>
                  </a:cubicBezTo>
                  <a:cubicBezTo>
                    <a:pt x="28" y="191"/>
                    <a:pt x="37" y="184"/>
                    <a:pt x="37" y="184"/>
                  </a:cubicBezTo>
                  <a:cubicBezTo>
                    <a:pt x="37" y="173"/>
                    <a:pt x="37" y="173"/>
                    <a:pt x="37" y="173"/>
                  </a:cubicBezTo>
                  <a:cubicBezTo>
                    <a:pt x="33" y="170"/>
                    <a:pt x="33" y="170"/>
                    <a:pt x="33" y="170"/>
                  </a:cubicBezTo>
                  <a:cubicBezTo>
                    <a:pt x="34" y="139"/>
                    <a:pt x="34" y="139"/>
                    <a:pt x="34" y="139"/>
                  </a:cubicBezTo>
                  <a:cubicBezTo>
                    <a:pt x="30" y="127"/>
                    <a:pt x="30" y="127"/>
                    <a:pt x="30" y="127"/>
                  </a:cubicBezTo>
                  <a:cubicBezTo>
                    <a:pt x="20" y="117"/>
                    <a:pt x="20" y="117"/>
                    <a:pt x="20" y="117"/>
                  </a:cubicBezTo>
                  <a:cubicBezTo>
                    <a:pt x="0" y="110"/>
                    <a:pt x="0" y="110"/>
                    <a:pt x="0" y="110"/>
                  </a:cubicBezTo>
                  <a:cubicBezTo>
                    <a:pt x="0" y="91"/>
                    <a:pt x="0" y="91"/>
                    <a:pt x="0" y="91"/>
                  </a:cubicBezTo>
                  <a:cubicBezTo>
                    <a:pt x="3" y="73"/>
                    <a:pt x="3" y="73"/>
                    <a:pt x="3" y="73"/>
                  </a:cubicBezTo>
                  <a:cubicBezTo>
                    <a:pt x="3" y="60"/>
                    <a:pt x="3" y="60"/>
                    <a:pt x="3" y="60"/>
                  </a:cubicBezTo>
                  <a:cubicBezTo>
                    <a:pt x="0" y="53"/>
                    <a:pt x="0" y="53"/>
                    <a:pt x="0" y="53"/>
                  </a:cubicBezTo>
                  <a:cubicBezTo>
                    <a:pt x="10" y="40"/>
                    <a:pt x="10" y="40"/>
                    <a:pt x="10" y="40"/>
                  </a:cubicBezTo>
                  <a:cubicBezTo>
                    <a:pt x="6" y="40"/>
                    <a:pt x="6" y="40"/>
                    <a:pt x="6" y="40"/>
                  </a:cubicBezTo>
                  <a:cubicBezTo>
                    <a:pt x="6" y="40"/>
                    <a:pt x="6" y="33"/>
                    <a:pt x="6" y="33"/>
                  </a:cubicBezTo>
                  <a:cubicBezTo>
                    <a:pt x="6" y="33"/>
                    <a:pt x="3" y="33"/>
                    <a:pt x="3" y="33"/>
                  </a:cubicBezTo>
                  <a:cubicBezTo>
                    <a:pt x="13" y="30"/>
                    <a:pt x="13" y="30"/>
                    <a:pt x="13" y="30"/>
                  </a:cubicBezTo>
                  <a:cubicBezTo>
                    <a:pt x="13" y="26"/>
                    <a:pt x="13" y="26"/>
                    <a:pt x="13" y="26"/>
                  </a:cubicBezTo>
                  <a:cubicBezTo>
                    <a:pt x="16" y="23"/>
                    <a:pt x="16" y="23"/>
                    <a:pt x="16" y="23"/>
                  </a:cubicBezTo>
                  <a:cubicBezTo>
                    <a:pt x="19" y="11"/>
                    <a:pt x="19" y="11"/>
                    <a:pt x="19" y="11"/>
                  </a:cubicBezTo>
                  <a:cubicBezTo>
                    <a:pt x="33" y="0"/>
                    <a:pt x="33" y="0"/>
                    <a:pt x="33" y="0"/>
                  </a:cubicBezTo>
                  <a:cubicBezTo>
                    <a:pt x="50" y="10"/>
                    <a:pt x="50" y="10"/>
                    <a:pt x="50" y="10"/>
                  </a:cubicBezTo>
                  <a:cubicBezTo>
                    <a:pt x="50" y="10"/>
                    <a:pt x="53" y="17"/>
                    <a:pt x="53" y="24"/>
                  </a:cubicBezTo>
                  <a:cubicBezTo>
                    <a:pt x="77" y="60"/>
                    <a:pt x="77" y="60"/>
                    <a:pt x="77" y="60"/>
                  </a:cubicBezTo>
                  <a:cubicBezTo>
                    <a:pt x="73" y="67"/>
                    <a:pt x="73" y="67"/>
                    <a:pt x="73" y="67"/>
                  </a:cubicBezTo>
                  <a:cubicBezTo>
                    <a:pt x="86" y="87"/>
                    <a:pt x="86" y="87"/>
                    <a:pt x="86" y="87"/>
                  </a:cubicBezTo>
                  <a:cubicBezTo>
                    <a:pt x="90" y="83"/>
                    <a:pt x="90" y="83"/>
                    <a:pt x="90" y="83"/>
                  </a:cubicBezTo>
                  <a:cubicBezTo>
                    <a:pt x="100" y="90"/>
                    <a:pt x="100" y="90"/>
                    <a:pt x="100" y="90"/>
                  </a:cubicBezTo>
                  <a:cubicBezTo>
                    <a:pt x="110" y="86"/>
                    <a:pt x="110" y="86"/>
                    <a:pt x="110" y="86"/>
                  </a:cubicBezTo>
                  <a:cubicBezTo>
                    <a:pt x="110" y="91"/>
                    <a:pt x="110" y="91"/>
                    <a:pt x="110" y="91"/>
                  </a:cubicBezTo>
                  <a:cubicBezTo>
                    <a:pt x="116" y="83"/>
                    <a:pt x="116" y="83"/>
                    <a:pt x="116" y="83"/>
                  </a:cubicBezTo>
                  <a:cubicBezTo>
                    <a:pt x="127" y="83"/>
                    <a:pt x="127" y="83"/>
                    <a:pt x="127" y="83"/>
                  </a:cubicBezTo>
                  <a:cubicBezTo>
                    <a:pt x="127" y="90"/>
                    <a:pt x="127" y="90"/>
                    <a:pt x="127" y="90"/>
                  </a:cubicBezTo>
                  <a:cubicBezTo>
                    <a:pt x="136" y="94"/>
                    <a:pt x="136" y="94"/>
                    <a:pt x="136" y="94"/>
                  </a:cubicBezTo>
                  <a:cubicBezTo>
                    <a:pt x="139" y="90"/>
                    <a:pt x="139" y="90"/>
                    <a:pt x="139" y="90"/>
                  </a:cubicBezTo>
                  <a:cubicBezTo>
                    <a:pt x="144" y="90"/>
                    <a:pt x="144" y="90"/>
                    <a:pt x="144" y="90"/>
                  </a:cubicBezTo>
                  <a:cubicBezTo>
                    <a:pt x="153" y="100"/>
                    <a:pt x="153" y="100"/>
                    <a:pt x="153" y="100"/>
                  </a:cubicBezTo>
                  <a:cubicBezTo>
                    <a:pt x="167" y="97"/>
                    <a:pt x="167" y="97"/>
                    <a:pt x="167" y="97"/>
                  </a:cubicBezTo>
                  <a:cubicBezTo>
                    <a:pt x="169" y="94"/>
                    <a:pt x="169" y="94"/>
                    <a:pt x="169" y="94"/>
                  </a:cubicBezTo>
                  <a:cubicBezTo>
                    <a:pt x="174" y="94"/>
                    <a:pt x="174" y="94"/>
                    <a:pt x="174" y="94"/>
                  </a:cubicBezTo>
                  <a:cubicBezTo>
                    <a:pt x="176" y="90"/>
                    <a:pt x="176" y="90"/>
                    <a:pt x="176" y="90"/>
                  </a:cubicBezTo>
                  <a:cubicBezTo>
                    <a:pt x="173" y="86"/>
                    <a:pt x="173" y="86"/>
                    <a:pt x="173" y="86"/>
                  </a:cubicBezTo>
                  <a:cubicBezTo>
                    <a:pt x="180" y="79"/>
                    <a:pt x="180" y="79"/>
                    <a:pt x="180" y="79"/>
                  </a:cubicBezTo>
                  <a:cubicBezTo>
                    <a:pt x="180" y="79"/>
                    <a:pt x="186" y="67"/>
                    <a:pt x="189" y="63"/>
                  </a:cubicBezTo>
                  <a:cubicBezTo>
                    <a:pt x="207" y="63"/>
                    <a:pt x="207" y="63"/>
                    <a:pt x="207" y="63"/>
                  </a:cubicBezTo>
                  <a:cubicBezTo>
                    <a:pt x="226" y="40"/>
                    <a:pt x="226" y="40"/>
                    <a:pt x="226" y="40"/>
                  </a:cubicBezTo>
                  <a:cubicBezTo>
                    <a:pt x="230" y="57"/>
                    <a:pt x="230" y="57"/>
                    <a:pt x="230" y="57"/>
                  </a:cubicBezTo>
                  <a:cubicBezTo>
                    <a:pt x="254" y="60"/>
                    <a:pt x="254" y="60"/>
                    <a:pt x="254" y="60"/>
                  </a:cubicBezTo>
                  <a:cubicBezTo>
                    <a:pt x="254" y="60"/>
                    <a:pt x="266" y="43"/>
                    <a:pt x="267" y="40"/>
                  </a:cubicBezTo>
                  <a:cubicBezTo>
                    <a:pt x="290" y="53"/>
                    <a:pt x="290" y="53"/>
                    <a:pt x="290" y="53"/>
                  </a:cubicBezTo>
                  <a:cubicBezTo>
                    <a:pt x="287" y="64"/>
                    <a:pt x="287" y="64"/>
                    <a:pt x="287" y="64"/>
                  </a:cubicBezTo>
                  <a:cubicBezTo>
                    <a:pt x="305" y="67"/>
                    <a:pt x="305" y="67"/>
                    <a:pt x="305" y="67"/>
                  </a:cubicBezTo>
                  <a:cubicBezTo>
                    <a:pt x="321" y="63"/>
                    <a:pt x="321" y="63"/>
                    <a:pt x="321" y="63"/>
                  </a:cubicBezTo>
                  <a:cubicBezTo>
                    <a:pt x="317" y="53"/>
                    <a:pt x="317" y="53"/>
                    <a:pt x="317" y="53"/>
                  </a:cubicBezTo>
                  <a:cubicBezTo>
                    <a:pt x="334" y="46"/>
                    <a:pt x="334" y="46"/>
                    <a:pt x="334" y="46"/>
                  </a:cubicBezTo>
                  <a:cubicBezTo>
                    <a:pt x="316" y="36"/>
                    <a:pt x="316" y="36"/>
                    <a:pt x="316" y="36"/>
                  </a:cubicBezTo>
                  <a:cubicBezTo>
                    <a:pt x="334" y="30"/>
                    <a:pt x="334" y="30"/>
                    <a:pt x="334" y="30"/>
                  </a:cubicBezTo>
                  <a:cubicBezTo>
                    <a:pt x="346" y="36"/>
                    <a:pt x="346" y="36"/>
                    <a:pt x="346" y="36"/>
                  </a:cubicBezTo>
                  <a:cubicBezTo>
                    <a:pt x="360" y="20"/>
                    <a:pt x="360" y="20"/>
                    <a:pt x="360" y="20"/>
                  </a:cubicBezTo>
                  <a:cubicBezTo>
                    <a:pt x="380" y="37"/>
                    <a:pt x="380" y="37"/>
                    <a:pt x="380" y="37"/>
                  </a:cubicBezTo>
                  <a:cubicBezTo>
                    <a:pt x="373" y="50"/>
                    <a:pt x="373" y="50"/>
                    <a:pt x="373" y="50"/>
                  </a:cubicBezTo>
                  <a:cubicBezTo>
                    <a:pt x="377" y="67"/>
                    <a:pt x="377" y="67"/>
                    <a:pt x="377" y="67"/>
                  </a:cubicBezTo>
                  <a:cubicBezTo>
                    <a:pt x="387" y="83"/>
                    <a:pt x="387" y="83"/>
                    <a:pt x="387" y="83"/>
                  </a:cubicBezTo>
                  <a:cubicBezTo>
                    <a:pt x="397" y="80"/>
                    <a:pt x="397" y="80"/>
                    <a:pt x="397" y="80"/>
                  </a:cubicBezTo>
                  <a:cubicBezTo>
                    <a:pt x="404" y="56"/>
                    <a:pt x="404" y="56"/>
                    <a:pt x="404" y="56"/>
                  </a:cubicBezTo>
                  <a:cubicBezTo>
                    <a:pt x="407" y="60"/>
                    <a:pt x="407" y="60"/>
                    <a:pt x="407" y="60"/>
                  </a:cubicBezTo>
                  <a:cubicBezTo>
                    <a:pt x="421" y="56"/>
                    <a:pt x="421" y="56"/>
                    <a:pt x="421" y="56"/>
                  </a:cubicBezTo>
                  <a:cubicBezTo>
                    <a:pt x="423" y="59"/>
                    <a:pt x="423" y="59"/>
                    <a:pt x="423" y="59"/>
                  </a:cubicBezTo>
                  <a:cubicBezTo>
                    <a:pt x="436" y="74"/>
                    <a:pt x="436" y="74"/>
                    <a:pt x="436" y="74"/>
                  </a:cubicBezTo>
                  <a:cubicBezTo>
                    <a:pt x="449" y="99"/>
                    <a:pt x="449" y="99"/>
                    <a:pt x="449" y="99"/>
                  </a:cubicBezTo>
                  <a:cubicBezTo>
                    <a:pt x="461" y="114"/>
                    <a:pt x="461" y="114"/>
                    <a:pt x="461" y="114"/>
                  </a:cubicBezTo>
                  <a:cubicBezTo>
                    <a:pt x="474" y="173"/>
                    <a:pt x="474" y="173"/>
                    <a:pt x="474" y="173"/>
                  </a:cubicBezTo>
                  <a:cubicBezTo>
                    <a:pt x="467" y="199"/>
                    <a:pt x="467" y="199"/>
                    <a:pt x="467" y="199"/>
                  </a:cubicBezTo>
                  <a:cubicBezTo>
                    <a:pt x="468" y="211"/>
                    <a:pt x="468" y="211"/>
                    <a:pt x="468" y="211"/>
                  </a:cubicBezTo>
                  <a:cubicBezTo>
                    <a:pt x="424" y="233"/>
                    <a:pt x="424" y="233"/>
                    <a:pt x="424" y="233"/>
                  </a:cubicBezTo>
                  <a:lnTo>
                    <a:pt x="407"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14">
              <a:extLst>
                <a:ext uri="{FF2B5EF4-FFF2-40B4-BE49-F238E27FC236}">
                  <a16:creationId xmlns:a16="http://schemas.microsoft.com/office/drawing/2014/main" id="{01E9914D-FE4C-4B5D-AE29-4FEE90E29A09}"/>
                </a:ext>
              </a:extLst>
            </p:cNvPr>
            <p:cNvSpPr>
              <a:spLocks/>
            </p:cNvSpPr>
            <p:nvPr/>
          </p:nvSpPr>
          <p:spPr bwMode="auto">
            <a:xfrm>
              <a:off x="6436510" y="3788614"/>
              <a:ext cx="781902" cy="655287"/>
            </a:xfrm>
            <a:custGeom>
              <a:avLst/>
              <a:gdLst>
                <a:gd name="T0" fmla="*/ 504 w 516"/>
                <a:gd name="T1" fmla="*/ 371 h 431"/>
                <a:gd name="T2" fmla="*/ 480 w 516"/>
                <a:gd name="T3" fmla="*/ 351 h 431"/>
                <a:gd name="T4" fmla="*/ 441 w 516"/>
                <a:gd name="T5" fmla="*/ 311 h 431"/>
                <a:gd name="T6" fmla="*/ 383 w 516"/>
                <a:gd name="T7" fmla="*/ 310 h 431"/>
                <a:gd name="T8" fmla="*/ 348 w 516"/>
                <a:gd name="T9" fmla="*/ 308 h 431"/>
                <a:gd name="T10" fmla="*/ 379 w 516"/>
                <a:gd name="T11" fmla="*/ 325 h 431"/>
                <a:gd name="T12" fmla="*/ 422 w 516"/>
                <a:gd name="T13" fmla="*/ 318 h 431"/>
                <a:gd name="T14" fmla="*/ 459 w 516"/>
                <a:gd name="T15" fmla="*/ 362 h 431"/>
                <a:gd name="T16" fmla="*/ 485 w 516"/>
                <a:gd name="T17" fmla="*/ 387 h 431"/>
                <a:gd name="T18" fmla="*/ 461 w 516"/>
                <a:gd name="T19" fmla="*/ 411 h 431"/>
                <a:gd name="T20" fmla="*/ 437 w 516"/>
                <a:gd name="T21" fmla="*/ 381 h 431"/>
                <a:gd name="T22" fmla="*/ 410 w 516"/>
                <a:gd name="T23" fmla="*/ 367 h 431"/>
                <a:gd name="T24" fmla="*/ 398 w 516"/>
                <a:gd name="T25" fmla="*/ 377 h 431"/>
                <a:gd name="T26" fmla="*/ 369 w 516"/>
                <a:gd name="T27" fmla="*/ 398 h 431"/>
                <a:gd name="T28" fmla="*/ 331 w 516"/>
                <a:gd name="T29" fmla="*/ 371 h 431"/>
                <a:gd name="T30" fmla="*/ 290 w 516"/>
                <a:gd name="T31" fmla="*/ 371 h 431"/>
                <a:gd name="T32" fmla="*/ 244 w 516"/>
                <a:gd name="T33" fmla="*/ 410 h 431"/>
                <a:gd name="T34" fmla="*/ 238 w 516"/>
                <a:gd name="T35" fmla="*/ 425 h 431"/>
                <a:gd name="T36" fmla="*/ 217 w 516"/>
                <a:gd name="T37" fmla="*/ 431 h 431"/>
                <a:gd name="T38" fmla="*/ 200 w 516"/>
                <a:gd name="T39" fmla="*/ 425 h 431"/>
                <a:gd name="T40" fmla="*/ 180 w 516"/>
                <a:gd name="T41" fmla="*/ 414 h 431"/>
                <a:gd name="T42" fmla="*/ 164 w 516"/>
                <a:gd name="T43" fmla="*/ 421 h 431"/>
                <a:gd name="T44" fmla="*/ 137 w 516"/>
                <a:gd name="T45" fmla="*/ 398 h 431"/>
                <a:gd name="T46" fmla="*/ 114 w 516"/>
                <a:gd name="T47" fmla="*/ 341 h 431"/>
                <a:gd name="T48" fmla="*/ 87 w 516"/>
                <a:gd name="T49" fmla="*/ 313 h 431"/>
                <a:gd name="T50" fmla="*/ 63 w 516"/>
                <a:gd name="T51" fmla="*/ 280 h 431"/>
                <a:gd name="T52" fmla="*/ 64 w 516"/>
                <a:gd name="T53" fmla="*/ 254 h 431"/>
                <a:gd name="T54" fmla="*/ 87 w 516"/>
                <a:gd name="T55" fmla="*/ 224 h 431"/>
                <a:gd name="T56" fmla="*/ 64 w 516"/>
                <a:gd name="T57" fmla="*/ 191 h 431"/>
                <a:gd name="T58" fmla="*/ 47 w 516"/>
                <a:gd name="T59" fmla="*/ 174 h 431"/>
                <a:gd name="T60" fmla="*/ 14 w 516"/>
                <a:gd name="T61" fmla="*/ 134 h 431"/>
                <a:gd name="T62" fmla="*/ 54 w 516"/>
                <a:gd name="T63" fmla="*/ 77 h 431"/>
                <a:gd name="T64" fmla="*/ 70 w 516"/>
                <a:gd name="T65" fmla="*/ 17 h 431"/>
                <a:gd name="T66" fmla="*/ 120 w 516"/>
                <a:gd name="T67" fmla="*/ 10 h 431"/>
                <a:gd name="T68" fmla="*/ 185 w 516"/>
                <a:gd name="T69" fmla="*/ 4 h 431"/>
                <a:gd name="T70" fmla="*/ 212 w 516"/>
                <a:gd name="T71" fmla="*/ 16 h 431"/>
                <a:gd name="T72" fmla="*/ 241 w 516"/>
                <a:gd name="T73" fmla="*/ 27 h 431"/>
                <a:gd name="T74" fmla="*/ 248 w 516"/>
                <a:gd name="T75" fmla="*/ 23 h 431"/>
                <a:gd name="T76" fmla="*/ 251 w 516"/>
                <a:gd name="T77" fmla="*/ 34 h 431"/>
                <a:gd name="T78" fmla="*/ 284 w 516"/>
                <a:gd name="T79" fmla="*/ 23 h 431"/>
                <a:gd name="T80" fmla="*/ 308 w 516"/>
                <a:gd name="T81" fmla="*/ 30 h 431"/>
                <a:gd name="T82" fmla="*/ 354 w 516"/>
                <a:gd name="T83" fmla="*/ 41 h 431"/>
                <a:gd name="T84" fmla="*/ 382 w 516"/>
                <a:gd name="T85" fmla="*/ 35 h 431"/>
                <a:gd name="T86" fmla="*/ 419 w 516"/>
                <a:gd name="T87" fmla="*/ 79 h 431"/>
                <a:gd name="T88" fmla="*/ 434 w 516"/>
                <a:gd name="T89" fmla="*/ 128 h 431"/>
                <a:gd name="T90" fmla="*/ 464 w 516"/>
                <a:gd name="T91" fmla="*/ 170 h 431"/>
                <a:gd name="T92" fmla="*/ 483 w 516"/>
                <a:gd name="T93" fmla="*/ 176 h 431"/>
                <a:gd name="T94" fmla="*/ 462 w 516"/>
                <a:gd name="T95" fmla="*/ 240 h 431"/>
                <a:gd name="T96" fmla="*/ 495 w 516"/>
                <a:gd name="T97" fmla="*/ 315 h 431"/>
                <a:gd name="T98" fmla="*/ 516 w 516"/>
                <a:gd name="T99" fmla="*/ 36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6" h="431">
                  <a:moveTo>
                    <a:pt x="516" y="366"/>
                  </a:moveTo>
                  <a:cubicBezTo>
                    <a:pt x="510" y="372"/>
                    <a:pt x="510" y="372"/>
                    <a:pt x="510" y="372"/>
                  </a:cubicBezTo>
                  <a:cubicBezTo>
                    <a:pt x="510" y="372"/>
                    <a:pt x="504" y="372"/>
                    <a:pt x="504" y="371"/>
                  </a:cubicBezTo>
                  <a:cubicBezTo>
                    <a:pt x="504" y="371"/>
                    <a:pt x="509" y="359"/>
                    <a:pt x="509" y="359"/>
                  </a:cubicBezTo>
                  <a:cubicBezTo>
                    <a:pt x="486" y="345"/>
                    <a:pt x="486" y="345"/>
                    <a:pt x="486" y="345"/>
                  </a:cubicBezTo>
                  <a:cubicBezTo>
                    <a:pt x="480" y="351"/>
                    <a:pt x="480" y="351"/>
                    <a:pt x="480" y="351"/>
                  </a:cubicBezTo>
                  <a:cubicBezTo>
                    <a:pt x="477" y="352"/>
                    <a:pt x="477" y="352"/>
                    <a:pt x="477" y="352"/>
                  </a:cubicBezTo>
                  <a:cubicBezTo>
                    <a:pt x="461" y="343"/>
                    <a:pt x="461" y="343"/>
                    <a:pt x="461" y="343"/>
                  </a:cubicBezTo>
                  <a:cubicBezTo>
                    <a:pt x="441" y="311"/>
                    <a:pt x="441" y="311"/>
                    <a:pt x="441" y="311"/>
                  </a:cubicBezTo>
                  <a:cubicBezTo>
                    <a:pt x="429" y="304"/>
                    <a:pt x="429" y="304"/>
                    <a:pt x="429" y="304"/>
                  </a:cubicBezTo>
                  <a:cubicBezTo>
                    <a:pt x="429" y="304"/>
                    <a:pt x="419" y="308"/>
                    <a:pt x="410" y="309"/>
                  </a:cubicBezTo>
                  <a:cubicBezTo>
                    <a:pt x="400" y="309"/>
                    <a:pt x="383" y="310"/>
                    <a:pt x="383" y="310"/>
                  </a:cubicBezTo>
                  <a:cubicBezTo>
                    <a:pt x="372" y="303"/>
                    <a:pt x="372" y="303"/>
                    <a:pt x="372" y="303"/>
                  </a:cubicBezTo>
                  <a:cubicBezTo>
                    <a:pt x="360" y="303"/>
                    <a:pt x="360" y="303"/>
                    <a:pt x="360" y="303"/>
                  </a:cubicBezTo>
                  <a:cubicBezTo>
                    <a:pt x="348" y="308"/>
                    <a:pt x="348" y="308"/>
                    <a:pt x="348" y="308"/>
                  </a:cubicBezTo>
                  <a:cubicBezTo>
                    <a:pt x="348" y="314"/>
                    <a:pt x="348" y="314"/>
                    <a:pt x="348" y="314"/>
                  </a:cubicBezTo>
                  <a:cubicBezTo>
                    <a:pt x="363" y="309"/>
                    <a:pt x="363" y="309"/>
                    <a:pt x="363" y="309"/>
                  </a:cubicBezTo>
                  <a:cubicBezTo>
                    <a:pt x="379" y="325"/>
                    <a:pt x="379" y="325"/>
                    <a:pt x="379" y="325"/>
                  </a:cubicBezTo>
                  <a:cubicBezTo>
                    <a:pt x="398" y="317"/>
                    <a:pt x="398" y="317"/>
                    <a:pt x="398" y="317"/>
                  </a:cubicBezTo>
                  <a:cubicBezTo>
                    <a:pt x="408" y="322"/>
                    <a:pt x="408" y="322"/>
                    <a:pt x="408" y="322"/>
                  </a:cubicBezTo>
                  <a:cubicBezTo>
                    <a:pt x="422" y="318"/>
                    <a:pt x="422" y="318"/>
                    <a:pt x="422" y="318"/>
                  </a:cubicBezTo>
                  <a:cubicBezTo>
                    <a:pt x="434" y="325"/>
                    <a:pt x="434" y="325"/>
                    <a:pt x="434" y="325"/>
                  </a:cubicBezTo>
                  <a:cubicBezTo>
                    <a:pt x="444" y="345"/>
                    <a:pt x="444" y="345"/>
                    <a:pt x="444" y="345"/>
                  </a:cubicBezTo>
                  <a:cubicBezTo>
                    <a:pt x="444" y="345"/>
                    <a:pt x="459" y="361"/>
                    <a:pt x="459" y="362"/>
                  </a:cubicBezTo>
                  <a:cubicBezTo>
                    <a:pt x="459" y="362"/>
                    <a:pt x="478" y="374"/>
                    <a:pt x="478" y="374"/>
                  </a:cubicBezTo>
                  <a:cubicBezTo>
                    <a:pt x="476" y="381"/>
                    <a:pt x="476" y="381"/>
                    <a:pt x="476" y="381"/>
                  </a:cubicBezTo>
                  <a:cubicBezTo>
                    <a:pt x="485" y="387"/>
                    <a:pt x="485" y="387"/>
                    <a:pt x="485" y="387"/>
                  </a:cubicBezTo>
                  <a:cubicBezTo>
                    <a:pt x="471" y="391"/>
                    <a:pt x="471" y="391"/>
                    <a:pt x="471" y="391"/>
                  </a:cubicBezTo>
                  <a:cubicBezTo>
                    <a:pt x="468" y="387"/>
                    <a:pt x="468" y="387"/>
                    <a:pt x="468" y="387"/>
                  </a:cubicBezTo>
                  <a:cubicBezTo>
                    <a:pt x="461" y="411"/>
                    <a:pt x="461" y="411"/>
                    <a:pt x="461" y="411"/>
                  </a:cubicBezTo>
                  <a:cubicBezTo>
                    <a:pt x="451" y="414"/>
                    <a:pt x="451" y="414"/>
                    <a:pt x="451" y="414"/>
                  </a:cubicBezTo>
                  <a:cubicBezTo>
                    <a:pt x="441" y="398"/>
                    <a:pt x="441" y="398"/>
                    <a:pt x="441" y="398"/>
                  </a:cubicBezTo>
                  <a:cubicBezTo>
                    <a:pt x="437" y="381"/>
                    <a:pt x="437" y="381"/>
                    <a:pt x="437" y="381"/>
                  </a:cubicBezTo>
                  <a:cubicBezTo>
                    <a:pt x="444" y="368"/>
                    <a:pt x="444" y="368"/>
                    <a:pt x="444" y="368"/>
                  </a:cubicBezTo>
                  <a:cubicBezTo>
                    <a:pt x="424" y="351"/>
                    <a:pt x="424" y="351"/>
                    <a:pt x="424" y="351"/>
                  </a:cubicBezTo>
                  <a:cubicBezTo>
                    <a:pt x="410" y="367"/>
                    <a:pt x="410" y="367"/>
                    <a:pt x="410" y="367"/>
                  </a:cubicBezTo>
                  <a:cubicBezTo>
                    <a:pt x="398" y="361"/>
                    <a:pt x="398" y="361"/>
                    <a:pt x="398" y="361"/>
                  </a:cubicBezTo>
                  <a:cubicBezTo>
                    <a:pt x="380" y="367"/>
                    <a:pt x="380" y="367"/>
                    <a:pt x="380" y="367"/>
                  </a:cubicBezTo>
                  <a:cubicBezTo>
                    <a:pt x="398" y="377"/>
                    <a:pt x="398" y="377"/>
                    <a:pt x="398" y="377"/>
                  </a:cubicBezTo>
                  <a:cubicBezTo>
                    <a:pt x="381" y="384"/>
                    <a:pt x="381" y="384"/>
                    <a:pt x="381" y="384"/>
                  </a:cubicBezTo>
                  <a:cubicBezTo>
                    <a:pt x="385" y="394"/>
                    <a:pt x="385" y="394"/>
                    <a:pt x="385" y="394"/>
                  </a:cubicBezTo>
                  <a:cubicBezTo>
                    <a:pt x="369" y="398"/>
                    <a:pt x="369" y="398"/>
                    <a:pt x="369" y="398"/>
                  </a:cubicBezTo>
                  <a:cubicBezTo>
                    <a:pt x="351" y="395"/>
                    <a:pt x="351" y="395"/>
                    <a:pt x="351" y="395"/>
                  </a:cubicBezTo>
                  <a:cubicBezTo>
                    <a:pt x="354" y="384"/>
                    <a:pt x="354" y="384"/>
                    <a:pt x="354" y="384"/>
                  </a:cubicBezTo>
                  <a:cubicBezTo>
                    <a:pt x="331" y="371"/>
                    <a:pt x="331" y="371"/>
                    <a:pt x="331" y="371"/>
                  </a:cubicBezTo>
                  <a:cubicBezTo>
                    <a:pt x="330" y="374"/>
                    <a:pt x="318" y="391"/>
                    <a:pt x="318" y="391"/>
                  </a:cubicBezTo>
                  <a:cubicBezTo>
                    <a:pt x="294" y="388"/>
                    <a:pt x="294" y="388"/>
                    <a:pt x="294" y="388"/>
                  </a:cubicBezTo>
                  <a:cubicBezTo>
                    <a:pt x="290" y="371"/>
                    <a:pt x="290" y="371"/>
                    <a:pt x="290" y="371"/>
                  </a:cubicBezTo>
                  <a:cubicBezTo>
                    <a:pt x="271" y="394"/>
                    <a:pt x="271" y="394"/>
                    <a:pt x="271" y="394"/>
                  </a:cubicBezTo>
                  <a:cubicBezTo>
                    <a:pt x="253" y="394"/>
                    <a:pt x="253" y="394"/>
                    <a:pt x="253" y="394"/>
                  </a:cubicBezTo>
                  <a:cubicBezTo>
                    <a:pt x="250" y="398"/>
                    <a:pt x="244" y="410"/>
                    <a:pt x="244" y="410"/>
                  </a:cubicBezTo>
                  <a:cubicBezTo>
                    <a:pt x="237" y="417"/>
                    <a:pt x="237" y="417"/>
                    <a:pt x="237" y="417"/>
                  </a:cubicBezTo>
                  <a:cubicBezTo>
                    <a:pt x="240" y="421"/>
                    <a:pt x="240" y="421"/>
                    <a:pt x="240" y="421"/>
                  </a:cubicBezTo>
                  <a:cubicBezTo>
                    <a:pt x="238" y="425"/>
                    <a:pt x="238" y="425"/>
                    <a:pt x="238" y="425"/>
                  </a:cubicBezTo>
                  <a:cubicBezTo>
                    <a:pt x="233" y="425"/>
                    <a:pt x="233" y="425"/>
                    <a:pt x="233" y="425"/>
                  </a:cubicBezTo>
                  <a:cubicBezTo>
                    <a:pt x="231" y="428"/>
                    <a:pt x="231" y="428"/>
                    <a:pt x="231" y="428"/>
                  </a:cubicBezTo>
                  <a:cubicBezTo>
                    <a:pt x="217" y="431"/>
                    <a:pt x="217" y="431"/>
                    <a:pt x="217" y="431"/>
                  </a:cubicBezTo>
                  <a:cubicBezTo>
                    <a:pt x="208" y="421"/>
                    <a:pt x="208" y="421"/>
                    <a:pt x="208" y="421"/>
                  </a:cubicBezTo>
                  <a:cubicBezTo>
                    <a:pt x="203" y="421"/>
                    <a:pt x="203" y="421"/>
                    <a:pt x="203" y="421"/>
                  </a:cubicBezTo>
                  <a:cubicBezTo>
                    <a:pt x="200" y="425"/>
                    <a:pt x="200" y="425"/>
                    <a:pt x="200" y="425"/>
                  </a:cubicBezTo>
                  <a:cubicBezTo>
                    <a:pt x="191" y="421"/>
                    <a:pt x="191" y="421"/>
                    <a:pt x="191" y="421"/>
                  </a:cubicBezTo>
                  <a:cubicBezTo>
                    <a:pt x="191" y="414"/>
                    <a:pt x="191" y="414"/>
                    <a:pt x="191" y="414"/>
                  </a:cubicBezTo>
                  <a:cubicBezTo>
                    <a:pt x="180" y="414"/>
                    <a:pt x="180" y="414"/>
                    <a:pt x="180" y="414"/>
                  </a:cubicBezTo>
                  <a:cubicBezTo>
                    <a:pt x="174" y="422"/>
                    <a:pt x="174" y="422"/>
                    <a:pt x="174" y="422"/>
                  </a:cubicBezTo>
                  <a:cubicBezTo>
                    <a:pt x="174" y="417"/>
                    <a:pt x="174" y="417"/>
                    <a:pt x="174" y="417"/>
                  </a:cubicBezTo>
                  <a:cubicBezTo>
                    <a:pt x="164" y="421"/>
                    <a:pt x="164" y="421"/>
                    <a:pt x="164" y="421"/>
                  </a:cubicBezTo>
                  <a:cubicBezTo>
                    <a:pt x="154" y="414"/>
                    <a:pt x="154" y="414"/>
                    <a:pt x="154" y="414"/>
                  </a:cubicBezTo>
                  <a:cubicBezTo>
                    <a:pt x="150" y="418"/>
                    <a:pt x="150" y="418"/>
                    <a:pt x="150" y="418"/>
                  </a:cubicBezTo>
                  <a:cubicBezTo>
                    <a:pt x="137" y="398"/>
                    <a:pt x="137" y="398"/>
                    <a:pt x="137" y="398"/>
                  </a:cubicBezTo>
                  <a:cubicBezTo>
                    <a:pt x="141" y="391"/>
                    <a:pt x="141" y="391"/>
                    <a:pt x="141" y="391"/>
                  </a:cubicBezTo>
                  <a:cubicBezTo>
                    <a:pt x="117" y="355"/>
                    <a:pt x="117" y="355"/>
                    <a:pt x="117" y="355"/>
                  </a:cubicBezTo>
                  <a:cubicBezTo>
                    <a:pt x="117" y="348"/>
                    <a:pt x="114" y="341"/>
                    <a:pt x="114" y="341"/>
                  </a:cubicBezTo>
                  <a:cubicBezTo>
                    <a:pt x="97" y="331"/>
                    <a:pt x="97" y="331"/>
                    <a:pt x="97" y="331"/>
                  </a:cubicBezTo>
                  <a:cubicBezTo>
                    <a:pt x="92" y="324"/>
                    <a:pt x="92" y="324"/>
                    <a:pt x="92" y="324"/>
                  </a:cubicBezTo>
                  <a:cubicBezTo>
                    <a:pt x="87" y="313"/>
                    <a:pt x="87" y="313"/>
                    <a:pt x="87" y="313"/>
                  </a:cubicBezTo>
                  <a:cubicBezTo>
                    <a:pt x="87" y="313"/>
                    <a:pt x="80" y="303"/>
                    <a:pt x="77" y="301"/>
                  </a:cubicBezTo>
                  <a:cubicBezTo>
                    <a:pt x="77" y="280"/>
                    <a:pt x="77" y="280"/>
                    <a:pt x="77" y="280"/>
                  </a:cubicBezTo>
                  <a:cubicBezTo>
                    <a:pt x="63" y="280"/>
                    <a:pt x="63" y="280"/>
                    <a:pt x="63" y="280"/>
                  </a:cubicBezTo>
                  <a:cubicBezTo>
                    <a:pt x="57" y="277"/>
                    <a:pt x="57" y="277"/>
                    <a:pt x="57" y="277"/>
                  </a:cubicBezTo>
                  <a:cubicBezTo>
                    <a:pt x="57" y="277"/>
                    <a:pt x="58" y="267"/>
                    <a:pt x="53" y="261"/>
                  </a:cubicBezTo>
                  <a:cubicBezTo>
                    <a:pt x="64" y="254"/>
                    <a:pt x="64" y="254"/>
                    <a:pt x="64" y="254"/>
                  </a:cubicBezTo>
                  <a:cubicBezTo>
                    <a:pt x="64" y="254"/>
                    <a:pt x="66" y="240"/>
                    <a:pt x="70" y="238"/>
                  </a:cubicBezTo>
                  <a:cubicBezTo>
                    <a:pt x="73" y="236"/>
                    <a:pt x="84" y="231"/>
                    <a:pt x="84" y="231"/>
                  </a:cubicBezTo>
                  <a:cubicBezTo>
                    <a:pt x="87" y="224"/>
                    <a:pt x="87" y="224"/>
                    <a:pt x="87" y="224"/>
                  </a:cubicBezTo>
                  <a:cubicBezTo>
                    <a:pt x="77" y="208"/>
                    <a:pt x="77" y="208"/>
                    <a:pt x="77" y="208"/>
                  </a:cubicBezTo>
                  <a:cubicBezTo>
                    <a:pt x="77" y="200"/>
                    <a:pt x="77" y="200"/>
                    <a:pt x="77" y="200"/>
                  </a:cubicBezTo>
                  <a:cubicBezTo>
                    <a:pt x="64" y="191"/>
                    <a:pt x="64" y="191"/>
                    <a:pt x="64" y="191"/>
                  </a:cubicBezTo>
                  <a:cubicBezTo>
                    <a:pt x="64" y="184"/>
                    <a:pt x="64" y="184"/>
                    <a:pt x="64" y="184"/>
                  </a:cubicBezTo>
                  <a:cubicBezTo>
                    <a:pt x="57" y="174"/>
                    <a:pt x="57" y="174"/>
                    <a:pt x="57" y="174"/>
                  </a:cubicBezTo>
                  <a:cubicBezTo>
                    <a:pt x="47" y="174"/>
                    <a:pt x="47" y="174"/>
                    <a:pt x="47" y="174"/>
                  </a:cubicBezTo>
                  <a:cubicBezTo>
                    <a:pt x="34" y="147"/>
                    <a:pt x="34" y="147"/>
                    <a:pt x="34" y="147"/>
                  </a:cubicBezTo>
                  <a:cubicBezTo>
                    <a:pt x="14" y="144"/>
                    <a:pt x="14" y="144"/>
                    <a:pt x="14" y="144"/>
                  </a:cubicBezTo>
                  <a:cubicBezTo>
                    <a:pt x="14" y="134"/>
                    <a:pt x="14" y="134"/>
                    <a:pt x="14" y="134"/>
                  </a:cubicBezTo>
                  <a:cubicBezTo>
                    <a:pt x="0" y="110"/>
                    <a:pt x="0" y="110"/>
                    <a:pt x="0" y="110"/>
                  </a:cubicBezTo>
                  <a:cubicBezTo>
                    <a:pt x="24" y="84"/>
                    <a:pt x="24" y="84"/>
                    <a:pt x="24" y="84"/>
                  </a:cubicBezTo>
                  <a:cubicBezTo>
                    <a:pt x="54" y="77"/>
                    <a:pt x="54" y="77"/>
                    <a:pt x="54" y="77"/>
                  </a:cubicBezTo>
                  <a:cubicBezTo>
                    <a:pt x="50" y="43"/>
                    <a:pt x="50" y="43"/>
                    <a:pt x="50" y="43"/>
                  </a:cubicBezTo>
                  <a:cubicBezTo>
                    <a:pt x="68" y="37"/>
                    <a:pt x="68" y="37"/>
                    <a:pt x="68" y="37"/>
                  </a:cubicBezTo>
                  <a:cubicBezTo>
                    <a:pt x="68" y="37"/>
                    <a:pt x="70" y="17"/>
                    <a:pt x="70" y="17"/>
                  </a:cubicBezTo>
                  <a:cubicBezTo>
                    <a:pt x="70" y="17"/>
                    <a:pt x="93" y="14"/>
                    <a:pt x="93" y="14"/>
                  </a:cubicBezTo>
                  <a:cubicBezTo>
                    <a:pt x="106" y="14"/>
                    <a:pt x="106" y="14"/>
                    <a:pt x="106" y="14"/>
                  </a:cubicBezTo>
                  <a:cubicBezTo>
                    <a:pt x="120" y="10"/>
                    <a:pt x="120" y="10"/>
                    <a:pt x="120" y="10"/>
                  </a:cubicBezTo>
                  <a:cubicBezTo>
                    <a:pt x="135" y="24"/>
                    <a:pt x="135" y="24"/>
                    <a:pt x="135" y="24"/>
                  </a:cubicBezTo>
                  <a:cubicBezTo>
                    <a:pt x="137" y="24"/>
                    <a:pt x="137" y="24"/>
                    <a:pt x="137" y="24"/>
                  </a:cubicBezTo>
                  <a:cubicBezTo>
                    <a:pt x="185" y="4"/>
                    <a:pt x="185" y="4"/>
                    <a:pt x="185" y="4"/>
                  </a:cubicBezTo>
                  <a:cubicBezTo>
                    <a:pt x="187" y="0"/>
                    <a:pt x="187" y="0"/>
                    <a:pt x="187" y="0"/>
                  </a:cubicBezTo>
                  <a:cubicBezTo>
                    <a:pt x="190" y="4"/>
                    <a:pt x="190" y="4"/>
                    <a:pt x="190" y="4"/>
                  </a:cubicBezTo>
                  <a:cubicBezTo>
                    <a:pt x="190" y="4"/>
                    <a:pt x="209" y="8"/>
                    <a:pt x="212" y="16"/>
                  </a:cubicBezTo>
                  <a:cubicBezTo>
                    <a:pt x="215" y="24"/>
                    <a:pt x="230" y="33"/>
                    <a:pt x="230" y="33"/>
                  </a:cubicBezTo>
                  <a:cubicBezTo>
                    <a:pt x="233" y="27"/>
                    <a:pt x="233" y="27"/>
                    <a:pt x="233" y="27"/>
                  </a:cubicBezTo>
                  <a:cubicBezTo>
                    <a:pt x="241" y="27"/>
                    <a:pt x="241" y="27"/>
                    <a:pt x="241" y="27"/>
                  </a:cubicBezTo>
                  <a:cubicBezTo>
                    <a:pt x="241" y="30"/>
                    <a:pt x="241" y="30"/>
                    <a:pt x="241" y="30"/>
                  </a:cubicBezTo>
                  <a:cubicBezTo>
                    <a:pt x="244" y="24"/>
                    <a:pt x="244" y="24"/>
                    <a:pt x="244" y="24"/>
                  </a:cubicBezTo>
                  <a:cubicBezTo>
                    <a:pt x="248" y="23"/>
                    <a:pt x="248" y="23"/>
                    <a:pt x="248" y="23"/>
                  </a:cubicBezTo>
                  <a:cubicBezTo>
                    <a:pt x="248" y="27"/>
                    <a:pt x="248" y="27"/>
                    <a:pt x="248" y="27"/>
                  </a:cubicBezTo>
                  <a:cubicBezTo>
                    <a:pt x="251" y="23"/>
                    <a:pt x="251" y="23"/>
                    <a:pt x="251" y="23"/>
                  </a:cubicBezTo>
                  <a:cubicBezTo>
                    <a:pt x="251" y="34"/>
                    <a:pt x="251" y="34"/>
                    <a:pt x="251" y="34"/>
                  </a:cubicBezTo>
                  <a:cubicBezTo>
                    <a:pt x="275" y="30"/>
                    <a:pt x="275" y="30"/>
                    <a:pt x="275" y="30"/>
                  </a:cubicBezTo>
                  <a:cubicBezTo>
                    <a:pt x="281" y="24"/>
                    <a:pt x="281" y="24"/>
                    <a:pt x="281" y="24"/>
                  </a:cubicBezTo>
                  <a:cubicBezTo>
                    <a:pt x="284" y="23"/>
                    <a:pt x="284" y="23"/>
                    <a:pt x="284" y="23"/>
                  </a:cubicBezTo>
                  <a:cubicBezTo>
                    <a:pt x="287" y="27"/>
                    <a:pt x="287" y="27"/>
                    <a:pt x="287" y="27"/>
                  </a:cubicBezTo>
                  <a:cubicBezTo>
                    <a:pt x="299" y="27"/>
                    <a:pt x="299" y="27"/>
                    <a:pt x="299" y="27"/>
                  </a:cubicBezTo>
                  <a:cubicBezTo>
                    <a:pt x="308" y="30"/>
                    <a:pt x="308" y="30"/>
                    <a:pt x="308" y="30"/>
                  </a:cubicBezTo>
                  <a:cubicBezTo>
                    <a:pt x="315" y="31"/>
                    <a:pt x="315" y="31"/>
                    <a:pt x="315" y="31"/>
                  </a:cubicBezTo>
                  <a:cubicBezTo>
                    <a:pt x="318" y="34"/>
                    <a:pt x="318" y="34"/>
                    <a:pt x="318" y="34"/>
                  </a:cubicBezTo>
                  <a:cubicBezTo>
                    <a:pt x="318" y="34"/>
                    <a:pt x="342" y="35"/>
                    <a:pt x="354" y="41"/>
                  </a:cubicBezTo>
                  <a:cubicBezTo>
                    <a:pt x="367" y="21"/>
                    <a:pt x="367" y="21"/>
                    <a:pt x="367" y="21"/>
                  </a:cubicBezTo>
                  <a:cubicBezTo>
                    <a:pt x="384" y="30"/>
                    <a:pt x="384" y="30"/>
                    <a:pt x="384" y="30"/>
                  </a:cubicBezTo>
                  <a:cubicBezTo>
                    <a:pt x="382" y="35"/>
                    <a:pt x="382" y="35"/>
                    <a:pt x="382" y="35"/>
                  </a:cubicBezTo>
                  <a:cubicBezTo>
                    <a:pt x="390" y="37"/>
                    <a:pt x="390" y="37"/>
                    <a:pt x="390" y="37"/>
                  </a:cubicBezTo>
                  <a:cubicBezTo>
                    <a:pt x="412" y="58"/>
                    <a:pt x="412" y="58"/>
                    <a:pt x="412" y="58"/>
                  </a:cubicBezTo>
                  <a:cubicBezTo>
                    <a:pt x="419" y="79"/>
                    <a:pt x="419" y="79"/>
                    <a:pt x="419" y="79"/>
                  </a:cubicBezTo>
                  <a:cubicBezTo>
                    <a:pt x="423" y="95"/>
                    <a:pt x="423" y="95"/>
                    <a:pt x="423" y="95"/>
                  </a:cubicBezTo>
                  <a:cubicBezTo>
                    <a:pt x="431" y="110"/>
                    <a:pt x="431" y="110"/>
                    <a:pt x="431" y="110"/>
                  </a:cubicBezTo>
                  <a:cubicBezTo>
                    <a:pt x="434" y="128"/>
                    <a:pt x="434" y="128"/>
                    <a:pt x="434" y="128"/>
                  </a:cubicBezTo>
                  <a:cubicBezTo>
                    <a:pt x="450" y="143"/>
                    <a:pt x="450" y="143"/>
                    <a:pt x="450" y="143"/>
                  </a:cubicBezTo>
                  <a:cubicBezTo>
                    <a:pt x="454" y="160"/>
                    <a:pt x="454" y="160"/>
                    <a:pt x="454" y="160"/>
                  </a:cubicBezTo>
                  <a:cubicBezTo>
                    <a:pt x="464" y="170"/>
                    <a:pt x="464" y="170"/>
                    <a:pt x="464" y="170"/>
                  </a:cubicBezTo>
                  <a:cubicBezTo>
                    <a:pt x="472" y="170"/>
                    <a:pt x="472" y="170"/>
                    <a:pt x="472" y="170"/>
                  </a:cubicBezTo>
                  <a:cubicBezTo>
                    <a:pt x="476" y="177"/>
                    <a:pt x="476" y="177"/>
                    <a:pt x="476" y="177"/>
                  </a:cubicBezTo>
                  <a:cubicBezTo>
                    <a:pt x="483" y="176"/>
                    <a:pt x="483" y="176"/>
                    <a:pt x="483" y="176"/>
                  </a:cubicBezTo>
                  <a:cubicBezTo>
                    <a:pt x="485" y="184"/>
                    <a:pt x="485" y="184"/>
                    <a:pt x="485" y="184"/>
                  </a:cubicBezTo>
                  <a:cubicBezTo>
                    <a:pt x="461" y="200"/>
                    <a:pt x="461" y="200"/>
                    <a:pt x="461" y="200"/>
                  </a:cubicBezTo>
                  <a:cubicBezTo>
                    <a:pt x="462" y="240"/>
                    <a:pt x="462" y="240"/>
                    <a:pt x="462" y="240"/>
                  </a:cubicBezTo>
                  <a:cubicBezTo>
                    <a:pt x="466" y="244"/>
                    <a:pt x="466" y="244"/>
                    <a:pt x="466" y="244"/>
                  </a:cubicBezTo>
                  <a:cubicBezTo>
                    <a:pt x="463" y="258"/>
                    <a:pt x="463" y="258"/>
                    <a:pt x="463" y="258"/>
                  </a:cubicBezTo>
                  <a:cubicBezTo>
                    <a:pt x="495" y="315"/>
                    <a:pt x="495" y="315"/>
                    <a:pt x="495" y="315"/>
                  </a:cubicBezTo>
                  <a:cubicBezTo>
                    <a:pt x="494" y="322"/>
                    <a:pt x="494" y="322"/>
                    <a:pt x="494" y="322"/>
                  </a:cubicBezTo>
                  <a:cubicBezTo>
                    <a:pt x="500" y="326"/>
                    <a:pt x="500" y="326"/>
                    <a:pt x="500" y="326"/>
                  </a:cubicBezTo>
                  <a:lnTo>
                    <a:pt x="516"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5">
              <a:extLst>
                <a:ext uri="{FF2B5EF4-FFF2-40B4-BE49-F238E27FC236}">
                  <a16:creationId xmlns:a16="http://schemas.microsoft.com/office/drawing/2014/main" id="{B4CD2349-FA28-4F15-8261-CBBB81708AB0}"/>
                </a:ext>
              </a:extLst>
            </p:cNvPr>
            <p:cNvSpPr>
              <a:spLocks/>
            </p:cNvSpPr>
            <p:nvPr/>
          </p:nvSpPr>
          <p:spPr bwMode="auto">
            <a:xfrm>
              <a:off x="6485379" y="3126663"/>
              <a:ext cx="510902" cy="724148"/>
            </a:xfrm>
            <a:custGeom>
              <a:avLst/>
              <a:gdLst>
                <a:gd name="T0" fmla="*/ 334 w 337"/>
                <a:gd name="T1" fmla="*/ 458 h 478"/>
                <a:gd name="T2" fmla="*/ 285 w 337"/>
                <a:gd name="T3" fmla="*/ 471 h 478"/>
                <a:gd name="T4" fmla="*/ 275 w 337"/>
                <a:gd name="T5" fmla="*/ 467 h 478"/>
                <a:gd name="T6" fmla="*/ 254 w 337"/>
                <a:gd name="T7" fmla="*/ 464 h 478"/>
                <a:gd name="T8" fmla="*/ 248 w 337"/>
                <a:gd name="T9" fmla="*/ 461 h 478"/>
                <a:gd name="T10" fmla="*/ 218 w 337"/>
                <a:gd name="T11" fmla="*/ 471 h 478"/>
                <a:gd name="T12" fmla="*/ 215 w 337"/>
                <a:gd name="T13" fmla="*/ 464 h 478"/>
                <a:gd name="T14" fmla="*/ 211 w 337"/>
                <a:gd name="T15" fmla="*/ 461 h 478"/>
                <a:gd name="T16" fmla="*/ 208 w 337"/>
                <a:gd name="T17" fmla="*/ 464 h 478"/>
                <a:gd name="T18" fmla="*/ 197 w 337"/>
                <a:gd name="T19" fmla="*/ 470 h 478"/>
                <a:gd name="T20" fmla="*/ 157 w 337"/>
                <a:gd name="T21" fmla="*/ 441 h 478"/>
                <a:gd name="T22" fmla="*/ 152 w 337"/>
                <a:gd name="T23" fmla="*/ 441 h 478"/>
                <a:gd name="T24" fmla="*/ 102 w 337"/>
                <a:gd name="T25" fmla="*/ 461 h 478"/>
                <a:gd name="T26" fmla="*/ 73 w 337"/>
                <a:gd name="T27" fmla="*/ 451 h 478"/>
                <a:gd name="T28" fmla="*/ 64 w 337"/>
                <a:gd name="T29" fmla="*/ 448 h 478"/>
                <a:gd name="T30" fmla="*/ 61 w 337"/>
                <a:gd name="T31" fmla="*/ 423 h 478"/>
                <a:gd name="T32" fmla="*/ 41 w 337"/>
                <a:gd name="T33" fmla="*/ 387 h 478"/>
                <a:gd name="T34" fmla="*/ 37 w 337"/>
                <a:gd name="T35" fmla="*/ 367 h 478"/>
                <a:gd name="T36" fmla="*/ 51 w 337"/>
                <a:gd name="T37" fmla="*/ 334 h 478"/>
                <a:gd name="T38" fmla="*/ 7 w 337"/>
                <a:gd name="T39" fmla="*/ 321 h 478"/>
                <a:gd name="T40" fmla="*/ 1 w 337"/>
                <a:gd name="T41" fmla="*/ 293 h 478"/>
                <a:gd name="T42" fmla="*/ 14 w 337"/>
                <a:gd name="T43" fmla="*/ 250 h 478"/>
                <a:gd name="T44" fmla="*/ 34 w 337"/>
                <a:gd name="T45" fmla="*/ 230 h 478"/>
                <a:gd name="T46" fmla="*/ 0 w 337"/>
                <a:gd name="T47" fmla="*/ 190 h 478"/>
                <a:gd name="T48" fmla="*/ 38 w 337"/>
                <a:gd name="T49" fmla="*/ 153 h 478"/>
                <a:gd name="T50" fmla="*/ 78 w 337"/>
                <a:gd name="T51" fmla="*/ 141 h 478"/>
                <a:gd name="T52" fmla="*/ 114 w 337"/>
                <a:gd name="T53" fmla="*/ 110 h 478"/>
                <a:gd name="T54" fmla="*/ 101 w 337"/>
                <a:gd name="T55" fmla="*/ 46 h 478"/>
                <a:gd name="T56" fmla="*/ 117 w 337"/>
                <a:gd name="T57" fmla="*/ 40 h 478"/>
                <a:gd name="T58" fmla="*/ 149 w 337"/>
                <a:gd name="T59" fmla="*/ 12 h 478"/>
                <a:gd name="T60" fmla="*/ 158 w 337"/>
                <a:gd name="T61" fmla="*/ 1 h 478"/>
                <a:gd name="T62" fmla="*/ 164 w 337"/>
                <a:gd name="T63" fmla="*/ 24 h 478"/>
                <a:gd name="T64" fmla="*/ 213 w 337"/>
                <a:gd name="T65" fmla="*/ 82 h 478"/>
                <a:gd name="T66" fmla="*/ 222 w 337"/>
                <a:gd name="T67" fmla="*/ 105 h 478"/>
                <a:gd name="T68" fmla="*/ 221 w 337"/>
                <a:gd name="T69" fmla="*/ 115 h 478"/>
                <a:gd name="T70" fmla="*/ 221 w 337"/>
                <a:gd name="T71" fmla="*/ 153 h 478"/>
                <a:gd name="T72" fmla="*/ 226 w 337"/>
                <a:gd name="T73" fmla="*/ 185 h 478"/>
                <a:gd name="T74" fmla="*/ 220 w 337"/>
                <a:gd name="T75" fmla="*/ 205 h 478"/>
                <a:gd name="T76" fmla="*/ 229 w 337"/>
                <a:gd name="T77" fmla="*/ 217 h 478"/>
                <a:gd name="T78" fmla="*/ 217 w 337"/>
                <a:gd name="T79" fmla="*/ 239 h 478"/>
                <a:gd name="T80" fmla="*/ 225 w 337"/>
                <a:gd name="T81" fmla="*/ 255 h 478"/>
                <a:gd name="T82" fmla="*/ 230 w 337"/>
                <a:gd name="T83" fmla="*/ 276 h 478"/>
                <a:gd name="T84" fmla="*/ 236 w 337"/>
                <a:gd name="T85" fmla="*/ 290 h 478"/>
                <a:gd name="T86" fmla="*/ 243 w 337"/>
                <a:gd name="T87" fmla="*/ 309 h 478"/>
                <a:gd name="T88" fmla="*/ 236 w 337"/>
                <a:gd name="T89" fmla="*/ 320 h 478"/>
                <a:gd name="T90" fmla="*/ 241 w 337"/>
                <a:gd name="T91" fmla="*/ 342 h 478"/>
                <a:gd name="T92" fmla="*/ 245 w 337"/>
                <a:gd name="T93" fmla="*/ 371 h 478"/>
                <a:gd name="T94" fmla="*/ 268 w 337"/>
                <a:gd name="T95" fmla="*/ 399 h 478"/>
                <a:gd name="T96" fmla="*/ 265 w 337"/>
                <a:gd name="T97" fmla="*/ 408 h 478"/>
                <a:gd name="T98" fmla="*/ 266 w 337"/>
                <a:gd name="T99" fmla="*/ 428 h 478"/>
                <a:gd name="T100" fmla="*/ 287 w 337"/>
                <a:gd name="T101" fmla="*/ 426 h 478"/>
                <a:gd name="T102" fmla="*/ 302 w 337"/>
                <a:gd name="T103" fmla="*/ 443 h 478"/>
                <a:gd name="T104" fmla="*/ 315 w 337"/>
                <a:gd name="T105" fmla="*/ 44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478">
                  <a:moveTo>
                    <a:pt x="337" y="454"/>
                  </a:moveTo>
                  <a:cubicBezTo>
                    <a:pt x="334" y="458"/>
                    <a:pt x="334" y="458"/>
                    <a:pt x="334" y="458"/>
                  </a:cubicBezTo>
                  <a:cubicBezTo>
                    <a:pt x="321" y="478"/>
                    <a:pt x="321" y="478"/>
                    <a:pt x="321" y="478"/>
                  </a:cubicBezTo>
                  <a:cubicBezTo>
                    <a:pt x="309" y="472"/>
                    <a:pt x="285" y="471"/>
                    <a:pt x="285" y="471"/>
                  </a:cubicBezTo>
                  <a:cubicBezTo>
                    <a:pt x="282" y="468"/>
                    <a:pt x="282" y="468"/>
                    <a:pt x="282" y="468"/>
                  </a:cubicBezTo>
                  <a:cubicBezTo>
                    <a:pt x="275" y="467"/>
                    <a:pt x="275" y="467"/>
                    <a:pt x="275" y="467"/>
                  </a:cubicBezTo>
                  <a:cubicBezTo>
                    <a:pt x="266" y="464"/>
                    <a:pt x="266" y="464"/>
                    <a:pt x="266" y="464"/>
                  </a:cubicBezTo>
                  <a:cubicBezTo>
                    <a:pt x="254" y="464"/>
                    <a:pt x="254" y="464"/>
                    <a:pt x="254" y="464"/>
                  </a:cubicBezTo>
                  <a:cubicBezTo>
                    <a:pt x="251" y="460"/>
                    <a:pt x="251" y="460"/>
                    <a:pt x="251" y="460"/>
                  </a:cubicBezTo>
                  <a:cubicBezTo>
                    <a:pt x="248" y="461"/>
                    <a:pt x="248" y="461"/>
                    <a:pt x="248" y="461"/>
                  </a:cubicBezTo>
                  <a:cubicBezTo>
                    <a:pt x="242" y="467"/>
                    <a:pt x="242" y="467"/>
                    <a:pt x="242" y="467"/>
                  </a:cubicBezTo>
                  <a:cubicBezTo>
                    <a:pt x="218" y="471"/>
                    <a:pt x="218" y="471"/>
                    <a:pt x="218" y="471"/>
                  </a:cubicBezTo>
                  <a:cubicBezTo>
                    <a:pt x="218" y="460"/>
                    <a:pt x="218" y="460"/>
                    <a:pt x="218" y="460"/>
                  </a:cubicBezTo>
                  <a:cubicBezTo>
                    <a:pt x="215" y="464"/>
                    <a:pt x="215" y="464"/>
                    <a:pt x="215" y="464"/>
                  </a:cubicBezTo>
                  <a:cubicBezTo>
                    <a:pt x="215" y="460"/>
                    <a:pt x="215" y="460"/>
                    <a:pt x="215" y="460"/>
                  </a:cubicBezTo>
                  <a:cubicBezTo>
                    <a:pt x="211" y="461"/>
                    <a:pt x="211" y="461"/>
                    <a:pt x="211" y="461"/>
                  </a:cubicBezTo>
                  <a:cubicBezTo>
                    <a:pt x="208" y="467"/>
                    <a:pt x="208" y="467"/>
                    <a:pt x="208" y="467"/>
                  </a:cubicBezTo>
                  <a:cubicBezTo>
                    <a:pt x="208" y="464"/>
                    <a:pt x="208" y="464"/>
                    <a:pt x="208" y="464"/>
                  </a:cubicBezTo>
                  <a:cubicBezTo>
                    <a:pt x="200" y="464"/>
                    <a:pt x="200" y="464"/>
                    <a:pt x="200" y="464"/>
                  </a:cubicBezTo>
                  <a:cubicBezTo>
                    <a:pt x="197" y="470"/>
                    <a:pt x="197" y="470"/>
                    <a:pt x="197" y="470"/>
                  </a:cubicBezTo>
                  <a:cubicBezTo>
                    <a:pt x="197" y="470"/>
                    <a:pt x="182" y="461"/>
                    <a:pt x="179" y="453"/>
                  </a:cubicBezTo>
                  <a:cubicBezTo>
                    <a:pt x="176" y="445"/>
                    <a:pt x="157" y="441"/>
                    <a:pt x="157" y="441"/>
                  </a:cubicBezTo>
                  <a:cubicBezTo>
                    <a:pt x="154" y="437"/>
                    <a:pt x="154" y="437"/>
                    <a:pt x="154" y="437"/>
                  </a:cubicBezTo>
                  <a:cubicBezTo>
                    <a:pt x="152" y="441"/>
                    <a:pt x="152" y="441"/>
                    <a:pt x="152" y="441"/>
                  </a:cubicBezTo>
                  <a:cubicBezTo>
                    <a:pt x="104" y="461"/>
                    <a:pt x="104" y="461"/>
                    <a:pt x="104" y="461"/>
                  </a:cubicBezTo>
                  <a:cubicBezTo>
                    <a:pt x="102" y="461"/>
                    <a:pt x="102" y="461"/>
                    <a:pt x="102" y="461"/>
                  </a:cubicBezTo>
                  <a:cubicBezTo>
                    <a:pt x="87" y="447"/>
                    <a:pt x="87" y="447"/>
                    <a:pt x="87" y="447"/>
                  </a:cubicBezTo>
                  <a:cubicBezTo>
                    <a:pt x="73" y="451"/>
                    <a:pt x="73" y="451"/>
                    <a:pt x="73" y="451"/>
                  </a:cubicBezTo>
                  <a:cubicBezTo>
                    <a:pt x="60" y="451"/>
                    <a:pt x="60" y="451"/>
                    <a:pt x="60" y="451"/>
                  </a:cubicBezTo>
                  <a:cubicBezTo>
                    <a:pt x="64" y="448"/>
                    <a:pt x="64" y="448"/>
                    <a:pt x="64" y="448"/>
                  </a:cubicBezTo>
                  <a:cubicBezTo>
                    <a:pt x="65" y="430"/>
                    <a:pt x="65" y="430"/>
                    <a:pt x="65" y="430"/>
                  </a:cubicBezTo>
                  <a:cubicBezTo>
                    <a:pt x="61" y="423"/>
                    <a:pt x="61" y="423"/>
                    <a:pt x="61" y="423"/>
                  </a:cubicBezTo>
                  <a:cubicBezTo>
                    <a:pt x="41" y="401"/>
                    <a:pt x="41" y="401"/>
                    <a:pt x="41" y="401"/>
                  </a:cubicBezTo>
                  <a:cubicBezTo>
                    <a:pt x="41" y="387"/>
                    <a:pt x="41" y="387"/>
                    <a:pt x="41" y="387"/>
                  </a:cubicBezTo>
                  <a:cubicBezTo>
                    <a:pt x="48" y="384"/>
                    <a:pt x="48" y="384"/>
                    <a:pt x="48" y="384"/>
                  </a:cubicBezTo>
                  <a:cubicBezTo>
                    <a:pt x="37" y="367"/>
                    <a:pt x="37" y="367"/>
                    <a:pt x="37" y="367"/>
                  </a:cubicBezTo>
                  <a:cubicBezTo>
                    <a:pt x="44" y="356"/>
                    <a:pt x="44" y="356"/>
                    <a:pt x="44" y="356"/>
                  </a:cubicBezTo>
                  <a:cubicBezTo>
                    <a:pt x="51" y="334"/>
                    <a:pt x="51" y="334"/>
                    <a:pt x="51" y="334"/>
                  </a:cubicBezTo>
                  <a:cubicBezTo>
                    <a:pt x="37" y="317"/>
                    <a:pt x="37" y="317"/>
                    <a:pt x="37" y="317"/>
                  </a:cubicBezTo>
                  <a:cubicBezTo>
                    <a:pt x="37" y="317"/>
                    <a:pt x="8" y="321"/>
                    <a:pt x="7" y="321"/>
                  </a:cubicBezTo>
                  <a:cubicBezTo>
                    <a:pt x="7" y="321"/>
                    <a:pt x="1" y="308"/>
                    <a:pt x="1" y="308"/>
                  </a:cubicBezTo>
                  <a:cubicBezTo>
                    <a:pt x="1" y="293"/>
                    <a:pt x="1" y="293"/>
                    <a:pt x="1" y="293"/>
                  </a:cubicBezTo>
                  <a:cubicBezTo>
                    <a:pt x="11" y="271"/>
                    <a:pt x="11" y="271"/>
                    <a:pt x="11" y="271"/>
                  </a:cubicBezTo>
                  <a:cubicBezTo>
                    <a:pt x="14" y="250"/>
                    <a:pt x="14" y="250"/>
                    <a:pt x="14" y="250"/>
                  </a:cubicBezTo>
                  <a:cubicBezTo>
                    <a:pt x="31" y="247"/>
                    <a:pt x="31" y="247"/>
                    <a:pt x="31" y="247"/>
                  </a:cubicBezTo>
                  <a:cubicBezTo>
                    <a:pt x="34" y="230"/>
                    <a:pt x="34" y="230"/>
                    <a:pt x="34" y="230"/>
                  </a:cubicBezTo>
                  <a:cubicBezTo>
                    <a:pt x="34" y="230"/>
                    <a:pt x="14" y="224"/>
                    <a:pt x="14" y="224"/>
                  </a:cubicBezTo>
                  <a:cubicBezTo>
                    <a:pt x="14" y="224"/>
                    <a:pt x="0" y="190"/>
                    <a:pt x="0" y="190"/>
                  </a:cubicBezTo>
                  <a:cubicBezTo>
                    <a:pt x="31" y="157"/>
                    <a:pt x="31" y="157"/>
                    <a:pt x="31" y="157"/>
                  </a:cubicBezTo>
                  <a:cubicBezTo>
                    <a:pt x="38" y="153"/>
                    <a:pt x="38" y="153"/>
                    <a:pt x="38" y="153"/>
                  </a:cubicBezTo>
                  <a:cubicBezTo>
                    <a:pt x="50" y="141"/>
                    <a:pt x="50" y="141"/>
                    <a:pt x="50" y="141"/>
                  </a:cubicBezTo>
                  <a:cubicBezTo>
                    <a:pt x="78" y="141"/>
                    <a:pt x="78" y="141"/>
                    <a:pt x="78" y="141"/>
                  </a:cubicBezTo>
                  <a:cubicBezTo>
                    <a:pt x="78" y="131"/>
                    <a:pt x="78" y="131"/>
                    <a:pt x="78" y="131"/>
                  </a:cubicBezTo>
                  <a:cubicBezTo>
                    <a:pt x="114" y="110"/>
                    <a:pt x="114" y="110"/>
                    <a:pt x="114" y="110"/>
                  </a:cubicBezTo>
                  <a:cubicBezTo>
                    <a:pt x="91" y="50"/>
                    <a:pt x="91" y="50"/>
                    <a:pt x="91" y="50"/>
                  </a:cubicBezTo>
                  <a:cubicBezTo>
                    <a:pt x="101" y="46"/>
                    <a:pt x="101" y="46"/>
                    <a:pt x="101" y="46"/>
                  </a:cubicBezTo>
                  <a:cubicBezTo>
                    <a:pt x="111" y="50"/>
                    <a:pt x="111" y="50"/>
                    <a:pt x="111" y="50"/>
                  </a:cubicBezTo>
                  <a:cubicBezTo>
                    <a:pt x="117" y="40"/>
                    <a:pt x="117" y="40"/>
                    <a:pt x="117" y="40"/>
                  </a:cubicBezTo>
                  <a:cubicBezTo>
                    <a:pt x="135" y="25"/>
                    <a:pt x="135" y="25"/>
                    <a:pt x="135" y="25"/>
                  </a:cubicBezTo>
                  <a:cubicBezTo>
                    <a:pt x="149" y="12"/>
                    <a:pt x="149" y="12"/>
                    <a:pt x="149" y="12"/>
                  </a:cubicBezTo>
                  <a:cubicBezTo>
                    <a:pt x="158" y="0"/>
                    <a:pt x="158" y="0"/>
                    <a:pt x="158" y="0"/>
                  </a:cubicBezTo>
                  <a:cubicBezTo>
                    <a:pt x="158" y="1"/>
                    <a:pt x="158" y="1"/>
                    <a:pt x="158" y="1"/>
                  </a:cubicBezTo>
                  <a:cubicBezTo>
                    <a:pt x="165" y="13"/>
                    <a:pt x="165" y="13"/>
                    <a:pt x="165" y="13"/>
                  </a:cubicBezTo>
                  <a:cubicBezTo>
                    <a:pt x="164" y="24"/>
                    <a:pt x="164" y="24"/>
                    <a:pt x="164" y="24"/>
                  </a:cubicBezTo>
                  <a:cubicBezTo>
                    <a:pt x="193" y="74"/>
                    <a:pt x="193" y="74"/>
                    <a:pt x="193" y="74"/>
                  </a:cubicBezTo>
                  <a:cubicBezTo>
                    <a:pt x="213" y="82"/>
                    <a:pt x="213" y="82"/>
                    <a:pt x="213" y="82"/>
                  </a:cubicBezTo>
                  <a:cubicBezTo>
                    <a:pt x="220" y="90"/>
                    <a:pt x="220" y="90"/>
                    <a:pt x="220" y="90"/>
                  </a:cubicBezTo>
                  <a:cubicBezTo>
                    <a:pt x="222" y="105"/>
                    <a:pt x="222" y="105"/>
                    <a:pt x="222" y="105"/>
                  </a:cubicBezTo>
                  <a:cubicBezTo>
                    <a:pt x="225" y="110"/>
                    <a:pt x="225" y="110"/>
                    <a:pt x="225" y="110"/>
                  </a:cubicBezTo>
                  <a:cubicBezTo>
                    <a:pt x="221" y="115"/>
                    <a:pt x="221" y="115"/>
                    <a:pt x="221" y="115"/>
                  </a:cubicBezTo>
                  <a:cubicBezTo>
                    <a:pt x="225" y="130"/>
                    <a:pt x="225" y="130"/>
                    <a:pt x="225" y="130"/>
                  </a:cubicBezTo>
                  <a:cubicBezTo>
                    <a:pt x="221" y="153"/>
                    <a:pt x="221" y="153"/>
                    <a:pt x="221" y="153"/>
                  </a:cubicBezTo>
                  <a:cubicBezTo>
                    <a:pt x="216" y="163"/>
                    <a:pt x="216" y="163"/>
                    <a:pt x="216" y="163"/>
                  </a:cubicBezTo>
                  <a:cubicBezTo>
                    <a:pt x="226" y="185"/>
                    <a:pt x="226" y="185"/>
                    <a:pt x="226" y="185"/>
                  </a:cubicBezTo>
                  <a:cubicBezTo>
                    <a:pt x="221" y="185"/>
                    <a:pt x="221" y="185"/>
                    <a:pt x="221" y="185"/>
                  </a:cubicBezTo>
                  <a:cubicBezTo>
                    <a:pt x="220" y="205"/>
                    <a:pt x="220" y="205"/>
                    <a:pt x="220" y="205"/>
                  </a:cubicBezTo>
                  <a:cubicBezTo>
                    <a:pt x="223" y="216"/>
                    <a:pt x="223" y="216"/>
                    <a:pt x="223" y="216"/>
                  </a:cubicBezTo>
                  <a:cubicBezTo>
                    <a:pt x="229" y="217"/>
                    <a:pt x="229" y="217"/>
                    <a:pt x="229" y="217"/>
                  </a:cubicBezTo>
                  <a:cubicBezTo>
                    <a:pt x="229" y="229"/>
                    <a:pt x="229" y="229"/>
                    <a:pt x="229" y="229"/>
                  </a:cubicBezTo>
                  <a:cubicBezTo>
                    <a:pt x="217" y="239"/>
                    <a:pt x="217" y="239"/>
                    <a:pt x="217" y="239"/>
                  </a:cubicBezTo>
                  <a:cubicBezTo>
                    <a:pt x="225" y="245"/>
                    <a:pt x="225" y="245"/>
                    <a:pt x="225" y="245"/>
                  </a:cubicBezTo>
                  <a:cubicBezTo>
                    <a:pt x="225" y="255"/>
                    <a:pt x="225" y="255"/>
                    <a:pt x="225" y="255"/>
                  </a:cubicBezTo>
                  <a:cubicBezTo>
                    <a:pt x="231" y="263"/>
                    <a:pt x="231" y="263"/>
                    <a:pt x="231" y="263"/>
                  </a:cubicBezTo>
                  <a:cubicBezTo>
                    <a:pt x="230" y="276"/>
                    <a:pt x="230" y="276"/>
                    <a:pt x="230" y="276"/>
                  </a:cubicBezTo>
                  <a:cubicBezTo>
                    <a:pt x="237" y="282"/>
                    <a:pt x="237" y="282"/>
                    <a:pt x="237" y="282"/>
                  </a:cubicBezTo>
                  <a:cubicBezTo>
                    <a:pt x="236" y="290"/>
                    <a:pt x="236" y="290"/>
                    <a:pt x="236" y="290"/>
                  </a:cubicBezTo>
                  <a:cubicBezTo>
                    <a:pt x="242" y="296"/>
                    <a:pt x="242" y="296"/>
                    <a:pt x="242" y="296"/>
                  </a:cubicBezTo>
                  <a:cubicBezTo>
                    <a:pt x="243" y="309"/>
                    <a:pt x="243" y="309"/>
                    <a:pt x="243" y="309"/>
                  </a:cubicBezTo>
                  <a:cubicBezTo>
                    <a:pt x="242" y="318"/>
                    <a:pt x="242" y="318"/>
                    <a:pt x="242" y="318"/>
                  </a:cubicBezTo>
                  <a:cubicBezTo>
                    <a:pt x="236" y="320"/>
                    <a:pt x="236" y="320"/>
                    <a:pt x="236" y="320"/>
                  </a:cubicBezTo>
                  <a:cubicBezTo>
                    <a:pt x="241" y="326"/>
                    <a:pt x="241" y="326"/>
                    <a:pt x="241" y="326"/>
                  </a:cubicBezTo>
                  <a:cubicBezTo>
                    <a:pt x="241" y="342"/>
                    <a:pt x="241" y="342"/>
                    <a:pt x="241" y="342"/>
                  </a:cubicBezTo>
                  <a:cubicBezTo>
                    <a:pt x="244" y="346"/>
                    <a:pt x="244" y="346"/>
                    <a:pt x="244" y="346"/>
                  </a:cubicBezTo>
                  <a:cubicBezTo>
                    <a:pt x="245" y="371"/>
                    <a:pt x="245" y="371"/>
                    <a:pt x="245" y="371"/>
                  </a:cubicBezTo>
                  <a:cubicBezTo>
                    <a:pt x="255" y="387"/>
                    <a:pt x="255" y="387"/>
                    <a:pt x="255" y="387"/>
                  </a:cubicBezTo>
                  <a:cubicBezTo>
                    <a:pt x="268" y="399"/>
                    <a:pt x="268" y="399"/>
                    <a:pt x="268" y="399"/>
                  </a:cubicBezTo>
                  <a:cubicBezTo>
                    <a:pt x="262" y="403"/>
                    <a:pt x="262" y="403"/>
                    <a:pt x="262" y="403"/>
                  </a:cubicBezTo>
                  <a:cubicBezTo>
                    <a:pt x="265" y="408"/>
                    <a:pt x="265" y="408"/>
                    <a:pt x="265" y="408"/>
                  </a:cubicBezTo>
                  <a:cubicBezTo>
                    <a:pt x="259" y="424"/>
                    <a:pt x="259" y="424"/>
                    <a:pt x="259" y="424"/>
                  </a:cubicBezTo>
                  <a:cubicBezTo>
                    <a:pt x="266" y="428"/>
                    <a:pt x="266" y="428"/>
                    <a:pt x="266" y="428"/>
                  </a:cubicBezTo>
                  <a:cubicBezTo>
                    <a:pt x="270" y="417"/>
                    <a:pt x="270" y="417"/>
                    <a:pt x="270" y="417"/>
                  </a:cubicBezTo>
                  <a:cubicBezTo>
                    <a:pt x="287" y="426"/>
                    <a:pt x="287" y="426"/>
                    <a:pt x="287" y="426"/>
                  </a:cubicBezTo>
                  <a:cubicBezTo>
                    <a:pt x="290" y="436"/>
                    <a:pt x="290" y="436"/>
                    <a:pt x="290" y="436"/>
                  </a:cubicBezTo>
                  <a:cubicBezTo>
                    <a:pt x="302" y="443"/>
                    <a:pt x="302" y="443"/>
                    <a:pt x="302" y="443"/>
                  </a:cubicBezTo>
                  <a:cubicBezTo>
                    <a:pt x="308" y="441"/>
                    <a:pt x="308" y="441"/>
                    <a:pt x="308" y="441"/>
                  </a:cubicBezTo>
                  <a:cubicBezTo>
                    <a:pt x="315" y="449"/>
                    <a:pt x="315" y="449"/>
                    <a:pt x="315" y="449"/>
                  </a:cubicBezTo>
                  <a:lnTo>
                    <a:pt x="337" y="4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7">
              <a:extLst>
                <a:ext uri="{FF2B5EF4-FFF2-40B4-BE49-F238E27FC236}">
                  <a16:creationId xmlns:a16="http://schemas.microsoft.com/office/drawing/2014/main" id="{F39B3BB2-4CC0-40C7-A06F-172A664E9B69}"/>
                </a:ext>
              </a:extLst>
            </p:cNvPr>
            <p:cNvSpPr>
              <a:spLocks/>
            </p:cNvSpPr>
            <p:nvPr/>
          </p:nvSpPr>
          <p:spPr bwMode="auto">
            <a:xfrm>
              <a:off x="5079289" y="5030328"/>
              <a:ext cx="1512713" cy="919623"/>
            </a:xfrm>
            <a:custGeom>
              <a:avLst/>
              <a:gdLst>
                <a:gd name="T0" fmla="*/ 954 w 997"/>
                <a:gd name="T1" fmla="*/ 90 h 605"/>
                <a:gd name="T2" fmla="*/ 948 w 997"/>
                <a:gd name="T3" fmla="*/ 183 h 605"/>
                <a:gd name="T4" fmla="*/ 968 w 997"/>
                <a:gd name="T5" fmla="*/ 270 h 605"/>
                <a:gd name="T6" fmla="*/ 925 w 997"/>
                <a:gd name="T7" fmla="*/ 317 h 605"/>
                <a:gd name="T8" fmla="*/ 924 w 997"/>
                <a:gd name="T9" fmla="*/ 394 h 605"/>
                <a:gd name="T10" fmla="*/ 865 w 997"/>
                <a:gd name="T11" fmla="*/ 389 h 605"/>
                <a:gd name="T12" fmla="*/ 874 w 997"/>
                <a:gd name="T13" fmla="*/ 441 h 605"/>
                <a:gd name="T14" fmla="*/ 902 w 997"/>
                <a:gd name="T15" fmla="*/ 460 h 605"/>
                <a:gd name="T16" fmla="*/ 870 w 997"/>
                <a:gd name="T17" fmla="*/ 467 h 605"/>
                <a:gd name="T18" fmla="*/ 820 w 997"/>
                <a:gd name="T19" fmla="*/ 458 h 605"/>
                <a:gd name="T20" fmla="*/ 835 w 997"/>
                <a:gd name="T21" fmla="*/ 498 h 605"/>
                <a:gd name="T22" fmla="*/ 794 w 997"/>
                <a:gd name="T23" fmla="*/ 494 h 605"/>
                <a:gd name="T24" fmla="*/ 728 w 997"/>
                <a:gd name="T25" fmla="*/ 496 h 605"/>
                <a:gd name="T26" fmla="*/ 725 w 997"/>
                <a:gd name="T27" fmla="*/ 496 h 605"/>
                <a:gd name="T28" fmla="*/ 666 w 997"/>
                <a:gd name="T29" fmla="*/ 440 h 605"/>
                <a:gd name="T30" fmla="*/ 561 w 997"/>
                <a:gd name="T31" fmla="*/ 437 h 605"/>
                <a:gd name="T32" fmla="*/ 524 w 997"/>
                <a:gd name="T33" fmla="*/ 454 h 605"/>
                <a:gd name="T34" fmla="*/ 516 w 997"/>
                <a:gd name="T35" fmla="*/ 451 h 605"/>
                <a:gd name="T36" fmla="*/ 487 w 997"/>
                <a:gd name="T37" fmla="*/ 475 h 605"/>
                <a:gd name="T38" fmla="*/ 490 w 997"/>
                <a:gd name="T39" fmla="*/ 520 h 605"/>
                <a:gd name="T40" fmla="*/ 476 w 997"/>
                <a:gd name="T41" fmla="*/ 542 h 605"/>
                <a:gd name="T42" fmla="*/ 435 w 997"/>
                <a:gd name="T43" fmla="*/ 581 h 605"/>
                <a:gd name="T44" fmla="*/ 412 w 997"/>
                <a:gd name="T45" fmla="*/ 544 h 605"/>
                <a:gd name="T46" fmla="*/ 358 w 997"/>
                <a:gd name="T47" fmla="*/ 526 h 605"/>
                <a:gd name="T48" fmla="*/ 336 w 997"/>
                <a:gd name="T49" fmla="*/ 496 h 605"/>
                <a:gd name="T50" fmla="*/ 341 w 997"/>
                <a:gd name="T51" fmla="*/ 511 h 605"/>
                <a:gd name="T52" fmla="*/ 332 w 997"/>
                <a:gd name="T53" fmla="*/ 512 h 605"/>
                <a:gd name="T54" fmla="*/ 280 w 997"/>
                <a:gd name="T55" fmla="*/ 509 h 605"/>
                <a:gd name="T56" fmla="*/ 219 w 997"/>
                <a:gd name="T57" fmla="*/ 507 h 605"/>
                <a:gd name="T58" fmla="*/ 178 w 997"/>
                <a:gd name="T59" fmla="*/ 536 h 605"/>
                <a:gd name="T60" fmla="*/ 142 w 997"/>
                <a:gd name="T61" fmla="*/ 528 h 605"/>
                <a:gd name="T62" fmla="*/ 125 w 997"/>
                <a:gd name="T63" fmla="*/ 557 h 605"/>
                <a:gd name="T64" fmla="*/ 104 w 997"/>
                <a:gd name="T65" fmla="*/ 605 h 605"/>
                <a:gd name="T66" fmla="*/ 73 w 997"/>
                <a:gd name="T67" fmla="*/ 553 h 605"/>
                <a:gd name="T68" fmla="*/ 40 w 997"/>
                <a:gd name="T69" fmla="*/ 546 h 605"/>
                <a:gd name="T70" fmla="*/ 5 w 997"/>
                <a:gd name="T71" fmla="*/ 540 h 605"/>
                <a:gd name="T72" fmla="*/ 50 w 997"/>
                <a:gd name="T73" fmla="*/ 503 h 605"/>
                <a:gd name="T74" fmla="*/ 104 w 997"/>
                <a:gd name="T75" fmla="*/ 495 h 605"/>
                <a:gd name="T76" fmla="*/ 149 w 997"/>
                <a:gd name="T77" fmla="*/ 454 h 605"/>
                <a:gd name="T78" fmla="*/ 181 w 997"/>
                <a:gd name="T79" fmla="*/ 411 h 605"/>
                <a:gd name="T80" fmla="*/ 220 w 997"/>
                <a:gd name="T81" fmla="*/ 399 h 605"/>
                <a:gd name="T82" fmla="*/ 269 w 997"/>
                <a:gd name="T83" fmla="*/ 369 h 605"/>
                <a:gd name="T84" fmla="*/ 309 w 997"/>
                <a:gd name="T85" fmla="*/ 279 h 605"/>
                <a:gd name="T86" fmla="*/ 370 w 997"/>
                <a:gd name="T87" fmla="*/ 276 h 605"/>
                <a:gd name="T88" fmla="*/ 414 w 997"/>
                <a:gd name="T89" fmla="*/ 271 h 605"/>
                <a:gd name="T90" fmla="*/ 389 w 997"/>
                <a:gd name="T91" fmla="*/ 227 h 605"/>
                <a:gd name="T92" fmla="*/ 463 w 997"/>
                <a:gd name="T93" fmla="*/ 228 h 605"/>
                <a:gd name="T94" fmla="*/ 543 w 997"/>
                <a:gd name="T95" fmla="*/ 248 h 605"/>
                <a:gd name="T96" fmla="*/ 634 w 997"/>
                <a:gd name="T97" fmla="*/ 264 h 605"/>
                <a:gd name="T98" fmla="*/ 650 w 997"/>
                <a:gd name="T99" fmla="*/ 265 h 605"/>
                <a:gd name="T100" fmla="*/ 654 w 997"/>
                <a:gd name="T101" fmla="*/ 218 h 605"/>
                <a:gd name="T102" fmla="*/ 719 w 997"/>
                <a:gd name="T103" fmla="*/ 175 h 605"/>
                <a:gd name="T104" fmla="*/ 805 w 997"/>
                <a:gd name="T105" fmla="*/ 101 h 605"/>
                <a:gd name="T106" fmla="*/ 752 w 997"/>
                <a:gd name="T107" fmla="*/ 121 h 605"/>
                <a:gd name="T108" fmla="*/ 734 w 997"/>
                <a:gd name="T109" fmla="*/ 127 h 605"/>
                <a:gd name="T110" fmla="*/ 741 w 997"/>
                <a:gd name="T111" fmla="*/ 110 h 605"/>
                <a:gd name="T112" fmla="*/ 761 w 997"/>
                <a:gd name="T113" fmla="*/ 60 h 605"/>
                <a:gd name="T114" fmla="*/ 794 w 997"/>
                <a:gd name="T115" fmla="*/ 33 h 605"/>
                <a:gd name="T116" fmla="*/ 814 w 997"/>
                <a:gd name="T117" fmla="*/ 13 h 605"/>
                <a:gd name="T118" fmla="*/ 858 w 997"/>
                <a:gd name="T119" fmla="*/ 18 h 605"/>
                <a:gd name="T120" fmla="*/ 885 w 997"/>
                <a:gd name="T121" fmla="*/ 27 h 605"/>
                <a:gd name="T122" fmla="*/ 924 w 997"/>
                <a:gd name="T123" fmla="*/ 10 h 605"/>
                <a:gd name="T124" fmla="*/ 960 w 997"/>
                <a:gd name="T125" fmla="*/ 2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7" h="605">
                  <a:moveTo>
                    <a:pt x="997" y="37"/>
                  </a:moveTo>
                  <a:cubicBezTo>
                    <a:pt x="995" y="47"/>
                    <a:pt x="995" y="47"/>
                    <a:pt x="995" y="47"/>
                  </a:cubicBezTo>
                  <a:cubicBezTo>
                    <a:pt x="975" y="57"/>
                    <a:pt x="975" y="57"/>
                    <a:pt x="975" y="57"/>
                  </a:cubicBezTo>
                  <a:cubicBezTo>
                    <a:pt x="975" y="57"/>
                    <a:pt x="965" y="47"/>
                    <a:pt x="965" y="47"/>
                  </a:cubicBezTo>
                  <a:cubicBezTo>
                    <a:pt x="965" y="47"/>
                    <a:pt x="965" y="78"/>
                    <a:pt x="965" y="78"/>
                  </a:cubicBezTo>
                  <a:cubicBezTo>
                    <a:pt x="954" y="90"/>
                    <a:pt x="954" y="90"/>
                    <a:pt x="954" y="90"/>
                  </a:cubicBezTo>
                  <a:cubicBezTo>
                    <a:pt x="945" y="133"/>
                    <a:pt x="945" y="133"/>
                    <a:pt x="945" y="133"/>
                  </a:cubicBezTo>
                  <a:cubicBezTo>
                    <a:pt x="951" y="147"/>
                    <a:pt x="951" y="147"/>
                    <a:pt x="951" y="147"/>
                  </a:cubicBezTo>
                  <a:cubicBezTo>
                    <a:pt x="945" y="143"/>
                    <a:pt x="945" y="143"/>
                    <a:pt x="945" y="143"/>
                  </a:cubicBezTo>
                  <a:cubicBezTo>
                    <a:pt x="948" y="164"/>
                    <a:pt x="948" y="164"/>
                    <a:pt x="948" y="164"/>
                  </a:cubicBezTo>
                  <a:cubicBezTo>
                    <a:pt x="937" y="180"/>
                    <a:pt x="937" y="180"/>
                    <a:pt x="937" y="180"/>
                  </a:cubicBezTo>
                  <a:cubicBezTo>
                    <a:pt x="948" y="183"/>
                    <a:pt x="948" y="183"/>
                    <a:pt x="948" y="183"/>
                  </a:cubicBezTo>
                  <a:cubicBezTo>
                    <a:pt x="954" y="203"/>
                    <a:pt x="954" y="203"/>
                    <a:pt x="954" y="203"/>
                  </a:cubicBezTo>
                  <a:cubicBezTo>
                    <a:pt x="958" y="204"/>
                    <a:pt x="958" y="204"/>
                    <a:pt x="958" y="204"/>
                  </a:cubicBezTo>
                  <a:cubicBezTo>
                    <a:pt x="958" y="218"/>
                    <a:pt x="958" y="218"/>
                    <a:pt x="958" y="218"/>
                  </a:cubicBezTo>
                  <a:cubicBezTo>
                    <a:pt x="965" y="227"/>
                    <a:pt x="965" y="227"/>
                    <a:pt x="965" y="227"/>
                  </a:cubicBezTo>
                  <a:cubicBezTo>
                    <a:pt x="954" y="240"/>
                    <a:pt x="954" y="240"/>
                    <a:pt x="954" y="240"/>
                  </a:cubicBezTo>
                  <a:cubicBezTo>
                    <a:pt x="968" y="270"/>
                    <a:pt x="968" y="270"/>
                    <a:pt x="968" y="270"/>
                  </a:cubicBezTo>
                  <a:cubicBezTo>
                    <a:pt x="955" y="297"/>
                    <a:pt x="955" y="297"/>
                    <a:pt x="955" y="297"/>
                  </a:cubicBezTo>
                  <a:cubicBezTo>
                    <a:pt x="947" y="297"/>
                    <a:pt x="947" y="297"/>
                    <a:pt x="947" y="297"/>
                  </a:cubicBezTo>
                  <a:cubicBezTo>
                    <a:pt x="947" y="293"/>
                    <a:pt x="947" y="293"/>
                    <a:pt x="947" y="293"/>
                  </a:cubicBezTo>
                  <a:cubicBezTo>
                    <a:pt x="921" y="304"/>
                    <a:pt x="921" y="304"/>
                    <a:pt x="921" y="304"/>
                  </a:cubicBezTo>
                  <a:cubicBezTo>
                    <a:pt x="918" y="311"/>
                    <a:pt x="918" y="311"/>
                    <a:pt x="918" y="311"/>
                  </a:cubicBezTo>
                  <a:cubicBezTo>
                    <a:pt x="925" y="317"/>
                    <a:pt x="925" y="317"/>
                    <a:pt x="925" y="317"/>
                  </a:cubicBezTo>
                  <a:cubicBezTo>
                    <a:pt x="924" y="334"/>
                    <a:pt x="924" y="334"/>
                    <a:pt x="924" y="334"/>
                  </a:cubicBezTo>
                  <a:cubicBezTo>
                    <a:pt x="921" y="334"/>
                    <a:pt x="921" y="334"/>
                    <a:pt x="921" y="334"/>
                  </a:cubicBezTo>
                  <a:cubicBezTo>
                    <a:pt x="924" y="347"/>
                    <a:pt x="924" y="347"/>
                    <a:pt x="924" y="347"/>
                  </a:cubicBezTo>
                  <a:cubicBezTo>
                    <a:pt x="925" y="368"/>
                    <a:pt x="925" y="368"/>
                    <a:pt x="925" y="368"/>
                  </a:cubicBezTo>
                  <a:cubicBezTo>
                    <a:pt x="931" y="374"/>
                    <a:pt x="931" y="374"/>
                    <a:pt x="931" y="374"/>
                  </a:cubicBezTo>
                  <a:cubicBezTo>
                    <a:pt x="924" y="394"/>
                    <a:pt x="924" y="394"/>
                    <a:pt x="924" y="394"/>
                  </a:cubicBezTo>
                  <a:cubicBezTo>
                    <a:pt x="911" y="394"/>
                    <a:pt x="911" y="394"/>
                    <a:pt x="911" y="394"/>
                  </a:cubicBezTo>
                  <a:cubicBezTo>
                    <a:pt x="898" y="384"/>
                    <a:pt x="898" y="384"/>
                    <a:pt x="898" y="384"/>
                  </a:cubicBezTo>
                  <a:cubicBezTo>
                    <a:pt x="893" y="384"/>
                    <a:pt x="893" y="384"/>
                    <a:pt x="893" y="384"/>
                  </a:cubicBezTo>
                  <a:cubicBezTo>
                    <a:pt x="880" y="370"/>
                    <a:pt x="880" y="370"/>
                    <a:pt x="880" y="370"/>
                  </a:cubicBezTo>
                  <a:cubicBezTo>
                    <a:pt x="880" y="370"/>
                    <a:pt x="870" y="376"/>
                    <a:pt x="854" y="377"/>
                  </a:cubicBezTo>
                  <a:cubicBezTo>
                    <a:pt x="854" y="377"/>
                    <a:pt x="857" y="385"/>
                    <a:pt x="865" y="389"/>
                  </a:cubicBezTo>
                  <a:cubicBezTo>
                    <a:pt x="872" y="393"/>
                    <a:pt x="878" y="403"/>
                    <a:pt x="878" y="407"/>
                  </a:cubicBezTo>
                  <a:cubicBezTo>
                    <a:pt x="871" y="411"/>
                    <a:pt x="871" y="411"/>
                    <a:pt x="871" y="411"/>
                  </a:cubicBezTo>
                  <a:cubicBezTo>
                    <a:pt x="868" y="421"/>
                    <a:pt x="868" y="421"/>
                    <a:pt x="868" y="421"/>
                  </a:cubicBezTo>
                  <a:cubicBezTo>
                    <a:pt x="868" y="421"/>
                    <a:pt x="879" y="428"/>
                    <a:pt x="881" y="431"/>
                  </a:cubicBezTo>
                  <a:cubicBezTo>
                    <a:pt x="875" y="437"/>
                    <a:pt x="875" y="437"/>
                    <a:pt x="875" y="437"/>
                  </a:cubicBezTo>
                  <a:cubicBezTo>
                    <a:pt x="874" y="441"/>
                    <a:pt x="874" y="441"/>
                    <a:pt x="874" y="441"/>
                  </a:cubicBezTo>
                  <a:cubicBezTo>
                    <a:pt x="878" y="441"/>
                    <a:pt x="878" y="441"/>
                    <a:pt x="878" y="441"/>
                  </a:cubicBezTo>
                  <a:cubicBezTo>
                    <a:pt x="878" y="441"/>
                    <a:pt x="875" y="444"/>
                    <a:pt x="875" y="444"/>
                  </a:cubicBezTo>
                  <a:cubicBezTo>
                    <a:pt x="875" y="444"/>
                    <a:pt x="877" y="454"/>
                    <a:pt x="877" y="454"/>
                  </a:cubicBezTo>
                  <a:cubicBezTo>
                    <a:pt x="882" y="454"/>
                    <a:pt x="882" y="454"/>
                    <a:pt x="882" y="454"/>
                  </a:cubicBezTo>
                  <a:cubicBezTo>
                    <a:pt x="888" y="461"/>
                    <a:pt x="888" y="461"/>
                    <a:pt x="888" y="461"/>
                  </a:cubicBezTo>
                  <a:cubicBezTo>
                    <a:pt x="902" y="460"/>
                    <a:pt x="902" y="460"/>
                    <a:pt x="902" y="460"/>
                  </a:cubicBezTo>
                  <a:cubicBezTo>
                    <a:pt x="897" y="464"/>
                    <a:pt x="897" y="464"/>
                    <a:pt x="897" y="464"/>
                  </a:cubicBezTo>
                  <a:cubicBezTo>
                    <a:pt x="898" y="467"/>
                    <a:pt x="898" y="467"/>
                    <a:pt x="898" y="467"/>
                  </a:cubicBezTo>
                  <a:cubicBezTo>
                    <a:pt x="881" y="468"/>
                    <a:pt x="881" y="468"/>
                    <a:pt x="881" y="468"/>
                  </a:cubicBezTo>
                  <a:cubicBezTo>
                    <a:pt x="884" y="474"/>
                    <a:pt x="884" y="474"/>
                    <a:pt x="884" y="474"/>
                  </a:cubicBezTo>
                  <a:cubicBezTo>
                    <a:pt x="875" y="472"/>
                    <a:pt x="875" y="472"/>
                    <a:pt x="875" y="472"/>
                  </a:cubicBezTo>
                  <a:cubicBezTo>
                    <a:pt x="870" y="467"/>
                    <a:pt x="870" y="467"/>
                    <a:pt x="870" y="467"/>
                  </a:cubicBezTo>
                  <a:cubicBezTo>
                    <a:pt x="854" y="466"/>
                    <a:pt x="854" y="466"/>
                    <a:pt x="854" y="466"/>
                  </a:cubicBezTo>
                  <a:cubicBezTo>
                    <a:pt x="850" y="472"/>
                    <a:pt x="850" y="472"/>
                    <a:pt x="850" y="472"/>
                  </a:cubicBezTo>
                  <a:cubicBezTo>
                    <a:pt x="841" y="472"/>
                    <a:pt x="841" y="472"/>
                    <a:pt x="841" y="472"/>
                  </a:cubicBezTo>
                  <a:cubicBezTo>
                    <a:pt x="837" y="464"/>
                    <a:pt x="837" y="464"/>
                    <a:pt x="837" y="464"/>
                  </a:cubicBezTo>
                  <a:cubicBezTo>
                    <a:pt x="828" y="458"/>
                    <a:pt x="828" y="458"/>
                    <a:pt x="828" y="458"/>
                  </a:cubicBezTo>
                  <a:cubicBezTo>
                    <a:pt x="820" y="458"/>
                    <a:pt x="820" y="458"/>
                    <a:pt x="820" y="458"/>
                  </a:cubicBezTo>
                  <a:cubicBezTo>
                    <a:pt x="821" y="464"/>
                    <a:pt x="821" y="464"/>
                    <a:pt x="821" y="464"/>
                  </a:cubicBezTo>
                  <a:cubicBezTo>
                    <a:pt x="808" y="467"/>
                    <a:pt x="808" y="467"/>
                    <a:pt x="808" y="467"/>
                  </a:cubicBezTo>
                  <a:cubicBezTo>
                    <a:pt x="805" y="473"/>
                    <a:pt x="805" y="473"/>
                    <a:pt x="805" y="473"/>
                  </a:cubicBezTo>
                  <a:cubicBezTo>
                    <a:pt x="840" y="481"/>
                    <a:pt x="840" y="481"/>
                    <a:pt x="840" y="481"/>
                  </a:cubicBezTo>
                  <a:cubicBezTo>
                    <a:pt x="841" y="492"/>
                    <a:pt x="841" y="492"/>
                    <a:pt x="841" y="492"/>
                  </a:cubicBezTo>
                  <a:cubicBezTo>
                    <a:pt x="835" y="498"/>
                    <a:pt x="835" y="498"/>
                    <a:pt x="835" y="498"/>
                  </a:cubicBezTo>
                  <a:cubicBezTo>
                    <a:pt x="835" y="504"/>
                    <a:pt x="835" y="504"/>
                    <a:pt x="835" y="504"/>
                  </a:cubicBezTo>
                  <a:cubicBezTo>
                    <a:pt x="830" y="509"/>
                    <a:pt x="830" y="509"/>
                    <a:pt x="830" y="509"/>
                  </a:cubicBezTo>
                  <a:cubicBezTo>
                    <a:pt x="814" y="509"/>
                    <a:pt x="814" y="509"/>
                    <a:pt x="814" y="509"/>
                  </a:cubicBezTo>
                  <a:cubicBezTo>
                    <a:pt x="811" y="503"/>
                    <a:pt x="811" y="503"/>
                    <a:pt x="811" y="503"/>
                  </a:cubicBezTo>
                  <a:cubicBezTo>
                    <a:pt x="801" y="502"/>
                    <a:pt x="801" y="502"/>
                    <a:pt x="801" y="502"/>
                  </a:cubicBezTo>
                  <a:cubicBezTo>
                    <a:pt x="794" y="494"/>
                    <a:pt x="794" y="494"/>
                    <a:pt x="794" y="494"/>
                  </a:cubicBezTo>
                  <a:cubicBezTo>
                    <a:pt x="773" y="491"/>
                    <a:pt x="773" y="491"/>
                    <a:pt x="773" y="491"/>
                  </a:cubicBezTo>
                  <a:cubicBezTo>
                    <a:pt x="751" y="484"/>
                    <a:pt x="751" y="484"/>
                    <a:pt x="751" y="484"/>
                  </a:cubicBezTo>
                  <a:cubicBezTo>
                    <a:pt x="744" y="478"/>
                    <a:pt x="744" y="478"/>
                    <a:pt x="744" y="478"/>
                  </a:cubicBezTo>
                  <a:cubicBezTo>
                    <a:pt x="733" y="477"/>
                    <a:pt x="733" y="477"/>
                    <a:pt x="733" y="477"/>
                  </a:cubicBezTo>
                  <a:cubicBezTo>
                    <a:pt x="728" y="487"/>
                    <a:pt x="728" y="487"/>
                    <a:pt x="728" y="487"/>
                  </a:cubicBezTo>
                  <a:cubicBezTo>
                    <a:pt x="728" y="496"/>
                    <a:pt x="728" y="496"/>
                    <a:pt x="728" y="496"/>
                  </a:cubicBezTo>
                  <a:cubicBezTo>
                    <a:pt x="732" y="500"/>
                    <a:pt x="732" y="500"/>
                    <a:pt x="732" y="500"/>
                  </a:cubicBezTo>
                  <a:cubicBezTo>
                    <a:pt x="733" y="510"/>
                    <a:pt x="733" y="510"/>
                    <a:pt x="733" y="510"/>
                  </a:cubicBezTo>
                  <a:cubicBezTo>
                    <a:pt x="728" y="514"/>
                    <a:pt x="728" y="514"/>
                    <a:pt x="728" y="514"/>
                  </a:cubicBezTo>
                  <a:cubicBezTo>
                    <a:pt x="720" y="513"/>
                    <a:pt x="720" y="513"/>
                    <a:pt x="720" y="513"/>
                  </a:cubicBezTo>
                  <a:cubicBezTo>
                    <a:pt x="727" y="504"/>
                    <a:pt x="727" y="504"/>
                    <a:pt x="727" y="504"/>
                  </a:cubicBezTo>
                  <a:cubicBezTo>
                    <a:pt x="725" y="496"/>
                    <a:pt x="725" y="496"/>
                    <a:pt x="725" y="496"/>
                  </a:cubicBezTo>
                  <a:cubicBezTo>
                    <a:pt x="719" y="495"/>
                    <a:pt x="719" y="495"/>
                    <a:pt x="719" y="495"/>
                  </a:cubicBezTo>
                  <a:cubicBezTo>
                    <a:pt x="715" y="486"/>
                    <a:pt x="715" y="486"/>
                    <a:pt x="715" y="486"/>
                  </a:cubicBezTo>
                  <a:cubicBezTo>
                    <a:pt x="699" y="467"/>
                    <a:pt x="699" y="467"/>
                    <a:pt x="699" y="467"/>
                  </a:cubicBezTo>
                  <a:cubicBezTo>
                    <a:pt x="686" y="457"/>
                    <a:pt x="686" y="457"/>
                    <a:pt x="686" y="457"/>
                  </a:cubicBezTo>
                  <a:cubicBezTo>
                    <a:pt x="676" y="450"/>
                    <a:pt x="676" y="450"/>
                    <a:pt x="676" y="450"/>
                  </a:cubicBezTo>
                  <a:cubicBezTo>
                    <a:pt x="666" y="440"/>
                    <a:pt x="666" y="440"/>
                    <a:pt x="666" y="440"/>
                  </a:cubicBezTo>
                  <a:cubicBezTo>
                    <a:pt x="656" y="438"/>
                    <a:pt x="656" y="438"/>
                    <a:pt x="656" y="438"/>
                  </a:cubicBezTo>
                  <a:cubicBezTo>
                    <a:pt x="641" y="431"/>
                    <a:pt x="641" y="431"/>
                    <a:pt x="641" y="431"/>
                  </a:cubicBezTo>
                  <a:cubicBezTo>
                    <a:pt x="628" y="434"/>
                    <a:pt x="628" y="434"/>
                    <a:pt x="628" y="434"/>
                  </a:cubicBezTo>
                  <a:cubicBezTo>
                    <a:pt x="598" y="433"/>
                    <a:pt x="598" y="433"/>
                    <a:pt x="598" y="433"/>
                  </a:cubicBezTo>
                  <a:cubicBezTo>
                    <a:pt x="595" y="437"/>
                    <a:pt x="595" y="437"/>
                    <a:pt x="595" y="437"/>
                  </a:cubicBezTo>
                  <a:cubicBezTo>
                    <a:pt x="561" y="437"/>
                    <a:pt x="561" y="437"/>
                    <a:pt x="561" y="437"/>
                  </a:cubicBezTo>
                  <a:cubicBezTo>
                    <a:pt x="553" y="440"/>
                    <a:pt x="553" y="440"/>
                    <a:pt x="553" y="440"/>
                  </a:cubicBezTo>
                  <a:cubicBezTo>
                    <a:pt x="553" y="445"/>
                    <a:pt x="553" y="445"/>
                    <a:pt x="553" y="445"/>
                  </a:cubicBezTo>
                  <a:cubicBezTo>
                    <a:pt x="548" y="450"/>
                    <a:pt x="548" y="450"/>
                    <a:pt x="548" y="450"/>
                  </a:cubicBezTo>
                  <a:cubicBezTo>
                    <a:pt x="537" y="450"/>
                    <a:pt x="537" y="450"/>
                    <a:pt x="537" y="450"/>
                  </a:cubicBezTo>
                  <a:cubicBezTo>
                    <a:pt x="536" y="457"/>
                    <a:pt x="536" y="457"/>
                    <a:pt x="536" y="457"/>
                  </a:cubicBezTo>
                  <a:cubicBezTo>
                    <a:pt x="524" y="454"/>
                    <a:pt x="524" y="454"/>
                    <a:pt x="524" y="454"/>
                  </a:cubicBezTo>
                  <a:cubicBezTo>
                    <a:pt x="525" y="444"/>
                    <a:pt x="525" y="444"/>
                    <a:pt x="525" y="444"/>
                  </a:cubicBezTo>
                  <a:cubicBezTo>
                    <a:pt x="520" y="439"/>
                    <a:pt x="520" y="439"/>
                    <a:pt x="520" y="439"/>
                  </a:cubicBezTo>
                  <a:cubicBezTo>
                    <a:pt x="520" y="428"/>
                    <a:pt x="520" y="428"/>
                    <a:pt x="520" y="428"/>
                  </a:cubicBezTo>
                  <a:cubicBezTo>
                    <a:pt x="515" y="423"/>
                    <a:pt x="515" y="423"/>
                    <a:pt x="515" y="423"/>
                  </a:cubicBezTo>
                  <a:cubicBezTo>
                    <a:pt x="514" y="433"/>
                    <a:pt x="514" y="433"/>
                    <a:pt x="514" y="433"/>
                  </a:cubicBezTo>
                  <a:cubicBezTo>
                    <a:pt x="516" y="451"/>
                    <a:pt x="516" y="451"/>
                    <a:pt x="516" y="451"/>
                  </a:cubicBezTo>
                  <a:cubicBezTo>
                    <a:pt x="519" y="452"/>
                    <a:pt x="519" y="452"/>
                    <a:pt x="519" y="452"/>
                  </a:cubicBezTo>
                  <a:cubicBezTo>
                    <a:pt x="513" y="457"/>
                    <a:pt x="513" y="457"/>
                    <a:pt x="513" y="457"/>
                  </a:cubicBezTo>
                  <a:cubicBezTo>
                    <a:pt x="512" y="463"/>
                    <a:pt x="512" y="463"/>
                    <a:pt x="512" y="463"/>
                  </a:cubicBezTo>
                  <a:cubicBezTo>
                    <a:pt x="506" y="469"/>
                    <a:pt x="506" y="469"/>
                    <a:pt x="506" y="469"/>
                  </a:cubicBezTo>
                  <a:cubicBezTo>
                    <a:pt x="487" y="471"/>
                    <a:pt x="487" y="471"/>
                    <a:pt x="487" y="471"/>
                  </a:cubicBezTo>
                  <a:cubicBezTo>
                    <a:pt x="487" y="475"/>
                    <a:pt x="487" y="475"/>
                    <a:pt x="487" y="475"/>
                  </a:cubicBezTo>
                  <a:cubicBezTo>
                    <a:pt x="495" y="475"/>
                    <a:pt x="495" y="475"/>
                    <a:pt x="495" y="475"/>
                  </a:cubicBezTo>
                  <a:cubicBezTo>
                    <a:pt x="499" y="493"/>
                    <a:pt x="499" y="493"/>
                    <a:pt x="499" y="493"/>
                  </a:cubicBezTo>
                  <a:cubicBezTo>
                    <a:pt x="499" y="493"/>
                    <a:pt x="493" y="496"/>
                    <a:pt x="491" y="499"/>
                  </a:cubicBezTo>
                  <a:cubicBezTo>
                    <a:pt x="489" y="501"/>
                    <a:pt x="481" y="509"/>
                    <a:pt x="481" y="509"/>
                  </a:cubicBezTo>
                  <a:cubicBezTo>
                    <a:pt x="482" y="518"/>
                    <a:pt x="482" y="518"/>
                    <a:pt x="482" y="518"/>
                  </a:cubicBezTo>
                  <a:cubicBezTo>
                    <a:pt x="490" y="520"/>
                    <a:pt x="490" y="520"/>
                    <a:pt x="490" y="520"/>
                  </a:cubicBezTo>
                  <a:cubicBezTo>
                    <a:pt x="495" y="527"/>
                    <a:pt x="495" y="527"/>
                    <a:pt x="495" y="527"/>
                  </a:cubicBezTo>
                  <a:cubicBezTo>
                    <a:pt x="488" y="529"/>
                    <a:pt x="488" y="529"/>
                    <a:pt x="488" y="529"/>
                  </a:cubicBezTo>
                  <a:cubicBezTo>
                    <a:pt x="488" y="537"/>
                    <a:pt x="488" y="537"/>
                    <a:pt x="488" y="537"/>
                  </a:cubicBezTo>
                  <a:cubicBezTo>
                    <a:pt x="480" y="540"/>
                    <a:pt x="480" y="540"/>
                    <a:pt x="480" y="540"/>
                  </a:cubicBezTo>
                  <a:cubicBezTo>
                    <a:pt x="474" y="534"/>
                    <a:pt x="474" y="534"/>
                    <a:pt x="474" y="534"/>
                  </a:cubicBezTo>
                  <a:cubicBezTo>
                    <a:pt x="476" y="542"/>
                    <a:pt x="476" y="542"/>
                    <a:pt x="476" y="542"/>
                  </a:cubicBezTo>
                  <a:cubicBezTo>
                    <a:pt x="468" y="544"/>
                    <a:pt x="468" y="544"/>
                    <a:pt x="468" y="544"/>
                  </a:cubicBezTo>
                  <a:cubicBezTo>
                    <a:pt x="462" y="543"/>
                    <a:pt x="462" y="543"/>
                    <a:pt x="462" y="543"/>
                  </a:cubicBezTo>
                  <a:cubicBezTo>
                    <a:pt x="454" y="556"/>
                    <a:pt x="454" y="556"/>
                    <a:pt x="454" y="556"/>
                  </a:cubicBezTo>
                  <a:cubicBezTo>
                    <a:pt x="451" y="576"/>
                    <a:pt x="451" y="576"/>
                    <a:pt x="451" y="576"/>
                  </a:cubicBezTo>
                  <a:cubicBezTo>
                    <a:pt x="444" y="573"/>
                    <a:pt x="444" y="573"/>
                    <a:pt x="444" y="573"/>
                  </a:cubicBezTo>
                  <a:cubicBezTo>
                    <a:pt x="435" y="581"/>
                    <a:pt x="435" y="581"/>
                    <a:pt x="435" y="581"/>
                  </a:cubicBezTo>
                  <a:cubicBezTo>
                    <a:pt x="425" y="567"/>
                    <a:pt x="425" y="567"/>
                    <a:pt x="425" y="567"/>
                  </a:cubicBezTo>
                  <a:cubicBezTo>
                    <a:pt x="424" y="575"/>
                    <a:pt x="424" y="575"/>
                    <a:pt x="424" y="575"/>
                  </a:cubicBezTo>
                  <a:cubicBezTo>
                    <a:pt x="417" y="574"/>
                    <a:pt x="417" y="574"/>
                    <a:pt x="417" y="574"/>
                  </a:cubicBezTo>
                  <a:cubicBezTo>
                    <a:pt x="413" y="567"/>
                    <a:pt x="413" y="567"/>
                    <a:pt x="413" y="567"/>
                  </a:cubicBezTo>
                  <a:cubicBezTo>
                    <a:pt x="406" y="561"/>
                    <a:pt x="406" y="561"/>
                    <a:pt x="406" y="561"/>
                  </a:cubicBezTo>
                  <a:cubicBezTo>
                    <a:pt x="406" y="561"/>
                    <a:pt x="412" y="544"/>
                    <a:pt x="412" y="544"/>
                  </a:cubicBezTo>
                  <a:cubicBezTo>
                    <a:pt x="412" y="544"/>
                    <a:pt x="395" y="541"/>
                    <a:pt x="395" y="541"/>
                  </a:cubicBezTo>
                  <a:cubicBezTo>
                    <a:pt x="385" y="535"/>
                    <a:pt x="385" y="535"/>
                    <a:pt x="385" y="535"/>
                  </a:cubicBezTo>
                  <a:cubicBezTo>
                    <a:pt x="374" y="536"/>
                    <a:pt x="374" y="536"/>
                    <a:pt x="374" y="536"/>
                  </a:cubicBezTo>
                  <a:cubicBezTo>
                    <a:pt x="366" y="533"/>
                    <a:pt x="366" y="533"/>
                    <a:pt x="366" y="533"/>
                  </a:cubicBezTo>
                  <a:cubicBezTo>
                    <a:pt x="366" y="527"/>
                    <a:pt x="366" y="527"/>
                    <a:pt x="366" y="527"/>
                  </a:cubicBezTo>
                  <a:cubicBezTo>
                    <a:pt x="358" y="526"/>
                    <a:pt x="358" y="526"/>
                    <a:pt x="358" y="526"/>
                  </a:cubicBezTo>
                  <a:cubicBezTo>
                    <a:pt x="358" y="526"/>
                    <a:pt x="356" y="518"/>
                    <a:pt x="356" y="517"/>
                  </a:cubicBezTo>
                  <a:cubicBezTo>
                    <a:pt x="356" y="517"/>
                    <a:pt x="357" y="512"/>
                    <a:pt x="357" y="512"/>
                  </a:cubicBezTo>
                  <a:cubicBezTo>
                    <a:pt x="347" y="507"/>
                    <a:pt x="347" y="507"/>
                    <a:pt x="347" y="507"/>
                  </a:cubicBezTo>
                  <a:cubicBezTo>
                    <a:pt x="346" y="498"/>
                    <a:pt x="346" y="498"/>
                    <a:pt x="346" y="498"/>
                  </a:cubicBezTo>
                  <a:cubicBezTo>
                    <a:pt x="342" y="493"/>
                    <a:pt x="342" y="493"/>
                    <a:pt x="342" y="493"/>
                  </a:cubicBezTo>
                  <a:cubicBezTo>
                    <a:pt x="336" y="496"/>
                    <a:pt x="336" y="496"/>
                    <a:pt x="336" y="496"/>
                  </a:cubicBezTo>
                  <a:cubicBezTo>
                    <a:pt x="324" y="492"/>
                    <a:pt x="324" y="492"/>
                    <a:pt x="324" y="492"/>
                  </a:cubicBezTo>
                  <a:cubicBezTo>
                    <a:pt x="321" y="488"/>
                    <a:pt x="321" y="488"/>
                    <a:pt x="321" y="488"/>
                  </a:cubicBezTo>
                  <a:cubicBezTo>
                    <a:pt x="317" y="493"/>
                    <a:pt x="317" y="493"/>
                    <a:pt x="317" y="493"/>
                  </a:cubicBezTo>
                  <a:cubicBezTo>
                    <a:pt x="337" y="502"/>
                    <a:pt x="337" y="502"/>
                    <a:pt x="337" y="502"/>
                  </a:cubicBezTo>
                  <a:cubicBezTo>
                    <a:pt x="334" y="506"/>
                    <a:pt x="334" y="506"/>
                    <a:pt x="334" y="506"/>
                  </a:cubicBezTo>
                  <a:cubicBezTo>
                    <a:pt x="341" y="511"/>
                    <a:pt x="341" y="511"/>
                    <a:pt x="341" y="511"/>
                  </a:cubicBezTo>
                  <a:cubicBezTo>
                    <a:pt x="347" y="511"/>
                    <a:pt x="347" y="511"/>
                    <a:pt x="347" y="511"/>
                  </a:cubicBezTo>
                  <a:cubicBezTo>
                    <a:pt x="347" y="516"/>
                    <a:pt x="347" y="516"/>
                    <a:pt x="347" y="516"/>
                  </a:cubicBezTo>
                  <a:cubicBezTo>
                    <a:pt x="342" y="516"/>
                    <a:pt x="342" y="516"/>
                    <a:pt x="342" y="516"/>
                  </a:cubicBezTo>
                  <a:cubicBezTo>
                    <a:pt x="342" y="525"/>
                    <a:pt x="342" y="525"/>
                    <a:pt x="342" y="525"/>
                  </a:cubicBezTo>
                  <a:cubicBezTo>
                    <a:pt x="332" y="522"/>
                    <a:pt x="332" y="522"/>
                    <a:pt x="332" y="522"/>
                  </a:cubicBezTo>
                  <a:cubicBezTo>
                    <a:pt x="332" y="512"/>
                    <a:pt x="332" y="512"/>
                    <a:pt x="332" y="512"/>
                  </a:cubicBezTo>
                  <a:cubicBezTo>
                    <a:pt x="321" y="503"/>
                    <a:pt x="321" y="503"/>
                    <a:pt x="321" y="503"/>
                  </a:cubicBezTo>
                  <a:cubicBezTo>
                    <a:pt x="290" y="500"/>
                    <a:pt x="290" y="500"/>
                    <a:pt x="290" y="500"/>
                  </a:cubicBezTo>
                  <a:cubicBezTo>
                    <a:pt x="280" y="491"/>
                    <a:pt x="280" y="491"/>
                    <a:pt x="280" y="491"/>
                  </a:cubicBezTo>
                  <a:cubicBezTo>
                    <a:pt x="278" y="497"/>
                    <a:pt x="278" y="497"/>
                    <a:pt x="278" y="497"/>
                  </a:cubicBezTo>
                  <a:cubicBezTo>
                    <a:pt x="282" y="502"/>
                    <a:pt x="282" y="502"/>
                    <a:pt x="282" y="502"/>
                  </a:cubicBezTo>
                  <a:cubicBezTo>
                    <a:pt x="280" y="509"/>
                    <a:pt x="280" y="509"/>
                    <a:pt x="280" y="509"/>
                  </a:cubicBezTo>
                  <a:cubicBezTo>
                    <a:pt x="259" y="504"/>
                    <a:pt x="259" y="504"/>
                    <a:pt x="259" y="504"/>
                  </a:cubicBezTo>
                  <a:cubicBezTo>
                    <a:pt x="247" y="503"/>
                    <a:pt x="247" y="503"/>
                    <a:pt x="247" y="503"/>
                  </a:cubicBezTo>
                  <a:cubicBezTo>
                    <a:pt x="238" y="507"/>
                    <a:pt x="238" y="507"/>
                    <a:pt x="238" y="507"/>
                  </a:cubicBezTo>
                  <a:cubicBezTo>
                    <a:pt x="237" y="493"/>
                    <a:pt x="237" y="493"/>
                    <a:pt x="237" y="493"/>
                  </a:cubicBezTo>
                  <a:cubicBezTo>
                    <a:pt x="220" y="499"/>
                    <a:pt x="220" y="499"/>
                    <a:pt x="220" y="499"/>
                  </a:cubicBezTo>
                  <a:cubicBezTo>
                    <a:pt x="219" y="507"/>
                    <a:pt x="219" y="507"/>
                    <a:pt x="219" y="507"/>
                  </a:cubicBezTo>
                  <a:cubicBezTo>
                    <a:pt x="219" y="507"/>
                    <a:pt x="214" y="510"/>
                    <a:pt x="214" y="510"/>
                  </a:cubicBezTo>
                  <a:cubicBezTo>
                    <a:pt x="214" y="511"/>
                    <a:pt x="210" y="520"/>
                    <a:pt x="210" y="520"/>
                  </a:cubicBezTo>
                  <a:cubicBezTo>
                    <a:pt x="214" y="524"/>
                    <a:pt x="214" y="524"/>
                    <a:pt x="214" y="524"/>
                  </a:cubicBezTo>
                  <a:cubicBezTo>
                    <a:pt x="208" y="530"/>
                    <a:pt x="208" y="530"/>
                    <a:pt x="208" y="530"/>
                  </a:cubicBezTo>
                  <a:cubicBezTo>
                    <a:pt x="192" y="525"/>
                    <a:pt x="192" y="525"/>
                    <a:pt x="192" y="525"/>
                  </a:cubicBezTo>
                  <a:cubicBezTo>
                    <a:pt x="178" y="536"/>
                    <a:pt x="178" y="536"/>
                    <a:pt x="178" y="536"/>
                  </a:cubicBezTo>
                  <a:cubicBezTo>
                    <a:pt x="166" y="536"/>
                    <a:pt x="166" y="536"/>
                    <a:pt x="166" y="536"/>
                  </a:cubicBezTo>
                  <a:cubicBezTo>
                    <a:pt x="161" y="547"/>
                    <a:pt x="161" y="547"/>
                    <a:pt x="161" y="547"/>
                  </a:cubicBezTo>
                  <a:cubicBezTo>
                    <a:pt x="152" y="550"/>
                    <a:pt x="152" y="550"/>
                    <a:pt x="152" y="550"/>
                  </a:cubicBezTo>
                  <a:cubicBezTo>
                    <a:pt x="155" y="527"/>
                    <a:pt x="155" y="527"/>
                    <a:pt x="155" y="527"/>
                  </a:cubicBezTo>
                  <a:cubicBezTo>
                    <a:pt x="146" y="525"/>
                    <a:pt x="146" y="525"/>
                    <a:pt x="146" y="525"/>
                  </a:cubicBezTo>
                  <a:cubicBezTo>
                    <a:pt x="142" y="528"/>
                    <a:pt x="142" y="528"/>
                    <a:pt x="142" y="528"/>
                  </a:cubicBezTo>
                  <a:cubicBezTo>
                    <a:pt x="147" y="532"/>
                    <a:pt x="147" y="532"/>
                    <a:pt x="147" y="532"/>
                  </a:cubicBezTo>
                  <a:cubicBezTo>
                    <a:pt x="144" y="541"/>
                    <a:pt x="144" y="541"/>
                    <a:pt x="144" y="541"/>
                  </a:cubicBezTo>
                  <a:cubicBezTo>
                    <a:pt x="146" y="547"/>
                    <a:pt x="146" y="547"/>
                    <a:pt x="146" y="547"/>
                  </a:cubicBezTo>
                  <a:cubicBezTo>
                    <a:pt x="141" y="548"/>
                    <a:pt x="141" y="548"/>
                    <a:pt x="141" y="548"/>
                  </a:cubicBezTo>
                  <a:cubicBezTo>
                    <a:pt x="135" y="561"/>
                    <a:pt x="135" y="561"/>
                    <a:pt x="135" y="561"/>
                  </a:cubicBezTo>
                  <a:cubicBezTo>
                    <a:pt x="125" y="557"/>
                    <a:pt x="125" y="557"/>
                    <a:pt x="125" y="557"/>
                  </a:cubicBezTo>
                  <a:cubicBezTo>
                    <a:pt x="125" y="562"/>
                    <a:pt x="125" y="562"/>
                    <a:pt x="125" y="562"/>
                  </a:cubicBezTo>
                  <a:cubicBezTo>
                    <a:pt x="136" y="568"/>
                    <a:pt x="136" y="568"/>
                    <a:pt x="136" y="568"/>
                  </a:cubicBezTo>
                  <a:cubicBezTo>
                    <a:pt x="141" y="580"/>
                    <a:pt x="141" y="580"/>
                    <a:pt x="141" y="580"/>
                  </a:cubicBezTo>
                  <a:cubicBezTo>
                    <a:pt x="127" y="595"/>
                    <a:pt x="127" y="595"/>
                    <a:pt x="127" y="595"/>
                  </a:cubicBezTo>
                  <a:cubicBezTo>
                    <a:pt x="114" y="591"/>
                    <a:pt x="114" y="591"/>
                    <a:pt x="114" y="591"/>
                  </a:cubicBezTo>
                  <a:cubicBezTo>
                    <a:pt x="104" y="605"/>
                    <a:pt x="104" y="605"/>
                    <a:pt x="104" y="605"/>
                  </a:cubicBezTo>
                  <a:cubicBezTo>
                    <a:pt x="95" y="600"/>
                    <a:pt x="95" y="600"/>
                    <a:pt x="95" y="600"/>
                  </a:cubicBezTo>
                  <a:cubicBezTo>
                    <a:pt x="91" y="588"/>
                    <a:pt x="91" y="588"/>
                    <a:pt x="91" y="588"/>
                  </a:cubicBezTo>
                  <a:cubicBezTo>
                    <a:pt x="93" y="579"/>
                    <a:pt x="93" y="579"/>
                    <a:pt x="93" y="579"/>
                  </a:cubicBezTo>
                  <a:cubicBezTo>
                    <a:pt x="90" y="561"/>
                    <a:pt x="90" y="561"/>
                    <a:pt x="90" y="561"/>
                  </a:cubicBezTo>
                  <a:cubicBezTo>
                    <a:pt x="82" y="553"/>
                    <a:pt x="82" y="553"/>
                    <a:pt x="82" y="553"/>
                  </a:cubicBezTo>
                  <a:cubicBezTo>
                    <a:pt x="73" y="553"/>
                    <a:pt x="73" y="553"/>
                    <a:pt x="73" y="553"/>
                  </a:cubicBezTo>
                  <a:cubicBezTo>
                    <a:pt x="69" y="547"/>
                    <a:pt x="69" y="547"/>
                    <a:pt x="69" y="547"/>
                  </a:cubicBezTo>
                  <a:cubicBezTo>
                    <a:pt x="58" y="545"/>
                    <a:pt x="58" y="545"/>
                    <a:pt x="58" y="545"/>
                  </a:cubicBezTo>
                  <a:cubicBezTo>
                    <a:pt x="58" y="545"/>
                    <a:pt x="55" y="538"/>
                    <a:pt x="55" y="538"/>
                  </a:cubicBezTo>
                  <a:cubicBezTo>
                    <a:pt x="55" y="538"/>
                    <a:pt x="44" y="533"/>
                    <a:pt x="44" y="533"/>
                  </a:cubicBezTo>
                  <a:cubicBezTo>
                    <a:pt x="37" y="538"/>
                    <a:pt x="37" y="538"/>
                    <a:pt x="37" y="538"/>
                  </a:cubicBezTo>
                  <a:cubicBezTo>
                    <a:pt x="40" y="546"/>
                    <a:pt x="40" y="546"/>
                    <a:pt x="40" y="546"/>
                  </a:cubicBezTo>
                  <a:cubicBezTo>
                    <a:pt x="34" y="555"/>
                    <a:pt x="34" y="555"/>
                    <a:pt x="34" y="555"/>
                  </a:cubicBezTo>
                  <a:cubicBezTo>
                    <a:pt x="8" y="560"/>
                    <a:pt x="8" y="560"/>
                    <a:pt x="8" y="560"/>
                  </a:cubicBezTo>
                  <a:cubicBezTo>
                    <a:pt x="4" y="552"/>
                    <a:pt x="4" y="552"/>
                    <a:pt x="4" y="552"/>
                  </a:cubicBezTo>
                  <a:cubicBezTo>
                    <a:pt x="0" y="550"/>
                    <a:pt x="0" y="550"/>
                    <a:pt x="0" y="550"/>
                  </a:cubicBezTo>
                  <a:cubicBezTo>
                    <a:pt x="0" y="544"/>
                    <a:pt x="0" y="544"/>
                    <a:pt x="0" y="544"/>
                  </a:cubicBezTo>
                  <a:cubicBezTo>
                    <a:pt x="0" y="544"/>
                    <a:pt x="5" y="540"/>
                    <a:pt x="5" y="540"/>
                  </a:cubicBezTo>
                  <a:cubicBezTo>
                    <a:pt x="7" y="532"/>
                    <a:pt x="7" y="532"/>
                    <a:pt x="7" y="532"/>
                  </a:cubicBezTo>
                  <a:cubicBezTo>
                    <a:pt x="2" y="528"/>
                    <a:pt x="2" y="528"/>
                    <a:pt x="2" y="528"/>
                  </a:cubicBezTo>
                  <a:cubicBezTo>
                    <a:pt x="15" y="518"/>
                    <a:pt x="15" y="518"/>
                    <a:pt x="15" y="518"/>
                  </a:cubicBezTo>
                  <a:cubicBezTo>
                    <a:pt x="29" y="518"/>
                    <a:pt x="29" y="518"/>
                    <a:pt x="29" y="518"/>
                  </a:cubicBezTo>
                  <a:cubicBezTo>
                    <a:pt x="38" y="508"/>
                    <a:pt x="38" y="508"/>
                    <a:pt x="38" y="508"/>
                  </a:cubicBezTo>
                  <a:cubicBezTo>
                    <a:pt x="50" y="503"/>
                    <a:pt x="50" y="503"/>
                    <a:pt x="50" y="503"/>
                  </a:cubicBezTo>
                  <a:cubicBezTo>
                    <a:pt x="57" y="504"/>
                    <a:pt x="57" y="504"/>
                    <a:pt x="57" y="504"/>
                  </a:cubicBezTo>
                  <a:cubicBezTo>
                    <a:pt x="59" y="513"/>
                    <a:pt x="59" y="513"/>
                    <a:pt x="59" y="513"/>
                  </a:cubicBezTo>
                  <a:cubicBezTo>
                    <a:pt x="69" y="517"/>
                    <a:pt x="69" y="517"/>
                    <a:pt x="69" y="517"/>
                  </a:cubicBezTo>
                  <a:cubicBezTo>
                    <a:pt x="69" y="517"/>
                    <a:pt x="82" y="499"/>
                    <a:pt x="82" y="499"/>
                  </a:cubicBezTo>
                  <a:cubicBezTo>
                    <a:pt x="82" y="499"/>
                    <a:pt x="94" y="503"/>
                    <a:pt x="94" y="503"/>
                  </a:cubicBezTo>
                  <a:cubicBezTo>
                    <a:pt x="94" y="503"/>
                    <a:pt x="103" y="495"/>
                    <a:pt x="104" y="495"/>
                  </a:cubicBezTo>
                  <a:cubicBezTo>
                    <a:pt x="104" y="495"/>
                    <a:pt x="112" y="492"/>
                    <a:pt x="112" y="492"/>
                  </a:cubicBezTo>
                  <a:cubicBezTo>
                    <a:pt x="119" y="483"/>
                    <a:pt x="119" y="483"/>
                    <a:pt x="119" y="483"/>
                  </a:cubicBezTo>
                  <a:cubicBezTo>
                    <a:pt x="132" y="480"/>
                    <a:pt x="132" y="480"/>
                    <a:pt x="132" y="480"/>
                  </a:cubicBezTo>
                  <a:cubicBezTo>
                    <a:pt x="144" y="464"/>
                    <a:pt x="144" y="464"/>
                    <a:pt x="144" y="464"/>
                  </a:cubicBezTo>
                  <a:cubicBezTo>
                    <a:pt x="141" y="457"/>
                    <a:pt x="141" y="457"/>
                    <a:pt x="141" y="457"/>
                  </a:cubicBezTo>
                  <a:cubicBezTo>
                    <a:pt x="149" y="454"/>
                    <a:pt x="149" y="454"/>
                    <a:pt x="149" y="454"/>
                  </a:cubicBezTo>
                  <a:cubicBezTo>
                    <a:pt x="156" y="456"/>
                    <a:pt x="156" y="456"/>
                    <a:pt x="156" y="456"/>
                  </a:cubicBezTo>
                  <a:cubicBezTo>
                    <a:pt x="169" y="442"/>
                    <a:pt x="169" y="442"/>
                    <a:pt x="169" y="442"/>
                  </a:cubicBezTo>
                  <a:cubicBezTo>
                    <a:pt x="171" y="429"/>
                    <a:pt x="171" y="429"/>
                    <a:pt x="171" y="429"/>
                  </a:cubicBezTo>
                  <a:cubicBezTo>
                    <a:pt x="176" y="427"/>
                    <a:pt x="176" y="427"/>
                    <a:pt x="176" y="427"/>
                  </a:cubicBezTo>
                  <a:cubicBezTo>
                    <a:pt x="176" y="414"/>
                    <a:pt x="176" y="414"/>
                    <a:pt x="176" y="414"/>
                  </a:cubicBezTo>
                  <a:cubicBezTo>
                    <a:pt x="181" y="411"/>
                    <a:pt x="181" y="411"/>
                    <a:pt x="181" y="411"/>
                  </a:cubicBezTo>
                  <a:cubicBezTo>
                    <a:pt x="183" y="416"/>
                    <a:pt x="183" y="416"/>
                    <a:pt x="183" y="416"/>
                  </a:cubicBezTo>
                  <a:cubicBezTo>
                    <a:pt x="195" y="410"/>
                    <a:pt x="195" y="410"/>
                    <a:pt x="195" y="410"/>
                  </a:cubicBezTo>
                  <a:cubicBezTo>
                    <a:pt x="200" y="415"/>
                    <a:pt x="200" y="415"/>
                    <a:pt x="200" y="415"/>
                  </a:cubicBezTo>
                  <a:cubicBezTo>
                    <a:pt x="200" y="402"/>
                    <a:pt x="200" y="402"/>
                    <a:pt x="200" y="402"/>
                  </a:cubicBezTo>
                  <a:cubicBezTo>
                    <a:pt x="200" y="402"/>
                    <a:pt x="212" y="405"/>
                    <a:pt x="212" y="405"/>
                  </a:cubicBezTo>
                  <a:cubicBezTo>
                    <a:pt x="213" y="405"/>
                    <a:pt x="220" y="399"/>
                    <a:pt x="220" y="399"/>
                  </a:cubicBezTo>
                  <a:cubicBezTo>
                    <a:pt x="220" y="399"/>
                    <a:pt x="224" y="408"/>
                    <a:pt x="224" y="408"/>
                  </a:cubicBezTo>
                  <a:cubicBezTo>
                    <a:pt x="225" y="408"/>
                    <a:pt x="236" y="399"/>
                    <a:pt x="237" y="399"/>
                  </a:cubicBezTo>
                  <a:cubicBezTo>
                    <a:pt x="237" y="399"/>
                    <a:pt x="239" y="384"/>
                    <a:pt x="239" y="384"/>
                  </a:cubicBezTo>
                  <a:cubicBezTo>
                    <a:pt x="240" y="383"/>
                    <a:pt x="251" y="378"/>
                    <a:pt x="251" y="378"/>
                  </a:cubicBezTo>
                  <a:cubicBezTo>
                    <a:pt x="258" y="378"/>
                    <a:pt x="258" y="378"/>
                    <a:pt x="258" y="378"/>
                  </a:cubicBezTo>
                  <a:cubicBezTo>
                    <a:pt x="269" y="369"/>
                    <a:pt x="269" y="369"/>
                    <a:pt x="269" y="369"/>
                  </a:cubicBezTo>
                  <a:cubicBezTo>
                    <a:pt x="269" y="363"/>
                    <a:pt x="269" y="363"/>
                    <a:pt x="269" y="363"/>
                  </a:cubicBezTo>
                  <a:cubicBezTo>
                    <a:pt x="291" y="349"/>
                    <a:pt x="291" y="349"/>
                    <a:pt x="291" y="349"/>
                  </a:cubicBezTo>
                  <a:cubicBezTo>
                    <a:pt x="298" y="330"/>
                    <a:pt x="298" y="330"/>
                    <a:pt x="298" y="330"/>
                  </a:cubicBezTo>
                  <a:cubicBezTo>
                    <a:pt x="298" y="330"/>
                    <a:pt x="297" y="306"/>
                    <a:pt x="298" y="306"/>
                  </a:cubicBezTo>
                  <a:cubicBezTo>
                    <a:pt x="299" y="306"/>
                    <a:pt x="304" y="302"/>
                    <a:pt x="304" y="302"/>
                  </a:cubicBezTo>
                  <a:cubicBezTo>
                    <a:pt x="304" y="302"/>
                    <a:pt x="308" y="279"/>
                    <a:pt x="309" y="279"/>
                  </a:cubicBezTo>
                  <a:cubicBezTo>
                    <a:pt x="309" y="279"/>
                    <a:pt x="314" y="274"/>
                    <a:pt x="314" y="274"/>
                  </a:cubicBezTo>
                  <a:cubicBezTo>
                    <a:pt x="329" y="281"/>
                    <a:pt x="329" y="281"/>
                    <a:pt x="329" y="281"/>
                  </a:cubicBezTo>
                  <a:cubicBezTo>
                    <a:pt x="337" y="280"/>
                    <a:pt x="337" y="280"/>
                    <a:pt x="337" y="280"/>
                  </a:cubicBezTo>
                  <a:cubicBezTo>
                    <a:pt x="345" y="290"/>
                    <a:pt x="345" y="290"/>
                    <a:pt x="345" y="290"/>
                  </a:cubicBezTo>
                  <a:cubicBezTo>
                    <a:pt x="356" y="289"/>
                    <a:pt x="356" y="289"/>
                    <a:pt x="356" y="289"/>
                  </a:cubicBezTo>
                  <a:cubicBezTo>
                    <a:pt x="370" y="276"/>
                    <a:pt x="370" y="276"/>
                    <a:pt x="370" y="276"/>
                  </a:cubicBezTo>
                  <a:cubicBezTo>
                    <a:pt x="370" y="276"/>
                    <a:pt x="378" y="273"/>
                    <a:pt x="379" y="274"/>
                  </a:cubicBezTo>
                  <a:cubicBezTo>
                    <a:pt x="380" y="275"/>
                    <a:pt x="382" y="278"/>
                    <a:pt x="382" y="278"/>
                  </a:cubicBezTo>
                  <a:cubicBezTo>
                    <a:pt x="377" y="289"/>
                    <a:pt x="377" y="289"/>
                    <a:pt x="377" y="289"/>
                  </a:cubicBezTo>
                  <a:cubicBezTo>
                    <a:pt x="382" y="287"/>
                    <a:pt x="382" y="287"/>
                    <a:pt x="382" y="287"/>
                  </a:cubicBezTo>
                  <a:cubicBezTo>
                    <a:pt x="391" y="270"/>
                    <a:pt x="391" y="270"/>
                    <a:pt x="391" y="270"/>
                  </a:cubicBezTo>
                  <a:cubicBezTo>
                    <a:pt x="414" y="271"/>
                    <a:pt x="414" y="271"/>
                    <a:pt x="414" y="271"/>
                  </a:cubicBezTo>
                  <a:cubicBezTo>
                    <a:pt x="408" y="266"/>
                    <a:pt x="408" y="266"/>
                    <a:pt x="408" y="266"/>
                  </a:cubicBezTo>
                  <a:cubicBezTo>
                    <a:pt x="386" y="266"/>
                    <a:pt x="386" y="266"/>
                    <a:pt x="386" y="266"/>
                  </a:cubicBezTo>
                  <a:cubicBezTo>
                    <a:pt x="378" y="250"/>
                    <a:pt x="378" y="250"/>
                    <a:pt x="378" y="250"/>
                  </a:cubicBezTo>
                  <a:cubicBezTo>
                    <a:pt x="378" y="242"/>
                    <a:pt x="378" y="242"/>
                    <a:pt x="378" y="242"/>
                  </a:cubicBezTo>
                  <a:cubicBezTo>
                    <a:pt x="384" y="244"/>
                    <a:pt x="384" y="244"/>
                    <a:pt x="384" y="244"/>
                  </a:cubicBezTo>
                  <a:cubicBezTo>
                    <a:pt x="389" y="227"/>
                    <a:pt x="389" y="227"/>
                    <a:pt x="389" y="227"/>
                  </a:cubicBezTo>
                  <a:cubicBezTo>
                    <a:pt x="408" y="226"/>
                    <a:pt x="408" y="226"/>
                    <a:pt x="408" y="226"/>
                  </a:cubicBezTo>
                  <a:cubicBezTo>
                    <a:pt x="422" y="231"/>
                    <a:pt x="422" y="231"/>
                    <a:pt x="422" y="231"/>
                  </a:cubicBezTo>
                  <a:cubicBezTo>
                    <a:pt x="426" y="226"/>
                    <a:pt x="426" y="226"/>
                    <a:pt x="426" y="226"/>
                  </a:cubicBezTo>
                  <a:cubicBezTo>
                    <a:pt x="453" y="228"/>
                    <a:pt x="453" y="228"/>
                    <a:pt x="453" y="228"/>
                  </a:cubicBezTo>
                  <a:cubicBezTo>
                    <a:pt x="461" y="233"/>
                    <a:pt x="461" y="233"/>
                    <a:pt x="461" y="233"/>
                  </a:cubicBezTo>
                  <a:cubicBezTo>
                    <a:pt x="463" y="228"/>
                    <a:pt x="463" y="228"/>
                    <a:pt x="463" y="228"/>
                  </a:cubicBezTo>
                  <a:cubicBezTo>
                    <a:pt x="485" y="229"/>
                    <a:pt x="485" y="229"/>
                    <a:pt x="485" y="229"/>
                  </a:cubicBezTo>
                  <a:cubicBezTo>
                    <a:pt x="493" y="234"/>
                    <a:pt x="493" y="234"/>
                    <a:pt x="493" y="234"/>
                  </a:cubicBezTo>
                  <a:cubicBezTo>
                    <a:pt x="524" y="240"/>
                    <a:pt x="524" y="240"/>
                    <a:pt x="524" y="240"/>
                  </a:cubicBezTo>
                  <a:cubicBezTo>
                    <a:pt x="525" y="236"/>
                    <a:pt x="525" y="236"/>
                    <a:pt x="525" y="236"/>
                  </a:cubicBezTo>
                  <a:cubicBezTo>
                    <a:pt x="543" y="242"/>
                    <a:pt x="543" y="242"/>
                    <a:pt x="543" y="242"/>
                  </a:cubicBezTo>
                  <a:cubicBezTo>
                    <a:pt x="543" y="248"/>
                    <a:pt x="543" y="248"/>
                    <a:pt x="543" y="248"/>
                  </a:cubicBezTo>
                  <a:cubicBezTo>
                    <a:pt x="551" y="251"/>
                    <a:pt x="551" y="251"/>
                    <a:pt x="551" y="251"/>
                  </a:cubicBezTo>
                  <a:cubicBezTo>
                    <a:pt x="554" y="261"/>
                    <a:pt x="554" y="261"/>
                    <a:pt x="554" y="261"/>
                  </a:cubicBezTo>
                  <a:cubicBezTo>
                    <a:pt x="582" y="264"/>
                    <a:pt x="582" y="264"/>
                    <a:pt x="582" y="264"/>
                  </a:cubicBezTo>
                  <a:cubicBezTo>
                    <a:pt x="587" y="268"/>
                    <a:pt x="587" y="268"/>
                    <a:pt x="587" y="268"/>
                  </a:cubicBezTo>
                  <a:cubicBezTo>
                    <a:pt x="597" y="264"/>
                    <a:pt x="597" y="264"/>
                    <a:pt x="597" y="264"/>
                  </a:cubicBezTo>
                  <a:cubicBezTo>
                    <a:pt x="597" y="264"/>
                    <a:pt x="633" y="264"/>
                    <a:pt x="634" y="264"/>
                  </a:cubicBezTo>
                  <a:cubicBezTo>
                    <a:pt x="635" y="264"/>
                    <a:pt x="640" y="261"/>
                    <a:pt x="640" y="261"/>
                  </a:cubicBezTo>
                  <a:cubicBezTo>
                    <a:pt x="635" y="281"/>
                    <a:pt x="635" y="281"/>
                    <a:pt x="635" y="281"/>
                  </a:cubicBezTo>
                  <a:cubicBezTo>
                    <a:pt x="641" y="289"/>
                    <a:pt x="641" y="289"/>
                    <a:pt x="641" y="289"/>
                  </a:cubicBezTo>
                  <a:cubicBezTo>
                    <a:pt x="645" y="284"/>
                    <a:pt x="645" y="284"/>
                    <a:pt x="645" y="284"/>
                  </a:cubicBezTo>
                  <a:cubicBezTo>
                    <a:pt x="643" y="269"/>
                    <a:pt x="643" y="269"/>
                    <a:pt x="643" y="269"/>
                  </a:cubicBezTo>
                  <a:cubicBezTo>
                    <a:pt x="650" y="265"/>
                    <a:pt x="650" y="265"/>
                    <a:pt x="650" y="265"/>
                  </a:cubicBezTo>
                  <a:cubicBezTo>
                    <a:pt x="650" y="265"/>
                    <a:pt x="644" y="257"/>
                    <a:pt x="645" y="256"/>
                  </a:cubicBezTo>
                  <a:cubicBezTo>
                    <a:pt x="646" y="256"/>
                    <a:pt x="649" y="253"/>
                    <a:pt x="649" y="253"/>
                  </a:cubicBezTo>
                  <a:cubicBezTo>
                    <a:pt x="645" y="245"/>
                    <a:pt x="645" y="245"/>
                    <a:pt x="645" y="245"/>
                  </a:cubicBezTo>
                  <a:cubicBezTo>
                    <a:pt x="648" y="230"/>
                    <a:pt x="648" y="230"/>
                    <a:pt x="648" y="230"/>
                  </a:cubicBezTo>
                  <a:cubicBezTo>
                    <a:pt x="652" y="234"/>
                    <a:pt x="652" y="234"/>
                    <a:pt x="652" y="234"/>
                  </a:cubicBezTo>
                  <a:cubicBezTo>
                    <a:pt x="654" y="218"/>
                    <a:pt x="654" y="218"/>
                    <a:pt x="654" y="218"/>
                  </a:cubicBezTo>
                  <a:cubicBezTo>
                    <a:pt x="664" y="210"/>
                    <a:pt x="664" y="210"/>
                    <a:pt x="664" y="210"/>
                  </a:cubicBezTo>
                  <a:cubicBezTo>
                    <a:pt x="660" y="203"/>
                    <a:pt x="660" y="203"/>
                    <a:pt x="660" y="203"/>
                  </a:cubicBezTo>
                  <a:cubicBezTo>
                    <a:pt x="682" y="208"/>
                    <a:pt x="682" y="208"/>
                    <a:pt x="682" y="208"/>
                  </a:cubicBezTo>
                  <a:cubicBezTo>
                    <a:pt x="685" y="195"/>
                    <a:pt x="685" y="195"/>
                    <a:pt x="685" y="195"/>
                  </a:cubicBezTo>
                  <a:cubicBezTo>
                    <a:pt x="711" y="174"/>
                    <a:pt x="711" y="174"/>
                    <a:pt x="711" y="174"/>
                  </a:cubicBezTo>
                  <a:cubicBezTo>
                    <a:pt x="719" y="175"/>
                    <a:pt x="719" y="175"/>
                    <a:pt x="719" y="175"/>
                  </a:cubicBezTo>
                  <a:cubicBezTo>
                    <a:pt x="724" y="184"/>
                    <a:pt x="724" y="184"/>
                    <a:pt x="724" y="184"/>
                  </a:cubicBezTo>
                  <a:cubicBezTo>
                    <a:pt x="731" y="184"/>
                    <a:pt x="731" y="184"/>
                    <a:pt x="731" y="184"/>
                  </a:cubicBezTo>
                  <a:cubicBezTo>
                    <a:pt x="725" y="171"/>
                    <a:pt x="725" y="171"/>
                    <a:pt x="725" y="171"/>
                  </a:cubicBezTo>
                  <a:cubicBezTo>
                    <a:pt x="740" y="146"/>
                    <a:pt x="740" y="146"/>
                    <a:pt x="740" y="146"/>
                  </a:cubicBezTo>
                  <a:cubicBezTo>
                    <a:pt x="780" y="113"/>
                    <a:pt x="780" y="113"/>
                    <a:pt x="780" y="113"/>
                  </a:cubicBezTo>
                  <a:cubicBezTo>
                    <a:pt x="805" y="101"/>
                    <a:pt x="805" y="101"/>
                    <a:pt x="805" y="101"/>
                  </a:cubicBezTo>
                  <a:cubicBezTo>
                    <a:pt x="792" y="85"/>
                    <a:pt x="792" y="85"/>
                    <a:pt x="792" y="85"/>
                  </a:cubicBezTo>
                  <a:cubicBezTo>
                    <a:pt x="791" y="93"/>
                    <a:pt x="791" y="93"/>
                    <a:pt x="791" y="93"/>
                  </a:cubicBezTo>
                  <a:cubicBezTo>
                    <a:pt x="795" y="96"/>
                    <a:pt x="795" y="96"/>
                    <a:pt x="795" y="96"/>
                  </a:cubicBezTo>
                  <a:cubicBezTo>
                    <a:pt x="780" y="103"/>
                    <a:pt x="780" y="103"/>
                    <a:pt x="780" y="103"/>
                  </a:cubicBezTo>
                  <a:cubicBezTo>
                    <a:pt x="769" y="114"/>
                    <a:pt x="769" y="114"/>
                    <a:pt x="769" y="114"/>
                  </a:cubicBezTo>
                  <a:cubicBezTo>
                    <a:pt x="752" y="121"/>
                    <a:pt x="752" y="121"/>
                    <a:pt x="752" y="121"/>
                  </a:cubicBezTo>
                  <a:cubicBezTo>
                    <a:pt x="739" y="140"/>
                    <a:pt x="739" y="140"/>
                    <a:pt x="739" y="140"/>
                  </a:cubicBezTo>
                  <a:cubicBezTo>
                    <a:pt x="737" y="137"/>
                    <a:pt x="737" y="137"/>
                    <a:pt x="737" y="137"/>
                  </a:cubicBezTo>
                  <a:cubicBezTo>
                    <a:pt x="737" y="133"/>
                    <a:pt x="737" y="133"/>
                    <a:pt x="737" y="133"/>
                  </a:cubicBezTo>
                  <a:cubicBezTo>
                    <a:pt x="738" y="131"/>
                    <a:pt x="738" y="131"/>
                    <a:pt x="738" y="131"/>
                  </a:cubicBezTo>
                  <a:cubicBezTo>
                    <a:pt x="734" y="131"/>
                    <a:pt x="734" y="131"/>
                    <a:pt x="734" y="131"/>
                  </a:cubicBezTo>
                  <a:cubicBezTo>
                    <a:pt x="734" y="127"/>
                    <a:pt x="734" y="127"/>
                    <a:pt x="734" y="127"/>
                  </a:cubicBezTo>
                  <a:cubicBezTo>
                    <a:pt x="738" y="123"/>
                    <a:pt x="738" y="123"/>
                    <a:pt x="738" y="123"/>
                  </a:cubicBezTo>
                  <a:cubicBezTo>
                    <a:pt x="734" y="124"/>
                    <a:pt x="734" y="124"/>
                    <a:pt x="734" y="124"/>
                  </a:cubicBezTo>
                  <a:cubicBezTo>
                    <a:pt x="734" y="120"/>
                    <a:pt x="734" y="120"/>
                    <a:pt x="734" y="120"/>
                  </a:cubicBezTo>
                  <a:cubicBezTo>
                    <a:pt x="737" y="117"/>
                    <a:pt x="737" y="117"/>
                    <a:pt x="737" y="117"/>
                  </a:cubicBezTo>
                  <a:cubicBezTo>
                    <a:pt x="737" y="110"/>
                    <a:pt x="737" y="110"/>
                    <a:pt x="737" y="110"/>
                  </a:cubicBezTo>
                  <a:cubicBezTo>
                    <a:pt x="741" y="110"/>
                    <a:pt x="741" y="110"/>
                    <a:pt x="741" y="110"/>
                  </a:cubicBezTo>
                  <a:cubicBezTo>
                    <a:pt x="737" y="107"/>
                    <a:pt x="737" y="107"/>
                    <a:pt x="737" y="107"/>
                  </a:cubicBezTo>
                  <a:cubicBezTo>
                    <a:pt x="738" y="100"/>
                    <a:pt x="738" y="100"/>
                    <a:pt x="738" y="100"/>
                  </a:cubicBezTo>
                  <a:cubicBezTo>
                    <a:pt x="744" y="94"/>
                    <a:pt x="744" y="94"/>
                    <a:pt x="744" y="94"/>
                  </a:cubicBezTo>
                  <a:cubicBezTo>
                    <a:pt x="744" y="80"/>
                    <a:pt x="744" y="80"/>
                    <a:pt x="744" y="80"/>
                  </a:cubicBezTo>
                  <a:cubicBezTo>
                    <a:pt x="751" y="70"/>
                    <a:pt x="751" y="70"/>
                    <a:pt x="751" y="70"/>
                  </a:cubicBezTo>
                  <a:cubicBezTo>
                    <a:pt x="761" y="60"/>
                    <a:pt x="761" y="60"/>
                    <a:pt x="761" y="60"/>
                  </a:cubicBezTo>
                  <a:cubicBezTo>
                    <a:pt x="767" y="64"/>
                    <a:pt x="767" y="64"/>
                    <a:pt x="767" y="64"/>
                  </a:cubicBezTo>
                  <a:cubicBezTo>
                    <a:pt x="767" y="60"/>
                    <a:pt x="767" y="60"/>
                    <a:pt x="767" y="60"/>
                  </a:cubicBezTo>
                  <a:cubicBezTo>
                    <a:pt x="767" y="60"/>
                    <a:pt x="780" y="60"/>
                    <a:pt x="781" y="60"/>
                  </a:cubicBezTo>
                  <a:cubicBezTo>
                    <a:pt x="781" y="60"/>
                    <a:pt x="790" y="53"/>
                    <a:pt x="790" y="53"/>
                  </a:cubicBezTo>
                  <a:cubicBezTo>
                    <a:pt x="799" y="54"/>
                    <a:pt x="799" y="54"/>
                    <a:pt x="799" y="54"/>
                  </a:cubicBezTo>
                  <a:cubicBezTo>
                    <a:pt x="799" y="54"/>
                    <a:pt x="794" y="41"/>
                    <a:pt x="794" y="33"/>
                  </a:cubicBezTo>
                  <a:cubicBezTo>
                    <a:pt x="791" y="27"/>
                    <a:pt x="791" y="27"/>
                    <a:pt x="791" y="27"/>
                  </a:cubicBezTo>
                  <a:cubicBezTo>
                    <a:pt x="801" y="6"/>
                    <a:pt x="801" y="6"/>
                    <a:pt x="801" y="6"/>
                  </a:cubicBezTo>
                  <a:cubicBezTo>
                    <a:pt x="803" y="13"/>
                    <a:pt x="803" y="13"/>
                    <a:pt x="803" y="13"/>
                  </a:cubicBezTo>
                  <a:cubicBezTo>
                    <a:pt x="811" y="20"/>
                    <a:pt x="811" y="20"/>
                    <a:pt x="811" y="20"/>
                  </a:cubicBezTo>
                  <a:cubicBezTo>
                    <a:pt x="814" y="17"/>
                    <a:pt x="814" y="17"/>
                    <a:pt x="814" y="17"/>
                  </a:cubicBezTo>
                  <a:cubicBezTo>
                    <a:pt x="814" y="13"/>
                    <a:pt x="814" y="13"/>
                    <a:pt x="814" y="13"/>
                  </a:cubicBezTo>
                  <a:cubicBezTo>
                    <a:pt x="825" y="13"/>
                    <a:pt x="825" y="13"/>
                    <a:pt x="825" y="13"/>
                  </a:cubicBezTo>
                  <a:cubicBezTo>
                    <a:pt x="825" y="13"/>
                    <a:pt x="829" y="31"/>
                    <a:pt x="831" y="33"/>
                  </a:cubicBezTo>
                  <a:cubicBezTo>
                    <a:pt x="838" y="34"/>
                    <a:pt x="838" y="34"/>
                    <a:pt x="838" y="34"/>
                  </a:cubicBezTo>
                  <a:cubicBezTo>
                    <a:pt x="856" y="27"/>
                    <a:pt x="856" y="27"/>
                    <a:pt x="856" y="27"/>
                  </a:cubicBezTo>
                  <a:cubicBezTo>
                    <a:pt x="861" y="27"/>
                    <a:pt x="861" y="27"/>
                    <a:pt x="861" y="27"/>
                  </a:cubicBezTo>
                  <a:cubicBezTo>
                    <a:pt x="858" y="18"/>
                    <a:pt x="858" y="18"/>
                    <a:pt x="858" y="18"/>
                  </a:cubicBezTo>
                  <a:cubicBezTo>
                    <a:pt x="861" y="10"/>
                    <a:pt x="861" y="10"/>
                    <a:pt x="861" y="10"/>
                  </a:cubicBezTo>
                  <a:cubicBezTo>
                    <a:pt x="870" y="14"/>
                    <a:pt x="870" y="14"/>
                    <a:pt x="870" y="14"/>
                  </a:cubicBezTo>
                  <a:cubicBezTo>
                    <a:pt x="864" y="23"/>
                    <a:pt x="864" y="23"/>
                    <a:pt x="864" y="23"/>
                  </a:cubicBezTo>
                  <a:cubicBezTo>
                    <a:pt x="868" y="27"/>
                    <a:pt x="868" y="27"/>
                    <a:pt x="868" y="27"/>
                  </a:cubicBezTo>
                  <a:cubicBezTo>
                    <a:pt x="875" y="23"/>
                    <a:pt x="875" y="23"/>
                    <a:pt x="875" y="23"/>
                  </a:cubicBezTo>
                  <a:cubicBezTo>
                    <a:pt x="885" y="27"/>
                    <a:pt x="885" y="27"/>
                    <a:pt x="885" y="27"/>
                  </a:cubicBezTo>
                  <a:cubicBezTo>
                    <a:pt x="889" y="27"/>
                    <a:pt x="889" y="27"/>
                    <a:pt x="889" y="27"/>
                  </a:cubicBezTo>
                  <a:cubicBezTo>
                    <a:pt x="894" y="24"/>
                    <a:pt x="894" y="24"/>
                    <a:pt x="894" y="24"/>
                  </a:cubicBezTo>
                  <a:cubicBezTo>
                    <a:pt x="914" y="17"/>
                    <a:pt x="914" y="17"/>
                    <a:pt x="914" y="17"/>
                  </a:cubicBezTo>
                  <a:cubicBezTo>
                    <a:pt x="928" y="33"/>
                    <a:pt x="928" y="33"/>
                    <a:pt x="928" y="33"/>
                  </a:cubicBezTo>
                  <a:cubicBezTo>
                    <a:pt x="931" y="27"/>
                    <a:pt x="931" y="27"/>
                    <a:pt x="931" y="27"/>
                  </a:cubicBezTo>
                  <a:cubicBezTo>
                    <a:pt x="924" y="10"/>
                    <a:pt x="924" y="10"/>
                    <a:pt x="924" y="10"/>
                  </a:cubicBezTo>
                  <a:cubicBezTo>
                    <a:pt x="932" y="10"/>
                    <a:pt x="932" y="10"/>
                    <a:pt x="932" y="10"/>
                  </a:cubicBezTo>
                  <a:cubicBezTo>
                    <a:pt x="944" y="3"/>
                    <a:pt x="944" y="3"/>
                    <a:pt x="944" y="3"/>
                  </a:cubicBezTo>
                  <a:cubicBezTo>
                    <a:pt x="948" y="0"/>
                    <a:pt x="948" y="0"/>
                    <a:pt x="948" y="0"/>
                  </a:cubicBezTo>
                  <a:cubicBezTo>
                    <a:pt x="950" y="7"/>
                    <a:pt x="950" y="7"/>
                    <a:pt x="950" y="7"/>
                  </a:cubicBezTo>
                  <a:cubicBezTo>
                    <a:pt x="956" y="11"/>
                    <a:pt x="956" y="11"/>
                    <a:pt x="956" y="11"/>
                  </a:cubicBezTo>
                  <a:cubicBezTo>
                    <a:pt x="960" y="24"/>
                    <a:pt x="960" y="24"/>
                    <a:pt x="960" y="24"/>
                  </a:cubicBezTo>
                  <a:cubicBezTo>
                    <a:pt x="964" y="30"/>
                    <a:pt x="964" y="30"/>
                    <a:pt x="964" y="30"/>
                  </a:cubicBezTo>
                  <a:cubicBezTo>
                    <a:pt x="975" y="30"/>
                    <a:pt x="975" y="30"/>
                    <a:pt x="975" y="30"/>
                  </a:cubicBezTo>
                  <a:lnTo>
                    <a:pt x="997"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8">
              <a:extLst>
                <a:ext uri="{FF2B5EF4-FFF2-40B4-BE49-F238E27FC236}">
                  <a16:creationId xmlns:a16="http://schemas.microsoft.com/office/drawing/2014/main" id="{20EE3814-25F3-4C24-B17D-E2EC27CA8983}"/>
                </a:ext>
              </a:extLst>
            </p:cNvPr>
            <p:cNvSpPr>
              <a:spLocks/>
            </p:cNvSpPr>
            <p:nvPr/>
          </p:nvSpPr>
          <p:spPr bwMode="auto">
            <a:xfrm>
              <a:off x="5514666" y="5343533"/>
              <a:ext cx="6664" cy="26656"/>
            </a:xfrm>
            <a:custGeom>
              <a:avLst/>
              <a:gdLst>
                <a:gd name="T0" fmla="*/ 2 w 3"/>
                <a:gd name="T1" fmla="*/ 0 h 12"/>
                <a:gd name="T2" fmla="*/ 3 w 3"/>
                <a:gd name="T3" fmla="*/ 11 h 12"/>
                <a:gd name="T4" fmla="*/ 0 w 3"/>
                <a:gd name="T5" fmla="*/ 12 h 12"/>
                <a:gd name="T6" fmla="*/ 0 w 3"/>
                <a:gd name="T7" fmla="*/ 3 h 12"/>
                <a:gd name="T8" fmla="*/ 2 w 3"/>
                <a:gd name="T9" fmla="*/ 0 h 12"/>
              </a:gdLst>
              <a:ahLst/>
              <a:cxnLst>
                <a:cxn ang="0">
                  <a:pos x="T0" y="T1"/>
                </a:cxn>
                <a:cxn ang="0">
                  <a:pos x="T2" y="T3"/>
                </a:cxn>
                <a:cxn ang="0">
                  <a:pos x="T4" y="T5"/>
                </a:cxn>
                <a:cxn ang="0">
                  <a:pos x="T6" y="T7"/>
                </a:cxn>
                <a:cxn ang="0">
                  <a:pos x="T8" y="T9"/>
                </a:cxn>
              </a:cxnLst>
              <a:rect l="0" t="0" r="r" b="b"/>
              <a:pathLst>
                <a:path w="3" h="12">
                  <a:moveTo>
                    <a:pt x="2" y="0"/>
                  </a:moveTo>
                  <a:lnTo>
                    <a:pt x="3" y="11"/>
                  </a:lnTo>
                  <a:lnTo>
                    <a:pt x="0" y="12"/>
                  </a:lnTo>
                  <a:lnTo>
                    <a:pt x="0" y="3"/>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9">
              <a:extLst>
                <a:ext uri="{FF2B5EF4-FFF2-40B4-BE49-F238E27FC236}">
                  <a16:creationId xmlns:a16="http://schemas.microsoft.com/office/drawing/2014/main" id="{28F52931-7AC8-4092-A5D6-9F328FCAB207}"/>
                </a:ext>
              </a:extLst>
            </p:cNvPr>
            <p:cNvSpPr>
              <a:spLocks/>
            </p:cNvSpPr>
            <p:nvPr/>
          </p:nvSpPr>
          <p:spPr bwMode="auto">
            <a:xfrm>
              <a:off x="5554650" y="5121402"/>
              <a:ext cx="11107" cy="6664"/>
            </a:xfrm>
            <a:custGeom>
              <a:avLst/>
              <a:gdLst>
                <a:gd name="T0" fmla="*/ 7 w 7"/>
                <a:gd name="T1" fmla="*/ 1 h 5"/>
                <a:gd name="T2" fmla="*/ 5 w 7"/>
                <a:gd name="T3" fmla="*/ 5 h 5"/>
                <a:gd name="T4" fmla="*/ 0 w 7"/>
                <a:gd name="T5" fmla="*/ 5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cubicBezTo>
                    <a:pt x="7" y="1"/>
                    <a:pt x="5" y="5"/>
                    <a:pt x="5" y="5"/>
                  </a:cubicBezTo>
                  <a:cubicBezTo>
                    <a:pt x="0" y="5"/>
                    <a:pt x="0" y="5"/>
                    <a:pt x="0" y="5"/>
                  </a:cubicBezTo>
                  <a:cubicBezTo>
                    <a:pt x="0" y="0"/>
                    <a:pt x="0" y="0"/>
                    <a:pt x="0" y="0"/>
                  </a:cubicBez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20">
              <a:extLst>
                <a:ext uri="{FF2B5EF4-FFF2-40B4-BE49-F238E27FC236}">
                  <a16:creationId xmlns:a16="http://schemas.microsoft.com/office/drawing/2014/main" id="{F105B665-41F0-4574-95ED-F560D2137F35}"/>
                </a:ext>
              </a:extLst>
            </p:cNvPr>
            <p:cNvSpPr>
              <a:spLocks/>
            </p:cNvSpPr>
            <p:nvPr/>
          </p:nvSpPr>
          <p:spPr bwMode="auto">
            <a:xfrm>
              <a:off x="5385830" y="4297295"/>
              <a:ext cx="904074" cy="1032910"/>
            </a:xfrm>
            <a:custGeom>
              <a:avLst/>
              <a:gdLst>
                <a:gd name="T0" fmla="*/ 565 w 595"/>
                <a:gd name="T1" fmla="*/ 169 h 680"/>
                <a:gd name="T2" fmla="*/ 525 w 595"/>
                <a:gd name="T3" fmla="*/ 166 h 680"/>
                <a:gd name="T4" fmla="*/ 504 w 595"/>
                <a:gd name="T5" fmla="*/ 213 h 680"/>
                <a:gd name="T6" fmla="*/ 514 w 595"/>
                <a:gd name="T7" fmla="*/ 257 h 680"/>
                <a:gd name="T8" fmla="*/ 488 w 595"/>
                <a:gd name="T9" fmla="*/ 299 h 680"/>
                <a:gd name="T10" fmla="*/ 464 w 595"/>
                <a:gd name="T11" fmla="*/ 323 h 680"/>
                <a:gd name="T12" fmla="*/ 505 w 595"/>
                <a:gd name="T13" fmla="*/ 396 h 680"/>
                <a:gd name="T14" fmla="*/ 464 w 595"/>
                <a:gd name="T15" fmla="*/ 452 h 680"/>
                <a:gd name="T16" fmla="*/ 515 w 595"/>
                <a:gd name="T17" fmla="*/ 520 h 680"/>
                <a:gd name="T18" fmla="*/ 541 w 595"/>
                <a:gd name="T19" fmla="*/ 563 h 680"/>
                <a:gd name="T20" fmla="*/ 534 w 595"/>
                <a:gd name="T21" fmla="*/ 593 h 680"/>
                <a:gd name="T22" fmla="*/ 531 w 595"/>
                <a:gd name="T23" fmla="*/ 610 h 680"/>
                <a:gd name="T24" fmla="*/ 503 w 595"/>
                <a:gd name="T25" fmla="*/ 633 h 680"/>
                <a:gd name="T26" fmla="*/ 426 w 595"/>
                <a:gd name="T27" fmla="*/ 651 h 680"/>
                <a:gd name="T28" fmla="*/ 399 w 595"/>
                <a:gd name="T29" fmla="*/ 675 h 680"/>
                <a:gd name="T30" fmla="*/ 342 w 595"/>
                <a:gd name="T31" fmla="*/ 665 h 680"/>
                <a:gd name="T32" fmla="*/ 306 w 595"/>
                <a:gd name="T33" fmla="*/ 625 h 680"/>
                <a:gd name="T34" fmla="*/ 289 w 595"/>
                <a:gd name="T35" fmla="*/ 588 h 680"/>
                <a:gd name="T36" fmla="*/ 266 w 595"/>
                <a:gd name="T37" fmla="*/ 579 h 680"/>
                <a:gd name="T38" fmla="*/ 230 w 595"/>
                <a:gd name="T39" fmla="*/ 584 h 680"/>
                <a:gd name="T40" fmla="*/ 191 w 595"/>
                <a:gd name="T41" fmla="*/ 567 h 680"/>
                <a:gd name="T42" fmla="*/ 250 w 595"/>
                <a:gd name="T43" fmla="*/ 548 h 680"/>
                <a:gd name="T44" fmla="*/ 214 w 595"/>
                <a:gd name="T45" fmla="*/ 546 h 680"/>
                <a:gd name="T46" fmla="*/ 187 w 595"/>
                <a:gd name="T47" fmla="*/ 506 h 680"/>
                <a:gd name="T48" fmla="*/ 116 w 595"/>
                <a:gd name="T49" fmla="*/ 519 h 680"/>
                <a:gd name="T50" fmla="*/ 87 w 595"/>
                <a:gd name="T51" fmla="*/ 540 h 680"/>
                <a:gd name="T52" fmla="*/ 43 w 595"/>
                <a:gd name="T53" fmla="*/ 542 h 680"/>
                <a:gd name="T54" fmla="*/ 41 w 595"/>
                <a:gd name="T55" fmla="*/ 513 h 680"/>
                <a:gd name="T56" fmla="*/ 70 w 595"/>
                <a:gd name="T57" fmla="*/ 514 h 680"/>
                <a:gd name="T58" fmla="*/ 50 w 595"/>
                <a:gd name="T59" fmla="*/ 505 h 680"/>
                <a:gd name="T60" fmla="*/ 32 w 595"/>
                <a:gd name="T61" fmla="*/ 500 h 680"/>
                <a:gd name="T62" fmla="*/ 5 w 595"/>
                <a:gd name="T63" fmla="*/ 492 h 680"/>
                <a:gd name="T64" fmla="*/ 38 w 595"/>
                <a:gd name="T65" fmla="*/ 474 h 680"/>
                <a:gd name="T66" fmla="*/ 0 w 595"/>
                <a:gd name="T67" fmla="*/ 445 h 680"/>
                <a:gd name="T68" fmla="*/ 38 w 595"/>
                <a:gd name="T69" fmla="*/ 421 h 680"/>
                <a:gd name="T70" fmla="*/ 62 w 595"/>
                <a:gd name="T71" fmla="*/ 397 h 680"/>
                <a:gd name="T72" fmla="*/ 90 w 595"/>
                <a:gd name="T73" fmla="*/ 407 h 680"/>
                <a:gd name="T74" fmla="*/ 117 w 595"/>
                <a:gd name="T75" fmla="*/ 398 h 680"/>
                <a:gd name="T76" fmla="*/ 146 w 595"/>
                <a:gd name="T77" fmla="*/ 379 h 680"/>
                <a:gd name="T78" fmla="*/ 188 w 595"/>
                <a:gd name="T79" fmla="*/ 381 h 680"/>
                <a:gd name="T80" fmla="*/ 264 w 595"/>
                <a:gd name="T81" fmla="*/ 336 h 680"/>
                <a:gd name="T82" fmla="*/ 324 w 595"/>
                <a:gd name="T83" fmla="*/ 262 h 680"/>
                <a:gd name="T84" fmla="*/ 290 w 595"/>
                <a:gd name="T85" fmla="*/ 235 h 680"/>
                <a:gd name="T86" fmla="*/ 296 w 595"/>
                <a:gd name="T87" fmla="*/ 172 h 680"/>
                <a:gd name="T88" fmla="*/ 306 w 595"/>
                <a:gd name="T89" fmla="*/ 137 h 680"/>
                <a:gd name="T90" fmla="*/ 241 w 595"/>
                <a:gd name="T91" fmla="*/ 142 h 680"/>
                <a:gd name="T92" fmla="*/ 216 w 595"/>
                <a:gd name="T93" fmla="*/ 156 h 680"/>
                <a:gd name="T94" fmla="*/ 172 w 595"/>
                <a:gd name="T95" fmla="*/ 151 h 680"/>
                <a:gd name="T96" fmla="*/ 238 w 595"/>
                <a:gd name="T97" fmla="*/ 113 h 680"/>
                <a:gd name="T98" fmla="*/ 284 w 595"/>
                <a:gd name="T99" fmla="*/ 56 h 680"/>
                <a:gd name="T100" fmla="*/ 335 w 595"/>
                <a:gd name="T101" fmla="*/ 33 h 680"/>
                <a:gd name="T102" fmla="*/ 389 w 595"/>
                <a:gd name="T103" fmla="*/ 32 h 680"/>
                <a:gd name="T104" fmla="*/ 391 w 595"/>
                <a:gd name="T105" fmla="*/ 0 h 680"/>
                <a:gd name="T106" fmla="*/ 460 w 595"/>
                <a:gd name="T107" fmla="*/ 26 h 680"/>
                <a:gd name="T108" fmla="*/ 518 w 595"/>
                <a:gd name="T109" fmla="*/ 47 h 680"/>
                <a:gd name="T110" fmla="*/ 564 w 595"/>
                <a:gd name="T111" fmla="*/ 76 h 680"/>
                <a:gd name="T112" fmla="*/ 551 w 595"/>
                <a:gd name="T113" fmla="*/ 93 h 680"/>
                <a:gd name="T114" fmla="*/ 574 w 595"/>
                <a:gd name="T115" fmla="*/ 146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5" h="680">
                  <a:moveTo>
                    <a:pt x="595" y="168"/>
                  </a:moveTo>
                  <a:cubicBezTo>
                    <a:pt x="591" y="172"/>
                    <a:pt x="591" y="172"/>
                    <a:pt x="591" y="172"/>
                  </a:cubicBezTo>
                  <a:cubicBezTo>
                    <a:pt x="592" y="179"/>
                    <a:pt x="592" y="179"/>
                    <a:pt x="592" y="179"/>
                  </a:cubicBezTo>
                  <a:cubicBezTo>
                    <a:pt x="592" y="179"/>
                    <a:pt x="579" y="182"/>
                    <a:pt x="574" y="186"/>
                  </a:cubicBezTo>
                  <a:cubicBezTo>
                    <a:pt x="565" y="169"/>
                    <a:pt x="565" y="169"/>
                    <a:pt x="565" y="169"/>
                  </a:cubicBezTo>
                  <a:cubicBezTo>
                    <a:pt x="544" y="160"/>
                    <a:pt x="544" y="160"/>
                    <a:pt x="544" y="160"/>
                  </a:cubicBezTo>
                  <a:cubicBezTo>
                    <a:pt x="544" y="155"/>
                    <a:pt x="544" y="155"/>
                    <a:pt x="544" y="155"/>
                  </a:cubicBezTo>
                  <a:cubicBezTo>
                    <a:pt x="534" y="159"/>
                    <a:pt x="534" y="159"/>
                    <a:pt x="534" y="159"/>
                  </a:cubicBezTo>
                  <a:cubicBezTo>
                    <a:pt x="534" y="163"/>
                    <a:pt x="534" y="163"/>
                    <a:pt x="534" y="163"/>
                  </a:cubicBezTo>
                  <a:cubicBezTo>
                    <a:pt x="525" y="166"/>
                    <a:pt x="525" y="166"/>
                    <a:pt x="525" y="166"/>
                  </a:cubicBezTo>
                  <a:cubicBezTo>
                    <a:pt x="518" y="166"/>
                    <a:pt x="518" y="166"/>
                    <a:pt x="518" y="166"/>
                  </a:cubicBezTo>
                  <a:cubicBezTo>
                    <a:pt x="510" y="174"/>
                    <a:pt x="510" y="174"/>
                    <a:pt x="510" y="174"/>
                  </a:cubicBezTo>
                  <a:cubicBezTo>
                    <a:pt x="505" y="175"/>
                    <a:pt x="505" y="175"/>
                    <a:pt x="505" y="175"/>
                  </a:cubicBezTo>
                  <a:cubicBezTo>
                    <a:pt x="505" y="175"/>
                    <a:pt x="501" y="199"/>
                    <a:pt x="497" y="206"/>
                  </a:cubicBezTo>
                  <a:cubicBezTo>
                    <a:pt x="504" y="213"/>
                    <a:pt x="504" y="213"/>
                    <a:pt x="504" y="213"/>
                  </a:cubicBezTo>
                  <a:cubicBezTo>
                    <a:pt x="511" y="209"/>
                    <a:pt x="511" y="209"/>
                    <a:pt x="511" y="209"/>
                  </a:cubicBezTo>
                  <a:cubicBezTo>
                    <a:pt x="526" y="231"/>
                    <a:pt x="526" y="231"/>
                    <a:pt x="526" y="231"/>
                  </a:cubicBezTo>
                  <a:cubicBezTo>
                    <a:pt x="531" y="236"/>
                    <a:pt x="531" y="236"/>
                    <a:pt x="531" y="236"/>
                  </a:cubicBezTo>
                  <a:cubicBezTo>
                    <a:pt x="521" y="236"/>
                    <a:pt x="521" y="236"/>
                    <a:pt x="521" y="236"/>
                  </a:cubicBezTo>
                  <a:cubicBezTo>
                    <a:pt x="514" y="257"/>
                    <a:pt x="514" y="257"/>
                    <a:pt x="514" y="257"/>
                  </a:cubicBezTo>
                  <a:cubicBezTo>
                    <a:pt x="504" y="263"/>
                    <a:pt x="504" y="263"/>
                    <a:pt x="504" y="263"/>
                  </a:cubicBezTo>
                  <a:cubicBezTo>
                    <a:pt x="508" y="266"/>
                    <a:pt x="508" y="266"/>
                    <a:pt x="508" y="266"/>
                  </a:cubicBezTo>
                  <a:cubicBezTo>
                    <a:pt x="488" y="279"/>
                    <a:pt x="488" y="279"/>
                    <a:pt x="488" y="279"/>
                  </a:cubicBezTo>
                  <a:cubicBezTo>
                    <a:pt x="491" y="293"/>
                    <a:pt x="491" y="293"/>
                    <a:pt x="491" y="293"/>
                  </a:cubicBezTo>
                  <a:cubicBezTo>
                    <a:pt x="488" y="299"/>
                    <a:pt x="488" y="299"/>
                    <a:pt x="488" y="299"/>
                  </a:cubicBezTo>
                  <a:cubicBezTo>
                    <a:pt x="515" y="290"/>
                    <a:pt x="515" y="290"/>
                    <a:pt x="515" y="290"/>
                  </a:cubicBezTo>
                  <a:cubicBezTo>
                    <a:pt x="518" y="296"/>
                    <a:pt x="518" y="296"/>
                    <a:pt x="518" y="296"/>
                  </a:cubicBezTo>
                  <a:cubicBezTo>
                    <a:pt x="515" y="303"/>
                    <a:pt x="515" y="303"/>
                    <a:pt x="515" y="303"/>
                  </a:cubicBezTo>
                  <a:cubicBezTo>
                    <a:pt x="481" y="313"/>
                    <a:pt x="481" y="313"/>
                    <a:pt x="481" y="313"/>
                  </a:cubicBezTo>
                  <a:cubicBezTo>
                    <a:pt x="464" y="323"/>
                    <a:pt x="464" y="323"/>
                    <a:pt x="464" y="323"/>
                  </a:cubicBezTo>
                  <a:cubicBezTo>
                    <a:pt x="494" y="363"/>
                    <a:pt x="494" y="363"/>
                    <a:pt x="494" y="363"/>
                  </a:cubicBezTo>
                  <a:cubicBezTo>
                    <a:pt x="515" y="366"/>
                    <a:pt x="515" y="366"/>
                    <a:pt x="515" y="366"/>
                  </a:cubicBezTo>
                  <a:cubicBezTo>
                    <a:pt x="501" y="373"/>
                    <a:pt x="501" y="373"/>
                    <a:pt x="501" y="373"/>
                  </a:cubicBezTo>
                  <a:cubicBezTo>
                    <a:pt x="498" y="387"/>
                    <a:pt x="498" y="387"/>
                    <a:pt x="498" y="387"/>
                  </a:cubicBezTo>
                  <a:cubicBezTo>
                    <a:pt x="505" y="396"/>
                    <a:pt x="505" y="396"/>
                    <a:pt x="505" y="396"/>
                  </a:cubicBezTo>
                  <a:cubicBezTo>
                    <a:pt x="494" y="393"/>
                    <a:pt x="494" y="393"/>
                    <a:pt x="494" y="393"/>
                  </a:cubicBezTo>
                  <a:cubicBezTo>
                    <a:pt x="485" y="403"/>
                    <a:pt x="485" y="403"/>
                    <a:pt x="485" y="403"/>
                  </a:cubicBezTo>
                  <a:cubicBezTo>
                    <a:pt x="464" y="434"/>
                    <a:pt x="464" y="434"/>
                    <a:pt x="464" y="434"/>
                  </a:cubicBezTo>
                  <a:cubicBezTo>
                    <a:pt x="471" y="440"/>
                    <a:pt x="471" y="440"/>
                    <a:pt x="471" y="440"/>
                  </a:cubicBezTo>
                  <a:cubicBezTo>
                    <a:pt x="464" y="452"/>
                    <a:pt x="464" y="452"/>
                    <a:pt x="464" y="452"/>
                  </a:cubicBezTo>
                  <a:cubicBezTo>
                    <a:pt x="464" y="458"/>
                    <a:pt x="464" y="458"/>
                    <a:pt x="464" y="458"/>
                  </a:cubicBezTo>
                  <a:cubicBezTo>
                    <a:pt x="472" y="466"/>
                    <a:pt x="472" y="466"/>
                    <a:pt x="472" y="466"/>
                  </a:cubicBezTo>
                  <a:cubicBezTo>
                    <a:pt x="471" y="486"/>
                    <a:pt x="471" y="486"/>
                    <a:pt x="471" y="486"/>
                  </a:cubicBezTo>
                  <a:cubicBezTo>
                    <a:pt x="471" y="486"/>
                    <a:pt x="494" y="513"/>
                    <a:pt x="495" y="514"/>
                  </a:cubicBezTo>
                  <a:cubicBezTo>
                    <a:pt x="495" y="514"/>
                    <a:pt x="515" y="520"/>
                    <a:pt x="515" y="520"/>
                  </a:cubicBezTo>
                  <a:cubicBezTo>
                    <a:pt x="531" y="546"/>
                    <a:pt x="531" y="546"/>
                    <a:pt x="531" y="546"/>
                  </a:cubicBezTo>
                  <a:cubicBezTo>
                    <a:pt x="538" y="543"/>
                    <a:pt x="538" y="543"/>
                    <a:pt x="538" y="543"/>
                  </a:cubicBezTo>
                  <a:cubicBezTo>
                    <a:pt x="541" y="550"/>
                    <a:pt x="541" y="550"/>
                    <a:pt x="541" y="550"/>
                  </a:cubicBezTo>
                  <a:cubicBezTo>
                    <a:pt x="548" y="553"/>
                    <a:pt x="548" y="553"/>
                    <a:pt x="548" y="553"/>
                  </a:cubicBezTo>
                  <a:cubicBezTo>
                    <a:pt x="541" y="563"/>
                    <a:pt x="541" y="563"/>
                    <a:pt x="541" y="563"/>
                  </a:cubicBezTo>
                  <a:cubicBezTo>
                    <a:pt x="541" y="577"/>
                    <a:pt x="541" y="577"/>
                    <a:pt x="541" y="577"/>
                  </a:cubicBezTo>
                  <a:cubicBezTo>
                    <a:pt x="535" y="583"/>
                    <a:pt x="535" y="583"/>
                    <a:pt x="535" y="583"/>
                  </a:cubicBezTo>
                  <a:cubicBezTo>
                    <a:pt x="534" y="590"/>
                    <a:pt x="534" y="590"/>
                    <a:pt x="534" y="590"/>
                  </a:cubicBezTo>
                  <a:cubicBezTo>
                    <a:pt x="538" y="593"/>
                    <a:pt x="538" y="593"/>
                    <a:pt x="538" y="593"/>
                  </a:cubicBezTo>
                  <a:cubicBezTo>
                    <a:pt x="534" y="593"/>
                    <a:pt x="534" y="593"/>
                    <a:pt x="534" y="593"/>
                  </a:cubicBezTo>
                  <a:cubicBezTo>
                    <a:pt x="534" y="600"/>
                    <a:pt x="534" y="600"/>
                    <a:pt x="534" y="600"/>
                  </a:cubicBezTo>
                  <a:cubicBezTo>
                    <a:pt x="531" y="603"/>
                    <a:pt x="531" y="603"/>
                    <a:pt x="531" y="603"/>
                  </a:cubicBezTo>
                  <a:cubicBezTo>
                    <a:pt x="531" y="607"/>
                    <a:pt x="531" y="607"/>
                    <a:pt x="531" y="607"/>
                  </a:cubicBezTo>
                  <a:cubicBezTo>
                    <a:pt x="535" y="606"/>
                    <a:pt x="535" y="606"/>
                    <a:pt x="535" y="606"/>
                  </a:cubicBezTo>
                  <a:cubicBezTo>
                    <a:pt x="531" y="610"/>
                    <a:pt x="531" y="610"/>
                    <a:pt x="531" y="610"/>
                  </a:cubicBezTo>
                  <a:cubicBezTo>
                    <a:pt x="531" y="614"/>
                    <a:pt x="531" y="614"/>
                    <a:pt x="531" y="614"/>
                  </a:cubicBezTo>
                  <a:cubicBezTo>
                    <a:pt x="535" y="614"/>
                    <a:pt x="535" y="614"/>
                    <a:pt x="535" y="614"/>
                  </a:cubicBezTo>
                  <a:cubicBezTo>
                    <a:pt x="534" y="616"/>
                    <a:pt x="534" y="616"/>
                    <a:pt x="534" y="616"/>
                  </a:cubicBezTo>
                  <a:cubicBezTo>
                    <a:pt x="519" y="634"/>
                    <a:pt x="519" y="634"/>
                    <a:pt x="519" y="634"/>
                  </a:cubicBezTo>
                  <a:cubicBezTo>
                    <a:pt x="503" y="633"/>
                    <a:pt x="503" y="633"/>
                    <a:pt x="503" y="633"/>
                  </a:cubicBezTo>
                  <a:cubicBezTo>
                    <a:pt x="497" y="637"/>
                    <a:pt x="497" y="637"/>
                    <a:pt x="497" y="637"/>
                  </a:cubicBezTo>
                  <a:cubicBezTo>
                    <a:pt x="461" y="636"/>
                    <a:pt x="461" y="636"/>
                    <a:pt x="461" y="636"/>
                  </a:cubicBezTo>
                  <a:cubicBezTo>
                    <a:pt x="434" y="649"/>
                    <a:pt x="434" y="649"/>
                    <a:pt x="434" y="649"/>
                  </a:cubicBezTo>
                  <a:cubicBezTo>
                    <a:pt x="428" y="644"/>
                    <a:pt x="428" y="644"/>
                    <a:pt x="428" y="644"/>
                  </a:cubicBezTo>
                  <a:cubicBezTo>
                    <a:pt x="426" y="651"/>
                    <a:pt x="426" y="651"/>
                    <a:pt x="426" y="651"/>
                  </a:cubicBezTo>
                  <a:cubicBezTo>
                    <a:pt x="411" y="653"/>
                    <a:pt x="411" y="653"/>
                    <a:pt x="411" y="653"/>
                  </a:cubicBezTo>
                  <a:cubicBezTo>
                    <a:pt x="411" y="658"/>
                    <a:pt x="411" y="658"/>
                    <a:pt x="411" y="658"/>
                  </a:cubicBezTo>
                  <a:cubicBezTo>
                    <a:pt x="414" y="659"/>
                    <a:pt x="414" y="659"/>
                    <a:pt x="414" y="659"/>
                  </a:cubicBezTo>
                  <a:cubicBezTo>
                    <a:pt x="417" y="676"/>
                    <a:pt x="417" y="676"/>
                    <a:pt x="417" y="676"/>
                  </a:cubicBezTo>
                  <a:cubicBezTo>
                    <a:pt x="399" y="675"/>
                    <a:pt x="399" y="675"/>
                    <a:pt x="399" y="675"/>
                  </a:cubicBezTo>
                  <a:cubicBezTo>
                    <a:pt x="398" y="680"/>
                    <a:pt x="398" y="680"/>
                    <a:pt x="398" y="680"/>
                  </a:cubicBezTo>
                  <a:cubicBezTo>
                    <a:pt x="374" y="675"/>
                    <a:pt x="374" y="675"/>
                    <a:pt x="374" y="675"/>
                  </a:cubicBezTo>
                  <a:cubicBezTo>
                    <a:pt x="366" y="668"/>
                    <a:pt x="366" y="668"/>
                    <a:pt x="366" y="668"/>
                  </a:cubicBezTo>
                  <a:cubicBezTo>
                    <a:pt x="359" y="674"/>
                    <a:pt x="359" y="674"/>
                    <a:pt x="359" y="674"/>
                  </a:cubicBezTo>
                  <a:cubicBezTo>
                    <a:pt x="342" y="665"/>
                    <a:pt x="342" y="665"/>
                    <a:pt x="342" y="665"/>
                  </a:cubicBezTo>
                  <a:cubicBezTo>
                    <a:pt x="327" y="650"/>
                    <a:pt x="327" y="650"/>
                    <a:pt x="327" y="650"/>
                  </a:cubicBezTo>
                  <a:cubicBezTo>
                    <a:pt x="325" y="636"/>
                    <a:pt x="325" y="636"/>
                    <a:pt x="325" y="636"/>
                  </a:cubicBezTo>
                  <a:cubicBezTo>
                    <a:pt x="318" y="632"/>
                    <a:pt x="318" y="632"/>
                    <a:pt x="318" y="632"/>
                  </a:cubicBezTo>
                  <a:cubicBezTo>
                    <a:pt x="310" y="635"/>
                    <a:pt x="310" y="635"/>
                    <a:pt x="310" y="635"/>
                  </a:cubicBezTo>
                  <a:cubicBezTo>
                    <a:pt x="306" y="625"/>
                    <a:pt x="306" y="625"/>
                    <a:pt x="306" y="625"/>
                  </a:cubicBezTo>
                  <a:cubicBezTo>
                    <a:pt x="299" y="623"/>
                    <a:pt x="299" y="623"/>
                    <a:pt x="299" y="623"/>
                  </a:cubicBezTo>
                  <a:cubicBezTo>
                    <a:pt x="303" y="613"/>
                    <a:pt x="303" y="613"/>
                    <a:pt x="303" y="613"/>
                  </a:cubicBezTo>
                  <a:cubicBezTo>
                    <a:pt x="292" y="598"/>
                    <a:pt x="292" y="598"/>
                    <a:pt x="292" y="598"/>
                  </a:cubicBezTo>
                  <a:cubicBezTo>
                    <a:pt x="296" y="593"/>
                    <a:pt x="296" y="593"/>
                    <a:pt x="296" y="593"/>
                  </a:cubicBezTo>
                  <a:cubicBezTo>
                    <a:pt x="289" y="588"/>
                    <a:pt x="289" y="588"/>
                    <a:pt x="289" y="588"/>
                  </a:cubicBezTo>
                  <a:cubicBezTo>
                    <a:pt x="290" y="570"/>
                    <a:pt x="290" y="570"/>
                    <a:pt x="290" y="570"/>
                  </a:cubicBezTo>
                  <a:cubicBezTo>
                    <a:pt x="281" y="578"/>
                    <a:pt x="281" y="578"/>
                    <a:pt x="281" y="578"/>
                  </a:cubicBezTo>
                  <a:cubicBezTo>
                    <a:pt x="271" y="582"/>
                    <a:pt x="271" y="582"/>
                    <a:pt x="271" y="582"/>
                  </a:cubicBezTo>
                  <a:cubicBezTo>
                    <a:pt x="271" y="572"/>
                    <a:pt x="271" y="572"/>
                    <a:pt x="271" y="572"/>
                  </a:cubicBezTo>
                  <a:cubicBezTo>
                    <a:pt x="271" y="572"/>
                    <a:pt x="270" y="579"/>
                    <a:pt x="266" y="579"/>
                  </a:cubicBezTo>
                  <a:cubicBezTo>
                    <a:pt x="263" y="579"/>
                    <a:pt x="254" y="581"/>
                    <a:pt x="254" y="585"/>
                  </a:cubicBezTo>
                  <a:cubicBezTo>
                    <a:pt x="254" y="589"/>
                    <a:pt x="253" y="590"/>
                    <a:pt x="253" y="590"/>
                  </a:cubicBezTo>
                  <a:cubicBezTo>
                    <a:pt x="253" y="590"/>
                    <a:pt x="246" y="593"/>
                    <a:pt x="246" y="593"/>
                  </a:cubicBezTo>
                  <a:cubicBezTo>
                    <a:pt x="246" y="593"/>
                    <a:pt x="232" y="592"/>
                    <a:pt x="232" y="592"/>
                  </a:cubicBezTo>
                  <a:cubicBezTo>
                    <a:pt x="230" y="584"/>
                    <a:pt x="230" y="584"/>
                    <a:pt x="230" y="584"/>
                  </a:cubicBezTo>
                  <a:cubicBezTo>
                    <a:pt x="220" y="593"/>
                    <a:pt x="220" y="593"/>
                    <a:pt x="220" y="593"/>
                  </a:cubicBezTo>
                  <a:cubicBezTo>
                    <a:pt x="201" y="591"/>
                    <a:pt x="201" y="591"/>
                    <a:pt x="201" y="591"/>
                  </a:cubicBezTo>
                  <a:cubicBezTo>
                    <a:pt x="191" y="583"/>
                    <a:pt x="191" y="583"/>
                    <a:pt x="191" y="583"/>
                  </a:cubicBezTo>
                  <a:cubicBezTo>
                    <a:pt x="194" y="576"/>
                    <a:pt x="194" y="576"/>
                    <a:pt x="194" y="576"/>
                  </a:cubicBezTo>
                  <a:cubicBezTo>
                    <a:pt x="191" y="567"/>
                    <a:pt x="191" y="567"/>
                    <a:pt x="191" y="567"/>
                  </a:cubicBezTo>
                  <a:cubicBezTo>
                    <a:pt x="206" y="562"/>
                    <a:pt x="206" y="562"/>
                    <a:pt x="206" y="562"/>
                  </a:cubicBezTo>
                  <a:cubicBezTo>
                    <a:pt x="206" y="562"/>
                    <a:pt x="239" y="558"/>
                    <a:pt x="239" y="558"/>
                  </a:cubicBezTo>
                  <a:cubicBezTo>
                    <a:pt x="239" y="558"/>
                    <a:pt x="245" y="561"/>
                    <a:pt x="245" y="561"/>
                  </a:cubicBezTo>
                  <a:cubicBezTo>
                    <a:pt x="243" y="555"/>
                    <a:pt x="243" y="555"/>
                    <a:pt x="243" y="555"/>
                  </a:cubicBezTo>
                  <a:cubicBezTo>
                    <a:pt x="250" y="548"/>
                    <a:pt x="250" y="548"/>
                    <a:pt x="250" y="548"/>
                  </a:cubicBezTo>
                  <a:cubicBezTo>
                    <a:pt x="241" y="545"/>
                    <a:pt x="241" y="545"/>
                    <a:pt x="241" y="545"/>
                  </a:cubicBezTo>
                  <a:cubicBezTo>
                    <a:pt x="240" y="552"/>
                    <a:pt x="240" y="552"/>
                    <a:pt x="240" y="552"/>
                  </a:cubicBezTo>
                  <a:cubicBezTo>
                    <a:pt x="235" y="555"/>
                    <a:pt x="235" y="555"/>
                    <a:pt x="235" y="555"/>
                  </a:cubicBezTo>
                  <a:cubicBezTo>
                    <a:pt x="235" y="555"/>
                    <a:pt x="227" y="554"/>
                    <a:pt x="223" y="551"/>
                  </a:cubicBezTo>
                  <a:cubicBezTo>
                    <a:pt x="218" y="549"/>
                    <a:pt x="214" y="546"/>
                    <a:pt x="214" y="546"/>
                  </a:cubicBezTo>
                  <a:cubicBezTo>
                    <a:pt x="214" y="546"/>
                    <a:pt x="210" y="549"/>
                    <a:pt x="206" y="548"/>
                  </a:cubicBezTo>
                  <a:cubicBezTo>
                    <a:pt x="189" y="530"/>
                    <a:pt x="189" y="530"/>
                    <a:pt x="189" y="530"/>
                  </a:cubicBezTo>
                  <a:cubicBezTo>
                    <a:pt x="197" y="528"/>
                    <a:pt x="197" y="528"/>
                    <a:pt x="197" y="528"/>
                  </a:cubicBezTo>
                  <a:cubicBezTo>
                    <a:pt x="190" y="517"/>
                    <a:pt x="190" y="517"/>
                    <a:pt x="190" y="517"/>
                  </a:cubicBezTo>
                  <a:cubicBezTo>
                    <a:pt x="187" y="506"/>
                    <a:pt x="187" y="506"/>
                    <a:pt x="187" y="506"/>
                  </a:cubicBezTo>
                  <a:cubicBezTo>
                    <a:pt x="187" y="506"/>
                    <a:pt x="172" y="509"/>
                    <a:pt x="172" y="509"/>
                  </a:cubicBezTo>
                  <a:cubicBezTo>
                    <a:pt x="172" y="509"/>
                    <a:pt x="175" y="518"/>
                    <a:pt x="175" y="518"/>
                  </a:cubicBezTo>
                  <a:cubicBezTo>
                    <a:pt x="146" y="514"/>
                    <a:pt x="146" y="514"/>
                    <a:pt x="146" y="514"/>
                  </a:cubicBezTo>
                  <a:cubicBezTo>
                    <a:pt x="124" y="515"/>
                    <a:pt x="124" y="515"/>
                    <a:pt x="124" y="515"/>
                  </a:cubicBezTo>
                  <a:cubicBezTo>
                    <a:pt x="116" y="519"/>
                    <a:pt x="116" y="519"/>
                    <a:pt x="116" y="519"/>
                  </a:cubicBezTo>
                  <a:cubicBezTo>
                    <a:pt x="121" y="524"/>
                    <a:pt x="121" y="524"/>
                    <a:pt x="121" y="524"/>
                  </a:cubicBezTo>
                  <a:cubicBezTo>
                    <a:pt x="121" y="524"/>
                    <a:pt x="114" y="532"/>
                    <a:pt x="110" y="538"/>
                  </a:cubicBezTo>
                  <a:cubicBezTo>
                    <a:pt x="110" y="538"/>
                    <a:pt x="99" y="534"/>
                    <a:pt x="99" y="534"/>
                  </a:cubicBezTo>
                  <a:cubicBezTo>
                    <a:pt x="99" y="534"/>
                    <a:pt x="99" y="540"/>
                    <a:pt x="99" y="540"/>
                  </a:cubicBezTo>
                  <a:cubicBezTo>
                    <a:pt x="87" y="540"/>
                    <a:pt x="87" y="540"/>
                    <a:pt x="87" y="540"/>
                  </a:cubicBezTo>
                  <a:cubicBezTo>
                    <a:pt x="86" y="535"/>
                    <a:pt x="86" y="535"/>
                    <a:pt x="86" y="535"/>
                  </a:cubicBezTo>
                  <a:cubicBezTo>
                    <a:pt x="74" y="535"/>
                    <a:pt x="74" y="535"/>
                    <a:pt x="74" y="535"/>
                  </a:cubicBezTo>
                  <a:cubicBezTo>
                    <a:pt x="62" y="548"/>
                    <a:pt x="62" y="548"/>
                    <a:pt x="62" y="548"/>
                  </a:cubicBezTo>
                  <a:cubicBezTo>
                    <a:pt x="54" y="542"/>
                    <a:pt x="54" y="542"/>
                    <a:pt x="54" y="542"/>
                  </a:cubicBezTo>
                  <a:cubicBezTo>
                    <a:pt x="43" y="542"/>
                    <a:pt x="43" y="542"/>
                    <a:pt x="43" y="542"/>
                  </a:cubicBezTo>
                  <a:cubicBezTo>
                    <a:pt x="33" y="533"/>
                    <a:pt x="33" y="533"/>
                    <a:pt x="33" y="533"/>
                  </a:cubicBezTo>
                  <a:cubicBezTo>
                    <a:pt x="37" y="523"/>
                    <a:pt x="37" y="523"/>
                    <a:pt x="37" y="523"/>
                  </a:cubicBezTo>
                  <a:cubicBezTo>
                    <a:pt x="29" y="513"/>
                    <a:pt x="29" y="513"/>
                    <a:pt x="29" y="513"/>
                  </a:cubicBezTo>
                  <a:cubicBezTo>
                    <a:pt x="33" y="509"/>
                    <a:pt x="33" y="509"/>
                    <a:pt x="33" y="509"/>
                  </a:cubicBezTo>
                  <a:cubicBezTo>
                    <a:pt x="41" y="513"/>
                    <a:pt x="41" y="513"/>
                    <a:pt x="41" y="513"/>
                  </a:cubicBezTo>
                  <a:cubicBezTo>
                    <a:pt x="41" y="513"/>
                    <a:pt x="46" y="509"/>
                    <a:pt x="46" y="509"/>
                  </a:cubicBezTo>
                  <a:cubicBezTo>
                    <a:pt x="46" y="509"/>
                    <a:pt x="65" y="525"/>
                    <a:pt x="65" y="525"/>
                  </a:cubicBezTo>
                  <a:cubicBezTo>
                    <a:pt x="67" y="518"/>
                    <a:pt x="67" y="518"/>
                    <a:pt x="67" y="518"/>
                  </a:cubicBezTo>
                  <a:cubicBezTo>
                    <a:pt x="63" y="513"/>
                    <a:pt x="63" y="513"/>
                    <a:pt x="63" y="513"/>
                  </a:cubicBezTo>
                  <a:cubicBezTo>
                    <a:pt x="70" y="514"/>
                    <a:pt x="70" y="514"/>
                    <a:pt x="70" y="514"/>
                  </a:cubicBezTo>
                  <a:cubicBezTo>
                    <a:pt x="70" y="510"/>
                    <a:pt x="70" y="510"/>
                    <a:pt x="70" y="510"/>
                  </a:cubicBezTo>
                  <a:cubicBezTo>
                    <a:pt x="64" y="502"/>
                    <a:pt x="64" y="502"/>
                    <a:pt x="64" y="502"/>
                  </a:cubicBezTo>
                  <a:cubicBezTo>
                    <a:pt x="60" y="508"/>
                    <a:pt x="60" y="508"/>
                    <a:pt x="60" y="508"/>
                  </a:cubicBezTo>
                  <a:cubicBezTo>
                    <a:pt x="51" y="510"/>
                    <a:pt x="51" y="510"/>
                    <a:pt x="51" y="510"/>
                  </a:cubicBezTo>
                  <a:cubicBezTo>
                    <a:pt x="50" y="505"/>
                    <a:pt x="50" y="505"/>
                    <a:pt x="50" y="505"/>
                  </a:cubicBezTo>
                  <a:cubicBezTo>
                    <a:pt x="39" y="505"/>
                    <a:pt x="39" y="505"/>
                    <a:pt x="39" y="505"/>
                  </a:cubicBezTo>
                  <a:cubicBezTo>
                    <a:pt x="36" y="502"/>
                    <a:pt x="36" y="502"/>
                    <a:pt x="36" y="502"/>
                  </a:cubicBezTo>
                  <a:cubicBezTo>
                    <a:pt x="38" y="494"/>
                    <a:pt x="38" y="494"/>
                    <a:pt x="38" y="494"/>
                  </a:cubicBezTo>
                  <a:cubicBezTo>
                    <a:pt x="34" y="494"/>
                    <a:pt x="34" y="494"/>
                    <a:pt x="34" y="494"/>
                  </a:cubicBezTo>
                  <a:cubicBezTo>
                    <a:pt x="32" y="500"/>
                    <a:pt x="32" y="500"/>
                    <a:pt x="32" y="500"/>
                  </a:cubicBezTo>
                  <a:cubicBezTo>
                    <a:pt x="21" y="502"/>
                    <a:pt x="21" y="502"/>
                    <a:pt x="21" y="502"/>
                  </a:cubicBezTo>
                  <a:cubicBezTo>
                    <a:pt x="21" y="512"/>
                    <a:pt x="21" y="512"/>
                    <a:pt x="21" y="512"/>
                  </a:cubicBezTo>
                  <a:cubicBezTo>
                    <a:pt x="14" y="511"/>
                    <a:pt x="14" y="511"/>
                    <a:pt x="14" y="511"/>
                  </a:cubicBezTo>
                  <a:cubicBezTo>
                    <a:pt x="14" y="502"/>
                    <a:pt x="14" y="502"/>
                    <a:pt x="14" y="502"/>
                  </a:cubicBezTo>
                  <a:cubicBezTo>
                    <a:pt x="5" y="492"/>
                    <a:pt x="5" y="492"/>
                    <a:pt x="5" y="492"/>
                  </a:cubicBezTo>
                  <a:cubicBezTo>
                    <a:pt x="8" y="487"/>
                    <a:pt x="8" y="487"/>
                    <a:pt x="8" y="487"/>
                  </a:cubicBezTo>
                  <a:cubicBezTo>
                    <a:pt x="8" y="487"/>
                    <a:pt x="12" y="491"/>
                    <a:pt x="13" y="490"/>
                  </a:cubicBezTo>
                  <a:cubicBezTo>
                    <a:pt x="13" y="490"/>
                    <a:pt x="17" y="484"/>
                    <a:pt x="17" y="484"/>
                  </a:cubicBezTo>
                  <a:cubicBezTo>
                    <a:pt x="17" y="484"/>
                    <a:pt x="33" y="482"/>
                    <a:pt x="33" y="482"/>
                  </a:cubicBezTo>
                  <a:cubicBezTo>
                    <a:pt x="33" y="481"/>
                    <a:pt x="38" y="474"/>
                    <a:pt x="38" y="474"/>
                  </a:cubicBezTo>
                  <a:cubicBezTo>
                    <a:pt x="38" y="452"/>
                    <a:pt x="38" y="452"/>
                    <a:pt x="38" y="452"/>
                  </a:cubicBezTo>
                  <a:cubicBezTo>
                    <a:pt x="23" y="448"/>
                    <a:pt x="23" y="448"/>
                    <a:pt x="23" y="448"/>
                  </a:cubicBezTo>
                  <a:cubicBezTo>
                    <a:pt x="23" y="443"/>
                    <a:pt x="23" y="443"/>
                    <a:pt x="23" y="443"/>
                  </a:cubicBezTo>
                  <a:cubicBezTo>
                    <a:pt x="5" y="443"/>
                    <a:pt x="5" y="443"/>
                    <a:pt x="5" y="443"/>
                  </a:cubicBezTo>
                  <a:cubicBezTo>
                    <a:pt x="0" y="445"/>
                    <a:pt x="0" y="445"/>
                    <a:pt x="0" y="445"/>
                  </a:cubicBezTo>
                  <a:cubicBezTo>
                    <a:pt x="0" y="431"/>
                    <a:pt x="0" y="431"/>
                    <a:pt x="0" y="431"/>
                  </a:cubicBezTo>
                  <a:cubicBezTo>
                    <a:pt x="11" y="427"/>
                    <a:pt x="11" y="427"/>
                    <a:pt x="11" y="427"/>
                  </a:cubicBezTo>
                  <a:cubicBezTo>
                    <a:pt x="24" y="427"/>
                    <a:pt x="24" y="427"/>
                    <a:pt x="24" y="427"/>
                  </a:cubicBezTo>
                  <a:cubicBezTo>
                    <a:pt x="24" y="427"/>
                    <a:pt x="28" y="420"/>
                    <a:pt x="29" y="420"/>
                  </a:cubicBezTo>
                  <a:cubicBezTo>
                    <a:pt x="29" y="420"/>
                    <a:pt x="38" y="421"/>
                    <a:pt x="38" y="421"/>
                  </a:cubicBezTo>
                  <a:cubicBezTo>
                    <a:pt x="40" y="424"/>
                    <a:pt x="40" y="424"/>
                    <a:pt x="40" y="424"/>
                  </a:cubicBezTo>
                  <a:cubicBezTo>
                    <a:pt x="46" y="418"/>
                    <a:pt x="46" y="418"/>
                    <a:pt x="46" y="418"/>
                  </a:cubicBezTo>
                  <a:cubicBezTo>
                    <a:pt x="54" y="416"/>
                    <a:pt x="54" y="416"/>
                    <a:pt x="54" y="416"/>
                  </a:cubicBezTo>
                  <a:cubicBezTo>
                    <a:pt x="57" y="401"/>
                    <a:pt x="57" y="401"/>
                    <a:pt x="57" y="401"/>
                  </a:cubicBezTo>
                  <a:cubicBezTo>
                    <a:pt x="62" y="397"/>
                    <a:pt x="62" y="397"/>
                    <a:pt x="62" y="397"/>
                  </a:cubicBezTo>
                  <a:cubicBezTo>
                    <a:pt x="74" y="403"/>
                    <a:pt x="74" y="403"/>
                    <a:pt x="74" y="403"/>
                  </a:cubicBezTo>
                  <a:cubicBezTo>
                    <a:pt x="79" y="403"/>
                    <a:pt x="79" y="403"/>
                    <a:pt x="79" y="403"/>
                  </a:cubicBezTo>
                  <a:cubicBezTo>
                    <a:pt x="73" y="408"/>
                    <a:pt x="73" y="408"/>
                    <a:pt x="73" y="408"/>
                  </a:cubicBezTo>
                  <a:cubicBezTo>
                    <a:pt x="73" y="408"/>
                    <a:pt x="83" y="409"/>
                    <a:pt x="83" y="409"/>
                  </a:cubicBezTo>
                  <a:cubicBezTo>
                    <a:pt x="83" y="409"/>
                    <a:pt x="90" y="407"/>
                    <a:pt x="90" y="407"/>
                  </a:cubicBezTo>
                  <a:cubicBezTo>
                    <a:pt x="94" y="400"/>
                    <a:pt x="94" y="400"/>
                    <a:pt x="94" y="400"/>
                  </a:cubicBezTo>
                  <a:cubicBezTo>
                    <a:pt x="97" y="408"/>
                    <a:pt x="97" y="408"/>
                    <a:pt x="97" y="408"/>
                  </a:cubicBezTo>
                  <a:cubicBezTo>
                    <a:pt x="108" y="411"/>
                    <a:pt x="108" y="411"/>
                    <a:pt x="108" y="411"/>
                  </a:cubicBezTo>
                  <a:cubicBezTo>
                    <a:pt x="107" y="402"/>
                    <a:pt x="107" y="402"/>
                    <a:pt x="107" y="402"/>
                  </a:cubicBezTo>
                  <a:cubicBezTo>
                    <a:pt x="117" y="398"/>
                    <a:pt x="117" y="398"/>
                    <a:pt x="117" y="398"/>
                  </a:cubicBezTo>
                  <a:cubicBezTo>
                    <a:pt x="125" y="396"/>
                    <a:pt x="125" y="396"/>
                    <a:pt x="125" y="396"/>
                  </a:cubicBezTo>
                  <a:cubicBezTo>
                    <a:pt x="131" y="384"/>
                    <a:pt x="131" y="384"/>
                    <a:pt x="131" y="384"/>
                  </a:cubicBezTo>
                  <a:cubicBezTo>
                    <a:pt x="141" y="383"/>
                    <a:pt x="141" y="383"/>
                    <a:pt x="141" y="383"/>
                  </a:cubicBezTo>
                  <a:cubicBezTo>
                    <a:pt x="146" y="386"/>
                    <a:pt x="146" y="386"/>
                    <a:pt x="146" y="386"/>
                  </a:cubicBezTo>
                  <a:cubicBezTo>
                    <a:pt x="146" y="379"/>
                    <a:pt x="146" y="379"/>
                    <a:pt x="146" y="379"/>
                  </a:cubicBezTo>
                  <a:cubicBezTo>
                    <a:pt x="155" y="377"/>
                    <a:pt x="155" y="377"/>
                    <a:pt x="155" y="377"/>
                  </a:cubicBezTo>
                  <a:cubicBezTo>
                    <a:pt x="165" y="381"/>
                    <a:pt x="165" y="381"/>
                    <a:pt x="165" y="381"/>
                  </a:cubicBezTo>
                  <a:cubicBezTo>
                    <a:pt x="173" y="379"/>
                    <a:pt x="173" y="379"/>
                    <a:pt x="173" y="379"/>
                  </a:cubicBezTo>
                  <a:cubicBezTo>
                    <a:pt x="173" y="384"/>
                    <a:pt x="173" y="384"/>
                    <a:pt x="173" y="384"/>
                  </a:cubicBezTo>
                  <a:cubicBezTo>
                    <a:pt x="188" y="381"/>
                    <a:pt x="188" y="381"/>
                    <a:pt x="188" y="381"/>
                  </a:cubicBezTo>
                  <a:cubicBezTo>
                    <a:pt x="193" y="374"/>
                    <a:pt x="193" y="374"/>
                    <a:pt x="193" y="374"/>
                  </a:cubicBezTo>
                  <a:cubicBezTo>
                    <a:pt x="211" y="361"/>
                    <a:pt x="211" y="361"/>
                    <a:pt x="211" y="361"/>
                  </a:cubicBezTo>
                  <a:cubicBezTo>
                    <a:pt x="225" y="363"/>
                    <a:pt x="225" y="363"/>
                    <a:pt x="225" y="363"/>
                  </a:cubicBezTo>
                  <a:cubicBezTo>
                    <a:pt x="255" y="349"/>
                    <a:pt x="255" y="349"/>
                    <a:pt x="255" y="349"/>
                  </a:cubicBezTo>
                  <a:cubicBezTo>
                    <a:pt x="264" y="336"/>
                    <a:pt x="264" y="336"/>
                    <a:pt x="264" y="336"/>
                  </a:cubicBezTo>
                  <a:cubicBezTo>
                    <a:pt x="277" y="327"/>
                    <a:pt x="277" y="327"/>
                    <a:pt x="277" y="327"/>
                  </a:cubicBezTo>
                  <a:cubicBezTo>
                    <a:pt x="286" y="305"/>
                    <a:pt x="286" y="305"/>
                    <a:pt x="286" y="305"/>
                  </a:cubicBezTo>
                  <a:cubicBezTo>
                    <a:pt x="291" y="287"/>
                    <a:pt x="291" y="287"/>
                    <a:pt x="291" y="287"/>
                  </a:cubicBezTo>
                  <a:cubicBezTo>
                    <a:pt x="300" y="272"/>
                    <a:pt x="300" y="272"/>
                    <a:pt x="300" y="272"/>
                  </a:cubicBezTo>
                  <a:cubicBezTo>
                    <a:pt x="324" y="262"/>
                    <a:pt x="324" y="262"/>
                    <a:pt x="324" y="262"/>
                  </a:cubicBezTo>
                  <a:cubicBezTo>
                    <a:pt x="311" y="262"/>
                    <a:pt x="311" y="262"/>
                    <a:pt x="311" y="262"/>
                  </a:cubicBezTo>
                  <a:cubicBezTo>
                    <a:pt x="294" y="256"/>
                    <a:pt x="294" y="256"/>
                    <a:pt x="294" y="256"/>
                  </a:cubicBezTo>
                  <a:cubicBezTo>
                    <a:pt x="297" y="246"/>
                    <a:pt x="297" y="246"/>
                    <a:pt x="297" y="246"/>
                  </a:cubicBezTo>
                  <a:cubicBezTo>
                    <a:pt x="301" y="239"/>
                    <a:pt x="301" y="239"/>
                    <a:pt x="301" y="239"/>
                  </a:cubicBezTo>
                  <a:cubicBezTo>
                    <a:pt x="290" y="235"/>
                    <a:pt x="290" y="235"/>
                    <a:pt x="290" y="235"/>
                  </a:cubicBezTo>
                  <a:cubicBezTo>
                    <a:pt x="311" y="212"/>
                    <a:pt x="311" y="212"/>
                    <a:pt x="311" y="212"/>
                  </a:cubicBezTo>
                  <a:cubicBezTo>
                    <a:pt x="331" y="200"/>
                    <a:pt x="331" y="200"/>
                    <a:pt x="331" y="200"/>
                  </a:cubicBezTo>
                  <a:cubicBezTo>
                    <a:pt x="311" y="202"/>
                    <a:pt x="311" y="202"/>
                    <a:pt x="311" y="202"/>
                  </a:cubicBezTo>
                  <a:cubicBezTo>
                    <a:pt x="305" y="187"/>
                    <a:pt x="305" y="187"/>
                    <a:pt x="305" y="187"/>
                  </a:cubicBezTo>
                  <a:cubicBezTo>
                    <a:pt x="296" y="172"/>
                    <a:pt x="296" y="172"/>
                    <a:pt x="296" y="172"/>
                  </a:cubicBezTo>
                  <a:cubicBezTo>
                    <a:pt x="305" y="160"/>
                    <a:pt x="305" y="160"/>
                    <a:pt x="305" y="160"/>
                  </a:cubicBezTo>
                  <a:cubicBezTo>
                    <a:pt x="304" y="143"/>
                    <a:pt x="304" y="143"/>
                    <a:pt x="304" y="143"/>
                  </a:cubicBezTo>
                  <a:cubicBezTo>
                    <a:pt x="333" y="131"/>
                    <a:pt x="333" y="131"/>
                    <a:pt x="333" y="131"/>
                  </a:cubicBezTo>
                  <a:cubicBezTo>
                    <a:pt x="309" y="132"/>
                    <a:pt x="309" y="132"/>
                    <a:pt x="309" y="132"/>
                  </a:cubicBezTo>
                  <a:cubicBezTo>
                    <a:pt x="306" y="137"/>
                    <a:pt x="306" y="137"/>
                    <a:pt x="306" y="137"/>
                  </a:cubicBezTo>
                  <a:cubicBezTo>
                    <a:pt x="283" y="134"/>
                    <a:pt x="283" y="134"/>
                    <a:pt x="283" y="134"/>
                  </a:cubicBezTo>
                  <a:cubicBezTo>
                    <a:pt x="268" y="129"/>
                    <a:pt x="268" y="129"/>
                    <a:pt x="268" y="129"/>
                  </a:cubicBezTo>
                  <a:cubicBezTo>
                    <a:pt x="267" y="136"/>
                    <a:pt x="267" y="136"/>
                    <a:pt x="267" y="136"/>
                  </a:cubicBezTo>
                  <a:cubicBezTo>
                    <a:pt x="249" y="132"/>
                    <a:pt x="249" y="132"/>
                    <a:pt x="249" y="132"/>
                  </a:cubicBezTo>
                  <a:cubicBezTo>
                    <a:pt x="241" y="142"/>
                    <a:pt x="241" y="142"/>
                    <a:pt x="241" y="142"/>
                  </a:cubicBezTo>
                  <a:cubicBezTo>
                    <a:pt x="231" y="145"/>
                    <a:pt x="231" y="145"/>
                    <a:pt x="231" y="145"/>
                  </a:cubicBezTo>
                  <a:cubicBezTo>
                    <a:pt x="227" y="157"/>
                    <a:pt x="227" y="157"/>
                    <a:pt x="227" y="157"/>
                  </a:cubicBezTo>
                  <a:cubicBezTo>
                    <a:pt x="227" y="163"/>
                    <a:pt x="227" y="163"/>
                    <a:pt x="227" y="163"/>
                  </a:cubicBezTo>
                  <a:cubicBezTo>
                    <a:pt x="217" y="166"/>
                    <a:pt x="217" y="166"/>
                    <a:pt x="217" y="166"/>
                  </a:cubicBezTo>
                  <a:cubicBezTo>
                    <a:pt x="216" y="156"/>
                    <a:pt x="216" y="156"/>
                    <a:pt x="216" y="156"/>
                  </a:cubicBezTo>
                  <a:cubicBezTo>
                    <a:pt x="210" y="147"/>
                    <a:pt x="210" y="147"/>
                    <a:pt x="210" y="147"/>
                  </a:cubicBezTo>
                  <a:cubicBezTo>
                    <a:pt x="199" y="156"/>
                    <a:pt x="199" y="156"/>
                    <a:pt x="199" y="156"/>
                  </a:cubicBezTo>
                  <a:cubicBezTo>
                    <a:pt x="182" y="153"/>
                    <a:pt x="182" y="153"/>
                    <a:pt x="182" y="153"/>
                  </a:cubicBezTo>
                  <a:cubicBezTo>
                    <a:pt x="177" y="158"/>
                    <a:pt x="177" y="158"/>
                    <a:pt x="177" y="158"/>
                  </a:cubicBezTo>
                  <a:cubicBezTo>
                    <a:pt x="172" y="151"/>
                    <a:pt x="172" y="151"/>
                    <a:pt x="172" y="151"/>
                  </a:cubicBezTo>
                  <a:cubicBezTo>
                    <a:pt x="177" y="142"/>
                    <a:pt x="177" y="142"/>
                    <a:pt x="177" y="142"/>
                  </a:cubicBezTo>
                  <a:cubicBezTo>
                    <a:pt x="182" y="142"/>
                    <a:pt x="182" y="142"/>
                    <a:pt x="182" y="142"/>
                  </a:cubicBezTo>
                  <a:cubicBezTo>
                    <a:pt x="184" y="132"/>
                    <a:pt x="184" y="132"/>
                    <a:pt x="184" y="132"/>
                  </a:cubicBezTo>
                  <a:cubicBezTo>
                    <a:pt x="184" y="132"/>
                    <a:pt x="221" y="110"/>
                    <a:pt x="222" y="110"/>
                  </a:cubicBezTo>
                  <a:cubicBezTo>
                    <a:pt x="222" y="110"/>
                    <a:pt x="238" y="113"/>
                    <a:pt x="238" y="113"/>
                  </a:cubicBezTo>
                  <a:cubicBezTo>
                    <a:pt x="244" y="100"/>
                    <a:pt x="244" y="100"/>
                    <a:pt x="244" y="100"/>
                  </a:cubicBezTo>
                  <a:cubicBezTo>
                    <a:pt x="244" y="100"/>
                    <a:pt x="257" y="95"/>
                    <a:pt x="257" y="95"/>
                  </a:cubicBezTo>
                  <a:cubicBezTo>
                    <a:pt x="258" y="95"/>
                    <a:pt x="272" y="86"/>
                    <a:pt x="272" y="86"/>
                  </a:cubicBezTo>
                  <a:cubicBezTo>
                    <a:pt x="283" y="67"/>
                    <a:pt x="283" y="67"/>
                    <a:pt x="283" y="67"/>
                  </a:cubicBezTo>
                  <a:cubicBezTo>
                    <a:pt x="284" y="56"/>
                    <a:pt x="284" y="56"/>
                    <a:pt x="284" y="56"/>
                  </a:cubicBezTo>
                  <a:cubicBezTo>
                    <a:pt x="294" y="54"/>
                    <a:pt x="294" y="54"/>
                    <a:pt x="294" y="54"/>
                  </a:cubicBezTo>
                  <a:cubicBezTo>
                    <a:pt x="306" y="42"/>
                    <a:pt x="306" y="42"/>
                    <a:pt x="306" y="42"/>
                  </a:cubicBezTo>
                  <a:cubicBezTo>
                    <a:pt x="308" y="38"/>
                    <a:pt x="308" y="38"/>
                    <a:pt x="308" y="38"/>
                  </a:cubicBezTo>
                  <a:cubicBezTo>
                    <a:pt x="329" y="29"/>
                    <a:pt x="329" y="29"/>
                    <a:pt x="329" y="29"/>
                  </a:cubicBezTo>
                  <a:cubicBezTo>
                    <a:pt x="329" y="29"/>
                    <a:pt x="334" y="33"/>
                    <a:pt x="335" y="33"/>
                  </a:cubicBezTo>
                  <a:cubicBezTo>
                    <a:pt x="335" y="33"/>
                    <a:pt x="352" y="30"/>
                    <a:pt x="352" y="30"/>
                  </a:cubicBezTo>
                  <a:cubicBezTo>
                    <a:pt x="370" y="22"/>
                    <a:pt x="370" y="22"/>
                    <a:pt x="370" y="22"/>
                  </a:cubicBezTo>
                  <a:cubicBezTo>
                    <a:pt x="380" y="21"/>
                    <a:pt x="380" y="21"/>
                    <a:pt x="380" y="21"/>
                  </a:cubicBezTo>
                  <a:cubicBezTo>
                    <a:pt x="380" y="21"/>
                    <a:pt x="390" y="25"/>
                    <a:pt x="390" y="25"/>
                  </a:cubicBezTo>
                  <a:cubicBezTo>
                    <a:pt x="390" y="26"/>
                    <a:pt x="389" y="32"/>
                    <a:pt x="389" y="32"/>
                  </a:cubicBezTo>
                  <a:cubicBezTo>
                    <a:pt x="396" y="30"/>
                    <a:pt x="396" y="30"/>
                    <a:pt x="396" y="30"/>
                  </a:cubicBezTo>
                  <a:cubicBezTo>
                    <a:pt x="395" y="21"/>
                    <a:pt x="395" y="21"/>
                    <a:pt x="395" y="21"/>
                  </a:cubicBezTo>
                  <a:cubicBezTo>
                    <a:pt x="388" y="15"/>
                    <a:pt x="388" y="15"/>
                    <a:pt x="388" y="15"/>
                  </a:cubicBezTo>
                  <a:cubicBezTo>
                    <a:pt x="386" y="3"/>
                    <a:pt x="386" y="3"/>
                    <a:pt x="386" y="3"/>
                  </a:cubicBezTo>
                  <a:cubicBezTo>
                    <a:pt x="386" y="3"/>
                    <a:pt x="391" y="0"/>
                    <a:pt x="391" y="0"/>
                  </a:cubicBezTo>
                  <a:cubicBezTo>
                    <a:pt x="391" y="0"/>
                    <a:pt x="393" y="9"/>
                    <a:pt x="393" y="9"/>
                  </a:cubicBezTo>
                  <a:cubicBezTo>
                    <a:pt x="394" y="9"/>
                    <a:pt x="403" y="8"/>
                    <a:pt x="403" y="8"/>
                  </a:cubicBezTo>
                  <a:cubicBezTo>
                    <a:pt x="410" y="19"/>
                    <a:pt x="410" y="19"/>
                    <a:pt x="410" y="19"/>
                  </a:cubicBezTo>
                  <a:cubicBezTo>
                    <a:pt x="408" y="24"/>
                    <a:pt x="408" y="24"/>
                    <a:pt x="408" y="24"/>
                  </a:cubicBezTo>
                  <a:cubicBezTo>
                    <a:pt x="460" y="26"/>
                    <a:pt x="460" y="26"/>
                    <a:pt x="460" y="26"/>
                  </a:cubicBezTo>
                  <a:cubicBezTo>
                    <a:pt x="463" y="18"/>
                    <a:pt x="463" y="18"/>
                    <a:pt x="463" y="18"/>
                  </a:cubicBezTo>
                  <a:cubicBezTo>
                    <a:pt x="474" y="19"/>
                    <a:pt x="474" y="19"/>
                    <a:pt x="474" y="19"/>
                  </a:cubicBezTo>
                  <a:cubicBezTo>
                    <a:pt x="485" y="15"/>
                    <a:pt x="485" y="15"/>
                    <a:pt x="485" y="15"/>
                  </a:cubicBezTo>
                  <a:cubicBezTo>
                    <a:pt x="517" y="36"/>
                    <a:pt x="517" y="36"/>
                    <a:pt x="517" y="36"/>
                  </a:cubicBezTo>
                  <a:cubicBezTo>
                    <a:pt x="518" y="47"/>
                    <a:pt x="518" y="47"/>
                    <a:pt x="518" y="47"/>
                  </a:cubicBezTo>
                  <a:cubicBezTo>
                    <a:pt x="539" y="65"/>
                    <a:pt x="539" y="65"/>
                    <a:pt x="539" y="65"/>
                  </a:cubicBezTo>
                  <a:cubicBezTo>
                    <a:pt x="542" y="59"/>
                    <a:pt x="542" y="59"/>
                    <a:pt x="542" y="59"/>
                  </a:cubicBezTo>
                  <a:cubicBezTo>
                    <a:pt x="548" y="59"/>
                    <a:pt x="548" y="59"/>
                    <a:pt x="548" y="59"/>
                  </a:cubicBezTo>
                  <a:cubicBezTo>
                    <a:pt x="564" y="79"/>
                    <a:pt x="564" y="79"/>
                    <a:pt x="564" y="79"/>
                  </a:cubicBezTo>
                  <a:cubicBezTo>
                    <a:pt x="564" y="76"/>
                    <a:pt x="564" y="76"/>
                    <a:pt x="564" y="76"/>
                  </a:cubicBezTo>
                  <a:cubicBezTo>
                    <a:pt x="568" y="79"/>
                    <a:pt x="568" y="79"/>
                    <a:pt x="568" y="79"/>
                  </a:cubicBezTo>
                  <a:cubicBezTo>
                    <a:pt x="564" y="82"/>
                    <a:pt x="564" y="82"/>
                    <a:pt x="564" y="82"/>
                  </a:cubicBezTo>
                  <a:cubicBezTo>
                    <a:pt x="568" y="86"/>
                    <a:pt x="568" y="86"/>
                    <a:pt x="568" y="86"/>
                  </a:cubicBezTo>
                  <a:cubicBezTo>
                    <a:pt x="561" y="93"/>
                    <a:pt x="561" y="93"/>
                    <a:pt x="561" y="93"/>
                  </a:cubicBezTo>
                  <a:cubicBezTo>
                    <a:pt x="551" y="93"/>
                    <a:pt x="551" y="93"/>
                    <a:pt x="551" y="93"/>
                  </a:cubicBezTo>
                  <a:cubicBezTo>
                    <a:pt x="555" y="103"/>
                    <a:pt x="555" y="103"/>
                    <a:pt x="555" y="103"/>
                  </a:cubicBezTo>
                  <a:cubicBezTo>
                    <a:pt x="555" y="103"/>
                    <a:pt x="568" y="112"/>
                    <a:pt x="568" y="113"/>
                  </a:cubicBezTo>
                  <a:cubicBezTo>
                    <a:pt x="568" y="113"/>
                    <a:pt x="565" y="116"/>
                    <a:pt x="565" y="116"/>
                  </a:cubicBezTo>
                  <a:cubicBezTo>
                    <a:pt x="571" y="130"/>
                    <a:pt x="571" y="130"/>
                    <a:pt x="571" y="130"/>
                  </a:cubicBezTo>
                  <a:cubicBezTo>
                    <a:pt x="574" y="146"/>
                    <a:pt x="574" y="146"/>
                    <a:pt x="574" y="146"/>
                  </a:cubicBezTo>
                  <a:cubicBezTo>
                    <a:pt x="595" y="159"/>
                    <a:pt x="595" y="159"/>
                    <a:pt x="595" y="159"/>
                  </a:cubicBezTo>
                  <a:lnTo>
                    <a:pt x="595"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21">
              <a:extLst>
                <a:ext uri="{FF2B5EF4-FFF2-40B4-BE49-F238E27FC236}">
                  <a16:creationId xmlns:a16="http://schemas.microsoft.com/office/drawing/2014/main" id="{C8FF6FD5-5C4C-4F58-96BE-F216FEC62A5D}"/>
                </a:ext>
              </a:extLst>
            </p:cNvPr>
            <p:cNvSpPr>
              <a:spLocks/>
            </p:cNvSpPr>
            <p:nvPr/>
          </p:nvSpPr>
          <p:spPr bwMode="auto">
            <a:xfrm>
              <a:off x="5719027" y="4266196"/>
              <a:ext cx="31098" cy="42205"/>
            </a:xfrm>
            <a:custGeom>
              <a:avLst/>
              <a:gdLst>
                <a:gd name="T0" fmla="*/ 15 w 21"/>
                <a:gd name="T1" fmla="*/ 28 h 28"/>
                <a:gd name="T2" fmla="*/ 18 w 21"/>
                <a:gd name="T3" fmla="*/ 12 h 28"/>
                <a:gd name="T4" fmla="*/ 21 w 21"/>
                <a:gd name="T5" fmla="*/ 8 h 28"/>
                <a:gd name="T6" fmla="*/ 18 w 21"/>
                <a:gd name="T7" fmla="*/ 4 h 28"/>
                <a:gd name="T8" fmla="*/ 13 w 21"/>
                <a:gd name="T9" fmla="*/ 10 h 28"/>
                <a:gd name="T10" fmla="*/ 10 w 21"/>
                <a:gd name="T11" fmla="*/ 1 h 28"/>
                <a:gd name="T12" fmla="*/ 3 w 21"/>
                <a:gd name="T13" fmla="*/ 0 h 28"/>
                <a:gd name="T14" fmla="*/ 0 w 21"/>
                <a:gd name="T15" fmla="*/ 14 h 28"/>
                <a:gd name="T16" fmla="*/ 7 w 21"/>
                <a:gd name="T17" fmla="*/ 14 h 28"/>
                <a:gd name="T18" fmla="*/ 15 w 21"/>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5" y="28"/>
                  </a:moveTo>
                  <a:cubicBezTo>
                    <a:pt x="15" y="28"/>
                    <a:pt x="18" y="12"/>
                    <a:pt x="18" y="12"/>
                  </a:cubicBezTo>
                  <a:cubicBezTo>
                    <a:pt x="19" y="12"/>
                    <a:pt x="21" y="8"/>
                    <a:pt x="21" y="8"/>
                  </a:cubicBezTo>
                  <a:cubicBezTo>
                    <a:pt x="18" y="4"/>
                    <a:pt x="18" y="4"/>
                    <a:pt x="18" y="4"/>
                  </a:cubicBezTo>
                  <a:cubicBezTo>
                    <a:pt x="13" y="10"/>
                    <a:pt x="13" y="10"/>
                    <a:pt x="13" y="10"/>
                  </a:cubicBezTo>
                  <a:cubicBezTo>
                    <a:pt x="10" y="1"/>
                    <a:pt x="10" y="1"/>
                    <a:pt x="10" y="1"/>
                  </a:cubicBezTo>
                  <a:cubicBezTo>
                    <a:pt x="3" y="0"/>
                    <a:pt x="3" y="0"/>
                    <a:pt x="3" y="0"/>
                  </a:cubicBezTo>
                  <a:cubicBezTo>
                    <a:pt x="0" y="14"/>
                    <a:pt x="0" y="14"/>
                    <a:pt x="0" y="14"/>
                  </a:cubicBezTo>
                  <a:cubicBezTo>
                    <a:pt x="7" y="14"/>
                    <a:pt x="7" y="14"/>
                    <a:pt x="7" y="14"/>
                  </a:cubicBezTo>
                  <a:cubicBezTo>
                    <a:pt x="7" y="14"/>
                    <a:pt x="11" y="26"/>
                    <a:pt x="15"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22">
              <a:extLst>
                <a:ext uri="{FF2B5EF4-FFF2-40B4-BE49-F238E27FC236}">
                  <a16:creationId xmlns:a16="http://schemas.microsoft.com/office/drawing/2014/main" id="{F9203BE5-7A56-40E0-9140-7D7A915F32CC}"/>
                </a:ext>
              </a:extLst>
            </p:cNvPr>
            <p:cNvSpPr>
              <a:spLocks/>
            </p:cNvSpPr>
            <p:nvPr/>
          </p:nvSpPr>
          <p:spPr bwMode="auto">
            <a:xfrm>
              <a:off x="5750125" y="4226213"/>
              <a:ext cx="166598" cy="155492"/>
            </a:xfrm>
            <a:custGeom>
              <a:avLst/>
              <a:gdLst>
                <a:gd name="T0" fmla="*/ 11 w 110"/>
                <a:gd name="T1" fmla="*/ 10 h 103"/>
                <a:gd name="T2" fmla="*/ 5 w 110"/>
                <a:gd name="T3" fmla="*/ 10 h 103"/>
                <a:gd name="T4" fmla="*/ 8 w 110"/>
                <a:gd name="T5" fmla="*/ 4 h 103"/>
                <a:gd name="T6" fmla="*/ 30 w 110"/>
                <a:gd name="T7" fmla="*/ 4 h 103"/>
                <a:gd name="T8" fmla="*/ 40 w 110"/>
                <a:gd name="T9" fmla="*/ 0 h 103"/>
                <a:gd name="T10" fmla="*/ 54 w 110"/>
                <a:gd name="T11" fmla="*/ 8 h 103"/>
                <a:gd name="T12" fmla="*/ 67 w 110"/>
                <a:gd name="T13" fmla="*/ 11 h 103"/>
                <a:gd name="T14" fmla="*/ 61 w 110"/>
                <a:gd name="T15" fmla="*/ 27 h 103"/>
                <a:gd name="T16" fmla="*/ 70 w 110"/>
                <a:gd name="T17" fmla="*/ 30 h 103"/>
                <a:gd name="T18" fmla="*/ 75 w 110"/>
                <a:gd name="T19" fmla="*/ 37 h 103"/>
                <a:gd name="T20" fmla="*/ 74 w 110"/>
                <a:gd name="T21" fmla="*/ 50 h 103"/>
                <a:gd name="T22" fmla="*/ 83 w 110"/>
                <a:gd name="T23" fmla="*/ 50 h 103"/>
                <a:gd name="T24" fmla="*/ 90 w 110"/>
                <a:gd name="T25" fmla="*/ 46 h 103"/>
                <a:gd name="T26" fmla="*/ 105 w 110"/>
                <a:gd name="T27" fmla="*/ 49 h 103"/>
                <a:gd name="T28" fmla="*/ 110 w 110"/>
                <a:gd name="T29" fmla="*/ 55 h 103"/>
                <a:gd name="T30" fmla="*/ 92 w 110"/>
                <a:gd name="T31" fmla="*/ 71 h 103"/>
                <a:gd name="T32" fmla="*/ 82 w 110"/>
                <a:gd name="T33" fmla="*/ 72 h 103"/>
                <a:gd name="T34" fmla="*/ 78 w 110"/>
                <a:gd name="T35" fmla="*/ 78 h 103"/>
                <a:gd name="T36" fmla="*/ 72 w 110"/>
                <a:gd name="T37" fmla="*/ 79 h 103"/>
                <a:gd name="T38" fmla="*/ 64 w 110"/>
                <a:gd name="T39" fmla="*/ 85 h 103"/>
                <a:gd name="T40" fmla="*/ 46 w 110"/>
                <a:gd name="T41" fmla="*/ 99 h 103"/>
                <a:gd name="T42" fmla="*/ 36 w 110"/>
                <a:gd name="T43" fmla="*/ 103 h 103"/>
                <a:gd name="T44" fmla="*/ 24 w 110"/>
                <a:gd name="T45" fmla="*/ 96 h 103"/>
                <a:gd name="T46" fmla="*/ 19 w 110"/>
                <a:gd name="T47" fmla="*/ 84 h 103"/>
                <a:gd name="T48" fmla="*/ 13 w 110"/>
                <a:gd name="T49" fmla="*/ 84 h 103"/>
                <a:gd name="T50" fmla="*/ 6 w 110"/>
                <a:gd name="T51" fmla="*/ 77 h 103"/>
                <a:gd name="T52" fmla="*/ 10 w 110"/>
                <a:gd name="T53" fmla="*/ 73 h 103"/>
                <a:gd name="T54" fmla="*/ 12 w 110"/>
                <a:gd name="T55" fmla="*/ 59 h 103"/>
                <a:gd name="T56" fmla="*/ 0 w 110"/>
                <a:gd name="T57" fmla="*/ 49 h 103"/>
                <a:gd name="T58" fmla="*/ 0 w 110"/>
                <a:gd name="T59" fmla="*/ 41 h 103"/>
                <a:gd name="T60" fmla="*/ 10 w 110"/>
                <a:gd name="T61" fmla="*/ 36 h 103"/>
                <a:gd name="T62" fmla="*/ 2 w 110"/>
                <a:gd name="T63" fmla="*/ 25 h 103"/>
                <a:gd name="T64" fmla="*/ 11 w 110"/>
                <a:gd name="T6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03">
                  <a:moveTo>
                    <a:pt x="11" y="10"/>
                  </a:moveTo>
                  <a:cubicBezTo>
                    <a:pt x="5" y="10"/>
                    <a:pt x="5" y="10"/>
                    <a:pt x="5" y="10"/>
                  </a:cubicBezTo>
                  <a:cubicBezTo>
                    <a:pt x="8" y="4"/>
                    <a:pt x="8" y="4"/>
                    <a:pt x="8" y="4"/>
                  </a:cubicBezTo>
                  <a:cubicBezTo>
                    <a:pt x="30" y="4"/>
                    <a:pt x="30" y="4"/>
                    <a:pt x="30" y="4"/>
                  </a:cubicBezTo>
                  <a:cubicBezTo>
                    <a:pt x="40" y="0"/>
                    <a:pt x="40" y="0"/>
                    <a:pt x="40" y="0"/>
                  </a:cubicBezTo>
                  <a:cubicBezTo>
                    <a:pt x="54" y="8"/>
                    <a:pt x="54" y="8"/>
                    <a:pt x="54" y="8"/>
                  </a:cubicBezTo>
                  <a:cubicBezTo>
                    <a:pt x="67" y="11"/>
                    <a:pt x="67" y="11"/>
                    <a:pt x="67" y="11"/>
                  </a:cubicBezTo>
                  <a:cubicBezTo>
                    <a:pt x="61" y="27"/>
                    <a:pt x="61" y="27"/>
                    <a:pt x="61" y="27"/>
                  </a:cubicBezTo>
                  <a:cubicBezTo>
                    <a:pt x="70" y="30"/>
                    <a:pt x="70" y="30"/>
                    <a:pt x="70" y="30"/>
                  </a:cubicBezTo>
                  <a:cubicBezTo>
                    <a:pt x="75" y="37"/>
                    <a:pt x="75" y="37"/>
                    <a:pt x="75" y="37"/>
                  </a:cubicBezTo>
                  <a:cubicBezTo>
                    <a:pt x="74" y="50"/>
                    <a:pt x="74" y="50"/>
                    <a:pt x="74" y="50"/>
                  </a:cubicBezTo>
                  <a:cubicBezTo>
                    <a:pt x="83" y="50"/>
                    <a:pt x="83" y="50"/>
                    <a:pt x="83" y="50"/>
                  </a:cubicBezTo>
                  <a:cubicBezTo>
                    <a:pt x="90" y="46"/>
                    <a:pt x="90" y="46"/>
                    <a:pt x="90" y="46"/>
                  </a:cubicBezTo>
                  <a:cubicBezTo>
                    <a:pt x="105" y="49"/>
                    <a:pt x="105" y="49"/>
                    <a:pt x="105" y="49"/>
                  </a:cubicBezTo>
                  <a:cubicBezTo>
                    <a:pt x="110" y="55"/>
                    <a:pt x="110" y="55"/>
                    <a:pt x="110" y="55"/>
                  </a:cubicBezTo>
                  <a:cubicBezTo>
                    <a:pt x="92" y="71"/>
                    <a:pt x="92" y="71"/>
                    <a:pt x="92" y="71"/>
                  </a:cubicBezTo>
                  <a:cubicBezTo>
                    <a:pt x="92" y="71"/>
                    <a:pt x="82" y="72"/>
                    <a:pt x="82" y="72"/>
                  </a:cubicBezTo>
                  <a:cubicBezTo>
                    <a:pt x="82" y="72"/>
                    <a:pt x="78" y="78"/>
                    <a:pt x="78" y="78"/>
                  </a:cubicBezTo>
                  <a:cubicBezTo>
                    <a:pt x="72" y="79"/>
                    <a:pt x="72" y="79"/>
                    <a:pt x="72" y="79"/>
                  </a:cubicBezTo>
                  <a:cubicBezTo>
                    <a:pt x="64" y="85"/>
                    <a:pt x="64" y="85"/>
                    <a:pt x="64" y="85"/>
                  </a:cubicBezTo>
                  <a:cubicBezTo>
                    <a:pt x="46" y="99"/>
                    <a:pt x="46" y="99"/>
                    <a:pt x="46" y="99"/>
                  </a:cubicBezTo>
                  <a:cubicBezTo>
                    <a:pt x="36" y="103"/>
                    <a:pt x="36" y="103"/>
                    <a:pt x="36" y="103"/>
                  </a:cubicBezTo>
                  <a:cubicBezTo>
                    <a:pt x="24" y="96"/>
                    <a:pt x="24" y="96"/>
                    <a:pt x="24" y="96"/>
                  </a:cubicBezTo>
                  <a:cubicBezTo>
                    <a:pt x="19" y="84"/>
                    <a:pt x="19" y="84"/>
                    <a:pt x="19" y="84"/>
                  </a:cubicBezTo>
                  <a:cubicBezTo>
                    <a:pt x="13" y="84"/>
                    <a:pt x="13" y="84"/>
                    <a:pt x="13" y="84"/>
                  </a:cubicBezTo>
                  <a:cubicBezTo>
                    <a:pt x="6" y="77"/>
                    <a:pt x="6" y="77"/>
                    <a:pt x="6" y="77"/>
                  </a:cubicBezTo>
                  <a:cubicBezTo>
                    <a:pt x="10" y="73"/>
                    <a:pt x="10" y="73"/>
                    <a:pt x="10" y="73"/>
                  </a:cubicBezTo>
                  <a:cubicBezTo>
                    <a:pt x="12" y="59"/>
                    <a:pt x="12" y="59"/>
                    <a:pt x="12" y="59"/>
                  </a:cubicBezTo>
                  <a:cubicBezTo>
                    <a:pt x="0" y="49"/>
                    <a:pt x="0" y="49"/>
                    <a:pt x="0" y="49"/>
                  </a:cubicBezTo>
                  <a:cubicBezTo>
                    <a:pt x="0" y="41"/>
                    <a:pt x="0" y="41"/>
                    <a:pt x="0" y="41"/>
                  </a:cubicBezTo>
                  <a:cubicBezTo>
                    <a:pt x="10" y="36"/>
                    <a:pt x="10" y="36"/>
                    <a:pt x="10" y="36"/>
                  </a:cubicBezTo>
                  <a:cubicBezTo>
                    <a:pt x="2" y="25"/>
                    <a:pt x="2" y="25"/>
                    <a:pt x="2" y="25"/>
                  </a:cubicBezTo>
                  <a:lnTo>
                    <a:pt x="11"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23">
              <a:extLst>
                <a:ext uri="{FF2B5EF4-FFF2-40B4-BE49-F238E27FC236}">
                  <a16:creationId xmlns:a16="http://schemas.microsoft.com/office/drawing/2014/main" id="{EBA4633D-4097-4541-8C62-CA9841ACA617}"/>
                </a:ext>
              </a:extLst>
            </p:cNvPr>
            <p:cNvSpPr>
              <a:spLocks/>
            </p:cNvSpPr>
            <p:nvPr/>
          </p:nvSpPr>
          <p:spPr bwMode="auto">
            <a:xfrm>
              <a:off x="6147740" y="3415434"/>
              <a:ext cx="435377" cy="1150640"/>
            </a:xfrm>
            <a:custGeom>
              <a:avLst/>
              <a:gdLst>
                <a:gd name="T0" fmla="*/ 213 w 287"/>
                <a:gd name="T1" fmla="*/ 331 h 758"/>
                <a:gd name="T2" fmla="*/ 223 w 287"/>
                <a:gd name="T3" fmla="*/ 394 h 758"/>
                <a:gd name="T4" fmla="*/ 253 w 287"/>
                <a:gd name="T5" fmla="*/ 438 h 758"/>
                <a:gd name="T6" fmla="*/ 273 w 287"/>
                <a:gd name="T7" fmla="*/ 478 h 758"/>
                <a:gd name="T8" fmla="*/ 246 w 287"/>
                <a:gd name="T9" fmla="*/ 524 h 758"/>
                <a:gd name="T10" fmla="*/ 276 w 287"/>
                <a:gd name="T11" fmla="*/ 560 h 758"/>
                <a:gd name="T12" fmla="*/ 269 w 287"/>
                <a:gd name="T13" fmla="*/ 601 h 758"/>
                <a:gd name="T14" fmla="*/ 259 w 287"/>
                <a:gd name="T15" fmla="*/ 611 h 758"/>
                <a:gd name="T16" fmla="*/ 256 w 287"/>
                <a:gd name="T17" fmla="*/ 638 h 758"/>
                <a:gd name="T18" fmla="*/ 247 w 287"/>
                <a:gd name="T19" fmla="*/ 694 h 758"/>
                <a:gd name="T20" fmla="*/ 219 w 287"/>
                <a:gd name="T21" fmla="*/ 701 h 758"/>
                <a:gd name="T22" fmla="*/ 179 w 287"/>
                <a:gd name="T23" fmla="*/ 721 h 758"/>
                <a:gd name="T24" fmla="*/ 132 w 287"/>
                <a:gd name="T25" fmla="*/ 751 h 758"/>
                <a:gd name="T26" fmla="*/ 108 w 287"/>
                <a:gd name="T27" fmla="*/ 742 h 758"/>
                <a:gd name="T28" fmla="*/ 69 w 287"/>
                <a:gd name="T29" fmla="*/ 712 h 758"/>
                <a:gd name="T30" fmla="*/ 49 w 287"/>
                <a:gd name="T31" fmla="*/ 675 h 758"/>
                <a:gd name="T32" fmla="*/ 66 w 287"/>
                <a:gd name="T33" fmla="*/ 661 h 758"/>
                <a:gd name="T34" fmla="*/ 40 w 287"/>
                <a:gd name="T35" fmla="*/ 641 h 758"/>
                <a:gd name="T36" fmla="*/ 36 w 287"/>
                <a:gd name="T37" fmla="*/ 621 h 758"/>
                <a:gd name="T38" fmla="*/ 52 w 287"/>
                <a:gd name="T39" fmla="*/ 578 h 758"/>
                <a:gd name="T40" fmla="*/ 69 w 287"/>
                <a:gd name="T41" fmla="*/ 623 h 758"/>
                <a:gd name="T42" fmla="*/ 119 w 287"/>
                <a:gd name="T43" fmla="*/ 614 h 758"/>
                <a:gd name="T44" fmla="*/ 64 w 287"/>
                <a:gd name="T45" fmla="*/ 594 h 758"/>
                <a:gd name="T46" fmla="*/ 51 w 287"/>
                <a:gd name="T47" fmla="*/ 547 h 758"/>
                <a:gd name="T48" fmla="*/ 87 w 287"/>
                <a:gd name="T49" fmla="*/ 501 h 758"/>
                <a:gd name="T50" fmla="*/ 94 w 287"/>
                <a:gd name="T51" fmla="*/ 477 h 758"/>
                <a:gd name="T52" fmla="*/ 70 w 287"/>
                <a:gd name="T53" fmla="*/ 473 h 758"/>
                <a:gd name="T54" fmla="*/ 78 w 287"/>
                <a:gd name="T55" fmla="*/ 441 h 758"/>
                <a:gd name="T56" fmla="*/ 90 w 287"/>
                <a:gd name="T57" fmla="*/ 418 h 758"/>
                <a:gd name="T58" fmla="*/ 98 w 287"/>
                <a:gd name="T59" fmla="*/ 440 h 758"/>
                <a:gd name="T60" fmla="*/ 123 w 287"/>
                <a:gd name="T61" fmla="*/ 395 h 758"/>
                <a:gd name="T62" fmla="*/ 139 w 287"/>
                <a:gd name="T63" fmla="*/ 358 h 758"/>
                <a:gd name="T64" fmla="*/ 149 w 287"/>
                <a:gd name="T65" fmla="*/ 323 h 758"/>
                <a:gd name="T66" fmla="*/ 110 w 287"/>
                <a:gd name="T67" fmla="*/ 340 h 758"/>
                <a:gd name="T68" fmla="*/ 103 w 287"/>
                <a:gd name="T69" fmla="*/ 300 h 758"/>
                <a:gd name="T70" fmla="*/ 52 w 287"/>
                <a:gd name="T71" fmla="*/ 343 h 758"/>
                <a:gd name="T72" fmla="*/ 57 w 287"/>
                <a:gd name="T73" fmla="*/ 315 h 758"/>
                <a:gd name="T74" fmla="*/ 32 w 287"/>
                <a:gd name="T75" fmla="*/ 296 h 758"/>
                <a:gd name="T76" fmla="*/ 19 w 287"/>
                <a:gd name="T77" fmla="*/ 228 h 758"/>
                <a:gd name="T78" fmla="*/ 8 w 287"/>
                <a:gd name="T79" fmla="*/ 194 h 758"/>
                <a:gd name="T80" fmla="*/ 20 w 287"/>
                <a:gd name="T81" fmla="*/ 154 h 758"/>
                <a:gd name="T82" fmla="*/ 64 w 287"/>
                <a:gd name="T83" fmla="*/ 91 h 758"/>
                <a:gd name="T84" fmla="*/ 89 w 287"/>
                <a:gd name="T85" fmla="*/ 72 h 758"/>
                <a:gd name="T86" fmla="*/ 146 w 287"/>
                <a:gd name="T87" fmla="*/ 73 h 758"/>
                <a:gd name="T88" fmla="*/ 141 w 287"/>
                <a:gd name="T89" fmla="*/ 57 h 758"/>
                <a:gd name="T90" fmla="*/ 190 w 287"/>
                <a:gd name="T91" fmla="*/ 18 h 758"/>
                <a:gd name="T92" fmla="*/ 253 w 287"/>
                <a:gd name="T93" fmla="*/ 57 h 758"/>
                <a:gd name="T94" fmla="*/ 223 w 287"/>
                <a:gd name="T95" fmla="*/ 118 h 758"/>
                <a:gd name="T96" fmla="*/ 266 w 287"/>
                <a:gd name="T97" fmla="*/ 166 h 758"/>
                <a:gd name="T98" fmla="*/ 263 w 287"/>
                <a:gd name="T99" fmla="*/ 211 h 758"/>
                <a:gd name="T100" fmla="*/ 282 w 287"/>
                <a:gd name="T101" fmla="*/ 26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758">
                  <a:moveTo>
                    <a:pt x="257" y="284"/>
                  </a:moveTo>
                  <a:cubicBezTo>
                    <a:pt x="239" y="290"/>
                    <a:pt x="239" y="290"/>
                    <a:pt x="239" y="290"/>
                  </a:cubicBezTo>
                  <a:cubicBezTo>
                    <a:pt x="243" y="324"/>
                    <a:pt x="243" y="324"/>
                    <a:pt x="243" y="324"/>
                  </a:cubicBezTo>
                  <a:cubicBezTo>
                    <a:pt x="213" y="331"/>
                    <a:pt x="213" y="331"/>
                    <a:pt x="213" y="331"/>
                  </a:cubicBezTo>
                  <a:cubicBezTo>
                    <a:pt x="189" y="357"/>
                    <a:pt x="189" y="357"/>
                    <a:pt x="189" y="357"/>
                  </a:cubicBezTo>
                  <a:cubicBezTo>
                    <a:pt x="203" y="381"/>
                    <a:pt x="203" y="381"/>
                    <a:pt x="203" y="381"/>
                  </a:cubicBezTo>
                  <a:cubicBezTo>
                    <a:pt x="203" y="391"/>
                    <a:pt x="203" y="391"/>
                    <a:pt x="203" y="391"/>
                  </a:cubicBezTo>
                  <a:cubicBezTo>
                    <a:pt x="223" y="394"/>
                    <a:pt x="223" y="394"/>
                    <a:pt x="223" y="394"/>
                  </a:cubicBezTo>
                  <a:cubicBezTo>
                    <a:pt x="236" y="421"/>
                    <a:pt x="236" y="421"/>
                    <a:pt x="236" y="421"/>
                  </a:cubicBezTo>
                  <a:cubicBezTo>
                    <a:pt x="246" y="421"/>
                    <a:pt x="246" y="421"/>
                    <a:pt x="246" y="421"/>
                  </a:cubicBezTo>
                  <a:cubicBezTo>
                    <a:pt x="253" y="431"/>
                    <a:pt x="253" y="431"/>
                    <a:pt x="253" y="431"/>
                  </a:cubicBezTo>
                  <a:cubicBezTo>
                    <a:pt x="253" y="438"/>
                    <a:pt x="253" y="438"/>
                    <a:pt x="253" y="438"/>
                  </a:cubicBezTo>
                  <a:cubicBezTo>
                    <a:pt x="266" y="447"/>
                    <a:pt x="266" y="447"/>
                    <a:pt x="266" y="447"/>
                  </a:cubicBezTo>
                  <a:cubicBezTo>
                    <a:pt x="266" y="455"/>
                    <a:pt x="266" y="455"/>
                    <a:pt x="266" y="455"/>
                  </a:cubicBezTo>
                  <a:cubicBezTo>
                    <a:pt x="276" y="471"/>
                    <a:pt x="276" y="471"/>
                    <a:pt x="276" y="471"/>
                  </a:cubicBezTo>
                  <a:cubicBezTo>
                    <a:pt x="273" y="478"/>
                    <a:pt x="273" y="478"/>
                    <a:pt x="273" y="478"/>
                  </a:cubicBezTo>
                  <a:cubicBezTo>
                    <a:pt x="273" y="478"/>
                    <a:pt x="262" y="483"/>
                    <a:pt x="259" y="485"/>
                  </a:cubicBezTo>
                  <a:cubicBezTo>
                    <a:pt x="255" y="487"/>
                    <a:pt x="253" y="501"/>
                    <a:pt x="253" y="501"/>
                  </a:cubicBezTo>
                  <a:cubicBezTo>
                    <a:pt x="242" y="508"/>
                    <a:pt x="242" y="508"/>
                    <a:pt x="242" y="508"/>
                  </a:cubicBezTo>
                  <a:cubicBezTo>
                    <a:pt x="247" y="514"/>
                    <a:pt x="246" y="524"/>
                    <a:pt x="246" y="524"/>
                  </a:cubicBezTo>
                  <a:cubicBezTo>
                    <a:pt x="252" y="527"/>
                    <a:pt x="252" y="527"/>
                    <a:pt x="252" y="527"/>
                  </a:cubicBezTo>
                  <a:cubicBezTo>
                    <a:pt x="266" y="527"/>
                    <a:pt x="266" y="527"/>
                    <a:pt x="266" y="527"/>
                  </a:cubicBezTo>
                  <a:cubicBezTo>
                    <a:pt x="266" y="548"/>
                    <a:pt x="266" y="548"/>
                    <a:pt x="266" y="548"/>
                  </a:cubicBezTo>
                  <a:cubicBezTo>
                    <a:pt x="269" y="550"/>
                    <a:pt x="276" y="560"/>
                    <a:pt x="276" y="560"/>
                  </a:cubicBezTo>
                  <a:cubicBezTo>
                    <a:pt x="281" y="571"/>
                    <a:pt x="281" y="571"/>
                    <a:pt x="281" y="571"/>
                  </a:cubicBezTo>
                  <a:cubicBezTo>
                    <a:pt x="286" y="578"/>
                    <a:pt x="286" y="578"/>
                    <a:pt x="286" y="578"/>
                  </a:cubicBezTo>
                  <a:cubicBezTo>
                    <a:pt x="272" y="589"/>
                    <a:pt x="272" y="589"/>
                    <a:pt x="272" y="589"/>
                  </a:cubicBezTo>
                  <a:cubicBezTo>
                    <a:pt x="269" y="601"/>
                    <a:pt x="269" y="601"/>
                    <a:pt x="269" y="601"/>
                  </a:cubicBezTo>
                  <a:cubicBezTo>
                    <a:pt x="266" y="604"/>
                    <a:pt x="266" y="604"/>
                    <a:pt x="266" y="604"/>
                  </a:cubicBezTo>
                  <a:cubicBezTo>
                    <a:pt x="266" y="608"/>
                    <a:pt x="266" y="608"/>
                    <a:pt x="266" y="608"/>
                  </a:cubicBezTo>
                  <a:cubicBezTo>
                    <a:pt x="256" y="611"/>
                    <a:pt x="256" y="611"/>
                    <a:pt x="256" y="611"/>
                  </a:cubicBezTo>
                  <a:cubicBezTo>
                    <a:pt x="256" y="611"/>
                    <a:pt x="259" y="611"/>
                    <a:pt x="259" y="611"/>
                  </a:cubicBezTo>
                  <a:cubicBezTo>
                    <a:pt x="259" y="611"/>
                    <a:pt x="259" y="618"/>
                    <a:pt x="259" y="618"/>
                  </a:cubicBezTo>
                  <a:cubicBezTo>
                    <a:pt x="263" y="618"/>
                    <a:pt x="263" y="618"/>
                    <a:pt x="263" y="618"/>
                  </a:cubicBezTo>
                  <a:cubicBezTo>
                    <a:pt x="253" y="631"/>
                    <a:pt x="253" y="631"/>
                    <a:pt x="253" y="631"/>
                  </a:cubicBezTo>
                  <a:cubicBezTo>
                    <a:pt x="256" y="638"/>
                    <a:pt x="256" y="638"/>
                    <a:pt x="256" y="638"/>
                  </a:cubicBezTo>
                  <a:cubicBezTo>
                    <a:pt x="256" y="651"/>
                    <a:pt x="256" y="651"/>
                    <a:pt x="256" y="651"/>
                  </a:cubicBezTo>
                  <a:cubicBezTo>
                    <a:pt x="253" y="669"/>
                    <a:pt x="253" y="669"/>
                    <a:pt x="253" y="669"/>
                  </a:cubicBezTo>
                  <a:cubicBezTo>
                    <a:pt x="253" y="688"/>
                    <a:pt x="253" y="688"/>
                    <a:pt x="253" y="688"/>
                  </a:cubicBezTo>
                  <a:cubicBezTo>
                    <a:pt x="253" y="688"/>
                    <a:pt x="247" y="694"/>
                    <a:pt x="247" y="694"/>
                  </a:cubicBezTo>
                  <a:cubicBezTo>
                    <a:pt x="246" y="694"/>
                    <a:pt x="239" y="697"/>
                    <a:pt x="239" y="697"/>
                  </a:cubicBezTo>
                  <a:cubicBezTo>
                    <a:pt x="229" y="698"/>
                    <a:pt x="229" y="698"/>
                    <a:pt x="229" y="698"/>
                  </a:cubicBezTo>
                  <a:cubicBezTo>
                    <a:pt x="223" y="691"/>
                    <a:pt x="223" y="691"/>
                    <a:pt x="223" y="691"/>
                  </a:cubicBezTo>
                  <a:cubicBezTo>
                    <a:pt x="219" y="701"/>
                    <a:pt x="219" y="701"/>
                    <a:pt x="219" y="701"/>
                  </a:cubicBezTo>
                  <a:cubicBezTo>
                    <a:pt x="213" y="704"/>
                    <a:pt x="213" y="704"/>
                    <a:pt x="213" y="704"/>
                  </a:cubicBezTo>
                  <a:cubicBezTo>
                    <a:pt x="201" y="716"/>
                    <a:pt x="201" y="716"/>
                    <a:pt x="201" y="716"/>
                  </a:cubicBezTo>
                  <a:cubicBezTo>
                    <a:pt x="193" y="721"/>
                    <a:pt x="193" y="721"/>
                    <a:pt x="193" y="721"/>
                  </a:cubicBezTo>
                  <a:cubicBezTo>
                    <a:pt x="179" y="721"/>
                    <a:pt x="179" y="721"/>
                    <a:pt x="179" y="721"/>
                  </a:cubicBezTo>
                  <a:cubicBezTo>
                    <a:pt x="172" y="729"/>
                    <a:pt x="172" y="729"/>
                    <a:pt x="172" y="729"/>
                  </a:cubicBezTo>
                  <a:cubicBezTo>
                    <a:pt x="163" y="748"/>
                    <a:pt x="163" y="748"/>
                    <a:pt x="163" y="748"/>
                  </a:cubicBezTo>
                  <a:cubicBezTo>
                    <a:pt x="155" y="749"/>
                    <a:pt x="142" y="758"/>
                    <a:pt x="142" y="758"/>
                  </a:cubicBezTo>
                  <a:cubicBezTo>
                    <a:pt x="132" y="751"/>
                    <a:pt x="132" y="751"/>
                    <a:pt x="132" y="751"/>
                  </a:cubicBezTo>
                  <a:cubicBezTo>
                    <a:pt x="119" y="754"/>
                    <a:pt x="119" y="754"/>
                    <a:pt x="119" y="754"/>
                  </a:cubicBezTo>
                  <a:cubicBezTo>
                    <a:pt x="113" y="746"/>
                    <a:pt x="113" y="746"/>
                    <a:pt x="113" y="746"/>
                  </a:cubicBezTo>
                  <a:cubicBezTo>
                    <a:pt x="113" y="741"/>
                    <a:pt x="113" y="741"/>
                    <a:pt x="113" y="741"/>
                  </a:cubicBezTo>
                  <a:cubicBezTo>
                    <a:pt x="108" y="742"/>
                    <a:pt x="108" y="742"/>
                    <a:pt x="108" y="742"/>
                  </a:cubicBezTo>
                  <a:cubicBezTo>
                    <a:pt x="99" y="738"/>
                    <a:pt x="99" y="738"/>
                    <a:pt x="99" y="738"/>
                  </a:cubicBezTo>
                  <a:cubicBezTo>
                    <a:pt x="93" y="741"/>
                    <a:pt x="93" y="741"/>
                    <a:pt x="93" y="741"/>
                  </a:cubicBezTo>
                  <a:cubicBezTo>
                    <a:pt x="72" y="728"/>
                    <a:pt x="72" y="728"/>
                    <a:pt x="72" y="728"/>
                  </a:cubicBezTo>
                  <a:cubicBezTo>
                    <a:pt x="69" y="712"/>
                    <a:pt x="69" y="712"/>
                    <a:pt x="69" y="712"/>
                  </a:cubicBezTo>
                  <a:cubicBezTo>
                    <a:pt x="63" y="698"/>
                    <a:pt x="63" y="698"/>
                    <a:pt x="63" y="698"/>
                  </a:cubicBezTo>
                  <a:cubicBezTo>
                    <a:pt x="63" y="698"/>
                    <a:pt x="66" y="695"/>
                    <a:pt x="66" y="695"/>
                  </a:cubicBezTo>
                  <a:cubicBezTo>
                    <a:pt x="66" y="694"/>
                    <a:pt x="53" y="685"/>
                    <a:pt x="53" y="685"/>
                  </a:cubicBezTo>
                  <a:cubicBezTo>
                    <a:pt x="49" y="675"/>
                    <a:pt x="49" y="675"/>
                    <a:pt x="49" y="675"/>
                  </a:cubicBezTo>
                  <a:cubicBezTo>
                    <a:pt x="59" y="675"/>
                    <a:pt x="59" y="675"/>
                    <a:pt x="59" y="675"/>
                  </a:cubicBezTo>
                  <a:cubicBezTo>
                    <a:pt x="66" y="668"/>
                    <a:pt x="66" y="668"/>
                    <a:pt x="66" y="668"/>
                  </a:cubicBezTo>
                  <a:cubicBezTo>
                    <a:pt x="62" y="664"/>
                    <a:pt x="62" y="664"/>
                    <a:pt x="62" y="664"/>
                  </a:cubicBezTo>
                  <a:cubicBezTo>
                    <a:pt x="66" y="661"/>
                    <a:pt x="66" y="661"/>
                    <a:pt x="66" y="661"/>
                  </a:cubicBezTo>
                  <a:cubicBezTo>
                    <a:pt x="62" y="658"/>
                    <a:pt x="62" y="658"/>
                    <a:pt x="62" y="658"/>
                  </a:cubicBezTo>
                  <a:cubicBezTo>
                    <a:pt x="62" y="661"/>
                    <a:pt x="62" y="661"/>
                    <a:pt x="62" y="661"/>
                  </a:cubicBezTo>
                  <a:cubicBezTo>
                    <a:pt x="46" y="641"/>
                    <a:pt x="46" y="641"/>
                    <a:pt x="46" y="641"/>
                  </a:cubicBezTo>
                  <a:cubicBezTo>
                    <a:pt x="40" y="641"/>
                    <a:pt x="40" y="641"/>
                    <a:pt x="40" y="641"/>
                  </a:cubicBezTo>
                  <a:cubicBezTo>
                    <a:pt x="41" y="639"/>
                    <a:pt x="41" y="639"/>
                    <a:pt x="41" y="639"/>
                  </a:cubicBezTo>
                  <a:cubicBezTo>
                    <a:pt x="33" y="635"/>
                    <a:pt x="33" y="635"/>
                    <a:pt x="33" y="635"/>
                  </a:cubicBezTo>
                  <a:cubicBezTo>
                    <a:pt x="34" y="626"/>
                    <a:pt x="34" y="626"/>
                    <a:pt x="34" y="626"/>
                  </a:cubicBezTo>
                  <a:cubicBezTo>
                    <a:pt x="36" y="621"/>
                    <a:pt x="36" y="621"/>
                    <a:pt x="36" y="621"/>
                  </a:cubicBezTo>
                  <a:cubicBezTo>
                    <a:pt x="23" y="599"/>
                    <a:pt x="23" y="599"/>
                    <a:pt x="23" y="599"/>
                  </a:cubicBezTo>
                  <a:cubicBezTo>
                    <a:pt x="31" y="585"/>
                    <a:pt x="31" y="585"/>
                    <a:pt x="31" y="585"/>
                  </a:cubicBezTo>
                  <a:cubicBezTo>
                    <a:pt x="43" y="583"/>
                    <a:pt x="43" y="583"/>
                    <a:pt x="43" y="583"/>
                  </a:cubicBezTo>
                  <a:cubicBezTo>
                    <a:pt x="52" y="578"/>
                    <a:pt x="52" y="578"/>
                    <a:pt x="52" y="578"/>
                  </a:cubicBezTo>
                  <a:cubicBezTo>
                    <a:pt x="56" y="583"/>
                    <a:pt x="56" y="583"/>
                    <a:pt x="56" y="583"/>
                  </a:cubicBezTo>
                  <a:cubicBezTo>
                    <a:pt x="59" y="592"/>
                    <a:pt x="59" y="592"/>
                    <a:pt x="59" y="592"/>
                  </a:cubicBezTo>
                  <a:cubicBezTo>
                    <a:pt x="59" y="602"/>
                    <a:pt x="59" y="602"/>
                    <a:pt x="59" y="602"/>
                  </a:cubicBezTo>
                  <a:cubicBezTo>
                    <a:pt x="69" y="623"/>
                    <a:pt x="69" y="623"/>
                    <a:pt x="69" y="623"/>
                  </a:cubicBezTo>
                  <a:cubicBezTo>
                    <a:pt x="80" y="632"/>
                    <a:pt x="80" y="632"/>
                    <a:pt x="80" y="632"/>
                  </a:cubicBezTo>
                  <a:cubicBezTo>
                    <a:pt x="98" y="632"/>
                    <a:pt x="98" y="632"/>
                    <a:pt x="98" y="632"/>
                  </a:cubicBezTo>
                  <a:cubicBezTo>
                    <a:pt x="123" y="618"/>
                    <a:pt x="123" y="618"/>
                    <a:pt x="123" y="618"/>
                  </a:cubicBezTo>
                  <a:cubicBezTo>
                    <a:pt x="119" y="614"/>
                    <a:pt x="119" y="614"/>
                    <a:pt x="119" y="614"/>
                  </a:cubicBezTo>
                  <a:cubicBezTo>
                    <a:pt x="106" y="614"/>
                    <a:pt x="106" y="614"/>
                    <a:pt x="106" y="614"/>
                  </a:cubicBezTo>
                  <a:cubicBezTo>
                    <a:pt x="102" y="621"/>
                    <a:pt x="102" y="621"/>
                    <a:pt x="102" y="621"/>
                  </a:cubicBezTo>
                  <a:cubicBezTo>
                    <a:pt x="91" y="621"/>
                    <a:pt x="91" y="621"/>
                    <a:pt x="91" y="621"/>
                  </a:cubicBezTo>
                  <a:cubicBezTo>
                    <a:pt x="64" y="594"/>
                    <a:pt x="64" y="594"/>
                    <a:pt x="64" y="594"/>
                  </a:cubicBezTo>
                  <a:cubicBezTo>
                    <a:pt x="62" y="576"/>
                    <a:pt x="62" y="576"/>
                    <a:pt x="62" y="576"/>
                  </a:cubicBezTo>
                  <a:cubicBezTo>
                    <a:pt x="55" y="570"/>
                    <a:pt x="55" y="570"/>
                    <a:pt x="55" y="570"/>
                  </a:cubicBezTo>
                  <a:cubicBezTo>
                    <a:pt x="55" y="554"/>
                    <a:pt x="55" y="554"/>
                    <a:pt x="55" y="554"/>
                  </a:cubicBezTo>
                  <a:cubicBezTo>
                    <a:pt x="51" y="547"/>
                    <a:pt x="51" y="547"/>
                    <a:pt x="51" y="547"/>
                  </a:cubicBezTo>
                  <a:cubicBezTo>
                    <a:pt x="56" y="524"/>
                    <a:pt x="56" y="524"/>
                    <a:pt x="56" y="524"/>
                  </a:cubicBezTo>
                  <a:cubicBezTo>
                    <a:pt x="73" y="506"/>
                    <a:pt x="73" y="506"/>
                    <a:pt x="73" y="506"/>
                  </a:cubicBezTo>
                  <a:cubicBezTo>
                    <a:pt x="82" y="495"/>
                    <a:pt x="82" y="495"/>
                    <a:pt x="82" y="495"/>
                  </a:cubicBezTo>
                  <a:cubicBezTo>
                    <a:pt x="87" y="501"/>
                    <a:pt x="87" y="501"/>
                    <a:pt x="87" y="501"/>
                  </a:cubicBezTo>
                  <a:cubicBezTo>
                    <a:pt x="94" y="485"/>
                    <a:pt x="94" y="485"/>
                    <a:pt x="94" y="485"/>
                  </a:cubicBezTo>
                  <a:cubicBezTo>
                    <a:pt x="101" y="492"/>
                    <a:pt x="101" y="492"/>
                    <a:pt x="101" y="492"/>
                  </a:cubicBezTo>
                  <a:cubicBezTo>
                    <a:pt x="107" y="484"/>
                    <a:pt x="107" y="484"/>
                    <a:pt x="107" y="484"/>
                  </a:cubicBezTo>
                  <a:cubicBezTo>
                    <a:pt x="94" y="477"/>
                    <a:pt x="94" y="477"/>
                    <a:pt x="94" y="477"/>
                  </a:cubicBezTo>
                  <a:cubicBezTo>
                    <a:pt x="90" y="482"/>
                    <a:pt x="90" y="482"/>
                    <a:pt x="90" y="482"/>
                  </a:cubicBezTo>
                  <a:cubicBezTo>
                    <a:pt x="79" y="481"/>
                    <a:pt x="79" y="481"/>
                    <a:pt x="79" y="481"/>
                  </a:cubicBezTo>
                  <a:cubicBezTo>
                    <a:pt x="77" y="474"/>
                    <a:pt x="77" y="474"/>
                    <a:pt x="77" y="474"/>
                  </a:cubicBezTo>
                  <a:cubicBezTo>
                    <a:pt x="70" y="473"/>
                    <a:pt x="70" y="473"/>
                    <a:pt x="70" y="473"/>
                  </a:cubicBezTo>
                  <a:cubicBezTo>
                    <a:pt x="69" y="463"/>
                    <a:pt x="69" y="463"/>
                    <a:pt x="69" y="463"/>
                  </a:cubicBezTo>
                  <a:cubicBezTo>
                    <a:pt x="72" y="460"/>
                    <a:pt x="72" y="460"/>
                    <a:pt x="72" y="460"/>
                  </a:cubicBezTo>
                  <a:cubicBezTo>
                    <a:pt x="72" y="445"/>
                    <a:pt x="72" y="445"/>
                    <a:pt x="72" y="445"/>
                  </a:cubicBezTo>
                  <a:cubicBezTo>
                    <a:pt x="78" y="441"/>
                    <a:pt x="78" y="441"/>
                    <a:pt x="78" y="441"/>
                  </a:cubicBezTo>
                  <a:cubicBezTo>
                    <a:pt x="78" y="430"/>
                    <a:pt x="78" y="430"/>
                    <a:pt x="78" y="430"/>
                  </a:cubicBezTo>
                  <a:cubicBezTo>
                    <a:pt x="80" y="418"/>
                    <a:pt x="80" y="418"/>
                    <a:pt x="80" y="418"/>
                  </a:cubicBezTo>
                  <a:cubicBezTo>
                    <a:pt x="86" y="414"/>
                    <a:pt x="86" y="414"/>
                    <a:pt x="86" y="414"/>
                  </a:cubicBezTo>
                  <a:cubicBezTo>
                    <a:pt x="90" y="418"/>
                    <a:pt x="90" y="418"/>
                    <a:pt x="90" y="418"/>
                  </a:cubicBezTo>
                  <a:cubicBezTo>
                    <a:pt x="88" y="427"/>
                    <a:pt x="88" y="427"/>
                    <a:pt x="88" y="427"/>
                  </a:cubicBezTo>
                  <a:cubicBezTo>
                    <a:pt x="92" y="431"/>
                    <a:pt x="92" y="431"/>
                    <a:pt x="92" y="431"/>
                  </a:cubicBezTo>
                  <a:cubicBezTo>
                    <a:pt x="88" y="437"/>
                    <a:pt x="88" y="437"/>
                    <a:pt x="88" y="437"/>
                  </a:cubicBezTo>
                  <a:cubicBezTo>
                    <a:pt x="98" y="440"/>
                    <a:pt x="98" y="440"/>
                    <a:pt x="98" y="440"/>
                  </a:cubicBezTo>
                  <a:cubicBezTo>
                    <a:pt x="96" y="420"/>
                    <a:pt x="96" y="420"/>
                    <a:pt x="96" y="420"/>
                  </a:cubicBezTo>
                  <a:cubicBezTo>
                    <a:pt x="107" y="411"/>
                    <a:pt x="107" y="411"/>
                    <a:pt x="107" y="411"/>
                  </a:cubicBezTo>
                  <a:cubicBezTo>
                    <a:pt x="114" y="412"/>
                    <a:pt x="114" y="412"/>
                    <a:pt x="114" y="412"/>
                  </a:cubicBezTo>
                  <a:cubicBezTo>
                    <a:pt x="123" y="395"/>
                    <a:pt x="123" y="395"/>
                    <a:pt x="123" y="395"/>
                  </a:cubicBezTo>
                  <a:cubicBezTo>
                    <a:pt x="112" y="383"/>
                    <a:pt x="112" y="383"/>
                    <a:pt x="112" y="383"/>
                  </a:cubicBezTo>
                  <a:cubicBezTo>
                    <a:pt x="118" y="370"/>
                    <a:pt x="118" y="370"/>
                    <a:pt x="118" y="370"/>
                  </a:cubicBezTo>
                  <a:cubicBezTo>
                    <a:pt x="135" y="366"/>
                    <a:pt x="135" y="366"/>
                    <a:pt x="135" y="366"/>
                  </a:cubicBezTo>
                  <a:cubicBezTo>
                    <a:pt x="135" y="366"/>
                    <a:pt x="139" y="358"/>
                    <a:pt x="139" y="358"/>
                  </a:cubicBezTo>
                  <a:cubicBezTo>
                    <a:pt x="139" y="358"/>
                    <a:pt x="146" y="351"/>
                    <a:pt x="146" y="351"/>
                  </a:cubicBezTo>
                  <a:cubicBezTo>
                    <a:pt x="134" y="344"/>
                    <a:pt x="134" y="344"/>
                    <a:pt x="134" y="344"/>
                  </a:cubicBezTo>
                  <a:cubicBezTo>
                    <a:pt x="130" y="334"/>
                    <a:pt x="130" y="334"/>
                    <a:pt x="130" y="334"/>
                  </a:cubicBezTo>
                  <a:cubicBezTo>
                    <a:pt x="149" y="323"/>
                    <a:pt x="149" y="323"/>
                    <a:pt x="149" y="323"/>
                  </a:cubicBezTo>
                  <a:cubicBezTo>
                    <a:pt x="149" y="313"/>
                    <a:pt x="149" y="313"/>
                    <a:pt x="149" y="313"/>
                  </a:cubicBezTo>
                  <a:cubicBezTo>
                    <a:pt x="145" y="308"/>
                    <a:pt x="145" y="308"/>
                    <a:pt x="145" y="308"/>
                  </a:cubicBezTo>
                  <a:cubicBezTo>
                    <a:pt x="129" y="329"/>
                    <a:pt x="129" y="329"/>
                    <a:pt x="129" y="329"/>
                  </a:cubicBezTo>
                  <a:cubicBezTo>
                    <a:pt x="110" y="340"/>
                    <a:pt x="110" y="340"/>
                    <a:pt x="110" y="340"/>
                  </a:cubicBezTo>
                  <a:cubicBezTo>
                    <a:pt x="103" y="330"/>
                    <a:pt x="103" y="330"/>
                    <a:pt x="103" y="330"/>
                  </a:cubicBezTo>
                  <a:cubicBezTo>
                    <a:pt x="104" y="315"/>
                    <a:pt x="104" y="315"/>
                    <a:pt x="104" y="315"/>
                  </a:cubicBezTo>
                  <a:cubicBezTo>
                    <a:pt x="109" y="302"/>
                    <a:pt x="109" y="302"/>
                    <a:pt x="109" y="302"/>
                  </a:cubicBezTo>
                  <a:cubicBezTo>
                    <a:pt x="103" y="300"/>
                    <a:pt x="103" y="300"/>
                    <a:pt x="103" y="300"/>
                  </a:cubicBezTo>
                  <a:cubicBezTo>
                    <a:pt x="98" y="312"/>
                    <a:pt x="98" y="312"/>
                    <a:pt x="98" y="312"/>
                  </a:cubicBezTo>
                  <a:cubicBezTo>
                    <a:pt x="95" y="328"/>
                    <a:pt x="95" y="328"/>
                    <a:pt x="95" y="328"/>
                  </a:cubicBezTo>
                  <a:cubicBezTo>
                    <a:pt x="70" y="353"/>
                    <a:pt x="70" y="353"/>
                    <a:pt x="70" y="353"/>
                  </a:cubicBezTo>
                  <a:cubicBezTo>
                    <a:pt x="52" y="343"/>
                    <a:pt x="52" y="343"/>
                    <a:pt x="52" y="343"/>
                  </a:cubicBezTo>
                  <a:cubicBezTo>
                    <a:pt x="67" y="316"/>
                    <a:pt x="67" y="316"/>
                    <a:pt x="67" y="316"/>
                  </a:cubicBezTo>
                  <a:cubicBezTo>
                    <a:pt x="67" y="301"/>
                    <a:pt x="67" y="301"/>
                    <a:pt x="67" y="301"/>
                  </a:cubicBezTo>
                  <a:cubicBezTo>
                    <a:pt x="57" y="307"/>
                    <a:pt x="57" y="307"/>
                    <a:pt x="57" y="307"/>
                  </a:cubicBezTo>
                  <a:cubicBezTo>
                    <a:pt x="57" y="315"/>
                    <a:pt x="57" y="315"/>
                    <a:pt x="57" y="315"/>
                  </a:cubicBezTo>
                  <a:cubicBezTo>
                    <a:pt x="53" y="318"/>
                    <a:pt x="53" y="318"/>
                    <a:pt x="53" y="318"/>
                  </a:cubicBezTo>
                  <a:cubicBezTo>
                    <a:pt x="43" y="317"/>
                    <a:pt x="43" y="317"/>
                    <a:pt x="43" y="317"/>
                  </a:cubicBezTo>
                  <a:cubicBezTo>
                    <a:pt x="34" y="307"/>
                    <a:pt x="34" y="307"/>
                    <a:pt x="34" y="307"/>
                  </a:cubicBezTo>
                  <a:cubicBezTo>
                    <a:pt x="32" y="296"/>
                    <a:pt x="32" y="296"/>
                    <a:pt x="32" y="296"/>
                  </a:cubicBezTo>
                  <a:cubicBezTo>
                    <a:pt x="29" y="279"/>
                    <a:pt x="29" y="279"/>
                    <a:pt x="29" y="279"/>
                  </a:cubicBezTo>
                  <a:cubicBezTo>
                    <a:pt x="39" y="262"/>
                    <a:pt x="39" y="262"/>
                    <a:pt x="39" y="262"/>
                  </a:cubicBezTo>
                  <a:cubicBezTo>
                    <a:pt x="25" y="249"/>
                    <a:pt x="25" y="249"/>
                    <a:pt x="25" y="249"/>
                  </a:cubicBezTo>
                  <a:cubicBezTo>
                    <a:pt x="25" y="249"/>
                    <a:pt x="22" y="235"/>
                    <a:pt x="19" y="228"/>
                  </a:cubicBezTo>
                  <a:cubicBezTo>
                    <a:pt x="16" y="222"/>
                    <a:pt x="13" y="217"/>
                    <a:pt x="9" y="214"/>
                  </a:cubicBezTo>
                  <a:cubicBezTo>
                    <a:pt x="6" y="211"/>
                    <a:pt x="0" y="206"/>
                    <a:pt x="0" y="202"/>
                  </a:cubicBezTo>
                  <a:cubicBezTo>
                    <a:pt x="0" y="198"/>
                    <a:pt x="0" y="195"/>
                    <a:pt x="0" y="195"/>
                  </a:cubicBezTo>
                  <a:cubicBezTo>
                    <a:pt x="8" y="194"/>
                    <a:pt x="8" y="194"/>
                    <a:pt x="8" y="194"/>
                  </a:cubicBezTo>
                  <a:cubicBezTo>
                    <a:pt x="10" y="184"/>
                    <a:pt x="10" y="184"/>
                    <a:pt x="10" y="184"/>
                  </a:cubicBezTo>
                  <a:cubicBezTo>
                    <a:pt x="15" y="187"/>
                    <a:pt x="15" y="187"/>
                    <a:pt x="15" y="187"/>
                  </a:cubicBezTo>
                  <a:cubicBezTo>
                    <a:pt x="22" y="168"/>
                    <a:pt x="22" y="168"/>
                    <a:pt x="22" y="168"/>
                  </a:cubicBezTo>
                  <a:cubicBezTo>
                    <a:pt x="20" y="154"/>
                    <a:pt x="20" y="154"/>
                    <a:pt x="20" y="154"/>
                  </a:cubicBezTo>
                  <a:cubicBezTo>
                    <a:pt x="29" y="152"/>
                    <a:pt x="29" y="152"/>
                    <a:pt x="29" y="152"/>
                  </a:cubicBezTo>
                  <a:cubicBezTo>
                    <a:pt x="28" y="144"/>
                    <a:pt x="28" y="144"/>
                    <a:pt x="28" y="144"/>
                  </a:cubicBezTo>
                  <a:cubicBezTo>
                    <a:pt x="55" y="119"/>
                    <a:pt x="55" y="119"/>
                    <a:pt x="55" y="119"/>
                  </a:cubicBezTo>
                  <a:cubicBezTo>
                    <a:pt x="64" y="91"/>
                    <a:pt x="64" y="91"/>
                    <a:pt x="64" y="91"/>
                  </a:cubicBezTo>
                  <a:cubicBezTo>
                    <a:pt x="77" y="80"/>
                    <a:pt x="77" y="80"/>
                    <a:pt x="77" y="80"/>
                  </a:cubicBezTo>
                  <a:cubicBezTo>
                    <a:pt x="107" y="82"/>
                    <a:pt x="107" y="82"/>
                    <a:pt x="107" y="82"/>
                  </a:cubicBezTo>
                  <a:cubicBezTo>
                    <a:pt x="110" y="78"/>
                    <a:pt x="110" y="78"/>
                    <a:pt x="110" y="78"/>
                  </a:cubicBezTo>
                  <a:cubicBezTo>
                    <a:pt x="89" y="72"/>
                    <a:pt x="89" y="72"/>
                    <a:pt x="89" y="72"/>
                  </a:cubicBezTo>
                  <a:cubicBezTo>
                    <a:pt x="93" y="63"/>
                    <a:pt x="93" y="63"/>
                    <a:pt x="93" y="63"/>
                  </a:cubicBezTo>
                  <a:cubicBezTo>
                    <a:pt x="126" y="78"/>
                    <a:pt x="126" y="78"/>
                    <a:pt x="126" y="78"/>
                  </a:cubicBezTo>
                  <a:cubicBezTo>
                    <a:pt x="146" y="78"/>
                    <a:pt x="146" y="78"/>
                    <a:pt x="146" y="78"/>
                  </a:cubicBezTo>
                  <a:cubicBezTo>
                    <a:pt x="146" y="73"/>
                    <a:pt x="146" y="73"/>
                    <a:pt x="146" y="73"/>
                  </a:cubicBezTo>
                  <a:cubicBezTo>
                    <a:pt x="125" y="70"/>
                    <a:pt x="125" y="70"/>
                    <a:pt x="125" y="70"/>
                  </a:cubicBezTo>
                  <a:cubicBezTo>
                    <a:pt x="134" y="65"/>
                    <a:pt x="134" y="65"/>
                    <a:pt x="134" y="65"/>
                  </a:cubicBezTo>
                  <a:cubicBezTo>
                    <a:pt x="146" y="65"/>
                    <a:pt x="146" y="65"/>
                    <a:pt x="146" y="65"/>
                  </a:cubicBezTo>
                  <a:cubicBezTo>
                    <a:pt x="141" y="57"/>
                    <a:pt x="141" y="57"/>
                    <a:pt x="141" y="57"/>
                  </a:cubicBezTo>
                  <a:cubicBezTo>
                    <a:pt x="139" y="57"/>
                    <a:pt x="139" y="57"/>
                    <a:pt x="139" y="57"/>
                  </a:cubicBezTo>
                  <a:cubicBezTo>
                    <a:pt x="145" y="33"/>
                    <a:pt x="145" y="33"/>
                    <a:pt x="145" y="33"/>
                  </a:cubicBezTo>
                  <a:cubicBezTo>
                    <a:pt x="172" y="30"/>
                    <a:pt x="172" y="30"/>
                    <a:pt x="172" y="30"/>
                  </a:cubicBezTo>
                  <a:cubicBezTo>
                    <a:pt x="190" y="18"/>
                    <a:pt x="190" y="18"/>
                    <a:pt x="190" y="18"/>
                  </a:cubicBezTo>
                  <a:cubicBezTo>
                    <a:pt x="222" y="0"/>
                    <a:pt x="222" y="0"/>
                    <a:pt x="222" y="0"/>
                  </a:cubicBezTo>
                  <a:cubicBezTo>
                    <a:pt x="222" y="0"/>
                    <a:pt x="236" y="34"/>
                    <a:pt x="236" y="34"/>
                  </a:cubicBezTo>
                  <a:cubicBezTo>
                    <a:pt x="236" y="34"/>
                    <a:pt x="256" y="40"/>
                    <a:pt x="256" y="40"/>
                  </a:cubicBezTo>
                  <a:cubicBezTo>
                    <a:pt x="253" y="57"/>
                    <a:pt x="253" y="57"/>
                    <a:pt x="253" y="57"/>
                  </a:cubicBezTo>
                  <a:cubicBezTo>
                    <a:pt x="236" y="60"/>
                    <a:pt x="236" y="60"/>
                    <a:pt x="236" y="60"/>
                  </a:cubicBezTo>
                  <a:cubicBezTo>
                    <a:pt x="233" y="81"/>
                    <a:pt x="233" y="81"/>
                    <a:pt x="233" y="81"/>
                  </a:cubicBezTo>
                  <a:cubicBezTo>
                    <a:pt x="223" y="103"/>
                    <a:pt x="223" y="103"/>
                    <a:pt x="223" y="103"/>
                  </a:cubicBezTo>
                  <a:cubicBezTo>
                    <a:pt x="223" y="118"/>
                    <a:pt x="223" y="118"/>
                    <a:pt x="223" y="118"/>
                  </a:cubicBezTo>
                  <a:cubicBezTo>
                    <a:pt x="223" y="118"/>
                    <a:pt x="229" y="131"/>
                    <a:pt x="229" y="131"/>
                  </a:cubicBezTo>
                  <a:cubicBezTo>
                    <a:pt x="230" y="131"/>
                    <a:pt x="259" y="127"/>
                    <a:pt x="259" y="127"/>
                  </a:cubicBezTo>
                  <a:cubicBezTo>
                    <a:pt x="273" y="144"/>
                    <a:pt x="273" y="144"/>
                    <a:pt x="273" y="144"/>
                  </a:cubicBezTo>
                  <a:cubicBezTo>
                    <a:pt x="266" y="166"/>
                    <a:pt x="266" y="166"/>
                    <a:pt x="266" y="166"/>
                  </a:cubicBezTo>
                  <a:cubicBezTo>
                    <a:pt x="259" y="177"/>
                    <a:pt x="259" y="177"/>
                    <a:pt x="259" y="177"/>
                  </a:cubicBezTo>
                  <a:cubicBezTo>
                    <a:pt x="270" y="194"/>
                    <a:pt x="270" y="194"/>
                    <a:pt x="270" y="194"/>
                  </a:cubicBezTo>
                  <a:cubicBezTo>
                    <a:pt x="263" y="197"/>
                    <a:pt x="263" y="197"/>
                    <a:pt x="263" y="197"/>
                  </a:cubicBezTo>
                  <a:cubicBezTo>
                    <a:pt x="263" y="211"/>
                    <a:pt x="263" y="211"/>
                    <a:pt x="263" y="211"/>
                  </a:cubicBezTo>
                  <a:cubicBezTo>
                    <a:pt x="283" y="233"/>
                    <a:pt x="283" y="233"/>
                    <a:pt x="283" y="233"/>
                  </a:cubicBezTo>
                  <a:cubicBezTo>
                    <a:pt x="287" y="240"/>
                    <a:pt x="287" y="240"/>
                    <a:pt x="287" y="240"/>
                  </a:cubicBezTo>
                  <a:cubicBezTo>
                    <a:pt x="286" y="258"/>
                    <a:pt x="286" y="258"/>
                    <a:pt x="286" y="258"/>
                  </a:cubicBezTo>
                  <a:cubicBezTo>
                    <a:pt x="282" y="261"/>
                    <a:pt x="282" y="261"/>
                    <a:pt x="282" y="261"/>
                  </a:cubicBezTo>
                  <a:cubicBezTo>
                    <a:pt x="282" y="261"/>
                    <a:pt x="259" y="264"/>
                    <a:pt x="259" y="264"/>
                  </a:cubicBezTo>
                  <a:cubicBezTo>
                    <a:pt x="259" y="264"/>
                    <a:pt x="257" y="284"/>
                    <a:pt x="257" y="2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24">
              <a:extLst>
                <a:ext uri="{FF2B5EF4-FFF2-40B4-BE49-F238E27FC236}">
                  <a16:creationId xmlns:a16="http://schemas.microsoft.com/office/drawing/2014/main" id="{0FACD0F2-E6E2-425A-955E-ED5ED1ABE32D}"/>
                </a:ext>
              </a:extLst>
            </p:cNvPr>
            <p:cNvSpPr>
              <a:spLocks/>
            </p:cNvSpPr>
            <p:nvPr/>
          </p:nvSpPr>
          <p:spPr bwMode="auto">
            <a:xfrm>
              <a:off x="6216601" y="3919672"/>
              <a:ext cx="19992" cy="42205"/>
            </a:xfrm>
            <a:custGeom>
              <a:avLst/>
              <a:gdLst>
                <a:gd name="T0" fmla="*/ 9 w 9"/>
                <a:gd name="T1" fmla="*/ 19 h 19"/>
                <a:gd name="T2" fmla="*/ 3 w 9"/>
                <a:gd name="T3" fmla="*/ 7 h 19"/>
                <a:gd name="T4" fmla="*/ 4 w 9"/>
                <a:gd name="T5" fmla="*/ 0 h 19"/>
                <a:gd name="T6" fmla="*/ 1 w 9"/>
                <a:gd name="T7" fmla="*/ 0 h 19"/>
                <a:gd name="T8" fmla="*/ 0 w 9"/>
                <a:gd name="T9" fmla="*/ 7 h 19"/>
                <a:gd name="T10" fmla="*/ 6 w 9"/>
                <a:gd name="T11" fmla="*/ 19 h 19"/>
                <a:gd name="T12" fmla="*/ 9 w 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9" y="19"/>
                  </a:moveTo>
                  <a:lnTo>
                    <a:pt x="3" y="7"/>
                  </a:lnTo>
                  <a:lnTo>
                    <a:pt x="4" y="0"/>
                  </a:lnTo>
                  <a:lnTo>
                    <a:pt x="1" y="0"/>
                  </a:lnTo>
                  <a:lnTo>
                    <a:pt x="0" y="7"/>
                  </a:lnTo>
                  <a:lnTo>
                    <a:pt x="6" y="19"/>
                  </a:lnTo>
                  <a:lnTo>
                    <a:pt x="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25">
              <a:extLst>
                <a:ext uri="{FF2B5EF4-FFF2-40B4-BE49-F238E27FC236}">
                  <a16:creationId xmlns:a16="http://schemas.microsoft.com/office/drawing/2014/main" id="{2B00AEF2-198D-42B5-B20B-3FD548211E60}"/>
                </a:ext>
              </a:extLst>
            </p:cNvPr>
            <p:cNvSpPr>
              <a:spLocks/>
            </p:cNvSpPr>
            <p:nvPr/>
          </p:nvSpPr>
          <p:spPr bwMode="auto">
            <a:xfrm>
              <a:off x="5759010" y="3726418"/>
              <a:ext cx="177705" cy="173262"/>
            </a:xfrm>
            <a:custGeom>
              <a:avLst/>
              <a:gdLst>
                <a:gd name="T0" fmla="*/ 37 w 116"/>
                <a:gd name="T1" fmla="*/ 113 h 113"/>
                <a:gd name="T2" fmla="*/ 40 w 116"/>
                <a:gd name="T3" fmla="*/ 101 h 113"/>
                <a:gd name="T4" fmla="*/ 70 w 116"/>
                <a:gd name="T5" fmla="*/ 91 h 113"/>
                <a:gd name="T6" fmla="*/ 75 w 116"/>
                <a:gd name="T7" fmla="*/ 82 h 113"/>
                <a:gd name="T8" fmla="*/ 93 w 116"/>
                <a:gd name="T9" fmla="*/ 75 h 113"/>
                <a:gd name="T10" fmla="*/ 93 w 116"/>
                <a:gd name="T11" fmla="*/ 64 h 113"/>
                <a:gd name="T12" fmla="*/ 116 w 116"/>
                <a:gd name="T13" fmla="*/ 42 h 113"/>
                <a:gd name="T14" fmla="*/ 105 w 116"/>
                <a:gd name="T15" fmla="*/ 36 h 113"/>
                <a:gd name="T16" fmla="*/ 103 w 116"/>
                <a:gd name="T17" fmla="*/ 24 h 113"/>
                <a:gd name="T18" fmla="*/ 114 w 116"/>
                <a:gd name="T19" fmla="*/ 0 h 113"/>
                <a:gd name="T20" fmla="*/ 82 w 116"/>
                <a:gd name="T21" fmla="*/ 6 h 113"/>
                <a:gd name="T22" fmla="*/ 49 w 116"/>
                <a:gd name="T23" fmla="*/ 44 h 113"/>
                <a:gd name="T24" fmla="*/ 31 w 116"/>
                <a:gd name="T25" fmla="*/ 51 h 113"/>
                <a:gd name="T26" fmla="*/ 20 w 116"/>
                <a:gd name="T27" fmla="*/ 71 h 113"/>
                <a:gd name="T28" fmla="*/ 16 w 116"/>
                <a:gd name="T29" fmla="*/ 83 h 113"/>
                <a:gd name="T30" fmla="*/ 0 w 116"/>
                <a:gd name="T31" fmla="*/ 103 h 113"/>
                <a:gd name="T32" fmla="*/ 21 w 116"/>
                <a:gd name="T33" fmla="*/ 98 h 113"/>
                <a:gd name="T34" fmla="*/ 30 w 116"/>
                <a:gd name="T35" fmla="*/ 103 h 113"/>
                <a:gd name="T36" fmla="*/ 37 w 116"/>
                <a:gd name="T3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37" y="113"/>
                  </a:moveTo>
                  <a:cubicBezTo>
                    <a:pt x="40" y="101"/>
                    <a:pt x="40" y="101"/>
                    <a:pt x="40" y="101"/>
                  </a:cubicBezTo>
                  <a:cubicBezTo>
                    <a:pt x="70" y="91"/>
                    <a:pt x="70" y="91"/>
                    <a:pt x="70" y="91"/>
                  </a:cubicBezTo>
                  <a:cubicBezTo>
                    <a:pt x="70" y="91"/>
                    <a:pt x="74" y="82"/>
                    <a:pt x="75" y="82"/>
                  </a:cubicBezTo>
                  <a:cubicBezTo>
                    <a:pt x="75" y="82"/>
                    <a:pt x="93" y="75"/>
                    <a:pt x="93" y="75"/>
                  </a:cubicBezTo>
                  <a:cubicBezTo>
                    <a:pt x="93" y="75"/>
                    <a:pt x="93" y="64"/>
                    <a:pt x="93" y="64"/>
                  </a:cubicBezTo>
                  <a:cubicBezTo>
                    <a:pt x="94" y="64"/>
                    <a:pt x="116" y="42"/>
                    <a:pt x="116" y="42"/>
                  </a:cubicBezTo>
                  <a:cubicBezTo>
                    <a:pt x="105" y="36"/>
                    <a:pt x="105" y="36"/>
                    <a:pt x="105" y="36"/>
                  </a:cubicBezTo>
                  <a:cubicBezTo>
                    <a:pt x="103" y="24"/>
                    <a:pt x="103" y="24"/>
                    <a:pt x="103" y="24"/>
                  </a:cubicBezTo>
                  <a:cubicBezTo>
                    <a:pt x="114" y="0"/>
                    <a:pt x="114" y="0"/>
                    <a:pt x="114" y="0"/>
                  </a:cubicBezTo>
                  <a:cubicBezTo>
                    <a:pt x="82" y="6"/>
                    <a:pt x="82" y="6"/>
                    <a:pt x="82" y="6"/>
                  </a:cubicBezTo>
                  <a:cubicBezTo>
                    <a:pt x="49" y="44"/>
                    <a:pt x="49" y="44"/>
                    <a:pt x="49" y="44"/>
                  </a:cubicBezTo>
                  <a:cubicBezTo>
                    <a:pt x="31" y="51"/>
                    <a:pt x="31" y="51"/>
                    <a:pt x="31" y="51"/>
                  </a:cubicBezTo>
                  <a:cubicBezTo>
                    <a:pt x="20" y="71"/>
                    <a:pt x="20" y="71"/>
                    <a:pt x="20" y="71"/>
                  </a:cubicBezTo>
                  <a:cubicBezTo>
                    <a:pt x="16" y="83"/>
                    <a:pt x="16" y="83"/>
                    <a:pt x="16" y="83"/>
                  </a:cubicBezTo>
                  <a:cubicBezTo>
                    <a:pt x="0" y="103"/>
                    <a:pt x="0" y="103"/>
                    <a:pt x="0" y="103"/>
                  </a:cubicBezTo>
                  <a:cubicBezTo>
                    <a:pt x="21" y="98"/>
                    <a:pt x="21" y="98"/>
                    <a:pt x="21" y="98"/>
                  </a:cubicBezTo>
                  <a:cubicBezTo>
                    <a:pt x="30" y="103"/>
                    <a:pt x="30" y="103"/>
                    <a:pt x="30" y="103"/>
                  </a:cubicBezTo>
                  <a:lnTo>
                    <a:pt x="37"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26">
              <a:extLst>
                <a:ext uri="{FF2B5EF4-FFF2-40B4-BE49-F238E27FC236}">
                  <a16:creationId xmlns:a16="http://schemas.microsoft.com/office/drawing/2014/main" id="{F997DBC9-A9AB-4B86-BD91-753E49E1BF79}"/>
                </a:ext>
              </a:extLst>
            </p:cNvPr>
            <p:cNvSpPr>
              <a:spLocks/>
            </p:cNvSpPr>
            <p:nvPr/>
          </p:nvSpPr>
          <p:spPr bwMode="auto">
            <a:xfrm>
              <a:off x="6374314" y="5021443"/>
              <a:ext cx="1115099" cy="795230"/>
            </a:xfrm>
            <a:custGeom>
              <a:avLst/>
              <a:gdLst>
                <a:gd name="T0" fmla="*/ 720 w 734"/>
                <a:gd name="T1" fmla="*/ 363 h 523"/>
                <a:gd name="T2" fmla="*/ 676 w 734"/>
                <a:gd name="T3" fmla="*/ 427 h 523"/>
                <a:gd name="T4" fmla="*/ 625 w 734"/>
                <a:gd name="T5" fmla="*/ 454 h 523"/>
                <a:gd name="T6" fmla="*/ 566 w 734"/>
                <a:gd name="T7" fmla="*/ 477 h 523"/>
                <a:gd name="T8" fmla="*/ 502 w 734"/>
                <a:gd name="T9" fmla="*/ 498 h 523"/>
                <a:gd name="T10" fmla="*/ 427 w 734"/>
                <a:gd name="T11" fmla="*/ 514 h 523"/>
                <a:gd name="T12" fmla="*/ 360 w 734"/>
                <a:gd name="T13" fmla="*/ 481 h 523"/>
                <a:gd name="T14" fmla="*/ 269 w 734"/>
                <a:gd name="T15" fmla="*/ 487 h 523"/>
                <a:gd name="T16" fmla="*/ 238 w 734"/>
                <a:gd name="T17" fmla="*/ 504 h 523"/>
                <a:gd name="T18" fmla="*/ 225 w 734"/>
                <a:gd name="T19" fmla="*/ 459 h 523"/>
                <a:gd name="T20" fmla="*/ 200 w 734"/>
                <a:gd name="T21" fmla="*/ 458 h 523"/>
                <a:gd name="T22" fmla="*/ 170 w 734"/>
                <a:gd name="T23" fmla="*/ 473 h 523"/>
                <a:gd name="T24" fmla="*/ 123 w 734"/>
                <a:gd name="T25" fmla="*/ 438 h 523"/>
                <a:gd name="T26" fmla="*/ 127 w 734"/>
                <a:gd name="T27" fmla="*/ 457 h 523"/>
                <a:gd name="T28" fmla="*/ 67 w 734"/>
                <a:gd name="T29" fmla="*/ 487 h 523"/>
                <a:gd name="T30" fmla="*/ 34 w 734"/>
                <a:gd name="T31" fmla="*/ 467 h 523"/>
                <a:gd name="T32" fmla="*/ 20 w 734"/>
                <a:gd name="T33" fmla="*/ 447 h 523"/>
                <a:gd name="T34" fmla="*/ 24 w 734"/>
                <a:gd name="T35" fmla="*/ 413 h 523"/>
                <a:gd name="T36" fmla="*/ 44 w 734"/>
                <a:gd name="T37" fmla="*/ 390 h 523"/>
                <a:gd name="T38" fmla="*/ 70 w 734"/>
                <a:gd name="T39" fmla="*/ 353 h 523"/>
                <a:gd name="T40" fmla="*/ 67 w 734"/>
                <a:gd name="T41" fmla="*/ 310 h 523"/>
                <a:gd name="T42" fmla="*/ 100 w 734"/>
                <a:gd name="T43" fmla="*/ 246 h 523"/>
                <a:gd name="T44" fmla="*/ 94 w 734"/>
                <a:gd name="T45" fmla="*/ 189 h 523"/>
                <a:gd name="T46" fmla="*/ 91 w 734"/>
                <a:gd name="T47" fmla="*/ 139 h 523"/>
                <a:gd name="T48" fmla="*/ 141 w 734"/>
                <a:gd name="T49" fmla="*/ 53 h 523"/>
                <a:gd name="T50" fmla="*/ 183 w 734"/>
                <a:gd name="T51" fmla="*/ 3 h 523"/>
                <a:gd name="T52" fmla="*/ 187 w 734"/>
                <a:gd name="T53" fmla="*/ 39 h 523"/>
                <a:gd name="T54" fmla="*/ 207 w 734"/>
                <a:gd name="T55" fmla="*/ 70 h 523"/>
                <a:gd name="T56" fmla="*/ 247 w 734"/>
                <a:gd name="T57" fmla="*/ 39 h 523"/>
                <a:gd name="T58" fmla="*/ 288 w 734"/>
                <a:gd name="T59" fmla="*/ 47 h 523"/>
                <a:gd name="T60" fmla="*/ 298 w 734"/>
                <a:gd name="T61" fmla="*/ 19 h 523"/>
                <a:gd name="T62" fmla="*/ 337 w 734"/>
                <a:gd name="T63" fmla="*/ 40 h 523"/>
                <a:gd name="T64" fmla="*/ 317 w 734"/>
                <a:gd name="T65" fmla="*/ 87 h 523"/>
                <a:gd name="T66" fmla="*/ 311 w 734"/>
                <a:gd name="T67" fmla="*/ 106 h 523"/>
                <a:gd name="T68" fmla="*/ 314 w 734"/>
                <a:gd name="T69" fmla="*/ 140 h 523"/>
                <a:gd name="T70" fmla="*/ 308 w 734"/>
                <a:gd name="T71" fmla="*/ 153 h 523"/>
                <a:gd name="T72" fmla="*/ 320 w 734"/>
                <a:gd name="T73" fmla="*/ 176 h 523"/>
                <a:gd name="T74" fmla="*/ 327 w 734"/>
                <a:gd name="T75" fmla="*/ 200 h 523"/>
                <a:gd name="T76" fmla="*/ 338 w 734"/>
                <a:gd name="T77" fmla="*/ 233 h 523"/>
                <a:gd name="T78" fmla="*/ 333 w 734"/>
                <a:gd name="T79" fmla="*/ 263 h 523"/>
                <a:gd name="T80" fmla="*/ 347 w 734"/>
                <a:gd name="T81" fmla="*/ 276 h 523"/>
                <a:gd name="T82" fmla="*/ 360 w 734"/>
                <a:gd name="T83" fmla="*/ 290 h 523"/>
                <a:gd name="T84" fmla="*/ 360 w 734"/>
                <a:gd name="T85" fmla="*/ 304 h 523"/>
                <a:gd name="T86" fmla="*/ 366 w 734"/>
                <a:gd name="T87" fmla="*/ 304 h 523"/>
                <a:gd name="T88" fmla="*/ 381 w 734"/>
                <a:gd name="T89" fmla="*/ 300 h 523"/>
                <a:gd name="T90" fmla="*/ 391 w 734"/>
                <a:gd name="T91" fmla="*/ 309 h 523"/>
                <a:gd name="T92" fmla="*/ 408 w 734"/>
                <a:gd name="T93" fmla="*/ 326 h 523"/>
                <a:gd name="T94" fmla="*/ 428 w 734"/>
                <a:gd name="T95" fmla="*/ 321 h 523"/>
                <a:gd name="T96" fmla="*/ 461 w 734"/>
                <a:gd name="T97" fmla="*/ 314 h 523"/>
                <a:gd name="T98" fmla="*/ 471 w 734"/>
                <a:gd name="T99" fmla="*/ 287 h 523"/>
                <a:gd name="T100" fmla="*/ 490 w 734"/>
                <a:gd name="T101" fmla="*/ 283 h 523"/>
                <a:gd name="T102" fmla="*/ 562 w 734"/>
                <a:gd name="T103" fmla="*/ 282 h 523"/>
                <a:gd name="T104" fmla="*/ 549 w 734"/>
                <a:gd name="T105" fmla="*/ 309 h 523"/>
                <a:gd name="T106" fmla="*/ 589 w 734"/>
                <a:gd name="T107" fmla="*/ 320 h 523"/>
                <a:gd name="T108" fmla="*/ 615 w 734"/>
                <a:gd name="T109" fmla="*/ 343 h 523"/>
                <a:gd name="T110" fmla="*/ 696 w 734"/>
                <a:gd name="T111" fmla="*/ 335 h 523"/>
                <a:gd name="T112" fmla="*/ 717 w 734"/>
                <a:gd name="T113" fmla="*/ 35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4" h="523">
                  <a:moveTo>
                    <a:pt x="717" y="357"/>
                  </a:moveTo>
                  <a:cubicBezTo>
                    <a:pt x="707" y="352"/>
                    <a:pt x="707" y="352"/>
                    <a:pt x="707" y="352"/>
                  </a:cubicBezTo>
                  <a:cubicBezTo>
                    <a:pt x="707" y="365"/>
                    <a:pt x="707" y="365"/>
                    <a:pt x="707" y="365"/>
                  </a:cubicBezTo>
                  <a:cubicBezTo>
                    <a:pt x="716" y="366"/>
                    <a:pt x="716" y="366"/>
                    <a:pt x="716" y="366"/>
                  </a:cubicBezTo>
                  <a:cubicBezTo>
                    <a:pt x="720" y="363"/>
                    <a:pt x="720" y="363"/>
                    <a:pt x="720" y="363"/>
                  </a:cubicBezTo>
                  <a:cubicBezTo>
                    <a:pt x="720" y="363"/>
                    <a:pt x="722" y="382"/>
                    <a:pt x="721" y="388"/>
                  </a:cubicBezTo>
                  <a:cubicBezTo>
                    <a:pt x="721" y="394"/>
                    <a:pt x="720" y="403"/>
                    <a:pt x="716" y="407"/>
                  </a:cubicBezTo>
                  <a:cubicBezTo>
                    <a:pt x="712" y="410"/>
                    <a:pt x="699" y="419"/>
                    <a:pt x="699" y="419"/>
                  </a:cubicBezTo>
                  <a:cubicBezTo>
                    <a:pt x="695" y="425"/>
                    <a:pt x="695" y="425"/>
                    <a:pt x="695" y="425"/>
                  </a:cubicBezTo>
                  <a:cubicBezTo>
                    <a:pt x="676" y="427"/>
                    <a:pt x="676" y="427"/>
                    <a:pt x="676" y="427"/>
                  </a:cubicBezTo>
                  <a:cubicBezTo>
                    <a:pt x="671" y="435"/>
                    <a:pt x="671" y="435"/>
                    <a:pt x="671" y="435"/>
                  </a:cubicBezTo>
                  <a:cubicBezTo>
                    <a:pt x="646" y="434"/>
                    <a:pt x="646" y="434"/>
                    <a:pt x="646" y="434"/>
                  </a:cubicBezTo>
                  <a:cubicBezTo>
                    <a:pt x="643" y="438"/>
                    <a:pt x="643" y="438"/>
                    <a:pt x="643" y="438"/>
                  </a:cubicBezTo>
                  <a:cubicBezTo>
                    <a:pt x="625" y="446"/>
                    <a:pt x="625" y="446"/>
                    <a:pt x="625" y="446"/>
                  </a:cubicBezTo>
                  <a:cubicBezTo>
                    <a:pt x="625" y="454"/>
                    <a:pt x="625" y="454"/>
                    <a:pt x="625" y="454"/>
                  </a:cubicBezTo>
                  <a:cubicBezTo>
                    <a:pt x="617" y="463"/>
                    <a:pt x="617" y="463"/>
                    <a:pt x="617" y="463"/>
                  </a:cubicBezTo>
                  <a:cubicBezTo>
                    <a:pt x="617" y="482"/>
                    <a:pt x="617" y="482"/>
                    <a:pt x="617" y="482"/>
                  </a:cubicBezTo>
                  <a:cubicBezTo>
                    <a:pt x="592" y="476"/>
                    <a:pt x="592" y="476"/>
                    <a:pt x="592" y="476"/>
                  </a:cubicBezTo>
                  <a:cubicBezTo>
                    <a:pt x="573" y="466"/>
                    <a:pt x="573" y="466"/>
                    <a:pt x="573" y="466"/>
                  </a:cubicBezTo>
                  <a:cubicBezTo>
                    <a:pt x="566" y="477"/>
                    <a:pt x="566" y="477"/>
                    <a:pt x="566" y="477"/>
                  </a:cubicBezTo>
                  <a:cubicBezTo>
                    <a:pt x="552" y="490"/>
                    <a:pt x="552" y="490"/>
                    <a:pt x="552" y="490"/>
                  </a:cubicBezTo>
                  <a:cubicBezTo>
                    <a:pt x="536" y="495"/>
                    <a:pt x="536" y="495"/>
                    <a:pt x="536" y="495"/>
                  </a:cubicBezTo>
                  <a:cubicBezTo>
                    <a:pt x="526" y="493"/>
                    <a:pt x="526" y="493"/>
                    <a:pt x="526" y="493"/>
                  </a:cubicBezTo>
                  <a:cubicBezTo>
                    <a:pt x="521" y="497"/>
                    <a:pt x="521" y="497"/>
                    <a:pt x="521" y="497"/>
                  </a:cubicBezTo>
                  <a:cubicBezTo>
                    <a:pt x="502" y="498"/>
                    <a:pt x="502" y="498"/>
                    <a:pt x="502" y="498"/>
                  </a:cubicBezTo>
                  <a:cubicBezTo>
                    <a:pt x="486" y="501"/>
                    <a:pt x="486" y="501"/>
                    <a:pt x="486" y="501"/>
                  </a:cubicBezTo>
                  <a:cubicBezTo>
                    <a:pt x="475" y="507"/>
                    <a:pt x="475" y="507"/>
                    <a:pt x="475" y="507"/>
                  </a:cubicBezTo>
                  <a:cubicBezTo>
                    <a:pt x="471" y="515"/>
                    <a:pt x="471" y="515"/>
                    <a:pt x="471" y="515"/>
                  </a:cubicBezTo>
                  <a:cubicBezTo>
                    <a:pt x="447" y="523"/>
                    <a:pt x="447" y="523"/>
                    <a:pt x="447" y="523"/>
                  </a:cubicBezTo>
                  <a:cubicBezTo>
                    <a:pt x="427" y="514"/>
                    <a:pt x="427" y="514"/>
                    <a:pt x="427" y="514"/>
                  </a:cubicBezTo>
                  <a:cubicBezTo>
                    <a:pt x="422" y="507"/>
                    <a:pt x="422" y="507"/>
                    <a:pt x="422" y="507"/>
                  </a:cubicBezTo>
                  <a:cubicBezTo>
                    <a:pt x="395" y="495"/>
                    <a:pt x="395" y="495"/>
                    <a:pt x="395" y="495"/>
                  </a:cubicBezTo>
                  <a:cubicBezTo>
                    <a:pt x="372" y="486"/>
                    <a:pt x="372" y="486"/>
                    <a:pt x="372" y="486"/>
                  </a:cubicBezTo>
                  <a:cubicBezTo>
                    <a:pt x="372" y="486"/>
                    <a:pt x="366" y="485"/>
                    <a:pt x="366" y="485"/>
                  </a:cubicBezTo>
                  <a:cubicBezTo>
                    <a:pt x="365" y="484"/>
                    <a:pt x="360" y="481"/>
                    <a:pt x="360" y="481"/>
                  </a:cubicBezTo>
                  <a:cubicBezTo>
                    <a:pt x="338" y="483"/>
                    <a:pt x="338" y="483"/>
                    <a:pt x="338" y="483"/>
                  </a:cubicBezTo>
                  <a:cubicBezTo>
                    <a:pt x="330" y="487"/>
                    <a:pt x="330" y="487"/>
                    <a:pt x="330" y="487"/>
                  </a:cubicBezTo>
                  <a:cubicBezTo>
                    <a:pt x="306" y="487"/>
                    <a:pt x="306" y="487"/>
                    <a:pt x="306" y="487"/>
                  </a:cubicBezTo>
                  <a:cubicBezTo>
                    <a:pt x="298" y="483"/>
                    <a:pt x="298" y="483"/>
                    <a:pt x="298" y="483"/>
                  </a:cubicBezTo>
                  <a:cubicBezTo>
                    <a:pt x="269" y="487"/>
                    <a:pt x="269" y="487"/>
                    <a:pt x="269" y="487"/>
                  </a:cubicBezTo>
                  <a:cubicBezTo>
                    <a:pt x="250" y="485"/>
                    <a:pt x="250" y="485"/>
                    <a:pt x="250" y="485"/>
                  </a:cubicBezTo>
                  <a:cubicBezTo>
                    <a:pt x="249" y="490"/>
                    <a:pt x="249" y="490"/>
                    <a:pt x="249" y="490"/>
                  </a:cubicBezTo>
                  <a:cubicBezTo>
                    <a:pt x="243" y="485"/>
                    <a:pt x="243" y="485"/>
                    <a:pt x="243" y="485"/>
                  </a:cubicBezTo>
                  <a:cubicBezTo>
                    <a:pt x="238" y="491"/>
                    <a:pt x="238" y="491"/>
                    <a:pt x="238" y="491"/>
                  </a:cubicBezTo>
                  <a:cubicBezTo>
                    <a:pt x="238" y="504"/>
                    <a:pt x="238" y="504"/>
                    <a:pt x="238" y="504"/>
                  </a:cubicBezTo>
                  <a:cubicBezTo>
                    <a:pt x="226" y="497"/>
                    <a:pt x="226" y="497"/>
                    <a:pt x="226" y="497"/>
                  </a:cubicBezTo>
                  <a:cubicBezTo>
                    <a:pt x="218" y="485"/>
                    <a:pt x="218" y="485"/>
                    <a:pt x="218" y="485"/>
                  </a:cubicBezTo>
                  <a:cubicBezTo>
                    <a:pt x="218" y="475"/>
                    <a:pt x="218" y="475"/>
                    <a:pt x="218" y="475"/>
                  </a:cubicBezTo>
                  <a:cubicBezTo>
                    <a:pt x="227" y="472"/>
                    <a:pt x="227" y="472"/>
                    <a:pt x="227" y="472"/>
                  </a:cubicBezTo>
                  <a:cubicBezTo>
                    <a:pt x="225" y="459"/>
                    <a:pt x="225" y="459"/>
                    <a:pt x="225" y="459"/>
                  </a:cubicBezTo>
                  <a:cubicBezTo>
                    <a:pt x="218" y="462"/>
                    <a:pt x="218" y="462"/>
                    <a:pt x="218" y="462"/>
                  </a:cubicBezTo>
                  <a:cubicBezTo>
                    <a:pt x="216" y="467"/>
                    <a:pt x="216" y="467"/>
                    <a:pt x="216" y="467"/>
                  </a:cubicBezTo>
                  <a:cubicBezTo>
                    <a:pt x="212" y="468"/>
                    <a:pt x="212" y="468"/>
                    <a:pt x="212" y="468"/>
                  </a:cubicBezTo>
                  <a:cubicBezTo>
                    <a:pt x="212" y="457"/>
                    <a:pt x="212" y="457"/>
                    <a:pt x="212" y="457"/>
                  </a:cubicBezTo>
                  <a:cubicBezTo>
                    <a:pt x="200" y="458"/>
                    <a:pt x="200" y="458"/>
                    <a:pt x="200" y="458"/>
                  </a:cubicBezTo>
                  <a:cubicBezTo>
                    <a:pt x="190" y="455"/>
                    <a:pt x="190" y="455"/>
                    <a:pt x="190" y="455"/>
                  </a:cubicBezTo>
                  <a:cubicBezTo>
                    <a:pt x="184" y="463"/>
                    <a:pt x="184" y="463"/>
                    <a:pt x="184" y="463"/>
                  </a:cubicBezTo>
                  <a:cubicBezTo>
                    <a:pt x="183" y="473"/>
                    <a:pt x="183" y="473"/>
                    <a:pt x="183" y="473"/>
                  </a:cubicBezTo>
                  <a:cubicBezTo>
                    <a:pt x="175" y="478"/>
                    <a:pt x="175" y="478"/>
                    <a:pt x="175" y="478"/>
                  </a:cubicBezTo>
                  <a:cubicBezTo>
                    <a:pt x="170" y="473"/>
                    <a:pt x="170" y="473"/>
                    <a:pt x="170" y="473"/>
                  </a:cubicBezTo>
                  <a:cubicBezTo>
                    <a:pt x="164" y="473"/>
                    <a:pt x="164" y="473"/>
                    <a:pt x="164" y="473"/>
                  </a:cubicBezTo>
                  <a:cubicBezTo>
                    <a:pt x="161" y="478"/>
                    <a:pt x="161" y="478"/>
                    <a:pt x="161" y="478"/>
                  </a:cubicBezTo>
                  <a:cubicBezTo>
                    <a:pt x="135" y="453"/>
                    <a:pt x="135" y="453"/>
                    <a:pt x="135" y="453"/>
                  </a:cubicBezTo>
                  <a:cubicBezTo>
                    <a:pt x="131" y="439"/>
                    <a:pt x="131" y="439"/>
                    <a:pt x="131" y="439"/>
                  </a:cubicBezTo>
                  <a:cubicBezTo>
                    <a:pt x="123" y="438"/>
                    <a:pt x="123" y="438"/>
                    <a:pt x="123" y="438"/>
                  </a:cubicBezTo>
                  <a:cubicBezTo>
                    <a:pt x="123" y="438"/>
                    <a:pt x="117" y="419"/>
                    <a:pt x="117" y="419"/>
                  </a:cubicBezTo>
                  <a:cubicBezTo>
                    <a:pt x="117" y="420"/>
                    <a:pt x="112" y="429"/>
                    <a:pt x="112" y="429"/>
                  </a:cubicBezTo>
                  <a:cubicBezTo>
                    <a:pt x="98" y="418"/>
                    <a:pt x="98" y="418"/>
                    <a:pt x="98" y="418"/>
                  </a:cubicBezTo>
                  <a:cubicBezTo>
                    <a:pt x="99" y="424"/>
                    <a:pt x="99" y="424"/>
                    <a:pt x="99" y="424"/>
                  </a:cubicBezTo>
                  <a:cubicBezTo>
                    <a:pt x="127" y="457"/>
                    <a:pt x="127" y="457"/>
                    <a:pt x="127" y="457"/>
                  </a:cubicBezTo>
                  <a:cubicBezTo>
                    <a:pt x="122" y="466"/>
                    <a:pt x="122" y="466"/>
                    <a:pt x="122" y="466"/>
                  </a:cubicBezTo>
                  <a:cubicBezTo>
                    <a:pt x="86" y="472"/>
                    <a:pt x="86" y="472"/>
                    <a:pt x="86" y="472"/>
                  </a:cubicBezTo>
                  <a:cubicBezTo>
                    <a:pt x="77" y="470"/>
                    <a:pt x="77" y="470"/>
                    <a:pt x="77" y="470"/>
                  </a:cubicBezTo>
                  <a:cubicBezTo>
                    <a:pt x="77" y="478"/>
                    <a:pt x="77" y="478"/>
                    <a:pt x="77" y="478"/>
                  </a:cubicBezTo>
                  <a:cubicBezTo>
                    <a:pt x="67" y="487"/>
                    <a:pt x="67" y="487"/>
                    <a:pt x="67" y="487"/>
                  </a:cubicBezTo>
                  <a:cubicBezTo>
                    <a:pt x="51" y="473"/>
                    <a:pt x="51" y="473"/>
                    <a:pt x="51" y="473"/>
                  </a:cubicBezTo>
                  <a:cubicBezTo>
                    <a:pt x="44" y="473"/>
                    <a:pt x="44" y="473"/>
                    <a:pt x="44" y="473"/>
                  </a:cubicBezTo>
                  <a:cubicBezTo>
                    <a:pt x="43" y="470"/>
                    <a:pt x="43" y="470"/>
                    <a:pt x="43" y="470"/>
                  </a:cubicBezTo>
                  <a:cubicBezTo>
                    <a:pt x="48" y="466"/>
                    <a:pt x="48" y="466"/>
                    <a:pt x="48" y="466"/>
                  </a:cubicBezTo>
                  <a:cubicBezTo>
                    <a:pt x="34" y="467"/>
                    <a:pt x="34" y="467"/>
                    <a:pt x="34" y="467"/>
                  </a:cubicBezTo>
                  <a:cubicBezTo>
                    <a:pt x="28" y="460"/>
                    <a:pt x="28" y="460"/>
                    <a:pt x="28" y="460"/>
                  </a:cubicBezTo>
                  <a:cubicBezTo>
                    <a:pt x="23" y="460"/>
                    <a:pt x="23" y="460"/>
                    <a:pt x="23" y="460"/>
                  </a:cubicBezTo>
                  <a:cubicBezTo>
                    <a:pt x="23" y="460"/>
                    <a:pt x="21" y="450"/>
                    <a:pt x="21" y="450"/>
                  </a:cubicBezTo>
                  <a:cubicBezTo>
                    <a:pt x="21" y="450"/>
                    <a:pt x="24" y="447"/>
                    <a:pt x="24" y="447"/>
                  </a:cubicBezTo>
                  <a:cubicBezTo>
                    <a:pt x="20" y="447"/>
                    <a:pt x="20" y="447"/>
                    <a:pt x="20" y="447"/>
                  </a:cubicBezTo>
                  <a:cubicBezTo>
                    <a:pt x="21" y="443"/>
                    <a:pt x="21" y="443"/>
                    <a:pt x="21" y="443"/>
                  </a:cubicBezTo>
                  <a:cubicBezTo>
                    <a:pt x="27" y="437"/>
                    <a:pt x="27" y="437"/>
                    <a:pt x="27" y="437"/>
                  </a:cubicBezTo>
                  <a:cubicBezTo>
                    <a:pt x="25" y="434"/>
                    <a:pt x="14" y="427"/>
                    <a:pt x="14" y="427"/>
                  </a:cubicBezTo>
                  <a:cubicBezTo>
                    <a:pt x="17" y="417"/>
                    <a:pt x="17" y="417"/>
                    <a:pt x="17" y="417"/>
                  </a:cubicBezTo>
                  <a:cubicBezTo>
                    <a:pt x="24" y="413"/>
                    <a:pt x="24" y="413"/>
                    <a:pt x="24" y="413"/>
                  </a:cubicBezTo>
                  <a:cubicBezTo>
                    <a:pt x="24" y="409"/>
                    <a:pt x="18" y="399"/>
                    <a:pt x="11" y="395"/>
                  </a:cubicBezTo>
                  <a:cubicBezTo>
                    <a:pt x="3" y="391"/>
                    <a:pt x="0" y="383"/>
                    <a:pt x="0" y="383"/>
                  </a:cubicBezTo>
                  <a:cubicBezTo>
                    <a:pt x="16" y="382"/>
                    <a:pt x="26" y="376"/>
                    <a:pt x="26" y="376"/>
                  </a:cubicBezTo>
                  <a:cubicBezTo>
                    <a:pt x="39" y="390"/>
                    <a:pt x="39" y="390"/>
                    <a:pt x="39" y="390"/>
                  </a:cubicBezTo>
                  <a:cubicBezTo>
                    <a:pt x="44" y="390"/>
                    <a:pt x="44" y="390"/>
                    <a:pt x="44" y="390"/>
                  </a:cubicBezTo>
                  <a:cubicBezTo>
                    <a:pt x="57" y="400"/>
                    <a:pt x="57" y="400"/>
                    <a:pt x="57" y="400"/>
                  </a:cubicBezTo>
                  <a:cubicBezTo>
                    <a:pt x="70" y="400"/>
                    <a:pt x="70" y="400"/>
                    <a:pt x="70" y="400"/>
                  </a:cubicBezTo>
                  <a:cubicBezTo>
                    <a:pt x="77" y="380"/>
                    <a:pt x="77" y="380"/>
                    <a:pt x="77" y="380"/>
                  </a:cubicBezTo>
                  <a:cubicBezTo>
                    <a:pt x="71" y="374"/>
                    <a:pt x="71" y="374"/>
                    <a:pt x="71" y="374"/>
                  </a:cubicBezTo>
                  <a:cubicBezTo>
                    <a:pt x="70" y="353"/>
                    <a:pt x="70" y="353"/>
                    <a:pt x="70" y="353"/>
                  </a:cubicBezTo>
                  <a:cubicBezTo>
                    <a:pt x="67" y="340"/>
                    <a:pt x="67" y="340"/>
                    <a:pt x="67" y="340"/>
                  </a:cubicBezTo>
                  <a:cubicBezTo>
                    <a:pt x="70" y="340"/>
                    <a:pt x="70" y="340"/>
                    <a:pt x="70" y="340"/>
                  </a:cubicBezTo>
                  <a:cubicBezTo>
                    <a:pt x="71" y="323"/>
                    <a:pt x="71" y="323"/>
                    <a:pt x="71" y="323"/>
                  </a:cubicBezTo>
                  <a:cubicBezTo>
                    <a:pt x="64" y="317"/>
                    <a:pt x="64" y="317"/>
                    <a:pt x="64" y="317"/>
                  </a:cubicBezTo>
                  <a:cubicBezTo>
                    <a:pt x="67" y="310"/>
                    <a:pt x="67" y="310"/>
                    <a:pt x="67" y="310"/>
                  </a:cubicBezTo>
                  <a:cubicBezTo>
                    <a:pt x="93" y="299"/>
                    <a:pt x="93" y="299"/>
                    <a:pt x="93" y="299"/>
                  </a:cubicBezTo>
                  <a:cubicBezTo>
                    <a:pt x="93" y="303"/>
                    <a:pt x="93" y="303"/>
                    <a:pt x="93" y="303"/>
                  </a:cubicBezTo>
                  <a:cubicBezTo>
                    <a:pt x="101" y="303"/>
                    <a:pt x="101" y="303"/>
                    <a:pt x="101" y="303"/>
                  </a:cubicBezTo>
                  <a:cubicBezTo>
                    <a:pt x="114" y="276"/>
                    <a:pt x="114" y="276"/>
                    <a:pt x="114" y="276"/>
                  </a:cubicBezTo>
                  <a:cubicBezTo>
                    <a:pt x="100" y="246"/>
                    <a:pt x="100" y="246"/>
                    <a:pt x="100" y="246"/>
                  </a:cubicBezTo>
                  <a:cubicBezTo>
                    <a:pt x="111" y="233"/>
                    <a:pt x="111" y="233"/>
                    <a:pt x="111" y="233"/>
                  </a:cubicBezTo>
                  <a:cubicBezTo>
                    <a:pt x="104" y="224"/>
                    <a:pt x="104" y="224"/>
                    <a:pt x="104" y="224"/>
                  </a:cubicBezTo>
                  <a:cubicBezTo>
                    <a:pt x="104" y="210"/>
                    <a:pt x="104" y="210"/>
                    <a:pt x="104" y="210"/>
                  </a:cubicBezTo>
                  <a:cubicBezTo>
                    <a:pt x="100" y="209"/>
                    <a:pt x="100" y="209"/>
                    <a:pt x="100" y="209"/>
                  </a:cubicBezTo>
                  <a:cubicBezTo>
                    <a:pt x="94" y="189"/>
                    <a:pt x="94" y="189"/>
                    <a:pt x="94" y="189"/>
                  </a:cubicBezTo>
                  <a:cubicBezTo>
                    <a:pt x="83" y="186"/>
                    <a:pt x="83" y="186"/>
                    <a:pt x="83" y="186"/>
                  </a:cubicBezTo>
                  <a:cubicBezTo>
                    <a:pt x="94" y="170"/>
                    <a:pt x="94" y="170"/>
                    <a:pt x="94" y="170"/>
                  </a:cubicBezTo>
                  <a:cubicBezTo>
                    <a:pt x="91" y="149"/>
                    <a:pt x="91" y="149"/>
                    <a:pt x="91" y="149"/>
                  </a:cubicBezTo>
                  <a:cubicBezTo>
                    <a:pt x="97" y="153"/>
                    <a:pt x="97" y="153"/>
                    <a:pt x="97" y="153"/>
                  </a:cubicBezTo>
                  <a:cubicBezTo>
                    <a:pt x="91" y="139"/>
                    <a:pt x="91" y="139"/>
                    <a:pt x="91" y="139"/>
                  </a:cubicBezTo>
                  <a:cubicBezTo>
                    <a:pt x="100" y="96"/>
                    <a:pt x="100" y="96"/>
                    <a:pt x="100" y="96"/>
                  </a:cubicBezTo>
                  <a:cubicBezTo>
                    <a:pt x="111" y="84"/>
                    <a:pt x="111" y="84"/>
                    <a:pt x="111" y="84"/>
                  </a:cubicBezTo>
                  <a:cubicBezTo>
                    <a:pt x="111" y="84"/>
                    <a:pt x="111" y="53"/>
                    <a:pt x="111" y="53"/>
                  </a:cubicBezTo>
                  <a:cubicBezTo>
                    <a:pt x="111" y="53"/>
                    <a:pt x="121" y="63"/>
                    <a:pt x="121" y="63"/>
                  </a:cubicBezTo>
                  <a:cubicBezTo>
                    <a:pt x="141" y="53"/>
                    <a:pt x="141" y="53"/>
                    <a:pt x="141" y="53"/>
                  </a:cubicBezTo>
                  <a:cubicBezTo>
                    <a:pt x="143" y="43"/>
                    <a:pt x="143" y="43"/>
                    <a:pt x="143" y="43"/>
                  </a:cubicBezTo>
                  <a:cubicBezTo>
                    <a:pt x="147" y="30"/>
                    <a:pt x="147" y="30"/>
                    <a:pt x="147" y="30"/>
                  </a:cubicBezTo>
                  <a:cubicBezTo>
                    <a:pt x="151" y="27"/>
                    <a:pt x="154" y="19"/>
                    <a:pt x="154" y="19"/>
                  </a:cubicBezTo>
                  <a:cubicBezTo>
                    <a:pt x="177" y="19"/>
                    <a:pt x="177" y="19"/>
                    <a:pt x="177" y="19"/>
                  </a:cubicBezTo>
                  <a:cubicBezTo>
                    <a:pt x="183" y="3"/>
                    <a:pt x="183" y="3"/>
                    <a:pt x="183" y="3"/>
                  </a:cubicBezTo>
                  <a:cubicBezTo>
                    <a:pt x="187" y="0"/>
                    <a:pt x="187" y="0"/>
                    <a:pt x="187" y="0"/>
                  </a:cubicBezTo>
                  <a:cubicBezTo>
                    <a:pt x="200" y="23"/>
                    <a:pt x="200" y="23"/>
                    <a:pt x="200" y="23"/>
                  </a:cubicBezTo>
                  <a:cubicBezTo>
                    <a:pt x="187" y="26"/>
                    <a:pt x="187" y="26"/>
                    <a:pt x="187" y="26"/>
                  </a:cubicBezTo>
                  <a:cubicBezTo>
                    <a:pt x="191" y="30"/>
                    <a:pt x="191" y="30"/>
                    <a:pt x="191" y="30"/>
                  </a:cubicBezTo>
                  <a:cubicBezTo>
                    <a:pt x="187" y="39"/>
                    <a:pt x="187" y="39"/>
                    <a:pt x="187" y="39"/>
                  </a:cubicBezTo>
                  <a:cubicBezTo>
                    <a:pt x="187" y="43"/>
                    <a:pt x="187" y="43"/>
                    <a:pt x="187" y="43"/>
                  </a:cubicBezTo>
                  <a:cubicBezTo>
                    <a:pt x="191" y="43"/>
                    <a:pt x="191" y="43"/>
                    <a:pt x="191" y="43"/>
                  </a:cubicBezTo>
                  <a:cubicBezTo>
                    <a:pt x="191" y="63"/>
                    <a:pt x="191" y="63"/>
                    <a:pt x="191" y="63"/>
                  </a:cubicBezTo>
                  <a:cubicBezTo>
                    <a:pt x="207" y="66"/>
                    <a:pt x="207" y="66"/>
                    <a:pt x="207" y="66"/>
                  </a:cubicBezTo>
                  <a:cubicBezTo>
                    <a:pt x="207" y="70"/>
                    <a:pt x="207" y="70"/>
                    <a:pt x="207" y="70"/>
                  </a:cubicBezTo>
                  <a:cubicBezTo>
                    <a:pt x="224" y="56"/>
                    <a:pt x="224" y="56"/>
                    <a:pt x="224" y="56"/>
                  </a:cubicBezTo>
                  <a:cubicBezTo>
                    <a:pt x="220" y="56"/>
                    <a:pt x="220" y="56"/>
                    <a:pt x="220" y="56"/>
                  </a:cubicBezTo>
                  <a:cubicBezTo>
                    <a:pt x="221" y="49"/>
                    <a:pt x="221" y="49"/>
                    <a:pt x="221" y="49"/>
                  </a:cubicBezTo>
                  <a:cubicBezTo>
                    <a:pt x="247" y="43"/>
                    <a:pt x="247" y="43"/>
                    <a:pt x="247" y="43"/>
                  </a:cubicBezTo>
                  <a:cubicBezTo>
                    <a:pt x="247" y="39"/>
                    <a:pt x="247" y="39"/>
                    <a:pt x="247" y="39"/>
                  </a:cubicBezTo>
                  <a:cubicBezTo>
                    <a:pt x="264" y="42"/>
                    <a:pt x="264" y="42"/>
                    <a:pt x="264" y="42"/>
                  </a:cubicBezTo>
                  <a:cubicBezTo>
                    <a:pt x="271" y="60"/>
                    <a:pt x="271" y="60"/>
                    <a:pt x="271" y="60"/>
                  </a:cubicBezTo>
                  <a:cubicBezTo>
                    <a:pt x="277" y="56"/>
                    <a:pt x="277" y="56"/>
                    <a:pt x="277" y="56"/>
                  </a:cubicBezTo>
                  <a:cubicBezTo>
                    <a:pt x="277" y="53"/>
                    <a:pt x="277" y="53"/>
                    <a:pt x="277" y="53"/>
                  </a:cubicBezTo>
                  <a:cubicBezTo>
                    <a:pt x="288" y="47"/>
                    <a:pt x="288" y="47"/>
                    <a:pt x="288" y="47"/>
                  </a:cubicBezTo>
                  <a:cubicBezTo>
                    <a:pt x="281" y="37"/>
                    <a:pt x="281" y="37"/>
                    <a:pt x="281" y="37"/>
                  </a:cubicBezTo>
                  <a:cubicBezTo>
                    <a:pt x="281" y="26"/>
                    <a:pt x="281" y="26"/>
                    <a:pt x="281" y="26"/>
                  </a:cubicBezTo>
                  <a:cubicBezTo>
                    <a:pt x="281" y="26"/>
                    <a:pt x="293" y="23"/>
                    <a:pt x="293" y="23"/>
                  </a:cubicBezTo>
                  <a:cubicBezTo>
                    <a:pt x="294" y="23"/>
                    <a:pt x="294" y="19"/>
                    <a:pt x="294" y="19"/>
                  </a:cubicBezTo>
                  <a:cubicBezTo>
                    <a:pt x="298" y="19"/>
                    <a:pt x="298" y="19"/>
                    <a:pt x="298" y="19"/>
                  </a:cubicBezTo>
                  <a:cubicBezTo>
                    <a:pt x="305" y="12"/>
                    <a:pt x="305" y="12"/>
                    <a:pt x="305" y="12"/>
                  </a:cubicBezTo>
                  <a:cubicBezTo>
                    <a:pt x="317" y="9"/>
                    <a:pt x="317" y="9"/>
                    <a:pt x="317" y="9"/>
                  </a:cubicBezTo>
                  <a:cubicBezTo>
                    <a:pt x="327" y="9"/>
                    <a:pt x="327" y="9"/>
                    <a:pt x="327" y="9"/>
                  </a:cubicBezTo>
                  <a:cubicBezTo>
                    <a:pt x="334" y="16"/>
                    <a:pt x="334" y="16"/>
                    <a:pt x="334" y="16"/>
                  </a:cubicBezTo>
                  <a:cubicBezTo>
                    <a:pt x="337" y="40"/>
                    <a:pt x="337" y="40"/>
                    <a:pt x="337" y="40"/>
                  </a:cubicBezTo>
                  <a:cubicBezTo>
                    <a:pt x="337" y="40"/>
                    <a:pt x="334" y="40"/>
                    <a:pt x="334" y="40"/>
                  </a:cubicBezTo>
                  <a:cubicBezTo>
                    <a:pt x="334" y="40"/>
                    <a:pt x="326" y="54"/>
                    <a:pt x="321" y="59"/>
                  </a:cubicBezTo>
                  <a:cubicBezTo>
                    <a:pt x="324" y="63"/>
                    <a:pt x="324" y="63"/>
                    <a:pt x="324" y="63"/>
                  </a:cubicBezTo>
                  <a:cubicBezTo>
                    <a:pt x="317" y="76"/>
                    <a:pt x="317" y="76"/>
                    <a:pt x="317" y="76"/>
                  </a:cubicBezTo>
                  <a:cubicBezTo>
                    <a:pt x="317" y="87"/>
                    <a:pt x="317" y="87"/>
                    <a:pt x="317" y="87"/>
                  </a:cubicBezTo>
                  <a:cubicBezTo>
                    <a:pt x="310" y="96"/>
                    <a:pt x="310" y="96"/>
                    <a:pt x="310" y="96"/>
                  </a:cubicBezTo>
                  <a:cubicBezTo>
                    <a:pt x="311" y="100"/>
                    <a:pt x="311" y="100"/>
                    <a:pt x="311" y="100"/>
                  </a:cubicBezTo>
                  <a:cubicBezTo>
                    <a:pt x="307" y="102"/>
                    <a:pt x="307" y="102"/>
                    <a:pt x="307" y="102"/>
                  </a:cubicBezTo>
                  <a:cubicBezTo>
                    <a:pt x="307" y="110"/>
                    <a:pt x="307" y="110"/>
                    <a:pt x="307" y="110"/>
                  </a:cubicBezTo>
                  <a:cubicBezTo>
                    <a:pt x="311" y="106"/>
                    <a:pt x="311" y="106"/>
                    <a:pt x="311" y="106"/>
                  </a:cubicBezTo>
                  <a:cubicBezTo>
                    <a:pt x="331" y="126"/>
                    <a:pt x="331" y="126"/>
                    <a:pt x="331" y="126"/>
                  </a:cubicBezTo>
                  <a:cubicBezTo>
                    <a:pt x="334" y="137"/>
                    <a:pt x="334" y="137"/>
                    <a:pt x="334" y="137"/>
                  </a:cubicBezTo>
                  <a:cubicBezTo>
                    <a:pt x="327" y="143"/>
                    <a:pt x="327" y="143"/>
                    <a:pt x="327" y="143"/>
                  </a:cubicBezTo>
                  <a:cubicBezTo>
                    <a:pt x="317" y="136"/>
                    <a:pt x="317" y="136"/>
                    <a:pt x="317" y="136"/>
                  </a:cubicBezTo>
                  <a:cubicBezTo>
                    <a:pt x="314" y="140"/>
                    <a:pt x="314" y="140"/>
                    <a:pt x="314" y="140"/>
                  </a:cubicBezTo>
                  <a:cubicBezTo>
                    <a:pt x="309" y="134"/>
                    <a:pt x="309" y="134"/>
                    <a:pt x="309" y="134"/>
                  </a:cubicBezTo>
                  <a:cubicBezTo>
                    <a:pt x="305" y="123"/>
                    <a:pt x="305" y="123"/>
                    <a:pt x="305" y="123"/>
                  </a:cubicBezTo>
                  <a:cubicBezTo>
                    <a:pt x="292" y="127"/>
                    <a:pt x="292" y="127"/>
                    <a:pt x="292" y="127"/>
                  </a:cubicBezTo>
                  <a:cubicBezTo>
                    <a:pt x="307" y="149"/>
                    <a:pt x="307" y="149"/>
                    <a:pt x="307" y="149"/>
                  </a:cubicBezTo>
                  <a:cubicBezTo>
                    <a:pt x="308" y="153"/>
                    <a:pt x="308" y="153"/>
                    <a:pt x="308" y="153"/>
                  </a:cubicBezTo>
                  <a:cubicBezTo>
                    <a:pt x="314" y="160"/>
                    <a:pt x="314" y="160"/>
                    <a:pt x="314" y="160"/>
                  </a:cubicBezTo>
                  <a:cubicBezTo>
                    <a:pt x="317" y="160"/>
                    <a:pt x="317" y="160"/>
                    <a:pt x="317" y="160"/>
                  </a:cubicBezTo>
                  <a:cubicBezTo>
                    <a:pt x="317" y="170"/>
                    <a:pt x="317" y="170"/>
                    <a:pt x="317" y="170"/>
                  </a:cubicBezTo>
                  <a:cubicBezTo>
                    <a:pt x="324" y="173"/>
                    <a:pt x="324" y="173"/>
                    <a:pt x="324" y="173"/>
                  </a:cubicBezTo>
                  <a:cubicBezTo>
                    <a:pt x="320" y="176"/>
                    <a:pt x="320" y="176"/>
                    <a:pt x="320" y="176"/>
                  </a:cubicBezTo>
                  <a:cubicBezTo>
                    <a:pt x="321" y="183"/>
                    <a:pt x="321" y="183"/>
                    <a:pt x="321" y="183"/>
                  </a:cubicBezTo>
                  <a:cubicBezTo>
                    <a:pt x="324" y="186"/>
                    <a:pt x="324" y="186"/>
                    <a:pt x="324" y="186"/>
                  </a:cubicBezTo>
                  <a:cubicBezTo>
                    <a:pt x="334" y="186"/>
                    <a:pt x="334" y="186"/>
                    <a:pt x="334" y="186"/>
                  </a:cubicBezTo>
                  <a:cubicBezTo>
                    <a:pt x="337" y="190"/>
                    <a:pt x="337" y="190"/>
                    <a:pt x="337" y="190"/>
                  </a:cubicBezTo>
                  <a:cubicBezTo>
                    <a:pt x="327" y="200"/>
                    <a:pt x="327" y="200"/>
                    <a:pt x="327" y="200"/>
                  </a:cubicBezTo>
                  <a:cubicBezTo>
                    <a:pt x="331" y="200"/>
                    <a:pt x="331" y="200"/>
                    <a:pt x="331" y="200"/>
                  </a:cubicBezTo>
                  <a:cubicBezTo>
                    <a:pt x="331" y="213"/>
                    <a:pt x="331" y="213"/>
                    <a:pt x="331" y="213"/>
                  </a:cubicBezTo>
                  <a:cubicBezTo>
                    <a:pt x="334" y="214"/>
                    <a:pt x="334" y="214"/>
                    <a:pt x="334" y="214"/>
                  </a:cubicBezTo>
                  <a:cubicBezTo>
                    <a:pt x="338" y="223"/>
                    <a:pt x="338" y="223"/>
                    <a:pt x="338" y="223"/>
                  </a:cubicBezTo>
                  <a:cubicBezTo>
                    <a:pt x="338" y="233"/>
                    <a:pt x="338" y="233"/>
                    <a:pt x="338" y="233"/>
                  </a:cubicBezTo>
                  <a:cubicBezTo>
                    <a:pt x="334" y="233"/>
                    <a:pt x="334" y="233"/>
                    <a:pt x="334" y="233"/>
                  </a:cubicBezTo>
                  <a:cubicBezTo>
                    <a:pt x="335" y="246"/>
                    <a:pt x="335" y="246"/>
                    <a:pt x="335" y="246"/>
                  </a:cubicBezTo>
                  <a:cubicBezTo>
                    <a:pt x="330" y="250"/>
                    <a:pt x="330" y="250"/>
                    <a:pt x="330" y="250"/>
                  </a:cubicBezTo>
                  <a:cubicBezTo>
                    <a:pt x="327" y="260"/>
                    <a:pt x="327" y="260"/>
                    <a:pt x="327" y="260"/>
                  </a:cubicBezTo>
                  <a:cubicBezTo>
                    <a:pt x="333" y="263"/>
                    <a:pt x="333" y="263"/>
                    <a:pt x="333" y="263"/>
                  </a:cubicBezTo>
                  <a:cubicBezTo>
                    <a:pt x="338" y="263"/>
                    <a:pt x="338" y="263"/>
                    <a:pt x="338" y="263"/>
                  </a:cubicBezTo>
                  <a:cubicBezTo>
                    <a:pt x="337" y="270"/>
                    <a:pt x="337" y="270"/>
                    <a:pt x="337" y="270"/>
                  </a:cubicBezTo>
                  <a:cubicBezTo>
                    <a:pt x="340" y="273"/>
                    <a:pt x="340" y="273"/>
                    <a:pt x="340" y="273"/>
                  </a:cubicBezTo>
                  <a:cubicBezTo>
                    <a:pt x="344" y="273"/>
                    <a:pt x="344" y="273"/>
                    <a:pt x="344" y="273"/>
                  </a:cubicBezTo>
                  <a:cubicBezTo>
                    <a:pt x="344" y="273"/>
                    <a:pt x="347" y="276"/>
                    <a:pt x="347" y="276"/>
                  </a:cubicBezTo>
                  <a:cubicBezTo>
                    <a:pt x="347" y="276"/>
                    <a:pt x="351" y="276"/>
                    <a:pt x="351" y="276"/>
                  </a:cubicBezTo>
                  <a:cubicBezTo>
                    <a:pt x="350" y="283"/>
                    <a:pt x="350" y="283"/>
                    <a:pt x="350" y="283"/>
                  </a:cubicBezTo>
                  <a:cubicBezTo>
                    <a:pt x="358" y="283"/>
                    <a:pt x="358" y="283"/>
                    <a:pt x="358" y="283"/>
                  </a:cubicBezTo>
                  <a:cubicBezTo>
                    <a:pt x="361" y="286"/>
                    <a:pt x="361" y="286"/>
                    <a:pt x="361" y="286"/>
                  </a:cubicBezTo>
                  <a:cubicBezTo>
                    <a:pt x="360" y="290"/>
                    <a:pt x="360" y="290"/>
                    <a:pt x="360" y="290"/>
                  </a:cubicBezTo>
                  <a:cubicBezTo>
                    <a:pt x="364" y="290"/>
                    <a:pt x="364" y="290"/>
                    <a:pt x="364" y="290"/>
                  </a:cubicBezTo>
                  <a:cubicBezTo>
                    <a:pt x="368" y="293"/>
                    <a:pt x="368" y="293"/>
                    <a:pt x="368" y="293"/>
                  </a:cubicBezTo>
                  <a:cubicBezTo>
                    <a:pt x="365" y="296"/>
                    <a:pt x="365" y="296"/>
                    <a:pt x="365" y="296"/>
                  </a:cubicBezTo>
                  <a:cubicBezTo>
                    <a:pt x="364" y="300"/>
                    <a:pt x="364" y="300"/>
                    <a:pt x="364" y="300"/>
                  </a:cubicBezTo>
                  <a:cubicBezTo>
                    <a:pt x="360" y="304"/>
                    <a:pt x="360" y="304"/>
                    <a:pt x="360" y="304"/>
                  </a:cubicBezTo>
                  <a:cubicBezTo>
                    <a:pt x="359" y="306"/>
                    <a:pt x="359" y="306"/>
                    <a:pt x="359" y="306"/>
                  </a:cubicBezTo>
                  <a:cubicBezTo>
                    <a:pt x="357" y="310"/>
                    <a:pt x="357" y="310"/>
                    <a:pt x="357" y="310"/>
                  </a:cubicBezTo>
                  <a:cubicBezTo>
                    <a:pt x="361" y="313"/>
                    <a:pt x="361" y="313"/>
                    <a:pt x="361" y="313"/>
                  </a:cubicBezTo>
                  <a:cubicBezTo>
                    <a:pt x="365" y="309"/>
                    <a:pt x="365" y="309"/>
                    <a:pt x="365" y="309"/>
                  </a:cubicBezTo>
                  <a:cubicBezTo>
                    <a:pt x="366" y="304"/>
                    <a:pt x="366" y="304"/>
                    <a:pt x="366" y="304"/>
                  </a:cubicBezTo>
                  <a:cubicBezTo>
                    <a:pt x="371" y="301"/>
                    <a:pt x="371" y="301"/>
                    <a:pt x="371" y="301"/>
                  </a:cubicBezTo>
                  <a:cubicBezTo>
                    <a:pt x="371" y="297"/>
                    <a:pt x="371" y="297"/>
                    <a:pt x="371" y="297"/>
                  </a:cubicBezTo>
                  <a:cubicBezTo>
                    <a:pt x="377" y="296"/>
                    <a:pt x="377" y="296"/>
                    <a:pt x="377" y="296"/>
                  </a:cubicBezTo>
                  <a:cubicBezTo>
                    <a:pt x="377" y="300"/>
                    <a:pt x="377" y="300"/>
                    <a:pt x="377" y="300"/>
                  </a:cubicBezTo>
                  <a:cubicBezTo>
                    <a:pt x="381" y="300"/>
                    <a:pt x="381" y="300"/>
                    <a:pt x="381" y="300"/>
                  </a:cubicBezTo>
                  <a:cubicBezTo>
                    <a:pt x="385" y="303"/>
                    <a:pt x="385" y="303"/>
                    <a:pt x="385" y="303"/>
                  </a:cubicBezTo>
                  <a:cubicBezTo>
                    <a:pt x="382" y="307"/>
                    <a:pt x="382" y="307"/>
                    <a:pt x="382" y="307"/>
                  </a:cubicBezTo>
                  <a:cubicBezTo>
                    <a:pt x="381" y="313"/>
                    <a:pt x="381" y="313"/>
                    <a:pt x="381" y="313"/>
                  </a:cubicBezTo>
                  <a:cubicBezTo>
                    <a:pt x="387" y="310"/>
                    <a:pt x="387" y="310"/>
                    <a:pt x="387" y="310"/>
                  </a:cubicBezTo>
                  <a:cubicBezTo>
                    <a:pt x="391" y="309"/>
                    <a:pt x="391" y="309"/>
                    <a:pt x="391" y="309"/>
                  </a:cubicBezTo>
                  <a:cubicBezTo>
                    <a:pt x="391" y="314"/>
                    <a:pt x="391" y="314"/>
                    <a:pt x="391" y="314"/>
                  </a:cubicBezTo>
                  <a:cubicBezTo>
                    <a:pt x="394" y="316"/>
                    <a:pt x="394" y="316"/>
                    <a:pt x="394" y="316"/>
                  </a:cubicBezTo>
                  <a:cubicBezTo>
                    <a:pt x="394" y="326"/>
                    <a:pt x="394" y="326"/>
                    <a:pt x="394" y="326"/>
                  </a:cubicBezTo>
                  <a:cubicBezTo>
                    <a:pt x="400" y="330"/>
                    <a:pt x="400" y="330"/>
                    <a:pt x="400" y="330"/>
                  </a:cubicBezTo>
                  <a:cubicBezTo>
                    <a:pt x="408" y="326"/>
                    <a:pt x="408" y="326"/>
                    <a:pt x="408" y="326"/>
                  </a:cubicBezTo>
                  <a:cubicBezTo>
                    <a:pt x="411" y="320"/>
                    <a:pt x="411" y="320"/>
                    <a:pt x="411" y="320"/>
                  </a:cubicBezTo>
                  <a:cubicBezTo>
                    <a:pt x="418" y="320"/>
                    <a:pt x="418" y="320"/>
                    <a:pt x="418" y="320"/>
                  </a:cubicBezTo>
                  <a:cubicBezTo>
                    <a:pt x="421" y="313"/>
                    <a:pt x="421" y="313"/>
                    <a:pt x="421" y="313"/>
                  </a:cubicBezTo>
                  <a:cubicBezTo>
                    <a:pt x="428" y="317"/>
                    <a:pt x="428" y="317"/>
                    <a:pt x="428" y="317"/>
                  </a:cubicBezTo>
                  <a:cubicBezTo>
                    <a:pt x="428" y="317"/>
                    <a:pt x="428" y="320"/>
                    <a:pt x="428" y="321"/>
                  </a:cubicBezTo>
                  <a:cubicBezTo>
                    <a:pt x="428" y="321"/>
                    <a:pt x="437" y="333"/>
                    <a:pt x="437" y="333"/>
                  </a:cubicBezTo>
                  <a:cubicBezTo>
                    <a:pt x="448" y="333"/>
                    <a:pt x="448" y="333"/>
                    <a:pt x="448" y="333"/>
                  </a:cubicBezTo>
                  <a:cubicBezTo>
                    <a:pt x="454" y="317"/>
                    <a:pt x="454" y="317"/>
                    <a:pt x="454" y="317"/>
                  </a:cubicBezTo>
                  <a:cubicBezTo>
                    <a:pt x="457" y="317"/>
                    <a:pt x="457" y="317"/>
                    <a:pt x="457" y="317"/>
                  </a:cubicBezTo>
                  <a:cubicBezTo>
                    <a:pt x="461" y="314"/>
                    <a:pt x="461" y="314"/>
                    <a:pt x="461" y="314"/>
                  </a:cubicBezTo>
                  <a:cubicBezTo>
                    <a:pt x="461" y="299"/>
                    <a:pt x="461" y="299"/>
                    <a:pt x="461" y="299"/>
                  </a:cubicBezTo>
                  <a:cubicBezTo>
                    <a:pt x="465" y="304"/>
                    <a:pt x="465" y="304"/>
                    <a:pt x="465" y="304"/>
                  </a:cubicBezTo>
                  <a:cubicBezTo>
                    <a:pt x="464" y="290"/>
                    <a:pt x="464" y="290"/>
                    <a:pt x="464" y="290"/>
                  </a:cubicBezTo>
                  <a:cubicBezTo>
                    <a:pt x="468" y="286"/>
                    <a:pt x="468" y="286"/>
                    <a:pt x="468" y="286"/>
                  </a:cubicBezTo>
                  <a:cubicBezTo>
                    <a:pt x="471" y="287"/>
                    <a:pt x="471" y="287"/>
                    <a:pt x="471" y="287"/>
                  </a:cubicBezTo>
                  <a:cubicBezTo>
                    <a:pt x="471" y="283"/>
                    <a:pt x="471" y="283"/>
                    <a:pt x="471" y="283"/>
                  </a:cubicBezTo>
                  <a:cubicBezTo>
                    <a:pt x="477" y="284"/>
                    <a:pt x="477" y="284"/>
                    <a:pt x="477" y="284"/>
                  </a:cubicBezTo>
                  <a:cubicBezTo>
                    <a:pt x="478" y="279"/>
                    <a:pt x="478" y="279"/>
                    <a:pt x="478" y="279"/>
                  </a:cubicBezTo>
                  <a:cubicBezTo>
                    <a:pt x="483" y="276"/>
                    <a:pt x="483" y="276"/>
                    <a:pt x="483" y="276"/>
                  </a:cubicBezTo>
                  <a:cubicBezTo>
                    <a:pt x="490" y="283"/>
                    <a:pt x="490" y="283"/>
                    <a:pt x="490" y="283"/>
                  </a:cubicBezTo>
                  <a:cubicBezTo>
                    <a:pt x="497" y="280"/>
                    <a:pt x="497" y="280"/>
                    <a:pt x="497" y="280"/>
                  </a:cubicBezTo>
                  <a:cubicBezTo>
                    <a:pt x="508" y="291"/>
                    <a:pt x="508" y="291"/>
                    <a:pt x="508" y="291"/>
                  </a:cubicBezTo>
                  <a:cubicBezTo>
                    <a:pt x="529" y="292"/>
                    <a:pt x="529" y="292"/>
                    <a:pt x="529" y="292"/>
                  </a:cubicBezTo>
                  <a:cubicBezTo>
                    <a:pt x="532" y="285"/>
                    <a:pt x="532" y="285"/>
                    <a:pt x="532" y="285"/>
                  </a:cubicBezTo>
                  <a:cubicBezTo>
                    <a:pt x="562" y="282"/>
                    <a:pt x="562" y="282"/>
                    <a:pt x="562" y="282"/>
                  </a:cubicBezTo>
                  <a:cubicBezTo>
                    <a:pt x="583" y="295"/>
                    <a:pt x="583" y="295"/>
                    <a:pt x="583" y="295"/>
                  </a:cubicBezTo>
                  <a:cubicBezTo>
                    <a:pt x="567" y="297"/>
                    <a:pt x="567" y="297"/>
                    <a:pt x="567" y="297"/>
                  </a:cubicBezTo>
                  <a:cubicBezTo>
                    <a:pt x="542" y="304"/>
                    <a:pt x="542" y="304"/>
                    <a:pt x="542" y="304"/>
                  </a:cubicBezTo>
                  <a:cubicBezTo>
                    <a:pt x="538" y="313"/>
                    <a:pt x="538" y="313"/>
                    <a:pt x="538" y="313"/>
                  </a:cubicBezTo>
                  <a:cubicBezTo>
                    <a:pt x="549" y="309"/>
                    <a:pt x="549" y="309"/>
                    <a:pt x="549" y="309"/>
                  </a:cubicBezTo>
                  <a:cubicBezTo>
                    <a:pt x="560" y="319"/>
                    <a:pt x="560" y="319"/>
                    <a:pt x="560" y="319"/>
                  </a:cubicBezTo>
                  <a:cubicBezTo>
                    <a:pt x="572" y="319"/>
                    <a:pt x="572" y="319"/>
                    <a:pt x="572" y="319"/>
                  </a:cubicBezTo>
                  <a:cubicBezTo>
                    <a:pt x="577" y="308"/>
                    <a:pt x="577" y="308"/>
                    <a:pt x="577" y="308"/>
                  </a:cubicBezTo>
                  <a:cubicBezTo>
                    <a:pt x="585" y="308"/>
                    <a:pt x="585" y="308"/>
                    <a:pt x="585" y="308"/>
                  </a:cubicBezTo>
                  <a:cubicBezTo>
                    <a:pt x="589" y="320"/>
                    <a:pt x="589" y="320"/>
                    <a:pt x="589" y="320"/>
                  </a:cubicBezTo>
                  <a:cubicBezTo>
                    <a:pt x="587" y="328"/>
                    <a:pt x="587" y="328"/>
                    <a:pt x="587" y="328"/>
                  </a:cubicBezTo>
                  <a:cubicBezTo>
                    <a:pt x="597" y="326"/>
                    <a:pt x="597" y="326"/>
                    <a:pt x="597" y="326"/>
                  </a:cubicBezTo>
                  <a:cubicBezTo>
                    <a:pt x="604" y="335"/>
                    <a:pt x="604" y="335"/>
                    <a:pt x="604" y="335"/>
                  </a:cubicBezTo>
                  <a:cubicBezTo>
                    <a:pt x="604" y="335"/>
                    <a:pt x="616" y="339"/>
                    <a:pt x="616" y="339"/>
                  </a:cubicBezTo>
                  <a:cubicBezTo>
                    <a:pt x="616" y="340"/>
                    <a:pt x="615" y="343"/>
                    <a:pt x="615" y="343"/>
                  </a:cubicBezTo>
                  <a:cubicBezTo>
                    <a:pt x="635" y="337"/>
                    <a:pt x="635" y="337"/>
                    <a:pt x="635" y="337"/>
                  </a:cubicBezTo>
                  <a:cubicBezTo>
                    <a:pt x="635" y="337"/>
                    <a:pt x="648" y="335"/>
                    <a:pt x="648" y="335"/>
                  </a:cubicBezTo>
                  <a:cubicBezTo>
                    <a:pt x="648" y="335"/>
                    <a:pt x="657" y="330"/>
                    <a:pt x="657" y="330"/>
                  </a:cubicBezTo>
                  <a:cubicBezTo>
                    <a:pt x="694" y="328"/>
                    <a:pt x="694" y="328"/>
                    <a:pt x="694" y="328"/>
                  </a:cubicBezTo>
                  <a:cubicBezTo>
                    <a:pt x="696" y="335"/>
                    <a:pt x="696" y="335"/>
                    <a:pt x="696" y="335"/>
                  </a:cubicBezTo>
                  <a:cubicBezTo>
                    <a:pt x="696" y="335"/>
                    <a:pt x="711" y="332"/>
                    <a:pt x="712" y="332"/>
                  </a:cubicBezTo>
                  <a:cubicBezTo>
                    <a:pt x="712" y="332"/>
                    <a:pt x="724" y="329"/>
                    <a:pt x="724" y="329"/>
                  </a:cubicBezTo>
                  <a:cubicBezTo>
                    <a:pt x="734" y="333"/>
                    <a:pt x="734" y="333"/>
                    <a:pt x="734" y="333"/>
                  </a:cubicBezTo>
                  <a:cubicBezTo>
                    <a:pt x="733" y="349"/>
                    <a:pt x="733" y="349"/>
                    <a:pt x="733" y="349"/>
                  </a:cubicBezTo>
                  <a:lnTo>
                    <a:pt x="717" y="3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27">
              <a:extLst>
                <a:ext uri="{FF2B5EF4-FFF2-40B4-BE49-F238E27FC236}">
                  <a16:creationId xmlns:a16="http://schemas.microsoft.com/office/drawing/2014/main" id="{E7C134F1-CC73-47AB-BA95-A4D0005AC136}"/>
                </a:ext>
              </a:extLst>
            </p:cNvPr>
            <p:cNvSpPr>
              <a:spLocks/>
            </p:cNvSpPr>
            <p:nvPr/>
          </p:nvSpPr>
          <p:spPr bwMode="auto">
            <a:xfrm>
              <a:off x="6474273" y="5741148"/>
              <a:ext cx="153271" cy="99959"/>
            </a:xfrm>
            <a:custGeom>
              <a:avLst/>
              <a:gdLst>
                <a:gd name="T0" fmla="*/ 0 w 102"/>
                <a:gd name="T1" fmla="*/ 30 h 66"/>
                <a:gd name="T2" fmla="*/ 10 w 102"/>
                <a:gd name="T3" fmla="*/ 28 h 66"/>
                <a:gd name="T4" fmla="*/ 17 w 102"/>
                <a:gd name="T5" fmla="*/ 30 h 66"/>
                <a:gd name="T6" fmla="*/ 47 w 102"/>
                <a:gd name="T7" fmla="*/ 59 h 66"/>
                <a:gd name="T8" fmla="*/ 49 w 102"/>
                <a:gd name="T9" fmla="*/ 56 h 66"/>
                <a:gd name="T10" fmla="*/ 52 w 102"/>
                <a:gd name="T11" fmla="*/ 65 h 66"/>
                <a:gd name="T12" fmla="*/ 56 w 102"/>
                <a:gd name="T13" fmla="*/ 66 h 66"/>
                <a:gd name="T14" fmla="*/ 82 w 102"/>
                <a:gd name="T15" fmla="*/ 60 h 66"/>
                <a:gd name="T16" fmla="*/ 86 w 102"/>
                <a:gd name="T17" fmla="*/ 48 h 66"/>
                <a:gd name="T18" fmla="*/ 84 w 102"/>
                <a:gd name="T19" fmla="*/ 43 h 66"/>
                <a:gd name="T20" fmla="*/ 84 w 102"/>
                <a:gd name="T21" fmla="*/ 41 h 66"/>
                <a:gd name="T22" fmla="*/ 102 w 102"/>
                <a:gd name="T23" fmla="*/ 41 h 66"/>
                <a:gd name="T24" fmla="*/ 95 w 102"/>
                <a:gd name="T25" fmla="*/ 23 h 66"/>
                <a:gd name="T26" fmla="*/ 96 w 102"/>
                <a:gd name="T27" fmla="*/ 16 h 66"/>
                <a:gd name="T28" fmla="*/ 76 w 102"/>
                <a:gd name="T29" fmla="*/ 18 h 66"/>
                <a:gd name="T30" fmla="*/ 72 w 102"/>
                <a:gd name="T31" fmla="*/ 14 h 66"/>
                <a:gd name="T32" fmla="*/ 74 w 102"/>
                <a:gd name="T33" fmla="*/ 7 h 66"/>
                <a:gd name="T34" fmla="*/ 69 w 102"/>
                <a:gd name="T35" fmla="*/ 2 h 66"/>
                <a:gd name="T36" fmla="*/ 65 w 102"/>
                <a:gd name="T37" fmla="*/ 8 h 66"/>
                <a:gd name="T38" fmla="*/ 66 w 102"/>
                <a:gd name="T39" fmla="*/ 19 h 66"/>
                <a:gd name="T40" fmla="*/ 61 w 102"/>
                <a:gd name="T41" fmla="*/ 23 h 66"/>
                <a:gd name="T42" fmla="*/ 60 w 102"/>
                <a:gd name="T43" fmla="*/ 19 h 66"/>
                <a:gd name="T44" fmla="*/ 62 w 102"/>
                <a:gd name="T45" fmla="*/ 12 h 66"/>
                <a:gd name="T46" fmla="*/ 62 w 102"/>
                <a:gd name="T47" fmla="*/ 0 h 66"/>
                <a:gd name="T48" fmla="*/ 57 w 102"/>
                <a:gd name="T49" fmla="*/ 0 h 66"/>
                <a:gd name="T50" fmla="*/ 52 w 102"/>
                <a:gd name="T51" fmla="*/ 9 h 66"/>
                <a:gd name="T52" fmla="*/ 45 w 102"/>
                <a:gd name="T53" fmla="*/ 11 h 66"/>
                <a:gd name="T54" fmla="*/ 41 w 102"/>
                <a:gd name="T55" fmla="*/ 19 h 66"/>
                <a:gd name="T56" fmla="*/ 29 w 102"/>
                <a:gd name="T57" fmla="*/ 14 h 66"/>
                <a:gd name="T58" fmla="*/ 15 w 102"/>
                <a:gd name="T59" fmla="*/ 18 h 66"/>
                <a:gd name="T60" fmla="*/ 11 w 102"/>
                <a:gd name="T61" fmla="*/ 14 h 66"/>
                <a:gd name="T62" fmla="*/ 0 w 102"/>
                <a:gd name="T63"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66">
                  <a:moveTo>
                    <a:pt x="0" y="30"/>
                  </a:moveTo>
                  <a:cubicBezTo>
                    <a:pt x="10" y="28"/>
                    <a:pt x="10" y="28"/>
                    <a:pt x="10" y="28"/>
                  </a:cubicBezTo>
                  <a:cubicBezTo>
                    <a:pt x="10" y="28"/>
                    <a:pt x="17" y="29"/>
                    <a:pt x="17" y="30"/>
                  </a:cubicBezTo>
                  <a:cubicBezTo>
                    <a:pt x="47" y="59"/>
                    <a:pt x="47" y="59"/>
                    <a:pt x="47" y="59"/>
                  </a:cubicBezTo>
                  <a:cubicBezTo>
                    <a:pt x="49" y="56"/>
                    <a:pt x="49" y="56"/>
                    <a:pt x="49" y="56"/>
                  </a:cubicBezTo>
                  <a:cubicBezTo>
                    <a:pt x="52" y="65"/>
                    <a:pt x="52" y="65"/>
                    <a:pt x="52" y="65"/>
                  </a:cubicBezTo>
                  <a:cubicBezTo>
                    <a:pt x="56" y="66"/>
                    <a:pt x="56" y="66"/>
                    <a:pt x="56" y="66"/>
                  </a:cubicBezTo>
                  <a:cubicBezTo>
                    <a:pt x="82" y="60"/>
                    <a:pt x="82" y="60"/>
                    <a:pt x="82" y="60"/>
                  </a:cubicBezTo>
                  <a:cubicBezTo>
                    <a:pt x="86" y="48"/>
                    <a:pt x="86" y="48"/>
                    <a:pt x="86" y="48"/>
                  </a:cubicBezTo>
                  <a:cubicBezTo>
                    <a:pt x="84" y="43"/>
                    <a:pt x="84" y="43"/>
                    <a:pt x="84" y="43"/>
                  </a:cubicBezTo>
                  <a:cubicBezTo>
                    <a:pt x="84" y="41"/>
                    <a:pt x="84" y="41"/>
                    <a:pt x="84" y="41"/>
                  </a:cubicBezTo>
                  <a:cubicBezTo>
                    <a:pt x="102" y="41"/>
                    <a:pt x="102" y="41"/>
                    <a:pt x="102" y="41"/>
                  </a:cubicBezTo>
                  <a:cubicBezTo>
                    <a:pt x="95" y="23"/>
                    <a:pt x="95" y="23"/>
                    <a:pt x="95" y="23"/>
                  </a:cubicBezTo>
                  <a:cubicBezTo>
                    <a:pt x="96" y="16"/>
                    <a:pt x="96" y="16"/>
                    <a:pt x="96" y="16"/>
                  </a:cubicBezTo>
                  <a:cubicBezTo>
                    <a:pt x="96" y="16"/>
                    <a:pt x="76" y="18"/>
                    <a:pt x="76" y="18"/>
                  </a:cubicBezTo>
                  <a:cubicBezTo>
                    <a:pt x="76" y="18"/>
                    <a:pt x="72" y="14"/>
                    <a:pt x="72" y="14"/>
                  </a:cubicBezTo>
                  <a:cubicBezTo>
                    <a:pt x="74" y="7"/>
                    <a:pt x="74" y="7"/>
                    <a:pt x="74" y="7"/>
                  </a:cubicBezTo>
                  <a:cubicBezTo>
                    <a:pt x="69" y="2"/>
                    <a:pt x="69" y="2"/>
                    <a:pt x="69" y="2"/>
                  </a:cubicBezTo>
                  <a:cubicBezTo>
                    <a:pt x="65" y="8"/>
                    <a:pt x="65" y="8"/>
                    <a:pt x="65" y="8"/>
                  </a:cubicBezTo>
                  <a:cubicBezTo>
                    <a:pt x="66" y="19"/>
                    <a:pt x="66" y="19"/>
                    <a:pt x="66" y="19"/>
                  </a:cubicBezTo>
                  <a:cubicBezTo>
                    <a:pt x="61" y="23"/>
                    <a:pt x="61" y="23"/>
                    <a:pt x="61" y="23"/>
                  </a:cubicBezTo>
                  <a:cubicBezTo>
                    <a:pt x="60" y="19"/>
                    <a:pt x="60" y="19"/>
                    <a:pt x="60" y="19"/>
                  </a:cubicBezTo>
                  <a:cubicBezTo>
                    <a:pt x="62" y="12"/>
                    <a:pt x="62" y="12"/>
                    <a:pt x="62" y="12"/>
                  </a:cubicBezTo>
                  <a:cubicBezTo>
                    <a:pt x="62" y="0"/>
                    <a:pt x="62" y="0"/>
                    <a:pt x="62" y="0"/>
                  </a:cubicBezTo>
                  <a:cubicBezTo>
                    <a:pt x="57" y="0"/>
                    <a:pt x="57" y="0"/>
                    <a:pt x="57" y="0"/>
                  </a:cubicBezTo>
                  <a:cubicBezTo>
                    <a:pt x="52" y="9"/>
                    <a:pt x="52" y="9"/>
                    <a:pt x="52" y="9"/>
                  </a:cubicBezTo>
                  <a:cubicBezTo>
                    <a:pt x="45" y="11"/>
                    <a:pt x="45" y="11"/>
                    <a:pt x="45" y="11"/>
                  </a:cubicBezTo>
                  <a:cubicBezTo>
                    <a:pt x="41" y="19"/>
                    <a:pt x="41" y="19"/>
                    <a:pt x="41" y="19"/>
                  </a:cubicBezTo>
                  <a:cubicBezTo>
                    <a:pt x="29" y="14"/>
                    <a:pt x="29" y="14"/>
                    <a:pt x="29" y="14"/>
                  </a:cubicBezTo>
                  <a:cubicBezTo>
                    <a:pt x="15" y="18"/>
                    <a:pt x="15" y="18"/>
                    <a:pt x="15" y="18"/>
                  </a:cubicBezTo>
                  <a:cubicBezTo>
                    <a:pt x="11" y="14"/>
                    <a:pt x="11" y="14"/>
                    <a:pt x="11" y="14"/>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8">
              <a:extLst>
                <a:ext uri="{FF2B5EF4-FFF2-40B4-BE49-F238E27FC236}">
                  <a16:creationId xmlns:a16="http://schemas.microsoft.com/office/drawing/2014/main" id="{D2576B76-FB6B-4C51-9422-F6BF41CF6653}"/>
                </a:ext>
              </a:extLst>
            </p:cNvPr>
            <p:cNvSpPr>
              <a:spLocks/>
            </p:cNvSpPr>
            <p:nvPr/>
          </p:nvSpPr>
          <p:spPr bwMode="auto">
            <a:xfrm>
              <a:off x="6660863" y="5723377"/>
              <a:ext cx="26656" cy="22213"/>
            </a:xfrm>
            <a:custGeom>
              <a:avLst/>
              <a:gdLst>
                <a:gd name="T0" fmla="*/ 12 w 12"/>
                <a:gd name="T1" fmla="*/ 10 h 10"/>
                <a:gd name="T2" fmla="*/ 5 w 12"/>
                <a:gd name="T3" fmla="*/ 10 h 10"/>
                <a:gd name="T4" fmla="*/ 0 w 12"/>
                <a:gd name="T5" fmla="*/ 8 h 10"/>
                <a:gd name="T6" fmla="*/ 8 w 12"/>
                <a:gd name="T7" fmla="*/ 0 h 10"/>
                <a:gd name="T8" fmla="*/ 12 w 12"/>
                <a:gd name="T9" fmla="*/ 10 h 10"/>
              </a:gdLst>
              <a:ahLst/>
              <a:cxnLst>
                <a:cxn ang="0">
                  <a:pos x="T0" y="T1"/>
                </a:cxn>
                <a:cxn ang="0">
                  <a:pos x="T2" y="T3"/>
                </a:cxn>
                <a:cxn ang="0">
                  <a:pos x="T4" y="T5"/>
                </a:cxn>
                <a:cxn ang="0">
                  <a:pos x="T6" y="T7"/>
                </a:cxn>
                <a:cxn ang="0">
                  <a:pos x="T8" y="T9"/>
                </a:cxn>
              </a:cxnLst>
              <a:rect l="0" t="0" r="r" b="b"/>
              <a:pathLst>
                <a:path w="12" h="10">
                  <a:moveTo>
                    <a:pt x="12" y="10"/>
                  </a:moveTo>
                  <a:lnTo>
                    <a:pt x="5" y="10"/>
                  </a:lnTo>
                  <a:lnTo>
                    <a:pt x="0" y="8"/>
                  </a:lnTo>
                  <a:lnTo>
                    <a:pt x="8" y="0"/>
                  </a:lnTo>
                  <a:lnTo>
                    <a:pt x="1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9">
              <a:extLst>
                <a:ext uri="{FF2B5EF4-FFF2-40B4-BE49-F238E27FC236}">
                  <a16:creationId xmlns:a16="http://schemas.microsoft.com/office/drawing/2014/main" id="{80B3DE8C-326C-4824-8B14-9D60E7E061A9}"/>
                </a:ext>
              </a:extLst>
            </p:cNvPr>
            <p:cNvSpPr>
              <a:spLocks/>
            </p:cNvSpPr>
            <p:nvPr/>
          </p:nvSpPr>
          <p:spPr bwMode="auto">
            <a:xfrm>
              <a:off x="7267281" y="5472369"/>
              <a:ext cx="66639" cy="44426"/>
            </a:xfrm>
            <a:custGeom>
              <a:avLst/>
              <a:gdLst>
                <a:gd name="T0" fmla="*/ 14 w 30"/>
                <a:gd name="T1" fmla="*/ 20 h 20"/>
                <a:gd name="T2" fmla="*/ 3 w 30"/>
                <a:gd name="T3" fmla="*/ 14 h 20"/>
                <a:gd name="T4" fmla="*/ 0 w 30"/>
                <a:gd name="T5" fmla="*/ 6 h 20"/>
                <a:gd name="T6" fmla="*/ 3 w 30"/>
                <a:gd name="T7" fmla="*/ 0 h 20"/>
                <a:gd name="T8" fmla="*/ 10 w 30"/>
                <a:gd name="T9" fmla="*/ 2 h 20"/>
                <a:gd name="T10" fmla="*/ 10 w 30"/>
                <a:gd name="T11" fmla="*/ 7 h 20"/>
                <a:gd name="T12" fmla="*/ 30 w 30"/>
                <a:gd name="T13" fmla="*/ 20 h 20"/>
                <a:gd name="T14" fmla="*/ 14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4" y="20"/>
                  </a:moveTo>
                  <a:lnTo>
                    <a:pt x="3" y="14"/>
                  </a:lnTo>
                  <a:lnTo>
                    <a:pt x="0" y="6"/>
                  </a:lnTo>
                  <a:lnTo>
                    <a:pt x="3" y="0"/>
                  </a:lnTo>
                  <a:lnTo>
                    <a:pt x="10" y="2"/>
                  </a:lnTo>
                  <a:lnTo>
                    <a:pt x="10" y="7"/>
                  </a:lnTo>
                  <a:lnTo>
                    <a:pt x="30" y="20"/>
                  </a:lnTo>
                  <a:lnTo>
                    <a:pt x="1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30">
              <a:extLst>
                <a:ext uri="{FF2B5EF4-FFF2-40B4-BE49-F238E27FC236}">
                  <a16:creationId xmlns:a16="http://schemas.microsoft.com/office/drawing/2014/main" id="{75033341-A93F-45A0-9651-0538E26F8E2C}"/>
                </a:ext>
              </a:extLst>
            </p:cNvPr>
            <p:cNvSpPr>
              <a:spLocks/>
            </p:cNvSpPr>
            <p:nvPr/>
          </p:nvSpPr>
          <p:spPr bwMode="auto">
            <a:xfrm>
              <a:off x="5594631" y="1556198"/>
              <a:ext cx="1339450" cy="2036944"/>
            </a:xfrm>
            <a:custGeom>
              <a:avLst/>
              <a:gdLst>
                <a:gd name="T0" fmla="*/ 786 w 883"/>
                <a:gd name="T1" fmla="*/ 623 h 1341"/>
                <a:gd name="T2" fmla="*/ 639 w 883"/>
                <a:gd name="T3" fmla="*/ 785 h 1341"/>
                <a:gd name="T4" fmla="*/ 609 w 883"/>
                <a:gd name="T5" fmla="*/ 799 h 1341"/>
                <a:gd name="T6" fmla="*/ 591 w 883"/>
                <a:gd name="T7" fmla="*/ 873 h 1341"/>
                <a:gd name="T8" fmla="*/ 502 w 883"/>
                <a:gd name="T9" fmla="*/ 925 h 1341"/>
                <a:gd name="T10" fmla="*/ 547 w 883"/>
                <a:gd name="T11" fmla="*/ 949 h 1341"/>
                <a:gd name="T12" fmla="*/ 720 w 883"/>
                <a:gd name="T13" fmla="*/ 989 h 1341"/>
                <a:gd name="T14" fmla="*/ 698 w 883"/>
                <a:gd name="T15" fmla="*/ 1084 h 1341"/>
                <a:gd name="T16" fmla="*/ 555 w 883"/>
                <a:gd name="T17" fmla="*/ 1242 h 1341"/>
                <a:gd name="T18" fmla="*/ 347 w 883"/>
                <a:gd name="T19" fmla="*/ 1312 h 1341"/>
                <a:gd name="T20" fmla="*/ 244 w 883"/>
                <a:gd name="T21" fmla="*/ 1299 h 1341"/>
                <a:gd name="T22" fmla="*/ 132 w 883"/>
                <a:gd name="T23" fmla="*/ 1333 h 1341"/>
                <a:gd name="T24" fmla="*/ 116 w 883"/>
                <a:gd name="T25" fmla="*/ 1228 h 1341"/>
                <a:gd name="T26" fmla="*/ 234 w 883"/>
                <a:gd name="T27" fmla="*/ 1064 h 1341"/>
                <a:gd name="T28" fmla="*/ 217 w 883"/>
                <a:gd name="T29" fmla="*/ 914 h 1341"/>
                <a:gd name="T30" fmla="*/ 242 w 883"/>
                <a:gd name="T31" fmla="*/ 876 h 1341"/>
                <a:gd name="T32" fmla="*/ 217 w 883"/>
                <a:gd name="T33" fmla="*/ 884 h 1341"/>
                <a:gd name="T34" fmla="*/ 174 w 883"/>
                <a:gd name="T35" fmla="*/ 907 h 1341"/>
                <a:gd name="T36" fmla="*/ 131 w 883"/>
                <a:gd name="T37" fmla="*/ 883 h 1341"/>
                <a:gd name="T38" fmla="*/ 170 w 883"/>
                <a:gd name="T39" fmla="*/ 822 h 1341"/>
                <a:gd name="T40" fmla="*/ 103 w 883"/>
                <a:gd name="T41" fmla="*/ 952 h 1341"/>
                <a:gd name="T42" fmla="*/ 6 w 883"/>
                <a:gd name="T43" fmla="*/ 1048 h 1341"/>
                <a:gd name="T44" fmla="*/ 87 w 883"/>
                <a:gd name="T45" fmla="*/ 924 h 1341"/>
                <a:gd name="T46" fmla="*/ 64 w 883"/>
                <a:gd name="T47" fmla="*/ 885 h 1341"/>
                <a:gd name="T48" fmla="*/ 71 w 883"/>
                <a:gd name="T49" fmla="*/ 850 h 1341"/>
                <a:gd name="T50" fmla="*/ 97 w 883"/>
                <a:gd name="T51" fmla="*/ 799 h 1341"/>
                <a:gd name="T52" fmla="*/ 90 w 883"/>
                <a:gd name="T53" fmla="*/ 785 h 1341"/>
                <a:gd name="T54" fmla="*/ 132 w 883"/>
                <a:gd name="T55" fmla="*/ 715 h 1341"/>
                <a:gd name="T56" fmla="*/ 187 w 883"/>
                <a:gd name="T57" fmla="*/ 650 h 1341"/>
                <a:gd name="T58" fmla="*/ 217 w 883"/>
                <a:gd name="T59" fmla="*/ 608 h 1341"/>
                <a:gd name="T60" fmla="*/ 116 w 883"/>
                <a:gd name="T61" fmla="*/ 680 h 1341"/>
                <a:gd name="T62" fmla="*/ 88 w 883"/>
                <a:gd name="T63" fmla="*/ 624 h 1341"/>
                <a:gd name="T64" fmla="*/ 118 w 883"/>
                <a:gd name="T65" fmla="*/ 613 h 1341"/>
                <a:gd name="T66" fmla="*/ 73 w 883"/>
                <a:gd name="T67" fmla="*/ 617 h 1341"/>
                <a:gd name="T68" fmla="*/ 91 w 883"/>
                <a:gd name="T69" fmla="*/ 596 h 1341"/>
                <a:gd name="T70" fmla="*/ 88 w 883"/>
                <a:gd name="T71" fmla="*/ 546 h 1341"/>
                <a:gd name="T72" fmla="*/ 153 w 883"/>
                <a:gd name="T73" fmla="*/ 522 h 1341"/>
                <a:gd name="T74" fmla="*/ 154 w 883"/>
                <a:gd name="T75" fmla="*/ 467 h 1341"/>
                <a:gd name="T76" fmla="*/ 170 w 883"/>
                <a:gd name="T77" fmla="*/ 423 h 1341"/>
                <a:gd name="T78" fmla="*/ 144 w 883"/>
                <a:gd name="T79" fmla="*/ 384 h 1341"/>
                <a:gd name="T80" fmla="*/ 209 w 883"/>
                <a:gd name="T81" fmla="*/ 338 h 1341"/>
                <a:gd name="T82" fmla="*/ 188 w 883"/>
                <a:gd name="T83" fmla="*/ 286 h 1341"/>
                <a:gd name="T84" fmla="*/ 209 w 883"/>
                <a:gd name="T85" fmla="*/ 261 h 1341"/>
                <a:gd name="T86" fmla="*/ 231 w 883"/>
                <a:gd name="T87" fmla="*/ 234 h 1341"/>
                <a:gd name="T88" fmla="*/ 259 w 883"/>
                <a:gd name="T89" fmla="*/ 216 h 1341"/>
                <a:gd name="T90" fmla="*/ 278 w 883"/>
                <a:gd name="T91" fmla="*/ 205 h 1341"/>
                <a:gd name="T92" fmla="*/ 299 w 883"/>
                <a:gd name="T93" fmla="*/ 149 h 1341"/>
                <a:gd name="T94" fmla="*/ 349 w 883"/>
                <a:gd name="T95" fmla="*/ 129 h 1341"/>
                <a:gd name="T96" fmla="*/ 363 w 883"/>
                <a:gd name="T97" fmla="*/ 63 h 1341"/>
                <a:gd name="T98" fmla="*/ 402 w 883"/>
                <a:gd name="T99" fmla="*/ 31 h 1341"/>
                <a:gd name="T100" fmla="*/ 427 w 883"/>
                <a:gd name="T101" fmla="*/ 56 h 1341"/>
                <a:gd name="T102" fmla="*/ 504 w 883"/>
                <a:gd name="T103" fmla="*/ 62 h 1341"/>
                <a:gd name="T104" fmla="*/ 589 w 883"/>
                <a:gd name="T105" fmla="*/ 60 h 1341"/>
                <a:gd name="T106" fmla="*/ 696 w 883"/>
                <a:gd name="T107" fmla="*/ 45 h 1341"/>
                <a:gd name="T108" fmla="*/ 678 w 883"/>
                <a:gd name="T109" fmla="*/ 157 h 1341"/>
                <a:gd name="T110" fmla="*/ 496 w 883"/>
                <a:gd name="T111" fmla="*/ 252 h 1341"/>
                <a:gd name="T112" fmla="*/ 512 w 883"/>
                <a:gd name="T113" fmla="*/ 294 h 1341"/>
                <a:gd name="T114" fmla="*/ 463 w 883"/>
                <a:gd name="T115" fmla="*/ 341 h 1341"/>
                <a:gd name="T116" fmla="*/ 467 w 883"/>
                <a:gd name="T117" fmla="*/ 379 h 1341"/>
                <a:gd name="T118" fmla="*/ 476 w 883"/>
                <a:gd name="T119" fmla="*/ 387 h 1341"/>
                <a:gd name="T120" fmla="*/ 651 w 883"/>
                <a:gd name="T121" fmla="*/ 377 h 1341"/>
                <a:gd name="T122" fmla="*/ 735 w 883"/>
                <a:gd name="T123" fmla="*/ 385 h 1341"/>
                <a:gd name="T124" fmla="*/ 883 w 883"/>
                <a:gd name="T125" fmla="*/ 472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3" h="1341">
                  <a:moveTo>
                    <a:pt x="877" y="479"/>
                  </a:moveTo>
                  <a:cubicBezTo>
                    <a:pt x="878" y="486"/>
                    <a:pt x="878" y="486"/>
                    <a:pt x="878" y="486"/>
                  </a:cubicBezTo>
                  <a:cubicBezTo>
                    <a:pt x="871" y="497"/>
                    <a:pt x="871" y="497"/>
                    <a:pt x="871" y="497"/>
                  </a:cubicBezTo>
                  <a:cubicBezTo>
                    <a:pt x="855" y="510"/>
                    <a:pt x="855" y="510"/>
                    <a:pt x="855" y="510"/>
                  </a:cubicBezTo>
                  <a:cubicBezTo>
                    <a:pt x="848" y="512"/>
                    <a:pt x="848" y="512"/>
                    <a:pt x="848" y="512"/>
                  </a:cubicBezTo>
                  <a:cubicBezTo>
                    <a:pt x="844" y="523"/>
                    <a:pt x="844" y="523"/>
                    <a:pt x="844" y="523"/>
                  </a:cubicBezTo>
                  <a:cubicBezTo>
                    <a:pt x="813" y="562"/>
                    <a:pt x="813" y="562"/>
                    <a:pt x="813" y="562"/>
                  </a:cubicBezTo>
                  <a:cubicBezTo>
                    <a:pt x="808" y="598"/>
                    <a:pt x="808" y="598"/>
                    <a:pt x="808" y="598"/>
                  </a:cubicBezTo>
                  <a:cubicBezTo>
                    <a:pt x="797" y="617"/>
                    <a:pt x="797" y="617"/>
                    <a:pt x="797" y="617"/>
                  </a:cubicBezTo>
                  <a:cubicBezTo>
                    <a:pt x="797" y="617"/>
                    <a:pt x="786" y="623"/>
                    <a:pt x="786" y="623"/>
                  </a:cubicBezTo>
                  <a:cubicBezTo>
                    <a:pt x="786" y="624"/>
                    <a:pt x="770" y="669"/>
                    <a:pt x="770" y="669"/>
                  </a:cubicBezTo>
                  <a:cubicBezTo>
                    <a:pt x="759" y="682"/>
                    <a:pt x="759" y="682"/>
                    <a:pt x="759" y="682"/>
                  </a:cubicBezTo>
                  <a:cubicBezTo>
                    <a:pt x="725" y="705"/>
                    <a:pt x="725" y="705"/>
                    <a:pt x="725" y="705"/>
                  </a:cubicBezTo>
                  <a:cubicBezTo>
                    <a:pt x="725" y="705"/>
                    <a:pt x="718" y="719"/>
                    <a:pt x="716" y="729"/>
                  </a:cubicBezTo>
                  <a:cubicBezTo>
                    <a:pt x="705" y="733"/>
                    <a:pt x="705" y="733"/>
                    <a:pt x="705" y="733"/>
                  </a:cubicBezTo>
                  <a:cubicBezTo>
                    <a:pt x="704" y="752"/>
                    <a:pt x="704" y="752"/>
                    <a:pt x="704" y="752"/>
                  </a:cubicBezTo>
                  <a:cubicBezTo>
                    <a:pt x="690" y="763"/>
                    <a:pt x="690" y="763"/>
                    <a:pt x="690" y="763"/>
                  </a:cubicBezTo>
                  <a:cubicBezTo>
                    <a:pt x="688" y="767"/>
                    <a:pt x="688" y="767"/>
                    <a:pt x="688" y="767"/>
                  </a:cubicBezTo>
                  <a:cubicBezTo>
                    <a:pt x="650" y="792"/>
                    <a:pt x="650" y="792"/>
                    <a:pt x="650" y="792"/>
                  </a:cubicBezTo>
                  <a:cubicBezTo>
                    <a:pt x="639" y="785"/>
                    <a:pt x="639" y="785"/>
                    <a:pt x="639" y="785"/>
                  </a:cubicBezTo>
                  <a:cubicBezTo>
                    <a:pt x="623" y="790"/>
                    <a:pt x="623" y="790"/>
                    <a:pt x="623" y="790"/>
                  </a:cubicBezTo>
                  <a:cubicBezTo>
                    <a:pt x="616" y="785"/>
                    <a:pt x="616" y="785"/>
                    <a:pt x="616" y="785"/>
                  </a:cubicBezTo>
                  <a:cubicBezTo>
                    <a:pt x="607" y="791"/>
                    <a:pt x="607" y="791"/>
                    <a:pt x="607" y="791"/>
                  </a:cubicBezTo>
                  <a:cubicBezTo>
                    <a:pt x="589" y="786"/>
                    <a:pt x="589" y="786"/>
                    <a:pt x="589" y="786"/>
                  </a:cubicBezTo>
                  <a:cubicBezTo>
                    <a:pt x="589" y="786"/>
                    <a:pt x="576" y="792"/>
                    <a:pt x="570" y="795"/>
                  </a:cubicBezTo>
                  <a:cubicBezTo>
                    <a:pt x="564" y="799"/>
                    <a:pt x="544" y="812"/>
                    <a:pt x="544" y="812"/>
                  </a:cubicBezTo>
                  <a:cubicBezTo>
                    <a:pt x="544" y="812"/>
                    <a:pt x="543" y="819"/>
                    <a:pt x="543" y="819"/>
                  </a:cubicBezTo>
                  <a:cubicBezTo>
                    <a:pt x="544" y="819"/>
                    <a:pt x="557" y="818"/>
                    <a:pt x="557" y="818"/>
                  </a:cubicBezTo>
                  <a:cubicBezTo>
                    <a:pt x="557" y="818"/>
                    <a:pt x="568" y="809"/>
                    <a:pt x="576" y="806"/>
                  </a:cubicBezTo>
                  <a:cubicBezTo>
                    <a:pt x="583" y="803"/>
                    <a:pt x="598" y="800"/>
                    <a:pt x="609" y="799"/>
                  </a:cubicBezTo>
                  <a:cubicBezTo>
                    <a:pt x="613" y="793"/>
                    <a:pt x="613" y="793"/>
                    <a:pt x="613" y="793"/>
                  </a:cubicBezTo>
                  <a:cubicBezTo>
                    <a:pt x="633" y="801"/>
                    <a:pt x="633" y="801"/>
                    <a:pt x="633" y="801"/>
                  </a:cubicBezTo>
                  <a:cubicBezTo>
                    <a:pt x="642" y="839"/>
                    <a:pt x="642" y="839"/>
                    <a:pt x="642" y="839"/>
                  </a:cubicBezTo>
                  <a:cubicBezTo>
                    <a:pt x="652" y="843"/>
                    <a:pt x="652" y="843"/>
                    <a:pt x="652" y="843"/>
                  </a:cubicBezTo>
                  <a:cubicBezTo>
                    <a:pt x="661" y="854"/>
                    <a:pt x="661" y="854"/>
                    <a:pt x="661" y="854"/>
                  </a:cubicBezTo>
                  <a:cubicBezTo>
                    <a:pt x="663" y="866"/>
                    <a:pt x="663" y="866"/>
                    <a:pt x="663" y="866"/>
                  </a:cubicBezTo>
                  <a:cubicBezTo>
                    <a:pt x="650" y="877"/>
                    <a:pt x="650" y="877"/>
                    <a:pt x="650" y="877"/>
                  </a:cubicBezTo>
                  <a:cubicBezTo>
                    <a:pt x="650" y="877"/>
                    <a:pt x="639" y="878"/>
                    <a:pt x="627" y="884"/>
                  </a:cubicBezTo>
                  <a:cubicBezTo>
                    <a:pt x="607" y="884"/>
                    <a:pt x="607" y="884"/>
                    <a:pt x="607" y="884"/>
                  </a:cubicBezTo>
                  <a:cubicBezTo>
                    <a:pt x="591" y="873"/>
                    <a:pt x="591" y="873"/>
                    <a:pt x="591" y="873"/>
                  </a:cubicBezTo>
                  <a:cubicBezTo>
                    <a:pt x="579" y="881"/>
                    <a:pt x="579" y="881"/>
                    <a:pt x="579" y="881"/>
                  </a:cubicBezTo>
                  <a:cubicBezTo>
                    <a:pt x="567" y="893"/>
                    <a:pt x="567" y="893"/>
                    <a:pt x="567" y="893"/>
                  </a:cubicBezTo>
                  <a:cubicBezTo>
                    <a:pt x="559" y="893"/>
                    <a:pt x="559" y="893"/>
                    <a:pt x="559" y="893"/>
                  </a:cubicBezTo>
                  <a:cubicBezTo>
                    <a:pt x="550" y="902"/>
                    <a:pt x="550" y="902"/>
                    <a:pt x="550" y="902"/>
                  </a:cubicBezTo>
                  <a:cubicBezTo>
                    <a:pt x="546" y="915"/>
                    <a:pt x="546" y="915"/>
                    <a:pt x="546" y="915"/>
                  </a:cubicBezTo>
                  <a:cubicBezTo>
                    <a:pt x="535" y="918"/>
                    <a:pt x="535" y="918"/>
                    <a:pt x="535" y="918"/>
                  </a:cubicBezTo>
                  <a:cubicBezTo>
                    <a:pt x="527" y="912"/>
                    <a:pt x="527" y="912"/>
                    <a:pt x="527" y="912"/>
                  </a:cubicBezTo>
                  <a:cubicBezTo>
                    <a:pt x="519" y="919"/>
                    <a:pt x="519" y="919"/>
                    <a:pt x="519" y="919"/>
                  </a:cubicBezTo>
                  <a:cubicBezTo>
                    <a:pt x="505" y="919"/>
                    <a:pt x="505" y="919"/>
                    <a:pt x="505" y="919"/>
                  </a:cubicBezTo>
                  <a:cubicBezTo>
                    <a:pt x="502" y="925"/>
                    <a:pt x="502" y="925"/>
                    <a:pt x="502" y="925"/>
                  </a:cubicBezTo>
                  <a:cubicBezTo>
                    <a:pt x="491" y="924"/>
                    <a:pt x="491" y="924"/>
                    <a:pt x="491" y="924"/>
                  </a:cubicBezTo>
                  <a:cubicBezTo>
                    <a:pt x="445" y="894"/>
                    <a:pt x="445" y="894"/>
                    <a:pt x="445" y="894"/>
                  </a:cubicBezTo>
                  <a:cubicBezTo>
                    <a:pt x="436" y="894"/>
                    <a:pt x="436" y="894"/>
                    <a:pt x="436" y="894"/>
                  </a:cubicBezTo>
                  <a:cubicBezTo>
                    <a:pt x="447" y="917"/>
                    <a:pt x="447" y="917"/>
                    <a:pt x="447" y="917"/>
                  </a:cubicBezTo>
                  <a:cubicBezTo>
                    <a:pt x="476" y="923"/>
                    <a:pt x="476" y="923"/>
                    <a:pt x="476" y="923"/>
                  </a:cubicBezTo>
                  <a:cubicBezTo>
                    <a:pt x="492" y="932"/>
                    <a:pt x="492" y="932"/>
                    <a:pt x="492" y="932"/>
                  </a:cubicBezTo>
                  <a:cubicBezTo>
                    <a:pt x="505" y="933"/>
                    <a:pt x="505" y="933"/>
                    <a:pt x="505" y="933"/>
                  </a:cubicBezTo>
                  <a:cubicBezTo>
                    <a:pt x="526" y="942"/>
                    <a:pt x="526" y="942"/>
                    <a:pt x="526" y="942"/>
                  </a:cubicBezTo>
                  <a:cubicBezTo>
                    <a:pt x="542" y="941"/>
                    <a:pt x="542" y="941"/>
                    <a:pt x="542" y="941"/>
                  </a:cubicBezTo>
                  <a:cubicBezTo>
                    <a:pt x="547" y="949"/>
                    <a:pt x="547" y="949"/>
                    <a:pt x="547" y="949"/>
                  </a:cubicBezTo>
                  <a:cubicBezTo>
                    <a:pt x="557" y="957"/>
                    <a:pt x="557" y="957"/>
                    <a:pt x="557" y="957"/>
                  </a:cubicBezTo>
                  <a:cubicBezTo>
                    <a:pt x="575" y="958"/>
                    <a:pt x="575" y="958"/>
                    <a:pt x="575" y="958"/>
                  </a:cubicBezTo>
                  <a:cubicBezTo>
                    <a:pt x="612" y="926"/>
                    <a:pt x="612" y="926"/>
                    <a:pt x="612" y="926"/>
                  </a:cubicBezTo>
                  <a:cubicBezTo>
                    <a:pt x="637" y="930"/>
                    <a:pt x="637" y="930"/>
                    <a:pt x="637" y="930"/>
                  </a:cubicBezTo>
                  <a:cubicBezTo>
                    <a:pt x="663" y="951"/>
                    <a:pt x="663" y="951"/>
                    <a:pt x="663" y="951"/>
                  </a:cubicBezTo>
                  <a:cubicBezTo>
                    <a:pt x="692" y="980"/>
                    <a:pt x="692" y="980"/>
                    <a:pt x="692" y="980"/>
                  </a:cubicBezTo>
                  <a:cubicBezTo>
                    <a:pt x="696" y="981"/>
                    <a:pt x="696" y="981"/>
                    <a:pt x="696" y="981"/>
                  </a:cubicBezTo>
                  <a:cubicBezTo>
                    <a:pt x="702" y="990"/>
                    <a:pt x="702" y="990"/>
                    <a:pt x="702" y="990"/>
                  </a:cubicBezTo>
                  <a:cubicBezTo>
                    <a:pt x="714" y="990"/>
                    <a:pt x="714" y="990"/>
                    <a:pt x="714" y="990"/>
                  </a:cubicBezTo>
                  <a:cubicBezTo>
                    <a:pt x="720" y="989"/>
                    <a:pt x="720" y="989"/>
                    <a:pt x="720" y="989"/>
                  </a:cubicBezTo>
                  <a:cubicBezTo>
                    <a:pt x="731" y="997"/>
                    <a:pt x="731" y="997"/>
                    <a:pt x="731" y="997"/>
                  </a:cubicBezTo>
                  <a:cubicBezTo>
                    <a:pt x="732" y="1006"/>
                    <a:pt x="732" y="1006"/>
                    <a:pt x="732" y="1006"/>
                  </a:cubicBezTo>
                  <a:cubicBezTo>
                    <a:pt x="740" y="1013"/>
                    <a:pt x="740" y="1013"/>
                    <a:pt x="740" y="1013"/>
                  </a:cubicBezTo>
                  <a:cubicBezTo>
                    <a:pt x="740" y="1024"/>
                    <a:pt x="740" y="1024"/>
                    <a:pt x="740" y="1024"/>
                  </a:cubicBezTo>
                  <a:cubicBezTo>
                    <a:pt x="745" y="1027"/>
                    <a:pt x="745" y="1027"/>
                    <a:pt x="745" y="1027"/>
                  </a:cubicBezTo>
                  <a:cubicBezTo>
                    <a:pt x="745" y="1034"/>
                    <a:pt x="745" y="1034"/>
                    <a:pt x="745" y="1034"/>
                  </a:cubicBezTo>
                  <a:cubicBezTo>
                    <a:pt x="736" y="1046"/>
                    <a:pt x="736" y="1046"/>
                    <a:pt x="736" y="1046"/>
                  </a:cubicBezTo>
                  <a:cubicBezTo>
                    <a:pt x="722" y="1059"/>
                    <a:pt x="722" y="1059"/>
                    <a:pt x="722" y="1059"/>
                  </a:cubicBezTo>
                  <a:cubicBezTo>
                    <a:pt x="704" y="1074"/>
                    <a:pt x="704" y="1074"/>
                    <a:pt x="704" y="1074"/>
                  </a:cubicBezTo>
                  <a:cubicBezTo>
                    <a:pt x="698" y="1084"/>
                    <a:pt x="698" y="1084"/>
                    <a:pt x="698" y="1084"/>
                  </a:cubicBezTo>
                  <a:cubicBezTo>
                    <a:pt x="688" y="1080"/>
                    <a:pt x="688" y="1080"/>
                    <a:pt x="688" y="1080"/>
                  </a:cubicBezTo>
                  <a:cubicBezTo>
                    <a:pt x="678" y="1084"/>
                    <a:pt x="678" y="1084"/>
                    <a:pt x="678" y="1084"/>
                  </a:cubicBezTo>
                  <a:cubicBezTo>
                    <a:pt x="701" y="1144"/>
                    <a:pt x="701" y="1144"/>
                    <a:pt x="701" y="1144"/>
                  </a:cubicBezTo>
                  <a:cubicBezTo>
                    <a:pt x="665" y="1165"/>
                    <a:pt x="665" y="1165"/>
                    <a:pt x="665" y="1165"/>
                  </a:cubicBezTo>
                  <a:cubicBezTo>
                    <a:pt x="665" y="1175"/>
                    <a:pt x="665" y="1175"/>
                    <a:pt x="665" y="1175"/>
                  </a:cubicBezTo>
                  <a:cubicBezTo>
                    <a:pt x="637" y="1175"/>
                    <a:pt x="637" y="1175"/>
                    <a:pt x="637" y="1175"/>
                  </a:cubicBezTo>
                  <a:cubicBezTo>
                    <a:pt x="625" y="1187"/>
                    <a:pt x="625" y="1187"/>
                    <a:pt x="625" y="1187"/>
                  </a:cubicBezTo>
                  <a:cubicBezTo>
                    <a:pt x="618" y="1191"/>
                    <a:pt x="618" y="1191"/>
                    <a:pt x="618" y="1191"/>
                  </a:cubicBezTo>
                  <a:cubicBezTo>
                    <a:pt x="587" y="1224"/>
                    <a:pt x="587" y="1224"/>
                    <a:pt x="587" y="1224"/>
                  </a:cubicBezTo>
                  <a:cubicBezTo>
                    <a:pt x="555" y="1242"/>
                    <a:pt x="555" y="1242"/>
                    <a:pt x="555" y="1242"/>
                  </a:cubicBezTo>
                  <a:cubicBezTo>
                    <a:pt x="537" y="1254"/>
                    <a:pt x="537" y="1254"/>
                    <a:pt x="537" y="1254"/>
                  </a:cubicBezTo>
                  <a:cubicBezTo>
                    <a:pt x="510" y="1257"/>
                    <a:pt x="510" y="1257"/>
                    <a:pt x="510" y="1257"/>
                  </a:cubicBezTo>
                  <a:cubicBezTo>
                    <a:pt x="504" y="1281"/>
                    <a:pt x="504" y="1281"/>
                    <a:pt x="504" y="1281"/>
                  </a:cubicBezTo>
                  <a:cubicBezTo>
                    <a:pt x="459" y="1278"/>
                    <a:pt x="459" y="1278"/>
                    <a:pt x="459" y="1278"/>
                  </a:cubicBezTo>
                  <a:cubicBezTo>
                    <a:pt x="404" y="1267"/>
                    <a:pt x="404" y="1267"/>
                    <a:pt x="404" y="1267"/>
                  </a:cubicBezTo>
                  <a:cubicBezTo>
                    <a:pt x="398" y="1298"/>
                    <a:pt x="398" y="1298"/>
                    <a:pt x="398" y="1298"/>
                  </a:cubicBezTo>
                  <a:cubicBezTo>
                    <a:pt x="379" y="1293"/>
                    <a:pt x="379" y="1293"/>
                    <a:pt x="379" y="1293"/>
                  </a:cubicBezTo>
                  <a:cubicBezTo>
                    <a:pt x="360" y="1302"/>
                    <a:pt x="360" y="1302"/>
                    <a:pt x="360" y="1302"/>
                  </a:cubicBezTo>
                  <a:cubicBezTo>
                    <a:pt x="352" y="1289"/>
                    <a:pt x="352" y="1289"/>
                    <a:pt x="352" y="1289"/>
                  </a:cubicBezTo>
                  <a:cubicBezTo>
                    <a:pt x="347" y="1312"/>
                    <a:pt x="347" y="1312"/>
                    <a:pt x="347" y="1312"/>
                  </a:cubicBezTo>
                  <a:cubicBezTo>
                    <a:pt x="340" y="1313"/>
                    <a:pt x="340" y="1313"/>
                    <a:pt x="340" y="1313"/>
                  </a:cubicBezTo>
                  <a:cubicBezTo>
                    <a:pt x="335" y="1318"/>
                    <a:pt x="335" y="1318"/>
                    <a:pt x="335" y="1318"/>
                  </a:cubicBezTo>
                  <a:cubicBezTo>
                    <a:pt x="317" y="1327"/>
                    <a:pt x="317" y="1327"/>
                    <a:pt x="317" y="1327"/>
                  </a:cubicBezTo>
                  <a:cubicBezTo>
                    <a:pt x="300" y="1318"/>
                    <a:pt x="300" y="1318"/>
                    <a:pt x="300" y="1318"/>
                  </a:cubicBezTo>
                  <a:cubicBezTo>
                    <a:pt x="288" y="1319"/>
                    <a:pt x="288" y="1319"/>
                    <a:pt x="288" y="1319"/>
                  </a:cubicBezTo>
                  <a:cubicBezTo>
                    <a:pt x="277" y="1311"/>
                    <a:pt x="277" y="1311"/>
                    <a:pt x="277" y="1311"/>
                  </a:cubicBezTo>
                  <a:cubicBezTo>
                    <a:pt x="277" y="1311"/>
                    <a:pt x="275" y="1305"/>
                    <a:pt x="271" y="1301"/>
                  </a:cubicBezTo>
                  <a:cubicBezTo>
                    <a:pt x="267" y="1297"/>
                    <a:pt x="255" y="1284"/>
                    <a:pt x="255" y="1284"/>
                  </a:cubicBezTo>
                  <a:cubicBezTo>
                    <a:pt x="233" y="1271"/>
                    <a:pt x="233" y="1271"/>
                    <a:pt x="233" y="1271"/>
                  </a:cubicBezTo>
                  <a:cubicBezTo>
                    <a:pt x="244" y="1299"/>
                    <a:pt x="244" y="1299"/>
                    <a:pt x="244" y="1299"/>
                  </a:cubicBezTo>
                  <a:cubicBezTo>
                    <a:pt x="247" y="1302"/>
                    <a:pt x="247" y="1302"/>
                    <a:pt x="247" y="1302"/>
                  </a:cubicBezTo>
                  <a:cubicBezTo>
                    <a:pt x="237" y="1317"/>
                    <a:pt x="237" y="1317"/>
                    <a:pt x="237" y="1317"/>
                  </a:cubicBezTo>
                  <a:cubicBezTo>
                    <a:pt x="237" y="1336"/>
                    <a:pt x="237" y="1336"/>
                    <a:pt x="237" y="1336"/>
                  </a:cubicBezTo>
                  <a:cubicBezTo>
                    <a:pt x="227" y="1341"/>
                    <a:pt x="227" y="1341"/>
                    <a:pt x="227" y="1341"/>
                  </a:cubicBezTo>
                  <a:cubicBezTo>
                    <a:pt x="219" y="1337"/>
                    <a:pt x="219" y="1337"/>
                    <a:pt x="219" y="1337"/>
                  </a:cubicBezTo>
                  <a:cubicBezTo>
                    <a:pt x="168" y="1280"/>
                    <a:pt x="168" y="1280"/>
                    <a:pt x="168" y="1280"/>
                  </a:cubicBezTo>
                  <a:cubicBezTo>
                    <a:pt x="160" y="1261"/>
                    <a:pt x="160" y="1261"/>
                    <a:pt x="160" y="1261"/>
                  </a:cubicBezTo>
                  <a:cubicBezTo>
                    <a:pt x="134" y="1271"/>
                    <a:pt x="134" y="1271"/>
                    <a:pt x="134" y="1271"/>
                  </a:cubicBezTo>
                  <a:cubicBezTo>
                    <a:pt x="130" y="1300"/>
                    <a:pt x="130" y="1300"/>
                    <a:pt x="130" y="1300"/>
                  </a:cubicBezTo>
                  <a:cubicBezTo>
                    <a:pt x="132" y="1333"/>
                    <a:pt x="132" y="1333"/>
                    <a:pt x="132" y="1333"/>
                  </a:cubicBezTo>
                  <a:cubicBezTo>
                    <a:pt x="123" y="1333"/>
                    <a:pt x="123" y="1333"/>
                    <a:pt x="123" y="1333"/>
                  </a:cubicBezTo>
                  <a:cubicBezTo>
                    <a:pt x="115" y="1314"/>
                    <a:pt x="115" y="1314"/>
                    <a:pt x="115" y="1314"/>
                  </a:cubicBezTo>
                  <a:cubicBezTo>
                    <a:pt x="120" y="1303"/>
                    <a:pt x="120" y="1303"/>
                    <a:pt x="120" y="1303"/>
                  </a:cubicBezTo>
                  <a:cubicBezTo>
                    <a:pt x="112" y="1281"/>
                    <a:pt x="112" y="1281"/>
                    <a:pt x="112" y="1281"/>
                  </a:cubicBezTo>
                  <a:cubicBezTo>
                    <a:pt x="99" y="1262"/>
                    <a:pt x="99" y="1262"/>
                    <a:pt x="99" y="1262"/>
                  </a:cubicBezTo>
                  <a:cubicBezTo>
                    <a:pt x="89" y="1233"/>
                    <a:pt x="89" y="1233"/>
                    <a:pt x="89" y="1233"/>
                  </a:cubicBezTo>
                  <a:cubicBezTo>
                    <a:pt x="97" y="1207"/>
                    <a:pt x="97" y="1207"/>
                    <a:pt x="97" y="1207"/>
                  </a:cubicBezTo>
                  <a:cubicBezTo>
                    <a:pt x="110" y="1203"/>
                    <a:pt x="110" y="1203"/>
                    <a:pt x="110" y="1203"/>
                  </a:cubicBezTo>
                  <a:cubicBezTo>
                    <a:pt x="117" y="1205"/>
                    <a:pt x="117" y="1205"/>
                    <a:pt x="117" y="1205"/>
                  </a:cubicBezTo>
                  <a:cubicBezTo>
                    <a:pt x="116" y="1228"/>
                    <a:pt x="116" y="1228"/>
                    <a:pt x="116" y="1228"/>
                  </a:cubicBezTo>
                  <a:cubicBezTo>
                    <a:pt x="119" y="1239"/>
                    <a:pt x="119" y="1239"/>
                    <a:pt x="119" y="1239"/>
                  </a:cubicBezTo>
                  <a:cubicBezTo>
                    <a:pt x="124" y="1236"/>
                    <a:pt x="124" y="1236"/>
                    <a:pt x="124" y="1236"/>
                  </a:cubicBezTo>
                  <a:cubicBezTo>
                    <a:pt x="127" y="1218"/>
                    <a:pt x="127" y="1218"/>
                    <a:pt x="127" y="1218"/>
                  </a:cubicBezTo>
                  <a:cubicBezTo>
                    <a:pt x="127" y="1218"/>
                    <a:pt x="124" y="1202"/>
                    <a:pt x="124" y="1202"/>
                  </a:cubicBezTo>
                  <a:cubicBezTo>
                    <a:pt x="124" y="1202"/>
                    <a:pt x="123" y="1195"/>
                    <a:pt x="123" y="1195"/>
                  </a:cubicBezTo>
                  <a:cubicBezTo>
                    <a:pt x="156" y="1152"/>
                    <a:pt x="156" y="1152"/>
                    <a:pt x="156" y="1152"/>
                  </a:cubicBezTo>
                  <a:cubicBezTo>
                    <a:pt x="175" y="1141"/>
                    <a:pt x="175" y="1141"/>
                    <a:pt x="175" y="1141"/>
                  </a:cubicBezTo>
                  <a:cubicBezTo>
                    <a:pt x="183" y="1120"/>
                    <a:pt x="183" y="1120"/>
                    <a:pt x="183" y="1120"/>
                  </a:cubicBezTo>
                  <a:cubicBezTo>
                    <a:pt x="204" y="1084"/>
                    <a:pt x="204" y="1084"/>
                    <a:pt x="204" y="1084"/>
                  </a:cubicBezTo>
                  <a:cubicBezTo>
                    <a:pt x="234" y="1064"/>
                    <a:pt x="234" y="1064"/>
                    <a:pt x="234" y="1064"/>
                  </a:cubicBezTo>
                  <a:cubicBezTo>
                    <a:pt x="231" y="1041"/>
                    <a:pt x="231" y="1041"/>
                    <a:pt x="231" y="1041"/>
                  </a:cubicBezTo>
                  <a:cubicBezTo>
                    <a:pt x="227" y="1038"/>
                    <a:pt x="227" y="1038"/>
                    <a:pt x="227" y="1038"/>
                  </a:cubicBezTo>
                  <a:cubicBezTo>
                    <a:pt x="235" y="1031"/>
                    <a:pt x="235" y="1031"/>
                    <a:pt x="235" y="1031"/>
                  </a:cubicBezTo>
                  <a:cubicBezTo>
                    <a:pt x="218" y="1008"/>
                    <a:pt x="218" y="1008"/>
                    <a:pt x="218" y="1008"/>
                  </a:cubicBezTo>
                  <a:cubicBezTo>
                    <a:pt x="207" y="1004"/>
                    <a:pt x="207" y="1004"/>
                    <a:pt x="207" y="1004"/>
                  </a:cubicBezTo>
                  <a:cubicBezTo>
                    <a:pt x="197" y="981"/>
                    <a:pt x="197" y="981"/>
                    <a:pt x="197" y="981"/>
                  </a:cubicBezTo>
                  <a:cubicBezTo>
                    <a:pt x="209" y="964"/>
                    <a:pt x="209" y="964"/>
                    <a:pt x="209" y="964"/>
                  </a:cubicBezTo>
                  <a:cubicBezTo>
                    <a:pt x="212" y="947"/>
                    <a:pt x="212" y="947"/>
                    <a:pt x="212" y="947"/>
                  </a:cubicBezTo>
                  <a:cubicBezTo>
                    <a:pt x="210" y="914"/>
                    <a:pt x="210" y="914"/>
                    <a:pt x="210" y="914"/>
                  </a:cubicBezTo>
                  <a:cubicBezTo>
                    <a:pt x="217" y="914"/>
                    <a:pt x="217" y="914"/>
                    <a:pt x="217" y="914"/>
                  </a:cubicBezTo>
                  <a:cubicBezTo>
                    <a:pt x="231" y="894"/>
                    <a:pt x="231" y="894"/>
                    <a:pt x="231" y="894"/>
                  </a:cubicBezTo>
                  <a:cubicBezTo>
                    <a:pt x="253" y="909"/>
                    <a:pt x="253" y="909"/>
                    <a:pt x="253" y="909"/>
                  </a:cubicBezTo>
                  <a:cubicBezTo>
                    <a:pt x="291" y="922"/>
                    <a:pt x="291" y="922"/>
                    <a:pt x="291" y="922"/>
                  </a:cubicBezTo>
                  <a:cubicBezTo>
                    <a:pt x="301" y="934"/>
                    <a:pt x="301" y="934"/>
                    <a:pt x="301" y="934"/>
                  </a:cubicBezTo>
                  <a:cubicBezTo>
                    <a:pt x="304" y="934"/>
                    <a:pt x="304" y="934"/>
                    <a:pt x="304" y="934"/>
                  </a:cubicBezTo>
                  <a:cubicBezTo>
                    <a:pt x="295" y="916"/>
                    <a:pt x="295" y="916"/>
                    <a:pt x="295" y="916"/>
                  </a:cubicBezTo>
                  <a:cubicBezTo>
                    <a:pt x="285" y="915"/>
                    <a:pt x="285" y="915"/>
                    <a:pt x="285" y="915"/>
                  </a:cubicBezTo>
                  <a:cubicBezTo>
                    <a:pt x="254" y="898"/>
                    <a:pt x="254" y="898"/>
                    <a:pt x="254" y="898"/>
                  </a:cubicBezTo>
                  <a:cubicBezTo>
                    <a:pt x="251" y="886"/>
                    <a:pt x="251" y="886"/>
                    <a:pt x="251" y="886"/>
                  </a:cubicBezTo>
                  <a:cubicBezTo>
                    <a:pt x="242" y="876"/>
                    <a:pt x="242" y="876"/>
                    <a:pt x="242" y="876"/>
                  </a:cubicBezTo>
                  <a:cubicBezTo>
                    <a:pt x="238" y="858"/>
                    <a:pt x="238" y="858"/>
                    <a:pt x="238" y="858"/>
                  </a:cubicBezTo>
                  <a:cubicBezTo>
                    <a:pt x="233" y="858"/>
                    <a:pt x="233" y="858"/>
                    <a:pt x="233" y="858"/>
                  </a:cubicBezTo>
                  <a:cubicBezTo>
                    <a:pt x="234" y="874"/>
                    <a:pt x="234" y="874"/>
                    <a:pt x="234" y="874"/>
                  </a:cubicBezTo>
                  <a:cubicBezTo>
                    <a:pt x="241" y="884"/>
                    <a:pt x="241" y="884"/>
                    <a:pt x="241" y="884"/>
                  </a:cubicBezTo>
                  <a:cubicBezTo>
                    <a:pt x="228" y="887"/>
                    <a:pt x="228" y="887"/>
                    <a:pt x="228" y="887"/>
                  </a:cubicBezTo>
                  <a:cubicBezTo>
                    <a:pt x="224" y="877"/>
                    <a:pt x="224" y="877"/>
                    <a:pt x="224" y="877"/>
                  </a:cubicBezTo>
                  <a:cubicBezTo>
                    <a:pt x="227" y="866"/>
                    <a:pt x="227" y="866"/>
                    <a:pt x="227" y="866"/>
                  </a:cubicBezTo>
                  <a:cubicBezTo>
                    <a:pt x="223" y="860"/>
                    <a:pt x="223" y="860"/>
                    <a:pt x="223" y="860"/>
                  </a:cubicBezTo>
                  <a:cubicBezTo>
                    <a:pt x="219" y="870"/>
                    <a:pt x="219" y="870"/>
                    <a:pt x="219" y="870"/>
                  </a:cubicBezTo>
                  <a:cubicBezTo>
                    <a:pt x="217" y="884"/>
                    <a:pt x="217" y="884"/>
                    <a:pt x="217" y="884"/>
                  </a:cubicBezTo>
                  <a:cubicBezTo>
                    <a:pt x="210" y="887"/>
                    <a:pt x="210" y="887"/>
                    <a:pt x="210" y="887"/>
                  </a:cubicBezTo>
                  <a:cubicBezTo>
                    <a:pt x="212" y="895"/>
                    <a:pt x="212" y="895"/>
                    <a:pt x="212" y="895"/>
                  </a:cubicBezTo>
                  <a:cubicBezTo>
                    <a:pt x="203" y="905"/>
                    <a:pt x="203" y="905"/>
                    <a:pt x="203" y="905"/>
                  </a:cubicBezTo>
                  <a:cubicBezTo>
                    <a:pt x="195" y="923"/>
                    <a:pt x="195" y="923"/>
                    <a:pt x="195" y="923"/>
                  </a:cubicBezTo>
                  <a:cubicBezTo>
                    <a:pt x="180" y="917"/>
                    <a:pt x="180" y="917"/>
                    <a:pt x="180" y="917"/>
                  </a:cubicBezTo>
                  <a:cubicBezTo>
                    <a:pt x="184" y="908"/>
                    <a:pt x="184" y="908"/>
                    <a:pt x="184" y="908"/>
                  </a:cubicBezTo>
                  <a:cubicBezTo>
                    <a:pt x="181" y="884"/>
                    <a:pt x="181" y="884"/>
                    <a:pt x="181" y="884"/>
                  </a:cubicBezTo>
                  <a:cubicBezTo>
                    <a:pt x="175" y="884"/>
                    <a:pt x="175" y="884"/>
                    <a:pt x="175" y="884"/>
                  </a:cubicBezTo>
                  <a:cubicBezTo>
                    <a:pt x="177" y="904"/>
                    <a:pt x="177" y="904"/>
                    <a:pt x="177" y="904"/>
                  </a:cubicBezTo>
                  <a:cubicBezTo>
                    <a:pt x="174" y="907"/>
                    <a:pt x="174" y="907"/>
                    <a:pt x="174" y="907"/>
                  </a:cubicBezTo>
                  <a:cubicBezTo>
                    <a:pt x="168" y="898"/>
                    <a:pt x="168" y="898"/>
                    <a:pt x="168" y="898"/>
                  </a:cubicBezTo>
                  <a:cubicBezTo>
                    <a:pt x="160" y="890"/>
                    <a:pt x="160" y="890"/>
                    <a:pt x="160" y="890"/>
                  </a:cubicBezTo>
                  <a:cubicBezTo>
                    <a:pt x="159" y="882"/>
                    <a:pt x="159" y="882"/>
                    <a:pt x="159" y="882"/>
                  </a:cubicBezTo>
                  <a:cubicBezTo>
                    <a:pt x="154" y="883"/>
                    <a:pt x="154" y="883"/>
                    <a:pt x="154" y="883"/>
                  </a:cubicBezTo>
                  <a:cubicBezTo>
                    <a:pt x="153" y="897"/>
                    <a:pt x="153" y="897"/>
                    <a:pt x="153" y="897"/>
                  </a:cubicBezTo>
                  <a:cubicBezTo>
                    <a:pt x="149" y="901"/>
                    <a:pt x="149" y="901"/>
                    <a:pt x="149" y="901"/>
                  </a:cubicBezTo>
                  <a:cubicBezTo>
                    <a:pt x="147" y="922"/>
                    <a:pt x="147" y="922"/>
                    <a:pt x="147" y="922"/>
                  </a:cubicBezTo>
                  <a:cubicBezTo>
                    <a:pt x="138" y="920"/>
                    <a:pt x="138" y="920"/>
                    <a:pt x="138" y="920"/>
                  </a:cubicBezTo>
                  <a:cubicBezTo>
                    <a:pt x="132" y="914"/>
                    <a:pt x="132" y="914"/>
                    <a:pt x="132" y="914"/>
                  </a:cubicBezTo>
                  <a:cubicBezTo>
                    <a:pt x="131" y="883"/>
                    <a:pt x="131" y="883"/>
                    <a:pt x="131" y="883"/>
                  </a:cubicBezTo>
                  <a:cubicBezTo>
                    <a:pt x="134" y="867"/>
                    <a:pt x="134" y="867"/>
                    <a:pt x="134" y="867"/>
                  </a:cubicBezTo>
                  <a:cubicBezTo>
                    <a:pt x="176" y="824"/>
                    <a:pt x="176" y="824"/>
                    <a:pt x="176" y="824"/>
                  </a:cubicBezTo>
                  <a:cubicBezTo>
                    <a:pt x="191" y="821"/>
                    <a:pt x="191" y="821"/>
                    <a:pt x="191" y="821"/>
                  </a:cubicBezTo>
                  <a:cubicBezTo>
                    <a:pt x="205" y="805"/>
                    <a:pt x="205" y="805"/>
                    <a:pt x="205" y="805"/>
                  </a:cubicBezTo>
                  <a:cubicBezTo>
                    <a:pt x="224" y="795"/>
                    <a:pt x="224" y="795"/>
                    <a:pt x="224" y="795"/>
                  </a:cubicBezTo>
                  <a:cubicBezTo>
                    <a:pt x="226" y="789"/>
                    <a:pt x="226" y="789"/>
                    <a:pt x="226" y="789"/>
                  </a:cubicBezTo>
                  <a:cubicBezTo>
                    <a:pt x="207" y="795"/>
                    <a:pt x="207" y="795"/>
                    <a:pt x="207" y="795"/>
                  </a:cubicBezTo>
                  <a:cubicBezTo>
                    <a:pt x="205" y="791"/>
                    <a:pt x="205" y="791"/>
                    <a:pt x="205" y="791"/>
                  </a:cubicBezTo>
                  <a:cubicBezTo>
                    <a:pt x="175" y="814"/>
                    <a:pt x="175" y="814"/>
                    <a:pt x="175" y="814"/>
                  </a:cubicBezTo>
                  <a:cubicBezTo>
                    <a:pt x="170" y="822"/>
                    <a:pt x="170" y="822"/>
                    <a:pt x="170" y="822"/>
                  </a:cubicBezTo>
                  <a:cubicBezTo>
                    <a:pt x="162" y="824"/>
                    <a:pt x="162" y="824"/>
                    <a:pt x="162" y="824"/>
                  </a:cubicBezTo>
                  <a:cubicBezTo>
                    <a:pt x="136" y="854"/>
                    <a:pt x="136" y="854"/>
                    <a:pt x="136" y="854"/>
                  </a:cubicBezTo>
                  <a:cubicBezTo>
                    <a:pt x="125" y="862"/>
                    <a:pt x="125" y="862"/>
                    <a:pt x="125" y="862"/>
                  </a:cubicBezTo>
                  <a:cubicBezTo>
                    <a:pt x="118" y="855"/>
                    <a:pt x="118" y="855"/>
                    <a:pt x="118" y="855"/>
                  </a:cubicBezTo>
                  <a:cubicBezTo>
                    <a:pt x="112" y="857"/>
                    <a:pt x="112" y="857"/>
                    <a:pt x="112" y="857"/>
                  </a:cubicBezTo>
                  <a:cubicBezTo>
                    <a:pt x="113" y="900"/>
                    <a:pt x="113" y="900"/>
                    <a:pt x="113" y="900"/>
                  </a:cubicBezTo>
                  <a:cubicBezTo>
                    <a:pt x="127" y="929"/>
                    <a:pt x="127" y="929"/>
                    <a:pt x="127" y="929"/>
                  </a:cubicBezTo>
                  <a:cubicBezTo>
                    <a:pt x="122" y="944"/>
                    <a:pt x="122" y="944"/>
                    <a:pt x="122" y="944"/>
                  </a:cubicBezTo>
                  <a:cubicBezTo>
                    <a:pt x="110" y="944"/>
                    <a:pt x="110" y="944"/>
                    <a:pt x="110" y="944"/>
                  </a:cubicBezTo>
                  <a:cubicBezTo>
                    <a:pt x="103" y="952"/>
                    <a:pt x="103" y="952"/>
                    <a:pt x="103" y="952"/>
                  </a:cubicBezTo>
                  <a:cubicBezTo>
                    <a:pt x="84" y="994"/>
                    <a:pt x="84" y="994"/>
                    <a:pt x="84" y="994"/>
                  </a:cubicBezTo>
                  <a:cubicBezTo>
                    <a:pt x="83" y="1004"/>
                    <a:pt x="83" y="1004"/>
                    <a:pt x="83" y="1004"/>
                  </a:cubicBezTo>
                  <a:cubicBezTo>
                    <a:pt x="76" y="1006"/>
                    <a:pt x="76" y="1006"/>
                    <a:pt x="76" y="1006"/>
                  </a:cubicBezTo>
                  <a:cubicBezTo>
                    <a:pt x="71" y="1023"/>
                    <a:pt x="71" y="1023"/>
                    <a:pt x="71" y="1023"/>
                  </a:cubicBezTo>
                  <a:cubicBezTo>
                    <a:pt x="51" y="1047"/>
                    <a:pt x="51" y="1047"/>
                    <a:pt x="51" y="1047"/>
                  </a:cubicBezTo>
                  <a:cubicBezTo>
                    <a:pt x="56" y="1067"/>
                    <a:pt x="56" y="1067"/>
                    <a:pt x="56" y="1067"/>
                  </a:cubicBezTo>
                  <a:cubicBezTo>
                    <a:pt x="40" y="1084"/>
                    <a:pt x="40" y="1084"/>
                    <a:pt x="40" y="1084"/>
                  </a:cubicBezTo>
                  <a:cubicBezTo>
                    <a:pt x="17" y="1084"/>
                    <a:pt x="17" y="1084"/>
                    <a:pt x="17" y="1084"/>
                  </a:cubicBezTo>
                  <a:cubicBezTo>
                    <a:pt x="0" y="1074"/>
                    <a:pt x="0" y="1074"/>
                    <a:pt x="0" y="1074"/>
                  </a:cubicBezTo>
                  <a:cubicBezTo>
                    <a:pt x="6" y="1048"/>
                    <a:pt x="6" y="1048"/>
                    <a:pt x="6" y="1048"/>
                  </a:cubicBezTo>
                  <a:cubicBezTo>
                    <a:pt x="18" y="1041"/>
                    <a:pt x="18" y="1041"/>
                    <a:pt x="18" y="1041"/>
                  </a:cubicBezTo>
                  <a:cubicBezTo>
                    <a:pt x="28" y="1041"/>
                    <a:pt x="28" y="1041"/>
                    <a:pt x="28" y="1041"/>
                  </a:cubicBezTo>
                  <a:cubicBezTo>
                    <a:pt x="32" y="995"/>
                    <a:pt x="32" y="995"/>
                    <a:pt x="32" y="995"/>
                  </a:cubicBezTo>
                  <a:cubicBezTo>
                    <a:pt x="47" y="978"/>
                    <a:pt x="47" y="978"/>
                    <a:pt x="47" y="978"/>
                  </a:cubicBezTo>
                  <a:cubicBezTo>
                    <a:pt x="51" y="957"/>
                    <a:pt x="51" y="957"/>
                    <a:pt x="51" y="957"/>
                  </a:cubicBezTo>
                  <a:cubicBezTo>
                    <a:pt x="51" y="957"/>
                    <a:pt x="72" y="939"/>
                    <a:pt x="72" y="939"/>
                  </a:cubicBezTo>
                  <a:cubicBezTo>
                    <a:pt x="72" y="939"/>
                    <a:pt x="92" y="930"/>
                    <a:pt x="92" y="930"/>
                  </a:cubicBezTo>
                  <a:cubicBezTo>
                    <a:pt x="104" y="914"/>
                    <a:pt x="104" y="914"/>
                    <a:pt x="104" y="914"/>
                  </a:cubicBezTo>
                  <a:cubicBezTo>
                    <a:pt x="101" y="909"/>
                    <a:pt x="101" y="909"/>
                    <a:pt x="101" y="909"/>
                  </a:cubicBezTo>
                  <a:cubicBezTo>
                    <a:pt x="87" y="924"/>
                    <a:pt x="87" y="924"/>
                    <a:pt x="87" y="924"/>
                  </a:cubicBezTo>
                  <a:cubicBezTo>
                    <a:pt x="69" y="934"/>
                    <a:pt x="69" y="934"/>
                    <a:pt x="69" y="934"/>
                  </a:cubicBezTo>
                  <a:cubicBezTo>
                    <a:pt x="65" y="927"/>
                    <a:pt x="65" y="927"/>
                    <a:pt x="65" y="927"/>
                  </a:cubicBezTo>
                  <a:cubicBezTo>
                    <a:pt x="69" y="920"/>
                    <a:pt x="69" y="920"/>
                    <a:pt x="69" y="920"/>
                  </a:cubicBezTo>
                  <a:cubicBezTo>
                    <a:pt x="60" y="914"/>
                    <a:pt x="60" y="914"/>
                    <a:pt x="60" y="914"/>
                  </a:cubicBezTo>
                  <a:cubicBezTo>
                    <a:pt x="64" y="902"/>
                    <a:pt x="64" y="902"/>
                    <a:pt x="64" y="902"/>
                  </a:cubicBezTo>
                  <a:cubicBezTo>
                    <a:pt x="77" y="888"/>
                    <a:pt x="77" y="888"/>
                    <a:pt x="77" y="888"/>
                  </a:cubicBezTo>
                  <a:cubicBezTo>
                    <a:pt x="83" y="879"/>
                    <a:pt x="83" y="879"/>
                    <a:pt x="83" y="879"/>
                  </a:cubicBezTo>
                  <a:cubicBezTo>
                    <a:pt x="79" y="876"/>
                    <a:pt x="79" y="876"/>
                    <a:pt x="79" y="876"/>
                  </a:cubicBezTo>
                  <a:cubicBezTo>
                    <a:pt x="71" y="885"/>
                    <a:pt x="71" y="885"/>
                    <a:pt x="71" y="885"/>
                  </a:cubicBezTo>
                  <a:cubicBezTo>
                    <a:pt x="64" y="885"/>
                    <a:pt x="64" y="885"/>
                    <a:pt x="64" y="885"/>
                  </a:cubicBezTo>
                  <a:cubicBezTo>
                    <a:pt x="64" y="879"/>
                    <a:pt x="64" y="879"/>
                    <a:pt x="64" y="879"/>
                  </a:cubicBezTo>
                  <a:cubicBezTo>
                    <a:pt x="81" y="863"/>
                    <a:pt x="81" y="863"/>
                    <a:pt x="81" y="863"/>
                  </a:cubicBezTo>
                  <a:cubicBezTo>
                    <a:pt x="85" y="852"/>
                    <a:pt x="85" y="852"/>
                    <a:pt x="85" y="852"/>
                  </a:cubicBezTo>
                  <a:cubicBezTo>
                    <a:pt x="93" y="849"/>
                    <a:pt x="93" y="849"/>
                    <a:pt x="93" y="849"/>
                  </a:cubicBezTo>
                  <a:cubicBezTo>
                    <a:pt x="92" y="842"/>
                    <a:pt x="92" y="842"/>
                    <a:pt x="92" y="842"/>
                  </a:cubicBezTo>
                  <a:cubicBezTo>
                    <a:pt x="84" y="846"/>
                    <a:pt x="84" y="846"/>
                    <a:pt x="84" y="846"/>
                  </a:cubicBezTo>
                  <a:cubicBezTo>
                    <a:pt x="74" y="862"/>
                    <a:pt x="74" y="862"/>
                    <a:pt x="74" y="862"/>
                  </a:cubicBezTo>
                  <a:cubicBezTo>
                    <a:pt x="64" y="869"/>
                    <a:pt x="64" y="869"/>
                    <a:pt x="64" y="869"/>
                  </a:cubicBezTo>
                  <a:cubicBezTo>
                    <a:pt x="61" y="862"/>
                    <a:pt x="61" y="862"/>
                    <a:pt x="61" y="862"/>
                  </a:cubicBezTo>
                  <a:cubicBezTo>
                    <a:pt x="71" y="850"/>
                    <a:pt x="71" y="850"/>
                    <a:pt x="71" y="850"/>
                  </a:cubicBezTo>
                  <a:cubicBezTo>
                    <a:pt x="79" y="843"/>
                    <a:pt x="79" y="843"/>
                    <a:pt x="79" y="843"/>
                  </a:cubicBezTo>
                  <a:cubicBezTo>
                    <a:pt x="97" y="823"/>
                    <a:pt x="97" y="823"/>
                    <a:pt x="97" y="823"/>
                  </a:cubicBezTo>
                  <a:cubicBezTo>
                    <a:pt x="104" y="821"/>
                    <a:pt x="104" y="821"/>
                    <a:pt x="104" y="821"/>
                  </a:cubicBezTo>
                  <a:cubicBezTo>
                    <a:pt x="106" y="811"/>
                    <a:pt x="106" y="811"/>
                    <a:pt x="106" y="811"/>
                  </a:cubicBezTo>
                  <a:cubicBezTo>
                    <a:pt x="106" y="811"/>
                    <a:pt x="114" y="801"/>
                    <a:pt x="114" y="801"/>
                  </a:cubicBezTo>
                  <a:cubicBezTo>
                    <a:pt x="114" y="801"/>
                    <a:pt x="110" y="797"/>
                    <a:pt x="110" y="797"/>
                  </a:cubicBezTo>
                  <a:cubicBezTo>
                    <a:pt x="110" y="797"/>
                    <a:pt x="100" y="805"/>
                    <a:pt x="100" y="805"/>
                  </a:cubicBezTo>
                  <a:cubicBezTo>
                    <a:pt x="96" y="812"/>
                    <a:pt x="96" y="812"/>
                    <a:pt x="96" y="812"/>
                  </a:cubicBezTo>
                  <a:cubicBezTo>
                    <a:pt x="91" y="811"/>
                    <a:pt x="91" y="811"/>
                    <a:pt x="91" y="811"/>
                  </a:cubicBezTo>
                  <a:cubicBezTo>
                    <a:pt x="97" y="799"/>
                    <a:pt x="97" y="799"/>
                    <a:pt x="97" y="799"/>
                  </a:cubicBezTo>
                  <a:cubicBezTo>
                    <a:pt x="115" y="784"/>
                    <a:pt x="115" y="784"/>
                    <a:pt x="115" y="784"/>
                  </a:cubicBezTo>
                  <a:cubicBezTo>
                    <a:pt x="113" y="778"/>
                    <a:pt x="113" y="778"/>
                    <a:pt x="113" y="778"/>
                  </a:cubicBezTo>
                  <a:cubicBezTo>
                    <a:pt x="126" y="771"/>
                    <a:pt x="126" y="771"/>
                    <a:pt x="126" y="771"/>
                  </a:cubicBezTo>
                  <a:cubicBezTo>
                    <a:pt x="124" y="767"/>
                    <a:pt x="124" y="767"/>
                    <a:pt x="124" y="767"/>
                  </a:cubicBezTo>
                  <a:cubicBezTo>
                    <a:pt x="115" y="770"/>
                    <a:pt x="115" y="770"/>
                    <a:pt x="115" y="770"/>
                  </a:cubicBezTo>
                  <a:cubicBezTo>
                    <a:pt x="110" y="767"/>
                    <a:pt x="110" y="767"/>
                    <a:pt x="110" y="767"/>
                  </a:cubicBezTo>
                  <a:cubicBezTo>
                    <a:pt x="100" y="771"/>
                    <a:pt x="100" y="771"/>
                    <a:pt x="100" y="771"/>
                  </a:cubicBezTo>
                  <a:cubicBezTo>
                    <a:pt x="97" y="779"/>
                    <a:pt x="97" y="779"/>
                    <a:pt x="97" y="779"/>
                  </a:cubicBezTo>
                  <a:cubicBezTo>
                    <a:pt x="95" y="789"/>
                    <a:pt x="95" y="789"/>
                    <a:pt x="95" y="789"/>
                  </a:cubicBezTo>
                  <a:cubicBezTo>
                    <a:pt x="90" y="785"/>
                    <a:pt x="90" y="785"/>
                    <a:pt x="90" y="785"/>
                  </a:cubicBezTo>
                  <a:cubicBezTo>
                    <a:pt x="90" y="771"/>
                    <a:pt x="90" y="771"/>
                    <a:pt x="90" y="771"/>
                  </a:cubicBezTo>
                  <a:cubicBezTo>
                    <a:pt x="99" y="762"/>
                    <a:pt x="99" y="762"/>
                    <a:pt x="99" y="762"/>
                  </a:cubicBezTo>
                  <a:cubicBezTo>
                    <a:pt x="99" y="752"/>
                    <a:pt x="99" y="752"/>
                    <a:pt x="99" y="752"/>
                  </a:cubicBezTo>
                  <a:cubicBezTo>
                    <a:pt x="107" y="746"/>
                    <a:pt x="107" y="746"/>
                    <a:pt x="107" y="746"/>
                  </a:cubicBezTo>
                  <a:cubicBezTo>
                    <a:pt x="110" y="754"/>
                    <a:pt x="110" y="754"/>
                    <a:pt x="110" y="754"/>
                  </a:cubicBezTo>
                  <a:cubicBezTo>
                    <a:pt x="116" y="743"/>
                    <a:pt x="116" y="743"/>
                    <a:pt x="116" y="743"/>
                  </a:cubicBezTo>
                  <a:cubicBezTo>
                    <a:pt x="124" y="740"/>
                    <a:pt x="124" y="740"/>
                    <a:pt x="124" y="740"/>
                  </a:cubicBezTo>
                  <a:cubicBezTo>
                    <a:pt x="125" y="730"/>
                    <a:pt x="125" y="730"/>
                    <a:pt x="125" y="730"/>
                  </a:cubicBezTo>
                  <a:cubicBezTo>
                    <a:pt x="121" y="723"/>
                    <a:pt x="121" y="723"/>
                    <a:pt x="121" y="723"/>
                  </a:cubicBezTo>
                  <a:cubicBezTo>
                    <a:pt x="132" y="715"/>
                    <a:pt x="132" y="715"/>
                    <a:pt x="132" y="715"/>
                  </a:cubicBezTo>
                  <a:cubicBezTo>
                    <a:pt x="135" y="718"/>
                    <a:pt x="135" y="718"/>
                    <a:pt x="135" y="718"/>
                  </a:cubicBezTo>
                  <a:cubicBezTo>
                    <a:pt x="146" y="710"/>
                    <a:pt x="146" y="710"/>
                    <a:pt x="146" y="710"/>
                  </a:cubicBezTo>
                  <a:cubicBezTo>
                    <a:pt x="157" y="712"/>
                    <a:pt x="157" y="712"/>
                    <a:pt x="157" y="712"/>
                  </a:cubicBezTo>
                  <a:cubicBezTo>
                    <a:pt x="151" y="699"/>
                    <a:pt x="151" y="699"/>
                    <a:pt x="151" y="699"/>
                  </a:cubicBezTo>
                  <a:cubicBezTo>
                    <a:pt x="145" y="700"/>
                    <a:pt x="145" y="700"/>
                    <a:pt x="145" y="700"/>
                  </a:cubicBezTo>
                  <a:cubicBezTo>
                    <a:pt x="145" y="694"/>
                    <a:pt x="145" y="694"/>
                    <a:pt x="145" y="694"/>
                  </a:cubicBezTo>
                  <a:cubicBezTo>
                    <a:pt x="165" y="686"/>
                    <a:pt x="165" y="686"/>
                    <a:pt x="165" y="686"/>
                  </a:cubicBezTo>
                  <a:cubicBezTo>
                    <a:pt x="161" y="679"/>
                    <a:pt x="161" y="679"/>
                    <a:pt x="161" y="679"/>
                  </a:cubicBezTo>
                  <a:cubicBezTo>
                    <a:pt x="166" y="668"/>
                    <a:pt x="166" y="668"/>
                    <a:pt x="166" y="668"/>
                  </a:cubicBezTo>
                  <a:cubicBezTo>
                    <a:pt x="187" y="650"/>
                    <a:pt x="187" y="650"/>
                    <a:pt x="187" y="650"/>
                  </a:cubicBezTo>
                  <a:cubicBezTo>
                    <a:pt x="184" y="646"/>
                    <a:pt x="184" y="646"/>
                    <a:pt x="184" y="646"/>
                  </a:cubicBezTo>
                  <a:cubicBezTo>
                    <a:pt x="184" y="646"/>
                    <a:pt x="189" y="643"/>
                    <a:pt x="190" y="643"/>
                  </a:cubicBezTo>
                  <a:cubicBezTo>
                    <a:pt x="190" y="643"/>
                    <a:pt x="214" y="641"/>
                    <a:pt x="214" y="641"/>
                  </a:cubicBezTo>
                  <a:cubicBezTo>
                    <a:pt x="211" y="632"/>
                    <a:pt x="211" y="632"/>
                    <a:pt x="211" y="632"/>
                  </a:cubicBezTo>
                  <a:cubicBezTo>
                    <a:pt x="204" y="634"/>
                    <a:pt x="204" y="634"/>
                    <a:pt x="204" y="634"/>
                  </a:cubicBezTo>
                  <a:cubicBezTo>
                    <a:pt x="203" y="628"/>
                    <a:pt x="203" y="628"/>
                    <a:pt x="203" y="628"/>
                  </a:cubicBezTo>
                  <a:cubicBezTo>
                    <a:pt x="223" y="609"/>
                    <a:pt x="223" y="609"/>
                    <a:pt x="223" y="609"/>
                  </a:cubicBezTo>
                  <a:cubicBezTo>
                    <a:pt x="231" y="598"/>
                    <a:pt x="231" y="598"/>
                    <a:pt x="231" y="598"/>
                  </a:cubicBezTo>
                  <a:cubicBezTo>
                    <a:pt x="227" y="596"/>
                    <a:pt x="227" y="596"/>
                    <a:pt x="227" y="596"/>
                  </a:cubicBezTo>
                  <a:cubicBezTo>
                    <a:pt x="217" y="608"/>
                    <a:pt x="217" y="608"/>
                    <a:pt x="217" y="608"/>
                  </a:cubicBezTo>
                  <a:cubicBezTo>
                    <a:pt x="209" y="610"/>
                    <a:pt x="209" y="610"/>
                    <a:pt x="209" y="610"/>
                  </a:cubicBezTo>
                  <a:cubicBezTo>
                    <a:pt x="204" y="620"/>
                    <a:pt x="204" y="620"/>
                    <a:pt x="204" y="620"/>
                  </a:cubicBezTo>
                  <a:cubicBezTo>
                    <a:pt x="186" y="634"/>
                    <a:pt x="186" y="634"/>
                    <a:pt x="186" y="634"/>
                  </a:cubicBezTo>
                  <a:cubicBezTo>
                    <a:pt x="167" y="647"/>
                    <a:pt x="167" y="647"/>
                    <a:pt x="167" y="647"/>
                  </a:cubicBezTo>
                  <a:cubicBezTo>
                    <a:pt x="163" y="643"/>
                    <a:pt x="163" y="643"/>
                    <a:pt x="163" y="643"/>
                  </a:cubicBezTo>
                  <a:cubicBezTo>
                    <a:pt x="154" y="654"/>
                    <a:pt x="154" y="654"/>
                    <a:pt x="154" y="654"/>
                  </a:cubicBezTo>
                  <a:cubicBezTo>
                    <a:pt x="147" y="654"/>
                    <a:pt x="147" y="654"/>
                    <a:pt x="147" y="654"/>
                  </a:cubicBezTo>
                  <a:cubicBezTo>
                    <a:pt x="142" y="665"/>
                    <a:pt x="142" y="665"/>
                    <a:pt x="142" y="665"/>
                  </a:cubicBezTo>
                  <a:cubicBezTo>
                    <a:pt x="130" y="677"/>
                    <a:pt x="130" y="677"/>
                    <a:pt x="130" y="677"/>
                  </a:cubicBezTo>
                  <a:cubicBezTo>
                    <a:pt x="116" y="680"/>
                    <a:pt x="116" y="680"/>
                    <a:pt x="116" y="680"/>
                  </a:cubicBezTo>
                  <a:cubicBezTo>
                    <a:pt x="113" y="686"/>
                    <a:pt x="113" y="686"/>
                    <a:pt x="113" y="686"/>
                  </a:cubicBezTo>
                  <a:cubicBezTo>
                    <a:pt x="103" y="684"/>
                    <a:pt x="103" y="684"/>
                    <a:pt x="103" y="684"/>
                  </a:cubicBezTo>
                  <a:cubicBezTo>
                    <a:pt x="102" y="676"/>
                    <a:pt x="102" y="676"/>
                    <a:pt x="102" y="676"/>
                  </a:cubicBezTo>
                  <a:cubicBezTo>
                    <a:pt x="87" y="667"/>
                    <a:pt x="87" y="667"/>
                    <a:pt x="87" y="667"/>
                  </a:cubicBezTo>
                  <a:cubicBezTo>
                    <a:pt x="77" y="666"/>
                    <a:pt x="77" y="666"/>
                    <a:pt x="77" y="666"/>
                  </a:cubicBezTo>
                  <a:cubicBezTo>
                    <a:pt x="63" y="653"/>
                    <a:pt x="63" y="653"/>
                    <a:pt x="63" y="653"/>
                  </a:cubicBezTo>
                  <a:cubicBezTo>
                    <a:pt x="62" y="642"/>
                    <a:pt x="62" y="642"/>
                    <a:pt x="62" y="642"/>
                  </a:cubicBezTo>
                  <a:cubicBezTo>
                    <a:pt x="62" y="642"/>
                    <a:pt x="57" y="631"/>
                    <a:pt x="57" y="631"/>
                  </a:cubicBezTo>
                  <a:cubicBezTo>
                    <a:pt x="57" y="630"/>
                    <a:pt x="57" y="624"/>
                    <a:pt x="57" y="624"/>
                  </a:cubicBezTo>
                  <a:cubicBezTo>
                    <a:pt x="88" y="624"/>
                    <a:pt x="88" y="624"/>
                    <a:pt x="88" y="624"/>
                  </a:cubicBezTo>
                  <a:cubicBezTo>
                    <a:pt x="96" y="621"/>
                    <a:pt x="96" y="621"/>
                    <a:pt x="96" y="621"/>
                  </a:cubicBezTo>
                  <a:cubicBezTo>
                    <a:pt x="100" y="621"/>
                    <a:pt x="100" y="621"/>
                    <a:pt x="100" y="621"/>
                  </a:cubicBezTo>
                  <a:cubicBezTo>
                    <a:pt x="104" y="617"/>
                    <a:pt x="104" y="617"/>
                    <a:pt x="104" y="617"/>
                  </a:cubicBezTo>
                  <a:cubicBezTo>
                    <a:pt x="108" y="617"/>
                    <a:pt x="108" y="617"/>
                    <a:pt x="108" y="617"/>
                  </a:cubicBezTo>
                  <a:cubicBezTo>
                    <a:pt x="118" y="623"/>
                    <a:pt x="118" y="623"/>
                    <a:pt x="118" y="623"/>
                  </a:cubicBezTo>
                  <a:cubicBezTo>
                    <a:pt x="130" y="627"/>
                    <a:pt x="130" y="627"/>
                    <a:pt x="130" y="627"/>
                  </a:cubicBezTo>
                  <a:cubicBezTo>
                    <a:pt x="143" y="627"/>
                    <a:pt x="143" y="627"/>
                    <a:pt x="143" y="627"/>
                  </a:cubicBezTo>
                  <a:cubicBezTo>
                    <a:pt x="137" y="623"/>
                    <a:pt x="137" y="623"/>
                    <a:pt x="137" y="623"/>
                  </a:cubicBezTo>
                  <a:cubicBezTo>
                    <a:pt x="123" y="623"/>
                    <a:pt x="123" y="623"/>
                    <a:pt x="123" y="623"/>
                  </a:cubicBezTo>
                  <a:cubicBezTo>
                    <a:pt x="123" y="623"/>
                    <a:pt x="118" y="613"/>
                    <a:pt x="118" y="613"/>
                  </a:cubicBezTo>
                  <a:cubicBezTo>
                    <a:pt x="113" y="614"/>
                    <a:pt x="113" y="614"/>
                    <a:pt x="113" y="614"/>
                  </a:cubicBezTo>
                  <a:cubicBezTo>
                    <a:pt x="112" y="611"/>
                    <a:pt x="112" y="611"/>
                    <a:pt x="112" y="611"/>
                  </a:cubicBezTo>
                  <a:cubicBezTo>
                    <a:pt x="103" y="611"/>
                    <a:pt x="103" y="611"/>
                    <a:pt x="103" y="611"/>
                  </a:cubicBezTo>
                  <a:cubicBezTo>
                    <a:pt x="104" y="613"/>
                    <a:pt x="104" y="613"/>
                    <a:pt x="104" y="613"/>
                  </a:cubicBezTo>
                  <a:cubicBezTo>
                    <a:pt x="100" y="614"/>
                    <a:pt x="100" y="614"/>
                    <a:pt x="100" y="614"/>
                  </a:cubicBezTo>
                  <a:cubicBezTo>
                    <a:pt x="97" y="617"/>
                    <a:pt x="97" y="617"/>
                    <a:pt x="97" y="617"/>
                  </a:cubicBezTo>
                  <a:cubicBezTo>
                    <a:pt x="93" y="617"/>
                    <a:pt x="93" y="617"/>
                    <a:pt x="93" y="617"/>
                  </a:cubicBezTo>
                  <a:cubicBezTo>
                    <a:pt x="93" y="617"/>
                    <a:pt x="91" y="621"/>
                    <a:pt x="90" y="621"/>
                  </a:cubicBezTo>
                  <a:cubicBezTo>
                    <a:pt x="90" y="621"/>
                    <a:pt x="87" y="617"/>
                    <a:pt x="87" y="617"/>
                  </a:cubicBezTo>
                  <a:cubicBezTo>
                    <a:pt x="73" y="617"/>
                    <a:pt x="73" y="617"/>
                    <a:pt x="73" y="617"/>
                  </a:cubicBezTo>
                  <a:cubicBezTo>
                    <a:pt x="69" y="612"/>
                    <a:pt x="69" y="612"/>
                    <a:pt x="69" y="612"/>
                  </a:cubicBezTo>
                  <a:cubicBezTo>
                    <a:pt x="53" y="610"/>
                    <a:pt x="53" y="610"/>
                    <a:pt x="53" y="610"/>
                  </a:cubicBezTo>
                  <a:cubicBezTo>
                    <a:pt x="51" y="603"/>
                    <a:pt x="51" y="603"/>
                    <a:pt x="51" y="603"/>
                  </a:cubicBezTo>
                  <a:cubicBezTo>
                    <a:pt x="37" y="608"/>
                    <a:pt x="37" y="608"/>
                    <a:pt x="37" y="608"/>
                  </a:cubicBezTo>
                  <a:cubicBezTo>
                    <a:pt x="27" y="604"/>
                    <a:pt x="27" y="604"/>
                    <a:pt x="27" y="604"/>
                  </a:cubicBezTo>
                  <a:cubicBezTo>
                    <a:pt x="25" y="589"/>
                    <a:pt x="25" y="589"/>
                    <a:pt x="25" y="589"/>
                  </a:cubicBezTo>
                  <a:cubicBezTo>
                    <a:pt x="36" y="580"/>
                    <a:pt x="36" y="580"/>
                    <a:pt x="36" y="580"/>
                  </a:cubicBezTo>
                  <a:cubicBezTo>
                    <a:pt x="74" y="586"/>
                    <a:pt x="74" y="586"/>
                    <a:pt x="74" y="586"/>
                  </a:cubicBezTo>
                  <a:cubicBezTo>
                    <a:pt x="74" y="580"/>
                    <a:pt x="74" y="580"/>
                    <a:pt x="74" y="580"/>
                  </a:cubicBezTo>
                  <a:cubicBezTo>
                    <a:pt x="91" y="596"/>
                    <a:pt x="91" y="596"/>
                    <a:pt x="91" y="596"/>
                  </a:cubicBezTo>
                  <a:cubicBezTo>
                    <a:pt x="94" y="593"/>
                    <a:pt x="94" y="593"/>
                    <a:pt x="94" y="593"/>
                  </a:cubicBezTo>
                  <a:cubicBezTo>
                    <a:pt x="90" y="584"/>
                    <a:pt x="90" y="584"/>
                    <a:pt x="90" y="584"/>
                  </a:cubicBezTo>
                  <a:cubicBezTo>
                    <a:pt x="93" y="574"/>
                    <a:pt x="93" y="574"/>
                    <a:pt x="93" y="574"/>
                  </a:cubicBezTo>
                  <a:cubicBezTo>
                    <a:pt x="103" y="570"/>
                    <a:pt x="103" y="570"/>
                    <a:pt x="103" y="570"/>
                  </a:cubicBezTo>
                  <a:cubicBezTo>
                    <a:pt x="123" y="567"/>
                    <a:pt x="123" y="567"/>
                    <a:pt x="123" y="567"/>
                  </a:cubicBezTo>
                  <a:cubicBezTo>
                    <a:pt x="115" y="560"/>
                    <a:pt x="115" y="560"/>
                    <a:pt x="115" y="560"/>
                  </a:cubicBezTo>
                  <a:cubicBezTo>
                    <a:pt x="127" y="553"/>
                    <a:pt x="127" y="553"/>
                    <a:pt x="127" y="553"/>
                  </a:cubicBezTo>
                  <a:cubicBezTo>
                    <a:pt x="126" y="549"/>
                    <a:pt x="126" y="549"/>
                    <a:pt x="126" y="549"/>
                  </a:cubicBezTo>
                  <a:cubicBezTo>
                    <a:pt x="97" y="551"/>
                    <a:pt x="97" y="551"/>
                    <a:pt x="97" y="551"/>
                  </a:cubicBezTo>
                  <a:cubicBezTo>
                    <a:pt x="97" y="551"/>
                    <a:pt x="87" y="546"/>
                    <a:pt x="88" y="546"/>
                  </a:cubicBezTo>
                  <a:cubicBezTo>
                    <a:pt x="88" y="546"/>
                    <a:pt x="92" y="541"/>
                    <a:pt x="92" y="541"/>
                  </a:cubicBezTo>
                  <a:cubicBezTo>
                    <a:pt x="103" y="541"/>
                    <a:pt x="103" y="541"/>
                    <a:pt x="103" y="541"/>
                  </a:cubicBezTo>
                  <a:cubicBezTo>
                    <a:pt x="102" y="534"/>
                    <a:pt x="102" y="534"/>
                    <a:pt x="102" y="534"/>
                  </a:cubicBezTo>
                  <a:cubicBezTo>
                    <a:pt x="111" y="523"/>
                    <a:pt x="111" y="523"/>
                    <a:pt x="111" y="523"/>
                  </a:cubicBezTo>
                  <a:cubicBezTo>
                    <a:pt x="113" y="510"/>
                    <a:pt x="113" y="510"/>
                    <a:pt x="113" y="510"/>
                  </a:cubicBezTo>
                  <a:cubicBezTo>
                    <a:pt x="134" y="510"/>
                    <a:pt x="134" y="510"/>
                    <a:pt x="134" y="510"/>
                  </a:cubicBezTo>
                  <a:cubicBezTo>
                    <a:pt x="147" y="528"/>
                    <a:pt x="147" y="528"/>
                    <a:pt x="147" y="528"/>
                  </a:cubicBezTo>
                  <a:cubicBezTo>
                    <a:pt x="147" y="528"/>
                    <a:pt x="167" y="527"/>
                    <a:pt x="167" y="527"/>
                  </a:cubicBezTo>
                  <a:cubicBezTo>
                    <a:pt x="167" y="527"/>
                    <a:pt x="167" y="522"/>
                    <a:pt x="167" y="522"/>
                  </a:cubicBezTo>
                  <a:cubicBezTo>
                    <a:pt x="153" y="522"/>
                    <a:pt x="153" y="522"/>
                    <a:pt x="153" y="522"/>
                  </a:cubicBezTo>
                  <a:cubicBezTo>
                    <a:pt x="146" y="517"/>
                    <a:pt x="146" y="517"/>
                    <a:pt x="146" y="517"/>
                  </a:cubicBezTo>
                  <a:cubicBezTo>
                    <a:pt x="144" y="506"/>
                    <a:pt x="144" y="506"/>
                    <a:pt x="144" y="506"/>
                  </a:cubicBezTo>
                  <a:cubicBezTo>
                    <a:pt x="134" y="504"/>
                    <a:pt x="134" y="504"/>
                    <a:pt x="134" y="504"/>
                  </a:cubicBezTo>
                  <a:cubicBezTo>
                    <a:pt x="128" y="496"/>
                    <a:pt x="128" y="496"/>
                    <a:pt x="128" y="496"/>
                  </a:cubicBezTo>
                  <a:cubicBezTo>
                    <a:pt x="143" y="478"/>
                    <a:pt x="143" y="478"/>
                    <a:pt x="143" y="478"/>
                  </a:cubicBezTo>
                  <a:cubicBezTo>
                    <a:pt x="170" y="490"/>
                    <a:pt x="170" y="490"/>
                    <a:pt x="170" y="490"/>
                  </a:cubicBezTo>
                  <a:cubicBezTo>
                    <a:pt x="170" y="490"/>
                    <a:pt x="178" y="490"/>
                    <a:pt x="178" y="490"/>
                  </a:cubicBezTo>
                  <a:cubicBezTo>
                    <a:pt x="178" y="490"/>
                    <a:pt x="174" y="477"/>
                    <a:pt x="174" y="477"/>
                  </a:cubicBezTo>
                  <a:cubicBezTo>
                    <a:pt x="174" y="477"/>
                    <a:pt x="164" y="469"/>
                    <a:pt x="163" y="469"/>
                  </a:cubicBezTo>
                  <a:cubicBezTo>
                    <a:pt x="163" y="469"/>
                    <a:pt x="154" y="467"/>
                    <a:pt x="154" y="467"/>
                  </a:cubicBezTo>
                  <a:cubicBezTo>
                    <a:pt x="154" y="458"/>
                    <a:pt x="154" y="458"/>
                    <a:pt x="154" y="458"/>
                  </a:cubicBezTo>
                  <a:cubicBezTo>
                    <a:pt x="166" y="452"/>
                    <a:pt x="166" y="452"/>
                    <a:pt x="166" y="452"/>
                  </a:cubicBezTo>
                  <a:cubicBezTo>
                    <a:pt x="166" y="441"/>
                    <a:pt x="166" y="441"/>
                    <a:pt x="166" y="441"/>
                  </a:cubicBezTo>
                  <a:cubicBezTo>
                    <a:pt x="188" y="435"/>
                    <a:pt x="188" y="435"/>
                    <a:pt x="188" y="435"/>
                  </a:cubicBezTo>
                  <a:cubicBezTo>
                    <a:pt x="199" y="451"/>
                    <a:pt x="199" y="451"/>
                    <a:pt x="199" y="451"/>
                  </a:cubicBezTo>
                  <a:cubicBezTo>
                    <a:pt x="199" y="451"/>
                    <a:pt x="207" y="451"/>
                    <a:pt x="207" y="451"/>
                  </a:cubicBezTo>
                  <a:cubicBezTo>
                    <a:pt x="207" y="451"/>
                    <a:pt x="201" y="440"/>
                    <a:pt x="201" y="440"/>
                  </a:cubicBezTo>
                  <a:cubicBezTo>
                    <a:pt x="191" y="429"/>
                    <a:pt x="191" y="429"/>
                    <a:pt x="191" y="429"/>
                  </a:cubicBezTo>
                  <a:cubicBezTo>
                    <a:pt x="178" y="429"/>
                    <a:pt x="178" y="429"/>
                    <a:pt x="178" y="429"/>
                  </a:cubicBezTo>
                  <a:cubicBezTo>
                    <a:pt x="170" y="423"/>
                    <a:pt x="170" y="423"/>
                    <a:pt x="170" y="423"/>
                  </a:cubicBezTo>
                  <a:cubicBezTo>
                    <a:pt x="154" y="423"/>
                    <a:pt x="154" y="423"/>
                    <a:pt x="154" y="423"/>
                  </a:cubicBezTo>
                  <a:cubicBezTo>
                    <a:pt x="154" y="417"/>
                    <a:pt x="154" y="417"/>
                    <a:pt x="154" y="417"/>
                  </a:cubicBezTo>
                  <a:cubicBezTo>
                    <a:pt x="171" y="404"/>
                    <a:pt x="171" y="404"/>
                    <a:pt x="171" y="404"/>
                  </a:cubicBezTo>
                  <a:cubicBezTo>
                    <a:pt x="187" y="403"/>
                    <a:pt x="187" y="403"/>
                    <a:pt x="187" y="403"/>
                  </a:cubicBezTo>
                  <a:cubicBezTo>
                    <a:pt x="184" y="395"/>
                    <a:pt x="184" y="395"/>
                    <a:pt x="184" y="395"/>
                  </a:cubicBezTo>
                  <a:cubicBezTo>
                    <a:pt x="184" y="379"/>
                    <a:pt x="184" y="379"/>
                    <a:pt x="184" y="379"/>
                  </a:cubicBezTo>
                  <a:cubicBezTo>
                    <a:pt x="169" y="394"/>
                    <a:pt x="169" y="394"/>
                    <a:pt x="169" y="394"/>
                  </a:cubicBezTo>
                  <a:cubicBezTo>
                    <a:pt x="159" y="397"/>
                    <a:pt x="159" y="397"/>
                    <a:pt x="159" y="397"/>
                  </a:cubicBezTo>
                  <a:cubicBezTo>
                    <a:pt x="147" y="397"/>
                    <a:pt x="147" y="397"/>
                    <a:pt x="147" y="397"/>
                  </a:cubicBezTo>
                  <a:cubicBezTo>
                    <a:pt x="144" y="384"/>
                    <a:pt x="144" y="384"/>
                    <a:pt x="144" y="384"/>
                  </a:cubicBezTo>
                  <a:cubicBezTo>
                    <a:pt x="148" y="365"/>
                    <a:pt x="148" y="365"/>
                    <a:pt x="148" y="365"/>
                  </a:cubicBezTo>
                  <a:cubicBezTo>
                    <a:pt x="143" y="353"/>
                    <a:pt x="143" y="353"/>
                    <a:pt x="143" y="353"/>
                  </a:cubicBezTo>
                  <a:cubicBezTo>
                    <a:pt x="154" y="321"/>
                    <a:pt x="154" y="321"/>
                    <a:pt x="154" y="321"/>
                  </a:cubicBezTo>
                  <a:cubicBezTo>
                    <a:pt x="167" y="325"/>
                    <a:pt x="167" y="325"/>
                    <a:pt x="167" y="325"/>
                  </a:cubicBezTo>
                  <a:cubicBezTo>
                    <a:pt x="169" y="333"/>
                    <a:pt x="169" y="333"/>
                    <a:pt x="169" y="333"/>
                  </a:cubicBezTo>
                  <a:cubicBezTo>
                    <a:pt x="179" y="334"/>
                    <a:pt x="179" y="334"/>
                    <a:pt x="179" y="334"/>
                  </a:cubicBezTo>
                  <a:cubicBezTo>
                    <a:pt x="182" y="348"/>
                    <a:pt x="182" y="348"/>
                    <a:pt x="182" y="348"/>
                  </a:cubicBezTo>
                  <a:cubicBezTo>
                    <a:pt x="191" y="340"/>
                    <a:pt x="191" y="340"/>
                    <a:pt x="191" y="340"/>
                  </a:cubicBezTo>
                  <a:cubicBezTo>
                    <a:pt x="202" y="343"/>
                    <a:pt x="202" y="343"/>
                    <a:pt x="202" y="343"/>
                  </a:cubicBezTo>
                  <a:cubicBezTo>
                    <a:pt x="209" y="338"/>
                    <a:pt x="209" y="338"/>
                    <a:pt x="209" y="338"/>
                  </a:cubicBezTo>
                  <a:cubicBezTo>
                    <a:pt x="200" y="334"/>
                    <a:pt x="200" y="334"/>
                    <a:pt x="200" y="334"/>
                  </a:cubicBezTo>
                  <a:cubicBezTo>
                    <a:pt x="188" y="333"/>
                    <a:pt x="188" y="333"/>
                    <a:pt x="188" y="333"/>
                  </a:cubicBezTo>
                  <a:cubicBezTo>
                    <a:pt x="182" y="328"/>
                    <a:pt x="182" y="328"/>
                    <a:pt x="182" y="328"/>
                  </a:cubicBezTo>
                  <a:cubicBezTo>
                    <a:pt x="175" y="316"/>
                    <a:pt x="175" y="316"/>
                    <a:pt x="175" y="316"/>
                  </a:cubicBezTo>
                  <a:cubicBezTo>
                    <a:pt x="177" y="313"/>
                    <a:pt x="177" y="313"/>
                    <a:pt x="177" y="313"/>
                  </a:cubicBezTo>
                  <a:cubicBezTo>
                    <a:pt x="173" y="301"/>
                    <a:pt x="173" y="301"/>
                    <a:pt x="173" y="301"/>
                  </a:cubicBezTo>
                  <a:cubicBezTo>
                    <a:pt x="165" y="302"/>
                    <a:pt x="165" y="302"/>
                    <a:pt x="165" y="302"/>
                  </a:cubicBezTo>
                  <a:cubicBezTo>
                    <a:pt x="165" y="296"/>
                    <a:pt x="165" y="296"/>
                    <a:pt x="165" y="296"/>
                  </a:cubicBezTo>
                  <a:cubicBezTo>
                    <a:pt x="184" y="282"/>
                    <a:pt x="184" y="282"/>
                    <a:pt x="184" y="282"/>
                  </a:cubicBezTo>
                  <a:cubicBezTo>
                    <a:pt x="184" y="282"/>
                    <a:pt x="187" y="286"/>
                    <a:pt x="188" y="286"/>
                  </a:cubicBezTo>
                  <a:cubicBezTo>
                    <a:pt x="188" y="286"/>
                    <a:pt x="193" y="282"/>
                    <a:pt x="193" y="282"/>
                  </a:cubicBezTo>
                  <a:cubicBezTo>
                    <a:pt x="191" y="271"/>
                    <a:pt x="191" y="271"/>
                    <a:pt x="191" y="271"/>
                  </a:cubicBezTo>
                  <a:cubicBezTo>
                    <a:pt x="181" y="271"/>
                    <a:pt x="181" y="271"/>
                    <a:pt x="181" y="271"/>
                  </a:cubicBezTo>
                  <a:cubicBezTo>
                    <a:pt x="172" y="258"/>
                    <a:pt x="172" y="258"/>
                    <a:pt x="172" y="258"/>
                  </a:cubicBezTo>
                  <a:cubicBezTo>
                    <a:pt x="179" y="251"/>
                    <a:pt x="179" y="251"/>
                    <a:pt x="179" y="251"/>
                  </a:cubicBezTo>
                  <a:cubicBezTo>
                    <a:pt x="177" y="236"/>
                    <a:pt x="177" y="236"/>
                    <a:pt x="177" y="236"/>
                  </a:cubicBezTo>
                  <a:cubicBezTo>
                    <a:pt x="180" y="227"/>
                    <a:pt x="180" y="227"/>
                    <a:pt x="180" y="227"/>
                  </a:cubicBezTo>
                  <a:cubicBezTo>
                    <a:pt x="201" y="227"/>
                    <a:pt x="201" y="227"/>
                    <a:pt x="201" y="227"/>
                  </a:cubicBezTo>
                  <a:cubicBezTo>
                    <a:pt x="203" y="249"/>
                    <a:pt x="203" y="249"/>
                    <a:pt x="203" y="249"/>
                  </a:cubicBezTo>
                  <a:cubicBezTo>
                    <a:pt x="209" y="261"/>
                    <a:pt x="209" y="261"/>
                    <a:pt x="209" y="261"/>
                  </a:cubicBezTo>
                  <a:cubicBezTo>
                    <a:pt x="218" y="255"/>
                    <a:pt x="218" y="255"/>
                    <a:pt x="218" y="255"/>
                  </a:cubicBezTo>
                  <a:cubicBezTo>
                    <a:pt x="222" y="240"/>
                    <a:pt x="222" y="240"/>
                    <a:pt x="222" y="240"/>
                  </a:cubicBezTo>
                  <a:cubicBezTo>
                    <a:pt x="212" y="236"/>
                    <a:pt x="212" y="236"/>
                    <a:pt x="212" y="236"/>
                  </a:cubicBezTo>
                  <a:cubicBezTo>
                    <a:pt x="211" y="230"/>
                    <a:pt x="211" y="230"/>
                    <a:pt x="211" y="230"/>
                  </a:cubicBezTo>
                  <a:cubicBezTo>
                    <a:pt x="209" y="223"/>
                    <a:pt x="209" y="223"/>
                    <a:pt x="209" y="223"/>
                  </a:cubicBezTo>
                  <a:cubicBezTo>
                    <a:pt x="209" y="223"/>
                    <a:pt x="215" y="219"/>
                    <a:pt x="215" y="219"/>
                  </a:cubicBezTo>
                  <a:cubicBezTo>
                    <a:pt x="216" y="219"/>
                    <a:pt x="218" y="213"/>
                    <a:pt x="218" y="213"/>
                  </a:cubicBezTo>
                  <a:cubicBezTo>
                    <a:pt x="225" y="213"/>
                    <a:pt x="225" y="213"/>
                    <a:pt x="225" y="213"/>
                  </a:cubicBezTo>
                  <a:cubicBezTo>
                    <a:pt x="232" y="221"/>
                    <a:pt x="232" y="221"/>
                    <a:pt x="232" y="221"/>
                  </a:cubicBezTo>
                  <a:cubicBezTo>
                    <a:pt x="231" y="234"/>
                    <a:pt x="231" y="234"/>
                    <a:pt x="231" y="234"/>
                  </a:cubicBezTo>
                  <a:cubicBezTo>
                    <a:pt x="241" y="238"/>
                    <a:pt x="241" y="238"/>
                    <a:pt x="241" y="238"/>
                  </a:cubicBezTo>
                  <a:cubicBezTo>
                    <a:pt x="251" y="228"/>
                    <a:pt x="251" y="228"/>
                    <a:pt x="251" y="228"/>
                  </a:cubicBezTo>
                  <a:cubicBezTo>
                    <a:pt x="267" y="237"/>
                    <a:pt x="267" y="237"/>
                    <a:pt x="267" y="237"/>
                  </a:cubicBezTo>
                  <a:cubicBezTo>
                    <a:pt x="274" y="248"/>
                    <a:pt x="274" y="248"/>
                    <a:pt x="274" y="248"/>
                  </a:cubicBezTo>
                  <a:cubicBezTo>
                    <a:pt x="281" y="250"/>
                    <a:pt x="281" y="250"/>
                    <a:pt x="281" y="250"/>
                  </a:cubicBezTo>
                  <a:cubicBezTo>
                    <a:pt x="280" y="245"/>
                    <a:pt x="280" y="245"/>
                    <a:pt x="280" y="245"/>
                  </a:cubicBezTo>
                  <a:cubicBezTo>
                    <a:pt x="271" y="235"/>
                    <a:pt x="271" y="235"/>
                    <a:pt x="271" y="235"/>
                  </a:cubicBezTo>
                  <a:cubicBezTo>
                    <a:pt x="271" y="229"/>
                    <a:pt x="271" y="229"/>
                    <a:pt x="271" y="229"/>
                  </a:cubicBezTo>
                  <a:cubicBezTo>
                    <a:pt x="271" y="229"/>
                    <a:pt x="258" y="224"/>
                    <a:pt x="258" y="223"/>
                  </a:cubicBezTo>
                  <a:cubicBezTo>
                    <a:pt x="258" y="223"/>
                    <a:pt x="259" y="216"/>
                    <a:pt x="259" y="216"/>
                  </a:cubicBezTo>
                  <a:cubicBezTo>
                    <a:pt x="267" y="217"/>
                    <a:pt x="267" y="217"/>
                    <a:pt x="267" y="217"/>
                  </a:cubicBezTo>
                  <a:cubicBezTo>
                    <a:pt x="280" y="227"/>
                    <a:pt x="280" y="227"/>
                    <a:pt x="280" y="227"/>
                  </a:cubicBezTo>
                  <a:cubicBezTo>
                    <a:pt x="286" y="228"/>
                    <a:pt x="286" y="228"/>
                    <a:pt x="286" y="228"/>
                  </a:cubicBezTo>
                  <a:cubicBezTo>
                    <a:pt x="298" y="240"/>
                    <a:pt x="298" y="240"/>
                    <a:pt x="298" y="240"/>
                  </a:cubicBezTo>
                  <a:cubicBezTo>
                    <a:pt x="303" y="240"/>
                    <a:pt x="303" y="240"/>
                    <a:pt x="303" y="240"/>
                  </a:cubicBezTo>
                  <a:cubicBezTo>
                    <a:pt x="298" y="231"/>
                    <a:pt x="298" y="231"/>
                    <a:pt x="298" y="231"/>
                  </a:cubicBezTo>
                  <a:cubicBezTo>
                    <a:pt x="290" y="224"/>
                    <a:pt x="290" y="224"/>
                    <a:pt x="290" y="224"/>
                  </a:cubicBezTo>
                  <a:cubicBezTo>
                    <a:pt x="297" y="219"/>
                    <a:pt x="297" y="219"/>
                    <a:pt x="297" y="219"/>
                  </a:cubicBezTo>
                  <a:cubicBezTo>
                    <a:pt x="286" y="208"/>
                    <a:pt x="286" y="208"/>
                    <a:pt x="286" y="208"/>
                  </a:cubicBezTo>
                  <a:cubicBezTo>
                    <a:pt x="278" y="205"/>
                    <a:pt x="278" y="205"/>
                    <a:pt x="278" y="205"/>
                  </a:cubicBezTo>
                  <a:cubicBezTo>
                    <a:pt x="279" y="193"/>
                    <a:pt x="279" y="193"/>
                    <a:pt x="279" y="193"/>
                  </a:cubicBezTo>
                  <a:cubicBezTo>
                    <a:pt x="270" y="182"/>
                    <a:pt x="270" y="182"/>
                    <a:pt x="270" y="182"/>
                  </a:cubicBezTo>
                  <a:cubicBezTo>
                    <a:pt x="263" y="180"/>
                    <a:pt x="263" y="180"/>
                    <a:pt x="263" y="180"/>
                  </a:cubicBezTo>
                  <a:cubicBezTo>
                    <a:pt x="260" y="164"/>
                    <a:pt x="260" y="164"/>
                    <a:pt x="260" y="164"/>
                  </a:cubicBezTo>
                  <a:cubicBezTo>
                    <a:pt x="266" y="159"/>
                    <a:pt x="266" y="159"/>
                    <a:pt x="266" y="159"/>
                  </a:cubicBezTo>
                  <a:cubicBezTo>
                    <a:pt x="276" y="170"/>
                    <a:pt x="276" y="170"/>
                    <a:pt x="276" y="170"/>
                  </a:cubicBezTo>
                  <a:cubicBezTo>
                    <a:pt x="286" y="175"/>
                    <a:pt x="286" y="175"/>
                    <a:pt x="286" y="175"/>
                  </a:cubicBezTo>
                  <a:cubicBezTo>
                    <a:pt x="292" y="162"/>
                    <a:pt x="292" y="162"/>
                    <a:pt x="292" y="162"/>
                  </a:cubicBezTo>
                  <a:cubicBezTo>
                    <a:pt x="291" y="153"/>
                    <a:pt x="291" y="153"/>
                    <a:pt x="291" y="153"/>
                  </a:cubicBezTo>
                  <a:cubicBezTo>
                    <a:pt x="299" y="149"/>
                    <a:pt x="299" y="149"/>
                    <a:pt x="299" y="149"/>
                  </a:cubicBezTo>
                  <a:cubicBezTo>
                    <a:pt x="290" y="142"/>
                    <a:pt x="290" y="142"/>
                    <a:pt x="290" y="142"/>
                  </a:cubicBezTo>
                  <a:cubicBezTo>
                    <a:pt x="287" y="122"/>
                    <a:pt x="287" y="122"/>
                    <a:pt x="287" y="122"/>
                  </a:cubicBezTo>
                  <a:cubicBezTo>
                    <a:pt x="282" y="117"/>
                    <a:pt x="282" y="117"/>
                    <a:pt x="282" y="117"/>
                  </a:cubicBezTo>
                  <a:cubicBezTo>
                    <a:pt x="288" y="107"/>
                    <a:pt x="288" y="107"/>
                    <a:pt x="288" y="107"/>
                  </a:cubicBezTo>
                  <a:cubicBezTo>
                    <a:pt x="295" y="114"/>
                    <a:pt x="295" y="114"/>
                    <a:pt x="295" y="114"/>
                  </a:cubicBezTo>
                  <a:cubicBezTo>
                    <a:pt x="296" y="119"/>
                    <a:pt x="296" y="119"/>
                    <a:pt x="296" y="119"/>
                  </a:cubicBezTo>
                  <a:cubicBezTo>
                    <a:pt x="317" y="118"/>
                    <a:pt x="317" y="118"/>
                    <a:pt x="317" y="118"/>
                  </a:cubicBezTo>
                  <a:cubicBezTo>
                    <a:pt x="328" y="121"/>
                    <a:pt x="328" y="121"/>
                    <a:pt x="328" y="121"/>
                  </a:cubicBezTo>
                  <a:cubicBezTo>
                    <a:pt x="334" y="117"/>
                    <a:pt x="334" y="117"/>
                    <a:pt x="334" y="117"/>
                  </a:cubicBezTo>
                  <a:cubicBezTo>
                    <a:pt x="349" y="129"/>
                    <a:pt x="349" y="129"/>
                    <a:pt x="349" y="129"/>
                  </a:cubicBezTo>
                  <a:cubicBezTo>
                    <a:pt x="357" y="128"/>
                    <a:pt x="357" y="128"/>
                    <a:pt x="357" y="128"/>
                  </a:cubicBezTo>
                  <a:cubicBezTo>
                    <a:pt x="357" y="128"/>
                    <a:pt x="340" y="114"/>
                    <a:pt x="333" y="109"/>
                  </a:cubicBezTo>
                  <a:cubicBezTo>
                    <a:pt x="327" y="90"/>
                    <a:pt x="327" y="90"/>
                    <a:pt x="327" y="90"/>
                  </a:cubicBezTo>
                  <a:cubicBezTo>
                    <a:pt x="333" y="76"/>
                    <a:pt x="333" y="76"/>
                    <a:pt x="333" y="76"/>
                  </a:cubicBezTo>
                  <a:cubicBezTo>
                    <a:pt x="342" y="66"/>
                    <a:pt x="342" y="66"/>
                    <a:pt x="342" y="66"/>
                  </a:cubicBezTo>
                  <a:cubicBezTo>
                    <a:pt x="348" y="72"/>
                    <a:pt x="348" y="72"/>
                    <a:pt x="348" y="72"/>
                  </a:cubicBezTo>
                  <a:cubicBezTo>
                    <a:pt x="351" y="69"/>
                    <a:pt x="351" y="69"/>
                    <a:pt x="351" y="69"/>
                  </a:cubicBezTo>
                  <a:cubicBezTo>
                    <a:pt x="351" y="59"/>
                    <a:pt x="351" y="59"/>
                    <a:pt x="351" y="59"/>
                  </a:cubicBezTo>
                  <a:cubicBezTo>
                    <a:pt x="358" y="58"/>
                    <a:pt x="358" y="58"/>
                    <a:pt x="358" y="58"/>
                  </a:cubicBezTo>
                  <a:cubicBezTo>
                    <a:pt x="363" y="63"/>
                    <a:pt x="363" y="63"/>
                    <a:pt x="363" y="63"/>
                  </a:cubicBezTo>
                  <a:cubicBezTo>
                    <a:pt x="366" y="56"/>
                    <a:pt x="366" y="56"/>
                    <a:pt x="366" y="56"/>
                  </a:cubicBezTo>
                  <a:cubicBezTo>
                    <a:pt x="347" y="43"/>
                    <a:pt x="347" y="43"/>
                    <a:pt x="347" y="43"/>
                  </a:cubicBezTo>
                  <a:cubicBezTo>
                    <a:pt x="352" y="32"/>
                    <a:pt x="352" y="32"/>
                    <a:pt x="352" y="32"/>
                  </a:cubicBezTo>
                  <a:cubicBezTo>
                    <a:pt x="370" y="15"/>
                    <a:pt x="370" y="15"/>
                    <a:pt x="370" y="15"/>
                  </a:cubicBezTo>
                  <a:cubicBezTo>
                    <a:pt x="377" y="0"/>
                    <a:pt x="377" y="0"/>
                    <a:pt x="377" y="0"/>
                  </a:cubicBezTo>
                  <a:cubicBezTo>
                    <a:pt x="384" y="1"/>
                    <a:pt x="384" y="1"/>
                    <a:pt x="384" y="1"/>
                  </a:cubicBezTo>
                  <a:cubicBezTo>
                    <a:pt x="388" y="6"/>
                    <a:pt x="388" y="6"/>
                    <a:pt x="388" y="6"/>
                  </a:cubicBezTo>
                  <a:cubicBezTo>
                    <a:pt x="399" y="7"/>
                    <a:pt x="399" y="7"/>
                    <a:pt x="399" y="7"/>
                  </a:cubicBezTo>
                  <a:cubicBezTo>
                    <a:pt x="408" y="21"/>
                    <a:pt x="408" y="21"/>
                    <a:pt x="408" y="21"/>
                  </a:cubicBezTo>
                  <a:cubicBezTo>
                    <a:pt x="402" y="31"/>
                    <a:pt x="402" y="31"/>
                    <a:pt x="402" y="31"/>
                  </a:cubicBezTo>
                  <a:cubicBezTo>
                    <a:pt x="402" y="40"/>
                    <a:pt x="402" y="40"/>
                    <a:pt x="402" y="40"/>
                  </a:cubicBezTo>
                  <a:cubicBezTo>
                    <a:pt x="409" y="40"/>
                    <a:pt x="409" y="40"/>
                    <a:pt x="409" y="40"/>
                  </a:cubicBezTo>
                  <a:cubicBezTo>
                    <a:pt x="414" y="15"/>
                    <a:pt x="414" y="15"/>
                    <a:pt x="414" y="15"/>
                  </a:cubicBezTo>
                  <a:cubicBezTo>
                    <a:pt x="420" y="12"/>
                    <a:pt x="420" y="12"/>
                    <a:pt x="420" y="12"/>
                  </a:cubicBezTo>
                  <a:cubicBezTo>
                    <a:pt x="421" y="26"/>
                    <a:pt x="421" y="26"/>
                    <a:pt x="421" y="26"/>
                  </a:cubicBezTo>
                  <a:cubicBezTo>
                    <a:pt x="421" y="26"/>
                    <a:pt x="430" y="31"/>
                    <a:pt x="430" y="31"/>
                  </a:cubicBezTo>
                  <a:cubicBezTo>
                    <a:pt x="430" y="32"/>
                    <a:pt x="430" y="41"/>
                    <a:pt x="430" y="41"/>
                  </a:cubicBezTo>
                  <a:cubicBezTo>
                    <a:pt x="411" y="59"/>
                    <a:pt x="411" y="59"/>
                    <a:pt x="411" y="59"/>
                  </a:cubicBezTo>
                  <a:cubicBezTo>
                    <a:pt x="412" y="64"/>
                    <a:pt x="412" y="64"/>
                    <a:pt x="412" y="64"/>
                  </a:cubicBezTo>
                  <a:cubicBezTo>
                    <a:pt x="427" y="56"/>
                    <a:pt x="427" y="56"/>
                    <a:pt x="427" y="56"/>
                  </a:cubicBezTo>
                  <a:cubicBezTo>
                    <a:pt x="448" y="29"/>
                    <a:pt x="448" y="29"/>
                    <a:pt x="448" y="29"/>
                  </a:cubicBezTo>
                  <a:cubicBezTo>
                    <a:pt x="463" y="33"/>
                    <a:pt x="463" y="33"/>
                    <a:pt x="463" y="33"/>
                  </a:cubicBezTo>
                  <a:cubicBezTo>
                    <a:pt x="471" y="44"/>
                    <a:pt x="471" y="44"/>
                    <a:pt x="471" y="44"/>
                  </a:cubicBezTo>
                  <a:cubicBezTo>
                    <a:pt x="466" y="63"/>
                    <a:pt x="466" y="63"/>
                    <a:pt x="466" y="63"/>
                  </a:cubicBezTo>
                  <a:cubicBezTo>
                    <a:pt x="455" y="72"/>
                    <a:pt x="455" y="72"/>
                    <a:pt x="455" y="72"/>
                  </a:cubicBezTo>
                  <a:cubicBezTo>
                    <a:pt x="455" y="77"/>
                    <a:pt x="455" y="77"/>
                    <a:pt x="455" y="77"/>
                  </a:cubicBezTo>
                  <a:cubicBezTo>
                    <a:pt x="455" y="77"/>
                    <a:pt x="471" y="65"/>
                    <a:pt x="471" y="65"/>
                  </a:cubicBezTo>
                  <a:cubicBezTo>
                    <a:pt x="472" y="65"/>
                    <a:pt x="482" y="50"/>
                    <a:pt x="482" y="50"/>
                  </a:cubicBezTo>
                  <a:cubicBezTo>
                    <a:pt x="499" y="50"/>
                    <a:pt x="499" y="50"/>
                    <a:pt x="499" y="50"/>
                  </a:cubicBezTo>
                  <a:cubicBezTo>
                    <a:pt x="504" y="62"/>
                    <a:pt x="504" y="62"/>
                    <a:pt x="504" y="62"/>
                  </a:cubicBezTo>
                  <a:cubicBezTo>
                    <a:pt x="509" y="51"/>
                    <a:pt x="509" y="51"/>
                    <a:pt x="509" y="51"/>
                  </a:cubicBezTo>
                  <a:cubicBezTo>
                    <a:pt x="519" y="51"/>
                    <a:pt x="519" y="51"/>
                    <a:pt x="519" y="51"/>
                  </a:cubicBezTo>
                  <a:cubicBezTo>
                    <a:pt x="522" y="43"/>
                    <a:pt x="522" y="43"/>
                    <a:pt x="522" y="43"/>
                  </a:cubicBezTo>
                  <a:cubicBezTo>
                    <a:pt x="533" y="46"/>
                    <a:pt x="533" y="46"/>
                    <a:pt x="533" y="46"/>
                  </a:cubicBezTo>
                  <a:cubicBezTo>
                    <a:pt x="535" y="51"/>
                    <a:pt x="535" y="51"/>
                    <a:pt x="535" y="51"/>
                  </a:cubicBezTo>
                  <a:cubicBezTo>
                    <a:pt x="543" y="48"/>
                    <a:pt x="543" y="48"/>
                    <a:pt x="543" y="48"/>
                  </a:cubicBezTo>
                  <a:cubicBezTo>
                    <a:pt x="543" y="41"/>
                    <a:pt x="543" y="41"/>
                    <a:pt x="543" y="41"/>
                  </a:cubicBezTo>
                  <a:cubicBezTo>
                    <a:pt x="550" y="40"/>
                    <a:pt x="550" y="40"/>
                    <a:pt x="550" y="40"/>
                  </a:cubicBezTo>
                  <a:cubicBezTo>
                    <a:pt x="551" y="47"/>
                    <a:pt x="551" y="47"/>
                    <a:pt x="551" y="47"/>
                  </a:cubicBezTo>
                  <a:cubicBezTo>
                    <a:pt x="589" y="60"/>
                    <a:pt x="589" y="60"/>
                    <a:pt x="589" y="60"/>
                  </a:cubicBezTo>
                  <a:cubicBezTo>
                    <a:pt x="614" y="49"/>
                    <a:pt x="614" y="49"/>
                    <a:pt x="614" y="49"/>
                  </a:cubicBezTo>
                  <a:cubicBezTo>
                    <a:pt x="623" y="44"/>
                    <a:pt x="623" y="44"/>
                    <a:pt x="623" y="44"/>
                  </a:cubicBezTo>
                  <a:cubicBezTo>
                    <a:pt x="635" y="46"/>
                    <a:pt x="635" y="46"/>
                    <a:pt x="635" y="46"/>
                  </a:cubicBezTo>
                  <a:cubicBezTo>
                    <a:pt x="631" y="51"/>
                    <a:pt x="631" y="51"/>
                    <a:pt x="631" y="51"/>
                  </a:cubicBezTo>
                  <a:cubicBezTo>
                    <a:pt x="660" y="62"/>
                    <a:pt x="660" y="62"/>
                    <a:pt x="660" y="62"/>
                  </a:cubicBezTo>
                  <a:cubicBezTo>
                    <a:pt x="667" y="51"/>
                    <a:pt x="667" y="51"/>
                    <a:pt x="667" y="51"/>
                  </a:cubicBezTo>
                  <a:cubicBezTo>
                    <a:pt x="661" y="47"/>
                    <a:pt x="661" y="47"/>
                    <a:pt x="661" y="47"/>
                  </a:cubicBezTo>
                  <a:cubicBezTo>
                    <a:pt x="658" y="37"/>
                    <a:pt x="658" y="37"/>
                    <a:pt x="658" y="37"/>
                  </a:cubicBezTo>
                  <a:cubicBezTo>
                    <a:pt x="695" y="39"/>
                    <a:pt x="695" y="39"/>
                    <a:pt x="695" y="39"/>
                  </a:cubicBezTo>
                  <a:cubicBezTo>
                    <a:pt x="696" y="45"/>
                    <a:pt x="696" y="45"/>
                    <a:pt x="696" y="45"/>
                  </a:cubicBezTo>
                  <a:cubicBezTo>
                    <a:pt x="721" y="57"/>
                    <a:pt x="721" y="57"/>
                    <a:pt x="721" y="57"/>
                  </a:cubicBezTo>
                  <a:cubicBezTo>
                    <a:pt x="721" y="57"/>
                    <a:pt x="715" y="78"/>
                    <a:pt x="709" y="82"/>
                  </a:cubicBezTo>
                  <a:cubicBezTo>
                    <a:pt x="703" y="86"/>
                    <a:pt x="700" y="88"/>
                    <a:pt x="700" y="88"/>
                  </a:cubicBezTo>
                  <a:cubicBezTo>
                    <a:pt x="704" y="107"/>
                    <a:pt x="704" y="107"/>
                    <a:pt x="704" y="107"/>
                  </a:cubicBezTo>
                  <a:cubicBezTo>
                    <a:pt x="708" y="111"/>
                    <a:pt x="708" y="111"/>
                    <a:pt x="708" y="111"/>
                  </a:cubicBezTo>
                  <a:cubicBezTo>
                    <a:pt x="708" y="123"/>
                    <a:pt x="708" y="123"/>
                    <a:pt x="708" y="123"/>
                  </a:cubicBezTo>
                  <a:cubicBezTo>
                    <a:pt x="698" y="130"/>
                    <a:pt x="698" y="130"/>
                    <a:pt x="698" y="130"/>
                  </a:cubicBezTo>
                  <a:cubicBezTo>
                    <a:pt x="695" y="143"/>
                    <a:pt x="695" y="143"/>
                    <a:pt x="695" y="143"/>
                  </a:cubicBezTo>
                  <a:cubicBezTo>
                    <a:pt x="695" y="143"/>
                    <a:pt x="689" y="145"/>
                    <a:pt x="686" y="148"/>
                  </a:cubicBezTo>
                  <a:cubicBezTo>
                    <a:pt x="684" y="150"/>
                    <a:pt x="678" y="157"/>
                    <a:pt x="678" y="157"/>
                  </a:cubicBezTo>
                  <a:cubicBezTo>
                    <a:pt x="664" y="164"/>
                    <a:pt x="664" y="164"/>
                    <a:pt x="664" y="164"/>
                  </a:cubicBezTo>
                  <a:cubicBezTo>
                    <a:pt x="664" y="164"/>
                    <a:pt x="654" y="162"/>
                    <a:pt x="654" y="162"/>
                  </a:cubicBezTo>
                  <a:cubicBezTo>
                    <a:pt x="654" y="163"/>
                    <a:pt x="653" y="169"/>
                    <a:pt x="653" y="169"/>
                  </a:cubicBezTo>
                  <a:cubicBezTo>
                    <a:pt x="641" y="166"/>
                    <a:pt x="641" y="166"/>
                    <a:pt x="641" y="166"/>
                  </a:cubicBezTo>
                  <a:cubicBezTo>
                    <a:pt x="615" y="193"/>
                    <a:pt x="615" y="193"/>
                    <a:pt x="615" y="193"/>
                  </a:cubicBezTo>
                  <a:cubicBezTo>
                    <a:pt x="595" y="208"/>
                    <a:pt x="595" y="208"/>
                    <a:pt x="595" y="208"/>
                  </a:cubicBezTo>
                  <a:cubicBezTo>
                    <a:pt x="584" y="208"/>
                    <a:pt x="584" y="208"/>
                    <a:pt x="584" y="208"/>
                  </a:cubicBezTo>
                  <a:cubicBezTo>
                    <a:pt x="576" y="219"/>
                    <a:pt x="576" y="219"/>
                    <a:pt x="576" y="219"/>
                  </a:cubicBezTo>
                  <a:cubicBezTo>
                    <a:pt x="531" y="247"/>
                    <a:pt x="531" y="247"/>
                    <a:pt x="531" y="247"/>
                  </a:cubicBezTo>
                  <a:cubicBezTo>
                    <a:pt x="496" y="252"/>
                    <a:pt x="496" y="252"/>
                    <a:pt x="496" y="252"/>
                  </a:cubicBezTo>
                  <a:cubicBezTo>
                    <a:pt x="506" y="270"/>
                    <a:pt x="506" y="270"/>
                    <a:pt x="506" y="270"/>
                  </a:cubicBezTo>
                  <a:cubicBezTo>
                    <a:pt x="484" y="287"/>
                    <a:pt x="484" y="287"/>
                    <a:pt x="484" y="287"/>
                  </a:cubicBezTo>
                  <a:cubicBezTo>
                    <a:pt x="472" y="279"/>
                    <a:pt x="472" y="279"/>
                    <a:pt x="472" y="279"/>
                  </a:cubicBezTo>
                  <a:cubicBezTo>
                    <a:pt x="453" y="275"/>
                    <a:pt x="453" y="275"/>
                    <a:pt x="453" y="275"/>
                  </a:cubicBezTo>
                  <a:cubicBezTo>
                    <a:pt x="438" y="252"/>
                    <a:pt x="438" y="252"/>
                    <a:pt x="438" y="252"/>
                  </a:cubicBezTo>
                  <a:cubicBezTo>
                    <a:pt x="433" y="254"/>
                    <a:pt x="433" y="254"/>
                    <a:pt x="433" y="254"/>
                  </a:cubicBezTo>
                  <a:cubicBezTo>
                    <a:pt x="448" y="280"/>
                    <a:pt x="448" y="280"/>
                    <a:pt x="448" y="280"/>
                  </a:cubicBezTo>
                  <a:cubicBezTo>
                    <a:pt x="470" y="285"/>
                    <a:pt x="470" y="285"/>
                    <a:pt x="470" y="285"/>
                  </a:cubicBezTo>
                  <a:cubicBezTo>
                    <a:pt x="493" y="301"/>
                    <a:pt x="493" y="301"/>
                    <a:pt x="493" y="301"/>
                  </a:cubicBezTo>
                  <a:cubicBezTo>
                    <a:pt x="493" y="301"/>
                    <a:pt x="512" y="294"/>
                    <a:pt x="512" y="294"/>
                  </a:cubicBezTo>
                  <a:cubicBezTo>
                    <a:pt x="512" y="294"/>
                    <a:pt x="515" y="305"/>
                    <a:pt x="515" y="305"/>
                  </a:cubicBezTo>
                  <a:cubicBezTo>
                    <a:pt x="528" y="295"/>
                    <a:pt x="528" y="295"/>
                    <a:pt x="528" y="295"/>
                  </a:cubicBezTo>
                  <a:cubicBezTo>
                    <a:pt x="535" y="297"/>
                    <a:pt x="535" y="297"/>
                    <a:pt x="535" y="297"/>
                  </a:cubicBezTo>
                  <a:cubicBezTo>
                    <a:pt x="521" y="321"/>
                    <a:pt x="521" y="321"/>
                    <a:pt x="521" y="321"/>
                  </a:cubicBezTo>
                  <a:cubicBezTo>
                    <a:pt x="500" y="343"/>
                    <a:pt x="500" y="343"/>
                    <a:pt x="500" y="343"/>
                  </a:cubicBezTo>
                  <a:cubicBezTo>
                    <a:pt x="491" y="343"/>
                    <a:pt x="491" y="343"/>
                    <a:pt x="491" y="343"/>
                  </a:cubicBezTo>
                  <a:cubicBezTo>
                    <a:pt x="487" y="337"/>
                    <a:pt x="487" y="337"/>
                    <a:pt x="487" y="337"/>
                  </a:cubicBezTo>
                  <a:cubicBezTo>
                    <a:pt x="494" y="327"/>
                    <a:pt x="494" y="327"/>
                    <a:pt x="494" y="327"/>
                  </a:cubicBezTo>
                  <a:cubicBezTo>
                    <a:pt x="474" y="333"/>
                    <a:pt x="474" y="333"/>
                    <a:pt x="474" y="333"/>
                  </a:cubicBezTo>
                  <a:cubicBezTo>
                    <a:pt x="463" y="341"/>
                    <a:pt x="463" y="341"/>
                    <a:pt x="463" y="341"/>
                  </a:cubicBezTo>
                  <a:cubicBezTo>
                    <a:pt x="456" y="335"/>
                    <a:pt x="456" y="335"/>
                    <a:pt x="456" y="335"/>
                  </a:cubicBezTo>
                  <a:cubicBezTo>
                    <a:pt x="434" y="346"/>
                    <a:pt x="434" y="346"/>
                    <a:pt x="434" y="346"/>
                  </a:cubicBezTo>
                  <a:cubicBezTo>
                    <a:pt x="418" y="356"/>
                    <a:pt x="418" y="356"/>
                    <a:pt x="418" y="356"/>
                  </a:cubicBezTo>
                  <a:cubicBezTo>
                    <a:pt x="411" y="372"/>
                    <a:pt x="411" y="372"/>
                    <a:pt x="411" y="372"/>
                  </a:cubicBezTo>
                  <a:cubicBezTo>
                    <a:pt x="450" y="345"/>
                    <a:pt x="450" y="345"/>
                    <a:pt x="450" y="345"/>
                  </a:cubicBezTo>
                  <a:cubicBezTo>
                    <a:pt x="479" y="346"/>
                    <a:pt x="479" y="346"/>
                    <a:pt x="479" y="346"/>
                  </a:cubicBezTo>
                  <a:cubicBezTo>
                    <a:pt x="489" y="351"/>
                    <a:pt x="489" y="351"/>
                    <a:pt x="489" y="351"/>
                  </a:cubicBezTo>
                  <a:cubicBezTo>
                    <a:pt x="481" y="359"/>
                    <a:pt x="481" y="359"/>
                    <a:pt x="481" y="359"/>
                  </a:cubicBezTo>
                  <a:cubicBezTo>
                    <a:pt x="467" y="370"/>
                    <a:pt x="467" y="370"/>
                    <a:pt x="467" y="370"/>
                  </a:cubicBezTo>
                  <a:cubicBezTo>
                    <a:pt x="467" y="379"/>
                    <a:pt x="467" y="379"/>
                    <a:pt x="467" y="379"/>
                  </a:cubicBezTo>
                  <a:cubicBezTo>
                    <a:pt x="456" y="380"/>
                    <a:pt x="456" y="380"/>
                    <a:pt x="456" y="380"/>
                  </a:cubicBezTo>
                  <a:cubicBezTo>
                    <a:pt x="452" y="386"/>
                    <a:pt x="452" y="386"/>
                    <a:pt x="452" y="386"/>
                  </a:cubicBezTo>
                  <a:cubicBezTo>
                    <a:pt x="439" y="384"/>
                    <a:pt x="439" y="384"/>
                    <a:pt x="439" y="384"/>
                  </a:cubicBezTo>
                  <a:cubicBezTo>
                    <a:pt x="442" y="394"/>
                    <a:pt x="442" y="394"/>
                    <a:pt x="442" y="394"/>
                  </a:cubicBezTo>
                  <a:cubicBezTo>
                    <a:pt x="436" y="400"/>
                    <a:pt x="436" y="400"/>
                    <a:pt x="436" y="400"/>
                  </a:cubicBezTo>
                  <a:cubicBezTo>
                    <a:pt x="428" y="395"/>
                    <a:pt x="428" y="395"/>
                    <a:pt x="428" y="395"/>
                  </a:cubicBezTo>
                  <a:cubicBezTo>
                    <a:pt x="410" y="395"/>
                    <a:pt x="410" y="395"/>
                    <a:pt x="410" y="395"/>
                  </a:cubicBezTo>
                  <a:cubicBezTo>
                    <a:pt x="433" y="404"/>
                    <a:pt x="433" y="404"/>
                    <a:pt x="433" y="404"/>
                  </a:cubicBezTo>
                  <a:cubicBezTo>
                    <a:pt x="450" y="407"/>
                    <a:pt x="450" y="407"/>
                    <a:pt x="450" y="407"/>
                  </a:cubicBezTo>
                  <a:cubicBezTo>
                    <a:pt x="476" y="387"/>
                    <a:pt x="476" y="387"/>
                    <a:pt x="476" y="387"/>
                  </a:cubicBezTo>
                  <a:cubicBezTo>
                    <a:pt x="475" y="377"/>
                    <a:pt x="475" y="377"/>
                    <a:pt x="475" y="377"/>
                  </a:cubicBezTo>
                  <a:cubicBezTo>
                    <a:pt x="486" y="373"/>
                    <a:pt x="486" y="373"/>
                    <a:pt x="486" y="373"/>
                  </a:cubicBezTo>
                  <a:cubicBezTo>
                    <a:pt x="491" y="378"/>
                    <a:pt x="491" y="378"/>
                    <a:pt x="491" y="378"/>
                  </a:cubicBezTo>
                  <a:cubicBezTo>
                    <a:pt x="491" y="378"/>
                    <a:pt x="531" y="374"/>
                    <a:pt x="531" y="374"/>
                  </a:cubicBezTo>
                  <a:cubicBezTo>
                    <a:pt x="531" y="374"/>
                    <a:pt x="547" y="363"/>
                    <a:pt x="547" y="363"/>
                  </a:cubicBezTo>
                  <a:cubicBezTo>
                    <a:pt x="562" y="377"/>
                    <a:pt x="562" y="377"/>
                    <a:pt x="562" y="377"/>
                  </a:cubicBezTo>
                  <a:cubicBezTo>
                    <a:pt x="583" y="357"/>
                    <a:pt x="583" y="357"/>
                    <a:pt x="583" y="357"/>
                  </a:cubicBezTo>
                  <a:cubicBezTo>
                    <a:pt x="598" y="356"/>
                    <a:pt x="598" y="356"/>
                    <a:pt x="598" y="356"/>
                  </a:cubicBezTo>
                  <a:cubicBezTo>
                    <a:pt x="614" y="353"/>
                    <a:pt x="614" y="353"/>
                    <a:pt x="614" y="353"/>
                  </a:cubicBezTo>
                  <a:cubicBezTo>
                    <a:pt x="651" y="377"/>
                    <a:pt x="651" y="377"/>
                    <a:pt x="651" y="377"/>
                  </a:cubicBezTo>
                  <a:cubicBezTo>
                    <a:pt x="668" y="383"/>
                    <a:pt x="668" y="383"/>
                    <a:pt x="668" y="383"/>
                  </a:cubicBezTo>
                  <a:cubicBezTo>
                    <a:pt x="673" y="378"/>
                    <a:pt x="673" y="378"/>
                    <a:pt x="673" y="378"/>
                  </a:cubicBezTo>
                  <a:cubicBezTo>
                    <a:pt x="683" y="382"/>
                    <a:pt x="683" y="382"/>
                    <a:pt x="683" y="382"/>
                  </a:cubicBezTo>
                  <a:cubicBezTo>
                    <a:pt x="689" y="372"/>
                    <a:pt x="689" y="372"/>
                    <a:pt x="689" y="372"/>
                  </a:cubicBezTo>
                  <a:cubicBezTo>
                    <a:pt x="699" y="373"/>
                    <a:pt x="699" y="373"/>
                    <a:pt x="699" y="373"/>
                  </a:cubicBezTo>
                  <a:cubicBezTo>
                    <a:pt x="704" y="382"/>
                    <a:pt x="704" y="382"/>
                    <a:pt x="704" y="382"/>
                  </a:cubicBezTo>
                  <a:cubicBezTo>
                    <a:pt x="711" y="379"/>
                    <a:pt x="711" y="379"/>
                    <a:pt x="711" y="379"/>
                  </a:cubicBezTo>
                  <a:cubicBezTo>
                    <a:pt x="711" y="379"/>
                    <a:pt x="726" y="385"/>
                    <a:pt x="727" y="385"/>
                  </a:cubicBezTo>
                  <a:cubicBezTo>
                    <a:pt x="727" y="385"/>
                    <a:pt x="729" y="388"/>
                    <a:pt x="729" y="388"/>
                  </a:cubicBezTo>
                  <a:cubicBezTo>
                    <a:pt x="735" y="385"/>
                    <a:pt x="735" y="385"/>
                    <a:pt x="735" y="385"/>
                  </a:cubicBezTo>
                  <a:cubicBezTo>
                    <a:pt x="752" y="390"/>
                    <a:pt x="752" y="390"/>
                    <a:pt x="752" y="390"/>
                  </a:cubicBezTo>
                  <a:cubicBezTo>
                    <a:pt x="756" y="397"/>
                    <a:pt x="756" y="397"/>
                    <a:pt x="756" y="397"/>
                  </a:cubicBezTo>
                  <a:cubicBezTo>
                    <a:pt x="791" y="400"/>
                    <a:pt x="791" y="400"/>
                    <a:pt x="791" y="400"/>
                  </a:cubicBezTo>
                  <a:cubicBezTo>
                    <a:pt x="799" y="395"/>
                    <a:pt x="799" y="395"/>
                    <a:pt x="799" y="395"/>
                  </a:cubicBezTo>
                  <a:cubicBezTo>
                    <a:pt x="810" y="403"/>
                    <a:pt x="810" y="403"/>
                    <a:pt x="810" y="403"/>
                  </a:cubicBezTo>
                  <a:cubicBezTo>
                    <a:pt x="823" y="402"/>
                    <a:pt x="823" y="402"/>
                    <a:pt x="823" y="402"/>
                  </a:cubicBezTo>
                  <a:cubicBezTo>
                    <a:pt x="831" y="394"/>
                    <a:pt x="831" y="394"/>
                    <a:pt x="831" y="394"/>
                  </a:cubicBezTo>
                  <a:cubicBezTo>
                    <a:pt x="852" y="400"/>
                    <a:pt x="852" y="400"/>
                    <a:pt x="852" y="400"/>
                  </a:cubicBezTo>
                  <a:cubicBezTo>
                    <a:pt x="878" y="444"/>
                    <a:pt x="878" y="444"/>
                    <a:pt x="878" y="444"/>
                  </a:cubicBezTo>
                  <a:cubicBezTo>
                    <a:pt x="883" y="472"/>
                    <a:pt x="883" y="472"/>
                    <a:pt x="883" y="472"/>
                  </a:cubicBezTo>
                  <a:lnTo>
                    <a:pt x="877" y="4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31">
              <a:extLst>
                <a:ext uri="{FF2B5EF4-FFF2-40B4-BE49-F238E27FC236}">
                  <a16:creationId xmlns:a16="http://schemas.microsoft.com/office/drawing/2014/main" id="{A685C45A-BA34-41DA-B2FD-4A3533966EAD}"/>
                </a:ext>
              </a:extLst>
            </p:cNvPr>
            <p:cNvSpPr>
              <a:spLocks/>
            </p:cNvSpPr>
            <p:nvPr/>
          </p:nvSpPr>
          <p:spPr bwMode="auto">
            <a:xfrm>
              <a:off x="5456912" y="3166647"/>
              <a:ext cx="31098" cy="31098"/>
            </a:xfrm>
            <a:custGeom>
              <a:avLst/>
              <a:gdLst>
                <a:gd name="T0" fmla="*/ 14 w 14"/>
                <a:gd name="T1" fmla="*/ 2 h 14"/>
                <a:gd name="T2" fmla="*/ 9 w 14"/>
                <a:gd name="T3" fmla="*/ 14 h 14"/>
                <a:gd name="T4" fmla="*/ 0 w 14"/>
                <a:gd name="T5" fmla="*/ 0 h 14"/>
                <a:gd name="T6" fmla="*/ 14 w 14"/>
                <a:gd name="T7" fmla="*/ 2 h 14"/>
              </a:gdLst>
              <a:ahLst/>
              <a:cxnLst>
                <a:cxn ang="0">
                  <a:pos x="T0" y="T1"/>
                </a:cxn>
                <a:cxn ang="0">
                  <a:pos x="T2" y="T3"/>
                </a:cxn>
                <a:cxn ang="0">
                  <a:pos x="T4" y="T5"/>
                </a:cxn>
                <a:cxn ang="0">
                  <a:pos x="T6" y="T7"/>
                </a:cxn>
              </a:cxnLst>
              <a:rect l="0" t="0" r="r" b="b"/>
              <a:pathLst>
                <a:path w="14" h="14">
                  <a:moveTo>
                    <a:pt x="14" y="2"/>
                  </a:moveTo>
                  <a:lnTo>
                    <a:pt x="9" y="14"/>
                  </a:lnTo>
                  <a:lnTo>
                    <a:pt x="0" y="0"/>
                  </a:lnTo>
                  <a:lnTo>
                    <a:pt x="1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32">
              <a:extLst>
                <a:ext uri="{FF2B5EF4-FFF2-40B4-BE49-F238E27FC236}">
                  <a16:creationId xmlns:a16="http://schemas.microsoft.com/office/drawing/2014/main" id="{0ED7BBC0-EB7D-4274-A881-D98A3FB2E06C}"/>
                </a:ext>
              </a:extLst>
            </p:cNvPr>
            <p:cNvSpPr>
              <a:spLocks/>
            </p:cNvSpPr>
            <p:nvPr/>
          </p:nvSpPr>
          <p:spPr bwMode="auto">
            <a:xfrm>
              <a:off x="6003355" y="1856073"/>
              <a:ext cx="11107" cy="8885"/>
            </a:xfrm>
            <a:custGeom>
              <a:avLst/>
              <a:gdLst>
                <a:gd name="T0" fmla="*/ 3 w 5"/>
                <a:gd name="T1" fmla="*/ 0 h 4"/>
                <a:gd name="T2" fmla="*/ 5 w 5"/>
                <a:gd name="T3" fmla="*/ 4 h 4"/>
                <a:gd name="T4" fmla="*/ 0 w 5"/>
                <a:gd name="T5" fmla="*/ 4 h 4"/>
                <a:gd name="T6" fmla="*/ 0 w 5"/>
                <a:gd name="T7" fmla="*/ 0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lnTo>
                    <a:pt x="5" y="4"/>
                  </a:lnTo>
                  <a:lnTo>
                    <a:pt x="0" y="4"/>
                  </a:lnTo>
                  <a:lnTo>
                    <a:pt x="0" y="0"/>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33">
              <a:extLst>
                <a:ext uri="{FF2B5EF4-FFF2-40B4-BE49-F238E27FC236}">
                  <a16:creationId xmlns:a16="http://schemas.microsoft.com/office/drawing/2014/main" id="{B17DC08A-C477-4C44-84E2-DC38F0003DFD}"/>
                </a:ext>
              </a:extLst>
            </p:cNvPr>
            <p:cNvSpPr>
              <a:spLocks/>
            </p:cNvSpPr>
            <p:nvPr/>
          </p:nvSpPr>
          <p:spPr bwMode="auto">
            <a:xfrm>
              <a:off x="5981142" y="1836081"/>
              <a:ext cx="17770" cy="13328"/>
            </a:xfrm>
            <a:custGeom>
              <a:avLst/>
              <a:gdLst>
                <a:gd name="T0" fmla="*/ 11 w 11"/>
                <a:gd name="T1" fmla="*/ 8 h 8"/>
                <a:gd name="T2" fmla="*/ 10 w 11"/>
                <a:gd name="T3" fmla="*/ 1 h 8"/>
                <a:gd name="T4" fmla="*/ 0 w 11"/>
                <a:gd name="T5" fmla="*/ 1 h 8"/>
                <a:gd name="T6" fmla="*/ 2 w 11"/>
                <a:gd name="T7" fmla="*/ 6 h 8"/>
                <a:gd name="T8" fmla="*/ 11 w 11"/>
                <a:gd name="T9" fmla="*/ 8 h 8"/>
              </a:gdLst>
              <a:ahLst/>
              <a:cxnLst>
                <a:cxn ang="0">
                  <a:pos x="T0" y="T1"/>
                </a:cxn>
                <a:cxn ang="0">
                  <a:pos x="T2" y="T3"/>
                </a:cxn>
                <a:cxn ang="0">
                  <a:pos x="T4" y="T5"/>
                </a:cxn>
                <a:cxn ang="0">
                  <a:pos x="T6" y="T7"/>
                </a:cxn>
                <a:cxn ang="0">
                  <a:pos x="T8" y="T9"/>
                </a:cxn>
              </a:cxnLst>
              <a:rect l="0" t="0" r="r" b="b"/>
              <a:pathLst>
                <a:path w="11" h="8">
                  <a:moveTo>
                    <a:pt x="11" y="8"/>
                  </a:moveTo>
                  <a:cubicBezTo>
                    <a:pt x="10" y="1"/>
                    <a:pt x="10" y="1"/>
                    <a:pt x="10" y="1"/>
                  </a:cubicBezTo>
                  <a:cubicBezTo>
                    <a:pt x="10" y="1"/>
                    <a:pt x="0" y="0"/>
                    <a:pt x="0" y="1"/>
                  </a:cubicBezTo>
                  <a:cubicBezTo>
                    <a:pt x="0" y="1"/>
                    <a:pt x="2" y="6"/>
                    <a:pt x="2" y="6"/>
                  </a:cubicBezTo>
                  <a:lnTo>
                    <a:pt x="11"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34">
              <a:extLst>
                <a:ext uri="{FF2B5EF4-FFF2-40B4-BE49-F238E27FC236}">
                  <a16:creationId xmlns:a16="http://schemas.microsoft.com/office/drawing/2014/main" id="{94E23785-9815-4A1C-B40D-6CB5D3C41F4C}"/>
                </a:ext>
              </a:extLst>
            </p:cNvPr>
            <p:cNvSpPr>
              <a:spLocks/>
            </p:cNvSpPr>
            <p:nvPr/>
          </p:nvSpPr>
          <p:spPr bwMode="auto">
            <a:xfrm>
              <a:off x="6052224" y="1713909"/>
              <a:ext cx="15549" cy="17770"/>
            </a:xfrm>
            <a:custGeom>
              <a:avLst/>
              <a:gdLst>
                <a:gd name="T0" fmla="*/ 5 w 7"/>
                <a:gd name="T1" fmla="*/ 8 h 8"/>
                <a:gd name="T2" fmla="*/ 4 w 7"/>
                <a:gd name="T3" fmla="*/ 6 h 8"/>
                <a:gd name="T4" fmla="*/ 0 w 7"/>
                <a:gd name="T5" fmla="*/ 3 h 8"/>
                <a:gd name="T6" fmla="*/ 2 w 7"/>
                <a:gd name="T7" fmla="*/ 1 h 8"/>
                <a:gd name="T8" fmla="*/ 2 w 7"/>
                <a:gd name="T9" fmla="*/ 0 h 8"/>
                <a:gd name="T10" fmla="*/ 7 w 7"/>
                <a:gd name="T11" fmla="*/ 4 h 8"/>
                <a:gd name="T12" fmla="*/ 5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5" y="8"/>
                  </a:moveTo>
                  <a:lnTo>
                    <a:pt x="4" y="6"/>
                  </a:lnTo>
                  <a:lnTo>
                    <a:pt x="0" y="3"/>
                  </a:lnTo>
                  <a:lnTo>
                    <a:pt x="2" y="1"/>
                  </a:lnTo>
                  <a:lnTo>
                    <a:pt x="2" y="0"/>
                  </a:lnTo>
                  <a:lnTo>
                    <a:pt x="7" y="4"/>
                  </a:lnTo>
                  <a:lnTo>
                    <a:pt x="5"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35">
              <a:extLst>
                <a:ext uri="{FF2B5EF4-FFF2-40B4-BE49-F238E27FC236}">
                  <a16:creationId xmlns:a16="http://schemas.microsoft.com/office/drawing/2014/main" id="{B6425F7D-096C-4519-A082-9E3D866F1EF0}"/>
                </a:ext>
              </a:extLst>
            </p:cNvPr>
            <p:cNvSpPr>
              <a:spLocks/>
            </p:cNvSpPr>
            <p:nvPr/>
          </p:nvSpPr>
          <p:spPr bwMode="auto">
            <a:xfrm>
              <a:off x="5878961" y="3024483"/>
              <a:ext cx="8885" cy="11107"/>
            </a:xfrm>
            <a:custGeom>
              <a:avLst/>
              <a:gdLst>
                <a:gd name="T0" fmla="*/ 3 w 4"/>
                <a:gd name="T1" fmla="*/ 5 h 5"/>
                <a:gd name="T2" fmla="*/ 0 w 4"/>
                <a:gd name="T3" fmla="*/ 5 h 5"/>
                <a:gd name="T4" fmla="*/ 0 w 4"/>
                <a:gd name="T5" fmla="*/ 0 h 5"/>
                <a:gd name="T6" fmla="*/ 4 w 4"/>
                <a:gd name="T7" fmla="*/ 0 h 5"/>
                <a:gd name="T8" fmla="*/ 3 w 4"/>
                <a:gd name="T9" fmla="*/ 5 h 5"/>
              </a:gdLst>
              <a:ahLst/>
              <a:cxnLst>
                <a:cxn ang="0">
                  <a:pos x="T0" y="T1"/>
                </a:cxn>
                <a:cxn ang="0">
                  <a:pos x="T2" y="T3"/>
                </a:cxn>
                <a:cxn ang="0">
                  <a:pos x="T4" y="T5"/>
                </a:cxn>
                <a:cxn ang="0">
                  <a:pos x="T6" y="T7"/>
                </a:cxn>
                <a:cxn ang="0">
                  <a:pos x="T8" y="T9"/>
                </a:cxn>
              </a:cxnLst>
              <a:rect l="0" t="0" r="r" b="b"/>
              <a:pathLst>
                <a:path w="4" h="5">
                  <a:moveTo>
                    <a:pt x="3" y="5"/>
                  </a:moveTo>
                  <a:lnTo>
                    <a:pt x="0" y="5"/>
                  </a:lnTo>
                  <a:lnTo>
                    <a:pt x="0" y="0"/>
                  </a:lnTo>
                  <a:lnTo>
                    <a:pt x="4" y="0"/>
                  </a:lnTo>
                  <a:lnTo>
                    <a:pt x="3"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36">
              <a:extLst>
                <a:ext uri="{FF2B5EF4-FFF2-40B4-BE49-F238E27FC236}">
                  <a16:creationId xmlns:a16="http://schemas.microsoft.com/office/drawing/2014/main" id="{86178F7C-D634-4DD7-B2C0-557D6F0B3D5C}"/>
                </a:ext>
              </a:extLst>
            </p:cNvPr>
            <p:cNvSpPr>
              <a:spLocks/>
            </p:cNvSpPr>
            <p:nvPr/>
          </p:nvSpPr>
          <p:spPr bwMode="auto">
            <a:xfrm>
              <a:off x="5885625" y="2997827"/>
              <a:ext cx="17770" cy="22213"/>
            </a:xfrm>
            <a:custGeom>
              <a:avLst/>
              <a:gdLst>
                <a:gd name="T0" fmla="*/ 4 w 8"/>
                <a:gd name="T1" fmla="*/ 10 h 10"/>
                <a:gd name="T2" fmla="*/ 1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1" y="10"/>
                  </a:lnTo>
                  <a:lnTo>
                    <a:pt x="0" y="6"/>
                  </a:lnTo>
                  <a:lnTo>
                    <a:pt x="4" y="0"/>
                  </a:lnTo>
                  <a:lnTo>
                    <a:pt x="8" y="5"/>
                  </a:lnTo>
                  <a:lnTo>
                    <a:pt x="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37">
              <a:extLst>
                <a:ext uri="{FF2B5EF4-FFF2-40B4-BE49-F238E27FC236}">
                  <a16:creationId xmlns:a16="http://schemas.microsoft.com/office/drawing/2014/main" id="{2D8A5439-EC96-45EE-BB82-00402FD58DBE}"/>
                </a:ext>
              </a:extLst>
            </p:cNvPr>
            <p:cNvSpPr>
              <a:spLocks/>
            </p:cNvSpPr>
            <p:nvPr/>
          </p:nvSpPr>
          <p:spPr bwMode="auto">
            <a:xfrm>
              <a:off x="5745682" y="3013376"/>
              <a:ext cx="84410" cy="146607"/>
            </a:xfrm>
            <a:custGeom>
              <a:avLst/>
              <a:gdLst>
                <a:gd name="T0" fmla="*/ 30 w 38"/>
                <a:gd name="T1" fmla="*/ 35 h 66"/>
                <a:gd name="T2" fmla="*/ 32 w 38"/>
                <a:gd name="T3" fmla="*/ 12 h 66"/>
                <a:gd name="T4" fmla="*/ 26 w 38"/>
                <a:gd name="T5" fmla="*/ 6 h 66"/>
                <a:gd name="T6" fmla="*/ 26 w 38"/>
                <a:gd name="T7" fmla="*/ 3 h 66"/>
                <a:gd name="T8" fmla="*/ 17 w 38"/>
                <a:gd name="T9" fmla="*/ 0 h 66"/>
                <a:gd name="T10" fmla="*/ 15 w 38"/>
                <a:gd name="T11" fmla="*/ 3 h 66"/>
                <a:gd name="T12" fmla="*/ 6 w 38"/>
                <a:gd name="T13" fmla="*/ 6 h 66"/>
                <a:gd name="T14" fmla="*/ 5 w 38"/>
                <a:gd name="T15" fmla="*/ 11 h 66"/>
                <a:gd name="T16" fmla="*/ 0 w 38"/>
                <a:gd name="T17" fmla="*/ 15 h 66"/>
                <a:gd name="T18" fmla="*/ 0 w 38"/>
                <a:gd name="T19" fmla="*/ 29 h 66"/>
                <a:gd name="T20" fmla="*/ 4 w 38"/>
                <a:gd name="T21" fmla="*/ 33 h 66"/>
                <a:gd name="T22" fmla="*/ 1 w 38"/>
                <a:gd name="T23" fmla="*/ 38 h 66"/>
                <a:gd name="T24" fmla="*/ 1 w 38"/>
                <a:gd name="T25" fmla="*/ 46 h 66"/>
                <a:gd name="T26" fmla="*/ 3 w 38"/>
                <a:gd name="T27" fmla="*/ 47 h 66"/>
                <a:gd name="T28" fmla="*/ 4 w 38"/>
                <a:gd name="T29" fmla="*/ 51 h 66"/>
                <a:gd name="T30" fmla="*/ 8 w 38"/>
                <a:gd name="T31" fmla="*/ 62 h 66"/>
                <a:gd name="T32" fmla="*/ 17 w 38"/>
                <a:gd name="T33" fmla="*/ 66 h 66"/>
                <a:gd name="T34" fmla="*/ 32 w 38"/>
                <a:gd name="T35" fmla="*/ 66 h 66"/>
                <a:gd name="T36" fmla="*/ 32 w 38"/>
                <a:gd name="T37" fmla="*/ 60 h 66"/>
                <a:gd name="T38" fmla="*/ 35 w 38"/>
                <a:gd name="T39" fmla="*/ 55 h 66"/>
                <a:gd name="T40" fmla="*/ 34 w 38"/>
                <a:gd name="T41" fmla="*/ 47 h 66"/>
                <a:gd name="T42" fmla="*/ 38 w 38"/>
                <a:gd name="T43" fmla="*/ 42 h 66"/>
                <a:gd name="T44" fmla="*/ 36 w 38"/>
                <a:gd name="T45" fmla="*/ 38 h 66"/>
                <a:gd name="T46" fmla="*/ 30 w 38"/>
                <a:gd name="T47"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66">
                  <a:moveTo>
                    <a:pt x="30" y="35"/>
                  </a:moveTo>
                  <a:lnTo>
                    <a:pt x="32" y="12"/>
                  </a:lnTo>
                  <a:lnTo>
                    <a:pt x="26" y="6"/>
                  </a:lnTo>
                  <a:lnTo>
                    <a:pt x="26" y="3"/>
                  </a:lnTo>
                  <a:lnTo>
                    <a:pt x="17" y="0"/>
                  </a:lnTo>
                  <a:lnTo>
                    <a:pt x="15" y="3"/>
                  </a:lnTo>
                  <a:lnTo>
                    <a:pt x="6" y="6"/>
                  </a:lnTo>
                  <a:lnTo>
                    <a:pt x="5" y="11"/>
                  </a:lnTo>
                  <a:lnTo>
                    <a:pt x="0" y="15"/>
                  </a:lnTo>
                  <a:lnTo>
                    <a:pt x="0" y="29"/>
                  </a:lnTo>
                  <a:lnTo>
                    <a:pt x="4" y="33"/>
                  </a:lnTo>
                  <a:lnTo>
                    <a:pt x="1" y="38"/>
                  </a:lnTo>
                  <a:lnTo>
                    <a:pt x="1" y="46"/>
                  </a:lnTo>
                  <a:lnTo>
                    <a:pt x="3" y="47"/>
                  </a:lnTo>
                  <a:lnTo>
                    <a:pt x="4" y="51"/>
                  </a:lnTo>
                  <a:lnTo>
                    <a:pt x="8" y="62"/>
                  </a:lnTo>
                  <a:lnTo>
                    <a:pt x="17" y="66"/>
                  </a:lnTo>
                  <a:lnTo>
                    <a:pt x="32" y="66"/>
                  </a:lnTo>
                  <a:lnTo>
                    <a:pt x="32" y="60"/>
                  </a:lnTo>
                  <a:lnTo>
                    <a:pt x="35" y="55"/>
                  </a:lnTo>
                  <a:lnTo>
                    <a:pt x="34" y="47"/>
                  </a:lnTo>
                  <a:lnTo>
                    <a:pt x="38" y="42"/>
                  </a:lnTo>
                  <a:lnTo>
                    <a:pt x="36" y="38"/>
                  </a:lnTo>
                  <a:lnTo>
                    <a:pt x="3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8">
              <a:extLst>
                <a:ext uri="{FF2B5EF4-FFF2-40B4-BE49-F238E27FC236}">
                  <a16:creationId xmlns:a16="http://schemas.microsoft.com/office/drawing/2014/main" id="{C92DEEBB-A3CD-41F7-B554-E60A2339A8B0}"/>
                </a:ext>
              </a:extLst>
            </p:cNvPr>
            <p:cNvSpPr>
              <a:spLocks/>
            </p:cNvSpPr>
            <p:nvPr/>
          </p:nvSpPr>
          <p:spPr bwMode="auto">
            <a:xfrm>
              <a:off x="5825650" y="2975614"/>
              <a:ext cx="8885" cy="15549"/>
            </a:xfrm>
            <a:custGeom>
              <a:avLst/>
              <a:gdLst>
                <a:gd name="T0" fmla="*/ 0 w 4"/>
                <a:gd name="T1" fmla="*/ 0 h 7"/>
                <a:gd name="T2" fmla="*/ 4 w 4"/>
                <a:gd name="T3" fmla="*/ 7 h 7"/>
                <a:gd name="T4" fmla="*/ 0 w 4"/>
                <a:gd name="T5" fmla="*/ 6 h 7"/>
                <a:gd name="T6" fmla="*/ 0 w 4"/>
                <a:gd name="T7" fmla="*/ 0 h 7"/>
              </a:gdLst>
              <a:ahLst/>
              <a:cxnLst>
                <a:cxn ang="0">
                  <a:pos x="T0" y="T1"/>
                </a:cxn>
                <a:cxn ang="0">
                  <a:pos x="T2" y="T3"/>
                </a:cxn>
                <a:cxn ang="0">
                  <a:pos x="T4" y="T5"/>
                </a:cxn>
                <a:cxn ang="0">
                  <a:pos x="T6" y="T7"/>
                </a:cxn>
              </a:cxnLst>
              <a:rect l="0" t="0" r="r" b="b"/>
              <a:pathLst>
                <a:path w="4" h="7">
                  <a:moveTo>
                    <a:pt x="0" y="0"/>
                  </a:moveTo>
                  <a:lnTo>
                    <a:pt x="4" y="7"/>
                  </a:lnTo>
                  <a:lnTo>
                    <a:pt x="0"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9">
              <a:extLst>
                <a:ext uri="{FF2B5EF4-FFF2-40B4-BE49-F238E27FC236}">
                  <a16:creationId xmlns:a16="http://schemas.microsoft.com/office/drawing/2014/main" id="{421FF9CA-C182-464F-85AB-0912245F95CE}"/>
                </a:ext>
              </a:extLst>
            </p:cNvPr>
            <p:cNvSpPr>
              <a:spLocks/>
            </p:cNvSpPr>
            <p:nvPr/>
          </p:nvSpPr>
          <p:spPr bwMode="auto">
            <a:xfrm>
              <a:off x="5825650" y="2915639"/>
              <a:ext cx="48869" cy="111066"/>
            </a:xfrm>
            <a:custGeom>
              <a:avLst/>
              <a:gdLst>
                <a:gd name="T0" fmla="*/ 11 w 32"/>
                <a:gd name="T1" fmla="*/ 24 h 73"/>
                <a:gd name="T2" fmla="*/ 9 w 32"/>
                <a:gd name="T3" fmla="*/ 47 h 73"/>
                <a:gd name="T4" fmla="*/ 12 w 32"/>
                <a:gd name="T5" fmla="*/ 50 h 73"/>
                <a:gd name="T6" fmla="*/ 18 w 32"/>
                <a:gd name="T7" fmla="*/ 51 h 73"/>
                <a:gd name="T8" fmla="*/ 16 w 32"/>
                <a:gd name="T9" fmla="*/ 59 h 73"/>
                <a:gd name="T10" fmla="*/ 21 w 32"/>
                <a:gd name="T11" fmla="*/ 68 h 73"/>
                <a:gd name="T12" fmla="*/ 27 w 32"/>
                <a:gd name="T13" fmla="*/ 73 h 73"/>
                <a:gd name="T14" fmla="*/ 30 w 32"/>
                <a:gd name="T15" fmla="*/ 66 h 73"/>
                <a:gd name="T16" fmla="*/ 24 w 32"/>
                <a:gd name="T17" fmla="*/ 63 h 73"/>
                <a:gd name="T18" fmla="*/ 32 w 32"/>
                <a:gd name="T19" fmla="*/ 44 h 73"/>
                <a:gd name="T20" fmla="*/ 31 w 32"/>
                <a:gd name="T21" fmla="*/ 30 h 73"/>
                <a:gd name="T22" fmla="*/ 25 w 32"/>
                <a:gd name="T23" fmla="*/ 31 h 73"/>
                <a:gd name="T24" fmla="*/ 22 w 32"/>
                <a:gd name="T25" fmla="*/ 25 h 73"/>
                <a:gd name="T26" fmla="*/ 24 w 32"/>
                <a:gd name="T27" fmla="*/ 18 h 73"/>
                <a:gd name="T28" fmla="*/ 16 w 32"/>
                <a:gd name="T29" fmla="*/ 11 h 73"/>
                <a:gd name="T30" fmla="*/ 12 w 32"/>
                <a:gd name="T31" fmla="*/ 3 h 73"/>
                <a:gd name="T32" fmla="*/ 7 w 32"/>
                <a:gd name="T33" fmla="*/ 0 h 73"/>
                <a:gd name="T34" fmla="*/ 0 w 32"/>
                <a:gd name="T35" fmla="*/ 6 h 73"/>
                <a:gd name="T36" fmla="*/ 0 w 32"/>
                <a:gd name="T37" fmla="*/ 12 h 73"/>
                <a:gd name="T38" fmla="*/ 2 w 32"/>
                <a:gd name="T39" fmla="*/ 13 h 73"/>
                <a:gd name="T40" fmla="*/ 5 w 32"/>
                <a:gd name="T41" fmla="*/ 25 h 73"/>
                <a:gd name="T42" fmla="*/ 11 w 32"/>
                <a:gd name="T43"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3">
                  <a:moveTo>
                    <a:pt x="11" y="24"/>
                  </a:moveTo>
                  <a:cubicBezTo>
                    <a:pt x="9" y="47"/>
                    <a:pt x="9" y="47"/>
                    <a:pt x="9" y="47"/>
                  </a:cubicBezTo>
                  <a:cubicBezTo>
                    <a:pt x="12" y="50"/>
                    <a:pt x="12" y="50"/>
                    <a:pt x="12" y="50"/>
                  </a:cubicBezTo>
                  <a:cubicBezTo>
                    <a:pt x="18" y="51"/>
                    <a:pt x="18" y="51"/>
                    <a:pt x="18" y="51"/>
                  </a:cubicBezTo>
                  <a:cubicBezTo>
                    <a:pt x="16" y="59"/>
                    <a:pt x="16" y="59"/>
                    <a:pt x="16" y="59"/>
                  </a:cubicBezTo>
                  <a:cubicBezTo>
                    <a:pt x="21" y="68"/>
                    <a:pt x="21" y="68"/>
                    <a:pt x="21" y="68"/>
                  </a:cubicBezTo>
                  <a:cubicBezTo>
                    <a:pt x="27" y="73"/>
                    <a:pt x="27" y="73"/>
                    <a:pt x="27" y="73"/>
                  </a:cubicBezTo>
                  <a:cubicBezTo>
                    <a:pt x="30" y="66"/>
                    <a:pt x="30" y="66"/>
                    <a:pt x="30" y="66"/>
                  </a:cubicBezTo>
                  <a:cubicBezTo>
                    <a:pt x="24" y="63"/>
                    <a:pt x="24" y="63"/>
                    <a:pt x="24" y="63"/>
                  </a:cubicBezTo>
                  <a:cubicBezTo>
                    <a:pt x="24" y="63"/>
                    <a:pt x="31" y="44"/>
                    <a:pt x="32" y="44"/>
                  </a:cubicBezTo>
                  <a:cubicBezTo>
                    <a:pt x="32" y="44"/>
                    <a:pt x="31" y="30"/>
                    <a:pt x="31" y="30"/>
                  </a:cubicBezTo>
                  <a:cubicBezTo>
                    <a:pt x="25" y="31"/>
                    <a:pt x="25" y="31"/>
                    <a:pt x="25" y="31"/>
                  </a:cubicBezTo>
                  <a:cubicBezTo>
                    <a:pt x="22" y="25"/>
                    <a:pt x="22" y="25"/>
                    <a:pt x="22" y="25"/>
                  </a:cubicBezTo>
                  <a:cubicBezTo>
                    <a:pt x="24" y="18"/>
                    <a:pt x="24" y="18"/>
                    <a:pt x="24" y="18"/>
                  </a:cubicBezTo>
                  <a:cubicBezTo>
                    <a:pt x="16" y="11"/>
                    <a:pt x="16" y="11"/>
                    <a:pt x="16" y="11"/>
                  </a:cubicBezTo>
                  <a:cubicBezTo>
                    <a:pt x="12" y="3"/>
                    <a:pt x="12" y="3"/>
                    <a:pt x="12" y="3"/>
                  </a:cubicBezTo>
                  <a:cubicBezTo>
                    <a:pt x="7" y="0"/>
                    <a:pt x="7" y="0"/>
                    <a:pt x="7" y="0"/>
                  </a:cubicBezTo>
                  <a:cubicBezTo>
                    <a:pt x="0" y="6"/>
                    <a:pt x="0" y="6"/>
                    <a:pt x="0" y="6"/>
                  </a:cubicBezTo>
                  <a:cubicBezTo>
                    <a:pt x="0" y="12"/>
                    <a:pt x="0" y="12"/>
                    <a:pt x="0" y="12"/>
                  </a:cubicBezTo>
                  <a:cubicBezTo>
                    <a:pt x="2" y="13"/>
                    <a:pt x="2" y="13"/>
                    <a:pt x="2" y="13"/>
                  </a:cubicBezTo>
                  <a:cubicBezTo>
                    <a:pt x="5" y="25"/>
                    <a:pt x="5" y="25"/>
                    <a:pt x="5" y="25"/>
                  </a:cubicBezTo>
                  <a:lnTo>
                    <a:pt x="11"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40">
              <a:extLst>
                <a:ext uri="{FF2B5EF4-FFF2-40B4-BE49-F238E27FC236}">
                  <a16:creationId xmlns:a16="http://schemas.microsoft.com/office/drawing/2014/main" id="{9BA30188-996F-4BC5-B8F7-ACF950553565}"/>
                </a:ext>
              </a:extLst>
            </p:cNvPr>
            <p:cNvSpPr>
              <a:spLocks/>
            </p:cNvSpPr>
            <p:nvPr/>
          </p:nvSpPr>
          <p:spPr bwMode="auto">
            <a:xfrm>
              <a:off x="5636838" y="3028926"/>
              <a:ext cx="6664" cy="6664"/>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41">
              <a:extLst>
                <a:ext uri="{FF2B5EF4-FFF2-40B4-BE49-F238E27FC236}">
                  <a16:creationId xmlns:a16="http://schemas.microsoft.com/office/drawing/2014/main" id="{CF045D78-2189-476D-B6C1-57A6BEC5A75A}"/>
                </a:ext>
              </a:extLst>
            </p:cNvPr>
            <p:cNvSpPr>
              <a:spLocks/>
            </p:cNvSpPr>
            <p:nvPr/>
          </p:nvSpPr>
          <p:spPr bwMode="auto">
            <a:xfrm>
              <a:off x="5641281" y="2982278"/>
              <a:ext cx="26656" cy="42205"/>
            </a:xfrm>
            <a:custGeom>
              <a:avLst/>
              <a:gdLst>
                <a:gd name="T0" fmla="*/ 0 w 12"/>
                <a:gd name="T1" fmla="*/ 19 h 19"/>
                <a:gd name="T2" fmla="*/ 6 w 12"/>
                <a:gd name="T3" fmla="*/ 15 h 19"/>
                <a:gd name="T4" fmla="*/ 9 w 12"/>
                <a:gd name="T5" fmla="*/ 11 h 19"/>
                <a:gd name="T6" fmla="*/ 6 w 12"/>
                <a:gd name="T7" fmla="*/ 8 h 19"/>
                <a:gd name="T8" fmla="*/ 12 w 12"/>
                <a:gd name="T9" fmla="*/ 1 h 19"/>
                <a:gd name="T10" fmla="*/ 7 w 12"/>
                <a:gd name="T11" fmla="*/ 0 h 19"/>
                <a:gd name="T12" fmla="*/ 5 w 12"/>
                <a:gd name="T13" fmla="*/ 4 h 19"/>
                <a:gd name="T14" fmla="*/ 2 w 12"/>
                <a:gd name="T15" fmla="*/ 7 h 19"/>
                <a:gd name="T16" fmla="*/ 2 w 12"/>
                <a:gd name="T17" fmla="*/ 13 h 19"/>
                <a:gd name="T18" fmla="*/ 0 w 12"/>
                <a:gd name="T19" fmla="*/ 15 h 19"/>
                <a:gd name="T20" fmla="*/ 0 w 12"/>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9">
                  <a:moveTo>
                    <a:pt x="0" y="19"/>
                  </a:moveTo>
                  <a:lnTo>
                    <a:pt x="6" y="15"/>
                  </a:lnTo>
                  <a:lnTo>
                    <a:pt x="9" y="11"/>
                  </a:lnTo>
                  <a:lnTo>
                    <a:pt x="6" y="8"/>
                  </a:lnTo>
                  <a:lnTo>
                    <a:pt x="12" y="1"/>
                  </a:lnTo>
                  <a:lnTo>
                    <a:pt x="7" y="0"/>
                  </a:lnTo>
                  <a:lnTo>
                    <a:pt x="5" y="4"/>
                  </a:lnTo>
                  <a:lnTo>
                    <a:pt x="2" y="7"/>
                  </a:lnTo>
                  <a:lnTo>
                    <a:pt x="2" y="13"/>
                  </a:lnTo>
                  <a:lnTo>
                    <a:pt x="0" y="15"/>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42">
              <a:extLst>
                <a:ext uri="{FF2B5EF4-FFF2-40B4-BE49-F238E27FC236}">
                  <a16:creationId xmlns:a16="http://schemas.microsoft.com/office/drawing/2014/main" id="{5A571E66-D87F-419F-ACFA-5132138BED6D}"/>
                </a:ext>
              </a:extLst>
            </p:cNvPr>
            <p:cNvSpPr>
              <a:spLocks/>
            </p:cNvSpPr>
            <p:nvPr/>
          </p:nvSpPr>
          <p:spPr bwMode="auto">
            <a:xfrm>
              <a:off x="5432477" y="2857885"/>
              <a:ext cx="142164" cy="168820"/>
            </a:xfrm>
            <a:custGeom>
              <a:avLst/>
              <a:gdLst>
                <a:gd name="T0" fmla="*/ 42 w 94"/>
                <a:gd name="T1" fmla="*/ 38 h 112"/>
                <a:gd name="T2" fmla="*/ 32 w 94"/>
                <a:gd name="T3" fmla="*/ 46 h 112"/>
                <a:gd name="T4" fmla="*/ 31 w 94"/>
                <a:gd name="T5" fmla="*/ 54 h 112"/>
                <a:gd name="T6" fmla="*/ 23 w 94"/>
                <a:gd name="T7" fmla="*/ 62 h 112"/>
                <a:gd name="T8" fmla="*/ 8 w 94"/>
                <a:gd name="T9" fmla="*/ 70 h 112"/>
                <a:gd name="T10" fmla="*/ 1 w 94"/>
                <a:gd name="T11" fmla="*/ 70 h 112"/>
                <a:gd name="T12" fmla="*/ 0 w 94"/>
                <a:gd name="T13" fmla="*/ 65 h 112"/>
                <a:gd name="T14" fmla="*/ 9 w 94"/>
                <a:gd name="T15" fmla="*/ 51 h 112"/>
                <a:gd name="T16" fmla="*/ 11 w 94"/>
                <a:gd name="T17" fmla="*/ 46 h 112"/>
                <a:gd name="T18" fmla="*/ 16 w 94"/>
                <a:gd name="T19" fmla="*/ 42 h 112"/>
                <a:gd name="T20" fmla="*/ 17 w 94"/>
                <a:gd name="T21" fmla="*/ 37 h 112"/>
                <a:gd name="T22" fmla="*/ 14 w 94"/>
                <a:gd name="T23" fmla="*/ 33 h 112"/>
                <a:gd name="T24" fmla="*/ 23 w 94"/>
                <a:gd name="T25" fmla="*/ 13 h 112"/>
                <a:gd name="T26" fmla="*/ 38 w 94"/>
                <a:gd name="T27" fmla="*/ 14 h 112"/>
                <a:gd name="T28" fmla="*/ 48 w 94"/>
                <a:gd name="T29" fmla="*/ 10 h 112"/>
                <a:gd name="T30" fmla="*/ 47 w 94"/>
                <a:gd name="T31" fmla="*/ 29 h 112"/>
                <a:gd name="T32" fmla="*/ 77 w 94"/>
                <a:gd name="T33" fmla="*/ 0 h 112"/>
                <a:gd name="T34" fmla="*/ 91 w 94"/>
                <a:gd name="T35" fmla="*/ 4 h 112"/>
                <a:gd name="T36" fmla="*/ 87 w 94"/>
                <a:gd name="T37" fmla="*/ 10 h 112"/>
                <a:gd name="T38" fmla="*/ 90 w 94"/>
                <a:gd name="T39" fmla="*/ 30 h 112"/>
                <a:gd name="T40" fmla="*/ 87 w 94"/>
                <a:gd name="T41" fmla="*/ 32 h 112"/>
                <a:gd name="T42" fmla="*/ 87 w 94"/>
                <a:gd name="T43" fmla="*/ 50 h 112"/>
                <a:gd name="T44" fmla="*/ 91 w 94"/>
                <a:gd name="T45" fmla="*/ 69 h 112"/>
                <a:gd name="T46" fmla="*/ 93 w 94"/>
                <a:gd name="T47" fmla="*/ 73 h 112"/>
                <a:gd name="T48" fmla="*/ 90 w 94"/>
                <a:gd name="T49" fmla="*/ 78 h 112"/>
                <a:gd name="T50" fmla="*/ 93 w 94"/>
                <a:gd name="T51" fmla="*/ 81 h 112"/>
                <a:gd name="T52" fmla="*/ 94 w 94"/>
                <a:gd name="T53" fmla="*/ 87 h 112"/>
                <a:gd name="T54" fmla="*/ 85 w 94"/>
                <a:gd name="T55" fmla="*/ 93 h 112"/>
                <a:gd name="T56" fmla="*/ 80 w 94"/>
                <a:gd name="T57" fmla="*/ 88 h 112"/>
                <a:gd name="T58" fmla="*/ 80 w 94"/>
                <a:gd name="T59" fmla="*/ 95 h 112"/>
                <a:gd name="T60" fmla="*/ 70 w 94"/>
                <a:gd name="T61" fmla="*/ 100 h 112"/>
                <a:gd name="T62" fmla="*/ 58 w 94"/>
                <a:gd name="T63" fmla="*/ 101 h 112"/>
                <a:gd name="T64" fmla="*/ 58 w 94"/>
                <a:gd name="T65" fmla="*/ 97 h 112"/>
                <a:gd name="T66" fmla="*/ 50 w 94"/>
                <a:gd name="T67" fmla="*/ 98 h 112"/>
                <a:gd name="T68" fmla="*/ 46 w 94"/>
                <a:gd name="T69" fmla="*/ 106 h 112"/>
                <a:gd name="T70" fmla="*/ 37 w 94"/>
                <a:gd name="T71" fmla="*/ 112 h 112"/>
                <a:gd name="T72" fmla="*/ 32 w 94"/>
                <a:gd name="T73" fmla="*/ 108 h 112"/>
                <a:gd name="T74" fmla="*/ 28 w 94"/>
                <a:gd name="T75" fmla="*/ 108 h 112"/>
                <a:gd name="T76" fmla="*/ 28 w 94"/>
                <a:gd name="T77" fmla="*/ 103 h 112"/>
                <a:gd name="T78" fmla="*/ 37 w 94"/>
                <a:gd name="T79" fmla="*/ 92 h 112"/>
                <a:gd name="T80" fmla="*/ 36 w 94"/>
                <a:gd name="T81" fmla="*/ 86 h 112"/>
                <a:gd name="T82" fmla="*/ 41 w 94"/>
                <a:gd name="T83" fmla="*/ 86 h 112"/>
                <a:gd name="T84" fmla="*/ 44 w 94"/>
                <a:gd name="T85" fmla="*/ 66 h 112"/>
                <a:gd name="T86" fmla="*/ 35 w 94"/>
                <a:gd name="T87" fmla="*/ 63 h 112"/>
                <a:gd name="T88" fmla="*/ 39 w 94"/>
                <a:gd name="T89" fmla="*/ 57 h 112"/>
                <a:gd name="T90" fmla="*/ 51 w 94"/>
                <a:gd name="T91" fmla="*/ 51 h 112"/>
                <a:gd name="T92" fmla="*/ 42 w 94"/>
                <a:gd name="T93" fmla="*/ 3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112">
                  <a:moveTo>
                    <a:pt x="42" y="38"/>
                  </a:moveTo>
                  <a:cubicBezTo>
                    <a:pt x="32" y="46"/>
                    <a:pt x="32" y="46"/>
                    <a:pt x="32" y="46"/>
                  </a:cubicBezTo>
                  <a:cubicBezTo>
                    <a:pt x="31" y="54"/>
                    <a:pt x="31" y="54"/>
                    <a:pt x="31" y="54"/>
                  </a:cubicBezTo>
                  <a:cubicBezTo>
                    <a:pt x="23" y="62"/>
                    <a:pt x="23" y="62"/>
                    <a:pt x="23" y="62"/>
                  </a:cubicBezTo>
                  <a:cubicBezTo>
                    <a:pt x="8" y="70"/>
                    <a:pt x="8" y="70"/>
                    <a:pt x="8" y="70"/>
                  </a:cubicBezTo>
                  <a:cubicBezTo>
                    <a:pt x="1" y="70"/>
                    <a:pt x="1" y="70"/>
                    <a:pt x="1" y="70"/>
                  </a:cubicBezTo>
                  <a:cubicBezTo>
                    <a:pt x="0" y="65"/>
                    <a:pt x="0" y="65"/>
                    <a:pt x="0" y="65"/>
                  </a:cubicBezTo>
                  <a:cubicBezTo>
                    <a:pt x="9" y="51"/>
                    <a:pt x="9" y="51"/>
                    <a:pt x="9" y="51"/>
                  </a:cubicBezTo>
                  <a:cubicBezTo>
                    <a:pt x="11" y="46"/>
                    <a:pt x="11" y="46"/>
                    <a:pt x="11" y="46"/>
                  </a:cubicBezTo>
                  <a:cubicBezTo>
                    <a:pt x="16" y="42"/>
                    <a:pt x="16" y="42"/>
                    <a:pt x="16" y="42"/>
                  </a:cubicBezTo>
                  <a:cubicBezTo>
                    <a:pt x="17" y="37"/>
                    <a:pt x="17" y="37"/>
                    <a:pt x="17" y="37"/>
                  </a:cubicBezTo>
                  <a:cubicBezTo>
                    <a:pt x="14" y="33"/>
                    <a:pt x="14" y="33"/>
                    <a:pt x="14" y="33"/>
                  </a:cubicBezTo>
                  <a:cubicBezTo>
                    <a:pt x="23" y="13"/>
                    <a:pt x="23" y="13"/>
                    <a:pt x="23" y="13"/>
                  </a:cubicBezTo>
                  <a:cubicBezTo>
                    <a:pt x="38" y="14"/>
                    <a:pt x="38" y="14"/>
                    <a:pt x="38" y="14"/>
                  </a:cubicBezTo>
                  <a:cubicBezTo>
                    <a:pt x="48" y="10"/>
                    <a:pt x="48" y="10"/>
                    <a:pt x="48" y="10"/>
                  </a:cubicBezTo>
                  <a:cubicBezTo>
                    <a:pt x="47" y="29"/>
                    <a:pt x="47" y="29"/>
                    <a:pt x="47" y="29"/>
                  </a:cubicBezTo>
                  <a:cubicBezTo>
                    <a:pt x="77" y="0"/>
                    <a:pt x="77" y="0"/>
                    <a:pt x="77" y="0"/>
                  </a:cubicBezTo>
                  <a:cubicBezTo>
                    <a:pt x="91" y="4"/>
                    <a:pt x="91" y="4"/>
                    <a:pt x="91" y="4"/>
                  </a:cubicBezTo>
                  <a:cubicBezTo>
                    <a:pt x="87" y="10"/>
                    <a:pt x="87" y="10"/>
                    <a:pt x="87" y="10"/>
                  </a:cubicBezTo>
                  <a:cubicBezTo>
                    <a:pt x="90" y="30"/>
                    <a:pt x="90" y="30"/>
                    <a:pt x="90" y="30"/>
                  </a:cubicBezTo>
                  <a:cubicBezTo>
                    <a:pt x="87" y="32"/>
                    <a:pt x="87" y="32"/>
                    <a:pt x="87" y="32"/>
                  </a:cubicBezTo>
                  <a:cubicBezTo>
                    <a:pt x="87" y="50"/>
                    <a:pt x="87" y="50"/>
                    <a:pt x="87" y="50"/>
                  </a:cubicBezTo>
                  <a:cubicBezTo>
                    <a:pt x="91" y="69"/>
                    <a:pt x="91" y="69"/>
                    <a:pt x="91" y="69"/>
                  </a:cubicBezTo>
                  <a:cubicBezTo>
                    <a:pt x="93" y="73"/>
                    <a:pt x="93" y="73"/>
                    <a:pt x="93" y="73"/>
                  </a:cubicBezTo>
                  <a:cubicBezTo>
                    <a:pt x="90" y="78"/>
                    <a:pt x="90" y="78"/>
                    <a:pt x="90" y="78"/>
                  </a:cubicBezTo>
                  <a:cubicBezTo>
                    <a:pt x="93" y="81"/>
                    <a:pt x="93" y="81"/>
                    <a:pt x="93" y="81"/>
                  </a:cubicBezTo>
                  <a:cubicBezTo>
                    <a:pt x="94" y="87"/>
                    <a:pt x="94" y="87"/>
                    <a:pt x="94" y="87"/>
                  </a:cubicBezTo>
                  <a:cubicBezTo>
                    <a:pt x="85" y="93"/>
                    <a:pt x="85" y="93"/>
                    <a:pt x="85" y="93"/>
                  </a:cubicBezTo>
                  <a:cubicBezTo>
                    <a:pt x="80" y="88"/>
                    <a:pt x="80" y="88"/>
                    <a:pt x="80" y="88"/>
                  </a:cubicBezTo>
                  <a:cubicBezTo>
                    <a:pt x="80" y="95"/>
                    <a:pt x="80" y="95"/>
                    <a:pt x="80" y="95"/>
                  </a:cubicBezTo>
                  <a:cubicBezTo>
                    <a:pt x="70" y="100"/>
                    <a:pt x="70" y="100"/>
                    <a:pt x="70" y="100"/>
                  </a:cubicBezTo>
                  <a:cubicBezTo>
                    <a:pt x="58" y="101"/>
                    <a:pt x="58" y="101"/>
                    <a:pt x="58" y="101"/>
                  </a:cubicBezTo>
                  <a:cubicBezTo>
                    <a:pt x="58" y="97"/>
                    <a:pt x="58" y="97"/>
                    <a:pt x="58" y="97"/>
                  </a:cubicBezTo>
                  <a:cubicBezTo>
                    <a:pt x="50" y="98"/>
                    <a:pt x="50" y="98"/>
                    <a:pt x="50" y="98"/>
                  </a:cubicBezTo>
                  <a:cubicBezTo>
                    <a:pt x="46" y="106"/>
                    <a:pt x="46" y="106"/>
                    <a:pt x="46" y="106"/>
                  </a:cubicBezTo>
                  <a:cubicBezTo>
                    <a:pt x="37" y="112"/>
                    <a:pt x="37" y="112"/>
                    <a:pt x="37" y="112"/>
                  </a:cubicBezTo>
                  <a:cubicBezTo>
                    <a:pt x="32" y="108"/>
                    <a:pt x="32" y="108"/>
                    <a:pt x="32" y="108"/>
                  </a:cubicBezTo>
                  <a:cubicBezTo>
                    <a:pt x="28" y="108"/>
                    <a:pt x="28" y="108"/>
                    <a:pt x="28" y="108"/>
                  </a:cubicBezTo>
                  <a:cubicBezTo>
                    <a:pt x="28" y="103"/>
                    <a:pt x="28" y="103"/>
                    <a:pt x="28" y="103"/>
                  </a:cubicBezTo>
                  <a:cubicBezTo>
                    <a:pt x="37" y="92"/>
                    <a:pt x="37" y="92"/>
                    <a:pt x="37" y="92"/>
                  </a:cubicBezTo>
                  <a:cubicBezTo>
                    <a:pt x="36" y="86"/>
                    <a:pt x="36" y="86"/>
                    <a:pt x="36" y="86"/>
                  </a:cubicBezTo>
                  <a:cubicBezTo>
                    <a:pt x="41" y="86"/>
                    <a:pt x="41" y="86"/>
                    <a:pt x="41" y="86"/>
                  </a:cubicBezTo>
                  <a:cubicBezTo>
                    <a:pt x="44" y="66"/>
                    <a:pt x="44" y="66"/>
                    <a:pt x="44" y="66"/>
                  </a:cubicBezTo>
                  <a:cubicBezTo>
                    <a:pt x="44" y="66"/>
                    <a:pt x="35" y="64"/>
                    <a:pt x="35" y="63"/>
                  </a:cubicBezTo>
                  <a:cubicBezTo>
                    <a:pt x="35" y="63"/>
                    <a:pt x="39" y="57"/>
                    <a:pt x="39" y="57"/>
                  </a:cubicBezTo>
                  <a:cubicBezTo>
                    <a:pt x="51" y="51"/>
                    <a:pt x="51" y="51"/>
                    <a:pt x="51" y="51"/>
                  </a:cubicBezTo>
                  <a:lnTo>
                    <a:pt x="4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43">
              <a:extLst>
                <a:ext uri="{FF2B5EF4-FFF2-40B4-BE49-F238E27FC236}">
                  <a16:creationId xmlns:a16="http://schemas.microsoft.com/office/drawing/2014/main" id="{B2B11E75-673C-40E6-B2DC-A3D0AD9314B1}"/>
                </a:ext>
              </a:extLst>
            </p:cNvPr>
            <p:cNvSpPr>
              <a:spLocks/>
            </p:cNvSpPr>
            <p:nvPr/>
          </p:nvSpPr>
          <p:spPr bwMode="auto">
            <a:xfrm>
              <a:off x="5570199" y="2771253"/>
              <a:ext cx="146607" cy="168820"/>
            </a:xfrm>
            <a:custGeom>
              <a:avLst/>
              <a:gdLst>
                <a:gd name="T0" fmla="*/ 28 w 97"/>
                <a:gd name="T1" fmla="*/ 100 h 111"/>
                <a:gd name="T2" fmla="*/ 17 w 97"/>
                <a:gd name="T3" fmla="*/ 111 h 111"/>
                <a:gd name="T4" fmla="*/ 17 w 97"/>
                <a:gd name="T5" fmla="*/ 106 h 111"/>
                <a:gd name="T6" fmla="*/ 7 w 97"/>
                <a:gd name="T7" fmla="*/ 103 h 111"/>
                <a:gd name="T8" fmla="*/ 0 w 97"/>
                <a:gd name="T9" fmla="*/ 96 h 111"/>
                <a:gd name="T10" fmla="*/ 0 w 97"/>
                <a:gd name="T11" fmla="*/ 88 h 111"/>
                <a:gd name="T12" fmla="*/ 3 w 97"/>
                <a:gd name="T13" fmla="*/ 83 h 111"/>
                <a:gd name="T14" fmla="*/ 1 w 97"/>
                <a:gd name="T15" fmla="*/ 77 h 111"/>
                <a:gd name="T16" fmla="*/ 3 w 97"/>
                <a:gd name="T17" fmla="*/ 74 h 111"/>
                <a:gd name="T18" fmla="*/ 4 w 97"/>
                <a:gd name="T19" fmla="*/ 68 h 111"/>
                <a:gd name="T20" fmla="*/ 12 w 97"/>
                <a:gd name="T21" fmla="*/ 60 h 111"/>
                <a:gd name="T22" fmla="*/ 31 w 97"/>
                <a:gd name="T23" fmla="*/ 53 h 111"/>
                <a:gd name="T24" fmla="*/ 35 w 97"/>
                <a:gd name="T25" fmla="*/ 57 h 111"/>
                <a:gd name="T26" fmla="*/ 39 w 97"/>
                <a:gd name="T27" fmla="*/ 54 h 111"/>
                <a:gd name="T28" fmla="*/ 47 w 97"/>
                <a:gd name="T29" fmla="*/ 54 h 111"/>
                <a:gd name="T30" fmla="*/ 48 w 97"/>
                <a:gd name="T31" fmla="*/ 49 h 111"/>
                <a:gd name="T32" fmla="*/ 44 w 97"/>
                <a:gd name="T33" fmla="*/ 47 h 111"/>
                <a:gd name="T34" fmla="*/ 36 w 97"/>
                <a:gd name="T35" fmla="*/ 52 h 111"/>
                <a:gd name="T36" fmla="*/ 25 w 97"/>
                <a:gd name="T37" fmla="*/ 44 h 111"/>
                <a:gd name="T38" fmla="*/ 37 w 97"/>
                <a:gd name="T39" fmla="*/ 32 h 111"/>
                <a:gd name="T40" fmla="*/ 40 w 97"/>
                <a:gd name="T41" fmla="*/ 26 h 111"/>
                <a:gd name="T42" fmla="*/ 47 w 97"/>
                <a:gd name="T43" fmla="*/ 27 h 111"/>
                <a:gd name="T44" fmla="*/ 51 w 97"/>
                <a:gd name="T45" fmla="*/ 20 h 111"/>
                <a:gd name="T46" fmla="*/ 76 w 97"/>
                <a:gd name="T47" fmla="*/ 11 h 111"/>
                <a:gd name="T48" fmla="*/ 84 w 97"/>
                <a:gd name="T49" fmla="*/ 2 h 111"/>
                <a:gd name="T50" fmla="*/ 86 w 97"/>
                <a:gd name="T51" fmla="*/ 5 h 111"/>
                <a:gd name="T52" fmla="*/ 90 w 97"/>
                <a:gd name="T53" fmla="*/ 0 h 111"/>
                <a:gd name="T54" fmla="*/ 97 w 97"/>
                <a:gd name="T55" fmla="*/ 1 h 111"/>
                <a:gd name="T56" fmla="*/ 97 w 97"/>
                <a:gd name="T57" fmla="*/ 10 h 111"/>
                <a:gd name="T58" fmla="*/ 92 w 97"/>
                <a:gd name="T59" fmla="*/ 13 h 111"/>
                <a:gd name="T60" fmla="*/ 88 w 97"/>
                <a:gd name="T61" fmla="*/ 21 h 111"/>
                <a:gd name="T62" fmla="*/ 81 w 97"/>
                <a:gd name="T63" fmla="*/ 22 h 111"/>
                <a:gd name="T64" fmla="*/ 80 w 97"/>
                <a:gd name="T65" fmla="*/ 29 h 111"/>
                <a:gd name="T66" fmla="*/ 71 w 97"/>
                <a:gd name="T67" fmla="*/ 42 h 111"/>
                <a:gd name="T68" fmla="*/ 66 w 97"/>
                <a:gd name="T69" fmla="*/ 42 h 111"/>
                <a:gd name="T70" fmla="*/ 60 w 97"/>
                <a:gd name="T71" fmla="*/ 50 h 111"/>
                <a:gd name="T72" fmla="*/ 60 w 97"/>
                <a:gd name="T73" fmla="*/ 55 h 111"/>
                <a:gd name="T74" fmla="*/ 55 w 97"/>
                <a:gd name="T75" fmla="*/ 55 h 111"/>
                <a:gd name="T76" fmla="*/ 46 w 97"/>
                <a:gd name="T77" fmla="*/ 79 h 111"/>
                <a:gd name="T78" fmla="*/ 42 w 97"/>
                <a:gd name="T79" fmla="*/ 78 h 111"/>
                <a:gd name="T80" fmla="*/ 41 w 97"/>
                <a:gd name="T81" fmla="*/ 83 h 111"/>
                <a:gd name="T82" fmla="*/ 35 w 97"/>
                <a:gd name="T83" fmla="*/ 83 h 111"/>
                <a:gd name="T84" fmla="*/ 27 w 97"/>
                <a:gd name="T85" fmla="*/ 94 h 111"/>
                <a:gd name="T86" fmla="*/ 28 w 97"/>
                <a:gd name="T87" fmla="*/ 10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111">
                  <a:moveTo>
                    <a:pt x="28" y="100"/>
                  </a:moveTo>
                  <a:cubicBezTo>
                    <a:pt x="17" y="111"/>
                    <a:pt x="17" y="111"/>
                    <a:pt x="17" y="111"/>
                  </a:cubicBezTo>
                  <a:cubicBezTo>
                    <a:pt x="17" y="106"/>
                    <a:pt x="17" y="106"/>
                    <a:pt x="17" y="106"/>
                  </a:cubicBezTo>
                  <a:cubicBezTo>
                    <a:pt x="7" y="103"/>
                    <a:pt x="7" y="103"/>
                    <a:pt x="7" y="103"/>
                  </a:cubicBezTo>
                  <a:cubicBezTo>
                    <a:pt x="0" y="96"/>
                    <a:pt x="0" y="96"/>
                    <a:pt x="0" y="96"/>
                  </a:cubicBezTo>
                  <a:cubicBezTo>
                    <a:pt x="0" y="88"/>
                    <a:pt x="0" y="88"/>
                    <a:pt x="0" y="88"/>
                  </a:cubicBezTo>
                  <a:cubicBezTo>
                    <a:pt x="3" y="83"/>
                    <a:pt x="3" y="83"/>
                    <a:pt x="3" y="83"/>
                  </a:cubicBezTo>
                  <a:cubicBezTo>
                    <a:pt x="1" y="77"/>
                    <a:pt x="1" y="77"/>
                    <a:pt x="1" y="77"/>
                  </a:cubicBezTo>
                  <a:cubicBezTo>
                    <a:pt x="3" y="74"/>
                    <a:pt x="3" y="74"/>
                    <a:pt x="3" y="74"/>
                  </a:cubicBezTo>
                  <a:cubicBezTo>
                    <a:pt x="4" y="68"/>
                    <a:pt x="4" y="68"/>
                    <a:pt x="4" y="68"/>
                  </a:cubicBezTo>
                  <a:cubicBezTo>
                    <a:pt x="12" y="60"/>
                    <a:pt x="12" y="60"/>
                    <a:pt x="12" y="60"/>
                  </a:cubicBezTo>
                  <a:cubicBezTo>
                    <a:pt x="12" y="60"/>
                    <a:pt x="31" y="53"/>
                    <a:pt x="31" y="53"/>
                  </a:cubicBezTo>
                  <a:cubicBezTo>
                    <a:pt x="31" y="54"/>
                    <a:pt x="35" y="57"/>
                    <a:pt x="35" y="57"/>
                  </a:cubicBezTo>
                  <a:cubicBezTo>
                    <a:pt x="39" y="54"/>
                    <a:pt x="39" y="54"/>
                    <a:pt x="39" y="54"/>
                  </a:cubicBezTo>
                  <a:cubicBezTo>
                    <a:pt x="47" y="54"/>
                    <a:pt x="47" y="54"/>
                    <a:pt x="47" y="54"/>
                  </a:cubicBezTo>
                  <a:cubicBezTo>
                    <a:pt x="48" y="49"/>
                    <a:pt x="48" y="49"/>
                    <a:pt x="48" y="49"/>
                  </a:cubicBezTo>
                  <a:cubicBezTo>
                    <a:pt x="44" y="47"/>
                    <a:pt x="44" y="47"/>
                    <a:pt x="44" y="47"/>
                  </a:cubicBezTo>
                  <a:cubicBezTo>
                    <a:pt x="36" y="52"/>
                    <a:pt x="36" y="52"/>
                    <a:pt x="36" y="52"/>
                  </a:cubicBezTo>
                  <a:cubicBezTo>
                    <a:pt x="25" y="44"/>
                    <a:pt x="25" y="44"/>
                    <a:pt x="25" y="44"/>
                  </a:cubicBezTo>
                  <a:cubicBezTo>
                    <a:pt x="37" y="32"/>
                    <a:pt x="37" y="32"/>
                    <a:pt x="37" y="32"/>
                  </a:cubicBezTo>
                  <a:cubicBezTo>
                    <a:pt x="40" y="26"/>
                    <a:pt x="40" y="26"/>
                    <a:pt x="40" y="26"/>
                  </a:cubicBezTo>
                  <a:cubicBezTo>
                    <a:pt x="47" y="27"/>
                    <a:pt x="47" y="27"/>
                    <a:pt x="47" y="27"/>
                  </a:cubicBezTo>
                  <a:cubicBezTo>
                    <a:pt x="51" y="20"/>
                    <a:pt x="51" y="20"/>
                    <a:pt x="51" y="20"/>
                  </a:cubicBezTo>
                  <a:cubicBezTo>
                    <a:pt x="76" y="11"/>
                    <a:pt x="76" y="11"/>
                    <a:pt x="76" y="11"/>
                  </a:cubicBezTo>
                  <a:cubicBezTo>
                    <a:pt x="84" y="2"/>
                    <a:pt x="84" y="2"/>
                    <a:pt x="84" y="2"/>
                  </a:cubicBezTo>
                  <a:cubicBezTo>
                    <a:pt x="86" y="5"/>
                    <a:pt x="86" y="5"/>
                    <a:pt x="86" y="5"/>
                  </a:cubicBezTo>
                  <a:cubicBezTo>
                    <a:pt x="90" y="0"/>
                    <a:pt x="90" y="0"/>
                    <a:pt x="90" y="0"/>
                  </a:cubicBezTo>
                  <a:cubicBezTo>
                    <a:pt x="97" y="1"/>
                    <a:pt x="97" y="1"/>
                    <a:pt x="97" y="1"/>
                  </a:cubicBezTo>
                  <a:cubicBezTo>
                    <a:pt x="97" y="10"/>
                    <a:pt x="97" y="10"/>
                    <a:pt x="97" y="10"/>
                  </a:cubicBezTo>
                  <a:cubicBezTo>
                    <a:pt x="92" y="13"/>
                    <a:pt x="92" y="13"/>
                    <a:pt x="92" y="13"/>
                  </a:cubicBezTo>
                  <a:cubicBezTo>
                    <a:pt x="88" y="21"/>
                    <a:pt x="88" y="21"/>
                    <a:pt x="88" y="21"/>
                  </a:cubicBezTo>
                  <a:cubicBezTo>
                    <a:pt x="81" y="22"/>
                    <a:pt x="81" y="22"/>
                    <a:pt x="81" y="22"/>
                  </a:cubicBezTo>
                  <a:cubicBezTo>
                    <a:pt x="80" y="29"/>
                    <a:pt x="80" y="29"/>
                    <a:pt x="80" y="29"/>
                  </a:cubicBezTo>
                  <a:cubicBezTo>
                    <a:pt x="71" y="42"/>
                    <a:pt x="71" y="42"/>
                    <a:pt x="71" y="42"/>
                  </a:cubicBezTo>
                  <a:cubicBezTo>
                    <a:pt x="66" y="42"/>
                    <a:pt x="66" y="42"/>
                    <a:pt x="66" y="42"/>
                  </a:cubicBezTo>
                  <a:cubicBezTo>
                    <a:pt x="60" y="50"/>
                    <a:pt x="60" y="50"/>
                    <a:pt x="60" y="50"/>
                  </a:cubicBezTo>
                  <a:cubicBezTo>
                    <a:pt x="60" y="50"/>
                    <a:pt x="61" y="55"/>
                    <a:pt x="60" y="55"/>
                  </a:cubicBezTo>
                  <a:cubicBezTo>
                    <a:pt x="60" y="55"/>
                    <a:pt x="55" y="55"/>
                    <a:pt x="55" y="55"/>
                  </a:cubicBezTo>
                  <a:cubicBezTo>
                    <a:pt x="46" y="79"/>
                    <a:pt x="46" y="79"/>
                    <a:pt x="46" y="79"/>
                  </a:cubicBezTo>
                  <a:cubicBezTo>
                    <a:pt x="46" y="79"/>
                    <a:pt x="42" y="77"/>
                    <a:pt x="42" y="78"/>
                  </a:cubicBezTo>
                  <a:cubicBezTo>
                    <a:pt x="41" y="78"/>
                    <a:pt x="41" y="83"/>
                    <a:pt x="41" y="83"/>
                  </a:cubicBezTo>
                  <a:cubicBezTo>
                    <a:pt x="35" y="83"/>
                    <a:pt x="35" y="83"/>
                    <a:pt x="35" y="83"/>
                  </a:cubicBezTo>
                  <a:cubicBezTo>
                    <a:pt x="27" y="94"/>
                    <a:pt x="27" y="94"/>
                    <a:pt x="27" y="94"/>
                  </a:cubicBezTo>
                  <a:lnTo>
                    <a:pt x="28"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44">
              <a:extLst>
                <a:ext uri="{FF2B5EF4-FFF2-40B4-BE49-F238E27FC236}">
                  <a16:creationId xmlns:a16="http://schemas.microsoft.com/office/drawing/2014/main" id="{F1286B4F-B4A9-4CF7-953C-48A4BEB49C06}"/>
                </a:ext>
              </a:extLst>
            </p:cNvPr>
            <p:cNvSpPr>
              <a:spLocks/>
            </p:cNvSpPr>
            <p:nvPr/>
          </p:nvSpPr>
          <p:spPr bwMode="auto">
            <a:xfrm>
              <a:off x="5543543" y="2806794"/>
              <a:ext cx="11107" cy="11107"/>
            </a:xfrm>
            <a:custGeom>
              <a:avLst/>
              <a:gdLst>
                <a:gd name="T0" fmla="*/ 5 w 5"/>
                <a:gd name="T1" fmla="*/ 0 h 5"/>
                <a:gd name="T2" fmla="*/ 0 w 5"/>
                <a:gd name="T3" fmla="*/ 5 h 5"/>
                <a:gd name="T4" fmla="*/ 2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0" y="5"/>
                  </a:lnTo>
                  <a:lnTo>
                    <a:pt x="2" y="0"/>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45">
              <a:extLst>
                <a:ext uri="{FF2B5EF4-FFF2-40B4-BE49-F238E27FC236}">
                  <a16:creationId xmlns:a16="http://schemas.microsoft.com/office/drawing/2014/main" id="{020EBEEE-D281-454F-AA48-13DE9AF5DDD7}"/>
                </a:ext>
              </a:extLst>
            </p:cNvPr>
            <p:cNvSpPr>
              <a:spLocks/>
            </p:cNvSpPr>
            <p:nvPr/>
          </p:nvSpPr>
          <p:spPr bwMode="auto">
            <a:xfrm>
              <a:off x="5541322" y="2753483"/>
              <a:ext cx="44426" cy="48869"/>
            </a:xfrm>
            <a:custGeom>
              <a:avLst/>
              <a:gdLst>
                <a:gd name="T0" fmla="*/ 11 w 20"/>
                <a:gd name="T1" fmla="*/ 22 h 22"/>
                <a:gd name="T2" fmla="*/ 6 w 20"/>
                <a:gd name="T3" fmla="*/ 21 h 22"/>
                <a:gd name="T4" fmla="*/ 0 w 20"/>
                <a:gd name="T5" fmla="*/ 19 h 22"/>
                <a:gd name="T6" fmla="*/ 1 w 20"/>
                <a:gd name="T7" fmla="*/ 15 h 22"/>
                <a:gd name="T8" fmla="*/ 20 w 20"/>
                <a:gd name="T9" fmla="*/ 0 h 22"/>
                <a:gd name="T10" fmla="*/ 20 w 20"/>
                <a:gd name="T11" fmla="*/ 6 h 22"/>
                <a:gd name="T12" fmla="*/ 10 w 20"/>
                <a:gd name="T13" fmla="*/ 16 h 22"/>
                <a:gd name="T14" fmla="*/ 11 w 2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11" y="22"/>
                  </a:moveTo>
                  <a:lnTo>
                    <a:pt x="6" y="21"/>
                  </a:lnTo>
                  <a:lnTo>
                    <a:pt x="0" y="19"/>
                  </a:lnTo>
                  <a:lnTo>
                    <a:pt x="1" y="15"/>
                  </a:lnTo>
                  <a:lnTo>
                    <a:pt x="20" y="0"/>
                  </a:lnTo>
                  <a:lnTo>
                    <a:pt x="20" y="6"/>
                  </a:lnTo>
                  <a:lnTo>
                    <a:pt x="10" y="16"/>
                  </a:lnTo>
                  <a:lnTo>
                    <a:pt x="1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46">
              <a:extLst>
                <a:ext uri="{FF2B5EF4-FFF2-40B4-BE49-F238E27FC236}">
                  <a16:creationId xmlns:a16="http://schemas.microsoft.com/office/drawing/2014/main" id="{FC62147F-A2B2-42F3-A5EF-9D4D72380417}"/>
                </a:ext>
              </a:extLst>
            </p:cNvPr>
            <p:cNvSpPr>
              <a:spLocks/>
            </p:cNvSpPr>
            <p:nvPr/>
          </p:nvSpPr>
          <p:spPr bwMode="auto">
            <a:xfrm>
              <a:off x="5703478" y="2746819"/>
              <a:ext cx="24434" cy="19992"/>
            </a:xfrm>
            <a:custGeom>
              <a:avLst/>
              <a:gdLst>
                <a:gd name="T0" fmla="*/ 5 w 11"/>
                <a:gd name="T1" fmla="*/ 3 h 9"/>
                <a:gd name="T2" fmla="*/ 8 w 11"/>
                <a:gd name="T3" fmla="*/ 0 h 9"/>
                <a:gd name="T4" fmla="*/ 11 w 11"/>
                <a:gd name="T5" fmla="*/ 1 h 9"/>
                <a:gd name="T6" fmla="*/ 10 w 11"/>
                <a:gd name="T7" fmla="*/ 7 h 9"/>
                <a:gd name="T8" fmla="*/ 8 w 11"/>
                <a:gd name="T9" fmla="*/ 7 h 9"/>
                <a:gd name="T10" fmla="*/ 4 w 11"/>
                <a:gd name="T11" fmla="*/ 9 h 9"/>
                <a:gd name="T12" fmla="*/ 0 w 11"/>
                <a:gd name="T13" fmla="*/ 5 h 9"/>
                <a:gd name="T14" fmla="*/ 1 w 11"/>
                <a:gd name="T15" fmla="*/ 2 h 9"/>
                <a:gd name="T16" fmla="*/ 5 w 11"/>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5" y="3"/>
                  </a:moveTo>
                  <a:lnTo>
                    <a:pt x="8" y="0"/>
                  </a:lnTo>
                  <a:lnTo>
                    <a:pt x="11" y="1"/>
                  </a:lnTo>
                  <a:lnTo>
                    <a:pt x="10" y="7"/>
                  </a:lnTo>
                  <a:lnTo>
                    <a:pt x="8" y="7"/>
                  </a:lnTo>
                  <a:lnTo>
                    <a:pt x="4" y="9"/>
                  </a:lnTo>
                  <a:lnTo>
                    <a:pt x="0" y="5"/>
                  </a:lnTo>
                  <a:lnTo>
                    <a:pt x="1" y="2"/>
                  </a:lnTo>
                  <a:lnTo>
                    <a:pt x="5"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47">
              <a:extLst>
                <a:ext uri="{FF2B5EF4-FFF2-40B4-BE49-F238E27FC236}">
                  <a16:creationId xmlns:a16="http://schemas.microsoft.com/office/drawing/2014/main" id="{04D038FB-E8E0-4463-9D53-65CFF2763921}"/>
                </a:ext>
              </a:extLst>
            </p:cNvPr>
            <p:cNvSpPr>
              <a:spLocks/>
            </p:cNvSpPr>
            <p:nvPr/>
          </p:nvSpPr>
          <p:spPr bwMode="auto">
            <a:xfrm>
              <a:off x="5699035" y="2713499"/>
              <a:ext cx="15549" cy="8885"/>
            </a:xfrm>
            <a:custGeom>
              <a:avLst/>
              <a:gdLst>
                <a:gd name="T0" fmla="*/ 6 w 7"/>
                <a:gd name="T1" fmla="*/ 4 h 4"/>
                <a:gd name="T2" fmla="*/ 0 w 7"/>
                <a:gd name="T3" fmla="*/ 4 h 4"/>
                <a:gd name="T4" fmla="*/ 3 w 7"/>
                <a:gd name="T5" fmla="*/ 0 h 4"/>
                <a:gd name="T6" fmla="*/ 7 w 7"/>
                <a:gd name="T7" fmla="*/ 0 h 4"/>
                <a:gd name="T8" fmla="*/ 6 w 7"/>
                <a:gd name="T9" fmla="*/ 4 h 4"/>
              </a:gdLst>
              <a:ahLst/>
              <a:cxnLst>
                <a:cxn ang="0">
                  <a:pos x="T0" y="T1"/>
                </a:cxn>
                <a:cxn ang="0">
                  <a:pos x="T2" y="T3"/>
                </a:cxn>
                <a:cxn ang="0">
                  <a:pos x="T4" y="T5"/>
                </a:cxn>
                <a:cxn ang="0">
                  <a:pos x="T6" y="T7"/>
                </a:cxn>
                <a:cxn ang="0">
                  <a:pos x="T8" y="T9"/>
                </a:cxn>
              </a:cxnLst>
              <a:rect l="0" t="0" r="r" b="b"/>
              <a:pathLst>
                <a:path w="7" h="4">
                  <a:moveTo>
                    <a:pt x="6" y="4"/>
                  </a:moveTo>
                  <a:lnTo>
                    <a:pt x="0" y="4"/>
                  </a:lnTo>
                  <a:lnTo>
                    <a:pt x="3" y="0"/>
                  </a:lnTo>
                  <a:lnTo>
                    <a:pt x="7" y="0"/>
                  </a:ln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8">
              <a:extLst>
                <a:ext uri="{FF2B5EF4-FFF2-40B4-BE49-F238E27FC236}">
                  <a16:creationId xmlns:a16="http://schemas.microsoft.com/office/drawing/2014/main" id="{61C54F53-5171-48A3-BE32-0D635B20BC54}"/>
                </a:ext>
              </a:extLst>
            </p:cNvPr>
            <p:cNvSpPr>
              <a:spLocks/>
            </p:cNvSpPr>
            <p:nvPr/>
          </p:nvSpPr>
          <p:spPr bwMode="auto">
            <a:xfrm>
              <a:off x="5779002" y="2575778"/>
              <a:ext cx="53311" cy="46648"/>
            </a:xfrm>
            <a:custGeom>
              <a:avLst/>
              <a:gdLst>
                <a:gd name="T0" fmla="*/ 11 w 24"/>
                <a:gd name="T1" fmla="*/ 15 h 21"/>
                <a:gd name="T2" fmla="*/ 20 w 24"/>
                <a:gd name="T3" fmla="*/ 5 h 21"/>
                <a:gd name="T4" fmla="*/ 24 w 24"/>
                <a:gd name="T5" fmla="*/ 4 h 21"/>
                <a:gd name="T6" fmla="*/ 24 w 24"/>
                <a:gd name="T7" fmla="*/ 0 h 21"/>
                <a:gd name="T8" fmla="*/ 20 w 24"/>
                <a:gd name="T9" fmla="*/ 1 h 21"/>
                <a:gd name="T10" fmla="*/ 19 w 24"/>
                <a:gd name="T11" fmla="*/ 4 h 21"/>
                <a:gd name="T12" fmla="*/ 6 w 24"/>
                <a:gd name="T13" fmla="*/ 13 h 21"/>
                <a:gd name="T14" fmla="*/ 3 w 24"/>
                <a:gd name="T15" fmla="*/ 13 h 21"/>
                <a:gd name="T16" fmla="*/ 0 w 24"/>
                <a:gd name="T17" fmla="*/ 19 h 21"/>
                <a:gd name="T18" fmla="*/ 2 w 24"/>
                <a:gd name="T19" fmla="*/ 21 h 21"/>
                <a:gd name="T20" fmla="*/ 7 w 24"/>
                <a:gd name="T21" fmla="*/ 15 h 21"/>
                <a:gd name="T22" fmla="*/ 11 w 24"/>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1">
                  <a:moveTo>
                    <a:pt x="11" y="15"/>
                  </a:moveTo>
                  <a:lnTo>
                    <a:pt x="20" y="5"/>
                  </a:lnTo>
                  <a:lnTo>
                    <a:pt x="24" y="4"/>
                  </a:lnTo>
                  <a:lnTo>
                    <a:pt x="24" y="0"/>
                  </a:lnTo>
                  <a:lnTo>
                    <a:pt x="20" y="1"/>
                  </a:lnTo>
                  <a:lnTo>
                    <a:pt x="19" y="4"/>
                  </a:lnTo>
                  <a:lnTo>
                    <a:pt x="6" y="13"/>
                  </a:lnTo>
                  <a:lnTo>
                    <a:pt x="3" y="13"/>
                  </a:lnTo>
                  <a:lnTo>
                    <a:pt x="0" y="19"/>
                  </a:lnTo>
                  <a:lnTo>
                    <a:pt x="2" y="21"/>
                  </a:lnTo>
                  <a:lnTo>
                    <a:pt x="7" y="15"/>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9">
              <a:extLst>
                <a:ext uri="{FF2B5EF4-FFF2-40B4-BE49-F238E27FC236}">
                  <a16:creationId xmlns:a16="http://schemas.microsoft.com/office/drawing/2014/main" id="{B802FA9A-BEE2-4974-93A4-6479E1DC6A21}"/>
                </a:ext>
              </a:extLst>
            </p:cNvPr>
            <p:cNvSpPr>
              <a:spLocks/>
            </p:cNvSpPr>
            <p:nvPr/>
          </p:nvSpPr>
          <p:spPr bwMode="auto">
            <a:xfrm>
              <a:off x="5521330" y="2637975"/>
              <a:ext cx="11107" cy="8885"/>
            </a:xfrm>
            <a:custGeom>
              <a:avLst/>
              <a:gdLst>
                <a:gd name="T0" fmla="*/ 7 w 7"/>
                <a:gd name="T1" fmla="*/ 6 h 6"/>
                <a:gd name="T2" fmla="*/ 3 w 7"/>
                <a:gd name="T3" fmla="*/ 0 h 6"/>
                <a:gd name="T4" fmla="*/ 0 w 7"/>
                <a:gd name="T5" fmla="*/ 5 h 6"/>
                <a:gd name="T6" fmla="*/ 7 w 7"/>
                <a:gd name="T7" fmla="*/ 6 h 6"/>
              </a:gdLst>
              <a:ahLst/>
              <a:cxnLst>
                <a:cxn ang="0">
                  <a:pos x="T0" y="T1"/>
                </a:cxn>
                <a:cxn ang="0">
                  <a:pos x="T2" y="T3"/>
                </a:cxn>
                <a:cxn ang="0">
                  <a:pos x="T4" y="T5"/>
                </a:cxn>
                <a:cxn ang="0">
                  <a:pos x="T6" y="T7"/>
                </a:cxn>
              </a:cxnLst>
              <a:rect l="0" t="0" r="r" b="b"/>
              <a:pathLst>
                <a:path w="7" h="6">
                  <a:moveTo>
                    <a:pt x="7" y="6"/>
                  </a:moveTo>
                  <a:cubicBezTo>
                    <a:pt x="7" y="6"/>
                    <a:pt x="3" y="0"/>
                    <a:pt x="3" y="0"/>
                  </a:cubicBezTo>
                  <a:cubicBezTo>
                    <a:pt x="0" y="5"/>
                    <a:pt x="0" y="5"/>
                    <a:pt x="0" y="5"/>
                  </a:cubicBez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50">
              <a:extLst>
                <a:ext uri="{FF2B5EF4-FFF2-40B4-BE49-F238E27FC236}">
                  <a16:creationId xmlns:a16="http://schemas.microsoft.com/office/drawing/2014/main" id="{936869DE-EC52-40C2-8F1B-A154D4ECC1E7}"/>
                </a:ext>
              </a:extLst>
            </p:cNvPr>
            <p:cNvSpPr>
              <a:spLocks/>
            </p:cNvSpPr>
            <p:nvPr/>
          </p:nvSpPr>
          <p:spPr bwMode="auto">
            <a:xfrm>
              <a:off x="5534658" y="2489147"/>
              <a:ext cx="224353" cy="191033"/>
            </a:xfrm>
            <a:custGeom>
              <a:avLst/>
              <a:gdLst>
                <a:gd name="T0" fmla="*/ 3 w 148"/>
                <a:gd name="T1" fmla="*/ 110 h 126"/>
                <a:gd name="T2" fmla="*/ 8 w 148"/>
                <a:gd name="T3" fmla="*/ 101 h 126"/>
                <a:gd name="T4" fmla="*/ 20 w 148"/>
                <a:gd name="T5" fmla="*/ 97 h 126"/>
                <a:gd name="T6" fmla="*/ 31 w 148"/>
                <a:gd name="T7" fmla="*/ 110 h 126"/>
                <a:gd name="T8" fmla="*/ 50 w 148"/>
                <a:gd name="T9" fmla="*/ 107 h 126"/>
                <a:gd name="T10" fmla="*/ 62 w 148"/>
                <a:gd name="T11" fmla="*/ 104 h 126"/>
                <a:gd name="T12" fmla="*/ 81 w 148"/>
                <a:gd name="T13" fmla="*/ 96 h 126"/>
                <a:gd name="T14" fmla="*/ 72 w 148"/>
                <a:gd name="T15" fmla="*/ 95 h 126"/>
                <a:gd name="T16" fmla="*/ 52 w 148"/>
                <a:gd name="T17" fmla="*/ 98 h 126"/>
                <a:gd name="T18" fmla="*/ 68 w 148"/>
                <a:gd name="T19" fmla="*/ 74 h 126"/>
                <a:gd name="T20" fmla="*/ 87 w 148"/>
                <a:gd name="T21" fmla="*/ 65 h 126"/>
                <a:gd name="T22" fmla="*/ 78 w 148"/>
                <a:gd name="T23" fmla="*/ 57 h 126"/>
                <a:gd name="T24" fmla="*/ 60 w 148"/>
                <a:gd name="T25" fmla="*/ 55 h 126"/>
                <a:gd name="T26" fmla="*/ 54 w 148"/>
                <a:gd name="T27" fmla="*/ 46 h 126"/>
                <a:gd name="T28" fmla="*/ 30 w 148"/>
                <a:gd name="T29" fmla="*/ 36 h 126"/>
                <a:gd name="T30" fmla="*/ 40 w 148"/>
                <a:gd name="T31" fmla="*/ 22 h 126"/>
                <a:gd name="T32" fmla="*/ 36 w 148"/>
                <a:gd name="T33" fmla="*/ 17 h 126"/>
                <a:gd name="T34" fmla="*/ 44 w 148"/>
                <a:gd name="T35" fmla="*/ 12 h 126"/>
                <a:gd name="T36" fmla="*/ 52 w 148"/>
                <a:gd name="T37" fmla="*/ 16 h 126"/>
                <a:gd name="T38" fmla="*/ 58 w 148"/>
                <a:gd name="T39" fmla="*/ 6 h 126"/>
                <a:gd name="T40" fmla="*/ 78 w 148"/>
                <a:gd name="T41" fmla="*/ 1 h 126"/>
                <a:gd name="T42" fmla="*/ 82 w 148"/>
                <a:gd name="T43" fmla="*/ 14 h 126"/>
                <a:gd name="T44" fmla="*/ 90 w 148"/>
                <a:gd name="T45" fmla="*/ 18 h 126"/>
                <a:gd name="T46" fmla="*/ 98 w 148"/>
                <a:gd name="T47" fmla="*/ 52 h 126"/>
                <a:gd name="T48" fmla="*/ 148 w 148"/>
                <a:gd name="T49" fmla="*/ 97 h 126"/>
                <a:gd name="T50" fmla="*/ 143 w 148"/>
                <a:gd name="T51" fmla="*/ 106 h 126"/>
                <a:gd name="T52" fmla="*/ 135 w 148"/>
                <a:gd name="T53" fmla="*/ 98 h 126"/>
                <a:gd name="T54" fmla="*/ 130 w 148"/>
                <a:gd name="T55" fmla="*/ 102 h 126"/>
                <a:gd name="T56" fmla="*/ 122 w 148"/>
                <a:gd name="T57" fmla="*/ 109 h 126"/>
                <a:gd name="T58" fmla="*/ 132 w 148"/>
                <a:gd name="T59" fmla="*/ 115 h 126"/>
                <a:gd name="T60" fmla="*/ 98 w 148"/>
                <a:gd name="T61" fmla="*/ 122 h 126"/>
                <a:gd name="T62" fmla="*/ 87 w 148"/>
                <a:gd name="T63" fmla="*/ 119 h 126"/>
                <a:gd name="T64" fmla="*/ 66 w 148"/>
                <a:gd name="T65" fmla="*/ 124 h 126"/>
                <a:gd name="T66" fmla="*/ 61 w 148"/>
                <a:gd name="T67" fmla="*/ 118 h 126"/>
                <a:gd name="T68" fmla="*/ 45 w 148"/>
                <a:gd name="T69" fmla="*/ 125 h 126"/>
                <a:gd name="T70" fmla="*/ 33 w 148"/>
                <a:gd name="T71" fmla="*/ 121 h 126"/>
                <a:gd name="T72" fmla="*/ 24 w 148"/>
                <a:gd name="T73" fmla="*/ 126 h 126"/>
                <a:gd name="T74" fmla="*/ 15 w 148"/>
                <a:gd name="T75" fmla="*/ 119 h 126"/>
                <a:gd name="T76" fmla="*/ 8 w 148"/>
                <a:gd name="T77"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26">
                  <a:moveTo>
                    <a:pt x="0" y="115"/>
                  </a:moveTo>
                  <a:cubicBezTo>
                    <a:pt x="3" y="110"/>
                    <a:pt x="3" y="110"/>
                    <a:pt x="3" y="110"/>
                  </a:cubicBezTo>
                  <a:cubicBezTo>
                    <a:pt x="7" y="110"/>
                    <a:pt x="7" y="110"/>
                    <a:pt x="7" y="110"/>
                  </a:cubicBezTo>
                  <a:cubicBezTo>
                    <a:pt x="8" y="101"/>
                    <a:pt x="8" y="101"/>
                    <a:pt x="8" y="101"/>
                  </a:cubicBezTo>
                  <a:cubicBezTo>
                    <a:pt x="8" y="101"/>
                    <a:pt x="10" y="95"/>
                    <a:pt x="11" y="96"/>
                  </a:cubicBezTo>
                  <a:cubicBezTo>
                    <a:pt x="12" y="96"/>
                    <a:pt x="20" y="97"/>
                    <a:pt x="20" y="97"/>
                  </a:cubicBezTo>
                  <a:cubicBezTo>
                    <a:pt x="22" y="104"/>
                    <a:pt x="22" y="104"/>
                    <a:pt x="22" y="104"/>
                  </a:cubicBezTo>
                  <a:cubicBezTo>
                    <a:pt x="31" y="110"/>
                    <a:pt x="31" y="110"/>
                    <a:pt x="31" y="110"/>
                  </a:cubicBezTo>
                  <a:cubicBezTo>
                    <a:pt x="31" y="102"/>
                    <a:pt x="31" y="102"/>
                    <a:pt x="31" y="102"/>
                  </a:cubicBezTo>
                  <a:cubicBezTo>
                    <a:pt x="50" y="107"/>
                    <a:pt x="50" y="107"/>
                    <a:pt x="50" y="107"/>
                  </a:cubicBezTo>
                  <a:cubicBezTo>
                    <a:pt x="59" y="108"/>
                    <a:pt x="59" y="108"/>
                    <a:pt x="59" y="108"/>
                  </a:cubicBezTo>
                  <a:cubicBezTo>
                    <a:pt x="62" y="104"/>
                    <a:pt x="62" y="104"/>
                    <a:pt x="62" y="104"/>
                  </a:cubicBezTo>
                  <a:cubicBezTo>
                    <a:pt x="73" y="103"/>
                    <a:pt x="73" y="103"/>
                    <a:pt x="73" y="103"/>
                  </a:cubicBezTo>
                  <a:cubicBezTo>
                    <a:pt x="81" y="96"/>
                    <a:pt x="81" y="96"/>
                    <a:pt x="81" y="96"/>
                  </a:cubicBezTo>
                  <a:cubicBezTo>
                    <a:pt x="80" y="91"/>
                    <a:pt x="80" y="91"/>
                    <a:pt x="80" y="91"/>
                  </a:cubicBezTo>
                  <a:cubicBezTo>
                    <a:pt x="72" y="95"/>
                    <a:pt x="72" y="95"/>
                    <a:pt x="72" y="95"/>
                  </a:cubicBezTo>
                  <a:cubicBezTo>
                    <a:pt x="67" y="94"/>
                    <a:pt x="67" y="94"/>
                    <a:pt x="67" y="94"/>
                  </a:cubicBezTo>
                  <a:cubicBezTo>
                    <a:pt x="52" y="98"/>
                    <a:pt x="52" y="98"/>
                    <a:pt x="52" y="98"/>
                  </a:cubicBezTo>
                  <a:cubicBezTo>
                    <a:pt x="41" y="92"/>
                    <a:pt x="41" y="92"/>
                    <a:pt x="41" y="92"/>
                  </a:cubicBezTo>
                  <a:cubicBezTo>
                    <a:pt x="68" y="74"/>
                    <a:pt x="68" y="74"/>
                    <a:pt x="68" y="74"/>
                  </a:cubicBezTo>
                  <a:cubicBezTo>
                    <a:pt x="79" y="66"/>
                    <a:pt x="79" y="66"/>
                    <a:pt x="79" y="66"/>
                  </a:cubicBezTo>
                  <a:cubicBezTo>
                    <a:pt x="87" y="65"/>
                    <a:pt x="87" y="65"/>
                    <a:pt x="87" y="65"/>
                  </a:cubicBezTo>
                  <a:cubicBezTo>
                    <a:pt x="88" y="59"/>
                    <a:pt x="88" y="59"/>
                    <a:pt x="88" y="59"/>
                  </a:cubicBezTo>
                  <a:cubicBezTo>
                    <a:pt x="78" y="57"/>
                    <a:pt x="78" y="57"/>
                    <a:pt x="78" y="57"/>
                  </a:cubicBezTo>
                  <a:cubicBezTo>
                    <a:pt x="78" y="57"/>
                    <a:pt x="74" y="62"/>
                    <a:pt x="73" y="62"/>
                  </a:cubicBezTo>
                  <a:cubicBezTo>
                    <a:pt x="73" y="62"/>
                    <a:pt x="60" y="55"/>
                    <a:pt x="60" y="55"/>
                  </a:cubicBezTo>
                  <a:cubicBezTo>
                    <a:pt x="60" y="46"/>
                    <a:pt x="60" y="46"/>
                    <a:pt x="60" y="46"/>
                  </a:cubicBezTo>
                  <a:cubicBezTo>
                    <a:pt x="54" y="46"/>
                    <a:pt x="54" y="46"/>
                    <a:pt x="54" y="46"/>
                  </a:cubicBezTo>
                  <a:cubicBezTo>
                    <a:pt x="51" y="38"/>
                    <a:pt x="51" y="38"/>
                    <a:pt x="51" y="38"/>
                  </a:cubicBezTo>
                  <a:cubicBezTo>
                    <a:pt x="30" y="36"/>
                    <a:pt x="30" y="36"/>
                    <a:pt x="30" y="36"/>
                  </a:cubicBezTo>
                  <a:cubicBezTo>
                    <a:pt x="31" y="29"/>
                    <a:pt x="31" y="29"/>
                    <a:pt x="31" y="29"/>
                  </a:cubicBezTo>
                  <a:cubicBezTo>
                    <a:pt x="40" y="22"/>
                    <a:pt x="40" y="22"/>
                    <a:pt x="40" y="22"/>
                  </a:cubicBezTo>
                  <a:cubicBezTo>
                    <a:pt x="40" y="22"/>
                    <a:pt x="41" y="18"/>
                    <a:pt x="41" y="18"/>
                  </a:cubicBezTo>
                  <a:cubicBezTo>
                    <a:pt x="41" y="18"/>
                    <a:pt x="36" y="17"/>
                    <a:pt x="36" y="17"/>
                  </a:cubicBezTo>
                  <a:cubicBezTo>
                    <a:pt x="36" y="9"/>
                    <a:pt x="36" y="9"/>
                    <a:pt x="36" y="9"/>
                  </a:cubicBezTo>
                  <a:cubicBezTo>
                    <a:pt x="44" y="12"/>
                    <a:pt x="44" y="12"/>
                    <a:pt x="44" y="12"/>
                  </a:cubicBezTo>
                  <a:cubicBezTo>
                    <a:pt x="49" y="8"/>
                    <a:pt x="49" y="8"/>
                    <a:pt x="49" y="8"/>
                  </a:cubicBezTo>
                  <a:cubicBezTo>
                    <a:pt x="52" y="16"/>
                    <a:pt x="52" y="16"/>
                    <a:pt x="52" y="16"/>
                  </a:cubicBezTo>
                  <a:cubicBezTo>
                    <a:pt x="58" y="15"/>
                    <a:pt x="58" y="15"/>
                    <a:pt x="58" y="15"/>
                  </a:cubicBezTo>
                  <a:cubicBezTo>
                    <a:pt x="58" y="6"/>
                    <a:pt x="58" y="6"/>
                    <a:pt x="58" y="6"/>
                  </a:cubicBezTo>
                  <a:cubicBezTo>
                    <a:pt x="61" y="0"/>
                    <a:pt x="61" y="0"/>
                    <a:pt x="61" y="0"/>
                  </a:cubicBezTo>
                  <a:cubicBezTo>
                    <a:pt x="78" y="1"/>
                    <a:pt x="78" y="1"/>
                    <a:pt x="78" y="1"/>
                  </a:cubicBezTo>
                  <a:cubicBezTo>
                    <a:pt x="87" y="11"/>
                    <a:pt x="87" y="11"/>
                    <a:pt x="87" y="11"/>
                  </a:cubicBezTo>
                  <a:cubicBezTo>
                    <a:pt x="82" y="14"/>
                    <a:pt x="82" y="14"/>
                    <a:pt x="82" y="14"/>
                  </a:cubicBezTo>
                  <a:cubicBezTo>
                    <a:pt x="86" y="19"/>
                    <a:pt x="86" y="19"/>
                    <a:pt x="86" y="19"/>
                  </a:cubicBezTo>
                  <a:cubicBezTo>
                    <a:pt x="90" y="18"/>
                    <a:pt x="90" y="18"/>
                    <a:pt x="90" y="18"/>
                  </a:cubicBezTo>
                  <a:cubicBezTo>
                    <a:pt x="97" y="34"/>
                    <a:pt x="97" y="34"/>
                    <a:pt x="97" y="34"/>
                  </a:cubicBezTo>
                  <a:cubicBezTo>
                    <a:pt x="98" y="52"/>
                    <a:pt x="98" y="52"/>
                    <a:pt x="98" y="52"/>
                  </a:cubicBezTo>
                  <a:cubicBezTo>
                    <a:pt x="145" y="82"/>
                    <a:pt x="145" y="82"/>
                    <a:pt x="145" y="82"/>
                  </a:cubicBezTo>
                  <a:cubicBezTo>
                    <a:pt x="148" y="97"/>
                    <a:pt x="148" y="97"/>
                    <a:pt x="148" y="97"/>
                  </a:cubicBezTo>
                  <a:cubicBezTo>
                    <a:pt x="143" y="99"/>
                    <a:pt x="143" y="99"/>
                    <a:pt x="143" y="99"/>
                  </a:cubicBezTo>
                  <a:cubicBezTo>
                    <a:pt x="143" y="106"/>
                    <a:pt x="143" y="106"/>
                    <a:pt x="143" y="106"/>
                  </a:cubicBezTo>
                  <a:cubicBezTo>
                    <a:pt x="133" y="105"/>
                    <a:pt x="133" y="105"/>
                    <a:pt x="133" y="105"/>
                  </a:cubicBezTo>
                  <a:cubicBezTo>
                    <a:pt x="135" y="98"/>
                    <a:pt x="135" y="98"/>
                    <a:pt x="135" y="98"/>
                  </a:cubicBezTo>
                  <a:cubicBezTo>
                    <a:pt x="135" y="98"/>
                    <a:pt x="130" y="93"/>
                    <a:pt x="130" y="93"/>
                  </a:cubicBezTo>
                  <a:cubicBezTo>
                    <a:pt x="130" y="93"/>
                    <a:pt x="130" y="102"/>
                    <a:pt x="130" y="102"/>
                  </a:cubicBezTo>
                  <a:cubicBezTo>
                    <a:pt x="130" y="102"/>
                    <a:pt x="125" y="101"/>
                    <a:pt x="125" y="101"/>
                  </a:cubicBezTo>
                  <a:cubicBezTo>
                    <a:pt x="125" y="102"/>
                    <a:pt x="122" y="109"/>
                    <a:pt x="122" y="109"/>
                  </a:cubicBezTo>
                  <a:cubicBezTo>
                    <a:pt x="129" y="110"/>
                    <a:pt x="129" y="110"/>
                    <a:pt x="129" y="110"/>
                  </a:cubicBezTo>
                  <a:cubicBezTo>
                    <a:pt x="132" y="115"/>
                    <a:pt x="132" y="115"/>
                    <a:pt x="132" y="115"/>
                  </a:cubicBezTo>
                  <a:cubicBezTo>
                    <a:pt x="104" y="126"/>
                    <a:pt x="104" y="126"/>
                    <a:pt x="104" y="126"/>
                  </a:cubicBezTo>
                  <a:cubicBezTo>
                    <a:pt x="98" y="122"/>
                    <a:pt x="98" y="122"/>
                    <a:pt x="98" y="122"/>
                  </a:cubicBezTo>
                  <a:cubicBezTo>
                    <a:pt x="100" y="108"/>
                    <a:pt x="100" y="108"/>
                    <a:pt x="100" y="108"/>
                  </a:cubicBezTo>
                  <a:cubicBezTo>
                    <a:pt x="87" y="119"/>
                    <a:pt x="87" y="119"/>
                    <a:pt x="87" y="119"/>
                  </a:cubicBezTo>
                  <a:cubicBezTo>
                    <a:pt x="78" y="117"/>
                    <a:pt x="78" y="117"/>
                    <a:pt x="78" y="117"/>
                  </a:cubicBezTo>
                  <a:cubicBezTo>
                    <a:pt x="66" y="124"/>
                    <a:pt x="66" y="124"/>
                    <a:pt x="66" y="124"/>
                  </a:cubicBezTo>
                  <a:cubicBezTo>
                    <a:pt x="61" y="124"/>
                    <a:pt x="61" y="124"/>
                    <a:pt x="61" y="124"/>
                  </a:cubicBezTo>
                  <a:cubicBezTo>
                    <a:pt x="61" y="118"/>
                    <a:pt x="61" y="118"/>
                    <a:pt x="61" y="118"/>
                  </a:cubicBezTo>
                  <a:cubicBezTo>
                    <a:pt x="49" y="120"/>
                    <a:pt x="49" y="120"/>
                    <a:pt x="49" y="120"/>
                  </a:cubicBezTo>
                  <a:cubicBezTo>
                    <a:pt x="45" y="125"/>
                    <a:pt x="45" y="125"/>
                    <a:pt x="45" y="125"/>
                  </a:cubicBezTo>
                  <a:cubicBezTo>
                    <a:pt x="37" y="117"/>
                    <a:pt x="37" y="117"/>
                    <a:pt x="37" y="117"/>
                  </a:cubicBezTo>
                  <a:cubicBezTo>
                    <a:pt x="33" y="121"/>
                    <a:pt x="33" y="121"/>
                    <a:pt x="33" y="121"/>
                  </a:cubicBezTo>
                  <a:cubicBezTo>
                    <a:pt x="30" y="117"/>
                    <a:pt x="30" y="117"/>
                    <a:pt x="30" y="117"/>
                  </a:cubicBezTo>
                  <a:cubicBezTo>
                    <a:pt x="30" y="117"/>
                    <a:pt x="24" y="125"/>
                    <a:pt x="24" y="126"/>
                  </a:cubicBezTo>
                  <a:cubicBezTo>
                    <a:pt x="24" y="126"/>
                    <a:pt x="12" y="122"/>
                    <a:pt x="12" y="122"/>
                  </a:cubicBezTo>
                  <a:cubicBezTo>
                    <a:pt x="15" y="119"/>
                    <a:pt x="15" y="119"/>
                    <a:pt x="15" y="119"/>
                  </a:cubicBezTo>
                  <a:cubicBezTo>
                    <a:pt x="12" y="115"/>
                    <a:pt x="12" y="115"/>
                    <a:pt x="12" y="115"/>
                  </a:cubicBezTo>
                  <a:cubicBezTo>
                    <a:pt x="8" y="117"/>
                    <a:pt x="8" y="117"/>
                    <a:pt x="8" y="117"/>
                  </a:cubicBezTo>
                  <a:lnTo>
                    <a:pt x="0" y="1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51">
              <a:extLst>
                <a:ext uri="{FF2B5EF4-FFF2-40B4-BE49-F238E27FC236}">
                  <a16:creationId xmlns:a16="http://schemas.microsoft.com/office/drawing/2014/main" id="{3F1FBEEA-E46A-4542-BDC4-2E57A4072D0B}"/>
                </a:ext>
              </a:extLst>
            </p:cNvPr>
            <p:cNvSpPr>
              <a:spLocks/>
            </p:cNvSpPr>
            <p:nvPr/>
          </p:nvSpPr>
          <p:spPr bwMode="auto">
            <a:xfrm>
              <a:off x="5581305" y="2562450"/>
              <a:ext cx="42205" cy="22213"/>
            </a:xfrm>
            <a:custGeom>
              <a:avLst/>
              <a:gdLst>
                <a:gd name="T0" fmla="*/ 15 w 28"/>
                <a:gd name="T1" fmla="*/ 10 h 15"/>
                <a:gd name="T2" fmla="*/ 16 w 28"/>
                <a:gd name="T3" fmla="*/ 15 h 15"/>
                <a:gd name="T4" fmla="*/ 28 w 28"/>
                <a:gd name="T5" fmla="*/ 13 h 15"/>
                <a:gd name="T6" fmla="*/ 10 w 28"/>
                <a:gd name="T7" fmla="*/ 0 h 15"/>
                <a:gd name="T8" fmla="*/ 0 w 28"/>
                <a:gd name="T9" fmla="*/ 4 h 15"/>
                <a:gd name="T10" fmla="*/ 6 w 28"/>
                <a:gd name="T11" fmla="*/ 5 h 15"/>
                <a:gd name="T12" fmla="*/ 8 w 28"/>
                <a:gd name="T13" fmla="*/ 11 h 15"/>
                <a:gd name="T14" fmla="*/ 15 w 28"/>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5">
                  <a:moveTo>
                    <a:pt x="15" y="10"/>
                  </a:moveTo>
                  <a:cubicBezTo>
                    <a:pt x="16" y="15"/>
                    <a:pt x="16" y="15"/>
                    <a:pt x="16" y="15"/>
                  </a:cubicBezTo>
                  <a:cubicBezTo>
                    <a:pt x="28" y="13"/>
                    <a:pt x="28" y="13"/>
                    <a:pt x="28" y="13"/>
                  </a:cubicBezTo>
                  <a:cubicBezTo>
                    <a:pt x="10" y="0"/>
                    <a:pt x="10" y="0"/>
                    <a:pt x="10" y="0"/>
                  </a:cubicBezTo>
                  <a:cubicBezTo>
                    <a:pt x="10" y="0"/>
                    <a:pt x="0" y="4"/>
                    <a:pt x="0" y="4"/>
                  </a:cubicBezTo>
                  <a:cubicBezTo>
                    <a:pt x="0" y="4"/>
                    <a:pt x="6" y="5"/>
                    <a:pt x="6" y="5"/>
                  </a:cubicBezTo>
                  <a:cubicBezTo>
                    <a:pt x="6" y="5"/>
                    <a:pt x="7" y="11"/>
                    <a:pt x="8" y="11"/>
                  </a:cubicBezTo>
                  <a:cubicBezTo>
                    <a:pt x="8" y="11"/>
                    <a:pt x="15" y="10"/>
                    <a:pt x="15"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52">
              <a:extLst>
                <a:ext uri="{FF2B5EF4-FFF2-40B4-BE49-F238E27FC236}">
                  <a16:creationId xmlns:a16="http://schemas.microsoft.com/office/drawing/2014/main" id="{70410830-1CE5-4860-99C8-5699A0410650}"/>
                </a:ext>
              </a:extLst>
            </p:cNvPr>
            <p:cNvSpPr>
              <a:spLocks/>
            </p:cNvSpPr>
            <p:nvPr/>
          </p:nvSpPr>
          <p:spPr bwMode="auto">
            <a:xfrm>
              <a:off x="5388051" y="2509139"/>
              <a:ext cx="79967" cy="44426"/>
            </a:xfrm>
            <a:custGeom>
              <a:avLst/>
              <a:gdLst>
                <a:gd name="T0" fmla="*/ 13 w 36"/>
                <a:gd name="T1" fmla="*/ 13 h 20"/>
                <a:gd name="T2" fmla="*/ 10 w 36"/>
                <a:gd name="T3" fmla="*/ 20 h 20"/>
                <a:gd name="T4" fmla="*/ 6 w 36"/>
                <a:gd name="T5" fmla="*/ 20 h 20"/>
                <a:gd name="T6" fmla="*/ 7 w 36"/>
                <a:gd name="T7" fmla="*/ 16 h 20"/>
                <a:gd name="T8" fmla="*/ 0 w 36"/>
                <a:gd name="T9" fmla="*/ 15 h 20"/>
                <a:gd name="T10" fmla="*/ 2 w 36"/>
                <a:gd name="T11" fmla="*/ 2 h 20"/>
                <a:gd name="T12" fmla="*/ 4 w 36"/>
                <a:gd name="T13" fmla="*/ 0 h 20"/>
                <a:gd name="T14" fmla="*/ 16 w 36"/>
                <a:gd name="T15" fmla="*/ 0 h 20"/>
                <a:gd name="T16" fmla="*/ 36 w 36"/>
                <a:gd name="T17" fmla="*/ 4 h 20"/>
                <a:gd name="T18" fmla="*/ 35 w 36"/>
                <a:gd name="T19" fmla="*/ 7 h 20"/>
                <a:gd name="T20" fmla="*/ 30 w 36"/>
                <a:gd name="T21" fmla="*/ 5 h 20"/>
                <a:gd name="T22" fmla="*/ 24 w 36"/>
                <a:gd name="T23" fmla="*/ 10 h 20"/>
                <a:gd name="T24" fmla="*/ 13 w 36"/>
                <a:gd name="T2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13" y="13"/>
                  </a:moveTo>
                  <a:lnTo>
                    <a:pt x="10" y="20"/>
                  </a:lnTo>
                  <a:lnTo>
                    <a:pt x="6" y="20"/>
                  </a:lnTo>
                  <a:lnTo>
                    <a:pt x="7" y="16"/>
                  </a:lnTo>
                  <a:lnTo>
                    <a:pt x="0" y="15"/>
                  </a:lnTo>
                  <a:lnTo>
                    <a:pt x="2" y="2"/>
                  </a:lnTo>
                  <a:lnTo>
                    <a:pt x="4" y="0"/>
                  </a:lnTo>
                  <a:lnTo>
                    <a:pt x="16" y="0"/>
                  </a:lnTo>
                  <a:lnTo>
                    <a:pt x="36" y="4"/>
                  </a:lnTo>
                  <a:lnTo>
                    <a:pt x="35" y="7"/>
                  </a:lnTo>
                  <a:lnTo>
                    <a:pt x="30" y="5"/>
                  </a:lnTo>
                  <a:lnTo>
                    <a:pt x="24" y="10"/>
                  </a:lnTo>
                  <a:lnTo>
                    <a:pt x="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53">
              <a:extLst>
                <a:ext uri="{FF2B5EF4-FFF2-40B4-BE49-F238E27FC236}">
                  <a16:creationId xmlns:a16="http://schemas.microsoft.com/office/drawing/2014/main" id="{DF8784DE-19C7-417B-A6F2-6B44CDD4D240}"/>
                </a:ext>
              </a:extLst>
            </p:cNvPr>
            <p:cNvSpPr>
              <a:spLocks/>
            </p:cNvSpPr>
            <p:nvPr/>
          </p:nvSpPr>
          <p:spPr bwMode="auto">
            <a:xfrm>
              <a:off x="5476904" y="2451384"/>
              <a:ext cx="79967" cy="51090"/>
            </a:xfrm>
            <a:custGeom>
              <a:avLst/>
              <a:gdLst>
                <a:gd name="T0" fmla="*/ 10 w 36"/>
                <a:gd name="T1" fmla="*/ 21 h 23"/>
                <a:gd name="T2" fmla="*/ 15 w 36"/>
                <a:gd name="T3" fmla="*/ 23 h 23"/>
                <a:gd name="T4" fmla="*/ 19 w 36"/>
                <a:gd name="T5" fmla="*/ 21 h 23"/>
                <a:gd name="T6" fmla="*/ 28 w 36"/>
                <a:gd name="T7" fmla="*/ 17 h 23"/>
                <a:gd name="T8" fmla="*/ 36 w 36"/>
                <a:gd name="T9" fmla="*/ 0 h 23"/>
                <a:gd name="T10" fmla="*/ 32 w 36"/>
                <a:gd name="T11" fmla="*/ 0 h 23"/>
                <a:gd name="T12" fmla="*/ 19 w 36"/>
                <a:gd name="T13" fmla="*/ 9 h 23"/>
                <a:gd name="T14" fmla="*/ 13 w 36"/>
                <a:gd name="T15" fmla="*/ 8 h 23"/>
                <a:gd name="T16" fmla="*/ 13 w 36"/>
                <a:gd name="T17" fmla="*/ 14 h 23"/>
                <a:gd name="T18" fmla="*/ 7 w 36"/>
                <a:gd name="T19" fmla="*/ 17 h 23"/>
                <a:gd name="T20" fmla="*/ 2 w 36"/>
                <a:gd name="T21" fmla="*/ 17 h 23"/>
                <a:gd name="T22" fmla="*/ 0 w 36"/>
                <a:gd name="T23" fmla="*/ 21 h 23"/>
                <a:gd name="T24" fmla="*/ 3 w 36"/>
                <a:gd name="T25" fmla="*/ 23 h 23"/>
                <a:gd name="T26" fmla="*/ 10 w 36"/>
                <a:gd name="T27"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3">
                  <a:moveTo>
                    <a:pt x="10" y="21"/>
                  </a:moveTo>
                  <a:lnTo>
                    <a:pt x="15" y="23"/>
                  </a:lnTo>
                  <a:lnTo>
                    <a:pt x="19" y="21"/>
                  </a:lnTo>
                  <a:lnTo>
                    <a:pt x="28" y="17"/>
                  </a:lnTo>
                  <a:lnTo>
                    <a:pt x="36" y="0"/>
                  </a:lnTo>
                  <a:lnTo>
                    <a:pt x="32" y="0"/>
                  </a:lnTo>
                  <a:lnTo>
                    <a:pt x="19" y="9"/>
                  </a:lnTo>
                  <a:lnTo>
                    <a:pt x="13" y="8"/>
                  </a:lnTo>
                  <a:lnTo>
                    <a:pt x="13" y="14"/>
                  </a:lnTo>
                  <a:lnTo>
                    <a:pt x="7" y="17"/>
                  </a:lnTo>
                  <a:lnTo>
                    <a:pt x="2" y="17"/>
                  </a:lnTo>
                  <a:lnTo>
                    <a:pt x="0" y="21"/>
                  </a:lnTo>
                  <a:lnTo>
                    <a:pt x="3" y="23"/>
                  </a:lnTo>
                  <a:lnTo>
                    <a:pt x="1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54">
              <a:extLst>
                <a:ext uri="{FF2B5EF4-FFF2-40B4-BE49-F238E27FC236}">
                  <a16:creationId xmlns:a16="http://schemas.microsoft.com/office/drawing/2014/main" id="{26AA3831-EF8D-4642-AE18-CFD23FACBADD}"/>
                </a:ext>
              </a:extLst>
            </p:cNvPr>
            <p:cNvSpPr>
              <a:spLocks/>
            </p:cNvSpPr>
            <p:nvPr/>
          </p:nvSpPr>
          <p:spPr bwMode="auto">
            <a:xfrm>
              <a:off x="5630174" y="2391409"/>
              <a:ext cx="15549" cy="6664"/>
            </a:xfrm>
            <a:custGeom>
              <a:avLst/>
              <a:gdLst>
                <a:gd name="T0" fmla="*/ 7 w 7"/>
                <a:gd name="T1" fmla="*/ 1 h 3"/>
                <a:gd name="T2" fmla="*/ 6 w 7"/>
                <a:gd name="T3" fmla="*/ 3 h 3"/>
                <a:gd name="T4" fmla="*/ 2 w 7"/>
                <a:gd name="T5" fmla="*/ 3 h 3"/>
                <a:gd name="T6" fmla="*/ 0 w 7"/>
                <a:gd name="T7" fmla="*/ 0 h 3"/>
                <a:gd name="T8" fmla="*/ 7 w 7"/>
                <a:gd name="T9" fmla="*/ 1 h 3"/>
              </a:gdLst>
              <a:ahLst/>
              <a:cxnLst>
                <a:cxn ang="0">
                  <a:pos x="T0" y="T1"/>
                </a:cxn>
                <a:cxn ang="0">
                  <a:pos x="T2" y="T3"/>
                </a:cxn>
                <a:cxn ang="0">
                  <a:pos x="T4" y="T5"/>
                </a:cxn>
                <a:cxn ang="0">
                  <a:pos x="T6" y="T7"/>
                </a:cxn>
                <a:cxn ang="0">
                  <a:pos x="T8" y="T9"/>
                </a:cxn>
              </a:cxnLst>
              <a:rect l="0" t="0" r="r" b="b"/>
              <a:pathLst>
                <a:path w="7" h="3">
                  <a:moveTo>
                    <a:pt x="7" y="1"/>
                  </a:moveTo>
                  <a:lnTo>
                    <a:pt x="6" y="3"/>
                  </a:lnTo>
                  <a:lnTo>
                    <a:pt x="2" y="3"/>
                  </a:lnTo>
                  <a:lnTo>
                    <a:pt x="0" y="0"/>
                  </a:ln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55">
              <a:extLst>
                <a:ext uri="{FF2B5EF4-FFF2-40B4-BE49-F238E27FC236}">
                  <a16:creationId xmlns:a16="http://schemas.microsoft.com/office/drawing/2014/main" id="{D61B6534-5C85-4739-A778-F94B207B8477}"/>
                </a:ext>
              </a:extLst>
            </p:cNvPr>
            <p:cNvSpPr>
              <a:spLocks/>
            </p:cNvSpPr>
            <p:nvPr/>
          </p:nvSpPr>
          <p:spPr bwMode="auto">
            <a:xfrm>
              <a:off x="5654609" y="2351425"/>
              <a:ext cx="22213" cy="31098"/>
            </a:xfrm>
            <a:custGeom>
              <a:avLst/>
              <a:gdLst>
                <a:gd name="T0" fmla="*/ 8 w 10"/>
                <a:gd name="T1" fmla="*/ 14 h 14"/>
                <a:gd name="T2" fmla="*/ 0 w 10"/>
                <a:gd name="T3" fmla="*/ 5 h 14"/>
                <a:gd name="T4" fmla="*/ 7 w 10"/>
                <a:gd name="T5" fmla="*/ 0 h 14"/>
                <a:gd name="T6" fmla="*/ 10 w 10"/>
                <a:gd name="T7" fmla="*/ 10 h 14"/>
                <a:gd name="T8" fmla="*/ 8 w 10"/>
                <a:gd name="T9" fmla="*/ 14 h 14"/>
              </a:gdLst>
              <a:ahLst/>
              <a:cxnLst>
                <a:cxn ang="0">
                  <a:pos x="T0" y="T1"/>
                </a:cxn>
                <a:cxn ang="0">
                  <a:pos x="T2" y="T3"/>
                </a:cxn>
                <a:cxn ang="0">
                  <a:pos x="T4" y="T5"/>
                </a:cxn>
                <a:cxn ang="0">
                  <a:pos x="T6" y="T7"/>
                </a:cxn>
                <a:cxn ang="0">
                  <a:pos x="T8" y="T9"/>
                </a:cxn>
              </a:cxnLst>
              <a:rect l="0" t="0" r="r" b="b"/>
              <a:pathLst>
                <a:path w="10" h="14">
                  <a:moveTo>
                    <a:pt x="8" y="14"/>
                  </a:moveTo>
                  <a:lnTo>
                    <a:pt x="0" y="5"/>
                  </a:lnTo>
                  <a:lnTo>
                    <a:pt x="7" y="0"/>
                  </a:lnTo>
                  <a:lnTo>
                    <a:pt x="10" y="10"/>
                  </a:lnTo>
                  <a:lnTo>
                    <a:pt x="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56">
              <a:extLst>
                <a:ext uri="{FF2B5EF4-FFF2-40B4-BE49-F238E27FC236}">
                  <a16:creationId xmlns:a16="http://schemas.microsoft.com/office/drawing/2014/main" id="{FF8B957D-C3D1-41FA-8574-6A9F70D36085}"/>
                </a:ext>
              </a:extLst>
            </p:cNvPr>
            <p:cNvSpPr>
              <a:spLocks/>
            </p:cNvSpPr>
            <p:nvPr/>
          </p:nvSpPr>
          <p:spPr bwMode="auto">
            <a:xfrm>
              <a:off x="5565756" y="2258130"/>
              <a:ext cx="28877" cy="11107"/>
            </a:xfrm>
            <a:custGeom>
              <a:avLst/>
              <a:gdLst>
                <a:gd name="T0" fmla="*/ 0 w 13"/>
                <a:gd name="T1" fmla="*/ 3 h 5"/>
                <a:gd name="T2" fmla="*/ 10 w 13"/>
                <a:gd name="T3" fmla="*/ 5 h 5"/>
                <a:gd name="T4" fmla="*/ 13 w 13"/>
                <a:gd name="T5" fmla="*/ 3 h 5"/>
                <a:gd name="T6" fmla="*/ 9 w 13"/>
                <a:gd name="T7" fmla="*/ 0 h 5"/>
                <a:gd name="T8" fmla="*/ 0 w 13"/>
                <a:gd name="T9" fmla="*/ 3 h 5"/>
              </a:gdLst>
              <a:ahLst/>
              <a:cxnLst>
                <a:cxn ang="0">
                  <a:pos x="T0" y="T1"/>
                </a:cxn>
                <a:cxn ang="0">
                  <a:pos x="T2" y="T3"/>
                </a:cxn>
                <a:cxn ang="0">
                  <a:pos x="T4" y="T5"/>
                </a:cxn>
                <a:cxn ang="0">
                  <a:pos x="T6" y="T7"/>
                </a:cxn>
                <a:cxn ang="0">
                  <a:pos x="T8" y="T9"/>
                </a:cxn>
              </a:cxnLst>
              <a:rect l="0" t="0" r="r" b="b"/>
              <a:pathLst>
                <a:path w="13" h="5">
                  <a:moveTo>
                    <a:pt x="0" y="3"/>
                  </a:moveTo>
                  <a:lnTo>
                    <a:pt x="10" y="5"/>
                  </a:lnTo>
                  <a:lnTo>
                    <a:pt x="13" y="3"/>
                  </a:lnTo>
                  <a:lnTo>
                    <a:pt x="9" y="0"/>
                  </a:ln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57">
              <a:extLst>
                <a:ext uri="{FF2B5EF4-FFF2-40B4-BE49-F238E27FC236}">
                  <a16:creationId xmlns:a16="http://schemas.microsoft.com/office/drawing/2014/main" id="{70DBE846-2D00-463D-BA7E-719C8114B47C}"/>
                </a:ext>
              </a:extLst>
            </p:cNvPr>
            <p:cNvSpPr>
              <a:spLocks/>
            </p:cNvSpPr>
            <p:nvPr/>
          </p:nvSpPr>
          <p:spPr bwMode="auto">
            <a:xfrm>
              <a:off x="5599076" y="2273679"/>
              <a:ext cx="55533" cy="62197"/>
            </a:xfrm>
            <a:custGeom>
              <a:avLst/>
              <a:gdLst>
                <a:gd name="T0" fmla="*/ 5 w 25"/>
                <a:gd name="T1" fmla="*/ 17 h 28"/>
                <a:gd name="T2" fmla="*/ 1 w 25"/>
                <a:gd name="T3" fmla="*/ 15 h 28"/>
                <a:gd name="T4" fmla="*/ 0 w 25"/>
                <a:gd name="T5" fmla="*/ 9 h 28"/>
                <a:gd name="T6" fmla="*/ 9 w 25"/>
                <a:gd name="T7" fmla="*/ 5 h 28"/>
                <a:gd name="T8" fmla="*/ 12 w 25"/>
                <a:gd name="T9" fmla="*/ 2 h 28"/>
                <a:gd name="T10" fmla="*/ 18 w 25"/>
                <a:gd name="T11" fmla="*/ 0 h 28"/>
                <a:gd name="T12" fmla="*/ 25 w 25"/>
                <a:gd name="T13" fmla="*/ 11 h 28"/>
                <a:gd name="T14" fmla="*/ 22 w 25"/>
                <a:gd name="T15" fmla="*/ 12 h 28"/>
                <a:gd name="T16" fmla="*/ 25 w 25"/>
                <a:gd name="T17" fmla="*/ 17 h 28"/>
                <a:gd name="T18" fmla="*/ 23 w 25"/>
                <a:gd name="T19" fmla="*/ 24 h 28"/>
                <a:gd name="T20" fmla="*/ 18 w 25"/>
                <a:gd name="T21" fmla="*/ 26 h 28"/>
                <a:gd name="T22" fmla="*/ 16 w 25"/>
                <a:gd name="T23" fmla="*/ 28 h 28"/>
                <a:gd name="T24" fmla="*/ 11 w 25"/>
                <a:gd name="T25" fmla="*/ 28 h 28"/>
                <a:gd name="T26" fmla="*/ 7 w 25"/>
                <a:gd name="T27" fmla="*/ 24 h 28"/>
                <a:gd name="T28" fmla="*/ 5 w 25"/>
                <a:gd name="T2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5" y="17"/>
                  </a:moveTo>
                  <a:lnTo>
                    <a:pt x="1" y="15"/>
                  </a:lnTo>
                  <a:lnTo>
                    <a:pt x="0" y="9"/>
                  </a:lnTo>
                  <a:lnTo>
                    <a:pt x="9" y="5"/>
                  </a:lnTo>
                  <a:lnTo>
                    <a:pt x="12" y="2"/>
                  </a:lnTo>
                  <a:lnTo>
                    <a:pt x="18" y="0"/>
                  </a:lnTo>
                  <a:lnTo>
                    <a:pt x="25" y="11"/>
                  </a:lnTo>
                  <a:lnTo>
                    <a:pt x="22" y="12"/>
                  </a:lnTo>
                  <a:lnTo>
                    <a:pt x="25" y="17"/>
                  </a:lnTo>
                  <a:lnTo>
                    <a:pt x="23" y="24"/>
                  </a:lnTo>
                  <a:lnTo>
                    <a:pt x="18" y="26"/>
                  </a:lnTo>
                  <a:lnTo>
                    <a:pt x="16" y="28"/>
                  </a:lnTo>
                  <a:lnTo>
                    <a:pt x="11" y="28"/>
                  </a:lnTo>
                  <a:lnTo>
                    <a:pt x="7" y="24"/>
                  </a:lnTo>
                  <a:lnTo>
                    <a:pt x="5"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58">
              <a:extLst>
                <a:ext uri="{FF2B5EF4-FFF2-40B4-BE49-F238E27FC236}">
                  <a16:creationId xmlns:a16="http://schemas.microsoft.com/office/drawing/2014/main" id="{3046FAE9-9B37-4C36-8777-3AC95E252DA6}"/>
                </a:ext>
              </a:extLst>
            </p:cNvPr>
            <p:cNvSpPr>
              <a:spLocks/>
            </p:cNvSpPr>
            <p:nvPr/>
          </p:nvSpPr>
          <p:spPr bwMode="auto">
            <a:xfrm>
              <a:off x="5552428" y="1947147"/>
              <a:ext cx="295434" cy="364295"/>
            </a:xfrm>
            <a:custGeom>
              <a:avLst/>
              <a:gdLst>
                <a:gd name="T0" fmla="*/ 36 w 194"/>
                <a:gd name="T1" fmla="*/ 115 h 241"/>
                <a:gd name="T2" fmla="*/ 7 w 194"/>
                <a:gd name="T3" fmla="*/ 88 h 241"/>
                <a:gd name="T4" fmla="*/ 5 w 194"/>
                <a:gd name="T5" fmla="*/ 72 h 241"/>
                <a:gd name="T6" fmla="*/ 21 w 194"/>
                <a:gd name="T7" fmla="*/ 50 h 241"/>
                <a:gd name="T8" fmla="*/ 34 w 194"/>
                <a:gd name="T9" fmla="*/ 69 h 241"/>
                <a:gd name="T10" fmla="*/ 44 w 194"/>
                <a:gd name="T11" fmla="*/ 46 h 241"/>
                <a:gd name="T12" fmla="*/ 40 w 194"/>
                <a:gd name="T13" fmla="*/ 35 h 241"/>
                <a:gd name="T14" fmla="*/ 48 w 194"/>
                <a:gd name="T15" fmla="*/ 24 h 241"/>
                <a:gd name="T16" fmla="*/ 63 w 194"/>
                <a:gd name="T17" fmla="*/ 56 h 241"/>
                <a:gd name="T18" fmla="*/ 71 w 194"/>
                <a:gd name="T19" fmla="*/ 58 h 241"/>
                <a:gd name="T20" fmla="*/ 86 w 194"/>
                <a:gd name="T21" fmla="*/ 77 h 241"/>
                <a:gd name="T22" fmla="*/ 85 w 194"/>
                <a:gd name="T23" fmla="*/ 63 h 241"/>
                <a:gd name="T24" fmla="*/ 80 w 194"/>
                <a:gd name="T25" fmla="*/ 45 h 241"/>
                <a:gd name="T26" fmla="*/ 87 w 194"/>
                <a:gd name="T27" fmla="*/ 29 h 241"/>
                <a:gd name="T28" fmla="*/ 98 w 194"/>
                <a:gd name="T29" fmla="*/ 9 h 241"/>
                <a:gd name="T30" fmla="*/ 107 w 194"/>
                <a:gd name="T31" fmla="*/ 1 h 241"/>
                <a:gd name="T32" fmla="*/ 129 w 194"/>
                <a:gd name="T33" fmla="*/ 63 h 241"/>
                <a:gd name="T34" fmla="*/ 110 w 194"/>
                <a:gd name="T35" fmla="*/ 101 h 241"/>
                <a:gd name="T36" fmla="*/ 118 w 194"/>
                <a:gd name="T37" fmla="*/ 118 h 241"/>
                <a:gd name="T38" fmla="*/ 110 w 194"/>
                <a:gd name="T39" fmla="*/ 139 h 241"/>
                <a:gd name="T40" fmla="*/ 127 w 194"/>
                <a:gd name="T41" fmla="*/ 153 h 241"/>
                <a:gd name="T42" fmla="*/ 131 w 194"/>
                <a:gd name="T43" fmla="*/ 146 h 241"/>
                <a:gd name="T44" fmla="*/ 147 w 194"/>
                <a:gd name="T45" fmla="*/ 156 h 241"/>
                <a:gd name="T46" fmla="*/ 150 w 194"/>
                <a:gd name="T47" fmla="*/ 174 h 241"/>
                <a:gd name="T48" fmla="*/ 175 w 194"/>
                <a:gd name="T49" fmla="*/ 199 h 241"/>
                <a:gd name="T50" fmla="*/ 153 w 194"/>
                <a:gd name="T51" fmla="*/ 218 h 241"/>
                <a:gd name="T52" fmla="*/ 130 w 194"/>
                <a:gd name="T53" fmla="*/ 233 h 241"/>
                <a:gd name="T54" fmla="*/ 111 w 194"/>
                <a:gd name="T55" fmla="*/ 225 h 241"/>
                <a:gd name="T56" fmla="*/ 120 w 194"/>
                <a:gd name="T57" fmla="*/ 215 h 241"/>
                <a:gd name="T58" fmla="*/ 131 w 194"/>
                <a:gd name="T59" fmla="*/ 205 h 241"/>
                <a:gd name="T60" fmla="*/ 138 w 194"/>
                <a:gd name="T61" fmla="*/ 193 h 241"/>
                <a:gd name="T62" fmla="*/ 122 w 194"/>
                <a:gd name="T63" fmla="*/ 179 h 241"/>
                <a:gd name="T64" fmla="*/ 100 w 194"/>
                <a:gd name="T65" fmla="*/ 198 h 241"/>
                <a:gd name="T66" fmla="*/ 103 w 194"/>
                <a:gd name="T67" fmla="*/ 181 h 241"/>
                <a:gd name="T68" fmla="*/ 87 w 194"/>
                <a:gd name="T69" fmla="*/ 180 h 241"/>
                <a:gd name="T70" fmla="*/ 69 w 194"/>
                <a:gd name="T71" fmla="*/ 171 h 241"/>
                <a:gd name="T72" fmla="*/ 61 w 194"/>
                <a:gd name="T73" fmla="*/ 156 h 241"/>
                <a:gd name="T74" fmla="*/ 48 w 194"/>
                <a:gd name="T75" fmla="*/ 145 h 241"/>
                <a:gd name="T76" fmla="*/ 71 w 194"/>
                <a:gd name="T77" fmla="*/ 132 h 241"/>
                <a:gd name="T78" fmla="*/ 63 w 194"/>
                <a:gd name="T79" fmla="*/ 114 h 241"/>
                <a:gd name="T80" fmla="*/ 54 w 194"/>
                <a:gd name="T81" fmla="*/ 108 h 241"/>
                <a:gd name="T82" fmla="*/ 45 w 194"/>
                <a:gd name="T83" fmla="*/ 10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241">
                  <a:moveTo>
                    <a:pt x="37" y="97"/>
                  </a:moveTo>
                  <a:cubicBezTo>
                    <a:pt x="38" y="106"/>
                    <a:pt x="38" y="106"/>
                    <a:pt x="38" y="106"/>
                  </a:cubicBezTo>
                  <a:cubicBezTo>
                    <a:pt x="36" y="115"/>
                    <a:pt x="36" y="115"/>
                    <a:pt x="36" y="115"/>
                  </a:cubicBezTo>
                  <a:cubicBezTo>
                    <a:pt x="29" y="115"/>
                    <a:pt x="29" y="115"/>
                    <a:pt x="29" y="115"/>
                  </a:cubicBezTo>
                  <a:cubicBezTo>
                    <a:pt x="7" y="95"/>
                    <a:pt x="7" y="95"/>
                    <a:pt x="7" y="95"/>
                  </a:cubicBezTo>
                  <a:cubicBezTo>
                    <a:pt x="7" y="88"/>
                    <a:pt x="7" y="88"/>
                    <a:pt x="7" y="88"/>
                  </a:cubicBezTo>
                  <a:cubicBezTo>
                    <a:pt x="0" y="82"/>
                    <a:pt x="0" y="82"/>
                    <a:pt x="0" y="82"/>
                  </a:cubicBezTo>
                  <a:cubicBezTo>
                    <a:pt x="0" y="76"/>
                    <a:pt x="0" y="76"/>
                    <a:pt x="0" y="76"/>
                  </a:cubicBezTo>
                  <a:cubicBezTo>
                    <a:pt x="5" y="72"/>
                    <a:pt x="5" y="72"/>
                    <a:pt x="5" y="72"/>
                  </a:cubicBezTo>
                  <a:cubicBezTo>
                    <a:pt x="8" y="65"/>
                    <a:pt x="8" y="65"/>
                    <a:pt x="8" y="65"/>
                  </a:cubicBezTo>
                  <a:cubicBezTo>
                    <a:pt x="13" y="70"/>
                    <a:pt x="13" y="70"/>
                    <a:pt x="13" y="70"/>
                  </a:cubicBezTo>
                  <a:cubicBezTo>
                    <a:pt x="13" y="70"/>
                    <a:pt x="21" y="50"/>
                    <a:pt x="21" y="50"/>
                  </a:cubicBezTo>
                  <a:cubicBezTo>
                    <a:pt x="21" y="51"/>
                    <a:pt x="27" y="65"/>
                    <a:pt x="28" y="74"/>
                  </a:cubicBezTo>
                  <a:cubicBezTo>
                    <a:pt x="39" y="77"/>
                    <a:pt x="39" y="77"/>
                    <a:pt x="39" y="77"/>
                  </a:cubicBezTo>
                  <a:cubicBezTo>
                    <a:pt x="34" y="69"/>
                    <a:pt x="34" y="69"/>
                    <a:pt x="34" y="69"/>
                  </a:cubicBezTo>
                  <a:cubicBezTo>
                    <a:pt x="40" y="57"/>
                    <a:pt x="40" y="57"/>
                    <a:pt x="40" y="57"/>
                  </a:cubicBezTo>
                  <a:cubicBezTo>
                    <a:pt x="44" y="54"/>
                    <a:pt x="44" y="54"/>
                    <a:pt x="44" y="54"/>
                  </a:cubicBezTo>
                  <a:cubicBezTo>
                    <a:pt x="44" y="46"/>
                    <a:pt x="44" y="46"/>
                    <a:pt x="44" y="46"/>
                  </a:cubicBezTo>
                  <a:cubicBezTo>
                    <a:pt x="34" y="43"/>
                    <a:pt x="34" y="43"/>
                    <a:pt x="34" y="43"/>
                  </a:cubicBezTo>
                  <a:cubicBezTo>
                    <a:pt x="34" y="38"/>
                    <a:pt x="34" y="38"/>
                    <a:pt x="34" y="38"/>
                  </a:cubicBezTo>
                  <a:cubicBezTo>
                    <a:pt x="40" y="35"/>
                    <a:pt x="40" y="35"/>
                    <a:pt x="40" y="35"/>
                  </a:cubicBezTo>
                  <a:cubicBezTo>
                    <a:pt x="39" y="28"/>
                    <a:pt x="39" y="28"/>
                    <a:pt x="39" y="28"/>
                  </a:cubicBezTo>
                  <a:cubicBezTo>
                    <a:pt x="43" y="21"/>
                    <a:pt x="43" y="21"/>
                    <a:pt x="43" y="21"/>
                  </a:cubicBezTo>
                  <a:cubicBezTo>
                    <a:pt x="48" y="24"/>
                    <a:pt x="48" y="24"/>
                    <a:pt x="48" y="24"/>
                  </a:cubicBezTo>
                  <a:cubicBezTo>
                    <a:pt x="55" y="39"/>
                    <a:pt x="55" y="39"/>
                    <a:pt x="55" y="39"/>
                  </a:cubicBezTo>
                  <a:cubicBezTo>
                    <a:pt x="55" y="51"/>
                    <a:pt x="55" y="51"/>
                    <a:pt x="55" y="51"/>
                  </a:cubicBezTo>
                  <a:cubicBezTo>
                    <a:pt x="63" y="56"/>
                    <a:pt x="63" y="56"/>
                    <a:pt x="63" y="56"/>
                  </a:cubicBezTo>
                  <a:cubicBezTo>
                    <a:pt x="62" y="63"/>
                    <a:pt x="62" y="63"/>
                    <a:pt x="62" y="63"/>
                  </a:cubicBezTo>
                  <a:cubicBezTo>
                    <a:pt x="67" y="63"/>
                    <a:pt x="67" y="63"/>
                    <a:pt x="67" y="63"/>
                  </a:cubicBezTo>
                  <a:cubicBezTo>
                    <a:pt x="71" y="58"/>
                    <a:pt x="71" y="58"/>
                    <a:pt x="71" y="58"/>
                  </a:cubicBezTo>
                  <a:cubicBezTo>
                    <a:pt x="72" y="65"/>
                    <a:pt x="72" y="65"/>
                    <a:pt x="72" y="65"/>
                  </a:cubicBezTo>
                  <a:cubicBezTo>
                    <a:pt x="78" y="59"/>
                    <a:pt x="78" y="59"/>
                    <a:pt x="78" y="59"/>
                  </a:cubicBezTo>
                  <a:cubicBezTo>
                    <a:pt x="86" y="77"/>
                    <a:pt x="86" y="77"/>
                    <a:pt x="86" y="77"/>
                  </a:cubicBezTo>
                  <a:cubicBezTo>
                    <a:pt x="89" y="74"/>
                    <a:pt x="89" y="74"/>
                    <a:pt x="89" y="74"/>
                  </a:cubicBezTo>
                  <a:cubicBezTo>
                    <a:pt x="89" y="68"/>
                    <a:pt x="89" y="68"/>
                    <a:pt x="89" y="68"/>
                  </a:cubicBezTo>
                  <a:cubicBezTo>
                    <a:pt x="85" y="63"/>
                    <a:pt x="85" y="63"/>
                    <a:pt x="85" y="63"/>
                  </a:cubicBezTo>
                  <a:cubicBezTo>
                    <a:pt x="86" y="58"/>
                    <a:pt x="86" y="58"/>
                    <a:pt x="86" y="58"/>
                  </a:cubicBezTo>
                  <a:cubicBezTo>
                    <a:pt x="81" y="52"/>
                    <a:pt x="81" y="52"/>
                    <a:pt x="81" y="52"/>
                  </a:cubicBezTo>
                  <a:cubicBezTo>
                    <a:pt x="80" y="45"/>
                    <a:pt x="80" y="45"/>
                    <a:pt x="80" y="45"/>
                  </a:cubicBezTo>
                  <a:cubicBezTo>
                    <a:pt x="87" y="38"/>
                    <a:pt x="87" y="38"/>
                    <a:pt x="87" y="38"/>
                  </a:cubicBezTo>
                  <a:cubicBezTo>
                    <a:pt x="82" y="38"/>
                    <a:pt x="82" y="38"/>
                    <a:pt x="82" y="38"/>
                  </a:cubicBezTo>
                  <a:cubicBezTo>
                    <a:pt x="87" y="29"/>
                    <a:pt x="87" y="29"/>
                    <a:pt x="87" y="29"/>
                  </a:cubicBezTo>
                  <a:cubicBezTo>
                    <a:pt x="83" y="27"/>
                    <a:pt x="83" y="27"/>
                    <a:pt x="83" y="27"/>
                  </a:cubicBezTo>
                  <a:cubicBezTo>
                    <a:pt x="87" y="12"/>
                    <a:pt x="87" y="12"/>
                    <a:pt x="87" y="12"/>
                  </a:cubicBezTo>
                  <a:cubicBezTo>
                    <a:pt x="98" y="9"/>
                    <a:pt x="98" y="9"/>
                    <a:pt x="98" y="9"/>
                  </a:cubicBezTo>
                  <a:cubicBezTo>
                    <a:pt x="99" y="0"/>
                    <a:pt x="99" y="0"/>
                    <a:pt x="99" y="0"/>
                  </a:cubicBezTo>
                  <a:cubicBezTo>
                    <a:pt x="102" y="3"/>
                    <a:pt x="102" y="3"/>
                    <a:pt x="102" y="3"/>
                  </a:cubicBezTo>
                  <a:cubicBezTo>
                    <a:pt x="107" y="1"/>
                    <a:pt x="107" y="1"/>
                    <a:pt x="107" y="1"/>
                  </a:cubicBezTo>
                  <a:cubicBezTo>
                    <a:pt x="116" y="11"/>
                    <a:pt x="116" y="11"/>
                    <a:pt x="116" y="11"/>
                  </a:cubicBezTo>
                  <a:cubicBezTo>
                    <a:pt x="129" y="44"/>
                    <a:pt x="129" y="44"/>
                    <a:pt x="129" y="44"/>
                  </a:cubicBezTo>
                  <a:cubicBezTo>
                    <a:pt x="129" y="63"/>
                    <a:pt x="129" y="63"/>
                    <a:pt x="129" y="63"/>
                  </a:cubicBezTo>
                  <a:cubicBezTo>
                    <a:pt x="121" y="77"/>
                    <a:pt x="121" y="77"/>
                    <a:pt x="121" y="77"/>
                  </a:cubicBezTo>
                  <a:cubicBezTo>
                    <a:pt x="115" y="103"/>
                    <a:pt x="115" y="103"/>
                    <a:pt x="115" y="103"/>
                  </a:cubicBezTo>
                  <a:cubicBezTo>
                    <a:pt x="110" y="101"/>
                    <a:pt x="110" y="101"/>
                    <a:pt x="110" y="101"/>
                  </a:cubicBezTo>
                  <a:cubicBezTo>
                    <a:pt x="107" y="106"/>
                    <a:pt x="107" y="106"/>
                    <a:pt x="107" y="106"/>
                  </a:cubicBezTo>
                  <a:cubicBezTo>
                    <a:pt x="111" y="107"/>
                    <a:pt x="111" y="107"/>
                    <a:pt x="111" y="107"/>
                  </a:cubicBezTo>
                  <a:cubicBezTo>
                    <a:pt x="118" y="118"/>
                    <a:pt x="118" y="118"/>
                    <a:pt x="118" y="118"/>
                  </a:cubicBezTo>
                  <a:cubicBezTo>
                    <a:pt x="115" y="129"/>
                    <a:pt x="115" y="129"/>
                    <a:pt x="115" y="129"/>
                  </a:cubicBezTo>
                  <a:cubicBezTo>
                    <a:pt x="117" y="137"/>
                    <a:pt x="117" y="137"/>
                    <a:pt x="117" y="137"/>
                  </a:cubicBezTo>
                  <a:cubicBezTo>
                    <a:pt x="110" y="139"/>
                    <a:pt x="110" y="139"/>
                    <a:pt x="110" y="139"/>
                  </a:cubicBezTo>
                  <a:cubicBezTo>
                    <a:pt x="123" y="147"/>
                    <a:pt x="123" y="147"/>
                    <a:pt x="123" y="147"/>
                  </a:cubicBezTo>
                  <a:cubicBezTo>
                    <a:pt x="121" y="154"/>
                    <a:pt x="121" y="154"/>
                    <a:pt x="121" y="154"/>
                  </a:cubicBezTo>
                  <a:cubicBezTo>
                    <a:pt x="127" y="153"/>
                    <a:pt x="127" y="153"/>
                    <a:pt x="127" y="153"/>
                  </a:cubicBezTo>
                  <a:cubicBezTo>
                    <a:pt x="133" y="157"/>
                    <a:pt x="133" y="157"/>
                    <a:pt x="133" y="157"/>
                  </a:cubicBezTo>
                  <a:cubicBezTo>
                    <a:pt x="134" y="152"/>
                    <a:pt x="134" y="152"/>
                    <a:pt x="134" y="152"/>
                  </a:cubicBezTo>
                  <a:cubicBezTo>
                    <a:pt x="131" y="146"/>
                    <a:pt x="131" y="146"/>
                    <a:pt x="131" y="146"/>
                  </a:cubicBezTo>
                  <a:cubicBezTo>
                    <a:pt x="139" y="143"/>
                    <a:pt x="139" y="143"/>
                    <a:pt x="139" y="143"/>
                  </a:cubicBezTo>
                  <a:cubicBezTo>
                    <a:pt x="144" y="146"/>
                    <a:pt x="144" y="146"/>
                    <a:pt x="144" y="146"/>
                  </a:cubicBezTo>
                  <a:cubicBezTo>
                    <a:pt x="147" y="156"/>
                    <a:pt x="147" y="156"/>
                    <a:pt x="147" y="156"/>
                  </a:cubicBezTo>
                  <a:cubicBezTo>
                    <a:pt x="142" y="159"/>
                    <a:pt x="142" y="159"/>
                    <a:pt x="142" y="159"/>
                  </a:cubicBezTo>
                  <a:cubicBezTo>
                    <a:pt x="136" y="161"/>
                    <a:pt x="136" y="161"/>
                    <a:pt x="136" y="161"/>
                  </a:cubicBezTo>
                  <a:cubicBezTo>
                    <a:pt x="150" y="174"/>
                    <a:pt x="150" y="174"/>
                    <a:pt x="150" y="174"/>
                  </a:cubicBezTo>
                  <a:cubicBezTo>
                    <a:pt x="183" y="170"/>
                    <a:pt x="183" y="170"/>
                    <a:pt x="183" y="170"/>
                  </a:cubicBezTo>
                  <a:cubicBezTo>
                    <a:pt x="194" y="178"/>
                    <a:pt x="194" y="178"/>
                    <a:pt x="194" y="178"/>
                  </a:cubicBezTo>
                  <a:cubicBezTo>
                    <a:pt x="175" y="199"/>
                    <a:pt x="175" y="199"/>
                    <a:pt x="175" y="199"/>
                  </a:cubicBezTo>
                  <a:cubicBezTo>
                    <a:pt x="161" y="197"/>
                    <a:pt x="161" y="197"/>
                    <a:pt x="161" y="197"/>
                  </a:cubicBezTo>
                  <a:cubicBezTo>
                    <a:pt x="163" y="204"/>
                    <a:pt x="163" y="204"/>
                    <a:pt x="163" y="204"/>
                  </a:cubicBezTo>
                  <a:cubicBezTo>
                    <a:pt x="153" y="218"/>
                    <a:pt x="153" y="218"/>
                    <a:pt x="153" y="218"/>
                  </a:cubicBezTo>
                  <a:cubicBezTo>
                    <a:pt x="147" y="219"/>
                    <a:pt x="147" y="219"/>
                    <a:pt x="147" y="219"/>
                  </a:cubicBezTo>
                  <a:cubicBezTo>
                    <a:pt x="146" y="226"/>
                    <a:pt x="146" y="226"/>
                    <a:pt x="146" y="226"/>
                  </a:cubicBezTo>
                  <a:cubicBezTo>
                    <a:pt x="130" y="233"/>
                    <a:pt x="130" y="233"/>
                    <a:pt x="130" y="233"/>
                  </a:cubicBezTo>
                  <a:cubicBezTo>
                    <a:pt x="124" y="241"/>
                    <a:pt x="124" y="241"/>
                    <a:pt x="124" y="241"/>
                  </a:cubicBezTo>
                  <a:cubicBezTo>
                    <a:pt x="110" y="238"/>
                    <a:pt x="110" y="238"/>
                    <a:pt x="110" y="238"/>
                  </a:cubicBezTo>
                  <a:cubicBezTo>
                    <a:pt x="111" y="225"/>
                    <a:pt x="111" y="225"/>
                    <a:pt x="111" y="225"/>
                  </a:cubicBezTo>
                  <a:cubicBezTo>
                    <a:pt x="117" y="222"/>
                    <a:pt x="117" y="222"/>
                    <a:pt x="117" y="222"/>
                  </a:cubicBezTo>
                  <a:cubicBezTo>
                    <a:pt x="115" y="216"/>
                    <a:pt x="115" y="216"/>
                    <a:pt x="115" y="216"/>
                  </a:cubicBezTo>
                  <a:cubicBezTo>
                    <a:pt x="120" y="215"/>
                    <a:pt x="120" y="215"/>
                    <a:pt x="120" y="215"/>
                  </a:cubicBezTo>
                  <a:cubicBezTo>
                    <a:pt x="120" y="208"/>
                    <a:pt x="120" y="208"/>
                    <a:pt x="120" y="208"/>
                  </a:cubicBezTo>
                  <a:cubicBezTo>
                    <a:pt x="125" y="205"/>
                    <a:pt x="125" y="205"/>
                    <a:pt x="125" y="205"/>
                  </a:cubicBezTo>
                  <a:cubicBezTo>
                    <a:pt x="131" y="205"/>
                    <a:pt x="131" y="205"/>
                    <a:pt x="131" y="205"/>
                  </a:cubicBezTo>
                  <a:cubicBezTo>
                    <a:pt x="131" y="200"/>
                    <a:pt x="131" y="200"/>
                    <a:pt x="131" y="200"/>
                  </a:cubicBezTo>
                  <a:cubicBezTo>
                    <a:pt x="138" y="199"/>
                    <a:pt x="138" y="199"/>
                    <a:pt x="138" y="199"/>
                  </a:cubicBezTo>
                  <a:cubicBezTo>
                    <a:pt x="138" y="193"/>
                    <a:pt x="138" y="193"/>
                    <a:pt x="138" y="193"/>
                  </a:cubicBezTo>
                  <a:cubicBezTo>
                    <a:pt x="127" y="193"/>
                    <a:pt x="127" y="193"/>
                    <a:pt x="127" y="193"/>
                  </a:cubicBezTo>
                  <a:cubicBezTo>
                    <a:pt x="127" y="180"/>
                    <a:pt x="127" y="180"/>
                    <a:pt x="127" y="180"/>
                  </a:cubicBezTo>
                  <a:cubicBezTo>
                    <a:pt x="127" y="180"/>
                    <a:pt x="122" y="179"/>
                    <a:pt x="122" y="179"/>
                  </a:cubicBezTo>
                  <a:cubicBezTo>
                    <a:pt x="122" y="179"/>
                    <a:pt x="108" y="202"/>
                    <a:pt x="108" y="202"/>
                  </a:cubicBezTo>
                  <a:cubicBezTo>
                    <a:pt x="102" y="203"/>
                    <a:pt x="102" y="203"/>
                    <a:pt x="102" y="203"/>
                  </a:cubicBezTo>
                  <a:cubicBezTo>
                    <a:pt x="100" y="198"/>
                    <a:pt x="100" y="198"/>
                    <a:pt x="100" y="198"/>
                  </a:cubicBezTo>
                  <a:cubicBezTo>
                    <a:pt x="105" y="191"/>
                    <a:pt x="105" y="191"/>
                    <a:pt x="105" y="191"/>
                  </a:cubicBezTo>
                  <a:cubicBezTo>
                    <a:pt x="105" y="191"/>
                    <a:pt x="101" y="186"/>
                    <a:pt x="102" y="186"/>
                  </a:cubicBezTo>
                  <a:cubicBezTo>
                    <a:pt x="102" y="186"/>
                    <a:pt x="103" y="181"/>
                    <a:pt x="103" y="181"/>
                  </a:cubicBezTo>
                  <a:cubicBezTo>
                    <a:pt x="98" y="177"/>
                    <a:pt x="98" y="177"/>
                    <a:pt x="98" y="177"/>
                  </a:cubicBezTo>
                  <a:cubicBezTo>
                    <a:pt x="91" y="183"/>
                    <a:pt x="91" y="183"/>
                    <a:pt x="91" y="183"/>
                  </a:cubicBezTo>
                  <a:cubicBezTo>
                    <a:pt x="87" y="180"/>
                    <a:pt x="87" y="180"/>
                    <a:pt x="87" y="180"/>
                  </a:cubicBezTo>
                  <a:cubicBezTo>
                    <a:pt x="77" y="184"/>
                    <a:pt x="77" y="184"/>
                    <a:pt x="77" y="184"/>
                  </a:cubicBezTo>
                  <a:cubicBezTo>
                    <a:pt x="62" y="185"/>
                    <a:pt x="62" y="185"/>
                    <a:pt x="62" y="185"/>
                  </a:cubicBezTo>
                  <a:cubicBezTo>
                    <a:pt x="69" y="171"/>
                    <a:pt x="69" y="171"/>
                    <a:pt x="69" y="171"/>
                  </a:cubicBezTo>
                  <a:cubicBezTo>
                    <a:pt x="61" y="172"/>
                    <a:pt x="61" y="172"/>
                    <a:pt x="61" y="172"/>
                  </a:cubicBezTo>
                  <a:cubicBezTo>
                    <a:pt x="57" y="164"/>
                    <a:pt x="57" y="164"/>
                    <a:pt x="57" y="164"/>
                  </a:cubicBezTo>
                  <a:cubicBezTo>
                    <a:pt x="61" y="156"/>
                    <a:pt x="61" y="156"/>
                    <a:pt x="61" y="156"/>
                  </a:cubicBezTo>
                  <a:cubicBezTo>
                    <a:pt x="55" y="157"/>
                    <a:pt x="55" y="157"/>
                    <a:pt x="55" y="157"/>
                  </a:cubicBezTo>
                  <a:cubicBezTo>
                    <a:pt x="55" y="150"/>
                    <a:pt x="55" y="150"/>
                    <a:pt x="55" y="150"/>
                  </a:cubicBezTo>
                  <a:cubicBezTo>
                    <a:pt x="48" y="145"/>
                    <a:pt x="48" y="145"/>
                    <a:pt x="48" y="145"/>
                  </a:cubicBezTo>
                  <a:cubicBezTo>
                    <a:pt x="48" y="132"/>
                    <a:pt x="48" y="132"/>
                    <a:pt x="48" y="132"/>
                  </a:cubicBezTo>
                  <a:cubicBezTo>
                    <a:pt x="60" y="121"/>
                    <a:pt x="60" y="121"/>
                    <a:pt x="60" y="121"/>
                  </a:cubicBezTo>
                  <a:cubicBezTo>
                    <a:pt x="71" y="132"/>
                    <a:pt x="71" y="132"/>
                    <a:pt x="71" y="132"/>
                  </a:cubicBezTo>
                  <a:cubicBezTo>
                    <a:pt x="74" y="128"/>
                    <a:pt x="74" y="128"/>
                    <a:pt x="74" y="128"/>
                  </a:cubicBezTo>
                  <a:cubicBezTo>
                    <a:pt x="65" y="120"/>
                    <a:pt x="65" y="120"/>
                    <a:pt x="65" y="120"/>
                  </a:cubicBezTo>
                  <a:cubicBezTo>
                    <a:pt x="63" y="114"/>
                    <a:pt x="63" y="114"/>
                    <a:pt x="63" y="114"/>
                  </a:cubicBezTo>
                  <a:cubicBezTo>
                    <a:pt x="55" y="115"/>
                    <a:pt x="55" y="115"/>
                    <a:pt x="55" y="115"/>
                  </a:cubicBezTo>
                  <a:cubicBezTo>
                    <a:pt x="50" y="109"/>
                    <a:pt x="50" y="109"/>
                    <a:pt x="50" y="109"/>
                  </a:cubicBezTo>
                  <a:cubicBezTo>
                    <a:pt x="54" y="108"/>
                    <a:pt x="54" y="108"/>
                    <a:pt x="54" y="108"/>
                  </a:cubicBezTo>
                  <a:cubicBezTo>
                    <a:pt x="56" y="101"/>
                    <a:pt x="56" y="101"/>
                    <a:pt x="56" y="101"/>
                  </a:cubicBezTo>
                  <a:cubicBezTo>
                    <a:pt x="52" y="99"/>
                    <a:pt x="52" y="99"/>
                    <a:pt x="52" y="99"/>
                  </a:cubicBezTo>
                  <a:cubicBezTo>
                    <a:pt x="52" y="99"/>
                    <a:pt x="45" y="105"/>
                    <a:pt x="45" y="105"/>
                  </a:cubicBezTo>
                  <a:cubicBezTo>
                    <a:pt x="45" y="104"/>
                    <a:pt x="43" y="96"/>
                    <a:pt x="43" y="96"/>
                  </a:cubicBezTo>
                  <a:lnTo>
                    <a:pt x="37"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59">
              <a:extLst>
                <a:ext uri="{FF2B5EF4-FFF2-40B4-BE49-F238E27FC236}">
                  <a16:creationId xmlns:a16="http://schemas.microsoft.com/office/drawing/2014/main" id="{7DCCAF49-D8AD-4B9B-AC50-12E5B2D3D0A1}"/>
                </a:ext>
              </a:extLst>
            </p:cNvPr>
            <p:cNvSpPr>
              <a:spLocks/>
            </p:cNvSpPr>
            <p:nvPr/>
          </p:nvSpPr>
          <p:spPr bwMode="auto">
            <a:xfrm>
              <a:off x="5672379" y="2227032"/>
              <a:ext cx="13328" cy="17770"/>
            </a:xfrm>
            <a:custGeom>
              <a:avLst/>
              <a:gdLst>
                <a:gd name="T0" fmla="*/ 0 w 6"/>
                <a:gd name="T1" fmla="*/ 8 h 8"/>
                <a:gd name="T2" fmla="*/ 3 w 6"/>
                <a:gd name="T3" fmla="*/ 6 h 8"/>
                <a:gd name="T4" fmla="*/ 6 w 6"/>
                <a:gd name="T5" fmla="*/ 5 h 8"/>
                <a:gd name="T6" fmla="*/ 5 w 6"/>
                <a:gd name="T7" fmla="*/ 0 h 8"/>
                <a:gd name="T8" fmla="*/ 0 w 6"/>
                <a:gd name="T9" fmla="*/ 4 h 8"/>
                <a:gd name="T10" fmla="*/ 0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0" y="8"/>
                  </a:moveTo>
                  <a:lnTo>
                    <a:pt x="3" y="6"/>
                  </a:lnTo>
                  <a:lnTo>
                    <a:pt x="6" y="5"/>
                  </a:lnTo>
                  <a:lnTo>
                    <a:pt x="5" y="0"/>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60">
              <a:extLst>
                <a:ext uri="{FF2B5EF4-FFF2-40B4-BE49-F238E27FC236}">
                  <a16:creationId xmlns:a16="http://schemas.microsoft.com/office/drawing/2014/main" id="{8713169F-4934-4C85-83C9-C3C31AEB9A91}"/>
                </a:ext>
              </a:extLst>
            </p:cNvPr>
            <p:cNvSpPr>
              <a:spLocks/>
            </p:cNvSpPr>
            <p:nvPr/>
          </p:nvSpPr>
          <p:spPr bwMode="auto">
            <a:xfrm>
              <a:off x="5741240" y="2075983"/>
              <a:ext cx="37762" cy="77746"/>
            </a:xfrm>
            <a:custGeom>
              <a:avLst/>
              <a:gdLst>
                <a:gd name="T0" fmla="*/ 5 w 17"/>
                <a:gd name="T1" fmla="*/ 35 h 35"/>
                <a:gd name="T2" fmla="*/ 10 w 17"/>
                <a:gd name="T3" fmla="*/ 9 h 35"/>
                <a:gd name="T4" fmla="*/ 14 w 17"/>
                <a:gd name="T5" fmla="*/ 9 h 35"/>
                <a:gd name="T6" fmla="*/ 17 w 17"/>
                <a:gd name="T7" fmla="*/ 0 h 35"/>
                <a:gd name="T8" fmla="*/ 13 w 17"/>
                <a:gd name="T9" fmla="*/ 1 h 35"/>
                <a:gd name="T10" fmla="*/ 10 w 17"/>
                <a:gd name="T11" fmla="*/ 7 h 35"/>
                <a:gd name="T12" fmla="*/ 8 w 17"/>
                <a:gd name="T13" fmla="*/ 5 h 35"/>
                <a:gd name="T14" fmla="*/ 4 w 17"/>
                <a:gd name="T15" fmla="*/ 11 h 35"/>
                <a:gd name="T16" fmla="*/ 2 w 17"/>
                <a:gd name="T17" fmla="*/ 12 h 35"/>
                <a:gd name="T18" fmla="*/ 2 w 17"/>
                <a:gd name="T19" fmla="*/ 22 h 35"/>
                <a:gd name="T20" fmla="*/ 0 w 17"/>
                <a:gd name="T21" fmla="*/ 26 h 35"/>
                <a:gd name="T22" fmla="*/ 1 w 17"/>
                <a:gd name="T23" fmla="*/ 34 h 35"/>
                <a:gd name="T24" fmla="*/ 5 w 17"/>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5">
                  <a:moveTo>
                    <a:pt x="5" y="35"/>
                  </a:moveTo>
                  <a:lnTo>
                    <a:pt x="10" y="9"/>
                  </a:lnTo>
                  <a:lnTo>
                    <a:pt x="14" y="9"/>
                  </a:lnTo>
                  <a:lnTo>
                    <a:pt x="17" y="0"/>
                  </a:lnTo>
                  <a:lnTo>
                    <a:pt x="13" y="1"/>
                  </a:lnTo>
                  <a:lnTo>
                    <a:pt x="10" y="7"/>
                  </a:lnTo>
                  <a:lnTo>
                    <a:pt x="8" y="5"/>
                  </a:lnTo>
                  <a:lnTo>
                    <a:pt x="4" y="11"/>
                  </a:lnTo>
                  <a:lnTo>
                    <a:pt x="2" y="12"/>
                  </a:lnTo>
                  <a:lnTo>
                    <a:pt x="2" y="22"/>
                  </a:lnTo>
                  <a:lnTo>
                    <a:pt x="0" y="26"/>
                  </a:lnTo>
                  <a:lnTo>
                    <a:pt x="1" y="34"/>
                  </a:lnTo>
                  <a:lnTo>
                    <a:pt x="5"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61">
              <a:extLst>
                <a:ext uri="{FF2B5EF4-FFF2-40B4-BE49-F238E27FC236}">
                  <a16:creationId xmlns:a16="http://schemas.microsoft.com/office/drawing/2014/main" id="{87C66CCA-E6EE-441A-A697-585AC1B09E72}"/>
                </a:ext>
              </a:extLst>
            </p:cNvPr>
            <p:cNvSpPr>
              <a:spLocks/>
            </p:cNvSpPr>
            <p:nvPr/>
          </p:nvSpPr>
          <p:spPr bwMode="auto">
            <a:xfrm>
              <a:off x="5781223" y="2035999"/>
              <a:ext cx="15549" cy="26656"/>
            </a:xfrm>
            <a:custGeom>
              <a:avLst/>
              <a:gdLst>
                <a:gd name="T0" fmla="*/ 3 w 7"/>
                <a:gd name="T1" fmla="*/ 12 h 12"/>
                <a:gd name="T2" fmla="*/ 3 w 7"/>
                <a:gd name="T3" fmla="*/ 6 h 12"/>
                <a:gd name="T4" fmla="*/ 7 w 7"/>
                <a:gd name="T5" fmla="*/ 4 h 12"/>
                <a:gd name="T6" fmla="*/ 7 w 7"/>
                <a:gd name="T7" fmla="*/ 0 h 12"/>
                <a:gd name="T8" fmla="*/ 3 w 7"/>
                <a:gd name="T9" fmla="*/ 3 h 12"/>
                <a:gd name="T10" fmla="*/ 0 w 7"/>
                <a:gd name="T11" fmla="*/ 7 h 12"/>
                <a:gd name="T12" fmla="*/ 1 w 7"/>
                <a:gd name="T13" fmla="*/ 12 h 12"/>
                <a:gd name="T14" fmla="*/ 3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3" y="12"/>
                  </a:moveTo>
                  <a:lnTo>
                    <a:pt x="3" y="6"/>
                  </a:lnTo>
                  <a:lnTo>
                    <a:pt x="7" y="4"/>
                  </a:lnTo>
                  <a:lnTo>
                    <a:pt x="7" y="0"/>
                  </a:lnTo>
                  <a:lnTo>
                    <a:pt x="3" y="3"/>
                  </a:lnTo>
                  <a:lnTo>
                    <a:pt x="0" y="7"/>
                  </a:lnTo>
                  <a:lnTo>
                    <a:pt x="1" y="12"/>
                  </a:lnTo>
                  <a:lnTo>
                    <a:pt x="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62">
              <a:extLst>
                <a:ext uri="{FF2B5EF4-FFF2-40B4-BE49-F238E27FC236}">
                  <a16:creationId xmlns:a16="http://schemas.microsoft.com/office/drawing/2014/main" id="{0C70A542-A462-47ED-8BE9-1E01B8E3706F}"/>
                </a:ext>
              </a:extLst>
            </p:cNvPr>
            <p:cNvSpPr>
              <a:spLocks/>
            </p:cNvSpPr>
            <p:nvPr/>
          </p:nvSpPr>
          <p:spPr bwMode="auto">
            <a:xfrm>
              <a:off x="5288092" y="2255909"/>
              <a:ext cx="15549" cy="26656"/>
            </a:xfrm>
            <a:custGeom>
              <a:avLst/>
              <a:gdLst>
                <a:gd name="T0" fmla="*/ 7 w 7"/>
                <a:gd name="T1" fmla="*/ 6 h 12"/>
                <a:gd name="T2" fmla="*/ 0 w 7"/>
                <a:gd name="T3" fmla="*/ 0 h 12"/>
                <a:gd name="T4" fmla="*/ 3 w 7"/>
                <a:gd name="T5" fmla="*/ 12 h 12"/>
                <a:gd name="T6" fmla="*/ 7 w 7"/>
                <a:gd name="T7" fmla="*/ 6 h 12"/>
              </a:gdLst>
              <a:ahLst/>
              <a:cxnLst>
                <a:cxn ang="0">
                  <a:pos x="T0" y="T1"/>
                </a:cxn>
                <a:cxn ang="0">
                  <a:pos x="T2" y="T3"/>
                </a:cxn>
                <a:cxn ang="0">
                  <a:pos x="T4" y="T5"/>
                </a:cxn>
                <a:cxn ang="0">
                  <a:pos x="T6" y="T7"/>
                </a:cxn>
              </a:cxnLst>
              <a:rect l="0" t="0" r="r" b="b"/>
              <a:pathLst>
                <a:path w="7" h="12">
                  <a:moveTo>
                    <a:pt x="7" y="6"/>
                  </a:moveTo>
                  <a:lnTo>
                    <a:pt x="0" y="0"/>
                  </a:lnTo>
                  <a:lnTo>
                    <a:pt x="3" y="12"/>
                  </a:ln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63">
              <a:extLst>
                <a:ext uri="{FF2B5EF4-FFF2-40B4-BE49-F238E27FC236}">
                  <a16:creationId xmlns:a16="http://schemas.microsoft.com/office/drawing/2014/main" id="{4B5280F4-992B-4235-83FB-EC042438654F}"/>
                </a:ext>
              </a:extLst>
            </p:cNvPr>
            <p:cNvSpPr>
              <a:spLocks/>
            </p:cNvSpPr>
            <p:nvPr/>
          </p:nvSpPr>
          <p:spPr bwMode="auto">
            <a:xfrm>
              <a:off x="5292535" y="2215925"/>
              <a:ext cx="53311" cy="46648"/>
            </a:xfrm>
            <a:custGeom>
              <a:avLst/>
              <a:gdLst>
                <a:gd name="T0" fmla="*/ 14 w 35"/>
                <a:gd name="T1" fmla="*/ 30 h 30"/>
                <a:gd name="T2" fmla="*/ 0 w 35"/>
                <a:gd name="T3" fmla="*/ 23 h 30"/>
                <a:gd name="T4" fmla="*/ 35 w 35"/>
                <a:gd name="T5" fmla="*/ 0 h 30"/>
                <a:gd name="T6" fmla="*/ 14 w 35"/>
                <a:gd name="T7" fmla="*/ 30 h 30"/>
              </a:gdLst>
              <a:ahLst/>
              <a:cxnLst>
                <a:cxn ang="0">
                  <a:pos x="T0" y="T1"/>
                </a:cxn>
                <a:cxn ang="0">
                  <a:pos x="T2" y="T3"/>
                </a:cxn>
                <a:cxn ang="0">
                  <a:pos x="T4" y="T5"/>
                </a:cxn>
                <a:cxn ang="0">
                  <a:pos x="T6" y="T7"/>
                </a:cxn>
              </a:cxnLst>
              <a:rect l="0" t="0" r="r" b="b"/>
              <a:pathLst>
                <a:path w="35" h="30">
                  <a:moveTo>
                    <a:pt x="14" y="30"/>
                  </a:moveTo>
                  <a:cubicBezTo>
                    <a:pt x="0" y="23"/>
                    <a:pt x="0" y="23"/>
                    <a:pt x="0" y="23"/>
                  </a:cubicBezTo>
                  <a:cubicBezTo>
                    <a:pt x="0" y="23"/>
                    <a:pt x="15" y="8"/>
                    <a:pt x="35" y="0"/>
                  </a:cubicBezTo>
                  <a:lnTo>
                    <a:pt x="1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64">
              <a:extLst>
                <a:ext uri="{FF2B5EF4-FFF2-40B4-BE49-F238E27FC236}">
                  <a16:creationId xmlns:a16="http://schemas.microsoft.com/office/drawing/2014/main" id="{A1F0A925-7360-43C3-80AA-25FB2D97621B}"/>
                </a:ext>
              </a:extLst>
            </p:cNvPr>
            <p:cNvSpPr>
              <a:spLocks/>
            </p:cNvSpPr>
            <p:nvPr/>
          </p:nvSpPr>
          <p:spPr bwMode="auto">
            <a:xfrm>
              <a:off x="5328076" y="1958253"/>
              <a:ext cx="17770" cy="13328"/>
            </a:xfrm>
            <a:custGeom>
              <a:avLst/>
              <a:gdLst>
                <a:gd name="T0" fmla="*/ 8 w 8"/>
                <a:gd name="T1" fmla="*/ 1 h 6"/>
                <a:gd name="T2" fmla="*/ 6 w 8"/>
                <a:gd name="T3" fmla="*/ 6 h 6"/>
                <a:gd name="T4" fmla="*/ 0 w 8"/>
                <a:gd name="T5" fmla="*/ 0 h 6"/>
                <a:gd name="T6" fmla="*/ 8 w 8"/>
                <a:gd name="T7" fmla="*/ 1 h 6"/>
              </a:gdLst>
              <a:ahLst/>
              <a:cxnLst>
                <a:cxn ang="0">
                  <a:pos x="T0" y="T1"/>
                </a:cxn>
                <a:cxn ang="0">
                  <a:pos x="T2" y="T3"/>
                </a:cxn>
                <a:cxn ang="0">
                  <a:pos x="T4" y="T5"/>
                </a:cxn>
                <a:cxn ang="0">
                  <a:pos x="T6" y="T7"/>
                </a:cxn>
              </a:cxnLst>
              <a:rect l="0" t="0" r="r" b="b"/>
              <a:pathLst>
                <a:path w="8" h="6">
                  <a:moveTo>
                    <a:pt x="8" y="1"/>
                  </a:moveTo>
                  <a:lnTo>
                    <a:pt x="6" y="6"/>
                  </a:lnTo>
                  <a:lnTo>
                    <a:pt x="0" y="0"/>
                  </a:lnTo>
                  <a:lnTo>
                    <a:pt x="8"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65">
              <a:extLst>
                <a:ext uri="{FF2B5EF4-FFF2-40B4-BE49-F238E27FC236}">
                  <a16:creationId xmlns:a16="http://schemas.microsoft.com/office/drawing/2014/main" id="{75B559BF-2E4C-4F54-B391-859F3BBCA03F}"/>
                </a:ext>
              </a:extLst>
            </p:cNvPr>
            <p:cNvSpPr>
              <a:spLocks/>
            </p:cNvSpPr>
            <p:nvPr/>
          </p:nvSpPr>
          <p:spPr bwMode="auto">
            <a:xfrm>
              <a:off x="5470240" y="1878286"/>
              <a:ext cx="24434" cy="19992"/>
            </a:xfrm>
            <a:custGeom>
              <a:avLst/>
              <a:gdLst>
                <a:gd name="T0" fmla="*/ 7 w 11"/>
                <a:gd name="T1" fmla="*/ 9 h 9"/>
                <a:gd name="T2" fmla="*/ 11 w 11"/>
                <a:gd name="T3" fmla="*/ 0 h 9"/>
                <a:gd name="T4" fmla="*/ 0 w 11"/>
                <a:gd name="T5" fmla="*/ 6 h 9"/>
                <a:gd name="T6" fmla="*/ 3 w 11"/>
                <a:gd name="T7" fmla="*/ 9 h 9"/>
                <a:gd name="T8" fmla="*/ 7 w 11"/>
                <a:gd name="T9" fmla="*/ 9 h 9"/>
              </a:gdLst>
              <a:ahLst/>
              <a:cxnLst>
                <a:cxn ang="0">
                  <a:pos x="T0" y="T1"/>
                </a:cxn>
                <a:cxn ang="0">
                  <a:pos x="T2" y="T3"/>
                </a:cxn>
                <a:cxn ang="0">
                  <a:pos x="T4" y="T5"/>
                </a:cxn>
                <a:cxn ang="0">
                  <a:pos x="T6" y="T7"/>
                </a:cxn>
                <a:cxn ang="0">
                  <a:pos x="T8" y="T9"/>
                </a:cxn>
              </a:cxnLst>
              <a:rect l="0" t="0" r="r" b="b"/>
              <a:pathLst>
                <a:path w="11" h="9">
                  <a:moveTo>
                    <a:pt x="7" y="9"/>
                  </a:moveTo>
                  <a:lnTo>
                    <a:pt x="11" y="0"/>
                  </a:lnTo>
                  <a:lnTo>
                    <a:pt x="0" y="6"/>
                  </a:lnTo>
                  <a:lnTo>
                    <a:pt x="3" y="9"/>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66">
              <a:extLst>
                <a:ext uri="{FF2B5EF4-FFF2-40B4-BE49-F238E27FC236}">
                  <a16:creationId xmlns:a16="http://schemas.microsoft.com/office/drawing/2014/main" id="{3516BAB8-CCA1-4243-9E5E-F2E7D540DB6D}"/>
                </a:ext>
              </a:extLst>
            </p:cNvPr>
            <p:cNvSpPr>
              <a:spLocks/>
            </p:cNvSpPr>
            <p:nvPr/>
          </p:nvSpPr>
          <p:spPr bwMode="auto">
            <a:xfrm>
              <a:off x="5356953" y="1902720"/>
              <a:ext cx="151049" cy="297656"/>
            </a:xfrm>
            <a:custGeom>
              <a:avLst/>
              <a:gdLst>
                <a:gd name="T0" fmla="*/ 15 w 68"/>
                <a:gd name="T1" fmla="*/ 134 h 134"/>
                <a:gd name="T2" fmla="*/ 0 w 68"/>
                <a:gd name="T3" fmla="*/ 128 h 134"/>
                <a:gd name="T4" fmla="*/ 0 w 68"/>
                <a:gd name="T5" fmla="*/ 112 h 134"/>
                <a:gd name="T6" fmla="*/ 7 w 68"/>
                <a:gd name="T7" fmla="*/ 87 h 134"/>
                <a:gd name="T8" fmla="*/ 8 w 68"/>
                <a:gd name="T9" fmla="*/ 61 h 134"/>
                <a:gd name="T10" fmla="*/ 19 w 68"/>
                <a:gd name="T11" fmla="*/ 59 h 134"/>
                <a:gd name="T12" fmla="*/ 15 w 68"/>
                <a:gd name="T13" fmla="*/ 46 h 134"/>
                <a:gd name="T14" fmla="*/ 27 w 68"/>
                <a:gd name="T15" fmla="*/ 41 h 134"/>
                <a:gd name="T16" fmla="*/ 19 w 68"/>
                <a:gd name="T17" fmla="*/ 22 h 134"/>
                <a:gd name="T18" fmla="*/ 6 w 68"/>
                <a:gd name="T19" fmla="*/ 11 h 134"/>
                <a:gd name="T20" fmla="*/ 16 w 68"/>
                <a:gd name="T21" fmla="*/ 1 h 134"/>
                <a:gd name="T22" fmla="*/ 40 w 68"/>
                <a:gd name="T23" fmla="*/ 5 h 134"/>
                <a:gd name="T24" fmla="*/ 54 w 68"/>
                <a:gd name="T25" fmla="*/ 0 h 134"/>
                <a:gd name="T26" fmla="*/ 68 w 68"/>
                <a:gd name="T27" fmla="*/ 16 h 134"/>
                <a:gd name="T28" fmla="*/ 62 w 68"/>
                <a:gd name="T29" fmla="*/ 21 h 134"/>
                <a:gd name="T30" fmla="*/ 54 w 68"/>
                <a:gd name="T31" fmla="*/ 14 h 134"/>
                <a:gd name="T32" fmla="*/ 49 w 68"/>
                <a:gd name="T33" fmla="*/ 15 h 134"/>
                <a:gd name="T34" fmla="*/ 60 w 68"/>
                <a:gd name="T35" fmla="*/ 27 h 134"/>
                <a:gd name="T36" fmla="*/ 47 w 68"/>
                <a:gd name="T37" fmla="*/ 48 h 134"/>
                <a:gd name="T38" fmla="*/ 34 w 68"/>
                <a:gd name="T39" fmla="*/ 45 h 134"/>
                <a:gd name="T40" fmla="*/ 37 w 68"/>
                <a:gd name="T41" fmla="*/ 51 h 134"/>
                <a:gd name="T42" fmla="*/ 37 w 68"/>
                <a:gd name="T43" fmla="*/ 63 h 134"/>
                <a:gd name="T44" fmla="*/ 28 w 68"/>
                <a:gd name="T45" fmla="*/ 63 h 134"/>
                <a:gd name="T46" fmla="*/ 32 w 68"/>
                <a:gd name="T47" fmla="*/ 80 h 134"/>
                <a:gd name="T48" fmla="*/ 15 w 68"/>
                <a:gd name="T49" fmla="*/ 104 h 134"/>
                <a:gd name="T50" fmla="*/ 20 w 68"/>
                <a:gd name="T51" fmla="*/ 117 h 134"/>
                <a:gd name="T52" fmla="*/ 15 w 68"/>
                <a:gd name="T5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34">
                  <a:moveTo>
                    <a:pt x="15" y="134"/>
                  </a:moveTo>
                  <a:lnTo>
                    <a:pt x="0" y="128"/>
                  </a:lnTo>
                  <a:lnTo>
                    <a:pt x="0" y="112"/>
                  </a:lnTo>
                  <a:lnTo>
                    <a:pt x="7" y="87"/>
                  </a:lnTo>
                  <a:lnTo>
                    <a:pt x="8" y="61"/>
                  </a:lnTo>
                  <a:lnTo>
                    <a:pt x="19" y="59"/>
                  </a:lnTo>
                  <a:lnTo>
                    <a:pt x="15" y="46"/>
                  </a:lnTo>
                  <a:lnTo>
                    <a:pt x="27" y="41"/>
                  </a:lnTo>
                  <a:lnTo>
                    <a:pt x="19" y="22"/>
                  </a:lnTo>
                  <a:lnTo>
                    <a:pt x="6" y="11"/>
                  </a:lnTo>
                  <a:lnTo>
                    <a:pt x="16" y="1"/>
                  </a:lnTo>
                  <a:lnTo>
                    <a:pt x="40" y="5"/>
                  </a:lnTo>
                  <a:lnTo>
                    <a:pt x="54" y="0"/>
                  </a:lnTo>
                  <a:lnTo>
                    <a:pt x="68" y="16"/>
                  </a:lnTo>
                  <a:lnTo>
                    <a:pt x="62" y="21"/>
                  </a:lnTo>
                  <a:lnTo>
                    <a:pt x="54" y="14"/>
                  </a:lnTo>
                  <a:lnTo>
                    <a:pt x="49" y="15"/>
                  </a:lnTo>
                  <a:lnTo>
                    <a:pt x="60" y="27"/>
                  </a:lnTo>
                  <a:lnTo>
                    <a:pt x="47" y="48"/>
                  </a:lnTo>
                  <a:lnTo>
                    <a:pt x="34" y="45"/>
                  </a:lnTo>
                  <a:lnTo>
                    <a:pt x="37" y="51"/>
                  </a:lnTo>
                  <a:lnTo>
                    <a:pt x="37" y="63"/>
                  </a:lnTo>
                  <a:lnTo>
                    <a:pt x="28" y="63"/>
                  </a:lnTo>
                  <a:lnTo>
                    <a:pt x="32" y="80"/>
                  </a:lnTo>
                  <a:lnTo>
                    <a:pt x="15" y="104"/>
                  </a:lnTo>
                  <a:lnTo>
                    <a:pt x="20" y="117"/>
                  </a:lnTo>
                  <a:lnTo>
                    <a:pt x="15"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67">
              <a:extLst>
                <a:ext uri="{FF2B5EF4-FFF2-40B4-BE49-F238E27FC236}">
                  <a16:creationId xmlns:a16="http://schemas.microsoft.com/office/drawing/2014/main" id="{A06107F1-328F-48AA-BADF-1D87AC292A37}"/>
                </a:ext>
              </a:extLst>
            </p:cNvPr>
            <p:cNvSpPr>
              <a:spLocks/>
            </p:cNvSpPr>
            <p:nvPr/>
          </p:nvSpPr>
          <p:spPr bwMode="auto">
            <a:xfrm>
              <a:off x="5530215" y="1798319"/>
              <a:ext cx="26656" cy="19992"/>
            </a:xfrm>
            <a:custGeom>
              <a:avLst/>
              <a:gdLst>
                <a:gd name="T0" fmla="*/ 14 w 19"/>
                <a:gd name="T1" fmla="*/ 13 h 13"/>
                <a:gd name="T2" fmla="*/ 19 w 19"/>
                <a:gd name="T3" fmla="*/ 2 h 13"/>
                <a:gd name="T4" fmla="*/ 14 w 19"/>
                <a:gd name="T5" fmla="*/ 0 h 13"/>
                <a:gd name="T6" fmla="*/ 0 w 19"/>
                <a:gd name="T7" fmla="*/ 6 h 13"/>
                <a:gd name="T8" fmla="*/ 14 w 19"/>
                <a:gd name="T9" fmla="*/ 13 h 13"/>
              </a:gdLst>
              <a:ahLst/>
              <a:cxnLst>
                <a:cxn ang="0">
                  <a:pos x="T0" y="T1"/>
                </a:cxn>
                <a:cxn ang="0">
                  <a:pos x="T2" y="T3"/>
                </a:cxn>
                <a:cxn ang="0">
                  <a:pos x="T4" y="T5"/>
                </a:cxn>
                <a:cxn ang="0">
                  <a:pos x="T6" y="T7"/>
                </a:cxn>
                <a:cxn ang="0">
                  <a:pos x="T8" y="T9"/>
                </a:cxn>
              </a:cxnLst>
              <a:rect l="0" t="0" r="r" b="b"/>
              <a:pathLst>
                <a:path w="19" h="13">
                  <a:moveTo>
                    <a:pt x="14" y="13"/>
                  </a:moveTo>
                  <a:cubicBezTo>
                    <a:pt x="19" y="2"/>
                    <a:pt x="19" y="2"/>
                    <a:pt x="19" y="2"/>
                  </a:cubicBezTo>
                  <a:cubicBezTo>
                    <a:pt x="19" y="2"/>
                    <a:pt x="15" y="0"/>
                    <a:pt x="14" y="0"/>
                  </a:cubicBezTo>
                  <a:cubicBezTo>
                    <a:pt x="14" y="0"/>
                    <a:pt x="0" y="6"/>
                    <a:pt x="0" y="6"/>
                  </a:cubicBezTo>
                  <a:lnTo>
                    <a:pt x="1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68">
              <a:extLst>
                <a:ext uri="{FF2B5EF4-FFF2-40B4-BE49-F238E27FC236}">
                  <a16:creationId xmlns:a16="http://schemas.microsoft.com/office/drawing/2014/main" id="{F738345C-863C-460E-AE76-45F160AB05CB}"/>
                </a:ext>
              </a:extLst>
            </p:cNvPr>
            <p:cNvSpPr>
              <a:spLocks/>
            </p:cNvSpPr>
            <p:nvPr/>
          </p:nvSpPr>
          <p:spPr bwMode="auto">
            <a:xfrm>
              <a:off x="5512445" y="1540646"/>
              <a:ext cx="324312" cy="353189"/>
            </a:xfrm>
            <a:custGeom>
              <a:avLst/>
              <a:gdLst>
                <a:gd name="T0" fmla="*/ 0 w 213"/>
                <a:gd name="T1" fmla="*/ 193 h 233"/>
                <a:gd name="T2" fmla="*/ 17 w 213"/>
                <a:gd name="T3" fmla="*/ 233 h 233"/>
                <a:gd name="T4" fmla="*/ 47 w 213"/>
                <a:gd name="T5" fmla="*/ 217 h 233"/>
                <a:gd name="T6" fmla="*/ 52 w 213"/>
                <a:gd name="T7" fmla="*/ 211 h 233"/>
                <a:gd name="T8" fmla="*/ 69 w 213"/>
                <a:gd name="T9" fmla="*/ 213 h 233"/>
                <a:gd name="T10" fmla="*/ 66 w 213"/>
                <a:gd name="T11" fmla="*/ 187 h 233"/>
                <a:gd name="T12" fmla="*/ 83 w 213"/>
                <a:gd name="T13" fmla="*/ 196 h 233"/>
                <a:gd name="T14" fmla="*/ 80 w 213"/>
                <a:gd name="T15" fmla="*/ 166 h 233"/>
                <a:gd name="T16" fmla="*/ 83 w 213"/>
                <a:gd name="T17" fmla="*/ 154 h 233"/>
                <a:gd name="T18" fmla="*/ 89 w 213"/>
                <a:gd name="T19" fmla="*/ 185 h 233"/>
                <a:gd name="T20" fmla="*/ 122 w 213"/>
                <a:gd name="T21" fmla="*/ 184 h 233"/>
                <a:gd name="T22" fmla="*/ 152 w 213"/>
                <a:gd name="T23" fmla="*/ 160 h 233"/>
                <a:gd name="T24" fmla="*/ 151 w 213"/>
                <a:gd name="T25" fmla="*/ 134 h 233"/>
                <a:gd name="T26" fmla="*/ 133 w 213"/>
                <a:gd name="T27" fmla="*/ 135 h 233"/>
                <a:gd name="T28" fmla="*/ 112 w 213"/>
                <a:gd name="T29" fmla="*/ 130 h 233"/>
                <a:gd name="T30" fmla="*/ 121 w 213"/>
                <a:gd name="T31" fmla="*/ 127 h 233"/>
                <a:gd name="T32" fmla="*/ 145 w 213"/>
                <a:gd name="T33" fmla="*/ 125 h 233"/>
                <a:gd name="T34" fmla="*/ 158 w 213"/>
                <a:gd name="T35" fmla="*/ 122 h 233"/>
                <a:gd name="T36" fmla="*/ 157 w 213"/>
                <a:gd name="T37" fmla="*/ 98 h 233"/>
                <a:gd name="T38" fmla="*/ 168 w 213"/>
                <a:gd name="T39" fmla="*/ 104 h 233"/>
                <a:gd name="T40" fmla="*/ 176 w 213"/>
                <a:gd name="T41" fmla="*/ 101 h 233"/>
                <a:gd name="T42" fmla="*/ 190 w 213"/>
                <a:gd name="T43" fmla="*/ 109 h 233"/>
                <a:gd name="T44" fmla="*/ 208 w 213"/>
                <a:gd name="T45" fmla="*/ 87 h 233"/>
                <a:gd name="T46" fmla="*/ 185 w 213"/>
                <a:gd name="T47" fmla="*/ 98 h 233"/>
                <a:gd name="T48" fmla="*/ 171 w 213"/>
                <a:gd name="T49" fmla="*/ 98 h 233"/>
                <a:gd name="T50" fmla="*/ 172 w 213"/>
                <a:gd name="T51" fmla="*/ 89 h 233"/>
                <a:gd name="T52" fmla="*/ 182 w 213"/>
                <a:gd name="T53" fmla="*/ 81 h 233"/>
                <a:gd name="T54" fmla="*/ 200 w 213"/>
                <a:gd name="T55" fmla="*/ 55 h 233"/>
                <a:gd name="T56" fmla="*/ 204 w 213"/>
                <a:gd name="T57" fmla="*/ 36 h 233"/>
                <a:gd name="T58" fmla="*/ 213 w 213"/>
                <a:gd name="T59" fmla="*/ 27 h 233"/>
                <a:gd name="T60" fmla="*/ 213 w 213"/>
                <a:gd name="T61" fmla="*/ 17 h 233"/>
                <a:gd name="T62" fmla="*/ 204 w 213"/>
                <a:gd name="T63" fmla="*/ 0 h 233"/>
                <a:gd name="T64" fmla="*/ 200 w 213"/>
                <a:gd name="T65" fmla="*/ 8 h 233"/>
                <a:gd name="T66" fmla="*/ 161 w 213"/>
                <a:gd name="T67" fmla="*/ 25 h 233"/>
                <a:gd name="T68" fmla="*/ 138 w 213"/>
                <a:gd name="T69" fmla="*/ 40 h 233"/>
                <a:gd name="T70" fmla="*/ 87 w 213"/>
                <a:gd name="T71" fmla="*/ 56 h 233"/>
                <a:gd name="T72" fmla="*/ 97 w 213"/>
                <a:gd name="T73" fmla="*/ 86 h 233"/>
                <a:gd name="T74" fmla="*/ 91 w 213"/>
                <a:gd name="T75" fmla="*/ 88 h 233"/>
                <a:gd name="T76" fmla="*/ 77 w 213"/>
                <a:gd name="T77" fmla="*/ 59 h 233"/>
                <a:gd name="T78" fmla="*/ 79 w 213"/>
                <a:gd name="T79" fmla="*/ 83 h 233"/>
                <a:gd name="T80" fmla="*/ 65 w 213"/>
                <a:gd name="T81" fmla="*/ 85 h 233"/>
                <a:gd name="T82" fmla="*/ 62 w 213"/>
                <a:gd name="T83" fmla="*/ 79 h 233"/>
                <a:gd name="T84" fmla="*/ 69 w 213"/>
                <a:gd name="T85" fmla="*/ 74 h 233"/>
                <a:gd name="T86" fmla="*/ 48 w 213"/>
                <a:gd name="T87" fmla="*/ 63 h 233"/>
                <a:gd name="T88" fmla="*/ 33 w 213"/>
                <a:gd name="T89" fmla="*/ 93 h 233"/>
                <a:gd name="T90" fmla="*/ 24 w 213"/>
                <a:gd name="T91" fmla="*/ 102 h 233"/>
                <a:gd name="T92" fmla="*/ 31 w 213"/>
                <a:gd name="T93" fmla="*/ 128 h 233"/>
                <a:gd name="T94" fmla="*/ 52 w 213"/>
                <a:gd name="T95" fmla="*/ 127 h 233"/>
                <a:gd name="T96" fmla="*/ 54 w 213"/>
                <a:gd name="T97" fmla="*/ 131 h 233"/>
                <a:gd name="T98" fmla="*/ 20 w 213"/>
                <a:gd name="T99" fmla="*/ 140 h 233"/>
                <a:gd name="T100" fmla="*/ 20 w 213"/>
                <a:gd name="T101" fmla="*/ 152 h 233"/>
                <a:gd name="T102" fmla="*/ 37 w 213"/>
                <a:gd name="T103" fmla="*/ 167 h 233"/>
                <a:gd name="T104" fmla="*/ 58 w 213"/>
                <a:gd name="T105" fmla="*/ 178 h 233"/>
                <a:gd name="T106" fmla="*/ 58 w 213"/>
                <a:gd name="T107" fmla="*/ 185 h 233"/>
                <a:gd name="T108" fmla="*/ 35 w 213"/>
                <a:gd name="T109" fmla="*/ 184 h 233"/>
                <a:gd name="T110" fmla="*/ 13 w 213"/>
                <a:gd name="T111" fmla="*/ 199 h 233"/>
                <a:gd name="T112" fmla="*/ 6 w 213"/>
                <a:gd name="T113" fmla="*/ 193 h 233"/>
                <a:gd name="T114" fmla="*/ 0 w 213"/>
                <a:gd name="T115" fmla="*/ 1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233">
                  <a:moveTo>
                    <a:pt x="0" y="193"/>
                  </a:moveTo>
                  <a:cubicBezTo>
                    <a:pt x="17" y="233"/>
                    <a:pt x="17" y="233"/>
                    <a:pt x="17" y="233"/>
                  </a:cubicBezTo>
                  <a:cubicBezTo>
                    <a:pt x="47" y="217"/>
                    <a:pt x="47" y="217"/>
                    <a:pt x="47" y="217"/>
                  </a:cubicBezTo>
                  <a:cubicBezTo>
                    <a:pt x="52" y="211"/>
                    <a:pt x="52" y="211"/>
                    <a:pt x="52" y="211"/>
                  </a:cubicBezTo>
                  <a:cubicBezTo>
                    <a:pt x="69" y="213"/>
                    <a:pt x="69" y="213"/>
                    <a:pt x="69" y="213"/>
                  </a:cubicBezTo>
                  <a:cubicBezTo>
                    <a:pt x="66" y="187"/>
                    <a:pt x="66" y="187"/>
                    <a:pt x="66" y="187"/>
                  </a:cubicBezTo>
                  <a:cubicBezTo>
                    <a:pt x="83" y="196"/>
                    <a:pt x="83" y="196"/>
                    <a:pt x="83" y="196"/>
                  </a:cubicBezTo>
                  <a:cubicBezTo>
                    <a:pt x="80" y="166"/>
                    <a:pt x="80" y="166"/>
                    <a:pt x="80" y="166"/>
                  </a:cubicBezTo>
                  <a:cubicBezTo>
                    <a:pt x="83" y="154"/>
                    <a:pt x="83" y="154"/>
                    <a:pt x="83" y="154"/>
                  </a:cubicBezTo>
                  <a:cubicBezTo>
                    <a:pt x="83" y="154"/>
                    <a:pt x="88" y="180"/>
                    <a:pt x="89" y="185"/>
                  </a:cubicBezTo>
                  <a:cubicBezTo>
                    <a:pt x="122" y="184"/>
                    <a:pt x="122" y="184"/>
                    <a:pt x="122" y="184"/>
                  </a:cubicBezTo>
                  <a:cubicBezTo>
                    <a:pt x="122" y="184"/>
                    <a:pt x="143" y="164"/>
                    <a:pt x="152" y="160"/>
                  </a:cubicBezTo>
                  <a:cubicBezTo>
                    <a:pt x="151" y="134"/>
                    <a:pt x="151" y="134"/>
                    <a:pt x="151" y="134"/>
                  </a:cubicBezTo>
                  <a:cubicBezTo>
                    <a:pt x="133" y="135"/>
                    <a:pt x="133" y="135"/>
                    <a:pt x="133" y="135"/>
                  </a:cubicBezTo>
                  <a:cubicBezTo>
                    <a:pt x="112" y="130"/>
                    <a:pt x="112" y="130"/>
                    <a:pt x="112" y="130"/>
                  </a:cubicBezTo>
                  <a:cubicBezTo>
                    <a:pt x="121" y="127"/>
                    <a:pt x="121" y="127"/>
                    <a:pt x="121" y="127"/>
                  </a:cubicBezTo>
                  <a:cubicBezTo>
                    <a:pt x="145" y="125"/>
                    <a:pt x="145" y="125"/>
                    <a:pt x="145" y="125"/>
                  </a:cubicBezTo>
                  <a:cubicBezTo>
                    <a:pt x="158" y="122"/>
                    <a:pt x="158" y="122"/>
                    <a:pt x="158" y="122"/>
                  </a:cubicBezTo>
                  <a:cubicBezTo>
                    <a:pt x="157" y="98"/>
                    <a:pt x="157" y="98"/>
                    <a:pt x="157" y="98"/>
                  </a:cubicBezTo>
                  <a:cubicBezTo>
                    <a:pt x="168" y="104"/>
                    <a:pt x="168" y="104"/>
                    <a:pt x="168" y="104"/>
                  </a:cubicBezTo>
                  <a:cubicBezTo>
                    <a:pt x="176" y="101"/>
                    <a:pt x="176" y="101"/>
                    <a:pt x="176" y="101"/>
                  </a:cubicBezTo>
                  <a:cubicBezTo>
                    <a:pt x="190" y="109"/>
                    <a:pt x="190" y="109"/>
                    <a:pt x="190" y="109"/>
                  </a:cubicBezTo>
                  <a:cubicBezTo>
                    <a:pt x="208" y="87"/>
                    <a:pt x="208" y="87"/>
                    <a:pt x="208" y="87"/>
                  </a:cubicBezTo>
                  <a:cubicBezTo>
                    <a:pt x="185" y="98"/>
                    <a:pt x="185" y="98"/>
                    <a:pt x="185" y="98"/>
                  </a:cubicBezTo>
                  <a:cubicBezTo>
                    <a:pt x="171" y="98"/>
                    <a:pt x="171" y="98"/>
                    <a:pt x="171" y="98"/>
                  </a:cubicBezTo>
                  <a:cubicBezTo>
                    <a:pt x="172" y="89"/>
                    <a:pt x="172" y="89"/>
                    <a:pt x="172" y="89"/>
                  </a:cubicBezTo>
                  <a:cubicBezTo>
                    <a:pt x="182" y="81"/>
                    <a:pt x="182" y="81"/>
                    <a:pt x="182" y="81"/>
                  </a:cubicBezTo>
                  <a:cubicBezTo>
                    <a:pt x="200" y="55"/>
                    <a:pt x="200" y="55"/>
                    <a:pt x="200" y="55"/>
                  </a:cubicBezTo>
                  <a:cubicBezTo>
                    <a:pt x="204" y="36"/>
                    <a:pt x="204" y="36"/>
                    <a:pt x="204" y="36"/>
                  </a:cubicBezTo>
                  <a:cubicBezTo>
                    <a:pt x="213" y="27"/>
                    <a:pt x="213" y="27"/>
                    <a:pt x="213" y="27"/>
                  </a:cubicBezTo>
                  <a:cubicBezTo>
                    <a:pt x="213" y="17"/>
                    <a:pt x="213" y="17"/>
                    <a:pt x="213" y="17"/>
                  </a:cubicBezTo>
                  <a:cubicBezTo>
                    <a:pt x="204" y="0"/>
                    <a:pt x="204" y="0"/>
                    <a:pt x="204" y="0"/>
                  </a:cubicBezTo>
                  <a:cubicBezTo>
                    <a:pt x="200" y="8"/>
                    <a:pt x="200" y="8"/>
                    <a:pt x="200" y="8"/>
                  </a:cubicBezTo>
                  <a:cubicBezTo>
                    <a:pt x="161" y="25"/>
                    <a:pt x="161" y="25"/>
                    <a:pt x="161" y="25"/>
                  </a:cubicBezTo>
                  <a:cubicBezTo>
                    <a:pt x="138" y="40"/>
                    <a:pt x="138" y="40"/>
                    <a:pt x="138" y="40"/>
                  </a:cubicBezTo>
                  <a:cubicBezTo>
                    <a:pt x="138" y="40"/>
                    <a:pt x="97" y="49"/>
                    <a:pt x="87" y="56"/>
                  </a:cubicBezTo>
                  <a:cubicBezTo>
                    <a:pt x="97" y="86"/>
                    <a:pt x="97" y="86"/>
                    <a:pt x="97" y="86"/>
                  </a:cubicBezTo>
                  <a:cubicBezTo>
                    <a:pt x="91" y="88"/>
                    <a:pt x="91" y="88"/>
                    <a:pt x="91" y="88"/>
                  </a:cubicBezTo>
                  <a:cubicBezTo>
                    <a:pt x="77" y="59"/>
                    <a:pt x="77" y="59"/>
                    <a:pt x="77" y="59"/>
                  </a:cubicBezTo>
                  <a:cubicBezTo>
                    <a:pt x="79" y="83"/>
                    <a:pt x="79" y="83"/>
                    <a:pt x="79" y="83"/>
                  </a:cubicBezTo>
                  <a:cubicBezTo>
                    <a:pt x="65" y="85"/>
                    <a:pt x="65" y="85"/>
                    <a:pt x="65" y="85"/>
                  </a:cubicBezTo>
                  <a:cubicBezTo>
                    <a:pt x="62" y="79"/>
                    <a:pt x="62" y="79"/>
                    <a:pt x="62" y="79"/>
                  </a:cubicBezTo>
                  <a:cubicBezTo>
                    <a:pt x="69" y="74"/>
                    <a:pt x="69" y="74"/>
                    <a:pt x="69" y="74"/>
                  </a:cubicBezTo>
                  <a:cubicBezTo>
                    <a:pt x="48" y="63"/>
                    <a:pt x="48" y="63"/>
                    <a:pt x="48" y="63"/>
                  </a:cubicBezTo>
                  <a:cubicBezTo>
                    <a:pt x="33" y="93"/>
                    <a:pt x="33" y="93"/>
                    <a:pt x="33" y="93"/>
                  </a:cubicBezTo>
                  <a:cubicBezTo>
                    <a:pt x="24" y="102"/>
                    <a:pt x="24" y="102"/>
                    <a:pt x="24" y="102"/>
                  </a:cubicBezTo>
                  <a:cubicBezTo>
                    <a:pt x="31" y="128"/>
                    <a:pt x="31" y="128"/>
                    <a:pt x="31" y="128"/>
                  </a:cubicBezTo>
                  <a:cubicBezTo>
                    <a:pt x="52" y="127"/>
                    <a:pt x="52" y="127"/>
                    <a:pt x="52" y="127"/>
                  </a:cubicBezTo>
                  <a:cubicBezTo>
                    <a:pt x="54" y="131"/>
                    <a:pt x="54" y="131"/>
                    <a:pt x="54" y="131"/>
                  </a:cubicBezTo>
                  <a:cubicBezTo>
                    <a:pt x="20" y="140"/>
                    <a:pt x="20" y="140"/>
                    <a:pt x="20" y="140"/>
                  </a:cubicBezTo>
                  <a:cubicBezTo>
                    <a:pt x="20" y="152"/>
                    <a:pt x="20" y="152"/>
                    <a:pt x="20" y="152"/>
                  </a:cubicBezTo>
                  <a:cubicBezTo>
                    <a:pt x="37" y="167"/>
                    <a:pt x="37" y="167"/>
                    <a:pt x="37" y="167"/>
                  </a:cubicBezTo>
                  <a:cubicBezTo>
                    <a:pt x="58" y="178"/>
                    <a:pt x="58" y="178"/>
                    <a:pt x="58" y="178"/>
                  </a:cubicBezTo>
                  <a:cubicBezTo>
                    <a:pt x="58" y="185"/>
                    <a:pt x="58" y="185"/>
                    <a:pt x="58" y="185"/>
                  </a:cubicBezTo>
                  <a:cubicBezTo>
                    <a:pt x="35" y="184"/>
                    <a:pt x="35" y="184"/>
                    <a:pt x="35" y="184"/>
                  </a:cubicBezTo>
                  <a:cubicBezTo>
                    <a:pt x="13" y="199"/>
                    <a:pt x="13" y="199"/>
                    <a:pt x="13" y="199"/>
                  </a:cubicBezTo>
                  <a:cubicBezTo>
                    <a:pt x="6" y="193"/>
                    <a:pt x="6" y="193"/>
                    <a:pt x="6" y="193"/>
                  </a:cubicBez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9">
              <a:extLst>
                <a:ext uri="{FF2B5EF4-FFF2-40B4-BE49-F238E27FC236}">
                  <a16:creationId xmlns:a16="http://schemas.microsoft.com/office/drawing/2014/main" id="{8C09221B-0497-41DD-B6DA-0702BCA80B12}"/>
                </a:ext>
              </a:extLst>
            </p:cNvPr>
            <p:cNvSpPr>
              <a:spLocks/>
            </p:cNvSpPr>
            <p:nvPr/>
          </p:nvSpPr>
          <p:spPr bwMode="auto">
            <a:xfrm>
              <a:off x="6607552" y="1478450"/>
              <a:ext cx="68861" cy="84410"/>
            </a:xfrm>
            <a:custGeom>
              <a:avLst/>
              <a:gdLst>
                <a:gd name="T0" fmla="*/ 26 w 45"/>
                <a:gd name="T1" fmla="*/ 54 h 55"/>
                <a:gd name="T2" fmla="*/ 17 w 45"/>
                <a:gd name="T3" fmla="*/ 44 h 55"/>
                <a:gd name="T4" fmla="*/ 10 w 45"/>
                <a:gd name="T5" fmla="*/ 32 h 55"/>
                <a:gd name="T6" fmla="*/ 0 w 45"/>
                <a:gd name="T7" fmla="*/ 15 h 55"/>
                <a:gd name="T8" fmla="*/ 10 w 45"/>
                <a:gd name="T9" fmla="*/ 2 h 55"/>
                <a:gd name="T10" fmla="*/ 17 w 45"/>
                <a:gd name="T11" fmla="*/ 0 h 55"/>
                <a:gd name="T12" fmla="*/ 25 w 45"/>
                <a:gd name="T13" fmla="*/ 12 h 55"/>
                <a:gd name="T14" fmla="*/ 39 w 45"/>
                <a:gd name="T15" fmla="*/ 25 h 55"/>
                <a:gd name="T16" fmla="*/ 41 w 45"/>
                <a:gd name="T17" fmla="*/ 44 h 55"/>
                <a:gd name="T18" fmla="*/ 45 w 45"/>
                <a:gd name="T19" fmla="*/ 49 h 55"/>
                <a:gd name="T20" fmla="*/ 34 w 45"/>
                <a:gd name="T21" fmla="*/ 55 h 55"/>
                <a:gd name="T22" fmla="*/ 33 w 45"/>
                <a:gd name="T23" fmla="*/ 48 h 55"/>
                <a:gd name="T24" fmla="*/ 26 w 45"/>
                <a:gd name="T2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5">
                  <a:moveTo>
                    <a:pt x="26" y="54"/>
                  </a:moveTo>
                  <a:cubicBezTo>
                    <a:pt x="17" y="44"/>
                    <a:pt x="17" y="44"/>
                    <a:pt x="17" y="44"/>
                  </a:cubicBezTo>
                  <a:cubicBezTo>
                    <a:pt x="10" y="32"/>
                    <a:pt x="10" y="32"/>
                    <a:pt x="10" y="32"/>
                  </a:cubicBezTo>
                  <a:cubicBezTo>
                    <a:pt x="0" y="15"/>
                    <a:pt x="0" y="15"/>
                    <a:pt x="0" y="15"/>
                  </a:cubicBezTo>
                  <a:cubicBezTo>
                    <a:pt x="10" y="2"/>
                    <a:pt x="10" y="2"/>
                    <a:pt x="10" y="2"/>
                  </a:cubicBezTo>
                  <a:cubicBezTo>
                    <a:pt x="17" y="0"/>
                    <a:pt x="17" y="0"/>
                    <a:pt x="17" y="0"/>
                  </a:cubicBezTo>
                  <a:cubicBezTo>
                    <a:pt x="17" y="0"/>
                    <a:pt x="25" y="12"/>
                    <a:pt x="25" y="12"/>
                  </a:cubicBezTo>
                  <a:cubicBezTo>
                    <a:pt x="26" y="13"/>
                    <a:pt x="39" y="25"/>
                    <a:pt x="39" y="25"/>
                  </a:cubicBezTo>
                  <a:cubicBezTo>
                    <a:pt x="41" y="44"/>
                    <a:pt x="41" y="44"/>
                    <a:pt x="41" y="44"/>
                  </a:cubicBezTo>
                  <a:cubicBezTo>
                    <a:pt x="45" y="49"/>
                    <a:pt x="45" y="49"/>
                    <a:pt x="45" y="49"/>
                  </a:cubicBezTo>
                  <a:cubicBezTo>
                    <a:pt x="34" y="55"/>
                    <a:pt x="34" y="55"/>
                    <a:pt x="34" y="55"/>
                  </a:cubicBezTo>
                  <a:cubicBezTo>
                    <a:pt x="33" y="48"/>
                    <a:pt x="33" y="48"/>
                    <a:pt x="33" y="48"/>
                  </a:cubicBezTo>
                  <a:lnTo>
                    <a:pt x="26"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70">
              <a:extLst>
                <a:ext uri="{FF2B5EF4-FFF2-40B4-BE49-F238E27FC236}">
                  <a16:creationId xmlns:a16="http://schemas.microsoft.com/office/drawing/2014/main" id="{E5BE201D-A5E6-40C8-870A-41C32F2E5BFF}"/>
                </a:ext>
              </a:extLst>
            </p:cNvPr>
            <p:cNvSpPr>
              <a:spLocks/>
            </p:cNvSpPr>
            <p:nvPr/>
          </p:nvSpPr>
          <p:spPr bwMode="auto">
            <a:xfrm>
              <a:off x="6683076" y="1533983"/>
              <a:ext cx="15549" cy="15549"/>
            </a:xfrm>
            <a:custGeom>
              <a:avLst/>
              <a:gdLst>
                <a:gd name="T0" fmla="*/ 3 w 7"/>
                <a:gd name="T1" fmla="*/ 7 h 7"/>
                <a:gd name="T2" fmla="*/ 7 w 7"/>
                <a:gd name="T3" fmla="*/ 0 h 7"/>
                <a:gd name="T4" fmla="*/ 0 w 7"/>
                <a:gd name="T5" fmla="*/ 2 h 7"/>
                <a:gd name="T6" fmla="*/ 3 w 7"/>
                <a:gd name="T7" fmla="*/ 7 h 7"/>
              </a:gdLst>
              <a:ahLst/>
              <a:cxnLst>
                <a:cxn ang="0">
                  <a:pos x="T0" y="T1"/>
                </a:cxn>
                <a:cxn ang="0">
                  <a:pos x="T2" y="T3"/>
                </a:cxn>
                <a:cxn ang="0">
                  <a:pos x="T4" y="T5"/>
                </a:cxn>
                <a:cxn ang="0">
                  <a:pos x="T6" y="T7"/>
                </a:cxn>
              </a:cxnLst>
              <a:rect l="0" t="0" r="r" b="b"/>
              <a:pathLst>
                <a:path w="7" h="7">
                  <a:moveTo>
                    <a:pt x="3" y="7"/>
                  </a:moveTo>
                  <a:lnTo>
                    <a:pt x="7" y="0"/>
                  </a:lnTo>
                  <a:lnTo>
                    <a:pt x="0" y="2"/>
                  </a:lnTo>
                  <a:lnTo>
                    <a:pt x="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1">
              <a:extLst>
                <a:ext uri="{FF2B5EF4-FFF2-40B4-BE49-F238E27FC236}">
                  <a16:creationId xmlns:a16="http://schemas.microsoft.com/office/drawing/2014/main" id="{9A9003B3-05EA-44A2-B2D5-37382B5A5EC7}"/>
                </a:ext>
              </a:extLst>
            </p:cNvPr>
            <p:cNvSpPr>
              <a:spLocks/>
            </p:cNvSpPr>
            <p:nvPr/>
          </p:nvSpPr>
          <p:spPr bwMode="auto">
            <a:xfrm>
              <a:off x="6729724" y="1525097"/>
              <a:ext cx="15549" cy="19992"/>
            </a:xfrm>
            <a:custGeom>
              <a:avLst/>
              <a:gdLst>
                <a:gd name="T0" fmla="*/ 7 w 7"/>
                <a:gd name="T1" fmla="*/ 9 h 9"/>
                <a:gd name="T2" fmla="*/ 0 w 7"/>
                <a:gd name="T3" fmla="*/ 4 h 9"/>
                <a:gd name="T4" fmla="*/ 6 w 7"/>
                <a:gd name="T5" fmla="*/ 0 h 9"/>
                <a:gd name="T6" fmla="*/ 7 w 7"/>
                <a:gd name="T7" fmla="*/ 9 h 9"/>
              </a:gdLst>
              <a:ahLst/>
              <a:cxnLst>
                <a:cxn ang="0">
                  <a:pos x="T0" y="T1"/>
                </a:cxn>
                <a:cxn ang="0">
                  <a:pos x="T2" y="T3"/>
                </a:cxn>
                <a:cxn ang="0">
                  <a:pos x="T4" y="T5"/>
                </a:cxn>
                <a:cxn ang="0">
                  <a:pos x="T6" y="T7"/>
                </a:cxn>
              </a:cxnLst>
              <a:rect l="0" t="0" r="r" b="b"/>
              <a:pathLst>
                <a:path w="7" h="9">
                  <a:moveTo>
                    <a:pt x="7" y="9"/>
                  </a:moveTo>
                  <a:lnTo>
                    <a:pt x="0" y="4"/>
                  </a:lnTo>
                  <a:lnTo>
                    <a:pt x="6" y="0"/>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2">
              <a:extLst>
                <a:ext uri="{FF2B5EF4-FFF2-40B4-BE49-F238E27FC236}">
                  <a16:creationId xmlns:a16="http://schemas.microsoft.com/office/drawing/2014/main" id="{CBF8FBDC-F494-4F03-879D-3FFA819B9A7D}"/>
                </a:ext>
              </a:extLst>
            </p:cNvPr>
            <p:cNvSpPr>
              <a:spLocks/>
            </p:cNvSpPr>
            <p:nvPr/>
          </p:nvSpPr>
          <p:spPr bwMode="auto">
            <a:xfrm>
              <a:off x="6709732" y="1545089"/>
              <a:ext cx="26656" cy="53311"/>
            </a:xfrm>
            <a:custGeom>
              <a:avLst/>
              <a:gdLst>
                <a:gd name="T0" fmla="*/ 12 w 12"/>
                <a:gd name="T1" fmla="*/ 0 h 24"/>
                <a:gd name="T2" fmla="*/ 1 w 12"/>
                <a:gd name="T3" fmla="*/ 0 h 24"/>
                <a:gd name="T4" fmla="*/ 5 w 12"/>
                <a:gd name="T5" fmla="*/ 12 h 24"/>
                <a:gd name="T6" fmla="*/ 0 w 12"/>
                <a:gd name="T7" fmla="*/ 21 h 24"/>
                <a:gd name="T8" fmla="*/ 6 w 12"/>
                <a:gd name="T9" fmla="*/ 24 h 24"/>
                <a:gd name="T10" fmla="*/ 11 w 12"/>
                <a:gd name="T11" fmla="*/ 18 h 24"/>
                <a:gd name="T12" fmla="*/ 12 w 1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12" y="0"/>
                  </a:moveTo>
                  <a:lnTo>
                    <a:pt x="1" y="0"/>
                  </a:lnTo>
                  <a:lnTo>
                    <a:pt x="5" y="12"/>
                  </a:lnTo>
                  <a:lnTo>
                    <a:pt x="0" y="21"/>
                  </a:lnTo>
                  <a:lnTo>
                    <a:pt x="6" y="24"/>
                  </a:lnTo>
                  <a:lnTo>
                    <a:pt x="11" y="18"/>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73">
              <a:extLst>
                <a:ext uri="{FF2B5EF4-FFF2-40B4-BE49-F238E27FC236}">
                  <a16:creationId xmlns:a16="http://schemas.microsoft.com/office/drawing/2014/main" id="{B59C2D8A-93D2-445D-A1D1-8766DC4AC34D}"/>
                </a:ext>
              </a:extLst>
            </p:cNvPr>
            <p:cNvSpPr>
              <a:spLocks/>
            </p:cNvSpPr>
            <p:nvPr/>
          </p:nvSpPr>
          <p:spPr bwMode="auto">
            <a:xfrm>
              <a:off x="6638650" y="1371827"/>
              <a:ext cx="166598" cy="157713"/>
            </a:xfrm>
            <a:custGeom>
              <a:avLst/>
              <a:gdLst>
                <a:gd name="T0" fmla="*/ 98 w 110"/>
                <a:gd name="T1" fmla="*/ 85 h 105"/>
                <a:gd name="T2" fmla="*/ 110 w 110"/>
                <a:gd name="T3" fmla="*/ 75 h 105"/>
                <a:gd name="T4" fmla="*/ 106 w 110"/>
                <a:gd name="T5" fmla="*/ 94 h 105"/>
                <a:gd name="T6" fmla="*/ 90 w 110"/>
                <a:gd name="T7" fmla="*/ 94 h 105"/>
                <a:gd name="T8" fmla="*/ 85 w 110"/>
                <a:gd name="T9" fmla="*/ 105 h 105"/>
                <a:gd name="T10" fmla="*/ 70 w 110"/>
                <a:gd name="T11" fmla="*/ 94 h 105"/>
                <a:gd name="T12" fmla="*/ 61 w 110"/>
                <a:gd name="T13" fmla="*/ 74 h 105"/>
                <a:gd name="T14" fmla="*/ 34 w 110"/>
                <a:gd name="T15" fmla="*/ 79 h 105"/>
                <a:gd name="T16" fmla="*/ 22 w 110"/>
                <a:gd name="T17" fmla="*/ 79 h 105"/>
                <a:gd name="T18" fmla="*/ 16 w 110"/>
                <a:gd name="T19" fmla="*/ 59 h 105"/>
                <a:gd name="T20" fmla="*/ 10 w 110"/>
                <a:gd name="T21" fmla="*/ 67 h 105"/>
                <a:gd name="T22" fmla="*/ 3 w 110"/>
                <a:gd name="T23" fmla="*/ 65 h 105"/>
                <a:gd name="T24" fmla="*/ 0 w 110"/>
                <a:gd name="T25" fmla="*/ 43 h 105"/>
                <a:gd name="T26" fmla="*/ 11 w 110"/>
                <a:gd name="T27" fmla="*/ 0 h 105"/>
                <a:gd name="T28" fmla="*/ 32 w 110"/>
                <a:gd name="T29" fmla="*/ 1 h 105"/>
                <a:gd name="T30" fmla="*/ 33 w 110"/>
                <a:gd name="T31" fmla="*/ 13 h 105"/>
                <a:gd name="T32" fmla="*/ 60 w 110"/>
                <a:gd name="T33" fmla="*/ 20 h 105"/>
                <a:gd name="T34" fmla="*/ 67 w 110"/>
                <a:gd name="T35" fmla="*/ 37 h 105"/>
                <a:gd name="T36" fmla="*/ 51 w 110"/>
                <a:gd name="T37" fmla="*/ 43 h 105"/>
                <a:gd name="T38" fmla="*/ 45 w 110"/>
                <a:gd name="T39" fmla="*/ 55 h 105"/>
                <a:gd name="T40" fmla="*/ 64 w 110"/>
                <a:gd name="T41" fmla="*/ 57 h 105"/>
                <a:gd name="T42" fmla="*/ 65 w 110"/>
                <a:gd name="T43" fmla="*/ 65 h 105"/>
                <a:gd name="T44" fmla="*/ 74 w 110"/>
                <a:gd name="T45" fmla="*/ 58 h 105"/>
                <a:gd name="T46" fmla="*/ 74 w 110"/>
                <a:gd name="T47" fmla="*/ 69 h 105"/>
                <a:gd name="T48" fmla="*/ 78 w 110"/>
                <a:gd name="T49" fmla="*/ 75 h 105"/>
                <a:gd name="T50" fmla="*/ 97 w 110"/>
                <a:gd name="T51" fmla="*/ 63 h 105"/>
                <a:gd name="T52" fmla="*/ 93 w 110"/>
                <a:gd name="T53" fmla="*/ 84 h 105"/>
                <a:gd name="T54" fmla="*/ 98 w 110"/>
                <a:gd name="T55"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05">
                  <a:moveTo>
                    <a:pt x="98" y="85"/>
                  </a:moveTo>
                  <a:cubicBezTo>
                    <a:pt x="110" y="75"/>
                    <a:pt x="110" y="75"/>
                    <a:pt x="110" y="75"/>
                  </a:cubicBezTo>
                  <a:cubicBezTo>
                    <a:pt x="106" y="94"/>
                    <a:pt x="106" y="94"/>
                    <a:pt x="106" y="94"/>
                  </a:cubicBezTo>
                  <a:cubicBezTo>
                    <a:pt x="90" y="94"/>
                    <a:pt x="90" y="94"/>
                    <a:pt x="90" y="94"/>
                  </a:cubicBezTo>
                  <a:cubicBezTo>
                    <a:pt x="85" y="105"/>
                    <a:pt x="85" y="105"/>
                    <a:pt x="85" y="105"/>
                  </a:cubicBezTo>
                  <a:cubicBezTo>
                    <a:pt x="70" y="94"/>
                    <a:pt x="70" y="94"/>
                    <a:pt x="70" y="94"/>
                  </a:cubicBezTo>
                  <a:cubicBezTo>
                    <a:pt x="61" y="74"/>
                    <a:pt x="61" y="74"/>
                    <a:pt x="61" y="74"/>
                  </a:cubicBezTo>
                  <a:cubicBezTo>
                    <a:pt x="34" y="79"/>
                    <a:pt x="34" y="79"/>
                    <a:pt x="34" y="79"/>
                  </a:cubicBezTo>
                  <a:cubicBezTo>
                    <a:pt x="22" y="79"/>
                    <a:pt x="22" y="79"/>
                    <a:pt x="22" y="79"/>
                  </a:cubicBezTo>
                  <a:cubicBezTo>
                    <a:pt x="22" y="79"/>
                    <a:pt x="16" y="65"/>
                    <a:pt x="16" y="59"/>
                  </a:cubicBezTo>
                  <a:cubicBezTo>
                    <a:pt x="10" y="67"/>
                    <a:pt x="10" y="67"/>
                    <a:pt x="10" y="67"/>
                  </a:cubicBezTo>
                  <a:cubicBezTo>
                    <a:pt x="3" y="65"/>
                    <a:pt x="3" y="65"/>
                    <a:pt x="3" y="65"/>
                  </a:cubicBezTo>
                  <a:cubicBezTo>
                    <a:pt x="0" y="43"/>
                    <a:pt x="0" y="43"/>
                    <a:pt x="0" y="43"/>
                  </a:cubicBezTo>
                  <a:cubicBezTo>
                    <a:pt x="11" y="0"/>
                    <a:pt x="11" y="0"/>
                    <a:pt x="11" y="0"/>
                  </a:cubicBezTo>
                  <a:cubicBezTo>
                    <a:pt x="32" y="1"/>
                    <a:pt x="32" y="1"/>
                    <a:pt x="32" y="1"/>
                  </a:cubicBezTo>
                  <a:cubicBezTo>
                    <a:pt x="33" y="13"/>
                    <a:pt x="33" y="13"/>
                    <a:pt x="33" y="13"/>
                  </a:cubicBezTo>
                  <a:cubicBezTo>
                    <a:pt x="60" y="20"/>
                    <a:pt x="60" y="20"/>
                    <a:pt x="60" y="20"/>
                  </a:cubicBezTo>
                  <a:cubicBezTo>
                    <a:pt x="67" y="37"/>
                    <a:pt x="67" y="37"/>
                    <a:pt x="67" y="37"/>
                  </a:cubicBezTo>
                  <a:cubicBezTo>
                    <a:pt x="51" y="43"/>
                    <a:pt x="51" y="43"/>
                    <a:pt x="51" y="43"/>
                  </a:cubicBezTo>
                  <a:cubicBezTo>
                    <a:pt x="51" y="43"/>
                    <a:pt x="45" y="55"/>
                    <a:pt x="45" y="55"/>
                  </a:cubicBezTo>
                  <a:cubicBezTo>
                    <a:pt x="45" y="55"/>
                    <a:pt x="64" y="57"/>
                    <a:pt x="64" y="57"/>
                  </a:cubicBezTo>
                  <a:cubicBezTo>
                    <a:pt x="65" y="65"/>
                    <a:pt x="65" y="65"/>
                    <a:pt x="65" y="65"/>
                  </a:cubicBezTo>
                  <a:cubicBezTo>
                    <a:pt x="74" y="58"/>
                    <a:pt x="74" y="58"/>
                    <a:pt x="74" y="58"/>
                  </a:cubicBezTo>
                  <a:cubicBezTo>
                    <a:pt x="74" y="69"/>
                    <a:pt x="74" y="69"/>
                    <a:pt x="74" y="69"/>
                  </a:cubicBezTo>
                  <a:cubicBezTo>
                    <a:pt x="78" y="75"/>
                    <a:pt x="78" y="75"/>
                    <a:pt x="78" y="75"/>
                  </a:cubicBezTo>
                  <a:cubicBezTo>
                    <a:pt x="97" y="63"/>
                    <a:pt x="97" y="63"/>
                    <a:pt x="97" y="63"/>
                  </a:cubicBezTo>
                  <a:cubicBezTo>
                    <a:pt x="93" y="84"/>
                    <a:pt x="93" y="84"/>
                    <a:pt x="93" y="84"/>
                  </a:cubicBezTo>
                  <a:lnTo>
                    <a:pt x="98"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74">
              <a:extLst>
                <a:ext uri="{FF2B5EF4-FFF2-40B4-BE49-F238E27FC236}">
                  <a16:creationId xmlns:a16="http://schemas.microsoft.com/office/drawing/2014/main" id="{FF9D6B84-CDB7-46BC-9222-6ED4C6DDDC8C}"/>
                </a:ext>
              </a:extLst>
            </p:cNvPr>
            <p:cNvSpPr>
              <a:spLocks/>
            </p:cNvSpPr>
            <p:nvPr/>
          </p:nvSpPr>
          <p:spPr bwMode="auto">
            <a:xfrm>
              <a:off x="6756379" y="1425138"/>
              <a:ext cx="33320" cy="35541"/>
            </a:xfrm>
            <a:custGeom>
              <a:avLst/>
              <a:gdLst>
                <a:gd name="T0" fmla="*/ 14 w 22"/>
                <a:gd name="T1" fmla="*/ 23 h 24"/>
                <a:gd name="T2" fmla="*/ 22 w 22"/>
                <a:gd name="T3" fmla="*/ 9 h 24"/>
                <a:gd name="T4" fmla="*/ 21 w 22"/>
                <a:gd name="T5" fmla="*/ 0 h 24"/>
                <a:gd name="T6" fmla="*/ 0 w 22"/>
                <a:gd name="T7" fmla="*/ 13 h 24"/>
                <a:gd name="T8" fmla="*/ 14 w 22"/>
                <a:gd name="T9" fmla="*/ 23 h 24"/>
              </a:gdLst>
              <a:ahLst/>
              <a:cxnLst>
                <a:cxn ang="0">
                  <a:pos x="T0" y="T1"/>
                </a:cxn>
                <a:cxn ang="0">
                  <a:pos x="T2" y="T3"/>
                </a:cxn>
                <a:cxn ang="0">
                  <a:pos x="T4" y="T5"/>
                </a:cxn>
                <a:cxn ang="0">
                  <a:pos x="T6" y="T7"/>
                </a:cxn>
                <a:cxn ang="0">
                  <a:pos x="T8" y="T9"/>
                </a:cxn>
              </a:cxnLst>
              <a:rect l="0" t="0" r="r" b="b"/>
              <a:pathLst>
                <a:path w="22" h="24">
                  <a:moveTo>
                    <a:pt x="14" y="23"/>
                  </a:moveTo>
                  <a:cubicBezTo>
                    <a:pt x="14" y="23"/>
                    <a:pt x="18" y="12"/>
                    <a:pt x="22" y="9"/>
                  </a:cubicBezTo>
                  <a:cubicBezTo>
                    <a:pt x="21" y="0"/>
                    <a:pt x="21" y="0"/>
                    <a:pt x="21" y="0"/>
                  </a:cubicBezTo>
                  <a:cubicBezTo>
                    <a:pt x="0" y="13"/>
                    <a:pt x="0" y="13"/>
                    <a:pt x="0" y="13"/>
                  </a:cubicBezTo>
                  <a:cubicBezTo>
                    <a:pt x="0" y="13"/>
                    <a:pt x="9" y="24"/>
                    <a:pt x="14"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75">
              <a:extLst>
                <a:ext uri="{FF2B5EF4-FFF2-40B4-BE49-F238E27FC236}">
                  <a16:creationId xmlns:a16="http://schemas.microsoft.com/office/drawing/2014/main" id="{02D76EC3-6960-454A-A2AD-0F0311985CD3}"/>
                </a:ext>
              </a:extLst>
            </p:cNvPr>
            <p:cNvSpPr>
              <a:spLocks/>
            </p:cNvSpPr>
            <p:nvPr/>
          </p:nvSpPr>
          <p:spPr bwMode="auto">
            <a:xfrm>
              <a:off x="6823019" y="1396261"/>
              <a:ext cx="44426" cy="44426"/>
            </a:xfrm>
            <a:custGeom>
              <a:avLst/>
              <a:gdLst>
                <a:gd name="T0" fmla="*/ 15 w 29"/>
                <a:gd name="T1" fmla="*/ 30 h 30"/>
                <a:gd name="T2" fmla="*/ 20 w 29"/>
                <a:gd name="T3" fmla="*/ 19 h 30"/>
                <a:gd name="T4" fmla="*/ 29 w 29"/>
                <a:gd name="T5" fmla="*/ 15 h 30"/>
                <a:gd name="T6" fmla="*/ 15 w 29"/>
                <a:gd name="T7" fmla="*/ 0 h 30"/>
                <a:gd name="T8" fmla="*/ 0 w 29"/>
                <a:gd name="T9" fmla="*/ 24 h 30"/>
                <a:gd name="T10" fmla="*/ 15 w 29"/>
                <a:gd name="T11" fmla="*/ 30 h 30"/>
              </a:gdLst>
              <a:ahLst/>
              <a:cxnLst>
                <a:cxn ang="0">
                  <a:pos x="T0" y="T1"/>
                </a:cxn>
                <a:cxn ang="0">
                  <a:pos x="T2" y="T3"/>
                </a:cxn>
                <a:cxn ang="0">
                  <a:pos x="T4" y="T5"/>
                </a:cxn>
                <a:cxn ang="0">
                  <a:pos x="T6" y="T7"/>
                </a:cxn>
                <a:cxn ang="0">
                  <a:pos x="T8" y="T9"/>
                </a:cxn>
                <a:cxn ang="0">
                  <a:pos x="T10" y="T11"/>
                </a:cxn>
              </a:cxnLst>
              <a:rect l="0" t="0" r="r" b="b"/>
              <a:pathLst>
                <a:path w="29" h="30">
                  <a:moveTo>
                    <a:pt x="15" y="30"/>
                  </a:moveTo>
                  <a:cubicBezTo>
                    <a:pt x="15" y="30"/>
                    <a:pt x="20" y="19"/>
                    <a:pt x="20" y="19"/>
                  </a:cubicBezTo>
                  <a:cubicBezTo>
                    <a:pt x="20" y="19"/>
                    <a:pt x="29" y="15"/>
                    <a:pt x="29" y="15"/>
                  </a:cubicBezTo>
                  <a:cubicBezTo>
                    <a:pt x="15" y="0"/>
                    <a:pt x="15" y="0"/>
                    <a:pt x="15" y="0"/>
                  </a:cubicBezTo>
                  <a:cubicBezTo>
                    <a:pt x="0" y="24"/>
                    <a:pt x="0" y="24"/>
                    <a:pt x="0" y="24"/>
                  </a:cubicBezTo>
                  <a:lnTo>
                    <a:pt x="15"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76">
              <a:extLst>
                <a:ext uri="{FF2B5EF4-FFF2-40B4-BE49-F238E27FC236}">
                  <a16:creationId xmlns:a16="http://schemas.microsoft.com/office/drawing/2014/main" id="{006C436A-4DB5-4D1F-AFA3-F5DA2FA6B73E}"/>
                </a:ext>
              </a:extLst>
            </p:cNvPr>
            <p:cNvSpPr>
              <a:spLocks/>
            </p:cNvSpPr>
            <p:nvPr/>
          </p:nvSpPr>
          <p:spPr bwMode="auto">
            <a:xfrm>
              <a:off x="6718617" y="1351835"/>
              <a:ext cx="39984" cy="39984"/>
            </a:xfrm>
            <a:custGeom>
              <a:avLst/>
              <a:gdLst>
                <a:gd name="T0" fmla="*/ 17 w 26"/>
                <a:gd name="T1" fmla="*/ 26 h 26"/>
                <a:gd name="T2" fmla="*/ 0 w 26"/>
                <a:gd name="T3" fmla="*/ 14 h 26"/>
                <a:gd name="T4" fmla="*/ 6 w 26"/>
                <a:gd name="T5" fmla="*/ 0 h 26"/>
                <a:gd name="T6" fmla="*/ 26 w 26"/>
                <a:gd name="T7" fmla="*/ 17 h 26"/>
                <a:gd name="T8" fmla="*/ 17 w 26"/>
                <a:gd name="T9" fmla="*/ 26 h 26"/>
              </a:gdLst>
              <a:ahLst/>
              <a:cxnLst>
                <a:cxn ang="0">
                  <a:pos x="T0" y="T1"/>
                </a:cxn>
                <a:cxn ang="0">
                  <a:pos x="T2" y="T3"/>
                </a:cxn>
                <a:cxn ang="0">
                  <a:pos x="T4" y="T5"/>
                </a:cxn>
                <a:cxn ang="0">
                  <a:pos x="T6" y="T7"/>
                </a:cxn>
                <a:cxn ang="0">
                  <a:pos x="T8" y="T9"/>
                </a:cxn>
              </a:cxnLst>
              <a:rect l="0" t="0" r="r" b="b"/>
              <a:pathLst>
                <a:path w="26" h="26">
                  <a:moveTo>
                    <a:pt x="17" y="26"/>
                  </a:moveTo>
                  <a:cubicBezTo>
                    <a:pt x="17" y="26"/>
                    <a:pt x="0" y="14"/>
                    <a:pt x="0" y="14"/>
                  </a:cubicBezTo>
                  <a:cubicBezTo>
                    <a:pt x="0" y="14"/>
                    <a:pt x="6" y="0"/>
                    <a:pt x="6" y="0"/>
                  </a:cubicBezTo>
                  <a:cubicBezTo>
                    <a:pt x="26" y="17"/>
                    <a:pt x="26" y="17"/>
                    <a:pt x="26" y="17"/>
                  </a:cubicBezTo>
                  <a:lnTo>
                    <a:pt x="17"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77">
              <a:extLst>
                <a:ext uri="{FF2B5EF4-FFF2-40B4-BE49-F238E27FC236}">
                  <a16:creationId xmlns:a16="http://schemas.microsoft.com/office/drawing/2014/main" id="{964C53AB-BAE1-4F97-8B18-7AA3D3F34E2F}"/>
                </a:ext>
              </a:extLst>
            </p:cNvPr>
            <p:cNvSpPr>
              <a:spLocks/>
            </p:cNvSpPr>
            <p:nvPr/>
          </p:nvSpPr>
          <p:spPr bwMode="auto">
            <a:xfrm>
              <a:off x="6747494" y="1280753"/>
              <a:ext cx="37762" cy="57754"/>
            </a:xfrm>
            <a:custGeom>
              <a:avLst/>
              <a:gdLst>
                <a:gd name="T0" fmla="*/ 18 w 25"/>
                <a:gd name="T1" fmla="*/ 39 h 39"/>
                <a:gd name="T2" fmla="*/ 18 w 25"/>
                <a:gd name="T3" fmla="*/ 22 h 39"/>
                <a:gd name="T4" fmla="*/ 1 w 25"/>
                <a:gd name="T5" fmla="*/ 23 h 39"/>
                <a:gd name="T6" fmla="*/ 2 w 25"/>
                <a:gd name="T7" fmla="*/ 9 h 39"/>
                <a:gd name="T8" fmla="*/ 20 w 25"/>
                <a:gd name="T9" fmla="*/ 0 h 39"/>
                <a:gd name="T10" fmla="*/ 24 w 25"/>
                <a:gd name="T11" fmla="*/ 6 h 39"/>
                <a:gd name="T12" fmla="*/ 25 w 25"/>
                <a:gd name="T13" fmla="*/ 39 h 39"/>
                <a:gd name="T14" fmla="*/ 18 w 25"/>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9">
                  <a:moveTo>
                    <a:pt x="18" y="39"/>
                  </a:moveTo>
                  <a:cubicBezTo>
                    <a:pt x="18" y="22"/>
                    <a:pt x="18" y="22"/>
                    <a:pt x="18" y="22"/>
                  </a:cubicBezTo>
                  <a:cubicBezTo>
                    <a:pt x="18" y="22"/>
                    <a:pt x="0" y="24"/>
                    <a:pt x="1" y="23"/>
                  </a:cubicBezTo>
                  <a:cubicBezTo>
                    <a:pt x="1" y="23"/>
                    <a:pt x="2" y="9"/>
                    <a:pt x="2" y="9"/>
                  </a:cubicBezTo>
                  <a:cubicBezTo>
                    <a:pt x="20" y="0"/>
                    <a:pt x="20" y="0"/>
                    <a:pt x="20" y="0"/>
                  </a:cubicBezTo>
                  <a:cubicBezTo>
                    <a:pt x="24" y="6"/>
                    <a:pt x="24" y="6"/>
                    <a:pt x="24" y="6"/>
                  </a:cubicBezTo>
                  <a:cubicBezTo>
                    <a:pt x="25" y="39"/>
                    <a:pt x="25" y="39"/>
                    <a:pt x="25"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78">
              <a:extLst>
                <a:ext uri="{FF2B5EF4-FFF2-40B4-BE49-F238E27FC236}">
                  <a16:creationId xmlns:a16="http://schemas.microsoft.com/office/drawing/2014/main" id="{C7EF7034-DBBC-4069-AB43-E98D0FFE9025}"/>
                </a:ext>
              </a:extLst>
            </p:cNvPr>
            <p:cNvSpPr>
              <a:spLocks/>
            </p:cNvSpPr>
            <p:nvPr/>
          </p:nvSpPr>
          <p:spPr bwMode="auto">
            <a:xfrm>
              <a:off x="6831904" y="1327400"/>
              <a:ext cx="66639" cy="46648"/>
            </a:xfrm>
            <a:custGeom>
              <a:avLst/>
              <a:gdLst>
                <a:gd name="T0" fmla="*/ 0 w 30"/>
                <a:gd name="T1" fmla="*/ 21 h 21"/>
                <a:gd name="T2" fmla="*/ 16 w 30"/>
                <a:gd name="T3" fmla="*/ 10 h 21"/>
                <a:gd name="T4" fmla="*/ 22 w 30"/>
                <a:gd name="T5" fmla="*/ 11 h 21"/>
                <a:gd name="T6" fmla="*/ 30 w 30"/>
                <a:gd name="T7" fmla="*/ 1 h 21"/>
                <a:gd name="T8" fmla="*/ 19 w 30"/>
                <a:gd name="T9" fmla="*/ 2 h 21"/>
                <a:gd name="T10" fmla="*/ 13 w 30"/>
                <a:gd name="T11" fmla="*/ 0 h 21"/>
                <a:gd name="T12" fmla="*/ 5 w 30"/>
                <a:gd name="T13" fmla="*/ 10 h 21"/>
                <a:gd name="T14" fmla="*/ 0 w 3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0" y="21"/>
                  </a:moveTo>
                  <a:lnTo>
                    <a:pt x="16" y="10"/>
                  </a:lnTo>
                  <a:lnTo>
                    <a:pt x="22" y="11"/>
                  </a:lnTo>
                  <a:lnTo>
                    <a:pt x="30" y="1"/>
                  </a:lnTo>
                  <a:lnTo>
                    <a:pt x="19" y="2"/>
                  </a:lnTo>
                  <a:lnTo>
                    <a:pt x="13" y="0"/>
                  </a:lnTo>
                  <a:lnTo>
                    <a:pt x="5" y="10"/>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79">
              <a:extLst>
                <a:ext uri="{FF2B5EF4-FFF2-40B4-BE49-F238E27FC236}">
                  <a16:creationId xmlns:a16="http://schemas.microsoft.com/office/drawing/2014/main" id="{FF468E17-4365-4A28-966D-266BE57CA46D}"/>
                </a:ext>
              </a:extLst>
            </p:cNvPr>
            <p:cNvSpPr>
              <a:spLocks/>
            </p:cNvSpPr>
            <p:nvPr/>
          </p:nvSpPr>
          <p:spPr bwMode="auto">
            <a:xfrm>
              <a:off x="7229519" y="863146"/>
              <a:ext cx="208803" cy="446484"/>
            </a:xfrm>
            <a:custGeom>
              <a:avLst/>
              <a:gdLst>
                <a:gd name="T0" fmla="*/ 34 w 94"/>
                <a:gd name="T1" fmla="*/ 201 h 201"/>
                <a:gd name="T2" fmla="*/ 40 w 94"/>
                <a:gd name="T3" fmla="*/ 179 h 201"/>
                <a:gd name="T4" fmla="*/ 38 w 94"/>
                <a:gd name="T5" fmla="*/ 168 h 201"/>
                <a:gd name="T6" fmla="*/ 48 w 94"/>
                <a:gd name="T7" fmla="*/ 168 h 201"/>
                <a:gd name="T8" fmla="*/ 48 w 94"/>
                <a:gd name="T9" fmla="*/ 153 h 201"/>
                <a:gd name="T10" fmla="*/ 57 w 94"/>
                <a:gd name="T11" fmla="*/ 134 h 201"/>
                <a:gd name="T12" fmla="*/ 52 w 94"/>
                <a:gd name="T13" fmla="*/ 106 h 201"/>
                <a:gd name="T14" fmla="*/ 54 w 94"/>
                <a:gd name="T15" fmla="*/ 99 h 201"/>
                <a:gd name="T16" fmla="*/ 59 w 94"/>
                <a:gd name="T17" fmla="*/ 111 h 201"/>
                <a:gd name="T18" fmla="*/ 68 w 94"/>
                <a:gd name="T19" fmla="*/ 106 h 201"/>
                <a:gd name="T20" fmla="*/ 79 w 94"/>
                <a:gd name="T21" fmla="*/ 71 h 201"/>
                <a:gd name="T22" fmla="*/ 58 w 94"/>
                <a:gd name="T23" fmla="*/ 71 h 201"/>
                <a:gd name="T24" fmla="*/ 75 w 94"/>
                <a:gd name="T25" fmla="*/ 60 h 201"/>
                <a:gd name="T26" fmla="*/ 86 w 94"/>
                <a:gd name="T27" fmla="*/ 46 h 201"/>
                <a:gd name="T28" fmla="*/ 83 w 94"/>
                <a:gd name="T29" fmla="*/ 25 h 201"/>
                <a:gd name="T30" fmla="*/ 92 w 94"/>
                <a:gd name="T31" fmla="*/ 21 h 201"/>
                <a:gd name="T32" fmla="*/ 94 w 94"/>
                <a:gd name="T33" fmla="*/ 1 h 201"/>
                <a:gd name="T34" fmla="*/ 83 w 94"/>
                <a:gd name="T35" fmla="*/ 0 h 201"/>
                <a:gd name="T36" fmla="*/ 81 w 94"/>
                <a:gd name="T37" fmla="*/ 16 h 201"/>
                <a:gd name="T38" fmla="*/ 69 w 94"/>
                <a:gd name="T39" fmla="*/ 25 h 201"/>
                <a:gd name="T40" fmla="*/ 61 w 94"/>
                <a:gd name="T41" fmla="*/ 18 h 201"/>
                <a:gd name="T42" fmla="*/ 44 w 94"/>
                <a:gd name="T43" fmla="*/ 22 h 201"/>
                <a:gd name="T44" fmla="*/ 34 w 94"/>
                <a:gd name="T45" fmla="*/ 37 h 201"/>
                <a:gd name="T46" fmla="*/ 26 w 94"/>
                <a:gd name="T47" fmla="*/ 29 h 201"/>
                <a:gd name="T48" fmla="*/ 16 w 94"/>
                <a:gd name="T49" fmla="*/ 47 h 201"/>
                <a:gd name="T50" fmla="*/ 35 w 94"/>
                <a:gd name="T51" fmla="*/ 54 h 201"/>
                <a:gd name="T52" fmla="*/ 40 w 94"/>
                <a:gd name="T53" fmla="*/ 71 h 201"/>
                <a:gd name="T54" fmla="*/ 30 w 94"/>
                <a:gd name="T55" fmla="*/ 71 h 201"/>
                <a:gd name="T56" fmla="*/ 35 w 94"/>
                <a:gd name="T57" fmla="*/ 78 h 201"/>
                <a:gd name="T58" fmla="*/ 49 w 94"/>
                <a:gd name="T59" fmla="*/ 80 h 201"/>
                <a:gd name="T60" fmla="*/ 40 w 94"/>
                <a:gd name="T61" fmla="*/ 87 h 201"/>
                <a:gd name="T62" fmla="*/ 28 w 94"/>
                <a:gd name="T63" fmla="*/ 85 h 201"/>
                <a:gd name="T64" fmla="*/ 22 w 94"/>
                <a:gd name="T65" fmla="*/ 91 h 201"/>
                <a:gd name="T66" fmla="*/ 22 w 94"/>
                <a:gd name="T67" fmla="*/ 82 h 201"/>
                <a:gd name="T68" fmla="*/ 12 w 94"/>
                <a:gd name="T69" fmla="*/ 89 h 201"/>
                <a:gd name="T70" fmla="*/ 0 w 94"/>
                <a:gd name="T71" fmla="*/ 85 h 201"/>
                <a:gd name="T72" fmla="*/ 1 w 94"/>
                <a:gd name="T73" fmla="*/ 99 h 201"/>
                <a:gd name="T74" fmla="*/ 22 w 94"/>
                <a:gd name="T75" fmla="*/ 108 h 201"/>
                <a:gd name="T76" fmla="*/ 15 w 94"/>
                <a:gd name="T77" fmla="*/ 116 h 201"/>
                <a:gd name="T78" fmla="*/ 21 w 94"/>
                <a:gd name="T79" fmla="*/ 126 h 201"/>
                <a:gd name="T80" fmla="*/ 32 w 94"/>
                <a:gd name="T81" fmla="*/ 112 h 201"/>
                <a:gd name="T82" fmla="*/ 37 w 94"/>
                <a:gd name="T83" fmla="*/ 121 h 201"/>
                <a:gd name="T84" fmla="*/ 44 w 94"/>
                <a:gd name="T85" fmla="*/ 114 h 201"/>
                <a:gd name="T86" fmla="*/ 43 w 94"/>
                <a:gd name="T87" fmla="*/ 139 h 201"/>
                <a:gd name="T88" fmla="*/ 24 w 94"/>
                <a:gd name="T89" fmla="*/ 186 h 201"/>
                <a:gd name="T90" fmla="*/ 27 w 94"/>
                <a:gd name="T91" fmla="*/ 187 h 201"/>
                <a:gd name="T92" fmla="*/ 34 w 94"/>
                <a:gd name="T9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201">
                  <a:moveTo>
                    <a:pt x="34" y="201"/>
                  </a:moveTo>
                  <a:lnTo>
                    <a:pt x="40" y="179"/>
                  </a:lnTo>
                  <a:lnTo>
                    <a:pt x="38" y="168"/>
                  </a:lnTo>
                  <a:lnTo>
                    <a:pt x="48" y="168"/>
                  </a:lnTo>
                  <a:lnTo>
                    <a:pt x="48" y="153"/>
                  </a:lnTo>
                  <a:lnTo>
                    <a:pt x="57" y="134"/>
                  </a:lnTo>
                  <a:lnTo>
                    <a:pt x="52" y="106"/>
                  </a:lnTo>
                  <a:lnTo>
                    <a:pt x="54" y="99"/>
                  </a:lnTo>
                  <a:lnTo>
                    <a:pt x="59" y="111"/>
                  </a:lnTo>
                  <a:lnTo>
                    <a:pt x="68" y="106"/>
                  </a:lnTo>
                  <a:lnTo>
                    <a:pt x="79" y="71"/>
                  </a:lnTo>
                  <a:lnTo>
                    <a:pt x="58" y="71"/>
                  </a:lnTo>
                  <a:lnTo>
                    <a:pt x="75" y="60"/>
                  </a:lnTo>
                  <a:lnTo>
                    <a:pt x="86" y="46"/>
                  </a:lnTo>
                  <a:lnTo>
                    <a:pt x="83" y="25"/>
                  </a:lnTo>
                  <a:lnTo>
                    <a:pt x="92" y="21"/>
                  </a:lnTo>
                  <a:lnTo>
                    <a:pt x="94" y="1"/>
                  </a:lnTo>
                  <a:lnTo>
                    <a:pt x="83" y="0"/>
                  </a:lnTo>
                  <a:lnTo>
                    <a:pt x="81" y="16"/>
                  </a:lnTo>
                  <a:lnTo>
                    <a:pt x="69" y="25"/>
                  </a:lnTo>
                  <a:lnTo>
                    <a:pt x="61" y="18"/>
                  </a:lnTo>
                  <a:lnTo>
                    <a:pt x="44" y="22"/>
                  </a:lnTo>
                  <a:lnTo>
                    <a:pt x="34" y="37"/>
                  </a:lnTo>
                  <a:lnTo>
                    <a:pt x="26" y="29"/>
                  </a:lnTo>
                  <a:lnTo>
                    <a:pt x="16" y="47"/>
                  </a:lnTo>
                  <a:lnTo>
                    <a:pt x="35" y="54"/>
                  </a:lnTo>
                  <a:lnTo>
                    <a:pt x="40" y="71"/>
                  </a:lnTo>
                  <a:lnTo>
                    <a:pt x="30" y="71"/>
                  </a:lnTo>
                  <a:lnTo>
                    <a:pt x="35" y="78"/>
                  </a:lnTo>
                  <a:lnTo>
                    <a:pt x="49" y="80"/>
                  </a:lnTo>
                  <a:lnTo>
                    <a:pt x="40" y="87"/>
                  </a:lnTo>
                  <a:lnTo>
                    <a:pt x="28" y="85"/>
                  </a:lnTo>
                  <a:lnTo>
                    <a:pt x="22" y="91"/>
                  </a:lnTo>
                  <a:lnTo>
                    <a:pt x="22" y="82"/>
                  </a:lnTo>
                  <a:lnTo>
                    <a:pt x="12" y="89"/>
                  </a:lnTo>
                  <a:lnTo>
                    <a:pt x="0" y="85"/>
                  </a:lnTo>
                  <a:lnTo>
                    <a:pt x="1" y="99"/>
                  </a:lnTo>
                  <a:lnTo>
                    <a:pt x="22" y="108"/>
                  </a:lnTo>
                  <a:lnTo>
                    <a:pt x="15" y="116"/>
                  </a:lnTo>
                  <a:lnTo>
                    <a:pt x="21" y="126"/>
                  </a:lnTo>
                  <a:lnTo>
                    <a:pt x="32" y="112"/>
                  </a:lnTo>
                  <a:lnTo>
                    <a:pt x="37" y="121"/>
                  </a:lnTo>
                  <a:lnTo>
                    <a:pt x="44" y="114"/>
                  </a:lnTo>
                  <a:lnTo>
                    <a:pt x="43" y="139"/>
                  </a:lnTo>
                  <a:lnTo>
                    <a:pt x="24" y="186"/>
                  </a:lnTo>
                  <a:lnTo>
                    <a:pt x="27" y="187"/>
                  </a:lnTo>
                  <a:lnTo>
                    <a:pt x="34"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80">
              <a:extLst>
                <a:ext uri="{FF2B5EF4-FFF2-40B4-BE49-F238E27FC236}">
                  <a16:creationId xmlns:a16="http://schemas.microsoft.com/office/drawing/2014/main" id="{296DE1BA-D099-4813-AB2D-A6705F1276F9}"/>
                </a:ext>
              </a:extLst>
            </p:cNvPr>
            <p:cNvSpPr>
              <a:spLocks/>
            </p:cNvSpPr>
            <p:nvPr/>
          </p:nvSpPr>
          <p:spPr bwMode="auto">
            <a:xfrm>
              <a:off x="7365019" y="1143032"/>
              <a:ext cx="31098" cy="31098"/>
            </a:xfrm>
            <a:custGeom>
              <a:avLst/>
              <a:gdLst>
                <a:gd name="T0" fmla="*/ 4 w 14"/>
                <a:gd name="T1" fmla="*/ 14 h 14"/>
                <a:gd name="T2" fmla="*/ 14 w 14"/>
                <a:gd name="T3" fmla="*/ 6 h 14"/>
                <a:gd name="T4" fmla="*/ 9 w 14"/>
                <a:gd name="T5" fmla="*/ 0 h 14"/>
                <a:gd name="T6" fmla="*/ 0 w 14"/>
                <a:gd name="T7" fmla="*/ 0 h 14"/>
                <a:gd name="T8" fmla="*/ 4 w 14"/>
                <a:gd name="T9" fmla="*/ 14 h 14"/>
              </a:gdLst>
              <a:ahLst/>
              <a:cxnLst>
                <a:cxn ang="0">
                  <a:pos x="T0" y="T1"/>
                </a:cxn>
                <a:cxn ang="0">
                  <a:pos x="T2" y="T3"/>
                </a:cxn>
                <a:cxn ang="0">
                  <a:pos x="T4" y="T5"/>
                </a:cxn>
                <a:cxn ang="0">
                  <a:pos x="T6" y="T7"/>
                </a:cxn>
                <a:cxn ang="0">
                  <a:pos x="T8" y="T9"/>
                </a:cxn>
              </a:cxnLst>
              <a:rect l="0" t="0" r="r" b="b"/>
              <a:pathLst>
                <a:path w="14" h="14">
                  <a:moveTo>
                    <a:pt x="4" y="14"/>
                  </a:moveTo>
                  <a:lnTo>
                    <a:pt x="14" y="6"/>
                  </a:lnTo>
                  <a:lnTo>
                    <a:pt x="9" y="0"/>
                  </a:lnTo>
                  <a:lnTo>
                    <a:pt x="0" y="0"/>
                  </a:lnTo>
                  <a:lnTo>
                    <a:pt x="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81">
              <a:extLst>
                <a:ext uri="{FF2B5EF4-FFF2-40B4-BE49-F238E27FC236}">
                  <a16:creationId xmlns:a16="http://schemas.microsoft.com/office/drawing/2014/main" id="{5C1C40A1-B4EE-41EE-BC2B-3BCDE4831BBF}"/>
                </a:ext>
              </a:extLst>
            </p:cNvPr>
            <p:cNvSpPr>
              <a:spLocks/>
            </p:cNvSpPr>
            <p:nvPr/>
          </p:nvSpPr>
          <p:spPr bwMode="auto">
            <a:xfrm>
              <a:off x="7411666" y="1040851"/>
              <a:ext cx="31098" cy="24434"/>
            </a:xfrm>
            <a:custGeom>
              <a:avLst/>
              <a:gdLst>
                <a:gd name="T0" fmla="*/ 2 w 14"/>
                <a:gd name="T1" fmla="*/ 11 h 11"/>
                <a:gd name="T2" fmla="*/ 14 w 14"/>
                <a:gd name="T3" fmla="*/ 0 h 11"/>
                <a:gd name="T4" fmla="*/ 0 w 14"/>
                <a:gd name="T5" fmla="*/ 6 h 11"/>
                <a:gd name="T6" fmla="*/ 2 w 14"/>
                <a:gd name="T7" fmla="*/ 11 h 11"/>
              </a:gdLst>
              <a:ahLst/>
              <a:cxnLst>
                <a:cxn ang="0">
                  <a:pos x="T0" y="T1"/>
                </a:cxn>
                <a:cxn ang="0">
                  <a:pos x="T2" y="T3"/>
                </a:cxn>
                <a:cxn ang="0">
                  <a:pos x="T4" y="T5"/>
                </a:cxn>
                <a:cxn ang="0">
                  <a:pos x="T6" y="T7"/>
                </a:cxn>
              </a:cxnLst>
              <a:rect l="0" t="0" r="r" b="b"/>
              <a:pathLst>
                <a:path w="14" h="11">
                  <a:moveTo>
                    <a:pt x="2" y="11"/>
                  </a:moveTo>
                  <a:lnTo>
                    <a:pt x="14" y="0"/>
                  </a:lnTo>
                  <a:lnTo>
                    <a:pt x="0" y="6"/>
                  </a:lnTo>
                  <a:lnTo>
                    <a:pt x="2"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82">
              <a:extLst>
                <a:ext uri="{FF2B5EF4-FFF2-40B4-BE49-F238E27FC236}">
                  <a16:creationId xmlns:a16="http://schemas.microsoft.com/office/drawing/2014/main" id="{4BD07801-75C9-4400-B362-577FA1BE30FC}"/>
                </a:ext>
              </a:extLst>
            </p:cNvPr>
            <p:cNvSpPr>
              <a:spLocks/>
            </p:cNvSpPr>
            <p:nvPr/>
          </p:nvSpPr>
          <p:spPr bwMode="auto">
            <a:xfrm>
              <a:off x="7456093" y="918679"/>
              <a:ext cx="39984" cy="33320"/>
            </a:xfrm>
            <a:custGeom>
              <a:avLst/>
              <a:gdLst>
                <a:gd name="T0" fmla="*/ 11 w 18"/>
                <a:gd name="T1" fmla="*/ 15 h 15"/>
                <a:gd name="T2" fmla="*/ 18 w 18"/>
                <a:gd name="T3" fmla="*/ 3 h 15"/>
                <a:gd name="T4" fmla="*/ 0 w 18"/>
                <a:gd name="T5" fmla="*/ 0 h 15"/>
                <a:gd name="T6" fmla="*/ 0 w 18"/>
                <a:gd name="T7" fmla="*/ 11 h 15"/>
                <a:gd name="T8" fmla="*/ 11 w 18"/>
                <a:gd name="T9" fmla="*/ 15 h 15"/>
              </a:gdLst>
              <a:ahLst/>
              <a:cxnLst>
                <a:cxn ang="0">
                  <a:pos x="T0" y="T1"/>
                </a:cxn>
                <a:cxn ang="0">
                  <a:pos x="T2" y="T3"/>
                </a:cxn>
                <a:cxn ang="0">
                  <a:pos x="T4" y="T5"/>
                </a:cxn>
                <a:cxn ang="0">
                  <a:pos x="T6" y="T7"/>
                </a:cxn>
                <a:cxn ang="0">
                  <a:pos x="T8" y="T9"/>
                </a:cxn>
              </a:cxnLst>
              <a:rect l="0" t="0" r="r" b="b"/>
              <a:pathLst>
                <a:path w="18" h="15">
                  <a:moveTo>
                    <a:pt x="11" y="15"/>
                  </a:moveTo>
                  <a:lnTo>
                    <a:pt x="18" y="3"/>
                  </a:lnTo>
                  <a:lnTo>
                    <a:pt x="0" y="0"/>
                  </a:lnTo>
                  <a:lnTo>
                    <a:pt x="0" y="11"/>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83">
              <a:extLst>
                <a:ext uri="{FF2B5EF4-FFF2-40B4-BE49-F238E27FC236}">
                  <a16:creationId xmlns:a16="http://schemas.microsoft.com/office/drawing/2014/main" id="{4B414109-BB43-409A-B5AC-0077A1A599AF}"/>
                </a:ext>
              </a:extLst>
            </p:cNvPr>
            <p:cNvSpPr>
              <a:spLocks/>
            </p:cNvSpPr>
            <p:nvPr/>
          </p:nvSpPr>
          <p:spPr bwMode="auto">
            <a:xfrm>
              <a:off x="7451650" y="818720"/>
              <a:ext cx="57754" cy="75525"/>
            </a:xfrm>
            <a:custGeom>
              <a:avLst/>
              <a:gdLst>
                <a:gd name="T0" fmla="*/ 7 w 26"/>
                <a:gd name="T1" fmla="*/ 34 h 34"/>
                <a:gd name="T2" fmla="*/ 26 w 26"/>
                <a:gd name="T3" fmla="*/ 5 h 34"/>
                <a:gd name="T4" fmla="*/ 13 w 26"/>
                <a:gd name="T5" fmla="*/ 0 h 34"/>
                <a:gd name="T6" fmla="*/ 0 w 26"/>
                <a:gd name="T7" fmla="*/ 28 h 34"/>
                <a:gd name="T8" fmla="*/ 7 w 26"/>
                <a:gd name="T9" fmla="*/ 34 h 34"/>
              </a:gdLst>
              <a:ahLst/>
              <a:cxnLst>
                <a:cxn ang="0">
                  <a:pos x="T0" y="T1"/>
                </a:cxn>
                <a:cxn ang="0">
                  <a:pos x="T2" y="T3"/>
                </a:cxn>
                <a:cxn ang="0">
                  <a:pos x="T4" y="T5"/>
                </a:cxn>
                <a:cxn ang="0">
                  <a:pos x="T6" y="T7"/>
                </a:cxn>
                <a:cxn ang="0">
                  <a:pos x="T8" y="T9"/>
                </a:cxn>
              </a:cxnLst>
              <a:rect l="0" t="0" r="r" b="b"/>
              <a:pathLst>
                <a:path w="26" h="34">
                  <a:moveTo>
                    <a:pt x="7" y="34"/>
                  </a:moveTo>
                  <a:lnTo>
                    <a:pt x="26" y="5"/>
                  </a:lnTo>
                  <a:lnTo>
                    <a:pt x="13" y="0"/>
                  </a:lnTo>
                  <a:lnTo>
                    <a:pt x="0" y="28"/>
                  </a:lnTo>
                  <a:lnTo>
                    <a:pt x="7"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84">
              <a:extLst>
                <a:ext uri="{FF2B5EF4-FFF2-40B4-BE49-F238E27FC236}">
                  <a16:creationId xmlns:a16="http://schemas.microsoft.com/office/drawing/2014/main" id="{7C6EAD04-B3A5-4258-9735-7601DA3456D2}"/>
                </a:ext>
              </a:extLst>
            </p:cNvPr>
            <p:cNvSpPr>
              <a:spLocks/>
            </p:cNvSpPr>
            <p:nvPr/>
          </p:nvSpPr>
          <p:spPr bwMode="auto">
            <a:xfrm>
              <a:off x="7173986" y="1378491"/>
              <a:ext cx="19992" cy="22213"/>
            </a:xfrm>
            <a:custGeom>
              <a:avLst/>
              <a:gdLst>
                <a:gd name="T0" fmla="*/ 14 w 14"/>
                <a:gd name="T1" fmla="*/ 9 h 15"/>
                <a:gd name="T2" fmla="*/ 3 w 14"/>
                <a:gd name="T3" fmla="*/ 15 h 15"/>
                <a:gd name="T4" fmla="*/ 0 w 14"/>
                <a:gd name="T5" fmla="*/ 14 h 15"/>
                <a:gd name="T6" fmla="*/ 0 w 14"/>
                <a:gd name="T7" fmla="*/ 6 h 15"/>
                <a:gd name="T8" fmla="*/ 6 w 14"/>
                <a:gd name="T9" fmla="*/ 1 h 15"/>
                <a:gd name="T10" fmla="*/ 14 w 14"/>
                <a:gd name="T11" fmla="*/ 9 h 15"/>
              </a:gdLst>
              <a:ahLst/>
              <a:cxnLst>
                <a:cxn ang="0">
                  <a:pos x="T0" y="T1"/>
                </a:cxn>
                <a:cxn ang="0">
                  <a:pos x="T2" y="T3"/>
                </a:cxn>
                <a:cxn ang="0">
                  <a:pos x="T4" y="T5"/>
                </a:cxn>
                <a:cxn ang="0">
                  <a:pos x="T6" y="T7"/>
                </a:cxn>
                <a:cxn ang="0">
                  <a:pos x="T8" y="T9"/>
                </a:cxn>
                <a:cxn ang="0">
                  <a:pos x="T10" y="T11"/>
                </a:cxn>
              </a:cxnLst>
              <a:rect l="0" t="0" r="r" b="b"/>
              <a:pathLst>
                <a:path w="14" h="15">
                  <a:moveTo>
                    <a:pt x="14" y="9"/>
                  </a:moveTo>
                  <a:cubicBezTo>
                    <a:pt x="14" y="9"/>
                    <a:pt x="3" y="15"/>
                    <a:pt x="3" y="15"/>
                  </a:cubicBezTo>
                  <a:cubicBezTo>
                    <a:pt x="0" y="14"/>
                    <a:pt x="0" y="14"/>
                    <a:pt x="0" y="14"/>
                  </a:cubicBezTo>
                  <a:cubicBezTo>
                    <a:pt x="0" y="6"/>
                    <a:pt x="0" y="6"/>
                    <a:pt x="0" y="6"/>
                  </a:cubicBezTo>
                  <a:cubicBezTo>
                    <a:pt x="0" y="6"/>
                    <a:pt x="6" y="0"/>
                    <a:pt x="6" y="1"/>
                  </a:cubicBezTo>
                  <a:cubicBezTo>
                    <a:pt x="7" y="1"/>
                    <a:pt x="14" y="9"/>
                    <a:pt x="1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5">
              <a:extLst>
                <a:ext uri="{FF2B5EF4-FFF2-40B4-BE49-F238E27FC236}">
                  <a16:creationId xmlns:a16="http://schemas.microsoft.com/office/drawing/2014/main" id="{C37B83EC-C32F-4B55-8384-9B24AA0D6DEF}"/>
                </a:ext>
              </a:extLst>
            </p:cNvPr>
            <p:cNvSpPr>
              <a:spLocks/>
            </p:cNvSpPr>
            <p:nvPr/>
          </p:nvSpPr>
          <p:spPr bwMode="auto">
            <a:xfrm>
              <a:off x="7138445" y="1065286"/>
              <a:ext cx="19992" cy="24434"/>
            </a:xfrm>
            <a:custGeom>
              <a:avLst/>
              <a:gdLst>
                <a:gd name="T0" fmla="*/ 8 w 9"/>
                <a:gd name="T1" fmla="*/ 0 h 11"/>
                <a:gd name="T2" fmla="*/ 9 w 9"/>
                <a:gd name="T3" fmla="*/ 7 h 11"/>
                <a:gd name="T4" fmla="*/ 7 w 9"/>
                <a:gd name="T5" fmla="*/ 11 h 11"/>
                <a:gd name="T6" fmla="*/ 1 w 9"/>
                <a:gd name="T7" fmla="*/ 9 h 11"/>
                <a:gd name="T8" fmla="*/ 0 w 9"/>
                <a:gd name="T9" fmla="*/ 2 h 11"/>
                <a:gd name="T10" fmla="*/ 8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8" y="0"/>
                  </a:moveTo>
                  <a:lnTo>
                    <a:pt x="9" y="7"/>
                  </a:lnTo>
                  <a:lnTo>
                    <a:pt x="7" y="11"/>
                  </a:lnTo>
                  <a:lnTo>
                    <a:pt x="1" y="9"/>
                  </a:lnTo>
                  <a:lnTo>
                    <a:pt x="0" y="2"/>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86">
              <a:extLst>
                <a:ext uri="{FF2B5EF4-FFF2-40B4-BE49-F238E27FC236}">
                  <a16:creationId xmlns:a16="http://schemas.microsoft.com/office/drawing/2014/main" id="{121FAFA3-1DCD-4619-98D2-CB27E59A444C}"/>
                </a:ext>
              </a:extLst>
            </p:cNvPr>
            <p:cNvSpPr>
              <a:spLocks/>
            </p:cNvSpPr>
            <p:nvPr/>
          </p:nvSpPr>
          <p:spPr bwMode="auto">
            <a:xfrm>
              <a:off x="7480527" y="1011974"/>
              <a:ext cx="19992" cy="13328"/>
            </a:xfrm>
            <a:custGeom>
              <a:avLst/>
              <a:gdLst>
                <a:gd name="T0" fmla="*/ 9 w 9"/>
                <a:gd name="T1" fmla="*/ 6 h 6"/>
                <a:gd name="T2" fmla="*/ 0 w 9"/>
                <a:gd name="T3" fmla="*/ 5 h 6"/>
                <a:gd name="T4" fmla="*/ 1 w 9"/>
                <a:gd name="T5" fmla="*/ 0 h 6"/>
                <a:gd name="T6" fmla="*/ 9 w 9"/>
                <a:gd name="T7" fmla="*/ 0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lnTo>
                    <a:pt x="0" y="5"/>
                  </a:lnTo>
                  <a:lnTo>
                    <a:pt x="1" y="0"/>
                  </a:lnTo>
                  <a:lnTo>
                    <a:pt x="9" y="0"/>
                  </a:lnTo>
                  <a:lnTo>
                    <a:pt x="9"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7">
              <a:extLst>
                <a:ext uri="{FF2B5EF4-FFF2-40B4-BE49-F238E27FC236}">
                  <a16:creationId xmlns:a16="http://schemas.microsoft.com/office/drawing/2014/main" id="{A1CA47C8-BA31-4AB7-905F-B2A965C3F070}"/>
                </a:ext>
              </a:extLst>
            </p:cNvPr>
            <p:cNvSpPr>
              <a:spLocks/>
            </p:cNvSpPr>
            <p:nvPr/>
          </p:nvSpPr>
          <p:spPr bwMode="auto">
            <a:xfrm>
              <a:off x="7242847" y="1000868"/>
              <a:ext cx="26656" cy="22213"/>
            </a:xfrm>
            <a:custGeom>
              <a:avLst/>
              <a:gdLst>
                <a:gd name="T0" fmla="*/ 18 w 18"/>
                <a:gd name="T1" fmla="*/ 9 h 14"/>
                <a:gd name="T2" fmla="*/ 1 w 18"/>
                <a:gd name="T3" fmla="*/ 13 h 14"/>
                <a:gd name="T4" fmla="*/ 1 w 18"/>
                <a:gd name="T5" fmla="*/ 0 h 14"/>
                <a:gd name="T6" fmla="*/ 14 w 18"/>
                <a:gd name="T7" fmla="*/ 1 h 14"/>
                <a:gd name="T8" fmla="*/ 18 w 18"/>
                <a:gd name="T9" fmla="*/ 9 h 14"/>
              </a:gdLst>
              <a:ahLst/>
              <a:cxnLst>
                <a:cxn ang="0">
                  <a:pos x="T0" y="T1"/>
                </a:cxn>
                <a:cxn ang="0">
                  <a:pos x="T2" y="T3"/>
                </a:cxn>
                <a:cxn ang="0">
                  <a:pos x="T4" y="T5"/>
                </a:cxn>
                <a:cxn ang="0">
                  <a:pos x="T6" y="T7"/>
                </a:cxn>
                <a:cxn ang="0">
                  <a:pos x="T8" y="T9"/>
                </a:cxn>
              </a:cxnLst>
              <a:rect l="0" t="0" r="r" b="b"/>
              <a:pathLst>
                <a:path w="18" h="14">
                  <a:moveTo>
                    <a:pt x="18" y="9"/>
                  </a:moveTo>
                  <a:cubicBezTo>
                    <a:pt x="18" y="9"/>
                    <a:pt x="1" y="14"/>
                    <a:pt x="1" y="13"/>
                  </a:cubicBezTo>
                  <a:cubicBezTo>
                    <a:pt x="0" y="12"/>
                    <a:pt x="0" y="0"/>
                    <a:pt x="1" y="0"/>
                  </a:cubicBezTo>
                  <a:cubicBezTo>
                    <a:pt x="1" y="0"/>
                    <a:pt x="13" y="1"/>
                    <a:pt x="14" y="1"/>
                  </a:cubicBezTo>
                  <a:cubicBezTo>
                    <a:pt x="15" y="1"/>
                    <a:pt x="18" y="9"/>
                    <a:pt x="1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88">
              <a:extLst>
                <a:ext uri="{FF2B5EF4-FFF2-40B4-BE49-F238E27FC236}">
                  <a16:creationId xmlns:a16="http://schemas.microsoft.com/office/drawing/2014/main" id="{73B27AF0-DFEB-439E-9F58-EB18B1FE7DA8}"/>
                </a:ext>
              </a:extLst>
            </p:cNvPr>
            <p:cNvSpPr>
              <a:spLocks/>
            </p:cNvSpPr>
            <p:nvPr/>
          </p:nvSpPr>
          <p:spPr bwMode="auto">
            <a:xfrm>
              <a:off x="6089986" y="4459451"/>
              <a:ext cx="635295" cy="677500"/>
            </a:xfrm>
            <a:custGeom>
              <a:avLst/>
              <a:gdLst>
                <a:gd name="T0" fmla="*/ 414 w 418"/>
                <a:gd name="T1" fmla="*/ 310 h 447"/>
                <a:gd name="T2" fmla="*/ 397 w 418"/>
                <a:gd name="T3" fmla="*/ 317 h 447"/>
                <a:gd name="T4" fmla="*/ 397 w 418"/>
                <a:gd name="T5" fmla="*/ 344 h 447"/>
                <a:gd name="T6" fmla="*/ 374 w 418"/>
                <a:gd name="T7" fmla="*/ 371 h 447"/>
                <a:gd name="T8" fmla="*/ 341 w 418"/>
                <a:gd name="T9" fmla="*/ 390 h 447"/>
                <a:gd name="T10" fmla="*/ 308 w 418"/>
                <a:gd name="T11" fmla="*/ 407 h 447"/>
                <a:gd name="T12" fmla="*/ 289 w 418"/>
                <a:gd name="T13" fmla="*/ 388 h 447"/>
                <a:gd name="T14" fmla="*/ 277 w 418"/>
                <a:gd name="T15" fmla="*/ 380 h 447"/>
                <a:gd name="T16" fmla="*/ 264 w 418"/>
                <a:gd name="T17" fmla="*/ 404 h 447"/>
                <a:gd name="T18" fmla="*/ 227 w 418"/>
                <a:gd name="T19" fmla="*/ 401 h 447"/>
                <a:gd name="T20" fmla="*/ 208 w 418"/>
                <a:gd name="T21" fmla="*/ 400 h 447"/>
                <a:gd name="T22" fmla="*/ 203 w 418"/>
                <a:gd name="T23" fmla="*/ 391 h 447"/>
                <a:gd name="T24" fmla="*/ 194 w 418"/>
                <a:gd name="T25" fmla="*/ 404 h 447"/>
                <a:gd name="T26" fmla="*/ 164 w 418"/>
                <a:gd name="T27" fmla="*/ 410 h 447"/>
                <a:gd name="T28" fmla="*/ 147 w 418"/>
                <a:gd name="T29" fmla="*/ 394 h 447"/>
                <a:gd name="T30" fmla="*/ 134 w 418"/>
                <a:gd name="T31" fmla="*/ 383 h 447"/>
                <a:gd name="T32" fmla="*/ 132 w 418"/>
                <a:gd name="T33" fmla="*/ 431 h 447"/>
                <a:gd name="T34" fmla="*/ 100 w 418"/>
                <a:gd name="T35" fmla="*/ 437 h 447"/>
                <a:gd name="T36" fmla="*/ 84 w 418"/>
                <a:gd name="T37" fmla="*/ 447 h 447"/>
                <a:gd name="T38" fmla="*/ 67 w 418"/>
                <a:gd name="T39" fmla="*/ 440 h 447"/>
                <a:gd name="T40" fmla="*/ 7 w 418"/>
                <a:gd name="T41" fmla="*/ 380 h 447"/>
                <a:gd name="T42" fmla="*/ 0 w 418"/>
                <a:gd name="T43" fmla="*/ 346 h 447"/>
                <a:gd name="T44" fmla="*/ 21 w 418"/>
                <a:gd name="T45" fmla="*/ 297 h 447"/>
                <a:gd name="T46" fmla="*/ 34 w 418"/>
                <a:gd name="T47" fmla="*/ 281 h 447"/>
                <a:gd name="T48" fmla="*/ 30 w 418"/>
                <a:gd name="T49" fmla="*/ 257 h 447"/>
                <a:gd name="T50" fmla="*/ 51 w 418"/>
                <a:gd name="T51" fmla="*/ 197 h 447"/>
                <a:gd name="T52" fmla="*/ 24 w 418"/>
                <a:gd name="T53" fmla="*/ 193 h 447"/>
                <a:gd name="T54" fmla="*/ 44 w 418"/>
                <a:gd name="T55" fmla="*/ 160 h 447"/>
                <a:gd name="T56" fmla="*/ 57 w 418"/>
                <a:gd name="T57" fmla="*/ 130 h 447"/>
                <a:gd name="T58" fmla="*/ 47 w 418"/>
                <a:gd name="T59" fmla="*/ 103 h 447"/>
                <a:gd name="T60" fmla="*/ 41 w 418"/>
                <a:gd name="T61" fmla="*/ 69 h 447"/>
                <a:gd name="T62" fmla="*/ 61 w 418"/>
                <a:gd name="T63" fmla="*/ 60 h 447"/>
                <a:gd name="T64" fmla="*/ 80 w 418"/>
                <a:gd name="T65" fmla="*/ 49 h 447"/>
                <a:gd name="T66" fmla="*/ 110 w 418"/>
                <a:gd name="T67" fmla="*/ 80 h 447"/>
                <a:gd name="T68" fmla="*/ 131 w 418"/>
                <a:gd name="T69" fmla="*/ 62 h 447"/>
                <a:gd name="T70" fmla="*/ 146 w 418"/>
                <a:gd name="T71" fmla="*/ 54 h 447"/>
                <a:gd name="T72" fmla="*/ 157 w 418"/>
                <a:gd name="T73" fmla="*/ 66 h 447"/>
                <a:gd name="T74" fmla="*/ 201 w 418"/>
                <a:gd name="T75" fmla="*/ 60 h 447"/>
                <a:gd name="T76" fmla="*/ 231 w 418"/>
                <a:gd name="T77" fmla="*/ 33 h 447"/>
                <a:gd name="T78" fmla="*/ 257 w 418"/>
                <a:gd name="T79" fmla="*/ 13 h 447"/>
                <a:gd name="T80" fmla="*/ 277 w 418"/>
                <a:gd name="T81" fmla="*/ 9 h 447"/>
                <a:gd name="T82" fmla="*/ 311 w 418"/>
                <a:gd name="T83" fmla="*/ 7 h 447"/>
                <a:gd name="T84" fmla="*/ 324 w 418"/>
                <a:gd name="T85" fmla="*/ 60 h 447"/>
                <a:gd name="T86" fmla="*/ 314 w 418"/>
                <a:gd name="T87" fmla="*/ 83 h 447"/>
                <a:gd name="T88" fmla="*/ 304 w 418"/>
                <a:gd name="T89" fmla="*/ 107 h 447"/>
                <a:gd name="T90" fmla="*/ 324 w 418"/>
                <a:gd name="T91" fmla="*/ 123 h 447"/>
                <a:gd name="T92" fmla="*/ 354 w 418"/>
                <a:gd name="T93" fmla="*/ 140 h 447"/>
                <a:gd name="T94" fmla="*/ 347 w 418"/>
                <a:gd name="T95" fmla="*/ 154 h 447"/>
                <a:gd name="T96" fmla="*/ 339 w 418"/>
                <a:gd name="T97" fmla="*/ 154 h 447"/>
                <a:gd name="T98" fmla="*/ 333 w 418"/>
                <a:gd name="T99" fmla="*/ 173 h 447"/>
                <a:gd name="T100" fmla="*/ 348 w 418"/>
                <a:gd name="T101" fmla="*/ 209 h 447"/>
                <a:gd name="T102" fmla="*/ 367 w 418"/>
                <a:gd name="T103" fmla="*/ 236 h 447"/>
                <a:gd name="T104" fmla="*/ 408 w 418"/>
                <a:gd name="T105" fmla="*/ 280 h 447"/>
                <a:gd name="T106" fmla="*/ 418 w 418"/>
                <a:gd name="T107" fmla="*/ 30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447">
                  <a:moveTo>
                    <a:pt x="418" y="307"/>
                  </a:moveTo>
                  <a:cubicBezTo>
                    <a:pt x="418" y="310"/>
                    <a:pt x="418" y="310"/>
                    <a:pt x="418" y="310"/>
                  </a:cubicBezTo>
                  <a:cubicBezTo>
                    <a:pt x="414" y="310"/>
                    <a:pt x="414" y="310"/>
                    <a:pt x="414" y="310"/>
                  </a:cubicBezTo>
                  <a:cubicBezTo>
                    <a:pt x="411" y="314"/>
                    <a:pt x="411" y="314"/>
                    <a:pt x="411" y="314"/>
                  </a:cubicBezTo>
                  <a:cubicBezTo>
                    <a:pt x="397" y="314"/>
                    <a:pt x="397" y="314"/>
                    <a:pt x="397" y="314"/>
                  </a:cubicBezTo>
                  <a:cubicBezTo>
                    <a:pt x="397" y="317"/>
                    <a:pt x="397" y="317"/>
                    <a:pt x="397" y="317"/>
                  </a:cubicBezTo>
                  <a:cubicBezTo>
                    <a:pt x="408" y="324"/>
                    <a:pt x="408" y="324"/>
                    <a:pt x="408" y="324"/>
                  </a:cubicBezTo>
                  <a:cubicBezTo>
                    <a:pt x="404" y="341"/>
                    <a:pt x="404" y="341"/>
                    <a:pt x="404" y="341"/>
                  </a:cubicBezTo>
                  <a:cubicBezTo>
                    <a:pt x="397" y="344"/>
                    <a:pt x="397" y="344"/>
                    <a:pt x="397" y="344"/>
                  </a:cubicBezTo>
                  <a:cubicBezTo>
                    <a:pt x="388" y="363"/>
                    <a:pt x="388" y="363"/>
                    <a:pt x="388" y="363"/>
                  </a:cubicBezTo>
                  <a:cubicBezTo>
                    <a:pt x="377" y="363"/>
                    <a:pt x="377" y="363"/>
                    <a:pt x="377" y="363"/>
                  </a:cubicBezTo>
                  <a:cubicBezTo>
                    <a:pt x="374" y="371"/>
                    <a:pt x="374" y="371"/>
                    <a:pt x="374" y="371"/>
                  </a:cubicBezTo>
                  <a:cubicBezTo>
                    <a:pt x="370" y="374"/>
                    <a:pt x="370" y="374"/>
                    <a:pt x="370" y="374"/>
                  </a:cubicBezTo>
                  <a:cubicBezTo>
                    <a:pt x="364" y="390"/>
                    <a:pt x="364" y="390"/>
                    <a:pt x="364" y="390"/>
                  </a:cubicBezTo>
                  <a:cubicBezTo>
                    <a:pt x="341" y="390"/>
                    <a:pt x="341" y="390"/>
                    <a:pt x="341" y="390"/>
                  </a:cubicBezTo>
                  <a:cubicBezTo>
                    <a:pt x="341" y="390"/>
                    <a:pt x="338" y="398"/>
                    <a:pt x="334" y="401"/>
                  </a:cubicBezTo>
                  <a:cubicBezTo>
                    <a:pt x="330" y="414"/>
                    <a:pt x="330" y="414"/>
                    <a:pt x="330" y="414"/>
                  </a:cubicBezTo>
                  <a:cubicBezTo>
                    <a:pt x="308" y="407"/>
                    <a:pt x="308" y="407"/>
                    <a:pt x="308" y="407"/>
                  </a:cubicBezTo>
                  <a:cubicBezTo>
                    <a:pt x="297" y="407"/>
                    <a:pt x="297" y="407"/>
                    <a:pt x="297" y="407"/>
                  </a:cubicBezTo>
                  <a:cubicBezTo>
                    <a:pt x="293" y="401"/>
                    <a:pt x="293" y="401"/>
                    <a:pt x="293" y="401"/>
                  </a:cubicBezTo>
                  <a:cubicBezTo>
                    <a:pt x="289" y="388"/>
                    <a:pt x="289" y="388"/>
                    <a:pt x="289" y="388"/>
                  </a:cubicBezTo>
                  <a:cubicBezTo>
                    <a:pt x="283" y="384"/>
                    <a:pt x="283" y="384"/>
                    <a:pt x="283" y="384"/>
                  </a:cubicBezTo>
                  <a:cubicBezTo>
                    <a:pt x="281" y="377"/>
                    <a:pt x="281" y="377"/>
                    <a:pt x="281" y="377"/>
                  </a:cubicBezTo>
                  <a:cubicBezTo>
                    <a:pt x="277" y="380"/>
                    <a:pt x="277" y="380"/>
                    <a:pt x="277" y="380"/>
                  </a:cubicBezTo>
                  <a:cubicBezTo>
                    <a:pt x="265" y="387"/>
                    <a:pt x="265" y="387"/>
                    <a:pt x="265" y="387"/>
                  </a:cubicBezTo>
                  <a:cubicBezTo>
                    <a:pt x="257" y="387"/>
                    <a:pt x="257" y="387"/>
                    <a:pt x="257" y="387"/>
                  </a:cubicBezTo>
                  <a:cubicBezTo>
                    <a:pt x="264" y="404"/>
                    <a:pt x="264" y="404"/>
                    <a:pt x="264" y="404"/>
                  </a:cubicBezTo>
                  <a:cubicBezTo>
                    <a:pt x="261" y="410"/>
                    <a:pt x="261" y="410"/>
                    <a:pt x="261" y="410"/>
                  </a:cubicBezTo>
                  <a:cubicBezTo>
                    <a:pt x="247" y="394"/>
                    <a:pt x="247" y="394"/>
                    <a:pt x="247" y="394"/>
                  </a:cubicBezTo>
                  <a:cubicBezTo>
                    <a:pt x="227" y="401"/>
                    <a:pt x="227" y="401"/>
                    <a:pt x="227" y="401"/>
                  </a:cubicBezTo>
                  <a:cubicBezTo>
                    <a:pt x="222" y="404"/>
                    <a:pt x="222" y="404"/>
                    <a:pt x="222" y="404"/>
                  </a:cubicBezTo>
                  <a:cubicBezTo>
                    <a:pt x="218" y="404"/>
                    <a:pt x="218" y="404"/>
                    <a:pt x="218" y="404"/>
                  </a:cubicBezTo>
                  <a:cubicBezTo>
                    <a:pt x="208" y="400"/>
                    <a:pt x="208" y="400"/>
                    <a:pt x="208" y="400"/>
                  </a:cubicBezTo>
                  <a:cubicBezTo>
                    <a:pt x="201" y="404"/>
                    <a:pt x="201" y="404"/>
                    <a:pt x="201" y="404"/>
                  </a:cubicBezTo>
                  <a:cubicBezTo>
                    <a:pt x="197" y="400"/>
                    <a:pt x="197" y="400"/>
                    <a:pt x="197" y="400"/>
                  </a:cubicBezTo>
                  <a:cubicBezTo>
                    <a:pt x="203" y="391"/>
                    <a:pt x="203" y="391"/>
                    <a:pt x="203" y="391"/>
                  </a:cubicBezTo>
                  <a:cubicBezTo>
                    <a:pt x="194" y="387"/>
                    <a:pt x="194" y="387"/>
                    <a:pt x="194" y="387"/>
                  </a:cubicBezTo>
                  <a:cubicBezTo>
                    <a:pt x="191" y="395"/>
                    <a:pt x="191" y="395"/>
                    <a:pt x="191" y="395"/>
                  </a:cubicBezTo>
                  <a:cubicBezTo>
                    <a:pt x="194" y="404"/>
                    <a:pt x="194" y="404"/>
                    <a:pt x="194" y="404"/>
                  </a:cubicBezTo>
                  <a:cubicBezTo>
                    <a:pt x="189" y="404"/>
                    <a:pt x="189" y="404"/>
                    <a:pt x="189" y="404"/>
                  </a:cubicBezTo>
                  <a:cubicBezTo>
                    <a:pt x="171" y="411"/>
                    <a:pt x="171" y="411"/>
                    <a:pt x="171" y="411"/>
                  </a:cubicBezTo>
                  <a:cubicBezTo>
                    <a:pt x="164" y="410"/>
                    <a:pt x="164" y="410"/>
                    <a:pt x="164" y="410"/>
                  </a:cubicBezTo>
                  <a:cubicBezTo>
                    <a:pt x="162" y="408"/>
                    <a:pt x="158" y="390"/>
                    <a:pt x="158" y="390"/>
                  </a:cubicBezTo>
                  <a:cubicBezTo>
                    <a:pt x="147" y="390"/>
                    <a:pt x="147" y="390"/>
                    <a:pt x="147" y="390"/>
                  </a:cubicBezTo>
                  <a:cubicBezTo>
                    <a:pt x="147" y="394"/>
                    <a:pt x="147" y="394"/>
                    <a:pt x="147" y="394"/>
                  </a:cubicBezTo>
                  <a:cubicBezTo>
                    <a:pt x="144" y="397"/>
                    <a:pt x="144" y="397"/>
                    <a:pt x="144" y="397"/>
                  </a:cubicBezTo>
                  <a:cubicBezTo>
                    <a:pt x="136" y="390"/>
                    <a:pt x="136" y="390"/>
                    <a:pt x="136" y="390"/>
                  </a:cubicBezTo>
                  <a:cubicBezTo>
                    <a:pt x="134" y="383"/>
                    <a:pt x="134" y="383"/>
                    <a:pt x="134" y="383"/>
                  </a:cubicBezTo>
                  <a:cubicBezTo>
                    <a:pt x="124" y="404"/>
                    <a:pt x="124" y="404"/>
                    <a:pt x="124" y="404"/>
                  </a:cubicBezTo>
                  <a:cubicBezTo>
                    <a:pt x="127" y="410"/>
                    <a:pt x="127" y="410"/>
                    <a:pt x="127" y="410"/>
                  </a:cubicBezTo>
                  <a:cubicBezTo>
                    <a:pt x="127" y="418"/>
                    <a:pt x="132" y="431"/>
                    <a:pt x="132" y="431"/>
                  </a:cubicBezTo>
                  <a:cubicBezTo>
                    <a:pt x="123" y="430"/>
                    <a:pt x="123" y="430"/>
                    <a:pt x="123" y="430"/>
                  </a:cubicBezTo>
                  <a:cubicBezTo>
                    <a:pt x="123" y="430"/>
                    <a:pt x="114" y="437"/>
                    <a:pt x="114" y="437"/>
                  </a:cubicBezTo>
                  <a:cubicBezTo>
                    <a:pt x="113" y="437"/>
                    <a:pt x="100" y="437"/>
                    <a:pt x="100" y="437"/>
                  </a:cubicBezTo>
                  <a:cubicBezTo>
                    <a:pt x="100" y="441"/>
                    <a:pt x="100" y="441"/>
                    <a:pt x="100" y="441"/>
                  </a:cubicBezTo>
                  <a:cubicBezTo>
                    <a:pt x="94" y="437"/>
                    <a:pt x="94" y="437"/>
                    <a:pt x="94" y="437"/>
                  </a:cubicBezTo>
                  <a:cubicBezTo>
                    <a:pt x="84" y="447"/>
                    <a:pt x="84" y="447"/>
                    <a:pt x="84" y="447"/>
                  </a:cubicBezTo>
                  <a:cubicBezTo>
                    <a:pt x="77" y="444"/>
                    <a:pt x="77" y="444"/>
                    <a:pt x="77" y="444"/>
                  </a:cubicBezTo>
                  <a:cubicBezTo>
                    <a:pt x="74" y="437"/>
                    <a:pt x="74" y="437"/>
                    <a:pt x="74" y="437"/>
                  </a:cubicBezTo>
                  <a:cubicBezTo>
                    <a:pt x="67" y="440"/>
                    <a:pt x="67" y="440"/>
                    <a:pt x="67" y="440"/>
                  </a:cubicBezTo>
                  <a:cubicBezTo>
                    <a:pt x="51" y="414"/>
                    <a:pt x="51" y="414"/>
                    <a:pt x="51" y="414"/>
                  </a:cubicBezTo>
                  <a:cubicBezTo>
                    <a:pt x="51" y="414"/>
                    <a:pt x="31" y="408"/>
                    <a:pt x="31" y="408"/>
                  </a:cubicBezTo>
                  <a:cubicBezTo>
                    <a:pt x="30" y="407"/>
                    <a:pt x="7" y="380"/>
                    <a:pt x="7" y="380"/>
                  </a:cubicBezTo>
                  <a:cubicBezTo>
                    <a:pt x="8" y="360"/>
                    <a:pt x="8" y="360"/>
                    <a:pt x="8" y="360"/>
                  </a:cubicBezTo>
                  <a:cubicBezTo>
                    <a:pt x="0" y="352"/>
                    <a:pt x="0" y="352"/>
                    <a:pt x="0" y="352"/>
                  </a:cubicBezTo>
                  <a:cubicBezTo>
                    <a:pt x="0" y="346"/>
                    <a:pt x="0" y="346"/>
                    <a:pt x="0" y="346"/>
                  </a:cubicBezTo>
                  <a:cubicBezTo>
                    <a:pt x="7" y="334"/>
                    <a:pt x="7" y="334"/>
                    <a:pt x="7" y="334"/>
                  </a:cubicBezTo>
                  <a:cubicBezTo>
                    <a:pt x="0" y="328"/>
                    <a:pt x="0" y="328"/>
                    <a:pt x="0" y="328"/>
                  </a:cubicBezTo>
                  <a:cubicBezTo>
                    <a:pt x="21" y="297"/>
                    <a:pt x="21" y="297"/>
                    <a:pt x="21" y="297"/>
                  </a:cubicBezTo>
                  <a:cubicBezTo>
                    <a:pt x="30" y="287"/>
                    <a:pt x="30" y="287"/>
                    <a:pt x="30" y="287"/>
                  </a:cubicBezTo>
                  <a:cubicBezTo>
                    <a:pt x="41" y="290"/>
                    <a:pt x="41" y="290"/>
                    <a:pt x="41" y="290"/>
                  </a:cubicBezTo>
                  <a:cubicBezTo>
                    <a:pt x="34" y="281"/>
                    <a:pt x="34" y="281"/>
                    <a:pt x="34" y="281"/>
                  </a:cubicBezTo>
                  <a:cubicBezTo>
                    <a:pt x="37" y="267"/>
                    <a:pt x="37" y="267"/>
                    <a:pt x="37" y="267"/>
                  </a:cubicBezTo>
                  <a:cubicBezTo>
                    <a:pt x="51" y="260"/>
                    <a:pt x="51" y="260"/>
                    <a:pt x="51" y="260"/>
                  </a:cubicBezTo>
                  <a:cubicBezTo>
                    <a:pt x="30" y="257"/>
                    <a:pt x="30" y="257"/>
                    <a:pt x="30" y="257"/>
                  </a:cubicBezTo>
                  <a:cubicBezTo>
                    <a:pt x="0" y="217"/>
                    <a:pt x="0" y="217"/>
                    <a:pt x="0" y="217"/>
                  </a:cubicBezTo>
                  <a:cubicBezTo>
                    <a:pt x="17" y="207"/>
                    <a:pt x="17" y="207"/>
                    <a:pt x="17" y="207"/>
                  </a:cubicBezTo>
                  <a:cubicBezTo>
                    <a:pt x="51" y="197"/>
                    <a:pt x="51" y="197"/>
                    <a:pt x="51" y="197"/>
                  </a:cubicBezTo>
                  <a:cubicBezTo>
                    <a:pt x="54" y="190"/>
                    <a:pt x="54" y="190"/>
                    <a:pt x="54" y="190"/>
                  </a:cubicBezTo>
                  <a:cubicBezTo>
                    <a:pt x="51" y="184"/>
                    <a:pt x="51" y="184"/>
                    <a:pt x="51" y="184"/>
                  </a:cubicBezTo>
                  <a:cubicBezTo>
                    <a:pt x="24" y="193"/>
                    <a:pt x="24" y="193"/>
                    <a:pt x="24" y="193"/>
                  </a:cubicBezTo>
                  <a:cubicBezTo>
                    <a:pt x="27" y="187"/>
                    <a:pt x="27" y="187"/>
                    <a:pt x="27" y="187"/>
                  </a:cubicBezTo>
                  <a:cubicBezTo>
                    <a:pt x="24" y="173"/>
                    <a:pt x="24" y="173"/>
                    <a:pt x="24" y="173"/>
                  </a:cubicBezTo>
                  <a:cubicBezTo>
                    <a:pt x="44" y="160"/>
                    <a:pt x="44" y="160"/>
                    <a:pt x="44" y="160"/>
                  </a:cubicBezTo>
                  <a:cubicBezTo>
                    <a:pt x="40" y="157"/>
                    <a:pt x="40" y="157"/>
                    <a:pt x="40" y="157"/>
                  </a:cubicBezTo>
                  <a:cubicBezTo>
                    <a:pt x="50" y="151"/>
                    <a:pt x="50" y="151"/>
                    <a:pt x="50" y="151"/>
                  </a:cubicBezTo>
                  <a:cubicBezTo>
                    <a:pt x="57" y="130"/>
                    <a:pt x="57" y="130"/>
                    <a:pt x="57" y="130"/>
                  </a:cubicBezTo>
                  <a:cubicBezTo>
                    <a:pt x="67" y="130"/>
                    <a:pt x="67" y="130"/>
                    <a:pt x="67" y="130"/>
                  </a:cubicBezTo>
                  <a:cubicBezTo>
                    <a:pt x="62" y="125"/>
                    <a:pt x="62" y="125"/>
                    <a:pt x="62" y="125"/>
                  </a:cubicBezTo>
                  <a:cubicBezTo>
                    <a:pt x="47" y="103"/>
                    <a:pt x="47" y="103"/>
                    <a:pt x="47" y="103"/>
                  </a:cubicBezTo>
                  <a:cubicBezTo>
                    <a:pt x="40" y="107"/>
                    <a:pt x="40" y="107"/>
                    <a:pt x="40" y="107"/>
                  </a:cubicBezTo>
                  <a:cubicBezTo>
                    <a:pt x="33" y="100"/>
                    <a:pt x="33" y="100"/>
                    <a:pt x="33" y="100"/>
                  </a:cubicBezTo>
                  <a:cubicBezTo>
                    <a:pt x="37" y="93"/>
                    <a:pt x="41" y="69"/>
                    <a:pt x="41" y="69"/>
                  </a:cubicBezTo>
                  <a:cubicBezTo>
                    <a:pt x="46" y="68"/>
                    <a:pt x="46" y="68"/>
                    <a:pt x="46" y="68"/>
                  </a:cubicBezTo>
                  <a:cubicBezTo>
                    <a:pt x="54" y="60"/>
                    <a:pt x="54" y="60"/>
                    <a:pt x="54" y="60"/>
                  </a:cubicBezTo>
                  <a:cubicBezTo>
                    <a:pt x="61" y="60"/>
                    <a:pt x="61" y="60"/>
                    <a:pt x="61" y="60"/>
                  </a:cubicBezTo>
                  <a:cubicBezTo>
                    <a:pt x="70" y="57"/>
                    <a:pt x="70" y="57"/>
                    <a:pt x="70" y="57"/>
                  </a:cubicBezTo>
                  <a:cubicBezTo>
                    <a:pt x="70" y="53"/>
                    <a:pt x="70" y="53"/>
                    <a:pt x="70" y="53"/>
                  </a:cubicBezTo>
                  <a:cubicBezTo>
                    <a:pt x="80" y="49"/>
                    <a:pt x="80" y="49"/>
                    <a:pt x="80" y="49"/>
                  </a:cubicBezTo>
                  <a:cubicBezTo>
                    <a:pt x="80" y="54"/>
                    <a:pt x="80" y="54"/>
                    <a:pt x="80" y="54"/>
                  </a:cubicBezTo>
                  <a:cubicBezTo>
                    <a:pt x="101" y="63"/>
                    <a:pt x="101" y="63"/>
                    <a:pt x="101" y="63"/>
                  </a:cubicBezTo>
                  <a:cubicBezTo>
                    <a:pt x="110" y="80"/>
                    <a:pt x="110" y="80"/>
                    <a:pt x="110" y="80"/>
                  </a:cubicBezTo>
                  <a:cubicBezTo>
                    <a:pt x="115" y="76"/>
                    <a:pt x="128" y="73"/>
                    <a:pt x="128" y="73"/>
                  </a:cubicBezTo>
                  <a:cubicBezTo>
                    <a:pt x="127" y="66"/>
                    <a:pt x="127" y="66"/>
                    <a:pt x="127" y="66"/>
                  </a:cubicBezTo>
                  <a:cubicBezTo>
                    <a:pt x="131" y="62"/>
                    <a:pt x="131" y="62"/>
                    <a:pt x="131" y="62"/>
                  </a:cubicBezTo>
                  <a:cubicBezTo>
                    <a:pt x="131" y="53"/>
                    <a:pt x="131" y="53"/>
                    <a:pt x="131" y="53"/>
                  </a:cubicBezTo>
                  <a:cubicBezTo>
                    <a:pt x="137" y="50"/>
                    <a:pt x="137" y="50"/>
                    <a:pt x="137" y="50"/>
                  </a:cubicBezTo>
                  <a:cubicBezTo>
                    <a:pt x="146" y="54"/>
                    <a:pt x="146" y="54"/>
                    <a:pt x="146" y="54"/>
                  </a:cubicBezTo>
                  <a:cubicBezTo>
                    <a:pt x="151" y="53"/>
                    <a:pt x="151" y="53"/>
                    <a:pt x="151" y="53"/>
                  </a:cubicBezTo>
                  <a:cubicBezTo>
                    <a:pt x="151" y="58"/>
                    <a:pt x="151" y="58"/>
                    <a:pt x="151" y="58"/>
                  </a:cubicBezTo>
                  <a:cubicBezTo>
                    <a:pt x="157" y="66"/>
                    <a:pt x="157" y="66"/>
                    <a:pt x="157" y="66"/>
                  </a:cubicBezTo>
                  <a:cubicBezTo>
                    <a:pt x="170" y="63"/>
                    <a:pt x="170" y="63"/>
                    <a:pt x="170" y="63"/>
                  </a:cubicBezTo>
                  <a:cubicBezTo>
                    <a:pt x="180" y="70"/>
                    <a:pt x="180" y="70"/>
                    <a:pt x="180" y="70"/>
                  </a:cubicBezTo>
                  <a:cubicBezTo>
                    <a:pt x="180" y="70"/>
                    <a:pt x="193" y="61"/>
                    <a:pt x="201" y="60"/>
                  </a:cubicBezTo>
                  <a:cubicBezTo>
                    <a:pt x="210" y="41"/>
                    <a:pt x="210" y="41"/>
                    <a:pt x="210" y="41"/>
                  </a:cubicBezTo>
                  <a:cubicBezTo>
                    <a:pt x="217" y="33"/>
                    <a:pt x="217" y="33"/>
                    <a:pt x="217" y="33"/>
                  </a:cubicBezTo>
                  <a:cubicBezTo>
                    <a:pt x="231" y="33"/>
                    <a:pt x="231" y="33"/>
                    <a:pt x="231" y="33"/>
                  </a:cubicBezTo>
                  <a:cubicBezTo>
                    <a:pt x="239" y="28"/>
                    <a:pt x="239" y="28"/>
                    <a:pt x="239" y="28"/>
                  </a:cubicBezTo>
                  <a:cubicBezTo>
                    <a:pt x="251" y="16"/>
                    <a:pt x="251" y="16"/>
                    <a:pt x="251" y="16"/>
                  </a:cubicBezTo>
                  <a:cubicBezTo>
                    <a:pt x="257" y="13"/>
                    <a:pt x="257" y="13"/>
                    <a:pt x="257" y="13"/>
                  </a:cubicBezTo>
                  <a:cubicBezTo>
                    <a:pt x="261" y="3"/>
                    <a:pt x="261" y="3"/>
                    <a:pt x="261" y="3"/>
                  </a:cubicBezTo>
                  <a:cubicBezTo>
                    <a:pt x="267" y="10"/>
                    <a:pt x="267" y="10"/>
                    <a:pt x="267" y="10"/>
                  </a:cubicBezTo>
                  <a:cubicBezTo>
                    <a:pt x="277" y="9"/>
                    <a:pt x="277" y="9"/>
                    <a:pt x="277" y="9"/>
                  </a:cubicBezTo>
                  <a:cubicBezTo>
                    <a:pt x="277" y="9"/>
                    <a:pt x="284" y="6"/>
                    <a:pt x="285" y="6"/>
                  </a:cubicBezTo>
                  <a:cubicBezTo>
                    <a:pt x="285" y="6"/>
                    <a:pt x="291" y="0"/>
                    <a:pt x="291" y="0"/>
                  </a:cubicBezTo>
                  <a:cubicBezTo>
                    <a:pt x="311" y="7"/>
                    <a:pt x="311" y="7"/>
                    <a:pt x="311" y="7"/>
                  </a:cubicBezTo>
                  <a:cubicBezTo>
                    <a:pt x="321" y="17"/>
                    <a:pt x="321" y="17"/>
                    <a:pt x="321" y="17"/>
                  </a:cubicBezTo>
                  <a:cubicBezTo>
                    <a:pt x="325" y="29"/>
                    <a:pt x="325" y="29"/>
                    <a:pt x="325" y="29"/>
                  </a:cubicBezTo>
                  <a:cubicBezTo>
                    <a:pt x="324" y="60"/>
                    <a:pt x="324" y="60"/>
                    <a:pt x="324" y="60"/>
                  </a:cubicBezTo>
                  <a:cubicBezTo>
                    <a:pt x="328" y="63"/>
                    <a:pt x="328" y="63"/>
                    <a:pt x="328" y="63"/>
                  </a:cubicBezTo>
                  <a:cubicBezTo>
                    <a:pt x="328" y="74"/>
                    <a:pt x="328" y="74"/>
                    <a:pt x="328" y="74"/>
                  </a:cubicBezTo>
                  <a:cubicBezTo>
                    <a:pt x="328" y="74"/>
                    <a:pt x="319" y="81"/>
                    <a:pt x="314" y="83"/>
                  </a:cubicBezTo>
                  <a:cubicBezTo>
                    <a:pt x="311" y="94"/>
                    <a:pt x="311" y="94"/>
                    <a:pt x="311" y="94"/>
                  </a:cubicBezTo>
                  <a:cubicBezTo>
                    <a:pt x="304" y="96"/>
                    <a:pt x="304" y="96"/>
                    <a:pt x="304" y="96"/>
                  </a:cubicBezTo>
                  <a:cubicBezTo>
                    <a:pt x="304" y="107"/>
                    <a:pt x="304" y="107"/>
                    <a:pt x="304" y="107"/>
                  </a:cubicBezTo>
                  <a:cubicBezTo>
                    <a:pt x="308" y="113"/>
                    <a:pt x="308" y="113"/>
                    <a:pt x="308" y="113"/>
                  </a:cubicBezTo>
                  <a:cubicBezTo>
                    <a:pt x="324" y="120"/>
                    <a:pt x="324" y="120"/>
                    <a:pt x="324" y="120"/>
                  </a:cubicBezTo>
                  <a:cubicBezTo>
                    <a:pt x="324" y="123"/>
                    <a:pt x="324" y="123"/>
                    <a:pt x="324" y="123"/>
                  </a:cubicBezTo>
                  <a:cubicBezTo>
                    <a:pt x="333" y="127"/>
                    <a:pt x="333" y="127"/>
                    <a:pt x="333" y="127"/>
                  </a:cubicBezTo>
                  <a:cubicBezTo>
                    <a:pt x="341" y="127"/>
                    <a:pt x="341" y="127"/>
                    <a:pt x="341" y="127"/>
                  </a:cubicBezTo>
                  <a:cubicBezTo>
                    <a:pt x="354" y="140"/>
                    <a:pt x="354" y="140"/>
                    <a:pt x="354" y="140"/>
                  </a:cubicBezTo>
                  <a:cubicBezTo>
                    <a:pt x="347" y="143"/>
                    <a:pt x="347" y="143"/>
                    <a:pt x="347" y="143"/>
                  </a:cubicBezTo>
                  <a:cubicBezTo>
                    <a:pt x="351" y="150"/>
                    <a:pt x="351" y="150"/>
                    <a:pt x="351" y="150"/>
                  </a:cubicBezTo>
                  <a:cubicBezTo>
                    <a:pt x="347" y="154"/>
                    <a:pt x="347" y="154"/>
                    <a:pt x="347" y="154"/>
                  </a:cubicBezTo>
                  <a:cubicBezTo>
                    <a:pt x="347" y="157"/>
                    <a:pt x="347" y="157"/>
                    <a:pt x="347" y="157"/>
                  </a:cubicBezTo>
                  <a:cubicBezTo>
                    <a:pt x="344" y="153"/>
                    <a:pt x="344" y="153"/>
                    <a:pt x="344" y="153"/>
                  </a:cubicBezTo>
                  <a:cubicBezTo>
                    <a:pt x="339" y="154"/>
                    <a:pt x="339" y="154"/>
                    <a:pt x="339" y="154"/>
                  </a:cubicBezTo>
                  <a:cubicBezTo>
                    <a:pt x="334" y="157"/>
                    <a:pt x="334" y="157"/>
                    <a:pt x="334" y="157"/>
                  </a:cubicBezTo>
                  <a:cubicBezTo>
                    <a:pt x="324" y="171"/>
                    <a:pt x="324" y="171"/>
                    <a:pt x="324" y="171"/>
                  </a:cubicBezTo>
                  <a:cubicBezTo>
                    <a:pt x="333" y="173"/>
                    <a:pt x="333" y="173"/>
                    <a:pt x="333" y="173"/>
                  </a:cubicBezTo>
                  <a:cubicBezTo>
                    <a:pt x="347" y="183"/>
                    <a:pt x="347" y="183"/>
                    <a:pt x="347" y="183"/>
                  </a:cubicBezTo>
                  <a:cubicBezTo>
                    <a:pt x="347" y="183"/>
                    <a:pt x="349" y="193"/>
                    <a:pt x="354" y="197"/>
                  </a:cubicBezTo>
                  <a:cubicBezTo>
                    <a:pt x="348" y="209"/>
                    <a:pt x="348" y="209"/>
                    <a:pt x="348" y="209"/>
                  </a:cubicBezTo>
                  <a:cubicBezTo>
                    <a:pt x="354" y="226"/>
                    <a:pt x="354" y="226"/>
                    <a:pt x="354" y="226"/>
                  </a:cubicBezTo>
                  <a:cubicBezTo>
                    <a:pt x="363" y="234"/>
                    <a:pt x="363" y="234"/>
                    <a:pt x="363" y="234"/>
                  </a:cubicBezTo>
                  <a:cubicBezTo>
                    <a:pt x="367" y="236"/>
                    <a:pt x="367" y="236"/>
                    <a:pt x="367" y="236"/>
                  </a:cubicBezTo>
                  <a:cubicBezTo>
                    <a:pt x="367" y="236"/>
                    <a:pt x="376" y="246"/>
                    <a:pt x="379" y="248"/>
                  </a:cubicBezTo>
                  <a:cubicBezTo>
                    <a:pt x="382" y="250"/>
                    <a:pt x="395" y="260"/>
                    <a:pt x="397" y="264"/>
                  </a:cubicBezTo>
                  <a:cubicBezTo>
                    <a:pt x="398" y="268"/>
                    <a:pt x="405" y="278"/>
                    <a:pt x="408" y="280"/>
                  </a:cubicBezTo>
                  <a:cubicBezTo>
                    <a:pt x="408" y="280"/>
                    <a:pt x="409" y="288"/>
                    <a:pt x="410" y="290"/>
                  </a:cubicBezTo>
                  <a:cubicBezTo>
                    <a:pt x="411" y="292"/>
                    <a:pt x="411" y="297"/>
                    <a:pt x="411" y="297"/>
                  </a:cubicBezTo>
                  <a:lnTo>
                    <a:pt x="4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2" name="TextBox 81">
            <a:extLst>
              <a:ext uri="{FF2B5EF4-FFF2-40B4-BE49-F238E27FC236}">
                <a16:creationId xmlns:a16="http://schemas.microsoft.com/office/drawing/2014/main" id="{1875A9ED-2E3C-42F2-8E30-158CE73B73BF}"/>
              </a:ext>
            </a:extLst>
          </p:cNvPr>
          <p:cNvSpPr txBox="1"/>
          <p:nvPr/>
        </p:nvSpPr>
        <p:spPr>
          <a:xfrm>
            <a:off x="554860" y="3431000"/>
            <a:ext cx="2336747" cy="461665"/>
          </a:xfrm>
          <a:prstGeom prst="rect">
            <a:avLst/>
          </a:prstGeom>
          <a:noFill/>
        </p:spPr>
        <p:txBody>
          <a:bodyPr wrap="square" rtlCol="0">
            <a:spAutoFit/>
          </a:bodyPr>
          <a:lstStyle>
            <a:defPPr>
              <a:defRPr lang="en-US"/>
            </a:defPPr>
            <a:lvl1pPr>
              <a:defRPr sz="1200"/>
            </a:lvl1pPr>
          </a:lstStyle>
          <a:p>
            <a:r>
              <a:rPr lang="en-US"/>
              <a:t>Be London (13% v 8%) /</a:t>
            </a:r>
          </a:p>
          <a:p>
            <a:r>
              <a:rPr lang="en-US"/>
              <a:t>South based (35% v 29%) </a:t>
            </a:r>
            <a:endParaRPr lang="en-GB"/>
          </a:p>
        </p:txBody>
      </p:sp>
      <p:sp>
        <p:nvSpPr>
          <p:cNvPr id="83" name="Oval 82">
            <a:extLst>
              <a:ext uri="{FF2B5EF4-FFF2-40B4-BE49-F238E27FC236}">
                <a16:creationId xmlns:a16="http://schemas.microsoft.com/office/drawing/2014/main" id="{74C5913D-38EE-4AAD-A6CB-BBA2021993CE}"/>
              </a:ext>
            </a:extLst>
          </p:cNvPr>
          <p:cNvSpPr/>
          <p:nvPr/>
        </p:nvSpPr>
        <p:spPr>
          <a:xfrm>
            <a:off x="1322540" y="3037663"/>
            <a:ext cx="567754" cy="421448"/>
          </a:xfrm>
          <a:prstGeom prst="ellipse">
            <a:avLst/>
          </a:prstGeom>
          <a:solidFill>
            <a:schemeClr val="accent2">
              <a:lumMod val="20000"/>
              <a:lumOff val="80000"/>
              <a:alpha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a:extLst>
              <a:ext uri="{FF2B5EF4-FFF2-40B4-BE49-F238E27FC236}">
                <a16:creationId xmlns:a16="http://schemas.microsoft.com/office/drawing/2014/main" id="{F610DF8B-7FE8-4D58-9CC7-CCEB41F038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6269" y="4039645"/>
            <a:ext cx="1409221" cy="1788461"/>
          </a:xfrm>
          <a:prstGeom prst="rect">
            <a:avLst/>
          </a:prstGeom>
        </p:spPr>
      </p:pic>
      <p:sp>
        <p:nvSpPr>
          <p:cNvPr id="86" name="TextBox 85">
            <a:extLst>
              <a:ext uri="{FF2B5EF4-FFF2-40B4-BE49-F238E27FC236}">
                <a16:creationId xmlns:a16="http://schemas.microsoft.com/office/drawing/2014/main" id="{864501BC-9E07-4CC1-AEFA-BA5AED803976}"/>
              </a:ext>
            </a:extLst>
          </p:cNvPr>
          <p:cNvSpPr txBox="1"/>
          <p:nvPr/>
        </p:nvSpPr>
        <p:spPr>
          <a:xfrm>
            <a:off x="7435382" y="3431000"/>
            <a:ext cx="2196566" cy="461665"/>
          </a:xfrm>
          <a:prstGeom prst="rect">
            <a:avLst/>
          </a:prstGeom>
          <a:noFill/>
        </p:spPr>
        <p:txBody>
          <a:bodyPr wrap="square" rtlCol="0">
            <a:spAutoFit/>
          </a:bodyPr>
          <a:lstStyle>
            <a:defPPr>
              <a:defRPr lang="en-US"/>
            </a:defPPr>
            <a:lvl1pPr>
              <a:defRPr sz="1200"/>
            </a:lvl1pPr>
          </a:lstStyle>
          <a:p>
            <a:r>
              <a:rPr lang="en-US"/>
              <a:t>Be working full time (30+ hours a week) (60% v 38%)</a:t>
            </a:r>
            <a:endParaRPr lang="en-GB"/>
          </a:p>
        </p:txBody>
      </p:sp>
      <p:sp>
        <p:nvSpPr>
          <p:cNvPr id="87" name="TextBox 86">
            <a:extLst>
              <a:ext uri="{FF2B5EF4-FFF2-40B4-BE49-F238E27FC236}">
                <a16:creationId xmlns:a16="http://schemas.microsoft.com/office/drawing/2014/main" id="{C1825FF2-7D75-4C8B-B4FB-04DDA2720F6E}"/>
              </a:ext>
            </a:extLst>
          </p:cNvPr>
          <p:cNvSpPr txBox="1"/>
          <p:nvPr/>
        </p:nvSpPr>
        <p:spPr>
          <a:xfrm>
            <a:off x="3021089" y="5813561"/>
            <a:ext cx="1961658" cy="461665"/>
          </a:xfrm>
          <a:prstGeom prst="rect">
            <a:avLst/>
          </a:prstGeom>
          <a:noFill/>
        </p:spPr>
        <p:txBody>
          <a:bodyPr wrap="square" rtlCol="0">
            <a:spAutoFit/>
          </a:bodyPr>
          <a:lstStyle>
            <a:defPPr>
              <a:defRPr lang="en-US"/>
            </a:defPPr>
            <a:lvl1pPr>
              <a:defRPr sz="1200"/>
            </a:lvl1pPr>
          </a:lstStyle>
          <a:p>
            <a:r>
              <a:rPr lang="en-US"/>
              <a:t>Have children in the household (43% v 30%)</a:t>
            </a:r>
            <a:endParaRPr lang="en-GB"/>
          </a:p>
        </p:txBody>
      </p:sp>
      <p:pic>
        <p:nvPicPr>
          <p:cNvPr id="88" name="Picture 87">
            <a:extLst>
              <a:ext uri="{FF2B5EF4-FFF2-40B4-BE49-F238E27FC236}">
                <a16:creationId xmlns:a16="http://schemas.microsoft.com/office/drawing/2014/main" id="{126212BD-04F9-4CF3-A6F1-EBA4BD9896FC}"/>
              </a:ext>
            </a:extLst>
          </p:cNvPr>
          <p:cNvPicPr>
            <a:picLocks noChangeAspect="1"/>
          </p:cNvPicPr>
          <p:nvPr/>
        </p:nvPicPr>
        <p:blipFill>
          <a:blip r:embed="rId4"/>
          <a:stretch>
            <a:fillRect/>
          </a:stretch>
        </p:blipFill>
        <p:spPr>
          <a:xfrm>
            <a:off x="10129162" y="2099217"/>
            <a:ext cx="1586809" cy="1353455"/>
          </a:xfrm>
          <a:prstGeom prst="rect">
            <a:avLst/>
          </a:prstGeom>
        </p:spPr>
      </p:pic>
      <p:sp>
        <p:nvSpPr>
          <p:cNvPr id="89" name="TextBox 88">
            <a:extLst>
              <a:ext uri="{FF2B5EF4-FFF2-40B4-BE49-F238E27FC236}">
                <a16:creationId xmlns:a16="http://schemas.microsoft.com/office/drawing/2014/main" id="{81CC725B-417E-44CC-912B-2B48976CC72C}"/>
              </a:ext>
            </a:extLst>
          </p:cNvPr>
          <p:cNvSpPr txBox="1"/>
          <p:nvPr/>
        </p:nvSpPr>
        <p:spPr>
          <a:xfrm>
            <a:off x="9716172" y="3431000"/>
            <a:ext cx="2415951" cy="461665"/>
          </a:xfrm>
          <a:prstGeom prst="rect">
            <a:avLst/>
          </a:prstGeom>
          <a:noFill/>
        </p:spPr>
        <p:txBody>
          <a:bodyPr wrap="square" rtlCol="0">
            <a:spAutoFit/>
          </a:bodyPr>
          <a:lstStyle>
            <a:defPPr>
              <a:defRPr lang="en-US"/>
            </a:defPPr>
            <a:lvl1pPr>
              <a:defRPr sz="1200"/>
            </a:lvl1pPr>
          </a:lstStyle>
          <a:p>
            <a:r>
              <a:rPr lang="en-US"/>
              <a:t>Be of middle-high income (£50k+) </a:t>
            </a:r>
          </a:p>
          <a:p>
            <a:r>
              <a:rPr lang="en-US"/>
              <a:t>(31% v 17%)</a:t>
            </a:r>
            <a:endParaRPr lang="en-GB"/>
          </a:p>
        </p:txBody>
      </p:sp>
      <p:grpSp>
        <p:nvGrpSpPr>
          <p:cNvPr id="90" name="Group 89">
            <a:extLst>
              <a:ext uri="{FF2B5EF4-FFF2-40B4-BE49-F238E27FC236}">
                <a16:creationId xmlns:a16="http://schemas.microsoft.com/office/drawing/2014/main" id="{C797F519-FA7B-46E0-986B-A3C784567D47}"/>
              </a:ext>
            </a:extLst>
          </p:cNvPr>
          <p:cNvGrpSpPr/>
          <p:nvPr/>
        </p:nvGrpSpPr>
        <p:grpSpPr>
          <a:xfrm>
            <a:off x="6028426" y="4001646"/>
            <a:ext cx="1755333" cy="1837731"/>
            <a:chOff x="7422933" y="3149894"/>
            <a:chExt cx="1914864" cy="1898811"/>
          </a:xfrm>
        </p:grpSpPr>
        <p:pic>
          <p:nvPicPr>
            <p:cNvPr id="91" name="Graphic 90">
              <a:extLst>
                <a:ext uri="{FF2B5EF4-FFF2-40B4-BE49-F238E27FC236}">
                  <a16:creationId xmlns:a16="http://schemas.microsoft.com/office/drawing/2014/main" id="{0E78EDAD-B649-44A7-B632-4BD839E12B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5426" y="3854489"/>
              <a:ext cx="1082371" cy="1082371"/>
            </a:xfrm>
            <a:prstGeom prst="rect">
              <a:avLst/>
            </a:prstGeom>
          </p:spPr>
        </p:pic>
        <p:grpSp>
          <p:nvGrpSpPr>
            <p:cNvPr id="92" name="Group 91">
              <a:extLst>
                <a:ext uri="{FF2B5EF4-FFF2-40B4-BE49-F238E27FC236}">
                  <a16:creationId xmlns:a16="http://schemas.microsoft.com/office/drawing/2014/main" id="{53051928-1CF0-46C5-B16B-7FE1786FB09B}"/>
                </a:ext>
              </a:extLst>
            </p:cNvPr>
            <p:cNvGrpSpPr/>
            <p:nvPr/>
          </p:nvGrpSpPr>
          <p:grpSpPr>
            <a:xfrm>
              <a:off x="8012923" y="3149894"/>
              <a:ext cx="684873" cy="951440"/>
              <a:chOff x="10322638" y="3068146"/>
              <a:chExt cx="822519" cy="1142660"/>
            </a:xfrm>
          </p:grpSpPr>
          <p:pic>
            <p:nvPicPr>
              <p:cNvPr id="95" name="Picture 2" descr="Image result for lotto tickets uk">
                <a:extLst>
                  <a:ext uri="{FF2B5EF4-FFF2-40B4-BE49-F238E27FC236}">
                    <a16:creationId xmlns:a16="http://schemas.microsoft.com/office/drawing/2014/main" id="{8728D607-CA4B-4A0A-90FE-B208C7CD6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2638" y="3068146"/>
                <a:ext cx="642452" cy="88809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6" name="Picture 2" descr="Image result for lotto tickets uk">
                <a:extLst>
                  <a:ext uri="{FF2B5EF4-FFF2-40B4-BE49-F238E27FC236}">
                    <a16:creationId xmlns:a16="http://schemas.microsoft.com/office/drawing/2014/main" id="{E3F81960-68D6-4338-9D5F-DB6541FB7E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67259">
                <a:off x="10456163" y="3152183"/>
                <a:ext cx="642452" cy="88809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7" name="Picture 2" descr="Image result for lotto tickets uk">
                <a:extLst>
                  <a:ext uri="{FF2B5EF4-FFF2-40B4-BE49-F238E27FC236}">
                    <a16:creationId xmlns:a16="http://schemas.microsoft.com/office/drawing/2014/main" id="{4225C301-891F-402F-BE23-386793BBF8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99592">
                <a:off x="10502705" y="3322711"/>
                <a:ext cx="642452" cy="88809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pic>
          <p:nvPicPr>
            <p:cNvPr id="93" name="Graphic 92">
              <a:extLst>
                <a:ext uri="{FF2B5EF4-FFF2-40B4-BE49-F238E27FC236}">
                  <a16:creationId xmlns:a16="http://schemas.microsoft.com/office/drawing/2014/main" id="{7F09A671-3AFB-4C1B-812F-DFBCED98F8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1517" y="3809547"/>
              <a:ext cx="1120515" cy="1239158"/>
            </a:xfrm>
            <a:prstGeom prst="rect">
              <a:avLst/>
            </a:prstGeom>
          </p:spPr>
        </p:pic>
        <p:pic>
          <p:nvPicPr>
            <p:cNvPr id="94" name="Graphic 93">
              <a:extLst>
                <a:ext uri="{FF2B5EF4-FFF2-40B4-BE49-F238E27FC236}">
                  <a16:creationId xmlns:a16="http://schemas.microsoft.com/office/drawing/2014/main" id="{5325DB95-D554-48AF-83CF-AA1BBD5421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22933" y="3454466"/>
              <a:ext cx="773325" cy="1594239"/>
            </a:xfrm>
            <a:prstGeom prst="rect">
              <a:avLst/>
            </a:prstGeom>
          </p:spPr>
        </p:pic>
      </p:grpSp>
      <p:pic>
        <p:nvPicPr>
          <p:cNvPr id="98" name="Graphic 97">
            <a:extLst>
              <a:ext uri="{FF2B5EF4-FFF2-40B4-BE49-F238E27FC236}">
                <a16:creationId xmlns:a16="http://schemas.microsoft.com/office/drawing/2014/main" id="{43A2F777-15CB-4688-8B18-89EA701F7F8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12399" y="5389314"/>
            <a:ext cx="410638" cy="463624"/>
          </a:xfrm>
          <a:prstGeom prst="rect">
            <a:avLst/>
          </a:prstGeom>
        </p:spPr>
      </p:pic>
      <p:sp>
        <p:nvSpPr>
          <p:cNvPr id="99" name="TextBox 98">
            <a:extLst>
              <a:ext uri="{FF2B5EF4-FFF2-40B4-BE49-F238E27FC236}">
                <a16:creationId xmlns:a16="http://schemas.microsoft.com/office/drawing/2014/main" id="{917CD96F-4D62-43E9-8AD1-5CA9618CD475}"/>
              </a:ext>
            </a:extLst>
          </p:cNvPr>
          <p:cNvSpPr txBox="1"/>
          <p:nvPr/>
        </p:nvSpPr>
        <p:spPr>
          <a:xfrm>
            <a:off x="5045119" y="5813561"/>
            <a:ext cx="3733805" cy="646331"/>
          </a:xfrm>
          <a:prstGeom prst="rect">
            <a:avLst/>
          </a:prstGeom>
          <a:noFill/>
        </p:spPr>
        <p:txBody>
          <a:bodyPr wrap="square" rtlCol="0">
            <a:spAutoFit/>
          </a:bodyPr>
          <a:lstStyle>
            <a:defPPr>
              <a:defRPr lang="en-US"/>
            </a:defPPr>
            <a:lvl1pPr>
              <a:defRPr sz="1200"/>
            </a:lvl1pPr>
          </a:lstStyle>
          <a:p>
            <a:r>
              <a:rPr lang="en-US"/>
              <a:t>Be heavy gamblers (a little or a lot more than most) (35% v 15%), playing bingo (38% v 25%) or any betting game (63% v 43%)</a:t>
            </a:r>
            <a:endParaRPr lang="en-GB"/>
          </a:p>
        </p:txBody>
      </p:sp>
      <p:sp>
        <p:nvSpPr>
          <p:cNvPr id="642" name="TextBox 641">
            <a:extLst>
              <a:ext uri="{FF2B5EF4-FFF2-40B4-BE49-F238E27FC236}">
                <a16:creationId xmlns:a16="http://schemas.microsoft.com/office/drawing/2014/main" id="{F62659D5-D0AB-467F-9847-4FAEEEDBDB1B}"/>
              </a:ext>
            </a:extLst>
          </p:cNvPr>
          <p:cNvSpPr txBox="1"/>
          <p:nvPr/>
        </p:nvSpPr>
        <p:spPr>
          <a:xfrm>
            <a:off x="5384659" y="3431000"/>
            <a:ext cx="1961658" cy="276999"/>
          </a:xfrm>
          <a:prstGeom prst="rect">
            <a:avLst/>
          </a:prstGeom>
          <a:noFill/>
        </p:spPr>
        <p:txBody>
          <a:bodyPr wrap="square" rtlCol="0">
            <a:spAutoFit/>
          </a:bodyPr>
          <a:lstStyle>
            <a:defPPr>
              <a:defRPr lang="en-US"/>
            </a:defPPr>
            <a:lvl1pPr>
              <a:defRPr sz="1200"/>
            </a:lvl1pPr>
          </a:lstStyle>
          <a:p>
            <a:r>
              <a:rPr lang="en-US"/>
              <a:t>Be BAME (11% v 3%)</a:t>
            </a:r>
            <a:endParaRPr lang="en-GB"/>
          </a:p>
        </p:txBody>
      </p:sp>
      <p:pic>
        <p:nvPicPr>
          <p:cNvPr id="643" name="Graphic 642">
            <a:extLst>
              <a:ext uri="{FF2B5EF4-FFF2-40B4-BE49-F238E27FC236}">
                <a16:creationId xmlns:a16="http://schemas.microsoft.com/office/drawing/2014/main" id="{99B33C50-9891-46E9-9F16-370C300E29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030" y="4343109"/>
            <a:ext cx="1394455" cy="1366565"/>
          </a:xfrm>
          <a:prstGeom prst="rect">
            <a:avLst/>
          </a:prstGeom>
        </p:spPr>
      </p:pic>
      <p:sp>
        <p:nvSpPr>
          <p:cNvPr id="644" name="TextBox 643">
            <a:extLst>
              <a:ext uri="{FF2B5EF4-FFF2-40B4-BE49-F238E27FC236}">
                <a16:creationId xmlns:a16="http://schemas.microsoft.com/office/drawing/2014/main" id="{5D82BBE8-8428-4C16-882B-53FF555A4274}"/>
              </a:ext>
            </a:extLst>
          </p:cNvPr>
          <p:cNvSpPr txBox="1"/>
          <p:nvPr/>
        </p:nvSpPr>
        <p:spPr>
          <a:xfrm>
            <a:off x="708260" y="5813561"/>
            <a:ext cx="2070149" cy="461665"/>
          </a:xfrm>
          <a:prstGeom prst="rect">
            <a:avLst/>
          </a:prstGeom>
          <a:noFill/>
        </p:spPr>
        <p:txBody>
          <a:bodyPr wrap="square" rtlCol="0">
            <a:spAutoFit/>
          </a:bodyPr>
          <a:lstStyle>
            <a:defPPr>
              <a:defRPr lang="en-US"/>
            </a:defPPr>
            <a:lvl1pPr>
              <a:defRPr sz="1200"/>
            </a:lvl1pPr>
          </a:lstStyle>
          <a:p>
            <a:r>
              <a:rPr lang="en-US"/>
              <a:t>Be a home owner with a mortgage (31% v 21%)</a:t>
            </a:r>
            <a:endParaRPr lang="en-GB"/>
          </a:p>
        </p:txBody>
      </p:sp>
      <p:grpSp>
        <p:nvGrpSpPr>
          <p:cNvPr id="678" name="Group 677">
            <a:extLst>
              <a:ext uri="{FF2B5EF4-FFF2-40B4-BE49-F238E27FC236}">
                <a16:creationId xmlns:a16="http://schemas.microsoft.com/office/drawing/2014/main" id="{BA40E93A-C37F-4C4C-A155-EA4C5074F070}"/>
              </a:ext>
            </a:extLst>
          </p:cNvPr>
          <p:cNvGrpSpPr/>
          <p:nvPr/>
        </p:nvGrpSpPr>
        <p:grpSpPr>
          <a:xfrm>
            <a:off x="3191674" y="1096604"/>
            <a:ext cx="825096" cy="2384090"/>
            <a:chOff x="4095750" y="1524000"/>
            <a:chExt cx="1508126" cy="4787899"/>
          </a:xfrm>
        </p:grpSpPr>
        <p:sp>
          <p:nvSpPr>
            <p:cNvPr id="679" name="Rectangle 44">
              <a:extLst>
                <a:ext uri="{FF2B5EF4-FFF2-40B4-BE49-F238E27FC236}">
                  <a16:creationId xmlns:a16="http://schemas.microsoft.com/office/drawing/2014/main" id="{ABF24079-EFFE-4454-8318-173425A866A4}"/>
                </a:ext>
              </a:extLst>
            </p:cNvPr>
            <p:cNvSpPr>
              <a:spLocks noChangeArrowheads="1"/>
            </p:cNvSpPr>
            <p:nvPr/>
          </p:nvSpPr>
          <p:spPr bwMode="auto">
            <a:xfrm>
              <a:off x="4572000" y="5629274"/>
              <a:ext cx="146050" cy="271462"/>
            </a:xfrm>
            <a:prstGeom prst="rect">
              <a:avLst/>
            </a:prstGeom>
            <a:solidFill>
              <a:srgbClr val="FFC3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Rectangle 45">
              <a:extLst>
                <a:ext uri="{FF2B5EF4-FFF2-40B4-BE49-F238E27FC236}">
                  <a16:creationId xmlns:a16="http://schemas.microsoft.com/office/drawing/2014/main" id="{AA48CF60-33DA-4B1D-81AF-C88E9E727AAF}"/>
                </a:ext>
              </a:extLst>
            </p:cNvPr>
            <p:cNvSpPr>
              <a:spLocks noChangeArrowheads="1"/>
            </p:cNvSpPr>
            <p:nvPr/>
          </p:nvSpPr>
          <p:spPr bwMode="auto">
            <a:xfrm>
              <a:off x="5010150" y="5629274"/>
              <a:ext cx="144463" cy="271462"/>
            </a:xfrm>
            <a:prstGeom prst="rect">
              <a:avLst/>
            </a:prstGeom>
            <a:solidFill>
              <a:srgbClr val="FFC3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46">
              <a:extLst>
                <a:ext uri="{FF2B5EF4-FFF2-40B4-BE49-F238E27FC236}">
                  <a16:creationId xmlns:a16="http://schemas.microsoft.com/office/drawing/2014/main" id="{8E5AB824-6B43-477D-A95D-4F969393B0FA}"/>
                </a:ext>
              </a:extLst>
            </p:cNvPr>
            <p:cNvSpPr>
              <a:spLocks/>
            </p:cNvSpPr>
            <p:nvPr/>
          </p:nvSpPr>
          <p:spPr bwMode="auto">
            <a:xfrm>
              <a:off x="4468813" y="3992562"/>
              <a:ext cx="792163" cy="1735137"/>
            </a:xfrm>
            <a:custGeom>
              <a:avLst/>
              <a:gdLst>
                <a:gd name="T0" fmla="*/ 0 w 499"/>
                <a:gd name="T1" fmla="*/ 13 h 1093"/>
                <a:gd name="T2" fmla="*/ 45 w 499"/>
                <a:gd name="T3" fmla="*/ 673 h 1093"/>
                <a:gd name="T4" fmla="*/ 45 w 499"/>
                <a:gd name="T5" fmla="*/ 1093 h 1093"/>
                <a:gd name="T6" fmla="*/ 192 w 499"/>
                <a:gd name="T7" fmla="*/ 1076 h 1093"/>
                <a:gd name="T8" fmla="*/ 214 w 499"/>
                <a:gd name="T9" fmla="*/ 673 h 1093"/>
                <a:gd name="T10" fmla="*/ 251 w 499"/>
                <a:gd name="T11" fmla="*/ 242 h 1093"/>
                <a:gd name="T12" fmla="*/ 313 w 499"/>
                <a:gd name="T13" fmla="*/ 673 h 1093"/>
                <a:gd name="T14" fmla="*/ 313 w 499"/>
                <a:gd name="T15" fmla="*/ 1081 h 1093"/>
                <a:gd name="T16" fmla="*/ 460 w 499"/>
                <a:gd name="T17" fmla="*/ 1083 h 1093"/>
                <a:gd name="T18" fmla="*/ 499 w 499"/>
                <a:gd name="T19" fmla="*/ 673 h 1093"/>
                <a:gd name="T20" fmla="*/ 480 w 499"/>
                <a:gd name="T21" fmla="*/ 0 h 1093"/>
                <a:gd name="T22" fmla="*/ 0 w 499"/>
                <a:gd name="T23" fmla="*/ 1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1093">
                  <a:moveTo>
                    <a:pt x="0" y="13"/>
                  </a:moveTo>
                  <a:lnTo>
                    <a:pt x="45" y="673"/>
                  </a:lnTo>
                  <a:lnTo>
                    <a:pt x="45" y="1093"/>
                  </a:lnTo>
                  <a:lnTo>
                    <a:pt x="192" y="1076"/>
                  </a:lnTo>
                  <a:lnTo>
                    <a:pt x="214" y="673"/>
                  </a:lnTo>
                  <a:lnTo>
                    <a:pt x="251" y="242"/>
                  </a:lnTo>
                  <a:lnTo>
                    <a:pt x="313" y="673"/>
                  </a:lnTo>
                  <a:lnTo>
                    <a:pt x="313" y="1081"/>
                  </a:lnTo>
                  <a:lnTo>
                    <a:pt x="460" y="1083"/>
                  </a:lnTo>
                  <a:lnTo>
                    <a:pt x="499" y="673"/>
                  </a:lnTo>
                  <a:lnTo>
                    <a:pt x="480" y="0"/>
                  </a:lnTo>
                  <a:lnTo>
                    <a:pt x="0" y="13"/>
                  </a:lnTo>
                  <a:close/>
                </a:path>
              </a:pathLst>
            </a:custGeom>
            <a:solidFill>
              <a:srgbClr val="544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47">
              <a:extLst>
                <a:ext uri="{FF2B5EF4-FFF2-40B4-BE49-F238E27FC236}">
                  <a16:creationId xmlns:a16="http://schemas.microsoft.com/office/drawing/2014/main" id="{9DEB0F10-7E73-42B0-B1A0-4C9C92455774}"/>
                </a:ext>
              </a:extLst>
            </p:cNvPr>
            <p:cNvSpPr>
              <a:spLocks/>
            </p:cNvSpPr>
            <p:nvPr/>
          </p:nvSpPr>
          <p:spPr bwMode="auto">
            <a:xfrm>
              <a:off x="4505325" y="5637212"/>
              <a:ext cx="295275" cy="165100"/>
            </a:xfrm>
            <a:custGeom>
              <a:avLst/>
              <a:gdLst>
                <a:gd name="T0" fmla="*/ 179 w 186"/>
                <a:gd name="T1" fmla="*/ 102 h 104"/>
                <a:gd name="T2" fmla="*/ 5 w 186"/>
                <a:gd name="T3" fmla="*/ 104 h 104"/>
                <a:gd name="T4" fmla="*/ 0 w 186"/>
                <a:gd name="T5" fmla="*/ 0 h 104"/>
                <a:gd name="T6" fmla="*/ 186 w 186"/>
                <a:gd name="T7" fmla="*/ 22 h 104"/>
                <a:gd name="T8" fmla="*/ 179 w 186"/>
                <a:gd name="T9" fmla="*/ 102 h 104"/>
              </a:gdLst>
              <a:ahLst/>
              <a:cxnLst>
                <a:cxn ang="0">
                  <a:pos x="T0" y="T1"/>
                </a:cxn>
                <a:cxn ang="0">
                  <a:pos x="T2" y="T3"/>
                </a:cxn>
                <a:cxn ang="0">
                  <a:pos x="T4" y="T5"/>
                </a:cxn>
                <a:cxn ang="0">
                  <a:pos x="T6" y="T7"/>
                </a:cxn>
                <a:cxn ang="0">
                  <a:pos x="T8" y="T9"/>
                </a:cxn>
              </a:cxnLst>
              <a:rect l="0" t="0" r="r" b="b"/>
              <a:pathLst>
                <a:path w="186" h="104">
                  <a:moveTo>
                    <a:pt x="179" y="102"/>
                  </a:moveTo>
                  <a:lnTo>
                    <a:pt x="5" y="104"/>
                  </a:lnTo>
                  <a:lnTo>
                    <a:pt x="0" y="0"/>
                  </a:lnTo>
                  <a:lnTo>
                    <a:pt x="186" y="22"/>
                  </a:lnTo>
                  <a:lnTo>
                    <a:pt x="179" y="102"/>
                  </a:lnTo>
                  <a:close/>
                </a:path>
              </a:pathLst>
            </a:custGeom>
            <a:solidFill>
              <a:srgbClr val="6F66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48">
              <a:extLst>
                <a:ext uri="{FF2B5EF4-FFF2-40B4-BE49-F238E27FC236}">
                  <a16:creationId xmlns:a16="http://schemas.microsoft.com/office/drawing/2014/main" id="{F426D8B8-6517-45E6-882D-E3E939721396}"/>
                </a:ext>
              </a:extLst>
            </p:cNvPr>
            <p:cNvSpPr>
              <a:spLocks/>
            </p:cNvSpPr>
            <p:nvPr/>
          </p:nvSpPr>
          <p:spPr bwMode="auto">
            <a:xfrm>
              <a:off x="4933950" y="5676899"/>
              <a:ext cx="292100" cy="133350"/>
            </a:xfrm>
            <a:custGeom>
              <a:avLst/>
              <a:gdLst>
                <a:gd name="T0" fmla="*/ 8 w 184"/>
                <a:gd name="T1" fmla="*/ 81 h 84"/>
                <a:gd name="T2" fmla="*/ 182 w 184"/>
                <a:gd name="T3" fmla="*/ 84 h 84"/>
                <a:gd name="T4" fmla="*/ 184 w 184"/>
                <a:gd name="T5" fmla="*/ 0 h 84"/>
                <a:gd name="T6" fmla="*/ 0 w 184"/>
                <a:gd name="T7" fmla="*/ 2 h 84"/>
                <a:gd name="T8" fmla="*/ 8 w 184"/>
                <a:gd name="T9" fmla="*/ 81 h 84"/>
              </a:gdLst>
              <a:ahLst/>
              <a:cxnLst>
                <a:cxn ang="0">
                  <a:pos x="T0" y="T1"/>
                </a:cxn>
                <a:cxn ang="0">
                  <a:pos x="T2" y="T3"/>
                </a:cxn>
                <a:cxn ang="0">
                  <a:pos x="T4" y="T5"/>
                </a:cxn>
                <a:cxn ang="0">
                  <a:pos x="T6" y="T7"/>
                </a:cxn>
                <a:cxn ang="0">
                  <a:pos x="T8" y="T9"/>
                </a:cxn>
              </a:cxnLst>
              <a:rect l="0" t="0" r="r" b="b"/>
              <a:pathLst>
                <a:path w="184" h="84">
                  <a:moveTo>
                    <a:pt x="8" y="81"/>
                  </a:moveTo>
                  <a:lnTo>
                    <a:pt x="182" y="84"/>
                  </a:lnTo>
                  <a:lnTo>
                    <a:pt x="184" y="0"/>
                  </a:lnTo>
                  <a:lnTo>
                    <a:pt x="0" y="2"/>
                  </a:lnTo>
                  <a:lnTo>
                    <a:pt x="8" y="81"/>
                  </a:lnTo>
                  <a:close/>
                </a:path>
              </a:pathLst>
            </a:custGeom>
            <a:solidFill>
              <a:srgbClr val="6F66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49">
              <a:extLst>
                <a:ext uri="{FF2B5EF4-FFF2-40B4-BE49-F238E27FC236}">
                  <a16:creationId xmlns:a16="http://schemas.microsoft.com/office/drawing/2014/main" id="{79CD2D5B-8A1A-4361-8402-E919177637D8}"/>
                </a:ext>
              </a:extLst>
            </p:cNvPr>
            <p:cNvSpPr>
              <a:spLocks/>
            </p:cNvSpPr>
            <p:nvPr/>
          </p:nvSpPr>
          <p:spPr bwMode="auto">
            <a:xfrm>
              <a:off x="4410075" y="2547937"/>
              <a:ext cx="890588" cy="1476375"/>
            </a:xfrm>
            <a:custGeom>
              <a:avLst/>
              <a:gdLst>
                <a:gd name="T0" fmla="*/ 509 w 561"/>
                <a:gd name="T1" fmla="*/ 37 h 930"/>
                <a:gd name="T2" fmla="*/ 348 w 561"/>
                <a:gd name="T3" fmla="*/ 5 h 930"/>
                <a:gd name="T4" fmla="*/ 194 w 561"/>
                <a:gd name="T5" fmla="*/ 0 h 930"/>
                <a:gd name="T6" fmla="*/ 45 w 561"/>
                <a:gd name="T7" fmla="*/ 37 h 930"/>
                <a:gd name="T8" fmla="*/ 0 w 561"/>
                <a:gd name="T9" fmla="*/ 930 h 930"/>
                <a:gd name="T10" fmla="*/ 561 w 561"/>
                <a:gd name="T11" fmla="*/ 910 h 930"/>
                <a:gd name="T12" fmla="*/ 509 w 561"/>
                <a:gd name="T13" fmla="*/ 37 h 930"/>
              </a:gdLst>
              <a:ahLst/>
              <a:cxnLst>
                <a:cxn ang="0">
                  <a:pos x="T0" y="T1"/>
                </a:cxn>
                <a:cxn ang="0">
                  <a:pos x="T2" y="T3"/>
                </a:cxn>
                <a:cxn ang="0">
                  <a:pos x="T4" y="T5"/>
                </a:cxn>
                <a:cxn ang="0">
                  <a:pos x="T6" y="T7"/>
                </a:cxn>
                <a:cxn ang="0">
                  <a:pos x="T8" y="T9"/>
                </a:cxn>
                <a:cxn ang="0">
                  <a:pos x="T10" y="T11"/>
                </a:cxn>
                <a:cxn ang="0">
                  <a:pos x="T12" y="T13"/>
                </a:cxn>
              </a:cxnLst>
              <a:rect l="0" t="0" r="r" b="b"/>
              <a:pathLst>
                <a:path w="561" h="930">
                  <a:moveTo>
                    <a:pt x="509" y="37"/>
                  </a:moveTo>
                  <a:lnTo>
                    <a:pt x="348" y="5"/>
                  </a:lnTo>
                  <a:lnTo>
                    <a:pt x="194" y="0"/>
                  </a:lnTo>
                  <a:lnTo>
                    <a:pt x="45" y="37"/>
                  </a:lnTo>
                  <a:lnTo>
                    <a:pt x="0" y="930"/>
                  </a:lnTo>
                  <a:lnTo>
                    <a:pt x="561" y="910"/>
                  </a:lnTo>
                  <a:lnTo>
                    <a:pt x="509" y="3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50">
              <a:extLst>
                <a:ext uri="{FF2B5EF4-FFF2-40B4-BE49-F238E27FC236}">
                  <a16:creationId xmlns:a16="http://schemas.microsoft.com/office/drawing/2014/main" id="{2776EA97-24CA-4432-A8D0-58B50B62BF74}"/>
                </a:ext>
              </a:extLst>
            </p:cNvPr>
            <p:cNvSpPr>
              <a:spLocks/>
            </p:cNvSpPr>
            <p:nvPr/>
          </p:nvSpPr>
          <p:spPr bwMode="auto">
            <a:xfrm>
              <a:off x="4095750" y="2606675"/>
              <a:ext cx="646113" cy="1417637"/>
            </a:xfrm>
            <a:custGeom>
              <a:avLst/>
              <a:gdLst>
                <a:gd name="T0" fmla="*/ 98 w 164"/>
                <a:gd name="T1" fmla="*/ 0 h 361"/>
                <a:gd name="T2" fmla="*/ 42 w 164"/>
                <a:gd name="T3" fmla="*/ 25 h 361"/>
                <a:gd name="T4" fmla="*/ 0 w 164"/>
                <a:gd name="T5" fmla="*/ 234 h 361"/>
                <a:gd name="T6" fmla="*/ 56 w 164"/>
                <a:gd name="T7" fmla="*/ 232 h 361"/>
                <a:gd name="T8" fmla="*/ 80 w 164"/>
                <a:gd name="T9" fmla="*/ 136 h 361"/>
                <a:gd name="T10" fmla="*/ 85 w 164"/>
                <a:gd name="T11" fmla="*/ 361 h 361"/>
                <a:gd name="T12" fmla="*/ 159 w 164"/>
                <a:gd name="T13" fmla="*/ 358 h 361"/>
                <a:gd name="T14" fmla="*/ 141 w 164"/>
                <a:gd name="T15" fmla="*/ 75 h 361"/>
                <a:gd name="T16" fmla="*/ 98 w 164"/>
                <a:gd name="T17"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61">
                  <a:moveTo>
                    <a:pt x="98" y="0"/>
                  </a:moveTo>
                  <a:cubicBezTo>
                    <a:pt x="98" y="0"/>
                    <a:pt x="52" y="10"/>
                    <a:pt x="42" y="25"/>
                  </a:cubicBezTo>
                  <a:cubicBezTo>
                    <a:pt x="13" y="66"/>
                    <a:pt x="0" y="234"/>
                    <a:pt x="0" y="234"/>
                  </a:cubicBezTo>
                  <a:cubicBezTo>
                    <a:pt x="56" y="232"/>
                    <a:pt x="56" y="232"/>
                    <a:pt x="56" y="232"/>
                  </a:cubicBezTo>
                  <a:cubicBezTo>
                    <a:pt x="80" y="136"/>
                    <a:pt x="80" y="136"/>
                    <a:pt x="80" y="136"/>
                  </a:cubicBezTo>
                  <a:cubicBezTo>
                    <a:pt x="85" y="361"/>
                    <a:pt x="85" y="361"/>
                    <a:pt x="85" y="361"/>
                  </a:cubicBezTo>
                  <a:cubicBezTo>
                    <a:pt x="159" y="358"/>
                    <a:pt x="159" y="358"/>
                    <a:pt x="159" y="358"/>
                  </a:cubicBezTo>
                  <a:cubicBezTo>
                    <a:pt x="159" y="358"/>
                    <a:pt x="164" y="142"/>
                    <a:pt x="141" y="75"/>
                  </a:cubicBezTo>
                  <a:cubicBezTo>
                    <a:pt x="134" y="53"/>
                    <a:pt x="98" y="0"/>
                    <a:pt x="98"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51">
              <a:extLst>
                <a:ext uri="{FF2B5EF4-FFF2-40B4-BE49-F238E27FC236}">
                  <a16:creationId xmlns:a16="http://schemas.microsoft.com/office/drawing/2014/main" id="{6F43AEA2-1D03-4782-A987-E84DEEFADCBA}"/>
                </a:ext>
              </a:extLst>
            </p:cNvPr>
            <p:cNvSpPr>
              <a:spLocks/>
            </p:cNvSpPr>
            <p:nvPr/>
          </p:nvSpPr>
          <p:spPr bwMode="auto">
            <a:xfrm rot="233641">
              <a:off x="4195910" y="3573462"/>
              <a:ext cx="465138" cy="608012"/>
            </a:xfrm>
            <a:custGeom>
              <a:avLst/>
              <a:gdLst>
                <a:gd name="T0" fmla="*/ 293 w 293"/>
                <a:gd name="T1" fmla="*/ 343 h 383"/>
                <a:gd name="T2" fmla="*/ 214 w 293"/>
                <a:gd name="T3" fmla="*/ 383 h 383"/>
                <a:gd name="T4" fmla="*/ 0 w 293"/>
                <a:gd name="T5" fmla="*/ 47 h 383"/>
                <a:gd name="T6" fmla="*/ 87 w 293"/>
                <a:gd name="T7" fmla="*/ 0 h 383"/>
                <a:gd name="T8" fmla="*/ 293 w 293"/>
                <a:gd name="T9" fmla="*/ 343 h 383"/>
              </a:gdLst>
              <a:ahLst/>
              <a:cxnLst>
                <a:cxn ang="0">
                  <a:pos x="T0" y="T1"/>
                </a:cxn>
                <a:cxn ang="0">
                  <a:pos x="T2" y="T3"/>
                </a:cxn>
                <a:cxn ang="0">
                  <a:pos x="T4" y="T5"/>
                </a:cxn>
                <a:cxn ang="0">
                  <a:pos x="T6" y="T7"/>
                </a:cxn>
                <a:cxn ang="0">
                  <a:pos x="T8" y="T9"/>
                </a:cxn>
              </a:cxnLst>
              <a:rect l="0" t="0" r="r" b="b"/>
              <a:pathLst>
                <a:path w="293" h="383">
                  <a:moveTo>
                    <a:pt x="293" y="343"/>
                  </a:moveTo>
                  <a:lnTo>
                    <a:pt x="214" y="383"/>
                  </a:lnTo>
                  <a:lnTo>
                    <a:pt x="0" y="47"/>
                  </a:lnTo>
                  <a:lnTo>
                    <a:pt x="87" y="0"/>
                  </a:lnTo>
                  <a:lnTo>
                    <a:pt x="293" y="343"/>
                  </a:lnTo>
                  <a:close/>
                </a:path>
              </a:pathLst>
            </a:custGeom>
            <a:solidFill>
              <a:srgbClr val="FFC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52">
              <a:extLst>
                <a:ext uri="{FF2B5EF4-FFF2-40B4-BE49-F238E27FC236}">
                  <a16:creationId xmlns:a16="http://schemas.microsoft.com/office/drawing/2014/main" id="{7370AFD7-C069-489A-BD8D-DCF4C600A965}"/>
                </a:ext>
              </a:extLst>
            </p:cNvPr>
            <p:cNvSpPr>
              <a:spLocks/>
            </p:cNvSpPr>
            <p:nvPr/>
          </p:nvSpPr>
          <p:spPr bwMode="auto">
            <a:xfrm>
              <a:off x="4095750" y="3511322"/>
              <a:ext cx="527050" cy="623887"/>
            </a:xfrm>
            <a:custGeom>
              <a:avLst/>
              <a:gdLst>
                <a:gd name="T0" fmla="*/ 223 w 332"/>
                <a:gd name="T1" fmla="*/ 393 h 393"/>
                <a:gd name="T2" fmla="*/ 332 w 332"/>
                <a:gd name="T3" fmla="*/ 339 h 393"/>
                <a:gd name="T4" fmla="*/ 139 w 332"/>
                <a:gd name="T5" fmla="*/ 0 h 393"/>
                <a:gd name="T6" fmla="*/ 0 w 332"/>
                <a:gd name="T7" fmla="*/ 5 h 393"/>
                <a:gd name="T8" fmla="*/ 223 w 332"/>
                <a:gd name="T9" fmla="*/ 393 h 393"/>
              </a:gdLst>
              <a:ahLst/>
              <a:cxnLst>
                <a:cxn ang="0">
                  <a:pos x="T0" y="T1"/>
                </a:cxn>
                <a:cxn ang="0">
                  <a:pos x="T2" y="T3"/>
                </a:cxn>
                <a:cxn ang="0">
                  <a:pos x="T4" y="T5"/>
                </a:cxn>
                <a:cxn ang="0">
                  <a:pos x="T6" y="T7"/>
                </a:cxn>
                <a:cxn ang="0">
                  <a:pos x="T8" y="T9"/>
                </a:cxn>
              </a:cxnLst>
              <a:rect l="0" t="0" r="r" b="b"/>
              <a:pathLst>
                <a:path w="332" h="393">
                  <a:moveTo>
                    <a:pt x="223" y="393"/>
                  </a:moveTo>
                  <a:lnTo>
                    <a:pt x="332" y="339"/>
                  </a:lnTo>
                  <a:lnTo>
                    <a:pt x="139" y="0"/>
                  </a:lnTo>
                  <a:lnTo>
                    <a:pt x="0" y="5"/>
                  </a:lnTo>
                  <a:lnTo>
                    <a:pt x="223" y="39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53">
              <a:extLst>
                <a:ext uri="{FF2B5EF4-FFF2-40B4-BE49-F238E27FC236}">
                  <a16:creationId xmlns:a16="http://schemas.microsoft.com/office/drawing/2014/main" id="{7FE1BE1B-6374-4631-8D45-94560C60043E}"/>
                </a:ext>
              </a:extLst>
            </p:cNvPr>
            <p:cNvSpPr>
              <a:spLocks/>
            </p:cNvSpPr>
            <p:nvPr/>
          </p:nvSpPr>
          <p:spPr bwMode="auto">
            <a:xfrm>
              <a:off x="4095750" y="3517900"/>
              <a:ext cx="527050" cy="623887"/>
            </a:xfrm>
            <a:custGeom>
              <a:avLst/>
              <a:gdLst>
                <a:gd name="T0" fmla="*/ 223 w 332"/>
                <a:gd name="T1" fmla="*/ 393 h 393"/>
                <a:gd name="T2" fmla="*/ 332 w 332"/>
                <a:gd name="T3" fmla="*/ 339 h 393"/>
                <a:gd name="T4" fmla="*/ 139 w 332"/>
                <a:gd name="T5" fmla="*/ 0 h 393"/>
                <a:gd name="T6" fmla="*/ 0 w 332"/>
                <a:gd name="T7" fmla="*/ 5 h 393"/>
              </a:gdLst>
              <a:ahLst/>
              <a:cxnLst>
                <a:cxn ang="0">
                  <a:pos x="T0" y="T1"/>
                </a:cxn>
                <a:cxn ang="0">
                  <a:pos x="T2" y="T3"/>
                </a:cxn>
                <a:cxn ang="0">
                  <a:pos x="T4" y="T5"/>
                </a:cxn>
                <a:cxn ang="0">
                  <a:pos x="T6" y="T7"/>
                </a:cxn>
              </a:cxnLst>
              <a:rect l="0" t="0" r="r" b="b"/>
              <a:pathLst>
                <a:path w="332" h="393">
                  <a:moveTo>
                    <a:pt x="223" y="393"/>
                  </a:moveTo>
                  <a:lnTo>
                    <a:pt x="332" y="339"/>
                  </a:lnTo>
                  <a:lnTo>
                    <a:pt x="139"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Oval 54">
              <a:extLst>
                <a:ext uri="{FF2B5EF4-FFF2-40B4-BE49-F238E27FC236}">
                  <a16:creationId xmlns:a16="http://schemas.microsoft.com/office/drawing/2014/main" id="{797B08D5-C6E2-4EE5-96EE-7FF4A9BB9E9F}"/>
                </a:ext>
              </a:extLst>
            </p:cNvPr>
            <p:cNvSpPr>
              <a:spLocks noChangeArrowheads="1"/>
            </p:cNvSpPr>
            <p:nvPr/>
          </p:nvSpPr>
          <p:spPr bwMode="auto">
            <a:xfrm>
              <a:off x="4718050" y="2532062"/>
              <a:ext cx="244475" cy="149225"/>
            </a:xfrm>
            <a:prstGeom prst="ellipse">
              <a:avLst/>
            </a:prstGeom>
            <a:solidFill>
              <a:srgbClr val="FFC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Rectangle 55">
              <a:extLst>
                <a:ext uri="{FF2B5EF4-FFF2-40B4-BE49-F238E27FC236}">
                  <a16:creationId xmlns:a16="http://schemas.microsoft.com/office/drawing/2014/main" id="{30D8A26A-429A-4936-A9FA-0811DECDF836}"/>
                </a:ext>
              </a:extLst>
            </p:cNvPr>
            <p:cNvSpPr>
              <a:spLocks noChangeArrowheads="1"/>
            </p:cNvSpPr>
            <p:nvPr/>
          </p:nvSpPr>
          <p:spPr bwMode="auto">
            <a:xfrm>
              <a:off x="4718050" y="2305050"/>
              <a:ext cx="244475" cy="301625"/>
            </a:xfrm>
            <a:prstGeom prst="rect">
              <a:avLst/>
            </a:prstGeom>
            <a:solidFill>
              <a:srgbClr val="FFCB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56">
              <a:extLst>
                <a:ext uri="{FF2B5EF4-FFF2-40B4-BE49-F238E27FC236}">
                  <a16:creationId xmlns:a16="http://schemas.microsoft.com/office/drawing/2014/main" id="{0AC49D49-10AC-4B66-AE4C-2023718BA736}"/>
                </a:ext>
              </a:extLst>
            </p:cNvPr>
            <p:cNvSpPr>
              <a:spLocks/>
            </p:cNvSpPr>
            <p:nvPr/>
          </p:nvSpPr>
          <p:spPr bwMode="auto">
            <a:xfrm>
              <a:off x="4595813" y="1716087"/>
              <a:ext cx="587375" cy="927100"/>
            </a:xfrm>
            <a:custGeom>
              <a:avLst/>
              <a:gdLst>
                <a:gd name="T0" fmla="*/ 0 w 149"/>
                <a:gd name="T1" fmla="*/ 48 h 236"/>
                <a:gd name="T2" fmla="*/ 12 w 149"/>
                <a:gd name="T3" fmla="*/ 159 h 236"/>
                <a:gd name="T4" fmla="*/ 112 w 149"/>
                <a:gd name="T5" fmla="*/ 188 h 236"/>
                <a:gd name="T6" fmla="*/ 143 w 149"/>
                <a:gd name="T7" fmla="*/ 0 h 236"/>
              </a:gdLst>
              <a:ahLst/>
              <a:cxnLst>
                <a:cxn ang="0">
                  <a:pos x="T0" y="T1"/>
                </a:cxn>
                <a:cxn ang="0">
                  <a:pos x="T2" y="T3"/>
                </a:cxn>
                <a:cxn ang="0">
                  <a:pos x="T4" y="T5"/>
                </a:cxn>
                <a:cxn ang="0">
                  <a:pos x="T6" y="T7"/>
                </a:cxn>
              </a:cxnLst>
              <a:rect l="0" t="0" r="r" b="b"/>
              <a:pathLst>
                <a:path w="149" h="236">
                  <a:moveTo>
                    <a:pt x="0" y="48"/>
                  </a:moveTo>
                  <a:cubicBezTo>
                    <a:pt x="12" y="159"/>
                    <a:pt x="12" y="159"/>
                    <a:pt x="12" y="159"/>
                  </a:cubicBezTo>
                  <a:cubicBezTo>
                    <a:pt x="12" y="159"/>
                    <a:pt x="32" y="236"/>
                    <a:pt x="112" y="188"/>
                  </a:cubicBezTo>
                  <a:cubicBezTo>
                    <a:pt x="149" y="166"/>
                    <a:pt x="143" y="0"/>
                    <a:pt x="143" y="0"/>
                  </a:cubicBezTo>
                </a:path>
              </a:pathLst>
            </a:custGeom>
            <a:solidFill>
              <a:srgbClr val="FFC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57">
              <a:extLst>
                <a:ext uri="{FF2B5EF4-FFF2-40B4-BE49-F238E27FC236}">
                  <a16:creationId xmlns:a16="http://schemas.microsoft.com/office/drawing/2014/main" id="{ADA6D75B-D61D-48D8-84AC-82CAB3F17098}"/>
                </a:ext>
              </a:extLst>
            </p:cNvPr>
            <p:cNvSpPr>
              <a:spLocks/>
            </p:cNvSpPr>
            <p:nvPr/>
          </p:nvSpPr>
          <p:spPr bwMode="auto">
            <a:xfrm>
              <a:off x="4475391" y="1617662"/>
              <a:ext cx="555625" cy="809625"/>
            </a:xfrm>
            <a:custGeom>
              <a:avLst/>
              <a:gdLst>
                <a:gd name="T0" fmla="*/ 141 w 141"/>
                <a:gd name="T1" fmla="*/ 25 h 206"/>
                <a:gd name="T2" fmla="*/ 108 w 141"/>
                <a:gd name="T3" fmla="*/ 62 h 206"/>
                <a:gd name="T4" fmla="*/ 27 w 141"/>
                <a:gd name="T5" fmla="*/ 119 h 206"/>
                <a:gd name="T6" fmla="*/ 28 w 141"/>
                <a:gd name="T7" fmla="*/ 139 h 206"/>
                <a:gd name="T8" fmla="*/ 49 w 141"/>
                <a:gd name="T9" fmla="*/ 206 h 206"/>
                <a:gd name="T10" fmla="*/ 39 w 141"/>
                <a:gd name="T11" fmla="*/ 205 h 206"/>
                <a:gd name="T12" fmla="*/ 20 w 141"/>
                <a:gd name="T13" fmla="*/ 35 h 206"/>
                <a:gd name="T14" fmla="*/ 141 w 141"/>
                <a:gd name="T15" fmla="*/ 25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206">
                  <a:moveTo>
                    <a:pt x="141" y="25"/>
                  </a:moveTo>
                  <a:cubicBezTo>
                    <a:pt x="141" y="25"/>
                    <a:pt x="129" y="53"/>
                    <a:pt x="108" y="62"/>
                  </a:cubicBezTo>
                  <a:cubicBezTo>
                    <a:pt x="76" y="74"/>
                    <a:pt x="25" y="75"/>
                    <a:pt x="27" y="119"/>
                  </a:cubicBezTo>
                  <a:cubicBezTo>
                    <a:pt x="28" y="139"/>
                    <a:pt x="28" y="139"/>
                    <a:pt x="28" y="139"/>
                  </a:cubicBezTo>
                  <a:cubicBezTo>
                    <a:pt x="49" y="206"/>
                    <a:pt x="49" y="206"/>
                    <a:pt x="49" y="206"/>
                  </a:cubicBezTo>
                  <a:cubicBezTo>
                    <a:pt x="39" y="205"/>
                    <a:pt x="39" y="205"/>
                    <a:pt x="39" y="205"/>
                  </a:cubicBezTo>
                  <a:cubicBezTo>
                    <a:pt x="39" y="205"/>
                    <a:pt x="0" y="54"/>
                    <a:pt x="20" y="35"/>
                  </a:cubicBezTo>
                  <a:cubicBezTo>
                    <a:pt x="39" y="16"/>
                    <a:pt x="130" y="0"/>
                    <a:pt x="141"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58">
              <a:extLst>
                <a:ext uri="{FF2B5EF4-FFF2-40B4-BE49-F238E27FC236}">
                  <a16:creationId xmlns:a16="http://schemas.microsoft.com/office/drawing/2014/main" id="{E93F1821-96BD-43C8-B9EC-0DBBF5F5FA30}"/>
                </a:ext>
              </a:extLst>
            </p:cNvPr>
            <p:cNvSpPr>
              <a:spLocks/>
            </p:cNvSpPr>
            <p:nvPr/>
          </p:nvSpPr>
          <p:spPr bwMode="auto">
            <a:xfrm>
              <a:off x="4918075" y="1638300"/>
              <a:ext cx="347663" cy="784225"/>
            </a:xfrm>
            <a:custGeom>
              <a:avLst/>
              <a:gdLst>
                <a:gd name="T0" fmla="*/ 3 w 88"/>
                <a:gd name="T1" fmla="*/ 11 h 200"/>
                <a:gd name="T2" fmla="*/ 16 w 88"/>
                <a:gd name="T3" fmla="*/ 36 h 200"/>
                <a:gd name="T4" fmla="*/ 58 w 88"/>
                <a:gd name="T5" fmla="*/ 85 h 200"/>
                <a:gd name="T6" fmla="*/ 45 w 88"/>
                <a:gd name="T7" fmla="*/ 195 h 200"/>
                <a:gd name="T8" fmla="*/ 45 w 88"/>
                <a:gd name="T9" fmla="*/ 200 h 200"/>
                <a:gd name="T10" fmla="*/ 75 w 88"/>
                <a:gd name="T11" fmla="*/ 34 h 200"/>
                <a:gd name="T12" fmla="*/ 3 w 88"/>
                <a:gd name="T13" fmla="*/ 11 h 200"/>
              </a:gdLst>
              <a:ahLst/>
              <a:cxnLst>
                <a:cxn ang="0">
                  <a:pos x="T0" y="T1"/>
                </a:cxn>
                <a:cxn ang="0">
                  <a:pos x="T2" y="T3"/>
                </a:cxn>
                <a:cxn ang="0">
                  <a:pos x="T4" y="T5"/>
                </a:cxn>
                <a:cxn ang="0">
                  <a:pos x="T6" y="T7"/>
                </a:cxn>
                <a:cxn ang="0">
                  <a:pos x="T8" y="T9"/>
                </a:cxn>
                <a:cxn ang="0">
                  <a:pos x="T10" y="T11"/>
                </a:cxn>
                <a:cxn ang="0">
                  <a:pos x="T12" y="T13"/>
                </a:cxn>
              </a:cxnLst>
              <a:rect l="0" t="0" r="r" b="b"/>
              <a:pathLst>
                <a:path w="88" h="200">
                  <a:moveTo>
                    <a:pt x="3" y="11"/>
                  </a:moveTo>
                  <a:cubicBezTo>
                    <a:pt x="3" y="11"/>
                    <a:pt x="0" y="21"/>
                    <a:pt x="16" y="36"/>
                  </a:cubicBezTo>
                  <a:cubicBezTo>
                    <a:pt x="32" y="50"/>
                    <a:pt x="59" y="65"/>
                    <a:pt x="58" y="85"/>
                  </a:cubicBezTo>
                  <a:cubicBezTo>
                    <a:pt x="56" y="127"/>
                    <a:pt x="45" y="195"/>
                    <a:pt x="45" y="195"/>
                  </a:cubicBezTo>
                  <a:cubicBezTo>
                    <a:pt x="45" y="200"/>
                    <a:pt x="45" y="200"/>
                    <a:pt x="45" y="200"/>
                  </a:cubicBezTo>
                  <a:cubicBezTo>
                    <a:pt x="45" y="200"/>
                    <a:pt x="88" y="68"/>
                    <a:pt x="75" y="34"/>
                  </a:cubicBezTo>
                  <a:cubicBezTo>
                    <a:pt x="63" y="0"/>
                    <a:pt x="3" y="11"/>
                    <a:pt x="3"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59">
              <a:extLst>
                <a:ext uri="{FF2B5EF4-FFF2-40B4-BE49-F238E27FC236}">
                  <a16:creationId xmlns:a16="http://schemas.microsoft.com/office/drawing/2014/main" id="{A983C235-6011-40BC-8531-5F8DEA565267}"/>
                </a:ext>
              </a:extLst>
            </p:cNvPr>
            <p:cNvSpPr>
              <a:spLocks/>
            </p:cNvSpPr>
            <p:nvPr/>
          </p:nvSpPr>
          <p:spPr bwMode="auto">
            <a:xfrm>
              <a:off x="4521200" y="2070100"/>
              <a:ext cx="101600" cy="168275"/>
            </a:xfrm>
            <a:custGeom>
              <a:avLst/>
              <a:gdLst>
                <a:gd name="T0" fmla="*/ 26 w 26"/>
                <a:gd name="T1" fmla="*/ 17 h 43"/>
                <a:gd name="T2" fmla="*/ 19 w 26"/>
                <a:gd name="T3" fmla="*/ 43 h 43"/>
                <a:gd name="T4" fmla="*/ 0 w 26"/>
                <a:gd name="T5" fmla="*/ 10 h 43"/>
                <a:gd name="T6" fmla="*/ 13 w 26"/>
                <a:gd name="T7" fmla="*/ 0 h 43"/>
                <a:gd name="T8" fmla="*/ 26 w 26"/>
                <a:gd name="T9" fmla="*/ 17 h 43"/>
              </a:gdLst>
              <a:ahLst/>
              <a:cxnLst>
                <a:cxn ang="0">
                  <a:pos x="T0" y="T1"/>
                </a:cxn>
                <a:cxn ang="0">
                  <a:pos x="T2" y="T3"/>
                </a:cxn>
                <a:cxn ang="0">
                  <a:pos x="T4" y="T5"/>
                </a:cxn>
                <a:cxn ang="0">
                  <a:pos x="T6" y="T7"/>
                </a:cxn>
                <a:cxn ang="0">
                  <a:pos x="T8" y="T9"/>
                </a:cxn>
              </a:cxnLst>
              <a:rect l="0" t="0" r="r" b="b"/>
              <a:pathLst>
                <a:path w="26" h="43">
                  <a:moveTo>
                    <a:pt x="26" y="17"/>
                  </a:moveTo>
                  <a:cubicBezTo>
                    <a:pt x="26" y="25"/>
                    <a:pt x="24" y="43"/>
                    <a:pt x="19" y="43"/>
                  </a:cubicBezTo>
                  <a:cubicBezTo>
                    <a:pt x="14" y="43"/>
                    <a:pt x="0" y="18"/>
                    <a:pt x="0" y="10"/>
                  </a:cubicBezTo>
                  <a:cubicBezTo>
                    <a:pt x="0" y="2"/>
                    <a:pt x="7" y="0"/>
                    <a:pt x="13" y="0"/>
                  </a:cubicBezTo>
                  <a:cubicBezTo>
                    <a:pt x="18" y="0"/>
                    <a:pt x="26" y="10"/>
                    <a:pt x="26" y="17"/>
                  </a:cubicBezTo>
                  <a:close/>
                </a:path>
              </a:pathLst>
            </a:custGeom>
            <a:solidFill>
              <a:srgbClr val="FFC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60">
              <a:extLst>
                <a:ext uri="{FF2B5EF4-FFF2-40B4-BE49-F238E27FC236}">
                  <a16:creationId xmlns:a16="http://schemas.microsoft.com/office/drawing/2014/main" id="{DABEE2AE-DA7C-47A8-A992-F6A5362E6B3C}"/>
                </a:ext>
              </a:extLst>
            </p:cNvPr>
            <p:cNvSpPr>
              <a:spLocks/>
            </p:cNvSpPr>
            <p:nvPr/>
          </p:nvSpPr>
          <p:spPr bwMode="auto">
            <a:xfrm>
              <a:off x="4949825" y="2003425"/>
              <a:ext cx="193675" cy="61912"/>
            </a:xfrm>
            <a:custGeom>
              <a:avLst/>
              <a:gdLst>
                <a:gd name="T0" fmla="*/ 10 w 49"/>
                <a:gd name="T1" fmla="*/ 11 h 16"/>
                <a:gd name="T2" fmla="*/ 37 w 49"/>
                <a:gd name="T3" fmla="*/ 16 h 16"/>
                <a:gd name="T4" fmla="*/ 37 w 49"/>
                <a:gd name="T5" fmla="*/ 5 h 16"/>
                <a:gd name="T6" fmla="*/ 10 w 49"/>
                <a:gd name="T7" fmla="*/ 11 h 16"/>
              </a:gdLst>
              <a:ahLst/>
              <a:cxnLst>
                <a:cxn ang="0">
                  <a:pos x="T0" y="T1"/>
                </a:cxn>
                <a:cxn ang="0">
                  <a:pos x="T2" y="T3"/>
                </a:cxn>
                <a:cxn ang="0">
                  <a:pos x="T4" y="T5"/>
                </a:cxn>
                <a:cxn ang="0">
                  <a:pos x="T6" y="T7"/>
                </a:cxn>
              </a:cxnLst>
              <a:rect l="0" t="0" r="r" b="b"/>
              <a:pathLst>
                <a:path w="49" h="16">
                  <a:moveTo>
                    <a:pt x="10" y="11"/>
                  </a:moveTo>
                  <a:cubicBezTo>
                    <a:pt x="10" y="11"/>
                    <a:pt x="23" y="16"/>
                    <a:pt x="37" y="16"/>
                  </a:cubicBezTo>
                  <a:cubicBezTo>
                    <a:pt x="40" y="16"/>
                    <a:pt x="49" y="10"/>
                    <a:pt x="37" y="5"/>
                  </a:cubicBezTo>
                  <a:cubicBezTo>
                    <a:pt x="26" y="0"/>
                    <a:pt x="0" y="1"/>
                    <a:pt x="10"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61">
              <a:extLst>
                <a:ext uri="{FF2B5EF4-FFF2-40B4-BE49-F238E27FC236}">
                  <a16:creationId xmlns:a16="http://schemas.microsoft.com/office/drawing/2014/main" id="{56DF5352-9247-4ADD-BAC9-FCAAF1B57CEC}"/>
                </a:ext>
              </a:extLst>
            </p:cNvPr>
            <p:cNvSpPr>
              <a:spLocks/>
            </p:cNvSpPr>
            <p:nvPr/>
          </p:nvSpPr>
          <p:spPr bwMode="auto">
            <a:xfrm>
              <a:off x="4643438" y="2003425"/>
              <a:ext cx="192088" cy="61912"/>
            </a:xfrm>
            <a:custGeom>
              <a:avLst/>
              <a:gdLst>
                <a:gd name="T0" fmla="*/ 39 w 49"/>
                <a:gd name="T1" fmla="*/ 11 h 16"/>
                <a:gd name="T2" fmla="*/ 12 w 49"/>
                <a:gd name="T3" fmla="*/ 16 h 16"/>
                <a:gd name="T4" fmla="*/ 12 w 49"/>
                <a:gd name="T5" fmla="*/ 5 h 16"/>
                <a:gd name="T6" fmla="*/ 39 w 49"/>
                <a:gd name="T7" fmla="*/ 11 h 16"/>
              </a:gdLst>
              <a:ahLst/>
              <a:cxnLst>
                <a:cxn ang="0">
                  <a:pos x="T0" y="T1"/>
                </a:cxn>
                <a:cxn ang="0">
                  <a:pos x="T2" y="T3"/>
                </a:cxn>
                <a:cxn ang="0">
                  <a:pos x="T4" y="T5"/>
                </a:cxn>
                <a:cxn ang="0">
                  <a:pos x="T6" y="T7"/>
                </a:cxn>
              </a:cxnLst>
              <a:rect l="0" t="0" r="r" b="b"/>
              <a:pathLst>
                <a:path w="49" h="16">
                  <a:moveTo>
                    <a:pt x="39" y="11"/>
                  </a:moveTo>
                  <a:cubicBezTo>
                    <a:pt x="39" y="11"/>
                    <a:pt x="25" y="16"/>
                    <a:pt x="12" y="16"/>
                  </a:cubicBezTo>
                  <a:cubicBezTo>
                    <a:pt x="9" y="16"/>
                    <a:pt x="0" y="10"/>
                    <a:pt x="12" y="5"/>
                  </a:cubicBezTo>
                  <a:cubicBezTo>
                    <a:pt x="23" y="0"/>
                    <a:pt x="49" y="1"/>
                    <a:pt x="39"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Oval 62">
              <a:extLst>
                <a:ext uri="{FF2B5EF4-FFF2-40B4-BE49-F238E27FC236}">
                  <a16:creationId xmlns:a16="http://schemas.microsoft.com/office/drawing/2014/main" id="{055C85A7-BA96-483A-9A58-1F989E14DDFB}"/>
                </a:ext>
              </a:extLst>
            </p:cNvPr>
            <p:cNvSpPr>
              <a:spLocks noChangeArrowheads="1"/>
            </p:cNvSpPr>
            <p:nvPr/>
          </p:nvSpPr>
          <p:spPr bwMode="auto">
            <a:xfrm>
              <a:off x="4752975" y="2100262"/>
              <a:ext cx="47625" cy="635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Oval 63">
              <a:extLst>
                <a:ext uri="{FF2B5EF4-FFF2-40B4-BE49-F238E27FC236}">
                  <a16:creationId xmlns:a16="http://schemas.microsoft.com/office/drawing/2014/main" id="{4251DB3B-9621-4C6E-B4F8-3E7057920AF0}"/>
                </a:ext>
              </a:extLst>
            </p:cNvPr>
            <p:cNvSpPr>
              <a:spLocks noChangeArrowheads="1"/>
            </p:cNvSpPr>
            <p:nvPr/>
          </p:nvSpPr>
          <p:spPr bwMode="auto">
            <a:xfrm>
              <a:off x="5013325" y="2100262"/>
              <a:ext cx="47625" cy="635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64">
              <a:extLst>
                <a:ext uri="{FF2B5EF4-FFF2-40B4-BE49-F238E27FC236}">
                  <a16:creationId xmlns:a16="http://schemas.microsoft.com/office/drawing/2014/main" id="{78D12328-6DD9-49D6-AD52-D6396CDCC945}"/>
                </a:ext>
              </a:extLst>
            </p:cNvPr>
            <p:cNvSpPr>
              <a:spLocks/>
            </p:cNvSpPr>
            <p:nvPr/>
          </p:nvSpPr>
          <p:spPr bwMode="auto">
            <a:xfrm>
              <a:off x="4789488" y="2320925"/>
              <a:ext cx="196850" cy="98425"/>
            </a:xfrm>
            <a:custGeom>
              <a:avLst/>
              <a:gdLst>
                <a:gd name="T0" fmla="*/ 0 w 50"/>
                <a:gd name="T1" fmla="*/ 0 h 25"/>
                <a:gd name="T2" fmla="*/ 50 w 50"/>
                <a:gd name="T3" fmla="*/ 8 h 25"/>
                <a:gd name="T4" fmla="*/ 0 w 50"/>
                <a:gd name="T5" fmla="*/ 0 h 25"/>
              </a:gdLst>
              <a:ahLst/>
              <a:cxnLst>
                <a:cxn ang="0">
                  <a:pos x="T0" y="T1"/>
                </a:cxn>
                <a:cxn ang="0">
                  <a:pos x="T2" y="T3"/>
                </a:cxn>
                <a:cxn ang="0">
                  <a:pos x="T4" y="T5"/>
                </a:cxn>
              </a:cxnLst>
              <a:rect l="0" t="0" r="r" b="b"/>
              <a:pathLst>
                <a:path w="50" h="25">
                  <a:moveTo>
                    <a:pt x="0" y="0"/>
                  </a:moveTo>
                  <a:cubicBezTo>
                    <a:pt x="0" y="0"/>
                    <a:pt x="12" y="25"/>
                    <a:pt x="50" y="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65">
              <a:extLst>
                <a:ext uri="{FF2B5EF4-FFF2-40B4-BE49-F238E27FC236}">
                  <a16:creationId xmlns:a16="http://schemas.microsoft.com/office/drawing/2014/main" id="{AE0BE51F-1700-48D3-B525-1646BAB61525}"/>
                </a:ext>
              </a:extLst>
            </p:cNvPr>
            <p:cNvSpPr>
              <a:spLocks/>
            </p:cNvSpPr>
            <p:nvPr/>
          </p:nvSpPr>
          <p:spPr bwMode="auto">
            <a:xfrm>
              <a:off x="4346575" y="5900737"/>
              <a:ext cx="371475" cy="411162"/>
            </a:xfrm>
            <a:custGeom>
              <a:avLst/>
              <a:gdLst>
                <a:gd name="T0" fmla="*/ 57 w 94"/>
                <a:gd name="T1" fmla="*/ 0 h 105"/>
                <a:gd name="T2" fmla="*/ 94 w 94"/>
                <a:gd name="T3" fmla="*/ 0 h 105"/>
                <a:gd name="T4" fmla="*/ 94 w 94"/>
                <a:gd name="T5" fmla="*/ 39 h 105"/>
                <a:gd name="T6" fmla="*/ 23 w 94"/>
                <a:gd name="T7" fmla="*/ 105 h 105"/>
                <a:gd name="T8" fmla="*/ 0 w 94"/>
                <a:gd name="T9" fmla="*/ 71 h 105"/>
                <a:gd name="T10" fmla="*/ 57 w 94"/>
                <a:gd name="T11" fmla="*/ 0 h 105"/>
              </a:gdLst>
              <a:ahLst/>
              <a:cxnLst>
                <a:cxn ang="0">
                  <a:pos x="T0" y="T1"/>
                </a:cxn>
                <a:cxn ang="0">
                  <a:pos x="T2" y="T3"/>
                </a:cxn>
                <a:cxn ang="0">
                  <a:pos x="T4" y="T5"/>
                </a:cxn>
                <a:cxn ang="0">
                  <a:pos x="T6" y="T7"/>
                </a:cxn>
                <a:cxn ang="0">
                  <a:pos x="T8" y="T9"/>
                </a:cxn>
                <a:cxn ang="0">
                  <a:pos x="T10" y="T11"/>
                </a:cxn>
              </a:cxnLst>
              <a:rect l="0" t="0" r="r" b="b"/>
              <a:pathLst>
                <a:path w="94" h="105">
                  <a:moveTo>
                    <a:pt x="57" y="0"/>
                  </a:moveTo>
                  <a:cubicBezTo>
                    <a:pt x="94" y="0"/>
                    <a:pt x="94" y="0"/>
                    <a:pt x="94" y="0"/>
                  </a:cubicBezTo>
                  <a:cubicBezTo>
                    <a:pt x="94" y="39"/>
                    <a:pt x="94" y="39"/>
                    <a:pt x="94" y="39"/>
                  </a:cubicBezTo>
                  <a:cubicBezTo>
                    <a:pt x="94" y="39"/>
                    <a:pt x="31" y="105"/>
                    <a:pt x="23" y="105"/>
                  </a:cubicBezTo>
                  <a:cubicBezTo>
                    <a:pt x="15" y="105"/>
                    <a:pt x="0" y="71"/>
                    <a:pt x="0" y="71"/>
                  </a:cubicBezTo>
                  <a:lnTo>
                    <a:pt x="57" y="0"/>
                  </a:lnTo>
                  <a:close/>
                </a:path>
              </a:pathLst>
            </a:custGeom>
            <a:solidFill>
              <a:srgbClr val="B96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66">
              <a:extLst>
                <a:ext uri="{FF2B5EF4-FFF2-40B4-BE49-F238E27FC236}">
                  <a16:creationId xmlns:a16="http://schemas.microsoft.com/office/drawing/2014/main" id="{0538880B-AC14-4132-8C96-E2002DA73525}"/>
                </a:ext>
              </a:extLst>
            </p:cNvPr>
            <p:cNvSpPr>
              <a:spLocks/>
            </p:cNvSpPr>
            <p:nvPr/>
          </p:nvSpPr>
          <p:spPr bwMode="auto">
            <a:xfrm>
              <a:off x="5010150" y="5900737"/>
              <a:ext cx="492125" cy="227012"/>
            </a:xfrm>
            <a:custGeom>
              <a:avLst/>
              <a:gdLst>
                <a:gd name="T0" fmla="*/ 0 w 125"/>
                <a:gd name="T1" fmla="*/ 0 h 58"/>
                <a:gd name="T2" fmla="*/ 0 w 125"/>
                <a:gd name="T3" fmla="*/ 33 h 58"/>
                <a:gd name="T4" fmla="*/ 109 w 125"/>
                <a:gd name="T5" fmla="*/ 56 h 58"/>
                <a:gd name="T6" fmla="*/ 124 w 125"/>
                <a:gd name="T7" fmla="*/ 40 h 58"/>
                <a:gd name="T8" fmla="*/ 37 w 125"/>
                <a:gd name="T9" fmla="*/ 0 h 58"/>
                <a:gd name="T10" fmla="*/ 0 w 125"/>
                <a:gd name="T11" fmla="*/ 0 h 58"/>
              </a:gdLst>
              <a:ahLst/>
              <a:cxnLst>
                <a:cxn ang="0">
                  <a:pos x="T0" y="T1"/>
                </a:cxn>
                <a:cxn ang="0">
                  <a:pos x="T2" y="T3"/>
                </a:cxn>
                <a:cxn ang="0">
                  <a:pos x="T4" y="T5"/>
                </a:cxn>
                <a:cxn ang="0">
                  <a:pos x="T6" y="T7"/>
                </a:cxn>
                <a:cxn ang="0">
                  <a:pos x="T8" y="T9"/>
                </a:cxn>
                <a:cxn ang="0">
                  <a:pos x="T10" y="T11"/>
                </a:cxn>
              </a:cxnLst>
              <a:rect l="0" t="0" r="r" b="b"/>
              <a:pathLst>
                <a:path w="125" h="58">
                  <a:moveTo>
                    <a:pt x="0" y="0"/>
                  </a:moveTo>
                  <a:cubicBezTo>
                    <a:pt x="0" y="33"/>
                    <a:pt x="0" y="33"/>
                    <a:pt x="0" y="33"/>
                  </a:cubicBezTo>
                  <a:cubicBezTo>
                    <a:pt x="0" y="33"/>
                    <a:pt x="87" y="52"/>
                    <a:pt x="109" y="56"/>
                  </a:cubicBezTo>
                  <a:cubicBezTo>
                    <a:pt x="122" y="58"/>
                    <a:pt x="125" y="47"/>
                    <a:pt x="124" y="40"/>
                  </a:cubicBezTo>
                  <a:cubicBezTo>
                    <a:pt x="123" y="28"/>
                    <a:pt x="37" y="0"/>
                    <a:pt x="37" y="0"/>
                  </a:cubicBezTo>
                  <a:lnTo>
                    <a:pt x="0" y="0"/>
                  </a:lnTo>
                  <a:close/>
                </a:path>
              </a:pathLst>
            </a:custGeom>
            <a:solidFill>
              <a:srgbClr val="B96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68">
              <a:extLst>
                <a:ext uri="{FF2B5EF4-FFF2-40B4-BE49-F238E27FC236}">
                  <a16:creationId xmlns:a16="http://schemas.microsoft.com/office/drawing/2014/main" id="{FEC65C2F-8291-420D-A11D-DD5A5DFE13A3}"/>
                </a:ext>
              </a:extLst>
            </p:cNvPr>
            <p:cNvSpPr>
              <a:spLocks/>
            </p:cNvSpPr>
            <p:nvPr/>
          </p:nvSpPr>
          <p:spPr bwMode="auto">
            <a:xfrm>
              <a:off x="4903788" y="2598737"/>
              <a:ext cx="700088" cy="1417637"/>
            </a:xfrm>
            <a:custGeom>
              <a:avLst/>
              <a:gdLst>
                <a:gd name="T0" fmla="*/ 71 w 178"/>
                <a:gd name="T1" fmla="*/ 0 h 361"/>
                <a:gd name="T2" fmla="*/ 132 w 178"/>
                <a:gd name="T3" fmla="*/ 25 h 361"/>
                <a:gd name="T4" fmla="*/ 178 w 178"/>
                <a:gd name="T5" fmla="*/ 234 h 361"/>
                <a:gd name="T6" fmla="*/ 116 w 178"/>
                <a:gd name="T7" fmla="*/ 232 h 361"/>
                <a:gd name="T8" fmla="*/ 91 w 178"/>
                <a:gd name="T9" fmla="*/ 136 h 361"/>
                <a:gd name="T10" fmla="*/ 85 w 178"/>
                <a:gd name="T11" fmla="*/ 361 h 361"/>
                <a:gd name="T12" fmla="*/ 5 w 178"/>
                <a:gd name="T13" fmla="*/ 358 h 361"/>
                <a:gd name="T14" fmla="*/ 25 w 178"/>
                <a:gd name="T15" fmla="*/ 75 h 361"/>
                <a:gd name="T16" fmla="*/ 71 w 178"/>
                <a:gd name="T17"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1">
                  <a:moveTo>
                    <a:pt x="71" y="0"/>
                  </a:moveTo>
                  <a:cubicBezTo>
                    <a:pt x="71" y="0"/>
                    <a:pt x="121" y="10"/>
                    <a:pt x="132" y="25"/>
                  </a:cubicBezTo>
                  <a:cubicBezTo>
                    <a:pt x="163" y="66"/>
                    <a:pt x="178" y="234"/>
                    <a:pt x="178" y="234"/>
                  </a:cubicBezTo>
                  <a:cubicBezTo>
                    <a:pt x="116" y="232"/>
                    <a:pt x="116" y="232"/>
                    <a:pt x="116" y="232"/>
                  </a:cubicBezTo>
                  <a:cubicBezTo>
                    <a:pt x="91" y="136"/>
                    <a:pt x="91" y="136"/>
                    <a:pt x="91" y="136"/>
                  </a:cubicBezTo>
                  <a:cubicBezTo>
                    <a:pt x="85" y="361"/>
                    <a:pt x="85" y="361"/>
                    <a:pt x="85" y="361"/>
                  </a:cubicBezTo>
                  <a:cubicBezTo>
                    <a:pt x="5" y="358"/>
                    <a:pt x="5" y="358"/>
                    <a:pt x="5" y="358"/>
                  </a:cubicBezTo>
                  <a:cubicBezTo>
                    <a:pt x="5" y="358"/>
                    <a:pt x="0" y="142"/>
                    <a:pt x="25" y="75"/>
                  </a:cubicBezTo>
                  <a:cubicBezTo>
                    <a:pt x="32" y="53"/>
                    <a:pt x="71" y="0"/>
                    <a:pt x="71"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69">
              <a:extLst>
                <a:ext uri="{FF2B5EF4-FFF2-40B4-BE49-F238E27FC236}">
                  <a16:creationId xmlns:a16="http://schemas.microsoft.com/office/drawing/2014/main" id="{FF997531-0AD5-4F7D-9A4B-AE87BCCE5217}"/>
                </a:ext>
              </a:extLst>
            </p:cNvPr>
            <p:cNvSpPr>
              <a:spLocks/>
            </p:cNvSpPr>
            <p:nvPr/>
          </p:nvSpPr>
          <p:spPr bwMode="auto">
            <a:xfrm rot="21351599">
              <a:off x="4993145" y="3565525"/>
              <a:ext cx="509588" cy="608012"/>
            </a:xfrm>
            <a:custGeom>
              <a:avLst/>
              <a:gdLst>
                <a:gd name="T0" fmla="*/ 0 w 321"/>
                <a:gd name="T1" fmla="*/ 343 h 383"/>
                <a:gd name="T2" fmla="*/ 87 w 321"/>
                <a:gd name="T3" fmla="*/ 383 h 383"/>
                <a:gd name="T4" fmla="*/ 321 w 321"/>
                <a:gd name="T5" fmla="*/ 47 h 383"/>
                <a:gd name="T6" fmla="*/ 226 w 321"/>
                <a:gd name="T7" fmla="*/ 0 h 383"/>
                <a:gd name="T8" fmla="*/ 0 w 321"/>
                <a:gd name="T9" fmla="*/ 343 h 383"/>
              </a:gdLst>
              <a:ahLst/>
              <a:cxnLst>
                <a:cxn ang="0">
                  <a:pos x="T0" y="T1"/>
                </a:cxn>
                <a:cxn ang="0">
                  <a:pos x="T2" y="T3"/>
                </a:cxn>
                <a:cxn ang="0">
                  <a:pos x="T4" y="T5"/>
                </a:cxn>
                <a:cxn ang="0">
                  <a:pos x="T6" y="T7"/>
                </a:cxn>
                <a:cxn ang="0">
                  <a:pos x="T8" y="T9"/>
                </a:cxn>
              </a:cxnLst>
              <a:rect l="0" t="0" r="r" b="b"/>
              <a:pathLst>
                <a:path w="321" h="383">
                  <a:moveTo>
                    <a:pt x="0" y="343"/>
                  </a:moveTo>
                  <a:lnTo>
                    <a:pt x="87" y="383"/>
                  </a:lnTo>
                  <a:lnTo>
                    <a:pt x="321" y="47"/>
                  </a:lnTo>
                  <a:lnTo>
                    <a:pt x="226" y="0"/>
                  </a:lnTo>
                  <a:lnTo>
                    <a:pt x="0" y="343"/>
                  </a:lnTo>
                  <a:close/>
                </a:path>
              </a:pathLst>
            </a:custGeom>
            <a:solidFill>
              <a:srgbClr val="FFC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70">
              <a:extLst>
                <a:ext uri="{FF2B5EF4-FFF2-40B4-BE49-F238E27FC236}">
                  <a16:creationId xmlns:a16="http://schemas.microsoft.com/office/drawing/2014/main" id="{C78CC53A-18B0-458F-B425-43CB04598906}"/>
                </a:ext>
              </a:extLst>
            </p:cNvPr>
            <p:cNvSpPr>
              <a:spLocks/>
            </p:cNvSpPr>
            <p:nvPr/>
          </p:nvSpPr>
          <p:spPr bwMode="auto">
            <a:xfrm>
              <a:off x="5029200" y="3503384"/>
              <a:ext cx="574675" cy="623887"/>
            </a:xfrm>
            <a:custGeom>
              <a:avLst/>
              <a:gdLst>
                <a:gd name="T0" fmla="*/ 117 w 362"/>
                <a:gd name="T1" fmla="*/ 393 h 393"/>
                <a:gd name="T2" fmla="*/ 0 w 362"/>
                <a:gd name="T3" fmla="*/ 339 h 393"/>
                <a:gd name="T4" fmla="*/ 209 w 362"/>
                <a:gd name="T5" fmla="*/ 0 h 393"/>
                <a:gd name="T6" fmla="*/ 362 w 362"/>
                <a:gd name="T7" fmla="*/ 5 h 393"/>
                <a:gd name="T8" fmla="*/ 117 w 362"/>
                <a:gd name="T9" fmla="*/ 393 h 393"/>
              </a:gdLst>
              <a:ahLst/>
              <a:cxnLst>
                <a:cxn ang="0">
                  <a:pos x="T0" y="T1"/>
                </a:cxn>
                <a:cxn ang="0">
                  <a:pos x="T2" y="T3"/>
                </a:cxn>
                <a:cxn ang="0">
                  <a:pos x="T4" y="T5"/>
                </a:cxn>
                <a:cxn ang="0">
                  <a:pos x="T6" y="T7"/>
                </a:cxn>
                <a:cxn ang="0">
                  <a:pos x="T8" y="T9"/>
                </a:cxn>
              </a:cxnLst>
              <a:rect l="0" t="0" r="r" b="b"/>
              <a:pathLst>
                <a:path w="362" h="393">
                  <a:moveTo>
                    <a:pt x="117" y="393"/>
                  </a:moveTo>
                  <a:lnTo>
                    <a:pt x="0" y="339"/>
                  </a:lnTo>
                  <a:lnTo>
                    <a:pt x="209" y="0"/>
                  </a:lnTo>
                  <a:lnTo>
                    <a:pt x="362" y="5"/>
                  </a:lnTo>
                  <a:lnTo>
                    <a:pt x="117" y="39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71">
              <a:extLst>
                <a:ext uri="{FF2B5EF4-FFF2-40B4-BE49-F238E27FC236}">
                  <a16:creationId xmlns:a16="http://schemas.microsoft.com/office/drawing/2014/main" id="{360E4157-879D-4B66-B9B8-A1363BE7E3F9}"/>
                </a:ext>
              </a:extLst>
            </p:cNvPr>
            <p:cNvSpPr>
              <a:spLocks/>
            </p:cNvSpPr>
            <p:nvPr/>
          </p:nvSpPr>
          <p:spPr bwMode="auto">
            <a:xfrm>
              <a:off x="5029200" y="3509962"/>
              <a:ext cx="574675" cy="623887"/>
            </a:xfrm>
            <a:custGeom>
              <a:avLst/>
              <a:gdLst>
                <a:gd name="T0" fmla="*/ 117 w 362"/>
                <a:gd name="T1" fmla="*/ 393 h 393"/>
                <a:gd name="T2" fmla="*/ 0 w 362"/>
                <a:gd name="T3" fmla="*/ 339 h 393"/>
                <a:gd name="T4" fmla="*/ 209 w 362"/>
                <a:gd name="T5" fmla="*/ 0 h 393"/>
                <a:gd name="T6" fmla="*/ 362 w 362"/>
                <a:gd name="T7" fmla="*/ 5 h 393"/>
              </a:gdLst>
              <a:ahLst/>
              <a:cxnLst>
                <a:cxn ang="0">
                  <a:pos x="T0" y="T1"/>
                </a:cxn>
                <a:cxn ang="0">
                  <a:pos x="T2" y="T3"/>
                </a:cxn>
                <a:cxn ang="0">
                  <a:pos x="T4" y="T5"/>
                </a:cxn>
                <a:cxn ang="0">
                  <a:pos x="T6" y="T7"/>
                </a:cxn>
              </a:cxnLst>
              <a:rect l="0" t="0" r="r" b="b"/>
              <a:pathLst>
                <a:path w="362" h="393">
                  <a:moveTo>
                    <a:pt x="117" y="393"/>
                  </a:moveTo>
                  <a:lnTo>
                    <a:pt x="0" y="339"/>
                  </a:lnTo>
                  <a:lnTo>
                    <a:pt x="209" y="0"/>
                  </a:lnTo>
                  <a:lnTo>
                    <a:pt x="362"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73">
              <a:extLst>
                <a:ext uri="{FF2B5EF4-FFF2-40B4-BE49-F238E27FC236}">
                  <a16:creationId xmlns:a16="http://schemas.microsoft.com/office/drawing/2014/main" id="{634EB341-92CD-4FE8-BEAF-408388E87EF2}"/>
                </a:ext>
              </a:extLst>
            </p:cNvPr>
            <p:cNvSpPr>
              <a:spLocks/>
            </p:cNvSpPr>
            <p:nvPr/>
          </p:nvSpPr>
          <p:spPr bwMode="auto">
            <a:xfrm>
              <a:off x="4537075" y="1947862"/>
              <a:ext cx="152400" cy="479425"/>
            </a:xfrm>
            <a:custGeom>
              <a:avLst/>
              <a:gdLst>
                <a:gd name="T0" fmla="*/ 6 w 39"/>
                <a:gd name="T1" fmla="*/ 12 h 122"/>
                <a:gd name="T2" fmla="*/ 32 w 39"/>
                <a:gd name="T3" fmla="*/ 122 h 122"/>
                <a:gd name="T4" fmla="*/ 39 w 39"/>
                <a:gd name="T5" fmla="*/ 122 h 122"/>
                <a:gd name="T6" fmla="*/ 22 w 39"/>
                <a:gd name="T7" fmla="*/ 0 h 122"/>
                <a:gd name="T8" fmla="*/ 6 w 39"/>
                <a:gd name="T9" fmla="*/ 12 h 122"/>
              </a:gdLst>
              <a:ahLst/>
              <a:cxnLst>
                <a:cxn ang="0">
                  <a:pos x="T0" y="T1"/>
                </a:cxn>
                <a:cxn ang="0">
                  <a:pos x="T2" y="T3"/>
                </a:cxn>
                <a:cxn ang="0">
                  <a:pos x="T4" y="T5"/>
                </a:cxn>
                <a:cxn ang="0">
                  <a:pos x="T6" y="T7"/>
                </a:cxn>
                <a:cxn ang="0">
                  <a:pos x="T8" y="T9"/>
                </a:cxn>
              </a:cxnLst>
              <a:rect l="0" t="0" r="r" b="b"/>
              <a:pathLst>
                <a:path w="39" h="122">
                  <a:moveTo>
                    <a:pt x="6" y="12"/>
                  </a:moveTo>
                  <a:cubicBezTo>
                    <a:pt x="0" y="25"/>
                    <a:pt x="32" y="122"/>
                    <a:pt x="32" y="122"/>
                  </a:cubicBezTo>
                  <a:cubicBezTo>
                    <a:pt x="39" y="122"/>
                    <a:pt x="39" y="122"/>
                    <a:pt x="39" y="122"/>
                  </a:cubicBezTo>
                  <a:cubicBezTo>
                    <a:pt x="22" y="0"/>
                    <a:pt x="22" y="0"/>
                    <a:pt x="22" y="0"/>
                  </a:cubicBezTo>
                  <a:cubicBezTo>
                    <a:pt x="22" y="0"/>
                    <a:pt x="8" y="7"/>
                    <a:pt x="6" y="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74">
              <a:extLst>
                <a:ext uri="{FF2B5EF4-FFF2-40B4-BE49-F238E27FC236}">
                  <a16:creationId xmlns:a16="http://schemas.microsoft.com/office/drawing/2014/main" id="{6B4A135E-D14D-45F3-9A4D-486F27456728}"/>
                </a:ext>
              </a:extLst>
            </p:cNvPr>
            <p:cNvSpPr>
              <a:spLocks/>
            </p:cNvSpPr>
            <p:nvPr/>
          </p:nvSpPr>
          <p:spPr bwMode="auto">
            <a:xfrm>
              <a:off x="4622800" y="2227262"/>
              <a:ext cx="496888" cy="411162"/>
            </a:xfrm>
            <a:custGeom>
              <a:avLst/>
              <a:gdLst>
                <a:gd name="T0" fmla="*/ 9 w 126"/>
                <a:gd name="T1" fmla="*/ 21 h 105"/>
                <a:gd name="T2" fmla="*/ 46 w 126"/>
                <a:gd name="T3" fmla="*/ 6 h 105"/>
                <a:gd name="T4" fmla="*/ 92 w 126"/>
                <a:gd name="T5" fmla="*/ 3 h 105"/>
                <a:gd name="T6" fmla="*/ 126 w 126"/>
                <a:gd name="T7" fmla="*/ 25 h 105"/>
                <a:gd name="T8" fmla="*/ 108 w 126"/>
                <a:gd name="T9" fmla="*/ 95 h 105"/>
                <a:gd name="T10" fmla="*/ 42 w 126"/>
                <a:gd name="T11" fmla="*/ 95 h 105"/>
                <a:gd name="T12" fmla="*/ 0 w 126"/>
                <a:gd name="T13" fmla="*/ 50 h 105"/>
                <a:gd name="T14" fmla="*/ 9 w 126"/>
                <a:gd name="T15" fmla="*/ 21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5">
                  <a:moveTo>
                    <a:pt x="9" y="21"/>
                  </a:moveTo>
                  <a:cubicBezTo>
                    <a:pt x="9" y="21"/>
                    <a:pt x="39" y="8"/>
                    <a:pt x="46" y="6"/>
                  </a:cubicBezTo>
                  <a:cubicBezTo>
                    <a:pt x="61" y="1"/>
                    <a:pt x="78" y="0"/>
                    <a:pt x="92" y="3"/>
                  </a:cubicBezTo>
                  <a:cubicBezTo>
                    <a:pt x="100" y="5"/>
                    <a:pt x="126" y="25"/>
                    <a:pt x="126" y="25"/>
                  </a:cubicBezTo>
                  <a:cubicBezTo>
                    <a:pt x="126" y="25"/>
                    <a:pt x="122" y="83"/>
                    <a:pt x="108" y="95"/>
                  </a:cubicBezTo>
                  <a:cubicBezTo>
                    <a:pt x="95" y="105"/>
                    <a:pt x="56" y="102"/>
                    <a:pt x="42" y="95"/>
                  </a:cubicBezTo>
                  <a:cubicBezTo>
                    <a:pt x="29" y="87"/>
                    <a:pt x="0" y="50"/>
                    <a:pt x="0" y="50"/>
                  </a:cubicBezTo>
                  <a:lnTo>
                    <a:pt x="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75">
              <a:extLst>
                <a:ext uri="{FF2B5EF4-FFF2-40B4-BE49-F238E27FC236}">
                  <a16:creationId xmlns:a16="http://schemas.microsoft.com/office/drawing/2014/main" id="{E43FD0A2-D2FA-4215-92C4-456AC0539B59}"/>
                </a:ext>
              </a:extLst>
            </p:cNvPr>
            <p:cNvSpPr>
              <a:spLocks/>
            </p:cNvSpPr>
            <p:nvPr/>
          </p:nvSpPr>
          <p:spPr bwMode="auto">
            <a:xfrm>
              <a:off x="4808538" y="2286000"/>
              <a:ext cx="177800" cy="171450"/>
            </a:xfrm>
            <a:custGeom>
              <a:avLst/>
              <a:gdLst>
                <a:gd name="T0" fmla="*/ 0 w 45"/>
                <a:gd name="T1" fmla="*/ 0 h 44"/>
                <a:gd name="T2" fmla="*/ 45 w 45"/>
                <a:gd name="T3" fmla="*/ 9 h 44"/>
                <a:gd name="T4" fmla="*/ 21 w 45"/>
                <a:gd name="T5" fmla="*/ 11 h 44"/>
                <a:gd name="T6" fmla="*/ 0 w 45"/>
                <a:gd name="T7" fmla="*/ 0 h 44"/>
              </a:gdLst>
              <a:ahLst/>
              <a:cxnLst>
                <a:cxn ang="0">
                  <a:pos x="T0" y="T1"/>
                </a:cxn>
                <a:cxn ang="0">
                  <a:pos x="T2" y="T3"/>
                </a:cxn>
                <a:cxn ang="0">
                  <a:pos x="T4" y="T5"/>
                </a:cxn>
                <a:cxn ang="0">
                  <a:pos x="T6" y="T7"/>
                </a:cxn>
              </a:cxnLst>
              <a:rect l="0" t="0" r="r" b="b"/>
              <a:pathLst>
                <a:path w="45" h="44">
                  <a:moveTo>
                    <a:pt x="0" y="0"/>
                  </a:moveTo>
                  <a:cubicBezTo>
                    <a:pt x="0" y="0"/>
                    <a:pt x="11" y="44"/>
                    <a:pt x="45" y="9"/>
                  </a:cubicBezTo>
                  <a:cubicBezTo>
                    <a:pt x="45" y="9"/>
                    <a:pt x="35" y="13"/>
                    <a:pt x="21" y="11"/>
                  </a:cubicBezTo>
                  <a:cubicBezTo>
                    <a:pt x="12" y="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76">
              <a:extLst>
                <a:ext uri="{FF2B5EF4-FFF2-40B4-BE49-F238E27FC236}">
                  <a16:creationId xmlns:a16="http://schemas.microsoft.com/office/drawing/2014/main" id="{2A8E01BF-DED9-46CF-AF18-D6A8858C6D49}"/>
                </a:ext>
              </a:extLst>
            </p:cNvPr>
            <p:cNvSpPr>
              <a:spLocks/>
            </p:cNvSpPr>
            <p:nvPr/>
          </p:nvSpPr>
          <p:spPr bwMode="auto">
            <a:xfrm>
              <a:off x="4689475" y="1524000"/>
              <a:ext cx="647700" cy="576262"/>
            </a:xfrm>
            <a:custGeom>
              <a:avLst/>
              <a:gdLst>
                <a:gd name="T0" fmla="*/ 0 w 164"/>
                <a:gd name="T1" fmla="*/ 72 h 147"/>
                <a:gd name="T2" fmla="*/ 164 w 164"/>
                <a:gd name="T3" fmla="*/ 81 h 147"/>
                <a:gd name="T4" fmla="*/ 133 w 164"/>
                <a:gd name="T5" fmla="*/ 49 h 147"/>
                <a:gd name="T6" fmla="*/ 0 w 164"/>
                <a:gd name="T7" fmla="*/ 72 h 147"/>
              </a:gdLst>
              <a:ahLst/>
              <a:cxnLst>
                <a:cxn ang="0">
                  <a:pos x="T0" y="T1"/>
                </a:cxn>
                <a:cxn ang="0">
                  <a:pos x="T2" y="T3"/>
                </a:cxn>
                <a:cxn ang="0">
                  <a:pos x="T4" y="T5"/>
                </a:cxn>
                <a:cxn ang="0">
                  <a:pos x="T6" y="T7"/>
                </a:cxn>
              </a:cxnLst>
              <a:rect l="0" t="0" r="r" b="b"/>
              <a:pathLst>
                <a:path w="164" h="147">
                  <a:moveTo>
                    <a:pt x="0" y="72"/>
                  </a:moveTo>
                  <a:cubicBezTo>
                    <a:pt x="0" y="72"/>
                    <a:pt x="68" y="147"/>
                    <a:pt x="164" y="81"/>
                  </a:cubicBezTo>
                  <a:cubicBezTo>
                    <a:pt x="164" y="81"/>
                    <a:pt x="141" y="70"/>
                    <a:pt x="133" y="49"/>
                  </a:cubicBezTo>
                  <a:cubicBezTo>
                    <a:pt x="116" y="8"/>
                    <a:pt x="5" y="0"/>
                    <a:pt x="0" y="7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0" name="TextBox 709">
            <a:extLst>
              <a:ext uri="{FF2B5EF4-FFF2-40B4-BE49-F238E27FC236}">
                <a16:creationId xmlns:a16="http://schemas.microsoft.com/office/drawing/2014/main" id="{E37CF73D-B23C-42F8-A666-141D09BC5655}"/>
              </a:ext>
            </a:extLst>
          </p:cNvPr>
          <p:cNvSpPr txBox="1"/>
          <p:nvPr/>
        </p:nvSpPr>
        <p:spPr>
          <a:xfrm>
            <a:off x="2785059" y="3431000"/>
            <a:ext cx="2280468" cy="276999"/>
          </a:xfrm>
          <a:prstGeom prst="rect">
            <a:avLst/>
          </a:prstGeom>
          <a:noFill/>
        </p:spPr>
        <p:txBody>
          <a:bodyPr wrap="square" rtlCol="0">
            <a:spAutoFit/>
          </a:bodyPr>
          <a:lstStyle/>
          <a:p>
            <a:r>
              <a:rPr lang="en-US" sz="1200"/>
              <a:t>Be younger (18-44) (58% v 24%)</a:t>
            </a:r>
            <a:endParaRPr lang="en-GB" sz="1200"/>
          </a:p>
        </p:txBody>
      </p:sp>
      <p:pic>
        <p:nvPicPr>
          <p:cNvPr id="711" name="Graphic 710">
            <a:extLst>
              <a:ext uri="{FF2B5EF4-FFF2-40B4-BE49-F238E27FC236}">
                <a16:creationId xmlns:a16="http://schemas.microsoft.com/office/drawing/2014/main" id="{1965A950-25D4-4D55-97DA-0368EBBC997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34368" y="1223524"/>
            <a:ext cx="711932" cy="2181447"/>
          </a:xfrm>
          <a:prstGeom prst="rect">
            <a:avLst/>
          </a:prstGeom>
        </p:spPr>
      </p:pic>
      <p:pic>
        <p:nvPicPr>
          <p:cNvPr id="712" name="Graphic 711">
            <a:extLst>
              <a:ext uri="{FF2B5EF4-FFF2-40B4-BE49-F238E27FC236}">
                <a16:creationId xmlns:a16="http://schemas.microsoft.com/office/drawing/2014/main" id="{E2456485-F057-4936-8919-3876AA58469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674826" y="1358151"/>
            <a:ext cx="722793" cy="1999959"/>
          </a:xfrm>
          <a:prstGeom prst="rect">
            <a:avLst/>
          </a:prstGeom>
        </p:spPr>
      </p:pic>
      <p:grpSp>
        <p:nvGrpSpPr>
          <p:cNvPr id="713" name="Graphic 170">
            <a:extLst>
              <a:ext uri="{FF2B5EF4-FFF2-40B4-BE49-F238E27FC236}">
                <a16:creationId xmlns:a16="http://schemas.microsoft.com/office/drawing/2014/main" id="{66DAD1A5-8766-4E95-A5E6-3E40D0AD968C}"/>
              </a:ext>
            </a:extLst>
          </p:cNvPr>
          <p:cNvGrpSpPr/>
          <p:nvPr/>
        </p:nvGrpSpPr>
        <p:grpSpPr>
          <a:xfrm>
            <a:off x="5391517" y="1552138"/>
            <a:ext cx="554631" cy="1829479"/>
            <a:chOff x="2801695" y="1556640"/>
            <a:chExt cx="1643313" cy="4929939"/>
          </a:xfrm>
        </p:grpSpPr>
        <p:sp>
          <p:nvSpPr>
            <p:cNvPr id="714" name="Freeform: Shape 713">
              <a:extLst>
                <a:ext uri="{FF2B5EF4-FFF2-40B4-BE49-F238E27FC236}">
                  <a16:creationId xmlns:a16="http://schemas.microsoft.com/office/drawing/2014/main" id="{DEFC8423-2CA1-45A6-9B47-B3274EF4398F}"/>
                </a:ext>
              </a:extLst>
            </p:cNvPr>
            <p:cNvSpPr/>
            <p:nvPr/>
          </p:nvSpPr>
          <p:spPr>
            <a:xfrm>
              <a:off x="2592173" y="1026672"/>
              <a:ext cx="2054141" cy="2054141"/>
            </a:xfrm>
            <a:custGeom>
              <a:avLst/>
              <a:gdLst>
                <a:gd name="connsiteX0" fmla="*/ 1532389 w 2054141"/>
                <a:gd name="connsiteY0" fmla="*/ 1031179 h 2054141"/>
                <a:gd name="connsiteX1" fmla="*/ 1031179 w 2054141"/>
                <a:gd name="connsiteY1" fmla="*/ 1532389 h 2054141"/>
                <a:gd name="connsiteX2" fmla="*/ 529969 w 2054141"/>
                <a:gd name="connsiteY2" fmla="*/ 1031179 h 2054141"/>
                <a:gd name="connsiteX3" fmla="*/ 1031179 w 2054141"/>
                <a:gd name="connsiteY3" fmla="*/ 529968 h 2054141"/>
                <a:gd name="connsiteX4" fmla="*/ 1532389 w 2054141"/>
                <a:gd name="connsiteY4" fmla="*/ 1031179 h 205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41" h="2054141">
                  <a:moveTo>
                    <a:pt x="1532389" y="1031179"/>
                  </a:moveTo>
                  <a:cubicBezTo>
                    <a:pt x="1532389" y="1307990"/>
                    <a:pt x="1307990" y="1532389"/>
                    <a:pt x="1031179" y="1532389"/>
                  </a:cubicBezTo>
                  <a:cubicBezTo>
                    <a:pt x="754368" y="1532389"/>
                    <a:pt x="529969" y="1307990"/>
                    <a:pt x="529969" y="1031179"/>
                  </a:cubicBezTo>
                  <a:cubicBezTo>
                    <a:pt x="529969" y="754368"/>
                    <a:pt x="754368" y="529968"/>
                    <a:pt x="1031179" y="529968"/>
                  </a:cubicBezTo>
                  <a:cubicBezTo>
                    <a:pt x="1307990" y="529968"/>
                    <a:pt x="1532389" y="754368"/>
                    <a:pt x="1532389" y="1031179"/>
                  </a:cubicBezTo>
                  <a:close/>
                </a:path>
              </a:pathLst>
            </a:custGeom>
            <a:solidFill>
              <a:srgbClr val="303033"/>
            </a:solidFill>
            <a:ln w="81915" cap="flat">
              <a:noFill/>
              <a:prstDash val="solid"/>
              <a:miter/>
            </a:ln>
          </p:spPr>
          <p:txBody>
            <a:bodyPr rtlCol="0" anchor="ctr"/>
            <a:lstStyle/>
            <a:p>
              <a:endParaRPr lang="en-GB"/>
            </a:p>
          </p:txBody>
        </p:sp>
        <p:sp>
          <p:nvSpPr>
            <p:cNvPr id="715" name="Freeform: Shape 714">
              <a:extLst>
                <a:ext uri="{FF2B5EF4-FFF2-40B4-BE49-F238E27FC236}">
                  <a16:creationId xmlns:a16="http://schemas.microsoft.com/office/drawing/2014/main" id="{66DAA908-4637-45A4-9C3F-9604DBCC1C0A}"/>
                </a:ext>
              </a:extLst>
            </p:cNvPr>
            <p:cNvSpPr/>
            <p:nvPr/>
          </p:nvSpPr>
          <p:spPr>
            <a:xfrm>
              <a:off x="2592173" y="1527882"/>
              <a:ext cx="2054141" cy="2136307"/>
            </a:xfrm>
            <a:custGeom>
              <a:avLst/>
              <a:gdLst>
                <a:gd name="connsiteX0" fmla="*/ 529969 w 2054141"/>
                <a:gd name="connsiteY0" fmla="*/ 529968 h 2136306"/>
                <a:gd name="connsiteX1" fmla="*/ 1532389 w 2054141"/>
                <a:gd name="connsiteY1" fmla="*/ 529968 h 2136306"/>
                <a:gd name="connsiteX2" fmla="*/ 1532389 w 2054141"/>
                <a:gd name="connsiteY2" fmla="*/ 1614555 h 2136306"/>
                <a:gd name="connsiteX3" fmla="*/ 529969 w 2054141"/>
                <a:gd name="connsiteY3" fmla="*/ 1614555 h 2136306"/>
              </a:gdLst>
              <a:ahLst/>
              <a:cxnLst>
                <a:cxn ang="0">
                  <a:pos x="connsiteX0" y="connsiteY0"/>
                </a:cxn>
                <a:cxn ang="0">
                  <a:pos x="connsiteX1" y="connsiteY1"/>
                </a:cxn>
                <a:cxn ang="0">
                  <a:pos x="connsiteX2" y="connsiteY2"/>
                </a:cxn>
                <a:cxn ang="0">
                  <a:pos x="connsiteX3" y="connsiteY3"/>
                </a:cxn>
              </a:cxnLst>
              <a:rect l="l" t="t" r="r" b="b"/>
              <a:pathLst>
                <a:path w="2054141" h="2136306">
                  <a:moveTo>
                    <a:pt x="529969" y="529968"/>
                  </a:moveTo>
                  <a:lnTo>
                    <a:pt x="1532389" y="529968"/>
                  </a:lnTo>
                  <a:lnTo>
                    <a:pt x="1532389" y="1614555"/>
                  </a:lnTo>
                  <a:lnTo>
                    <a:pt x="529969" y="1614555"/>
                  </a:lnTo>
                  <a:close/>
                </a:path>
              </a:pathLst>
            </a:custGeom>
            <a:solidFill>
              <a:srgbClr val="303033"/>
            </a:solidFill>
            <a:ln w="81915" cap="flat">
              <a:noFill/>
              <a:prstDash val="solid"/>
              <a:miter/>
            </a:ln>
          </p:spPr>
          <p:txBody>
            <a:bodyPr rtlCol="0" anchor="ctr"/>
            <a:lstStyle/>
            <a:p>
              <a:endParaRPr lang="en-GB"/>
            </a:p>
          </p:txBody>
        </p:sp>
        <p:sp>
          <p:nvSpPr>
            <p:cNvPr id="716" name="Freeform: Shape 715">
              <a:extLst>
                <a:ext uri="{FF2B5EF4-FFF2-40B4-BE49-F238E27FC236}">
                  <a16:creationId xmlns:a16="http://schemas.microsoft.com/office/drawing/2014/main" id="{4A030DFF-C98E-48C2-B8AE-D4DE07D290D3}"/>
                </a:ext>
              </a:extLst>
            </p:cNvPr>
            <p:cNvSpPr/>
            <p:nvPr/>
          </p:nvSpPr>
          <p:spPr>
            <a:xfrm>
              <a:off x="2645732" y="3721705"/>
              <a:ext cx="1889810" cy="3204460"/>
            </a:xfrm>
            <a:custGeom>
              <a:avLst/>
              <a:gdLst>
                <a:gd name="connsiteX0" fmla="*/ 1355581 w 1889809"/>
                <a:gd name="connsiteY0" fmla="*/ 529968 h 3204460"/>
                <a:gd name="connsiteX1" fmla="*/ 1355581 w 1889809"/>
                <a:gd name="connsiteY1" fmla="*/ 529968 h 3204460"/>
                <a:gd name="connsiteX2" fmla="*/ 607874 w 1889809"/>
                <a:gd name="connsiteY2" fmla="*/ 529968 h 3204460"/>
                <a:gd name="connsiteX3" fmla="*/ 533925 w 1889809"/>
                <a:gd name="connsiteY3" fmla="*/ 1162644 h 3204460"/>
                <a:gd name="connsiteX4" fmla="*/ 805071 w 1889809"/>
                <a:gd name="connsiteY4" fmla="*/ 2715575 h 3204460"/>
                <a:gd name="connsiteX5" fmla="*/ 936536 w 1889809"/>
                <a:gd name="connsiteY5" fmla="*/ 2715575 h 3204460"/>
                <a:gd name="connsiteX6" fmla="*/ 936536 w 1889809"/>
                <a:gd name="connsiteY6" fmla="*/ 875064 h 3204460"/>
                <a:gd name="connsiteX7" fmla="*/ 1026919 w 1889809"/>
                <a:gd name="connsiteY7" fmla="*/ 875064 h 3204460"/>
                <a:gd name="connsiteX8" fmla="*/ 1026919 w 1889809"/>
                <a:gd name="connsiteY8" fmla="*/ 2715575 h 3204460"/>
                <a:gd name="connsiteX9" fmla="*/ 1141950 w 1889809"/>
                <a:gd name="connsiteY9" fmla="*/ 2715575 h 3204460"/>
                <a:gd name="connsiteX10" fmla="*/ 1429530 w 1889809"/>
                <a:gd name="connsiteY10" fmla="*/ 1162644 h 3204460"/>
                <a:gd name="connsiteX11" fmla="*/ 1355581 w 1889809"/>
                <a:gd name="connsiteY11" fmla="*/ 529968 h 320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9809" h="3204460">
                  <a:moveTo>
                    <a:pt x="1355581" y="529968"/>
                  </a:moveTo>
                  <a:lnTo>
                    <a:pt x="1355581" y="529968"/>
                  </a:lnTo>
                  <a:lnTo>
                    <a:pt x="607874" y="529968"/>
                  </a:lnTo>
                  <a:cubicBezTo>
                    <a:pt x="607874" y="529968"/>
                    <a:pt x="509275" y="661434"/>
                    <a:pt x="533925" y="1162644"/>
                  </a:cubicBezTo>
                  <a:cubicBezTo>
                    <a:pt x="558574" y="1663854"/>
                    <a:pt x="805071" y="2715575"/>
                    <a:pt x="805071" y="2715575"/>
                  </a:cubicBezTo>
                  <a:lnTo>
                    <a:pt x="936536" y="2715575"/>
                  </a:lnTo>
                  <a:lnTo>
                    <a:pt x="936536" y="875064"/>
                  </a:lnTo>
                  <a:lnTo>
                    <a:pt x="1026919" y="875064"/>
                  </a:lnTo>
                  <a:lnTo>
                    <a:pt x="1026919" y="2715575"/>
                  </a:lnTo>
                  <a:lnTo>
                    <a:pt x="1141950" y="2715575"/>
                  </a:lnTo>
                  <a:cubicBezTo>
                    <a:pt x="1141950" y="2715575"/>
                    <a:pt x="1396664" y="1672071"/>
                    <a:pt x="1429530" y="1162644"/>
                  </a:cubicBezTo>
                  <a:cubicBezTo>
                    <a:pt x="1454180" y="686083"/>
                    <a:pt x="1363798" y="546402"/>
                    <a:pt x="1355581" y="529968"/>
                  </a:cubicBezTo>
                  <a:close/>
                </a:path>
              </a:pathLst>
            </a:custGeom>
            <a:solidFill>
              <a:srgbClr val="F0BEA4"/>
            </a:solidFill>
            <a:ln w="81915" cap="flat">
              <a:noFill/>
              <a:prstDash val="solid"/>
              <a:miter/>
            </a:ln>
          </p:spPr>
          <p:txBody>
            <a:bodyPr rtlCol="0" anchor="ctr"/>
            <a:lstStyle/>
            <a:p>
              <a:endParaRPr lang="en-GB"/>
            </a:p>
          </p:txBody>
        </p:sp>
        <p:sp>
          <p:nvSpPr>
            <p:cNvPr id="717" name="Freeform: Shape 716">
              <a:extLst>
                <a:ext uri="{FF2B5EF4-FFF2-40B4-BE49-F238E27FC236}">
                  <a16:creationId xmlns:a16="http://schemas.microsoft.com/office/drawing/2014/main" id="{EADC2A40-4886-4085-89F2-0DF25C104861}"/>
                </a:ext>
              </a:extLst>
            </p:cNvPr>
            <p:cNvSpPr/>
            <p:nvPr/>
          </p:nvSpPr>
          <p:spPr>
            <a:xfrm>
              <a:off x="3118033" y="4288648"/>
              <a:ext cx="328663" cy="246497"/>
            </a:xfrm>
            <a:custGeom>
              <a:avLst/>
              <a:gdLst>
                <a:gd name="connsiteX0" fmla="*/ 291688 w 328662"/>
                <a:gd name="connsiteY0" fmla="*/ 160223 h 246496"/>
                <a:gd name="connsiteX1" fmla="*/ 291688 w 328662"/>
                <a:gd name="connsiteY1" fmla="*/ 160223 h 246496"/>
                <a:gd name="connsiteX2" fmla="*/ 291688 w 328662"/>
                <a:gd name="connsiteY2" fmla="*/ 160223 h 246496"/>
                <a:gd name="connsiteX3" fmla="*/ 283472 w 328662"/>
                <a:gd name="connsiteY3" fmla="*/ 160223 h 246496"/>
                <a:gd name="connsiteX4" fmla="*/ 110924 w 328662"/>
                <a:gd name="connsiteY4" fmla="*/ 61624 h 246496"/>
                <a:gd name="connsiteX5" fmla="*/ 61624 w 328662"/>
                <a:gd name="connsiteY5" fmla="*/ 119140 h 246496"/>
                <a:gd name="connsiteX6" fmla="*/ 258822 w 328662"/>
                <a:gd name="connsiteY6" fmla="*/ 225956 h 246496"/>
                <a:gd name="connsiteX7" fmla="*/ 258822 w 328662"/>
                <a:gd name="connsiteY7" fmla="*/ 225956 h 246496"/>
                <a:gd name="connsiteX8" fmla="*/ 299905 w 328662"/>
                <a:gd name="connsiteY8" fmla="*/ 217739 h 246496"/>
                <a:gd name="connsiteX9" fmla="*/ 299905 w 328662"/>
                <a:gd name="connsiteY9" fmla="*/ 160223 h 246496"/>
                <a:gd name="connsiteX10" fmla="*/ 291688 w 328662"/>
                <a:gd name="connsiteY10" fmla="*/ 160223 h 24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662" h="246496">
                  <a:moveTo>
                    <a:pt x="291688" y="160223"/>
                  </a:moveTo>
                  <a:lnTo>
                    <a:pt x="291688" y="160223"/>
                  </a:lnTo>
                  <a:cubicBezTo>
                    <a:pt x="291688" y="160223"/>
                    <a:pt x="291688" y="160223"/>
                    <a:pt x="291688" y="160223"/>
                  </a:cubicBezTo>
                  <a:cubicBezTo>
                    <a:pt x="291688" y="160223"/>
                    <a:pt x="283472" y="160223"/>
                    <a:pt x="283472" y="160223"/>
                  </a:cubicBezTo>
                  <a:cubicBezTo>
                    <a:pt x="176656" y="135573"/>
                    <a:pt x="110924" y="61624"/>
                    <a:pt x="110924" y="61624"/>
                  </a:cubicBezTo>
                  <a:lnTo>
                    <a:pt x="61624" y="119140"/>
                  </a:lnTo>
                  <a:cubicBezTo>
                    <a:pt x="152006" y="209522"/>
                    <a:pt x="258822" y="225956"/>
                    <a:pt x="258822" y="225956"/>
                  </a:cubicBezTo>
                  <a:lnTo>
                    <a:pt x="258822" y="225956"/>
                  </a:lnTo>
                  <a:cubicBezTo>
                    <a:pt x="275255" y="234172"/>
                    <a:pt x="291688" y="225956"/>
                    <a:pt x="299905" y="217739"/>
                  </a:cubicBezTo>
                  <a:cubicBezTo>
                    <a:pt x="316338" y="201306"/>
                    <a:pt x="316338" y="176656"/>
                    <a:pt x="299905" y="160223"/>
                  </a:cubicBezTo>
                  <a:cubicBezTo>
                    <a:pt x="299905" y="160223"/>
                    <a:pt x="291688" y="160223"/>
                    <a:pt x="291688" y="160223"/>
                  </a:cubicBezTo>
                  <a:close/>
                </a:path>
              </a:pathLst>
            </a:custGeom>
            <a:solidFill>
              <a:srgbClr val="DCA18B"/>
            </a:solidFill>
            <a:ln w="9525" cap="flat">
              <a:noFill/>
              <a:prstDash val="solid"/>
              <a:miter/>
            </a:ln>
          </p:spPr>
          <p:txBody>
            <a:bodyPr rtlCol="0" anchor="ctr"/>
            <a:lstStyle/>
            <a:p>
              <a:endParaRPr lang="en-GB"/>
            </a:p>
          </p:txBody>
        </p:sp>
        <p:sp>
          <p:nvSpPr>
            <p:cNvPr id="718" name="Freeform: Shape 717">
              <a:extLst>
                <a:ext uri="{FF2B5EF4-FFF2-40B4-BE49-F238E27FC236}">
                  <a16:creationId xmlns:a16="http://schemas.microsoft.com/office/drawing/2014/main" id="{D40B411F-25CF-4FD1-B4A6-5059AE41BB1C}"/>
                </a:ext>
              </a:extLst>
            </p:cNvPr>
            <p:cNvSpPr/>
            <p:nvPr/>
          </p:nvSpPr>
          <p:spPr>
            <a:xfrm>
              <a:off x="2912619" y="3959985"/>
              <a:ext cx="575160" cy="657325"/>
            </a:xfrm>
            <a:custGeom>
              <a:avLst/>
              <a:gdLst>
                <a:gd name="connsiteX0" fmla="*/ 464236 w 575159"/>
                <a:gd name="connsiteY0" fmla="*/ 308121 h 657325"/>
                <a:gd name="connsiteX1" fmla="*/ 373854 w 575159"/>
                <a:gd name="connsiteY1" fmla="*/ 242389 h 657325"/>
                <a:gd name="connsiteX2" fmla="*/ 373854 w 575159"/>
                <a:gd name="connsiteY2" fmla="*/ 242389 h 657325"/>
                <a:gd name="connsiteX3" fmla="*/ 225956 w 575159"/>
                <a:gd name="connsiteY3" fmla="*/ 61624 h 657325"/>
                <a:gd name="connsiteX4" fmla="*/ 61624 w 575159"/>
                <a:gd name="connsiteY4" fmla="*/ 209522 h 657325"/>
                <a:gd name="connsiteX5" fmla="*/ 258822 w 575159"/>
                <a:gd name="connsiteY5" fmla="*/ 464236 h 657325"/>
                <a:gd name="connsiteX6" fmla="*/ 439586 w 575159"/>
                <a:gd name="connsiteY6" fmla="*/ 603917 h 657325"/>
                <a:gd name="connsiteX7" fmla="*/ 439586 w 575159"/>
                <a:gd name="connsiteY7" fmla="*/ 603917 h 657325"/>
                <a:gd name="connsiteX8" fmla="*/ 488886 w 575159"/>
                <a:gd name="connsiteY8" fmla="*/ 595701 h 657325"/>
                <a:gd name="connsiteX9" fmla="*/ 497102 w 575159"/>
                <a:gd name="connsiteY9" fmla="*/ 562835 h 657325"/>
                <a:gd name="connsiteX10" fmla="*/ 480669 w 575159"/>
                <a:gd name="connsiteY10" fmla="*/ 538185 h 657325"/>
                <a:gd name="connsiteX11" fmla="*/ 480669 w 575159"/>
                <a:gd name="connsiteY11" fmla="*/ 538185 h 657325"/>
                <a:gd name="connsiteX12" fmla="*/ 480669 w 575159"/>
                <a:gd name="connsiteY12" fmla="*/ 538185 h 657325"/>
                <a:gd name="connsiteX13" fmla="*/ 472453 w 575159"/>
                <a:gd name="connsiteY13" fmla="*/ 538185 h 657325"/>
                <a:gd name="connsiteX14" fmla="*/ 357421 w 575159"/>
                <a:gd name="connsiteY14" fmla="*/ 456019 h 657325"/>
                <a:gd name="connsiteX15" fmla="*/ 365637 w 575159"/>
                <a:gd name="connsiteY15" fmla="*/ 390287 h 657325"/>
                <a:gd name="connsiteX16" fmla="*/ 431370 w 575159"/>
                <a:gd name="connsiteY16" fmla="*/ 390287 h 657325"/>
                <a:gd name="connsiteX17" fmla="*/ 488886 w 575159"/>
                <a:gd name="connsiteY17" fmla="*/ 464236 h 657325"/>
                <a:gd name="connsiteX18" fmla="*/ 538185 w 575159"/>
                <a:gd name="connsiteY18" fmla="*/ 472453 h 657325"/>
                <a:gd name="connsiteX19" fmla="*/ 546402 w 575159"/>
                <a:gd name="connsiteY19" fmla="*/ 414936 h 657325"/>
                <a:gd name="connsiteX20" fmla="*/ 464236 w 575159"/>
                <a:gd name="connsiteY20" fmla="*/ 308121 h 6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5159" h="657325">
                  <a:moveTo>
                    <a:pt x="464236" y="308121"/>
                  </a:moveTo>
                  <a:cubicBezTo>
                    <a:pt x="439586" y="275255"/>
                    <a:pt x="406720" y="250605"/>
                    <a:pt x="373854" y="242389"/>
                  </a:cubicBezTo>
                  <a:lnTo>
                    <a:pt x="373854" y="242389"/>
                  </a:lnTo>
                  <a:lnTo>
                    <a:pt x="225956" y="61624"/>
                  </a:lnTo>
                  <a:lnTo>
                    <a:pt x="61624" y="209522"/>
                  </a:lnTo>
                  <a:lnTo>
                    <a:pt x="258822" y="464236"/>
                  </a:lnTo>
                  <a:cubicBezTo>
                    <a:pt x="340987" y="571051"/>
                    <a:pt x="439586" y="603917"/>
                    <a:pt x="439586" y="603917"/>
                  </a:cubicBezTo>
                  <a:lnTo>
                    <a:pt x="439586" y="603917"/>
                  </a:lnTo>
                  <a:cubicBezTo>
                    <a:pt x="456019" y="612134"/>
                    <a:pt x="472453" y="612134"/>
                    <a:pt x="488886" y="595701"/>
                  </a:cubicBezTo>
                  <a:cubicBezTo>
                    <a:pt x="497102" y="587485"/>
                    <a:pt x="497102" y="571051"/>
                    <a:pt x="497102" y="562835"/>
                  </a:cubicBezTo>
                  <a:cubicBezTo>
                    <a:pt x="497102" y="554618"/>
                    <a:pt x="488886" y="546402"/>
                    <a:pt x="480669" y="538185"/>
                  </a:cubicBezTo>
                  <a:lnTo>
                    <a:pt x="480669" y="538185"/>
                  </a:lnTo>
                  <a:cubicBezTo>
                    <a:pt x="480669" y="538185"/>
                    <a:pt x="480669" y="538185"/>
                    <a:pt x="480669" y="538185"/>
                  </a:cubicBezTo>
                  <a:cubicBezTo>
                    <a:pt x="480669" y="538185"/>
                    <a:pt x="472453" y="538185"/>
                    <a:pt x="472453" y="538185"/>
                  </a:cubicBezTo>
                  <a:cubicBezTo>
                    <a:pt x="423153" y="513535"/>
                    <a:pt x="382070" y="480669"/>
                    <a:pt x="357421" y="456019"/>
                  </a:cubicBezTo>
                  <a:cubicBezTo>
                    <a:pt x="340987" y="439586"/>
                    <a:pt x="340987" y="406720"/>
                    <a:pt x="365637" y="390287"/>
                  </a:cubicBezTo>
                  <a:cubicBezTo>
                    <a:pt x="382070" y="365637"/>
                    <a:pt x="414937" y="365637"/>
                    <a:pt x="431370" y="390287"/>
                  </a:cubicBezTo>
                  <a:lnTo>
                    <a:pt x="488886" y="464236"/>
                  </a:lnTo>
                  <a:cubicBezTo>
                    <a:pt x="497102" y="480669"/>
                    <a:pt x="521752" y="488886"/>
                    <a:pt x="538185" y="472453"/>
                  </a:cubicBezTo>
                  <a:cubicBezTo>
                    <a:pt x="554618" y="464236"/>
                    <a:pt x="562835" y="431370"/>
                    <a:pt x="546402" y="414936"/>
                  </a:cubicBezTo>
                  <a:lnTo>
                    <a:pt x="464236" y="308121"/>
                  </a:lnTo>
                  <a:close/>
                </a:path>
              </a:pathLst>
            </a:custGeom>
            <a:solidFill>
              <a:srgbClr val="F0BEA4"/>
            </a:solidFill>
            <a:ln w="9525" cap="flat">
              <a:noFill/>
              <a:prstDash val="solid"/>
              <a:miter/>
            </a:ln>
          </p:spPr>
          <p:txBody>
            <a:bodyPr rtlCol="0" anchor="ctr"/>
            <a:lstStyle/>
            <a:p>
              <a:endParaRPr lang="en-GB"/>
            </a:p>
          </p:txBody>
        </p:sp>
        <p:sp>
          <p:nvSpPr>
            <p:cNvPr id="719" name="Freeform: Shape 718">
              <a:extLst>
                <a:ext uri="{FF2B5EF4-FFF2-40B4-BE49-F238E27FC236}">
                  <a16:creationId xmlns:a16="http://schemas.microsoft.com/office/drawing/2014/main" id="{AA47A574-444D-415B-82BC-EAEF05029C7B}"/>
                </a:ext>
              </a:extLst>
            </p:cNvPr>
            <p:cNvSpPr/>
            <p:nvPr/>
          </p:nvSpPr>
          <p:spPr>
            <a:xfrm>
              <a:off x="2552484" y="3351959"/>
              <a:ext cx="2136307" cy="2136307"/>
            </a:xfrm>
            <a:custGeom>
              <a:avLst/>
              <a:gdLst>
                <a:gd name="connsiteX0" fmla="*/ 1399530 w 2136306"/>
                <a:gd name="connsiteY0" fmla="*/ 529968 h 2136306"/>
                <a:gd name="connsiteX1" fmla="*/ 742205 w 2136306"/>
                <a:gd name="connsiteY1" fmla="*/ 529968 h 2136306"/>
                <a:gd name="connsiteX2" fmla="*/ 553224 w 2136306"/>
                <a:gd name="connsiteY2" fmla="*/ 1647422 h 2136306"/>
                <a:gd name="connsiteX3" fmla="*/ 1580295 w 2136306"/>
                <a:gd name="connsiteY3" fmla="*/ 1647422 h 2136306"/>
                <a:gd name="connsiteX4" fmla="*/ 1399530 w 2136306"/>
                <a:gd name="connsiteY4" fmla="*/ 529968 h 213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306" h="2136306">
                  <a:moveTo>
                    <a:pt x="1399530" y="529968"/>
                  </a:moveTo>
                  <a:lnTo>
                    <a:pt x="742205" y="529968"/>
                  </a:lnTo>
                  <a:cubicBezTo>
                    <a:pt x="742205" y="529968"/>
                    <a:pt x="446409" y="940797"/>
                    <a:pt x="553224" y="1647422"/>
                  </a:cubicBezTo>
                  <a:lnTo>
                    <a:pt x="1580295" y="1647422"/>
                  </a:lnTo>
                  <a:cubicBezTo>
                    <a:pt x="1695327" y="940797"/>
                    <a:pt x="1399530" y="529968"/>
                    <a:pt x="1399530" y="529968"/>
                  </a:cubicBezTo>
                  <a:close/>
                </a:path>
              </a:pathLst>
            </a:custGeom>
            <a:solidFill>
              <a:srgbClr val="EE5654"/>
            </a:solidFill>
            <a:ln w="81915" cap="flat">
              <a:noFill/>
              <a:prstDash val="solid"/>
              <a:miter/>
            </a:ln>
          </p:spPr>
          <p:txBody>
            <a:bodyPr rtlCol="0" anchor="ctr"/>
            <a:lstStyle/>
            <a:p>
              <a:endParaRPr lang="en-GB"/>
            </a:p>
          </p:txBody>
        </p:sp>
        <p:sp>
          <p:nvSpPr>
            <p:cNvPr id="720" name="Freeform: Shape 719">
              <a:extLst>
                <a:ext uri="{FF2B5EF4-FFF2-40B4-BE49-F238E27FC236}">
                  <a16:creationId xmlns:a16="http://schemas.microsoft.com/office/drawing/2014/main" id="{6881C8FA-804B-42A3-9AFF-C30E63C06A69}"/>
                </a:ext>
              </a:extLst>
            </p:cNvPr>
            <p:cNvSpPr/>
            <p:nvPr/>
          </p:nvSpPr>
          <p:spPr>
            <a:xfrm>
              <a:off x="2468924" y="2267373"/>
              <a:ext cx="2300638" cy="2136307"/>
            </a:xfrm>
            <a:custGeom>
              <a:avLst/>
              <a:gdLst>
                <a:gd name="connsiteX0" fmla="*/ 1778886 w 2300638"/>
                <a:gd name="connsiteY0" fmla="*/ 1154427 h 2136306"/>
                <a:gd name="connsiteX1" fmla="*/ 1154427 w 2300638"/>
                <a:gd name="connsiteY1" fmla="*/ 529968 h 2136306"/>
                <a:gd name="connsiteX2" fmla="*/ 529968 w 2300638"/>
                <a:gd name="connsiteY2" fmla="*/ 1154427 h 2136306"/>
                <a:gd name="connsiteX3" fmla="*/ 743599 w 2300638"/>
                <a:gd name="connsiteY3" fmla="*/ 1064045 h 2136306"/>
                <a:gd name="connsiteX4" fmla="*/ 743599 w 2300638"/>
                <a:gd name="connsiteY4" fmla="*/ 1548823 h 2136306"/>
                <a:gd name="connsiteX5" fmla="*/ 809332 w 2300638"/>
                <a:gd name="connsiteY5" fmla="*/ 1614555 h 2136306"/>
                <a:gd name="connsiteX6" fmla="*/ 1491307 w 2300638"/>
                <a:gd name="connsiteY6" fmla="*/ 1614555 h 2136306"/>
                <a:gd name="connsiteX7" fmla="*/ 1557039 w 2300638"/>
                <a:gd name="connsiteY7" fmla="*/ 1548823 h 2136306"/>
                <a:gd name="connsiteX8" fmla="*/ 1557039 w 2300638"/>
                <a:gd name="connsiteY8" fmla="*/ 1154427 h 2136306"/>
                <a:gd name="connsiteX9" fmla="*/ 1778886 w 2300638"/>
                <a:gd name="connsiteY9" fmla="*/ 1154427 h 213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0638" h="2136306">
                  <a:moveTo>
                    <a:pt x="1778886" y="1154427"/>
                  </a:moveTo>
                  <a:cubicBezTo>
                    <a:pt x="1778886" y="809332"/>
                    <a:pt x="1499523" y="529968"/>
                    <a:pt x="1154427" y="529968"/>
                  </a:cubicBezTo>
                  <a:cubicBezTo>
                    <a:pt x="809332" y="529968"/>
                    <a:pt x="529968" y="809332"/>
                    <a:pt x="529968" y="1154427"/>
                  </a:cubicBezTo>
                  <a:lnTo>
                    <a:pt x="743599" y="1064045"/>
                  </a:lnTo>
                  <a:lnTo>
                    <a:pt x="743599" y="1548823"/>
                  </a:lnTo>
                  <a:cubicBezTo>
                    <a:pt x="743599" y="1589905"/>
                    <a:pt x="776465" y="1614555"/>
                    <a:pt x="809332" y="1614555"/>
                  </a:cubicBezTo>
                  <a:lnTo>
                    <a:pt x="1491307" y="1614555"/>
                  </a:lnTo>
                  <a:cubicBezTo>
                    <a:pt x="1532389" y="1614555"/>
                    <a:pt x="1557039" y="1581689"/>
                    <a:pt x="1557039" y="1548823"/>
                  </a:cubicBezTo>
                  <a:lnTo>
                    <a:pt x="1557039" y="1154427"/>
                  </a:lnTo>
                  <a:lnTo>
                    <a:pt x="1778886" y="1154427"/>
                  </a:lnTo>
                  <a:close/>
                </a:path>
              </a:pathLst>
            </a:custGeom>
            <a:solidFill>
              <a:srgbClr val="E6E6E6"/>
            </a:solidFill>
            <a:ln w="81915" cap="flat">
              <a:noFill/>
              <a:prstDash val="solid"/>
              <a:miter/>
            </a:ln>
          </p:spPr>
          <p:txBody>
            <a:bodyPr rtlCol="0" anchor="ctr"/>
            <a:lstStyle/>
            <a:p>
              <a:endParaRPr lang="en-GB"/>
            </a:p>
          </p:txBody>
        </p:sp>
        <p:sp>
          <p:nvSpPr>
            <p:cNvPr id="721" name="Freeform: Shape 720">
              <a:extLst>
                <a:ext uri="{FF2B5EF4-FFF2-40B4-BE49-F238E27FC236}">
                  <a16:creationId xmlns:a16="http://schemas.microsoft.com/office/drawing/2014/main" id="{86A91269-AD06-4500-AE49-DEDFE37098D2}"/>
                </a:ext>
              </a:extLst>
            </p:cNvPr>
            <p:cNvSpPr/>
            <p:nvPr/>
          </p:nvSpPr>
          <p:spPr>
            <a:xfrm>
              <a:off x="2904402" y="2250940"/>
              <a:ext cx="1396816" cy="1314650"/>
            </a:xfrm>
            <a:custGeom>
              <a:avLst/>
              <a:gdLst>
                <a:gd name="connsiteX0" fmla="*/ 833981 w 1396816"/>
                <a:gd name="connsiteY0" fmla="*/ 529968 h 1314650"/>
                <a:gd name="connsiteX1" fmla="*/ 833981 w 1396816"/>
                <a:gd name="connsiteY1" fmla="*/ 645000 h 1314650"/>
                <a:gd name="connsiteX2" fmla="*/ 718950 w 1396816"/>
                <a:gd name="connsiteY2" fmla="*/ 760032 h 1314650"/>
                <a:gd name="connsiteX3" fmla="*/ 603918 w 1396816"/>
                <a:gd name="connsiteY3" fmla="*/ 645000 h 1314650"/>
                <a:gd name="connsiteX4" fmla="*/ 603918 w 1396816"/>
                <a:gd name="connsiteY4" fmla="*/ 529968 h 1314650"/>
                <a:gd name="connsiteX5" fmla="*/ 529968 w 1396816"/>
                <a:gd name="connsiteY5" fmla="*/ 636784 h 1314650"/>
                <a:gd name="connsiteX6" fmla="*/ 529968 w 1396816"/>
                <a:gd name="connsiteY6" fmla="*/ 669650 h 1314650"/>
                <a:gd name="connsiteX7" fmla="*/ 718950 w 1396816"/>
                <a:gd name="connsiteY7" fmla="*/ 858631 h 1314650"/>
                <a:gd name="connsiteX8" fmla="*/ 718950 w 1396816"/>
                <a:gd name="connsiteY8" fmla="*/ 858631 h 1314650"/>
                <a:gd name="connsiteX9" fmla="*/ 907931 w 1396816"/>
                <a:gd name="connsiteY9" fmla="*/ 669650 h 1314650"/>
                <a:gd name="connsiteX10" fmla="*/ 907931 w 1396816"/>
                <a:gd name="connsiteY10" fmla="*/ 636784 h 1314650"/>
                <a:gd name="connsiteX11" fmla="*/ 833981 w 1396816"/>
                <a:gd name="connsiteY11" fmla="*/ 529968 h 13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6816" h="1314650">
                  <a:moveTo>
                    <a:pt x="833981" y="529968"/>
                  </a:moveTo>
                  <a:lnTo>
                    <a:pt x="833981" y="645000"/>
                  </a:lnTo>
                  <a:cubicBezTo>
                    <a:pt x="833981" y="710733"/>
                    <a:pt x="784682" y="760032"/>
                    <a:pt x="718950" y="760032"/>
                  </a:cubicBezTo>
                  <a:cubicBezTo>
                    <a:pt x="653217" y="760032"/>
                    <a:pt x="603918" y="710733"/>
                    <a:pt x="603918" y="645000"/>
                  </a:cubicBezTo>
                  <a:lnTo>
                    <a:pt x="603918" y="529968"/>
                  </a:lnTo>
                  <a:cubicBezTo>
                    <a:pt x="562835" y="546402"/>
                    <a:pt x="529968" y="587485"/>
                    <a:pt x="529968" y="636784"/>
                  </a:cubicBezTo>
                  <a:lnTo>
                    <a:pt x="529968" y="669650"/>
                  </a:lnTo>
                  <a:cubicBezTo>
                    <a:pt x="529968" y="776465"/>
                    <a:pt x="612134" y="858631"/>
                    <a:pt x="718950" y="858631"/>
                  </a:cubicBezTo>
                  <a:lnTo>
                    <a:pt x="718950" y="858631"/>
                  </a:lnTo>
                  <a:cubicBezTo>
                    <a:pt x="825765" y="858631"/>
                    <a:pt x="907931" y="776465"/>
                    <a:pt x="907931" y="669650"/>
                  </a:cubicBezTo>
                  <a:lnTo>
                    <a:pt x="907931" y="636784"/>
                  </a:lnTo>
                  <a:cubicBezTo>
                    <a:pt x="907931" y="587485"/>
                    <a:pt x="875064" y="538185"/>
                    <a:pt x="833981" y="529968"/>
                  </a:cubicBezTo>
                  <a:close/>
                </a:path>
              </a:pathLst>
            </a:custGeom>
            <a:solidFill>
              <a:srgbClr val="A5A7AA"/>
            </a:solidFill>
            <a:ln w="81915" cap="flat">
              <a:noFill/>
              <a:prstDash val="solid"/>
              <a:miter/>
            </a:ln>
          </p:spPr>
          <p:txBody>
            <a:bodyPr rtlCol="0" anchor="ctr"/>
            <a:lstStyle/>
            <a:p>
              <a:endParaRPr lang="en-GB"/>
            </a:p>
          </p:txBody>
        </p:sp>
        <p:sp>
          <p:nvSpPr>
            <p:cNvPr id="722" name="Freeform: Shape 721">
              <a:extLst>
                <a:ext uri="{FF2B5EF4-FFF2-40B4-BE49-F238E27FC236}">
                  <a16:creationId xmlns:a16="http://schemas.microsoft.com/office/drawing/2014/main" id="{E5E49F56-15AE-48FC-BE62-25D7EA774D7F}"/>
                </a:ext>
              </a:extLst>
            </p:cNvPr>
            <p:cNvSpPr/>
            <p:nvPr/>
          </p:nvSpPr>
          <p:spPr>
            <a:xfrm>
              <a:off x="4013638" y="4584444"/>
              <a:ext cx="246497" cy="328663"/>
            </a:xfrm>
            <a:custGeom>
              <a:avLst/>
              <a:gdLst>
                <a:gd name="connsiteX0" fmla="*/ 69841 w 246496"/>
                <a:gd name="connsiteY0" fmla="*/ 242389 h 328662"/>
                <a:gd name="connsiteX1" fmla="*/ 69841 w 246496"/>
                <a:gd name="connsiteY1" fmla="*/ 242389 h 328662"/>
                <a:gd name="connsiteX2" fmla="*/ 69841 w 246496"/>
                <a:gd name="connsiteY2" fmla="*/ 242389 h 328662"/>
                <a:gd name="connsiteX3" fmla="*/ 78057 w 246496"/>
                <a:gd name="connsiteY3" fmla="*/ 234172 h 328662"/>
                <a:gd name="connsiteX4" fmla="*/ 152006 w 246496"/>
                <a:gd name="connsiteY4" fmla="*/ 61624 h 328662"/>
                <a:gd name="connsiteX5" fmla="*/ 234172 w 246496"/>
                <a:gd name="connsiteY5" fmla="*/ 78057 h 328662"/>
                <a:gd name="connsiteX6" fmla="*/ 135573 w 246496"/>
                <a:gd name="connsiteY6" fmla="*/ 283472 h 328662"/>
                <a:gd name="connsiteX7" fmla="*/ 135573 w 246496"/>
                <a:gd name="connsiteY7" fmla="*/ 283472 h 328662"/>
                <a:gd name="connsiteX8" fmla="*/ 94490 w 246496"/>
                <a:gd name="connsiteY8" fmla="*/ 299905 h 328662"/>
                <a:gd name="connsiteX9" fmla="*/ 61624 w 246496"/>
                <a:gd name="connsiteY9" fmla="*/ 258822 h 328662"/>
                <a:gd name="connsiteX10" fmla="*/ 69841 w 246496"/>
                <a:gd name="connsiteY10" fmla="*/ 242389 h 3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496" h="328662">
                  <a:moveTo>
                    <a:pt x="69841" y="242389"/>
                  </a:moveTo>
                  <a:lnTo>
                    <a:pt x="69841" y="242389"/>
                  </a:lnTo>
                  <a:cubicBezTo>
                    <a:pt x="69841" y="242389"/>
                    <a:pt x="69841" y="242389"/>
                    <a:pt x="69841" y="242389"/>
                  </a:cubicBezTo>
                  <a:cubicBezTo>
                    <a:pt x="69841" y="242389"/>
                    <a:pt x="78057" y="234172"/>
                    <a:pt x="78057" y="234172"/>
                  </a:cubicBezTo>
                  <a:cubicBezTo>
                    <a:pt x="143790" y="152007"/>
                    <a:pt x="152006" y="61624"/>
                    <a:pt x="152006" y="61624"/>
                  </a:cubicBezTo>
                  <a:lnTo>
                    <a:pt x="234172" y="78057"/>
                  </a:lnTo>
                  <a:cubicBezTo>
                    <a:pt x="209522" y="209523"/>
                    <a:pt x="135573" y="283472"/>
                    <a:pt x="135573" y="283472"/>
                  </a:cubicBezTo>
                  <a:lnTo>
                    <a:pt x="135573" y="283472"/>
                  </a:lnTo>
                  <a:cubicBezTo>
                    <a:pt x="127357" y="299905"/>
                    <a:pt x="110924" y="308121"/>
                    <a:pt x="94490" y="299905"/>
                  </a:cubicBezTo>
                  <a:cubicBezTo>
                    <a:pt x="69841" y="299905"/>
                    <a:pt x="61624" y="275255"/>
                    <a:pt x="61624" y="258822"/>
                  </a:cubicBezTo>
                  <a:cubicBezTo>
                    <a:pt x="69841" y="250605"/>
                    <a:pt x="69841" y="250605"/>
                    <a:pt x="69841" y="242389"/>
                  </a:cubicBezTo>
                  <a:close/>
                </a:path>
              </a:pathLst>
            </a:custGeom>
            <a:solidFill>
              <a:srgbClr val="DCA18B"/>
            </a:solidFill>
            <a:ln w="9525" cap="flat">
              <a:noFill/>
              <a:prstDash val="solid"/>
              <a:miter/>
            </a:ln>
          </p:spPr>
          <p:txBody>
            <a:bodyPr rtlCol="0" anchor="ctr"/>
            <a:lstStyle/>
            <a:p>
              <a:endParaRPr lang="en-GB"/>
            </a:p>
          </p:txBody>
        </p:sp>
        <p:sp>
          <p:nvSpPr>
            <p:cNvPr id="723" name="Freeform: Shape 722">
              <a:extLst>
                <a:ext uri="{FF2B5EF4-FFF2-40B4-BE49-F238E27FC236}">
                  <a16:creationId xmlns:a16="http://schemas.microsoft.com/office/drawing/2014/main" id="{2A379E57-15B7-47E1-BD14-A789E8173BC1}"/>
                </a:ext>
              </a:extLst>
            </p:cNvPr>
            <p:cNvSpPr/>
            <p:nvPr/>
          </p:nvSpPr>
          <p:spPr>
            <a:xfrm>
              <a:off x="3758925" y="4609094"/>
              <a:ext cx="739491" cy="492994"/>
            </a:xfrm>
            <a:custGeom>
              <a:avLst/>
              <a:gdLst>
                <a:gd name="connsiteX0" fmla="*/ 357421 w 739490"/>
                <a:gd name="connsiteY0" fmla="*/ 61624 h 492993"/>
                <a:gd name="connsiteX1" fmla="*/ 102707 w 739490"/>
                <a:gd name="connsiteY1" fmla="*/ 61624 h 492993"/>
                <a:gd name="connsiteX2" fmla="*/ 61624 w 739490"/>
                <a:gd name="connsiteY2" fmla="*/ 102707 h 492993"/>
                <a:gd name="connsiteX3" fmla="*/ 61624 w 739490"/>
                <a:gd name="connsiteY3" fmla="*/ 447803 h 492993"/>
                <a:gd name="connsiteX4" fmla="*/ 102707 w 739490"/>
                <a:gd name="connsiteY4" fmla="*/ 488885 h 492993"/>
                <a:gd name="connsiteX5" fmla="*/ 653217 w 739490"/>
                <a:gd name="connsiteY5" fmla="*/ 488885 h 492993"/>
                <a:gd name="connsiteX6" fmla="*/ 694300 w 739490"/>
                <a:gd name="connsiteY6" fmla="*/ 447803 h 492993"/>
                <a:gd name="connsiteX7" fmla="*/ 694300 w 739490"/>
                <a:gd name="connsiteY7" fmla="*/ 102707 h 492993"/>
                <a:gd name="connsiteX8" fmla="*/ 653217 w 739490"/>
                <a:gd name="connsiteY8" fmla="*/ 61624 h 492993"/>
                <a:gd name="connsiteX9" fmla="*/ 357421 w 739490"/>
                <a:gd name="connsiteY9" fmla="*/ 61624 h 49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490" h="492993">
                  <a:moveTo>
                    <a:pt x="357421" y="61624"/>
                  </a:moveTo>
                  <a:lnTo>
                    <a:pt x="102707" y="61624"/>
                  </a:lnTo>
                  <a:cubicBezTo>
                    <a:pt x="78057" y="61624"/>
                    <a:pt x="61624" y="78057"/>
                    <a:pt x="61624" y="102707"/>
                  </a:cubicBezTo>
                  <a:lnTo>
                    <a:pt x="61624" y="447803"/>
                  </a:lnTo>
                  <a:cubicBezTo>
                    <a:pt x="61624" y="472453"/>
                    <a:pt x="78057" y="488885"/>
                    <a:pt x="102707" y="488885"/>
                  </a:cubicBezTo>
                  <a:lnTo>
                    <a:pt x="653217" y="488885"/>
                  </a:lnTo>
                  <a:cubicBezTo>
                    <a:pt x="677867" y="488885"/>
                    <a:pt x="694300" y="472453"/>
                    <a:pt x="694300" y="447803"/>
                  </a:cubicBezTo>
                  <a:lnTo>
                    <a:pt x="694300" y="102707"/>
                  </a:lnTo>
                  <a:cubicBezTo>
                    <a:pt x="694300" y="78057"/>
                    <a:pt x="677867" y="61624"/>
                    <a:pt x="653217" y="61624"/>
                  </a:cubicBezTo>
                  <a:lnTo>
                    <a:pt x="357421" y="61624"/>
                  </a:lnTo>
                  <a:close/>
                </a:path>
              </a:pathLst>
            </a:custGeom>
            <a:solidFill>
              <a:srgbClr val="303033"/>
            </a:solidFill>
            <a:ln w="9525" cap="flat">
              <a:noFill/>
              <a:prstDash val="solid"/>
              <a:miter/>
            </a:ln>
          </p:spPr>
          <p:txBody>
            <a:bodyPr rtlCol="0" anchor="ctr"/>
            <a:lstStyle/>
            <a:p>
              <a:endParaRPr lang="en-GB"/>
            </a:p>
          </p:txBody>
        </p:sp>
        <p:sp>
          <p:nvSpPr>
            <p:cNvPr id="724" name="Freeform: Shape 723">
              <a:extLst>
                <a:ext uri="{FF2B5EF4-FFF2-40B4-BE49-F238E27FC236}">
                  <a16:creationId xmlns:a16="http://schemas.microsoft.com/office/drawing/2014/main" id="{24B2A7B6-0FCA-4B7F-B796-9B5A501847F6}"/>
                </a:ext>
              </a:extLst>
            </p:cNvPr>
            <p:cNvSpPr/>
            <p:nvPr/>
          </p:nvSpPr>
          <p:spPr>
            <a:xfrm>
              <a:off x="3758925" y="4609094"/>
              <a:ext cx="739491" cy="328663"/>
            </a:xfrm>
            <a:custGeom>
              <a:avLst/>
              <a:gdLst>
                <a:gd name="connsiteX0" fmla="*/ 653217 w 739490"/>
                <a:gd name="connsiteY0" fmla="*/ 61624 h 328662"/>
                <a:gd name="connsiteX1" fmla="*/ 357421 w 739490"/>
                <a:gd name="connsiteY1" fmla="*/ 61624 h 328662"/>
                <a:gd name="connsiteX2" fmla="*/ 102707 w 739490"/>
                <a:gd name="connsiteY2" fmla="*/ 61624 h 328662"/>
                <a:gd name="connsiteX3" fmla="*/ 61624 w 739490"/>
                <a:gd name="connsiteY3" fmla="*/ 102707 h 328662"/>
                <a:gd name="connsiteX4" fmla="*/ 61624 w 739490"/>
                <a:gd name="connsiteY4" fmla="*/ 127357 h 328662"/>
                <a:gd name="connsiteX5" fmla="*/ 291688 w 739490"/>
                <a:gd name="connsiteY5" fmla="*/ 275255 h 328662"/>
                <a:gd name="connsiteX6" fmla="*/ 480669 w 739490"/>
                <a:gd name="connsiteY6" fmla="*/ 275255 h 328662"/>
                <a:gd name="connsiteX7" fmla="*/ 702516 w 739490"/>
                <a:gd name="connsiteY7" fmla="*/ 127357 h 328662"/>
                <a:gd name="connsiteX8" fmla="*/ 702516 w 739490"/>
                <a:gd name="connsiteY8" fmla="*/ 102707 h 328662"/>
                <a:gd name="connsiteX9" fmla="*/ 653217 w 739490"/>
                <a:gd name="connsiteY9" fmla="*/ 61624 h 3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490" h="328662">
                  <a:moveTo>
                    <a:pt x="653217" y="61624"/>
                  </a:moveTo>
                  <a:lnTo>
                    <a:pt x="357421" y="61624"/>
                  </a:lnTo>
                  <a:lnTo>
                    <a:pt x="102707" y="61624"/>
                  </a:lnTo>
                  <a:cubicBezTo>
                    <a:pt x="78057" y="61624"/>
                    <a:pt x="61624" y="78057"/>
                    <a:pt x="61624" y="102707"/>
                  </a:cubicBezTo>
                  <a:lnTo>
                    <a:pt x="61624" y="127357"/>
                  </a:lnTo>
                  <a:lnTo>
                    <a:pt x="291688" y="275255"/>
                  </a:lnTo>
                  <a:cubicBezTo>
                    <a:pt x="349204" y="308121"/>
                    <a:pt x="423153" y="308121"/>
                    <a:pt x="480669" y="275255"/>
                  </a:cubicBezTo>
                  <a:lnTo>
                    <a:pt x="702516" y="127357"/>
                  </a:lnTo>
                  <a:lnTo>
                    <a:pt x="702516" y="102707"/>
                  </a:lnTo>
                  <a:cubicBezTo>
                    <a:pt x="694300" y="78057"/>
                    <a:pt x="677867" y="61624"/>
                    <a:pt x="653217" y="61624"/>
                  </a:cubicBezTo>
                  <a:close/>
                </a:path>
              </a:pathLst>
            </a:custGeom>
            <a:solidFill>
              <a:srgbClr val="565558"/>
            </a:solidFill>
            <a:ln w="9525" cap="flat">
              <a:noFill/>
              <a:prstDash val="solid"/>
              <a:miter/>
            </a:ln>
          </p:spPr>
          <p:txBody>
            <a:bodyPr rtlCol="0" anchor="ctr"/>
            <a:lstStyle/>
            <a:p>
              <a:endParaRPr lang="en-GB"/>
            </a:p>
          </p:txBody>
        </p:sp>
        <p:sp>
          <p:nvSpPr>
            <p:cNvPr id="725" name="Freeform: Shape 724">
              <a:extLst>
                <a:ext uri="{FF2B5EF4-FFF2-40B4-BE49-F238E27FC236}">
                  <a16:creationId xmlns:a16="http://schemas.microsoft.com/office/drawing/2014/main" id="{7893BF7B-600C-4CED-A839-3782B27E27BA}"/>
                </a:ext>
              </a:extLst>
            </p:cNvPr>
            <p:cNvSpPr/>
            <p:nvPr/>
          </p:nvSpPr>
          <p:spPr>
            <a:xfrm>
              <a:off x="3939689" y="4033934"/>
              <a:ext cx="328663" cy="903822"/>
            </a:xfrm>
            <a:custGeom>
              <a:avLst/>
              <a:gdLst>
                <a:gd name="connsiteX0" fmla="*/ 94490 w 328662"/>
                <a:gd name="connsiteY0" fmla="*/ 61624 h 903822"/>
                <a:gd name="connsiteX1" fmla="*/ 94490 w 328662"/>
                <a:gd name="connsiteY1" fmla="*/ 529968 h 903822"/>
                <a:gd name="connsiteX2" fmla="*/ 94490 w 328662"/>
                <a:gd name="connsiteY2" fmla="*/ 529968 h 903822"/>
                <a:gd name="connsiteX3" fmla="*/ 61624 w 328662"/>
                <a:gd name="connsiteY3" fmla="*/ 628567 h 903822"/>
                <a:gd name="connsiteX4" fmla="*/ 184873 w 328662"/>
                <a:gd name="connsiteY4" fmla="*/ 628567 h 903822"/>
                <a:gd name="connsiteX5" fmla="*/ 234172 w 328662"/>
                <a:gd name="connsiteY5" fmla="*/ 677867 h 903822"/>
                <a:gd name="connsiteX6" fmla="*/ 193089 w 328662"/>
                <a:gd name="connsiteY6" fmla="*/ 817548 h 903822"/>
                <a:gd name="connsiteX7" fmla="*/ 184873 w 328662"/>
                <a:gd name="connsiteY7" fmla="*/ 825765 h 903822"/>
                <a:gd name="connsiteX8" fmla="*/ 184873 w 328662"/>
                <a:gd name="connsiteY8" fmla="*/ 825765 h 903822"/>
                <a:gd name="connsiteX9" fmla="*/ 184873 w 328662"/>
                <a:gd name="connsiteY9" fmla="*/ 825765 h 903822"/>
                <a:gd name="connsiteX10" fmla="*/ 184873 w 328662"/>
                <a:gd name="connsiteY10" fmla="*/ 858631 h 903822"/>
                <a:gd name="connsiteX11" fmla="*/ 209522 w 328662"/>
                <a:gd name="connsiteY11" fmla="*/ 883281 h 903822"/>
                <a:gd name="connsiteX12" fmla="*/ 250605 w 328662"/>
                <a:gd name="connsiteY12" fmla="*/ 858631 h 903822"/>
                <a:gd name="connsiteX13" fmla="*/ 250605 w 328662"/>
                <a:gd name="connsiteY13" fmla="*/ 858631 h 903822"/>
                <a:gd name="connsiteX14" fmla="*/ 308121 w 328662"/>
                <a:gd name="connsiteY14" fmla="*/ 636784 h 903822"/>
                <a:gd name="connsiteX15" fmla="*/ 308121 w 328662"/>
                <a:gd name="connsiteY15" fmla="*/ 69841 h 903822"/>
                <a:gd name="connsiteX16" fmla="*/ 94490 w 328662"/>
                <a:gd name="connsiteY16" fmla="*/ 69841 h 9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662" h="903822">
                  <a:moveTo>
                    <a:pt x="94490" y="61624"/>
                  </a:moveTo>
                  <a:lnTo>
                    <a:pt x="94490" y="529968"/>
                  </a:lnTo>
                  <a:lnTo>
                    <a:pt x="94490" y="529968"/>
                  </a:lnTo>
                  <a:cubicBezTo>
                    <a:pt x="78057" y="562835"/>
                    <a:pt x="61624" y="595701"/>
                    <a:pt x="61624" y="628567"/>
                  </a:cubicBezTo>
                  <a:lnTo>
                    <a:pt x="184873" y="628567"/>
                  </a:lnTo>
                  <a:cubicBezTo>
                    <a:pt x="209522" y="628567"/>
                    <a:pt x="234172" y="653217"/>
                    <a:pt x="234172" y="677867"/>
                  </a:cubicBezTo>
                  <a:cubicBezTo>
                    <a:pt x="234172" y="710733"/>
                    <a:pt x="217739" y="768249"/>
                    <a:pt x="193089" y="817548"/>
                  </a:cubicBezTo>
                  <a:cubicBezTo>
                    <a:pt x="193089" y="817548"/>
                    <a:pt x="193089" y="825765"/>
                    <a:pt x="184873" y="825765"/>
                  </a:cubicBezTo>
                  <a:cubicBezTo>
                    <a:pt x="184873" y="825765"/>
                    <a:pt x="184873" y="825765"/>
                    <a:pt x="184873" y="825765"/>
                  </a:cubicBezTo>
                  <a:lnTo>
                    <a:pt x="184873" y="825765"/>
                  </a:lnTo>
                  <a:cubicBezTo>
                    <a:pt x="184873" y="833981"/>
                    <a:pt x="184873" y="842198"/>
                    <a:pt x="184873" y="858631"/>
                  </a:cubicBezTo>
                  <a:cubicBezTo>
                    <a:pt x="193089" y="866848"/>
                    <a:pt x="201306" y="875064"/>
                    <a:pt x="209522" y="883281"/>
                  </a:cubicBezTo>
                  <a:cubicBezTo>
                    <a:pt x="225956" y="883281"/>
                    <a:pt x="250605" y="875064"/>
                    <a:pt x="250605" y="858631"/>
                  </a:cubicBezTo>
                  <a:lnTo>
                    <a:pt x="250605" y="858631"/>
                  </a:lnTo>
                  <a:cubicBezTo>
                    <a:pt x="250605" y="858631"/>
                    <a:pt x="308121" y="768249"/>
                    <a:pt x="308121" y="636784"/>
                  </a:cubicBezTo>
                  <a:lnTo>
                    <a:pt x="308121" y="69841"/>
                  </a:lnTo>
                  <a:lnTo>
                    <a:pt x="94490" y="69841"/>
                  </a:lnTo>
                  <a:close/>
                </a:path>
              </a:pathLst>
            </a:custGeom>
            <a:solidFill>
              <a:srgbClr val="F0BEA4"/>
            </a:solidFill>
            <a:ln w="9525" cap="flat">
              <a:noFill/>
              <a:prstDash val="solid"/>
              <a:miter/>
            </a:ln>
          </p:spPr>
          <p:txBody>
            <a:bodyPr rtlCol="0" anchor="ctr"/>
            <a:lstStyle/>
            <a:p>
              <a:endParaRPr lang="en-GB"/>
            </a:p>
          </p:txBody>
        </p:sp>
        <p:sp>
          <p:nvSpPr>
            <p:cNvPr id="726" name="Freeform: Shape 725">
              <a:extLst>
                <a:ext uri="{FF2B5EF4-FFF2-40B4-BE49-F238E27FC236}">
                  <a16:creationId xmlns:a16="http://schemas.microsoft.com/office/drawing/2014/main" id="{16B391D3-3409-4C9A-86ED-FA66B63980F9}"/>
                </a:ext>
              </a:extLst>
            </p:cNvPr>
            <p:cNvSpPr/>
            <p:nvPr/>
          </p:nvSpPr>
          <p:spPr>
            <a:xfrm>
              <a:off x="3504211" y="2423488"/>
              <a:ext cx="1232485" cy="2464970"/>
            </a:xfrm>
            <a:custGeom>
              <a:avLst/>
              <a:gdLst>
                <a:gd name="connsiteX0" fmla="*/ 743599 w 1232484"/>
                <a:gd name="connsiteY0" fmla="*/ 998313 h 2464969"/>
                <a:gd name="connsiteX1" fmla="*/ 743599 w 1232484"/>
                <a:gd name="connsiteY1" fmla="*/ 2008950 h 2464969"/>
                <a:gd name="connsiteX2" fmla="*/ 529968 w 1232484"/>
                <a:gd name="connsiteY2" fmla="*/ 2008950 h 2464969"/>
                <a:gd name="connsiteX3" fmla="*/ 529968 w 1232484"/>
                <a:gd name="connsiteY3" fmla="*/ 529968 h 2464969"/>
                <a:gd name="connsiteX4" fmla="*/ 743599 w 1232484"/>
                <a:gd name="connsiteY4" fmla="*/ 998313 h 246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484" h="2464969">
                  <a:moveTo>
                    <a:pt x="743599" y="998313"/>
                  </a:moveTo>
                  <a:lnTo>
                    <a:pt x="743599" y="2008950"/>
                  </a:lnTo>
                  <a:lnTo>
                    <a:pt x="529968" y="2008950"/>
                  </a:lnTo>
                  <a:lnTo>
                    <a:pt x="529968" y="529968"/>
                  </a:lnTo>
                  <a:cubicBezTo>
                    <a:pt x="661434" y="645000"/>
                    <a:pt x="743599" y="817548"/>
                    <a:pt x="743599" y="998313"/>
                  </a:cubicBezTo>
                  <a:close/>
                </a:path>
              </a:pathLst>
            </a:custGeom>
            <a:solidFill>
              <a:srgbClr val="DADBDB"/>
            </a:solidFill>
            <a:ln w="81915" cap="flat">
              <a:noFill/>
              <a:prstDash val="solid"/>
              <a:miter/>
            </a:ln>
          </p:spPr>
          <p:txBody>
            <a:bodyPr rtlCol="0" anchor="ctr"/>
            <a:lstStyle/>
            <a:p>
              <a:endParaRPr lang="en-GB"/>
            </a:p>
          </p:txBody>
        </p:sp>
        <p:sp>
          <p:nvSpPr>
            <p:cNvPr id="727" name="Freeform: Shape 726">
              <a:extLst>
                <a:ext uri="{FF2B5EF4-FFF2-40B4-BE49-F238E27FC236}">
                  <a16:creationId xmlns:a16="http://schemas.microsoft.com/office/drawing/2014/main" id="{BC5739CF-0A7D-493D-B87E-A35EEEBB5E66}"/>
                </a:ext>
              </a:extLst>
            </p:cNvPr>
            <p:cNvSpPr/>
            <p:nvPr/>
          </p:nvSpPr>
          <p:spPr>
            <a:xfrm>
              <a:off x="2468924" y="2423488"/>
              <a:ext cx="1232485" cy="1478982"/>
            </a:xfrm>
            <a:custGeom>
              <a:avLst/>
              <a:gdLst>
                <a:gd name="connsiteX0" fmla="*/ 529968 w 1232484"/>
                <a:gd name="connsiteY0" fmla="*/ 998313 h 1478981"/>
                <a:gd name="connsiteX1" fmla="*/ 743599 w 1232484"/>
                <a:gd name="connsiteY1" fmla="*/ 907931 h 1478981"/>
                <a:gd name="connsiteX2" fmla="*/ 743599 w 1232484"/>
                <a:gd name="connsiteY2" fmla="*/ 529968 h 1478981"/>
                <a:gd name="connsiteX3" fmla="*/ 529968 w 1232484"/>
                <a:gd name="connsiteY3" fmla="*/ 998313 h 1478981"/>
              </a:gdLst>
              <a:ahLst/>
              <a:cxnLst>
                <a:cxn ang="0">
                  <a:pos x="connsiteX0" y="connsiteY0"/>
                </a:cxn>
                <a:cxn ang="0">
                  <a:pos x="connsiteX1" y="connsiteY1"/>
                </a:cxn>
                <a:cxn ang="0">
                  <a:pos x="connsiteX2" y="connsiteY2"/>
                </a:cxn>
                <a:cxn ang="0">
                  <a:pos x="connsiteX3" y="connsiteY3"/>
                </a:cxn>
              </a:cxnLst>
              <a:rect l="l" t="t" r="r" b="b"/>
              <a:pathLst>
                <a:path w="1232484" h="1478981">
                  <a:moveTo>
                    <a:pt x="529968" y="998313"/>
                  </a:moveTo>
                  <a:lnTo>
                    <a:pt x="743599" y="907931"/>
                  </a:lnTo>
                  <a:lnTo>
                    <a:pt x="743599" y="529968"/>
                  </a:lnTo>
                  <a:cubicBezTo>
                    <a:pt x="612134" y="645000"/>
                    <a:pt x="529968" y="817548"/>
                    <a:pt x="529968" y="998313"/>
                  </a:cubicBezTo>
                  <a:close/>
                </a:path>
              </a:pathLst>
            </a:custGeom>
            <a:solidFill>
              <a:srgbClr val="DADBDB"/>
            </a:solidFill>
            <a:ln w="81915" cap="flat">
              <a:noFill/>
              <a:prstDash val="solid"/>
              <a:miter/>
            </a:ln>
          </p:spPr>
          <p:txBody>
            <a:bodyPr rtlCol="0" anchor="ctr"/>
            <a:lstStyle/>
            <a:p>
              <a:endParaRPr lang="en-GB"/>
            </a:p>
          </p:txBody>
        </p:sp>
        <p:sp>
          <p:nvSpPr>
            <p:cNvPr id="728" name="Freeform: Shape 727">
              <a:extLst>
                <a:ext uri="{FF2B5EF4-FFF2-40B4-BE49-F238E27FC236}">
                  <a16:creationId xmlns:a16="http://schemas.microsoft.com/office/drawing/2014/main" id="{73A0F7A4-EFDC-49C2-868E-6C71CE7DC80F}"/>
                </a:ext>
              </a:extLst>
            </p:cNvPr>
            <p:cNvSpPr/>
            <p:nvPr/>
          </p:nvSpPr>
          <p:spPr>
            <a:xfrm>
              <a:off x="3290581" y="6392089"/>
              <a:ext cx="328663" cy="82166"/>
            </a:xfrm>
            <a:custGeom>
              <a:avLst/>
              <a:gdLst>
                <a:gd name="connsiteX0" fmla="*/ 61624 w 328662"/>
                <a:gd name="connsiteY0" fmla="*/ 61624 h 82165"/>
                <a:gd name="connsiteX1" fmla="*/ 299905 w 328662"/>
                <a:gd name="connsiteY1" fmla="*/ 61624 h 82165"/>
                <a:gd name="connsiteX2" fmla="*/ 299905 w 328662"/>
                <a:gd name="connsiteY2" fmla="*/ 86274 h 82165"/>
                <a:gd name="connsiteX3" fmla="*/ 61624 w 328662"/>
                <a:gd name="connsiteY3" fmla="*/ 86274 h 82165"/>
              </a:gdLst>
              <a:ahLst/>
              <a:cxnLst>
                <a:cxn ang="0">
                  <a:pos x="connsiteX0" y="connsiteY0"/>
                </a:cxn>
                <a:cxn ang="0">
                  <a:pos x="connsiteX1" y="connsiteY1"/>
                </a:cxn>
                <a:cxn ang="0">
                  <a:pos x="connsiteX2" y="connsiteY2"/>
                </a:cxn>
                <a:cxn ang="0">
                  <a:pos x="connsiteX3" y="connsiteY3"/>
                </a:cxn>
              </a:cxnLst>
              <a:rect l="l" t="t" r="r" b="b"/>
              <a:pathLst>
                <a:path w="328662" h="82165">
                  <a:moveTo>
                    <a:pt x="61624" y="61624"/>
                  </a:moveTo>
                  <a:lnTo>
                    <a:pt x="299905" y="61624"/>
                  </a:lnTo>
                  <a:lnTo>
                    <a:pt x="299905" y="86274"/>
                  </a:lnTo>
                  <a:lnTo>
                    <a:pt x="61624" y="86274"/>
                  </a:lnTo>
                  <a:close/>
                </a:path>
              </a:pathLst>
            </a:custGeom>
            <a:solidFill>
              <a:srgbClr val="C74646"/>
            </a:solidFill>
            <a:ln w="9525" cap="flat">
              <a:noFill/>
              <a:prstDash val="solid"/>
              <a:miter/>
            </a:ln>
          </p:spPr>
          <p:txBody>
            <a:bodyPr rtlCol="0" anchor="ctr"/>
            <a:lstStyle/>
            <a:p>
              <a:endParaRPr lang="en-GB"/>
            </a:p>
          </p:txBody>
        </p:sp>
        <p:sp>
          <p:nvSpPr>
            <p:cNvPr id="729" name="Freeform: Shape 728">
              <a:extLst>
                <a:ext uri="{FF2B5EF4-FFF2-40B4-BE49-F238E27FC236}">
                  <a16:creationId xmlns:a16="http://schemas.microsoft.com/office/drawing/2014/main" id="{0E5D1D89-6D55-471A-BADF-B1CA83244803}"/>
                </a:ext>
              </a:extLst>
            </p:cNvPr>
            <p:cNvSpPr/>
            <p:nvPr/>
          </p:nvSpPr>
          <p:spPr>
            <a:xfrm>
              <a:off x="3290581" y="6293490"/>
              <a:ext cx="328663" cy="164331"/>
            </a:xfrm>
            <a:custGeom>
              <a:avLst/>
              <a:gdLst>
                <a:gd name="connsiteX0" fmla="*/ 201306 w 328662"/>
                <a:gd name="connsiteY0" fmla="*/ 61624 h 164331"/>
                <a:gd name="connsiteX1" fmla="*/ 160223 w 328662"/>
                <a:gd name="connsiteY1" fmla="*/ 61624 h 164331"/>
                <a:gd name="connsiteX2" fmla="*/ 61624 w 328662"/>
                <a:gd name="connsiteY2" fmla="*/ 160223 h 164331"/>
                <a:gd name="connsiteX3" fmla="*/ 61624 w 328662"/>
                <a:gd name="connsiteY3" fmla="*/ 160223 h 164331"/>
                <a:gd name="connsiteX4" fmla="*/ 299905 w 328662"/>
                <a:gd name="connsiteY4" fmla="*/ 160223 h 164331"/>
                <a:gd name="connsiteX5" fmla="*/ 299905 w 328662"/>
                <a:gd name="connsiteY5" fmla="*/ 160223 h 164331"/>
                <a:gd name="connsiteX6" fmla="*/ 201306 w 328662"/>
                <a:gd name="connsiteY6" fmla="*/ 61624 h 1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62" h="164331">
                  <a:moveTo>
                    <a:pt x="201306" y="61624"/>
                  </a:moveTo>
                  <a:lnTo>
                    <a:pt x="160223" y="61624"/>
                  </a:lnTo>
                  <a:cubicBezTo>
                    <a:pt x="102707" y="61624"/>
                    <a:pt x="61624" y="102707"/>
                    <a:pt x="61624" y="160223"/>
                  </a:cubicBezTo>
                  <a:lnTo>
                    <a:pt x="61624" y="160223"/>
                  </a:lnTo>
                  <a:lnTo>
                    <a:pt x="299905" y="160223"/>
                  </a:lnTo>
                  <a:lnTo>
                    <a:pt x="299905" y="160223"/>
                  </a:lnTo>
                  <a:cubicBezTo>
                    <a:pt x="299905" y="110924"/>
                    <a:pt x="258822" y="61624"/>
                    <a:pt x="201306" y="61624"/>
                  </a:cubicBezTo>
                  <a:close/>
                </a:path>
              </a:pathLst>
            </a:custGeom>
            <a:solidFill>
              <a:srgbClr val="EE5654"/>
            </a:solidFill>
            <a:ln w="9525" cap="flat">
              <a:noFill/>
              <a:prstDash val="solid"/>
              <a:miter/>
            </a:ln>
          </p:spPr>
          <p:txBody>
            <a:bodyPr rtlCol="0" anchor="ctr"/>
            <a:lstStyle/>
            <a:p>
              <a:endParaRPr lang="en-GB"/>
            </a:p>
          </p:txBody>
        </p:sp>
        <p:sp>
          <p:nvSpPr>
            <p:cNvPr id="730" name="Freeform: Shape 729">
              <a:extLst>
                <a:ext uri="{FF2B5EF4-FFF2-40B4-BE49-F238E27FC236}">
                  <a16:creationId xmlns:a16="http://schemas.microsoft.com/office/drawing/2014/main" id="{CFE679D8-1DC9-4682-8475-E8DE18A13C1A}"/>
                </a:ext>
              </a:extLst>
            </p:cNvPr>
            <p:cNvSpPr/>
            <p:nvPr/>
          </p:nvSpPr>
          <p:spPr>
            <a:xfrm>
              <a:off x="3578160" y="6392089"/>
              <a:ext cx="328663" cy="82166"/>
            </a:xfrm>
            <a:custGeom>
              <a:avLst/>
              <a:gdLst>
                <a:gd name="connsiteX0" fmla="*/ 61624 w 328662"/>
                <a:gd name="connsiteY0" fmla="*/ 61624 h 82165"/>
                <a:gd name="connsiteX1" fmla="*/ 299905 w 328662"/>
                <a:gd name="connsiteY1" fmla="*/ 61624 h 82165"/>
                <a:gd name="connsiteX2" fmla="*/ 299905 w 328662"/>
                <a:gd name="connsiteY2" fmla="*/ 86274 h 82165"/>
                <a:gd name="connsiteX3" fmla="*/ 61624 w 328662"/>
                <a:gd name="connsiteY3" fmla="*/ 86274 h 82165"/>
              </a:gdLst>
              <a:ahLst/>
              <a:cxnLst>
                <a:cxn ang="0">
                  <a:pos x="connsiteX0" y="connsiteY0"/>
                </a:cxn>
                <a:cxn ang="0">
                  <a:pos x="connsiteX1" y="connsiteY1"/>
                </a:cxn>
                <a:cxn ang="0">
                  <a:pos x="connsiteX2" y="connsiteY2"/>
                </a:cxn>
                <a:cxn ang="0">
                  <a:pos x="connsiteX3" y="connsiteY3"/>
                </a:cxn>
              </a:cxnLst>
              <a:rect l="l" t="t" r="r" b="b"/>
              <a:pathLst>
                <a:path w="328662" h="82165">
                  <a:moveTo>
                    <a:pt x="61624" y="61624"/>
                  </a:moveTo>
                  <a:lnTo>
                    <a:pt x="299905" y="61624"/>
                  </a:lnTo>
                  <a:lnTo>
                    <a:pt x="299905" y="86274"/>
                  </a:lnTo>
                  <a:lnTo>
                    <a:pt x="61624" y="86274"/>
                  </a:lnTo>
                  <a:close/>
                </a:path>
              </a:pathLst>
            </a:custGeom>
            <a:solidFill>
              <a:srgbClr val="C74646"/>
            </a:solidFill>
            <a:ln w="9525" cap="flat">
              <a:noFill/>
              <a:prstDash val="solid"/>
              <a:miter/>
            </a:ln>
          </p:spPr>
          <p:txBody>
            <a:bodyPr rtlCol="0" anchor="ctr"/>
            <a:lstStyle/>
            <a:p>
              <a:endParaRPr lang="en-GB"/>
            </a:p>
          </p:txBody>
        </p:sp>
        <p:sp>
          <p:nvSpPr>
            <p:cNvPr id="731" name="Freeform: Shape 730">
              <a:extLst>
                <a:ext uri="{FF2B5EF4-FFF2-40B4-BE49-F238E27FC236}">
                  <a16:creationId xmlns:a16="http://schemas.microsoft.com/office/drawing/2014/main" id="{3158643B-0ECE-4BAA-9374-CD40D66A3611}"/>
                </a:ext>
              </a:extLst>
            </p:cNvPr>
            <p:cNvSpPr/>
            <p:nvPr/>
          </p:nvSpPr>
          <p:spPr>
            <a:xfrm>
              <a:off x="3578160" y="6293490"/>
              <a:ext cx="328663" cy="164331"/>
            </a:xfrm>
            <a:custGeom>
              <a:avLst/>
              <a:gdLst>
                <a:gd name="connsiteX0" fmla="*/ 201306 w 328662"/>
                <a:gd name="connsiteY0" fmla="*/ 61624 h 164331"/>
                <a:gd name="connsiteX1" fmla="*/ 160223 w 328662"/>
                <a:gd name="connsiteY1" fmla="*/ 61624 h 164331"/>
                <a:gd name="connsiteX2" fmla="*/ 61624 w 328662"/>
                <a:gd name="connsiteY2" fmla="*/ 160223 h 164331"/>
                <a:gd name="connsiteX3" fmla="*/ 61624 w 328662"/>
                <a:gd name="connsiteY3" fmla="*/ 160223 h 164331"/>
                <a:gd name="connsiteX4" fmla="*/ 299905 w 328662"/>
                <a:gd name="connsiteY4" fmla="*/ 160223 h 164331"/>
                <a:gd name="connsiteX5" fmla="*/ 299905 w 328662"/>
                <a:gd name="connsiteY5" fmla="*/ 160223 h 164331"/>
                <a:gd name="connsiteX6" fmla="*/ 201306 w 328662"/>
                <a:gd name="connsiteY6" fmla="*/ 61624 h 1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62" h="164331">
                  <a:moveTo>
                    <a:pt x="201306" y="61624"/>
                  </a:moveTo>
                  <a:lnTo>
                    <a:pt x="160223" y="61624"/>
                  </a:lnTo>
                  <a:cubicBezTo>
                    <a:pt x="102707" y="61624"/>
                    <a:pt x="61624" y="102707"/>
                    <a:pt x="61624" y="160223"/>
                  </a:cubicBezTo>
                  <a:lnTo>
                    <a:pt x="61624" y="160223"/>
                  </a:lnTo>
                  <a:lnTo>
                    <a:pt x="299905" y="160223"/>
                  </a:lnTo>
                  <a:lnTo>
                    <a:pt x="299905" y="160223"/>
                  </a:lnTo>
                  <a:cubicBezTo>
                    <a:pt x="299905" y="110924"/>
                    <a:pt x="258822" y="61624"/>
                    <a:pt x="201306" y="61624"/>
                  </a:cubicBezTo>
                  <a:close/>
                </a:path>
              </a:pathLst>
            </a:custGeom>
            <a:solidFill>
              <a:srgbClr val="EE5654"/>
            </a:solidFill>
            <a:ln w="9525" cap="flat">
              <a:noFill/>
              <a:prstDash val="solid"/>
              <a:miter/>
            </a:ln>
          </p:spPr>
          <p:txBody>
            <a:bodyPr rtlCol="0" anchor="ctr"/>
            <a:lstStyle/>
            <a:p>
              <a:endParaRPr lang="en-GB"/>
            </a:p>
          </p:txBody>
        </p:sp>
        <p:sp>
          <p:nvSpPr>
            <p:cNvPr id="732" name="Freeform: Shape 731">
              <a:extLst>
                <a:ext uri="{FF2B5EF4-FFF2-40B4-BE49-F238E27FC236}">
                  <a16:creationId xmlns:a16="http://schemas.microsoft.com/office/drawing/2014/main" id="{273FC72B-1AD5-4531-B438-B67D67E86339}"/>
                </a:ext>
              </a:extLst>
            </p:cNvPr>
            <p:cNvSpPr/>
            <p:nvPr/>
          </p:nvSpPr>
          <p:spPr>
            <a:xfrm>
              <a:off x="2978351" y="2176991"/>
              <a:ext cx="1232485" cy="1314650"/>
            </a:xfrm>
            <a:custGeom>
              <a:avLst/>
              <a:gdLst>
                <a:gd name="connsiteX0" fmla="*/ 645000 w 1232484"/>
                <a:gd name="connsiteY0" fmla="*/ 809332 h 1314650"/>
                <a:gd name="connsiteX1" fmla="*/ 645000 w 1232484"/>
                <a:gd name="connsiteY1" fmla="*/ 809332 h 1314650"/>
                <a:gd name="connsiteX2" fmla="*/ 529968 w 1232484"/>
                <a:gd name="connsiteY2" fmla="*/ 694300 h 1314650"/>
                <a:gd name="connsiteX3" fmla="*/ 529968 w 1232484"/>
                <a:gd name="connsiteY3" fmla="*/ 529968 h 1314650"/>
                <a:gd name="connsiteX4" fmla="*/ 768249 w 1232484"/>
                <a:gd name="connsiteY4" fmla="*/ 529968 h 1314650"/>
                <a:gd name="connsiteX5" fmla="*/ 768249 w 1232484"/>
                <a:gd name="connsiteY5" fmla="*/ 694300 h 1314650"/>
                <a:gd name="connsiteX6" fmla="*/ 645000 w 1232484"/>
                <a:gd name="connsiteY6" fmla="*/ 809332 h 13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484" h="1314650">
                  <a:moveTo>
                    <a:pt x="645000" y="809332"/>
                  </a:moveTo>
                  <a:lnTo>
                    <a:pt x="645000" y="809332"/>
                  </a:lnTo>
                  <a:cubicBezTo>
                    <a:pt x="579268" y="809332"/>
                    <a:pt x="529968" y="760032"/>
                    <a:pt x="529968" y="694300"/>
                  </a:cubicBezTo>
                  <a:lnTo>
                    <a:pt x="529968" y="529968"/>
                  </a:lnTo>
                  <a:lnTo>
                    <a:pt x="768249" y="529968"/>
                  </a:lnTo>
                  <a:lnTo>
                    <a:pt x="768249" y="694300"/>
                  </a:lnTo>
                  <a:cubicBezTo>
                    <a:pt x="760032" y="751816"/>
                    <a:pt x="710733" y="809332"/>
                    <a:pt x="645000" y="809332"/>
                  </a:cubicBezTo>
                  <a:close/>
                </a:path>
              </a:pathLst>
            </a:custGeom>
            <a:solidFill>
              <a:srgbClr val="F0BEA4"/>
            </a:solidFill>
            <a:ln w="81915" cap="flat">
              <a:noFill/>
              <a:prstDash val="solid"/>
              <a:miter/>
            </a:ln>
          </p:spPr>
          <p:txBody>
            <a:bodyPr rtlCol="0" anchor="ctr"/>
            <a:lstStyle/>
            <a:p>
              <a:endParaRPr lang="en-GB"/>
            </a:p>
          </p:txBody>
        </p:sp>
        <p:sp>
          <p:nvSpPr>
            <p:cNvPr id="733" name="Freeform: Shape 732">
              <a:extLst>
                <a:ext uri="{FF2B5EF4-FFF2-40B4-BE49-F238E27FC236}">
                  <a16:creationId xmlns:a16="http://schemas.microsoft.com/office/drawing/2014/main" id="{09489797-7752-441D-9F41-D9E3B854C14D}"/>
                </a:ext>
              </a:extLst>
            </p:cNvPr>
            <p:cNvSpPr/>
            <p:nvPr/>
          </p:nvSpPr>
          <p:spPr>
            <a:xfrm>
              <a:off x="2978351" y="2176991"/>
              <a:ext cx="1232485" cy="1068153"/>
            </a:xfrm>
            <a:custGeom>
              <a:avLst/>
              <a:gdLst>
                <a:gd name="connsiteX0" fmla="*/ 529968 w 1232484"/>
                <a:gd name="connsiteY0" fmla="*/ 571051 h 1068153"/>
                <a:gd name="connsiteX1" fmla="*/ 645000 w 1232484"/>
                <a:gd name="connsiteY1" fmla="*/ 587484 h 1068153"/>
                <a:gd name="connsiteX2" fmla="*/ 645000 w 1232484"/>
                <a:gd name="connsiteY2" fmla="*/ 587484 h 1068153"/>
                <a:gd name="connsiteX3" fmla="*/ 760032 w 1232484"/>
                <a:gd name="connsiteY3" fmla="*/ 571051 h 1068153"/>
                <a:gd name="connsiteX4" fmla="*/ 760032 w 1232484"/>
                <a:gd name="connsiteY4" fmla="*/ 529968 h 1068153"/>
                <a:gd name="connsiteX5" fmla="*/ 529968 w 1232484"/>
                <a:gd name="connsiteY5" fmla="*/ 529968 h 1068153"/>
                <a:gd name="connsiteX6" fmla="*/ 529968 w 1232484"/>
                <a:gd name="connsiteY6" fmla="*/ 571051 h 10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484" h="1068153">
                  <a:moveTo>
                    <a:pt x="529968" y="571051"/>
                  </a:moveTo>
                  <a:cubicBezTo>
                    <a:pt x="562835" y="587484"/>
                    <a:pt x="603918" y="587484"/>
                    <a:pt x="645000" y="587484"/>
                  </a:cubicBezTo>
                  <a:lnTo>
                    <a:pt x="645000" y="587484"/>
                  </a:lnTo>
                  <a:cubicBezTo>
                    <a:pt x="686083" y="587484"/>
                    <a:pt x="727166" y="579268"/>
                    <a:pt x="760032" y="571051"/>
                  </a:cubicBezTo>
                  <a:lnTo>
                    <a:pt x="760032" y="529968"/>
                  </a:lnTo>
                  <a:lnTo>
                    <a:pt x="529968" y="529968"/>
                  </a:lnTo>
                  <a:lnTo>
                    <a:pt x="529968" y="571051"/>
                  </a:lnTo>
                  <a:close/>
                </a:path>
              </a:pathLst>
            </a:custGeom>
            <a:solidFill>
              <a:srgbClr val="D8AC95"/>
            </a:solidFill>
            <a:ln w="81915" cap="flat">
              <a:noFill/>
              <a:prstDash val="solid"/>
              <a:miter/>
            </a:ln>
          </p:spPr>
          <p:txBody>
            <a:bodyPr rtlCol="0" anchor="ctr"/>
            <a:lstStyle/>
            <a:p>
              <a:endParaRPr lang="en-GB"/>
            </a:p>
          </p:txBody>
        </p:sp>
        <p:sp>
          <p:nvSpPr>
            <p:cNvPr id="734" name="Freeform: Shape 733">
              <a:extLst>
                <a:ext uri="{FF2B5EF4-FFF2-40B4-BE49-F238E27FC236}">
                  <a16:creationId xmlns:a16="http://schemas.microsoft.com/office/drawing/2014/main" id="{D75A1668-B800-4915-B5B2-454142098496}"/>
                </a:ext>
              </a:extLst>
            </p:cNvPr>
            <p:cNvSpPr/>
            <p:nvPr/>
          </p:nvSpPr>
          <p:spPr>
            <a:xfrm>
              <a:off x="3101600" y="2135908"/>
              <a:ext cx="246497" cy="246497"/>
            </a:xfrm>
            <a:custGeom>
              <a:avLst/>
              <a:gdLst>
                <a:gd name="connsiteX0" fmla="*/ 242389 w 246496"/>
                <a:gd name="connsiteY0" fmla="*/ 152006 h 246496"/>
                <a:gd name="connsiteX1" fmla="*/ 152006 w 246496"/>
                <a:gd name="connsiteY1" fmla="*/ 242389 h 246496"/>
                <a:gd name="connsiteX2" fmla="*/ 61624 w 246496"/>
                <a:gd name="connsiteY2" fmla="*/ 152006 h 246496"/>
                <a:gd name="connsiteX3" fmla="*/ 152006 w 246496"/>
                <a:gd name="connsiteY3" fmla="*/ 61624 h 246496"/>
                <a:gd name="connsiteX4" fmla="*/ 242389 w 246496"/>
                <a:gd name="connsiteY4" fmla="*/ 152006 h 24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96" h="246496">
                  <a:moveTo>
                    <a:pt x="242389" y="152006"/>
                  </a:moveTo>
                  <a:cubicBezTo>
                    <a:pt x="242389" y="201923"/>
                    <a:pt x="201923" y="242389"/>
                    <a:pt x="152006" y="242389"/>
                  </a:cubicBezTo>
                  <a:cubicBezTo>
                    <a:pt x="102090" y="242389"/>
                    <a:pt x="61624" y="201923"/>
                    <a:pt x="61624" y="152006"/>
                  </a:cubicBezTo>
                  <a:cubicBezTo>
                    <a:pt x="61624" y="102090"/>
                    <a:pt x="102090" y="61624"/>
                    <a:pt x="152006" y="61624"/>
                  </a:cubicBezTo>
                  <a:cubicBezTo>
                    <a:pt x="201923" y="61624"/>
                    <a:pt x="242389" y="102090"/>
                    <a:pt x="242389" y="152006"/>
                  </a:cubicBezTo>
                  <a:close/>
                </a:path>
              </a:pathLst>
            </a:custGeom>
            <a:solidFill>
              <a:srgbClr val="DEB199"/>
            </a:solidFill>
            <a:ln w="9525" cap="flat">
              <a:noFill/>
              <a:prstDash val="solid"/>
              <a:miter/>
            </a:ln>
          </p:spPr>
          <p:txBody>
            <a:bodyPr rtlCol="0" anchor="ctr"/>
            <a:lstStyle/>
            <a:p>
              <a:endParaRPr lang="en-GB"/>
            </a:p>
          </p:txBody>
        </p:sp>
        <p:sp>
          <p:nvSpPr>
            <p:cNvPr id="735" name="Freeform: Shape 734">
              <a:extLst>
                <a:ext uri="{FF2B5EF4-FFF2-40B4-BE49-F238E27FC236}">
                  <a16:creationId xmlns:a16="http://schemas.microsoft.com/office/drawing/2014/main" id="{B2F47645-950C-4699-9563-C544B8A0CD44}"/>
                </a:ext>
              </a:extLst>
            </p:cNvPr>
            <p:cNvSpPr/>
            <p:nvPr/>
          </p:nvSpPr>
          <p:spPr>
            <a:xfrm>
              <a:off x="3841090" y="2135908"/>
              <a:ext cx="246497" cy="246497"/>
            </a:xfrm>
            <a:custGeom>
              <a:avLst/>
              <a:gdLst>
                <a:gd name="connsiteX0" fmla="*/ 242389 w 246496"/>
                <a:gd name="connsiteY0" fmla="*/ 152006 h 246496"/>
                <a:gd name="connsiteX1" fmla="*/ 152006 w 246496"/>
                <a:gd name="connsiteY1" fmla="*/ 242389 h 246496"/>
                <a:gd name="connsiteX2" fmla="*/ 61624 w 246496"/>
                <a:gd name="connsiteY2" fmla="*/ 152006 h 246496"/>
                <a:gd name="connsiteX3" fmla="*/ 152006 w 246496"/>
                <a:gd name="connsiteY3" fmla="*/ 61624 h 246496"/>
                <a:gd name="connsiteX4" fmla="*/ 242389 w 246496"/>
                <a:gd name="connsiteY4" fmla="*/ 152006 h 24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96" h="246496">
                  <a:moveTo>
                    <a:pt x="242389" y="152006"/>
                  </a:moveTo>
                  <a:cubicBezTo>
                    <a:pt x="242389" y="201923"/>
                    <a:pt x="201923" y="242389"/>
                    <a:pt x="152006" y="242389"/>
                  </a:cubicBezTo>
                  <a:cubicBezTo>
                    <a:pt x="102090" y="242389"/>
                    <a:pt x="61624" y="201923"/>
                    <a:pt x="61624" y="152006"/>
                  </a:cubicBezTo>
                  <a:cubicBezTo>
                    <a:pt x="61624" y="102090"/>
                    <a:pt x="102090" y="61624"/>
                    <a:pt x="152006" y="61624"/>
                  </a:cubicBezTo>
                  <a:cubicBezTo>
                    <a:pt x="201923" y="61624"/>
                    <a:pt x="242389" y="102090"/>
                    <a:pt x="242389" y="152006"/>
                  </a:cubicBezTo>
                  <a:close/>
                </a:path>
              </a:pathLst>
            </a:custGeom>
            <a:solidFill>
              <a:srgbClr val="DEB199"/>
            </a:solidFill>
            <a:ln w="9525" cap="flat">
              <a:noFill/>
              <a:prstDash val="solid"/>
              <a:miter/>
            </a:ln>
          </p:spPr>
          <p:txBody>
            <a:bodyPr rtlCol="0" anchor="ctr"/>
            <a:lstStyle/>
            <a:p>
              <a:endParaRPr lang="en-GB"/>
            </a:p>
          </p:txBody>
        </p:sp>
        <p:sp>
          <p:nvSpPr>
            <p:cNvPr id="736" name="Freeform: Shape 735">
              <a:extLst>
                <a:ext uri="{FF2B5EF4-FFF2-40B4-BE49-F238E27FC236}">
                  <a16:creationId xmlns:a16="http://schemas.microsoft.com/office/drawing/2014/main" id="{3064F5E3-0C27-405A-8C5C-3775FEAC8494}"/>
                </a:ext>
              </a:extLst>
            </p:cNvPr>
            <p:cNvSpPr/>
            <p:nvPr/>
          </p:nvSpPr>
          <p:spPr>
            <a:xfrm>
              <a:off x="2723638" y="1199219"/>
              <a:ext cx="1725479" cy="2054141"/>
            </a:xfrm>
            <a:custGeom>
              <a:avLst/>
              <a:gdLst>
                <a:gd name="connsiteX0" fmla="*/ 899714 w 1725478"/>
                <a:gd name="connsiteY0" fmla="*/ 1532389 h 2054141"/>
                <a:gd name="connsiteX1" fmla="*/ 899714 w 1725478"/>
                <a:gd name="connsiteY1" fmla="*/ 1532389 h 2054141"/>
                <a:gd name="connsiteX2" fmla="*/ 529968 w 1725478"/>
                <a:gd name="connsiteY2" fmla="*/ 1162644 h 2054141"/>
                <a:gd name="connsiteX3" fmla="*/ 529968 w 1725478"/>
                <a:gd name="connsiteY3" fmla="*/ 899714 h 2054141"/>
                <a:gd name="connsiteX4" fmla="*/ 899714 w 1725478"/>
                <a:gd name="connsiteY4" fmla="*/ 529968 h 2054141"/>
                <a:gd name="connsiteX5" fmla="*/ 899714 w 1725478"/>
                <a:gd name="connsiteY5" fmla="*/ 529968 h 2054141"/>
                <a:gd name="connsiteX6" fmla="*/ 1269459 w 1725478"/>
                <a:gd name="connsiteY6" fmla="*/ 899714 h 2054141"/>
                <a:gd name="connsiteX7" fmla="*/ 1269459 w 1725478"/>
                <a:gd name="connsiteY7" fmla="*/ 1162644 h 2054141"/>
                <a:gd name="connsiteX8" fmla="*/ 899714 w 1725478"/>
                <a:gd name="connsiteY8" fmla="*/ 1532389 h 205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478" h="2054141">
                  <a:moveTo>
                    <a:pt x="899714" y="1532389"/>
                  </a:moveTo>
                  <a:lnTo>
                    <a:pt x="899714" y="1532389"/>
                  </a:lnTo>
                  <a:cubicBezTo>
                    <a:pt x="694300" y="1532389"/>
                    <a:pt x="529968" y="1368058"/>
                    <a:pt x="529968" y="1162644"/>
                  </a:cubicBezTo>
                  <a:lnTo>
                    <a:pt x="529968" y="899714"/>
                  </a:lnTo>
                  <a:cubicBezTo>
                    <a:pt x="529968" y="694300"/>
                    <a:pt x="694300" y="529968"/>
                    <a:pt x="899714" y="529968"/>
                  </a:cubicBezTo>
                  <a:lnTo>
                    <a:pt x="899714" y="529968"/>
                  </a:lnTo>
                  <a:cubicBezTo>
                    <a:pt x="1105128" y="529968"/>
                    <a:pt x="1269459" y="694300"/>
                    <a:pt x="1269459" y="899714"/>
                  </a:cubicBezTo>
                  <a:lnTo>
                    <a:pt x="1269459" y="1162644"/>
                  </a:lnTo>
                  <a:cubicBezTo>
                    <a:pt x="1269459" y="1368058"/>
                    <a:pt x="1105128" y="1532389"/>
                    <a:pt x="899714" y="1532389"/>
                  </a:cubicBezTo>
                  <a:close/>
                </a:path>
              </a:pathLst>
            </a:custGeom>
            <a:solidFill>
              <a:srgbClr val="F0BEA4"/>
            </a:solidFill>
            <a:ln w="81915" cap="flat">
              <a:noFill/>
              <a:prstDash val="solid"/>
              <a:miter/>
            </a:ln>
          </p:spPr>
          <p:txBody>
            <a:bodyPr rtlCol="0" anchor="ctr"/>
            <a:lstStyle/>
            <a:p>
              <a:endParaRPr lang="en-GB"/>
            </a:p>
          </p:txBody>
        </p:sp>
        <p:sp>
          <p:nvSpPr>
            <p:cNvPr id="737" name="Freeform: Shape 736">
              <a:extLst>
                <a:ext uri="{FF2B5EF4-FFF2-40B4-BE49-F238E27FC236}">
                  <a16:creationId xmlns:a16="http://schemas.microsoft.com/office/drawing/2014/main" id="{F50A0EC3-D652-43C2-8073-F2C8048F14B4}"/>
                </a:ext>
              </a:extLst>
            </p:cNvPr>
            <p:cNvSpPr/>
            <p:nvPr/>
          </p:nvSpPr>
          <p:spPr>
            <a:xfrm>
              <a:off x="3027650" y="1856545"/>
              <a:ext cx="1150319" cy="1068153"/>
            </a:xfrm>
            <a:custGeom>
              <a:avLst/>
              <a:gdLst>
                <a:gd name="connsiteX0" fmla="*/ 612134 w 1150319"/>
                <a:gd name="connsiteY0" fmla="*/ 595701 h 1068153"/>
                <a:gd name="connsiteX1" fmla="*/ 579268 w 1150319"/>
                <a:gd name="connsiteY1" fmla="*/ 595701 h 1068153"/>
                <a:gd name="connsiteX2" fmla="*/ 529968 w 1150319"/>
                <a:gd name="connsiteY2" fmla="*/ 546402 h 1068153"/>
                <a:gd name="connsiteX3" fmla="*/ 546402 w 1150319"/>
                <a:gd name="connsiteY3" fmla="*/ 529968 h 1068153"/>
                <a:gd name="connsiteX4" fmla="*/ 562835 w 1150319"/>
                <a:gd name="connsiteY4" fmla="*/ 546402 h 1068153"/>
                <a:gd name="connsiteX5" fmla="*/ 587484 w 1150319"/>
                <a:gd name="connsiteY5" fmla="*/ 571051 h 1068153"/>
                <a:gd name="connsiteX6" fmla="*/ 620351 w 1150319"/>
                <a:gd name="connsiteY6" fmla="*/ 571051 h 1068153"/>
                <a:gd name="connsiteX7" fmla="*/ 645000 w 1150319"/>
                <a:gd name="connsiteY7" fmla="*/ 546402 h 1068153"/>
                <a:gd name="connsiteX8" fmla="*/ 661434 w 1150319"/>
                <a:gd name="connsiteY8" fmla="*/ 529968 h 1068153"/>
                <a:gd name="connsiteX9" fmla="*/ 677867 w 1150319"/>
                <a:gd name="connsiteY9" fmla="*/ 546402 h 1068153"/>
                <a:gd name="connsiteX10" fmla="*/ 612134 w 1150319"/>
                <a:gd name="connsiteY10" fmla="*/ 595701 h 10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19" h="1068153">
                  <a:moveTo>
                    <a:pt x="612134" y="595701"/>
                  </a:moveTo>
                  <a:lnTo>
                    <a:pt x="579268" y="595701"/>
                  </a:lnTo>
                  <a:cubicBezTo>
                    <a:pt x="554618" y="595701"/>
                    <a:pt x="529968" y="571051"/>
                    <a:pt x="529968" y="546402"/>
                  </a:cubicBezTo>
                  <a:cubicBezTo>
                    <a:pt x="529968" y="538185"/>
                    <a:pt x="538185" y="529968"/>
                    <a:pt x="546402" y="529968"/>
                  </a:cubicBezTo>
                  <a:cubicBezTo>
                    <a:pt x="554618" y="529968"/>
                    <a:pt x="562835" y="538185"/>
                    <a:pt x="562835" y="546402"/>
                  </a:cubicBezTo>
                  <a:cubicBezTo>
                    <a:pt x="562835" y="562835"/>
                    <a:pt x="571051" y="571051"/>
                    <a:pt x="587484" y="571051"/>
                  </a:cubicBezTo>
                  <a:lnTo>
                    <a:pt x="620351" y="571051"/>
                  </a:lnTo>
                  <a:cubicBezTo>
                    <a:pt x="636784" y="571051"/>
                    <a:pt x="645000" y="562835"/>
                    <a:pt x="645000" y="546402"/>
                  </a:cubicBezTo>
                  <a:cubicBezTo>
                    <a:pt x="645000" y="538185"/>
                    <a:pt x="653217" y="529968"/>
                    <a:pt x="661434" y="529968"/>
                  </a:cubicBezTo>
                  <a:cubicBezTo>
                    <a:pt x="669650" y="529968"/>
                    <a:pt x="677867" y="538185"/>
                    <a:pt x="677867" y="546402"/>
                  </a:cubicBezTo>
                  <a:cubicBezTo>
                    <a:pt x="661434" y="571051"/>
                    <a:pt x="636784" y="595701"/>
                    <a:pt x="612134" y="595701"/>
                  </a:cubicBezTo>
                  <a:close/>
                </a:path>
              </a:pathLst>
            </a:custGeom>
            <a:solidFill>
              <a:srgbClr val="DCA18B"/>
            </a:solidFill>
            <a:ln w="81915" cap="flat">
              <a:noFill/>
              <a:prstDash val="solid"/>
              <a:miter/>
            </a:ln>
          </p:spPr>
          <p:txBody>
            <a:bodyPr rtlCol="0" anchor="ctr"/>
            <a:lstStyle/>
            <a:p>
              <a:endParaRPr lang="en-GB"/>
            </a:p>
          </p:txBody>
        </p:sp>
        <p:sp>
          <p:nvSpPr>
            <p:cNvPr id="738" name="Freeform: Shape 737">
              <a:extLst>
                <a:ext uri="{FF2B5EF4-FFF2-40B4-BE49-F238E27FC236}">
                  <a16:creationId xmlns:a16="http://schemas.microsoft.com/office/drawing/2014/main" id="{E862D93C-54EA-4C2A-9087-A9B926CD95A1}"/>
                </a:ext>
              </a:extLst>
            </p:cNvPr>
            <p:cNvSpPr/>
            <p:nvPr/>
          </p:nvSpPr>
          <p:spPr>
            <a:xfrm>
              <a:off x="2994784" y="2012659"/>
              <a:ext cx="1232485" cy="1068153"/>
            </a:xfrm>
            <a:custGeom>
              <a:avLst/>
              <a:gdLst>
                <a:gd name="connsiteX0" fmla="*/ 628567 w 1232484"/>
                <a:gd name="connsiteY0" fmla="*/ 603918 h 1068153"/>
                <a:gd name="connsiteX1" fmla="*/ 529968 w 1232484"/>
                <a:gd name="connsiteY1" fmla="*/ 546402 h 1068153"/>
                <a:gd name="connsiteX2" fmla="*/ 546402 w 1232484"/>
                <a:gd name="connsiteY2" fmla="*/ 529968 h 1068153"/>
                <a:gd name="connsiteX3" fmla="*/ 562835 w 1232484"/>
                <a:gd name="connsiteY3" fmla="*/ 546402 h 1068153"/>
                <a:gd name="connsiteX4" fmla="*/ 636784 w 1232484"/>
                <a:gd name="connsiteY4" fmla="*/ 579268 h 1068153"/>
                <a:gd name="connsiteX5" fmla="*/ 710733 w 1232484"/>
                <a:gd name="connsiteY5" fmla="*/ 546402 h 1068153"/>
                <a:gd name="connsiteX6" fmla="*/ 727166 w 1232484"/>
                <a:gd name="connsiteY6" fmla="*/ 529968 h 1068153"/>
                <a:gd name="connsiteX7" fmla="*/ 743599 w 1232484"/>
                <a:gd name="connsiteY7" fmla="*/ 546402 h 1068153"/>
                <a:gd name="connsiteX8" fmla="*/ 628567 w 1232484"/>
                <a:gd name="connsiteY8" fmla="*/ 603918 h 10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484" h="1068153">
                  <a:moveTo>
                    <a:pt x="628567" y="603918"/>
                  </a:moveTo>
                  <a:cubicBezTo>
                    <a:pt x="571051" y="603918"/>
                    <a:pt x="529968" y="579268"/>
                    <a:pt x="529968" y="546402"/>
                  </a:cubicBezTo>
                  <a:cubicBezTo>
                    <a:pt x="529968" y="538185"/>
                    <a:pt x="538185" y="529968"/>
                    <a:pt x="546402" y="529968"/>
                  </a:cubicBezTo>
                  <a:cubicBezTo>
                    <a:pt x="554618" y="529968"/>
                    <a:pt x="562835" y="538185"/>
                    <a:pt x="562835" y="546402"/>
                  </a:cubicBezTo>
                  <a:cubicBezTo>
                    <a:pt x="562835" y="562835"/>
                    <a:pt x="595701" y="579268"/>
                    <a:pt x="636784" y="579268"/>
                  </a:cubicBezTo>
                  <a:cubicBezTo>
                    <a:pt x="686083" y="579268"/>
                    <a:pt x="710733" y="562835"/>
                    <a:pt x="710733" y="546402"/>
                  </a:cubicBezTo>
                  <a:cubicBezTo>
                    <a:pt x="710733" y="538185"/>
                    <a:pt x="718950" y="529968"/>
                    <a:pt x="727166" y="529968"/>
                  </a:cubicBezTo>
                  <a:cubicBezTo>
                    <a:pt x="735383" y="529968"/>
                    <a:pt x="743599" y="538185"/>
                    <a:pt x="743599" y="546402"/>
                  </a:cubicBezTo>
                  <a:cubicBezTo>
                    <a:pt x="727166" y="579268"/>
                    <a:pt x="686083" y="603918"/>
                    <a:pt x="628567" y="603918"/>
                  </a:cubicBezTo>
                  <a:close/>
                </a:path>
              </a:pathLst>
            </a:custGeom>
            <a:solidFill>
              <a:srgbClr val="EF8080"/>
            </a:solidFill>
            <a:ln w="81915" cap="flat">
              <a:noFill/>
              <a:prstDash val="solid"/>
              <a:miter/>
            </a:ln>
          </p:spPr>
          <p:txBody>
            <a:bodyPr rtlCol="0" anchor="ctr"/>
            <a:lstStyle/>
            <a:p>
              <a:endParaRPr lang="en-GB"/>
            </a:p>
          </p:txBody>
        </p:sp>
        <p:sp>
          <p:nvSpPr>
            <p:cNvPr id="739" name="Freeform: Shape 738">
              <a:extLst>
                <a:ext uri="{FF2B5EF4-FFF2-40B4-BE49-F238E27FC236}">
                  <a16:creationId xmlns:a16="http://schemas.microsoft.com/office/drawing/2014/main" id="{49E9F920-A94E-4FB5-8C41-4F55D2ACFB53}"/>
                </a:ext>
              </a:extLst>
            </p:cNvPr>
            <p:cNvSpPr/>
            <p:nvPr/>
          </p:nvSpPr>
          <p:spPr>
            <a:xfrm>
              <a:off x="2166899" y="921844"/>
              <a:ext cx="1232485" cy="1232485"/>
            </a:xfrm>
            <a:custGeom>
              <a:avLst/>
              <a:gdLst/>
              <a:ahLst/>
              <a:cxnLst/>
              <a:rect l="l" t="t" r="r" b="b"/>
              <a:pathLst>
                <a:path w="1232484" h="1232484"/>
              </a:pathLst>
            </a:custGeom>
            <a:noFill/>
            <a:ln w="98118" cap="rnd">
              <a:solidFill>
                <a:srgbClr val="743B19"/>
              </a:solidFill>
              <a:prstDash val="solid"/>
              <a:miter/>
            </a:ln>
          </p:spPr>
          <p:txBody>
            <a:bodyPr rtlCol="0" anchor="ctr"/>
            <a:lstStyle/>
            <a:p>
              <a:endParaRPr lang="en-GB"/>
            </a:p>
          </p:txBody>
        </p:sp>
        <p:sp>
          <p:nvSpPr>
            <p:cNvPr id="740" name="Freeform: Shape 739">
              <a:extLst>
                <a:ext uri="{FF2B5EF4-FFF2-40B4-BE49-F238E27FC236}">
                  <a16:creationId xmlns:a16="http://schemas.microsoft.com/office/drawing/2014/main" id="{BFD6B388-FC9B-43E8-A67D-530AFE29B082}"/>
                </a:ext>
              </a:extLst>
            </p:cNvPr>
            <p:cNvSpPr/>
            <p:nvPr/>
          </p:nvSpPr>
          <p:spPr>
            <a:xfrm>
              <a:off x="2791424" y="1610954"/>
              <a:ext cx="1232485" cy="1068153"/>
            </a:xfrm>
            <a:custGeom>
              <a:avLst/>
              <a:gdLst>
                <a:gd name="connsiteX0" fmla="*/ 725112 w 1232484"/>
                <a:gd name="connsiteY0" fmla="*/ 611228 h 1068153"/>
                <a:gd name="connsiteX1" fmla="*/ 708679 w 1232484"/>
                <a:gd name="connsiteY1" fmla="*/ 603012 h 1068153"/>
                <a:gd name="connsiteX2" fmla="*/ 577214 w 1232484"/>
                <a:gd name="connsiteY2" fmla="*/ 603012 h 1068153"/>
                <a:gd name="connsiteX3" fmla="*/ 536131 w 1232484"/>
                <a:gd name="connsiteY3" fmla="*/ 594795 h 1068153"/>
                <a:gd name="connsiteX4" fmla="*/ 536131 w 1232484"/>
                <a:gd name="connsiteY4" fmla="*/ 561929 h 1068153"/>
                <a:gd name="connsiteX5" fmla="*/ 733328 w 1232484"/>
                <a:gd name="connsiteY5" fmla="*/ 561929 h 1068153"/>
                <a:gd name="connsiteX6" fmla="*/ 741545 w 1232484"/>
                <a:gd name="connsiteY6" fmla="*/ 594795 h 1068153"/>
                <a:gd name="connsiteX7" fmla="*/ 725112 w 1232484"/>
                <a:gd name="connsiteY7" fmla="*/ 611228 h 10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484" h="1068153">
                  <a:moveTo>
                    <a:pt x="725112" y="611228"/>
                  </a:moveTo>
                  <a:cubicBezTo>
                    <a:pt x="716895" y="611228"/>
                    <a:pt x="708679" y="603012"/>
                    <a:pt x="708679" y="603012"/>
                  </a:cubicBezTo>
                  <a:cubicBezTo>
                    <a:pt x="634730" y="553712"/>
                    <a:pt x="577214" y="603012"/>
                    <a:pt x="577214" y="603012"/>
                  </a:cubicBezTo>
                  <a:cubicBezTo>
                    <a:pt x="560781" y="611228"/>
                    <a:pt x="544347" y="611228"/>
                    <a:pt x="536131" y="594795"/>
                  </a:cubicBezTo>
                  <a:cubicBezTo>
                    <a:pt x="527914" y="586579"/>
                    <a:pt x="527914" y="570145"/>
                    <a:pt x="536131" y="561929"/>
                  </a:cubicBezTo>
                  <a:cubicBezTo>
                    <a:pt x="568997" y="537279"/>
                    <a:pt x="651163" y="504413"/>
                    <a:pt x="733328" y="561929"/>
                  </a:cubicBezTo>
                  <a:cubicBezTo>
                    <a:pt x="749762" y="570145"/>
                    <a:pt x="749762" y="586579"/>
                    <a:pt x="741545" y="594795"/>
                  </a:cubicBezTo>
                  <a:cubicBezTo>
                    <a:pt x="741545" y="603012"/>
                    <a:pt x="733328" y="611228"/>
                    <a:pt x="725112" y="611228"/>
                  </a:cubicBezTo>
                  <a:close/>
                </a:path>
              </a:pathLst>
            </a:custGeom>
            <a:solidFill>
              <a:srgbClr val="303033"/>
            </a:solidFill>
            <a:ln w="81915" cap="flat">
              <a:noFill/>
              <a:prstDash val="solid"/>
              <a:miter/>
            </a:ln>
          </p:spPr>
          <p:txBody>
            <a:bodyPr rtlCol="0" anchor="ctr"/>
            <a:lstStyle/>
            <a:p>
              <a:endParaRPr lang="en-GB"/>
            </a:p>
          </p:txBody>
        </p:sp>
        <p:sp>
          <p:nvSpPr>
            <p:cNvPr id="741" name="Freeform: Shape 740">
              <a:extLst>
                <a:ext uri="{FF2B5EF4-FFF2-40B4-BE49-F238E27FC236}">
                  <a16:creationId xmlns:a16="http://schemas.microsoft.com/office/drawing/2014/main" id="{DE50DD03-D39F-42A6-9F05-4680E3E17144}"/>
                </a:ext>
              </a:extLst>
            </p:cNvPr>
            <p:cNvSpPr/>
            <p:nvPr/>
          </p:nvSpPr>
          <p:spPr>
            <a:xfrm>
              <a:off x="3177603" y="1610954"/>
              <a:ext cx="1232485" cy="1068153"/>
            </a:xfrm>
            <a:custGeom>
              <a:avLst/>
              <a:gdLst>
                <a:gd name="connsiteX0" fmla="*/ 716895 w 1232484"/>
                <a:gd name="connsiteY0" fmla="*/ 611228 h 1068153"/>
                <a:gd name="connsiteX1" fmla="*/ 700462 w 1232484"/>
                <a:gd name="connsiteY1" fmla="*/ 603012 h 1068153"/>
                <a:gd name="connsiteX2" fmla="*/ 568997 w 1232484"/>
                <a:gd name="connsiteY2" fmla="*/ 603012 h 1068153"/>
                <a:gd name="connsiteX3" fmla="*/ 536131 w 1232484"/>
                <a:gd name="connsiteY3" fmla="*/ 594795 h 1068153"/>
                <a:gd name="connsiteX4" fmla="*/ 536131 w 1232484"/>
                <a:gd name="connsiteY4" fmla="*/ 561929 h 1068153"/>
                <a:gd name="connsiteX5" fmla="*/ 733328 w 1232484"/>
                <a:gd name="connsiteY5" fmla="*/ 561929 h 1068153"/>
                <a:gd name="connsiteX6" fmla="*/ 741545 w 1232484"/>
                <a:gd name="connsiteY6" fmla="*/ 594795 h 1068153"/>
                <a:gd name="connsiteX7" fmla="*/ 716895 w 1232484"/>
                <a:gd name="connsiteY7" fmla="*/ 611228 h 10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484" h="1068153">
                  <a:moveTo>
                    <a:pt x="716895" y="611228"/>
                  </a:moveTo>
                  <a:cubicBezTo>
                    <a:pt x="708679" y="611228"/>
                    <a:pt x="708679" y="611228"/>
                    <a:pt x="700462" y="603012"/>
                  </a:cubicBezTo>
                  <a:cubicBezTo>
                    <a:pt x="626513" y="553712"/>
                    <a:pt x="568997" y="603012"/>
                    <a:pt x="568997" y="603012"/>
                  </a:cubicBezTo>
                  <a:cubicBezTo>
                    <a:pt x="560781" y="611228"/>
                    <a:pt x="544347" y="611228"/>
                    <a:pt x="536131" y="594795"/>
                  </a:cubicBezTo>
                  <a:cubicBezTo>
                    <a:pt x="527914" y="586579"/>
                    <a:pt x="527914" y="570145"/>
                    <a:pt x="536131" y="561929"/>
                  </a:cubicBezTo>
                  <a:cubicBezTo>
                    <a:pt x="568997" y="537279"/>
                    <a:pt x="651163" y="504413"/>
                    <a:pt x="733328" y="561929"/>
                  </a:cubicBezTo>
                  <a:cubicBezTo>
                    <a:pt x="741545" y="570145"/>
                    <a:pt x="749762" y="586579"/>
                    <a:pt x="741545" y="594795"/>
                  </a:cubicBezTo>
                  <a:cubicBezTo>
                    <a:pt x="733328" y="603012"/>
                    <a:pt x="725112" y="611228"/>
                    <a:pt x="716895" y="611228"/>
                  </a:cubicBezTo>
                  <a:close/>
                </a:path>
              </a:pathLst>
            </a:custGeom>
            <a:solidFill>
              <a:srgbClr val="303033"/>
            </a:solidFill>
            <a:ln w="81915" cap="flat">
              <a:noFill/>
              <a:prstDash val="solid"/>
              <a:miter/>
            </a:ln>
          </p:spPr>
          <p:txBody>
            <a:bodyPr rtlCol="0" anchor="ctr"/>
            <a:lstStyle/>
            <a:p>
              <a:endParaRPr lang="en-GB"/>
            </a:p>
          </p:txBody>
        </p:sp>
        <p:sp>
          <p:nvSpPr>
            <p:cNvPr id="742" name="Freeform: Shape 741">
              <a:extLst>
                <a:ext uri="{FF2B5EF4-FFF2-40B4-BE49-F238E27FC236}">
                  <a16:creationId xmlns:a16="http://schemas.microsoft.com/office/drawing/2014/main" id="{3E9A1489-70AC-43E6-AED5-C2238AE98197}"/>
                </a:ext>
              </a:extLst>
            </p:cNvPr>
            <p:cNvSpPr/>
            <p:nvPr/>
          </p:nvSpPr>
          <p:spPr>
            <a:xfrm>
              <a:off x="2835018" y="1716863"/>
              <a:ext cx="1150319" cy="1068153"/>
            </a:xfrm>
            <a:custGeom>
              <a:avLst/>
              <a:gdLst>
                <a:gd name="connsiteX0" fmla="*/ 533620 w 1150319"/>
                <a:gd name="connsiteY0" fmla="*/ 538185 h 1068153"/>
                <a:gd name="connsiteX1" fmla="*/ 550053 w 1150319"/>
                <a:gd name="connsiteY1" fmla="*/ 529968 h 1068153"/>
                <a:gd name="connsiteX2" fmla="*/ 582920 w 1150319"/>
                <a:gd name="connsiteY2" fmla="*/ 546402 h 1068153"/>
                <a:gd name="connsiteX3" fmla="*/ 607569 w 1150319"/>
                <a:gd name="connsiteY3" fmla="*/ 538185 h 1068153"/>
                <a:gd name="connsiteX4" fmla="*/ 640436 w 1150319"/>
                <a:gd name="connsiteY4" fmla="*/ 571051 h 1068153"/>
                <a:gd name="connsiteX5" fmla="*/ 607569 w 1150319"/>
                <a:gd name="connsiteY5" fmla="*/ 603918 h 1068153"/>
                <a:gd name="connsiteX6" fmla="*/ 574703 w 1150319"/>
                <a:gd name="connsiteY6" fmla="*/ 571051 h 1068153"/>
                <a:gd name="connsiteX7" fmla="*/ 574703 w 1150319"/>
                <a:gd name="connsiteY7" fmla="*/ 571051 h 1068153"/>
                <a:gd name="connsiteX8" fmla="*/ 533620 w 1150319"/>
                <a:gd name="connsiteY8" fmla="*/ 554618 h 1068153"/>
                <a:gd name="connsiteX9" fmla="*/ 533620 w 1150319"/>
                <a:gd name="connsiteY9" fmla="*/ 538185 h 10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19" h="1068153">
                  <a:moveTo>
                    <a:pt x="533620" y="538185"/>
                  </a:moveTo>
                  <a:cubicBezTo>
                    <a:pt x="533620" y="529968"/>
                    <a:pt x="541837" y="529968"/>
                    <a:pt x="550053" y="529968"/>
                  </a:cubicBezTo>
                  <a:lnTo>
                    <a:pt x="582920" y="546402"/>
                  </a:lnTo>
                  <a:cubicBezTo>
                    <a:pt x="591136" y="538185"/>
                    <a:pt x="599353" y="538185"/>
                    <a:pt x="607569" y="538185"/>
                  </a:cubicBezTo>
                  <a:cubicBezTo>
                    <a:pt x="624003" y="538185"/>
                    <a:pt x="640436" y="554618"/>
                    <a:pt x="640436" y="571051"/>
                  </a:cubicBezTo>
                  <a:cubicBezTo>
                    <a:pt x="640436" y="587485"/>
                    <a:pt x="624003" y="603918"/>
                    <a:pt x="607569" y="603918"/>
                  </a:cubicBezTo>
                  <a:cubicBezTo>
                    <a:pt x="591136" y="603918"/>
                    <a:pt x="574703" y="587485"/>
                    <a:pt x="574703" y="571051"/>
                  </a:cubicBezTo>
                  <a:cubicBezTo>
                    <a:pt x="574703" y="571051"/>
                    <a:pt x="574703" y="571051"/>
                    <a:pt x="574703" y="571051"/>
                  </a:cubicBezTo>
                  <a:lnTo>
                    <a:pt x="533620" y="554618"/>
                  </a:lnTo>
                  <a:cubicBezTo>
                    <a:pt x="533620" y="546402"/>
                    <a:pt x="525404" y="538185"/>
                    <a:pt x="533620" y="538185"/>
                  </a:cubicBezTo>
                  <a:close/>
                </a:path>
              </a:pathLst>
            </a:custGeom>
            <a:solidFill>
              <a:srgbClr val="3C1D11"/>
            </a:solidFill>
            <a:ln w="81915" cap="flat">
              <a:noFill/>
              <a:prstDash val="solid"/>
              <a:miter/>
            </a:ln>
          </p:spPr>
          <p:txBody>
            <a:bodyPr rtlCol="0" anchor="ctr"/>
            <a:lstStyle/>
            <a:p>
              <a:endParaRPr lang="en-GB"/>
            </a:p>
          </p:txBody>
        </p:sp>
        <p:sp>
          <p:nvSpPr>
            <p:cNvPr id="743" name="Freeform: Shape 742">
              <a:extLst>
                <a:ext uri="{FF2B5EF4-FFF2-40B4-BE49-F238E27FC236}">
                  <a16:creationId xmlns:a16="http://schemas.microsoft.com/office/drawing/2014/main" id="{EC0658AA-B83A-4CD2-A479-A6B5C1EE4AC1}"/>
                </a:ext>
              </a:extLst>
            </p:cNvPr>
            <p:cNvSpPr/>
            <p:nvPr/>
          </p:nvSpPr>
          <p:spPr>
            <a:xfrm>
              <a:off x="3241281" y="1716863"/>
              <a:ext cx="1150319" cy="1068153"/>
            </a:xfrm>
            <a:custGeom>
              <a:avLst/>
              <a:gdLst>
                <a:gd name="connsiteX0" fmla="*/ 636784 w 1150319"/>
                <a:gd name="connsiteY0" fmla="*/ 538185 h 1068153"/>
                <a:gd name="connsiteX1" fmla="*/ 620351 w 1150319"/>
                <a:gd name="connsiteY1" fmla="*/ 529968 h 1068153"/>
                <a:gd name="connsiteX2" fmla="*/ 587484 w 1150319"/>
                <a:gd name="connsiteY2" fmla="*/ 546402 h 1068153"/>
                <a:gd name="connsiteX3" fmla="*/ 562835 w 1150319"/>
                <a:gd name="connsiteY3" fmla="*/ 538185 h 1068153"/>
                <a:gd name="connsiteX4" fmla="*/ 529968 w 1150319"/>
                <a:gd name="connsiteY4" fmla="*/ 571051 h 1068153"/>
                <a:gd name="connsiteX5" fmla="*/ 562835 w 1150319"/>
                <a:gd name="connsiteY5" fmla="*/ 603918 h 1068153"/>
                <a:gd name="connsiteX6" fmla="*/ 595701 w 1150319"/>
                <a:gd name="connsiteY6" fmla="*/ 571051 h 1068153"/>
                <a:gd name="connsiteX7" fmla="*/ 595701 w 1150319"/>
                <a:gd name="connsiteY7" fmla="*/ 571051 h 1068153"/>
                <a:gd name="connsiteX8" fmla="*/ 628567 w 1150319"/>
                <a:gd name="connsiteY8" fmla="*/ 554618 h 1068153"/>
                <a:gd name="connsiteX9" fmla="*/ 636784 w 1150319"/>
                <a:gd name="connsiteY9" fmla="*/ 538185 h 106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19" h="1068153">
                  <a:moveTo>
                    <a:pt x="636784" y="538185"/>
                  </a:moveTo>
                  <a:cubicBezTo>
                    <a:pt x="636784" y="529968"/>
                    <a:pt x="628567" y="529968"/>
                    <a:pt x="620351" y="529968"/>
                  </a:cubicBezTo>
                  <a:lnTo>
                    <a:pt x="587484" y="546402"/>
                  </a:lnTo>
                  <a:cubicBezTo>
                    <a:pt x="579268" y="538185"/>
                    <a:pt x="571051" y="538185"/>
                    <a:pt x="562835" y="538185"/>
                  </a:cubicBezTo>
                  <a:cubicBezTo>
                    <a:pt x="546402" y="538185"/>
                    <a:pt x="529968" y="554618"/>
                    <a:pt x="529968" y="571051"/>
                  </a:cubicBezTo>
                  <a:cubicBezTo>
                    <a:pt x="529968" y="587485"/>
                    <a:pt x="546402" y="603918"/>
                    <a:pt x="562835" y="603918"/>
                  </a:cubicBezTo>
                  <a:cubicBezTo>
                    <a:pt x="579268" y="603918"/>
                    <a:pt x="595701" y="587485"/>
                    <a:pt x="595701" y="571051"/>
                  </a:cubicBezTo>
                  <a:cubicBezTo>
                    <a:pt x="595701" y="571051"/>
                    <a:pt x="595701" y="571051"/>
                    <a:pt x="595701" y="571051"/>
                  </a:cubicBezTo>
                  <a:lnTo>
                    <a:pt x="628567" y="554618"/>
                  </a:lnTo>
                  <a:cubicBezTo>
                    <a:pt x="636784" y="546402"/>
                    <a:pt x="636784" y="538185"/>
                    <a:pt x="636784" y="538185"/>
                  </a:cubicBezTo>
                  <a:close/>
                </a:path>
              </a:pathLst>
            </a:custGeom>
            <a:solidFill>
              <a:srgbClr val="3C1D11"/>
            </a:solidFill>
            <a:ln w="81915" cap="flat">
              <a:noFill/>
              <a:prstDash val="solid"/>
              <a:miter/>
            </a:ln>
          </p:spPr>
          <p:txBody>
            <a:bodyPr rtlCol="0" anchor="ctr"/>
            <a:lstStyle/>
            <a:p>
              <a:endParaRPr lang="en-GB"/>
            </a:p>
          </p:txBody>
        </p:sp>
        <p:sp>
          <p:nvSpPr>
            <p:cNvPr id="744" name="Freeform: Shape 743">
              <a:extLst>
                <a:ext uri="{FF2B5EF4-FFF2-40B4-BE49-F238E27FC236}">
                  <a16:creationId xmlns:a16="http://schemas.microsoft.com/office/drawing/2014/main" id="{9E7696DB-A1A6-4593-B73E-57F3EBE07F35}"/>
                </a:ext>
              </a:extLst>
            </p:cNvPr>
            <p:cNvSpPr/>
            <p:nvPr/>
          </p:nvSpPr>
          <p:spPr>
            <a:xfrm>
              <a:off x="2271727" y="1026672"/>
              <a:ext cx="985988" cy="985988"/>
            </a:xfrm>
            <a:custGeom>
              <a:avLst/>
              <a:gdLst/>
              <a:ahLst/>
              <a:cxnLst/>
              <a:rect l="l" t="t" r="r" b="b"/>
              <a:pathLst>
                <a:path w="985987" h="985987"/>
              </a:pathLst>
            </a:custGeom>
            <a:solidFill>
              <a:srgbClr val="F0BEA4"/>
            </a:solidFill>
            <a:ln w="81915" cap="flat">
              <a:noFill/>
              <a:prstDash val="solid"/>
              <a:miter/>
            </a:ln>
          </p:spPr>
          <p:txBody>
            <a:bodyPr rtlCol="0" anchor="ctr"/>
            <a:lstStyle/>
            <a:p>
              <a:endParaRPr lang="en-GB"/>
            </a:p>
          </p:txBody>
        </p:sp>
        <p:sp>
          <p:nvSpPr>
            <p:cNvPr id="745" name="Freeform: Shape 744">
              <a:extLst>
                <a:ext uri="{FF2B5EF4-FFF2-40B4-BE49-F238E27FC236}">
                  <a16:creationId xmlns:a16="http://schemas.microsoft.com/office/drawing/2014/main" id="{30D052E8-A67E-4EC7-9D62-D14E09389F98}"/>
                </a:ext>
              </a:extLst>
            </p:cNvPr>
            <p:cNvSpPr/>
            <p:nvPr/>
          </p:nvSpPr>
          <p:spPr>
            <a:xfrm>
              <a:off x="2267346" y="2563169"/>
              <a:ext cx="1396816" cy="2136307"/>
            </a:xfrm>
            <a:custGeom>
              <a:avLst/>
              <a:gdLst>
                <a:gd name="connsiteX0" fmla="*/ 945178 w 1396816"/>
                <a:gd name="connsiteY0" fmla="*/ 768249 h 2136306"/>
                <a:gd name="connsiteX1" fmla="*/ 830146 w 1396816"/>
                <a:gd name="connsiteY1" fmla="*/ 529968 h 2136306"/>
                <a:gd name="connsiteX2" fmla="*/ 600082 w 1396816"/>
                <a:gd name="connsiteY2" fmla="*/ 932580 h 2136306"/>
                <a:gd name="connsiteX3" fmla="*/ 641165 w 1396816"/>
                <a:gd name="connsiteY3" fmla="*/ 1515956 h 2136306"/>
                <a:gd name="connsiteX4" fmla="*/ 731547 w 1396816"/>
                <a:gd name="connsiteY4" fmla="*/ 1622772 h 2136306"/>
                <a:gd name="connsiteX5" fmla="*/ 895878 w 1396816"/>
                <a:gd name="connsiteY5" fmla="*/ 1474874 h 2136306"/>
                <a:gd name="connsiteX6" fmla="*/ 797280 w 1396816"/>
                <a:gd name="connsiteY6" fmla="*/ 1343408 h 2136306"/>
                <a:gd name="connsiteX7" fmla="*/ 772630 w 1396816"/>
                <a:gd name="connsiteY7" fmla="*/ 1064045 h 2136306"/>
                <a:gd name="connsiteX8" fmla="*/ 945178 w 1396816"/>
                <a:gd name="connsiteY8" fmla="*/ 768249 h 213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816" h="2136306">
                  <a:moveTo>
                    <a:pt x="945178" y="768249"/>
                  </a:moveTo>
                  <a:lnTo>
                    <a:pt x="830146" y="529968"/>
                  </a:lnTo>
                  <a:lnTo>
                    <a:pt x="600082" y="932580"/>
                  </a:lnTo>
                  <a:cubicBezTo>
                    <a:pt x="493267" y="1121561"/>
                    <a:pt x="509700" y="1351625"/>
                    <a:pt x="641165" y="1515956"/>
                  </a:cubicBezTo>
                  <a:lnTo>
                    <a:pt x="731547" y="1622772"/>
                  </a:lnTo>
                  <a:lnTo>
                    <a:pt x="895878" y="1474874"/>
                  </a:lnTo>
                  <a:lnTo>
                    <a:pt x="797280" y="1343408"/>
                  </a:lnTo>
                  <a:cubicBezTo>
                    <a:pt x="731547" y="1261243"/>
                    <a:pt x="723330" y="1154427"/>
                    <a:pt x="772630" y="1064045"/>
                  </a:cubicBezTo>
                  <a:lnTo>
                    <a:pt x="945178" y="768249"/>
                  </a:lnTo>
                  <a:close/>
                </a:path>
              </a:pathLst>
            </a:custGeom>
            <a:solidFill>
              <a:srgbClr val="DADBDB"/>
            </a:solidFill>
            <a:ln w="81915" cap="flat">
              <a:noFill/>
              <a:prstDash val="solid"/>
              <a:miter/>
            </a:ln>
          </p:spPr>
          <p:txBody>
            <a:bodyPr rtlCol="0" anchor="ctr"/>
            <a:lstStyle/>
            <a:p>
              <a:endParaRPr lang="en-GB"/>
            </a:p>
          </p:txBody>
        </p:sp>
        <p:sp>
          <p:nvSpPr>
            <p:cNvPr id="746" name="Freeform: Shape 745">
              <a:extLst>
                <a:ext uri="{FF2B5EF4-FFF2-40B4-BE49-F238E27FC236}">
                  <a16:creationId xmlns:a16="http://schemas.microsoft.com/office/drawing/2014/main" id="{652D1CA5-3220-44E5-8E02-78501A0990A5}"/>
                </a:ext>
              </a:extLst>
            </p:cNvPr>
            <p:cNvSpPr/>
            <p:nvPr/>
          </p:nvSpPr>
          <p:spPr>
            <a:xfrm>
              <a:off x="2271727" y="1026672"/>
              <a:ext cx="985988" cy="985988"/>
            </a:xfrm>
            <a:custGeom>
              <a:avLst/>
              <a:gdLst/>
              <a:ahLst/>
              <a:cxnLst/>
              <a:rect l="l" t="t" r="r" b="b"/>
              <a:pathLst>
                <a:path w="985987" h="985987"/>
              </a:pathLst>
            </a:custGeom>
            <a:solidFill>
              <a:srgbClr val="F0BEA4"/>
            </a:solidFill>
            <a:ln w="81915" cap="flat">
              <a:noFill/>
              <a:prstDash val="solid"/>
              <a:miter/>
            </a:ln>
          </p:spPr>
          <p:txBody>
            <a:bodyPr rtlCol="0" anchor="ctr"/>
            <a:lstStyle/>
            <a:p>
              <a:endParaRPr lang="en-GB"/>
            </a:p>
          </p:txBody>
        </p:sp>
        <p:sp>
          <p:nvSpPr>
            <p:cNvPr id="747" name="Freeform: Shape 746">
              <a:extLst>
                <a:ext uri="{FF2B5EF4-FFF2-40B4-BE49-F238E27FC236}">
                  <a16:creationId xmlns:a16="http://schemas.microsoft.com/office/drawing/2014/main" id="{CFFFA582-ADEF-42DC-A3F1-85EBF76EE2B0}"/>
                </a:ext>
              </a:extLst>
            </p:cNvPr>
            <p:cNvSpPr/>
            <p:nvPr/>
          </p:nvSpPr>
          <p:spPr>
            <a:xfrm>
              <a:off x="3229841" y="2453130"/>
              <a:ext cx="1150319" cy="1150319"/>
            </a:xfrm>
            <a:custGeom>
              <a:avLst/>
              <a:gdLst>
                <a:gd name="connsiteX0" fmla="*/ 582491 w 1150319"/>
                <a:gd name="connsiteY0" fmla="*/ 533192 h 1150319"/>
                <a:gd name="connsiteX1" fmla="*/ 672873 w 1150319"/>
                <a:gd name="connsiteY1" fmla="*/ 623574 h 1150319"/>
                <a:gd name="connsiteX2" fmla="*/ 549625 w 1150319"/>
                <a:gd name="connsiteY2" fmla="*/ 598925 h 1150319"/>
                <a:gd name="connsiteX3" fmla="*/ 533192 w 1150319"/>
                <a:gd name="connsiteY3" fmla="*/ 549625 h 1150319"/>
                <a:gd name="connsiteX4" fmla="*/ 582491 w 1150319"/>
                <a:gd name="connsiteY4" fmla="*/ 533192 h 11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19" h="1150319">
                  <a:moveTo>
                    <a:pt x="582491" y="533192"/>
                  </a:moveTo>
                  <a:cubicBezTo>
                    <a:pt x="598924" y="541409"/>
                    <a:pt x="672873" y="623574"/>
                    <a:pt x="672873" y="623574"/>
                  </a:cubicBezTo>
                  <a:cubicBezTo>
                    <a:pt x="672873" y="623574"/>
                    <a:pt x="566058" y="615358"/>
                    <a:pt x="549625" y="598925"/>
                  </a:cubicBezTo>
                  <a:cubicBezTo>
                    <a:pt x="533192" y="590708"/>
                    <a:pt x="524975" y="566058"/>
                    <a:pt x="533192" y="549625"/>
                  </a:cubicBezTo>
                  <a:cubicBezTo>
                    <a:pt x="541408" y="533192"/>
                    <a:pt x="557842" y="524975"/>
                    <a:pt x="582491" y="533192"/>
                  </a:cubicBezTo>
                  <a:close/>
                </a:path>
              </a:pathLst>
            </a:custGeom>
            <a:solidFill>
              <a:srgbClr val="9B9CA0"/>
            </a:solidFill>
            <a:ln w="81915" cap="flat">
              <a:noFill/>
              <a:prstDash val="solid"/>
              <a:miter/>
            </a:ln>
          </p:spPr>
          <p:txBody>
            <a:bodyPr rtlCol="0" anchor="ctr"/>
            <a:lstStyle/>
            <a:p>
              <a:endParaRPr lang="en-GB"/>
            </a:p>
          </p:txBody>
        </p:sp>
        <p:sp>
          <p:nvSpPr>
            <p:cNvPr id="748" name="Freeform: Shape 747">
              <a:extLst>
                <a:ext uri="{FF2B5EF4-FFF2-40B4-BE49-F238E27FC236}">
                  <a16:creationId xmlns:a16="http://schemas.microsoft.com/office/drawing/2014/main" id="{D1B00D53-DC85-4A03-8191-E38762B3E0CD}"/>
                </a:ext>
              </a:extLst>
            </p:cNvPr>
            <p:cNvSpPr/>
            <p:nvPr/>
          </p:nvSpPr>
          <p:spPr>
            <a:xfrm>
              <a:off x="3159116" y="2513870"/>
              <a:ext cx="1068153" cy="1150319"/>
            </a:xfrm>
            <a:custGeom>
              <a:avLst/>
              <a:gdLst>
                <a:gd name="connsiteX0" fmla="*/ 603918 w 1068153"/>
                <a:gd name="connsiteY0" fmla="*/ 571051 h 1150319"/>
                <a:gd name="connsiteX1" fmla="*/ 554618 w 1068153"/>
                <a:gd name="connsiteY1" fmla="*/ 686083 h 1150319"/>
                <a:gd name="connsiteX2" fmla="*/ 529968 w 1068153"/>
                <a:gd name="connsiteY2" fmla="*/ 562835 h 1150319"/>
                <a:gd name="connsiteX3" fmla="*/ 571051 w 1068153"/>
                <a:gd name="connsiteY3" fmla="*/ 529968 h 1150319"/>
                <a:gd name="connsiteX4" fmla="*/ 603918 w 1068153"/>
                <a:gd name="connsiteY4" fmla="*/ 571051 h 11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153" h="1150319">
                  <a:moveTo>
                    <a:pt x="603918" y="571051"/>
                  </a:moveTo>
                  <a:cubicBezTo>
                    <a:pt x="603918" y="587484"/>
                    <a:pt x="554618" y="686083"/>
                    <a:pt x="554618" y="686083"/>
                  </a:cubicBezTo>
                  <a:cubicBezTo>
                    <a:pt x="554618" y="686083"/>
                    <a:pt x="529968" y="579268"/>
                    <a:pt x="529968" y="562835"/>
                  </a:cubicBezTo>
                  <a:cubicBezTo>
                    <a:pt x="529968" y="538185"/>
                    <a:pt x="554618" y="529968"/>
                    <a:pt x="571051" y="529968"/>
                  </a:cubicBezTo>
                  <a:cubicBezTo>
                    <a:pt x="595701" y="538185"/>
                    <a:pt x="612134" y="554618"/>
                    <a:pt x="603918" y="571051"/>
                  </a:cubicBezTo>
                  <a:close/>
                </a:path>
              </a:pathLst>
            </a:custGeom>
            <a:solidFill>
              <a:srgbClr val="9B9CA0"/>
            </a:solidFill>
            <a:ln w="81915" cap="flat">
              <a:noFill/>
              <a:prstDash val="solid"/>
              <a:miter/>
            </a:ln>
          </p:spPr>
          <p:txBody>
            <a:bodyPr rtlCol="0" anchor="ctr"/>
            <a:lstStyle/>
            <a:p>
              <a:endParaRPr lang="en-GB"/>
            </a:p>
          </p:txBody>
        </p:sp>
        <p:sp>
          <p:nvSpPr>
            <p:cNvPr id="749" name="Freeform: Shape 748">
              <a:extLst>
                <a:ext uri="{FF2B5EF4-FFF2-40B4-BE49-F238E27FC236}">
                  <a16:creationId xmlns:a16="http://schemas.microsoft.com/office/drawing/2014/main" id="{A8ECCF90-00AA-4F5C-AD72-AC98B9F6036D}"/>
                </a:ext>
              </a:extLst>
            </p:cNvPr>
            <p:cNvSpPr/>
            <p:nvPr/>
          </p:nvSpPr>
          <p:spPr>
            <a:xfrm>
              <a:off x="3150899" y="2431704"/>
              <a:ext cx="1150319" cy="1150319"/>
            </a:xfrm>
            <a:custGeom>
              <a:avLst/>
              <a:gdLst>
                <a:gd name="connsiteX0" fmla="*/ 645000 w 1150319"/>
                <a:gd name="connsiteY0" fmla="*/ 587484 h 1150319"/>
                <a:gd name="connsiteX1" fmla="*/ 587484 w 1150319"/>
                <a:gd name="connsiteY1" fmla="*/ 645000 h 1150319"/>
                <a:gd name="connsiteX2" fmla="*/ 529969 w 1150319"/>
                <a:gd name="connsiteY2" fmla="*/ 587484 h 1150319"/>
                <a:gd name="connsiteX3" fmla="*/ 587484 w 1150319"/>
                <a:gd name="connsiteY3" fmla="*/ 529968 h 1150319"/>
                <a:gd name="connsiteX4" fmla="*/ 645000 w 1150319"/>
                <a:gd name="connsiteY4" fmla="*/ 587484 h 11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19" h="1150319">
                  <a:moveTo>
                    <a:pt x="645000" y="587484"/>
                  </a:moveTo>
                  <a:cubicBezTo>
                    <a:pt x="645000" y="619250"/>
                    <a:pt x="619250" y="645000"/>
                    <a:pt x="587484" y="645000"/>
                  </a:cubicBezTo>
                  <a:cubicBezTo>
                    <a:pt x="555719" y="645000"/>
                    <a:pt x="529969" y="619250"/>
                    <a:pt x="529969" y="587484"/>
                  </a:cubicBezTo>
                  <a:cubicBezTo>
                    <a:pt x="529969" y="555719"/>
                    <a:pt x="555719" y="529968"/>
                    <a:pt x="587484" y="529968"/>
                  </a:cubicBezTo>
                  <a:cubicBezTo>
                    <a:pt x="619250" y="529968"/>
                    <a:pt x="645000" y="555719"/>
                    <a:pt x="645000" y="587484"/>
                  </a:cubicBezTo>
                  <a:close/>
                </a:path>
              </a:pathLst>
            </a:custGeom>
            <a:solidFill>
              <a:srgbClr val="B0B3B5"/>
            </a:solidFill>
            <a:ln w="81915" cap="flat">
              <a:noFill/>
              <a:prstDash val="solid"/>
              <a:miter/>
            </a:ln>
          </p:spPr>
          <p:txBody>
            <a:bodyPr rtlCol="0" anchor="ctr"/>
            <a:lstStyle/>
            <a:p>
              <a:endParaRPr lang="en-GB"/>
            </a:p>
          </p:txBody>
        </p:sp>
        <p:sp>
          <p:nvSpPr>
            <p:cNvPr id="750" name="Freeform: Shape 749">
              <a:extLst>
                <a:ext uri="{FF2B5EF4-FFF2-40B4-BE49-F238E27FC236}">
                  <a16:creationId xmlns:a16="http://schemas.microsoft.com/office/drawing/2014/main" id="{19D2C34D-D9B0-4F01-B47A-06FBDB15C212}"/>
                </a:ext>
              </a:extLst>
            </p:cNvPr>
            <p:cNvSpPr/>
            <p:nvPr/>
          </p:nvSpPr>
          <p:spPr>
            <a:xfrm>
              <a:off x="3261906" y="1240302"/>
              <a:ext cx="1232485" cy="1478982"/>
            </a:xfrm>
            <a:custGeom>
              <a:avLst/>
              <a:gdLst>
                <a:gd name="connsiteX0" fmla="*/ 533993 w 1232484"/>
                <a:gd name="connsiteY0" fmla="*/ 529968 h 1478981"/>
                <a:gd name="connsiteX1" fmla="*/ 731190 w 1232484"/>
                <a:gd name="connsiteY1" fmla="*/ 957230 h 1478981"/>
                <a:gd name="connsiteX2" fmla="*/ 533993 w 1232484"/>
                <a:gd name="connsiteY2" fmla="*/ 529968 h 1478981"/>
              </a:gdLst>
              <a:ahLst/>
              <a:cxnLst>
                <a:cxn ang="0">
                  <a:pos x="connsiteX0" y="connsiteY0"/>
                </a:cxn>
                <a:cxn ang="0">
                  <a:pos x="connsiteX1" y="connsiteY1"/>
                </a:cxn>
                <a:cxn ang="0">
                  <a:pos x="connsiteX2" y="connsiteY2"/>
                </a:cxn>
              </a:cxnLst>
              <a:rect l="l" t="t" r="r" b="b"/>
              <a:pathLst>
                <a:path w="1232484" h="1478981">
                  <a:moveTo>
                    <a:pt x="533993" y="529968"/>
                  </a:moveTo>
                  <a:cubicBezTo>
                    <a:pt x="533993" y="529968"/>
                    <a:pt x="484694" y="702516"/>
                    <a:pt x="731190" y="957230"/>
                  </a:cubicBezTo>
                  <a:cubicBezTo>
                    <a:pt x="731190" y="965446"/>
                    <a:pt x="813356" y="612134"/>
                    <a:pt x="533993" y="529968"/>
                  </a:cubicBezTo>
                  <a:close/>
                </a:path>
              </a:pathLst>
            </a:custGeom>
            <a:solidFill>
              <a:srgbClr val="303033"/>
            </a:solidFill>
            <a:ln w="81915" cap="flat">
              <a:noFill/>
              <a:prstDash val="solid"/>
              <a:miter/>
            </a:ln>
          </p:spPr>
          <p:txBody>
            <a:bodyPr rtlCol="0" anchor="ctr"/>
            <a:lstStyle/>
            <a:p>
              <a:endParaRPr lang="en-GB"/>
            </a:p>
          </p:txBody>
        </p:sp>
        <p:sp>
          <p:nvSpPr>
            <p:cNvPr id="751" name="Freeform: Shape 750">
              <a:extLst>
                <a:ext uri="{FF2B5EF4-FFF2-40B4-BE49-F238E27FC236}">
                  <a16:creationId xmlns:a16="http://schemas.microsoft.com/office/drawing/2014/main" id="{EA8A286F-E609-4B4F-9307-24BAE42C1FE0}"/>
                </a:ext>
              </a:extLst>
            </p:cNvPr>
            <p:cNvSpPr/>
            <p:nvPr/>
          </p:nvSpPr>
          <p:spPr>
            <a:xfrm>
              <a:off x="2673667" y="1156345"/>
              <a:ext cx="1643313" cy="2464970"/>
            </a:xfrm>
            <a:custGeom>
              <a:avLst/>
              <a:gdLst>
                <a:gd name="connsiteX0" fmla="*/ 1138665 w 1643313"/>
                <a:gd name="connsiteY0" fmla="*/ 572842 h 2464969"/>
                <a:gd name="connsiteX1" fmla="*/ 579939 w 1643313"/>
                <a:gd name="connsiteY1" fmla="*/ 737174 h 2464969"/>
                <a:gd name="connsiteX2" fmla="*/ 579939 w 1643313"/>
                <a:gd name="connsiteY2" fmla="*/ 737174 h 2464969"/>
                <a:gd name="connsiteX3" fmla="*/ 530639 w 1643313"/>
                <a:gd name="connsiteY3" fmla="*/ 934371 h 2464969"/>
                <a:gd name="connsiteX4" fmla="*/ 530639 w 1643313"/>
                <a:gd name="connsiteY4" fmla="*/ 1369849 h 2464969"/>
                <a:gd name="connsiteX5" fmla="*/ 563506 w 1643313"/>
                <a:gd name="connsiteY5" fmla="*/ 1756028 h 2464969"/>
                <a:gd name="connsiteX6" fmla="*/ 760703 w 1643313"/>
                <a:gd name="connsiteY6" fmla="*/ 1945009 h 2464969"/>
                <a:gd name="connsiteX7" fmla="*/ 579939 w 1643313"/>
                <a:gd name="connsiteY7" fmla="*/ 1369849 h 2464969"/>
                <a:gd name="connsiteX8" fmla="*/ 579939 w 1643313"/>
                <a:gd name="connsiteY8" fmla="*/ 1049403 h 2464969"/>
                <a:gd name="connsiteX9" fmla="*/ 1138665 w 1643313"/>
                <a:gd name="connsiteY9" fmla="*/ 572842 h 246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313" h="2464969">
                  <a:moveTo>
                    <a:pt x="1138665" y="572842"/>
                  </a:moveTo>
                  <a:cubicBezTo>
                    <a:pt x="785353" y="416728"/>
                    <a:pt x="579939" y="737174"/>
                    <a:pt x="579939" y="737174"/>
                  </a:cubicBezTo>
                  <a:cubicBezTo>
                    <a:pt x="579939" y="737174"/>
                    <a:pt x="579939" y="737174"/>
                    <a:pt x="579939" y="737174"/>
                  </a:cubicBezTo>
                  <a:cubicBezTo>
                    <a:pt x="547072" y="794690"/>
                    <a:pt x="530639" y="868639"/>
                    <a:pt x="530639" y="934371"/>
                  </a:cubicBezTo>
                  <a:lnTo>
                    <a:pt x="530639" y="1369849"/>
                  </a:lnTo>
                  <a:cubicBezTo>
                    <a:pt x="530639" y="1443798"/>
                    <a:pt x="522423" y="1608130"/>
                    <a:pt x="563506" y="1756028"/>
                  </a:cubicBezTo>
                  <a:cubicBezTo>
                    <a:pt x="604588" y="1903926"/>
                    <a:pt x="760703" y="1945009"/>
                    <a:pt x="760703" y="1945009"/>
                  </a:cubicBezTo>
                  <a:cubicBezTo>
                    <a:pt x="588155" y="1772461"/>
                    <a:pt x="579939" y="1501314"/>
                    <a:pt x="579939" y="1369849"/>
                  </a:cubicBezTo>
                  <a:cubicBezTo>
                    <a:pt x="579939" y="1312333"/>
                    <a:pt x="579939" y="1180868"/>
                    <a:pt x="579939" y="1049403"/>
                  </a:cubicBezTo>
                  <a:cubicBezTo>
                    <a:pt x="1187964" y="909722"/>
                    <a:pt x="1138665" y="572842"/>
                    <a:pt x="1138665" y="572842"/>
                  </a:cubicBezTo>
                  <a:close/>
                </a:path>
              </a:pathLst>
            </a:custGeom>
            <a:solidFill>
              <a:srgbClr val="303033"/>
            </a:solidFill>
            <a:ln w="81915" cap="flat">
              <a:noFill/>
              <a:prstDash val="solid"/>
              <a:miter/>
            </a:ln>
          </p:spPr>
          <p:txBody>
            <a:bodyPr rtlCol="0" anchor="ctr"/>
            <a:lstStyle/>
            <a:p>
              <a:endParaRPr lang="en-GB"/>
            </a:p>
          </p:txBody>
        </p:sp>
      </p:grpSp>
      <p:grpSp>
        <p:nvGrpSpPr>
          <p:cNvPr id="752" name="Group 4">
            <a:extLst>
              <a:ext uri="{FF2B5EF4-FFF2-40B4-BE49-F238E27FC236}">
                <a16:creationId xmlns:a16="http://schemas.microsoft.com/office/drawing/2014/main" id="{E1FDB86D-12CB-4EC2-9650-44399C18F92F}"/>
              </a:ext>
            </a:extLst>
          </p:cNvPr>
          <p:cNvGrpSpPr>
            <a:grpSpLocks noChangeAspect="1"/>
          </p:cNvGrpSpPr>
          <p:nvPr/>
        </p:nvGrpSpPr>
        <p:grpSpPr bwMode="auto">
          <a:xfrm>
            <a:off x="7467835" y="1947670"/>
            <a:ext cx="1892355" cy="1384781"/>
            <a:chOff x="2427" y="1126"/>
            <a:chExt cx="2826" cy="2068"/>
          </a:xfrm>
        </p:grpSpPr>
        <p:sp>
          <p:nvSpPr>
            <p:cNvPr id="753" name="AutoShape 3">
              <a:extLst>
                <a:ext uri="{FF2B5EF4-FFF2-40B4-BE49-F238E27FC236}">
                  <a16:creationId xmlns:a16="http://schemas.microsoft.com/office/drawing/2014/main" id="{E4270E54-6C3B-4570-81F4-190F1C8FF5D0}"/>
                </a:ext>
              </a:extLst>
            </p:cNvPr>
            <p:cNvSpPr>
              <a:spLocks noChangeAspect="1" noChangeArrowheads="1" noTextEdit="1"/>
            </p:cNvSpPr>
            <p:nvPr/>
          </p:nvSpPr>
          <p:spPr bwMode="auto">
            <a:xfrm>
              <a:off x="2427" y="1126"/>
              <a:ext cx="2826" cy="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54" name="Freeform 5">
              <a:extLst>
                <a:ext uri="{FF2B5EF4-FFF2-40B4-BE49-F238E27FC236}">
                  <a16:creationId xmlns:a16="http://schemas.microsoft.com/office/drawing/2014/main" id="{D1D1327C-07D9-4884-A1EA-C67061D55216}"/>
                </a:ext>
              </a:extLst>
            </p:cNvPr>
            <p:cNvSpPr>
              <a:spLocks/>
            </p:cNvSpPr>
            <p:nvPr/>
          </p:nvSpPr>
          <p:spPr bwMode="auto">
            <a:xfrm>
              <a:off x="4144" y="2365"/>
              <a:ext cx="373" cy="665"/>
            </a:xfrm>
            <a:custGeom>
              <a:avLst/>
              <a:gdLst>
                <a:gd name="T0" fmla="*/ 162 w 373"/>
                <a:gd name="T1" fmla="*/ 665 h 665"/>
                <a:gd name="T2" fmla="*/ 373 w 373"/>
                <a:gd name="T3" fmla="*/ 60 h 665"/>
                <a:gd name="T4" fmla="*/ 201 w 373"/>
                <a:gd name="T5" fmla="*/ 0 h 665"/>
                <a:gd name="T6" fmla="*/ 0 w 373"/>
                <a:gd name="T7" fmla="*/ 570 h 665"/>
                <a:gd name="T8" fmla="*/ 162 w 373"/>
                <a:gd name="T9" fmla="*/ 665 h 665"/>
              </a:gdLst>
              <a:ahLst/>
              <a:cxnLst>
                <a:cxn ang="0">
                  <a:pos x="T0" y="T1"/>
                </a:cxn>
                <a:cxn ang="0">
                  <a:pos x="T2" y="T3"/>
                </a:cxn>
                <a:cxn ang="0">
                  <a:pos x="T4" y="T5"/>
                </a:cxn>
                <a:cxn ang="0">
                  <a:pos x="T6" y="T7"/>
                </a:cxn>
                <a:cxn ang="0">
                  <a:pos x="T8" y="T9"/>
                </a:cxn>
              </a:cxnLst>
              <a:rect l="0" t="0" r="r" b="b"/>
              <a:pathLst>
                <a:path w="373" h="665">
                  <a:moveTo>
                    <a:pt x="162" y="665"/>
                  </a:moveTo>
                  <a:lnTo>
                    <a:pt x="373" y="60"/>
                  </a:lnTo>
                  <a:lnTo>
                    <a:pt x="201" y="0"/>
                  </a:lnTo>
                  <a:lnTo>
                    <a:pt x="0" y="570"/>
                  </a:lnTo>
                  <a:lnTo>
                    <a:pt x="162" y="665"/>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55" name="Freeform 6">
              <a:extLst>
                <a:ext uri="{FF2B5EF4-FFF2-40B4-BE49-F238E27FC236}">
                  <a16:creationId xmlns:a16="http://schemas.microsoft.com/office/drawing/2014/main" id="{83BB95BF-9447-4A4E-B917-A09156461A97}"/>
                </a:ext>
              </a:extLst>
            </p:cNvPr>
            <p:cNvSpPr>
              <a:spLocks/>
            </p:cNvSpPr>
            <p:nvPr/>
          </p:nvSpPr>
          <p:spPr bwMode="auto">
            <a:xfrm>
              <a:off x="4369" y="2131"/>
              <a:ext cx="551" cy="1038"/>
            </a:xfrm>
            <a:custGeom>
              <a:avLst/>
              <a:gdLst>
                <a:gd name="T0" fmla="*/ 551 w 551"/>
                <a:gd name="T1" fmla="*/ 1033 h 1038"/>
                <a:gd name="T2" fmla="*/ 463 w 551"/>
                <a:gd name="T3" fmla="*/ 0 h 1038"/>
                <a:gd name="T4" fmla="*/ 139 w 551"/>
                <a:gd name="T5" fmla="*/ 139 h 1038"/>
                <a:gd name="T6" fmla="*/ 2 w 551"/>
                <a:gd name="T7" fmla="*/ 409 h 1038"/>
                <a:gd name="T8" fmla="*/ 0 w 551"/>
                <a:gd name="T9" fmla="*/ 1038 h 1038"/>
                <a:gd name="T10" fmla="*/ 551 w 551"/>
                <a:gd name="T11" fmla="*/ 1033 h 1038"/>
              </a:gdLst>
              <a:ahLst/>
              <a:cxnLst>
                <a:cxn ang="0">
                  <a:pos x="T0" y="T1"/>
                </a:cxn>
                <a:cxn ang="0">
                  <a:pos x="T2" y="T3"/>
                </a:cxn>
                <a:cxn ang="0">
                  <a:pos x="T4" y="T5"/>
                </a:cxn>
                <a:cxn ang="0">
                  <a:pos x="T6" y="T7"/>
                </a:cxn>
                <a:cxn ang="0">
                  <a:pos x="T8" y="T9"/>
                </a:cxn>
                <a:cxn ang="0">
                  <a:pos x="T10" y="T11"/>
                </a:cxn>
              </a:cxnLst>
              <a:rect l="0" t="0" r="r" b="b"/>
              <a:pathLst>
                <a:path w="551" h="1038">
                  <a:moveTo>
                    <a:pt x="551" y="1033"/>
                  </a:moveTo>
                  <a:lnTo>
                    <a:pt x="463" y="0"/>
                  </a:lnTo>
                  <a:lnTo>
                    <a:pt x="139" y="139"/>
                  </a:lnTo>
                  <a:lnTo>
                    <a:pt x="2" y="409"/>
                  </a:lnTo>
                  <a:lnTo>
                    <a:pt x="0" y="1038"/>
                  </a:lnTo>
                  <a:lnTo>
                    <a:pt x="551" y="10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56" name="Freeform 7">
              <a:extLst>
                <a:ext uri="{FF2B5EF4-FFF2-40B4-BE49-F238E27FC236}">
                  <a16:creationId xmlns:a16="http://schemas.microsoft.com/office/drawing/2014/main" id="{AFBD11D4-8F27-4CF6-A858-62ED9DCD19AD}"/>
                </a:ext>
              </a:extLst>
            </p:cNvPr>
            <p:cNvSpPr>
              <a:spLocks/>
            </p:cNvSpPr>
            <p:nvPr/>
          </p:nvSpPr>
          <p:spPr bwMode="auto">
            <a:xfrm>
              <a:off x="4471" y="1648"/>
              <a:ext cx="361" cy="774"/>
            </a:xfrm>
            <a:custGeom>
              <a:avLst/>
              <a:gdLst>
                <a:gd name="T0" fmla="*/ 21 w 205"/>
                <a:gd name="T1" fmla="*/ 353 h 439"/>
                <a:gd name="T2" fmla="*/ 0 w 205"/>
                <a:gd name="T3" fmla="*/ 241 h 439"/>
                <a:gd name="T4" fmla="*/ 158 w 205"/>
                <a:gd name="T5" fmla="*/ 0 h 439"/>
                <a:gd name="T6" fmla="*/ 205 w 205"/>
                <a:gd name="T7" fmla="*/ 274 h 439"/>
                <a:gd name="T8" fmla="*/ 202 w 205"/>
                <a:gd name="T9" fmla="*/ 328 h 439"/>
                <a:gd name="T10" fmla="*/ 94 w 205"/>
                <a:gd name="T11" fmla="*/ 437 h 439"/>
                <a:gd name="T12" fmla="*/ 60 w 205"/>
                <a:gd name="T13" fmla="*/ 438 h 439"/>
                <a:gd name="T14" fmla="*/ 20 w 205"/>
                <a:gd name="T15" fmla="*/ 399 h 439"/>
                <a:gd name="T16" fmla="*/ 21 w 205"/>
                <a:gd name="T17" fmla="*/ 35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439">
                  <a:moveTo>
                    <a:pt x="21" y="353"/>
                  </a:moveTo>
                  <a:cubicBezTo>
                    <a:pt x="0" y="241"/>
                    <a:pt x="0" y="241"/>
                    <a:pt x="0" y="241"/>
                  </a:cubicBezTo>
                  <a:cubicBezTo>
                    <a:pt x="158" y="0"/>
                    <a:pt x="158" y="0"/>
                    <a:pt x="158" y="0"/>
                  </a:cubicBezTo>
                  <a:cubicBezTo>
                    <a:pt x="205" y="274"/>
                    <a:pt x="205" y="274"/>
                    <a:pt x="205" y="274"/>
                  </a:cubicBezTo>
                  <a:cubicBezTo>
                    <a:pt x="202" y="328"/>
                    <a:pt x="202" y="328"/>
                    <a:pt x="202" y="328"/>
                  </a:cubicBezTo>
                  <a:cubicBezTo>
                    <a:pt x="199" y="387"/>
                    <a:pt x="153" y="434"/>
                    <a:pt x="94" y="437"/>
                  </a:cubicBezTo>
                  <a:cubicBezTo>
                    <a:pt x="60" y="438"/>
                    <a:pt x="60" y="438"/>
                    <a:pt x="60" y="438"/>
                  </a:cubicBezTo>
                  <a:cubicBezTo>
                    <a:pt x="38" y="439"/>
                    <a:pt x="19" y="421"/>
                    <a:pt x="20" y="399"/>
                  </a:cubicBezTo>
                  <a:lnTo>
                    <a:pt x="21" y="353"/>
                  </a:ln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57" name="Freeform 8">
              <a:extLst>
                <a:ext uri="{FF2B5EF4-FFF2-40B4-BE49-F238E27FC236}">
                  <a16:creationId xmlns:a16="http://schemas.microsoft.com/office/drawing/2014/main" id="{3BC19DE4-4CCB-43FA-BEA4-3CFBFD60E996}"/>
                </a:ext>
              </a:extLst>
            </p:cNvPr>
            <p:cNvSpPr>
              <a:spLocks/>
            </p:cNvSpPr>
            <p:nvPr/>
          </p:nvSpPr>
          <p:spPr bwMode="auto">
            <a:xfrm>
              <a:off x="4471" y="1775"/>
              <a:ext cx="330" cy="465"/>
            </a:xfrm>
            <a:custGeom>
              <a:avLst/>
              <a:gdLst>
                <a:gd name="T0" fmla="*/ 187 w 187"/>
                <a:gd name="T1" fmla="*/ 99 h 264"/>
                <a:gd name="T2" fmla="*/ 96 w 187"/>
                <a:gd name="T3" fmla="*/ 235 h 264"/>
                <a:gd name="T4" fmla="*/ 17 w 187"/>
                <a:gd name="T5" fmla="*/ 262 h 264"/>
                <a:gd name="T6" fmla="*/ 0 w 187"/>
                <a:gd name="T7" fmla="*/ 169 h 264"/>
                <a:gd name="T8" fmla="*/ 64 w 187"/>
                <a:gd name="T9" fmla="*/ 71 h 264"/>
                <a:gd name="T10" fmla="*/ 170 w 187"/>
                <a:gd name="T11" fmla="*/ 0 h 264"/>
                <a:gd name="T12" fmla="*/ 187 w 187"/>
                <a:gd name="T13" fmla="*/ 99 h 264"/>
              </a:gdLst>
              <a:ahLst/>
              <a:cxnLst>
                <a:cxn ang="0">
                  <a:pos x="T0" y="T1"/>
                </a:cxn>
                <a:cxn ang="0">
                  <a:pos x="T2" y="T3"/>
                </a:cxn>
                <a:cxn ang="0">
                  <a:pos x="T4" y="T5"/>
                </a:cxn>
                <a:cxn ang="0">
                  <a:pos x="T6" y="T7"/>
                </a:cxn>
                <a:cxn ang="0">
                  <a:pos x="T8" y="T9"/>
                </a:cxn>
                <a:cxn ang="0">
                  <a:pos x="T10" y="T11"/>
                </a:cxn>
                <a:cxn ang="0">
                  <a:pos x="T12" y="T13"/>
                </a:cxn>
              </a:cxnLst>
              <a:rect l="0" t="0" r="r" b="b"/>
              <a:pathLst>
                <a:path w="187" h="264">
                  <a:moveTo>
                    <a:pt x="187" y="99"/>
                  </a:moveTo>
                  <a:cubicBezTo>
                    <a:pt x="176" y="132"/>
                    <a:pt x="138" y="199"/>
                    <a:pt x="96" y="235"/>
                  </a:cubicBezTo>
                  <a:cubicBezTo>
                    <a:pt x="66" y="261"/>
                    <a:pt x="37" y="264"/>
                    <a:pt x="17" y="262"/>
                  </a:cubicBezTo>
                  <a:cubicBezTo>
                    <a:pt x="0" y="169"/>
                    <a:pt x="0" y="169"/>
                    <a:pt x="0" y="169"/>
                  </a:cubicBezTo>
                  <a:cubicBezTo>
                    <a:pt x="64" y="71"/>
                    <a:pt x="64" y="71"/>
                    <a:pt x="64" y="71"/>
                  </a:cubicBezTo>
                  <a:cubicBezTo>
                    <a:pt x="170" y="0"/>
                    <a:pt x="170" y="0"/>
                    <a:pt x="170" y="0"/>
                  </a:cubicBezTo>
                  <a:lnTo>
                    <a:pt x="187" y="99"/>
                  </a:ln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58" name="Freeform 9">
              <a:extLst>
                <a:ext uri="{FF2B5EF4-FFF2-40B4-BE49-F238E27FC236}">
                  <a16:creationId xmlns:a16="http://schemas.microsoft.com/office/drawing/2014/main" id="{5679D770-65C9-4191-AF66-B07FB94EBF83}"/>
                </a:ext>
              </a:extLst>
            </p:cNvPr>
            <p:cNvSpPr>
              <a:spLocks/>
            </p:cNvSpPr>
            <p:nvPr/>
          </p:nvSpPr>
          <p:spPr bwMode="auto">
            <a:xfrm>
              <a:off x="4114" y="2841"/>
              <a:ext cx="255" cy="201"/>
            </a:xfrm>
            <a:custGeom>
              <a:avLst/>
              <a:gdLst>
                <a:gd name="T0" fmla="*/ 33 w 145"/>
                <a:gd name="T1" fmla="*/ 2 h 114"/>
                <a:gd name="T2" fmla="*/ 140 w 145"/>
                <a:gd name="T3" fmla="*/ 64 h 114"/>
                <a:gd name="T4" fmla="*/ 143 w 145"/>
                <a:gd name="T5" fmla="*/ 75 h 114"/>
                <a:gd name="T6" fmla="*/ 125 w 145"/>
                <a:gd name="T7" fmla="*/ 108 h 114"/>
                <a:gd name="T8" fmla="*/ 113 w 145"/>
                <a:gd name="T9" fmla="*/ 111 h 114"/>
                <a:gd name="T10" fmla="*/ 5 w 145"/>
                <a:gd name="T11" fmla="*/ 46 h 114"/>
                <a:gd name="T12" fmla="*/ 3 w 145"/>
                <a:gd name="T13" fmla="*/ 35 h 114"/>
                <a:gd name="T14" fmla="*/ 22 w 145"/>
                <a:gd name="T15" fmla="*/ 5 h 114"/>
                <a:gd name="T16" fmla="*/ 33 w 145"/>
                <a:gd name="T17"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14">
                  <a:moveTo>
                    <a:pt x="33" y="2"/>
                  </a:moveTo>
                  <a:cubicBezTo>
                    <a:pt x="140" y="64"/>
                    <a:pt x="140" y="64"/>
                    <a:pt x="140" y="64"/>
                  </a:cubicBezTo>
                  <a:cubicBezTo>
                    <a:pt x="144" y="66"/>
                    <a:pt x="145" y="71"/>
                    <a:pt x="143" y="75"/>
                  </a:cubicBezTo>
                  <a:cubicBezTo>
                    <a:pt x="125" y="108"/>
                    <a:pt x="125" y="108"/>
                    <a:pt x="125" y="108"/>
                  </a:cubicBezTo>
                  <a:cubicBezTo>
                    <a:pt x="123" y="112"/>
                    <a:pt x="117" y="114"/>
                    <a:pt x="113" y="111"/>
                  </a:cubicBezTo>
                  <a:cubicBezTo>
                    <a:pt x="5" y="46"/>
                    <a:pt x="5" y="46"/>
                    <a:pt x="5" y="46"/>
                  </a:cubicBezTo>
                  <a:cubicBezTo>
                    <a:pt x="1" y="44"/>
                    <a:pt x="0" y="39"/>
                    <a:pt x="3" y="35"/>
                  </a:cubicBezTo>
                  <a:cubicBezTo>
                    <a:pt x="22" y="5"/>
                    <a:pt x="22" y="5"/>
                    <a:pt x="22" y="5"/>
                  </a:cubicBezTo>
                  <a:cubicBezTo>
                    <a:pt x="24" y="1"/>
                    <a:pt x="29" y="0"/>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59" name="Freeform 10">
              <a:extLst>
                <a:ext uri="{FF2B5EF4-FFF2-40B4-BE49-F238E27FC236}">
                  <a16:creationId xmlns:a16="http://schemas.microsoft.com/office/drawing/2014/main" id="{092D7924-068B-4FC6-8E1E-B7A51BE1AD42}"/>
                </a:ext>
              </a:extLst>
            </p:cNvPr>
            <p:cNvSpPr>
              <a:spLocks/>
            </p:cNvSpPr>
            <p:nvPr/>
          </p:nvSpPr>
          <p:spPr bwMode="auto">
            <a:xfrm>
              <a:off x="4279" y="2357"/>
              <a:ext cx="85" cy="592"/>
            </a:xfrm>
            <a:custGeom>
              <a:avLst/>
              <a:gdLst>
                <a:gd name="T0" fmla="*/ 37 w 48"/>
                <a:gd name="T1" fmla="*/ 0 h 336"/>
                <a:gd name="T2" fmla="*/ 3 w 48"/>
                <a:gd name="T3" fmla="*/ 212 h 336"/>
                <a:gd name="T4" fmla="*/ 6 w 48"/>
                <a:gd name="T5" fmla="*/ 269 h 336"/>
                <a:gd name="T6" fmla="*/ 24 w 48"/>
                <a:gd name="T7" fmla="*/ 336 h 336"/>
                <a:gd name="T8" fmla="*/ 48 w 48"/>
                <a:gd name="T9" fmla="*/ 319 h 336"/>
                <a:gd name="T10" fmla="*/ 37 w 48"/>
                <a:gd name="T11" fmla="*/ 0 h 336"/>
              </a:gdLst>
              <a:ahLst/>
              <a:cxnLst>
                <a:cxn ang="0">
                  <a:pos x="T0" y="T1"/>
                </a:cxn>
                <a:cxn ang="0">
                  <a:pos x="T2" y="T3"/>
                </a:cxn>
                <a:cxn ang="0">
                  <a:pos x="T4" y="T5"/>
                </a:cxn>
                <a:cxn ang="0">
                  <a:pos x="T6" y="T7"/>
                </a:cxn>
                <a:cxn ang="0">
                  <a:pos x="T8" y="T9"/>
                </a:cxn>
                <a:cxn ang="0">
                  <a:pos x="T10" y="T11"/>
                </a:cxn>
              </a:cxnLst>
              <a:rect l="0" t="0" r="r" b="b"/>
              <a:pathLst>
                <a:path w="48" h="336">
                  <a:moveTo>
                    <a:pt x="37" y="0"/>
                  </a:moveTo>
                  <a:cubicBezTo>
                    <a:pt x="3" y="212"/>
                    <a:pt x="3" y="212"/>
                    <a:pt x="3" y="212"/>
                  </a:cubicBezTo>
                  <a:cubicBezTo>
                    <a:pt x="0" y="231"/>
                    <a:pt x="1" y="251"/>
                    <a:pt x="6" y="269"/>
                  </a:cubicBezTo>
                  <a:cubicBezTo>
                    <a:pt x="24" y="336"/>
                    <a:pt x="24" y="336"/>
                    <a:pt x="24" y="336"/>
                  </a:cubicBezTo>
                  <a:cubicBezTo>
                    <a:pt x="48" y="319"/>
                    <a:pt x="48" y="319"/>
                    <a:pt x="48" y="319"/>
                  </a:cubicBezTo>
                  <a:lnTo>
                    <a:pt x="37"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0" name="Freeform 11">
              <a:extLst>
                <a:ext uri="{FF2B5EF4-FFF2-40B4-BE49-F238E27FC236}">
                  <a16:creationId xmlns:a16="http://schemas.microsoft.com/office/drawing/2014/main" id="{0BDCC02A-3B55-4D67-B45C-1BF7474221F3}"/>
                </a:ext>
              </a:extLst>
            </p:cNvPr>
            <p:cNvSpPr>
              <a:spLocks/>
            </p:cNvSpPr>
            <p:nvPr/>
          </p:nvSpPr>
          <p:spPr bwMode="auto">
            <a:xfrm>
              <a:off x="4707" y="2131"/>
              <a:ext cx="441" cy="1058"/>
            </a:xfrm>
            <a:custGeom>
              <a:avLst/>
              <a:gdLst>
                <a:gd name="T0" fmla="*/ 24 w 250"/>
                <a:gd name="T1" fmla="*/ 479 h 600"/>
                <a:gd name="T2" fmla="*/ 25 w 250"/>
                <a:gd name="T3" fmla="*/ 600 h 600"/>
                <a:gd name="T4" fmla="*/ 222 w 250"/>
                <a:gd name="T5" fmla="*/ 600 h 600"/>
                <a:gd name="T6" fmla="*/ 216 w 250"/>
                <a:gd name="T7" fmla="*/ 581 h 600"/>
                <a:gd name="T8" fmla="*/ 246 w 250"/>
                <a:gd name="T9" fmla="*/ 186 h 600"/>
                <a:gd name="T10" fmla="*/ 165 w 250"/>
                <a:gd name="T11" fmla="*/ 46 h 600"/>
                <a:gd name="T12" fmla="*/ 71 w 250"/>
                <a:gd name="T13" fmla="*/ 0 h 600"/>
                <a:gd name="T14" fmla="*/ 20 w 250"/>
                <a:gd name="T15" fmla="*/ 191 h 600"/>
                <a:gd name="T16" fmla="*/ 21 w 250"/>
                <a:gd name="T17" fmla="*/ 244 h 600"/>
                <a:gd name="T18" fmla="*/ 3 w 250"/>
                <a:gd name="T19" fmla="*/ 357 h 600"/>
                <a:gd name="T20" fmla="*/ 6 w 250"/>
                <a:gd name="T21" fmla="*/ 414 h 600"/>
                <a:gd name="T22" fmla="*/ 24 w 250"/>
                <a:gd name="T23" fmla="*/ 4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0">
                  <a:moveTo>
                    <a:pt x="24" y="479"/>
                  </a:moveTo>
                  <a:cubicBezTo>
                    <a:pt x="25" y="600"/>
                    <a:pt x="25" y="600"/>
                    <a:pt x="25" y="600"/>
                  </a:cubicBezTo>
                  <a:cubicBezTo>
                    <a:pt x="222" y="600"/>
                    <a:pt x="222" y="600"/>
                    <a:pt x="222" y="600"/>
                  </a:cubicBezTo>
                  <a:cubicBezTo>
                    <a:pt x="216" y="581"/>
                    <a:pt x="216" y="581"/>
                    <a:pt x="216" y="581"/>
                  </a:cubicBezTo>
                  <a:cubicBezTo>
                    <a:pt x="246" y="186"/>
                    <a:pt x="246" y="186"/>
                    <a:pt x="246" y="186"/>
                  </a:cubicBezTo>
                  <a:cubicBezTo>
                    <a:pt x="250" y="127"/>
                    <a:pt x="218" y="71"/>
                    <a:pt x="165" y="46"/>
                  </a:cubicBezTo>
                  <a:cubicBezTo>
                    <a:pt x="71" y="0"/>
                    <a:pt x="71" y="0"/>
                    <a:pt x="71" y="0"/>
                  </a:cubicBezTo>
                  <a:cubicBezTo>
                    <a:pt x="20" y="191"/>
                    <a:pt x="20" y="191"/>
                    <a:pt x="20" y="191"/>
                  </a:cubicBezTo>
                  <a:cubicBezTo>
                    <a:pt x="21" y="244"/>
                    <a:pt x="21" y="244"/>
                    <a:pt x="21" y="244"/>
                  </a:cubicBezTo>
                  <a:cubicBezTo>
                    <a:pt x="3" y="357"/>
                    <a:pt x="3" y="357"/>
                    <a:pt x="3" y="357"/>
                  </a:cubicBezTo>
                  <a:cubicBezTo>
                    <a:pt x="0" y="376"/>
                    <a:pt x="1" y="395"/>
                    <a:pt x="6" y="414"/>
                  </a:cubicBezTo>
                  <a:lnTo>
                    <a:pt x="24" y="47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1" name="Freeform 12">
              <a:extLst>
                <a:ext uri="{FF2B5EF4-FFF2-40B4-BE49-F238E27FC236}">
                  <a16:creationId xmlns:a16="http://schemas.microsoft.com/office/drawing/2014/main" id="{986DE113-6F29-48CD-9644-750161E7CB5E}"/>
                </a:ext>
              </a:extLst>
            </p:cNvPr>
            <p:cNvSpPr>
              <a:spLocks/>
            </p:cNvSpPr>
            <p:nvPr/>
          </p:nvSpPr>
          <p:spPr bwMode="auto">
            <a:xfrm>
              <a:off x="4767" y="2429"/>
              <a:ext cx="352" cy="760"/>
            </a:xfrm>
            <a:custGeom>
              <a:avLst/>
              <a:gdLst>
                <a:gd name="T0" fmla="*/ 167 w 200"/>
                <a:gd name="T1" fmla="*/ 431 h 431"/>
                <a:gd name="T2" fmla="*/ 152 w 200"/>
                <a:gd name="T3" fmla="*/ 398 h 431"/>
                <a:gd name="T4" fmla="*/ 200 w 200"/>
                <a:gd name="T5" fmla="*/ 0 h 431"/>
                <a:gd name="T6" fmla="*/ 57 w 200"/>
                <a:gd name="T7" fmla="*/ 186 h 431"/>
                <a:gd name="T8" fmla="*/ 50 w 200"/>
                <a:gd name="T9" fmla="*/ 267 h 431"/>
                <a:gd name="T10" fmla="*/ 36 w 200"/>
                <a:gd name="T11" fmla="*/ 204 h 431"/>
                <a:gd name="T12" fmla="*/ 11 w 200"/>
                <a:gd name="T13" fmla="*/ 320 h 431"/>
                <a:gd name="T14" fmla="*/ 0 w 200"/>
                <a:gd name="T15" fmla="*/ 431 h 431"/>
                <a:gd name="T16" fmla="*/ 167 w 200"/>
                <a:gd name="T1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431">
                  <a:moveTo>
                    <a:pt x="167" y="431"/>
                  </a:moveTo>
                  <a:cubicBezTo>
                    <a:pt x="152" y="398"/>
                    <a:pt x="152" y="398"/>
                    <a:pt x="152" y="398"/>
                  </a:cubicBezTo>
                  <a:cubicBezTo>
                    <a:pt x="200" y="0"/>
                    <a:pt x="200" y="0"/>
                    <a:pt x="200" y="0"/>
                  </a:cubicBezTo>
                  <a:cubicBezTo>
                    <a:pt x="57" y="186"/>
                    <a:pt x="57" y="186"/>
                    <a:pt x="57" y="186"/>
                  </a:cubicBezTo>
                  <a:cubicBezTo>
                    <a:pt x="57" y="186"/>
                    <a:pt x="56" y="279"/>
                    <a:pt x="50" y="267"/>
                  </a:cubicBezTo>
                  <a:cubicBezTo>
                    <a:pt x="45" y="256"/>
                    <a:pt x="36" y="204"/>
                    <a:pt x="36" y="204"/>
                  </a:cubicBezTo>
                  <a:cubicBezTo>
                    <a:pt x="11" y="320"/>
                    <a:pt x="11" y="320"/>
                    <a:pt x="11" y="320"/>
                  </a:cubicBezTo>
                  <a:cubicBezTo>
                    <a:pt x="0" y="431"/>
                    <a:pt x="0" y="431"/>
                    <a:pt x="0" y="431"/>
                  </a:cubicBezTo>
                  <a:lnTo>
                    <a:pt x="167" y="431"/>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2" name="Freeform 13">
              <a:extLst>
                <a:ext uri="{FF2B5EF4-FFF2-40B4-BE49-F238E27FC236}">
                  <a16:creationId xmlns:a16="http://schemas.microsoft.com/office/drawing/2014/main" id="{41298BB0-A9D1-4D4A-AD47-0BEDF5F7CBAB}"/>
                </a:ext>
              </a:extLst>
            </p:cNvPr>
            <p:cNvSpPr>
              <a:spLocks/>
            </p:cNvSpPr>
            <p:nvPr/>
          </p:nvSpPr>
          <p:spPr bwMode="auto">
            <a:xfrm>
              <a:off x="4707" y="2512"/>
              <a:ext cx="141" cy="677"/>
            </a:xfrm>
            <a:custGeom>
              <a:avLst/>
              <a:gdLst>
                <a:gd name="T0" fmla="*/ 24 w 80"/>
                <a:gd name="T1" fmla="*/ 263 h 384"/>
                <a:gd name="T2" fmla="*/ 25 w 80"/>
                <a:gd name="T3" fmla="*/ 384 h 384"/>
                <a:gd name="T4" fmla="*/ 52 w 80"/>
                <a:gd name="T5" fmla="*/ 384 h 384"/>
                <a:gd name="T6" fmla="*/ 69 w 80"/>
                <a:gd name="T7" fmla="*/ 336 h 384"/>
                <a:gd name="T8" fmla="*/ 63 w 80"/>
                <a:gd name="T9" fmla="*/ 221 h 384"/>
                <a:gd name="T10" fmla="*/ 73 w 80"/>
                <a:gd name="T11" fmla="*/ 127 h 384"/>
                <a:gd name="T12" fmla="*/ 80 w 80"/>
                <a:gd name="T13" fmla="*/ 82 h 384"/>
                <a:gd name="T14" fmla="*/ 57 w 80"/>
                <a:gd name="T15" fmla="*/ 0 h 384"/>
                <a:gd name="T16" fmla="*/ 20 w 80"/>
                <a:gd name="T17" fmla="*/ 31 h 384"/>
                <a:gd name="T18" fmla="*/ 3 w 80"/>
                <a:gd name="T19" fmla="*/ 141 h 384"/>
                <a:gd name="T20" fmla="*/ 6 w 80"/>
                <a:gd name="T21" fmla="*/ 198 h 384"/>
                <a:gd name="T22" fmla="*/ 24 w 80"/>
                <a:gd name="T23" fmla="*/ 26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384">
                  <a:moveTo>
                    <a:pt x="24" y="263"/>
                  </a:moveTo>
                  <a:cubicBezTo>
                    <a:pt x="25" y="384"/>
                    <a:pt x="25" y="384"/>
                    <a:pt x="25" y="384"/>
                  </a:cubicBezTo>
                  <a:cubicBezTo>
                    <a:pt x="52" y="384"/>
                    <a:pt x="52" y="384"/>
                    <a:pt x="52" y="384"/>
                  </a:cubicBezTo>
                  <a:cubicBezTo>
                    <a:pt x="59" y="365"/>
                    <a:pt x="66" y="347"/>
                    <a:pt x="69" y="336"/>
                  </a:cubicBezTo>
                  <a:cubicBezTo>
                    <a:pt x="78" y="305"/>
                    <a:pt x="67" y="241"/>
                    <a:pt x="63" y="221"/>
                  </a:cubicBezTo>
                  <a:cubicBezTo>
                    <a:pt x="61" y="209"/>
                    <a:pt x="67" y="163"/>
                    <a:pt x="73" y="127"/>
                  </a:cubicBezTo>
                  <a:cubicBezTo>
                    <a:pt x="80" y="82"/>
                    <a:pt x="80" y="82"/>
                    <a:pt x="80" y="82"/>
                  </a:cubicBezTo>
                  <a:cubicBezTo>
                    <a:pt x="57" y="0"/>
                    <a:pt x="57" y="0"/>
                    <a:pt x="57" y="0"/>
                  </a:cubicBezTo>
                  <a:cubicBezTo>
                    <a:pt x="20" y="31"/>
                    <a:pt x="20" y="31"/>
                    <a:pt x="20" y="31"/>
                  </a:cubicBezTo>
                  <a:cubicBezTo>
                    <a:pt x="3" y="141"/>
                    <a:pt x="3" y="141"/>
                    <a:pt x="3" y="141"/>
                  </a:cubicBezTo>
                  <a:cubicBezTo>
                    <a:pt x="0" y="160"/>
                    <a:pt x="1" y="179"/>
                    <a:pt x="6" y="198"/>
                  </a:cubicBezTo>
                  <a:lnTo>
                    <a:pt x="24" y="263"/>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3" name="Freeform 14">
              <a:extLst>
                <a:ext uri="{FF2B5EF4-FFF2-40B4-BE49-F238E27FC236}">
                  <a16:creationId xmlns:a16="http://schemas.microsoft.com/office/drawing/2014/main" id="{7EAEBB14-C0C0-4BDC-A77F-4EF4B55AE118}"/>
                </a:ext>
              </a:extLst>
            </p:cNvPr>
            <p:cNvSpPr>
              <a:spLocks/>
            </p:cNvSpPr>
            <p:nvPr/>
          </p:nvSpPr>
          <p:spPr bwMode="auto">
            <a:xfrm>
              <a:off x="4313" y="2216"/>
              <a:ext cx="195" cy="973"/>
            </a:xfrm>
            <a:custGeom>
              <a:avLst/>
              <a:gdLst>
                <a:gd name="T0" fmla="*/ 97 w 111"/>
                <a:gd name="T1" fmla="*/ 552 h 552"/>
                <a:gd name="T2" fmla="*/ 100 w 111"/>
                <a:gd name="T3" fmla="*/ 427 h 552"/>
                <a:gd name="T4" fmla="*/ 85 w 111"/>
                <a:gd name="T5" fmla="*/ 371 h 552"/>
                <a:gd name="T6" fmla="*/ 82 w 111"/>
                <a:gd name="T7" fmla="*/ 314 h 552"/>
                <a:gd name="T8" fmla="*/ 108 w 111"/>
                <a:gd name="T9" fmla="*/ 152 h 552"/>
                <a:gd name="T10" fmla="*/ 111 w 111"/>
                <a:gd name="T11" fmla="*/ 31 h 552"/>
                <a:gd name="T12" fmla="*/ 105 w 111"/>
                <a:gd name="T13" fmla="*/ 0 h 552"/>
                <a:gd name="T14" fmla="*/ 18 w 111"/>
                <a:gd name="T15" fmla="*/ 80 h 552"/>
                <a:gd name="T16" fmla="*/ 0 w 111"/>
                <a:gd name="T17" fmla="*/ 552 h 552"/>
                <a:gd name="T18" fmla="*/ 97 w 111"/>
                <a:gd name="T19"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552">
                  <a:moveTo>
                    <a:pt x="97" y="552"/>
                  </a:moveTo>
                  <a:cubicBezTo>
                    <a:pt x="100" y="427"/>
                    <a:pt x="100" y="427"/>
                    <a:pt x="100" y="427"/>
                  </a:cubicBezTo>
                  <a:cubicBezTo>
                    <a:pt x="85" y="371"/>
                    <a:pt x="85" y="371"/>
                    <a:pt x="85" y="371"/>
                  </a:cubicBezTo>
                  <a:cubicBezTo>
                    <a:pt x="80" y="353"/>
                    <a:pt x="79" y="333"/>
                    <a:pt x="82" y="314"/>
                  </a:cubicBezTo>
                  <a:cubicBezTo>
                    <a:pt x="108" y="152"/>
                    <a:pt x="108" y="152"/>
                    <a:pt x="108" y="152"/>
                  </a:cubicBezTo>
                  <a:cubicBezTo>
                    <a:pt x="111" y="31"/>
                    <a:pt x="111" y="31"/>
                    <a:pt x="111" y="31"/>
                  </a:cubicBezTo>
                  <a:cubicBezTo>
                    <a:pt x="105" y="0"/>
                    <a:pt x="105" y="0"/>
                    <a:pt x="105" y="0"/>
                  </a:cubicBezTo>
                  <a:cubicBezTo>
                    <a:pt x="18" y="80"/>
                    <a:pt x="18" y="80"/>
                    <a:pt x="18" y="80"/>
                  </a:cubicBezTo>
                  <a:cubicBezTo>
                    <a:pt x="0" y="552"/>
                    <a:pt x="0" y="552"/>
                    <a:pt x="0" y="552"/>
                  </a:cubicBezTo>
                  <a:lnTo>
                    <a:pt x="97" y="55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4" name="Freeform 15">
              <a:extLst>
                <a:ext uri="{FF2B5EF4-FFF2-40B4-BE49-F238E27FC236}">
                  <a16:creationId xmlns:a16="http://schemas.microsoft.com/office/drawing/2014/main" id="{1D237D20-3035-4D01-AC20-35D5B7574B96}"/>
                </a:ext>
              </a:extLst>
            </p:cNvPr>
            <p:cNvSpPr>
              <a:spLocks/>
            </p:cNvSpPr>
            <p:nvPr/>
          </p:nvSpPr>
          <p:spPr bwMode="auto">
            <a:xfrm>
              <a:off x="3897" y="2757"/>
              <a:ext cx="305" cy="218"/>
            </a:xfrm>
            <a:custGeom>
              <a:avLst/>
              <a:gdLst>
                <a:gd name="T0" fmla="*/ 62 w 173"/>
                <a:gd name="T1" fmla="*/ 0 h 124"/>
                <a:gd name="T2" fmla="*/ 111 w 173"/>
                <a:gd name="T3" fmla="*/ 0 h 124"/>
                <a:gd name="T4" fmla="*/ 173 w 173"/>
                <a:gd name="T5" fmla="*/ 62 h 124"/>
                <a:gd name="T6" fmla="*/ 173 w 173"/>
                <a:gd name="T7" fmla="*/ 62 h 124"/>
                <a:gd name="T8" fmla="*/ 111 w 173"/>
                <a:gd name="T9" fmla="*/ 124 h 124"/>
                <a:gd name="T10" fmla="*/ 62 w 173"/>
                <a:gd name="T11" fmla="*/ 124 h 124"/>
                <a:gd name="T12" fmla="*/ 0 w 173"/>
                <a:gd name="T13" fmla="*/ 62 h 124"/>
                <a:gd name="T14" fmla="*/ 0 w 173"/>
                <a:gd name="T15" fmla="*/ 62 h 124"/>
                <a:gd name="T16" fmla="*/ 62 w 173"/>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24">
                  <a:moveTo>
                    <a:pt x="62" y="0"/>
                  </a:moveTo>
                  <a:cubicBezTo>
                    <a:pt x="111" y="0"/>
                    <a:pt x="111" y="0"/>
                    <a:pt x="111" y="0"/>
                  </a:cubicBezTo>
                  <a:cubicBezTo>
                    <a:pt x="145" y="0"/>
                    <a:pt x="173" y="28"/>
                    <a:pt x="173" y="62"/>
                  </a:cubicBezTo>
                  <a:cubicBezTo>
                    <a:pt x="173" y="62"/>
                    <a:pt x="173" y="62"/>
                    <a:pt x="173" y="62"/>
                  </a:cubicBezTo>
                  <a:cubicBezTo>
                    <a:pt x="173" y="96"/>
                    <a:pt x="145" y="124"/>
                    <a:pt x="111" y="124"/>
                  </a:cubicBezTo>
                  <a:cubicBezTo>
                    <a:pt x="62" y="124"/>
                    <a:pt x="62" y="124"/>
                    <a:pt x="62" y="124"/>
                  </a:cubicBezTo>
                  <a:cubicBezTo>
                    <a:pt x="27" y="124"/>
                    <a:pt x="0" y="96"/>
                    <a:pt x="0" y="62"/>
                  </a:cubicBezTo>
                  <a:cubicBezTo>
                    <a:pt x="0" y="62"/>
                    <a:pt x="0" y="62"/>
                    <a:pt x="0" y="62"/>
                  </a:cubicBezTo>
                  <a:cubicBezTo>
                    <a:pt x="0" y="28"/>
                    <a:pt x="27" y="0"/>
                    <a:pt x="62" y="0"/>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5" name="Freeform 16">
              <a:extLst>
                <a:ext uri="{FF2B5EF4-FFF2-40B4-BE49-F238E27FC236}">
                  <a16:creationId xmlns:a16="http://schemas.microsoft.com/office/drawing/2014/main" id="{91461F84-24B8-43DD-B8EC-74FD0017B387}"/>
                </a:ext>
              </a:extLst>
            </p:cNvPr>
            <p:cNvSpPr>
              <a:spLocks/>
            </p:cNvSpPr>
            <p:nvPr/>
          </p:nvSpPr>
          <p:spPr bwMode="auto">
            <a:xfrm>
              <a:off x="4364" y="2522"/>
              <a:ext cx="125" cy="623"/>
            </a:xfrm>
            <a:custGeom>
              <a:avLst/>
              <a:gdLst>
                <a:gd name="T0" fmla="*/ 10 w 71"/>
                <a:gd name="T1" fmla="*/ 86 h 353"/>
                <a:gd name="T2" fmla="*/ 50 w 71"/>
                <a:gd name="T3" fmla="*/ 0 h 353"/>
                <a:gd name="T4" fmla="*/ 68 w 71"/>
                <a:gd name="T5" fmla="*/ 42 h 353"/>
                <a:gd name="T6" fmla="*/ 68 w 71"/>
                <a:gd name="T7" fmla="*/ 42 h 353"/>
                <a:gd name="T8" fmla="*/ 53 w 71"/>
                <a:gd name="T9" fmla="*/ 140 h 353"/>
                <a:gd name="T10" fmla="*/ 56 w 71"/>
                <a:gd name="T11" fmla="*/ 197 h 353"/>
                <a:gd name="T12" fmla="*/ 71 w 71"/>
                <a:gd name="T13" fmla="*/ 253 h 353"/>
                <a:gd name="T14" fmla="*/ 68 w 71"/>
                <a:gd name="T15" fmla="*/ 353 h 353"/>
                <a:gd name="T16" fmla="*/ 17 w 71"/>
                <a:gd name="T17" fmla="*/ 214 h 353"/>
                <a:gd name="T18" fmla="*/ 10 w 71"/>
                <a:gd name="T19" fmla="*/ 8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53">
                  <a:moveTo>
                    <a:pt x="10" y="86"/>
                  </a:moveTo>
                  <a:cubicBezTo>
                    <a:pt x="50" y="0"/>
                    <a:pt x="50" y="0"/>
                    <a:pt x="50" y="0"/>
                  </a:cubicBezTo>
                  <a:cubicBezTo>
                    <a:pt x="68" y="42"/>
                    <a:pt x="68" y="42"/>
                    <a:pt x="68" y="42"/>
                  </a:cubicBezTo>
                  <a:cubicBezTo>
                    <a:pt x="68" y="42"/>
                    <a:pt x="68" y="42"/>
                    <a:pt x="68" y="42"/>
                  </a:cubicBezTo>
                  <a:cubicBezTo>
                    <a:pt x="53" y="140"/>
                    <a:pt x="53" y="140"/>
                    <a:pt x="53" y="140"/>
                  </a:cubicBezTo>
                  <a:cubicBezTo>
                    <a:pt x="50" y="159"/>
                    <a:pt x="51" y="179"/>
                    <a:pt x="56" y="197"/>
                  </a:cubicBezTo>
                  <a:cubicBezTo>
                    <a:pt x="71" y="253"/>
                    <a:pt x="71" y="253"/>
                    <a:pt x="71" y="253"/>
                  </a:cubicBezTo>
                  <a:cubicBezTo>
                    <a:pt x="68" y="353"/>
                    <a:pt x="68" y="353"/>
                    <a:pt x="68" y="353"/>
                  </a:cubicBezTo>
                  <a:cubicBezTo>
                    <a:pt x="68" y="353"/>
                    <a:pt x="35" y="265"/>
                    <a:pt x="17" y="214"/>
                  </a:cubicBezTo>
                  <a:cubicBezTo>
                    <a:pt x="0" y="163"/>
                    <a:pt x="10" y="86"/>
                    <a:pt x="10" y="86"/>
                  </a:cubicBez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6" name="Freeform 17">
              <a:extLst>
                <a:ext uri="{FF2B5EF4-FFF2-40B4-BE49-F238E27FC236}">
                  <a16:creationId xmlns:a16="http://schemas.microsoft.com/office/drawing/2014/main" id="{D1837A1F-5064-4E8F-8704-8D7703081BD0}"/>
                </a:ext>
              </a:extLst>
            </p:cNvPr>
            <p:cNvSpPr>
              <a:spLocks/>
            </p:cNvSpPr>
            <p:nvPr/>
          </p:nvSpPr>
          <p:spPr bwMode="auto">
            <a:xfrm>
              <a:off x="4743" y="2131"/>
              <a:ext cx="142" cy="435"/>
            </a:xfrm>
            <a:custGeom>
              <a:avLst/>
              <a:gdLst>
                <a:gd name="T0" fmla="*/ 142 w 142"/>
                <a:gd name="T1" fmla="*/ 28 h 435"/>
                <a:gd name="T2" fmla="*/ 93 w 142"/>
                <a:gd name="T3" fmla="*/ 358 h 435"/>
                <a:gd name="T4" fmla="*/ 0 w 142"/>
                <a:gd name="T5" fmla="*/ 435 h 435"/>
                <a:gd name="T6" fmla="*/ 0 w 142"/>
                <a:gd name="T7" fmla="*/ 337 h 435"/>
                <a:gd name="T8" fmla="*/ 89 w 142"/>
                <a:gd name="T9" fmla="*/ 0 h 435"/>
                <a:gd name="T10" fmla="*/ 142 w 142"/>
                <a:gd name="T11" fmla="*/ 28 h 435"/>
              </a:gdLst>
              <a:ahLst/>
              <a:cxnLst>
                <a:cxn ang="0">
                  <a:pos x="T0" y="T1"/>
                </a:cxn>
                <a:cxn ang="0">
                  <a:pos x="T2" y="T3"/>
                </a:cxn>
                <a:cxn ang="0">
                  <a:pos x="T4" y="T5"/>
                </a:cxn>
                <a:cxn ang="0">
                  <a:pos x="T6" y="T7"/>
                </a:cxn>
                <a:cxn ang="0">
                  <a:pos x="T8" y="T9"/>
                </a:cxn>
                <a:cxn ang="0">
                  <a:pos x="T10" y="T11"/>
                </a:cxn>
              </a:cxnLst>
              <a:rect l="0" t="0" r="r" b="b"/>
              <a:pathLst>
                <a:path w="142" h="435">
                  <a:moveTo>
                    <a:pt x="142" y="28"/>
                  </a:moveTo>
                  <a:lnTo>
                    <a:pt x="93" y="358"/>
                  </a:lnTo>
                  <a:lnTo>
                    <a:pt x="0" y="435"/>
                  </a:lnTo>
                  <a:lnTo>
                    <a:pt x="0" y="337"/>
                  </a:lnTo>
                  <a:lnTo>
                    <a:pt x="89" y="0"/>
                  </a:lnTo>
                  <a:lnTo>
                    <a:pt x="142" y="28"/>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7" name="Freeform 18">
              <a:extLst>
                <a:ext uri="{FF2B5EF4-FFF2-40B4-BE49-F238E27FC236}">
                  <a16:creationId xmlns:a16="http://schemas.microsoft.com/office/drawing/2014/main" id="{578B6605-3DD5-4865-AF90-F98B9B8FE3DE}"/>
                </a:ext>
              </a:extLst>
            </p:cNvPr>
            <p:cNvSpPr>
              <a:spLocks/>
            </p:cNvSpPr>
            <p:nvPr/>
          </p:nvSpPr>
          <p:spPr bwMode="auto">
            <a:xfrm>
              <a:off x="4438" y="2216"/>
              <a:ext cx="70" cy="380"/>
            </a:xfrm>
            <a:custGeom>
              <a:avLst/>
              <a:gdLst>
                <a:gd name="T0" fmla="*/ 33 w 70"/>
                <a:gd name="T1" fmla="*/ 24 h 380"/>
                <a:gd name="T2" fmla="*/ 0 w 70"/>
                <a:gd name="T3" fmla="*/ 278 h 380"/>
                <a:gd name="T4" fmla="*/ 46 w 70"/>
                <a:gd name="T5" fmla="*/ 380 h 380"/>
                <a:gd name="T6" fmla="*/ 65 w 70"/>
                <a:gd name="T7" fmla="*/ 268 h 380"/>
                <a:gd name="T8" fmla="*/ 70 w 70"/>
                <a:gd name="T9" fmla="*/ 54 h 380"/>
                <a:gd name="T10" fmla="*/ 60 w 70"/>
                <a:gd name="T11" fmla="*/ 0 h 380"/>
                <a:gd name="T12" fmla="*/ 33 w 70"/>
                <a:gd name="T13" fmla="*/ 24 h 380"/>
              </a:gdLst>
              <a:ahLst/>
              <a:cxnLst>
                <a:cxn ang="0">
                  <a:pos x="T0" y="T1"/>
                </a:cxn>
                <a:cxn ang="0">
                  <a:pos x="T2" y="T3"/>
                </a:cxn>
                <a:cxn ang="0">
                  <a:pos x="T4" y="T5"/>
                </a:cxn>
                <a:cxn ang="0">
                  <a:pos x="T6" y="T7"/>
                </a:cxn>
                <a:cxn ang="0">
                  <a:pos x="T8" y="T9"/>
                </a:cxn>
                <a:cxn ang="0">
                  <a:pos x="T10" y="T11"/>
                </a:cxn>
                <a:cxn ang="0">
                  <a:pos x="T12" y="T13"/>
                </a:cxn>
              </a:cxnLst>
              <a:rect l="0" t="0" r="r" b="b"/>
              <a:pathLst>
                <a:path w="70" h="380">
                  <a:moveTo>
                    <a:pt x="33" y="24"/>
                  </a:moveTo>
                  <a:lnTo>
                    <a:pt x="0" y="278"/>
                  </a:lnTo>
                  <a:lnTo>
                    <a:pt x="46" y="380"/>
                  </a:lnTo>
                  <a:lnTo>
                    <a:pt x="65" y="268"/>
                  </a:lnTo>
                  <a:lnTo>
                    <a:pt x="70" y="54"/>
                  </a:lnTo>
                  <a:lnTo>
                    <a:pt x="60" y="0"/>
                  </a:lnTo>
                  <a:lnTo>
                    <a:pt x="33" y="24"/>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8" name="Freeform 19">
              <a:extLst>
                <a:ext uri="{FF2B5EF4-FFF2-40B4-BE49-F238E27FC236}">
                  <a16:creationId xmlns:a16="http://schemas.microsoft.com/office/drawing/2014/main" id="{88739B98-91A1-4CF4-9FE5-21A19A4ED885}"/>
                </a:ext>
              </a:extLst>
            </p:cNvPr>
            <p:cNvSpPr>
              <a:spLocks/>
            </p:cNvSpPr>
            <p:nvPr/>
          </p:nvSpPr>
          <p:spPr bwMode="auto">
            <a:xfrm>
              <a:off x="3897" y="2820"/>
              <a:ext cx="305" cy="155"/>
            </a:xfrm>
            <a:custGeom>
              <a:avLst/>
              <a:gdLst>
                <a:gd name="T0" fmla="*/ 173 w 173"/>
                <a:gd name="T1" fmla="*/ 26 h 88"/>
                <a:gd name="T2" fmla="*/ 167 w 173"/>
                <a:gd name="T3" fmla="*/ 0 h 88"/>
                <a:gd name="T4" fmla="*/ 130 w 173"/>
                <a:gd name="T5" fmla="*/ 30 h 88"/>
                <a:gd name="T6" fmla="*/ 3 w 173"/>
                <a:gd name="T7" fmla="*/ 7 h 88"/>
                <a:gd name="T8" fmla="*/ 0 w 173"/>
                <a:gd name="T9" fmla="*/ 26 h 88"/>
                <a:gd name="T10" fmla="*/ 62 w 173"/>
                <a:gd name="T11" fmla="*/ 88 h 88"/>
                <a:gd name="T12" fmla="*/ 111 w 173"/>
                <a:gd name="T13" fmla="*/ 88 h 88"/>
                <a:gd name="T14" fmla="*/ 173 w 1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88">
                  <a:moveTo>
                    <a:pt x="173" y="26"/>
                  </a:moveTo>
                  <a:cubicBezTo>
                    <a:pt x="173" y="17"/>
                    <a:pt x="171" y="8"/>
                    <a:pt x="167" y="0"/>
                  </a:cubicBezTo>
                  <a:cubicBezTo>
                    <a:pt x="162" y="10"/>
                    <a:pt x="152" y="23"/>
                    <a:pt x="130" y="30"/>
                  </a:cubicBezTo>
                  <a:cubicBezTo>
                    <a:pt x="97" y="41"/>
                    <a:pt x="25" y="44"/>
                    <a:pt x="3" y="7"/>
                  </a:cubicBezTo>
                  <a:cubicBezTo>
                    <a:pt x="1" y="13"/>
                    <a:pt x="0" y="20"/>
                    <a:pt x="0" y="26"/>
                  </a:cubicBezTo>
                  <a:cubicBezTo>
                    <a:pt x="0" y="60"/>
                    <a:pt x="27" y="88"/>
                    <a:pt x="62" y="88"/>
                  </a:cubicBezTo>
                  <a:cubicBezTo>
                    <a:pt x="111" y="88"/>
                    <a:pt x="111" y="88"/>
                    <a:pt x="111" y="88"/>
                  </a:cubicBezTo>
                  <a:cubicBezTo>
                    <a:pt x="145" y="88"/>
                    <a:pt x="173" y="60"/>
                    <a:pt x="173" y="26"/>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69" name="Freeform 20">
              <a:extLst>
                <a:ext uri="{FF2B5EF4-FFF2-40B4-BE49-F238E27FC236}">
                  <a16:creationId xmlns:a16="http://schemas.microsoft.com/office/drawing/2014/main" id="{0B652FFE-A475-471A-8F20-9D0A29A9B634}"/>
                </a:ext>
              </a:extLst>
            </p:cNvPr>
            <p:cNvSpPr>
              <a:spLocks/>
            </p:cNvSpPr>
            <p:nvPr/>
          </p:nvSpPr>
          <p:spPr bwMode="auto">
            <a:xfrm>
              <a:off x="3510" y="2924"/>
              <a:ext cx="764" cy="85"/>
            </a:xfrm>
            <a:custGeom>
              <a:avLst/>
              <a:gdLst>
                <a:gd name="T0" fmla="*/ 416 w 434"/>
                <a:gd name="T1" fmla="*/ 0 h 48"/>
                <a:gd name="T2" fmla="*/ 0 w 434"/>
                <a:gd name="T3" fmla="*/ 0 h 48"/>
                <a:gd name="T4" fmla="*/ 0 w 434"/>
                <a:gd name="T5" fmla="*/ 48 h 48"/>
                <a:gd name="T6" fmla="*/ 434 w 434"/>
                <a:gd name="T7" fmla="*/ 48 h 48"/>
                <a:gd name="T8" fmla="*/ 434 w 434"/>
                <a:gd name="T9" fmla="*/ 18 h 48"/>
                <a:gd name="T10" fmla="*/ 416 w 434"/>
                <a:gd name="T11" fmla="*/ 0 h 48"/>
              </a:gdLst>
              <a:ahLst/>
              <a:cxnLst>
                <a:cxn ang="0">
                  <a:pos x="T0" y="T1"/>
                </a:cxn>
                <a:cxn ang="0">
                  <a:pos x="T2" y="T3"/>
                </a:cxn>
                <a:cxn ang="0">
                  <a:pos x="T4" y="T5"/>
                </a:cxn>
                <a:cxn ang="0">
                  <a:pos x="T6" y="T7"/>
                </a:cxn>
                <a:cxn ang="0">
                  <a:pos x="T8" y="T9"/>
                </a:cxn>
                <a:cxn ang="0">
                  <a:pos x="T10" y="T11"/>
                </a:cxn>
              </a:cxnLst>
              <a:rect l="0" t="0" r="r" b="b"/>
              <a:pathLst>
                <a:path w="434" h="48">
                  <a:moveTo>
                    <a:pt x="416" y="0"/>
                  </a:moveTo>
                  <a:cubicBezTo>
                    <a:pt x="0" y="0"/>
                    <a:pt x="0" y="0"/>
                    <a:pt x="0" y="0"/>
                  </a:cubicBezTo>
                  <a:cubicBezTo>
                    <a:pt x="0" y="48"/>
                    <a:pt x="0" y="48"/>
                    <a:pt x="0" y="48"/>
                  </a:cubicBezTo>
                  <a:cubicBezTo>
                    <a:pt x="434" y="48"/>
                    <a:pt x="434" y="48"/>
                    <a:pt x="434" y="48"/>
                  </a:cubicBezTo>
                  <a:cubicBezTo>
                    <a:pt x="434" y="18"/>
                    <a:pt x="434" y="18"/>
                    <a:pt x="434" y="18"/>
                  </a:cubicBezTo>
                  <a:cubicBezTo>
                    <a:pt x="434" y="8"/>
                    <a:pt x="426" y="0"/>
                    <a:pt x="416" y="0"/>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0" name="Freeform 21">
              <a:extLst>
                <a:ext uri="{FF2B5EF4-FFF2-40B4-BE49-F238E27FC236}">
                  <a16:creationId xmlns:a16="http://schemas.microsoft.com/office/drawing/2014/main" id="{65512A07-20AF-4A59-A175-C6BD5D35BF73}"/>
                </a:ext>
              </a:extLst>
            </p:cNvPr>
            <p:cNvSpPr>
              <a:spLocks/>
            </p:cNvSpPr>
            <p:nvPr/>
          </p:nvSpPr>
          <p:spPr bwMode="auto">
            <a:xfrm>
              <a:off x="2496" y="2145"/>
              <a:ext cx="1424" cy="864"/>
            </a:xfrm>
            <a:custGeom>
              <a:avLst/>
              <a:gdLst>
                <a:gd name="T0" fmla="*/ 809 w 809"/>
                <a:gd name="T1" fmla="*/ 490 h 490"/>
                <a:gd name="T2" fmla="*/ 174 w 809"/>
                <a:gd name="T3" fmla="*/ 490 h 490"/>
                <a:gd name="T4" fmla="*/ 0 w 809"/>
                <a:gd name="T5" fmla="*/ 0 h 490"/>
                <a:gd name="T6" fmla="*/ 608 w 809"/>
                <a:gd name="T7" fmla="*/ 0 h 490"/>
                <a:gd name="T8" fmla="*/ 645 w 809"/>
                <a:gd name="T9" fmla="*/ 27 h 490"/>
                <a:gd name="T10" fmla="*/ 809 w 809"/>
                <a:gd name="T11" fmla="*/ 490 h 490"/>
              </a:gdLst>
              <a:ahLst/>
              <a:cxnLst>
                <a:cxn ang="0">
                  <a:pos x="T0" y="T1"/>
                </a:cxn>
                <a:cxn ang="0">
                  <a:pos x="T2" y="T3"/>
                </a:cxn>
                <a:cxn ang="0">
                  <a:pos x="T4" y="T5"/>
                </a:cxn>
                <a:cxn ang="0">
                  <a:pos x="T6" y="T7"/>
                </a:cxn>
                <a:cxn ang="0">
                  <a:pos x="T8" y="T9"/>
                </a:cxn>
                <a:cxn ang="0">
                  <a:pos x="T10" y="T11"/>
                </a:cxn>
              </a:cxnLst>
              <a:rect l="0" t="0" r="r" b="b"/>
              <a:pathLst>
                <a:path w="809" h="490">
                  <a:moveTo>
                    <a:pt x="809" y="490"/>
                  </a:moveTo>
                  <a:cubicBezTo>
                    <a:pt x="174" y="490"/>
                    <a:pt x="174" y="490"/>
                    <a:pt x="174" y="490"/>
                  </a:cubicBezTo>
                  <a:cubicBezTo>
                    <a:pt x="0" y="0"/>
                    <a:pt x="0" y="0"/>
                    <a:pt x="0" y="0"/>
                  </a:cubicBezTo>
                  <a:cubicBezTo>
                    <a:pt x="608" y="0"/>
                    <a:pt x="608" y="0"/>
                    <a:pt x="608" y="0"/>
                  </a:cubicBezTo>
                  <a:cubicBezTo>
                    <a:pt x="625" y="0"/>
                    <a:pt x="640" y="11"/>
                    <a:pt x="645" y="27"/>
                  </a:cubicBezTo>
                  <a:lnTo>
                    <a:pt x="809" y="49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1" name="Freeform 22">
              <a:extLst>
                <a:ext uri="{FF2B5EF4-FFF2-40B4-BE49-F238E27FC236}">
                  <a16:creationId xmlns:a16="http://schemas.microsoft.com/office/drawing/2014/main" id="{49D2A486-38C5-4113-A76E-72FF7E293A0F}"/>
                </a:ext>
              </a:extLst>
            </p:cNvPr>
            <p:cNvSpPr>
              <a:spLocks/>
            </p:cNvSpPr>
            <p:nvPr/>
          </p:nvSpPr>
          <p:spPr bwMode="auto">
            <a:xfrm>
              <a:off x="2416" y="2145"/>
              <a:ext cx="1411" cy="864"/>
            </a:xfrm>
            <a:custGeom>
              <a:avLst/>
              <a:gdLst>
                <a:gd name="T0" fmla="*/ 801 w 801"/>
                <a:gd name="T1" fmla="*/ 490 h 490"/>
                <a:gd name="T2" fmla="*/ 165 w 801"/>
                <a:gd name="T3" fmla="*/ 490 h 490"/>
                <a:gd name="T4" fmla="*/ 7 w 801"/>
                <a:gd name="T5" fmla="*/ 44 h 490"/>
                <a:gd name="T6" fmla="*/ 38 w 801"/>
                <a:gd name="T7" fmla="*/ 0 h 490"/>
                <a:gd name="T8" fmla="*/ 599 w 801"/>
                <a:gd name="T9" fmla="*/ 0 h 490"/>
                <a:gd name="T10" fmla="*/ 637 w 801"/>
                <a:gd name="T11" fmla="*/ 27 h 490"/>
                <a:gd name="T12" fmla="*/ 801 w 801"/>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801" h="490">
                  <a:moveTo>
                    <a:pt x="801" y="490"/>
                  </a:moveTo>
                  <a:cubicBezTo>
                    <a:pt x="165" y="490"/>
                    <a:pt x="165" y="490"/>
                    <a:pt x="165" y="490"/>
                  </a:cubicBezTo>
                  <a:cubicBezTo>
                    <a:pt x="7" y="44"/>
                    <a:pt x="7" y="44"/>
                    <a:pt x="7" y="44"/>
                  </a:cubicBezTo>
                  <a:cubicBezTo>
                    <a:pt x="0" y="22"/>
                    <a:pt x="15" y="0"/>
                    <a:pt x="38" y="0"/>
                  </a:cubicBezTo>
                  <a:cubicBezTo>
                    <a:pt x="599" y="0"/>
                    <a:pt x="599" y="0"/>
                    <a:pt x="599" y="0"/>
                  </a:cubicBezTo>
                  <a:cubicBezTo>
                    <a:pt x="616" y="0"/>
                    <a:pt x="631" y="11"/>
                    <a:pt x="637" y="27"/>
                  </a:cubicBezTo>
                  <a:lnTo>
                    <a:pt x="801" y="49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2" name="Freeform 23">
              <a:extLst>
                <a:ext uri="{FF2B5EF4-FFF2-40B4-BE49-F238E27FC236}">
                  <a16:creationId xmlns:a16="http://schemas.microsoft.com/office/drawing/2014/main" id="{86999AB6-E3BF-457E-A423-C73B5FA73FFB}"/>
                </a:ext>
              </a:extLst>
            </p:cNvPr>
            <p:cNvSpPr>
              <a:spLocks/>
            </p:cNvSpPr>
            <p:nvPr/>
          </p:nvSpPr>
          <p:spPr bwMode="auto">
            <a:xfrm>
              <a:off x="2839" y="2200"/>
              <a:ext cx="613" cy="46"/>
            </a:xfrm>
            <a:custGeom>
              <a:avLst/>
              <a:gdLst>
                <a:gd name="T0" fmla="*/ 335 w 348"/>
                <a:gd name="T1" fmla="*/ 26 h 26"/>
                <a:gd name="T2" fmla="*/ 13 w 348"/>
                <a:gd name="T3" fmla="*/ 26 h 26"/>
                <a:gd name="T4" fmla="*/ 0 w 348"/>
                <a:gd name="T5" fmla="*/ 13 h 26"/>
                <a:gd name="T6" fmla="*/ 0 w 348"/>
                <a:gd name="T7" fmla="*/ 13 h 26"/>
                <a:gd name="T8" fmla="*/ 13 w 348"/>
                <a:gd name="T9" fmla="*/ 0 h 26"/>
                <a:gd name="T10" fmla="*/ 335 w 348"/>
                <a:gd name="T11" fmla="*/ 0 h 26"/>
                <a:gd name="T12" fmla="*/ 348 w 348"/>
                <a:gd name="T13" fmla="*/ 13 h 26"/>
                <a:gd name="T14" fmla="*/ 348 w 348"/>
                <a:gd name="T15" fmla="*/ 13 h 26"/>
                <a:gd name="T16" fmla="*/ 335 w 348"/>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6">
                  <a:moveTo>
                    <a:pt x="335" y="26"/>
                  </a:moveTo>
                  <a:cubicBezTo>
                    <a:pt x="13" y="26"/>
                    <a:pt x="13" y="26"/>
                    <a:pt x="13" y="26"/>
                  </a:cubicBezTo>
                  <a:cubicBezTo>
                    <a:pt x="6" y="26"/>
                    <a:pt x="0" y="20"/>
                    <a:pt x="0" y="13"/>
                  </a:cubicBezTo>
                  <a:cubicBezTo>
                    <a:pt x="0" y="13"/>
                    <a:pt x="0" y="13"/>
                    <a:pt x="0" y="13"/>
                  </a:cubicBezTo>
                  <a:cubicBezTo>
                    <a:pt x="0" y="5"/>
                    <a:pt x="6" y="0"/>
                    <a:pt x="13" y="0"/>
                  </a:cubicBezTo>
                  <a:cubicBezTo>
                    <a:pt x="335" y="0"/>
                    <a:pt x="335" y="0"/>
                    <a:pt x="335" y="0"/>
                  </a:cubicBezTo>
                  <a:cubicBezTo>
                    <a:pt x="342" y="0"/>
                    <a:pt x="348" y="5"/>
                    <a:pt x="348" y="13"/>
                  </a:cubicBezTo>
                  <a:cubicBezTo>
                    <a:pt x="348" y="13"/>
                    <a:pt x="348" y="13"/>
                    <a:pt x="348" y="13"/>
                  </a:cubicBezTo>
                  <a:cubicBezTo>
                    <a:pt x="348" y="20"/>
                    <a:pt x="342" y="26"/>
                    <a:pt x="335"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3" name="Freeform 24">
              <a:extLst>
                <a:ext uri="{FF2B5EF4-FFF2-40B4-BE49-F238E27FC236}">
                  <a16:creationId xmlns:a16="http://schemas.microsoft.com/office/drawing/2014/main" id="{ED67ABE2-F129-40FA-A67A-B2266A26E78C}"/>
                </a:ext>
              </a:extLst>
            </p:cNvPr>
            <p:cNvSpPr>
              <a:spLocks/>
            </p:cNvSpPr>
            <p:nvPr/>
          </p:nvSpPr>
          <p:spPr bwMode="auto">
            <a:xfrm>
              <a:off x="2519" y="2200"/>
              <a:ext cx="264" cy="46"/>
            </a:xfrm>
            <a:custGeom>
              <a:avLst/>
              <a:gdLst>
                <a:gd name="T0" fmla="*/ 137 w 150"/>
                <a:gd name="T1" fmla="*/ 26 h 26"/>
                <a:gd name="T2" fmla="*/ 13 w 150"/>
                <a:gd name="T3" fmla="*/ 26 h 26"/>
                <a:gd name="T4" fmla="*/ 0 w 150"/>
                <a:gd name="T5" fmla="*/ 13 h 26"/>
                <a:gd name="T6" fmla="*/ 0 w 150"/>
                <a:gd name="T7" fmla="*/ 13 h 26"/>
                <a:gd name="T8" fmla="*/ 13 w 150"/>
                <a:gd name="T9" fmla="*/ 0 h 26"/>
                <a:gd name="T10" fmla="*/ 137 w 150"/>
                <a:gd name="T11" fmla="*/ 0 h 26"/>
                <a:gd name="T12" fmla="*/ 150 w 150"/>
                <a:gd name="T13" fmla="*/ 13 h 26"/>
                <a:gd name="T14" fmla="*/ 150 w 150"/>
                <a:gd name="T15" fmla="*/ 13 h 26"/>
                <a:gd name="T16" fmla="*/ 137 w 150"/>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6">
                  <a:moveTo>
                    <a:pt x="137" y="26"/>
                  </a:moveTo>
                  <a:cubicBezTo>
                    <a:pt x="13" y="26"/>
                    <a:pt x="13" y="26"/>
                    <a:pt x="13" y="26"/>
                  </a:cubicBezTo>
                  <a:cubicBezTo>
                    <a:pt x="6" y="26"/>
                    <a:pt x="0" y="20"/>
                    <a:pt x="0" y="13"/>
                  </a:cubicBezTo>
                  <a:cubicBezTo>
                    <a:pt x="0" y="13"/>
                    <a:pt x="0" y="13"/>
                    <a:pt x="0" y="13"/>
                  </a:cubicBezTo>
                  <a:cubicBezTo>
                    <a:pt x="0" y="5"/>
                    <a:pt x="6" y="0"/>
                    <a:pt x="13" y="0"/>
                  </a:cubicBezTo>
                  <a:cubicBezTo>
                    <a:pt x="137" y="0"/>
                    <a:pt x="137" y="0"/>
                    <a:pt x="137" y="0"/>
                  </a:cubicBezTo>
                  <a:cubicBezTo>
                    <a:pt x="145" y="0"/>
                    <a:pt x="150" y="5"/>
                    <a:pt x="150" y="13"/>
                  </a:cubicBezTo>
                  <a:cubicBezTo>
                    <a:pt x="150" y="13"/>
                    <a:pt x="150" y="13"/>
                    <a:pt x="150" y="13"/>
                  </a:cubicBezTo>
                  <a:cubicBezTo>
                    <a:pt x="150" y="20"/>
                    <a:pt x="145" y="26"/>
                    <a:pt x="13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4" name="Freeform 25">
              <a:extLst>
                <a:ext uri="{FF2B5EF4-FFF2-40B4-BE49-F238E27FC236}">
                  <a16:creationId xmlns:a16="http://schemas.microsoft.com/office/drawing/2014/main" id="{9B738043-C21F-4E4F-8FC8-3CBAEDDBE3E7}"/>
                </a:ext>
              </a:extLst>
            </p:cNvPr>
            <p:cNvSpPr>
              <a:spLocks/>
            </p:cNvSpPr>
            <p:nvPr/>
          </p:nvSpPr>
          <p:spPr bwMode="auto">
            <a:xfrm>
              <a:off x="2540" y="3009"/>
              <a:ext cx="2715" cy="185"/>
            </a:xfrm>
            <a:custGeom>
              <a:avLst/>
              <a:gdLst>
                <a:gd name="T0" fmla="*/ 1531 w 1542"/>
                <a:gd name="T1" fmla="*/ 105 h 105"/>
                <a:gd name="T2" fmla="*/ 10 w 1542"/>
                <a:gd name="T3" fmla="*/ 105 h 105"/>
                <a:gd name="T4" fmla="*/ 0 w 1542"/>
                <a:gd name="T5" fmla="*/ 94 h 105"/>
                <a:gd name="T6" fmla="*/ 0 w 1542"/>
                <a:gd name="T7" fmla="*/ 10 h 105"/>
                <a:gd name="T8" fmla="*/ 10 w 1542"/>
                <a:gd name="T9" fmla="*/ 0 h 105"/>
                <a:gd name="T10" fmla="*/ 1531 w 1542"/>
                <a:gd name="T11" fmla="*/ 0 h 105"/>
                <a:gd name="T12" fmla="*/ 1542 w 1542"/>
                <a:gd name="T13" fmla="*/ 10 h 105"/>
                <a:gd name="T14" fmla="*/ 1542 w 1542"/>
                <a:gd name="T15" fmla="*/ 94 h 105"/>
                <a:gd name="T16" fmla="*/ 1531 w 1542"/>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2" h="105">
                  <a:moveTo>
                    <a:pt x="1531" y="105"/>
                  </a:moveTo>
                  <a:cubicBezTo>
                    <a:pt x="10" y="105"/>
                    <a:pt x="10" y="105"/>
                    <a:pt x="10" y="105"/>
                  </a:cubicBezTo>
                  <a:cubicBezTo>
                    <a:pt x="4" y="105"/>
                    <a:pt x="0" y="100"/>
                    <a:pt x="0" y="94"/>
                  </a:cubicBezTo>
                  <a:cubicBezTo>
                    <a:pt x="0" y="10"/>
                    <a:pt x="0" y="10"/>
                    <a:pt x="0" y="10"/>
                  </a:cubicBezTo>
                  <a:cubicBezTo>
                    <a:pt x="0" y="4"/>
                    <a:pt x="4" y="0"/>
                    <a:pt x="10" y="0"/>
                  </a:cubicBezTo>
                  <a:cubicBezTo>
                    <a:pt x="1531" y="0"/>
                    <a:pt x="1531" y="0"/>
                    <a:pt x="1531" y="0"/>
                  </a:cubicBezTo>
                  <a:cubicBezTo>
                    <a:pt x="1537" y="0"/>
                    <a:pt x="1542" y="4"/>
                    <a:pt x="1542" y="10"/>
                  </a:cubicBezTo>
                  <a:cubicBezTo>
                    <a:pt x="1542" y="94"/>
                    <a:pt x="1542" y="94"/>
                    <a:pt x="1542" y="94"/>
                  </a:cubicBezTo>
                  <a:cubicBezTo>
                    <a:pt x="1542" y="100"/>
                    <a:pt x="1537" y="105"/>
                    <a:pt x="1531" y="105"/>
                  </a:cubicBezTo>
                  <a:close/>
                </a:path>
              </a:pathLst>
            </a:custGeom>
            <a:solidFill>
              <a:srgbClr val="A64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5" name="Freeform 26">
              <a:extLst>
                <a:ext uri="{FF2B5EF4-FFF2-40B4-BE49-F238E27FC236}">
                  <a16:creationId xmlns:a16="http://schemas.microsoft.com/office/drawing/2014/main" id="{B02F27F9-CE99-41D2-9ABE-61012945E586}"/>
                </a:ext>
              </a:extLst>
            </p:cNvPr>
            <p:cNvSpPr>
              <a:spLocks/>
            </p:cNvSpPr>
            <p:nvPr/>
          </p:nvSpPr>
          <p:spPr bwMode="auto">
            <a:xfrm>
              <a:off x="4829" y="2039"/>
              <a:ext cx="67" cy="83"/>
            </a:xfrm>
            <a:custGeom>
              <a:avLst/>
              <a:gdLst>
                <a:gd name="T0" fmla="*/ 8 w 38"/>
                <a:gd name="T1" fmla="*/ 0 h 47"/>
                <a:gd name="T2" fmla="*/ 28 w 38"/>
                <a:gd name="T3" fmla="*/ 16 h 47"/>
                <a:gd name="T4" fmla="*/ 38 w 38"/>
                <a:gd name="T5" fmla="*/ 47 h 47"/>
                <a:gd name="T6" fmla="*/ 19 w 38"/>
                <a:gd name="T7" fmla="*/ 19 h 47"/>
                <a:gd name="T8" fmla="*/ 0 w 38"/>
                <a:gd name="T9" fmla="*/ 6 h 47"/>
                <a:gd name="T10" fmla="*/ 8 w 38"/>
                <a:gd name="T11" fmla="*/ 0 h 47"/>
              </a:gdLst>
              <a:ahLst/>
              <a:cxnLst>
                <a:cxn ang="0">
                  <a:pos x="T0" y="T1"/>
                </a:cxn>
                <a:cxn ang="0">
                  <a:pos x="T2" y="T3"/>
                </a:cxn>
                <a:cxn ang="0">
                  <a:pos x="T4" y="T5"/>
                </a:cxn>
                <a:cxn ang="0">
                  <a:pos x="T6" y="T7"/>
                </a:cxn>
                <a:cxn ang="0">
                  <a:pos x="T8" y="T9"/>
                </a:cxn>
                <a:cxn ang="0">
                  <a:pos x="T10" y="T11"/>
                </a:cxn>
              </a:cxnLst>
              <a:rect l="0" t="0" r="r" b="b"/>
              <a:pathLst>
                <a:path w="38" h="47">
                  <a:moveTo>
                    <a:pt x="8" y="0"/>
                  </a:moveTo>
                  <a:cubicBezTo>
                    <a:pt x="8" y="0"/>
                    <a:pt x="20" y="4"/>
                    <a:pt x="28" y="16"/>
                  </a:cubicBezTo>
                  <a:cubicBezTo>
                    <a:pt x="37" y="30"/>
                    <a:pt x="38" y="47"/>
                    <a:pt x="38" y="47"/>
                  </a:cubicBezTo>
                  <a:cubicBezTo>
                    <a:pt x="38" y="47"/>
                    <a:pt x="28" y="26"/>
                    <a:pt x="19" y="19"/>
                  </a:cubicBezTo>
                  <a:cubicBezTo>
                    <a:pt x="10" y="12"/>
                    <a:pt x="0" y="6"/>
                    <a:pt x="0" y="6"/>
                  </a:cubicBezTo>
                  <a:lnTo>
                    <a:pt x="8" y="0"/>
                  </a:lnTo>
                  <a:close/>
                </a:path>
              </a:pathLst>
            </a:custGeom>
            <a:solidFill>
              <a:srgbClr val="8B3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6" name="Freeform 27">
              <a:extLst>
                <a:ext uri="{FF2B5EF4-FFF2-40B4-BE49-F238E27FC236}">
                  <a16:creationId xmlns:a16="http://schemas.microsoft.com/office/drawing/2014/main" id="{9C6430BA-89D2-441E-BB56-55B66D4FA826}"/>
                </a:ext>
              </a:extLst>
            </p:cNvPr>
            <p:cNvSpPr>
              <a:spLocks/>
            </p:cNvSpPr>
            <p:nvPr/>
          </p:nvSpPr>
          <p:spPr bwMode="auto">
            <a:xfrm>
              <a:off x="4824" y="2004"/>
              <a:ext cx="133" cy="113"/>
            </a:xfrm>
            <a:custGeom>
              <a:avLst/>
              <a:gdLst>
                <a:gd name="T0" fmla="*/ 14 w 76"/>
                <a:gd name="T1" fmla="*/ 0 h 64"/>
                <a:gd name="T2" fmla="*/ 53 w 76"/>
                <a:gd name="T3" fmla="*/ 20 h 64"/>
                <a:gd name="T4" fmla="*/ 76 w 76"/>
                <a:gd name="T5" fmla="*/ 64 h 64"/>
                <a:gd name="T6" fmla="*/ 35 w 76"/>
                <a:gd name="T7" fmla="*/ 26 h 64"/>
                <a:gd name="T8" fmla="*/ 0 w 76"/>
                <a:gd name="T9" fmla="*/ 22 h 64"/>
                <a:gd name="T10" fmla="*/ 14 w 76"/>
                <a:gd name="T11" fmla="*/ 0 h 64"/>
              </a:gdLst>
              <a:ahLst/>
              <a:cxnLst>
                <a:cxn ang="0">
                  <a:pos x="T0" y="T1"/>
                </a:cxn>
                <a:cxn ang="0">
                  <a:pos x="T2" y="T3"/>
                </a:cxn>
                <a:cxn ang="0">
                  <a:pos x="T4" y="T5"/>
                </a:cxn>
                <a:cxn ang="0">
                  <a:pos x="T6" y="T7"/>
                </a:cxn>
                <a:cxn ang="0">
                  <a:pos x="T8" y="T9"/>
                </a:cxn>
                <a:cxn ang="0">
                  <a:pos x="T10" y="T11"/>
                </a:cxn>
              </a:cxnLst>
              <a:rect l="0" t="0" r="r" b="b"/>
              <a:pathLst>
                <a:path w="76" h="64">
                  <a:moveTo>
                    <a:pt x="14" y="0"/>
                  </a:moveTo>
                  <a:cubicBezTo>
                    <a:pt x="14" y="0"/>
                    <a:pt x="38" y="8"/>
                    <a:pt x="53" y="20"/>
                  </a:cubicBezTo>
                  <a:cubicBezTo>
                    <a:pt x="73" y="36"/>
                    <a:pt x="76" y="64"/>
                    <a:pt x="76" y="64"/>
                  </a:cubicBezTo>
                  <a:cubicBezTo>
                    <a:pt x="76" y="64"/>
                    <a:pt x="56" y="33"/>
                    <a:pt x="35" y="26"/>
                  </a:cubicBezTo>
                  <a:cubicBezTo>
                    <a:pt x="15" y="18"/>
                    <a:pt x="0" y="22"/>
                    <a:pt x="0" y="22"/>
                  </a:cubicBezTo>
                  <a:lnTo>
                    <a:pt x="14" y="0"/>
                  </a:lnTo>
                  <a:close/>
                </a:path>
              </a:pathLst>
            </a:custGeom>
            <a:solidFill>
              <a:srgbClr val="8B3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7" name="Freeform 28">
              <a:extLst>
                <a:ext uri="{FF2B5EF4-FFF2-40B4-BE49-F238E27FC236}">
                  <a16:creationId xmlns:a16="http://schemas.microsoft.com/office/drawing/2014/main" id="{AB1AF632-67B1-4750-8A53-59968C0B3606}"/>
                </a:ext>
              </a:extLst>
            </p:cNvPr>
            <p:cNvSpPr>
              <a:spLocks/>
            </p:cNvSpPr>
            <p:nvPr/>
          </p:nvSpPr>
          <p:spPr bwMode="auto">
            <a:xfrm>
              <a:off x="4640" y="1101"/>
              <a:ext cx="411" cy="413"/>
            </a:xfrm>
            <a:custGeom>
              <a:avLst/>
              <a:gdLst>
                <a:gd name="T0" fmla="*/ 181 w 233"/>
                <a:gd name="T1" fmla="*/ 35 h 234"/>
                <a:gd name="T2" fmla="*/ 198 w 233"/>
                <a:gd name="T3" fmla="*/ 181 h 234"/>
                <a:gd name="T4" fmla="*/ 187 w 233"/>
                <a:gd name="T5" fmla="*/ 193 h 234"/>
                <a:gd name="T6" fmla="*/ 202 w 233"/>
                <a:gd name="T7" fmla="*/ 185 h 234"/>
                <a:gd name="T8" fmla="*/ 224 w 233"/>
                <a:gd name="T9" fmla="*/ 163 h 234"/>
                <a:gd name="T10" fmla="*/ 181 w 233"/>
                <a:gd name="T11" fmla="*/ 222 h 234"/>
                <a:gd name="T12" fmla="*/ 168 w 233"/>
                <a:gd name="T13" fmla="*/ 207 h 234"/>
                <a:gd name="T14" fmla="*/ 53 w 233"/>
                <a:gd name="T15" fmla="*/ 198 h 234"/>
                <a:gd name="T16" fmla="*/ 35 w 233"/>
                <a:gd name="T17" fmla="*/ 53 h 234"/>
                <a:gd name="T18" fmla="*/ 181 w 233"/>
                <a:gd name="T19" fmla="*/ 3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4">
                  <a:moveTo>
                    <a:pt x="181" y="35"/>
                  </a:moveTo>
                  <a:cubicBezTo>
                    <a:pt x="225" y="71"/>
                    <a:pt x="233" y="136"/>
                    <a:pt x="198" y="181"/>
                  </a:cubicBezTo>
                  <a:cubicBezTo>
                    <a:pt x="194" y="185"/>
                    <a:pt x="191" y="189"/>
                    <a:pt x="187" y="193"/>
                  </a:cubicBezTo>
                  <a:cubicBezTo>
                    <a:pt x="191" y="191"/>
                    <a:pt x="197" y="188"/>
                    <a:pt x="202" y="185"/>
                  </a:cubicBezTo>
                  <a:cubicBezTo>
                    <a:pt x="217" y="176"/>
                    <a:pt x="224" y="163"/>
                    <a:pt x="224" y="163"/>
                  </a:cubicBezTo>
                  <a:cubicBezTo>
                    <a:pt x="224" y="163"/>
                    <a:pt x="217" y="204"/>
                    <a:pt x="181" y="222"/>
                  </a:cubicBezTo>
                  <a:cubicBezTo>
                    <a:pt x="156" y="234"/>
                    <a:pt x="162" y="218"/>
                    <a:pt x="168" y="207"/>
                  </a:cubicBezTo>
                  <a:cubicBezTo>
                    <a:pt x="132" y="227"/>
                    <a:pt x="87" y="225"/>
                    <a:pt x="53" y="198"/>
                  </a:cubicBezTo>
                  <a:cubicBezTo>
                    <a:pt x="8" y="163"/>
                    <a:pt x="0" y="98"/>
                    <a:pt x="35" y="53"/>
                  </a:cubicBezTo>
                  <a:cubicBezTo>
                    <a:pt x="71" y="8"/>
                    <a:pt x="136" y="0"/>
                    <a:pt x="181" y="35"/>
                  </a:cubicBezTo>
                  <a:close/>
                </a:path>
              </a:pathLst>
            </a:custGeom>
            <a:solidFill>
              <a:srgbClr val="8B3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8" name="Freeform 29">
              <a:extLst>
                <a:ext uri="{FF2B5EF4-FFF2-40B4-BE49-F238E27FC236}">
                  <a16:creationId xmlns:a16="http://schemas.microsoft.com/office/drawing/2014/main" id="{0D115AA1-E554-4238-A5DA-806D48D70F68}"/>
                </a:ext>
              </a:extLst>
            </p:cNvPr>
            <p:cNvSpPr>
              <a:spLocks/>
            </p:cNvSpPr>
            <p:nvPr/>
          </p:nvSpPr>
          <p:spPr bwMode="auto">
            <a:xfrm>
              <a:off x="4660" y="1103"/>
              <a:ext cx="285" cy="222"/>
            </a:xfrm>
            <a:custGeom>
              <a:avLst/>
              <a:gdLst>
                <a:gd name="T0" fmla="*/ 24 w 162"/>
                <a:gd name="T1" fmla="*/ 52 h 126"/>
                <a:gd name="T2" fmla="*/ 161 w 162"/>
                <a:gd name="T3" fmla="*/ 28 h 126"/>
                <a:gd name="T4" fmla="*/ 157 w 162"/>
                <a:gd name="T5" fmla="*/ 60 h 126"/>
                <a:gd name="T6" fmla="*/ 76 w 162"/>
                <a:gd name="T7" fmla="*/ 96 h 126"/>
                <a:gd name="T8" fmla="*/ 110 w 162"/>
                <a:gd name="T9" fmla="*/ 102 h 126"/>
                <a:gd name="T10" fmla="*/ 137 w 162"/>
                <a:gd name="T11" fmla="*/ 97 h 126"/>
                <a:gd name="T12" fmla="*/ 67 w 162"/>
                <a:gd name="T13" fmla="*/ 121 h 126"/>
                <a:gd name="T14" fmla="*/ 3 w 162"/>
                <a:gd name="T15" fmla="*/ 126 h 126"/>
                <a:gd name="T16" fmla="*/ 24 w 162"/>
                <a:gd name="T17"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26">
                  <a:moveTo>
                    <a:pt x="24" y="52"/>
                  </a:moveTo>
                  <a:cubicBezTo>
                    <a:pt x="57" y="10"/>
                    <a:pt x="117" y="0"/>
                    <a:pt x="161" y="28"/>
                  </a:cubicBezTo>
                  <a:cubicBezTo>
                    <a:pt x="162" y="37"/>
                    <a:pt x="162" y="52"/>
                    <a:pt x="157" y="60"/>
                  </a:cubicBezTo>
                  <a:cubicBezTo>
                    <a:pt x="135" y="91"/>
                    <a:pt x="76" y="96"/>
                    <a:pt x="76" y="96"/>
                  </a:cubicBezTo>
                  <a:cubicBezTo>
                    <a:pt x="76" y="96"/>
                    <a:pt x="95" y="104"/>
                    <a:pt x="110" y="102"/>
                  </a:cubicBezTo>
                  <a:cubicBezTo>
                    <a:pt x="124" y="101"/>
                    <a:pt x="137" y="97"/>
                    <a:pt x="137" y="97"/>
                  </a:cubicBezTo>
                  <a:cubicBezTo>
                    <a:pt x="137" y="97"/>
                    <a:pt x="113" y="121"/>
                    <a:pt x="67" y="121"/>
                  </a:cubicBezTo>
                  <a:cubicBezTo>
                    <a:pt x="49" y="121"/>
                    <a:pt x="24" y="126"/>
                    <a:pt x="3" y="126"/>
                  </a:cubicBezTo>
                  <a:cubicBezTo>
                    <a:pt x="0" y="101"/>
                    <a:pt x="7" y="74"/>
                    <a:pt x="24" y="52"/>
                  </a:cubicBezTo>
                  <a:close/>
                </a:path>
              </a:pathLst>
            </a:custGeom>
            <a:solidFill>
              <a:srgbClr val="A0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79" name="Freeform 30">
              <a:extLst>
                <a:ext uri="{FF2B5EF4-FFF2-40B4-BE49-F238E27FC236}">
                  <a16:creationId xmlns:a16="http://schemas.microsoft.com/office/drawing/2014/main" id="{50DCE002-A4CA-4862-A398-1EEBF7694F02}"/>
                </a:ext>
              </a:extLst>
            </p:cNvPr>
            <p:cNvSpPr>
              <a:spLocks/>
            </p:cNvSpPr>
            <p:nvPr/>
          </p:nvSpPr>
          <p:spPr bwMode="auto">
            <a:xfrm>
              <a:off x="4716" y="1294"/>
              <a:ext cx="340" cy="761"/>
            </a:xfrm>
            <a:custGeom>
              <a:avLst/>
              <a:gdLst>
                <a:gd name="T0" fmla="*/ 20 w 193"/>
                <a:gd name="T1" fmla="*/ 0 h 432"/>
                <a:gd name="T2" fmla="*/ 169 w 193"/>
                <a:gd name="T3" fmla="*/ 206 h 432"/>
                <a:gd name="T4" fmla="*/ 65 w 193"/>
                <a:gd name="T5" fmla="*/ 432 h 432"/>
                <a:gd name="T6" fmla="*/ 0 w 193"/>
                <a:gd name="T7" fmla="*/ 75 h 432"/>
                <a:gd name="T8" fmla="*/ 20 w 193"/>
                <a:gd name="T9" fmla="*/ 0 h 432"/>
              </a:gdLst>
              <a:ahLst/>
              <a:cxnLst>
                <a:cxn ang="0">
                  <a:pos x="T0" y="T1"/>
                </a:cxn>
                <a:cxn ang="0">
                  <a:pos x="T2" y="T3"/>
                </a:cxn>
                <a:cxn ang="0">
                  <a:pos x="T4" y="T5"/>
                </a:cxn>
                <a:cxn ang="0">
                  <a:pos x="T6" y="T7"/>
                </a:cxn>
                <a:cxn ang="0">
                  <a:pos x="T8" y="T9"/>
                </a:cxn>
              </a:cxnLst>
              <a:rect l="0" t="0" r="r" b="b"/>
              <a:pathLst>
                <a:path w="193" h="432">
                  <a:moveTo>
                    <a:pt x="20" y="0"/>
                  </a:moveTo>
                  <a:cubicBezTo>
                    <a:pt x="20" y="0"/>
                    <a:pt x="142" y="41"/>
                    <a:pt x="169" y="206"/>
                  </a:cubicBezTo>
                  <a:cubicBezTo>
                    <a:pt x="193" y="351"/>
                    <a:pt x="65" y="432"/>
                    <a:pt x="65" y="432"/>
                  </a:cubicBezTo>
                  <a:cubicBezTo>
                    <a:pt x="0" y="75"/>
                    <a:pt x="0" y="75"/>
                    <a:pt x="0" y="75"/>
                  </a:cubicBezTo>
                  <a:lnTo>
                    <a:pt x="20" y="0"/>
                  </a:lnTo>
                  <a:close/>
                </a:path>
              </a:pathLst>
            </a:custGeom>
            <a:solidFill>
              <a:srgbClr val="A0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0" name="Freeform 31">
              <a:extLst>
                <a:ext uri="{FF2B5EF4-FFF2-40B4-BE49-F238E27FC236}">
                  <a16:creationId xmlns:a16="http://schemas.microsoft.com/office/drawing/2014/main" id="{8EFE178F-2467-4B41-B38F-785418350E0E}"/>
                </a:ext>
              </a:extLst>
            </p:cNvPr>
            <p:cNvSpPr>
              <a:spLocks/>
            </p:cNvSpPr>
            <p:nvPr/>
          </p:nvSpPr>
          <p:spPr bwMode="auto">
            <a:xfrm>
              <a:off x="3954" y="1279"/>
              <a:ext cx="894" cy="1178"/>
            </a:xfrm>
            <a:custGeom>
              <a:avLst/>
              <a:gdLst>
                <a:gd name="T0" fmla="*/ 271 w 508"/>
                <a:gd name="T1" fmla="*/ 655 h 668"/>
                <a:gd name="T2" fmla="*/ 271 w 508"/>
                <a:gd name="T3" fmla="*/ 655 h 668"/>
                <a:gd name="T4" fmla="*/ 501 w 508"/>
                <a:gd name="T5" fmla="*/ 395 h 668"/>
                <a:gd name="T6" fmla="*/ 453 w 508"/>
                <a:gd name="T7" fmla="*/ 8 h 668"/>
                <a:gd name="T8" fmla="*/ 448 w 508"/>
                <a:gd name="T9" fmla="*/ 0 h 668"/>
                <a:gd name="T10" fmla="*/ 144 w 508"/>
                <a:gd name="T11" fmla="*/ 30 h 668"/>
                <a:gd name="T12" fmla="*/ 64 w 508"/>
                <a:gd name="T13" fmla="*/ 180 h 668"/>
                <a:gd name="T14" fmla="*/ 70 w 508"/>
                <a:gd name="T15" fmla="*/ 461 h 668"/>
                <a:gd name="T16" fmla="*/ 271 w 508"/>
                <a:gd name="T17" fmla="*/ 655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668">
                  <a:moveTo>
                    <a:pt x="271" y="655"/>
                  </a:moveTo>
                  <a:cubicBezTo>
                    <a:pt x="271" y="655"/>
                    <a:pt x="271" y="655"/>
                    <a:pt x="271" y="655"/>
                  </a:cubicBezTo>
                  <a:cubicBezTo>
                    <a:pt x="401" y="640"/>
                    <a:pt x="508" y="505"/>
                    <a:pt x="501" y="395"/>
                  </a:cubicBezTo>
                  <a:cubicBezTo>
                    <a:pt x="453" y="8"/>
                    <a:pt x="453" y="8"/>
                    <a:pt x="453" y="8"/>
                  </a:cubicBezTo>
                  <a:cubicBezTo>
                    <a:pt x="448" y="0"/>
                    <a:pt x="448" y="0"/>
                    <a:pt x="448" y="0"/>
                  </a:cubicBezTo>
                  <a:cubicBezTo>
                    <a:pt x="144" y="30"/>
                    <a:pt x="144" y="30"/>
                    <a:pt x="144" y="30"/>
                  </a:cubicBezTo>
                  <a:cubicBezTo>
                    <a:pt x="64" y="180"/>
                    <a:pt x="64" y="180"/>
                    <a:pt x="64" y="180"/>
                  </a:cubicBezTo>
                  <a:cubicBezTo>
                    <a:pt x="64" y="180"/>
                    <a:pt x="0" y="237"/>
                    <a:pt x="70" y="461"/>
                  </a:cubicBezTo>
                  <a:cubicBezTo>
                    <a:pt x="103" y="569"/>
                    <a:pt x="159" y="668"/>
                    <a:pt x="271" y="655"/>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1" name="Freeform 32">
              <a:extLst>
                <a:ext uri="{FF2B5EF4-FFF2-40B4-BE49-F238E27FC236}">
                  <a16:creationId xmlns:a16="http://schemas.microsoft.com/office/drawing/2014/main" id="{748854AD-6F08-4ADE-9B8D-D9F85A1023A1}"/>
                </a:ext>
              </a:extLst>
            </p:cNvPr>
            <p:cNvSpPr>
              <a:spLocks/>
            </p:cNvSpPr>
            <p:nvPr/>
          </p:nvSpPr>
          <p:spPr bwMode="auto">
            <a:xfrm>
              <a:off x="4420" y="1858"/>
              <a:ext cx="88" cy="88"/>
            </a:xfrm>
            <a:custGeom>
              <a:avLst/>
              <a:gdLst>
                <a:gd name="T0" fmla="*/ 2 w 50"/>
                <a:gd name="T1" fmla="*/ 28 h 50"/>
                <a:gd name="T2" fmla="*/ 28 w 50"/>
                <a:gd name="T3" fmla="*/ 49 h 50"/>
                <a:gd name="T4" fmla="*/ 48 w 50"/>
                <a:gd name="T5" fmla="*/ 22 h 50"/>
                <a:gd name="T6" fmla="*/ 22 w 50"/>
                <a:gd name="T7" fmla="*/ 2 h 50"/>
                <a:gd name="T8" fmla="*/ 2 w 50"/>
                <a:gd name="T9" fmla="*/ 28 h 50"/>
              </a:gdLst>
              <a:ahLst/>
              <a:cxnLst>
                <a:cxn ang="0">
                  <a:pos x="T0" y="T1"/>
                </a:cxn>
                <a:cxn ang="0">
                  <a:pos x="T2" y="T3"/>
                </a:cxn>
                <a:cxn ang="0">
                  <a:pos x="T4" y="T5"/>
                </a:cxn>
                <a:cxn ang="0">
                  <a:pos x="T6" y="T7"/>
                </a:cxn>
                <a:cxn ang="0">
                  <a:pos x="T8" y="T9"/>
                </a:cxn>
              </a:cxnLst>
              <a:rect l="0" t="0" r="r" b="b"/>
              <a:pathLst>
                <a:path w="50" h="50">
                  <a:moveTo>
                    <a:pt x="2" y="28"/>
                  </a:moveTo>
                  <a:cubicBezTo>
                    <a:pt x="3" y="41"/>
                    <a:pt x="15" y="50"/>
                    <a:pt x="28" y="49"/>
                  </a:cubicBezTo>
                  <a:cubicBezTo>
                    <a:pt x="41" y="47"/>
                    <a:pt x="50" y="35"/>
                    <a:pt x="48" y="22"/>
                  </a:cubicBezTo>
                  <a:cubicBezTo>
                    <a:pt x="47" y="10"/>
                    <a:pt x="35" y="0"/>
                    <a:pt x="22" y="2"/>
                  </a:cubicBezTo>
                  <a:cubicBezTo>
                    <a:pt x="9" y="3"/>
                    <a:pt x="0" y="15"/>
                    <a:pt x="2" y="2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2" name="Freeform 33">
              <a:extLst>
                <a:ext uri="{FF2B5EF4-FFF2-40B4-BE49-F238E27FC236}">
                  <a16:creationId xmlns:a16="http://schemas.microsoft.com/office/drawing/2014/main" id="{39E34B6F-9A72-4693-80CD-9E34C23D958D}"/>
                </a:ext>
              </a:extLst>
            </p:cNvPr>
            <p:cNvSpPr>
              <a:spLocks/>
            </p:cNvSpPr>
            <p:nvPr/>
          </p:nvSpPr>
          <p:spPr bwMode="auto">
            <a:xfrm>
              <a:off x="4102" y="1895"/>
              <a:ext cx="88" cy="88"/>
            </a:xfrm>
            <a:custGeom>
              <a:avLst/>
              <a:gdLst>
                <a:gd name="T0" fmla="*/ 2 w 50"/>
                <a:gd name="T1" fmla="*/ 28 h 50"/>
                <a:gd name="T2" fmla="*/ 28 w 50"/>
                <a:gd name="T3" fmla="*/ 49 h 50"/>
                <a:gd name="T4" fmla="*/ 49 w 50"/>
                <a:gd name="T5" fmla="*/ 23 h 50"/>
                <a:gd name="T6" fmla="*/ 22 w 50"/>
                <a:gd name="T7" fmla="*/ 2 h 50"/>
                <a:gd name="T8" fmla="*/ 2 w 50"/>
                <a:gd name="T9" fmla="*/ 28 h 50"/>
              </a:gdLst>
              <a:ahLst/>
              <a:cxnLst>
                <a:cxn ang="0">
                  <a:pos x="T0" y="T1"/>
                </a:cxn>
                <a:cxn ang="0">
                  <a:pos x="T2" y="T3"/>
                </a:cxn>
                <a:cxn ang="0">
                  <a:pos x="T4" y="T5"/>
                </a:cxn>
                <a:cxn ang="0">
                  <a:pos x="T6" y="T7"/>
                </a:cxn>
                <a:cxn ang="0">
                  <a:pos x="T8" y="T9"/>
                </a:cxn>
              </a:cxnLst>
              <a:rect l="0" t="0" r="r" b="b"/>
              <a:pathLst>
                <a:path w="50" h="50">
                  <a:moveTo>
                    <a:pt x="2" y="28"/>
                  </a:moveTo>
                  <a:cubicBezTo>
                    <a:pt x="3" y="41"/>
                    <a:pt x="15" y="50"/>
                    <a:pt x="28" y="49"/>
                  </a:cubicBezTo>
                  <a:cubicBezTo>
                    <a:pt x="41" y="47"/>
                    <a:pt x="50" y="36"/>
                    <a:pt x="49" y="23"/>
                  </a:cubicBezTo>
                  <a:cubicBezTo>
                    <a:pt x="47" y="10"/>
                    <a:pt x="35" y="0"/>
                    <a:pt x="22" y="2"/>
                  </a:cubicBezTo>
                  <a:cubicBezTo>
                    <a:pt x="10" y="3"/>
                    <a:pt x="0" y="15"/>
                    <a:pt x="2" y="2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3" name="Freeform 34">
              <a:extLst>
                <a:ext uri="{FF2B5EF4-FFF2-40B4-BE49-F238E27FC236}">
                  <a16:creationId xmlns:a16="http://schemas.microsoft.com/office/drawing/2014/main" id="{4EFE96B6-CA6A-450B-BC4C-FD83EFD87354}"/>
                </a:ext>
              </a:extLst>
            </p:cNvPr>
            <p:cNvSpPr>
              <a:spLocks/>
            </p:cNvSpPr>
            <p:nvPr/>
          </p:nvSpPr>
          <p:spPr bwMode="auto">
            <a:xfrm>
              <a:off x="4140" y="1909"/>
              <a:ext cx="34" cy="33"/>
            </a:xfrm>
            <a:custGeom>
              <a:avLst/>
              <a:gdLst>
                <a:gd name="T0" fmla="*/ 0 w 19"/>
                <a:gd name="T1" fmla="*/ 11 h 19"/>
                <a:gd name="T2" fmla="*/ 10 w 19"/>
                <a:gd name="T3" fmla="*/ 18 h 19"/>
                <a:gd name="T4" fmla="*/ 18 w 19"/>
                <a:gd name="T5" fmla="*/ 8 h 19"/>
                <a:gd name="T6" fmla="*/ 8 w 19"/>
                <a:gd name="T7" fmla="*/ 1 h 19"/>
                <a:gd name="T8" fmla="*/ 0 w 19"/>
                <a:gd name="T9" fmla="*/ 11 h 19"/>
              </a:gdLst>
              <a:ahLst/>
              <a:cxnLst>
                <a:cxn ang="0">
                  <a:pos x="T0" y="T1"/>
                </a:cxn>
                <a:cxn ang="0">
                  <a:pos x="T2" y="T3"/>
                </a:cxn>
                <a:cxn ang="0">
                  <a:pos x="T4" y="T5"/>
                </a:cxn>
                <a:cxn ang="0">
                  <a:pos x="T6" y="T7"/>
                </a:cxn>
                <a:cxn ang="0">
                  <a:pos x="T8" y="T9"/>
                </a:cxn>
              </a:cxnLst>
              <a:rect l="0" t="0" r="r" b="b"/>
              <a:pathLst>
                <a:path w="19" h="19">
                  <a:moveTo>
                    <a:pt x="0" y="11"/>
                  </a:moveTo>
                  <a:cubicBezTo>
                    <a:pt x="1" y="16"/>
                    <a:pt x="5" y="19"/>
                    <a:pt x="10" y="18"/>
                  </a:cubicBezTo>
                  <a:cubicBezTo>
                    <a:pt x="15" y="18"/>
                    <a:pt x="19" y="13"/>
                    <a:pt x="18" y="8"/>
                  </a:cubicBezTo>
                  <a:cubicBezTo>
                    <a:pt x="18" y="4"/>
                    <a:pt x="13" y="0"/>
                    <a:pt x="8" y="1"/>
                  </a:cubicBezTo>
                  <a:cubicBezTo>
                    <a:pt x="3" y="1"/>
                    <a:pt x="0" y="6"/>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4" name="Freeform 35">
              <a:extLst>
                <a:ext uri="{FF2B5EF4-FFF2-40B4-BE49-F238E27FC236}">
                  <a16:creationId xmlns:a16="http://schemas.microsoft.com/office/drawing/2014/main" id="{CFD5F19C-B8FC-4826-8B93-70B566ADD50E}"/>
                </a:ext>
              </a:extLst>
            </p:cNvPr>
            <p:cNvSpPr>
              <a:spLocks/>
            </p:cNvSpPr>
            <p:nvPr/>
          </p:nvSpPr>
          <p:spPr bwMode="auto">
            <a:xfrm>
              <a:off x="4369" y="1676"/>
              <a:ext cx="173" cy="62"/>
            </a:xfrm>
            <a:custGeom>
              <a:avLst/>
              <a:gdLst>
                <a:gd name="T0" fmla="*/ 0 w 98"/>
                <a:gd name="T1" fmla="*/ 35 h 35"/>
                <a:gd name="T2" fmla="*/ 17 w 98"/>
                <a:gd name="T3" fmla="*/ 11 h 35"/>
                <a:gd name="T4" fmla="*/ 46 w 98"/>
                <a:gd name="T5" fmla="*/ 0 h 35"/>
                <a:gd name="T6" fmla="*/ 75 w 98"/>
                <a:gd name="T7" fmla="*/ 5 h 35"/>
                <a:gd name="T8" fmla="*/ 98 w 98"/>
                <a:gd name="T9" fmla="*/ 24 h 35"/>
                <a:gd name="T10" fmla="*/ 74 w 98"/>
                <a:gd name="T11" fmla="*/ 9 h 35"/>
                <a:gd name="T12" fmla="*/ 46 w 98"/>
                <a:gd name="T13" fmla="*/ 6 h 35"/>
                <a:gd name="T14" fmla="*/ 20 w 98"/>
                <a:gd name="T15" fmla="*/ 15 h 35"/>
                <a:gd name="T16" fmla="*/ 0 w 9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35">
                  <a:moveTo>
                    <a:pt x="0" y="35"/>
                  </a:moveTo>
                  <a:cubicBezTo>
                    <a:pt x="3" y="26"/>
                    <a:pt x="9" y="17"/>
                    <a:pt x="17" y="11"/>
                  </a:cubicBezTo>
                  <a:cubicBezTo>
                    <a:pt x="25" y="4"/>
                    <a:pt x="36" y="1"/>
                    <a:pt x="46" y="0"/>
                  </a:cubicBezTo>
                  <a:cubicBezTo>
                    <a:pt x="56" y="0"/>
                    <a:pt x="66" y="1"/>
                    <a:pt x="75" y="5"/>
                  </a:cubicBezTo>
                  <a:cubicBezTo>
                    <a:pt x="85" y="9"/>
                    <a:pt x="94" y="15"/>
                    <a:pt x="98" y="24"/>
                  </a:cubicBezTo>
                  <a:cubicBezTo>
                    <a:pt x="92" y="17"/>
                    <a:pt x="83" y="12"/>
                    <a:pt x="74" y="9"/>
                  </a:cubicBezTo>
                  <a:cubicBezTo>
                    <a:pt x="65" y="7"/>
                    <a:pt x="55" y="6"/>
                    <a:pt x="46" y="6"/>
                  </a:cubicBezTo>
                  <a:cubicBezTo>
                    <a:pt x="37" y="6"/>
                    <a:pt x="28" y="9"/>
                    <a:pt x="20" y="15"/>
                  </a:cubicBezTo>
                  <a:cubicBezTo>
                    <a:pt x="12" y="20"/>
                    <a:pt x="6" y="27"/>
                    <a:pt x="0" y="35"/>
                  </a:cubicBezTo>
                  <a:close/>
                </a:path>
              </a:pathLst>
            </a:custGeom>
            <a:solidFill>
              <a:srgbClr val="8B3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5" name="Freeform 36">
              <a:extLst>
                <a:ext uri="{FF2B5EF4-FFF2-40B4-BE49-F238E27FC236}">
                  <a16:creationId xmlns:a16="http://schemas.microsoft.com/office/drawing/2014/main" id="{84E5EC4A-BED8-4C37-B99B-3ADDAF092C8C}"/>
                </a:ext>
              </a:extLst>
            </p:cNvPr>
            <p:cNvSpPr>
              <a:spLocks/>
            </p:cNvSpPr>
            <p:nvPr/>
          </p:nvSpPr>
          <p:spPr bwMode="auto">
            <a:xfrm>
              <a:off x="4051" y="1787"/>
              <a:ext cx="170" cy="41"/>
            </a:xfrm>
            <a:custGeom>
              <a:avLst/>
              <a:gdLst>
                <a:gd name="T0" fmla="*/ 97 w 97"/>
                <a:gd name="T1" fmla="*/ 0 h 23"/>
                <a:gd name="T2" fmla="*/ 75 w 97"/>
                <a:gd name="T3" fmla="*/ 16 h 23"/>
                <a:gd name="T4" fmla="*/ 48 w 97"/>
                <a:gd name="T5" fmla="*/ 23 h 23"/>
                <a:gd name="T6" fmla="*/ 34 w 97"/>
                <a:gd name="T7" fmla="*/ 22 h 23"/>
                <a:gd name="T8" fmla="*/ 20 w 97"/>
                <a:gd name="T9" fmla="*/ 18 h 23"/>
                <a:gd name="T10" fmla="*/ 8 w 97"/>
                <a:gd name="T11" fmla="*/ 11 h 23"/>
                <a:gd name="T12" fmla="*/ 0 w 97"/>
                <a:gd name="T13" fmla="*/ 0 h 23"/>
                <a:gd name="T14" fmla="*/ 22 w 97"/>
                <a:gd name="T15" fmla="*/ 13 h 23"/>
                <a:gd name="T16" fmla="*/ 48 w 97"/>
                <a:gd name="T17" fmla="*/ 17 h 23"/>
                <a:gd name="T18" fmla="*/ 73 w 97"/>
                <a:gd name="T19" fmla="*/ 12 h 23"/>
                <a:gd name="T20" fmla="*/ 97 w 97"/>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23">
                  <a:moveTo>
                    <a:pt x="97" y="0"/>
                  </a:moveTo>
                  <a:cubicBezTo>
                    <a:pt x="90" y="7"/>
                    <a:pt x="83" y="12"/>
                    <a:pt x="75" y="16"/>
                  </a:cubicBezTo>
                  <a:cubicBezTo>
                    <a:pt x="66" y="20"/>
                    <a:pt x="57" y="22"/>
                    <a:pt x="48" y="23"/>
                  </a:cubicBezTo>
                  <a:cubicBezTo>
                    <a:pt x="43" y="23"/>
                    <a:pt x="38" y="22"/>
                    <a:pt x="34" y="22"/>
                  </a:cubicBezTo>
                  <a:cubicBezTo>
                    <a:pt x="29" y="21"/>
                    <a:pt x="25" y="20"/>
                    <a:pt x="20" y="18"/>
                  </a:cubicBezTo>
                  <a:cubicBezTo>
                    <a:pt x="16" y="16"/>
                    <a:pt x="12" y="14"/>
                    <a:pt x="8" y="11"/>
                  </a:cubicBezTo>
                  <a:cubicBezTo>
                    <a:pt x="5" y="8"/>
                    <a:pt x="1" y="5"/>
                    <a:pt x="0" y="0"/>
                  </a:cubicBezTo>
                  <a:cubicBezTo>
                    <a:pt x="6" y="7"/>
                    <a:pt x="14" y="10"/>
                    <a:pt x="22" y="13"/>
                  </a:cubicBezTo>
                  <a:cubicBezTo>
                    <a:pt x="30" y="15"/>
                    <a:pt x="39" y="17"/>
                    <a:pt x="48" y="17"/>
                  </a:cubicBezTo>
                  <a:cubicBezTo>
                    <a:pt x="56" y="17"/>
                    <a:pt x="65" y="15"/>
                    <a:pt x="73" y="12"/>
                  </a:cubicBezTo>
                  <a:cubicBezTo>
                    <a:pt x="81" y="9"/>
                    <a:pt x="89" y="5"/>
                    <a:pt x="97" y="0"/>
                  </a:cubicBezTo>
                  <a:close/>
                </a:path>
              </a:pathLst>
            </a:custGeom>
            <a:solidFill>
              <a:srgbClr val="8B3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6" name="Freeform 37">
              <a:extLst>
                <a:ext uri="{FF2B5EF4-FFF2-40B4-BE49-F238E27FC236}">
                  <a16:creationId xmlns:a16="http://schemas.microsoft.com/office/drawing/2014/main" id="{4D945F97-37AA-437E-87DD-F6EB19A45FD4}"/>
                </a:ext>
              </a:extLst>
            </p:cNvPr>
            <p:cNvSpPr>
              <a:spLocks/>
            </p:cNvSpPr>
            <p:nvPr/>
          </p:nvSpPr>
          <p:spPr bwMode="auto">
            <a:xfrm>
              <a:off x="4464" y="1858"/>
              <a:ext cx="67" cy="47"/>
            </a:xfrm>
            <a:custGeom>
              <a:avLst/>
              <a:gdLst>
                <a:gd name="T0" fmla="*/ 0 w 38"/>
                <a:gd name="T1" fmla="*/ 25 h 27"/>
                <a:gd name="T2" fmla="*/ 22 w 38"/>
                <a:gd name="T3" fmla="*/ 17 h 27"/>
                <a:gd name="T4" fmla="*/ 31 w 38"/>
                <a:gd name="T5" fmla="*/ 10 h 27"/>
                <a:gd name="T6" fmla="*/ 38 w 38"/>
                <a:gd name="T7" fmla="*/ 0 h 27"/>
                <a:gd name="T8" fmla="*/ 35 w 38"/>
                <a:gd name="T9" fmla="*/ 12 h 27"/>
                <a:gd name="T10" fmla="*/ 26 w 38"/>
                <a:gd name="T11" fmla="*/ 22 h 27"/>
                <a:gd name="T12" fmla="*/ 13 w 38"/>
                <a:gd name="T13" fmla="*/ 27 h 27"/>
                <a:gd name="T14" fmla="*/ 0 w 38"/>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7">
                  <a:moveTo>
                    <a:pt x="0" y="25"/>
                  </a:moveTo>
                  <a:cubicBezTo>
                    <a:pt x="8" y="24"/>
                    <a:pt x="16" y="21"/>
                    <a:pt x="22" y="17"/>
                  </a:cubicBezTo>
                  <a:cubicBezTo>
                    <a:pt x="26" y="15"/>
                    <a:pt x="28" y="13"/>
                    <a:pt x="31" y="10"/>
                  </a:cubicBezTo>
                  <a:cubicBezTo>
                    <a:pt x="34" y="7"/>
                    <a:pt x="36" y="3"/>
                    <a:pt x="38" y="0"/>
                  </a:cubicBezTo>
                  <a:cubicBezTo>
                    <a:pt x="38" y="4"/>
                    <a:pt x="37" y="9"/>
                    <a:pt x="35" y="12"/>
                  </a:cubicBezTo>
                  <a:cubicBezTo>
                    <a:pt x="33" y="16"/>
                    <a:pt x="29" y="20"/>
                    <a:pt x="26" y="22"/>
                  </a:cubicBezTo>
                  <a:cubicBezTo>
                    <a:pt x="22" y="25"/>
                    <a:pt x="17" y="26"/>
                    <a:pt x="13" y="27"/>
                  </a:cubicBezTo>
                  <a:cubicBezTo>
                    <a:pt x="9" y="27"/>
                    <a:pt x="4" y="27"/>
                    <a:pt x="0" y="2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7" name="Freeform 38">
              <a:extLst>
                <a:ext uri="{FF2B5EF4-FFF2-40B4-BE49-F238E27FC236}">
                  <a16:creationId xmlns:a16="http://schemas.microsoft.com/office/drawing/2014/main" id="{C505FA5E-A009-4E07-BBDF-7C52B707E96C}"/>
                </a:ext>
              </a:extLst>
            </p:cNvPr>
            <p:cNvSpPr>
              <a:spLocks/>
            </p:cNvSpPr>
            <p:nvPr/>
          </p:nvSpPr>
          <p:spPr bwMode="auto">
            <a:xfrm>
              <a:off x="4459" y="1872"/>
              <a:ext cx="33" cy="33"/>
            </a:xfrm>
            <a:custGeom>
              <a:avLst/>
              <a:gdLst>
                <a:gd name="T0" fmla="*/ 0 w 19"/>
                <a:gd name="T1" fmla="*/ 10 h 19"/>
                <a:gd name="T2" fmla="*/ 10 w 19"/>
                <a:gd name="T3" fmla="*/ 18 h 19"/>
                <a:gd name="T4" fmla="*/ 18 w 19"/>
                <a:gd name="T5" fmla="*/ 8 h 19"/>
                <a:gd name="T6" fmla="*/ 8 w 19"/>
                <a:gd name="T7" fmla="*/ 0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cubicBezTo>
                    <a:pt x="1" y="15"/>
                    <a:pt x="5" y="19"/>
                    <a:pt x="10" y="18"/>
                  </a:cubicBezTo>
                  <a:cubicBezTo>
                    <a:pt x="15" y="18"/>
                    <a:pt x="19" y="13"/>
                    <a:pt x="18" y="8"/>
                  </a:cubicBezTo>
                  <a:cubicBezTo>
                    <a:pt x="18" y="3"/>
                    <a:pt x="13" y="0"/>
                    <a:pt x="8" y="0"/>
                  </a:cubicBezTo>
                  <a:cubicBezTo>
                    <a:pt x="3" y="1"/>
                    <a:pt x="0" y="5"/>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8" name="Freeform 39">
              <a:extLst>
                <a:ext uri="{FF2B5EF4-FFF2-40B4-BE49-F238E27FC236}">
                  <a16:creationId xmlns:a16="http://schemas.microsoft.com/office/drawing/2014/main" id="{D29E5BE2-6A59-41E9-A7DC-BDE444B9F7F2}"/>
                </a:ext>
              </a:extLst>
            </p:cNvPr>
            <p:cNvSpPr>
              <a:spLocks/>
            </p:cNvSpPr>
            <p:nvPr/>
          </p:nvSpPr>
          <p:spPr bwMode="auto">
            <a:xfrm>
              <a:off x="4070" y="1911"/>
              <a:ext cx="76" cy="37"/>
            </a:xfrm>
            <a:custGeom>
              <a:avLst/>
              <a:gdLst>
                <a:gd name="T0" fmla="*/ 43 w 43"/>
                <a:gd name="T1" fmla="*/ 16 h 21"/>
                <a:gd name="T2" fmla="*/ 31 w 43"/>
                <a:gd name="T3" fmla="*/ 21 h 21"/>
                <a:gd name="T4" fmla="*/ 18 w 43"/>
                <a:gd name="T5" fmla="*/ 19 h 21"/>
                <a:gd name="T6" fmla="*/ 6 w 43"/>
                <a:gd name="T7" fmla="*/ 12 h 21"/>
                <a:gd name="T8" fmla="*/ 0 w 43"/>
                <a:gd name="T9" fmla="*/ 0 h 21"/>
                <a:gd name="T10" fmla="*/ 9 w 43"/>
                <a:gd name="T11" fmla="*/ 9 h 21"/>
                <a:gd name="T12" fmla="*/ 20 w 43"/>
                <a:gd name="T13" fmla="*/ 14 h 21"/>
                <a:gd name="T14" fmla="*/ 43 w 43"/>
                <a:gd name="T15" fmla="*/ 1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1">
                  <a:moveTo>
                    <a:pt x="43" y="16"/>
                  </a:moveTo>
                  <a:cubicBezTo>
                    <a:pt x="40" y="19"/>
                    <a:pt x="35" y="20"/>
                    <a:pt x="31" y="21"/>
                  </a:cubicBezTo>
                  <a:cubicBezTo>
                    <a:pt x="27" y="21"/>
                    <a:pt x="22" y="21"/>
                    <a:pt x="18" y="19"/>
                  </a:cubicBezTo>
                  <a:cubicBezTo>
                    <a:pt x="13" y="18"/>
                    <a:pt x="9" y="15"/>
                    <a:pt x="6" y="12"/>
                  </a:cubicBezTo>
                  <a:cubicBezTo>
                    <a:pt x="3" y="9"/>
                    <a:pt x="1" y="5"/>
                    <a:pt x="0" y="0"/>
                  </a:cubicBezTo>
                  <a:cubicBezTo>
                    <a:pt x="3" y="3"/>
                    <a:pt x="6" y="6"/>
                    <a:pt x="9" y="9"/>
                  </a:cubicBezTo>
                  <a:cubicBezTo>
                    <a:pt x="13" y="11"/>
                    <a:pt x="16" y="13"/>
                    <a:pt x="20" y="14"/>
                  </a:cubicBezTo>
                  <a:cubicBezTo>
                    <a:pt x="27" y="16"/>
                    <a:pt x="35" y="17"/>
                    <a:pt x="43" y="1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89" name="Freeform 40">
              <a:extLst>
                <a:ext uri="{FF2B5EF4-FFF2-40B4-BE49-F238E27FC236}">
                  <a16:creationId xmlns:a16="http://schemas.microsoft.com/office/drawing/2014/main" id="{45556D62-E67B-43E4-A2DC-CC71EFE190AE}"/>
                </a:ext>
              </a:extLst>
            </p:cNvPr>
            <p:cNvSpPr>
              <a:spLocks/>
            </p:cNvSpPr>
            <p:nvPr/>
          </p:nvSpPr>
          <p:spPr bwMode="auto">
            <a:xfrm>
              <a:off x="4517" y="1294"/>
              <a:ext cx="305" cy="560"/>
            </a:xfrm>
            <a:custGeom>
              <a:avLst/>
              <a:gdLst>
                <a:gd name="T0" fmla="*/ 133 w 173"/>
                <a:gd name="T1" fmla="*/ 0 h 318"/>
                <a:gd name="T2" fmla="*/ 0 w 173"/>
                <a:gd name="T3" fmla="*/ 137 h 318"/>
                <a:gd name="T4" fmla="*/ 111 w 173"/>
                <a:gd name="T5" fmla="*/ 223 h 318"/>
                <a:gd name="T6" fmla="*/ 173 w 173"/>
                <a:gd name="T7" fmla="*/ 318 h 318"/>
                <a:gd name="T8" fmla="*/ 165 w 173"/>
                <a:gd name="T9" fmla="*/ 123 h 318"/>
                <a:gd name="T10" fmla="*/ 133 w 173"/>
                <a:gd name="T11" fmla="*/ 0 h 318"/>
              </a:gdLst>
              <a:ahLst/>
              <a:cxnLst>
                <a:cxn ang="0">
                  <a:pos x="T0" y="T1"/>
                </a:cxn>
                <a:cxn ang="0">
                  <a:pos x="T2" y="T3"/>
                </a:cxn>
                <a:cxn ang="0">
                  <a:pos x="T4" y="T5"/>
                </a:cxn>
                <a:cxn ang="0">
                  <a:pos x="T6" y="T7"/>
                </a:cxn>
                <a:cxn ang="0">
                  <a:pos x="T8" y="T9"/>
                </a:cxn>
                <a:cxn ang="0">
                  <a:pos x="T10" y="T11"/>
                </a:cxn>
              </a:cxnLst>
              <a:rect l="0" t="0" r="r" b="b"/>
              <a:pathLst>
                <a:path w="173" h="318">
                  <a:moveTo>
                    <a:pt x="133" y="0"/>
                  </a:moveTo>
                  <a:cubicBezTo>
                    <a:pt x="133" y="0"/>
                    <a:pt x="0" y="99"/>
                    <a:pt x="0" y="137"/>
                  </a:cubicBezTo>
                  <a:cubicBezTo>
                    <a:pt x="0" y="174"/>
                    <a:pt x="68" y="178"/>
                    <a:pt x="111" y="223"/>
                  </a:cubicBezTo>
                  <a:cubicBezTo>
                    <a:pt x="153" y="268"/>
                    <a:pt x="173" y="318"/>
                    <a:pt x="173" y="318"/>
                  </a:cubicBezTo>
                  <a:cubicBezTo>
                    <a:pt x="165" y="123"/>
                    <a:pt x="165" y="123"/>
                    <a:pt x="165" y="123"/>
                  </a:cubicBezTo>
                  <a:lnTo>
                    <a:pt x="133" y="0"/>
                  </a:lnTo>
                  <a:close/>
                </a:path>
              </a:pathLst>
            </a:custGeom>
            <a:solidFill>
              <a:srgbClr val="A0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0" name="Freeform 41">
              <a:extLst>
                <a:ext uri="{FF2B5EF4-FFF2-40B4-BE49-F238E27FC236}">
                  <a16:creationId xmlns:a16="http://schemas.microsoft.com/office/drawing/2014/main" id="{850C044B-50EB-4FD5-8AE3-190C8F140FD9}"/>
                </a:ext>
              </a:extLst>
            </p:cNvPr>
            <p:cNvSpPr>
              <a:spLocks/>
            </p:cNvSpPr>
            <p:nvPr/>
          </p:nvSpPr>
          <p:spPr bwMode="auto">
            <a:xfrm>
              <a:off x="3947" y="1168"/>
              <a:ext cx="796" cy="429"/>
            </a:xfrm>
            <a:custGeom>
              <a:avLst/>
              <a:gdLst>
                <a:gd name="T0" fmla="*/ 370 w 452"/>
                <a:gd name="T1" fmla="*/ 122 h 243"/>
                <a:gd name="T2" fmla="*/ 309 w 452"/>
                <a:gd name="T3" fmla="*/ 193 h 243"/>
                <a:gd name="T4" fmla="*/ 171 w 452"/>
                <a:gd name="T5" fmla="*/ 193 h 243"/>
                <a:gd name="T6" fmla="*/ 68 w 452"/>
                <a:gd name="T7" fmla="*/ 243 h 243"/>
                <a:gd name="T8" fmla="*/ 105 w 452"/>
                <a:gd name="T9" fmla="*/ 85 h 243"/>
                <a:gd name="T10" fmla="*/ 347 w 452"/>
                <a:gd name="T11" fmla="*/ 6 h 243"/>
                <a:gd name="T12" fmla="*/ 452 w 452"/>
                <a:gd name="T13" fmla="*/ 63 h 243"/>
                <a:gd name="T14" fmla="*/ 370 w 452"/>
                <a:gd name="T15" fmla="*/ 122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243">
                  <a:moveTo>
                    <a:pt x="370" y="122"/>
                  </a:moveTo>
                  <a:cubicBezTo>
                    <a:pt x="333" y="154"/>
                    <a:pt x="309" y="193"/>
                    <a:pt x="309" y="193"/>
                  </a:cubicBezTo>
                  <a:cubicBezTo>
                    <a:pt x="309" y="193"/>
                    <a:pt x="234" y="180"/>
                    <a:pt x="171" y="193"/>
                  </a:cubicBezTo>
                  <a:cubicBezTo>
                    <a:pt x="107" y="206"/>
                    <a:pt x="68" y="243"/>
                    <a:pt x="68" y="243"/>
                  </a:cubicBezTo>
                  <a:cubicBezTo>
                    <a:pt x="68" y="243"/>
                    <a:pt x="0" y="172"/>
                    <a:pt x="105" y="85"/>
                  </a:cubicBezTo>
                  <a:cubicBezTo>
                    <a:pt x="189" y="17"/>
                    <a:pt x="279" y="0"/>
                    <a:pt x="347" y="6"/>
                  </a:cubicBezTo>
                  <a:cubicBezTo>
                    <a:pt x="416" y="12"/>
                    <a:pt x="452" y="63"/>
                    <a:pt x="452" y="63"/>
                  </a:cubicBezTo>
                  <a:cubicBezTo>
                    <a:pt x="452" y="63"/>
                    <a:pt x="423" y="77"/>
                    <a:pt x="370" y="122"/>
                  </a:cubicBezTo>
                  <a:close/>
                </a:path>
              </a:pathLst>
            </a:custGeom>
            <a:solidFill>
              <a:srgbClr val="A0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1" name="Freeform 42">
              <a:extLst>
                <a:ext uri="{FF2B5EF4-FFF2-40B4-BE49-F238E27FC236}">
                  <a16:creationId xmlns:a16="http://schemas.microsoft.com/office/drawing/2014/main" id="{217E12A9-2691-44AE-BD49-82E34347BF7C}"/>
                </a:ext>
              </a:extLst>
            </p:cNvPr>
            <p:cNvSpPr>
              <a:spLocks/>
            </p:cNvSpPr>
            <p:nvPr/>
          </p:nvSpPr>
          <p:spPr bwMode="auto">
            <a:xfrm>
              <a:off x="4581" y="1470"/>
              <a:ext cx="475" cy="585"/>
            </a:xfrm>
            <a:custGeom>
              <a:avLst/>
              <a:gdLst>
                <a:gd name="T0" fmla="*/ 93 w 270"/>
                <a:gd name="T1" fmla="*/ 65 h 332"/>
                <a:gd name="T2" fmla="*/ 93 w 270"/>
                <a:gd name="T3" fmla="*/ 65 h 332"/>
                <a:gd name="T4" fmla="*/ 102 w 270"/>
                <a:gd name="T5" fmla="*/ 60 h 332"/>
                <a:gd name="T6" fmla="*/ 102 w 270"/>
                <a:gd name="T7" fmla="*/ 60 h 332"/>
                <a:gd name="T8" fmla="*/ 111 w 270"/>
                <a:gd name="T9" fmla="*/ 55 h 332"/>
                <a:gd name="T10" fmla="*/ 117 w 270"/>
                <a:gd name="T11" fmla="*/ 51 h 332"/>
                <a:gd name="T12" fmla="*/ 119 w 270"/>
                <a:gd name="T13" fmla="*/ 49 h 332"/>
                <a:gd name="T14" fmla="*/ 122 w 270"/>
                <a:gd name="T15" fmla="*/ 46 h 332"/>
                <a:gd name="T16" fmla="*/ 125 w 270"/>
                <a:gd name="T17" fmla="*/ 44 h 332"/>
                <a:gd name="T18" fmla="*/ 127 w 270"/>
                <a:gd name="T19" fmla="*/ 42 h 332"/>
                <a:gd name="T20" fmla="*/ 129 w 270"/>
                <a:gd name="T21" fmla="*/ 39 h 332"/>
                <a:gd name="T22" fmla="*/ 152 w 270"/>
                <a:gd name="T23" fmla="*/ 0 h 332"/>
                <a:gd name="T24" fmla="*/ 151 w 270"/>
                <a:gd name="T25" fmla="*/ 45 h 332"/>
                <a:gd name="T26" fmla="*/ 139 w 270"/>
                <a:gd name="T27" fmla="*/ 75 h 332"/>
                <a:gd name="T28" fmla="*/ 200 w 270"/>
                <a:gd name="T29" fmla="*/ 68 h 332"/>
                <a:gd name="T30" fmla="*/ 213 w 270"/>
                <a:gd name="T31" fmla="*/ 6 h 332"/>
                <a:gd name="T32" fmla="*/ 246 w 270"/>
                <a:gd name="T33" fmla="*/ 106 h 332"/>
                <a:gd name="T34" fmla="*/ 142 w 270"/>
                <a:gd name="T35" fmla="*/ 332 h 332"/>
                <a:gd name="T36" fmla="*/ 113 w 270"/>
                <a:gd name="T37" fmla="*/ 172 h 332"/>
                <a:gd name="T38" fmla="*/ 75 w 270"/>
                <a:gd name="T39" fmla="*/ 123 h 332"/>
                <a:gd name="T40" fmla="*/ 0 w 270"/>
                <a:gd name="T41" fmla="*/ 76 h 332"/>
                <a:gd name="T42" fmla="*/ 93 w 270"/>
                <a:gd name="T43" fmla="*/ 6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332">
                  <a:moveTo>
                    <a:pt x="93" y="65"/>
                  </a:moveTo>
                  <a:cubicBezTo>
                    <a:pt x="93" y="65"/>
                    <a:pt x="93" y="65"/>
                    <a:pt x="93" y="65"/>
                  </a:cubicBezTo>
                  <a:cubicBezTo>
                    <a:pt x="96" y="63"/>
                    <a:pt x="99" y="62"/>
                    <a:pt x="102" y="60"/>
                  </a:cubicBezTo>
                  <a:cubicBezTo>
                    <a:pt x="102" y="60"/>
                    <a:pt x="102" y="60"/>
                    <a:pt x="102" y="60"/>
                  </a:cubicBezTo>
                  <a:cubicBezTo>
                    <a:pt x="105" y="59"/>
                    <a:pt x="108" y="57"/>
                    <a:pt x="111" y="55"/>
                  </a:cubicBezTo>
                  <a:cubicBezTo>
                    <a:pt x="113" y="54"/>
                    <a:pt x="115" y="52"/>
                    <a:pt x="117" y="51"/>
                  </a:cubicBezTo>
                  <a:cubicBezTo>
                    <a:pt x="117" y="50"/>
                    <a:pt x="118" y="49"/>
                    <a:pt x="119" y="49"/>
                  </a:cubicBezTo>
                  <a:cubicBezTo>
                    <a:pt x="120" y="48"/>
                    <a:pt x="121" y="47"/>
                    <a:pt x="122" y="46"/>
                  </a:cubicBezTo>
                  <a:cubicBezTo>
                    <a:pt x="123" y="45"/>
                    <a:pt x="124" y="45"/>
                    <a:pt x="125" y="44"/>
                  </a:cubicBezTo>
                  <a:cubicBezTo>
                    <a:pt x="125" y="43"/>
                    <a:pt x="126" y="43"/>
                    <a:pt x="127" y="42"/>
                  </a:cubicBezTo>
                  <a:cubicBezTo>
                    <a:pt x="128" y="41"/>
                    <a:pt x="129" y="40"/>
                    <a:pt x="129" y="39"/>
                  </a:cubicBezTo>
                  <a:cubicBezTo>
                    <a:pt x="150" y="18"/>
                    <a:pt x="152" y="0"/>
                    <a:pt x="152" y="0"/>
                  </a:cubicBezTo>
                  <a:cubicBezTo>
                    <a:pt x="152" y="0"/>
                    <a:pt x="157" y="23"/>
                    <a:pt x="151" y="45"/>
                  </a:cubicBezTo>
                  <a:cubicBezTo>
                    <a:pt x="146" y="67"/>
                    <a:pt x="139" y="75"/>
                    <a:pt x="139" y="75"/>
                  </a:cubicBezTo>
                  <a:cubicBezTo>
                    <a:pt x="139" y="75"/>
                    <a:pt x="180" y="89"/>
                    <a:pt x="200" y="68"/>
                  </a:cubicBezTo>
                  <a:cubicBezTo>
                    <a:pt x="214" y="55"/>
                    <a:pt x="214" y="28"/>
                    <a:pt x="213" y="6"/>
                  </a:cubicBezTo>
                  <a:cubicBezTo>
                    <a:pt x="227" y="33"/>
                    <a:pt x="240" y="66"/>
                    <a:pt x="246" y="106"/>
                  </a:cubicBezTo>
                  <a:cubicBezTo>
                    <a:pt x="270" y="251"/>
                    <a:pt x="142" y="332"/>
                    <a:pt x="142" y="332"/>
                  </a:cubicBezTo>
                  <a:cubicBezTo>
                    <a:pt x="113" y="172"/>
                    <a:pt x="113" y="172"/>
                    <a:pt x="113" y="172"/>
                  </a:cubicBezTo>
                  <a:cubicBezTo>
                    <a:pt x="103" y="157"/>
                    <a:pt x="90" y="140"/>
                    <a:pt x="75" y="123"/>
                  </a:cubicBezTo>
                  <a:cubicBezTo>
                    <a:pt x="52" y="99"/>
                    <a:pt x="23" y="87"/>
                    <a:pt x="0" y="76"/>
                  </a:cubicBezTo>
                  <a:cubicBezTo>
                    <a:pt x="0" y="76"/>
                    <a:pt x="54" y="81"/>
                    <a:pt x="93" y="65"/>
                  </a:cubicBezTo>
                  <a:close/>
                </a:path>
              </a:pathLst>
            </a:custGeom>
            <a:solidFill>
              <a:srgbClr val="A0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2" name="Freeform 43">
              <a:extLst>
                <a:ext uri="{FF2B5EF4-FFF2-40B4-BE49-F238E27FC236}">
                  <a16:creationId xmlns:a16="http://schemas.microsoft.com/office/drawing/2014/main" id="{88FC95BF-5F71-4D8B-90D1-DE0ECD6DC7AC}"/>
                </a:ext>
              </a:extLst>
            </p:cNvPr>
            <p:cNvSpPr>
              <a:spLocks/>
            </p:cNvSpPr>
            <p:nvPr/>
          </p:nvSpPr>
          <p:spPr bwMode="auto">
            <a:xfrm>
              <a:off x="4792" y="1789"/>
              <a:ext cx="148" cy="204"/>
            </a:xfrm>
            <a:custGeom>
              <a:avLst/>
              <a:gdLst>
                <a:gd name="T0" fmla="*/ 16 w 84"/>
                <a:gd name="T1" fmla="*/ 115 h 116"/>
                <a:gd name="T2" fmla="*/ 0 w 84"/>
                <a:gd name="T3" fmla="*/ 8 h 116"/>
                <a:gd name="T4" fmla="*/ 17 w 84"/>
                <a:gd name="T5" fmla="*/ 3 h 116"/>
                <a:gd name="T6" fmla="*/ 80 w 84"/>
                <a:gd name="T7" fmla="*/ 53 h 116"/>
                <a:gd name="T8" fmla="*/ 31 w 84"/>
                <a:gd name="T9" fmla="*/ 116 h 116"/>
                <a:gd name="T10" fmla="*/ 16 w 84"/>
                <a:gd name="T11" fmla="*/ 115 h 116"/>
                <a:gd name="T12" fmla="*/ 16 w 84"/>
                <a:gd name="T13" fmla="*/ 115 h 116"/>
              </a:gdLst>
              <a:ahLst/>
              <a:cxnLst>
                <a:cxn ang="0">
                  <a:pos x="T0" y="T1"/>
                </a:cxn>
                <a:cxn ang="0">
                  <a:pos x="T2" y="T3"/>
                </a:cxn>
                <a:cxn ang="0">
                  <a:pos x="T4" y="T5"/>
                </a:cxn>
                <a:cxn ang="0">
                  <a:pos x="T6" y="T7"/>
                </a:cxn>
                <a:cxn ang="0">
                  <a:pos x="T8" y="T9"/>
                </a:cxn>
                <a:cxn ang="0">
                  <a:pos x="T10" y="T11"/>
                </a:cxn>
                <a:cxn ang="0">
                  <a:pos x="T12" y="T13"/>
                </a:cxn>
              </a:cxnLst>
              <a:rect l="0" t="0" r="r" b="b"/>
              <a:pathLst>
                <a:path w="84" h="116">
                  <a:moveTo>
                    <a:pt x="16" y="115"/>
                  </a:moveTo>
                  <a:cubicBezTo>
                    <a:pt x="0" y="8"/>
                    <a:pt x="0" y="8"/>
                    <a:pt x="0" y="8"/>
                  </a:cubicBezTo>
                  <a:cubicBezTo>
                    <a:pt x="6" y="6"/>
                    <a:pt x="11" y="4"/>
                    <a:pt x="17" y="3"/>
                  </a:cubicBezTo>
                  <a:cubicBezTo>
                    <a:pt x="48" y="0"/>
                    <a:pt x="76" y="22"/>
                    <a:pt x="80" y="53"/>
                  </a:cubicBezTo>
                  <a:cubicBezTo>
                    <a:pt x="84" y="84"/>
                    <a:pt x="61" y="112"/>
                    <a:pt x="31" y="116"/>
                  </a:cubicBezTo>
                  <a:cubicBezTo>
                    <a:pt x="26" y="116"/>
                    <a:pt x="21" y="116"/>
                    <a:pt x="16" y="115"/>
                  </a:cubicBezTo>
                  <a:cubicBezTo>
                    <a:pt x="16" y="115"/>
                    <a:pt x="16" y="115"/>
                    <a:pt x="16" y="115"/>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3" name="Freeform 44">
              <a:extLst>
                <a:ext uri="{FF2B5EF4-FFF2-40B4-BE49-F238E27FC236}">
                  <a16:creationId xmlns:a16="http://schemas.microsoft.com/office/drawing/2014/main" id="{37F36E51-CAA5-414A-86B1-12136BDC10E2}"/>
                </a:ext>
              </a:extLst>
            </p:cNvPr>
            <p:cNvSpPr>
              <a:spLocks/>
            </p:cNvSpPr>
            <p:nvPr/>
          </p:nvSpPr>
          <p:spPr bwMode="auto">
            <a:xfrm>
              <a:off x="4727" y="1671"/>
              <a:ext cx="88" cy="233"/>
            </a:xfrm>
            <a:custGeom>
              <a:avLst/>
              <a:gdLst>
                <a:gd name="T0" fmla="*/ 0 w 50"/>
                <a:gd name="T1" fmla="*/ 18 h 132"/>
                <a:gd name="T2" fmla="*/ 0 w 50"/>
                <a:gd name="T3" fmla="*/ 18 h 132"/>
                <a:gd name="T4" fmla="*/ 39 w 50"/>
                <a:gd name="T5" fmla="*/ 109 h 132"/>
                <a:gd name="T6" fmla="*/ 43 w 50"/>
                <a:gd name="T7" fmla="*/ 132 h 132"/>
                <a:gd name="T8" fmla="*/ 50 w 50"/>
                <a:gd name="T9" fmla="*/ 0 h 132"/>
                <a:gd name="T10" fmla="*/ 0 w 50"/>
                <a:gd name="T11" fmla="*/ 18 h 132"/>
              </a:gdLst>
              <a:ahLst/>
              <a:cxnLst>
                <a:cxn ang="0">
                  <a:pos x="T0" y="T1"/>
                </a:cxn>
                <a:cxn ang="0">
                  <a:pos x="T2" y="T3"/>
                </a:cxn>
                <a:cxn ang="0">
                  <a:pos x="T4" y="T5"/>
                </a:cxn>
                <a:cxn ang="0">
                  <a:pos x="T6" y="T7"/>
                </a:cxn>
                <a:cxn ang="0">
                  <a:pos x="T8" y="T9"/>
                </a:cxn>
                <a:cxn ang="0">
                  <a:pos x="T10" y="T11"/>
                </a:cxn>
              </a:cxnLst>
              <a:rect l="0" t="0" r="r" b="b"/>
              <a:pathLst>
                <a:path w="50" h="132">
                  <a:moveTo>
                    <a:pt x="0" y="18"/>
                  </a:moveTo>
                  <a:cubicBezTo>
                    <a:pt x="0" y="18"/>
                    <a:pt x="0" y="18"/>
                    <a:pt x="0" y="18"/>
                  </a:cubicBezTo>
                  <a:cubicBezTo>
                    <a:pt x="19" y="44"/>
                    <a:pt x="33" y="76"/>
                    <a:pt x="39" y="109"/>
                  </a:cubicBezTo>
                  <a:cubicBezTo>
                    <a:pt x="43" y="132"/>
                    <a:pt x="43" y="132"/>
                    <a:pt x="43" y="132"/>
                  </a:cubicBezTo>
                  <a:cubicBezTo>
                    <a:pt x="50" y="0"/>
                    <a:pt x="50" y="0"/>
                    <a:pt x="50" y="0"/>
                  </a:cubicBezTo>
                  <a:lnTo>
                    <a:pt x="0" y="18"/>
                  </a:lnTo>
                  <a:close/>
                </a:path>
              </a:pathLst>
            </a:custGeom>
            <a:solidFill>
              <a:srgbClr val="A0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4" name="Freeform 45">
              <a:extLst>
                <a:ext uri="{FF2B5EF4-FFF2-40B4-BE49-F238E27FC236}">
                  <a16:creationId xmlns:a16="http://schemas.microsoft.com/office/drawing/2014/main" id="{0563F197-A4ED-4E39-A72C-283F387C31A0}"/>
                </a:ext>
              </a:extLst>
            </p:cNvPr>
            <p:cNvSpPr>
              <a:spLocks/>
            </p:cNvSpPr>
            <p:nvPr/>
          </p:nvSpPr>
          <p:spPr bwMode="auto">
            <a:xfrm>
              <a:off x="4031" y="1207"/>
              <a:ext cx="696" cy="390"/>
            </a:xfrm>
            <a:custGeom>
              <a:avLst/>
              <a:gdLst>
                <a:gd name="T0" fmla="*/ 7 w 395"/>
                <a:gd name="T1" fmla="*/ 144 h 221"/>
                <a:gd name="T2" fmla="*/ 68 w 395"/>
                <a:gd name="T3" fmla="*/ 68 h 221"/>
                <a:gd name="T4" fmla="*/ 74 w 395"/>
                <a:gd name="T5" fmla="*/ 118 h 221"/>
                <a:gd name="T6" fmla="*/ 279 w 395"/>
                <a:gd name="T7" fmla="*/ 65 h 221"/>
                <a:gd name="T8" fmla="*/ 285 w 395"/>
                <a:gd name="T9" fmla="*/ 0 h 221"/>
                <a:gd name="T10" fmla="*/ 349 w 395"/>
                <a:gd name="T11" fmla="*/ 12 h 221"/>
                <a:gd name="T12" fmla="*/ 395 w 395"/>
                <a:gd name="T13" fmla="*/ 46 h 221"/>
                <a:gd name="T14" fmla="*/ 322 w 395"/>
                <a:gd name="T15" fmla="*/ 100 h 221"/>
                <a:gd name="T16" fmla="*/ 261 w 395"/>
                <a:gd name="T17" fmla="*/ 171 h 221"/>
                <a:gd name="T18" fmla="*/ 123 w 395"/>
                <a:gd name="T19" fmla="*/ 171 h 221"/>
                <a:gd name="T20" fmla="*/ 20 w 395"/>
                <a:gd name="T21" fmla="*/ 221 h 221"/>
                <a:gd name="T22" fmla="*/ 0 w 395"/>
                <a:gd name="T23" fmla="*/ 179 h 221"/>
                <a:gd name="T24" fmla="*/ 7 w 395"/>
                <a:gd name="T25" fmla="*/ 14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21">
                  <a:moveTo>
                    <a:pt x="7" y="144"/>
                  </a:moveTo>
                  <a:cubicBezTo>
                    <a:pt x="20" y="106"/>
                    <a:pt x="68" y="68"/>
                    <a:pt x="68" y="68"/>
                  </a:cubicBezTo>
                  <a:cubicBezTo>
                    <a:pt x="68" y="68"/>
                    <a:pt x="40" y="112"/>
                    <a:pt x="74" y="118"/>
                  </a:cubicBezTo>
                  <a:cubicBezTo>
                    <a:pt x="107" y="124"/>
                    <a:pt x="242" y="111"/>
                    <a:pt x="279" y="65"/>
                  </a:cubicBezTo>
                  <a:cubicBezTo>
                    <a:pt x="317" y="19"/>
                    <a:pt x="285" y="0"/>
                    <a:pt x="285" y="0"/>
                  </a:cubicBezTo>
                  <a:cubicBezTo>
                    <a:pt x="285" y="0"/>
                    <a:pt x="316" y="1"/>
                    <a:pt x="349" y="12"/>
                  </a:cubicBezTo>
                  <a:cubicBezTo>
                    <a:pt x="371" y="21"/>
                    <a:pt x="388" y="37"/>
                    <a:pt x="395" y="46"/>
                  </a:cubicBezTo>
                  <a:cubicBezTo>
                    <a:pt x="383" y="53"/>
                    <a:pt x="358" y="69"/>
                    <a:pt x="322" y="100"/>
                  </a:cubicBezTo>
                  <a:cubicBezTo>
                    <a:pt x="285" y="132"/>
                    <a:pt x="261" y="171"/>
                    <a:pt x="261" y="171"/>
                  </a:cubicBezTo>
                  <a:cubicBezTo>
                    <a:pt x="261" y="171"/>
                    <a:pt x="186" y="158"/>
                    <a:pt x="123" y="171"/>
                  </a:cubicBezTo>
                  <a:cubicBezTo>
                    <a:pt x="59" y="184"/>
                    <a:pt x="20" y="221"/>
                    <a:pt x="20" y="221"/>
                  </a:cubicBezTo>
                  <a:cubicBezTo>
                    <a:pt x="20" y="221"/>
                    <a:pt x="4" y="205"/>
                    <a:pt x="0" y="179"/>
                  </a:cubicBezTo>
                  <a:cubicBezTo>
                    <a:pt x="1" y="169"/>
                    <a:pt x="3" y="157"/>
                    <a:pt x="7" y="144"/>
                  </a:cubicBezTo>
                  <a:close/>
                </a:path>
              </a:pathLst>
            </a:custGeom>
            <a:solidFill>
              <a:srgbClr val="A0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5" name="Freeform 46">
              <a:extLst>
                <a:ext uri="{FF2B5EF4-FFF2-40B4-BE49-F238E27FC236}">
                  <a16:creationId xmlns:a16="http://schemas.microsoft.com/office/drawing/2014/main" id="{8BC93637-3AD0-46EF-8071-8D271D9E07E6}"/>
                </a:ext>
              </a:extLst>
            </p:cNvPr>
            <p:cNvSpPr>
              <a:spLocks/>
            </p:cNvSpPr>
            <p:nvPr/>
          </p:nvSpPr>
          <p:spPr bwMode="auto">
            <a:xfrm>
              <a:off x="4223" y="2214"/>
              <a:ext cx="269" cy="224"/>
            </a:xfrm>
            <a:custGeom>
              <a:avLst/>
              <a:gdLst>
                <a:gd name="T0" fmla="*/ 153 w 153"/>
                <a:gd name="T1" fmla="*/ 118 h 127"/>
                <a:gd name="T2" fmla="*/ 113 w 153"/>
                <a:gd name="T3" fmla="*/ 1 h 127"/>
                <a:gd name="T4" fmla="*/ 0 w 153"/>
                <a:gd name="T5" fmla="*/ 28 h 127"/>
                <a:gd name="T6" fmla="*/ 23 w 153"/>
                <a:gd name="T7" fmla="*/ 71 h 127"/>
                <a:gd name="T8" fmla="*/ 78 w 153"/>
                <a:gd name="T9" fmla="*/ 81 h 127"/>
                <a:gd name="T10" fmla="*/ 93 w 153"/>
                <a:gd name="T11" fmla="*/ 126 h 127"/>
                <a:gd name="T12" fmla="*/ 118 w 153"/>
                <a:gd name="T13" fmla="*/ 125 h 127"/>
                <a:gd name="T14" fmla="*/ 153 w 153"/>
                <a:gd name="T15" fmla="*/ 118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27">
                  <a:moveTo>
                    <a:pt x="153" y="118"/>
                  </a:moveTo>
                  <a:cubicBezTo>
                    <a:pt x="139" y="75"/>
                    <a:pt x="115" y="2"/>
                    <a:pt x="113" y="1"/>
                  </a:cubicBezTo>
                  <a:cubicBezTo>
                    <a:pt x="111" y="0"/>
                    <a:pt x="0" y="28"/>
                    <a:pt x="0" y="28"/>
                  </a:cubicBezTo>
                  <a:cubicBezTo>
                    <a:pt x="0" y="28"/>
                    <a:pt x="4" y="59"/>
                    <a:pt x="23" y="71"/>
                  </a:cubicBezTo>
                  <a:cubicBezTo>
                    <a:pt x="41" y="83"/>
                    <a:pt x="78" y="81"/>
                    <a:pt x="78" y="81"/>
                  </a:cubicBezTo>
                  <a:cubicBezTo>
                    <a:pt x="93" y="126"/>
                    <a:pt x="93" y="126"/>
                    <a:pt x="93" y="126"/>
                  </a:cubicBezTo>
                  <a:cubicBezTo>
                    <a:pt x="101" y="127"/>
                    <a:pt x="109" y="126"/>
                    <a:pt x="118" y="125"/>
                  </a:cubicBezTo>
                  <a:cubicBezTo>
                    <a:pt x="130" y="124"/>
                    <a:pt x="141" y="122"/>
                    <a:pt x="153" y="118"/>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6" name="Freeform 47">
              <a:extLst>
                <a:ext uri="{FF2B5EF4-FFF2-40B4-BE49-F238E27FC236}">
                  <a16:creationId xmlns:a16="http://schemas.microsoft.com/office/drawing/2014/main" id="{6E854333-117B-4684-B533-84DFD228F19C}"/>
                </a:ext>
              </a:extLst>
            </p:cNvPr>
            <p:cNvSpPr>
              <a:spLocks/>
            </p:cNvSpPr>
            <p:nvPr/>
          </p:nvSpPr>
          <p:spPr bwMode="auto">
            <a:xfrm>
              <a:off x="4221" y="2163"/>
              <a:ext cx="745" cy="846"/>
            </a:xfrm>
            <a:custGeom>
              <a:avLst/>
              <a:gdLst>
                <a:gd name="T0" fmla="*/ 292 w 423"/>
                <a:gd name="T1" fmla="*/ 480 h 480"/>
                <a:gd name="T2" fmla="*/ 286 w 423"/>
                <a:gd name="T3" fmla="*/ 480 h 480"/>
                <a:gd name="T4" fmla="*/ 218 w 423"/>
                <a:gd name="T5" fmla="*/ 429 h 480"/>
                <a:gd name="T6" fmla="*/ 91 w 423"/>
                <a:gd name="T7" fmla="*/ 95 h 480"/>
                <a:gd name="T8" fmla="*/ 89 w 423"/>
                <a:gd name="T9" fmla="*/ 93 h 480"/>
                <a:gd name="T10" fmla="*/ 46 w 423"/>
                <a:gd name="T11" fmla="*/ 93 h 480"/>
                <a:gd name="T12" fmla="*/ 0 w 423"/>
                <a:gd name="T13" fmla="*/ 47 h 480"/>
                <a:gd name="T14" fmla="*/ 0 w 423"/>
                <a:gd name="T15" fmla="*/ 47 h 480"/>
                <a:gd name="T16" fmla="*/ 46 w 423"/>
                <a:gd name="T17" fmla="*/ 0 h 480"/>
                <a:gd name="T18" fmla="*/ 89 w 423"/>
                <a:gd name="T19" fmla="*/ 0 h 480"/>
                <a:gd name="T20" fmla="*/ 178 w 423"/>
                <a:gd name="T21" fmla="*/ 62 h 480"/>
                <a:gd name="T22" fmla="*/ 294 w 423"/>
                <a:gd name="T23" fmla="*/ 369 h 480"/>
                <a:gd name="T24" fmla="*/ 342 w 423"/>
                <a:gd name="T25" fmla="*/ 281 h 480"/>
                <a:gd name="T26" fmla="*/ 423 w 423"/>
                <a:gd name="T27" fmla="*/ 325 h 480"/>
                <a:gd name="T28" fmla="*/ 361 w 423"/>
                <a:gd name="T29" fmla="*/ 439 h 480"/>
                <a:gd name="T30" fmla="*/ 292 w 423"/>
                <a:gd name="T3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480">
                  <a:moveTo>
                    <a:pt x="292" y="480"/>
                  </a:moveTo>
                  <a:cubicBezTo>
                    <a:pt x="290" y="480"/>
                    <a:pt x="288" y="480"/>
                    <a:pt x="286" y="480"/>
                  </a:cubicBezTo>
                  <a:cubicBezTo>
                    <a:pt x="255" y="478"/>
                    <a:pt x="229" y="458"/>
                    <a:pt x="218" y="429"/>
                  </a:cubicBezTo>
                  <a:cubicBezTo>
                    <a:pt x="91" y="95"/>
                    <a:pt x="91" y="95"/>
                    <a:pt x="91" y="95"/>
                  </a:cubicBezTo>
                  <a:cubicBezTo>
                    <a:pt x="91" y="94"/>
                    <a:pt x="90" y="93"/>
                    <a:pt x="89" y="93"/>
                  </a:cubicBezTo>
                  <a:cubicBezTo>
                    <a:pt x="46" y="93"/>
                    <a:pt x="46" y="93"/>
                    <a:pt x="46" y="93"/>
                  </a:cubicBezTo>
                  <a:cubicBezTo>
                    <a:pt x="21" y="93"/>
                    <a:pt x="0" y="72"/>
                    <a:pt x="0" y="47"/>
                  </a:cubicBezTo>
                  <a:cubicBezTo>
                    <a:pt x="0" y="47"/>
                    <a:pt x="0" y="47"/>
                    <a:pt x="0" y="47"/>
                  </a:cubicBezTo>
                  <a:cubicBezTo>
                    <a:pt x="0" y="21"/>
                    <a:pt x="21" y="0"/>
                    <a:pt x="46" y="0"/>
                  </a:cubicBezTo>
                  <a:cubicBezTo>
                    <a:pt x="89" y="0"/>
                    <a:pt x="89" y="0"/>
                    <a:pt x="89" y="0"/>
                  </a:cubicBezTo>
                  <a:cubicBezTo>
                    <a:pt x="128" y="0"/>
                    <a:pt x="164" y="25"/>
                    <a:pt x="178" y="62"/>
                  </a:cubicBezTo>
                  <a:cubicBezTo>
                    <a:pt x="294" y="369"/>
                    <a:pt x="294" y="369"/>
                    <a:pt x="294" y="369"/>
                  </a:cubicBezTo>
                  <a:cubicBezTo>
                    <a:pt x="342" y="281"/>
                    <a:pt x="342" y="281"/>
                    <a:pt x="342" y="281"/>
                  </a:cubicBezTo>
                  <a:cubicBezTo>
                    <a:pt x="423" y="325"/>
                    <a:pt x="423" y="325"/>
                    <a:pt x="423" y="325"/>
                  </a:cubicBezTo>
                  <a:cubicBezTo>
                    <a:pt x="361" y="439"/>
                    <a:pt x="361" y="439"/>
                    <a:pt x="361" y="439"/>
                  </a:cubicBezTo>
                  <a:cubicBezTo>
                    <a:pt x="347" y="465"/>
                    <a:pt x="321" y="480"/>
                    <a:pt x="292" y="480"/>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7" name="Freeform 48">
              <a:extLst>
                <a:ext uri="{FF2B5EF4-FFF2-40B4-BE49-F238E27FC236}">
                  <a16:creationId xmlns:a16="http://schemas.microsoft.com/office/drawing/2014/main" id="{AFEC3832-B6EC-41C6-9FD0-08F0D0CCF732}"/>
                </a:ext>
              </a:extLst>
            </p:cNvPr>
            <p:cNvSpPr>
              <a:spLocks/>
            </p:cNvSpPr>
            <p:nvPr/>
          </p:nvSpPr>
          <p:spPr bwMode="auto">
            <a:xfrm>
              <a:off x="4741" y="2305"/>
              <a:ext cx="394" cy="559"/>
            </a:xfrm>
            <a:custGeom>
              <a:avLst/>
              <a:gdLst>
                <a:gd name="T0" fmla="*/ 187 w 224"/>
                <a:gd name="T1" fmla="*/ 13 h 317"/>
                <a:gd name="T2" fmla="*/ 117 w 224"/>
                <a:gd name="T3" fmla="*/ 37 h 317"/>
                <a:gd name="T4" fmla="*/ 0 w 224"/>
                <a:gd name="T5" fmla="*/ 271 h 317"/>
                <a:gd name="T6" fmla="*/ 25 w 224"/>
                <a:gd name="T7" fmla="*/ 261 h 317"/>
                <a:gd name="T8" fmla="*/ 94 w 224"/>
                <a:gd name="T9" fmla="*/ 304 h 317"/>
                <a:gd name="T10" fmla="*/ 94 w 224"/>
                <a:gd name="T11" fmla="*/ 317 h 317"/>
                <a:gd name="T12" fmla="*/ 211 w 224"/>
                <a:gd name="T13" fmla="*/ 83 h 317"/>
                <a:gd name="T14" fmla="*/ 187 w 224"/>
                <a:gd name="T15" fmla="*/ 13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317">
                  <a:moveTo>
                    <a:pt x="187" y="13"/>
                  </a:moveTo>
                  <a:cubicBezTo>
                    <a:pt x="162" y="0"/>
                    <a:pt x="130" y="11"/>
                    <a:pt x="117" y="37"/>
                  </a:cubicBezTo>
                  <a:cubicBezTo>
                    <a:pt x="0" y="271"/>
                    <a:pt x="0" y="271"/>
                    <a:pt x="0" y="271"/>
                  </a:cubicBezTo>
                  <a:cubicBezTo>
                    <a:pt x="25" y="261"/>
                    <a:pt x="25" y="261"/>
                    <a:pt x="25" y="261"/>
                  </a:cubicBezTo>
                  <a:cubicBezTo>
                    <a:pt x="94" y="304"/>
                    <a:pt x="94" y="304"/>
                    <a:pt x="94" y="304"/>
                  </a:cubicBezTo>
                  <a:cubicBezTo>
                    <a:pt x="94" y="317"/>
                    <a:pt x="94" y="317"/>
                    <a:pt x="94" y="317"/>
                  </a:cubicBezTo>
                  <a:cubicBezTo>
                    <a:pt x="211" y="83"/>
                    <a:pt x="211" y="83"/>
                    <a:pt x="211" y="83"/>
                  </a:cubicBezTo>
                  <a:cubicBezTo>
                    <a:pt x="224" y="57"/>
                    <a:pt x="213" y="26"/>
                    <a:pt x="187" y="13"/>
                  </a:cubicBez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sp>
          <p:nvSpPr>
            <p:cNvPr id="798" name="Freeform 49">
              <a:extLst>
                <a:ext uri="{FF2B5EF4-FFF2-40B4-BE49-F238E27FC236}">
                  <a16:creationId xmlns:a16="http://schemas.microsoft.com/office/drawing/2014/main" id="{28D5D6B2-4275-4213-A3D9-22ACD1366915}"/>
                </a:ext>
              </a:extLst>
            </p:cNvPr>
            <p:cNvSpPr>
              <a:spLocks/>
            </p:cNvSpPr>
            <p:nvPr/>
          </p:nvSpPr>
          <p:spPr bwMode="auto">
            <a:xfrm>
              <a:off x="4721" y="2695"/>
              <a:ext cx="252" cy="208"/>
            </a:xfrm>
            <a:custGeom>
              <a:avLst/>
              <a:gdLst>
                <a:gd name="T0" fmla="*/ 34 w 143"/>
                <a:gd name="T1" fmla="*/ 3 h 118"/>
                <a:gd name="T2" fmla="*/ 138 w 143"/>
                <a:gd name="T3" fmla="*/ 70 h 118"/>
                <a:gd name="T4" fmla="*/ 141 w 143"/>
                <a:gd name="T5" fmla="*/ 81 h 118"/>
                <a:gd name="T6" fmla="*/ 121 w 143"/>
                <a:gd name="T7" fmla="*/ 113 h 118"/>
                <a:gd name="T8" fmla="*/ 110 w 143"/>
                <a:gd name="T9" fmla="*/ 116 h 118"/>
                <a:gd name="T10" fmla="*/ 5 w 143"/>
                <a:gd name="T11" fmla="*/ 46 h 118"/>
                <a:gd name="T12" fmla="*/ 3 w 143"/>
                <a:gd name="T13" fmla="*/ 34 h 118"/>
                <a:gd name="T14" fmla="*/ 23 w 143"/>
                <a:gd name="T15" fmla="*/ 5 h 118"/>
                <a:gd name="T16" fmla="*/ 34 w 143"/>
                <a:gd name="T17"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18">
                  <a:moveTo>
                    <a:pt x="34" y="3"/>
                  </a:moveTo>
                  <a:cubicBezTo>
                    <a:pt x="138" y="70"/>
                    <a:pt x="138" y="70"/>
                    <a:pt x="138" y="70"/>
                  </a:cubicBezTo>
                  <a:cubicBezTo>
                    <a:pt x="142" y="72"/>
                    <a:pt x="143" y="77"/>
                    <a:pt x="141" y="81"/>
                  </a:cubicBezTo>
                  <a:cubicBezTo>
                    <a:pt x="121" y="113"/>
                    <a:pt x="121" y="113"/>
                    <a:pt x="121" y="113"/>
                  </a:cubicBezTo>
                  <a:cubicBezTo>
                    <a:pt x="119" y="117"/>
                    <a:pt x="114" y="118"/>
                    <a:pt x="110" y="116"/>
                  </a:cubicBezTo>
                  <a:cubicBezTo>
                    <a:pt x="5" y="46"/>
                    <a:pt x="5" y="46"/>
                    <a:pt x="5" y="46"/>
                  </a:cubicBezTo>
                  <a:cubicBezTo>
                    <a:pt x="1" y="43"/>
                    <a:pt x="0" y="38"/>
                    <a:pt x="3" y="34"/>
                  </a:cubicBezTo>
                  <a:cubicBezTo>
                    <a:pt x="23" y="5"/>
                    <a:pt x="23" y="5"/>
                    <a:pt x="23" y="5"/>
                  </a:cubicBezTo>
                  <a:cubicBezTo>
                    <a:pt x="25" y="1"/>
                    <a:pt x="30" y="0"/>
                    <a:pt x="3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2637"/>
                </a:solidFill>
                <a:effectLst/>
                <a:uLnTx/>
                <a:uFillTx/>
                <a:latin typeface="Calibri" panose="020F0502020204030204"/>
                <a:ea typeface="+mn-ea"/>
                <a:cs typeface="+mn-cs"/>
              </a:endParaRPr>
            </a:p>
          </p:txBody>
        </p:sp>
      </p:grpSp>
      <p:sp>
        <p:nvSpPr>
          <p:cNvPr id="255" name="TextBox 254">
            <a:extLst>
              <a:ext uri="{FF2B5EF4-FFF2-40B4-BE49-F238E27FC236}">
                <a16:creationId xmlns:a16="http://schemas.microsoft.com/office/drawing/2014/main" id="{FB338B7F-F8AE-4A46-A3DC-7B3F68036472}"/>
              </a:ext>
            </a:extLst>
          </p:cNvPr>
          <p:cNvSpPr txBox="1"/>
          <p:nvPr/>
        </p:nvSpPr>
        <p:spPr>
          <a:xfrm>
            <a:off x="9003950" y="5813561"/>
            <a:ext cx="2866927" cy="461665"/>
          </a:xfrm>
          <a:prstGeom prst="rect">
            <a:avLst/>
          </a:prstGeom>
          <a:noFill/>
        </p:spPr>
        <p:txBody>
          <a:bodyPr wrap="square" rtlCol="0">
            <a:spAutoFit/>
          </a:bodyPr>
          <a:lstStyle>
            <a:defPPr>
              <a:defRPr lang="en-US"/>
            </a:defPPr>
            <a:lvl1pPr>
              <a:defRPr sz="1200"/>
            </a:lvl1pPr>
          </a:lstStyle>
          <a:p>
            <a:r>
              <a:rPr lang="en-US"/>
              <a:t>Have a Low gambling literacy score (50% v 20%)</a:t>
            </a:r>
          </a:p>
        </p:txBody>
      </p:sp>
      <p:sp>
        <p:nvSpPr>
          <p:cNvPr id="257" name="Rectangle 256">
            <a:extLst>
              <a:ext uri="{FF2B5EF4-FFF2-40B4-BE49-F238E27FC236}">
                <a16:creationId xmlns:a16="http://schemas.microsoft.com/office/drawing/2014/main" id="{A67507D8-86E8-4D25-BCA9-A864CD60C57A}"/>
              </a:ext>
            </a:extLst>
          </p:cNvPr>
          <p:cNvSpPr/>
          <p:nvPr/>
        </p:nvSpPr>
        <p:spPr>
          <a:xfrm>
            <a:off x="78632" y="6468726"/>
            <a:ext cx="10436968" cy="253916"/>
          </a:xfrm>
          <a:prstGeom prst="rect">
            <a:avLst/>
          </a:prstGeom>
        </p:spPr>
        <p:txBody>
          <a:bodyPr wrap="square">
            <a:spAutoFit/>
          </a:bodyPr>
          <a:lstStyle/>
          <a:p>
            <a:r>
              <a:rPr lang="en-GB" sz="1050" i="1">
                <a:latin typeface="Calibri" panose="020F0502020204030204" pitchFamily="34" charset="0"/>
                <a:ea typeface="Calibri" panose="020F0502020204030204" pitchFamily="34" charset="0"/>
                <a:cs typeface="Times New Roman" panose="02020603050405020304" pitchFamily="18" charset="0"/>
              </a:rPr>
              <a:t>DCHILDREN. WORK. DAGE. DREGION. HOUSE. DETHNICITY. INCOME. C1 Gambling behaviour. Literacy GLS. N=467 Credit Card Gamblers. N=560 non credit-card gamblers</a:t>
            </a:r>
            <a:endParaRPr lang="en-GB" sz="1050" i="1"/>
          </a:p>
        </p:txBody>
      </p:sp>
      <p:grpSp>
        <p:nvGrpSpPr>
          <p:cNvPr id="645" name="Group 644">
            <a:extLst>
              <a:ext uri="{FF2B5EF4-FFF2-40B4-BE49-F238E27FC236}">
                <a16:creationId xmlns:a16="http://schemas.microsoft.com/office/drawing/2014/main" id="{DB03C354-521D-4398-8054-75BEB7D10DD2}"/>
              </a:ext>
            </a:extLst>
          </p:cNvPr>
          <p:cNvGrpSpPr/>
          <p:nvPr/>
        </p:nvGrpSpPr>
        <p:grpSpPr>
          <a:xfrm>
            <a:off x="3803711" y="1243445"/>
            <a:ext cx="518584" cy="2149432"/>
            <a:chOff x="5848353" y="1541463"/>
            <a:chExt cx="1062038" cy="4868862"/>
          </a:xfrm>
        </p:grpSpPr>
        <p:sp>
          <p:nvSpPr>
            <p:cNvPr id="646" name="Freeform 9">
              <a:extLst>
                <a:ext uri="{FF2B5EF4-FFF2-40B4-BE49-F238E27FC236}">
                  <a16:creationId xmlns:a16="http://schemas.microsoft.com/office/drawing/2014/main" id="{9DF7E33B-46CD-4251-9481-C97B2DA9E3EE}"/>
                </a:ext>
              </a:extLst>
            </p:cNvPr>
            <p:cNvSpPr>
              <a:spLocks/>
            </p:cNvSpPr>
            <p:nvPr/>
          </p:nvSpPr>
          <p:spPr bwMode="auto">
            <a:xfrm>
              <a:off x="6021391" y="1590675"/>
              <a:ext cx="639763" cy="1300162"/>
            </a:xfrm>
            <a:custGeom>
              <a:avLst/>
              <a:gdLst>
                <a:gd name="T0" fmla="*/ 24 w 144"/>
                <a:gd name="T1" fmla="*/ 62 h 295"/>
                <a:gd name="T2" fmla="*/ 8 w 144"/>
                <a:gd name="T3" fmla="*/ 285 h 295"/>
                <a:gd name="T4" fmla="*/ 118 w 144"/>
                <a:gd name="T5" fmla="*/ 295 h 295"/>
                <a:gd name="T6" fmla="*/ 127 w 144"/>
                <a:gd name="T7" fmla="*/ 44 h 295"/>
                <a:gd name="T8" fmla="*/ 24 w 144"/>
                <a:gd name="T9" fmla="*/ 62 h 295"/>
              </a:gdLst>
              <a:ahLst/>
              <a:cxnLst>
                <a:cxn ang="0">
                  <a:pos x="T0" y="T1"/>
                </a:cxn>
                <a:cxn ang="0">
                  <a:pos x="T2" y="T3"/>
                </a:cxn>
                <a:cxn ang="0">
                  <a:pos x="T4" y="T5"/>
                </a:cxn>
                <a:cxn ang="0">
                  <a:pos x="T6" y="T7"/>
                </a:cxn>
                <a:cxn ang="0">
                  <a:pos x="T8" y="T9"/>
                </a:cxn>
              </a:cxnLst>
              <a:rect l="0" t="0" r="r" b="b"/>
              <a:pathLst>
                <a:path w="144" h="295">
                  <a:moveTo>
                    <a:pt x="24" y="62"/>
                  </a:moveTo>
                  <a:cubicBezTo>
                    <a:pt x="24" y="62"/>
                    <a:pt x="0" y="202"/>
                    <a:pt x="8" y="285"/>
                  </a:cubicBezTo>
                  <a:cubicBezTo>
                    <a:pt x="118" y="295"/>
                    <a:pt x="118" y="295"/>
                    <a:pt x="118" y="295"/>
                  </a:cubicBezTo>
                  <a:cubicBezTo>
                    <a:pt x="118" y="295"/>
                    <a:pt x="144" y="87"/>
                    <a:pt x="127" y="44"/>
                  </a:cubicBezTo>
                  <a:cubicBezTo>
                    <a:pt x="111" y="0"/>
                    <a:pt x="24" y="62"/>
                    <a:pt x="24" y="62"/>
                  </a:cubicBezTo>
                  <a:close/>
                </a:path>
              </a:pathLst>
            </a:custGeom>
            <a:solidFill>
              <a:srgbClr val="854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10">
              <a:extLst>
                <a:ext uri="{FF2B5EF4-FFF2-40B4-BE49-F238E27FC236}">
                  <a16:creationId xmlns:a16="http://schemas.microsoft.com/office/drawing/2014/main" id="{C1D4315C-232E-4BA9-82FD-EE3FA9E50A63}"/>
                </a:ext>
              </a:extLst>
            </p:cNvPr>
            <p:cNvSpPr>
              <a:spLocks/>
            </p:cNvSpPr>
            <p:nvPr/>
          </p:nvSpPr>
          <p:spPr bwMode="auto">
            <a:xfrm>
              <a:off x="6013453" y="4017963"/>
              <a:ext cx="355600" cy="2057400"/>
            </a:xfrm>
            <a:custGeom>
              <a:avLst/>
              <a:gdLst>
                <a:gd name="T0" fmla="*/ 224 w 224"/>
                <a:gd name="T1" fmla="*/ 0 h 1296"/>
                <a:gd name="T2" fmla="*/ 212 w 224"/>
                <a:gd name="T3" fmla="*/ 719 h 1296"/>
                <a:gd name="T4" fmla="*/ 212 w 224"/>
                <a:gd name="T5" fmla="*/ 810 h 1296"/>
                <a:gd name="T6" fmla="*/ 210 w 224"/>
                <a:gd name="T7" fmla="*/ 1296 h 1296"/>
                <a:gd name="T8" fmla="*/ 137 w 224"/>
                <a:gd name="T9" fmla="*/ 1296 h 1296"/>
                <a:gd name="T10" fmla="*/ 109 w 224"/>
                <a:gd name="T11" fmla="*/ 810 h 1296"/>
                <a:gd name="T12" fmla="*/ 106 w 224"/>
                <a:gd name="T13" fmla="*/ 758 h 1296"/>
                <a:gd name="T14" fmla="*/ 0 w 224"/>
                <a:gd name="T15" fmla="*/ 67 h 1296"/>
                <a:gd name="T16" fmla="*/ 224 w 224"/>
                <a:gd name="T1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296">
                  <a:moveTo>
                    <a:pt x="224" y="0"/>
                  </a:moveTo>
                  <a:lnTo>
                    <a:pt x="212" y="719"/>
                  </a:lnTo>
                  <a:lnTo>
                    <a:pt x="212" y="810"/>
                  </a:lnTo>
                  <a:lnTo>
                    <a:pt x="210" y="1296"/>
                  </a:lnTo>
                  <a:lnTo>
                    <a:pt x="137" y="1296"/>
                  </a:lnTo>
                  <a:lnTo>
                    <a:pt x="109" y="810"/>
                  </a:lnTo>
                  <a:lnTo>
                    <a:pt x="106" y="758"/>
                  </a:lnTo>
                  <a:lnTo>
                    <a:pt x="0" y="67"/>
                  </a:lnTo>
                  <a:lnTo>
                    <a:pt x="224" y="0"/>
                  </a:lnTo>
                  <a:close/>
                </a:path>
              </a:pathLst>
            </a:custGeom>
            <a:solidFill>
              <a:srgbClr val="544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11">
              <a:extLst>
                <a:ext uri="{FF2B5EF4-FFF2-40B4-BE49-F238E27FC236}">
                  <a16:creationId xmlns:a16="http://schemas.microsoft.com/office/drawing/2014/main" id="{CAED0676-381D-417C-B7FE-B641A1052B99}"/>
                </a:ext>
              </a:extLst>
            </p:cNvPr>
            <p:cNvSpPr>
              <a:spLocks/>
            </p:cNvSpPr>
            <p:nvPr/>
          </p:nvSpPr>
          <p:spPr bwMode="auto">
            <a:xfrm>
              <a:off x="6226178" y="2541588"/>
              <a:ext cx="311150" cy="330200"/>
            </a:xfrm>
            <a:custGeom>
              <a:avLst/>
              <a:gdLst>
                <a:gd name="T0" fmla="*/ 70 w 70"/>
                <a:gd name="T1" fmla="*/ 17 h 75"/>
                <a:gd name="T2" fmla="*/ 68 w 70"/>
                <a:gd name="T3" fmla="*/ 27 h 75"/>
                <a:gd name="T4" fmla="*/ 52 w 70"/>
                <a:gd name="T5" fmla="*/ 68 h 75"/>
                <a:gd name="T6" fmla="*/ 30 w 70"/>
                <a:gd name="T7" fmla="*/ 74 h 75"/>
                <a:gd name="T8" fmla="*/ 9 w 70"/>
                <a:gd name="T9" fmla="*/ 56 h 75"/>
                <a:gd name="T10" fmla="*/ 1 w 70"/>
                <a:gd name="T11" fmla="*/ 22 h 75"/>
                <a:gd name="T12" fmla="*/ 1 w 70"/>
                <a:gd name="T13" fmla="*/ 10 h 75"/>
                <a:gd name="T14" fmla="*/ 19 w 70"/>
                <a:gd name="T15" fmla="*/ 0 h 75"/>
                <a:gd name="T16" fmla="*/ 51 w 70"/>
                <a:gd name="T17" fmla="*/ 0 h 75"/>
                <a:gd name="T18" fmla="*/ 70 w 70"/>
                <a:gd name="T19"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5">
                  <a:moveTo>
                    <a:pt x="70" y="17"/>
                  </a:moveTo>
                  <a:cubicBezTo>
                    <a:pt x="70" y="20"/>
                    <a:pt x="69" y="23"/>
                    <a:pt x="68" y="27"/>
                  </a:cubicBezTo>
                  <a:cubicBezTo>
                    <a:pt x="65" y="42"/>
                    <a:pt x="60" y="59"/>
                    <a:pt x="52" y="68"/>
                  </a:cubicBezTo>
                  <a:cubicBezTo>
                    <a:pt x="46" y="74"/>
                    <a:pt x="40" y="75"/>
                    <a:pt x="30" y="74"/>
                  </a:cubicBezTo>
                  <a:cubicBezTo>
                    <a:pt x="19" y="72"/>
                    <a:pt x="13" y="64"/>
                    <a:pt x="9" y="56"/>
                  </a:cubicBezTo>
                  <a:cubicBezTo>
                    <a:pt x="3" y="46"/>
                    <a:pt x="1" y="33"/>
                    <a:pt x="1" y="22"/>
                  </a:cubicBezTo>
                  <a:cubicBezTo>
                    <a:pt x="0" y="18"/>
                    <a:pt x="1" y="14"/>
                    <a:pt x="1" y="10"/>
                  </a:cubicBezTo>
                  <a:cubicBezTo>
                    <a:pt x="19" y="0"/>
                    <a:pt x="19" y="0"/>
                    <a:pt x="19" y="0"/>
                  </a:cubicBezTo>
                  <a:cubicBezTo>
                    <a:pt x="51" y="0"/>
                    <a:pt x="51" y="0"/>
                    <a:pt x="51" y="0"/>
                  </a:cubicBezTo>
                  <a:lnTo>
                    <a:pt x="70" y="17"/>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12">
              <a:extLst>
                <a:ext uri="{FF2B5EF4-FFF2-40B4-BE49-F238E27FC236}">
                  <a16:creationId xmlns:a16="http://schemas.microsoft.com/office/drawing/2014/main" id="{93E059C7-3D92-4CA7-9CA6-1949D55A4A1A}"/>
                </a:ext>
              </a:extLst>
            </p:cNvPr>
            <p:cNvSpPr>
              <a:spLocks/>
            </p:cNvSpPr>
            <p:nvPr/>
          </p:nvSpPr>
          <p:spPr bwMode="auto">
            <a:xfrm>
              <a:off x="6280153" y="2243138"/>
              <a:ext cx="173038" cy="387350"/>
            </a:xfrm>
            <a:custGeom>
              <a:avLst/>
              <a:gdLst>
                <a:gd name="T0" fmla="*/ 98 w 109"/>
                <a:gd name="T1" fmla="*/ 244 h 244"/>
                <a:gd name="T2" fmla="*/ 0 w 109"/>
                <a:gd name="T3" fmla="*/ 238 h 244"/>
                <a:gd name="T4" fmla="*/ 11 w 109"/>
                <a:gd name="T5" fmla="*/ 0 h 244"/>
                <a:gd name="T6" fmla="*/ 109 w 109"/>
                <a:gd name="T7" fmla="*/ 5 h 244"/>
                <a:gd name="T8" fmla="*/ 98 w 109"/>
                <a:gd name="T9" fmla="*/ 244 h 244"/>
              </a:gdLst>
              <a:ahLst/>
              <a:cxnLst>
                <a:cxn ang="0">
                  <a:pos x="T0" y="T1"/>
                </a:cxn>
                <a:cxn ang="0">
                  <a:pos x="T2" y="T3"/>
                </a:cxn>
                <a:cxn ang="0">
                  <a:pos x="T4" y="T5"/>
                </a:cxn>
                <a:cxn ang="0">
                  <a:pos x="T6" y="T7"/>
                </a:cxn>
                <a:cxn ang="0">
                  <a:pos x="T8" y="T9"/>
                </a:cxn>
              </a:cxnLst>
              <a:rect l="0" t="0" r="r" b="b"/>
              <a:pathLst>
                <a:path w="109" h="244">
                  <a:moveTo>
                    <a:pt x="98" y="244"/>
                  </a:moveTo>
                  <a:lnTo>
                    <a:pt x="0" y="238"/>
                  </a:lnTo>
                  <a:lnTo>
                    <a:pt x="11" y="0"/>
                  </a:lnTo>
                  <a:lnTo>
                    <a:pt x="109" y="5"/>
                  </a:lnTo>
                  <a:lnTo>
                    <a:pt x="98" y="244"/>
                  </a:lnTo>
                  <a:close/>
                </a:path>
              </a:pathLst>
            </a:custGeom>
            <a:solidFill>
              <a:srgbClr val="FFC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13">
              <a:extLst>
                <a:ext uri="{FF2B5EF4-FFF2-40B4-BE49-F238E27FC236}">
                  <a16:creationId xmlns:a16="http://schemas.microsoft.com/office/drawing/2014/main" id="{D96CBF9C-C1C8-43A4-9E81-1F99BD50F353}"/>
                </a:ext>
              </a:extLst>
            </p:cNvPr>
            <p:cNvSpPr>
              <a:spLocks/>
            </p:cNvSpPr>
            <p:nvPr/>
          </p:nvSpPr>
          <p:spPr bwMode="auto">
            <a:xfrm>
              <a:off x="6021391" y="1731963"/>
              <a:ext cx="684213" cy="695325"/>
            </a:xfrm>
            <a:custGeom>
              <a:avLst/>
              <a:gdLst>
                <a:gd name="T0" fmla="*/ 35 w 154"/>
                <a:gd name="T1" fmla="*/ 0 h 158"/>
                <a:gd name="T2" fmla="*/ 70 w 154"/>
                <a:gd name="T3" fmla="*/ 154 h 158"/>
                <a:gd name="T4" fmla="*/ 129 w 154"/>
                <a:gd name="T5" fmla="*/ 110 h 158"/>
                <a:gd name="T6" fmla="*/ 142 w 154"/>
                <a:gd name="T7" fmla="*/ 93 h 158"/>
                <a:gd name="T8" fmla="*/ 146 w 154"/>
                <a:gd name="T9" fmla="*/ 5 h 158"/>
                <a:gd name="T10" fmla="*/ 35 w 154"/>
                <a:gd name="T11" fmla="*/ 0 h 158"/>
              </a:gdLst>
              <a:ahLst/>
              <a:cxnLst>
                <a:cxn ang="0">
                  <a:pos x="T0" y="T1"/>
                </a:cxn>
                <a:cxn ang="0">
                  <a:pos x="T2" y="T3"/>
                </a:cxn>
                <a:cxn ang="0">
                  <a:pos x="T4" y="T5"/>
                </a:cxn>
                <a:cxn ang="0">
                  <a:pos x="T6" y="T7"/>
                </a:cxn>
                <a:cxn ang="0">
                  <a:pos x="T8" y="T9"/>
                </a:cxn>
                <a:cxn ang="0">
                  <a:pos x="T10" y="T11"/>
                </a:cxn>
              </a:cxnLst>
              <a:rect l="0" t="0" r="r" b="b"/>
              <a:pathLst>
                <a:path w="154" h="158">
                  <a:moveTo>
                    <a:pt x="35" y="0"/>
                  </a:moveTo>
                  <a:cubicBezTo>
                    <a:pt x="35" y="0"/>
                    <a:pt x="0" y="146"/>
                    <a:pt x="70" y="154"/>
                  </a:cubicBezTo>
                  <a:cubicBezTo>
                    <a:pt x="100" y="158"/>
                    <a:pt x="118" y="137"/>
                    <a:pt x="129" y="110"/>
                  </a:cubicBezTo>
                  <a:cubicBezTo>
                    <a:pt x="129" y="110"/>
                    <a:pt x="140" y="99"/>
                    <a:pt x="142" y="93"/>
                  </a:cubicBezTo>
                  <a:cubicBezTo>
                    <a:pt x="154" y="48"/>
                    <a:pt x="146" y="5"/>
                    <a:pt x="146" y="5"/>
                  </a:cubicBezTo>
                  <a:lnTo>
                    <a:pt x="35" y="0"/>
                  </a:lnTo>
                  <a:close/>
                </a:path>
              </a:pathLst>
            </a:custGeom>
            <a:solidFill>
              <a:srgbClr val="FFC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14">
              <a:extLst>
                <a:ext uri="{FF2B5EF4-FFF2-40B4-BE49-F238E27FC236}">
                  <a16:creationId xmlns:a16="http://schemas.microsoft.com/office/drawing/2014/main" id="{DA8CB717-7107-4DDE-84D4-0B0264758F3F}"/>
                </a:ext>
              </a:extLst>
            </p:cNvPr>
            <p:cNvSpPr>
              <a:spLocks/>
            </p:cNvSpPr>
            <p:nvPr/>
          </p:nvSpPr>
          <p:spPr bwMode="auto">
            <a:xfrm>
              <a:off x="6181728" y="2039938"/>
              <a:ext cx="57150" cy="74612"/>
            </a:xfrm>
            <a:custGeom>
              <a:avLst/>
              <a:gdLst>
                <a:gd name="T0" fmla="*/ 13 w 13"/>
                <a:gd name="T1" fmla="*/ 9 h 17"/>
                <a:gd name="T2" fmla="*/ 7 w 13"/>
                <a:gd name="T3" fmla="*/ 17 h 17"/>
                <a:gd name="T4" fmla="*/ 0 w 13"/>
                <a:gd name="T5" fmla="*/ 9 h 17"/>
                <a:gd name="T6" fmla="*/ 6 w 13"/>
                <a:gd name="T7" fmla="*/ 0 h 17"/>
                <a:gd name="T8" fmla="*/ 13 w 13"/>
                <a:gd name="T9" fmla="*/ 9 h 17"/>
              </a:gdLst>
              <a:ahLst/>
              <a:cxnLst>
                <a:cxn ang="0">
                  <a:pos x="T0" y="T1"/>
                </a:cxn>
                <a:cxn ang="0">
                  <a:pos x="T2" y="T3"/>
                </a:cxn>
                <a:cxn ang="0">
                  <a:pos x="T4" y="T5"/>
                </a:cxn>
                <a:cxn ang="0">
                  <a:pos x="T6" y="T7"/>
                </a:cxn>
                <a:cxn ang="0">
                  <a:pos x="T8" y="T9"/>
                </a:cxn>
              </a:cxnLst>
              <a:rect l="0" t="0" r="r" b="b"/>
              <a:pathLst>
                <a:path w="13" h="17">
                  <a:moveTo>
                    <a:pt x="13" y="9"/>
                  </a:moveTo>
                  <a:cubicBezTo>
                    <a:pt x="13" y="13"/>
                    <a:pt x="11" y="17"/>
                    <a:pt x="7" y="17"/>
                  </a:cubicBezTo>
                  <a:cubicBezTo>
                    <a:pt x="4" y="17"/>
                    <a:pt x="1" y="14"/>
                    <a:pt x="0" y="9"/>
                  </a:cubicBezTo>
                  <a:cubicBezTo>
                    <a:pt x="0" y="4"/>
                    <a:pt x="3" y="0"/>
                    <a:pt x="6" y="0"/>
                  </a:cubicBezTo>
                  <a:cubicBezTo>
                    <a:pt x="10" y="0"/>
                    <a:pt x="13" y="4"/>
                    <a:pt x="13" y="9"/>
                  </a:cubicBezTo>
                  <a:close/>
                </a:path>
              </a:pathLst>
            </a:custGeom>
            <a:solidFill>
              <a:srgbClr val="854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15">
              <a:extLst>
                <a:ext uri="{FF2B5EF4-FFF2-40B4-BE49-F238E27FC236}">
                  <a16:creationId xmlns:a16="http://schemas.microsoft.com/office/drawing/2014/main" id="{2D144E0F-4B45-41FC-A9DC-955714593CDA}"/>
                </a:ext>
              </a:extLst>
            </p:cNvPr>
            <p:cNvSpPr>
              <a:spLocks/>
            </p:cNvSpPr>
            <p:nvPr/>
          </p:nvSpPr>
          <p:spPr bwMode="auto">
            <a:xfrm>
              <a:off x="6399216" y="2039938"/>
              <a:ext cx="58738" cy="74612"/>
            </a:xfrm>
            <a:custGeom>
              <a:avLst/>
              <a:gdLst>
                <a:gd name="T0" fmla="*/ 13 w 13"/>
                <a:gd name="T1" fmla="*/ 8 h 17"/>
                <a:gd name="T2" fmla="*/ 7 w 13"/>
                <a:gd name="T3" fmla="*/ 17 h 17"/>
                <a:gd name="T4" fmla="*/ 0 w 13"/>
                <a:gd name="T5" fmla="*/ 8 h 17"/>
                <a:gd name="T6" fmla="*/ 6 w 13"/>
                <a:gd name="T7" fmla="*/ 0 h 17"/>
                <a:gd name="T8" fmla="*/ 13 w 13"/>
                <a:gd name="T9" fmla="*/ 8 h 17"/>
              </a:gdLst>
              <a:ahLst/>
              <a:cxnLst>
                <a:cxn ang="0">
                  <a:pos x="T0" y="T1"/>
                </a:cxn>
                <a:cxn ang="0">
                  <a:pos x="T2" y="T3"/>
                </a:cxn>
                <a:cxn ang="0">
                  <a:pos x="T4" y="T5"/>
                </a:cxn>
                <a:cxn ang="0">
                  <a:pos x="T6" y="T7"/>
                </a:cxn>
                <a:cxn ang="0">
                  <a:pos x="T8" y="T9"/>
                </a:cxn>
              </a:cxnLst>
              <a:rect l="0" t="0" r="r" b="b"/>
              <a:pathLst>
                <a:path w="13" h="17">
                  <a:moveTo>
                    <a:pt x="13" y="8"/>
                  </a:moveTo>
                  <a:cubicBezTo>
                    <a:pt x="13" y="13"/>
                    <a:pt x="10" y="17"/>
                    <a:pt x="7" y="17"/>
                  </a:cubicBezTo>
                  <a:cubicBezTo>
                    <a:pt x="3" y="17"/>
                    <a:pt x="0" y="13"/>
                    <a:pt x="0" y="8"/>
                  </a:cubicBezTo>
                  <a:cubicBezTo>
                    <a:pt x="0" y="4"/>
                    <a:pt x="3" y="0"/>
                    <a:pt x="6" y="0"/>
                  </a:cubicBezTo>
                  <a:cubicBezTo>
                    <a:pt x="10" y="0"/>
                    <a:pt x="13" y="3"/>
                    <a:pt x="13" y="8"/>
                  </a:cubicBezTo>
                  <a:close/>
                </a:path>
              </a:pathLst>
            </a:custGeom>
            <a:solidFill>
              <a:srgbClr val="854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16">
              <a:extLst>
                <a:ext uri="{FF2B5EF4-FFF2-40B4-BE49-F238E27FC236}">
                  <a16:creationId xmlns:a16="http://schemas.microsoft.com/office/drawing/2014/main" id="{917E8783-456E-4310-A72B-E6CCF469A5D7}"/>
                </a:ext>
              </a:extLst>
            </p:cNvPr>
            <p:cNvSpPr>
              <a:spLocks/>
            </p:cNvSpPr>
            <p:nvPr/>
          </p:nvSpPr>
          <p:spPr bwMode="auto">
            <a:xfrm>
              <a:off x="6253166" y="2225675"/>
              <a:ext cx="200025" cy="206375"/>
            </a:xfrm>
            <a:custGeom>
              <a:avLst/>
              <a:gdLst>
                <a:gd name="T0" fmla="*/ 0 w 45"/>
                <a:gd name="T1" fmla="*/ 14 h 47"/>
                <a:gd name="T2" fmla="*/ 45 w 45"/>
                <a:gd name="T3" fmla="*/ 0 h 47"/>
                <a:gd name="T4" fmla="*/ 24 w 45"/>
                <a:gd name="T5" fmla="*/ 13 h 47"/>
                <a:gd name="T6" fmla="*/ 0 w 45"/>
                <a:gd name="T7" fmla="*/ 14 h 47"/>
              </a:gdLst>
              <a:ahLst/>
              <a:cxnLst>
                <a:cxn ang="0">
                  <a:pos x="T0" y="T1"/>
                </a:cxn>
                <a:cxn ang="0">
                  <a:pos x="T2" y="T3"/>
                </a:cxn>
                <a:cxn ang="0">
                  <a:pos x="T4" y="T5"/>
                </a:cxn>
                <a:cxn ang="0">
                  <a:pos x="T6" y="T7"/>
                </a:cxn>
              </a:cxnLst>
              <a:rect l="0" t="0" r="r" b="b"/>
              <a:pathLst>
                <a:path w="45" h="47">
                  <a:moveTo>
                    <a:pt x="0" y="14"/>
                  </a:moveTo>
                  <a:cubicBezTo>
                    <a:pt x="0" y="14"/>
                    <a:pt x="31" y="47"/>
                    <a:pt x="45" y="0"/>
                  </a:cubicBezTo>
                  <a:cubicBezTo>
                    <a:pt x="45" y="0"/>
                    <a:pt x="37" y="9"/>
                    <a:pt x="24" y="13"/>
                  </a:cubicBezTo>
                  <a:cubicBezTo>
                    <a:pt x="15" y="16"/>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17">
              <a:extLst>
                <a:ext uri="{FF2B5EF4-FFF2-40B4-BE49-F238E27FC236}">
                  <a16:creationId xmlns:a16="http://schemas.microsoft.com/office/drawing/2014/main" id="{844DF86E-5E02-4D8B-B9DE-149430CDE116}"/>
                </a:ext>
              </a:extLst>
            </p:cNvPr>
            <p:cNvSpPr>
              <a:spLocks/>
            </p:cNvSpPr>
            <p:nvPr/>
          </p:nvSpPr>
          <p:spPr bwMode="auto">
            <a:xfrm>
              <a:off x="6591303" y="1965325"/>
              <a:ext cx="88900" cy="149225"/>
            </a:xfrm>
            <a:custGeom>
              <a:avLst/>
              <a:gdLst>
                <a:gd name="T0" fmla="*/ 0 w 20"/>
                <a:gd name="T1" fmla="*/ 17 h 34"/>
                <a:gd name="T2" fmla="*/ 4 w 20"/>
                <a:gd name="T3" fmla="*/ 5 h 34"/>
                <a:gd name="T4" fmla="*/ 16 w 20"/>
                <a:gd name="T5" fmla="*/ 18 h 34"/>
                <a:gd name="T6" fmla="*/ 0 w 20"/>
                <a:gd name="T7" fmla="*/ 17 h 34"/>
              </a:gdLst>
              <a:ahLst/>
              <a:cxnLst>
                <a:cxn ang="0">
                  <a:pos x="T0" y="T1"/>
                </a:cxn>
                <a:cxn ang="0">
                  <a:pos x="T2" y="T3"/>
                </a:cxn>
                <a:cxn ang="0">
                  <a:pos x="T4" y="T5"/>
                </a:cxn>
                <a:cxn ang="0">
                  <a:pos x="T6" y="T7"/>
                </a:cxn>
              </a:cxnLst>
              <a:rect l="0" t="0" r="r" b="b"/>
              <a:pathLst>
                <a:path w="20" h="34">
                  <a:moveTo>
                    <a:pt x="0" y="17"/>
                  </a:moveTo>
                  <a:cubicBezTo>
                    <a:pt x="0" y="17"/>
                    <a:pt x="1" y="8"/>
                    <a:pt x="4" y="5"/>
                  </a:cubicBezTo>
                  <a:cubicBezTo>
                    <a:pt x="9" y="0"/>
                    <a:pt x="20" y="2"/>
                    <a:pt x="16" y="18"/>
                  </a:cubicBezTo>
                  <a:cubicBezTo>
                    <a:pt x="11" y="34"/>
                    <a:pt x="0" y="17"/>
                    <a:pt x="0" y="17"/>
                  </a:cubicBezTo>
                  <a:close/>
                </a:path>
              </a:pathLst>
            </a:custGeom>
            <a:solidFill>
              <a:srgbClr val="FFC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18">
              <a:extLst>
                <a:ext uri="{FF2B5EF4-FFF2-40B4-BE49-F238E27FC236}">
                  <a16:creationId xmlns:a16="http://schemas.microsoft.com/office/drawing/2014/main" id="{28CF519F-21B1-483C-B8F2-E108B83ED7A2}"/>
                </a:ext>
              </a:extLst>
            </p:cNvPr>
            <p:cNvSpPr>
              <a:spLocks/>
            </p:cNvSpPr>
            <p:nvPr/>
          </p:nvSpPr>
          <p:spPr bwMode="auto">
            <a:xfrm>
              <a:off x="5942016" y="6083300"/>
              <a:ext cx="412750" cy="322262"/>
            </a:xfrm>
            <a:custGeom>
              <a:avLst/>
              <a:gdLst>
                <a:gd name="T0" fmla="*/ 1 w 93"/>
                <a:gd name="T1" fmla="*/ 48 h 73"/>
                <a:gd name="T2" fmla="*/ 1 w 93"/>
                <a:gd name="T3" fmla="*/ 59 h 73"/>
                <a:gd name="T4" fmla="*/ 50 w 93"/>
                <a:gd name="T5" fmla="*/ 52 h 73"/>
                <a:gd name="T6" fmla="*/ 92 w 93"/>
                <a:gd name="T7" fmla="*/ 14 h 73"/>
                <a:gd name="T8" fmla="*/ 91 w 93"/>
                <a:gd name="T9" fmla="*/ 0 h 73"/>
                <a:gd name="T10" fmla="*/ 1 w 93"/>
                <a:gd name="T11" fmla="*/ 48 h 73"/>
              </a:gdLst>
              <a:ahLst/>
              <a:cxnLst>
                <a:cxn ang="0">
                  <a:pos x="T0" y="T1"/>
                </a:cxn>
                <a:cxn ang="0">
                  <a:pos x="T2" y="T3"/>
                </a:cxn>
                <a:cxn ang="0">
                  <a:pos x="T4" y="T5"/>
                </a:cxn>
                <a:cxn ang="0">
                  <a:pos x="T6" y="T7"/>
                </a:cxn>
                <a:cxn ang="0">
                  <a:pos x="T8" y="T9"/>
                </a:cxn>
                <a:cxn ang="0">
                  <a:pos x="T10" y="T11"/>
                </a:cxn>
              </a:cxnLst>
              <a:rect l="0" t="0" r="r" b="b"/>
              <a:pathLst>
                <a:path w="93" h="73">
                  <a:moveTo>
                    <a:pt x="1" y="48"/>
                  </a:moveTo>
                  <a:cubicBezTo>
                    <a:pt x="1" y="48"/>
                    <a:pt x="0" y="55"/>
                    <a:pt x="1" y="59"/>
                  </a:cubicBezTo>
                  <a:cubicBezTo>
                    <a:pt x="2" y="63"/>
                    <a:pt x="18" y="73"/>
                    <a:pt x="50" y="52"/>
                  </a:cubicBezTo>
                  <a:cubicBezTo>
                    <a:pt x="82" y="32"/>
                    <a:pt x="90" y="15"/>
                    <a:pt x="92" y="14"/>
                  </a:cubicBezTo>
                  <a:cubicBezTo>
                    <a:pt x="93" y="13"/>
                    <a:pt x="91" y="0"/>
                    <a:pt x="91" y="0"/>
                  </a:cubicBezTo>
                  <a:lnTo>
                    <a:pt x="1" y="48"/>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19">
              <a:extLst>
                <a:ext uri="{FF2B5EF4-FFF2-40B4-BE49-F238E27FC236}">
                  <a16:creationId xmlns:a16="http://schemas.microsoft.com/office/drawing/2014/main" id="{AA67D769-7DB3-4615-8CA4-B7BABA238391}"/>
                </a:ext>
              </a:extLst>
            </p:cNvPr>
            <p:cNvSpPr>
              <a:spLocks/>
            </p:cNvSpPr>
            <p:nvPr/>
          </p:nvSpPr>
          <p:spPr bwMode="auto">
            <a:xfrm>
              <a:off x="5924553" y="6075363"/>
              <a:ext cx="447675" cy="273050"/>
            </a:xfrm>
            <a:custGeom>
              <a:avLst/>
              <a:gdLst>
                <a:gd name="T0" fmla="*/ 69 w 101"/>
                <a:gd name="T1" fmla="*/ 0 h 62"/>
                <a:gd name="T2" fmla="*/ 5 w 101"/>
                <a:gd name="T3" fmla="*/ 53 h 62"/>
                <a:gd name="T4" fmla="*/ 74 w 101"/>
                <a:gd name="T5" fmla="*/ 27 h 62"/>
                <a:gd name="T6" fmla="*/ 95 w 101"/>
                <a:gd name="T7" fmla="*/ 0 h 62"/>
                <a:gd name="T8" fmla="*/ 69 w 101"/>
                <a:gd name="T9" fmla="*/ 0 h 62"/>
              </a:gdLst>
              <a:ahLst/>
              <a:cxnLst>
                <a:cxn ang="0">
                  <a:pos x="T0" y="T1"/>
                </a:cxn>
                <a:cxn ang="0">
                  <a:pos x="T2" y="T3"/>
                </a:cxn>
                <a:cxn ang="0">
                  <a:pos x="T4" y="T5"/>
                </a:cxn>
                <a:cxn ang="0">
                  <a:pos x="T6" y="T7"/>
                </a:cxn>
                <a:cxn ang="0">
                  <a:pos x="T8" y="T9"/>
                </a:cxn>
              </a:cxnLst>
              <a:rect l="0" t="0" r="r" b="b"/>
              <a:pathLst>
                <a:path w="101" h="62">
                  <a:moveTo>
                    <a:pt x="69" y="0"/>
                  </a:moveTo>
                  <a:cubicBezTo>
                    <a:pt x="69" y="0"/>
                    <a:pt x="0" y="44"/>
                    <a:pt x="5" y="53"/>
                  </a:cubicBezTo>
                  <a:cubicBezTo>
                    <a:pt x="11" y="62"/>
                    <a:pt x="46" y="52"/>
                    <a:pt x="74" y="27"/>
                  </a:cubicBezTo>
                  <a:cubicBezTo>
                    <a:pt x="101" y="1"/>
                    <a:pt x="95" y="0"/>
                    <a:pt x="95" y="0"/>
                  </a:cubicBezTo>
                  <a:lnTo>
                    <a:pt x="69"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20">
              <a:extLst>
                <a:ext uri="{FF2B5EF4-FFF2-40B4-BE49-F238E27FC236}">
                  <a16:creationId xmlns:a16="http://schemas.microsoft.com/office/drawing/2014/main" id="{30D9CEDE-D947-42F7-8BEE-D55CE5D8AF24}"/>
                </a:ext>
              </a:extLst>
            </p:cNvPr>
            <p:cNvSpPr>
              <a:spLocks/>
            </p:cNvSpPr>
            <p:nvPr/>
          </p:nvSpPr>
          <p:spPr bwMode="auto">
            <a:xfrm>
              <a:off x="6386516" y="6088063"/>
              <a:ext cx="412750" cy="322262"/>
            </a:xfrm>
            <a:custGeom>
              <a:avLst/>
              <a:gdLst>
                <a:gd name="T0" fmla="*/ 92 w 93"/>
                <a:gd name="T1" fmla="*/ 48 h 73"/>
                <a:gd name="T2" fmla="*/ 92 w 93"/>
                <a:gd name="T3" fmla="*/ 59 h 73"/>
                <a:gd name="T4" fmla="*/ 43 w 93"/>
                <a:gd name="T5" fmla="*/ 52 h 73"/>
                <a:gd name="T6" fmla="*/ 2 w 93"/>
                <a:gd name="T7" fmla="*/ 13 h 73"/>
                <a:gd name="T8" fmla="*/ 2 w 93"/>
                <a:gd name="T9" fmla="*/ 0 h 73"/>
                <a:gd name="T10" fmla="*/ 92 w 93"/>
                <a:gd name="T11" fmla="*/ 48 h 73"/>
              </a:gdLst>
              <a:ahLst/>
              <a:cxnLst>
                <a:cxn ang="0">
                  <a:pos x="T0" y="T1"/>
                </a:cxn>
                <a:cxn ang="0">
                  <a:pos x="T2" y="T3"/>
                </a:cxn>
                <a:cxn ang="0">
                  <a:pos x="T4" y="T5"/>
                </a:cxn>
                <a:cxn ang="0">
                  <a:pos x="T6" y="T7"/>
                </a:cxn>
                <a:cxn ang="0">
                  <a:pos x="T8" y="T9"/>
                </a:cxn>
                <a:cxn ang="0">
                  <a:pos x="T10" y="T11"/>
                </a:cxn>
              </a:cxnLst>
              <a:rect l="0" t="0" r="r" b="b"/>
              <a:pathLst>
                <a:path w="93" h="73">
                  <a:moveTo>
                    <a:pt x="92" y="48"/>
                  </a:moveTo>
                  <a:cubicBezTo>
                    <a:pt x="92" y="48"/>
                    <a:pt x="93" y="55"/>
                    <a:pt x="92" y="59"/>
                  </a:cubicBezTo>
                  <a:cubicBezTo>
                    <a:pt x="92" y="62"/>
                    <a:pt x="76" y="73"/>
                    <a:pt x="43" y="52"/>
                  </a:cubicBezTo>
                  <a:cubicBezTo>
                    <a:pt x="11" y="32"/>
                    <a:pt x="3" y="14"/>
                    <a:pt x="2" y="13"/>
                  </a:cubicBezTo>
                  <a:cubicBezTo>
                    <a:pt x="0" y="13"/>
                    <a:pt x="2" y="0"/>
                    <a:pt x="2" y="0"/>
                  </a:cubicBezTo>
                  <a:lnTo>
                    <a:pt x="92" y="48"/>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21">
              <a:extLst>
                <a:ext uri="{FF2B5EF4-FFF2-40B4-BE49-F238E27FC236}">
                  <a16:creationId xmlns:a16="http://schemas.microsoft.com/office/drawing/2014/main" id="{7C2BD08B-4383-4DB8-A3F7-1FBBA376DD40}"/>
                </a:ext>
              </a:extLst>
            </p:cNvPr>
            <p:cNvSpPr>
              <a:spLocks/>
            </p:cNvSpPr>
            <p:nvPr/>
          </p:nvSpPr>
          <p:spPr bwMode="auto">
            <a:xfrm>
              <a:off x="6369053" y="6080125"/>
              <a:ext cx="452438" cy="268287"/>
            </a:xfrm>
            <a:custGeom>
              <a:avLst/>
              <a:gdLst>
                <a:gd name="T0" fmla="*/ 32 w 102"/>
                <a:gd name="T1" fmla="*/ 0 h 61"/>
                <a:gd name="T2" fmla="*/ 96 w 102"/>
                <a:gd name="T3" fmla="*/ 53 h 61"/>
                <a:gd name="T4" fmla="*/ 28 w 102"/>
                <a:gd name="T5" fmla="*/ 26 h 61"/>
                <a:gd name="T6" fmla="*/ 6 w 102"/>
                <a:gd name="T7" fmla="*/ 0 h 61"/>
                <a:gd name="T8" fmla="*/ 32 w 102"/>
                <a:gd name="T9" fmla="*/ 0 h 61"/>
              </a:gdLst>
              <a:ahLst/>
              <a:cxnLst>
                <a:cxn ang="0">
                  <a:pos x="T0" y="T1"/>
                </a:cxn>
                <a:cxn ang="0">
                  <a:pos x="T2" y="T3"/>
                </a:cxn>
                <a:cxn ang="0">
                  <a:pos x="T4" y="T5"/>
                </a:cxn>
                <a:cxn ang="0">
                  <a:pos x="T6" y="T7"/>
                </a:cxn>
                <a:cxn ang="0">
                  <a:pos x="T8" y="T9"/>
                </a:cxn>
              </a:cxnLst>
              <a:rect l="0" t="0" r="r" b="b"/>
              <a:pathLst>
                <a:path w="102" h="61">
                  <a:moveTo>
                    <a:pt x="32" y="0"/>
                  </a:moveTo>
                  <a:cubicBezTo>
                    <a:pt x="32" y="0"/>
                    <a:pt x="102" y="44"/>
                    <a:pt x="96" y="53"/>
                  </a:cubicBezTo>
                  <a:cubicBezTo>
                    <a:pt x="91" y="61"/>
                    <a:pt x="55" y="52"/>
                    <a:pt x="28" y="26"/>
                  </a:cubicBezTo>
                  <a:cubicBezTo>
                    <a:pt x="0" y="1"/>
                    <a:pt x="6" y="0"/>
                    <a:pt x="6" y="0"/>
                  </a:cubicBezTo>
                  <a:lnTo>
                    <a:pt x="3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22">
              <a:extLst>
                <a:ext uri="{FF2B5EF4-FFF2-40B4-BE49-F238E27FC236}">
                  <a16:creationId xmlns:a16="http://schemas.microsoft.com/office/drawing/2014/main" id="{D70E59F9-1421-4D26-8282-D05B82CD5986}"/>
                </a:ext>
              </a:extLst>
            </p:cNvPr>
            <p:cNvSpPr>
              <a:spLocks/>
            </p:cNvSpPr>
            <p:nvPr/>
          </p:nvSpPr>
          <p:spPr bwMode="auto">
            <a:xfrm>
              <a:off x="6288091" y="3911600"/>
              <a:ext cx="436563" cy="2168525"/>
            </a:xfrm>
            <a:custGeom>
              <a:avLst/>
              <a:gdLst>
                <a:gd name="T0" fmla="*/ 65 w 275"/>
                <a:gd name="T1" fmla="*/ 11 h 1366"/>
                <a:gd name="T2" fmla="*/ 87 w 275"/>
                <a:gd name="T3" fmla="*/ 750 h 1366"/>
                <a:gd name="T4" fmla="*/ 76 w 275"/>
                <a:gd name="T5" fmla="*/ 1366 h 1366"/>
                <a:gd name="T6" fmla="*/ 132 w 275"/>
                <a:gd name="T7" fmla="*/ 1366 h 1366"/>
                <a:gd name="T8" fmla="*/ 213 w 275"/>
                <a:gd name="T9" fmla="*/ 741 h 1366"/>
                <a:gd name="T10" fmla="*/ 275 w 275"/>
                <a:gd name="T11" fmla="*/ 0 h 1366"/>
                <a:gd name="T12" fmla="*/ 0 w 275"/>
                <a:gd name="T13" fmla="*/ 50 h 1366"/>
                <a:gd name="T14" fmla="*/ 65 w 275"/>
                <a:gd name="T15" fmla="*/ 11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1366">
                  <a:moveTo>
                    <a:pt x="65" y="11"/>
                  </a:moveTo>
                  <a:lnTo>
                    <a:pt x="87" y="750"/>
                  </a:lnTo>
                  <a:lnTo>
                    <a:pt x="76" y="1366"/>
                  </a:lnTo>
                  <a:lnTo>
                    <a:pt x="132" y="1366"/>
                  </a:lnTo>
                  <a:lnTo>
                    <a:pt x="213" y="741"/>
                  </a:lnTo>
                  <a:lnTo>
                    <a:pt x="275" y="0"/>
                  </a:lnTo>
                  <a:lnTo>
                    <a:pt x="0" y="50"/>
                  </a:lnTo>
                  <a:lnTo>
                    <a:pt x="65" y="11"/>
                  </a:lnTo>
                  <a:close/>
                </a:path>
              </a:pathLst>
            </a:custGeom>
            <a:solidFill>
              <a:srgbClr val="544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23">
              <a:extLst>
                <a:ext uri="{FF2B5EF4-FFF2-40B4-BE49-F238E27FC236}">
                  <a16:creationId xmlns:a16="http://schemas.microsoft.com/office/drawing/2014/main" id="{DB280D92-81FF-4F98-8061-9B6C8DDF893B}"/>
                </a:ext>
              </a:extLst>
            </p:cNvPr>
            <p:cNvSpPr>
              <a:spLocks/>
            </p:cNvSpPr>
            <p:nvPr/>
          </p:nvSpPr>
          <p:spPr bwMode="auto">
            <a:xfrm>
              <a:off x="6288091" y="3911600"/>
              <a:ext cx="436563" cy="2168525"/>
            </a:xfrm>
            <a:custGeom>
              <a:avLst/>
              <a:gdLst>
                <a:gd name="T0" fmla="*/ 65 w 275"/>
                <a:gd name="T1" fmla="*/ 11 h 1366"/>
                <a:gd name="T2" fmla="*/ 87 w 275"/>
                <a:gd name="T3" fmla="*/ 750 h 1366"/>
                <a:gd name="T4" fmla="*/ 76 w 275"/>
                <a:gd name="T5" fmla="*/ 1366 h 1366"/>
                <a:gd name="T6" fmla="*/ 132 w 275"/>
                <a:gd name="T7" fmla="*/ 1366 h 1366"/>
                <a:gd name="T8" fmla="*/ 213 w 275"/>
                <a:gd name="T9" fmla="*/ 741 h 1366"/>
                <a:gd name="T10" fmla="*/ 275 w 275"/>
                <a:gd name="T11" fmla="*/ 0 h 1366"/>
                <a:gd name="T12" fmla="*/ 0 w 275"/>
                <a:gd name="T13" fmla="*/ 50 h 1366"/>
              </a:gdLst>
              <a:ahLst/>
              <a:cxnLst>
                <a:cxn ang="0">
                  <a:pos x="T0" y="T1"/>
                </a:cxn>
                <a:cxn ang="0">
                  <a:pos x="T2" y="T3"/>
                </a:cxn>
                <a:cxn ang="0">
                  <a:pos x="T4" y="T5"/>
                </a:cxn>
                <a:cxn ang="0">
                  <a:pos x="T6" y="T7"/>
                </a:cxn>
                <a:cxn ang="0">
                  <a:pos x="T8" y="T9"/>
                </a:cxn>
                <a:cxn ang="0">
                  <a:pos x="T10" y="T11"/>
                </a:cxn>
                <a:cxn ang="0">
                  <a:pos x="T12" y="T13"/>
                </a:cxn>
              </a:cxnLst>
              <a:rect l="0" t="0" r="r" b="b"/>
              <a:pathLst>
                <a:path w="275" h="1366">
                  <a:moveTo>
                    <a:pt x="65" y="11"/>
                  </a:moveTo>
                  <a:lnTo>
                    <a:pt x="87" y="750"/>
                  </a:lnTo>
                  <a:lnTo>
                    <a:pt x="76" y="1366"/>
                  </a:lnTo>
                  <a:lnTo>
                    <a:pt x="132" y="1366"/>
                  </a:lnTo>
                  <a:lnTo>
                    <a:pt x="213" y="741"/>
                  </a:lnTo>
                  <a:lnTo>
                    <a:pt x="275" y="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24">
              <a:extLst>
                <a:ext uri="{FF2B5EF4-FFF2-40B4-BE49-F238E27FC236}">
                  <a16:creationId xmlns:a16="http://schemas.microsoft.com/office/drawing/2014/main" id="{089BADE3-C35C-43BC-9E31-9D214D3B3369}"/>
                </a:ext>
              </a:extLst>
            </p:cNvPr>
            <p:cNvSpPr>
              <a:spLocks/>
            </p:cNvSpPr>
            <p:nvPr/>
          </p:nvSpPr>
          <p:spPr bwMode="auto">
            <a:xfrm>
              <a:off x="6577016" y="2705100"/>
              <a:ext cx="333375" cy="1749425"/>
            </a:xfrm>
            <a:custGeom>
              <a:avLst/>
              <a:gdLst>
                <a:gd name="T0" fmla="*/ 9 w 75"/>
                <a:gd name="T1" fmla="*/ 0 h 397"/>
                <a:gd name="T2" fmla="*/ 69 w 75"/>
                <a:gd name="T3" fmla="*/ 168 h 397"/>
                <a:gd name="T4" fmla="*/ 66 w 75"/>
                <a:gd name="T5" fmla="*/ 328 h 397"/>
                <a:gd name="T6" fmla="*/ 75 w 75"/>
                <a:gd name="T7" fmla="*/ 363 h 397"/>
                <a:gd name="T8" fmla="*/ 64 w 75"/>
                <a:gd name="T9" fmla="*/ 394 h 397"/>
                <a:gd name="T10" fmla="*/ 58 w 75"/>
                <a:gd name="T11" fmla="*/ 394 h 397"/>
                <a:gd name="T12" fmla="*/ 63 w 75"/>
                <a:gd name="T13" fmla="*/ 373 h 397"/>
                <a:gd name="T14" fmla="*/ 57 w 75"/>
                <a:gd name="T15" fmla="*/ 354 h 397"/>
                <a:gd name="T16" fmla="*/ 50 w 75"/>
                <a:gd name="T17" fmla="*/ 375 h 397"/>
                <a:gd name="T18" fmla="*/ 48 w 75"/>
                <a:gd name="T19" fmla="*/ 361 h 397"/>
                <a:gd name="T20" fmla="*/ 54 w 75"/>
                <a:gd name="T21" fmla="*/ 332 h 397"/>
                <a:gd name="T22" fmla="*/ 42 w 75"/>
                <a:gd name="T23" fmla="*/ 177 h 397"/>
                <a:gd name="T24" fmla="*/ 0 w 75"/>
                <a:gd name="T25" fmla="*/ 51 h 397"/>
                <a:gd name="T26" fmla="*/ 9 w 75"/>
                <a:gd name="T2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397">
                  <a:moveTo>
                    <a:pt x="9" y="0"/>
                  </a:moveTo>
                  <a:cubicBezTo>
                    <a:pt x="69" y="168"/>
                    <a:pt x="69" y="168"/>
                    <a:pt x="69" y="168"/>
                  </a:cubicBezTo>
                  <a:cubicBezTo>
                    <a:pt x="66" y="328"/>
                    <a:pt x="66" y="328"/>
                    <a:pt x="66" y="328"/>
                  </a:cubicBezTo>
                  <a:cubicBezTo>
                    <a:pt x="75" y="363"/>
                    <a:pt x="75" y="363"/>
                    <a:pt x="75" y="363"/>
                  </a:cubicBezTo>
                  <a:cubicBezTo>
                    <a:pt x="64" y="394"/>
                    <a:pt x="64" y="394"/>
                    <a:pt x="64" y="394"/>
                  </a:cubicBezTo>
                  <a:cubicBezTo>
                    <a:pt x="64" y="394"/>
                    <a:pt x="61" y="397"/>
                    <a:pt x="58" y="394"/>
                  </a:cubicBezTo>
                  <a:cubicBezTo>
                    <a:pt x="57" y="393"/>
                    <a:pt x="63" y="373"/>
                    <a:pt x="63" y="373"/>
                  </a:cubicBezTo>
                  <a:cubicBezTo>
                    <a:pt x="57" y="354"/>
                    <a:pt x="57" y="354"/>
                    <a:pt x="57" y="354"/>
                  </a:cubicBezTo>
                  <a:cubicBezTo>
                    <a:pt x="57" y="354"/>
                    <a:pt x="53" y="375"/>
                    <a:pt x="50" y="375"/>
                  </a:cubicBezTo>
                  <a:cubicBezTo>
                    <a:pt x="46" y="375"/>
                    <a:pt x="48" y="361"/>
                    <a:pt x="48" y="361"/>
                  </a:cubicBezTo>
                  <a:cubicBezTo>
                    <a:pt x="48" y="361"/>
                    <a:pt x="46" y="345"/>
                    <a:pt x="54" y="332"/>
                  </a:cubicBezTo>
                  <a:cubicBezTo>
                    <a:pt x="42" y="177"/>
                    <a:pt x="42" y="177"/>
                    <a:pt x="42" y="177"/>
                  </a:cubicBezTo>
                  <a:cubicBezTo>
                    <a:pt x="0" y="51"/>
                    <a:pt x="0" y="51"/>
                    <a:pt x="0" y="51"/>
                  </a:cubicBezTo>
                  <a:lnTo>
                    <a:pt x="9" y="0"/>
                  </a:lnTo>
                  <a:close/>
                </a:path>
              </a:pathLst>
            </a:custGeom>
            <a:solidFill>
              <a:srgbClr val="FFC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25">
              <a:extLst>
                <a:ext uri="{FF2B5EF4-FFF2-40B4-BE49-F238E27FC236}">
                  <a16:creationId xmlns:a16="http://schemas.microsoft.com/office/drawing/2014/main" id="{E57324A0-2138-4DA6-B125-9F8B1CDC3C90}"/>
                </a:ext>
              </a:extLst>
            </p:cNvPr>
            <p:cNvSpPr>
              <a:spLocks/>
            </p:cNvSpPr>
            <p:nvPr/>
          </p:nvSpPr>
          <p:spPr bwMode="auto">
            <a:xfrm>
              <a:off x="6097591" y="3176588"/>
              <a:ext cx="417513" cy="26987"/>
            </a:xfrm>
            <a:custGeom>
              <a:avLst/>
              <a:gdLst>
                <a:gd name="T0" fmla="*/ 94 w 94"/>
                <a:gd name="T1" fmla="*/ 6 h 6"/>
                <a:gd name="T2" fmla="*/ 5 w 94"/>
                <a:gd name="T3" fmla="*/ 6 h 6"/>
                <a:gd name="T4" fmla="*/ 5 w 94"/>
                <a:gd name="T5" fmla="*/ 3 h 6"/>
                <a:gd name="T6" fmla="*/ 0 w 94"/>
                <a:gd name="T7" fmla="*/ 0 h 6"/>
                <a:gd name="T8" fmla="*/ 90 w 94"/>
                <a:gd name="T9" fmla="*/ 0 h 6"/>
                <a:gd name="T10" fmla="*/ 94 w 94"/>
                <a:gd name="T11" fmla="*/ 6 h 6"/>
              </a:gdLst>
              <a:ahLst/>
              <a:cxnLst>
                <a:cxn ang="0">
                  <a:pos x="T0" y="T1"/>
                </a:cxn>
                <a:cxn ang="0">
                  <a:pos x="T2" y="T3"/>
                </a:cxn>
                <a:cxn ang="0">
                  <a:pos x="T4" y="T5"/>
                </a:cxn>
                <a:cxn ang="0">
                  <a:pos x="T6" y="T7"/>
                </a:cxn>
                <a:cxn ang="0">
                  <a:pos x="T8" y="T9"/>
                </a:cxn>
                <a:cxn ang="0">
                  <a:pos x="T10" y="T11"/>
                </a:cxn>
              </a:cxnLst>
              <a:rect l="0" t="0" r="r" b="b"/>
              <a:pathLst>
                <a:path w="94" h="6">
                  <a:moveTo>
                    <a:pt x="94" y="6"/>
                  </a:moveTo>
                  <a:cubicBezTo>
                    <a:pt x="5" y="6"/>
                    <a:pt x="5" y="6"/>
                    <a:pt x="5" y="6"/>
                  </a:cubicBezTo>
                  <a:cubicBezTo>
                    <a:pt x="5" y="3"/>
                    <a:pt x="5" y="3"/>
                    <a:pt x="5" y="3"/>
                  </a:cubicBezTo>
                  <a:cubicBezTo>
                    <a:pt x="0" y="0"/>
                    <a:pt x="0" y="0"/>
                    <a:pt x="0" y="0"/>
                  </a:cubicBezTo>
                  <a:cubicBezTo>
                    <a:pt x="90" y="0"/>
                    <a:pt x="90" y="0"/>
                    <a:pt x="90" y="0"/>
                  </a:cubicBezTo>
                  <a:cubicBezTo>
                    <a:pt x="91" y="2"/>
                    <a:pt x="92" y="4"/>
                    <a:pt x="94" y="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26">
              <a:extLst>
                <a:ext uri="{FF2B5EF4-FFF2-40B4-BE49-F238E27FC236}">
                  <a16:creationId xmlns:a16="http://schemas.microsoft.com/office/drawing/2014/main" id="{3876E05F-BC7E-481D-8A32-488A2EBB3749}"/>
                </a:ext>
              </a:extLst>
            </p:cNvPr>
            <p:cNvSpPr>
              <a:spLocks/>
            </p:cNvSpPr>
            <p:nvPr/>
          </p:nvSpPr>
          <p:spPr bwMode="auto">
            <a:xfrm>
              <a:off x="6858003" y="4144963"/>
              <a:ext cx="0" cy="26987"/>
            </a:xfrm>
            <a:custGeom>
              <a:avLst/>
              <a:gdLst>
                <a:gd name="T0" fmla="*/ 0 h 17"/>
                <a:gd name="T1" fmla="*/ 17 h 17"/>
                <a:gd name="T2" fmla="*/ 0 h 17"/>
              </a:gdLst>
              <a:ahLst/>
              <a:cxnLst>
                <a:cxn ang="0">
                  <a:pos x="0" y="T0"/>
                </a:cxn>
                <a:cxn ang="0">
                  <a:pos x="0" y="T1"/>
                </a:cxn>
                <a:cxn ang="0">
                  <a:pos x="0" y="T2"/>
                </a:cxn>
              </a:cxnLst>
              <a:rect l="0" t="0" r="r" b="b"/>
              <a:pathLst>
                <a:path h="17">
                  <a:moveTo>
                    <a:pt x="0" y="0"/>
                  </a:moveTo>
                  <a:lnTo>
                    <a:pt x="0" y="17"/>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Line 27">
              <a:extLst>
                <a:ext uri="{FF2B5EF4-FFF2-40B4-BE49-F238E27FC236}">
                  <a16:creationId xmlns:a16="http://schemas.microsoft.com/office/drawing/2014/main" id="{4AA99DB5-4B52-4C9C-B3C0-0FB9D7AF902B}"/>
                </a:ext>
              </a:extLst>
            </p:cNvPr>
            <p:cNvSpPr>
              <a:spLocks noChangeShapeType="1"/>
            </p:cNvSpPr>
            <p:nvPr/>
          </p:nvSpPr>
          <p:spPr bwMode="auto">
            <a:xfrm>
              <a:off x="6858003" y="4144963"/>
              <a:ext cx="0" cy="269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28">
              <a:extLst>
                <a:ext uri="{FF2B5EF4-FFF2-40B4-BE49-F238E27FC236}">
                  <a16:creationId xmlns:a16="http://schemas.microsoft.com/office/drawing/2014/main" id="{CB3A5203-36E3-4089-829E-0BB172BC1326}"/>
                </a:ext>
              </a:extLst>
            </p:cNvPr>
            <p:cNvSpPr>
              <a:spLocks/>
            </p:cNvSpPr>
            <p:nvPr/>
          </p:nvSpPr>
          <p:spPr bwMode="auto">
            <a:xfrm>
              <a:off x="6858003" y="4340225"/>
              <a:ext cx="0" cy="25400"/>
            </a:xfrm>
            <a:custGeom>
              <a:avLst/>
              <a:gdLst>
                <a:gd name="T0" fmla="*/ 0 h 16"/>
                <a:gd name="T1" fmla="*/ 16 h 16"/>
                <a:gd name="T2" fmla="*/ 0 h 16"/>
              </a:gdLst>
              <a:ahLst/>
              <a:cxnLst>
                <a:cxn ang="0">
                  <a:pos x="0" y="T0"/>
                </a:cxn>
                <a:cxn ang="0">
                  <a:pos x="0" y="T1"/>
                </a:cxn>
                <a:cxn ang="0">
                  <a:pos x="0" y="T2"/>
                </a:cxn>
              </a:cxnLst>
              <a:rect l="0" t="0" r="r" b="b"/>
              <a:pathLst>
                <a:path h="16">
                  <a:moveTo>
                    <a:pt x="0" y="0"/>
                  </a:moveTo>
                  <a:lnTo>
                    <a:pt x="0" y="16"/>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Line 29">
              <a:extLst>
                <a:ext uri="{FF2B5EF4-FFF2-40B4-BE49-F238E27FC236}">
                  <a16:creationId xmlns:a16="http://schemas.microsoft.com/office/drawing/2014/main" id="{981B92B7-572D-418F-9592-B73D066269AA}"/>
                </a:ext>
              </a:extLst>
            </p:cNvPr>
            <p:cNvSpPr>
              <a:spLocks noChangeShapeType="1"/>
            </p:cNvSpPr>
            <p:nvPr/>
          </p:nvSpPr>
          <p:spPr bwMode="auto">
            <a:xfrm>
              <a:off x="6858003" y="4340225"/>
              <a:ext cx="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30">
              <a:extLst>
                <a:ext uri="{FF2B5EF4-FFF2-40B4-BE49-F238E27FC236}">
                  <a16:creationId xmlns:a16="http://schemas.microsoft.com/office/drawing/2014/main" id="{1B410062-EC6F-4424-8A52-434AC877CA6D}"/>
                </a:ext>
              </a:extLst>
            </p:cNvPr>
            <p:cNvSpPr>
              <a:spLocks/>
            </p:cNvSpPr>
            <p:nvPr/>
          </p:nvSpPr>
          <p:spPr bwMode="auto">
            <a:xfrm>
              <a:off x="6226178" y="2541588"/>
              <a:ext cx="311150" cy="330200"/>
            </a:xfrm>
            <a:custGeom>
              <a:avLst/>
              <a:gdLst>
                <a:gd name="T0" fmla="*/ 70 w 70"/>
                <a:gd name="T1" fmla="*/ 17 h 75"/>
                <a:gd name="T2" fmla="*/ 68 w 70"/>
                <a:gd name="T3" fmla="*/ 27 h 75"/>
                <a:gd name="T4" fmla="*/ 52 w 70"/>
                <a:gd name="T5" fmla="*/ 68 h 75"/>
                <a:gd name="T6" fmla="*/ 30 w 70"/>
                <a:gd name="T7" fmla="*/ 74 h 75"/>
                <a:gd name="T8" fmla="*/ 9 w 70"/>
                <a:gd name="T9" fmla="*/ 56 h 75"/>
                <a:gd name="T10" fmla="*/ 1 w 70"/>
                <a:gd name="T11" fmla="*/ 22 h 75"/>
                <a:gd name="T12" fmla="*/ 1 w 70"/>
                <a:gd name="T13" fmla="*/ 10 h 75"/>
                <a:gd name="T14" fmla="*/ 19 w 70"/>
                <a:gd name="T15" fmla="*/ 0 h 75"/>
                <a:gd name="T16" fmla="*/ 51 w 70"/>
                <a:gd name="T17" fmla="*/ 0 h 75"/>
                <a:gd name="T18" fmla="*/ 70 w 70"/>
                <a:gd name="T19"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5">
                  <a:moveTo>
                    <a:pt x="70" y="17"/>
                  </a:moveTo>
                  <a:cubicBezTo>
                    <a:pt x="70" y="20"/>
                    <a:pt x="69" y="23"/>
                    <a:pt x="68" y="27"/>
                  </a:cubicBezTo>
                  <a:cubicBezTo>
                    <a:pt x="65" y="42"/>
                    <a:pt x="60" y="59"/>
                    <a:pt x="52" y="68"/>
                  </a:cubicBezTo>
                  <a:cubicBezTo>
                    <a:pt x="46" y="74"/>
                    <a:pt x="40" y="75"/>
                    <a:pt x="30" y="74"/>
                  </a:cubicBezTo>
                  <a:cubicBezTo>
                    <a:pt x="19" y="72"/>
                    <a:pt x="13" y="64"/>
                    <a:pt x="9" y="56"/>
                  </a:cubicBezTo>
                  <a:cubicBezTo>
                    <a:pt x="3" y="46"/>
                    <a:pt x="1" y="33"/>
                    <a:pt x="1" y="22"/>
                  </a:cubicBezTo>
                  <a:cubicBezTo>
                    <a:pt x="0" y="18"/>
                    <a:pt x="1" y="14"/>
                    <a:pt x="1" y="10"/>
                  </a:cubicBezTo>
                  <a:cubicBezTo>
                    <a:pt x="19" y="0"/>
                    <a:pt x="19" y="0"/>
                    <a:pt x="19" y="0"/>
                  </a:cubicBezTo>
                  <a:cubicBezTo>
                    <a:pt x="51" y="0"/>
                    <a:pt x="51" y="0"/>
                    <a:pt x="51" y="0"/>
                  </a:cubicBezTo>
                  <a:lnTo>
                    <a:pt x="70" y="1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31">
              <a:extLst>
                <a:ext uri="{FF2B5EF4-FFF2-40B4-BE49-F238E27FC236}">
                  <a16:creationId xmlns:a16="http://schemas.microsoft.com/office/drawing/2014/main" id="{2EB7A527-90B9-4CBE-AFE9-447962ED4C2F}"/>
                </a:ext>
              </a:extLst>
            </p:cNvPr>
            <p:cNvSpPr>
              <a:spLocks/>
            </p:cNvSpPr>
            <p:nvPr/>
          </p:nvSpPr>
          <p:spPr bwMode="auto">
            <a:xfrm>
              <a:off x="6475416" y="2559050"/>
              <a:ext cx="434975" cy="1604962"/>
            </a:xfrm>
            <a:custGeom>
              <a:avLst/>
              <a:gdLst>
                <a:gd name="T0" fmla="*/ 187 w 274"/>
                <a:gd name="T1" fmla="*/ 1011 h 1011"/>
                <a:gd name="T2" fmla="*/ 274 w 274"/>
                <a:gd name="T3" fmla="*/ 999 h 1011"/>
                <a:gd name="T4" fmla="*/ 274 w 274"/>
                <a:gd name="T5" fmla="*/ 547 h 1011"/>
                <a:gd name="T6" fmla="*/ 103 w 274"/>
                <a:gd name="T7" fmla="*/ 81 h 1011"/>
                <a:gd name="T8" fmla="*/ 0 w 274"/>
                <a:gd name="T9" fmla="*/ 0 h 1011"/>
                <a:gd name="T10" fmla="*/ 25 w 274"/>
                <a:gd name="T11" fmla="*/ 211 h 1011"/>
                <a:gd name="T12" fmla="*/ 171 w 274"/>
                <a:gd name="T13" fmla="*/ 586 h 1011"/>
                <a:gd name="T14" fmla="*/ 187 w 274"/>
                <a:gd name="T15" fmla="*/ 1011 h 10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011">
                  <a:moveTo>
                    <a:pt x="187" y="1011"/>
                  </a:moveTo>
                  <a:lnTo>
                    <a:pt x="274" y="999"/>
                  </a:lnTo>
                  <a:lnTo>
                    <a:pt x="274" y="547"/>
                  </a:lnTo>
                  <a:lnTo>
                    <a:pt x="103" y="81"/>
                  </a:lnTo>
                  <a:lnTo>
                    <a:pt x="0" y="0"/>
                  </a:lnTo>
                  <a:lnTo>
                    <a:pt x="25" y="211"/>
                  </a:lnTo>
                  <a:lnTo>
                    <a:pt x="171" y="586"/>
                  </a:lnTo>
                  <a:lnTo>
                    <a:pt x="187" y="101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32">
              <a:extLst>
                <a:ext uri="{FF2B5EF4-FFF2-40B4-BE49-F238E27FC236}">
                  <a16:creationId xmlns:a16="http://schemas.microsoft.com/office/drawing/2014/main" id="{0A15753C-FE67-4F3F-A150-41EDCE49F268}"/>
                </a:ext>
              </a:extLst>
            </p:cNvPr>
            <p:cNvSpPr>
              <a:spLocks/>
            </p:cNvSpPr>
            <p:nvPr/>
          </p:nvSpPr>
          <p:spPr bwMode="auto">
            <a:xfrm>
              <a:off x="6013453" y="2586038"/>
              <a:ext cx="736600" cy="1573212"/>
            </a:xfrm>
            <a:custGeom>
              <a:avLst/>
              <a:gdLst>
                <a:gd name="T0" fmla="*/ 133 w 166"/>
                <a:gd name="T1" fmla="*/ 24 h 357"/>
                <a:gd name="T2" fmla="*/ 131 w 166"/>
                <a:gd name="T3" fmla="*/ 18 h 357"/>
                <a:gd name="T4" fmla="*/ 118 w 166"/>
                <a:gd name="T5" fmla="*/ 7 h 357"/>
                <a:gd name="T6" fmla="*/ 116 w 166"/>
                <a:gd name="T7" fmla="*/ 17 h 357"/>
                <a:gd name="T8" fmla="*/ 100 w 166"/>
                <a:gd name="T9" fmla="*/ 58 h 357"/>
                <a:gd name="T10" fmla="*/ 78 w 166"/>
                <a:gd name="T11" fmla="*/ 64 h 357"/>
                <a:gd name="T12" fmla="*/ 57 w 166"/>
                <a:gd name="T13" fmla="*/ 46 h 357"/>
                <a:gd name="T14" fmla="*/ 49 w 166"/>
                <a:gd name="T15" fmla="*/ 12 h 357"/>
                <a:gd name="T16" fmla="*/ 49 w 166"/>
                <a:gd name="T17" fmla="*/ 0 h 357"/>
                <a:gd name="T18" fmla="*/ 30 w 166"/>
                <a:gd name="T19" fmla="*/ 11 h 357"/>
                <a:gd name="T20" fmla="*/ 30 w 166"/>
                <a:gd name="T21" fmla="*/ 11 h 357"/>
                <a:gd name="T22" fmla="*/ 18 w 166"/>
                <a:gd name="T23" fmla="*/ 81 h 357"/>
                <a:gd name="T24" fmla="*/ 0 w 166"/>
                <a:gd name="T25" fmla="*/ 349 h 357"/>
                <a:gd name="T26" fmla="*/ 160 w 166"/>
                <a:gd name="T27" fmla="*/ 301 h 357"/>
                <a:gd name="T28" fmla="*/ 133 w 166"/>
                <a:gd name="T29" fmla="*/ 2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357">
                  <a:moveTo>
                    <a:pt x="133" y="24"/>
                  </a:moveTo>
                  <a:cubicBezTo>
                    <a:pt x="131" y="18"/>
                    <a:pt x="131" y="18"/>
                    <a:pt x="131" y="18"/>
                  </a:cubicBezTo>
                  <a:cubicBezTo>
                    <a:pt x="118" y="7"/>
                    <a:pt x="118" y="7"/>
                    <a:pt x="118" y="7"/>
                  </a:cubicBezTo>
                  <a:cubicBezTo>
                    <a:pt x="118" y="10"/>
                    <a:pt x="117" y="13"/>
                    <a:pt x="116" y="17"/>
                  </a:cubicBezTo>
                  <a:cubicBezTo>
                    <a:pt x="113" y="32"/>
                    <a:pt x="108" y="49"/>
                    <a:pt x="100" y="58"/>
                  </a:cubicBezTo>
                  <a:cubicBezTo>
                    <a:pt x="94" y="64"/>
                    <a:pt x="88" y="65"/>
                    <a:pt x="78" y="64"/>
                  </a:cubicBezTo>
                  <a:cubicBezTo>
                    <a:pt x="67" y="62"/>
                    <a:pt x="61" y="54"/>
                    <a:pt x="57" y="46"/>
                  </a:cubicBezTo>
                  <a:cubicBezTo>
                    <a:pt x="51" y="36"/>
                    <a:pt x="49" y="23"/>
                    <a:pt x="49" y="12"/>
                  </a:cubicBezTo>
                  <a:cubicBezTo>
                    <a:pt x="48" y="8"/>
                    <a:pt x="49" y="4"/>
                    <a:pt x="49" y="0"/>
                  </a:cubicBezTo>
                  <a:cubicBezTo>
                    <a:pt x="30" y="11"/>
                    <a:pt x="30" y="11"/>
                    <a:pt x="30" y="11"/>
                  </a:cubicBezTo>
                  <a:cubicBezTo>
                    <a:pt x="30" y="11"/>
                    <a:pt x="30" y="11"/>
                    <a:pt x="30" y="11"/>
                  </a:cubicBezTo>
                  <a:cubicBezTo>
                    <a:pt x="18" y="81"/>
                    <a:pt x="18" y="81"/>
                    <a:pt x="18" y="81"/>
                  </a:cubicBezTo>
                  <a:cubicBezTo>
                    <a:pt x="0" y="349"/>
                    <a:pt x="0" y="349"/>
                    <a:pt x="0" y="349"/>
                  </a:cubicBezTo>
                  <a:cubicBezTo>
                    <a:pt x="140" y="357"/>
                    <a:pt x="160" y="301"/>
                    <a:pt x="160" y="301"/>
                  </a:cubicBezTo>
                  <a:cubicBezTo>
                    <a:pt x="166" y="255"/>
                    <a:pt x="133" y="24"/>
                    <a:pt x="133" y="24"/>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33">
              <a:extLst>
                <a:ext uri="{FF2B5EF4-FFF2-40B4-BE49-F238E27FC236}">
                  <a16:creationId xmlns:a16="http://schemas.microsoft.com/office/drawing/2014/main" id="{AB301B7A-A2F6-4C29-917E-5016832B4F72}"/>
                </a:ext>
              </a:extLst>
            </p:cNvPr>
            <p:cNvSpPr>
              <a:spLocks/>
            </p:cNvSpPr>
            <p:nvPr/>
          </p:nvSpPr>
          <p:spPr bwMode="auto">
            <a:xfrm>
              <a:off x="6097591" y="1638300"/>
              <a:ext cx="244475" cy="528637"/>
            </a:xfrm>
            <a:custGeom>
              <a:avLst/>
              <a:gdLst>
                <a:gd name="T0" fmla="*/ 9 w 55"/>
                <a:gd name="T1" fmla="*/ 120 h 120"/>
                <a:gd name="T2" fmla="*/ 26 w 55"/>
                <a:gd name="T3" fmla="*/ 30 h 120"/>
                <a:gd name="T4" fmla="*/ 55 w 55"/>
                <a:gd name="T5" fmla="*/ 0 h 120"/>
                <a:gd name="T6" fmla="*/ 9 w 55"/>
                <a:gd name="T7" fmla="*/ 38 h 120"/>
                <a:gd name="T8" fmla="*/ 9 w 55"/>
                <a:gd name="T9" fmla="*/ 120 h 120"/>
              </a:gdLst>
              <a:ahLst/>
              <a:cxnLst>
                <a:cxn ang="0">
                  <a:pos x="T0" y="T1"/>
                </a:cxn>
                <a:cxn ang="0">
                  <a:pos x="T2" y="T3"/>
                </a:cxn>
                <a:cxn ang="0">
                  <a:pos x="T4" y="T5"/>
                </a:cxn>
                <a:cxn ang="0">
                  <a:pos x="T6" y="T7"/>
                </a:cxn>
                <a:cxn ang="0">
                  <a:pos x="T8" y="T9"/>
                </a:cxn>
              </a:cxnLst>
              <a:rect l="0" t="0" r="r" b="b"/>
              <a:pathLst>
                <a:path w="55" h="120">
                  <a:moveTo>
                    <a:pt x="9" y="120"/>
                  </a:moveTo>
                  <a:cubicBezTo>
                    <a:pt x="9" y="120"/>
                    <a:pt x="9" y="44"/>
                    <a:pt x="26" y="30"/>
                  </a:cubicBezTo>
                  <a:cubicBezTo>
                    <a:pt x="55" y="0"/>
                    <a:pt x="55" y="0"/>
                    <a:pt x="55" y="0"/>
                  </a:cubicBezTo>
                  <a:cubicBezTo>
                    <a:pt x="55" y="0"/>
                    <a:pt x="19" y="4"/>
                    <a:pt x="9" y="38"/>
                  </a:cubicBezTo>
                  <a:cubicBezTo>
                    <a:pt x="0" y="72"/>
                    <a:pt x="9" y="113"/>
                    <a:pt x="9" y="120"/>
                  </a:cubicBezTo>
                  <a:close/>
                </a:path>
              </a:pathLst>
            </a:custGeom>
            <a:solidFill>
              <a:srgbClr val="854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34">
              <a:extLst>
                <a:ext uri="{FF2B5EF4-FFF2-40B4-BE49-F238E27FC236}">
                  <a16:creationId xmlns:a16="http://schemas.microsoft.com/office/drawing/2014/main" id="{CE816AA0-EB98-4270-82AB-D9C3AF5DCE8F}"/>
                </a:ext>
              </a:extLst>
            </p:cNvPr>
            <p:cNvSpPr>
              <a:spLocks/>
            </p:cNvSpPr>
            <p:nvPr/>
          </p:nvSpPr>
          <p:spPr bwMode="auto">
            <a:xfrm>
              <a:off x="6213478" y="1541463"/>
              <a:ext cx="603250" cy="1665287"/>
            </a:xfrm>
            <a:custGeom>
              <a:avLst/>
              <a:gdLst>
                <a:gd name="T0" fmla="*/ 123 w 136"/>
                <a:gd name="T1" fmla="*/ 93 h 378"/>
                <a:gd name="T2" fmla="*/ 77 w 136"/>
                <a:gd name="T3" fmla="*/ 22 h 378"/>
                <a:gd name="T4" fmla="*/ 0 w 136"/>
                <a:gd name="T5" fmla="*/ 52 h 378"/>
                <a:gd name="T6" fmla="*/ 22 w 136"/>
                <a:gd name="T7" fmla="*/ 69 h 378"/>
                <a:gd name="T8" fmla="*/ 77 w 136"/>
                <a:gd name="T9" fmla="*/ 228 h 378"/>
                <a:gd name="T10" fmla="*/ 52 w 136"/>
                <a:gd name="T11" fmla="*/ 378 h 378"/>
                <a:gd name="T12" fmla="*/ 98 w 136"/>
                <a:gd name="T13" fmla="*/ 321 h 378"/>
                <a:gd name="T14" fmla="*/ 123 w 136"/>
                <a:gd name="T15" fmla="*/ 93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378">
                  <a:moveTo>
                    <a:pt x="123" y="93"/>
                  </a:moveTo>
                  <a:cubicBezTo>
                    <a:pt x="118" y="56"/>
                    <a:pt x="111" y="39"/>
                    <a:pt x="77" y="22"/>
                  </a:cubicBezTo>
                  <a:cubicBezTo>
                    <a:pt x="24" y="0"/>
                    <a:pt x="0" y="52"/>
                    <a:pt x="0" y="52"/>
                  </a:cubicBezTo>
                  <a:cubicBezTo>
                    <a:pt x="0" y="52"/>
                    <a:pt x="13" y="60"/>
                    <a:pt x="22" y="69"/>
                  </a:cubicBezTo>
                  <a:cubicBezTo>
                    <a:pt x="34" y="80"/>
                    <a:pt x="103" y="121"/>
                    <a:pt x="77" y="228"/>
                  </a:cubicBezTo>
                  <a:cubicBezTo>
                    <a:pt x="60" y="295"/>
                    <a:pt x="52" y="378"/>
                    <a:pt x="52" y="378"/>
                  </a:cubicBezTo>
                  <a:cubicBezTo>
                    <a:pt x="52" y="378"/>
                    <a:pt x="82" y="348"/>
                    <a:pt x="98" y="321"/>
                  </a:cubicBezTo>
                  <a:cubicBezTo>
                    <a:pt x="136" y="251"/>
                    <a:pt x="126" y="134"/>
                    <a:pt x="123" y="93"/>
                  </a:cubicBezTo>
                  <a:close/>
                </a:path>
              </a:pathLst>
            </a:custGeom>
            <a:solidFill>
              <a:srgbClr val="B96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35">
              <a:extLst>
                <a:ext uri="{FF2B5EF4-FFF2-40B4-BE49-F238E27FC236}">
                  <a16:creationId xmlns:a16="http://schemas.microsoft.com/office/drawing/2014/main" id="{B5D4DF4F-D4CF-47AF-B9F4-AABA1BC76B61}"/>
                </a:ext>
              </a:extLst>
            </p:cNvPr>
            <p:cNvSpPr>
              <a:spLocks/>
            </p:cNvSpPr>
            <p:nvPr/>
          </p:nvSpPr>
          <p:spPr bwMode="auto">
            <a:xfrm>
              <a:off x="6065841" y="1598613"/>
              <a:ext cx="417513" cy="701675"/>
            </a:xfrm>
            <a:custGeom>
              <a:avLst/>
              <a:gdLst>
                <a:gd name="T0" fmla="*/ 57 w 94"/>
                <a:gd name="T1" fmla="*/ 39 h 159"/>
                <a:gd name="T2" fmla="*/ 1 w 94"/>
                <a:gd name="T3" fmla="*/ 159 h 159"/>
                <a:gd name="T4" fmla="*/ 29 w 94"/>
                <a:gd name="T5" fmla="*/ 25 h 159"/>
                <a:gd name="T6" fmla="*/ 94 w 94"/>
                <a:gd name="T7" fmla="*/ 4 h 159"/>
              </a:gdLst>
              <a:ahLst/>
              <a:cxnLst>
                <a:cxn ang="0">
                  <a:pos x="T0" y="T1"/>
                </a:cxn>
                <a:cxn ang="0">
                  <a:pos x="T2" y="T3"/>
                </a:cxn>
                <a:cxn ang="0">
                  <a:pos x="T4" y="T5"/>
                </a:cxn>
                <a:cxn ang="0">
                  <a:pos x="T6" y="T7"/>
                </a:cxn>
              </a:cxnLst>
              <a:rect l="0" t="0" r="r" b="b"/>
              <a:pathLst>
                <a:path w="94" h="159">
                  <a:moveTo>
                    <a:pt x="57" y="39"/>
                  </a:moveTo>
                  <a:cubicBezTo>
                    <a:pt x="57" y="39"/>
                    <a:pt x="33" y="109"/>
                    <a:pt x="1" y="159"/>
                  </a:cubicBezTo>
                  <a:cubicBezTo>
                    <a:pt x="1" y="159"/>
                    <a:pt x="0" y="51"/>
                    <a:pt x="29" y="25"/>
                  </a:cubicBezTo>
                  <a:cubicBezTo>
                    <a:pt x="57" y="0"/>
                    <a:pt x="94" y="4"/>
                    <a:pt x="94" y="4"/>
                  </a:cubicBezTo>
                </a:path>
              </a:pathLst>
            </a:custGeom>
            <a:solidFill>
              <a:srgbClr val="B96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36">
              <a:extLst>
                <a:ext uri="{FF2B5EF4-FFF2-40B4-BE49-F238E27FC236}">
                  <a16:creationId xmlns:a16="http://schemas.microsoft.com/office/drawing/2014/main" id="{9670DB4D-AD8F-488F-ACFF-E291969DDFBD}"/>
                </a:ext>
              </a:extLst>
            </p:cNvPr>
            <p:cNvSpPr>
              <a:spLocks/>
            </p:cNvSpPr>
            <p:nvPr/>
          </p:nvSpPr>
          <p:spPr bwMode="auto">
            <a:xfrm>
              <a:off x="6203953" y="2444750"/>
              <a:ext cx="360363" cy="295275"/>
            </a:xfrm>
            <a:custGeom>
              <a:avLst/>
              <a:gdLst>
                <a:gd name="T0" fmla="*/ 0 w 81"/>
                <a:gd name="T1" fmla="*/ 36 h 67"/>
                <a:gd name="T2" fmla="*/ 20 w 81"/>
                <a:gd name="T3" fmla="*/ 3 h 67"/>
                <a:gd name="T4" fmla="*/ 56 w 81"/>
                <a:gd name="T5" fmla="*/ 3 h 67"/>
                <a:gd name="T6" fmla="*/ 58 w 81"/>
                <a:gd name="T7" fmla="*/ 3 h 67"/>
                <a:gd name="T8" fmla="*/ 79 w 81"/>
                <a:gd name="T9" fmla="*/ 42 h 67"/>
                <a:gd name="T10" fmla="*/ 0 w 81"/>
                <a:gd name="T11" fmla="*/ 36 h 67"/>
              </a:gdLst>
              <a:ahLst/>
              <a:cxnLst>
                <a:cxn ang="0">
                  <a:pos x="T0" y="T1"/>
                </a:cxn>
                <a:cxn ang="0">
                  <a:pos x="T2" y="T3"/>
                </a:cxn>
                <a:cxn ang="0">
                  <a:pos x="T4" y="T5"/>
                </a:cxn>
                <a:cxn ang="0">
                  <a:pos x="T6" y="T7"/>
                </a:cxn>
                <a:cxn ang="0">
                  <a:pos x="T8" y="T9"/>
                </a:cxn>
                <a:cxn ang="0">
                  <a:pos x="T10" y="T11"/>
                </a:cxn>
              </a:cxnLst>
              <a:rect l="0" t="0" r="r" b="b"/>
              <a:pathLst>
                <a:path w="81" h="67">
                  <a:moveTo>
                    <a:pt x="0" y="36"/>
                  </a:moveTo>
                  <a:cubicBezTo>
                    <a:pt x="0" y="36"/>
                    <a:pt x="8" y="0"/>
                    <a:pt x="20" y="3"/>
                  </a:cubicBezTo>
                  <a:cubicBezTo>
                    <a:pt x="20" y="3"/>
                    <a:pt x="47" y="9"/>
                    <a:pt x="56" y="3"/>
                  </a:cubicBezTo>
                  <a:cubicBezTo>
                    <a:pt x="58" y="3"/>
                    <a:pt x="58" y="3"/>
                    <a:pt x="58" y="3"/>
                  </a:cubicBezTo>
                  <a:cubicBezTo>
                    <a:pt x="58" y="3"/>
                    <a:pt x="81" y="13"/>
                    <a:pt x="79" y="42"/>
                  </a:cubicBezTo>
                  <a:cubicBezTo>
                    <a:pt x="79" y="42"/>
                    <a:pt x="28" y="67"/>
                    <a:pt x="0" y="3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37">
              <a:extLst>
                <a:ext uri="{FF2B5EF4-FFF2-40B4-BE49-F238E27FC236}">
                  <a16:creationId xmlns:a16="http://schemas.microsoft.com/office/drawing/2014/main" id="{3A3E4BF0-E4EB-4ED3-96E6-9915B87865E0}"/>
                </a:ext>
              </a:extLst>
            </p:cNvPr>
            <p:cNvSpPr>
              <a:spLocks/>
            </p:cNvSpPr>
            <p:nvPr/>
          </p:nvSpPr>
          <p:spPr bwMode="auto">
            <a:xfrm>
              <a:off x="6203953" y="5087938"/>
              <a:ext cx="98425" cy="17462"/>
            </a:xfrm>
            <a:custGeom>
              <a:avLst/>
              <a:gdLst>
                <a:gd name="T0" fmla="*/ 22 w 22"/>
                <a:gd name="T1" fmla="*/ 2 h 4"/>
                <a:gd name="T2" fmla="*/ 20 w 22"/>
                <a:gd name="T3" fmla="*/ 4 h 4"/>
                <a:gd name="T4" fmla="*/ 2 w 22"/>
                <a:gd name="T5" fmla="*/ 4 h 4"/>
                <a:gd name="T6" fmla="*/ 0 w 22"/>
                <a:gd name="T7" fmla="*/ 2 h 4"/>
                <a:gd name="T8" fmla="*/ 0 w 22"/>
                <a:gd name="T9" fmla="*/ 2 h 4"/>
                <a:gd name="T10" fmla="*/ 2 w 22"/>
                <a:gd name="T11" fmla="*/ 0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4"/>
                    <a:pt x="21" y="4"/>
                    <a:pt x="20" y="4"/>
                  </a:cubicBezTo>
                  <a:cubicBezTo>
                    <a:pt x="2" y="4"/>
                    <a:pt x="2" y="4"/>
                    <a:pt x="2" y="4"/>
                  </a:cubicBezTo>
                  <a:cubicBezTo>
                    <a:pt x="1" y="4"/>
                    <a:pt x="0" y="4"/>
                    <a:pt x="0" y="2"/>
                  </a:cubicBezTo>
                  <a:cubicBezTo>
                    <a:pt x="0" y="2"/>
                    <a:pt x="0" y="2"/>
                    <a:pt x="0" y="2"/>
                  </a:cubicBezTo>
                  <a:cubicBezTo>
                    <a:pt x="0" y="1"/>
                    <a:pt x="1" y="0"/>
                    <a:pt x="2" y="0"/>
                  </a:cubicBezTo>
                  <a:cubicBezTo>
                    <a:pt x="20" y="0"/>
                    <a:pt x="20" y="0"/>
                    <a:pt x="20" y="0"/>
                  </a:cubicBezTo>
                  <a:cubicBezTo>
                    <a:pt x="21" y="0"/>
                    <a:pt x="22" y="1"/>
                    <a:pt x="22" y="2"/>
                  </a:cubicBezTo>
                  <a:close/>
                </a:path>
              </a:pathLst>
            </a:custGeom>
            <a:solidFill>
              <a:srgbClr val="FFC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38">
              <a:extLst>
                <a:ext uri="{FF2B5EF4-FFF2-40B4-BE49-F238E27FC236}">
                  <a16:creationId xmlns:a16="http://schemas.microsoft.com/office/drawing/2014/main" id="{9F759B37-C2C6-4A63-A721-E1001188DDE2}"/>
                </a:ext>
              </a:extLst>
            </p:cNvPr>
            <p:cNvSpPr>
              <a:spLocks/>
            </p:cNvSpPr>
            <p:nvPr/>
          </p:nvSpPr>
          <p:spPr bwMode="auto">
            <a:xfrm>
              <a:off x="6510341" y="5127625"/>
              <a:ext cx="98425" cy="17462"/>
            </a:xfrm>
            <a:custGeom>
              <a:avLst/>
              <a:gdLst>
                <a:gd name="T0" fmla="*/ 22 w 22"/>
                <a:gd name="T1" fmla="*/ 2 h 4"/>
                <a:gd name="T2" fmla="*/ 20 w 22"/>
                <a:gd name="T3" fmla="*/ 4 h 4"/>
                <a:gd name="T4" fmla="*/ 2 w 22"/>
                <a:gd name="T5" fmla="*/ 4 h 4"/>
                <a:gd name="T6" fmla="*/ 0 w 22"/>
                <a:gd name="T7" fmla="*/ 2 h 4"/>
                <a:gd name="T8" fmla="*/ 0 w 22"/>
                <a:gd name="T9" fmla="*/ 2 h 4"/>
                <a:gd name="T10" fmla="*/ 2 w 22"/>
                <a:gd name="T11" fmla="*/ 0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4"/>
                    <a:pt x="21" y="4"/>
                    <a:pt x="20" y="4"/>
                  </a:cubicBezTo>
                  <a:cubicBezTo>
                    <a:pt x="2" y="4"/>
                    <a:pt x="2" y="4"/>
                    <a:pt x="2" y="4"/>
                  </a:cubicBezTo>
                  <a:cubicBezTo>
                    <a:pt x="1" y="4"/>
                    <a:pt x="0" y="4"/>
                    <a:pt x="0" y="2"/>
                  </a:cubicBezTo>
                  <a:cubicBezTo>
                    <a:pt x="0" y="2"/>
                    <a:pt x="0" y="2"/>
                    <a:pt x="0" y="2"/>
                  </a:cubicBezTo>
                  <a:cubicBezTo>
                    <a:pt x="0" y="1"/>
                    <a:pt x="1" y="0"/>
                    <a:pt x="2" y="0"/>
                  </a:cubicBezTo>
                  <a:cubicBezTo>
                    <a:pt x="20" y="0"/>
                    <a:pt x="20" y="0"/>
                    <a:pt x="20" y="0"/>
                  </a:cubicBezTo>
                  <a:cubicBezTo>
                    <a:pt x="21" y="0"/>
                    <a:pt x="22" y="1"/>
                    <a:pt x="22" y="2"/>
                  </a:cubicBezTo>
                  <a:close/>
                </a:path>
              </a:pathLst>
            </a:custGeom>
            <a:solidFill>
              <a:srgbClr val="FFC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39">
              <a:extLst>
                <a:ext uri="{FF2B5EF4-FFF2-40B4-BE49-F238E27FC236}">
                  <a16:creationId xmlns:a16="http://schemas.microsoft.com/office/drawing/2014/main" id="{2196A446-905E-4F87-9B90-8D5101C1E5C0}"/>
                </a:ext>
              </a:extLst>
            </p:cNvPr>
            <p:cNvSpPr>
              <a:spLocks/>
            </p:cNvSpPr>
            <p:nvPr/>
          </p:nvSpPr>
          <p:spPr bwMode="auto">
            <a:xfrm>
              <a:off x="5848353" y="2700338"/>
              <a:ext cx="284163" cy="1749425"/>
            </a:xfrm>
            <a:custGeom>
              <a:avLst/>
              <a:gdLst>
                <a:gd name="T0" fmla="*/ 57 w 64"/>
                <a:gd name="T1" fmla="*/ 0 h 397"/>
                <a:gd name="T2" fmla="*/ 5 w 64"/>
                <a:gd name="T3" fmla="*/ 168 h 397"/>
                <a:gd name="T4" fmla="*/ 8 w 64"/>
                <a:gd name="T5" fmla="*/ 328 h 397"/>
                <a:gd name="T6" fmla="*/ 0 w 64"/>
                <a:gd name="T7" fmla="*/ 363 h 397"/>
                <a:gd name="T8" fmla="*/ 10 w 64"/>
                <a:gd name="T9" fmla="*/ 394 h 397"/>
                <a:gd name="T10" fmla="*/ 14 w 64"/>
                <a:gd name="T11" fmla="*/ 394 h 397"/>
                <a:gd name="T12" fmla="*/ 10 w 64"/>
                <a:gd name="T13" fmla="*/ 373 h 397"/>
                <a:gd name="T14" fmla="*/ 15 w 64"/>
                <a:gd name="T15" fmla="*/ 354 h 397"/>
                <a:gd name="T16" fmla="*/ 21 w 64"/>
                <a:gd name="T17" fmla="*/ 375 h 397"/>
                <a:gd name="T18" fmla="*/ 23 w 64"/>
                <a:gd name="T19" fmla="*/ 361 h 397"/>
                <a:gd name="T20" fmla="*/ 18 w 64"/>
                <a:gd name="T21" fmla="*/ 332 h 397"/>
                <a:gd name="T22" fmla="*/ 28 w 64"/>
                <a:gd name="T23" fmla="*/ 177 h 397"/>
                <a:gd name="T24" fmla="*/ 64 w 64"/>
                <a:gd name="T25" fmla="*/ 51 h 397"/>
                <a:gd name="T26" fmla="*/ 57 w 64"/>
                <a:gd name="T2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397">
                  <a:moveTo>
                    <a:pt x="57" y="0"/>
                  </a:moveTo>
                  <a:cubicBezTo>
                    <a:pt x="5" y="168"/>
                    <a:pt x="5" y="168"/>
                    <a:pt x="5" y="168"/>
                  </a:cubicBezTo>
                  <a:cubicBezTo>
                    <a:pt x="8" y="328"/>
                    <a:pt x="8" y="328"/>
                    <a:pt x="8" y="328"/>
                  </a:cubicBezTo>
                  <a:cubicBezTo>
                    <a:pt x="0" y="363"/>
                    <a:pt x="0" y="363"/>
                    <a:pt x="0" y="363"/>
                  </a:cubicBezTo>
                  <a:cubicBezTo>
                    <a:pt x="10" y="394"/>
                    <a:pt x="10" y="394"/>
                    <a:pt x="10" y="394"/>
                  </a:cubicBezTo>
                  <a:cubicBezTo>
                    <a:pt x="10" y="394"/>
                    <a:pt x="12" y="397"/>
                    <a:pt x="14" y="394"/>
                  </a:cubicBezTo>
                  <a:cubicBezTo>
                    <a:pt x="15" y="394"/>
                    <a:pt x="10" y="373"/>
                    <a:pt x="10" y="373"/>
                  </a:cubicBezTo>
                  <a:cubicBezTo>
                    <a:pt x="15" y="354"/>
                    <a:pt x="15" y="354"/>
                    <a:pt x="15" y="354"/>
                  </a:cubicBezTo>
                  <a:cubicBezTo>
                    <a:pt x="15" y="354"/>
                    <a:pt x="19" y="375"/>
                    <a:pt x="21" y="375"/>
                  </a:cubicBezTo>
                  <a:cubicBezTo>
                    <a:pt x="24" y="375"/>
                    <a:pt x="23" y="361"/>
                    <a:pt x="23" y="361"/>
                  </a:cubicBezTo>
                  <a:cubicBezTo>
                    <a:pt x="23" y="361"/>
                    <a:pt x="24" y="345"/>
                    <a:pt x="18" y="332"/>
                  </a:cubicBezTo>
                  <a:cubicBezTo>
                    <a:pt x="28" y="177"/>
                    <a:pt x="28" y="177"/>
                    <a:pt x="28" y="177"/>
                  </a:cubicBezTo>
                  <a:cubicBezTo>
                    <a:pt x="64" y="51"/>
                    <a:pt x="64" y="51"/>
                    <a:pt x="64" y="51"/>
                  </a:cubicBezTo>
                  <a:lnTo>
                    <a:pt x="57" y="0"/>
                  </a:lnTo>
                  <a:close/>
                </a:path>
              </a:pathLst>
            </a:custGeom>
            <a:solidFill>
              <a:srgbClr val="FFC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40">
              <a:extLst>
                <a:ext uri="{FF2B5EF4-FFF2-40B4-BE49-F238E27FC236}">
                  <a16:creationId xmlns:a16="http://schemas.microsoft.com/office/drawing/2014/main" id="{AC3A5D77-75FF-4758-A5B9-F7BA3751B42B}"/>
                </a:ext>
              </a:extLst>
            </p:cNvPr>
            <p:cNvSpPr>
              <a:spLocks/>
            </p:cNvSpPr>
            <p:nvPr/>
          </p:nvSpPr>
          <p:spPr bwMode="auto">
            <a:xfrm>
              <a:off x="5848353" y="2555875"/>
              <a:ext cx="373063" cy="1603375"/>
            </a:xfrm>
            <a:custGeom>
              <a:avLst/>
              <a:gdLst>
                <a:gd name="T0" fmla="*/ 76 w 235"/>
                <a:gd name="T1" fmla="*/ 1010 h 1010"/>
                <a:gd name="T2" fmla="*/ 0 w 235"/>
                <a:gd name="T3" fmla="*/ 999 h 1010"/>
                <a:gd name="T4" fmla="*/ 0 w 235"/>
                <a:gd name="T5" fmla="*/ 546 h 1010"/>
                <a:gd name="T6" fmla="*/ 146 w 235"/>
                <a:gd name="T7" fmla="*/ 80 h 1010"/>
                <a:gd name="T8" fmla="*/ 235 w 235"/>
                <a:gd name="T9" fmla="*/ 0 h 1010"/>
                <a:gd name="T10" fmla="*/ 213 w 235"/>
                <a:gd name="T11" fmla="*/ 211 h 1010"/>
                <a:gd name="T12" fmla="*/ 90 w 235"/>
                <a:gd name="T13" fmla="*/ 585 h 1010"/>
                <a:gd name="T14" fmla="*/ 76 w 235"/>
                <a:gd name="T15" fmla="*/ 101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010">
                  <a:moveTo>
                    <a:pt x="76" y="1010"/>
                  </a:moveTo>
                  <a:lnTo>
                    <a:pt x="0" y="999"/>
                  </a:lnTo>
                  <a:lnTo>
                    <a:pt x="0" y="546"/>
                  </a:lnTo>
                  <a:lnTo>
                    <a:pt x="146" y="80"/>
                  </a:lnTo>
                  <a:lnTo>
                    <a:pt x="235" y="0"/>
                  </a:lnTo>
                  <a:lnTo>
                    <a:pt x="213" y="211"/>
                  </a:lnTo>
                  <a:lnTo>
                    <a:pt x="90" y="585"/>
                  </a:lnTo>
                  <a:lnTo>
                    <a:pt x="76" y="101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8" name="Group 257">
            <a:extLst>
              <a:ext uri="{FF2B5EF4-FFF2-40B4-BE49-F238E27FC236}">
                <a16:creationId xmlns:a16="http://schemas.microsoft.com/office/drawing/2014/main" id="{0C54B629-C22E-4A97-ABF3-AEE2887F2186}"/>
              </a:ext>
            </a:extLst>
          </p:cNvPr>
          <p:cNvGrpSpPr/>
          <p:nvPr/>
        </p:nvGrpSpPr>
        <p:grpSpPr>
          <a:xfrm>
            <a:off x="9574749" y="4041893"/>
            <a:ext cx="1637894" cy="1767252"/>
            <a:chOff x="4224353" y="1757129"/>
            <a:chExt cx="3433435" cy="3704601"/>
          </a:xfrm>
        </p:grpSpPr>
        <p:sp>
          <p:nvSpPr>
            <p:cNvPr id="259" name="Freeform: Shape 258">
              <a:extLst>
                <a:ext uri="{FF2B5EF4-FFF2-40B4-BE49-F238E27FC236}">
                  <a16:creationId xmlns:a16="http://schemas.microsoft.com/office/drawing/2014/main" id="{F077B46C-D7CB-4B31-90F2-12C6D298D5AB}"/>
                </a:ext>
              </a:extLst>
            </p:cNvPr>
            <p:cNvSpPr/>
            <p:nvPr/>
          </p:nvSpPr>
          <p:spPr>
            <a:xfrm>
              <a:off x="4224353" y="3673877"/>
              <a:ext cx="1371600" cy="1609725"/>
            </a:xfrm>
            <a:custGeom>
              <a:avLst/>
              <a:gdLst>
                <a:gd name="connsiteX0" fmla="*/ 1153557 w 1371600"/>
                <a:gd name="connsiteY0" fmla="*/ 1558015 h 1609725"/>
                <a:gd name="connsiteX1" fmla="*/ 1358916 w 1371600"/>
                <a:gd name="connsiteY1" fmla="*/ 775155 h 1609725"/>
                <a:gd name="connsiteX2" fmla="*/ 1326340 w 1371600"/>
                <a:gd name="connsiteY2" fmla="*/ 641043 h 1609725"/>
                <a:gd name="connsiteX3" fmla="*/ 1206230 w 1371600"/>
                <a:gd name="connsiteY3" fmla="*/ 603991 h 1609725"/>
                <a:gd name="connsiteX4" fmla="*/ 1146699 w 1371600"/>
                <a:gd name="connsiteY4" fmla="*/ 700479 h 1609725"/>
                <a:gd name="connsiteX5" fmla="*/ 1048591 w 1371600"/>
                <a:gd name="connsiteY5" fmla="*/ 815636 h 1609725"/>
                <a:gd name="connsiteX6" fmla="*/ 954199 w 1371600"/>
                <a:gd name="connsiteY6" fmla="*/ 834115 h 1609725"/>
                <a:gd name="connsiteX7" fmla="*/ 897049 w 1371600"/>
                <a:gd name="connsiteY7" fmla="*/ 715148 h 1609725"/>
                <a:gd name="connsiteX8" fmla="*/ 872093 w 1371600"/>
                <a:gd name="connsiteY8" fmla="*/ 457020 h 1609725"/>
                <a:gd name="connsiteX9" fmla="*/ 843994 w 1371600"/>
                <a:gd name="connsiteY9" fmla="*/ 321384 h 1609725"/>
                <a:gd name="connsiteX10" fmla="*/ 744077 w 1371600"/>
                <a:gd name="connsiteY10" fmla="*/ 233849 h 1609725"/>
                <a:gd name="connsiteX11" fmla="*/ 642636 w 1371600"/>
                <a:gd name="connsiteY11" fmla="*/ 303096 h 1609725"/>
                <a:gd name="connsiteX12" fmla="*/ 647208 w 1371600"/>
                <a:gd name="connsiteY12" fmla="*/ 360722 h 1609725"/>
                <a:gd name="connsiteX13" fmla="*/ 623491 w 1371600"/>
                <a:gd name="connsiteY13" fmla="*/ 409300 h 1609725"/>
                <a:gd name="connsiteX14" fmla="*/ 570627 w 1371600"/>
                <a:gd name="connsiteY14" fmla="*/ 393393 h 1609725"/>
                <a:gd name="connsiteX15" fmla="*/ 443373 w 1371600"/>
                <a:gd name="connsiteY15" fmla="*/ 238516 h 1609725"/>
                <a:gd name="connsiteX16" fmla="*/ 322977 w 1371600"/>
                <a:gd name="connsiteY16" fmla="*/ 77544 h 1609725"/>
                <a:gd name="connsiteX17" fmla="*/ 144097 w 1371600"/>
                <a:gd name="connsiteY17" fmla="*/ 201 h 1609725"/>
                <a:gd name="connsiteX18" fmla="*/ 1413 w 1371600"/>
                <a:gd name="connsiteY18" fmla="*/ 117930 h 1609725"/>
                <a:gd name="connsiteX19" fmla="*/ 82852 w 1371600"/>
                <a:gd name="connsiteY19" fmla="*/ 295190 h 1609725"/>
                <a:gd name="connsiteX20" fmla="*/ 318405 w 1371600"/>
                <a:gd name="connsiteY20" fmla="*/ 477499 h 1609725"/>
                <a:gd name="connsiteX21" fmla="*/ 358219 w 1371600"/>
                <a:gd name="connsiteY21" fmla="*/ 512360 h 1609725"/>
                <a:gd name="connsiteX22" fmla="*/ 316119 w 1371600"/>
                <a:gd name="connsiteY22" fmla="*/ 588846 h 1609725"/>
                <a:gd name="connsiteX23" fmla="*/ 209725 w 1371600"/>
                <a:gd name="connsiteY23" fmla="*/ 612087 h 1609725"/>
                <a:gd name="connsiteX24" fmla="*/ 126762 w 1371600"/>
                <a:gd name="connsiteY24" fmla="*/ 675333 h 1609725"/>
                <a:gd name="connsiteX25" fmla="*/ 199438 w 1371600"/>
                <a:gd name="connsiteY25" fmla="*/ 798206 h 1609725"/>
                <a:gd name="connsiteX26" fmla="*/ 476139 w 1371600"/>
                <a:gd name="connsiteY26" fmla="*/ 922031 h 1609725"/>
                <a:gd name="connsiteX27" fmla="*/ 578056 w 1371600"/>
                <a:gd name="connsiteY27" fmla="*/ 959178 h 1609725"/>
                <a:gd name="connsiteX28" fmla="*/ 615490 w 1371600"/>
                <a:gd name="connsiteY28" fmla="*/ 1054142 h 1609725"/>
                <a:gd name="connsiteX29" fmla="*/ 524716 w 1371600"/>
                <a:gd name="connsiteY29" fmla="*/ 1100243 h 1609725"/>
                <a:gd name="connsiteX30" fmla="*/ 419465 w 1371600"/>
                <a:gd name="connsiteY30" fmla="*/ 1072049 h 1609725"/>
                <a:gd name="connsiteX31" fmla="*/ 237157 w 1371600"/>
                <a:gd name="connsiteY31" fmla="*/ 1126437 h 1609725"/>
                <a:gd name="connsiteX32" fmla="*/ 234966 w 1371600"/>
                <a:gd name="connsiteY32" fmla="*/ 1257120 h 1609725"/>
                <a:gd name="connsiteX33" fmla="*/ 316690 w 1371600"/>
                <a:gd name="connsiteY33" fmla="*/ 1363895 h 1609725"/>
                <a:gd name="connsiteX34" fmla="*/ 722932 w 1371600"/>
                <a:gd name="connsiteY34" fmla="*/ 1591066 h 1609725"/>
                <a:gd name="connsiteX35" fmla="*/ 1153557 w 1371600"/>
                <a:gd name="connsiteY35" fmla="*/ 155801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600" h="1609725">
                  <a:moveTo>
                    <a:pt x="1153557" y="1558015"/>
                  </a:moveTo>
                  <a:cubicBezTo>
                    <a:pt x="1374823" y="1366848"/>
                    <a:pt x="1397016" y="1052047"/>
                    <a:pt x="1358916" y="775155"/>
                  </a:cubicBezTo>
                  <a:cubicBezTo>
                    <a:pt x="1352534" y="728959"/>
                    <a:pt x="1352629" y="679524"/>
                    <a:pt x="1326340" y="641043"/>
                  </a:cubicBezTo>
                  <a:cubicBezTo>
                    <a:pt x="1300052" y="602657"/>
                    <a:pt x="1245664" y="580083"/>
                    <a:pt x="1206230" y="603991"/>
                  </a:cubicBezTo>
                  <a:cubicBezTo>
                    <a:pt x="1173464" y="623803"/>
                    <a:pt x="1162606" y="665427"/>
                    <a:pt x="1146699" y="700479"/>
                  </a:cubicBezTo>
                  <a:cubicBezTo>
                    <a:pt x="1125649" y="747247"/>
                    <a:pt x="1091168" y="787633"/>
                    <a:pt x="1048591" y="815636"/>
                  </a:cubicBezTo>
                  <a:cubicBezTo>
                    <a:pt x="1020588" y="834019"/>
                    <a:pt x="985060" y="847164"/>
                    <a:pt x="954199" y="834115"/>
                  </a:cubicBezTo>
                  <a:cubicBezTo>
                    <a:pt x="911908" y="816208"/>
                    <a:pt x="901525" y="761344"/>
                    <a:pt x="897049" y="715148"/>
                  </a:cubicBezTo>
                  <a:cubicBezTo>
                    <a:pt x="888762" y="629137"/>
                    <a:pt x="880380" y="543031"/>
                    <a:pt x="872093" y="457020"/>
                  </a:cubicBezTo>
                  <a:cubicBezTo>
                    <a:pt x="867616" y="410824"/>
                    <a:pt x="862854" y="363770"/>
                    <a:pt x="843994" y="321384"/>
                  </a:cubicBezTo>
                  <a:cubicBezTo>
                    <a:pt x="825135" y="279093"/>
                    <a:pt x="789226" y="241660"/>
                    <a:pt x="744077" y="233849"/>
                  </a:cubicBezTo>
                  <a:cubicBezTo>
                    <a:pt x="698929" y="226134"/>
                    <a:pt x="647208" y="256995"/>
                    <a:pt x="642636" y="303096"/>
                  </a:cubicBezTo>
                  <a:cubicBezTo>
                    <a:pt x="640731" y="322241"/>
                    <a:pt x="646541" y="341386"/>
                    <a:pt x="647208" y="360722"/>
                  </a:cubicBezTo>
                  <a:cubicBezTo>
                    <a:pt x="647875" y="380058"/>
                    <a:pt x="641207" y="402156"/>
                    <a:pt x="623491" y="409300"/>
                  </a:cubicBezTo>
                  <a:cubicBezTo>
                    <a:pt x="605679" y="416634"/>
                    <a:pt x="585867" y="405394"/>
                    <a:pt x="570627" y="393393"/>
                  </a:cubicBezTo>
                  <a:cubicBezTo>
                    <a:pt x="518239" y="351673"/>
                    <a:pt x="479663" y="295000"/>
                    <a:pt x="443373" y="238516"/>
                  </a:cubicBezTo>
                  <a:cubicBezTo>
                    <a:pt x="406987" y="181938"/>
                    <a:pt x="371364" y="123835"/>
                    <a:pt x="322977" y="77544"/>
                  </a:cubicBezTo>
                  <a:cubicBezTo>
                    <a:pt x="274495" y="31157"/>
                    <a:pt x="210582" y="-2942"/>
                    <a:pt x="144097" y="201"/>
                  </a:cubicBezTo>
                  <a:cubicBezTo>
                    <a:pt x="77613" y="3249"/>
                    <a:pt x="11414" y="51350"/>
                    <a:pt x="1413" y="117930"/>
                  </a:cubicBezTo>
                  <a:cubicBezTo>
                    <a:pt x="-8588" y="184700"/>
                    <a:pt x="36179" y="246803"/>
                    <a:pt x="82852" y="295190"/>
                  </a:cubicBezTo>
                  <a:cubicBezTo>
                    <a:pt x="152194" y="367009"/>
                    <a:pt x="231823" y="428635"/>
                    <a:pt x="318405" y="477499"/>
                  </a:cubicBezTo>
                  <a:cubicBezTo>
                    <a:pt x="334026" y="486357"/>
                    <a:pt x="350885" y="495882"/>
                    <a:pt x="358219" y="512360"/>
                  </a:cubicBezTo>
                  <a:cubicBezTo>
                    <a:pt x="371459" y="542078"/>
                    <a:pt x="345456" y="575606"/>
                    <a:pt x="316119" y="588846"/>
                  </a:cubicBezTo>
                  <a:cubicBezTo>
                    <a:pt x="282877" y="603895"/>
                    <a:pt x="245253" y="604086"/>
                    <a:pt x="209725" y="612087"/>
                  </a:cubicBezTo>
                  <a:cubicBezTo>
                    <a:pt x="174196" y="619993"/>
                    <a:pt x="136858" y="639900"/>
                    <a:pt x="126762" y="675333"/>
                  </a:cubicBezTo>
                  <a:cubicBezTo>
                    <a:pt x="112760" y="724482"/>
                    <a:pt x="157242" y="769821"/>
                    <a:pt x="199438" y="798206"/>
                  </a:cubicBezTo>
                  <a:cubicBezTo>
                    <a:pt x="283829" y="855070"/>
                    <a:pt x="377841" y="897075"/>
                    <a:pt x="476139" y="922031"/>
                  </a:cubicBezTo>
                  <a:cubicBezTo>
                    <a:pt x="511381" y="930984"/>
                    <a:pt x="548243" y="938128"/>
                    <a:pt x="578056" y="959178"/>
                  </a:cubicBezTo>
                  <a:cubicBezTo>
                    <a:pt x="607870" y="980228"/>
                    <a:pt x="628729" y="1019948"/>
                    <a:pt x="615490" y="1054142"/>
                  </a:cubicBezTo>
                  <a:cubicBezTo>
                    <a:pt x="602250" y="1088432"/>
                    <a:pt x="560911" y="1103196"/>
                    <a:pt x="524716" y="1100243"/>
                  </a:cubicBezTo>
                  <a:cubicBezTo>
                    <a:pt x="488521" y="1097291"/>
                    <a:pt x="454708" y="1081289"/>
                    <a:pt x="419465" y="1072049"/>
                  </a:cubicBezTo>
                  <a:cubicBezTo>
                    <a:pt x="353552" y="1054618"/>
                    <a:pt x="272113" y="1067477"/>
                    <a:pt x="237157" y="1126437"/>
                  </a:cubicBezTo>
                  <a:cubicBezTo>
                    <a:pt x="214201" y="1165204"/>
                    <a:pt x="216964" y="1215591"/>
                    <a:pt x="234966" y="1257120"/>
                  </a:cubicBezTo>
                  <a:cubicBezTo>
                    <a:pt x="252873" y="1298649"/>
                    <a:pt x="284115" y="1332844"/>
                    <a:pt x="316690" y="1363895"/>
                  </a:cubicBezTo>
                  <a:cubicBezTo>
                    <a:pt x="430609" y="1472671"/>
                    <a:pt x="570627" y="1555252"/>
                    <a:pt x="722932" y="1591066"/>
                  </a:cubicBezTo>
                  <a:cubicBezTo>
                    <a:pt x="875141" y="1626785"/>
                    <a:pt x="1012873" y="1626499"/>
                    <a:pt x="1153557" y="1558015"/>
                  </a:cubicBezTo>
                </a:path>
              </a:pathLst>
            </a:custGeom>
            <a:solidFill>
              <a:srgbClr val="F5F5F5"/>
            </a:solidFill>
            <a:ln w="9525" cap="flat">
              <a:no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57B09305-6E2B-4846-8B53-C500E670EBE5}"/>
                </a:ext>
              </a:extLst>
            </p:cNvPr>
            <p:cNvSpPr/>
            <p:nvPr/>
          </p:nvSpPr>
          <p:spPr>
            <a:xfrm>
              <a:off x="4285769" y="3721587"/>
              <a:ext cx="1114425" cy="1714500"/>
            </a:xfrm>
            <a:custGeom>
              <a:avLst/>
              <a:gdLst>
                <a:gd name="connsiteX0" fmla="*/ 1117001 w 1114425"/>
                <a:gd name="connsiteY0" fmla="*/ 1715949 h 1714500"/>
                <a:gd name="connsiteX1" fmla="*/ 1002415 w 1114425"/>
                <a:gd name="connsiteY1" fmla="*/ 1343427 h 1714500"/>
                <a:gd name="connsiteX2" fmla="*/ 792389 w 1114425"/>
                <a:gd name="connsiteY2" fmla="*/ 915278 h 1714500"/>
                <a:gd name="connsiteX3" fmla="*/ 731524 w 1114425"/>
                <a:gd name="connsiteY3" fmla="*/ 805836 h 1714500"/>
                <a:gd name="connsiteX4" fmla="*/ 669992 w 1114425"/>
                <a:gd name="connsiteY4" fmla="*/ 700775 h 1714500"/>
                <a:gd name="connsiteX5" fmla="*/ 534833 w 1114425"/>
                <a:gd name="connsiteY5" fmla="*/ 514847 h 1714500"/>
                <a:gd name="connsiteX6" fmla="*/ 400435 w 1114425"/>
                <a:gd name="connsiteY6" fmla="*/ 356637 h 1714500"/>
                <a:gd name="connsiteX7" fmla="*/ 277181 w 1114425"/>
                <a:gd name="connsiteY7" fmla="*/ 224334 h 1714500"/>
                <a:gd name="connsiteX8" fmla="*/ 79061 w 1114425"/>
                <a:gd name="connsiteY8" fmla="*/ 53932 h 1714500"/>
                <a:gd name="connsiteX9" fmla="*/ 20864 w 1114425"/>
                <a:gd name="connsiteY9" fmla="*/ 13260 h 1714500"/>
                <a:gd name="connsiteX10" fmla="*/ 5433 w 1114425"/>
                <a:gd name="connsiteY10" fmla="*/ 3164 h 1714500"/>
                <a:gd name="connsiteX11" fmla="*/ 4 w 1114425"/>
                <a:gd name="connsiteY11" fmla="*/ 21 h 1714500"/>
                <a:gd name="connsiteX12" fmla="*/ 4957 w 1114425"/>
                <a:gd name="connsiteY12" fmla="*/ 3926 h 1714500"/>
                <a:gd name="connsiteX13" fmla="*/ 19911 w 1114425"/>
                <a:gd name="connsiteY13" fmla="*/ 14689 h 1714500"/>
                <a:gd name="connsiteX14" fmla="*/ 77061 w 1114425"/>
                <a:gd name="connsiteY14" fmla="*/ 56694 h 1714500"/>
                <a:gd name="connsiteX15" fmla="*/ 272895 w 1114425"/>
                <a:gd name="connsiteY15" fmla="*/ 228716 h 1714500"/>
                <a:gd name="connsiteX16" fmla="*/ 395101 w 1114425"/>
                <a:gd name="connsiteY16" fmla="*/ 361494 h 1714500"/>
                <a:gd name="connsiteX17" fmla="*/ 528737 w 1114425"/>
                <a:gd name="connsiteY17" fmla="*/ 519990 h 1714500"/>
                <a:gd name="connsiteX18" fmla="*/ 662944 w 1114425"/>
                <a:gd name="connsiteY18" fmla="*/ 705442 h 1714500"/>
                <a:gd name="connsiteX19" fmla="*/ 724094 w 1114425"/>
                <a:gd name="connsiteY19" fmla="*/ 810122 h 1714500"/>
                <a:gd name="connsiteX20" fmla="*/ 784864 w 1114425"/>
                <a:gd name="connsiteY20" fmla="*/ 919469 h 1714500"/>
                <a:gd name="connsiteX21" fmla="*/ 995081 w 1114425"/>
                <a:gd name="connsiteY21" fmla="*/ 1346474 h 1714500"/>
                <a:gd name="connsiteX22" fmla="*/ 1111000 w 1114425"/>
                <a:gd name="connsiteY22" fmla="*/ 1717092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4425" h="1714500">
                  <a:moveTo>
                    <a:pt x="1117001" y="1715949"/>
                  </a:moveTo>
                  <a:cubicBezTo>
                    <a:pt x="1095569" y="1606888"/>
                    <a:pt x="1058041" y="1479348"/>
                    <a:pt x="1002415" y="1343427"/>
                  </a:cubicBezTo>
                  <a:cubicBezTo>
                    <a:pt x="947075" y="1207410"/>
                    <a:pt x="874018" y="1063296"/>
                    <a:pt x="792389" y="915278"/>
                  </a:cubicBezTo>
                  <a:cubicBezTo>
                    <a:pt x="771815" y="878321"/>
                    <a:pt x="751526" y="841840"/>
                    <a:pt x="731524" y="805836"/>
                  </a:cubicBezTo>
                  <a:cubicBezTo>
                    <a:pt x="711521" y="770022"/>
                    <a:pt x="691614" y="734398"/>
                    <a:pt x="669992" y="700775"/>
                  </a:cubicBezTo>
                  <a:cubicBezTo>
                    <a:pt x="627130" y="633433"/>
                    <a:pt x="580743" y="571902"/>
                    <a:pt x="534833" y="514847"/>
                  </a:cubicBezTo>
                  <a:cubicBezTo>
                    <a:pt x="489017" y="457792"/>
                    <a:pt x="443393" y="405309"/>
                    <a:pt x="400435" y="356637"/>
                  </a:cubicBezTo>
                  <a:cubicBezTo>
                    <a:pt x="357382" y="307964"/>
                    <a:pt x="316329" y="263387"/>
                    <a:pt x="277181" y="224334"/>
                  </a:cubicBezTo>
                  <a:cubicBezTo>
                    <a:pt x="199172" y="145848"/>
                    <a:pt x="128877" y="90222"/>
                    <a:pt x="79061" y="53932"/>
                  </a:cubicBezTo>
                  <a:cubicBezTo>
                    <a:pt x="54201" y="35739"/>
                    <a:pt x="34389" y="22214"/>
                    <a:pt x="20864" y="13260"/>
                  </a:cubicBezTo>
                  <a:cubicBezTo>
                    <a:pt x="14387" y="8974"/>
                    <a:pt x="9243" y="5640"/>
                    <a:pt x="5433" y="3164"/>
                  </a:cubicBezTo>
                  <a:cubicBezTo>
                    <a:pt x="1909" y="973"/>
                    <a:pt x="99" y="-170"/>
                    <a:pt x="4" y="21"/>
                  </a:cubicBezTo>
                  <a:cubicBezTo>
                    <a:pt x="-91" y="116"/>
                    <a:pt x="1623" y="1449"/>
                    <a:pt x="4957" y="3926"/>
                  </a:cubicBezTo>
                  <a:cubicBezTo>
                    <a:pt x="8672" y="6593"/>
                    <a:pt x="13625" y="10212"/>
                    <a:pt x="19911" y="14689"/>
                  </a:cubicBezTo>
                  <a:cubicBezTo>
                    <a:pt x="33056" y="24119"/>
                    <a:pt x="52582" y="38025"/>
                    <a:pt x="77061" y="56694"/>
                  </a:cubicBezTo>
                  <a:cubicBezTo>
                    <a:pt x="126210" y="93746"/>
                    <a:pt x="195647" y="149944"/>
                    <a:pt x="272895" y="228716"/>
                  </a:cubicBezTo>
                  <a:cubicBezTo>
                    <a:pt x="311662" y="267959"/>
                    <a:pt x="352334" y="312631"/>
                    <a:pt x="395101" y="361494"/>
                  </a:cubicBezTo>
                  <a:cubicBezTo>
                    <a:pt x="437773" y="410453"/>
                    <a:pt x="483112" y="462936"/>
                    <a:pt x="528737" y="519990"/>
                  </a:cubicBezTo>
                  <a:cubicBezTo>
                    <a:pt x="574266" y="576950"/>
                    <a:pt x="620367" y="638386"/>
                    <a:pt x="662944" y="705442"/>
                  </a:cubicBezTo>
                  <a:cubicBezTo>
                    <a:pt x="684375" y="738875"/>
                    <a:pt x="703997" y="774117"/>
                    <a:pt x="724094" y="810122"/>
                  </a:cubicBezTo>
                  <a:cubicBezTo>
                    <a:pt x="744097" y="846031"/>
                    <a:pt x="764290" y="882607"/>
                    <a:pt x="784864" y="919469"/>
                  </a:cubicBezTo>
                  <a:cubicBezTo>
                    <a:pt x="866398" y="1067392"/>
                    <a:pt x="939455" y="1211029"/>
                    <a:pt x="995081" y="1346474"/>
                  </a:cubicBezTo>
                  <a:cubicBezTo>
                    <a:pt x="1050897" y="1481825"/>
                    <a:pt x="1088902" y="1608603"/>
                    <a:pt x="1111000" y="1717092"/>
                  </a:cubicBezTo>
                </a:path>
              </a:pathLst>
            </a:custGeom>
            <a:solidFill>
              <a:srgbClr val="E0E0E0"/>
            </a:solidFill>
            <a:ln w="9525"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E11AD4CD-E429-44BA-9B2F-F8DF516B07E1}"/>
                </a:ext>
              </a:extLst>
            </p:cNvPr>
            <p:cNvSpPr/>
            <p:nvPr/>
          </p:nvSpPr>
          <p:spPr>
            <a:xfrm>
              <a:off x="4952333" y="3907820"/>
              <a:ext cx="9525" cy="514350"/>
            </a:xfrm>
            <a:custGeom>
              <a:avLst/>
              <a:gdLst>
                <a:gd name="connsiteX0" fmla="*/ 1048 w 9525"/>
                <a:gd name="connsiteY0" fmla="*/ 514542 h 514350"/>
                <a:gd name="connsiteX1" fmla="*/ 3524 w 9525"/>
                <a:gd name="connsiteY1" fmla="*/ 494349 h 514350"/>
                <a:gd name="connsiteX2" fmla="*/ 6477 w 9525"/>
                <a:gd name="connsiteY2" fmla="*/ 439199 h 514350"/>
                <a:gd name="connsiteX3" fmla="*/ 8573 w 9525"/>
                <a:gd name="connsiteY3" fmla="*/ 257081 h 514350"/>
                <a:gd name="connsiteX4" fmla="*/ 12287 w 9525"/>
                <a:gd name="connsiteY4" fmla="*/ 75249 h 514350"/>
                <a:gd name="connsiteX5" fmla="*/ 15526 w 9525"/>
                <a:gd name="connsiteY5" fmla="*/ 20289 h 514350"/>
                <a:gd name="connsiteX6" fmla="*/ 16002 w 9525"/>
                <a:gd name="connsiteY6" fmla="*/ 1 h 514350"/>
                <a:gd name="connsiteX7" fmla="*/ 12192 w 9525"/>
                <a:gd name="connsiteY7" fmla="*/ 19908 h 514350"/>
                <a:gd name="connsiteX8" fmla="*/ 6191 w 9525"/>
                <a:gd name="connsiteY8" fmla="*/ 74868 h 514350"/>
                <a:gd name="connsiteX9" fmla="*/ 0 w 9525"/>
                <a:gd name="connsiteY9" fmla="*/ 257081 h 514350"/>
                <a:gd name="connsiteX10" fmla="*/ 381 w 9525"/>
                <a:gd name="connsiteY10" fmla="*/ 439104 h 514350"/>
                <a:gd name="connsiteX11" fmla="*/ 95 w 9525"/>
                <a:gd name="connsiteY11" fmla="*/ 494253 h 514350"/>
                <a:gd name="connsiteX12" fmla="*/ 1048 w 9525"/>
                <a:gd name="connsiteY12" fmla="*/ 51454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 h="514350">
                  <a:moveTo>
                    <a:pt x="1048" y="514542"/>
                  </a:moveTo>
                  <a:cubicBezTo>
                    <a:pt x="1619" y="514542"/>
                    <a:pt x="2477" y="507398"/>
                    <a:pt x="3524" y="494349"/>
                  </a:cubicBezTo>
                  <a:cubicBezTo>
                    <a:pt x="4667" y="481395"/>
                    <a:pt x="5620" y="462535"/>
                    <a:pt x="6477" y="439199"/>
                  </a:cubicBezTo>
                  <a:cubicBezTo>
                    <a:pt x="8287" y="392621"/>
                    <a:pt x="8573" y="328137"/>
                    <a:pt x="8573" y="257081"/>
                  </a:cubicBezTo>
                  <a:cubicBezTo>
                    <a:pt x="8573" y="185929"/>
                    <a:pt x="9811" y="121730"/>
                    <a:pt x="12287" y="75249"/>
                  </a:cubicBezTo>
                  <a:cubicBezTo>
                    <a:pt x="13430" y="52008"/>
                    <a:pt x="14573" y="33243"/>
                    <a:pt x="15526" y="20289"/>
                  </a:cubicBezTo>
                  <a:cubicBezTo>
                    <a:pt x="16383" y="7335"/>
                    <a:pt x="16669" y="96"/>
                    <a:pt x="16002" y="1"/>
                  </a:cubicBezTo>
                  <a:cubicBezTo>
                    <a:pt x="15431" y="-94"/>
                    <a:pt x="14097" y="7050"/>
                    <a:pt x="12192" y="19908"/>
                  </a:cubicBezTo>
                  <a:cubicBezTo>
                    <a:pt x="10192" y="32767"/>
                    <a:pt x="8192" y="51627"/>
                    <a:pt x="6191" y="74868"/>
                  </a:cubicBezTo>
                  <a:cubicBezTo>
                    <a:pt x="2096" y="121350"/>
                    <a:pt x="0" y="185929"/>
                    <a:pt x="0" y="257081"/>
                  </a:cubicBezTo>
                  <a:cubicBezTo>
                    <a:pt x="190" y="327185"/>
                    <a:pt x="286" y="390621"/>
                    <a:pt x="381" y="439104"/>
                  </a:cubicBezTo>
                  <a:cubicBezTo>
                    <a:pt x="286" y="461011"/>
                    <a:pt x="190" y="479489"/>
                    <a:pt x="95" y="494253"/>
                  </a:cubicBezTo>
                  <a:cubicBezTo>
                    <a:pt x="190" y="507303"/>
                    <a:pt x="476" y="514542"/>
                    <a:pt x="1048" y="514542"/>
                  </a:cubicBezTo>
                  <a:close/>
                </a:path>
              </a:pathLst>
            </a:custGeom>
            <a:solidFill>
              <a:srgbClr val="E0E0E0"/>
            </a:solidFill>
            <a:ln w="9525" cap="flat">
              <a:no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A9AF3553-EABE-4BDA-97A7-6ABD84F9548E}"/>
                </a:ext>
              </a:extLst>
            </p:cNvPr>
            <p:cNvSpPr/>
            <p:nvPr/>
          </p:nvSpPr>
          <p:spPr>
            <a:xfrm>
              <a:off x="4348733" y="4366357"/>
              <a:ext cx="600075" cy="47625"/>
            </a:xfrm>
            <a:custGeom>
              <a:avLst/>
              <a:gdLst>
                <a:gd name="connsiteX0" fmla="*/ 1 w 600075"/>
                <a:gd name="connsiteY0" fmla="*/ 6285 h 47625"/>
                <a:gd name="connsiteX1" fmla="*/ 23909 w 600075"/>
                <a:gd name="connsiteY1" fmla="*/ 6665 h 47625"/>
                <a:gd name="connsiteX2" fmla="*/ 88964 w 600075"/>
                <a:gd name="connsiteY2" fmla="*/ 6380 h 47625"/>
                <a:gd name="connsiteX3" fmla="*/ 303372 w 600075"/>
                <a:gd name="connsiteY3" fmla="*/ 16667 h 47625"/>
                <a:gd name="connsiteX4" fmla="*/ 516637 w 600075"/>
                <a:gd name="connsiteY4" fmla="*/ 42098 h 47625"/>
                <a:gd name="connsiteX5" fmla="*/ 580931 w 600075"/>
                <a:gd name="connsiteY5" fmla="*/ 52671 h 47625"/>
                <a:gd name="connsiteX6" fmla="*/ 604648 w 600075"/>
                <a:gd name="connsiteY6" fmla="*/ 56005 h 47625"/>
                <a:gd name="connsiteX7" fmla="*/ 581597 w 600075"/>
                <a:gd name="connsiteY7" fmla="*/ 49433 h 47625"/>
                <a:gd name="connsiteX8" fmla="*/ 517685 w 600075"/>
                <a:gd name="connsiteY8" fmla="*/ 36098 h 47625"/>
                <a:gd name="connsiteX9" fmla="*/ 304134 w 600075"/>
                <a:gd name="connsiteY9" fmla="*/ 8094 h 47625"/>
                <a:gd name="connsiteX10" fmla="*/ 89060 w 600075"/>
                <a:gd name="connsiteY10" fmla="*/ 379 h 47625"/>
                <a:gd name="connsiteX11" fmla="*/ 23909 w 600075"/>
                <a:gd name="connsiteY11" fmla="*/ 3427 h 47625"/>
                <a:gd name="connsiteX12" fmla="*/ 1 w 600075"/>
                <a:gd name="connsiteY12" fmla="*/ 628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75" h="47625">
                  <a:moveTo>
                    <a:pt x="1" y="6285"/>
                  </a:moveTo>
                  <a:cubicBezTo>
                    <a:pt x="1" y="6856"/>
                    <a:pt x="8573" y="6951"/>
                    <a:pt x="23909" y="6665"/>
                  </a:cubicBezTo>
                  <a:cubicBezTo>
                    <a:pt x="39244" y="6475"/>
                    <a:pt x="61532" y="5999"/>
                    <a:pt x="88964" y="6380"/>
                  </a:cubicBezTo>
                  <a:cubicBezTo>
                    <a:pt x="143924" y="6665"/>
                    <a:pt x="219743" y="9618"/>
                    <a:pt x="303372" y="16667"/>
                  </a:cubicBezTo>
                  <a:cubicBezTo>
                    <a:pt x="387002" y="23811"/>
                    <a:pt x="462344" y="33526"/>
                    <a:pt x="516637" y="42098"/>
                  </a:cubicBezTo>
                  <a:cubicBezTo>
                    <a:pt x="543878" y="46194"/>
                    <a:pt x="565786" y="50100"/>
                    <a:pt x="580931" y="52671"/>
                  </a:cubicBezTo>
                  <a:cubicBezTo>
                    <a:pt x="596075" y="55338"/>
                    <a:pt x="604553" y="56577"/>
                    <a:pt x="604648" y="56005"/>
                  </a:cubicBezTo>
                  <a:cubicBezTo>
                    <a:pt x="604743" y="55434"/>
                    <a:pt x="596552" y="53147"/>
                    <a:pt x="581597" y="49433"/>
                  </a:cubicBezTo>
                  <a:cubicBezTo>
                    <a:pt x="566643" y="45813"/>
                    <a:pt x="544831" y="40955"/>
                    <a:pt x="517685" y="36098"/>
                  </a:cubicBezTo>
                  <a:cubicBezTo>
                    <a:pt x="463487" y="26001"/>
                    <a:pt x="387954" y="15238"/>
                    <a:pt x="304134" y="8094"/>
                  </a:cubicBezTo>
                  <a:cubicBezTo>
                    <a:pt x="220314" y="1141"/>
                    <a:pt x="144114" y="-955"/>
                    <a:pt x="89060" y="379"/>
                  </a:cubicBezTo>
                  <a:cubicBezTo>
                    <a:pt x="61532" y="855"/>
                    <a:pt x="39244" y="2189"/>
                    <a:pt x="23909" y="3427"/>
                  </a:cubicBezTo>
                  <a:cubicBezTo>
                    <a:pt x="8383" y="4665"/>
                    <a:pt x="-94" y="5713"/>
                    <a:pt x="1" y="6285"/>
                  </a:cubicBezTo>
                  <a:close/>
                </a:path>
              </a:pathLst>
            </a:custGeom>
            <a:solidFill>
              <a:srgbClr val="E0E0E0"/>
            </a:solidFill>
            <a:ln w="9525"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F72248D3-C589-4FEF-80FB-01AA366EFDA2}"/>
                </a:ext>
              </a:extLst>
            </p:cNvPr>
            <p:cNvSpPr/>
            <p:nvPr/>
          </p:nvSpPr>
          <p:spPr>
            <a:xfrm>
              <a:off x="5279730" y="4266626"/>
              <a:ext cx="219075" cy="781050"/>
            </a:xfrm>
            <a:custGeom>
              <a:avLst/>
              <a:gdLst>
                <a:gd name="connsiteX0" fmla="*/ 72 w 219075"/>
                <a:gd name="connsiteY0" fmla="*/ 788292 h 781050"/>
                <a:gd name="connsiteX1" fmla="*/ 3406 w 219075"/>
                <a:gd name="connsiteY1" fmla="*/ 780671 h 781050"/>
                <a:gd name="connsiteX2" fmla="*/ 11311 w 219075"/>
                <a:gd name="connsiteY2" fmla="*/ 758193 h 781050"/>
                <a:gd name="connsiteX3" fmla="*/ 37981 w 219075"/>
                <a:gd name="connsiteY3" fmla="*/ 674563 h 781050"/>
                <a:gd name="connsiteX4" fmla="*/ 114372 w 219075"/>
                <a:gd name="connsiteY4" fmla="*/ 395290 h 781050"/>
                <a:gd name="connsiteX5" fmla="*/ 188381 w 219075"/>
                <a:gd name="connsiteY5" fmla="*/ 115445 h 781050"/>
                <a:gd name="connsiteX6" fmla="*/ 212384 w 219075"/>
                <a:gd name="connsiteY6" fmla="*/ 31149 h 781050"/>
                <a:gd name="connsiteX7" fmla="*/ 218766 w 219075"/>
                <a:gd name="connsiteY7" fmla="*/ 8194 h 781050"/>
                <a:gd name="connsiteX8" fmla="*/ 220480 w 219075"/>
                <a:gd name="connsiteY8" fmla="*/ 2 h 781050"/>
                <a:gd name="connsiteX9" fmla="*/ 217147 w 219075"/>
                <a:gd name="connsiteY9" fmla="*/ 7718 h 781050"/>
                <a:gd name="connsiteX10" fmla="*/ 209241 w 219075"/>
                <a:gd name="connsiteY10" fmla="*/ 30197 h 781050"/>
                <a:gd name="connsiteX11" fmla="*/ 182571 w 219075"/>
                <a:gd name="connsiteY11" fmla="*/ 113826 h 781050"/>
                <a:gd name="connsiteX12" fmla="*/ 106085 w 219075"/>
                <a:gd name="connsiteY12" fmla="*/ 393194 h 781050"/>
                <a:gd name="connsiteX13" fmla="*/ 32076 w 219075"/>
                <a:gd name="connsiteY13" fmla="*/ 672944 h 781050"/>
                <a:gd name="connsiteX14" fmla="*/ 8073 w 219075"/>
                <a:gd name="connsiteY14" fmla="*/ 757240 h 781050"/>
                <a:gd name="connsiteX15" fmla="*/ 1691 w 219075"/>
                <a:gd name="connsiteY15" fmla="*/ 780195 h 781050"/>
                <a:gd name="connsiteX16" fmla="*/ 72 w 219075"/>
                <a:gd name="connsiteY16" fmla="*/ 788292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075" h="781050">
                  <a:moveTo>
                    <a:pt x="72" y="788292"/>
                  </a:moveTo>
                  <a:cubicBezTo>
                    <a:pt x="358" y="788387"/>
                    <a:pt x="1501" y="785720"/>
                    <a:pt x="3406" y="780671"/>
                  </a:cubicBezTo>
                  <a:cubicBezTo>
                    <a:pt x="5596" y="774576"/>
                    <a:pt x="8168" y="767146"/>
                    <a:pt x="11311" y="758193"/>
                  </a:cubicBezTo>
                  <a:cubicBezTo>
                    <a:pt x="18074" y="738666"/>
                    <a:pt x="27218" y="709996"/>
                    <a:pt x="37981" y="674563"/>
                  </a:cubicBezTo>
                  <a:cubicBezTo>
                    <a:pt x="59603" y="603697"/>
                    <a:pt x="86368" y="504732"/>
                    <a:pt x="114372" y="395290"/>
                  </a:cubicBezTo>
                  <a:cubicBezTo>
                    <a:pt x="142471" y="285752"/>
                    <a:pt x="168283" y="186693"/>
                    <a:pt x="188381" y="115445"/>
                  </a:cubicBezTo>
                  <a:cubicBezTo>
                    <a:pt x="198287" y="80775"/>
                    <a:pt x="206383" y="52295"/>
                    <a:pt x="212384" y="31149"/>
                  </a:cubicBezTo>
                  <a:cubicBezTo>
                    <a:pt x="214956" y="22005"/>
                    <a:pt x="217051" y="14385"/>
                    <a:pt x="218766" y="8194"/>
                  </a:cubicBezTo>
                  <a:cubicBezTo>
                    <a:pt x="220099" y="2955"/>
                    <a:pt x="220766" y="98"/>
                    <a:pt x="220480" y="2"/>
                  </a:cubicBezTo>
                  <a:cubicBezTo>
                    <a:pt x="220195" y="-93"/>
                    <a:pt x="219052" y="2574"/>
                    <a:pt x="217147" y="7718"/>
                  </a:cubicBezTo>
                  <a:cubicBezTo>
                    <a:pt x="214956" y="13814"/>
                    <a:pt x="212384" y="21243"/>
                    <a:pt x="209241" y="30197"/>
                  </a:cubicBezTo>
                  <a:cubicBezTo>
                    <a:pt x="202478" y="49818"/>
                    <a:pt x="193334" y="78393"/>
                    <a:pt x="182571" y="113826"/>
                  </a:cubicBezTo>
                  <a:cubicBezTo>
                    <a:pt x="160949" y="184692"/>
                    <a:pt x="134184" y="283657"/>
                    <a:pt x="106085" y="393194"/>
                  </a:cubicBezTo>
                  <a:cubicBezTo>
                    <a:pt x="77986" y="502732"/>
                    <a:pt x="52174" y="601697"/>
                    <a:pt x="32076" y="672944"/>
                  </a:cubicBezTo>
                  <a:cubicBezTo>
                    <a:pt x="22170" y="707615"/>
                    <a:pt x="14074" y="736094"/>
                    <a:pt x="8073" y="757240"/>
                  </a:cubicBezTo>
                  <a:cubicBezTo>
                    <a:pt x="5501" y="766479"/>
                    <a:pt x="3406" y="774004"/>
                    <a:pt x="1691" y="780195"/>
                  </a:cubicBezTo>
                  <a:cubicBezTo>
                    <a:pt x="358" y="785339"/>
                    <a:pt x="-214" y="788196"/>
                    <a:pt x="72" y="788292"/>
                  </a:cubicBezTo>
                  <a:close/>
                </a:path>
              </a:pathLst>
            </a:custGeom>
            <a:solidFill>
              <a:srgbClr val="E0E0E0"/>
            </a:solidFill>
            <a:ln w="9525"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14B1543E-2D8E-4F52-B8E5-1591A45DDC21}"/>
                </a:ext>
              </a:extLst>
            </p:cNvPr>
            <p:cNvSpPr/>
            <p:nvPr/>
          </p:nvSpPr>
          <p:spPr>
            <a:xfrm>
              <a:off x="4465319" y="4882023"/>
              <a:ext cx="809625" cy="171450"/>
            </a:xfrm>
            <a:custGeom>
              <a:avLst/>
              <a:gdLst>
                <a:gd name="connsiteX0" fmla="*/ 0 w 809625"/>
                <a:gd name="connsiteY0" fmla="*/ 110 h 171450"/>
                <a:gd name="connsiteX1" fmla="*/ 8192 w 809625"/>
                <a:gd name="connsiteY1" fmla="*/ 2492 h 171450"/>
                <a:gd name="connsiteX2" fmla="*/ 31909 w 809625"/>
                <a:gd name="connsiteY2" fmla="*/ 7826 h 171450"/>
                <a:gd name="connsiteX3" fmla="*/ 119158 w 809625"/>
                <a:gd name="connsiteY3" fmla="*/ 26494 h 171450"/>
                <a:gd name="connsiteX4" fmla="*/ 406432 w 809625"/>
                <a:gd name="connsiteY4" fmla="*/ 90693 h 171450"/>
                <a:gd name="connsiteX5" fmla="*/ 694373 w 809625"/>
                <a:gd name="connsiteY5" fmla="*/ 152510 h 171450"/>
                <a:gd name="connsiteX6" fmla="*/ 782193 w 809625"/>
                <a:gd name="connsiteY6" fmla="*/ 168417 h 171450"/>
                <a:gd name="connsiteX7" fmla="*/ 806196 w 809625"/>
                <a:gd name="connsiteY7" fmla="*/ 172132 h 171450"/>
                <a:gd name="connsiteX8" fmla="*/ 814673 w 809625"/>
                <a:gd name="connsiteY8" fmla="*/ 172799 h 171450"/>
                <a:gd name="connsiteX9" fmla="*/ 806482 w 809625"/>
                <a:gd name="connsiteY9" fmla="*/ 170322 h 171450"/>
                <a:gd name="connsiteX10" fmla="*/ 782765 w 809625"/>
                <a:gd name="connsiteY10" fmla="*/ 164988 h 171450"/>
                <a:gd name="connsiteX11" fmla="*/ 695516 w 809625"/>
                <a:gd name="connsiteY11" fmla="*/ 146319 h 171450"/>
                <a:gd name="connsiteX12" fmla="*/ 408242 w 809625"/>
                <a:gd name="connsiteY12" fmla="*/ 82121 h 171450"/>
                <a:gd name="connsiteX13" fmla="*/ 120396 w 809625"/>
                <a:gd name="connsiteY13" fmla="*/ 20399 h 171450"/>
                <a:gd name="connsiteX14" fmla="*/ 32576 w 809625"/>
                <a:gd name="connsiteY14" fmla="*/ 4492 h 171450"/>
                <a:gd name="connsiteX15" fmla="*/ 8573 w 809625"/>
                <a:gd name="connsiteY15" fmla="*/ 777 h 171450"/>
                <a:gd name="connsiteX16" fmla="*/ 0 w 809625"/>
                <a:gd name="connsiteY16" fmla="*/ 11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625" h="171450">
                  <a:moveTo>
                    <a:pt x="0" y="110"/>
                  </a:moveTo>
                  <a:cubicBezTo>
                    <a:pt x="0" y="396"/>
                    <a:pt x="2762" y="1253"/>
                    <a:pt x="8192" y="2492"/>
                  </a:cubicBezTo>
                  <a:cubicBezTo>
                    <a:pt x="14573" y="3920"/>
                    <a:pt x="22384" y="5635"/>
                    <a:pt x="31909" y="7826"/>
                  </a:cubicBezTo>
                  <a:cubicBezTo>
                    <a:pt x="53721" y="12493"/>
                    <a:pt x="83249" y="18779"/>
                    <a:pt x="119158" y="26494"/>
                  </a:cubicBezTo>
                  <a:cubicBezTo>
                    <a:pt x="192786" y="42306"/>
                    <a:pt x="294323" y="65166"/>
                    <a:pt x="406432" y="90693"/>
                  </a:cubicBezTo>
                  <a:cubicBezTo>
                    <a:pt x="518541" y="116220"/>
                    <a:pt x="620363" y="138223"/>
                    <a:pt x="694373" y="152510"/>
                  </a:cubicBezTo>
                  <a:cubicBezTo>
                    <a:pt x="731330" y="159654"/>
                    <a:pt x="761333" y="165083"/>
                    <a:pt x="782193" y="168417"/>
                  </a:cubicBezTo>
                  <a:cubicBezTo>
                    <a:pt x="791813" y="169941"/>
                    <a:pt x="799719" y="171084"/>
                    <a:pt x="806196" y="172132"/>
                  </a:cubicBezTo>
                  <a:cubicBezTo>
                    <a:pt x="811721" y="172894"/>
                    <a:pt x="814578" y="173180"/>
                    <a:pt x="814673" y="172799"/>
                  </a:cubicBezTo>
                  <a:cubicBezTo>
                    <a:pt x="814673" y="172513"/>
                    <a:pt x="811911" y="171656"/>
                    <a:pt x="806482" y="170322"/>
                  </a:cubicBezTo>
                  <a:cubicBezTo>
                    <a:pt x="800100" y="168893"/>
                    <a:pt x="792290" y="167179"/>
                    <a:pt x="782765" y="164988"/>
                  </a:cubicBezTo>
                  <a:cubicBezTo>
                    <a:pt x="760952" y="160321"/>
                    <a:pt x="731425" y="154034"/>
                    <a:pt x="695516" y="146319"/>
                  </a:cubicBezTo>
                  <a:cubicBezTo>
                    <a:pt x="621887" y="130603"/>
                    <a:pt x="520351" y="107648"/>
                    <a:pt x="408242" y="82121"/>
                  </a:cubicBezTo>
                  <a:cubicBezTo>
                    <a:pt x="296132" y="56594"/>
                    <a:pt x="194310" y="34591"/>
                    <a:pt x="120396" y="20399"/>
                  </a:cubicBezTo>
                  <a:cubicBezTo>
                    <a:pt x="83439" y="13255"/>
                    <a:pt x="53435" y="7826"/>
                    <a:pt x="32576" y="4492"/>
                  </a:cubicBezTo>
                  <a:cubicBezTo>
                    <a:pt x="22955" y="2968"/>
                    <a:pt x="15049" y="1730"/>
                    <a:pt x="8573" y="777"/>
                  </a:cubicBezTo>
                  <a:cubicBezTo>
                    <a:pt x="2953" y="110"/>
                    <a:pt x="0" y="-175"/>
                    <a:pt x="0" y="110"/>
                  </a:cubicBezTo>
                  <a:close/>
                </a:path>
              </a:pathLst>
            </a:custGeom>
            <a:solidFill>
              <a:srgbClr val="E0E0E0"/>
            </a:solidFill>
            <a:ln w="9525"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47183623-40B5-477B-B3DB-4A5CAD239382}"/>
                </a:ext>
              </a:extLst>
            </p:cNvPr>
            <p:cNvSpPr/>
            <p:nvPr/>
          </p:nvSpPr>
          <p:spPr>
            <a:xfrm>
              <a:off x="4994889" y="2854097"/>
              <a:ext cx="190500" cy="266700"/>
            </a:xfrm>
            <a:custGeom>
              <a:avLst/>
              <a:gdLst>
                <a:gd name="connsiteX0" fmla="*/ 156612 w 190500"/>
                <a:gd name="connsiteY0" fmla="*/ 272770 h 266700"/>
                <a:gd name="connsiteX1" fmla="*/ 139371 w 190500"/>
                <a:gd name="connsiteY1" fmla="*/ 261911 h 266700"/>
                <a:gd name="connsiteX2" fmla="*/ 98033 w 190500"/>
                <a:gd name="connsiteY2" fmla="*/ 175901 h 266700"/>
                <a:gd name="connsiteX3" fmla="*/ 98223 w 190500"/>
                <a:gd name="connsiteY3" fmla="*/ 158851 h 266700"/>
                <a:gd name="connsiteX4" fmla="*/ 111939 w 190500"/>
                <a:gd name="connsiteY4" fmla="*/ 148754 h 266700"/>
                <a:gd name="connsiteX5" fmla="*/ 150897 w 190500"/>
                <a:gd name="connsiteY5" fmla="*/ 122084 h 266700"/>
                <a:gd name="connsiteX6" fmla="*/ 159088 w 190500"/>
                <a:gd name="connsiteY6" fmla="*/ 80365 h 266700"/>
                <a:gd name="connsiteX7" fmla="*/ 132228 w 190500"/>
                <a:gd name="connsiteY7" fmla="*/ 47027 h 266700"/>
                <a:gd name="connsiteX8" fmla="*/ 85460 w 190500"/>
                <a:gd name="connsiteY8" fmla="*/ 40550 h 266700"/>
                <a:gd name="connsiteX9" fmla="*/ 38883 w 190500"/>
                <a:gd name="connsiteY9" fmla="*/ 116750 h 266700"/>
                <a:gd name="connsiteX10" fmla="*/ 22595 w 190500"/>
                <a:gd name="connsiteY10" fmla="*/ 138372 h 266700"/>
                <a:gd name="connsiteX11" fmla="*/ 973 w 190500"/>
                <a:gd name="connsiteY11" fmla="*/ 122084 h 266700"/>
                <a:gd name="connsiteX12" fmla="*/ 74601 w 190500"/>
                <a:gd name="connsiteY12" fmla="*/ 3784 h 266700"/>
                <a:gd name="connsiteX13" fmla="*/ 151278 w 190500"/>
                <a:gd name="connsiteY13" fmla="*/ 13690 h 266700"/>
                <a:gd name="connsiteX14" fmla="*/ 196331 w 190500"/>
                <a:gd name="connsiteY14" fmla="*/ 71126 h 266700"/>
                <a:gd name="connsiteX15" fmla="*/ 182996 w 190500"/>
                <a:gd name="connsiteY15" fmla="*/ 142944 h 266700"/>
                <a:gd name="connsiteX16" fmla="*/ 141943 w 190500"/>
                <a:gd name="connsiteY16" fmla="*/ 178949 h 266700"/>
                <a:gd name="connsiteX17" fmla="*/ 173757 w 190500"/>
                <a:gd name="connsiteY17" fmla="*/ 245243 h 266700"/>
                <a:gd name="connsiteX18" fmla="*/ 164803 w 190500"/>
                <a:gd name="connsiteY18" fmla="*/ 270770 h 266700"/>
                <a:gd name="connsiteX19" fmla="*/ 156612 w 190500"/>
                <a:gd name="connsiteY19" fmla="*/ 2727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0" h="266700">
                  <a:moveTo>
                    <a:pt x="156612" y="272770"/>
                  </a:moveTo>
                  <a:cubicBezTo>
                    <a:pt x="149468" y="272770"/>
                    <a:pt x="142610" y="268769"/>
                    <a:pt x="139371" y="261911"/>
                  </a:cubicBezTo>
                  <a:lnTo>
                    <a:pt x="98033" y="175901"/>
                  </a:lnTo>
                  <a:cubicBezTo>
                    <a:pt x="95461" y="170471"/>
                    <a:pt x="95556" y="164185"/>
                    <a:pt x="98223" y="158851"/>
                  </a:cubicBezTo>
                  <a:cubicBezTo>
                    <a:pt x="100986" y="153517"/>
                    <a:pt x="106034" y="149802"/>
                    <a:pt x="111939" y="148754"/>
                  </a:cubicBezTo>
                  <a:cubicBezTo>
                    <a:pt x="127465" y="146087"/>
                    <a:pt x="141657" y="136372"/>
                    <a:pt x="150897" y="122084"/>
                  </a:cubicBezTo>
                  <a:cubicBezTo>
                    <a:pt x="159469" y="108940"/>
                    <a:pt x="162422" y="93795"/>
                    <a:pt x="159088" y="80365"/>
                  </a:cubicBezTo>
                  <a:cubicBezTo>
                    <a:pt x="155754" y="67030"/>
                    <a:pt x="146039" y="54838"/>
                    <a:pt x="132228" y="47027"/>
                  </a:cubicBezTo>
                  <a:cubicBezTo>
                    <a:pt x="117559" y="38645"/>
                    <a:pt x="100033" y="36169"/>
                    <a:pt x="85460" y="40550"/>
                  </a:cubicBezTo>
                  <a:cubicBezTo>
                    <a:pt x="55647" y="49409"/>
                    <a:pt x="34311" y="84365"/>
                    <a:pt x="38883" y="116750"/>
                  </a:cubicBezTo>
                  <a:cubicBezTo>
                    <a:pt x="40311" y="127228"/>
                    <a:pt x="33072" y="136943"/>
                    <a:pt x="22595" y="138372"/>
                  </a:cubicBezTo>
                  <a:cubicBezTo>
                    <a:pt x="11927" y="139801"/>
                    <a:pt x="2402" y="132562"/>
                    <a:pt x="973" y="122084"/>
                  </a:cubicBezTo>
                  <a:cubicBezTo>
                    <a:pt x="-6171" y="71126"/>
                    <a:pt x="26786" y="18071"/>
                    <a:pt x="74601" y="3784"/>
                  </a:cubicBezTo>
                  <a:cubicBezTo>
                    <a:pt x="99366" y="-3646"/>
                    <a:pt x="127370" y="-26"/>
                    <a:pt x="151278" y="13690"/>
                  </a:cubicBezTo>
                  <a:cubicBezTo>
                    <a:pt x="174042" y="26739"/>
                    <a:pt x="190425" y="47599"/>
                    <a:pt x="196331" y="71126"/>
                  </a:cubicBezTo>
                  <a:cubicBezTo>
                    <a:pt x="202236" y="94748"/>
                    <a:pt x="197379" y="120941"/>
                    <a:pt x="182996" y="142944"/>
                  </a:cubicBezTo>
                  <a:cubicBezTo>
                    <a:pt x="172614" y="158851"/>
                    <a:pt x="158326" y="171329"/>
                    <a:pt x="141943" y="178949"/>
                  </a:cubicBezTo>
                  <a:lnTo>
                    <a:pt x="173757" y="245243"/>
                  </a:lnTo>
                  <a:cubicBezTo>
                    <a:pt x="178329" y="254768"/>
                    <a:pt x="174328" y="266198"/>
                    <a:pt x="164803" y="270770"/>
                  </a:cubicBezTo>
                  <a:cubicBezTo>
                    <a:pt x="162136" y="272103"/>
                    <a:pt x="159374" y="272770"/>
                    <a:pt x="156612" y="272770"/>
                  </a:cubicBezTo>
                  <a:close/>
                </a:path>
              </a:pathLst>
            </a:custGeom>
            <a:solidFill>
              <a:srgbClr val="E0E0E0"/>
            </a:solidFill>
            <a:ln w="9525"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13666383-48D4-4DAF-9D51-EAED08B375BB}"/>
                </a:ext>
              </a:extLst>
            </p:cNvPr>
            <p:cNvSpPr/>
            <p:nvPr/>
          </p:nvSpPr>
          <p:spPr>
            <a:xfrm>
              <a:off x="5163134" y="3143054"/>
              <a:ext cx="28575" cy="28575"/>
            </a:xfrm>
            <a:custGeom>
              <a:avLst/>
              <a:gdLst>
                <a:gd name="connsiteX0" fmla="*/ 29515 w 28575"/>
                <a:gd name="connsiteY0" fmla="*/ 8482 h 28575"/>
                <a:gd name="connsiteX1" fmla="*/ 22752 w 28575"/>
                <a:gd name="connsiteY1" fmla="*/ 29533 h 28575"/>
                <a:gd name="connsiteX2" fmla="*/ 1702 w 28575"/>
                <a:gd name="connsiteY2" fmla="*/ 22770 h 28575"/>
                <a:gd name="connsiteX3" fmla="*/ 8465 w 28575"/>
                <a:gd name="connsiteY3" fmla="*/ 1720 h 28575"/>
                <a:gd name="connsiteX4" fmla="*/ 29515 w 28575"/>
                <a:gd name="connsiteY4" fmla="*/ 848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515" y="8482"/>
                  </a:moveTo>
                  <a:cubicBezTo>
                    <a:pt x="33420" y="16198"/>
                    <a:pt x="30372" y="25627"/>
                    <a:pt x="22752" y="29533"/>
                  </a:cubicBezTo>
                  <a:cubicBezTo>
                    <a:pt x="15037" y="33438"/>
                    <a:pt x="5607" y="30390"/>
                    <a:pt x="1702" y="22770"/>
                  </a:cubicBezTo>
                  <a:cubicBezTo>
                    <a:pt x="-2203" y="15055"/>
                    <a:pt x="845" y="5625"/>
                    <a:pt x="8465" y="1720"/>
                  </a:cubicBezTo>
                  <a:cubicBezTo>
                    <a:pt x="16085" y="-2186"/>
                    <a:pt x="25514" y="767"/>
                    <a:pt x="29515" y="8482"/>
                  </a:cubicBezTo>
                  <a:close/>
                </a:path>
              </a:pathLst>
            </a:custGeom>
            <a:solidFill>
              <a:srgbClr val="E0E0E0"/>
            </a:solidFill>
            <a:ln w="9525"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6758CDC9-C8E2-4C52-A9AE-669892224B7C}"/>
                </a:ext>
              </a:extLst>
            </p:cNvPr>
            <p:cNvSpPr/>
            <p:nvPr/>
          </p:nvSpPr>
          <p:spPr>
            <a:xfrm>
              <a:off x="4518656" y="2648280"/>
              <a:ext cx="133350" cy="180975"/>
            </a:xfrm>
            <a:custGeom>
              <a:avLst/>
              <a:gdLst>
                <a:gd name="connsiteX0" fmla="*/ 109350 w 133350"/>
                <a:gd name="connsiteY0" fmla="*/ 190455 h 180975"/>
                <a:gd name="connsiteX1" fmla="*/ 97253 w 133350"/>
                <a:gd name="connsiteY1" fmla="*/ 182835 h 180975"/>
                <a:gd name="connsiteX2" fmla="*/ 68393 w 133350"/>
                <a:gd name="connsiteY2" fmla="*/ 122828 h 180975"/>
                <a:gd name="connsiteX3" fmla="*/ 68583 w 133350"/>
                <a:gd name="connsiteY3" fmla="*/ 110922 h 180975"/>
                <a:gd name="connsiteX4" fmla="*/ 78203 w 133350"/>
                <a:gd name="connsiteY4" fmla="*/ 103873 h 180975"/>
                <a:gd name="connsiteX5" fmla="*/ 105445 w 133350"/>
                <a:gd name="connsiteY5" fmla="*/ 85204 h 180975"/>
                <a:gd name="connsiteX6" fmla="*/ 111160 w 133350"/>
                <a:gd name="connsiteY6" fmla="*/ 56058 h 180975"/>
                <a:gd name="connsiteX7" fmla="*/ 92396 w 133350"/>
                <a:gd name="connsiteY7" fmla="*/ 32722 h 180975"/>
                <a:gd name="connsiteX8" fmla="*/ 59725 w 133350"/>
                <a:gd name="connsiteY8" fmla="*/ 28245 h 180975"/>
                <a:gd name="connsiteX9" fmla="*/ 27149 w 133350"/>
                <a:gd name="connsiteY9" fmla="*/ 81489 h 180975"/>
                <a:gd name="connsiteX10" fmla="*/ 15815 w 133350"/>
                <a:gd name="connsiteY10" fmla="*/ 96634 h 180975"/>
                <a:gd name="connsiteX11" fmla="*/ 670 w 133350"/>
                <a:gd name="connsiteY11" fmla="*/ 85204 h 180975"/>
                <a:gd name="connsiteX12" fmla="*/ 52105 w 133350"/>
                <a:gd name="connsiteY12" fmla="*/ 2622 h 180975"/>
                <a:gd name="connsiteX13" fmla="*/ 105635 w 133350"/>
                <a:gd name="connsiteY13" fmla="*/ 9576 h 180975"/>
                <a:gd name="connsiteX14" fmla="*/ 137068 w 133350"/>
                <a:gd name="connsiteY14" fmla="*/ 49676 h 180975"/>
                <a:gd name="connsiteX15" fmla="*/ 127829 w 133350"/>
                <a:gd name="connsiteY15" fmla="*/ 99873 h 180975"/>
                <a:gd name="connsiteX16" fmla="*/ 99158 w 133350"/>
                <a:gd name="connsiteY16" fmla="*/ 125019 h 180975"/>
                <a:gd name="connsiteX17" fmla="*/ 121447 w 133350"/>
                <a:gd name="connsiteY17" fmla="*/ 171310 h 180975"/>
                <a:gd name="connsiteX18" fmla="*/ 115160 w 133350"/>
                <a:gd name="connsiteY18" fmla="*/ 189122 h 180975"/>
                <a:gd name="connsiteX19" fmla="*/ 109350 w 133350"/>
                <a:gd name="connsiteY19" fmla="*/ 19045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80975">
                  <a:moveTo>
                    <a:pt x="109350" y="190455"/>
                  </a:moveTo>
                  <a:cubicBezTo>
                    <a:pt x="104397" y="190455"/>
                    <a:pt x="99635" y="187693"/>
                    <a:pt x="97253" y="182835"/>
                  </a:cubicBezTo>
                  <a:lnTo>
                    <a:pt x="68393" y="122828"/>
                  </a:lnTo>
                  <a:cubicBezTo>
                    <a:pt x="66583" y="119018"/>
                    <a:pt x="66678" y="114637"/>
                    <a:pt x="68583" y="110922"/>
                  </a:cubicBezTo>
                  <a:cubicBezTo>
                    <a:pt x="70488" y="107207"/>
                    <a:pt x="74012" y="104540"/>
                    <a:pt x="78203" y="103873"/>
                  </a:cubicBezTo>
                  <a:cubicBezTo>
                    <a:pt x="89062" y="101968"/>
                    <a:pt x="98968" y="95205"/>
                    <a:pt x="105445" y="85204"/>
                  </a:cubicBezTo>
                  <a:cubicBezTo>
                    <a:pt x="111446" y="76060"/>
                    <a:pt x="113541" y="65488"/>
                    <a:pt x="111160" y="56058"/>
                  </a:cubicBezTo>
                  <a:cubicBezTo>
                    <a:pt x="108874" y="46723"/>
                    <a:pt x="102016" y="38246"/>
                    <a:pt x="92396" y="32722"/>
                  </a:cubicBezTo>
                  <a:cubicBezTo>
                    <a:pt x="82109" y="26816"/>
                    <a:pt x="69917" y="25197"/>
                    <a:pt x="59725" y="28245"/>
                  </a:cubicBezTo>
                  <a:cubicBezTo>
                    <a:pt x="38865" y="34436"/>
                    <a:pt x="24006" y="58820"/>
                    <a:pt x="27149" y="81489"/>
                  </a:cubicBezTo>
                  <a:cubicBezTo>
                    <a:pt x="28197" y="88824"/>
                    <a:pt x="23054" y="95587"/>
                    <a:pt x="15815" y="96634"/>
                  </a:cubicBezTo>
                  <a:cubicBezTo>
                    <a:pt x="8385" y="97682"/>
                    <a:pt x="1718" y="92538"/>
                    <a:pt x="670" y="85204"/>
                  </a:cubicBezTo>
                  <a:cubicBezTo>
                    <a:pt x="-4283" y="49581"/>
                    <a:pt x="18767" y="12529"/>
                    <a:pt x="52105" y="2622"/>
                  </a:cubicBezTo>
                  <a:cubicBezTo>
                    <a:pt x="69345" y="-2521"/>
                    <a:pt x="88967" y="-45"/>
                    <a:pt x="105635" y="9576"/>
                  </a:cubicBezTo>
                  <a:cubicBezTo>
                    <a:pt x="121542" y="18625"/>
                    <a:pt x="132972" y="33293"/>
                    <a:pt x="137068" y="49676"/>
                  </a:cubicBezTo>
                  <a:cubicBezTo>
                    <a:pt x="141164" y="66250"/>
                    <a:pt x="137830" y="84442"/>
                    <a:pt x="127829" y="99873"/>
                  </a:cubicBezTo>
                  <a:cubicBezTo>
                    <a:pt x="120590" y="110922"/>
                    <a:pt x="110588" y="119685"/>
                    <a:pt x="99158" y="125019"/>
                  </a:cubicBezTo>
                  <a:lnTo>
                    <a:pt x="121447" y="171310"/>
                  </a:lnTo>
                  <a:cubicBezTo>
                    <a:pt x="124685" y="177978"/>
                    <a:pt x="121828" y="185979"/>
                    <a:pt x="115160" y="189122"/>
                  </a:cubicBezTo>
                  <a:cubicBezTo>
                    <a:pt x="113255" y="190075"/>
                    <a:pt x="111255" y="190455"/>
                    <a:pt x="109350" y="190455"/>
                  </a:cubicBezTo>
                  <a:close/>
                </a:path>
              </a:pathLst>
            </a:custGeom>
            <a:solidFill>
              <a:srgbClr val="F5F5F5"/>
            </a:solidFill>
            <a:ln w="9525" cap="flat">
              <a:no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BD0E3CE4-3F09-4DAC-AF55-D4656EE5BFEA}"/>
                </a:ext>
              </a:extLst>
            </p:cNvPr>
            <p:cNvSpPr/>
            <p:nvPr/>
          </p:nvSpPr>
          <p:spPr>
            <a:xfrm>
              <a:off x="4635935" y="2850093"/>
              <a:ext cx="19050" cy="19050"/>
            </a:xfrm>
            <a:custGeom>
              <a:avLst/>
              <a:gdLst>
                <a:gd name="connsiteX0" fmla="*/ 20742 w 19050"/>
                <a:gd name="connsiteY0" fmla="*/ 5978 h 19050"/>
                <a:gd name="connsiteX1" fmla="*/ 15979 w 19050"/>
                <a:gd name="connsiteY1" fmla="*/ 20742 h 19050"/>
                <a:gd name="connsiteX2" fmla="*/ 1216 w 19050"/>
                <a:gd name="connsiteY2" fmla="*/ 15979 h 19050"/>
                <a:gd name="connsiteX3" fmla="*/ 5978 w 19050"/>
                <a:gd name="connsiteY3" fmla="*/ 1216 h 19050"/>
                <a:gd name="connsiteX4" fmla="*/ 20742 w 19050"/>
                <a:gd name="connsiteY4" fmla="*/ 5978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742" y="5978"/>
                  </a:moveTo>
                  <a:cubicBezTo>
                    <a:pt x="23504" y="11312"/>
                    <a:pt x="21409" y="17980"/>
                    <a:pt x="15979" y="20742"/>
                  </a:cubicBezTo>
                  <a:cubicBezTo>
                    <a:pt x="10645" y="23504"/>
                    <a:pt x="3978" y="21409"/>
                    <a:pt x="1216" y="15979"/>
                  </a:cubicBezTo>
                  <a:cubicBezTo>
                    <a:pt x="-1547" y="10550"/>
                    <a:pt x="549" y="3978"/>
                    <a:pt x="5978" y="1216"/>
                  </a:cubicBezTo>
                  <a:cubicBezTo>
                    <a:pt x="11407" y="-1547"/>
                    <a:pt x="17980" y="549"/>
                    <a:pt x="20742" y="5978"/>
                  </a:cubicBezTo>
                  <a:close/>
                </a:path>
              </a:pathLst>
            </a:custGeom>
            <a:solidFill>
              <a:srgbClr val="F5F5F5"/>
            </a:solidFill>
            <a:ln w="9525" cap="flat">
              <a:no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6A208741-B4AA-401B-8DBF-6FD7412F3571}"/>
                </a:ext>
              </a:extLst>
            </p:cNvPr>
            <p:cNvSpPr/>
            <p:nvPr/>
          </p:nvSpPr>
          <p:spPr>
            <a:xfrm>
              <a:off x="6842434" y="2863481"/>
              <a:ext cx="161925" cy="161925"/>
            </a:xfrm>
            <a:custGeom>
              <a:avLst/>
              <a:gdLst>
                <a:gd name="connsiteX0" fmla="*/ 162250 w 161925"/>
                <a:gd name="connsiteY0" fmla="*/ 7639 h 161925"/>
                <a:gd name="connsiteX1" fmla="*/ 160536 w 161925"/>
                <a:gd name="connsiteY1" fmla="*/ 21831 h 161925"/>
                <a:gd name="connsiteX2" fmla="*/ 118626 w 161925"/>
                <a:gd name="connsiteY2" fmla="*/ 73552 h 161925"/>
                <a:gd name="connsiteX3" fmla="*/ 107767 w 161925"/>
                <a:gd name="connsiteY3" fmla="*/ 78505 h 161925"/>
                <a:gd name="connsiteX4" fmla="*/ 97290 w 161925"/>
                <a:gd name="connsiteY4" fmla="*/ 72885 h 161925"/>
                <a:gd name="connsiteX5" fmla="*/ 68810 w 161925"/>
                <a:gd name="connsiteY5" fmla="*/ 56216 h 161925"/>
                <a:gd name="connsiteX6" fmla="*/ 40045 w 161925"/>
                <a:gd name="connsiteY6" fmla="*/ 63455 h 161925"/>
                <a:gd name="connsiteX7" fmla="*/ 26995 w 161925"/>
                <a:gd name="connsiteY7" fmla="*/ 90316 h 161925"/>
                <a:gd name="connsiteX8" fmla="*/ 36901 w 161925"/>
                <a:gd name="connsiteY8" fmla="*/ 121748 h 161925"/>
                <a:gd name="connsiteX9" fmla="*/ 98909 w 161925"/>
                <a:gd name="connsiteY9" fmla="*/ 128416 h 161925"/>
                <a:gd name="connsiteX10" fmla="*/ 117388 w 161925"/>
                <a:gd name="connsiteY10" fmla="*/ 132226 h 161925"/>
                <a:gd name="connsiteX11" fmla="*/ 113578 w 161925"/>
                <a:gd name="connsiteY11" fmla="*/ 150800 h 161925"/>
                <a:gd name="connsiteX12" fmla="*/ 16899 w 161925"/>
                <a:gd name="connsiteY12" fmla="*/ 139655 h 161925"/>
                <a:gd name="connsiteX13" fmla="*/ 230 w 161925"/>
                <a:gd name="connsiteY13" fmla="*/ 88316 h 161925"/>
                <a:gd name="connsiteX14" fmla="*/ 22995 w 161925"/>
                <a:gd name="connsiteY14" fmla="*/ 42786 h 161925"/>
                <a:gd name="connsiteX15" fmla="*/ 72334 w 161925"/>
                <a:gd name="connsiteY15" fmla="*/ 29737 h 161925"/>
                <a:gd name="connsiteX16" fmla="*/ 107387 w 161925"/>
                <a:gd name="connsiteY16" fmla="*/ 44882 h 161925"/>
                <a:gd name="connsiteX17" fmla="*/ 139676 w 161925"/>
                <a:gd name="connsiteY17" fmla="*/ 4972 h 161925"/>
                <a:gd name="connsiteX18" fmla="*/ 158536 w 161925"/>
                <a:gd name="connsiteY18" fmla="*/ 2972 h 161925"/>
                <a:gd name="connsiteX19" fmla="*/ 162250 w 161925"/>
                <a:gd name="connsiteY19" fmla="*/ 763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161925">
                  <a:moveTo>
                    <a:pt x="162250" y="7639"/>
                  </a:moveTo>
                  <a:cubicBezTo>
                    <a:pt x="164346" y="12116"/>
                    <a:pt x="163870" y="17640"/>
                    <a:pt x="160536" y="21831"/>
                  </a:cubicBezTo>
                  <a:lnTo>
                    <a:pt x="118626" y="73552"/>
                  </a:lnTo>
                  <a:cubicBezTo>
                    <a:pt x="115959" y="76790"/>
                    <a:pt x="111958" y="78600"/>
                    <a:pt x="107767" y="78505"/>
                  </a:cubicBezTo>
                  <a:cubicBezTo>
                    <a:pt x="103576" y="78410"/>
                    <a:pt x="99671" y="76314"/>
                    <a:pt x="97290" y="72885"/>
                  </a:cubicBezTo>
                  <a:cubicBezTo>
                    <a:pt x="90908" y="63932"/>
                    <a:pt x="80526" y="57836"/>
                    <a:pt x="68810" y="56216"/>
                  </a:cubicBezTo>
                  <a:cubicBezTo>
                    <a:pt x="57952" y="54692"/>
                    <a:pt x="47474" y="57359"/>
                    <a:pt x="40045" y="63455"/>
                  </a:cubicBezTo>
                  <a:cubicBezTo>
                    <a:pt x="32615" y="69551"/>
                    <a:pt x="27853" y="79362"/>
                    <a:pt x="26995" y="90316"/>
                  </a:cubicBezTo>
                  <a:cubicBezTo>
                    <a:pt x="26043" y="102127"/>
                    <a:pt x="29758" y="113843"/>
                    <a:pt x="36901" y="121748"/>
                  </a:cubicBezTo>
                  <a:cubicBezTo>
                    <a:pt x="51475" y="137941"/>
                    <a:pt x="79859" y="140989"/>
                    <a:pt x="98909" y="128416"/>
                  </a:cubicBezTo>
                  <a:cubicBezTo>
                    <a:pt x="105100" y="124320"/>
                    <a:pt x="113387" y="126035"/>
                    <a:pt x="117388" y="132226"/>
                  </a:cubicBezTo>
                  <a:cubicBezTo>
                    <a:pt x="121483" y="138512"/>
                    <a:pt x="119769" y="146704"/>
                    <a:pt x="113578" y="150800"/>
                  </a:cubicBezTo>
                  <a:cubicBezTo>
                    <a:pt x="83574" y="170516"/>
                    <a:pt x="40235" y="165563"/>
                    <a:pt x="16899" y="139655"/>
                  </a:cubicBezTo>
                  <a:cubicBezTo>
                    <a:pt x="4802" y="126225"/>
                    <a:pt x="-1294" y="107461"/>
                    <a:pt x="230" y="88316"/>
                  </a:cubicBezTo>
                  <a:cubicBezTo>
                    <a:pt x="1659" y="70028"/>
                    <a:pt x="9946" y="53454"/>
                    <a:pt x="22995" y="42786"/>
                  </a:cubicBezTo>
                  <a:cubicBezTo>
                    <a:pt x="36139" y="32023"/>
                    <a:pt x="54142" y="27260"/>
                    <a:pt x="72334" y="29737"/>
                  </a:cubicBezTo>
                  <a:cubicBezTo>
                    <a:pt x="85479" y="31547"/>
                    <a:pt x="97575" y="36881"/>
                    <a:pt x="107387" y="44882"/>
                  </a:cubicBezTo>
                  <a:lnTo>
                    <a:pt x="139676" y="4972"/>
                  </a:lnTo>
                  <a:cubicBezTo>
                    <a:pt x="144343" y="-743"/>
                    <a:pt x="152725" y="-1696"/>
                    <a:pt x="158536" y="2972"/>
                  </a:cubicBezTo>
                  <a:cubicBezTo>
                    <a:pt x="160155" y="4305"/>
                    <a:pt x="161393" y="5924"/>
                    <a:pt x="162250" y="7639"/>
                  </a:cubicBezTo>
                  <a:close/>
                </a:path>
              </a:pathLst>
            </a:custGeom>
            <a:solidFill>
              <a:srgbClr val="F5F5F5"/>
            </a:solidFill>
            <a:ln w="9525" cap="flat">
              <a:no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3473BF4D-AD01-496B-9FF0-64FE5035BFB7}"/>
                </a:ext>
              </a:extLst>
            </p:cNvPr>
            <p:cNvSpPr/>
            <p:nvPr/>
          </p:nvSpPr>
          <p:spPr>
            <a:xfrm>
              <a:off x="5769360" y="1819656"/>
              <a:ext cx="171450" cy="238125"/>
            </a:xfrm>
            <a:custGeom>
              <a:avLst/>
              <a:gdLst>
                <a:gd name="connsiteX0" fmla="*/ 38223 w 171450"/>
                <a:gd name="connsiteY0" fmla="*/ 0 h 238125"/>
                <a:gd name="connsiteX1" fmla="*/ 53939 w 171450"/>
                <a:gd name="connsiteY1" fmla="*/ 9906 h 238125"/>
                <a:gd name="connsiteX2" fmla="*/ 91468 w 171450"/>
                <a:gd name="connsiteY2" fmla="*/ 87916 h 238125"/>
                <a:gd name="connsiteX3" fmla="*/ 91277 w 171450"/>
                <a:gd name="connsiteY3" fmla="*/ 103346 h 238125"/>
                <a:gd name="connsiteX4" fmla="*/ 78799 w 171450"/>
                <a:gd name="connsiteY4" fmla="*/ 112490 h 238125"/>
                <a:gd name="connsiteX5" fmla="*/ 43366 w 171450"/>
                <a:gd name="connsiteY5" fmla="*/ 136684 h 238125"/>
                <a:gd name="connsiteX6" fmla="*/ 35937 w 171450"/>
                <a:gd name="connsiteY6" fmla="*/ 174498 h 238125"/>
                <a:gd name="connsiteX7" fmla="*/ 60321 w 171450"/>
                <a:gd name="connsiteY7" fmla="*/ 204788 h 238125"/>
                <a:gd name="connsiteX8" fmla="*/ 102803 w 171450"/>
                <a:gd name="connsiteY8" fmla="*/ 210693 h 238125"/>
                <a:gd name="connsiteX9" fmla="*/ 145094 w 171450"/>
                <a:gd name="connsiteY9" fmla="*/ 141542 h 238125"/>
                <a:gd name="connsiteX10" fmla="*/ 159857 w 171450"/>
                <a:gd name="connsiteY10" fmla="*/ 121920 h 238125"/>
                <a:gd name="connsiteX11" fmla="*/ 179479 w 171450"/>
                <a:gd name="connsiteY11" fmla="*/ 136684 h 238125"/>
                <a:gd name="connsiteX12" fmla="*/ 112708 w 171450"/>
                <a:gd name="connsiteY12" fmla="*/ 244031 h 238125"/>
                <a:gd name="connsiteX13" fmla="*/ 43081 w 171450"/>
                <a:gd name="connsiteY13" fmla="*/ 235077 h 238125"/>
                <a:gd name="connsiteX14" fmla="*/ 2219 w 171450"/>
                <a:gd name="connsiteY14" fmla="*/ 182975 h 238125"/>
                <a:gd name="connsiteX15" fmla="*/ 14315 w 171450"/>
                <a:gd name="connsiteY15" fmla="*/ 117824 h 238125"/>
                <a:gd name="connsiteX16" fmla="*/ 51558 w 171450"/>
                <a:gd name="connsiteY16" fmla="*/ 85153 h 238125"/>
                <a:gd name="connsiteX17" fmla="*/ 22697 w 171450"/>
                <a:gd name="connsiteY17" fmla="*/ 25051 h 238125"/>
                <a:gd name="connsiteX18" fmla="*/ 30889 w 171450"/>
                <a:gd name="connsiteY18" fmla="*/ 1810 h 238125"/>
                <a:gd name="connsiteX19" fmla="*/ 38223 w 171450"/>
                <a:gd name="connsiteY19"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238125">
                  <a:moveTo>
                    <a:pt x="38223" y="0"/>
                  </a:moveTo>
                  <a:cubicBezTo>
                    <a:pt x="44700" y="0"/>
                    <a:pt x="50891" y="3619"/>
                    <a:pt x="53939" y="9906"/>
                  </a:cubicBezTo>
                  <a:lnTo>
                    <a:pt x="91468" y="87916"/>
                  </a:lnTo>
                  <a:cubicBezTo>
                    <a:pt x="93849" y="92869"/>
                    <a:pt x="93754" y="98584"/>
                    <a:pt x="91277" y="103346"/>
                  </a:cubicBezTo>
                  <a:cubicBezTo>
                    <a:pt x="88801" y="108204"/>
                    <a:pt x="84133" y="111538"/>
                    <a:pt x="78799" y="112490"/>
                  </a:cubicBezTo>
                  <a:cubicBezTo>
                    <a:pt x="64703" y="114967"/>
                    <a:pt x="51844" y="123730"/>
                    <a:pt x="43366" y="136684"/>
                  </a:cubicBezTo>
                  <a:cubicBezTo>
                    <a:pt x="35651" y="148590"/>
                    <a:pt x="32889" y="162401"/>
                    <a:pt x="35937" y="174498"/>
                  </a:cubicBezTo>
                  <a:cubicBezTo>
                    <a:pt x="38890" y="186595"/>
                    <a:pt x="47843" y="197644"/>
                    <a:pt x="60321" y="204788"/>
                  </a:cubicBezTo>
                  <a:cubicBezTo>
                    <a:pt x="73656" y="212407"/>
                    <a:pt x="89563" y="214598"/>
                    <a:pt x="102803" y="210693"/>
                  </a:cubicBezTo>
                  <a:cubicBezTo>
                    <a:pt x="129853" y="202597"/>
                    <a:pt x="149189" y="170974"/>
                    <a:pt x="145094" y="141542"/>
                  </a:cubicBezTo>
                  <a:cubicBezTo>
                    <a:pt x="143760" y="132017"/>
                    <a:pt x="150332" y="123253"/>
                    <a:pt x="159857" y="121920"/>
                  </a:cubicBezTo>
                  <a:cubicBezTo>
                    <a:pt x="169573" y="120587"/>
                    <a:pt x="178145" y="127254"/>
                    <a:pt x="179479" y="136684"/>
                  </a:cubicBezTo>
                  <a:cubicBezTo>
                    <a:pt x="185956" y="182975"/>
                    <a:pt x="156047" y="231077"/>
                    <a:pt x="112708" y="244031"/>
                  </a:cubicBezTo>
                  <a:cubicBezTo>
                    <a:pt x="90229" y="250698"/>
                    <a:pt x="64798" y="247459"/>
                    <a:pt x="43081" y="235077"/>
                  </a:cubicBezTo>
                  <a:cubicBezTo>
                    <a:pt x="22411" y="223266"/>
                    <a:pt x="7552" y="204311"/>
                    <a:pt x="2219" y="182975"/>
                  </a:cubicBezTo>
                  <a:cubicBezTo>
                    <a:pt x="-3115" y="161449"/>
                    <a:pt x="1266" y="137731"/>
                    <a:pt x="14315" y="117824"/>
                  </a:cubicBezTo>
                  <a:cubicBezTo>
                    <a:pt x="23745" y="103442"/>
                    <a:pt x="36699" y="92107"/>
                    <a:pt x="51558" y="85153"/>
                  </a:cubicBezTo>
                  <a:lnTo>
                    <a:pt x="22697" y="25051"/>
                  </a:lnTo>
                  <a:cubicBezTo>
                    <a:pt x="18506" y="16383"/>
                    <a:pt x="22221" y="6001"/>
                    <a:pt x="30889" y="1810"/>
                  </a:cubicBezTo>
                  <a:cubicBezTo>
                    <a:pt x="33079" y="571"/>
                    <a:pt x="35651" y="0"/>
                    <a:pt x="38223" y="0"/>
                  </a:cubicBezTo>
                  <a:close/>
                </a:path>
              </a:pathLst>
            </a:custGeom>
            <a:solidFill>
              <a:srgbClr val="E0E0E0"/>
            </a:solidFill>
            <a:ln w="9525" cap="flat">
              <a:no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E659652B-CDC6-4A1D-8E3B-A596474F5FDE}"/>
                </a:ext>
              </a:extLst>
            </p:cNvPr>
            <p:cNvSpPr/>
            <p:nvPr/>
          </p:nvSpPr>
          <p:spPr>
            <a:xfrm>
              <a:off x="5768653" y="1776440"/>
              <a:ext cx="19050" cy="19050"/>
            </a:xfrm>
            <a:custGeom>
              <a:avLst/>
              <a:gdLst>
                <a:gd name="connsiteX0" fmla="*/ 1591 w 19050"/>
                <a:gd name="connsiteY0" fmla="*/ 20736 h 19050"/>
                <a:gd name="connsiteX1" fmla="*/ 7782 w 19050"/>
                <a:gd name="connsiteY1" fmla="*/ 1591 h 19050"/>
                <a:gd name="connsiteX2" fmla="*/ 26928 w 19050"/>
                <a:gd name="connsiteY2" fmla="*/ 7782 h 19050"/>
                <a:gd name="connsiteX3" fmla="*/ 20736 w 19050"/>
                <a:gd name="connsiteY3" fmla="*/ 26928 h 19050"/>
                <a:gd name="connsiteX4" fmla="*/ 1591 w 19050"/>
                <a:gd name="connsiteY4" fmla="*/ 2073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591" y="20736"/>
                  </a:moveTo>
                  <a:cubicBezTo>
                    <a:pt x="-2028" y="13783"/>
                    <a:pt x="734" y="5211"/>
                    <a:pt x="7782" y="1591"/>
                  </a:cubicBezTo>
                  <a:cubicBezTo>
                    <a:pt x="14736" y="-2028"/>
                    <a:pt x="23308" y="734"/>
                    <a:pt x="26928" y="7782"/>
                  </a:cubicBezTo>
                  <a:cubicBezTo>
                    <a:pt x="30547" y="14736"/>
                    <a:pt x="27785" y="23308"/>
                    <a:pt x="20736" y="26928"/>
                  </a:cubicBezTo>
                  <a:cubicBezTo>
                    <a:pt x="13688" y="30547"/>
                    <a:pt x="5115" y="27785"/>
                    <a:pt x="1591" y="20736"/>
                  </a:cubicBezTo>
                  <a:close/>
                </a:path>
              </a:pathLst>
            </a:custGeom>
            <a:solidFill>
              <a:srgbClr val="E0E0E0"/>
            </a:solidFill>
            <a:ln w="9525" cap="flat">
              <a:no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6F3D124E-D3AD-4612-A88B-9351420402FF}"/>
                </a:ext>
              </a:extLst>
            </p:cNvPr>
            <p:cNvSpPr/>
            <p:nvPr/>
          </p:nvSpPr>
          <p:spPr>
            <a:xfrm>
              <a:off x="7061426" y="3360800"/>
              <a:ext cx="171450" cy="238125"/>
            </a:xfrm>
            <a:custGeom>
              <a:avLst/>
              <a:gdLst>
                <a:gd name="connsiteX0" fmla="*/ 38318 w 171450"/>
                <a:gd name="connsiteY0" fmla="*/ 0 h 238125"/>
                <a:gd name="connsiteX1" fmla="*/ 54035 w 171450"/>
                <a:gd name="connsiteY1" fmla="*/ 9906 h 238125"/>
                <a:gd name="connsiteX2" fmla="*/ 91468 w 171450"/>
                <a:gd name="connsiteY2" fmla="*/ 87916 h 238125"/>
                <a:gd name="connsiteX3" fmla="*/ 91277 w 171450"/>
                <a:gd name="connsiteY3" fmla="*/ 103346 h 238125"/>
                <a:gd name="connsiteX4" fmla="*/ 78800 w 171450"/>
                <a:gd name="connsiteY4" fmla="*/ 112490 h 238125"/>
                <a:gd name="connsiteX5" fmla="*/ 43367 w 171450"/>
                <a:gd name="connsiteY5" fmla="*/ 136684 h 238125"/>
                <a:gd name="connsiteX6" fmla="*/ 35937 w 171450"/>
                <a:gd name="connsiteY6" fmla="*/ 174498 h 238125"/>
                <a:gd name="connsiteX7" fmla="*/ 60321 w 171450"/>
                <a:gd name="connsiteY7" fmla="*/ 204788 h 238125"/>
                <a:gd name="connsiteX8" fmla="*/ 102803 w 171450"/>
                <a:gd name="connsiteY8" fmla="*/ 210693 h 238125"/>
                <a:gd name="connsiteX9" fmla="*/ 145094 w 171450"/>
                <a:gd name="connsiteY9" fmla="*/ 141542 h 238125"/>
                <a:gd name="connsiteX10" fmla="*/ 159857 w 171450"/>
                <a:gd name="connsiteY10" fmla="*/ 121920 h 238125"/>
                <a:gd name="connsiteX11" fmla="*/ 179479 w 171450"/>
                <a:gd name="connsiteY11" fmla="*/ 136684 h 238125"/>
                <a:gd name="connsiteX12" fmla="*/ 112709 w 171450"/>
                <a:gd name="connsiteY12" fmla="*/ 244031 h 238125"/>
                <a:gd name="connsiteX13" fmla="*/ 43081 w 171450"/>
                <a:gd name="connsiteY13" fmla="*/ 235077 h 238125"/>
                <a:gd name="connsiteX14" fmla="*/ 2219 w 171450"/>
                <a:gd name="connsiteY14" fmla="*/ 182975 h 238125"/>
                <a:gd name="connsiteX15" fmla="*/ 14315 w 171450"/>
                <a:gd name="connsiteY15" fmla="*/ 117824 h 238125"/>
                <a:gd name="connsiteX16" fmla="*/ 51558 w 171450"/>
                <a:gd name="connsiteY16" fmla="*/ 85154 h 238125"/>
                <a:gd name="connsiteX17" fmla="*/ 22697 w 171450"/>
                <a:gd name="connsiteY17" fmla="*/ 25051 h 238125"/>
                <a:gd name="connsiteX18" fmla="*/ 30889 w 171450"/>
                <a:gd name="connsiteY18" fmla="*/ 1810 h 238125"/>
                <a:gd name="connsiteX19" fmla="*/ 38318 w 171450"/>
                <a:gd name="connsiteY19"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238125">
                  <a:moveTo>
                    <a:pt x="38318" y="0"/>
                  </a:moveTo>
                  <a:cubicBezTo>
                    <a:pt x="44795" y="0"/>
                    <a:pt x="50986" y="3620"/>
                    <a:pt x="54035" y="9906"/>
                  </a:cubicBezTo>
                  <a:lnTo>
                    <a:pt x="91468" y="87916"/>
                  </a:lnTo>
                  <a:cubicBezTo>
                    <a:pt x="93849" y="92869"/>
                    <a:pt x="93754" y="98584"/>
                    <a:pt x="91277" y="103346"/>
                  </a:cubicBezTo>
                  <a:cubicBezTo>
                    <a:pt x="88801" y="108204"/>
                    <a:pt x="84134" y="111538"/>
                    <a:pt x="78800" y="112490"/>
                  </a:cubicBezTo>
                  <a:cubicBezTo>
                    <a:pt x="64703" y="114967"/>
                    <a:pt x="51844" y="123730"/>
                    <a:pt x="43367" y="136684"/>
                  </a:cubicBezTo>
                  <a:cubicBezTo>
                    <a:pt x="35651" y="148590"/>
                    <a:pt x="32889" y="162401"/>
                    <a:pt x="35937" y="174498"/>
                  </a:cubicBezTo>
                  <a:cubicBezTo>
                    <a:pt x="38890" y="186595"/>
                    <a:pt x="47843" y="197644"/>
                    <a:pt x="60321" y="204788"/>
                  </a:cubicBezTo>
                  <a:cubicBezTo>
                    <a:pt x="73656" y="212408"/>
                    <a:pt x="89563" y="214598"/>
                    <a:pt x="102803" y="210693"/>
                  </a:cubicBezTo>
                  <a:cubicBezTo>
                    <a:pt x="129853" y="202597"/>
                    <a:pt x="149189" y="170974"/>
                    <a:pt x="145094" y="141542"/>
                  </a:cubicBezTo>
                  <a:cubicBezTo>
                    <a:pt x="143760" y="132017"/>
                    <a:pt x="150332" y="123254"/>
                    <a:pt x="159857" y="121920"/>
                  </a:cubicBezTo>
                  <a:cubicBezTo>
                    <a:pt x="169573" y="120587"/>
                    <a:pt x="178145" y="127254"/>
                    <a:pt x="179479" y="136684"/>
                  </a:cubicBezTo>
                  <a:cubicBezTo>
                    <a:pt x="185956" y="182975"/>
                    <a:pt x="156047" y="231077"/>
                    <a:pt x="112709" y="244031"/>
                  </a:cubicBezTo>
                  <a:cubicBezTo>
                    <a:pt x="90229" y="250698"/>
                    <a:pt x="64798" y="247460"/>
                    <a:pt x="43081" y="235077"/>
                  </a:cubicBezTo>
                  <a:cubicBezTo>
                    <a:pt x="22411" y="223266"/>
                    <a:pt x="7553" y="204311"/>
                    <a:pt x="2219" y="182975"/>
                  </a:cubicBezTo>
                  <a:cubicBezTo>
                    <a:pt x="-3115" y="161544"/>
                    <a:pt x="1266" y="137732"/>
                    <a:pt x="14315" y="117824"/>
                  </a:cubicBezTo>
                  <a:cubicBezTo>
                    <a:pt x="23745" y="103442"/>
                    <a:pt x="36699" y="92107"/>
                    <a:pt x="51558" y="85154"/>
                  </a:cubicBezTo>
                  <a:lnTo>
                    <a:pt x="22697" y="25051"/>
                  </a:lnTo>
                  <a:cubicBezTo>
                    <a:pt x="18506" y="16383"/>
                    <a:pt x="22221" y="6001"/>
                    <a:pt x="30889" y="1810"/>
                  </a:cubicBezTo>
                  <a:cubicBezTo>
                    <a:pt x="33175" y="571"/>
                    <a:pt x="35746" y="0"/>
                    <a:pt x="38318" y="0"/>
                  </a:cubicBezTo>
                  <a:close/>
                </a:path>
              </a:pathLst>
            </a:custGeom>
            <a:solidFill>
              <a:srgbClr val="E0E0E0"/>
            </a:solidFill>
            <a:ln w="9525" cap="flat">
              <a:no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CA510D35-E3FC-4C74-989B-47EC5C41327F}"/>
                </a:ext>
              </a:extLst>
            </p:cNvPr>
            <p:cNvSpPr/>
            <p:nvPr/>
          </p:nvSpPr>
          <p:spPr>
            <a:xfrm>
              <a:off x="7060815" y="3317585"/>
              <a:ext cx="19050" cy="19050"/>
            </a:xfrm>
            <a:custGeom>
              <a:avLst/>
              <a:gdLst>
                <a:gd name="connsiteX0" fmla="*/ 1591 w 19050"/>
                <a:gd name="connsiteY0" fmla="*/ 20736 h 19050"/>
                <a:gd name="connsiteX1" fmla="*/ 7782 w 19050"/>
                <a:gd name="connsiteY1" fmla="*/ 1591 h 19050"/>
                <a:gd name="connsiteX2" fmla="*/ 26928 w 19050"/>
                <a:gd name="connsiteY2" fmla="*/ 7782 h 19050"/>
                <a:gd name="connsiteX3" fmla="*/ 20736 w 19050"/>
                <a:gd name="connsiteY3" fmla="*/ 26928 h 19050"/>
                <a:gd name="connsiteX4" fmla="*/ 1591 w 19050"/>
                <a:gd name="connsiteY4" fmla="*/ 2073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591" y="20736"/>
                  </a:moveTo>
                  <a:cubicBezTo>
                    <a:pt x="-2028" y="13783"/>
                    <a:pt x="734" y="5211"/>
                    <a:pt x="7782" y="1591"/>
                  </a:cubicBezTo>
                  <a:cubicBezTo>
                    <a:pt x="14831" y="-2028"/>
                    <a:pt x="23308" y="734"/>
                    <a:pt x="26928" y="7782"/>
                  </a:cubicBezTo>
                  <a:cubicBezTo>
                    <a:pt x="30547" y="14736"/>
                    <a:pt x="27785" y="23308"/>
                    <a:pt x="20736" y="26928"/>
                  </a:cubicBezTo>
                  <a:cubicBezTo>
                    <a:pt x="13688" y="30547"/>
                    <a:pt x="5115" y="27785"/>
                    <a:pt x="1591" y="20736"/>
                  </a:cubicBezTo>
                  <a:close/>
                </a:path>
              </a:pathLst>
            </a:custGeom>
            <a:solidFill>
              <a:srgbClr val="E0E0E0"/>
            </a:solidFill>
            <a:ln w="9525" cap="flat">
              <a:no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41C7024D-1EED-4788-91A6-E933FA88513E}"/>
                </a:ext>
              </a:extLst>
            </p:cNvPr>
            <p:cNvSpPr/>
            <p:nvPr/>
          </p:nvSpPr>
          <p:spPr>
            <a:xfrm>
              <a:off x="6352036" y="3856555"/>
              <a:ext cx="1038225" cy="1419225"/>
            </a:xfrm>
            <a:custGeom>
              <a:avLst/>
              <a:gdLst>
                <a:gd name="connsiteX0" fmla="*/ 1007645 w 1038225"/>
                <a:gd name="connsiteY0" fmla="*/ 8499 h 1419225"/>
                <a:gd name="connsiteX1" fmla="*/ 827623 w 1038225"/>
                <a:gd name="connsiteY1" fmla="*/ 129371 h 1419225"/>
                <a:gd name="connsiteX2" fmla="*/ 677795 w 1038225"/>
                <a:gd name="connsiteY2" fmla="*/ 409978 h 1419225"/>
                <a:gd name="connsiteX3" fmla="*/ 625597 w 1038225"/>
                <a:gd name="connsiteY3" fmla="*/ 419693 h 1419225"/>
                <a:gd name="connsiteX4" fmla="*/ 523871 w 1038225"/>
                <a:gd name="connsiteY4" fmla="*/ 328253 h 1419225"/>
                <a:gd name="connsiteX5" fmla="*/ 460624 w 1038225"/>
                <a:gd name="connsiteY5" fmla="*/ 466366 h 1419225"/>
                <a:gd name="connsiteX6" fmla="*/ 465482 w 1038225"/>
                <a:gd name="connsiteY6" fmla="*/ 728018 h 1419225"/>
                <a:gd name="connsiteX7" fmla="*/ 435669 w 1038225"/>
                <a:gd name="connsiteY7" fmla="*/ 748687 h 1419225"/>
                <a:gd name="connsiteX8" fmla="*/ 241835 w 1038225"/>
                <a:gd name="connsiteY8" fmla="*/ 647531 h 1419225"/>
                <a:gd name="connsiteX9" fmla="*/ 227071 w 1038225"/>
                <a:gd name="connsiteY9" fmla="*/ 940425 h 1419225"/>
                <a:gd name="connsiteX10" fmla="*/ 214975 w 1038225"/>
                <a:gd name="connsiteY10" fmla="*/ 978239 h 1419225"/>
                <a:gd name="connsiteX11" fmla="*/ 138203 w 1038225"/>
                <a:gd name="connsiteY11" fmla="*/ 893086 h 1419225"/>
                <a:gd name="connsiteX12" fmla="*/ 25999 w 1038225"/>
                <a:gd name="connsiteY12" fmla="*/ 850223 h 1419225"/>
                <a:gd name="connsiteX13" fmla="*/ 101532 w 1038225"/>
                <a:gd name="connsiteY13" fmla="*/ 1307233 h 1419225"/>
                <a:gd name="connsiteX14" fmla="*/ 170302 w 1038225"/>
                <a:gd name="connsiteY14" fmla="*/ 1426200 h 1419225"/>
                <a:gd name="connsiteX15" fmla="*/ 308320 w 1038225"/>
                <a:gd name="connsiteY15" fmla="*/ 1428391 h 1419225"/>
                <a:gd name="connsiteX16" fmla="*/ 745041 w 1038225"/>
                <a:gd name="connsiteY16" fmla="*/ 1273895 h 1419225"/>
                <a:gd name="connsiteX17" fmla="*/ 653315 w 1038225"/>
                <a:gd name="connsiteY17" fmla="*/ 1196362 h 1419225"/>
                <a:gd name="connsiteX18" fmla="*/ 541682 w 1038225"/>
                <a:gd name="connsiteY18" fmla="*/ 1170263 h 1419225"/>
                <a:gd name="connsiteX19" fmla="*/ 569019 w 1038225"/>
                <a:gd name="connsiteY19" fmla="*/ 1141498 h 1419225"/>
                <a:gd name="connsiteX20" fmla="*/ 818383 w 1038225"/>
                <a:gd name="connsiteY20" fmla="*/ 987193 h 1419225"/>
                <a:gd name="connsiteX21" fmla="*/ 636265 w 1038225"/>
                <a:gd name="connsiteY21" fmla="*/ 866321 h 1419225"/>
                <a:gd name="connsiteX22" fmla="*/ 639980 w 1038225"/>
                <a:gd name="connsiteY22" fmla="*/ 830221 h 1419225"/>
                <a:gd name="connsiteX23" fmla="*/ 871438 w 1038225"/>
                <a:gd name="connsiteY23" fmla="*/ 708110 h 1419225"/>
                <a:gd name="connsiteX24" fmla="*/ 961830 w 1038225"/>
                <a:gd name="connsiteY24" fmla="*/ 586095 h 1419225"/>
                <a:gd name="connsiteX25" fmla="*/ 832671 w 1038225"/>
                <a:gd name="connsiteY25" fmla="*/ 541137 h 1419225"/>
                <a:gd name="connsiteX26" fmla="*/ 816002 w 1038225"/>
                <a:gd name="connsiteY26" fmla="*/ 490750 h 1419225"/>
                <a:gd name="connsiteX27" fmla="*/ 989453 w 1038225"/>
                <a:gd name="connsiteY27" fmla="*/ 224050 h 1419225"/>
                <a:gd name="connsiteX28" fmla="*/ 1006026 w 1038225"/>
                <a:gd name="connsiteY28" fmla="*/ 7546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225" h="1419225">
                  <a:moveTo>
                    <a:pt x="1007645" y="8499"/>
                  </a:moveTo>
                  <a:cubicBezTo>
                    <a:pt x="1007645" y="8499"/>
                    <a:pt x="934398" y="-47794"/>
                    <a:pt x="827623" y="129371"/>
                  </a:cubicBezTo>
                  <a:cubicBezTo>
                    <a:pt x="720847" y="306536"/>
                    <a:pt x="677795" y="409978"/>
                    <a:pt x="677795" y="409978"/>
                  </a:cubicBezTo>
                  <a:cubicBezTo>
                    <a:pt x="677795" y="409978"/>
                    <a:pt x="650267" y="446744"/>
                    <a:pt x="625597" y="419693"/>
                  </a:cubicBezTo>
                  <a:cubicBezTo>
                    <a:pt x="600928" y="392642"/>
                    <a:pt x="569781" y="318633"/>
                    <a:pt x="523871" y="328253"/>
                  </a:cubicBezTo>
                  <a:cubicBezTo>
                    <a:pt x="476246" y="338255"/>
                    <a:pt x="457196" y="389213"/>
                    <a:pt x="460624" y="466366"/>
                  </a:cubicBezTo>
                  <a:cubicBezTo>
                    <a:pt x="464054" y="543518"/>
                    <a:pt x="465387" y="712682"/>
                    <a:pt x="465482" y="728018"/>
                  </a:cubicBezTo>
                  <a:cubicBezTo>
                    <a:pt x="465578" y="743067"/>
                    <a:pt x="455386" y="764403"/>
                    <a:pt x="435669" y="748687"/>
                  </a:cubicBezTo>
                  <a:cubicBezTo>
                    <a:pt x="415952" y="732971"/>
                    <a:pt x="305938" y="591334"/>
                    <a:pt x="241835" y="647531"/>
                  </a:cubicBezTo>
                  <a:cubicBezTo>
                    <a:pt x="177732" y="703729"/>
                    <a:pt x="222595" y="916994"/>
                    <a:pt x="227071" y="940425"/>
                  </a:cubicBezTo>
                  <a:cubicBezTo>
                    <a:pt x="231548" y="963856"/>
                    <a:pt x="226309" y="973286"/>
                    <a:pt x="214975" y="978239"/>
                  </a:cubicBezTo>
                  <a:cubicBezTo>
                    <a:pt x="203640" y="983192"/>
                    <a:pt x="171160" y="932043"/>
                    <a:pt x="138203" y="893086"/>
                  </a:cubicBezTo>
                  <a:cubicBezTo>
                    <a:pt x="105247" y="854129"/>
                    <a:pt x="60289" y="814695"/>
                    <a:pt x="25999" y="850223"/>
                  </a:cubicBezTo>
                  <a:cubicBezTo>
                    <a:pt x="-8291" y="885752"/>
                    <a:pt x="-29532" y="1041866"/>
                    <a:pt x="101532" y="1307233"/>
                  </a:cubicBezTo>
                  <a:lnTo>
                    <a:pt x="170302" y="1426200"/>
                  </a:lnTo>
                  <a:lnTo>
                    <a:pt x="308320" y="1428391"/>
                  </a:lnTo>
                  <a:cubicBezTo>
                    <a:pt x="603976" y="1415056"/>
                    <a:pt x="730468" y="1321044"/>
                    <a:pt x="745041" y="1273895"/>
                  </a:cubicBezTo>
                  <a:cubicBezTo>
                    <a:pt x="759614" y="1226747"/>
                    <a:pt x="703322" y="1206363"/>
                    <a:pt x="653315" y="1196362"/>
                  </a:cubicBezTo>
                  <a:cubicBezTo>
                    <a:pt x="603309" y="1186361"/>
                    <a:pt x="542825" y="1182551"/>
                    <a:pt x="541682" y="1170263"/>
                  </a:cubicBezTo>
                  <a:cubicBezTo>
                    <a:pt x="540539" y="1157976"/>
                    <a:pt x="546349" y="1148832"/>
                    <a:pt x="569019" y="1141498"/>
                  </a:cubicBezTo>
                  <a:cubicBezTo>
                    <a:pt x="591688" y="1134068"/>
                    <a:pt x="800096" y="1070441"/>
                    <a:pt x="818383" y="987193"/>
                  </a:cubicBezTo>
                  <a:cubicBezTo>
                    <a:pt x="836672" y="903944"/>
                    <a:pt x="659602" y="875941"/>
                    <a:pt x="636265" y="866321"/>
                  </a:cubicBezTo>
                  <a:cubicBezTo>
                    <a:pt x="612929" y="856605"/>
                    <a:pt x="626836" y="837460"/>
                    <a:pt x="639980" y="830221"/>
                  </a:cubicBezTo>
                  <a:cubicBezTo>
                    <a:pt x="653411" y="822887"/>
                    <a:pt x="802286" y="742305"/>
                    <a:pt x="871438" y="708110"/>
                  </a:cubicBezTo>
                  <a:cubicBezTo>
                    <a:pt x="940589" y="673916"/>
                    <a:pt x="976022" y="632577"/>
                    <a:pt x="961830" y="586095"/>
                  </a:cubicBezTo>
                  <a:cubicBezTo>
                    <a:pt x="948114" y="541232"/>
                    <a:pt x="868295" y="549710"/>
                    <a:pt x="832671" y="541137"/>
                  </a:cubicBezTo>
                  <a:cubicBezTo>
                    <a:pt x="797047" y="532564"/>
                    <a:pt x="816002" y="490750"/>
                    <a:pt x="816002" y="490750"/>
                  </a:cubicBezTo>
                  <a:cubicBezTo>
                    <a:pt x="816002" y="490750"/>
                    <a:pt x="885821" y="403120"/>
                    <a:pt x="989453" y="224050"/>
                  </a:cubicBezTo>
                  <a:cubicBezTo>
                    <a:pt x="1092989" y="44980"/>
                    <a:pt x="1006026" y="7546"/>
                    <a:pt x="1006026" y="7546"/>
                  </a:cubicBezTo>
                </a:path>
              </a:pathLst>
            </a:custGeom>
            <a:solidFill>
              <a:srgbClr val="EBEBEB"/>
            </a:solidFill>
            <a:ln w="9525" cap="flat">
              <a:no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D899BBED-2A93-427D-AAC5-130DE7865E1A}"/>
                </a:ext>
              </a:extLst>
            </p:cNvPr>
            <p:cNvSpPr/>
            <p:nvPr/>
          </p:nvSpPr>
          <p:spPr>
            <a:xfrm>
              <a:off x="6408896" y="4023455"/>
              <a:ext cx="847725" cy="1438275"/>
            </a:xfrm>
            <a:custGeom>
              <a:avLst/>
              <a:gdLst>
                <a:gd name="connsiteX0" fmla="*/ 854869 w 847725"/>
                <a:gd name="connsiteY0" fmla="*/ 0 h 1438275"/>
                <a:gd name="connsiteX1" fmla="*/ 852869 w 847725"/>
                <a:gd name="connsiteY1" fmla="*/ 3905 h 1438275"/>
                <a:gd name="connsiteX2" fmla="*/ 846677 w 847725"/>
                <a:gd name="connsiteY2" fmla="*/ 15049 h 1438275"/>
                <a:gd name="connsiteX3" fmla="*/ 822484 w 847725"/>
                <a:gd name="connsiteY3" fmla="*/ 57626 h 1438275"/>
                <a:gd name="connsiteX4" fmla="*/ 732377 w 847725"/>
                <a:gd name="connsiteY4" fmla="*/ 213360 h 1438275"/>
                <a:gd name="connsiteX5" fmla="*/ 429292 w 847725"/>
                <a:gd name="connsiteY5" fmla="*/ 723710 h 1438275"/>
                <a:gd name="connsiteX6" fmla="*/ 125158 w 847725"/>
                <a:gd name="connsiteY6" fmla="*/ 1233488 h 1438275"/>
                <a:gd name="connsiteX7" fmla="*/ 33814 w 847725"/>
                <a:gd name="connsiteY7" fmla="*/ 1388459 h 1438275"/>
                <a:gd name="connsiteX8" fmla="*/ 8953 w 847725"/>
                <a:gd name="connsiteY8" fmla="*/ 1430560 h 1438275"/>
                <a:gd name="connsiteX9" fmla="*/ 2381 w 847725"/>
                <a:gd name="connsiteY9" fmla="*/ 1441418 h 1438275"/>
                <a:gd name="connsiteX10" fmla="*/ 0 w 847725"/>
                <a:gd name="connsiteY10" fmla="*/ 1445038 h 1438275"/>
                <a:gd name="connsiteX11" fmla="*/ 2000 w 847725"/>
                <a:gd name="connsiteY11" fmla="*/ 1441132 h 1438275"/>
                <a:gd name="connsiteX12" fmla="*/ 8192 w 847725"/>
                <a:gd name="connsiteY12" fmla="*/ 1429988 h 1438275"/>
                <a:gd name="connsiteX13" fmla="*/ 32385 w 847725"/>
                <a:gd name="connsiteY13" fmla="*/ 1387507 h 1438275"/>
                <a:gd name="connsiteX14" fmla="*/ 122492 w 847725"/>
                <a:gd name="connsiteY14" fmla="*/ 1231868 h 1438275"/>
                <a:gd name="connsiteX15" fmla="*/ 425577 w 847725"/>
                <a:gd name="connsiteY15" fmla="*/ 721423 h 1438275"/>
                <a:gd name="connsiteX16" fmla="*/ 729710 w 847725"/>
                <a:gd name="connsiteY16" fmla="*/ 211741 h 1438275"/>
                <a:gd name="connsiteX17" fmla="*/ 821055 w 847725"/>
                <a:gd name="connsiteY17" fmla="*/ 56769 h 1438275"/>
                <a:gd name="connsiteX18" fmla="*/ 845915 w 847725"/>
                <a:gd name="connsiteY18" fmla="*/ 14669 h 1438275"/>
                <a:gd name="connsiteX19" fmla="*/ 852488 w 847725"/>
                <a:gd name="connsiteY19" fmla="*/ 3810 h 1438275"/>
                <a:gd name="connsiteX20" fmla="*/ 854869 w 847725"/>
                <a:gd name="connsiteY20" fmla="*/ 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725" h="1438275">
                  <a:moveTo>
                    <a:pt x="854869" y="0"/>
                  </a:moveTo>
                  <a:cubicBezTo>
                    <a:pt x="854869" y="0"/>
                    <a:pt x="854297" y="1333"/>
                    <a:pt x="852869" y="3905"/>
                  </a:cubicBezTo>
                  <a:cubicBezTo>
                    <a:pt x="851345" y="6572"/>
                    <a:pt x="849344" y="10287"/>
                    <a:pt x="846677" y="15049"/>
                  </a:cubicBezTo>
                  <a:cubicBezTo>
                    <a:pt x="841057" y="24955"/>
                    <a:pt x="832961" y="39243"/>
                    <a:pt x="822484" y="57626"/>
                  </a:cubicBezTo>
                  <a:cubicBezTo>
                    <a:pt x="801433" y="94583"/>
                    <a:pt x="770668" y="147733"/>
                    <a:pt x="732377" y="213360"/>
                  </a:cubicBezTo>
                  <a:cubicBezTo>
                    <a:pt x="655796" y="344519"/>
                    <a:pt x="548449" y="524923"/>
                    <a:pt x="429292" y="723710"/>
                  </a:cubicBezTo>
                  <a:cubicBezTo>
                    <a:pt x="310134" y="922591"/>
                    <a:pt x="202406" y="1102709"/>
                    <a:pt x="125158" y="1233488"/>
                  </a:cubicBezTo>
                  <a:cubicBezTo>
                    <a:pt x="86677" y="1298829"/>
                    <a:pt x="55531" y="1351693"/>
                    <a:pt x="33814" y="1388459"/>
                  </a:cubicBezTo>
                  <a:cubicBezTo>
                    <a:pt x="23050" y="1406652"/>
                    <a:pt x="14764" y="1420749"/>
                    <a:pt x="8953" y="1430560"/>
                  </a:cubicBezTo>
                  <a:cubicBezTo>
                    <a:pt x="6096" y="1435227"/>
                    <a:pt x="4000" y="1438847"/>
                    <a:pt x="2381" y="1441418"/>
                  </a:cubicBezTo>
                  <a:cubicBezTo>
                    <a:pt x="857" y="1443895"/>
                    <a:pt x="0" y="1445038"/>
                    <a:pt x="0" y="1445038"/>
                  </a:cubicBezTo>
                  <a:cubicBezTo>
                    <a:pt x="0" y="1445038"/>
                    <a:pt x="571" y="1443704"/>
                    <a:pt x="2000" y="1441132"/>
                  </a:cubicBezTo>
                  <a:cubicBezTo>
                    <a:pt x="3429" y="1438465"/>
                    <a:pt x="5524" y="1434751"/>
                    <a:pt x="8192" y="1429988"/>
                  </a:cubicBezTo>
                  <a:cubicBezTo>
                    <a:pt x="13811" y="1420082"/>
                    <a:pt x="21907" y="1405795"/>
                    <a:pt x="32385" y="1387507"/>
                  </a:cubicBezTo>
                  <a:cubicBezTo>
                    <a:pt x="53435" y="1350645"/>
                    <a:pt x="84201" y="1297400"/>
                    <a:pt x="122492" y="1231868"/>
                  </a:cubicBezTo>
                  <a:cubicBezTo>
                    <a:pt x="199072" y="1100709"/>
                    <a:pt x="306419" y="920305"/>
                    <a:pt x="425577" y="721423"/>
                  </a:cubicBezTo>
                  <a:cubicBezTo>
                    <a:pt x="544735" y="522637"/>
                    <a:pt x="652463" y="342519"/>
                    <a:pt x="729710" y="211741"/>
                  </a:cubicBezTo>
                  <a:cubicBezTo>
                    <a:pt x="768191" y="146399"/>
                    <a:pt x="799338" y="93536"/>
                    <a:pt x="821055" y="56769"/>
                  </a:cubicBezTo>
                  <a:cubicBezTo>
                    <a:pt x="831818" y="38576"/>
                    <a:pt x="840105" y="24384"/>
                    <a:pt x="845915" y="14669"/>
                  </a:cubicBezTo>
                  <a:cubicBezTo>
                    <a:pt x="848773" y="10001"/>
                    <a:pt x="850868" y="6382"/>
                    <a:pt x="852488" y="3810"/>
                  </a:cubicBezTo>
                  <a:cubicBezTo>
                    <a:pt x="854012" y="1238"/>
                    <a:pt x="854869" y="0"/>
                    <a:pt x="854869" y="0"/>
                  </a:cubicBezTo>
                  <a:close/>
                </a:path>
              </a:pathLst>
            </a:custGeom>
            <a:solidFill>
              <a:srgbClr val="E0E0E0"/>
            </a:solidFill>
            <a:ln w="9525" cap="flat">
              <a:no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DC8887D6-BF61-4E0B-B6A4-F8A24076E44F}"/>
                </a:ext>
              </a:extLst>
            </p:cNvPr>
            <p:cNvSpPr/>
            <p:nvPr/>
          </p:nvSpPr>
          <p:spPr>
            <a:xfrm>
              <a:off x="6915258" y="4290058"/>
              <a:ext cx="38100" cy="247650"/>
            </a:xfrm>
            <a:custGeom>
              <a:avLst/>
              <a:gdLst>
                <a:gd name="connsiteX0" fmla="*/ 82 w 38100"/>
                <a:gd name="connsiteY0" fmla="*/ 2 h 247650"/>
                <a:gd name="connsiteX1" fmla="*/ 2844 w 38100"/>
                <a:gd name="connsiteY1" fmla="*/ 9527 h 247650"/>
                <a:gd name="connsiteX2" fmla="*/ 8749 w 38100"/>
                <a:gd name="connsiteY2" fmla="*/ 35911 h 247650"/>
                <a:gd name="connsiteX3" fmla="*/ 24656 w 38100"/>
                <a:gd name="connsiteY3" fmla="*/ 123732 h 247650"/>
                <a:gd name="connsiteX4" fmla="*/ 38658 w 38100"/>
                <a:gd name="connsiteY4" fmla="*/ 211743 h 247650"/>
                <a:gd name="connsiteX5" fmla="*/ 43039 w 38100"/>
                <a:gd name="connsiteY5" fmla="*/ 238413 h 247650"/>
                <a:gd name="connsiteX6" fmla="*/ 44278 w 38100"/>
                <a:gd name="connsiteY6" fmla="*/ 248319 h 247650"/>
                <a:gd name="connsiteX7" fmla="*/ 41420 w 38100"/>
                <a:gd name="connsiteY7" fmla="*/ 238794 h 247650"/>
                <a:gd name="connsiteX8" fmla="*/ 35705 w 38100"/>
                <a:gd name="connsiteY8" fmla="*/ 212314 h 247650"/>
                <a:gd name="connsiteX9" fmla="*/ 20465 w 38100"/>
                <a:gd name="connsiteY9" fmla="*/ 124398 h 247650"/>
                <a:gd name="connsiteX10" fmla="*/ 5892 w 38100"/>
                <a:gd name="connsiteY10" fmla="*/ 36483 h 247650"/>
                <a:gd name="connsiteX11" fmla="*/ 1320 w 38100"/>
                <a:gd name="connsiteY11" fmla="*/ 9813 h 247650"/>
                <a:gd name="connsiteX12" fmla="*/ 82 w 38100"/>
                <a:gd name="connsiteY12" fmla="*/ 2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 h="247650">
                  <a:moveTo>
                    <a:pt x="82" y="2"/>
                  </a:moveTo>
                  <a:cubicBezTo>
                    <a:pt x="367" y="-93"/>
                    <a:pt x="1320" y="3336"/>
                    <a:pt x="2844" y="9527"/>
                  </a:cubicBezTo>
                  <a:cubicBezTo>
                    <a:pt x="4368" y="15718"/>
                    <a:pt x="6368" y="24767"/>
                    <a:pt x="8749" y="35911"/>
                  </a:cubicBezTo>
                  <a:cubicBezTo>
                    <a:pt x="13417" y="58295"/>
                    <a:pt x="19037" y="89346"/>
                    <a:pt x="24656" y="123732"/>
                  </a:cubicBezTo>
                  <a:cubicBezTo>
                    <a:pt x="30086" y="157641"/>
                    <a:pt x="34943" y="188311"/>
                    <a:pt x="38658" y="211743"/>
                  </a:cubicBezTo>
                  <a:cubicBezTo>
                    <a:pt x="40373" y="222315"/>
                    <a:pt x="41897" y="231174"/>
                    <a:pt x="43039" y="238413"/>
                  </a:cubicBezTo>
                  <a:cubicBezTo>
                    <a:pt x="44087" y="244699"/>
                    <a:pt x="44564" y="248223"/>
                    <a:pt x="44278" y="248319"/>
                  </a:cubicBezTo>
                  <a:cubicBezTo>
                    <a:pt x="43992" y="248414"/>
                    <a:pt x="42944" y="244985"/>
                    <a:pt x="41420" y="238794"/>
                  </a:cubicBezTo>
                  <a:cubicBezTo>
                    <a:pt x="39896" y="232603"/>
                    <a:pt x="37896" y="223554"/>
                    <a:pt x="35705" y="212314"/>
                  </a:cubicBezTo>
                  <a:cubicBezTo>
                    <a:pt x="31324" y="189930"/>
                    <a:pt x="26085" y="158784"/>
                    <a:pt x="20465" y="124398"/>
                  </a:cubicBezTo>
                  <a:cubicBezTo>
                    <a:pt x="14846" y="90585"/>
                    <a:pt x="9702" y="59914"/>
                    <a:pt x="5892" y="36483"/>
                  </a:cubicBezTo>
                  <a:cubicBezTo>
                    <a:pt x="4082" y="25910"/>
                    <a:pt x="2558" y="17052"/>
                    <a:pt x="1320" y="9813"/>
                  </a:cubicBezTo>
                  <a:cubicBezTo>
                    <a:pt x="272" y="3526"/>
                    <a:pt x="-204" y="2"/>
                    <a:pt x="82" y="2"/>
                  </a:cubicBezTo>
                  <a:close/>
                </a:path>
              </a:pathLst>
            </a:custGeom>
            <a:solidFill>
              <a:srgbClr val="E0E0E0"/>
            </a:solidFill>
            <a:ln w="9525"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7CC281C0-3BD0-445B-A093-7F2BE3A2D2E0}"/>
                </a:ext>
              </a:extLst>
            </p:cNvPr>
            <p:cNvSpPr/>
            <p:nvPr/>
          </p:nvSpPr>
          <p:spPr>
            <a:xfrm>
              <a:off x="6971917" y="4481344"/>
              <a:ext cx="276225" cy="57150"/>
            </a:xfrm>
            <a:custGeom>
              <a:avLst/>
              <a:gdLst>
                <a:gd name="connsiteX0" fmla="*/ 1 w 276225"/>
                <a:gd name="connsiteY0" fmla="*/ 60271 h 57150"/>
                <a:gd name="connsiteX1" fmla="*/ 141828 w 276225"/>
                <a:gd name="connsiteY1" fmla="*/ 28076 h 57150"/>
                <a:gd name="connsiteX2" fmla="*/ 284513 w 276225"/>
                <a:gd name="connsiteY2" fmla="*/ 73 h 57150"/>
                <a:gd name="connsiteX3" fmla="*/ 142686 w 276225"/>
                <a:gd name="connsiteY3" fmla="*/ 32267 h 57150"/>
                <a:gd name="connsiteX4" fmla="*/ 1 w 276225"/>
                <a:gd name="connsiteY4" fmla="*/ 6027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150">
                  <a:moveTo>
                    <a:pt x="1" y="60271"/>
                  </a:moveTo>
                  <a:cubicBezTo>
                    <a:pt x="-285" y="59128"/>
                    <a:pt x="63247" y="44650"/>
                    <a:pt x="141828" y="28076"/>
                  </a:cubicBezTo>
                  <a:cubicBezTo>
                    <a:pt x="220410" y="11407"/>
                    <a:pt x="284322" y="-1070"/>
                    <a:pt x="284513" y="73"/>
                  </a:cubicBezTo>
                  <a:cubicBezTo>
                    <a:pt x="284798" y="1216"/>
                    <a:pt x="221267" y="15694"/>
                    <a:pt x="142686" y="32267"/>
                  </a:cubicBezTo>
                  <a:cubicBezTo>
                    <a:pt x="64200" y="48841"/>
                    <a:pt x="287" y="61414"/>
                    <a:pt x="1" y="60271"/>
                  </a:cubicBezTo>
                  <a:close/>
                </a:path>
              </a:pathLst>
            </a:custGeom>
            <a:solidFill>
              <a:srgbClr val="E0E0E0"/>
            </a:solidFill>
            <a:ln w="9525" cap="flat">
              <a:no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1E6C555E-D1EC-4E9A-ACAC-657F0964D239}"/>
                </a:ext>
              </a:extLst>
            </p:cNvPr>
            <p:cNvSpPr/>
            <p:nvPr/>
          </p:nvSpPr>
          <p:spPr>
            <a:xfrm>
              <a:off x="6775132" y="4838539"/>
              <a:ext cx="257175" cy="9525"/>
            </a:xfrm>
            <a:custGeom>
              <a:avLst/>
              <a:gdLst>
                <a:gd name="connsiteX0" fmla="*/ 0 w 257175"/>
                <a:gd name="connsiteY0" fmla="*/ 161 h 9525"/>
                <a:gd name="connsiteX1" fmla="*/ 10192 w 257175"/>
                <a:gd name="connsiteY1" fmla="*/ 446 h 9525"/>
                <a:gd name="connsiteX2" fmla="*/ 37719 w 257175"/>
                <a:gd name="connsiteY2" fmla="*/ 2542 h 9525"/>
                <a:gd name="connsiteX3" fmla="*/ 128492 w 257175"/>
                <a:gd name="connsiteY3" fmla="*/ 7590 h 9525"/>
                <a:gd name="connsiteX4" fmla="*/ 219456 w 257175"/>
                <a:gd name="connsiteY4" fmla="*/ 8638 h 9525"/>
                <a:gd name="connsiteX5" fmla="*/ 247079 w 257175"/>
                <a:gd name="connsiteY5" fmla="*/ 8447 h 9525"/>
                <a:gd name="connsiteX6" fmla="*/ 257175 w 257175"/>
                <a:gd name="connsiteY6" fmla="*/ 8828 h 9525"/>
                <a:gd name="connsiteX7" fmla="*/ 247079 w 257175"/>
                <a:gd name="connsiteY7" fmla="*/ 10067 h 9525"/>
                <a:gd name="connsiteX8" fmla="*/ 219551 w 257175"/>
                <a:gd name="connsiteY8" fmla="*/ 11591 h 9525"/>
                <a:gd name="connsiteX9" fmla="*/ 128397 w 257175"/>
                <a:gd name="connsiteY9" fmla="*/ 11781 h 9525"/>
                <a:gd name="connsiteX10" fmla="*/ 37529 w 257175"/>
                <a:gd name="connsiteY10" fmla="*/ 5495 h 9525"/>
                <a:gd name="connsiteX11" fmla="*/ 10096 w 257175"/>
                <a:gd name="connsiteY11" fmla="*/ 2066 h 9525"/>
                <a:gd name="connsiteX12" fmla="*/ 0 w 257175"/>
                <a:gd name="connsiteY12" fmla="*/ 161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9525">
                  <a:moveTo>
                    <a:pt x="0" y="161"/>
                  </a:moveTo>
                  <a:cubicBezTo>
                    <a:pt x="0" y="-125"/>
                    <a:pt x="3620" y="-30"/>
                    <a:pt x="10192" y="446"/>
                  </a:cubicBezTo>
                  <a:cubicBezTo>
                    <a:pt x="17526" y="1018"/>
                    <a:pt x="26765" y="1685"/>
                    <a:pt x="37719" y="2542"/>
                  </a:cubicBezTo>
                  <a:cubicBezTo>
                    <a:pt x="60960" y="4256"/>
                    <a:pt x="93059" y="6447"/>
                    <a:pt x="128492" y="7590"/>
                  </a:cubicBezTo>
                  <a:cubicBezTo>
                    <a:pt x="164021" y="8828"/>
                    <a:pt x="196120" y="8828"/>
                    <a:pt x="219456" y="8638"/>
                  </a:cubicBezTo>
                  <a:cubicBezTo>
                    <a:pt x="230410" y="8543"/>
                    <a:pt x="239649" y="8447"/>
                    <a:pt x="247079" y="8447"/>
                  </a:cubicBezTo>
                  <a:cubicBezTo>
                    <a:pt x="253556" y="8447"/>
                    <a:pt x="257175" y="8543"/>
                    <a:pt x="257175" y="8828"/>
                  </a:cubicBezTo>
                  <a:cubicBezTo>
                    <a:pt x="257175" y="9114"/>
                    <a:pt x="253556" y="9590"/>
                    <a:pt x="247079" y="10067"/>
                  </a:cubicBezTo>
                  <a:cubicBezTo>
                    <a:pt x="240602" y="10543"/>
                    <a:pt x="231172" y="11210"/>
                    <a:pt x="219551" y="11591"/>
                  </a:cubicBezTo>
                  <a:cubicBezTo>
                    <a:pt x="196215" y="12543"/>
                    <a:pt x="164021" y="13020"/>
                    <a:pt x="128397" y="11781"/>
                  </a:cubicBezTo>
                  <a:cubicBezTo>
                    <a:pt x="92774" y="10638"/>
                    <a:pt x="60674" y="7971"/>
                    <a:pt x="37529" y="5495"/>
                  </a:cubicBezTo>
                  <a:cubicBezTo>
                    <a:pt x="25908" y="4161"/>
                    <a:pt x="16574" y="3018"/>
                    <a:pt x="10096" y="2066"/>
                  </a:cubicBezTo>
                  <a:cubicBezTo>
                    <a:pt x="3524" y="1113"/>
                    <a:pt x="0" y="446"/>
                    <a:pt x="0" y="161"/>
                  </a:cubicBezTo>
                  <a:close/>
                </a:path>
              </a:pathLst>
            </a:custGeom>
            <a:solidFill>
              <a:srgbClr val="E0E0E0"/>
            </a:solidFill>
            <a:ln w="9525" cap="flat">
              <a:no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1EEAD5B1-AB3D-4DF5-91FA-3170C8F24CCB}"/>
                </a:ext>
              </a:extLst>
            </p:cNvPr>
            <p:cNvSpPr/>
            <p:nvPr/>
          </p:nvSpPr>
          <p:spPr>
            <a:xfrm>
              <a:off x="6673841" y="4622385"/>
              <a:ext cx="95250" cy="209550"/>
            </a:xfrm>
            <a:custGeom>
              <a:avLst/>
              <a:gdLst>
                <a:gd name="connsiteX0" fmla="*/ 41 w 95250"/>
                <a:gd name="connsiteY0" fmla="*/ 2 h 209550"/>
                <a:gd name="connsiteX1" fmla="*/ 4898 w 95250"/>
                <a:gd name="connsiteY1" fmla="*/ 8099 h 209550"/>
                <a:gd name="connsiteX2" fmla="*/ 16614 w 95250"/>
                <a:gd name="connsiteY2" fmla="*/ 30768 h 209550"/>
                <a:gd name="connsiteX3" fmla="*/ 53857 w 95250"/>
                <a:gd name="connsiteY3" fmla="*/ 106206 h 209550"/>
                <a:gd name="connsiteX4" fmla="*/ 89956 w 95250"/>
                <a:gd name="connsiteY4" fmla="*/ 182216 h 209550"/>
                <a:gd name="connsiteX5" fmla="*/ 100434 w 95250"/>
                <a:gd name="connsiteY5" fmla="*/ 205456 h 209550"/>
                <a:gd name="connsiteX6" fmla="*/ 103768 w 95250"/>
                <a:gd name="connsiteY6" fmla="*/ 214219 h 209550"/>
                <a:gd name="connsiteX7" fmla="*/ 98910 w 95250"/>
                <a:gd name="connsiteY7" fmla="*/ 206123 h 209550"/>
                <a:gd name="connsiteX8" fmla="*/ 87194 w 95250"/>
                <a:gd name="connsiteY8" fmla="*/ 183454 h 209550"/>
                <a:gd name="connsiteX9" fmla="*/ 49951 w 95250"/>
                <a:gd name="connsiteY9" fmla="*/ 108016 h 209550"/>
                <a:gd name="connsiteX10" fmla="*/ 13852 w 95250"/>
                <a:gd name="connsiteY10" fmla="*/ 32006 h 209550"/>
                <a:gd name="connsiteX11" fmla="*/ 3374 w 95250"/>
                <a:gd name="connsiteY11" fmla="*/ 8765 h 209550"/>
                <a:gd name="connsiteX12" fmla="*/ 41 w 95250"/>
                <a:gd name="connsiteY12" fmla="*/ 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209550">
                  <a:moveTo>
                    <a:pt x="41" y="2"/>
                  </a:moveTo>
                  <a:cubicBezTo>
                    <a:pt x="326" y="-93"/>
                    <a:pt x="2041" y="2764"/>
                    <a:pt x="4898" y="8099"/>
                  </a:cubicBezTo>
                  <a:cubicBezTo>
                    <a:pt x="8041" y="14290"/>
                    <a:pt x="12042" y="21814"/>
                    <a:pt x="16614" y="30768"/>
                  </a:cubicBezTo>
                  <a:cubicBezTo>
                    <a:pt x="26329" y="50009"/>
                    <a:pt x="39474" y="76678"/>
                    <a:pt x="53857" y="106206"/>
                  </a:cubicBezTo>
                  <a:cubicBezTo>
                    <a:pt x="68144" y="135734"/>
                    <a:pt x="80908" y="162689"/>
                    <a:pt x="89956" y="182216"/>
                  </a:cubicBezTo>
                  <a:cubicBezTo>
                    <a:pt x="94052" y="191360"/>
                    <a:pt x="97576" y="199170"/>
                    <a:pt x="100434" y="205456"/>
                  </a:cubicBezTo>
                  <a:cubicBezTo>
                    <a:pt x="102815" y="210981"/>
                    <a:pt x="104053" y="214124"/>
                    <a:pt x="103768" y="214219"/>
                  </a:cubicBezTo>
                  <a:cubicBezTo>
                    <a:pt x="103482" y="214315"/>
                    <a:pt x="101767" y="211457"/>
                    <a:pt x="98910" y="206123"/>
                  </a:cubicBezTo>
                  <a:cubicBezTo>
                    <a:pt x="95767" y="199932"/>
                    <a:pt x="91766" y="192407"/>
                    <a:pt x="87194" y="183454"/>
                  </a:cubicBezTo>
                  <a:cubicBezTo>
                    <a:pt x="77479" y="164213"/>
                    <a:pt x="64334" y="137543"/>
                    <a:pt x="49951" y="108016"/>
                  </a:cubicBezTo>
                  <a:cubicBezTo>
                    <a:pt x="35664" y="78488"/>
                    <a:pt x="22900" y="51533"/>
                    <a:pt x="13852" y="32006"/>
                  </a:cubicBezTo>
                  <a:cubicBezTo>
                    <a:pt x="9756" y="22862"/>
                    <a:pt x="6232" y="15052"/>
                    <a:pt x="3374" y="8765"/>
                  </a:cubicBezTo>
                  <a:cubicBezTo>
                    <a:pt x="993" y="3241"/>
                    <a:pt x="-245" y="97"/>
                    <a:pt x="41" y="2"/>
                  </a:cubicBezTo>
                  <a:close/>
                </a:path>
              </a:pathLst>
            </a:custGeom>
            <a:solidFill>
              <a:srgbClr val="E0E0E0"/>
            </a:solidFill>
            <a:ln w="9525"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7EC1D969-E28D-4089-8928-5FFBACB5F92F}"/>
                </a:ext>
              </a:extLst>
            </p:cNvPr>
            <p:cNvSpPr/>
            <p:nvPr/>
          </p:nvSpPr>
          <p:spPr>
            <a:xfrm>
              <a:off x="6466871" y="4862606"/>
              <a:ext cx="133350" cy="266700"/>
            </a:xfrm>
            <a:custGeom>
              <a:avLst/>
              <a:gdLst>
                <a:gd name="connsiteX0" fmla="*/ 32 w 133350"/>
                <a:gd name="connsiteY0" fmla="*/ 2 h 266700"/>
                <a:gd name="connsiteX1" fmla="*/ 6128 w 133350"/>
                <a:gd name="connsiteY1" fmla="*/ 10384 h 266700"/>
                <a:gd name="connsiteX2" fmla="*/ 21273 w 133350"/>
                <a:gd name="connsiteY2" fmla="*/ 39340 h 266700"/>
                <a:gd name="connsiteX3" fmla="*/ 69755 w 133350"/>
                <a:gd name="connsiteY3" fmla="*/ 135638 h 266700"/>
                <a:gd name="connsiteX4" fmla="*/ 117094 w 133350"/>
                <a:gd name="connsiteY4" fmla="*/ 232507 h 266700"/>
                <a:gd name="connsiteX5" fmla="*/ 131001 w 133350"/>
                <a:gd name="connsiteY5" fmla="*/ 262130 h 266700"/>
                <a:gd name="connsiteX6" fmla="*/ 135573 w 133350"/>
                <a:gd name="connsiteY6" fmla="*/ 273274 h 266700"/>
                <a:gd name="connsiteX7" fmla="*/ 129477 w 133350"/>
                <a:gd name="connsiteY7" fmla="*/ 262892 h 266700"/>
                <a:gd name="connsiteX8" fmla="*/ 114332 w 133350"/>
                <a:gd name="connsiteY8" fmla="*/ 233936 h 266700"/>
                <a:gd name="connsiteX9" fmla="*/ 65850 w 133350"/>
                <a:gd name="connsiteY9" fmla="*/ 137638 h 266700"/>
                <a:gd name="connsiteX10" fmla="*/ 18511 w 133350"/>
                <a:gd name="connsiteY10" fmla="*/ 40769 h 266700"/>
                <a:gd name="connsiteX11" fmla="*/ 4604 w 133350"/>
                <a:gd name="connsiteY11" fmla="*/ 11146 h 266700"/>
                <a:gd name="connsiteX12" fmla="*/ 32 w 133350"/>
                <a:gd name="connsiteY12" fmla="*/ 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266700">
                  <a:moveTo>
                    <a:pt x="32" y="2"/>
                  </a:moveTo>
                  <a:cubicBezTo>
                    <a:pt x="318" y="-94"/>
                    <a:pt x="2414" y="3526"/>
                    <a:pt x="6128" y="10384"/>
                  </a:cubicBezTo>
                  <a:cubicBezTo>
                    <a:pt x="10034" y="17909"/>
                    <a:pt x="15177" y="27624"/>
                    <a:pt x="21273" y="39340"/>
                  </a:cubicBezTo>
                  <a:cubicBezTo>
                    <a:pt x="33846" y="63915"/>
                    <a:pt x="50991" y="97919"/>
                    <a:pt x="69755" y="135638"/>
                  </a:cubicBezTo>
                  <a:cubicBezTo>
                    <a:pt x="88424" y="173357"/>
                    <a:pt x="105188" y="207647"/>
                    <a:pt x="117094" y="232507"/>
                  </a:cubicBezTo>
                  <a:cubicBezTo>
                    <a:pt x="122714" y="244413"/>
                    <a:pt x="127381" y="254415"/>
                    <a:pt x="131001" y="262130"/>
                  </a:cubicBezTo>
                  <a:cubicBezTo>
                    <a:pt x="134239" y="269178"/>
                    <a:pt x="135859" y="273083"/>
                    <a:pt x="135573" y="273274"/>
                  </a:cubicBezTo>
                  <a:cubicBezTo>
                    <a:pt x="135287" y="273369"/>
                    <a:pt x="133192" y="269750"/>
                    <a:pt x="129477" y="262892"/>
                  </a:cubicBezTo>
                  <a:cubicBezTo>
                    <a:pt x="125572" y="255367"/>
                    <a:pt x="120428" y="245651"/>
                    <a:pt x="114332" y="233936"/>
                  </a:cubicBezTo>
                  <a:cubicBezTo>
                    <a:pt x="101759" y="209361"/>
                    <a:pt x="84614" y="175357"/>
                    <a:pt x="65850" y="137638"/>
                  </a:cubicBezTo>
                  <a:cubicBezTo>
                    <a:pt x="47181" y="99919"/>
                    <a:pt x="30417" y="65629"/>
                    <a:pt x="18511" y="40769"/>
                  </a:cubicBezTo>
                  <a:cubicBezTo>
                    <a:pt x="12891" y="28863"/>
                    <a:pt x="8224" y="18861"/>
                    <a:pt x="4604" y="11146"/>
                  </a:cubicBezTo>
                  <a:cubicBezTo>
                    <a:pt x="1366" y="4098"/>
                    <a:pt x="-253" y="97"/>
                    <a:pt x="32" y="2"/>
                  </a:cubicBezTo>
                  <a:close/>
                </a:path>
              </a:pathLst>
            </a:custGeom>
            <a:solidFill>
              <a:srgbClr val="E0E0E0"/>
            </a:solidFill>
            <a:ln w="9525"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F6ED2E3-763F-4DD4-ADA5-C5BA43EA2B65}"/>
                </a:ext>
              </a:extLst>
            </p:cNvPr>
            <p:cNvSpPr/>
            <p:nvPr/>
          </p:nvSpPr>
          <p:spPr>
            <a:xfrm>
              <a:off x="6600920" y="5128140"/>
              <a:ext cx="323850" cy="9525"/>
            </a:xfrm>
            <a:custGeom>
              <a:avLst/>
              <a:gdLst>
                <a:gd name="connsiteX0" fmla="*/ 0 w 323850"/>
                <a:gd name="connsiteY0" fmla="*/ 214 h 0"/>
                <a:gd name="connsiteX1" fmla="*/ 12859 w 323850"/>
                <a:gd name="connsiteY1" fmla="*/ 214 h 0"/>
                <a:gd name="connsiteX2" fmla="*/ 47816 w 323850"/>
                <a:gd name="connsiteY2" fmla="*/ 1548 h 0"/>
                <a:gd name="connsiteX3" fmla="*/ 163163 w 323850"/>
                <a:gd name="connsiteY3" fmla="*/ 4310 h 0"/>
                <a:gd name="connsiteX4" fmla="*/ 278606 w 323850"/>
                <a:gd name="connsiteY4" fmla="*/ 3072 h 0"/>
                <a:gd name="connsiteX5" fmla="*/ 313563 w 323850"/>
                <a:gd name="connsiteY5" fmla="*/ 2214 h 0"/>
                <a:gd name="connsiteX6" fmla="*/ 326422 w 323850"/>
                <a:gd name="connsiteY6" fmla="*/ 2405 h 0"/>
                <a:gd name="connsiteX7" fmla="*/ 313658 w 323850"/>
                <a:gd name="connsiteY7" fmla="*/ 3929 h 0"/>
                <a:gd name="connsiteX8" fmla="*/ 278701 w 323850"/>
                <a:gd name="connsiteY8" fmla="*/ 6215 h 0"/>
                <a:gd name="connsiteX9" fmla="*/ 163163 w 323850"/>
                <a:gd name="connsiteY9" fmla="*/ 8691 h 0"/>
                <a:gd name="connsiteX10" fmla="*/ 47720 w 323850"/>
                <a:gd name="connsiteY10" fmla="*/ 4691 h 0"/>
                <a:gd name="connsiteX11" fmla="*/ 12764 w 323850"/>
                <a:gd name="connsiteY11" fmla="*/ 2024 h 0"/>
                <a:gd name="connsiteX12" fmla="*/ 0 w 323850"/>
                <a:gd name="connsiteY12" fmla="*/ 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a:moveTo>
                    <a:pt x="0" y="214"/>
                  </a:moveTo>
                  <a:cubicBezTo>
                    <a:pt x="0" y="-71"/>
                    <a:pt x="4572" y="-71"/>
                    <a:pt x="12859" y="214"/>
                  </a:cubicBezTo>
                  <a:cubicBezTo>
                    <a:pt x="21908" y="595"/>
                    <a:pt x="33623" y="976"/>
                    <a:pt x="47816" y="1548"/>
                  </a:cubicBezTo>
                  <a:cubicBezTo>
                    <a:pt x="77343" y="2691"/>
                    <a:pt x="118110" y="4024"/>
                    <a:pt x="163163" y="4310"/>
                  </a:cubicBezTo>
                  <a:cubicBezTo>
                    <a:pt x="208217" y="4596"/>
                    <a:pt x="249079" y="3834"/>
                    <a:pt x="278606" y="3072"/>
                  </a:cubicBezTo>
                  <a:cubicBezTo>
                    <a:pt x="292799" y="2691"/>
                    <a:pt x="304609" y="2405"/>
                    <a:pt x="313563" y="2214"/>
                  </a:cubicBezTo>
                  <a:cubicBezTo>
                    <a:pt x="321850" y="2024"/>
                    <a:pt x="326422" y="2119"/>
                    <a:pt x="326422" y="2405"/>
                  </a:cubicBezTo>
                  <a:cubicBezTo>
                    <a:pt x="326422" y="2691"/>
                    <a:pt x="321850" y="3262"/>
                    <a:pt x="313658" y="3929"/>
                  </a:cubicBezTo>
                  <a:cubicBezTo>
                    <a:pt x="305372" y="4596"/>
                    <a:pt x="293465" y="5453"/>
                    <a:pt x="278701" y="6215"/>
                  </a:cubicBezTo>
                  <a:cubicBezTo>
                    <a:pt x="249174" y="7739"/>
                    <a:pt x="208312" y="9072"/>
                    <a:pt x="163163" y="8691"/>
                  </a:cubicBezTo>
                  <a:cubicBezTo>
                    <a:pt x="118015" y="8406"/>
                    <a:pt x="77152" y="6596"/>
                    <a:pt x="47720" y="4691"/>
                  </a:cubicBezTo>
                  <a:cubicBezTo>
                    <a:pt x="32957" y="3739"/>
                    <a:pt x="21050" y="2786"/>
                    <a:pt x="12764" y="2024"/>
                  </a:cubicBezTo>
                  <a:cubicBezTo>
                    <a:pt x="4477" y="1072"/>
                    <a:pt x="0" y="500"/>
                    <a:pt x="0" y="214"/>
                  </a:cubicBezTo>
                  <a:close/>
                </a:path>
              </a:pathLst>
            </a:custGeom>
            <a:solidFill>
              <a:srgbClr val="E0E0E0"/>
            </a:solidFill>
            <a:ln w="9525"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0EB79E2B-05C2-4740-9010-B38F80635275}"/>
                </a:ext>
              </a:extLst>
            </p:cNvPr>
            <p:cNvSpPr/>
            <p:nvPr/>
          </p:nvSpPr>
          <p:spPr>
            <a:xfrm>
              <a:off x="4889754" y="3583137"/>
              <a:ext cx="2076450" cy="1847850"/>
            </a:xfrm>
            <a:custGeom>
              <a:avLst/>
              <a:gdLst>
                <a:gd name="connsiteX0" fmla="*/ 2083880 w 2076450"/>
                <a:gd name="connsiteY0" fmla="*/ 1265088 h 1847850"/>
                <a:gd name="connsiteX1" fmla="*/ 1938814 w 2076450"/>
                <a:gd name="connsiteY1" fmla="*/ 573191 h 1847850"/>
                <a:gd name="connsiteX2" fmla="*/ 1561052 w 2076450"/>
                <a:gd name="connsiteY2" fmla="*/ 124850 h 1847850"/>
                <a:gd name="connsiteX3" fmla="*/ 1540859 w 2076450"/>
                <a:gd name="connsiteY3" fmla="*/ 118658 h 1847850"/>
                <a:gd name="connsiteX4" fmla="*/ 1512665 w 2076450"/>
                <a:gd name="connsiteY4" fmla="*/ 109991 h 1847850"/>
                <a:gd name="connsiteX5" fmla="*/ 1440180 w 2076450"/>
                <a:gd name="connsiteY5" fmla="*/ 86274 h 1847850"/>
                <a:gd name="connsiteX6" fmla="*/ 529400 w 2076450"/>
                <a:gd name="connsiteY6" fmla="*/ 125421 h 1847850"/>
                <a:gd name="connsiteX7" fmla="*/ 258127 w 2076450"/>
                <a:gd name="connsiteY7" fmla="*/ 412981 h 1847850"/>
                <a:gd name="connsiteX8" fmla="*/ 0 w 2076450"/>
                <a:gd name="connsiteY8" fmla="*/ 1024200 h 1847850"/>
                <a:gd name="connsiteX9" fmla="*/ 410337 w 2076450"/>
                <a:gd name="connsiteY9" fmla="*/ 1169076 h 1847850"/>
                <a:gd name="connsiteX10" fmla="*/ 489013 w 2076450"/>
                <a:gd name="connsiteY10" fmla="*/ 1052204 h 1847850"/>
                <a:gd name="connsiteX11" fmla="*/ 489013 w 2076450"/>
                <a:gd name="connsiteY11" fmla="*/ 1483591 h 1847850"/>
                <a:gd name="connsiteX12" fmla="*/ 489013 w 2076450"/>
                <a:gd name="connsiteY12" fmla="*/ 1851542 h 1847850"/>
                <a:gd name="connsiteX13" fmla="*/ 976027 w 2076450"/>
                <a:gd name="connsiteY13" fmla="*/ 1851542 h 1847850"/>
                <a:gd name="connsiteX14" fmla="*/ 1617726 w 2076450"/>
                <a:gd name="connsiteY14" fmla="*/ 1851542 h 1847850"/>
                <a:gd name="connsiteX15" fmla="*/ 1586579 w 2076450"/>
                <a:gd name="connsiteY15" fmla="*/ 1483591 h 1847850"/>
                <a:gd name="connsiteX16" fmla="*/ 1581150 w 2076450"/>
                <a:gd name="connsiteY16" fmla="*/ 1030296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6450" h="1847850">
                  <a:moveTo>
                    <a:pt x="2083880" y="1265088"/>
                  </a:moveTo>
                  <a:lnTo>
                    <a:pt x="1938814" y="573191"/>
                  </a:lnTo>
                  <a:cubicBezTo>
                    <a:pt x="1938814" y="573191"/>
                    <a:pt x="1853756" y="239721"/>
                    <a:pt x="1561052" y="124850"/>
                  </a:cubicBezTo>
                  <a:lnTo>
                    <a:pt x="1540859" y="118658"/>
                  </a:lnTo>
                  <a:cubicBezTo>
                    <a:pt x="1540383" y="118468"/>
                    <a:pt x="1513046" y="110181"/>
                    <a:pt x="1512665" y="109991"/>
                  </a:cubicBezTo>
                  <a:cubicBezTo>
                    <a:pt x="1500854" y="105419"/>
                    <a:pt x="1452848" y="90179"/>
                    <a:pt x="1440180" y="86274"/>
                  </a:cubicBezTo>
                  <a:cubicBezTo>
                    <a:pt x="1045464" y="-50601"/>
                    <a:pt x="940689" y="-14977"/>
                    <a:pt x="529400" y="125421"/>
                  </a:cubicBezTo>
                  <a:cubicBezTo>
                    <a:pt x="529400" y="125421"/>
                    <a:pt x="346615" y="174570"/>
                    <a:pt x="258127" y="412981"/>
                  </a:cubicBezTo>
                  <a:cubicBezTo>
                    <a:pt x="169545" y="651392"/>
                    <a:pt x="0" y="1024200"/>
                    <a:pt x="0" y="1024200"/>
                  </a:cubicBezTo>
                  <a:lnTo>
                    <a:pt x="410337" y="1169076"/>
                  </a:lnTo>
                  <a:lnTo>
                    <a:pt x="489013" y="1052204"/>
                  </a:lnTo>
                  <a:lnTo>
                    <a:pt x="489013" y="1483591"/>
                  </a:lnTo>
                  <a:lnTo>
                    <a:pt x="489013" y="1851542"/>
                  </a:lnTo>
                  <a:lnTo>
                    <a:pt x="976027" y="1851542"/>
                  </a:lnTo>
                  <a:lnTo>
                    <a:pt x="1617726" y="1851542"/>
                  </a:lnTo>
                  <a:lnTo>
                    <a:pt x="1586579" y="1483591"/>
                  </a:lnTo>
                  <a:lnTo>
                    <a:pt x="1581150" y="1030296"/>
                  </a:lnTo>
                </a:path>
              </a:pathLst>
            </a:custGeom>
            <a:solidFill>
              <a:srgbClr val="E8505B"/>
            </a:solidFill>
            <a:ln w="9525"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4EC24974-7086-4E72-A4FD-A88907EC1ABA}"/>
                </a:ext>
              </a:extLst>
            </p:cNvPr>
            <p:cNvSpPr/>
            <p:nvPr/>
          </p:nvSpPr>
          <p:spPr>
            <a:xfrm>
              <a:off x="5518497" y="3750902"/>
              <a:ext cx="304800" cy="76200"/>
            </a:xfrm>
            <a:custGeom>
              <a:avLst/>
              <a:gdLst>
                <a:gd name="connsiteX0" fmla="*/ 306326 w 304800"/>
                <a:gd name="connsiteY0" fmla="*/ 43 h 76200"/>
                <a:gd name="connsiteX1" fmla="*/ 296896 w 304800"/>
                <a:gd name="connsiteY1" fmla="*/ 8806 h 76200"/>
                <a:gd name="connsiteX2" fmla="*/ 285085 w 304800"/>
                <a:gd name="connsiteY2" fmla="*/ 18140 h 76200"/>
                <a:gd name="connsiteX3" fmla="*/ 268607 w 304800"/>
                <a:gd name="connsiteY3" fmla="*/ 29475 h 76200"/>
                <a:gd name="connsiteX4" fmla="*/ 222410 w 304800"/>
                <a:gd name="connsiteY4" fmla="*/ 53478 h 76200"/>
                <a:gd name="connsiteX5" fmla="*/ 161355 w 304800"/>
                <a:gd name="connsiteY5" fmla="*/ 71956 h 76200"/>
                <a:gd name="connsiteX6" fmla="*/ 97823 w 304800"/>
                <a:gd name="connsiteY6" fmla="*/ 77862 h 76200"/>
                <a:gd name="connsiteX7" fmla="*/ 46007 w 304800"/>
                <a:gd name="connsiteY7" fmla="*/ 73004 h 76200"/>
                <a:gd name="connsiteX8" fmla="*/ 26481 w 304800"/>
                <a:gd name="connsiteY8" fmla="*/ 68718 h 76200"/>
                <a:gd name="connsiteX9" fmla="*/ 12003 w 304800"/>
                <a:gd name="connsiteY9" fmla="*/ 64527 h 76200"/>
                <a:gd name="connsiteX10" fmla="*/ 2 w 304800"/>
                <a:gd name="connsiteY10" fmla="*/ 59955 h 76200"/>
                <a:gd name="connsiteX11" fmla="*/ 46579 w 304800"/>
                <a:gd name="connsiteY11" fmla="*/ 69480 h 76200"/>
                <a:gd name="connsiteX12" fmla="*/ 97823 w 304800"/>
                <a:gd name="connsiteY12" fmla="*/ 73195 h 76200"/>
                <a:gd name="connsiteX13" fmla="*/ 160403 w 304800"/>
                <a:gd name="connsiteY13" fmla="*/ 67003 h 76200"/>
                <a:gd name="connsiteX14" fmla="*/ 220696 w 304800"/>
                <a:gd name="connsiteY14" fmla="*/ 49192 h 76200"/>
                <a:gd name="connsiteX15" fmla="*/ 266797 w 304800"/>
                <a:gd name="connsiteY15" fmla="*/ 26427 h 76200"/>
                <a:gd name="connsiteX16" fmla="*/ 306326 w 304800"/>
                <a:gd name="connsiteY16" fmla="*/ 4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800" h="76200">
                  <a:moveTo>
                    <a:pt x="306326" y="43"/>
                  </a:moveTo>
                  <a:cubicBezTo>
                    <a:pt x="306516" y="328"/>
                    <a:pt x="303182" y="3376"/>
                    <a:pt x="296896" y="8806"/>
                  </a:cubicBezTo>
                  <a:cubicBezTo>
                    <a:pt x="293753" y="11568"/>
                    <a:pt x="289847" y="14806"/>
                    <a:pt x="285085" y="18140"/>
                  </a:cubicBezTo>
                  <a:cubicBezTo>
                    <a:pt x="280322" y="21569"/>
                    <a:pt x="274988" y="25665"/>
                    <a:pt x="268607" y="29475"/>
                  </a:cubicBezTo>
                  <a:cubicBezTo>
                    <a:pt x="256129" y="37571"/>
                    <a:pt x="240508" y="45763"/>
                    <a:pt x="222410" y="53478"/>
                  </a:cubicBezTo>
                  <a:cubicBezTo>
                    <a:pt x="204218" y="60812"/>
                    <a:pt x="183548" y="67480"/>
                    <a:pt x="161355" y="71956"/>
                  </a:cubicBezTo>
                  <a:cubicBezTo>
                    <a:pt x="139067" y="76147"/>
                    <a:pt x="117445" y="77862"/>
                    <a:pt x="97823" y="77862"/>
                  </a:cubicBezTo>
                  <a:cubicBezTo>
                    <a:pt x="78202" y="77576"/>
                    <a:pt x="60581" y="75862"/>
                    <a:pt x="46007" y="73004"/>
                  </a:cubicBezTo>
                  <a:cubicBezTo>
                    <a:pt x="38673" y="71956"/>
                    <a:pt x="32196" y="70051"/>
                    <a:pt x="26481" y="68718"/>
                  </a:cubicBezTo>
                  <a:cubicBezTo>
                    <a:pt x="20766" y="67480"/>
                    <a:pt x="15908" y="65860"/>
                    <a:pt x="12003" y="64527"/>
                  </a:cubicBezTo>
                  <a:cubicBezTo>
                    <a:pt x="4193" y="61860"/>
                    <a:pt x="-94" y="60336"/>
                    <a:pt x="2" y="59955"/>
                  </a:cubicBezTo>
                  <a:cubicBezTo>
                    <a:pt x="287" y="59002"/>
                    <a:pt x="17623" y="65003"/>
                    <a:pt x="46579" y="69480"/>
                  </a:cubicBezTo>
                  <a:cubicBezTo>
                    <a:pt x="61057" y="71861"/>
                    <a:pt x="78488" y="73099"/>
                    <a:pt x="97823" y="73195"/>
                  </a:cubicBezTo>
                  <a:cubicBezTo>
                    <a:pt x="117159" y="72909"/>
                    <a:pt x="138400" y="71099"/>
                    <a:pt x="160403" y="67003"/>
                  </a:cubicBezTo>
                  <a:cubicBezTo>
                    <a:pt x="182310" y="62622"/>
                    <a:pt x="202694" y="56240"/>
                    <a:pt x="220696" y="49192"/>
                  </a:cubicBezTo>
                  <a:cubicBezTo>
                    <a:pt x="238603" y="41857"/>
                    <a:pt x="254224" y="34047"/>
                    <a:pt x="266797" y="26427"/>
                  </a:cubicBezTo>
                  <a:cubicBezTo>
                    <a:pt x="291943" y="11377"/>
                    <a:pt x="305659" y="-815"/>
                    <a:pt x="306326" y="43"/>
                  </a:cubicBezTo>
                  <a:close/>
                </a:path>
              </a:pathLst>
            </a:custGeom>
            <a:solidFill>
              <a:srgbClr val="FAFAFA"/>
            </a:solidFill>
            <a:ln w="9525"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B8981538-9EC9-4A2E-B095-33619995AE67}"/>
                </a:ext>
              </a:extLst>
            </p:cNvPr>
            <p:cNvSpPr/>
            <p:nvPr/>
          </p:nvSpPr>
          <p:spPr>
            <a:xfrm>
              <a:off x="5095398" y="4622147"/>
              <a:ext cx="561975" cy="361950"/>
            </a:xfrm>
            <a:custGeom>
              <a:avLst/>
              <a:gdLst>
                <a:gd name="connsiteX0" fmla="*/ 560356 w 561975"/>
                <a:gd name="connsiteY0" fmla="*/ 222173 h 361950"/>
                <a:gd name="connsiteX1" fmla="*/ 481870 w 561975"/>
                <a:gd name="connsiteY1" fmla="*/ 207599 h 361950"/>
                <a:gd name="connsiteX2" fmla="*/ 260985 w 561975"/>
                <a:gd name="connsiteY2" fmla="*/ 1288 h 361950"/>
                <a:gd name="connsiteX3" fmla="*/ 18955 w 561975"/>
                <a:gd name="connsiteY3" fmla="*/ 1098 h 361950"/>
                <a:gd name="connsiteX4" fmla="*/ 0 w 561975"/>
                <a:gd name="connsiteY4" fmla="*/ 20243 h 361950"/>
                <a:gd name="connsiteX5" fmla="*/ 0 w 561975"/>
                <a:gd name="connsiteY5" fmla="*/ 20243 h 361950"/>
                <a:gd name="connsiteX6" fmla="*/ 18383 w 561975"/>
                <a:gd name="connsiteY6" fmla="*/ 39388 h 361950"/>
                <a:gd name="connsiteX7" fmla="*/ 205264 w 561975"/>
                <a:gd name="connsiteY7" fmla="*/ 46627 h 361950"/>
                <a:gd name="connsiteX8" fmla="*/ 206121 w 561975"/>
                <a:gd name="connsiteY8" fmla="*/ 61676 h 361950"/>
                <a:gd name="connsiteX9" fmla="*/ 18955 w 561975"/>
                <a:gd name="connsiteY9" fmla="*/ 64153 h 361950"/>
                <a:gd name="connsiteX10" fmla="*/ 48673 w 561975"/>
                <a:gd name="connsiteY10" fmla="*/ 101205 h 361950"/>
                <a:gd name="connsiteX11" fmla="*/ 205264 w 561975"/>
                <a:gd name="connsiteY11" fmla="*/ 106730 h 361950"/>
                <a:gd name="connsiteX12" fmla="*/ 205264 w 561975"/>
                <a:gd name="connsiteY12" fmla="*/ 116445 h 361950"/>
                <a:gd name="connsiteX13" fmla="*/ 46482 w 561975"/>
                <a:gd name="connsiteY13" fmla="*/ 138639 h 361950"/>
                <a:gd name="connsiteX14" fmla="*/ 17145 w 561975"/>
                <a:gd name="connsiteY14" fmla="*/ 151973 h 361950"/>
                <a:gd name="connsiteX15" fmla="*/ 52769 w 561975"/>
                <a:gd name="connsiteY15" fmla="*/ 177500 h 361950"/>
                <a:gd name="connsiteX16" fmla="*/ 206121 w 561975"/>
                <a:gd name="connsiteY16" fmla="*/ 174833 h 361950"/>
                <a:gd name="connsiteX17" fmla="*/ 200787 w 561975"/>
                <a:gd name="connsiteY17" fmla="*/ 187216 h 361950"/>
                <a:gd name="connsiteX18" fmla="*/ 58103 w 561975"/>
                <a:gd name="connsiteY18" fmla="*/ 217982 h 361950"/>
                <a:gd name="connsiteX19" fmla="*/ 42291 w 561975"/>
                <a:gd name="connsiteY19" fmla="*/ 240651 h 361950"/>
                <a:gd name="connsiteX20" fmla="*/ 42291 w 561975"/>
                <a:gd name="connsiteY20" fmla="*/ 240651 h 361950"/>
                <a:gd name="connsiteX21" fmla="*/ 64294 w 561975"/>
                <a:gd name="connsiteY21" fmla="*/ 257987 h 361950"/>
                <a:gd name="connsiteX22" fmla="*/ 216694 w 561975"/>
                <a:gd name="connsiteY22" fmla="*/ 243890 h 361950"/>
                <a:gd name="connsiteX23" fmla="*/ 366236 w 561975"/>
                <a:gd name="connsiteY23" fmla="*/ 363333 h 361950"/>
                <a:gd name="connsiteX24" fmla="*/ 566261 w 561975"/>
                <a:gd name="connsiteY24" fmla="*/ 363333 h 361950"/>
                <a:gd name="connsiteX25" fmla="*/ 560356 w 561975"/>
                <a:gd name="connsiteY25" fmla="*/ 2221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1975" h="361950">
                  <a:moveTo>
                    <a:pt x="560356" y="222173"/>
                  </a:moveTo>
                  <a:lnTo>
                    <a:pt x="481870" y="207599"/>
                  </a:lnTo>
                  <a:cubicBezTo>
                    <a:pt x="481870" y="207599"/>
                    <a:pt x="295942" y="4241"/>
                    <a:pt x="260985" y="1288"/>
                  </a:cubicBezTo>
                  <a:cubicBezTo>
                    <a:pt x="232315" y="-1093"/>
                    <a:pt x="74105" y="431"/>
                    <a:pt x="18955" y="1098"/>
                  </a:cubicBezTo>
                  <a:cubicBezTo>
                    <a:pt x="8477" y="1193"/>
                    <a:pt x="0" y="9765"/>
                    <a:pt x="0" y="20243"/>
                  </a:cubicBezTo>
                  <a:lnTo>
                    <a:pt x="0" y="20243"/>
                  </a:lnTo>
                  <a:cubicBezTo>
                    <a:pt x="0" y="30530"/>
                    <a:pt x="8096" y="39007"/>
                    <a:pt x="18383" y="39388"/>
                  </a:cubicBezTo>
                  <a:lnTo>
                    <a:pt x="205264" y="46627"/>
                  </a:lnTo>
                  <a:lnTo>
                    <a:pt x="206121" y="61676"/>
                  </a:lnTo>
                  <a:lnTo>
                    <a:pt x="18955" y="64153"/>
                  </a:lnTo>
                  <a:cubicBezTo>
                    <a:pt x="-95" y="65582"/>
                    <a:pt x="-12287" y="95776"/>
                    <a:pt x="48673" y="101205"/>
                  </a:cubicBezTo>
                  <a:lnTo>
                    <a:pt x="205264" y="106730"/>
                  </a:lnTo>
                  <a:lnTo>
                    <a:pt x="205264" y="116445"/>
                  </a:lnTo>
                  <a:lnTo>
                    <a:pt x="46482" y="138639"/>
                  </a:lnTo>
                  <a:cubicBezTo>
                    <a:pt x="38481" y="139781"/>
                    <a:pt x="17335" y="143877"/>
                    <a:pt x="17145" y="151973"/>
                  </a:cubicBezTo>
                  <a:cubicBezTo>
                    <a:pt x="17145" y="151973"/>
                    <a:pt x="7525" y="171881"/>
                    <a:pt x="52769" y="177500"/>
                  </a:cubicBezTo>
                  <a:cubicBezTo>
                    <a:pt x="68294" y="179406"/>
                    <a:pt x="206121" y="174833"/>
                    <a:pt x="206121" y="174833"/>
                  </a:cubicBezTo>
                  <a:lnTo>
                    <a:pt x="200787" y="187216"/>
                  </a:lnTo>
                  <a:lnTo>
                    <a:pt x="58103" y="217982"/>
                  </a:lnTo>
                  <a:cubicBezTo>
                    <a:pt x="47720" y="220268"/>
                    <a:pt x="40862" y="230079"/>
                    <a:pt x="42291" y="240651"/>
                  </a:cubicBezTo>
                  <a:lnTo>
                    <a:pt x="42291" y="240651"/>
                  </a:lnTo>
                  <a:cubicBezTo>
                    <a:pt x="43815" y="251415"/>
                    <a:pt x="53435" y="259034"/>
                    <a:pt x="64294" y="257987"/>
                  </a:cubicBezTo>
                  <a:lnTo>
                    <a:pt x="216694" y="243890"/>
                  </a:lnTo>
                  <a:lnTo>
                    <a:pt x="366236" y="363333"/>
                  </a:lnTo>
                  <a:lnTo>
                    <a:pt x="566261" y="363333"/>
                  </a:lnTo>
                  <a:lnTo>
                    <a:pt x="560356" y="222173"/>
                  </a:lnTo>
                  <a:close/>
                </a:path>
              </a:pathLst>
            </a:custGeom>
            <a:solidFill>
              <a:srgbClr val="FFBE9D"/>
            </a:solidFill>
            <a:ln w="9525"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E384797A-91B3-4651-8A6B-DE82D737CF1D}"/>
                </a:ext>
              </a:extLst>
            </p:cNvPr>
            <p:cNvSpPr/>
            <p:nvPr/>
          </p:nvSpPr>
          <p:spPr>
            <a:xfrm>
              <a:off x="6470808" y="4613433"/>
              <a:ext cx="495300" cy="323850"/>
            </a:xfrm>
            <a:custGeom>
              <a:avLst/>
              <a:gdLst>
                <a:gd name="connsiteX0" fmla="*/ 502825 w 495300"/>
                <a:gd name="connsiteY0" fmla="*/ 234791 h 323850"/>
                <a:gd name="connsiteX1" fmla="*/ 46387 w 495300"/>
                <a:gd name="connsiteY1" fmla="*/ 324612 h 323850"/>
                <a:gd name="connsiteX2" fmla="*/ 0 w 495300"/>
                <a:gd name="connsiteY2" fmla="*/ 0 h 323850"/>
              </a:gdLst>
              <a:ahLst/>
              <a:cxnLst>
                <a:cxn ang="0">
                  <a:pos x="connsiteX0" y="connsiteY0"/>
                </a:cxn>
                <a:cxn ang="0">
                  <a:pos x="connsiteX1" y="connsiteY1"/>
                </a:cxn>
                <a:cxn ang="0">
                  <a:pos x="connsiteX2" y="connsiteY2"/>
                </a:cxn>
              </a:cxnLst>
              <a:rect l="l" t="t" r="r" b="b"/>
              <a:pathLst>
                <a:path w="495300" h="323850">
                  <a:moveTo>
                    <a:pt x="502825" y="234791"/>
                  </a:moveTo>
                  <a:lnTo>
                    <a:pt x="46387" y="324612"/>
                  </a:lnTo>
                  <a:lnTo>
                    <a:pt x="0" y="0"/>
                  </a:lnTo>
                </a:path>
              </a:pathLst>
            </a:custGeom>
            <a:solidFill>
              <a:srgbClr val="E8505B"/>
            </a:solidFill>
            <a:ln w="9525"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F5B43AB8-7FAD-426A-A12A-FD12E23FE7A1}"/>
                </a:ext>
              </a:extLst>
            </p:cNvPr>
            <p:cNvSpPr/>
            <p:nvPr/>
          </p:nvSpPr>
          <p:spPr>
            <a:xfrm>
              <a:off x="5610225" y="4833270"/>
              <a:ext cx="1362075" cy="466725"/>
            </a:xfrm>
            <a:custGeom>
              <a:avLst/>
              <a:gdLst>
                <a:gd name="connsiteX0" fmla="*/ 846106 w 1362075"/>
                <a:gd name="connsiteY0" fmla="*/ 27337 h 466725"/>
                <a:gd name="connsiteX1" fmla="*/ 0 w 1362075"/>
                <a:gd name="connsiteY1" fmla="*/ 0 h 466725"/>
                <a:gd name="connsiteX2" fmla="*/ 95 w 1362075"/>
                <a:gd name="connsiteY2" fmla="*/ 292418 h 466725"/>
                <a:gd name="connsiteX3" fmla="*/ 561499 w 1362075"/>
                <a:gd name="connsiteY3" fmla="*/ 403955 h 466725"/>
                <a:gd name="connsiteX4" fmla="*/ 955643 w 1362075"/>
                <a:gd name="connsiteY4" fmla="*/ 466916 h 466725"/>
                <a:gd name="connsiteX5" fmla="*/ 1358646 w 1362075"/>
                <a:gd name="connsiteY5" fmla="*/ 0 h 466725"/>
                <a:gd name="connsiteX6" fmla="*/ 1357598 w 1362075"/>
                <a:gd name="connsiteY6" fmla="*/ 286 h 466725"/>
                <a:gd name="connsiteX7" fmla="*/ 846106 w 1362075"/>
                <a:gd name="connsiteY7" fmla="*/ 27337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2075" h="466725">
                  <a:moveTo>
                    <a:pt x="846106" y="27337"/>
                  </a:moveTo>
                  <a:lnTo>
                    <a:pt x="0" y="0"/>
                  </a:lnTo>
                  <a:lnTo>
                    <a:pt x="95" y="292418"/>
                  </a:lnTo>
                  <a:lnTo>
                    <a:pt x="561499" y="403955"/>
                  </a:lnTo>
                  <a:lnTo>
                    <a:pt x="955643" y="466916"/>
                  </a:lnTo>
                  <a:cubicBezTo>
                    <a:pt x="1200626" y="466916"/>
                    <a:pt x="1396556" y="242030"/>
                    <a:pt x="1358646" y="0"/>
                  </a:cubicBezTo>
                  <a:lnTo>
                    <a:pt x="1357598" y="286"/>
                  </a:lnTo>
                  <a:lnTo>
                    <a:pt x="846106" y="27337"/>
                  </a:lnTo>
                  <a:close/>
                </a:path>
              </a:pathLst>
            </a:custGeom>
            <a:solidFill>
              <a:srgbClr val="E8505B"/>
            </a:solidFill>
            <a:ln w="9525"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48E7CA6A-D58B-469D-A6FB-FF2E897E8BFF}"/>
                </a:ext>
              </a:extLst>
            </p:cNvPr>
            <p:cNvSpPr/>
            <p:nvPr/>
          </p:nvSpPr>
          <p:spPr>
            <a:xfrm>
              <a:off x="5610225" y="4833171"/>
              <a:ext cx="1076325" cy="19050"/>
            </a:xfrm>
            <a:custGeom>
              <a:avLst/>
              <a:gdLst>
                <a:gd name="connsiteX0" fmla="*/ 1079087 w 1076325"/>
                <a:gd name="connsiteY0" fmla="*/ 22102 h 19050"/>
                <a:gd name="connsiteX1" fmla="*/ 1068134 w 1076325"/>
                <a:gd name="connsiteY1" fmla="*/ 22864 h 19050"/>
                <a:gd name="connsiteX2" fmla="*/ 1036701 w 1076325"/>
                <a:gd name="connsiteY2" fmla="*/ 23721 h 19050"/>
                <a:gd name="connsiteX3" fmla="*/ 920972 w 1076325"/>
                <a:gd name="connsiteY3" fmla="*/ 25817 h 19050"/>
                <a:gd name="connsiteX4" fmla="*/ 539210 w 1076325"/>
                <a:gd name="connsiteY4" fmla="*/ 27436 h 19050"/>
                <a:gd name="connsiteX5" fmla="*/ 157543 w 1076325"/>
                <a:gd name="connsiteY5" fmla="*/ 14006 h 19050"/>
                <a:gd name="connsiteX6" fmla="*/ 42196 w 1076325"/>
                <a:gd name="connsiteY6" fmla="*/ 4862 h 19050"/>
                <a:gd name="connsiteX7" fmla="*/ 10858 w 1076325"/>
                <a:gd name="connsiteY7" fmla="*/ 1623 h 19050"/>
                <a:gd name="connsiteX8" fmla="*/ 0 w 1076325"/>
                <a:gd name="connsiteY8" fmla="*/ 99 h 19050"/>
                <a:gd name="connsiteX9" fmla="*/ 10954 w 1076325"/>
                <a:gd name="connsiteY9" fmla="*/ 290 h 19050"/>
                <a:gd name="connsiteX10" fmla="*/ 42386 w 1076325"/>
                <a:gd name="connsiteY10" fmla="*/ 2290 h 19050"/>
                <a:gd name="connsiteX11" fmla="*/ 157829 w 1076325"/>
                <a:gd name="connsiteY11" fmla="*/ 9338 h 19050"/>
                <a:gd name="connsiteX12" fmla="*/ 539305 w 1076325"/>
                <a:gd name="connsiteY12" fmla="*/ 20863 h 19050"/>
                <a:gd name="connsiteX13" fmla="*/ 920972 w 1076325"/>
                <a:gd name="connsiteY13" fmla="*/ 21149 h 19050"/>
                <a:gd name="connsiteX14" fmla="*/ 1036701 w 1076325"/>
                <a:gd name="connsiteY14" fmla="*/ 21149 h 19050"/>
                <a:gd name="connsiteX15" fmla="*/ 1068134 w 1076325"/>
                <a:gd name="connsiteY15" fmla="*/ 21530 h 19050"/>
                <a:gd name="connsiteX16" fmla="*/ 1079087 w 1076325"/>
                <a:gd name="connsiteY16" fmla="*/ 221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6325" h="19050">
                  <a:moveTo>
                    <a:pt x="1079087" y="22102"/>
                  </a:moveTo>
                  <a:cubicBezTo>
                    <a:pt x="1079087" y="22292"/>
                    <a:pt x="1075277" y="22578"/>
                    <a:pt x="1068134" y="22864"/>
                  </a:cubicBezTo>
                  <a:cubicBezTo>
                    <a:pt x="1060323" y="23054"/>
                    <a:pt x="1049846" y="23340"/>
                    <a:pt x="1036701" y="23721"/>
                  </a:cubicBezTo>
                  <a:cubicBezTo>
                    <a:pt x="1008697" y="24197"/>
                    <a:pt x="969359" y="24959"/>
                    <a:pt x="920972" y="25817"/>
                  </a:cubicBezTo>
                  <a:cubicBezTo>
                    <a:pt x="823246" y="27245"/>
                    <a:pt x="688276" y="28865"/>
                    <a:pt x="539210" y="27436"/>
                  </a:cubicBezTo>
                  <a:cubicBezTo>
                    <a:pt x="390049" y="26007"/>
                    <a:pt x="255079" y="20578"/>
                    <a:pt x="157543" y="14006"/>
                  </a:cubicBezTo>
                  <a:cubicBezTo>
                    <a:pt x="108775" y="10767"/>
                    <a:pt x="69342" y="7624"/>
                    <a:pt x="42196" y="4862"/>
                  </a:cubicBezTo>
                  <a:cubicBezTo>
                    <a:pt x="29051" y="3528"/>
                    <a:pt x="18669" y="2480"/>
                    <a:pt x="10858" y="1623"/>
                  </a:cubicBezTo>
                  <a:cubicBezTo>
                    <a:pt x="3715" y="861"/>
                    <a:pt x="0" y="290"/>
                    <a:pt x="0" y="99"/>
                  </a:cubicBezTo>
                  <a:cubicBezTo>
                    <a:pt x="0" y="-91"/>
                    <a:pt x="3810" y="4"/>
                    <a:pt x="10954" y="290"/>
                  </a:cubicBezTo>
                  <a:cubicBezTo>
                    <a:pt x="18764" y="766"/>
                    <a:pt x="29146" y="1433"/>
                    <a:pt x="42386" y="2290"/>
                  </a:cubicBezTo>
                  <a:cubicBezTo>
                    <a:pt x="69628" y="4195"/>
                    <a:pt x="109061" y="6671"/>
                    <a:pt x="157829" y="9338"/>
                  </a:cubicBezTo>
                  <a:cubicBezTo>
                    <a:pt x="255365" y="14768"/>
                    <a:pt x="390239" y="19340"/>
                    <a:pt x="539305" y="20863"/>
                  </a:cubicBezTo>
                  <a:cubicBezTo>
                    <a:pt x="688276" y="22292"/>
                    <a:pt x="823246" y="21340"/>
                    <a:pt x="920972" y="21149"/>
                  </a:cubicBezTo>
                  <a:cubicBezTo>
                    <a:pt x="969359" y="21149"/>
                    <a:pt x="1008697" y="21149"/>
                    <a:pt x="1036701" y="21149"/>
                  </a:cubicBezTo>
                  <a:cubicBezTo>
                    <a:pt x="1049941" y="21340"/>
                    <a:pt x="1060418" y="21435"/>
                    <a:pt x="1068134" y="21530"/>
                  </a:cubicBezTo>
                  <a:cubicBezTo>
                    <a:pt x="1075277" y="21626"/>
                    <a:pt x="1079087" y="21816"/>
                    <a:pt x="1079087" y="22102"/>
                  </a:cubicBezTo>
                  <a:close/>
                </a:path>
              </a:pathLst>
            </a:custGeom>
            <a:solidFill>
              <a:srgbClr val="263238"/>
            </a:solidFill>
            <a:ln w="9525"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53D0E357-31A6-47BD-8972-A6F467528522}"/>
                </a:ext>
              </a:extLst>
            </p:cNvPr>
            <p:cNvSpPr/>
            <p:nvPr/>
          </p:nvSpPr>
          <p:spPr>
            <a:xfrm>
              <a:off x="5608129" y="4835937"/>
              <a:ext cx="942975" cy="457200"/>
            </a:xfrm>
            <a:custGeom>
              <a:avLst/>
              <a:gdLst>
                <a:gd name="connsiteX0" fmla="*/ 2096 w 942975"/>
                <a:gd name="connsiteY0" fmla="*/ 0 h 457200"/>
                <a:gd name="connsiteX1" fmla="*/ 2381 w 942975"/>
                <a:gd name="connsiteY1" fmla="*/ 5239 h 457200"/>
                <a:gd name="connsiteX2" fmla="*/ 2667 w 942975"/>
                <a:gd name="connsiteY2" fmla="*/ 20384 h 457200"/>
                <a:gd name="connsiteX3" fmla="*/ 3238 w 942975"/>
                <a:gd name="connsiteY3" fmla="*/ 78010 h 457200"/>
                <a:gd name="connsiteX4" fmla="*/ 4191 w 942975"/>
                <a:gd name="connsiteY4" fmla="*/ 284702 h 457200"/>
                <a:gd name="connsiteX5" fmla="*/ 2572 w 942975"/>
                <a:gd name="connsiteY5" fmla="*/ 282702 h 457200"/>
                <a:gd name="connsiteX6" fmla="*/ 335947 w 942975"/>
                <a:gd name="connsiteY6" fmla="*/ 354425 h 457200"/>
                <a:gd name="connsiteX7" fmla="*/ 770763 w 942975"/>
                <a:gd name="connsiteY7" fmla="*/ 435674 h 457200"/>
                <a:gd name="connsiteX8" fmla="*/ 903446 w 942975"/>
                <a:gd name="connsiteY8" fmla="*/ 454724 h 457200"/>
                <a:gd name="connsiteX9" fmla="*/ 939546 w 942975"/>
                <a:gd name="connsiteY9" fmla="*/ 459486 h 457200"/>
                <a:gd name="connsiteX10" fmla="*/ 948976 w 942975"/>
                <a:gd name="connsiteY10" fmla="*/ 460820 h 457200"/>
                <a:gd name="connsiteX11" fmla="*/ 952119 w 942975"/>
                <a:gd name="connsiteY11" fmla="*/ 461486 h 457200"/>
                <a:gd name="connsiteX12" fmla="*/ 948880 w 942975"/>
                <a:gd name="connsiteY12" fmla="*/ 461391 h 457200"/>
                <a:gd name="connsiteX13" fmla="*/ 939451 w 942975"/>
                <a:gd name="connsiteY13" fmla="*/ 460534 h 457200"/>
                <a:gd name="connsiteX14" fmla="*/ 903161 w 942975"/>
                <a:gd name="connsiteY14" fmla="*/ 456724 h 457200"/>
                <a:gd name="connsiteX15" fmla="*/ 770192 w 942975"/>
                <a:gd name="connsiteY15" fmla="*/ 439198 h 457200"/>
                <a:gd name="connsiteX16" fmla="*/ 334899 w 942975"/>
                <a:gd name="connsiteY16" fmla="*/ 359283 h 457200"/>
                <a:gd name="connsiteX17" fmla="*/ 1619 w 942975"/>
                <a:gd name="connsiteY17" fmla="*/ 286798 h 457200"/>
                <a:gd name="connsiteX18" fmla="*/ 0 w 942975"/>
                <a:gd name="connsiteY18" fmla="*/ 286417 h 457200"/>
                <a:gd name="connsiteX19" fmla="*/ 0 w 942975"/>
                <a:gd name="connsiteY19" fmla="*/ 284702 h 457200"/>
                <a:gd name="connsiteX20" fmla="*/ 762 w 942975"/>
                <a:gd name="connsiteY20" fmla="*/ 78010 h 457200"/>
                <a:gd name="connsiteX21" fmla="*/ 1333 w 942975"/>
                <a:gd name="connsiteY21" fmla="*/ 20384 h 457200"/>
                <a:gd name="connsiteX22" fmla="*/ 1619 w 942975"/>
                <a:gd name="connsiteY22" fmla="*/ 5239 h 457200"/>
                <a:gd name="connsiteX23" fmla="*/ 2096 w 942975"/>
                <a:gd name="connsiteY2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2975" h="457200">
                  <a:moveTo>
                    <a:pt x="2096" y="0"/>
                  </a:moveTo>
                  <a:cubicBezTo>
                    <a:pt x="2191" y="0"/>
                    <a:pt x="2286" y="1810"/>
                    <a:pt x="2381" y="5239"/>
                  </a:cubicBezTo>
                  <a:cubicBezTo>
                    <a:pt x="2476" y="8954"/>
                    <a:pt x="2572" y="14002"/>
                    <a:pt x="2667" y="20384"/>
                  </a:cubicBezTo>
                  <a:cubicBezTo>
                    <a:pt x="2762" y="34004"/>
                    <a:pt x="3048" y="53435"/>
                    <a:pt x="3238" y="78010"/>
                  </a:cubicBezTo>
                  <a:cubicBezTo>
                    <a:pt x="3429" y="128016"/>
                    <a:pt x="3810" y="199168"/>
                    <a:pt x="4191" y="284702"/>
                  </a:cubicBezTo>
                  <a:lnTo>
                    <a:pt x="2572" y="282702"/>
                  </a:lnTo>
                  <a:cubicBezTo>
                    <a:pt x="98108" y="303181"/>
                    <a:pt x="212693" y="328517"/>
                    <a:pt x="335947" y="354425"/>
                  </a:cubicBezTo>
                  <a:cubicBezTo>
                    <a:pt x="505016" y="390144"/>
                    <a:pt x="658844" y="418433"/>
                    <a:pt x="770763" y="435674"/>
                  </a:cubicBezTo>
                  <a:cubicBezTo>
                    <a:pt x="826675" y="444246"/>
                    <a:pt x="872109" y="450533"/>
                    <a:pt x="903446" y="454724"/>
                  </a:cubicBezTo>
                  <a:cubicBezTo>
                    <a:pt x="918877" y="456724"/>
                    <a:pt x="930974" y="458343"/>
                    <a:pt x="939546" y="459486"/>
                  </a:cubicBezTo>
                  <a:cubicBezTo>
                    <a:pt x="943451" y="460058"/>
                    <a:pt x="946595" y="460534"/>
                    <a:pt x="948976" y="460820"/>
                  </a:cubicBezTo>
                  <a:cubicBezTo>
                    <a:pt x="951071" y="461201"/>
                    <a:pt x="952119" y="461391"/>
                    <a:pt x="952119" y="461486"/>
                  </a:cubicBezTo>
                  <a:cubicBezTo>
                    <a:pt x="952119" y="461582"/>
                    <a:pt x="950976" y="461486"/>
                    <a:pt x="948880" y="461391"/>
                  </a:cubicBezTo>
                  <a:cubicBezTo>
                    <a:pt x="946499" y="461201"/>
                    <a:pt x="943356" y="460915"/>
                    <a:pt x="939451" y="460534"/>
                  </a:cubicBezTo>
                  <a:cubicBezTo>
                    <a:pt x="930878" y="459581"/>
                    <a:pt x="918686" y="458343"/>
                    <a:pt x="903161" y="456724"/>
                  </a:cubicBezTo>
                  <a:cubicBezTo>
                    <a:pt x="871728" y="453200"/>
                    <a:pt x="826199" y="447389"/>
                    <a:pt x="770192" y="439198"/>
                  </a:cubicBezTo>
                  <a:cubicBezTo>
                    <a:pt x="658082" y="422815"/>
                    <a:pt x="503968" y="395097"/>
                    <a:pt x="334899" y="359283"/>
                  </a:cubicBezTo>
                  <a:cubicBezTo>
                    <a:pt x="211550" y="333375"/>
                    <a:pt x="97060" y="307753"/>
                    <a:pt x="1619" y="286798"/>
                  </a:cubicBezTo>
                  <a:lnTo>
                    <a:pt x="0" y="286417"/>
                  </a:lnTo>
                  <a:lnTo>
                    <a:pt x="0" y="284702"/>
                  </a:lnTo>
                  <a:cubicBezTo>
                    <a:pt x="286" y="199168"/>
                    <a:pt x="571" y="128016"/>
                    <a:pt x="762" y="78010"/>
                  </a:cubicBezTo>
                  <a:cubicBezTo>
                    <a:pt x="953" y="53435"/>
                    <a:pt x="1143" y="34004"/>
                    <a:pt x="1333" y="20384"/>
                  </a:cubicBezTo>
                  <a:cubicBezTo>
                    <a:pt x="1429" y="14002"/>
                    <a:pt x="1524" y="8954"/>
                    <a:pt x="1619" y="5239"/>
                  </a:cubicBezTo>
                  <a:cubicBezTo>
                    <a:pt x="1905" y="1810"/>
                    <a:pt x="2000" y="0"/>
                    <a:pt x="2096" y="0"/>
                  </a:cubicBezTo>
                  <a:close/>
                </a:path>
              </a:pathLst>
            </a:custGeom>
            <a:solidFill>
              <a:srgbClr val="263238"/>
            </a:solidFill>
            <a:ln w="9525" cap="flat">
              <a:no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8FDBF14A-EFE3-41E5-9E5B-01009943AEB8}"/>
                </a:ext>
              </a:extLst>
            </p:cNvPr>
            <p:cNvSpPr/>
            <p:nvPr/>
          </p:nvSpPr>
          <p:spPr>
            <a:xfrm>
              <a:off x="5457717" y="3697944"/>
              <a:ext cx="85725" cy="333375"/>
            </a:xfrm>
            <a:custGeom>
              <a:avLst/>
              <a:gdLst>
                <a:gd name="connsiteX0" fmla="*/ 80308 w 85725"/>
                <a:gd name="connsiteY0" fmla="*/ 338084 h 333375"/>
                <a:gd name="connsiteX1" fmla="*/ 80879 w 85725"/>
                <a:gd name="connsiteY1" fmla="*/ 323797 h 333375"/>
                <a:gd name="connsiteX2" fmla="*/ 82689 w 85725"/>
                <a:gd name="connsiteY2" fmla="*/ 285030 h 333375"/>
                <a:gd name="connsiteX3" fmla="*/ 73831 w 85725"/>
                <a:gd name="connsiteY3" fmla="*/ 157680 h 333375"/>
                <a:gd name="connsiteX4" fmla="*/ 37160 w 85725"/>
                <a:gd name="connsiteY4" fmla="*/ 36237 h 333375"/>
                <a:gd name="connsiteX5" fmla="*/ 11918 w 85725"/>
                <a:gd name="connsiteY5" fmla="*/ 7757 h 333375"/>
                <a:gd name="connsiteX6" fmla="*/ 12 w 85725"/>
                <a:gd name="connsiteY6" fmla="*/ 42 h 333375"/>
                <a:gd name="connsiteX7" fmla="*/ 3536 w 85725"/>
                <a:gd name="connsiteY7" fmla="*/ 1185 h 333375"/>
                <a:gd name="connsiteX8" fmla="*/ 13061 w 85725"/>
                <a:gd name="connsiteY8" fmla="*/ 6138 h 333375"/>
                <a:gd name="connsiteX9" fmla="*/ 40208 w 85725"/>
                <a:gd name="connsiteY9" fmla="*/ 34332 h 333375"/>
                <a:gd name="connsiteX10" fmla="*/ 63068 w 85725"/>
                <a:gd name="connsiteY10" fmla="*/ 87672 h 333375"/>
                <a:gd name="connsiteX11" fmla="*/ 78784 w 85725"/>
                <a:gd name="connsiteY11" fmla="*/ 156823 h 333375"/>
                <a:gd name="connsiteX12" fmla="*/ 86213 w 85725"/>
                <a:gd name="connsiteY12" fmla="*/ 285125 h 333375"/>
                <a:gd name="connsiteX13" fmla="*/ 82784 w 85725"/>
                <a:gd name="connsiteY13" fmla="*/ 323987 h 333375"/>
                <a:gd name="connsiteX14" fmla="*/ 80308 w 85725"/>
                <a:gd name="connsiteY14" fmla="*/ 33808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333375">
                  <a:moveTo>
                    <a:pt x="80308" y="338084"/>
                  </a:moveTo>
                  <a:cubicBezTo>
                    <a:pt x="79927" y="338084"/>
                    <a:pt x="80213" y="332940"/>
                    <a:pt x="80879" y="323797"/>
                  </a:cubicBezTo>
                  <a:cubicBezTo>
                    <a:pt x="81451" y="314652"/>
                    <a:pt x="82403" y="301413"/>
                    <a:pt x="82689" y="285030"/>
                  </a:cubicBezTo>
                  <a:cubicBezTo>
                    <a:pt x="83642" y="252359"/>
                    <a:pt x="82118" y="206925"/>
                    <a:pt x="73831" y="157680"/>
                  </a:cubicBezTo>
                  <a:cubicBezTo>
                    <a:pt x="65163" y="108627"/>
                    <a:pt x="54209" y="63954"/>
                    <a:pt x="37160" y="36237"/>
                  </a:cubicBezTo>
                  <a:cubicBezTo>
                    <a:pt x="28873" y="22330"/>
                    <a:pt x="19157" y="13091"/>
                    <a:pt x="11918" y="7757"/>
                  </a:cubicBezTo>
                  <a:cubicBezTo>
                    <a:pt x="4489" y="2518"/>
                    <a:pt x="-274" y="518"/>
                    <a:pt x="12" y="42"/>
                  </a:cubicBezTo>
                  <a:cubicBezTo>
                    <a:pt x="107" y="-149"/>
                    <a:pt x="1250" y="327"/>
                    <a:pt x="3536" y="1185"/>
                  </a:cubicBezTo>
                  <a:cubicBezTo>
                    <a:pt x="5822" y="2042"/>
                    <a:pt x="9061" y="3661"/>
                    <a:pt x="13061" y="6138"/>
                  </a:cubicBezTo>
                  <a:cubicBezTo>
                    <a:pt x="20872" y="11091"/>
                    <a:pt x="31254" y="20235"/>
                    <a:pt x="40208" y="34332"/>
                  </a:cubicBezTo>
                  <a:cubicBezTo>
                    <a:pt x="49256" y="48333"/>
                    <a:pt x="56972" y="66717"/>
                    <a:pt x="63068" y="87672"/>
                  </a:cubicBezTo>
                  <a:cubicBezTo>
                    <a:pt x="69164" y="108627"/>
                    <a:pt x="74688" y="131963"/>
                    <a:pt x="78784" y="156823"/>
                  </a:cubicBezTo>
                  <a:cubicBezTo>
                    <a:pt x="87166" y="206448"/>
                    <a:pt x="88118" y="252264"/>
                    <a:pt x="86213" y="285125"/>
                  </a:cubicBezTo>
                  <a:cubicBezTo>
                    <a:pt x="85451" y="301603"/>
                    <a:pt x="83927" y="314843"/>
                    <a:pt x="82784" y="323987"/>
                  </a:cubicBezTo>
                  <a:cubicBezTo>
                    <a:pt x="81546" y="333131"/>
                    <a:pt x="80594" y="338179"/>
                    <a:pt x="80308" y="338084"/>
                  </a:cubicBezTo>
                  <a:close/>
                </a:path>
              </a:pathLst>
            </a:custGeom>
            <a:solidFill>
              <a:srgbClr val="263238"/>
            </a:solidFill>
            <a:ln w="9525"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CA0F1D54-BD52-4DBD-BB04-18E4A7D2E434}"/>
                </a:ext>
              </a:extLst>
            </p:cNvPr>
            <p:cNvSpPr/>
            <p:nvPr/>
          </p:nvSpPr>
          <p:spPr>
            <a:xfrm>
              <a:off x="6466046" y="3779043"/>
              <a:ext cx="9525" cy="866775"/>
            </a:xfrm>
            <a:custGeom>
              <a:avLst/>
              <a:gdLst>
                <a:gd name="connsiteX0" fmla="*/ 2476 w 0"/>
                <a:gd name="connsiteY0" fmla="*/ 0 h 866775"/>
                <a:gd name="connsiteX1" fmla="*/ 4953 w 0"/>
                <a:gd name="connsiteY1" fmla="*/ 434149 h 866775"/>
                <a:gd name="connsiteX2" fmla="*/ 2476 w 0"/>
                <a:gd name="connsiteY2" fmla="*/ 868394 h 866775"/>
                <a:gd name="connsiteX3" fmla="*/ 0 w 0"/>
                <a:gd name="connsiteY3" fmla="*/ 434149 h 866775"/>
                <a:gd name="connsiteX4" fmla="*/ 2476 w 0"/>
                <a:gd name="connsiteY4" fmla="*/ 0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866775">
                  <a:moveTo>
                    <a:pt x="2476" y="0"/>
                  </a:moveTo>
                  <a:cubicBezTo>
                    <a:pt x="3810" y="0"/>
                    <a:pt x="4953" y="194405"/>
                    <a:pt x="4953" y="434149"/>
                  </a:cubicBezTo>
                  <a:cubicBezTo>
                    <a:pt x="4953" y="673989"/>
                    <a:pt x="3810" y="868394"/>
                    <a:pt x="2476" y="868394"/>
                  </a:cubicBezTo>
                  <a:cubicBezTo>
                    <a:pt x="1143" y="868394"/>
                    <a:pt x="0" y="673989"/>
                    <a:pt x="0" y="434149"/>
                  </a:cubicBezTo>
                  <a:cubicBezTo>
                    <a:pt x="0" y="194405"/>
                    <a:pt x="1143" y="0"/>
                    <a:pt x="2476" y="0"/>
                  </a:cubicBezTo>
                  <a:close/>
                </a:path>
              </a:pathLst>
            </a:custGeom>
            <a:solidFill>
              <a:srgbClr val="263238"/>
            </a:solidFill>
            <a:ln w="9525"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67B2265-8B98-486A-B8F7-6165BF2F1353}"/>
                </a:ext>
              </a:extLst>
            </p:cNvPr>
            <p:cNvSpPr/>
            <p:nvPr/>
          </p:nvSpPr>
          <p:spPr>
            <a:xfrm>
              <a:off x="6534886" y="4754463"/>
              <a:ext cx="219075" cy="95250"/>
            </a:xfrm>
            <a:custGeom>
              <a:avLst/>
              <a:gdLst>
                <a:gd name="connsiteX0" fmla="*/ 225673 w 219075"/>
                <a:gd name="connsiteY0" fmla="*/ 1179 h 95250"/>
                <a:gd name="connsiteX1" fmla="*/ 188430 w 219075"/>
                <a:gd name="connsiteY1" fmla="*/ 4513 h 95250"/>
                <a:gd name="connsiteX2" fmla="*/ 148806 w 219075"/>
                <a:gd name="connsiteY2" fmla="*/ 12228 h 95250"/>
                <a:gd name="connsiteX3" fmla="*/ 102229 w 219075"/>
                <a:gd name="connsiteY3" fmla="*/ 28801 h 95250"/>
                <a:gd name="connsiteX4" fmla="*/ 59081 w 219075"/>
                <a:gd name="connsiteY4" fmla="*/ 52804 h 95250"/>
                <a:gd name="connsiteX5" fmla="*/ 27077 w 219075"/>
                <a:gd name="connsiteY5" fmla="*/ 77474 h 95250"/>
                <a:gd name="connsiteX6" fmla="*/ 26 w 219075"/>
                <a:gd name="connsiteY6" fmla="*/ 103287 h 95250"/>
                <a:gd name="connsiteX7" fmla="*/ 5931 w 219075"/>
                <a:gd name="connsiteY7" fmla="*/ 95095 h 95250"/>
                <a:gd name="connsiteX8" fmla="*/ 24696 w 219075"/>
                <a:gd name="connsiteY8" fmla="*/ 74902 h 95250"/>
                <a:gd name="connsiteX9" fmla="*/ 56509 w 219075"/>
                <a:gd name="connsiteY9" fmla="*/ 48994 h 95250"/>
                <a:gd name="connsiteX10" fmla="*/ 100229 w 219075"/>
                <a:gd name="connsiteY10" fmla="*/ 24229 h 95250"/>
                <a:gd name="connsiteX11" fmla="*/ 147663 w 219075"/>
                <a:gd name="connsiteY11" fmla="*/ 7751 h 95250"/>
                <a:gd name="connsiteX12" fmla="*/ 188049 w 219075"/>
                <a:gd name="connsiteY12" fmla="*/ 988 h 95250"/>
                <a:gd name="connsiteX13" fmla="*/ 215672 w 219075"/>
                <a:gd name="connsiteY13" fmla="*/ 226 h 95250"/>
                <a:gd name="connsiteX14" fmla="*/ 225673 w 219075"/>
                <a:gd name="connsiteY14" fmla="*/ 117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75" h="95250">
                  <a:moveTo>
                    <a:pt x="225673" y="1179"/>
                  </a:moveTo>
                  <a:cubicBezTo>
                    <a:pt x="225673" y="2131"/>
                    <a:pt x="211290" y="1655"/>
                    <a:pt x="188430" y="4513"/>
                  </a:cubicBezTo>
                  <a:cubicBezTo>
                    <a:pt x="177000" y="5846"/>
                    <a:pt x="163475" y="8418"/>
                    <a:pt x="148806" y="12228"/>
                  </a:cubicBezTo>
                  <a:cubicBezTo>
                    <a:pt x="134138" y="16228"/>
                    <a:pt x="118326" y="21657"/>
                    <a:pt x="102229" y="28801"/>
                  </a:cubicBezTo>
                  <a:cubicBezTo>
                    <a:pt x="86227" y="36136"/>
                    <a:pt x="71749" y="44517"/>
                    <a:pt x="59081" y="52804"/>
                  </a:cubicBezTo>
                  <a:cubicBezTo>
                    <a:pt x="46508" y="61377"/>
                    <a:pt x="35649" y="69759"/>
                    <a:pt x="27077" y="77474"/>
                  </a:cubicBezTo>
                  <a:cubicBezTo>
                    <a:pt x="9837" y="92809"/>
                    <a:pt x="692" y="103858"/>
                    <a:pt x="26" y="103287"/>
                  </a:cubicBezTo>
                  <a:cubicBezTo>
                    <a:pt x="-260" y="103096"/>
                    <a:pt x="1836" y="100144"/>
                    <a:pt x="5931" y="95095"/>
                  </a:cubicBezTo>
                  <a:cubicBezTo>
                    <a:pt x="9932" y="89952"/>
                    <a:pt x="16313" y="82998"/>
                    <a:pt x="24696" y="74902"/>
                  </a:cubicBezTo>
                  <a:cubicBezTo>
                    <a:pt x="33078" y="66806"/>
                    <a:pt x="43841" y="57948"/>
                    <a:pt x="56509" y="48994"/>
                  </a:cubicBezTo>
                  <a:cubicBezTo>
                    <a:pt x="69273" y="40327"/>
                    <a:pt x="83941" y="31659"/>
                    <a:pt x="100229" y="24229"/>
                  </a:cubicBezTo>
                  <a:cubicBezTo>
                    <a:pt x="116517" y="16990"/>
                    <a:pt x="132709" y="11561"/>
                    <a:pt x="147663" y="7751"/>
                  </a:cubicBezTo>
                  <a:cubicBezTo>
                    <a:pt x="162713" y="4131"/>
                    <a:pt x="176429" y="1846"/>
                    <a:pt x="188049" y="988"/>
                  </a:cubicBezTo>
                  <a:cubicBezTo>
                    <a:pt x="199670" y="36"/>
                    <a:pt x="209100" y="-250"/>
                    <a:pt x="215672" y="226"/>
                  </a:cubicBezTo>
                  <a:cubicBezTo>
                    <a:pt x="222054" y="512"/>
                    <a:pt x="225673" y="798"/>
                    <a:pt x="225673" y="1179"/>
                  </a:cubicBezTo>
                  <a:close/>
                </a:path>
              </a:pathLst>
            </a:custGeom>
            <a:solidFill>
              <a:srgbClr val="263238"/>
            </a:solidFill>
            <a:ln w="9525"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EE681A2A-9127-490F-BBDD-1011912AE927}"/>
                </a:ext>
              </a:extLst>
            </p:cNvPr>
            <p:cNvSpPr/>
            <p:nvPr/>
          </p:nvSpPr>
          <p:spPr>
            <a:xfrm>
              <a:off x="5013284" y="4422459"/>
              <a:ext cx="133350" cy="38100"/>
            </a:xfrm>
            <a:custGeom>
              <a:avLst/>
              <a:gdLst>
                <a:gd name="connsiteX0" fmla="*/ 141169 w 133350"/>
                <a:gd name="connsiteY0" fmla="*/ 1046 h 38100"/>
                <a:gd name="connsiteX1" fmla="*/ 68112 w 133350"/>
                <a:gd name="connsiteY1" fmla="*/ 14857 h 38100"/>
                <a:gd name="connsiteX2" fmla="*/ 19916 w 133350"/>
                <a:gd name="connsiteY2" fmla="*/ 36098 h 38100"/>
                <a:gd name="connsiteX3" fmla="*/ 9 w 133350"/>
                <a:gd name="connsiteY3" fmla="*/ 45623 h 38100"/>
                <a:gd name="connsiteX4" fmla="*/ 18201 w 133350"/>
                <a:gd name="connsiteY4" fmla="*/ 33050 h 38100"/>
                <a:gd name="connsiteX5" fmla="*/ 66493 w 133350"/>
                <a:gd name="connsiteY5" fmla="*/ 10190 h 38100"/>
                <a:gd name="connsiteX6" fmla="*/ 119071 w 133350"/>
                <a:gd name="connsiteY6" fmla="*/ 188 h 38100"/>
                <a:gd name="connsiteX7" fmla="*/ 141169 w 133350"/>
                <a:gd name="connsiteY7" fmla="*/ 10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38100">
                  <a:moveTo>
                    <a:pt x="141169" y="1046"/>
                  </a:moveTo>
                  <a:cubicBezTo>
                    <a:pt x="141360" y="2951"/>
                    <a:pt x="107070" y="1617"/>
                    <a:pt x="68112" y="14857"/>
                  </a:cubicBezTo>
                  <a:cubicBezTo>
                    <a:pt x="48681" y="21524"/>
                    <a:pt x="32013" y="30002"/>
                    <a:pt x="19916" y="36098"/>
                  </a:cubicBezTo>
                  <a:cubicBezTo>
                    <a:pt x="7914" y="42289"/>
                    <a:pt x="390" y="46194"/>
                    <a:pt x="9" y="45623"/>
                  </a:cubicBezTo>
                  <a:cubicBezTo>
                    <a:pt x="-277" y="45051"/>
                    <a:pt x="6486" y="40098"/>
                    <a:pt x="18201" y="33050"/>
                  </a:cubicBezTo>
                  <a:cubicBezTo>
                    <a:pt x="29917" y="26096"/>
                    <a:pt x="46586" y="16952"/>
                    <a:pt x="66493" y="10190"/>
                  </a:cubicBezTo>
                  <a:cubicBezTo>
                    <a:pt x="86400" y="3427"/>
                    <a:pt x="105355" y="855"/>
                    <a:pt x="119071" y="188"/>
                  </a:cubicBezTo>
                  <a:cubicBezTo>
                    <a:pt x="132692" y="-383"/>
                    <a:pt x="141169" y="474"/>
                    <a:pt x="141169" y="1046"/>
                  </a:cubicBezTo>
                  <a:close/>
                </a:path>
              </a:pathLst>
            </a:custGeom>
            <a:solidFill>
              <a:srgbClr val="263238"/>
            </a:solidFill>
            <a:ln w="9525"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CA980149-4310-4255-B666-96F3CDCFC096}"/>
                </a:ext>
              </a:extLst>
            </p:cNvPr>
            <p:cNvSpPr/>
            <p:nvPr/>
          </p:nvSpPr>
          <p:spPr>
            <a:xfrm>
              <a:off x="5013284" y="4422459"/>
              <a:ext cx="133350" cy="38100"/>
            </a:xfrm>
            <a:custGeom>
              <a:avLst/>
              <a:gdLst>
                <a:gd name="connsiteX0" fmla="*/ 141169 w 133350"/>
                <a:gd name="connsiteY0" fmla="*/ 1046 h 38100"/>
                <a:gd name="connsiteX1" fmla="*/ 68112 w 133350"/>
                <a:gd name="connsiteY1" fmla="*/ 14857 h 38100"/>
                <a:gd name="connsiteX2" fmla="*/ 19916 w 133350"/>
                <a:gd name="connsiteY2" fmla="*/ 36098 h 38100"/>
                <a:gd name="connsiteX3" fmla="*/ 9 w 133350"/>
                <a:gd name="connsiteY3" fmla="*/ 45623 h 38100"/>
                <a:gd name="connsiteX4" fmla="*/ 18201 w 133350"/>
                <a:gd name="connsiteY4" fmla="*/ 33050 h 38100"/>
                <a:gd name="connsiteX5" fmla="*/ 66493 w 133350"/>
                <a:gd name="connsiteY5" fmla="*/ 10190 h 38100"/>
                <a:gd name="connsiteX6" fmla="*/ 119071 w 133350"/>
                <a:gd name="connsiteY6" fmla="*/ 188 h 38100"/>
                <a:gd name="connsiteX7" fmla="*/ 141169 w 133350"/>
                <a:gd name="connsiteY7" fmla="*/ 10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38100">
                  <a:moveTo>
                    <a:pt x="141169" y="1046"/>
                  </a:moveTo>
                  <a:cubicBezTo>
                    <a:pt x="141360" y="2951"/>
                    <a:pt x="107070" y="1617"/>
                    <a:pt x="68112" y="14857"/>
                  </a:cubicBezTo>
                  <a:cubicBezTo>
                    <a:pt x="48681" y="21524"/>
                    <a:pt x="32013" y="30002"/>
                    <a:pt x="19916" y="36098"/>
                  </a:cubicBezTo>
                  <a:cubicBezTo>
                    <a:pt x="7914" y="42289"/>
                    <a:pt x="390" y="46194"/>
                    <a:pt x="9" y="45623"/>
                  </a:cubicBezTo>
                  <a:cubicBezTo>
                    <a:pt x="-277" y="45051"/>
                    <a:pt x="6486" y="40098"/>
                    <a:pt x="18201" y="33050"/>
                  </a:cubicBezTo>
                  <a:cubicBezTo>
                    <a:pt x="29917" y="26096"/>
                    <a:pt x="46586" y="16952"/>
                    <a:pt x="66493" y="10190"/>
                  </a:cubicBezTo>
                  <a:cubicBezTo>
                    <a:pt x="86400" y="3427"/>
                    <a:pt x="105355" y="855"/>
                    <a:pt x="119071" y="188"/>
                  </a:cubicBezTo>
                  <a:cubicBezTo>
                    <a:pt x="132692" y="-383"/>
                    <a:pt x="141169" y="474"/>
                    <a:pt x="141169" y="1046"/>
                  </a:cubicBezTo>
                  <a:close/>
                </a:path>
              </a:pathLst>
            </a:custGeom>
            <a:solidFill>
              <a:srgbClr val="263238"/>
            </a:solidFill>
            <a:ln w="9525"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77524200-01BC-48C6-A910-CC27E0A5060E}"/>
                </a:ext>
              </a:extLst>
            </p:cNvPr>
            <p:cNvSpPr/>
            <p:nvPr/>
          </p:nvSpPr>
          <p:spPr>
            <a:xfrm>
              <a:off x="5613258" y="4704208"/>
              <a:ext cx="847725" cy="114300"/>
            </a:xfrm>
            <a:custGeom>
              <a:avLst/>
              <a:gdLst>
                <a:gd name="connsiteX0" fmla="*/ 851644 w 847725"/>
                <a:gd name="connsiteY0" fmla="*/ 30573 h 114300"/>
                <a:gd name="connsiteX1" fmla="*/ 818688 w 847725"/>
                <a:gd name="connsiteY1" fmla="*/ 15429 h 114300"/>
                <a:gd name="connsiteX2" fmla="*/ 721342 w 847725"/>
                <a:gd name="connsiteY2" fmla="*/ 21525 h 114300"/>
                <a:gd name="connsiteX3" fmla="*/ 587326 w 847725"/>
                <a:gd name="connsiteY3" fmla="*/ 83532 h 114300"/>
                <a:gd name="connsiteX4" fmla="*/ 501220 w 847725"/>
                <a:gd name="connsiteY4" fmla="*/ 100011 h 114300"/>
                <a:gd name="connsiteX5" fmla="*/ 411304 w 847725"/>
                <a:gd name="connsiteY5" fmla="*/ 72388 h 114300"/>
                <a:gd name="connsiteX6" fmla="*/ 328150 w 847725"/>
                <a:gd name="connsiteY6" fmla="*/ 29049 h 114300"/>
                <a:gd name="connsiteX7" fmla="*/ 245283 w 847725"/>
                <a:gd name="connsiteY7" fmla="*/ 5618 h 114300"/>
                <a:gd name="connsiteX8" fmla="*/ 102598 w 847725"/>
                <a:gd name="connsiteY8" fmla="*/ 31431 h 114300"/>
                <a:gd name="connsiteX9" fmla="*/ 23160 w 847725"/>
                <a:gd name="connsiteY9" fmla="*/ 89819 h 114300"/>
                <a:gd name="connsiteX10" fmla="*/ 12778 w 847725"/>
                <a:gd name="connsiteY10" fmla="*/ 101535 h 114300"/>
                <a:gd name="connsiteX11" fmla="*/ 5920 w 847725"/>
                <a:gd name="connsiteY11" fmla="*/ 110679 h 114300"/>
                <a:gd name="connsiteX12" fmla="*/ 1633 w 847725"/>
                <a:gd name="connsiteY12" fmla="*/ 116298 h 114300"/>
                <a:gd name="connsiteX13" fmla="*/ 14 w 847725"/>
                <a:gd name="connsiteY13" fmla="*/ 118108 h 114300"/>
                <a:gd name="connsiteX14" fmla="*/ 1252 w 847725"/>
                <a:gd name="connsiteY14" fmla="*/ 116013 h 114300"/>
                <a:gd name="connsiteX15" fmla="*/ 5158 w 847725"/>
                <a:gd name="connsiteY15" fmla="*/ 110107 h 114300"/>
                <a:gd name="connsiteX16" fmla="*/ 11635 w 847725"/>
                <a:gd name="connsiteY16" fmla="*/ 100582 h 114300"/>
                <a:gd name="connsiteX17" fmla="*/ 21731 w 847725"/>
                <a:gd name="connsiteY17" fmla="*/ 88581 h 114300"/>
                <a:gd name="connsiteX18" fmla="*/ 101074 w 847725"/>
                <a:gd name="connsiteY18" fmla="*/ 28382 h 114300"/>
                <a:gd name="connsiteX19" fmla="*/ 166416 w 847725"/>
                <a:gd name="connsiteY19" fmla="*/ 5808 h 114300"/>
                <a:gd name="connsiteX20" fmla="*/ 245664 w 847725"/>
                <a:gd name="connsiteY20" fmla="*/ 1141 h 114300"/>
                <a:gd name="connsiteX21" fmla="*/ 330151 w 847725"/>
                <a:gd name="connsiteY21" fmla="*/ 24668 h 114300"/>
                <a:gd name="connsiteX22" fmla="*/ 413399 w 847725"/>
                <a:gd name="connsiteY22" fmla="*/ 68007 h 114300"/>
                <a:gd name="connsiteX23" fmla="*/ 501410 w 847725"/>
                <a:gd name="connsiteY23" fmla="*/ 95248 h 114300"/>
                <a:gd name="connsiteX24" fmla="*/ 585516 w 847725"/>
                <a:gd name="connsiteY24" fmla="*/ 79437 h 114300"/>
                <a:gd name="connsiteX25" fmla="*/ 720199 w 847725"/>
                <a:gd name="connsiteY25" fmla="*/ 18286 h 114300"/>
                <a:gd name="connsiteX26" fmla="*/ 819164 w 847725"/>
                <a:gd name="connsiteY26" fmla="*/ 13714 h 114300"/>
                <a:gd name="connsiteX27" fmla="*/ 843929 w 847725"/>
                <a:gd name="connsiteY27" fmla="*/ 25049 h 114300"/>
                <a:gd name="connsiteX28" fmla="*/ 849739 w 847725"/>
                <a:gd name="connsiteY28" fmla="*/ 29145 h 114300"/>
                <a:gd name="connsiteX29" fmla="*/ 851644 w 847725"/>
                <a:gd name="connsiteY29" fmla="*/ 3057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7725" h="114300">
                  <a:moveTo>
                    <a:pt x="851644" y="30573"/>
                  </a:moveTo>
                  <a:cubicBezTo>
                    <a:pt x="851168" y="31431"/>
                    <a:pt x="841357" y="21906"/>
                    <a:pt x="818688" y="15429"/>
                  </a:cubicBezTo>
                  <a:cubicBezTo>
                    <a:pt x="796304" y="8475"/>
                    <a:pt x="761157" y="8571"/>
                    <a:pt x="721342" y="21525"/>
                  </a:cubicBezTo>
                  <a:cubicBezTo>
                    <a:pt x="680956" y="33431"/>
                    <a:pt x="639046" y="62006"/>
                    <a:pt x="587326" y="83532"/>
                  </a:cubicBezTo>
                  <a:cubicBezTo>
                    <a:pt x="561513" y="93915"/>
                    <a:pt x="532176" y="102106"/>
                    <a:pt x="501220" y="100011"/>
                  </a:cubicBezTo>
                  <a:cubicBezTo>
                    <a:pt x="470263" y="98487"/>
                    <a:pt x="440069" y="86676"/>
                    <a:pt x="411304" y="72388"/>
                  </a:cubicBezTo>
                  <a:cubicBezTo>
                    <a:pt x="382443" y="58005"/>
                    <a:pt x="355487" y="41718"/>
                    <a:pt x="328150" y="29049"/>
                  </a:cubicBezTo>
                  <a:cubicBezTo>
                    <a:pt x="300909" y="16191"/>
                    <a:pt x="272715" y="8285"/>
                    <a:pt x="245283" y="5618"/>
                  </a:cubicBezTo>
                  <a:cubicBezTo>
                    <a:pt x="190133" y="379"/>
                    <a:pt x="140032" y="13143"/>
                    <a:pt x="102598" y="31431"/>
                  </a:cubicBezTo>
                  <a:cubicBezTo>
                    <a:pt x="64594" y="49242"/>
                    <a:pt x="39067" y="72864"/>
                    <a:pt x="23160" y="89819"/>
                  </a:cubicBezTo>
                  <a:cubicBezTo>
                    <a:pt x="19350" y="94200"/>
                    <a:pt x="15826" y="98106"/>
                    <a:pt x="12778" y="101535"/>
                  </a:cubicBezTo>
                  <a:cubicBezTo>
                    <a:pt x="10111" y="105059"/>
                    <a:pt x="7825" y="108107"/>
                    <a:pt x="5920" y="110679"/>
                  </a:cubicBezTo>
                  <a:cubicBezTo>
                    <a:pt x="4205" y="112965"/>
                    <a:pt x="2776" y="114774"/>
                    <a:pt x="1633" y="116298"/>
                  </a:cubicBezTo>
                  <a:cubicBezTo>
                    <a:pt x="681" y="117537"/>
                    <a:pt x="109" y="118203"/>
                    <a:pt x="14" y="118108"/>
                  </a:cubicBezTo>
                  <a:cubicBezTo>
                    <a:pt x="-81" y="118108"/>
                    <a:pt x="300" y="117346"/>
                    <a:pt x="1252" y="116013"/>
                  </a:cubicBezTo>
                  <a:cubicBezTo>
                    <a:pt x="2300" y="114489"/>
                    <a:pt x="3538" y="112488"/>
                    <a:pt x="5158" y="110107"/>
                  </a:cubicBezTo>
                  <a:cubicBezTo>
                    <a:pt x="6967" y="107440"/>
                    <a:pt x="9158" y="104297"/>
                    <a:pt x="11635" y="100582"/>
                  </a:cubicBezTo>
                  <a:cubicBezTo>
                    <a:pt x="14587" y="97058"/>
                    <a:pt x="17921" y="93057"/>
                    <a:pt x="21731" y="88581"/>
                  </a:cubicBezTo>
                  <a:cubicBezTo>
                    <a:pt x="37352" y="71055"/>
                    <a:pt x="62784" y="46861"/>
                    <a:pt x="101074" y="28382"/>
                  </a:cubicBezTo>
                  <a:cubicBezTo>
                    <a:pt x="119934" y="18762"/>
                    <a:pt x="142032" y="10952"/>
                    <a:pt x="166416" y="5808"/>
                  </a:cubicBezTo>
                  <a:cubicBezTo>
                    <a:pt x="190800" y="665"/>
                    <a:pt x="217660" y="-1526"/>
                    <a:pt x="245664" y="1141"/>
                  </a:cubicBezTo>
                  <a:cubicBezTo>
                    <a:pt x="273667" y="3618"/>
                    <a:pt x="302528" y="11714"/>
                    <a:pt x="330151" y="24668"/>
                  </a:cubicBezTo>
                  <a:cubicBezTo>
                    <a:pt x="357868" y="37431"/>
                    <a:pt x="384824" y="53719"/>
                    <a:pt x="413399" y="68007"/>
                  </a:cubicBezTo>
                  <a:cubicBezTo>
                    <a:pt x="441879" y="82199"/>
                    <a:pt x="471502" y="93629"/>
                    <a:pt x="501410" y="95248"/>
                  </a:cubicBezTo>
                  <a:cubicBezTo>
                    <a:pt x="531319" y="97344"/>
                    <a:pt x="559894" y="89628"/>
                    <a:pt x="585516" y="79437"/>
                  </a:cubicBezTo>
                  <a:cubicBezTo>
                    <a:pt x="636665" y="58482"/>
                    <a:pt x="679051" y="30002"/>
                    <a:pt x="720199" y="18286"/>
                  </a:cubicBezTo>
                  <a:cubicBezTo>
                    <a:pt x="760681" y="5618"/>
                    <a:pt x="796590" y="5999"/>
                    <a:pt x="819164" y="13714"/>
                  </a:cubicBezTo>
                  <a:cubicBezTo>
                    <a:pt x="830499" y="17238"/>
                    <a:pt x="838690" y="21715"/>
                    <a:pt x="843929" y="25049"/>
                  </a:cubicBezTo>
                  <a:cubicBezTo>
                    <a:pt x="846310" y="26668"/>
                    <a:pt x="848120" y="28097"/>
                    <a:pt x="849739" y="29145"/>
                  </a:cubicBezTo>
                  <a:cubicBezTo>
                    <a:pt x="851073" y="30002"/>
                    <a:pt x="851644" y="30478"/>
                    <a:pt x="851644" y="30573"/>
                  </a:cubicBezTo>
                  <a:close/>
                </a:path>
              </a:pathLst>
            </a:custGeom>
            <a:solidFill>
              <a:srgbClr val="FAFAFA"/>
            </a:solidFill>
            <a:ln w="9525"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6E80FE3D-341B-481A-950C-C4FCC1030DA4}"/>
                </a:ext>
              </a:extLst>
            </p:cNvPr>
            <p:cNvSpPr/>
            <p:nvPr/>
          </p:nvSpPr>
          <p:spPr>
            <a:xfrm>
              <a:off x="6461088" y="4377139"/>
              <a:ext cx="409575" cy="66675"/>
            </a:xfrm>
            <a:custGeom>
              <a:avLst/>
              <a:gdLst>
                <a:gd name="connsiteX0" fmla="*/ 417581 w 409575"/>
                <a:gd name="connsiteY0" fmla="*/ 5409 h 66675"/>
                <a:gd name="connsiteX1" fmla="*/ 400436 w 409575"/>
                <a:gd name="connsiteY1" fmla="*/ 2170 h 66675"/>
                <a:gd name="connsiteX2" fmla="*/ 355669 w 409575"/>
                <a:gd name="connsiteY2" fmla="*/ 15886 h 66675"/>
                <a:gd name="connsiteX3" fmla="*/ 297090 w 409575"/>
                <a:gd name="connsiteY3" fmla="*/ 57130 h 66675"/>
                <a:gd name="connsiteX4" fmla="*/ 255370 w 409575"/>
                <a:gd name="connsiteY4" fmla="*/ 67607 h 66675"/>
                <a:gd name="connsiteX5" fmla="*/ 211460 w 409575"/>
                <a:gd name="connsiteY5" fmla="*/ 53700 h 66675"/>
                <a:gd name="connsiteX6" fmla="*/ 171074 w 409575"/>
                <a:gd name="connsiteY6" fmla="*/ 33412 h 66675"/>
                <a:gd name="connsiteX7" fmla="*/ 130974 w 409575"/>
                <a:gd name="connsiteY7" fmla="*/ 22173 h 66675"/>
                <a:gd name="connsiteX8" fmla="*/ 93255 w 409575"/>
                <a:gd name="connsiteY8" fmla="*/ 20077 h 66675"/>
                <a:gd name="connsiteX9" fmla="*/ 60584 w 409575"/>
                <a:gd name="connsiteY9" fmla="*/ 24364 h 66675"/>
                <a:gd name="connsiteX10" fmla="*/ 15626 w 409575"/>
                <a:gd name="connsiteY10" fmla="*/ 40461 h 66675"/>
                <a:gd name="connsiteX11" fmla="*/ 5 w 409575"/>
                <a:gd name="connsiteY11" fmla="*/ 48652 h 66675"/>
                <a:gd name="connsiteX12" fmla="*/ 3625 w 409575"/>
                <a:gd name="connsiteY12" fmla="*/ 45795 h 66675"/>
                <a:gd name="connsiteX13" fmla="*/ 14769 w 409575"/>
                <a:gd name="connsiteY13" fmla="*/ 38746 h 66675"/>
                <a:gd name="connsiteX14" fmla="*/ 59822 w 409575"/>
                <a:gd name="connsiteY14" fmla="*/ 20934 h 66675"/>
                <a:gd name="connsiteX15" fmla="*/ 93064 w 409575"/>
                <a:gd name="connsiteY15" fmla="*/ 15981 h 66675"/>
                <a:gd name="connsiteX16" fmla="*/ 131641 w 409575"/>
                <a:gd name="connsiteY16" fmla="*/ 17601 h 66675"/>
                <a:gd name="connsiteX17" fmla="*/ 172884 w 409575"/>
                <a:gd name="connsiteY17" fmla="*/ 28840 h 66675"/>
                <a:gd name="connsiteX18" fmla="*/ 213651 w 409575"/>
                <a:gd name="connsiteY18" fmla="*/ 49129 h 66675"/>
                <a:gd name="connsiteX19" fmla="*/ 255561 w 409575"/>
                <a:gd name="connsiteY19" fmla="*/ 62654 h 66675"/>
                <a:gd name="connsiteX20" fmla="*/ 294804 w 409575"/>
                <a:gd name="connsiteY20" fmla="*/ 53034 h 66675"/>
                <a:gd name="connsiteX21" fmla="*/ 353764 w 409575"/>
                <a:gd name="connsiteY21" fmla="*/ 12838 h 66675"/>
                <a:gd name="connsiteX22" fmla="*/ 400436 w 409575"/>
                <a:gd name="connsiteY22" fmla="*/ 265 h 66675"/>
                <a:gd name="connsiteX23" fmla="*/ 413390 w 409575"/>
                <a:gd name="connsiteY23" fmla="*/ 3313 h 66675"/>
                <a:gd name="connsiteX24" fmla="*/ 417581 w 409575"/>
                <a:gd name="connsiteY24" fmla="*/ 54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9575" h="66675">
                  <a:moveTo>
                    <a:pt x="417581" y="5409"/>
                  </a:moveTo>
                  <a:cubicBezTo>
                    <a:pt x="417391" y="6075"/>
                    <a:pt x="411675" y="2551"/>
                    <a:pt x="400436" y="2170"/>
                  </a:cubicBezTo>
                  <a:cubicBezTo>
                    <a:pt x="389292" y="1504"/>
                    <a:pt x="372909" y="5504"/>
                    <a:pt x="355669" y="15886"/>
                  </a:cubicBezTo>
                  <a:cubicBezTo>
                    <a:pt x="338047" y="25697"/>
                    <a:pt x="321093" y="43604"/>
                    <a:pt x="297090" y="57130"/>
                  </a:cubicBezTo>
                  <a:cubicBezTo>
                    <a:pt x="285183" y="63702"/>
                    <a:pt x="270706" y="68655"/>
                    <a:pt x="255370" y="67607"/>
                  </a:cubicBezTo>
                  <a:cubicBezTo>
                    <a:pt x="240130" y="66750"/>
                    <a:pt x="225366" y="60654"/>
                    <a:pt x="211460" y="53700"/>
                  </a:cubicBezTo>
                  <a:cubicBezTo>
                    <a:pt x="197458" y="46652"/>
                    <a:pt x="184504" y="38746"/>
                    <a:pt x="171074" y="33412"/>
                  </a:cubicBezTo>
                  <a:cubicBezTo>
                    <a:pt x="157739" y="27888"/>
                    <a:pt x="144118" y="24268"/>
                    <a:pt x="130974" y="22173"/>
                  </a:cubicBezTo>
                  <a:cubicBezTo>
                    <a:pt x="117829" y="19982"/>
                    <a:pt x="105161" y="19506"/>
                    <a:pt x="93255" y="20077"/>
                  </a:cubicBezTo>
                  <a:cubicBezTo>
                    <a:pt x="81444" y="20554"/>
                    <a:pt x="70395" y="22173"/>
                    <a:pt x="60584" y="24364"/>
                  </a:cubicBezTo>
                  <a:cubicBezTo>
                    <a:pt x="40867" y="28745"/>
                    <a:pt x="25723" y="35317"/>
                    <a:pt x="15626" y="40461"/>
                  </a:cubicBezTo>
                  <a:cubicBezTo>
                    <a:pt x="5530" y="45509"/>
                    <a:pt x="291" y="49129"/>
                    <a:pt x="5" y="48652"/>
                  </a:cubicBezTo>
                  <a:cubicBezTo>
                    <a:pt x="-90" y="48557"/>
                    <a:pt x="1148" y="47509"/>
                    <a:pt x="3625" y="45795"/>
                  </a:cubicBezTo>
                  <a:cubicBezTo>
                    <a:pt x="6101" y="44080"/>
                    <a:pt x="9721" y="41413"/>
                    <a:pt x="14769" y="38746"/>
                  </a:cubicBezTo>
                  <a:cubicBezTo>
                    <a:pt x="24675" y="33031"/>
                    <a:pt x="39820" y="25888"/>
                    <a:pt x="59822" y="20934"/>
                  </a:cubicBezTo>
                  <a:cubicBezTo>
                    <a:pt x="69823" y="18458"/>
                    <a:pt x="80968" y="16553"/>
                    <a:pt x="93064" y="15981"/>
                  </a:cubicBezTo>
                  <a:cubicBezTo>
                    <a:pt x="105161" y="15220"/>
                    <a:pt x="118210" y="15505"/>
                    <a:pt x="131641" y="17601"/>
                  </a:cubicBezTo>
                  <a:cubicBezTo>
                    <a:pt x="145166" y="19601"/>
                    <a:pt x="159073" y="23221"/>
                    <a:pt x="172884" y="28840"/>
                  </a:cubicBezTo>
                  <a:cubicBezTo>
                    <a:pt x="186790" y="34270"/>
                    <a:pt x="199840" y="42271"/>
                    <a:pt x="213651" y="49129"/>
                  </a:cubicBezTo>
                  <a:cubicBezTo>
                    <a:pt x="227367" y="56082"/>
                    <a:pt x="241369" y="61797"/>
                    <a:pt x="255561" y="62654"/>
                  </a:cubicBezTo>
                  <a:cubicBezTo>
                    <a:pt x="269753" y="63702"/>
                    <a:pt x="283183" y="59225"/>
                    <a:pt x="294804" y="53034"/>
                  </a:cubicBezTo>
                  <a:cubicBezTo>
                    <a:pt x="318045" y="40365"/>
                    <a:pt x="335475" y="22649"/>
                    <a:pt x="353764" y="12838"/>
                  </a:cubicBezTo>
                  <a:cubicBezTo>
                    <a:pt x="371671" y="2551"/>
                    <a:pt x="388816" y="-1068"/>
                    <a:pt x="400436" y="265"/>
                  </a:cubicBezTo>
                  <a:cubicBezTo>
                    <a:pt x="406246" y="741"/>
                    <a:pt x="410533" y="2170"/>
                    <a:pt x="413390" y="3313"/>
                  </a:cubicBezTo>
                  <a:cubicBezTo>
                    <a:pt x="416248" y="4456"/>
                    <a:pt x="417581" y="5218"/>
                    <a:pt x="417581" y="5409"/>
                  </a:cubicBezTo>
                  <a:close/>
                </a:path>
              </a:pathLst>
            </a:custGeom>
            <a:solidFill>
              <a:srgbClr val="FAFAFA"/>
            </a:solidFill>
            <a:ln w="9525"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4D663DCB-AE1F-4FCD-8C38-B4AEFF6E7D0B}"/>
                </a:ext>
              </a:extLst>
            </p:cNvPr>
            <p:cNvSpPr/>
            <p:nvPr/>
          </p:nvSpPr>
          <p:spPr>
            <a:xfrm>
              <a:off x="5855017" y="4244687"/>
              <a:ext cx="600075" cy="123825"/>
            </a:xfrm>
            <a:custGeom>
              <a:avLst/>
              <a:gdLst>
                <a:gd name="connsiteX0" fmla="*/ 604742 w 600075"/>
                <a:gd name="connsiteY0" fmla="*/ 7463 h 123825"/>
                <a:gd name="connsiteX1" fmla="*/ 598265 w 600075"/>
                <a:gd name="connsiteY1" fmla="*/ 6320 h 123825"/>
                <a:gd name="connsiteX2" fmla="*/ 590550 w 600075"/>
                <a:gd name="connsiteY2" fmla="*/ 4701 h 123825"/>
                <a:gd name="connsiteX3" fmla="*/ 579882 w 600075"/>
                <a:gd name="connsiteY3" fmla="*/ 3272 h 123825"/>
                <a:gd name="connsiteX4" fmla="*/ 511969 w 600075"/>
                <a:gd name="connsiteY4" fmla="*/ 10225 h 123825"/>
                <a:gd name="connsiteX5" fmla="*/ 419195 w 600075"/>
                <a:gd name="connsiteY5" fmla="*/ 52040 h 123825"/>
                <a:gd name="connsiteX6" fmla="*/ 308610 w 600075"/>
                <a:gd name="connsiteY6" fmla="*/ 112143 h 123825"/>
                <a:gd name="connsiteX7" fmla="*/ 245459 w 600075"/>
                <a:gd name="connsiteY7" fmla="*/ 129478 h 123825"/>
                <a:gd name="connsiteX8" fmla="*/ 184499 w 600075"/>
                <a:gd name="connsiteY8" fmla="*/ 125287 h 123825"/>
                <a:gd name="connsiteX9" fmla="*/ 133255 w 600075"/>
                <a:gd name="connsiteY9" fmla="*/ 104809 h 123825"/>
                <a:gd name="connsiteX10" fmla="*/ 90583 w 600075"/>
                <a:gd name="connsiteY10" fmla="*/ 83472 h 123825"/>
                <a:gd name="connsiteX11" fmla="*/ 25241 w 600075"/>
                <a:gd name="connsiteY11" fmla="*/ 63756 h 123825"/>
                <a:gd name="connsiteX12" fmla="*/ 6572 w 600075"/>
                <a:gd name="connsiteY12" fmla="*/ 64327 h 123825"/>
                <a:gd name="connsiteX13" fmla="*/ 0 w 600075"/>
                <a:gd name="connsiteY13" fmla="*/ 64708 h 123825"/>
                <a:gd name="connsiteX14" fmla="*/ 6382 w 600075"/>
                <a:gd name="connsiteY14" fmla="*/ 63279 h 123825"/>
                <a:gd name="connsiteX15" fmla="*/ 25241 w 600075"/>
                <a:gd name="connsiteY15" fmla="*/ 61755 h 123825"/>
                <a:gd name="connsiteX16" fmla="*/ 91916 w 600075"/>
                <a:gd name="connsiteY16" fmla="*/ 80234 h 123825"/>
                <a:gd name="connsiteX17" fmla="*/ 134969 w 600075"/>
                <a:gd name="connsiteY17" fmla="*/ 100998 h 123825"/>
                <a:gd name="connsiteX18" fmla="*/ 185547 w 600075"/>
                <a:gd name="connsiteY18" fmla="*/ 120715 h 123825"/>
                <a:gd name="connsiteX19" fmla="*/ 244792 w 600075"/>
                <a:gd name="connsiteY19" fmla="*/ 124525 h 123825"/>
                <a:gd name="connsiteX20" fmla="*/ 306705 w 600075"/>
                <a:gd name="connsiteY20" fmla="*/ 107476 h 123825"/>
                <a:gd name="connsiteX21" fmla="*/ 416909 w 600075"/>
                <a:gd name="connsiteY21" fmla="*/ 48039 h 123825"/>
                <a:gd name="connsiteX22" fmla="*/ 511112 w 600075"/>
                <a:gd name="connsiteY22" fmla="*/ 6796 h 123825"/>
                <a:gd name="connsiteX23" fmla="*/ 580168 w 600075"/>
                <a:gd name="connsiteY23" fmla="*/ 1367 h 123825"/>
                <a:gd name="connsiteX24" fmla="*/ 590931 w 600075"/>
                <a:gd name="connsiteY24" fmla="*/ 3272 h 123825"/>
                <a:gd name="connsiteX25" fmla="*/ 598646 w 600075"/>
                <a:gd name="connsiteY25" fmla="*/ 5368 h 123825"/>
                <a:gd name="connsiteX26" fmla="*/ 604742 w 600075"/>
                <a:gd name="connsiteY26" fmla="*/ 74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0075" h="123825">
                  <a:moveTo>
                    <a:pt x="604742" y="7463"/>
                  </a:moveTo>
                  <a:cubicBezTo>
                    <a:pt x="604647" y="7653"/>
                    <a:pt x="602456" y="7272"/>
                    <a:pt x="598265" y="6320"/>
                  </a:cubicBezTo>
                  <a:cubicBezTo>
                    <a:pt x="596170" y="5939"/>
                    <a:pt x="593598" y="5177"/>
                    <a:pt x="590550" y="4701"/>
                  </a:cubicBezTo>
                  <a:cubicBezTo>
                    <a:pt x="587407" y="4320"/>
                    <a:pt x="583787" y="3843"/>
                    <a:pt x="579882" y="3272"/>
                  </a:cubicBezTo>
                  <a:cubicBezTo>
                    <a:pt x="563785" y="1462"/>
                    <a:pt x="539972" y="2415"/>
                    <a:pt x="511969" y="10225"/>
                  </a:cubicBezTo>
                  <a:cubicBezTo>
                    <a:pt x="483965" y="18036"/>
                    <a:pt x="452438" y="32704"/>
                    <a:pt x="419195" y="52040"/>
                  </a:cubicBezTo>
                  <a:cubicBezTo>
                    <a:pt x="385953" y="71280"/>
                    <a:pt x="350234" y="94997"/>
                    <a:pt x="308610" y="112143"/>
                  </a:cubicBezTo>
                  <a:cubicBezTo>
                    <a:pt x="287846" y="120620"/>
                    <a:pt x="266605" y="127097"/>
                    <a:pt x="245459" y="129478"/>
                  </a:cubicBezTo>
                  <a:cubicBezTo>
                    <a:pt x="224314" y="131955"/>
                    <a:pt x="203454" y="130431"/>
                    <a:pt x="184499" y="125287"/>
                  </a:cubicBezTo>
                  <a:cubicBezTo>
                    <a:pt x="165545" y="120239"/>
                    <a:pt x="148685" y="112428"/>
                    <a:pt x="133255" y="104809"/>
                  </a:cubicBezTo>
                  <a:cubicBezTo>
                    <a:pt x="117824" y="97188"/>
                    <a:pt x="103727" y="89664"/>
                    <a:pt x="90583" y="83472"/>
                  </a:cubicBezTo>
                  <a:cubicBezTo>
                    <a:pt x="64389" y="70804"/>
                    <a:pt x="41434" y="64613"/>
                    <a:pt x="25241" y="63756"/>
                  </a:cubicBezTo>
                  <a:cubicBezTo>
                    <a:pt x="17145" y="63660"/>
                    <a:pt x="10858" y="63565"/>
                    <a:pt x="6572" y="64327"/>
                  </a:cubicBezTo>
                  <a:cubicBezTo>
                    <a:pt x="2286" y="64803"/>
                    <a:pt x="0" y="64899"/>
                    <a:pt x="0" y="64708"/>
                  </a:cubicBezTo>
                  <a:cubicBezTo>
                    <a:pt x="0" y="64518"/>
                    <a:pt x="2191" y="64041"/>
                    <a:pt x="6382" y="63279"/>
                  </a:cubicBezTo>
                  <a:cubicBezTo>
                    <a:pt x="10573" y="62232"/>
                    <a:pt x="16954" y="61946"/>
                    <a:pt x="25241" y="61755"/>
                  </a:cubicBezTo>
                  <a:cubicBezTo>
                    <a:pt x="41720" y="62041"/>
                    <a:pt x="65342" y="67851"/>
                    <a:pt x="91916" y="80234"/>
                  </a:cubicBezTo>
                  <a:cubicBezTo>
                    <a:pt x="105251" y="86235"/>
                    <a:pt x="119539" y="93569"/>
                    <a:pt x="134969" y="100998"/>
                  </a:cubicBezTo>
                  <a:cubicBezTo>
                    <a:pt x="150400" y="108333"/>
                    <a:pt x="167069" y="115953"/>
                    <a:pt x="185547" y="120715"/>
                  </a:cubicBezTo>
                  <a:cubicBezTo>
                    <a:pt x="203930" y="125573"/>
                    <a:pt x="224123" y="127002"/>
                    <a:pt x="244792" y="124525"/>
                  </a:cubicBezTo>
                  <a:cubicBezTo>
                    <a:pt x="265462" y="122239"/>
                    <a:pt x="286226" y="115857"/>
                    <a:pt x="306705" y="107476"/>
                  </a:cubicBezTo>
                  <a:cubicBezTo>
                    <a:pt x="347758" y="90616"/>
                    <a:pt x="383286" y="67185"/>
                    <a:pt x="416909" y="48039"/>
                  </a:cubicBezTo>
                  <a:cubicBezTo>
                    <a:pt x="450533" y="28799"/>
                    <a:pt x="482632" y="14321"/>
                    <a:pt x="511112" y="6796"/>
                  </a:cubicBezTo>
                  <a:cubicBezTo>
                    <a:pt x="539591" y="-729"/>
                    <a:pt x="563880" y="-1110"/>
                    <a:pt x="580168" y="1367"/>
                  </a:cubicBezTo>
                  <a:cubicBezTo>
                    <a:pt x="584168" y="2034"/>
                    <a:pt x="587693" y="2701"/>
                    <a:pt x="590931" y="3272"/>
                  </a:cubicBezTo>
                  <a:cubicBezTo>
                    <a:pt x="593979" y="3939"/>
                    <a:pt x="596551" y="4796"/>
                    <a:pt x="598646" y="5368"/>
                  </a:cubicBezTo>
                  <a:cubicBezTo>
                    <a:pt x="602647" y="6606"/>
                    <a:pt x="604742" y="7272"/>
                    <a:pt x="604742" y="7463"/>
                  </a:cubicBezTo>
                  <a:close/>
                </a:path>
              </a:pathLst>
            </a:custGeom>
            <a:solidFill>
              <a:srgbClr val="FAFAFA"/>
            </a:solidFill>
            <a:ln w="9525"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8ED29317-00D8-4805-B59E-3064F42451EB}"/>
                </a:ext>
              </a:extLst>
            </p:cNvPr>
            <p:cNvSpPr/>
            <p:nvPr/>
          </p:nvSpPr>
          <p:spPr>
            <a:xfrm>
              <a:off x="6467371" y="3959103"/>
              <a:ext cx="285750" cy="38100"/>
            </a:xfrm>
            <a:custGeom>
              <a:avLst/>
              <a:gdLst>
                <a:gd name="connsiteX0" fmla="*/ 287282 w 285750"/>
                <a:gd name="connsiteY0" fmla="*/ 58 h 38100"/>
                <a:gd name="connsiteX1" fmla="*/ 277090 w 285750"/>
                <a:gd name="connsiteY1" fmla="*/ 5963 h 38100"/>
                <a:gd name="connsiteX2" fmla="*/ 248134 w 285750"/>
                <a:gd name="connsiteY2" fmla="*/ 19774 h 38100"/>
                <a:gd name="connsiteX3" fmla="*/ 202986 w 285750"/>
                <a:gd name="connsiteY3" fmla="*/ 35395 h 38100"/>
                <a:gd name="connsiteX4" fmla="*/ 144502 w 285750"/>
                <a:gd name="connsiteY4" fmla="*/ 39396 h 38100"/>
                <a:gd name="connsiteX5" fmla="*/ 86971 w 285750"/>
                <a:gd name="connsiteY5" fmla="*/ 30442 h 38100"/>
                <a:gd name="connsiteX6" fmla="*/ 40203 w 285750"/>
                <a:gd name="connsiteY6" fmla="*/ 29585 h 38100"/>
                <a:gd name="connsiteX7" fmla="*/ 8 w 285750"/>
                <a:gd name="connsiteY7" fmla="*/ 44444 h 38100"/>
                <a:gd name="connsiteX8" fmla="*/ 2103 w 285750"/>
                <a:gd name="connsiteY8" fmla="*/ 42253 h 38100"/>
                <a:gd name="connsiteX9" fmla="*/ 9247 w 285750"/>
                <a:gd name="connsiteY9" fmla="*/ 37110 h 38100"/>
                <a:gd name="connsiteX10" fmla="*/ 39632 w 285750"/>
                <a:gd name="connsiteY10" fmla="*/ 26156 h 38100"/>
                <a:gd name="connsiteX11" fmla="*/ 87543 w 285750"/>
                <a:gd name="connsiteY11" fmla="*/ 25966 h 38100"/>
                <a:gd name="connsiteX12" fmla="*/ 144979 w 285750"/>
                <a:gd name="connsiteY12" fmla="*/ 34538 h 38100"/>
                <a:gd name="connsiteX13" fmla="*/ 246801 w 285750"/>
                <a:gd name="connsiteY13" fmla="*/ 16631 h 38100"/>
                <a:gd name="connsiteX14" fmla="*/ 276233 w 285750"/>
                <a:gd name="connsiteY14" fmla="*/ 4249 h 38100"/>
                <a:gd name="connsiteX15" fmla="*/ 287282 w 285750"/>
                <a:gd name="connsiteY15" fmla="*/ 5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8100">
                  <a:moveTo>
                    <a:pt x="287282" y="58"/>
                  </a:moveTo>
                  <a:cubicBezTo>
                    <a:pt x="287473" y="343"/>
                    <a:pt x="283853" y="2439"/>
                    <a:pt x="277090" y="5963"/>
                  </a:cubicBezTo>
                  <a:cubicBezTo>
                    <a:pt x="270327" y="9487"/>
                    <a:pt x="260612" y="14345"/>
                    <a:pt x="248134" y="19774"/>
                  </a:cubicBezTo>
                  <a:cubicBezTo>
                    <a:pt x="235752" y="25203"/>
                    <a:pt x="220607" y="31109"/>
                    <a:pt x="202986" y="35395"/>
                  </a:cubicBezTo>
                  <a:cubicBezTo>
                    <a:pt x="185555" y="39777"/>
                    <a:pt x="165267" y="41777"/>
                    <a:pt x="144502" y="39396"/>
                  </a:cubicBezTo>
                  <a:cubicBezTo>
                    <a:pt x="123738" y="37205"/>
                    <a:pt x="104592" y="32824"/>
                    <a:pt x="86971" y="30442"/>
                  </a:cubicBezTo>
                  <a:cubicBezTo>
                    <a:pt x="69445" y="27870"/>
                    <a:pt x="53443" y="27680"/>
                    <a:pt x="40203" y="29585"/>
                  </a:cubicBezTo>
                  <a:cubicBezTo>
                    <a:pt x="13438" y="33205"/>
                    <a:pt x="389" y="45397"/>
                    <a:pt x="8" y="44444"/>
                  </a:cubicBezTo>
                  <a:cubicBezTo>
                    <a:pt x="-87" y="44349"/>
                    <a:pt x="675" y="43587"/>
                    <a:pt x="2103" y="42253"/>
                  </a:cubicBezTo>
                  <a:cubicBezTo>
                    <a:pt x="3627" y="40920"/>
                    <a:pt x="6009" y="39110"/>
                    <a:pt x="9247" y="37110"/>
                  </a:cubicBezTo>
                  <a:cubicBezTo>
                    <a:pt x="15724" y="33109"/>
                    <a:pt x="26106" y="28442"/>
                    <a:pt x="39632" y="26156"/>
                  </a:cubicBezTo>
                  <a:cubicBezTo>
                    <a:pt x="53158" y="23775"/>
                    <a:pt x="69636" y="23584"/>
                    <a:pt x="87543" y="25966"/>
                  </a:cubicBezTo>
                  <a:cubicBezTo>
                    <a:pt x="105450" y="28156"/>
                    <a:pt x="124690" y="32443"/>
                    <a:pt x="144979" y="34538"/>
                  </a:cubicBezTo>
                  <a:cubicBezTo>
                    <a:pt x="185841" y="39396"/>
                    <a:pt x="222036" y="26347"/>
                    <a:pt x="246801" y="16631"/>
                  </a:cubicBezTo>
                  <a:cubicBezTo>
                    <a:pt x="259278" y="11678"/>
                    <a:pt x="269280" y="7201"/>
                    <a:pt x="276233" y="4249"/>
                  </a:cubicBezTo>
                  <a:cubicBezTo>
                    <a:pt x="283282" y="1201"/>
                    <a:pt x="287187" y="-324"/>
                    <a:pt x="287282" y="58"/>
                  </a:cubicBezTo>
                  <a:close/>
                </a:path>
              </a:pathLst>
            </a:custGeom>
            <a:solidFill>
              <a:srgbClr val="FAFAFA"/>
            </a:solidFill>
            <a:ln w="9525"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904B1C44-49CE-474F-A29D-301671B5D5EE}"/>
                </a:ext>
              </a:extLst>
            </p:cNvPr>
            <p:cNvSpPr/>
            <p:nvPr/>
          </p:nvSpPr>
          <p:spPr>
            <a:xfrm>
              <a:off x="5101203" y="4104713"/>
              <a:ext cx="419100" cy="57150"/>
            </a:xfrm>
            <a:custGeom>
              <a:avLst/>
              <a:gdLst>
                <a:gd name="connsiteX0" fmla="*/ 421868 w 419100"/>
                <a:gd name="connsiteY0" fmla="*/ 13039 h 57150"/>
                <a:gd name="connsiteX1" fmla="*/ 405009 w 419100"/>
                <a:gd name="connsiteY1" fmla="*/ 8944 h 57150"/>
                <a:gd name="connsiteX2" fmla="*/ 361384 w 419100"/>
                <a:gd name="connsiteY2" fmla="*/ 25136 h 57150"/>
                <a:gd name="connsiteX3" fmla="*/ 334334 w 419100"/>
                <a:gd name="connsiteY3" fmla="*/ 44853 h 57150"/>
                <a:gd name="connsiteX4" fmla="*/ 298234 w 419100"/>
                <a:gd name="connsiteY4" fmla="*/ 59331 h 57150"/>
                <a:gd name="connsiteX5" fmla="*/ 210889 w 419100"/>
                <a:gd name="connsiteY5" fmla="*/ 48948 h 57150"/>
                <a:gd name="connsiteX6" fmla="*/ 129641 w 419100"/>
                <a:gd name="connsiteY6" fmla="*/ 15802 h 57150"/>
                <a:gd name="connsiteX7" fmla="*/ 93160 w 419100"/>
                <a:gd name="connsiteY7" fmla="*/ 5800 h 57150"/>
                <a:gd name="connsiteX8" fmla="*/ 60394 w 419100"/>
                <a:gd name="connsiteY8" fmla="*/ 3800 h 57150"/>
                <a:gd name="connsiteX9" fmla="*/ 14770 w 419100"/>
                <a:gd name="connsiteY9" fmla="*/ 15992 h 57150"/>
                <a:gd name="connsiteX10" fmla="*/ 6 w 419100"/>
                <a:gd name="connsiteY10" fmla="*/ 25612 h 57150"/>
                <a:gd name="connsiteX11" fmla="*/ 3149 w 419100"/>
                <a:gd name="connsiteY11" fmla="*/ 22279 h 57150"/>
                <a:gd name="connsiteX12" fmla="*/ 13722 w 419100"/>
                <a:gd name="connsiteY12" fmla="*/ 14373 h 57150"/>
                <a:gd name="connsiteX13" fmla="*/ 60109 w 419100"/>
                <a:gd name="connsiteY13" fmla="*/ 371 h 57150"/>
                <a:gd name="connsiteX14" fmla="*/ 93827 w 419100"/>
                <a:gd name="connsiteY14" fmla="*/ 1800 h 57150"/>
                <a:gd name="connsiteX15" fmla="*/ 131165 w 419100"/>
                <a:gd name="connsiteY15" fmla="*/ 11515 h 57150"/>
                <a:gd name="connsiteX16" fmla="*/ 212509 w 419100"/>
                <a:gd name="connsiteY16" fmla="*/ 44281 h 57150"/>
                <a:gd name="connsiteX17" fmla="*/ 297376 w 419100"/>
                <a:gd name="connsiteY17" fmla="*/ 54854 h 57150"/>
                <a:gd name="connsiteX18" fmla="*/ 332047 w 419100"/>
                <a:gd name="connsiteY18" fmla="*/ 41424 h 57150"/>
                <a:gd name="connsiteX19" fmla="*/ 359289 w 419100"/>
                <a:gd name="connsiteY19" fmla="*/ 22279 h 57150"/>
                <a:gd name="connsiteX20" fmla="*/ 405009 w 419100"/>
                <a:gd name="connsiteY20" fmla="*/ 7038 h 57150"/>
                <a:gd name="connsiteX21" fmla="*/ 417868 w 419100"/>
                <a:gd name="connsiteY21" fmla="*/ 10468 h 57150"/>
                <a:gd name="connsiteX22" fmla="*/ 421868 w 419100"/>
                <a:gd name="connsiteY22" fmla="*/ 130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100" h="57150">
                  <a:moveTo>
                    <a:pt x="421868" y="13039"/>
                  </a:moveTo>
                  <a:cubicBezTo>
                    <a:pt x="421678" y="13706"/>
                    <a:pt x="416248" y="9420"/>
                    <a:pt x="405009" y="8944"/>
                  </a:cubicBezTo>
                  <a:cubicBezTo>
                    <a:pt x="393865" y="8372"/>
                    <a:pt x="377577" y="12944"/>
                    <a:pt x="361384" y="25136"/>
                  </a:cubicBezTo>
                  <a:cubicBezTo>
                    <a:pt x="353098" y="30946"/>
                    <a:pt x="344621" y="38185"/>
                    <a:pt x="334334" y="44853"/>
                  </a:cubicBezTo>
                  <a:cubicBezTo>
                    <a:pt x="324142" y="51615"/>
                    <a:pt x="311759" y="56664"/>
                    <a:pt x="298234" y="59331"/>
                  </a:cubicBezTo>
                  <a:cubicBezTo>
                    <a:pt x="270992" y="64570"/>
                    <a:pt x="240322" y="59521"/>
                    <a:pt x="210889" y="48948"/>
                  </a:cubicBezTo>
                  <a:cubicBezTo>
                    <a:pt x="181362" y="38280"/>
                    <a:pt x="154978" y="24755"/>
                    <a:pt x="129641" y="15802"/>
                  </a:cubicBezTo>
                  <a:cubicBezTo>
                    <a:pt x="117068" y="11229"/>
                    <a:pt x="104781" y="7801"/>
                    <a:pt x="93160" y="5800"/>
                  </a:cubicBezTo>
                  <a:cubicBezTo>
                    <a:pt x="81445" y="3895"/>
                    <a:pt x="70396" y="3324"/>
                    <a:pt x="60394" y="3800"/>
                  </a:cubicBezTo>
                  <a:cubicBezTo>
                    <a:pt x="40201" y="4848"/>
                    <a:pt x="24485" y="10468"/>
                    <a:pt x="14770" y="15992"/>
                  </a:cubicBezTo>
                  <a:cubicBezTo>
                    <a:pt x="4959" y="21517"/>
                    <a:pt x="387" y="25993"/>
                    <a:pt x="6" y="25612"/>
                  </a:cubicBezTo>
                  <a:cubicBezTo>
                    <a:pt x="-89" y="25517"/>
                    <a:pt x="959" y="24374"/>
                    <a:pt x="3149" y="22279"/>
                  </a:cubicBezTo>
                  <a:cubicBezTo>
                    <a:pt x="5340" y="20183"/>
                    <a:pt x="8864" y="17326"/>
                    <a:pt x="13722" y="14373"/>
                  </a:cubicBezTo>
                  <a:cubicBezTo>
                    <a:pt x="23437" y="8181"/>
                    <a:pt x="39439" y="1800"/>
                    <a:pt x="60109" y="371"/>
                  </a:cubicBezTo>
                  <a:cubicBezTo>
                    <a:pt x="70396" y="-391"/>
                    <a:pt x="81826" y="-10"/>
                    <a:pt x="93827" y="1800"/>
                  </a:cubicBezTo>
                  <a:cubicBezTo>
                    <a:pt x="105829" y="3705"/>
                    <a:pt x="118402" y="7038"/>
                    <a:pt x="131165" y="11515"/>
                  </a:cubicBezTo>
                  <a:cubicBezTo>
                    <a:pt x="156883" y="20278"/>
                    <a:pt x="183457" y="33804"/>
                    <a:pt x="212509" y="44281"/>
                  </a:cubicBezTo>
                  <a:cubicBezTo>
                    <a:pt x="241369" y="54663"/>
                    <a:pt x="271278" y="59617"/>
                    <a:pt x="297376" y="54854"/>
                  </a:cubicBezTo>
                  <a:cubicBezTo>
                    <a:pt x="310330" y="52473"/>
                    <a:pt x="322141" y="47805"/>
                    <a:pt x="332047" y="41424"/>
                  </a:cubicBezTo>
                  <a:cubicBezTo>
                    <a:pt x="342049" y="35137"/>
                    <a:pt x="350717" y="28089"/>
                    <a:pt x="359289" y="22279"/>
                  </a:cubicBezTo>
                  <a:cubicBezTo>
                    <a:pt x="376053" y="10182"/>
                    <a:pt x="393484" y="5800"/>
                    <a:pt x="405009" y="7038"/>
                  </a:cubicBezTo>
                  <a:cubicBezTo>
                    <a:pt x="410819" y="7515"/>
                    <a:pt x="415201" y="9134"/>
                    <a:pt x="417868" y="10468"/>
                  </a:cubicBezTo>
                  <a:cubicBezTo>
                    <a:pt x="420725" y="11896"/>
                    <a:pt x="421963" y="12944"/>
                    <a:pt x="421868" y="13039"/>
                  </a:cubicBezTo>
                  <a:close/>
                </a:path>
              </a:pathLst>
            </a:custGeom>
            <a:solidFill>
              <a:srgbClr val="FAFAFA"/>
            </a:solidFill>
            <a:ln w="9525" cap="flat">
              <a:no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AA698879-E7D5-4C4A-800A-5FA3DB143BB1}"/>
                </a:ext>
              </a:extLst>
            </p:cNvPr>
            <p:cNvSpPr/>
            <p:nvPr/>
          </p:nvSpPr>
          <p:spPr>
            <a:xfrm>
              <a:off x="6015908" y="4847265"/>
              <a:ext cx="66675" cy="342900"/>
            </a:xfrm>
            <a:custGeom>
              <a:avLst/>
              <a:gdLst>
                <a:gd name="connsiteX0" fmla="*/ 43801 w 66675"/>
                <a:gd name="connsiteY0" fmla="*/ 7 h 342900"/>
                <a:gd name="connsiteX1" fmla="*/ 46849 w 66675"/>
                <a:gd name="connsiteY1" fmla="*/ 2674 h 342900"/>
                <a:gd name="connsiteX2" fmla="*/ 54374 w 66675"/>
                <a:gd name="connsiteY2" fmla="*/ 11437 h 342900"/>
                <a:gd name="connsiteX3" fmla="*/ 69899 w 66675"/>
                <a:gd name="connsiteY3" fmla="*/ 50871 h 342900"/>
                <a:gd name="connsiteX4" fmla="*/ 57231 w 66675"/>
                <a:gd name="connsiteY4" fmla="*/ 112212 h 342900"/>
                <a:gd name="connsiteX5" fmla="*/ 10845 w 66675"/>
                <a:gd name="connsiteY5" fmla="*/ 172505 h 342900"/>
                <a:gd name="connsiteX6" fmla="*/ 6082 w 66675"/>
                <a:gd name="connsiteY6" fmla="*/ 209557 h 342900"/>
                <a:gd name="connsiteX7" fmla="*/ 18465 w 66675"/>
                <a:gd name="connsiteY7" fmla="*/ 243561 h 342900"/>
                <a:gd name="connsiteX8" fmla="*/ 38086 w 66675"/>
                <a:gd name="connsiteY8" fmla="*/ 303188 h 342900"/>
                <a:gd name="connsiteX9" fmla="*/ 20274 w 66675"/>
                <a:gd name="connsiteY9" fmla="*/ 341193 h 342900"/>
                <a:gd name="connsiteX10" fmla="*/ 9797 w 66675"/>
                <a:gd name="connsiteY10" fmla="*/ 346241 h 342900"/>
                <a:gd name="connsiteX11" fmla="*/ 5796 w 66675"/>
                <a:gd name="connsiteY11" fmla="*/ 346717 h 342900"/>
                <a:gd name="connsiteX12" fmla="*/ 19131 w 66675"/>
                <a:gd name="connsiteY12" fmla="*/ 339669 h 342900"/>
                <a:gd name="connsiteX13" fmla="*/ 34657 w 66675"/>
                <a:gd name="connsiteY13" fmla="*/ 303188 h 342900"/>
                <a:gd name="connsiteX14" fmla="*/ 14369 w 66675"/>
                <a:gd name="connsiteY14" fmla="*/ 245562 h 342900"/>
                <a:gd name="connsiteX15" fmla="*/ 1320 w 66675"/>
                <a:gd name="connsiteY15" fmla="*/ 210414 h 342900"/>
                <a:gd name="connsiteX16" fmla="*/ 6368 w 66675"/>
                <a:gd name="connsiteY16" fmla="*/ 170219 h 342900"/>
                <a:gd name="connsiteX17" fmla="*/ 30180 w 66675"/>
                <a:gd name="connsiteY17" fmla="*/ 137834 h 342900"/>
                <a:gd name="connsiteX18" fmla="*/ 53326 w 66675"/>
                <a:gd name="connsiteY18" fmla="*/ 109545 h 342900"/>
                <a:gd name="connsiteX19" fmla="*/ 66375 w 66675"/>
                <a:gd name="connsiteY19" fmla="*/ 51156 h 342900"/>
                <a:gd name="connsiteX20" fmla="*/ 52659 w 66675"/>
                <a:gd name="connsiteY20" fmla="*/ 12294 h 342900"/>
                <a:gd name="connsiteX21" fmla="*/ 43801 w 66675"/>
                <a:gd name="connsiteY21" fmla="*/ 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342900">
                  <a:moveTo>
                    <a:pt x="43801" y="7"/>
                  </a:moveTo>
                  <a:cubicBezTo>
                    <a:pt x="43896" y="-88"/>
                    <a:pt x="44944" y="769"/>
                    <a:pt x="46849" y="2674"/>
                  </a:cubicBezTo>
                  <a:cubicBezTo>
                    <a:pt x="48849" y="4484"/>
                    <a:pt x="51326" y="7437"/>
                    <a:pt x="54374" y="11437"/>
                  </a:cubicBezTo>
                  <a:cubicBezTo>
                    <a:pt x="60184" y="19534"/>
                    <a:pt x="67328" y="32868"/>
                    <a:pt x="69899" y="50871"/>
                  </a:cubicBezTo>
                  <a:cubicBezTo>
                    <a:pt x="72471" y="68587"/>
                    <a:pt x="70471" y="91638"/>
                    <a:pt x="57231" y="112212"/>
                  </a:cubicBezTo>
                  <a:cubicBezTo>
                    <a:pt x="44563" y="132690"/>
                    <a:pt x="23037" y="148978"/>
                    <a:pt x="10845" y="172505"/>
                  </a:cubicBezTo>
                  <a:cubicBezTo>
                    <a:pt x="5034" y="184316"/>
                    <a:pt x="3606" y="197365"/>
                    <a:pt x="6082" y="209557"/>
                  </a:cubicBezTo>
                  <a:cubicBezTo>
                    <a:pt x="8463" y="221749"/>
                    <a:pt x="13416" y="233084"/>
                    <a:pt x="18465" y="243561"/>
                  </a:cubicBezTo>
                  <a:cubicBezTo>
                    <a:pt x="28847" y="264326"/>
                    <a:pt x="38467" y="284519"/>
                    <a:pt x="38086" y="303188"/>
                  </a:cubicBezTo>
                  <a:cubicBezTo>
                    <a:pt x="37800" y="321857"/>
                    <a:pt x="28466" y="335287"/>
                    <a:pt x="20274" y="341193"/>
                  </a:cubicBezTo>
                  <a:cubicBezTo>
                    <a:pt x="16178" y="344241"/>
                    <a:pt x="12273" y="345574"/>
                    <a:pt x="9797" y="346241"/>
                  </a:cubicBezTo>
                  <a:cubicBezTo>
                    <a:pt x="7130" y="346717"/>
                    <a:pt x="5796" y="346812"/>
                    <a:pt x="5796" y="346717"/>
                  </a:cubicBezTo>
                  <a:cubicBezTo>
                    <a:pt x="5606" y="346146"/>
                    <a:pt x="11511" y="345860"/>
                    <a:pt x="19131" y="339669"/>
                  </a:cubicBezTo>
                  <a:cubicBezTo>
                    <a:pt x="26466" y="333668"/>
                    <a:pt x="34848" y="320619"/>
                    <a:pt x="34657" y="303188"/>
                  </a:cubicBezTo>
                  <a:cubicBezTo>
                    <a:pt x="34562" y="285662"/>
                    <a:pt x="25132" y="266421"/>
                    <a:pt x="14369" y="245562"/>
                  </a:cubicBezTo>
                  <a:cubicBezTo>
                    <a:pt x="9130" y="234989"/>
                    <a:pt x="3891" y="223464"/>
                    <a:pt x="1320" y="210414"/>
                  </a:cubicBezTo>
                  <a:cubicBezTo>
                    <a:pt x="-1443" y="197460"/>
                    <a:pt x="81" y="182887"/>
                    <a:pt x="6368" y="170219"/>
                  </a:cubicBezTo>
                  <a:cubicBezTo>
                    <a:pt x="12654" y="157646"/>
                    <a:pt x="21703" y="147359"/>
                    <a:pt x="30180" y="137834"/>
                  </a:cubicBezTo>
                  <a:cubicBezTo>
                    <a:pt x="38753" y="128309"/>
                    <a:pt x="47040" y="119260"/>
                    <a:pt x="53326" y="109545"/>
                  </a:cubicBezTo>
                  <a:cubicBezTo>
                    <a:pt x="66090" y="90209"/>
                    <a:pt x="68471" y="68301"/>
                    <a:pt x="66375" y="51156"/>
                  </a:cubicBezTo>
                  <a:cubicBezTo>
                    <a:pt x="64280" y="33726"/>
                    <a:pt x="57898" y="20581"/>
                    <a:pt x="52659" y="12294"/>
                  </a:cubicBezTo>
                  <a:cubicBezTo>
                    <a:pt x="47421" y="4293"/>
                    <a:pt x="43420" y="388"/>
                    <a:pt x="43801" y="7"/>
                  </a:cubicBezTo>
                  <a:close/>
                </a:path>
              </a:pathLst>
            </a:custGeom>
            <a:solidFill>
              <a:srgbClr val="FAFAFA"/>
            </a:solidFill>
            <a:ln w="9525"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851F8E87-D211-4D30-834D-AD5970B78F0E}"/>
                </a:ext>
              </a:extLst>
            </p:cNvPr>
            <p:cNvSpPr/>
            <p:nvPr/>
          </p:nvSpPr>
          <p:spPr>
            <a:xfrm>
              <a:off x="6444284" y="4860273"/>
              <a:ext cx="142875" cy="400050"/>
            </a:xfrm>
            <a:custGeom>
              <a:avLst/>
              <a:gdLst>
                <a:gd name="connsiteX0" fmla="*/ 14713 w 142875"/>
                <a:gd name="connsiteY0" fmla="*/ 405146 h 400050"/>
                <a:gd name="connsiteX1" fmla="*/ 11094 w 142875"/>
                <a:gd name="connsiteY1" fmla="*/ 402003 h 400050"/>
                <a:gd name="connsiteX2" fmla="*/ 3760 w 142875"/>
                <a:gd name="connsiteY2" fmla="*/ 390573 h 400050"/>
                <a:gd name="connsiteX3" fmla="*/ 6141 w 142875"/>
                <a:gd name="connsiteY3" fmla="*/ 341424 h 400050"/>
                <a:gd name="connsiteX4" fmla="*/ 24619 w 142875"/>
                <a:gd name="connsiteY4" fmla="*/ 312182 h 400050"/>
                <a:gd name="connsiteX5" fmla="*/ 51956 w 142875"/>
                <a:gd name="connsiteY5" fmla="*/ 283988 h 400050"/>
                <a:gd name="connsiteX6" fmla="*/ 78436 w 142875"/>
                <a:gd name="connsiteY6" fmla="*/ 250746 h 400050"/>
                <a:gd name="connsiteX7" fmla="*/ 91199 w 142875"/>
                <a:gd name="connsiteY7" fmla="*/ 207407 h 400050"/>
                <a:gd name="connsiteX8" fmla="*/ 87104 w 142875"/>
                <a:gd name="connsiteY8" fmla="*/ 118253 h 400050"/>
                <a:gd name="connsiteX9" fmla="*/ 96343 w 142875"/>
                <a:gd name="connsiteY9" fmla="*/ 45292 h 400050"/>
                <a:gd name="connsiteX10" fmla="*/ 127680 w 142875"/>
                <a:gd name="connsiteY10" fmla="*/ 6906 h 400050"/>
                <a:gd name="connsiteX11" fmla="*/ 139967 w 142875"/>
                <a:gd name="connsiteY11" fmla="*/ 1096 h 400050"/>
                <a:gd name="connsiteX12" fmla="*/ 144539 w 142875"/>
                <a:gd name="connsiteY12" fmla="*/ 48 h 400050"/>
                <a:gd name="connsiteX13" fmla="*/ 128728 w 142875"/>
                <a:gd name="connsiteY13" fmla="*/ 8525 h 400050"/>
                <a:gd name="connsiteX14" fmla="*/ 99581 w 142875"/>
                <a:gd name="connsiteY14" fmla="*/ 46625 h 400050"/>
                <a:gd name="connsiteX15" fmla="*/ 91675 w 142875"/>
                <a:gd name="connsiteY15" fmla="*/ 117968 h 400050"/>
                <a:gd name="connsiteX16" fmla="*/ 96152 w 142875"/>
                <a:gd name="connsiteY16" fmla="*/ 207979 h 400050"/>
                <a:gd name="connsiteX17" fmla="*/ 82722 w 142875"/>
                <a:gd name="connsiteY17" fmla="*/ 253127 h 400050"/>
                <a:gd name="connsiteX18" fmla="*/ 55290 w 142875"/>
                <a:gd name="connsiteY18" fmla="*/ 287227 h 400050"/>
                <a:gd name="connsiteX19" fmla="*/ 9475 w 142875"/>
                <a:gd name="connsiteY19" fmla="*/ 342853 h 400050"/>
                <a:gd name="connsiteX20" fmla="*/ 5665 w 142875"/>
                <a:gd name="connsiteY20" fmla="*/ 390002 h 400050"/>
                <a:gd name="connsiteX21" fmla="*/ 14713 w 142875"/>
                <a:gd name="connsiteY21" fmla="*/ 40514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875" h="400050">
                  <a:moveTo>
                    <a:pt x="14713" y="405146"/>
                  </a:moveTo>
                  <a:cubicBezTo>
                    <a:pt x="14618" y="405242"/>
                    <a:pt x="13380" y="404194"/>
                    <a:pt x="11094" y="402003"/>
                  </a:cubicBezTo>
                  <a:cubicBezTo>
                    <a:pt x="8998" y="399717"/>
                    <a:pt x="6046" y="396002"/>
                    <a:pt x="3760" y="390573"/>
                  </a:cubicBezTo>
                  <a:cubicBezTo>
                    <a:pt x="-1289" y="379715"/>
                    <a:pt x="-1955" y="361141"/>
                    <a:pt x="6141" y="341424"/>
                  </a:cubicBezTo>
                  <a:cubicBezTo>
                    <a:pt x="10046" y="331613"/>
                    <a:pt x="16333" y="321422"/>
                    <a:pt x="24619" y="312182"/>
                  </a:cubicBezTo>
                  <a:cubicBezTo>
                    <a:pt x="32716" y="302753"/>
                    <a:pt x="42336" y="293704"/>
                    <a:pt x="51956" y="283988"/>
                  </a:cubicBezTo>
                  <a:cubicBezTo>
                    <a:pt x="61576" y="274273"/>
                    <a:pt x="71292" y="263605"/>
                    <a:pt x="78436" y="250746"/>
                  </a:cubicBezTo>
                  <a:cubicBezTo>
                    <a:pt x="85579" y="237983"/>
                    <a:pt x="89580" y="223028"/>
                    <a:pt x="91199" y="207407"/>
                  </a:cubicBezTo>
                  <a:cubicBezTo>
                    <a:pt x="94342" y="176070"/>
                    <a:pt x="88723" y="145876"/>
                    <a:pt x="87104" y="118253"/>
                  </a:cubicBezTo>
                  <a:cubicBezTo>
                    <a:pt x="85103" y="90631"/>
                    <a:pt x="87484" y="64723"/>
                    <a:pt x="96343" y="45292"/>
                  </a:cubicBezTo>
                  <a:cubicBezTo>
                    <a:pt x="104820" y="25766"/>
                    <a:pt x="117488" y="13002"/>
                    <a:pt x="127680" y="6906"/>
                  </a:cubicBezTo>
                  <a:cubicBezTo>
                    <a:pt x="132728" y="3763"/>
                    <a:pt x="137014" y="2048"/>
                    <a:pt x="139967" y="1096"/>
                  </a:cubicBezTo>
                  <a:cubicBezTo>
                    <a:pt x="142920" y="239"/>
                    <a:pt x="144539" y="-142"/>
                    <a:pt x="144539" y="48"/>
                  </a:cubicBezTo>
                  <a:cubicBezTo>
                    <a:pt x="144730" y="620"/>
                    <a:pt x="138253" y="2048"/>
                    <a:pt x="128728" y="8525"/>
                  </a:cubicBezTo>
                  <a:cubicBezTo>
                    <a:pt x="119203" y="14907"/>
                    <a:pt x="107392" y="27480"/>
                    <a:pt x="99581" y="46625"/>
                  </a:cubicBezTo>
                  <a:cubicBezTo>
                    <a:pt x="91485" y="65580"/>
                    <a:pt x="89485" y="90631"/>
                    <a:pt x="91675" y="117968"/>
                  </a:cubicBezTo>
                  <a:cubicBezTo>
                    <a:pt x="93485" y="145304"/>
                    <a:pt x="99391" y="175594"/>
                    <a:pt x="96152" y="207979"/>
                  </a:cubicBezTo>
                  <a:cubicBezTo>
                    <a:pt x="94533" y="224076"/>
                    <a:pt x="90342" y="239697"/>
                    <a:pt x="82722" y="253127"/>
                  </a:cubicBezTo>
                  <a:cubicBezTo>
                    <a:pt x="75197" y="266558"/>
                    <a:pt x="65005" y="277511"/>
                    <a:pt x="55290" y="287227"/>
                  </a:cubicBezTo>
                  <a:cubicBezTo>
                    <a:pt x="35573" y="306563"/>
                    <a:pt x="17000" y="323422"/>
                    <a:pt x="9475" y="342853"/>
                  </a:cubicBezTo>
                  <a:cubicBezTo>
                    <a:pt x="1283" y="361712"/>
                    <a:pt x="1379" y="379334"/>
                    <a:pt x="5665" y="390002"/>
                  </a:cubicBezTo>
                  <a:cubicBezTo>
                    <a:pt x="9570" y="400670"/>
                    <a:pt x="15285" y="404765"/>
                    <a:pt x="14713" y="405146"/>
                  </a:cubicBezTo>
                  <a:close/>
                </a:path>
              </a:pathLst>
            </a:custGeom>
            <a:solidFill>
              <a:srgbClr val="FAFAFA"/>
            </a:solidFill>
            <a:ln w="9525"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41778E0E-A4D2-4B9B-AE72-DAAA41C0BA19}"/>
                </a:ext>
              </a:extLst>
            </p:cNvPr>
            <p:cNvSpPr/>
            <p:nvPr/>
          </p:nvSpPr>
          <p:spPr>
            <a:xfrm>
              <a:off x="5374281" y="5269038"/>
              <a:ext cx="1133475" cy="133350"/>
            </a:xfrm>
            <a:custGeom>
              <a:avLst/>
              <a:gdLst>
                <a:gd name="connsiteX0" fmla="*/ 1133579 w 1133475"/>
                <a:gd name="connsiteY0" fmla="*/ 122779 h 133350"/>
                <a:gd name="connsiteX1" fmla="*/ 1123007 w 1133475"/>
                <a:gd name="connsiteY1" fmla="*/ 129446 h 133350"/>
                <a:gd name="connsiteX2" fmla="*/ 1088431 w 1133475"/>
                <a:gd name="connsiteY2" fmla="*/ 139352 h 133350"/>
                <a:gd name="connsiteX3" fmla="*/ 1031852 w 1133475"/>
                <a:gd name="connsiteY3" fmla="*/ 132971 h 133350"/>
                <a:gd name="connsiteX4" fmla="*/ 963367 w 1133475"/>
                <a:gd name="connsiteY4" fmla="*/ 101348 h 133350"/>
                <a:gd name="connsiteX5" fmla="*/ 882310 w 1133475"/>
                <a:gd name="connsiteY5" fmla="*/ 60771 h 133350"/>
                <a:gd name="connsiteX6" fmla="*/ 780107 w 1133475"/>
                <a:gd name="connsiteY6" fmla="*/ 57247 h 133350"/>
                <a:gd name="connsiteX7" fmla="*/ 671331 w 1133475"/>
                <a:gd name="connsiteY7" fmla="*/ 94871 h 133350"/>
                <a:gd name="connsiteX8" fmla="*/ 553697 w 1133475"/>
                <a:gd name="connsiteY8" fmla="*/ 135447 h 133350"/>
                <a:gd name="connsiteX9" fmla="*/ 490261 w 1133475"/>
                <a:gd name="connsiteY9" fmla="*/ 138971 h 133350"/>
                <a:gd name="connsiteX10" fmla="*/ 431110 w 1133475"/>
                <a:gd name="connsiteY10" fmla="*/ 121445 h 133350"/>
                <a:gd name="connsiteX11" fmla="*/ 335860 w 1133475"/>
                <a:gd name="connsiteY11" fmla="*/ 55342 h 133350"/>
                <a:gd name="connsiteX12" fmla="*/ 290617 w 1133475"/>
                <a:gd name="connsiteY12" fmla="*/ 27052 h 133350"/>
                <a:gd name="connsiteX13" fmla="*/ 278996 w 1133475"/>
                <a:gd name="connsiteY13" fmla="*/ 21528 h 133350"/>
                <a:gd name="connsiteX14" fmla="*/ 267090 w 1133475"/>
                <a:gd name="connsiteY14" fmla="*/ 17051 h 133350"/>
                <a:gd name="connsiteX15" fmla="*/ 243373 w 1133475"/>
                <a:gd name="connsiteY15" fmla="*/ 10003 h 133350"/>
                <a:gd name="connsiteX16" fmla="*/ 153552 w 1133475"/>
                <a:gd name="connsiteY16" fmla="*/ 6383 h 133350"/>
                <a:gd name="connsiteX17" fmla="*/ 82210 w 1133475"/>
                <a:gd name="connsiteY17" fmla="*/ 27719 h 133350"/>
                <a:gd name="connsiteX18" fmla="*/ 68113 w 1133475"/>
                <a:gd name="connsiteY18" fmla="*/ 35053 h 133350"/>
                <a:gd name="connsiteX19" fmla="*/ 55444 w 1133475"/>
                <a:gd name="connsiteY19" fmla="*/ 42578 h 133350"/>
                <a:gd name="connsiteX20" fmla="*/ 44110 w 1133475"/>
                <a:gd name="connsiteY20" fmla="*/ 50008 h 133350"/>
                <a:gd name="connsiteX21" fmla="*/ 34489 w 1133475"/>
                <a:gd name="connsiteY21" fmla="*/ 57628 h 133350"/>
                <a:gd name="connsiteX22" fmla="*/ 19059 w 1133475"/>
                <a:gd name="connsiteY22" fmla="*/ 71248 h 133350"/>
                <a:gd name="connsiteX23" fmla="*/ 8581 w 1133475"/>
                <a:gd name="connsiteY23" fmla="*/ 82107 h 133350"/>
                <a:gd name="connsiteX24" fmla="*/ 2295 w 1133475"/>
                <a:gd name="connsiteY24" fmla="*/ 89060 h 133350"/>
                <a:gd name="connsiteX25" fmla="*/ 9 w 1133475"/>
                <a:gd name="connsiteY25" fmla="*/ 91346 h 133350"/>
                <a:gd name="connsiteX26" fmla="*/ 1914 w 1133475"/>
                <a:gd name="connsiteY26" fmla="*/ 88774 h 133350"/>
                <a:gd name="connsiteX27" fmla="*/ 7819 w 1133475"/>
                <a:gd name="connsiteY27" fmla="*/ 81535 h 133350"/>
                <a:gd name="connsiteX28" fmla="*/ 18011 w 1133475"/>
                <a:gd name="connsiteY28" fmla="*/ 70296 h 133350"/>
                <a:gd name="connsiteX29" fmla="*/ 33251 w 1133475"/>
                <a:gd name="connsiteY29" fmla="*/ 56199 h 133350"/>
                <a:gd name="connsiteX30" fmla="*/ 42871 w 1133475"/>
                <a:gd name="connsiteY30" fmla="*/ 48389 h 133350"/>
                <a:gd name="connsiteX31" fmla="*/ 54206 w 1133475"/>
                <a:gd name="connsiteY31" fmla="*/ 40673 h 133350"/>
                <a:gd name="connsiteX32" fmla="*/ 66874 w 1133475"/>
                <a:gd name="connsiteY32" fmla="*/ 32863 h 133350"/>
                <a:gd name="connsiteX33" fmla="*/ 81067 w 1133475"/>
                <a:gd name="connsiteY33" fmla="*/ 25243 h 133350"/>
                <a:gd name="connsiteX34" fmla="*/ 153171 w 1133475"/>
                <a:gd name="connsiteY34" fmla="*/ 2954 h 133350"/>
                <a:gd name="connsiteX35" fmla="*/ 244516 w 1133475"/>
                <a:gd name="connsiteY35" fmla="*/ 6098 h 133350"/>
                <a:gd name="connsiteX36" fmla="*/ 268709 w 1133475"/>
                <a:gd name="connsiteY36" fmla="*/ 13146 h 133350"/>
                <a:gd name="connsiteX37" fmla="*/ 280806 w 1133475"/>
                <a:gd name="connsiteY37" fmla="*/ 17623 h 133350"/>
                <a:gd name="connsiteX38" fmla="*/ 292712 w 1133475"/>
                <a:gd name="connsiteY38" fmla="*/ 23242 h 133350"/>
                <a:gd name="connsiteX39" fmla="*/ 338718 w 1133475"/>
                <a:gd name="connsiteY39" fmla="*/ 51817 h 133350"/>
                <a:gd name="connsiteX40" fmla="*/ 433396 w 1133475"/>
                <a:gd name="connsiteY40" fmla="*/ 117254 h 133350"/>
                <a:gd name="connsiteX41" fmla="*/ 490927 w 1133475"/>
                <a:gd name="connsiteY41" fmla="*/ 134209 h 133350"/>
                <a:gd name="connsiteX42" fmla="*/ 552840 w 1133475"/>
                <a:gd name="connsiteY42" fmla="*/ 130684 h 133350"/>
                <a:gd name="connsiteX43" fmla="*/ 669616 w 1133475"/>
                <a:gd name="connsiteY43" fmla="*/ 90489 h 133350"/>
                <a:gd name="connsiteX44" fmla="*/ 779249 w 1133475"/>
                <a:gd name="connsiteY44" fmla="*/ 52865 h 133350"/>
                <a:gd name="connsiteX45" fmla="*/ 883738 w 1133475"/>
                <a:gd name="connsiteY45" fmla="*/ 56961 h 133350"/>
                <a:gd name="connsiteX46" fmla="*/ 965273 w 1133475"/>
                <a:gd name="connsiteY46" fmla="*/ 98395 h 133350"/>
                <a:gd name="connsiteX47" fmla="*/ 1032805 w 1133475"/>
                <a:gd name="connsiteY47" fmla="*/ 130399 h 133350"/>
                <a:gd name="connsiteX48" fmla="*/ 1088431 w 1133475"/>
                <a:gd name="connsiteY48" fmla="*/ 137447 h 133350"/>
                <a:gd name="connsiteX49" fmla="*/ 1122721 w 1133475"/>
                <a:gd name="connsiteY49" fmla="*/ 128589 h 133350"/>
                <a:gd name="connsiteX50" fmla="*/ 1133579 w 1133475"/>
                <a:gd name="connsiteY50" fmla="*/ 12277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3475" h="133350">
                  <a:moveTo>
                    <a:pt x="1133579" y="122779"/>
                  </a:moveTo>
                  <a:cubicBezTo>
                    <a:pt x="1133579" y="122779"/>
                    <a:pt x="1130245" y="125636"/>
                    <a:pt x="1123007" y="129446"/>
                  </a:cubicBezTo>
                  <a:cubicBezTo>
                    <a:pt x="1115767" y="133351"/>
                    <a:pt x="1104147" y="137828"/>
                    <a:pt x="1088431" y="139352"/>
                  </a:cubicBezTo>
                  <a:cubicBezTo>
                    <a:pt x="1072810" y="140972"/>
                    <a:pt x="1053283" y="139257"/>
                    <a:pt x="1031852" y="132971"/>
                  </a:cubicBezTo>
                  <a:cubicBezTo>
                    <a:pt x="1010326" y="126970"/>
                    <a:pt x="987466" y="115349"/>
                    <a:pt x="963367" y="101348"/>
                  </a:cubicBezTo>
                  <a:cubicBezTo>
                    <a:pt x="939174" y="87631"/>
                    <a:pt x="913171" y="71153"/>
                    <a:pt x="882310" y="60771"/>
                  </a:cubicBezTo>
                  <a:cubicBezTo>
                    <a:pt x="851544" y="50389"/>
                    <a:pt x="815825" y="49531"/>
                    <a:pt x="780107" y="57247"/>
                  </a:cubicBezTo>
                  <a:cubicBezTo>
                    <a:pt x="744197" y="64676"/>
                    <a:pt x="708383" y="79440"/>
                    <a:pt x="671331" y="94871"/>
                  </a:cubicBezTo>
                  <a:cubicBezTo>
                    <a:pt x="634374" y="110110"/>
                    <a:pt x="595893" y="126970"/>
                    <a:pt x="553697" y="135447"/>
                  </a:cubicBezTo>
                  <a:cubicBezTo>
                    <a:pt x="532647" y="139828"/>
                    <a:pt x="511216" y="141162"/>
                    <a:pt x="490261" y="138971"/>
                  </a:cubicBezTo>
                  <a:cubicBezTo>
                    <a:pt x="469306" y="136971"/>
                    <a:pt x="449208" y="130494"/>
                    <a:pt x="431110" y="121445"/>
                  </a:cubicBezTo>
                  <a:cubicBezTo>
                    <a:pt x="394630" y="103252"/>
                    <a:pt x="365578" y="76868"/>
                    <a:pt x="335860" y="55342"/>
                  </a:cubicBezTo>
                  <a:cubicBezTo>
                    <a:pt x="321001" y="44578"/>
                    <a:pt x="306142" y="34482"/>
                    <a:pt x="290617" y="27052"/>
                  </a:cubicBezTo>
                  <a:cubicBezTo>
                    <a:pt x="286711" y="25148"/>
                    <a:pt x="282806" y="23338"/>
                    <a:pt x="278996" y="21528"/>
                  </a:cubicBezTo>
                  <a:cubicBezTo>
                    <a:pt x="275091" y="19814"/>
                    <a:pt x="271090" y="18575"/>
                    <a:pt x="267090" y="17051"/>
                  </a:cubicBezTo>
                  <a:cubicBezTo>
                    <a:pt x="259279" y="13908"/>
                    <a:pt x="251183" y="12098"/>
                    <a:pt x="243373" y="10003"/>
                  </a:cubicBezTo>
                  <a:cubicBezTo>
                    <a:pt x="211750" y="2288"/>
                    <a:pt x="180889" y="2478"/>
                    <a:pt x="153552" y="6383"/>
                  </a:cubicBezTo>
                  <a:cubicBezTo>
                    <a:pt x="126120" y="10384"/>
                    <a:pt x="102022" y="18194"/>
                    <a:pt x="82210" y="27719"/>
                  </a:cubicBezTo>
                  <a:cubicBezTo>
                    <a:pt x="77161" y="29910"/>
                    <a:pt x="72589" y="32767"/>
                    <a:pt x="68113" y="35053"/>
                  </a:cubicBezTo>
                  <a:cubicBezTo>
                    <a:pt x="63541" y="37339"/>
                    <a:pt x="59350" y="39911"/>
                    <a:pt x="55444" y="42578"/>
                  </a:cubicBezTo>
                  <a:cubicBezTo>
                    <a:pt x="51539" y="45150"/>
                    <a:pt x="47634" y="47531"/>
                    <a:pt x="44110" y="50008"/>
                  </a:cubicBezTo>
                  <a:cubicBezTo>
                    <a:pt x="40681" y="52675"/>
                    <a:pt x="37537" y="55151"/>
                    <a:pt x="34489" y="57628"/>
                  </a:cubicBezTo>
                  <a:cubicBezTo>
                    <a:pt x="28203" y="62200"/>
                    <a:pt x="23440" y="67248"/>
                    <a:pt x="19059" y="71248"/>
                  </a:cubicBezTo>
                  <a:cubicBezTo>
                    <a:pt x="14582" y="75249"/>
                    <a:pt x="11248" y="79059"/>
                    <a:pt x="8581" y="82107"/>
                  </a:cubicBezTo>
                  <a:cubicBezTo>
                    <a:pt x="6010" y="84965"/>
                    <a:pt x="3914" y="87250"/>
                    <a:pt x="2295" y="89060"/>
                  </a:cubicBezTo>
                  <a:cubicBezTo>
                    <a:pt x="866" y="90584"/>
                    <a:pt x="104" y="91346"/>
                    <a:pt x="9" y="91346"/>
                  </a:cubicBezTo>
                  <a:cubicBezTo>
                    <a:pt x="-86" y="91251"/>
                    <a:pt x="580" y="90394"/>
                    <a:pt x="1914" y="88774"/>
                  </a:cubicBezTo>
                  <a:cubicBezTo>
                    <a:pt x="3438" y="86965"/>
                    <a:pt x="5343" y="84488"/>
                    <a:pt x="7819" y="81535"/>
                  </a:cubicBezTo>
                  <a:cubicBezTo>
                    <a:pt x="10391" y="78297"/>
                    <a:pt x="13630" y="74392"/>
                    <a:pt x="18011" y="70296"/>
                  </a:cubicBezTo>
                  <a:cubicBezTo>
                    <a:pt x="22393" y="66105"/>
                    <a:pt x="27060" y="60961"/>
                    <a:pt x="33251" y="56199"/>
                  </a:cubicBezTo>
                  <a:cubicBezTo>
                    <a:pt x="36299" y="53723"/>
                    <a:pt x="39538" y="51151"/>
                    <a:pt x="42871" y="48389"/>
                  </a:cubicBezTo>
                  <a:cubicBezTo>
                    <a:pt x="46396" y="45817"/>
                    <a:pt x="50206" y="43340"/>
                    <a:pt x="54206" y="40673"/>
                  </a:cubicBezTo>
                  <a:cubicBezTo>
                    <a:pt x="58111" y="37911"/>
                    <a:pt x="62302" y="35244"/>
                    <a:pt x="66874" y="32863"/>
                  </a:cubicBezTo>
                  <a:cubicBezTo>
                    <a:pt x="71446" y="30481"/>
                    <a:pt x="76018" y="27529"/>
                    <a:pt x="81067" y="25243"/>
                  </a:cubicBezTo>
                  <a:cubicBezTo>
                    <a:pt x="101069" y="15337"/>
                    <a:pt x="125358" y="7336"/>
                    <a:pt x="153171" y="2954"/>
                  </a:cubicBezTo>
                  <a:cubicBezTo>
                    <a:pt x="180889" y="-1237"/>
                    <a:pt x="212226" y="-1618"/>
                    <a:pt x="244516" y="6098"/>
                  </a:cubicBezTo>
                  <a:cubicBezTo>
                    <a:pt x="252517" y="8193"/>
                    <a:pt x="260803" y="10003"/>
                    <a:pt x="268709" y="13146"/>
                  </a:cubicBezTo>
                  <a:cubicBezTo>
                    <a:pt x="272710" y="14670"/>
                    <a:pt x="276805" y="15908"/>
                    <a:pt x="280806" y="17623"/>
                  </a:cubicBezTo>
                  <a:cubicBezTo>
                    <a:pt x="284711" y="19432"/>
                    <a:pt x="288712" y="21338"/>
                    <a:pt x="292712" y="23242"/>
                  </a:cubicBezTo>
                  <a:cubicBezTo>
                    <a:pt x="308619" y="30863"/>
                    <a:pt x="323764" y="40959"/>
                    <a:pt x="338718" y="51817"/>
                  </a:cubicBezTo>
                  <a:cubicBezTo>
                    <a:pt x="368722" y="73344"/>
                    <a:pt x="397773" y="99538"/>
                    <a:pt x="433396" y="117254"/>
                  </a:cubicBezTo>
                  <a:cubicBezTo>
                    <a:pt x="451113" y="126017"/>
                    <a:pt x="470544" y="132304"/>
                    <a:pt x="490927" y="134209"/>
                  </a:cubicBezTo>
                  <a:cubicBezTo>
                    <a:pt x="511216" y="136209"/>
                    <a:pt x="532171" y="134971"/>
                    <a:pt x="552840" y="130684"/>
                  </a:cubicBezTo>
                  <a:cubicBezTo>
                    <a:pt x="594274" y="122302"/>
                    <a:pt x="632564" y="105729"/>
                    <a:pt x="669616" y="90489"/>
                  </a:cubicBezTo>
                  <a:cubicBezTo>
                    <a:pt x="706669" y="75154"/>
                    <a:pt x="742769" y="60390"/>
                    <a:pt x="779249" y="52865"/>
                  </a:cubicBezTo>
                  <a:cubicBezTo>
                    <a:pt x="815540" y="45055"/>
                    <a:pt x="852211" y="46102"/>
                    <a:pt x="883738" y="56961"/>
                  </a:cubicBezTo>
                  <a:cubicBezTo>
                    <a:pt x="915171" y="67724"/>
                    <a:pt x="941174" y="84488"/>
                    <a:pt x="965273" y="98395"/>
                  </a:cubicBezTo>
                  <a:cubicBezTo>
                    <a:pt x="989180" y="112587"/>
                    <a:pt x="1011564" y="124207"/>
                    <a:pt x="1032805" y="130399"/>
                  </a:cubicBezTo>
                  <a:cubicBezTo>
                    <a:pt x="1053855" y="136876"/>
                    <a:pt x="1073000" y="138781"/>
                    <a:pt x="1088431" y="137447"/>
                  </a:cubicBezTo>
                  <a:cubicBezTo>
                    <a:pt x="1103861" y="136304"/>
                    <a:pt x="1115387" y="132113"/>
                    <a:pt x="1122721" y="128589"/>
                  </a:cubicBezTo>
                  <a:cubicBezTo>
                    <a:pt x="1129960" y="125065"/>
                    <a:pt x="1133484" y="122493"/>
                    <a:pt x="1133579" y="122779"/>
                  </a:cubicBezTo>
                  <a:close/>
                </a:path>
              </a:pathLst>
            </a:custGeom>
            <a:solidFill>
              <a:srgbClr val="FAFAFA"/>
            </a:solidFill>
            <a:ln w="9525"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A971D6ED-8539-42FF-9207-5A5D7C706423}"/>
                </a:ext>
              </a:extLst>
            </p:cNvPr>
            <p:cNvSpPr/>
            <p:nvPr/>
          </p:nvSpPr>
          <p:spPr>
            <a:xfrm>
              <a:off x="5789669" y="2737575"/>
              <a:ext cx="628650" cy="1057275"/>
            </a:xfrm>
            <a:custGeom>
              <a:avLst/>
              <a:gdLst>
                <a:gd name="connsiteX0" fmla="*/ 188316 w 628650"/>
                <a:gd name="connsiteY0" fmla="*/ 1065376 h 1057275"/>
                <a:gd name="connsiteX1" fmla="*/ 188316 w 628650"/>
                <a:gd name="connsiteY1" fmla="*/ 1065376 h 1057275"/>
                <a:gd name="connsiteX2" fmla="*/ 395389 w 628650"/>
                <a:gd name="connsiteY2" fmla="*/ 884877 h 1057275"/>
                <a:gd name="connsiteX3" fmla="*/ 405295 w 628650"/>
                <a:gd name="connsiteY3" fmla="*/ 768291 h 1057275"/>
                <a:gd name="connsiteX4" fmla="*/ 590176 w 628650"/>
                <a:gd name="connsiteY4" fmla="*/ 605413 h 1057275"/>
                <a:gd name="connsiteX5" fmla="*/ 632562 w 628650"/>
                <a:gd name="connsiteY5" fmla="*/ 77824 h 1057275"/>
                <a:gd name="connsiteX6" fmla="*/ 632562 w 628650"/>
                <a:gd name="connsiteY6" fmla="*/ 77824 h 1057275"/>
                <a:gd name="connsiteX7" fmla="*/ 68015 w 628650"/>
                <a:gd name="connsiteY7" fmla="*/ 75633 h 1057275"/>
                <a:gd name="connsiteX8" fmla="*/ 42107 w 628650"/>
                <a:gd name="connsiteY8" fmla="*/ 90682 h 1057275"/>
                <a:gd name="connsiteX9" fmla="*/ 292 w 628650"/>
                <a:gd name="connsiteY9" fmla="*/ 856778 h 1057275"/>
                <a:gd name="connsiteX10" fmla="*/ 188316 w 628650"/>
                <a:gd name="connsiteY10" fmla="*/ 106537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650" h="1057275">
                  <a:moveTo>
                    <a:pt x="188316" y="1065376"/>
                  </a:moveTo>
                  <a:lnTo>
                    <a:pt x="188316" y="1065376"/>
                  </a:lnTo>
                  <a:cubicBezTo>
                    <a:pt x="294615" y="1070614"/>
                    <a:pt x="386055" y="990890"/>
                    <a:pt x="395389" y="884877"/>
                  </a:cubicBezTo>
                  <a:cubicBezTo>
                    <a:pt x="400914" y="822012"/>
                    <a:pt x="405295" y="768291"/>
                    <a:pt x="405295" y="768291"/>
                  </a:cubicBezTo>
                  <a:cubicBezTo>
                    <a:pt x="405295" y="768291"/>
                    <a:pt x="567601" y="764195"/>
                    <a:pt x="590176" y="605413"/>
                  </a:cubicBezTo>
                  <a:cubicBezTo>
                    <a:pt x="612750" y="446632"/>
                    <a:pt x="632562" y="77824"/>
                    <a:pt x="632562" y="77824"/>
                  </a:cubicBezTo>
                  <a:lnTo>
                    <a:pt x="632562" y="77824"/>
                  </a:lnTo>
                  <a:cubicBezTo>
                    <a:pt x="458731" y="-25142"/>
                    <a:pt x="242704" y="-25999"/>
                    <a:pt x="68015" y="75633"/>
                  </a:cubicBezTo>
                  <a:lnTo>
                    <a:pt x="42107" y="90682"/>
                  </a:lnTo>
                  <a:lnTo>
                    <a:pt x="292" y="856778"/>
                  </a:lnTo>
                  <a:cubicBezTo>
                    <a:pt x="-5613" y="966411"/>
                    <a:pt x="78683" y="1059946"/>
                    <a:pt x="188316" y="1065376"/>
                  </a:cubicBezTo>
                  <a:close/>
                </a:path>
              </a:pathLst>
            </a:custGeom>
            <a:solidFill>
              <a:srgbClr val="FFBE9D"/>
            </a:solidFill>
            <a:ln w="9525"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767581A0-A03C-411C-9069-BA533DC35BFA}"/>
                </a:ext>
              </a:extLst>
            </p:cNvPr>
            <p:cNvSpPr/>
            <p:nvPr/>
          </p:nvSpPr>
          <p:spPr>
            <a:xfrm>
              <a:off x="6217348" y="3041038"/>
              <a:ext cx="57150" cy="190500"/>
            </a:xfrm>
            <a:custGeom>
              <a:avLst/>
              <a:gdLst>
                <a:gd name="connsiteX0" fmla="*/ 0 w 57150"/>
                <a:gd name="connsiteY0" fmla="*/ 192223 h 190500"/>
                <a:gd name="connsiteX1" fmla="*/ 36385 w 57150"/>
                <a:gd name="connsiteY1" fmla="*/ 189270 h 190500"/>
                <a:gd name="connsiteX2" fmla="*/ 47720 w 57150"/>
                <a:gd name="connsiteY2" fmla="*/ 185650 h 190500"/>
                <a:gd name="connsiteX3" fmla="*/ 45720 w 57150"/>
                <a:gd name="connsiteY3" fmla="*/ 168696 h 190500"/>
                <a:gd name="connsiteX4" fmla="*/ 34195 w 57150"/>
                <a:gd name="connsiteY4" fmla="*/ 121928 h 190500"/>
                <a:gd name="connsiteX5" fmla="*/ 11906 w 57150"/>
                <a:gd name="connsiteY5" fmla="*/ 8 h 190500"/>
                <a:gd name="connsiteX6" fmla="*/ 46482 w 57150"/>
                <a:gd name="connsiteY6" fmla="*/ 118975 h 190500"/>
                <a:gd name="connsiteX7" fmla="*/ 57055 w 57150"/>
                <a:gd name="connsiteY7" fmla="*/ 165934 h 190500"/>
                <a:gd name="connsiteX8" fmla="*/ 57055 w 57150"/>
                <a:gd name="connsiteY8" fmla="*/ 190127 h 190500"/>
                <a:gd name="connsiteX9" fmla="*/ 46006 w 57150"/>
                <a:gd name="connsiteY9" fmla="*/ 198033 h 190500"/>
                <a:gd name="connsiteX10" fmla="*/ 36100 w 57150"/>
                <a:gd name="connsiteY10" fmla="*/ 198033 h 190500"/>
                <a:gd name="connsiteX11" fmla="*/ 0 w 57150"/>
                <a:gd name="connsiteY11" fmla="*/ 19222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190500">
                  <a:moveTo>
                    <a:pt x="0" y="192223"/>
                  </a:moveTo>
                  <a:cubicBezTo>
                    <a:pt x="95" y="190508"/>
                    <a:pt x="14002" y="189556"/>
                    <a:pt x="36385" y="189270"/>
                  </a:cubicBezTo>
                  <a:cubicBezTo>
                    <a:pt x="42196" y="189365"/>
                    <a:pt x="46863" y="188698"/>
                    <a:pt x="47720" y="185650"/>
                  </a:cubicBezTo>
                  <a:cubicBezTo>
                    <a:pt x="49244" y="182317"/>
                    <a:pt x="47815" y="175935"/>
                    <a:pt x="45720" y="168696"/>
                  </a:cubicBezTo>
                  <a:cubicBezTo>
                    <a:pt x="42005" y="153456"/>
                    <a:pt x="38195" y="138121"/>
                    <a:pt x="34195" y="121928"/>
                  </a:cubicBezTo>
                  <a:cubicBezTo>
                    <a:pt x="18478" y="55444"/>
                    <a:pt x="8477" y="865"/>
                    <a:pt x="11906" y="8"/>
                  </a:cubicBezTo>
                  <a:cubicBezTo>
                    <a:pt x="15240" y="-754"/>
                    <a:pt x="30766" y="52491"/>
                    <a:pt x="46482" y="118975"/>
                  </a:cubicBezTo>
                  <a:cubicBezTo>
                    <a:pt x="50101" y="135168"/>
                    <a:pt x="53626" y="150694"/>
                    <a:pt x="57055" y="165934"/>
                  </a:cubicBezTo>
                  <a:cubicBezTo>
                    <a:pt x="58293" y="172792"/>
                    <a:pt x="61246" y="181078"/>
                    <a:pt x="57055" y="190127"/>
                  </a:cubicBezTo>
                  <a:cubicBezTo>
                    <a:pt x="54864" y="194699"/>
                    <a:pt x="49911" y="197461"/>
                    <a:pt x="46006" y="198033"/>
                  </a:cubicBezTo>
                  <a:cubicBezTo>
                    <a:pt x="42100" y="198700"/>
                    <a:pt x="38862" y="198223"/>
                    <a:pt x="36100" y="198033"/>
                  </a:cubicBezTo>
                  <a:cubicBezTo>
                    <a:pt x="13716" y="196128"/>
                    <a:pt x="0" y="193937"/>
                    <a:pt x="0" y="192223"/>
                  </a:cubicBezTo>
                  <a:close/>
                </a:path>
              </a:pathLst>
            </a:custGeom>
            <a:solidFill>
              <a:srgbClr val="263238"/>
            </a:solidFill>
            <a:ln w="9525"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7991F5C7-62F1-477F-996F-31C8A67C523B}"/>
                </a:ext>
              </a:extLst>
            </p:cNvPr>
            <p:cNvSpPr/>
            <p:nvPr/>
          </p:nvSpPr>
          <p:spPr>
            <a:xfrm>
              <a:off x="5995701" y="3417855"/>
              <a:ext cx="190500" cy="123825"/>
            </a:xfrm>
            <a:custGeom>
              <a:avLst/>
              <a:gdLst>
                <a:gd name="connsiteX0" fmla="*/ 199739 w 190500"/>
                <a:gd name="connsiteY0" fmla="*/ 85820 h 123825"/>
                <a:gd name="connsiteX1" fmla="*/ 0 w 190500"/>
                <a:gd name="connsiteY1" fmla="*/ 0 h 123825"/>
                <a:gd name="connsiteX2" fmla="*/ 194786 w 190500"/>
                <a:gd name="connsiteY2" fmla="*/ 127063 h 123825"/>
                <a:gd name="connsiteX3" fmla="*/ 199739 w 190500"/>
                <a:gd name="connsiteY3" fmla="*/ 85820 h 123825"/>
              </a:gdLst>
              <a:ahLst/>
              <a:cxnLst>
                <a:cxn ang="0">
                  <a:pos x="connsiteX0" y="connsiteY0"/>
                </a:cxn>
                <a:cxn ang="0">
                  <a:pos x="connsiteX1" y="connsiteY1"/>
                </a:cxn>
                <a:cxn ang="0">
                  <a:pos x="connsiteX2" y="connsiteY2"/>
                </a:cxn>
                <a:cxn ang="0">
                  <a:pos x="connsiteX3" y="connsiteY3"/>
                </a:cxn>
              </a:cxnLst>
              <a:rect l="l" t="t" r="r" b="b"/>
              <a:pathLst>
                <a:path w="190500" h="123825">
                  <a:moveTo>
                    <a:pt x="199739" y="85820"/>
                  </a:moveTo>
                  <a:cubicBezTo>
                    <a:pt x="199739" y="85820"/>
                    <a:pt x="98203" y="80963"/>
                    <a:pt x="0" y="0"/>
                  </a:cubicBezTo>
                  <a:cubicBezTo>
                    <a:pt x="0" y="0"/>
                    <a:pt x="34195" y="120872"/>
                    <a:pt x="194786" y="127063"/>
                  </a:cubicBezTo>
                  <a:lnTo>
                    <a:pt x="199739" y="85820"/>
                  </a:lnTo>
                  <a:close/>
                </a:path>
              </a:pathLst>
            </a:custGeom>
            <a:solidFill>
              <a:srgbClr val="EB996E"/>
            </a:solidFill>
            <a:ln w="9525"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E1DF6721-E35A-46D7-A70B-25BC99E35278}"/>
                </a:ext>
              </a:extLst>
            </p:cNvPr>
            <p:cNvSpPr/>
            <p:nvPr/>
          </p:nvSpPr>
          <p:spPr>
            <a:xfrm>
              <a:off x="5782519" y="2694146"/>
              <a:ext cx="647700" cy="352425"/>
            </a:xfrm>
            <a:custGeom>
              <a:avLst/>
              <a:gdLst>
                <a:gd name="connsiteX0" fmla="*/ 637807 w 647700"/>
                <a:gd name="connsiteY0" fmla="*/ 161734 h 352425"/>
                <a:gd name="connsiteX1" fmla="*/ 414446 w 647700"/>
                <a:gd name="connsiteY1" fmla="*/ 133255 h 352425"/>
                <a:gd name="connsiteX2" fmla="*/ 215373 w 647700"/>
                <a:gd name="connsiteY2" fmla="*/ 77057 h 352425"/>
                <a:gd name="connsiteX3" fmla="*/ 100025 w 647700"/>
                <a:gd name="connsiteY3" fmla="*/ 198596 h 352425"/>
                <a:gd name="connsiteX4" fmla="*/ 31731 w 647700"/>
                <a:gd name="connsiteY4" fmla="*/ 353092 h 352425"/>
                <a:gd name="connsiteX5" fmla="*/ 21539 w 647700"/>
                <a:gd name="connsiteY5" fmla="*/ 92488 h 352425"/>
                <a:gd name="connsiteX6" fmla="*/ 185465 w 647700"/>
                <a:gd name="connsiteY6" fmla="*/ 23336 h 352425"/>
                <a:gd name="connsiteX7" fmla="*/ 361391 w 647700"/>
                <a:gd name="connsiteY7" fmla="*/ 0 h 352425"/>
                <a:gd name="connsiteX8" fmla="*/ 524174 w 647700"/>
                <a:gd name="connsiteY8" fmla="*/ 32194 h 352425"/>
                <a:gd name="connsiteX9" fmla="*/ 649237 w 647700"/>
                <a:gd name="connsiteY9" fmla="*/ 73914 h 352425"/>
                <a:gd name="connsiteX10" fmla="*/ 637807 w 647700"/>
                <a:gd name="connsiteY10" fmla="*/ 16173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700" h="352425">
                  <a:moveTo>
                    <a:pt x="637807" y="161734"/>
                  </a:moveTo>
                  <a:cubicBezTo>
                    <a:pt x="637807" y="161734"/>
                    <a:pt x="537794" y="203549"/>
                    <a:pt x="414446" y="133255"/>
                  </a:cubicBezTo>
                  <a:cubicBezTo>
                    <a:pt x="333483" y="87154"/>
                    <a:pt x="237662" y="61436"/>
                    <a:pt x="215373" y="77057"/>
                  </a:cubicBezTo>
                  <a:cubicBezTo>
                    <a:pt x="193085" y="92583"/>
                    <a:pt x="183845" y="178117"/>
                    <a:pt x="100025" y="198596"/>
                  </a:cubicBezTo>
                  <a:cubicBezTo>
                    <a:pt x="100025" y="198596"/>
                    <a:pt x="96692" y="362521"/>
                    <a:pt x="31731" y="353092"/>
                  </a:cubicBezTo>
                  <a:cubicBezTo>
                    <a:pt x="-33134" y="343662"/>
                    <a:pt x="21539" y="92488"/>
                    <a:pt x="21539" y="92488"/>
                  </a:cubicBezTo>
                  <a:lnTo>
                    <a:pt x="185465" y="23336"/>
                  </a:lnTo>
                  <a:lnTo>
                    <a:pt x="361391" y="0"/>
                  </a:lnTo>
                  <a:lnTo>
                    <a:pt x="524174" y="32194"/>
                  </a:lnTo>
                  <a:lnTo>
                    <a:pt x="649237" y="73914"/>
                  </a:lnTo>
                  <a:lnTo>
                    <a:pt x="637807" y="161734"/>
                  </a:lnTo>
                  <a:close/>
                </a:path>
              </a:pathLst>
            </a:custGeom>
            <a:solidFill>
              <a:srgbClr val="263238"/>
            </a:solidFill>
            <a:ln w="9525"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92054945-236A-4B83-8023-86C37943C474}"/>
                </a:ext>
              </a:extLst>
            </p:cNvPr>
            <p:cNvSpPr/>
            <p:nvPr/>
          </p:nvSpPr>
          <p:spPr>
            <a:xfrm>
              <a:off x="5713520" y="2985069"/>
              <a:ext cx="114300" cy="161925"/>
            </a:xfrm>
            <a:custGeom>
              <a:avLst/>
              <a:gdLst>
                <a:gd name="connsiteX0" fmla="*/ 116446 w 114300"/>
                <a:gd name="connsiteY0" fmla="*/ 10448 h 161925"/>
                <a:gd name="connsiteX1" fmla="*/ 717 w 114300"/>
                <a:gd name="connsiteY1" fmla="*/ 73123 h 161925"/>
                <a:gd name="connsiteX2" fmla="*/ 102445 w 114300"/>
                <a:gd name="connsiteY2" fmla="*/ 167325 h 161925"/>
                <a:gd name="connsiteX3" fmla="*/ 116446 w 114300"/>
                <a:gd name="connsiteY3" fmla="*/ 10448 h 161925"/>
              </a:gdLst>
              <a:ahLst/>
              <a:cxnLst>
                <a:cxn ang="0">
                  <a:pos x="connsiteX0" y="connsiteY0"/>
                </a:cxn>
                <a:cxn ang="0">
                  <a:pos x="connsiteX1" y="connsiteY1"/>
                </a:cxn>
                <a:cxn ang="0">
                  <a:pos x="connsiteX2" y="connsiteY2"/>
                </a:cxn>
                <a:cxn ang="0">
                  <a:pos x="connsiteX3" y="connsiteY3"/>
                </a:cxn>
              </a:cxnLst>
              <a:rect l="l" t="t" r="r" b="b"/>
              <a:pathLst>
                <a:path w="114300" h="161925">
                  <a:moveTo>
                    <a:pt x="116446" y="10448"/>
                  </a:moveTo>
                  <a:cubicBezTo>
                    <a:pt x="113874" y="8924"/>
                    <a:pt x="11385" y="-36034"/>
                    <a:pt x="717" y="73123"/>
                  </a:cubicBezTo>
                  <a:cubicBezTo>
                    <a:pt x="-9951" y="182279"/>
                    <a:pt x="101873" y="170468"/>
                    <a:pt x="102445" y="167325"/>
                  </a:cubicBezTo>
                  <a:cubicBezTo>
                    <a:pt x="102921" y="164277"/>
                    <a:pt x="116446" y="10448"/>
                    <a:pt x="116446" y="10448"/>
                  </a:cubicBezTo>
                  <a:close/>
                </a:path>
              </a:pathLst>
            </a:custGeom>
            <a:solidFill>
              <a:srgbClr val="FFBE9D"/>
            </a:solidFill>
            <a:ln w="9525"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1662EC3B-1047-44EE-BF07-59F9B3694767}"/>
                </a:ext>
              </a:extLst>
            </p:cNvPr>
            <p:cNvSpPr/>
            <p:nvPr/>
          </p:nvSpPr>
          <p:spPr>
            <a:xfrm>
              <a:off x="5741620" y="3019230"/>
              <a:ext cx="38100" cy="95250"/>
            </a:xfrm>
            <a:custGeom>
              <a:avLst/>
              <a:gdLst>
                <a:gd name="connsiteX0" fmla="*/ 45008 w 38100"/>
                <a:gd name="connsiteY0" fmla="*/ 88586 h 95250"/>
                <a:gd name="connsiteX1" fmla="*/ 39578 w 38100"/>
                <a:gd name="connsiteY1" fmla="*/ 90872 h 95250"/>
                <a:gd name="connsiteX2" fmla="*/ 25291 w 38100"/>
                <a:gd name="connsiteY2" fmla="*/ 89825 h 95250"/>
                <a:gd name="connsiteX3" fmla="*/ 7670 w 38100"/>
                <a:gd name="connsiteY3" fmla="*/ 45438 h 95250"/>
                <a:gd name="connsiteX4" fmla="*/ 15671 w 38100"/>
                <a:gd name="connsiteY4" fmla="*/ 18673 h 95250"/>
                <a:gd name="connsiteX5" fmla="*/ 31387 w 38100"/>
                <a:gd name="connsiteY5" fmla="*/ 5433 h 95250"/>
                <a:gd name="connsiteX6" fmla="*/ 42150 w 38100"/>
                <a:gd name="connsiteY6" fmla="*/ 11720 h 95250"/>
                <a:gd name="connsiteX7" fmla="*/ 43007 w 38100"/>
                <a:gd name="connsiteY7" fmla="*/ 17244 h 95250"/>
                <a:gd name="connsiteX8" fmla="*/ 45103 w 38100"/>
                <a:gd name="connsiteY8" fmla="*/ 11053 h 95250"/>
                <a:gd name="connsiteX9" fmla="*/ 41483 w 38100"/>
                <a:gd name="connsiteY9" fmla="*/ 3814 h 95250"/>
                <a:gd name="connsiteX10" fmla="*/ 31196 w 38100"/>
                <a:gd name="connsiteY10" fmla="*/ 4 h 95250"/>
                <a:gd name="connsiteX11" fmla="*/ 9670 w 38100"/>
                <a:gd name="connsiteY11" fmla="*/ 14958 h 95250"/>
                <a:gd name="connsiteX12" fmla="*/ 145 w 38100"/>
                <a:gd name="connsiteY12" fmla="*/ 44771 h 95250"/>
                <a:gd name="connsiteX13" fmla="*/ 23291 w 38100"/>
                <a:gd name="connsiteY13" fmla="*/ 94587 h 95250"/>
                <a:gd name="connsiteX14" fmla="*/ 41007 w 38100"/>
                <a:gd name="connsiteY14" fmla="*/ 93349 h 95250"/>
                <a:gd name="connsiteX15" fmla="*/ 45008 w 38100"/>
                <a:gd name="connsiteY15" fmla="*/ 885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0" h="95250">
                  <a:moveTo>
                    <a:pt x="45008" y="88586"/>
                  </a:moveTo>
                  <a:cubicBezTo>
                    <a:pt x="44531" y="88205"/>
                    <a:pt x="43007" y="89729"/>
                    <a:pt x="39578" y="90872"/>
                  </a:cubicBezTo>
                  <a:cubicBezTo>
                    <a:pt x="36340" y="92015"/>
                    <a:pt x="30815" y="92492"/>
                    <a:pt x="25291" y="89825"/>
                  </a:cubicBezTo>
                  <a:cubicBezTo>
                    <a:pt x="14147" y="84491"/>
                    <a:pt x="6241" y="65250"/>
                    <a:pt x="7670" y="45438"/>
                  </a:cubicBezTo>
                  <a:cubicBezTo>
                    <a:pt x="8336" y="35437"/>
                    <a:pt x="11384" y="26198"/>
                    <a:pt x="15671" y="18673"/>
                  </a:cubicBezTo>
                  <a:cubicBezTo>
                    <a:pt x="19766" y="11053"/>
                    <a:pt x="25481" y="5909"/>
                    <a:pt x="31387" y="5433"/>
                  </a:cubicBezTo>
                  <a:cubicBezTo>
                    <a:pt x="37292" y="4671"/>
                    <a:pt x="41102" y="8576"/>
                    <a:pt x="42150" y="11720"/>
                  </a:cubicBezTo>
                  <a:cubicBezTo>
                    <a:pt x="43293" y="14958"/>
                    <a:pt x="42436" y="17054"/>
                    <a:pt x="43007" y="17244"/>
                  </a:cubicBezTo>
                  <a:cubicBezTo>
                    <a:pt x="43293" y="17530"/>
                    <a:pt x="45484" y="15625"/>
                    <a:pt x="45103" y="11053"/>
                  </a:cubicBezTo>
                  <a:cubicBezTo>
                    <a:pt x="44817" y="8862"/>
                    <a:pt x="43865" y="6100"/>
                    <a:pt x="41483" y="3814"/>
                  </a:cubicBezTo>
                  <a:cubicBezTo>
                    <a:pt x="39102" y="1433"/>
                    <a:pt x="35292" y="4"/>
                    <a:pt x="31196" y="4"/>
                  </a:cubicBezTo>
                  <a:cubicBezTo>
                    <a:pt x="22719" y="-187"/>
                    <a:pt x="14432" y="6767"/>
                    <a:pt x="9670" y="14958"/>
                  </a:cubicBezTo>
                  <a:cubicBezTo>
                    <a:pt x="4526" y="23150"/>
                    <a:pt x="907" y="33532"/>
                    <a:pt x="145" y="44771"/>
                  </a:cubicBezTo>
                  <a:cubicBezTo>
                    <a:pt x="-1284" y="66869"/>
                    <a:pt x="7955" y="88491"/>
                    <a:pt x="23291" y="94587"/>
                  </a:cubicBezTo>
                  <a:cubicBezTo>
                    <a:pt x="30815" y="97349"/>
                    <a:pt x="37388" y="95635"/>
                    <a:pt x="41007" y="93349"/>
                  </a:cubicBezTo>
                  <a:cubicBezTo>
                    <a:pt x="44531" y="91253"/>
                    <a:pt x="45389" y="88872"/>
                    <a:pt x="45008" y="88586"/>
                  </a:cubicBezTo>
                  <a:close/>
                </a:path>
              </a:pathLst>
            </a:custGeom>
            <a:solidFill>
              <a:srgbClr val="EB996E"/>
            </a:solidFill>
            <a:ln w="9525"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992FAEF9-C69D-4FE7-A6BF-0DF86327AEB2}"/>
                </a:ext>
              </a:extLst>
            </p:cNvPr>
            <p:cNvSpPr/>
            <p:nvPr/>
          </p:nvSpPr>
          <p:spPr>
            <a:xfrm>
              <a:off x="5727818" y="2552016"/>
              <a:ext cx="771525" cy="314325"/>
            </a:xfrm>
            <a:custGeom>
              <a:avLst/>
              <a:gdLst>
                <a:gd name="connsiteX0" fmla="*/ 227116 w 771525"/>
                <a:gd name="connsiteY0" fmla="*/ 236618 h 314325"/>
                <a:gd name="connsiteX1" fmla="*/ 154441 w 771525"/>
                <a:gd name="connsiteY1" fmla="*/ 301673 h 314325"/>
                <a:gd name="connsiteX2" fmla="*/ 61191 w 771525"/>
                <a:gd name="connsiteY2" fmla="*/ 321390 h 314325"/>
                <a:gd name="connsiteX3" fmla="*/ 40 w 771525"/>
                <a:gd name="connsiteY3" fmla="*/ 253953 h 314325"/>
                <a:gd name="connsiteX4" fmla="*/ 62429 w 771525"/>
                <a:gd name="connsiteY4" fmla="*/ 196517 h 314325"/>
                <a:gd name="connsiteX5" fmla="*/ 29473 w 771525"/>
                <a:gd name="connsiteY5" fmla="*/ 151845 h 314325"/>
                <a:gd name="connsiteX6" fmla="*/ 82432 w 771525"/>
                <a:gd name="connsiteY6" fmla="*/ 135462 h 314325"/>
                <a:gd name="connsiteX7" fmla="*/ 73669 w 771525"/>
                <a:gd name="connsiteY7" fmla="*/ 68882 h 314325"/>
                <a:gd name="connsiteX8" fmla="*/ 154060 w 771525"/>
                <a:gd name="connsiteY8" fmla="*/ 65739 h 314325"/>
                <a:gd name="connsiteX9" fmla="*/ 231593 w 771525"/>
                <a:gd name="connsiteY9" fmla="*/ 98600 h 314325"/>
                <a:gd name="connsiteX10" fmla="*/ 357228 w 771525"/>
                <a:gd name="connsiteY10" fmla="*/ 67739 h 314325"/>
                <a:gd name="connsiteX11" fmla="*/ 474195 w 771525"/>
                <a:gd name="connsiteY11" fmla="*/ 6684 h 314325"/>
                <a:gd name="connsiteX12" fmla="*/ 632786 w 771525"/>
                <a:gd name="connsiteY12" fmla="*/ 23734 h 314325"/>
                <a:gd name="connsiteX13" fmla="*/ 740514 w 771525"/>
                <a:gd name="connsiteY13" fmla="*/ 102315 h 314325"/>
                <a:gd name="connsiteX14" fmla="*/ 768803 w 771525"/>
                <a:gd name="connsiteY14" fmla="*/ 229474 h 314325"/>
                <a:gd name="connsiteX15" fmla="*/ 671458 w 771525"/>
                <a:gd name="connsiteY15" fmla="*/ 309008 h 314325"/>
                <a:gd name="connsiteX16" fmla="*/ 488101 w 771525"/>
                <a:gd name="connsiteY16" fmla="*/ 258144 h 314325"/>
                <a:gd name="connsiteX17" fmla="*/ 232355 w 771525"/>
                <a:gd name="connsiteY17" fmla="*/ 205185 h 314325"/>
                <a:gd name="connsiteX18" fmla="*/ 227116 w 771525"/>
                <a:gd name="connsiteY18" fmla="*/ 23661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1525" h="314325">
                  <a:moveTo>
                    <a:pt x="227116" y="236618"/>
                  </a:moveTo>
                  <a:cubicBezTo>
                    <a:pt x="204828" y="260430"/>
                    <a:pt x="182158" y="284433"/>
                    <a:pt x="154441" y="301673"/>
                  </a:cubicBezTo>
                  <a:cubicBezTo>
                    <a:pt x="126723" y="318914"/>
                    <a:pt x="92909" y="328724"/>
                    <a:pt x="61191" y="321390"/>
                  </a:cubicBezTo>
                  <a:cubicBezTo>
                    <a:pt x="29377" y="314056"/>
                    <a:pt x="1279" y="286529"/>
                    <a:pt x="40" y="253953"/>
                  </a:cubicBezTo>
                  <a:cubicBezTo>
                    <a:pt x="-1293" y="221378"/>
                    <a:pt x="30616" y="189564"/>
                    <a:pt x="62429" y="196517"/>
                  </a:cubicBezTo>
                  <a:cubicBezTo>
                    <a:pt x="40807" y="196898"/>
                    <a:pt x="22710" y="172419"/>
                    <a:pt x="29473" y="151845"/>
                  </a:cubicBezTo>
                  <a:cubicBezTo>
                    <a:pt x="36235" y="131271"/>
                    <a:pt x="65287" y="122318"/>
                    <a:pt x="82432" y="135462"/>
                  </a:cubicBezTo>
                  <a:cubicBezTo>
                    <a:pt x="54809" y="130319"/>
                    <a:pt x="51666" y="86408"/>
                    <a:pt x="73669" y="68882"/>
                  </a:cubicBezTo>
                  <a:cubicBezTo>
                    <a:pt x="95671" y="51356"/>
                    <a:pt x="128056" y="55166"/>
                    <a:pt x="154060" y="65739"/>
                  </a:cubicBezTo>
                  <a:cubicBezTo>
                    <a:pt x="180158" y="76312"/>
                    <a:pt x="204066" y="92695"/>
                    <a:pt x="231593" y="98600"/>
                  </a:cubicBezTo>
                  <a:cubicBezTo>
                    <a:pt x="274741" y="107840"/>
                    <a:pt x="319033" y="89933"/>
                    <a:pt x="357228" y="67739"/>
                  </a:cubicBezTo>
                  <a:cubicBezTo>
                    <a:pt x="395423" y="45546"/>
                    <a:pt x="431713" y="18400"/>
                    <a:pt x="474195" y="6684"/>
                  </a:cubicBezTo>
                  <a:cubicBezTo>
                    <a:pt x="526392" y="-7794"/>
                    <a:pt x="582875" y="2779"/>
                    <a:pt x="632786" y="23734"/>
                  </a:cubicBezTo>
                  <a:cubicBezTo>
                    <a:pt x="674220" y="41165"/>
                    <a:pt x="713558" y="66311"/>
                    <a:pt x="740514" y="102315"/>
                  </a:cubicBezTo>
                  <a:cubicBezTo>
                    <a:pt x="767470" y="138320"/>
                    <a:pt x="780805" y="186135"/>
                    <a:pt x="768803" y="229474"/>
                  </a:cubicBezTo>
                  <a:cubicBezTo>
                    <a:pt x="756802" y="272813"/>
                    <a:pt x="716511" y="308817"/>
                    <a:pt x="671458" y="309008"/>
                  </a:cubicBezTo>
                  <a:cubicBezTo>
                    <a:pt x="671458" y="309008"/>
                    <a:pt x="570397" y="319199"/>
                    <a:pt x="488101" y="258144"/>
                  </a:cubicBezTo>
                  <a:cubicBezTo>
                    <a:pt x="405805" y="197089"/>
                    <a:pt x="232355" y="205185"/>
                    <a:pt x="232355" y="205185"/>
                  </a:cubicBezTo>
                  <a:lnTo>
                    <a:pt x="227116" y="236618"/>
                  </a:lnTo>
                  <a:close/>
                </a:path>
              </a:pathLst>
            </a:custGeom>
            <a:solidFill>
              <a:srgbClr val="263238"/>
            </a:solidFill>
            <a:ln w="9525"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51F1C9FA-505D-4E07-8B7C-19612096C6D6}"/>
                </a:ext>
              </a:extLst>
            </p:cNvPr>
            <p:cNvSpPr/>
            <p:nvPr/>
          </p:nvSpPr>
          <p:spPr>
            <a:xfrm>
              <a:off x="5802809" y="2661334"/>
              <a:ext cx="638175" cy="190500"/>
            </a:xfrm>
            <a:custGeom>
              <a:avLst/>
              <a:gdLst>
                <a:gd name="connsiteX0" fmla="*/ 11 w 638175"/>
                <a:gd name="connsiteY0" fmla="*/ 141 h 190500"/>
                <a:gd name="connsiteX1" fmla="*/ 6298 w 638175"/>
                <a:gd name="connsiteY1" fmla="*/ 5189 h 190500"/>
                <a:gd name="connsiteX2" fmla="*/ 25919 w 638175"/>
                <a:gd name="connsiteY2" fmla="*/ 17191 h 190500"/>
                <a:gd name="connsiteX3" fmla="*/ 104691 w 638175"/>
                <a:gd name="connsiteY3" fmla="*/ 48528 h 190500"/>
                <a:gd name="connsiteX4" fmla="*/ 229945 w 638175"/>
                <a:gd name="connsiteY4" fmla="*/ 60434 h 190500"/>
                <a:gd name="connsiteX5" fmla="*/ 380249 w 638175"/>
                <a:gd name="connsiteY5" fmla="*/ 29097 h 190500"/>
                <a:gd name="connsiteX6" fmla="*/ 528840 w 638175"/>
                <a:gd name="connsiteY6" fmla="*/ 20906 h 190500"/>
                <a:gd name="connsiteX7" fmla="*/ 624185 w 638175"/>
                <a:gd name="connsiteY7" fmla="*/ 88819 h 190500"/>
                <a:gd name="connsiteX8" fmla="*/ 632471 w 638175"/>
                <a:gd name="connsiteY8" fmla="*/ 168067 h 190500"/>
                <a:gd name="connsiteX9" fmla="*/ 619899 w 638175"/>
                <a:gd name="connsiteY9" fmla="*/ 195689 h 190500"/>
                <a:gd name="connsiteX10" fmla="*/ 625613 w 638175"/>
                <a:gd name="connsiteY10" fmla="*/ 189974 h 190500"/>
                <a:gd name="connsiteX11" fmla="*/ 636758 w 638175"/>
                <a:gd name="connsiteY11" fmla="*/ 169496 h 190500"/>
                <a:gd name="connsiteX12" fmla="*/ 631614 w 638175"/>
                <a:gd name="connsiteY12" fmla="*/ 85104 h 190500"/>
                <a:gd name="connsiteX13" fmla="*/ 531411 w 638175"/>
                <a:gd name="connsiteY13" fmla="*/ 10333 h 190500"/>
                <a:gd name="connsiteX14" fmla="*/ 377487 w 638175"/>
                <a:gd name="connsiteY14" fmla="*/ 17667 h 190500"/>
                <a:gd name="connsiteX15" fmla="*/ 229088 w 638175"/>
                <a:gd name="connsiteY15" fmla="*/ 49671 h 190500"/>
                <a:gd name="connsiteX16" fmla="*/ 106691 w 638175"/>
                <a:gd name="connsiteY16" fmla="*/ 40432 h 190500"/>
                <a:gd name="connsiteX17" fmla="*/ 11 w 638175"/>
                <a:gd name="connsiteY17" fmla="*/ 14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175" h="190500">
                  <a:moveTo>
                    <a:pt x="11" y="141"/>
                  </a:moveTo>
                  <a:cubicBezTo>
                    <a:pt x="-179" y="522"/>
                    <a:pt x="2012" y="2237"/>
                    <a:pt x="6298" y="5189"/>
                  </a:cubicBezTo>
                  <a:cubicBezTo>
                    <a:pt x="10584" y="8237"/>
                    <a:pt x="17252" y="12238"/>
                    <a:pt x="25919" y="17191"/>
                  </a:cubicBezTo>
                  <a:cubicBezTo>
                    <a:pt x="43350" y="26906"/>
                    <a:pt x="69925" y="39098"/>
                    <a:pt x="104691" y="48528"/>
                  </a:cubicBezTo>
                  <a:cubicBezTo>
                    <a:pt x="139267" y="57863"/>
                    <a:pt x="182320" y="63863"/>
                    <a:pt x="229945" y="60434"/>
                  </a:cubicBezTo>
                  <a:cubicBezTo>
                    <a:pt x="277761" y="57291"/>
                    <a:pt x="327957" y="41861"/>
                    <a:pt x="380249" y="29097"/>
                  </a:cubicBezTo>
                  <a:cubicBezTo>
                    <a:pt x="432351" y="16238"/>
                    <a:pt x="484167" y="9857"/>
                    <a:pt x="528840" y="20906"/>
                  </a:cubicBezTo>
                  <a:cubicBezTo>
                    <a:pt x="573512" y="31193"/>
                    <a:pt x="608754" y="58244"/>
                    <a:pt x="624185" y="88819"/>
                  </a:cubicBezTo>
                  <a:cubicBezTo>
                    <a:pt x="639901" y="119680"/>
                    <a:pt x="637996" y="149874"/>
                    <a:pt x="632471" y="168067"/>
                  </a:cubicBezTo>
                  <a:cubicBezTo>
                    <a:pt x="626757" y="186736"/>
                    <a:pt x="618851" y="195023"/>
                    <a:pt x="619899" y="195689"/>
                  </a:cubicBezTo>
                  <a:cubicBezTo>
                    <a:pt x="620184" y="195975"/>
                    <a:pt x="622184" y="193975"/>
                    <a:pt x="625613" y="189974"/>
                  </a:cubicBezTo>
                  <a:cubicBezTo>
                    <a:pt x="628661" y="185688"/>
                    <a:pt x="633329" y="179116"/>
                    <a:pt x="636758" y="169496"/>
                  </a:cubicBezTo>
                  <a:cubicBezTo>
                    <a:pt x="643997" y="150827"/>
                    <a:pt x="647521" y="118823"/>
                    <a:pt x="631614" y="85104"/>
                  </a:cubicBezTo>
                  <a:cubicBezTo>
                    <a:pt x="615803" y="51481"/>
                    <a:pt x="578465" y="21858"/>
                    <a:pt x="531411" y="10333"/>
                  </a:cubicBezTo>
                  <a:cubicBezTo>
                    <a:pt x="484167" y="-1859"/>
                    <a:pt x="430256" y="4618"/>
                    <a:pt x="377487" y="17667"/>
                  </a:cubicBezTo>
                  <a:cubicBezTo>
                    <a:pt x="324528" y="30621"/>
                    <a:pt x="275379" y="46052"/>
                    <a:pt x="229088" y="49671"/>
                  </a:cubicBezTo>
                  <a:cubicBezTo>
                    <a:pt x="182891" y="53576"/>
                    <a:pt x="140791" y="48623"/>
                    <a:pt x="106691" y="40432"/>
                  </a:cubicBezTo>
                  <a:cubicBezTo>
                    <a:pt x="38016" y="23858"/>
                    <a:pt x="1059" y="-2145"/>
                    <a:pt x="11" y="141"/>
                  </a:cubicBezTo>
                  <a:close/>
                </a:path>
              </a:pathLst>
            </a:custGeom>
            <a:solidFill>
              <a:srgbClr val="455A64"/>
            </a:solidFill>
            <a:ln w="9525"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67A44D5F-E11A-471A-AD74-18E728E11A61}"/>
                </a:ext>
              </a:extLst>
            </p:cNvPr>
            <p:cNvSpPr/>
            <p:nvPr/>
          </p:nvSpPr>
          <p:spPr>
            <a:xfrm>
              <a:off x="5753532" y="2830188"/>
              <a:ext cx="161925" cy="57150"/>
            </a:xfrm>
            <a:custGeom>
              <a:avLst/>
              <a:gdLst>
                <a:gd name="connsiteX0" fmla="*/ 234 w 161925"/>
                <a:gd name="connsiteY0" fmla="*/ 70 h 57150"/>
                <a:gd name="connsiteX1" fmla="*/ 14331 w 161925"/>
                <a:gd name="connsiteY1" fmla="*/ 24931 h 57150"/>
                <a:gd name="connsiteX2" fmla="*/ 74053 w 161925"/>
                <a:gd name="connsiteY2" fmla="*/ 59887 h 57150"/>
                <a:gd name="connsiteX3" fmla="*/ 142919 w 161925"/>
                <a:gd name="connsiteY3" fmla="*/ 52743 h 57150"/>
                <a:gd name="connsiteX4" fmla="*/ 166064 w 161925"/>
                <a:gd name="connsiteY4" fmla="*/ 35980 h 57150"/>
                <a:gd name="connsiteX5" fmla="*/ 139966 w 161925"/>
                <a:gd name="connsiteY5" fmla="*/ 45028 h 57150"/>
                <a:gd name="connsiteX6" fmla="*/ 76529 w 161925"/>
                <a:gd name="connsiteY6" fmla="*/ 48457 h 57150"/>
                <a:gd name="connsiteX7" fmla="*/ 20237 w 161925"/>
                <a:gd name="connsiteY7" fmla="*/ 19120 h 57150"/>
                <a:gd name="connsiteX8" fmla="*/ 234 w 161925"/>
                <a:gd name="connsiteY8" fmla="*/ 7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57150">
                  <a:moveTo>
                    <a:pt x="234" y="70"/>
                  </a:moveTo>
                  <a:cubicBezTo>
                    <a:pt x="-1004" y="737"/>
                    <a:pt x="2520" y="11405"/>
                    <a:pt x="14331" y="24931"/>
                  </a:cubicBezTo>
                  <a:cubicBezTo>
                    <a:pt x="25856" y="38361"/>
                    <a:pt x="46811" y="53886"/>
                    <a:pt x="74053" y="59887"/>
                  </a:cubicBezTo>
                  <a:cubicBezTo>
                    <a:pt x="101294" y="65793"/>
                    <a:pt x="126821" y="60268"/>
                    <a:pt x="142919" y="52743"/>
                  </a:cubicBezTo>
                  <a:cubicBezTo>
                    <a:pt x="159206" y="45314"/>
                    <a:pt x="166922" y="37027"/>
                    <a:pt x="166064" y="35980"/>
                  </a:cubicBezTo>
                  <a:cubicBezTo>
                    <a:pt x="165017" y="34456"/>
                    <a:pt x="155873" y="40075"/>
                    <a:pt x="139966" y="45028"/>
                  </a:cubicBezTo>
                  <a:cubicBezTo>
                    <a:pt x="124250" y="50077"/>
                    <a:pt x="101009" y="53696"/>
                    <a:pt x="76529" y="48457"/>
                  </a:cubicBezTo>
                  <a:cubicBezTo>
                    <a:pt x="52050" y="43123"/>
                    <a:pt x="32429" y="30264"/>
                    <a:pt x="20237" y="19120"/>
                  </a:cubicBezTo>
                  <a:cubicBezTo>
                    <a:pt x="7854" y="7976"/>
                    <a:pt x="1853" y="-882"/>
                    <a:pt x="234" y="70"/>
                  </a:cubicBezTo>
                  <a:close/>
                </a:path>
              </a:pathLst>
            </a:custGeom>
            <a:solidFill>
              <a:srgbClr val="455A64"/>
            </a:solidFill>
            <a:ln w="9525"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CFAEB8F0-C515-4BCE-8F90-653C4450DE41}"/>
                </a:ext>
              </a:extLst>
            </p:cNvPr>
            <p:cNvSpPr/>
            <p:nvPr/>
          </p:nvSpPr>
          <p:spPr>
            <a:xfrm>
              <a:off x="5787355" y="2776198"/>
              <a:ext cx="66675" cy="47625"/>
            </a:xfrm>
            <a:custGeom>
              <a:avLst/>
              <a:gdLst>
                <a:gd name="connsiteX0" fmla="*/ 510 w 66675"/>
                <a:gd name="connsiteY0" fmla="*/ 149 h 47625"/>
                <a:gd name="connsiteX1" fmla="*/ 27276 w 66675"/>
                <a:gd name="connsiteY1" fmla="*/ 35772 h 47625"/>
                <a:gd name="connsiteX2" fmla="*/ 70043 w 66675"/>
                <a:gd name="connsiteY2" fmla="*/ 48250 h 47625"/>
                <a:gd name="connsiteX3" fmla="*/ 33848 w 66675"/>
                <a:gd name="connsiteY3" fmla="*/ 26152 h 47625"/>
                <a:gd name="connsiteX4" fmla="*/ 510 w 66675"/>
                <a:gd name="connsiteY4" fmla="*/ 149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47625">
                  <a:moveTo>
                    <a:pt x="510" y="149"/>
                  </a:moveTo>
                  <a:cubicBezTo>
                    <a:pt x="-2252" y="1482"/>
                    <a:pt x="6130" y="21294"/>
                    <a:pt x="27276" y="35772"/>
                  </a:cubicBezTo>
                  <a:cubicBezTo>
                    <a:pt x="48326" y="50441"/>
                    <a:pt x="69852" y="51298"/>
                    <a:pt x="70043" y="48250"/>
                  </a:cubicBezTo>
                  <a:cubicBezTo>
                    <a:pt x="70710" y="44916"/>
                    <a:pt x="52517" y="39297"/>
                    <a:pt x="33848" y="26152"/>
                  </a:cubicBezTo>
                  <a:cubicBezTo>
                    <a:pt x="15084" y="13389"/>
                    <a:pt x="3368" y="-1661"/>
                    <a:pt x="510" y="149"/>
                  </a:cubicBezTo>
                  <a:close/>
                </a:path>
              </a:pathLst>
            </a:custGeom>
            <a:solidFill>
              <a:srgbClr val="455A64"/>
            </a:solidFill>
            <a:ln w="9525"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ADAE6A11-445A-4712-93B6-C1F565D49B43}"/>
                </a:ext>
              </a:extLst>
            </p:cNvPr>
            <p:cNvSpPr/>
            <p:nvPr/>
          </p:nvSpPr>
          <p:spPr>
            <a:xfrm>
              <a:off x="6424297" y="2851077"/>
              <a:ext cx="47625" cy="76200"/>
            </a:xfrm>
            <a:custGeom>
              <a:avLst/>
              <a:gdLst>
                <a:gd name="connsiteX0" fmla="*/ 49654 w 47625"/>
                <a:gd name="connsiteY0" fmla="*/ 77574 h 76200"/>
                <a:gd name="connsiteX1" fmla="*/ 54989 w 47625"/>
                <a:gd name="connsiteY1" fmla="*/ 62715 h 76200"/>
                <a:gd name="connsiteX2" fmla="*/ 45368 w 47625"/>
                <a:gd name="connsiteY2" fmla="*/ 26044 h 76200"/>
                <a:gd name="connsiteX3" fmla="*/ 15746 w 47625"/>
                <a:gd name="connsiteY3" fmla="*/ 2326 h 76200"/>
                <a:gd name="connsiteX4" fmla="*/ 29 w 47625"/>
                <a:gd name="connsiteY4" fmla="*/ 1183 h 76200"/>
                <a:gd name="connsiteX5" fmla="*/ 35558 w 47625"/>
                <a:gd name="connsiteY5" fmla="*/ 32330 h 76200"/>
                <a:gd name="connsiteX6" fmla="*/ 49654 w 47625"/>
                <a:gd name="connsiteY6" fmla="*/ 77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76200">
                  <a:moveTo>
                    <a:pt x="49654" y="77574"/>
                  </a:moveTo>
                  <a:cubicBezTo>
                    <a:pt x="51083" y="77955"/>
                    <a:pt x="54227" y="72526"/>
                    <a:pt x="54989" y="62715"/>
                  </a:cubicBezTo>
                  <a:cubicBezTo>
                    <a:pt x="55846" y="53095"/>
                    <a:pt x="53750" y="38902"/>
                    <a:pt x="45368" y="26044"/>
                  </a:cubicBezTo>
                  <a:cubicBezTo>
                    <a:pt x="36986" y="13185"/>
                    <a:pt x="24890" y="5470"/>
                    <a:pt x="15746" y="2326"/>
                  </a:cubicBezTo>
                  <a:cubicBezTo>
                    <a:pt x="6506" y="-912"/>
                    <a:pt x="315" y="-245"/>
                    <a:pt x="29" y="1183"/>
                  </a:cubicBezTo>
                  <a:cubicBezTo>
                    <a:pt x="-923" y="4327"/>
                    <a:pt x="21556" y="10613"/>
                    <a:pt x="35558" y="32330"/>
                  </a:cubicBezTo>
                  <a:cubicBezTo>
                    <a:pt x="49750" y="54047"/>
                    <a:pt x="46416" y="77098"/>
                    <a:pt x="49654" y="77574"/>
                  </a:cubicBezTo>
                  <a:close/>
                </a:path>
              </a:pathLst>
            </a:custGeom>
            <a:solidFill>
              <a:srgbClr val="263238"/>
            </a:solidFill>
            <a:ln w="9525" cap="flat">
              <a:no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53AAD9EC-04BD-4663-BA5A-C83CE9181C38}"/>
                </a:ext>
              </a:extLst>
            </p:cNvPr>
            <p:cNvSpPr/>
            <p:nvPr/>
          </p:nvSpPr>
          <p:spPr>
            <a:xfrm>
              <a:off x="6428976" y="2772016"/>
              <a:ext cx="95250" cy="85725"/>
            </a:xfrm>
            <a:custGeom>
              <a:avLst/>
              <a:gdLst>
                <a:gd name="connsiteX0" fmla="*/ 101554 w 95250"/>
                <a:gd name="connsiteY0" fmla="*/ 44 h 85725"/>
                <a:gd name="connsiteX1" fmla="*/ 57739 w 95250"/>
                <a:gd name="connsiteY1" fmla="*/ 51479 h 85725"/>
                <a:gd name="connsiteX2" fmla="*/ 18 w 95250"/>
                <a:gd name="connsiteY2" fmla="*/ 86436 h 85725"/>
                <a:gd name="connsiteX3" fmla="*/ 65359 w 95250"/>
                <a:gd name="connsiteY3" fmla="*/ 60338 h 85725"/>
                <a:gd name="connsiteX4" fmla="*/ 101554 w 95250"/>
                <a:gd name="connsiteY4" fmla="*/ 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85725">
                  <a:moveTo>
                    <a:pt x="101554" y="44"/>
                  </a:moveTo>
                  <a:cubicBezTo>
                    <a:pt x="98316" y="-1289"/>
                    <a:pt x="86314" y="27667"/>
                    <a:pt x="57739" y="51479"/>
                  </a:cubicBezTo>
                  <a:cubicBezTo>
                    <a:pt x="29640" y="75863"/>
                    <a:pt x="-840" y="83102"/>
                    <a:pt x="18" y="86436"/>
                  </a:cubicBezTo>
                  <a:cubicBezTo>
                    <a:pt x="-78" y="89484"/>
                    <a:pt x="34403" y="86912"/>
                    <a:pt x="65359" y="60338"/>
                  </a:cubicBezTo>
                  <a:cubicBezTo>
                    <a:pt x="96506" y="34049"/>
                    <a:pt x="104602" y="425"/>
                    <a:pt x="101554" y="44"/>
                  </a:cubicBezTo>
                  <a:close/>
                </a:path>
              </a:pathLst>
            </a:custGeom>
            <a:solidFill>
              <a:srgbClr val="455A64"/>
            </a:solidFill>
            <a:ln w="9525" cap="flat">
              <a:no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C27D6AC4-CEFE-4487-B605-7078C1321227}"/>
                </a:ext>
              </a:extLst>
            </p:cNvPr>
            <p:cNvSpPr/>
            <p:nvPr/>
          </p:nvSpPr>
          <p:spPr>
            <a:xfrm>
              <a:off x="6315937" y="3032110"/>
              <a:ext cx="47625" cy="38100"/>
            </a:xfrm>
            <a:custGeom>
              <a:avLst/>
              <a:gdLst>
                <a:gd name="connsiteX0" fmla="*/ 49048 w 47625"/>
                <a:gd name="connsiteY0" fmla="*/ 25319 h 38100"/>
                <a:gd name="connsiteX1" fmla="*/ 22378 w 47625"/>
                <a:gd name="connsiteY1" fmla="*/ 46846 h 38100"/>
                <a:gd name="connsiteX2" fmla="*/ 90 w 47625"/>
                <a:gd name="connsiteY2" fmla="*/ 21605 h 38100"/>
                <a:gd name="connsiteX3" fmla="*/ 26760 w 47625"/>
                <a:gd name="connsiteY3" fmla="*/ 78 h 38100"/>
                <a:gd name="connsiteX4" fmla="*/ 49048 w 47625"/>
                <a:gd name="connsiteY4" fmla="*/ 253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9048" y="25319"/>
                  </a:moveTo>
                  <a:cubicBezTo>
                    <a:pt x="47810" y="38273"/>
                    <a:pt x="35904" y="47894"/>
                    <a:pt x="22378" y="46846"/>
                  </a:cubicBezTo>
                  <a:cubicBezTo>
                    <a:pt x="8853" y="45798"/>
                    <a:pt x="-1053" y="34559"/>
                    <a:pt x="90" y="21605"/>
                  </a:cubicBezTo>
                  <a:cubicBezTo>
                    <a:pt x="1328" y="8651"/>
                    <a:pt x="13234" y="-970"/>
                    <a:pt x="26760" y="78"/>
                  </a:cubicBezTo>
                  <a:cubicBezTo>
                    <a:pt x="40285" y="1031"/>
                    <a:pt x="50286" y="12365"/>
                    <a:pt x="49048" y="25319"/>
                  </a:cubicBezTo>
                  <a:close/>
                </a:path>
              </a:pathLst>
            </a:custGeom>
            <a:solidFill>
              <a:srgbClr val="263238"/>
            </a:solidFill>
            <a:ln w="9525" cap="flat">
              <a:no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EFF31A66-2E51-486C-A416-16406D72FA5A}"/>
                </a:ext>
              </a:extLst>
            </p:cNvPr>
            <p:cNvSpPr/>
            <p:nvPr/>
          </p:nvSpPr>
          <p:spPr>
            <a:xfrm>
              <a:off x="6288082" y="3022915"/>
              <a:ext cx="95250" cy="28575"/>
            </a:xfrm>
            <a:custGeom>
              <a:avLst/>
              <a:gdLst>
                <a:gd name="connsiteX0" fmla="*/ 96239 w 95250"/>
                <a:gd name="connsiteY0" fmla="*/ 32323 h 28575"/>
                <a:gd name="connsiteX1" fmla="*/ 49852 w 95250"/>
                <a:gd name="connsiteY1" fmla="*/ 15655 h 28575"/>
                <a:gd name="connsiteX2" fmla="*/ 227 w 95250"/>
                <a:gd name="connsiteY2" fmla="*/ 19369 h 28575"/>
                <a:gd name="connsiteX3" fmla="*/ 12038 w 95250"/>
                <a:gd name="connsiteY3" fmla="*/ 7463 h 28575"/>
                <a:gd name="connsiteX4" fmla="*/ 52234 w 95250"/>
                <a:gd name="connsiteY4" fmla="*/ 605 h 28575"/>
                <a:gd name="connsiteX5" fmla="*/ 88619 w 95250"/>
                <a:gd name="connsiteY5" fmla="*/ 17845 h 28575"/>
                <a:gd name="connsiteX6" fmla="*/ 96239 w 95250"/>
                <a:gd name="connsiteY6" fmla="*/ 323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96239" y="32323"/>
                  </a:moveTo>
                  <a:cubicBezTo>
                    <a:pt x="92810" y="35086"/>
                    <a:pt x="76141" y="19084"/>
                    <a:pt x="49852" y="15655"/>
                  </a:cubicBezTo>
                  <a:cubicBezTo>
                    <a:pt x="23659" y="11940"/>
                    <a:pt x="2704" y="22894"/>
                    <a:pt x="227" y="19369"/>
                  </a:cubicBezTo>
                  <a:cubicBezTo>
                    <a:pt x="-1011" y="17750"/>
                    <a:pt x="2799" y="12416"/>
                    <a:pt x="12038" y="7463"/>
                  </a:cubicBezTo>
                  <a:cubicBezTo>
                    <a:pt x="21087" y="2510"/>
                    <a:pt x="35946" y="-1586"/>
                    <a:pt x="52234" y="605"/>
                  </a:cubicBezTo>
                  <a:cubicBezTo>
                    <a:pt x="68521" y="2796"/>
                    <a:pt x="81475" y="10606"/>
                    <a:pt x="88619" y="17845"/>
                  </a:cubicBezTo>
                  <a:cubicBezTo>
                    <a:pt x="95953" y="24989"/>
                    <a:pt x="97954" y="31085"/>
                    <a:pt x="96239" y="32323"/>
                  </a:cubicBezTo>
                  <a:close/>
                </a:path>
              </a:pathLst>
            </a:custGeom>
            <a:solidFill>
              <a:srgbClr val="263238"/>
            </a:solidFill>
            <a:ln w="9525" cap="flat">
              <a:no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C9E70A91-74E9-450B-A4CA-7D14F7BB4786}"/>
                </a:ext>
              </a:extLst>
            </p:cNvPr>
            <p:cNvSpPr/>
            <p:nvPr/>
          </p:nvSpPr>
          <p:spPr>
            <a:xfrm>
              <a:off x="6077336" y="2998963"/>
              <a:ext cx="47625" cy="38100"/>
            </a:xfrm>
            <a:custGeom>
              <a:avLst/>
              <a:gdLst>
                <a:gd name="connsiteX0" fmla="*/ 49048 w 47625"/>
                <a:gd name="connsiteY0" fmla="*/ 25319 h 38100"/>
                <a:gd name="connsiteX1" fmla="*/ 22378 w 47625"/>
                <a:gd name="connsiteY1" fmla="*/ 46846 h 38100"/>
                <a:gd name="connsiteX2" fmla="*/ 90 w 47625"/>
                <a:gd name="connsiteY2" fmla="*/ 21605 h 38100"/>
                <a:gd name="connsiteX3" fmla="*/ 26760 w 47625"/>
                <a:gd name="connsiteY3" fmla="*/ 78 h 38100"/>
                <a:gd name="connsiteX4" fmla="*/ 49048 w 47625"/>
                <a:gd name="connsiteY4" fmla="*/ 253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9048" y="25319"/>
                  </a:moveTo>
                  <a:cubicBezTo>
                    <a:pt x="47810" y="38273"/>
                    <a:pt x="35904" y="47894"/>
                    <a:pt x="22378" y="46846"/>
                  </a:cubicBezTo>
                  <a:cubicBezTo>
                    <a:pt x="8853" y="45798"/>
                    <a:pt x="-1053" y="34559"/>
                    <a:pt x="90" y="21605"/>
                  </a:cubicBezTo>
                  <a:cubicBezTo>
                    <a:pt x="1328" y="8651"/>
                    <a:pt x="13234" y="-970"/>
                    <a:pt x="26760" y="78"/>
                  </a:cubicBezTo>
                  <a:cubicBezTo>
                    <a:pt x="40285" y="1031"/>
                    <a:pt x="50287" y="12365"/>
                    <a:pt x="49048" y="25319"/>
                  </a:cubicBezTo>
                  <a:close/>
                </a:path>
              </a:pathLst>
            </a:custGeom>
            <a:solidFill>
              <a:srgbClr val="263238"/>
            </a:solidFill>
            <a:ln w="9525" cap="flat">
              <a:no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116F7C1D-5921-4D93-8A80-7337862FE4F0}"/>
                </a:ext>
              </a:extLst>
            </p:cNvPr>
            <p:cNvSpPr/>
            <p:nvPr/>
          </p:nvSpPr>
          <p:spPr>
            <a:xfrm>
              <a:off x="6047195" y="2991197"/>
              <a:ext cx="95250" cy="28575"/>
            </a:xfrm>
            <a:custGeom>
              <a:avLst/>
              <a:gdLst>
                <a:gd name="connsiteX0" fmla="*/ 96239 w 95250"/>
                <a:gd name="connsiteY0" fmla="*/ 32323 h 28575"/>
                <a:gd name="connsiteX1" fmla="*/ 49852 w 95250"/>
                <a:gd name="connsiteY1" fmla="*/ 15655 h 28575"/>
                <a:gd name="connsiteX2" fmla="*/ 227 w 95250"/>
                <a:gd name="connsiteY2" fmla="*/ 19369 h 28575"/>
                <a:gd name="connsiteX3" fmla="*/ 12038 w 95250"/>
                <a:gd name="connsiteY3" fmla="*/ 7463 h 28575"/>
                <a:gd name="connsiteX4" fmla="*/ 52234 w 95250"/>
                <a:gd name="connsiteY4" fmla="*/ 605 h 28575"/>
                <a:gd name="connsiteX5" fmla="*/ 88619 w 95250"/>
                <a:gd name="connsiteY5" fmla="*/ 17845 h 28575"/>
                <a:gd name="connsiteX6" fmla="*/ 96239 w 95250"/>
                <a:gd name="connsiteY6" fmla="*/ 323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96239" y="32323"/>
                  </a:moveTo>
                  <a:cubicBezTo>
                    <a:pt x="92810" y="35086"/>
                    <a:pt x="76141" y="19084"/>
                    <a:pt x="49852" y="15655"/>
                  </a:cubicBezTo>
                  <a:cubicBezTo>
                    <a:pt x="23659" y="11940"/>
                    <a:pt x="2704" y="22894"/>
                    <a:pt x="227" y="19369"/>
                  </a:cubicBezTo>
                  <a:cubicBezTo>
                    <a:pt x="-1011" y="17750"/>
                    <a:pt x="2799" y="12416"/>
                    <a:pt x="12038" y="7463"/>
                  </a:cubicBezTo>
                  <a:cubicBezTo>
                    <a:pt x="21087" y="2510"/>
                    <a:pt x="35946" y="-1586"/>
                    <a:pt x="52234" y="605"/>
                  </a:cubicBezTo>
                  <a:cubicBezTo>
                    <a:pt x="68521" y="2796"/>
                    <a:pt x="81475" y="10606"/>
                    <a:pt x="88619" y="17845"/>
                  </a:cubicBezTo>
                  <a:cubicBezTo>
                    <a:pt x="95953" y="24989"/>
                    <a:pt x="97954" y="31180"/>
                    <a:pt x="96239" y="32323"/>
                  </a:cubicBezTo>
                  <a:close/>
                </a:path>
              </a:pathLst>
            </a:custGeom>
            <a:solidFill>
              <a:srgbClr val="263238"/>
            </a:solidFill>
            <a:ln w="9525" cap="flat">
              <a:no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DAFCD042-5F2E-4C62-8C58-A71B05391A8D}"/>
                </a:ext>
              </a:extLst>
            </p:cNvPr>
            <p:cNvSpPr/>
            <p:nvPr/>
          </p:nvSpPr>
          <p:spPr>
            <a:xfrm>
              <a:off x="6028732" y="2914163"/>
              <a:ext cx="104775" cy="38100"/>
            </a:xfrm>
            <a:custGeom>
              <a:avLst/>
              <a:gdLst>
                <a:gd name="connsiteX0" fmla="*/ 104606 w 104775"/>
                <a:gd name="connsiteY0" fmla="*/ 37253 h 38100"/>
                <a:gd name="connsiteX1" fmla="*/ 53266 w 104775"/>
                <a:gd name="connsiteY1" fmla="*/ 25061 h 38100"/>
                <a:gd name="connsiteX2" fmla="*/ 497 w 104775"/>
                <a:gd name="connsiteY2" fmla="*/ 26204 h 38100"/>
                <a:gd name="connsiteX3" fmla="*/ 11832 w 104775"/>
                <a:gd name="connsiteY3" fmla="*/ 10297 h 38100"/>
                <a:gd name="connsiteX4" fmla="*/ 55838 w 104775"/>
                <a:gd name="connsiteY4" fmla="*/ 391 h 38100"/>
                <a:gd name="connsiteX5" fmla="*/ 96795 w 104775"/>
                <a:gd name="connsiteY5" fmla="*/ 19346 h 38100"/>
                <a:gd name="connsiteX6" fmla="*/ 104606 w 104775"/>
                <a:gd name="connsiteY6" fmla="*/ 372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8100">
                  <a:moveTo>
                    <a:pt x="104606" y="37253"/>
                  </a:moveTo>
                  <a:cubicBezTo>
                    <a:pt x="99462" y="41825"/>
                    <a:pt x="79745" y="27537"/>
                    <a:pt x="53266" y="25061"/>
                  </a:cubicBezTo>
                  <a:cubicBezTo>
                    <a:pt x="26786" y="21918"/>
                    <a:pt x="4593" y="31824"/>
                    <a:pt x="497" y="26204"/>
                  </a:cubicBezTo>
                  <a:cubicBezTo>
                    <a:pt x="-1408" y="23537"/>
                    <a:pt x="2117" y="16774"/>
                    <a:pt x="11832" y="10297"/>
                  </a:cubicBezTo>
                  <a:cubicBezTo>
                    <a:pt x="21357" y="3820"/>
                    <a:pt x="37645" y="-1514"/>
                    <a:pt x="55838" y="391"/>
                  </a:cubicBezTo>
                  <a:cubicBezTo>
                    <a:pt x="74030" y="2296"/>
                    <a:pt x="88794" y="10964"/>
                    <a:pt x="96795" y="19346"/>
                  </a:cubicBezTo>
                  <a:cubicBezTo>
                    <a:pt x="104987" y="27728"/>
                    <a:pt x="107082" y="35062"/>
                    <a:pt x="104606" y="37253"/>
                  </a:cubicBezTo>
                  <a:close/>
                </a:path>
              </a:pathLst>
            </a:custGeom>
            <a:solidFill>
              <a:srgbClr val="263238"/>
            </a:solidFill>
            <a:ln w="9525" cap="flat">
              <a:no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501A926B-FCFF-44CB-889B-A685F970E8AC}"/>
                </a:ext>
              </a:extLst>
            </p:cNvPr>
            <p:cNvSpPr/>
            <p:nvPr/>
          </p:nvSpPr>
          <p:spPr>
            <a:xfrm>
              <a:off x="6284337" y="2978084"/>
              <a:ext cx="95250" cy="28575"/>
            </a:xfrm>
            <a:custGeom>
              <a:avLst/>
              <a:gdLst>
                <a:gd name="connsiteX0" fmla="*/ 98270 w 95250"/>
                <a:gd name="connsiteY0" fmla="*/ 16861 h 28575"/>
                <a:gd name="connsiteX1" fmla="*/ 85316 w 95250"/>
                <a:gd name="connsiteY1" fmla="*/ 29339 h 28575"/>
                <a:gd name="connsiteX2" fmla="*/ 45596 w 95250"/>
                <a:gd name="connsiteY2" fmla="*/ 33530 h 28575"/>
                <a:gd name="connsiteX3" fmla="*/ 9116 w 95250"/>
                <a:gd name="connsiteY3" fmla="*/ 17433 h 28575"/>
                <a:gd name="connsiteX4" fmla="*/ 638 w 95250"/>
                <a:gd name="connsiteY4" fmla="*/ 1621 h 28575"/>
                <a:gd name="connsiteX5" fmla="*/ 49502 w 95250"/>
                <a:gd name="connsiteY5" fmla="*/ 9051 h 28575"/>
                <a:gd name="connsiteX6" fmla="*/ 98270 w 95250"/>
                <a:gd name="connsiteY6" fmla="*/ 1686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98270" y="16861"/>
                  </a:moveTo>
                  <a:cubicBezTo>
                    <a:pt x="99413" y="20004"/>
                    <a:pt x="94936" y="25148"/>
                    <a:pt x="85316" y="29339"/>
                  </a:cubicBezTo>
                  <a:cubicBezTo>
                    <a:pt x="75886" y="33530"/>
                    <a:pt x="61313" y="35911"/>
                    <a:pt x="45596" y="33530"/>
                  </a:cubicBezTo>
                  <a:cubicBezTo>
                    <a:pt x="29880" y="31053"/>
                    <a:pt x="16831" y="24291"/>
                    <a:pt x="9116" y="17433"/>
                  </a:cubicBezTo>
                  <a:cubicBezTo>
                    <a:pt x="1305" y="10575"/>
                    <a:pt x="-1362" y="4193"/>
                    <a:pt x="638" y="1621"/>
                  </a:cubicBezTo>
                  <a:cubicBezTo>
                    <a:pt x="5210" y="-3713"/>
                    <a:pt x="24737" y="5526"/>
                    <a:pt x="49502" y="9051"/>
                  </a:cubicBezTo>
                  <a:cubicBezTo>
                    <a:pt x="74171" y="13146"/>
                    <a:pt x="95603" y="10289"/>
                    <a:pt x="98270" y="16861"/>
                  </a:cubicBezTo>
                  <a:close/>
                </a:path>
              </a:pathLst>
            </a:custGeom>
            <a:solidFill>
              <a:srgbClr val="263238"/>
            </a:solidFill>
            <a:ln w="9525" cap="flat">
              <a:no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0A5BA05-8F68-47EE-ACAB-6BB4F0963FCE}"/>
                </a:ext>
              </a:extLst>
            </p:cNvPr>
            <p:cNvSpPr/>
            <p:nvPr/>
          </p:nvSpPr>
          <p:spPr>
            <a:xfrm>
              <a:off x="6191582" y="3276880"/>
              <a:ext cx="9525" cy="19050"/>
            </a:xfrm>
            <a:custGeom>
              <a:avLst/>
              <a:gdLst>
                <a:gd name="connsiteX0" fmla="*/ 5668 w 9525"/>
                <a:gd name="connsiteY0" fmla="*/ 6 h 19050"/>
                <a:gd name="connsiteX1" fmla="*/ 9955 w 9525"/>
                <a:gd name="connsiteY1" fmla="*/ 11055 h 19050"/>
                <a:gd name="connsiteX2" fmla="*/ 4335 w 9525"/>
                <a:gd name="connsiteY2" fmla="*/ 21437 h 19050"/>
                <a:gd name="connsiteX3" fmla="*/ 48 w 9525"/>
                <a:gd name="connsiteY3" fmla="*/ 10388 h 19050"/>
                <a:gd name="connsiteX4" fmla="*/ 5668 w 9525"/>
                <a:gd name="connsiteY4" fmla="*/ 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5668" y="6"/>
                  </a:moveTo>
                  <a:cubicBezTo>
                    <a:pt x="8431" y="196"/>
                    <a:pt x="10335" y="5149"/>
                    <a:pt x="9955" y="11055"/>
                  </a:cubicBezTo>
                  <a:cubicBezTo>
                    <a:pt x="9573" y="16960"/>
                    <a:pt x="7097" y="21627"/>
                    <a:pt x="4335" y="21437"/>
                  </a:cubicBezTo>
                  <a:cubicBezTo>
                    <a:pt x="1573" y="21246"/>
                    <a:pt x="-332" y="16293"/>
                    <a:pt x="48" y="10388"/>
                  </a:cubicBezTo>
                  <a:cubicBezTo>
                    <a:pt x="430" y="4482"/>
                    <a:pt x="3001" y="-185"/>
                    <a:pt x="5668" y="6"/>
                  </a:cubicBezTo>
                  <a:close/>
                </a:path>
              </a:pathLst>
            </a:custGeom>
            <a:solidFill>
              <a:srgbClr val="263238"/>
            </a:solidFill>
            <a:ln w="9525" cap="flat">
              <a:no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9AE3410C-2CCE-430E-9A05-4088792EB6F7}"/>
                </a:ext>
              </a:extLst>
            </p:cNvPr>
            <p:cNvSpPr/>
            <p:nvPr/>
          </p:nvSpPr>
          <p:spPr>
            <a:xfrm>
              <a:off x="5915977" y="3467997"/>
              <a:ext cx="438150" cy="552450"/>
            </a:xfrm>
            <a:custGeom>
              <a:avLst/>
              <a:gdLst>
                <a:gd name="connsiteX0" fmla="*/ 0 w 438150"/>
                <a:gd name="connsiteY0" fmla="*/ 378389 h 552450"/>
                <a:gd name="connsiteX1" fmla="*/ 86487 w 438150"/>
                <a:gd name="connsiteY1" fmla="*/ 261136 h 552450"/>
                <a:gd name="connsiteX2" fmla="*/ 151067 w 438150"/>
                <a:gd name="connsiteY2" fmla="*/ 142169 h 552450"/>
                <a:gd name="connsiteX3" fmla="*/ 151067 w 438150"/>
                <a:gd name="connsiteY3" fmla="*/ 15677 h 552450"/>
                <a:gd name="connsiteX4" fmla="*/ 208597 w 438150"/>
                <a:gd name="connsiteY4" fmla="*/ 61015 h 552450"/>
                <a:gd name="connsiteX5" fmla="*/ 208597 w 438150"/>
                <a:gd name="connsiteY5" fmla="*/ 132644 h 552450"/>
                <a:gd name="connsiteX6" fmla="*/ 434435 w 438150"/>
                <a:gd name="connsiteY6" fmla="*/ 532 h 552450"/>
                <a:gd name="connsiteX7" fmla="*/ 411861 w 438150"/>
                <a:gd name="connsiteY7" fmla="*/ 56729 h 552450"/>
                <a:gd name="connsiteX8" fmla="*/ 282988 w 438150"/>
                <a:gd name="connsiteY8" fmla="*/ 173220 h 552450"/>
                <a:gd name="connsiteX9" fmla="*/ 356425 w 438150"/>
                <a:gd name="connsiteY9" fmla="*/ 149979 h 552450"/>
                <a:gd name="connsiteX10" fmla="*/ 399383 w 438150"/>
                <a:gd name="connsiteY10" fmla="*/ 171601 h 552450"/>
                <a:gd name="connsiteX11" fmla="*/ 399383 w 438150"/>
                <a:gd name="connsiteY11" fmla="*/ 171601 h 552450"/>
                <a:gd name="connsiteX12" fmla="*/ 386239 w 438150"/>
                <a:gd name="connsiteY12" fmla="*/ 210748 h 552450"/>
                <a:gd name="connsiteX13" fmla="*/ 342805 w 438150"/>
                <a:gd name="connsiteY13" fmla="*/ 248372 h 552450"/>
                <a:gd name="connsiteX14" fmla="*/ 364712 w 438150"/>
                <a:gd name="connsiteY14" fmla="*/ 239609 h 552450"/>
                <a:gd name="connsiteX15" fmla="*/ 407194 w 438150"/>
                <a:gd name="connsiteY15" fmla="*/ 255611 h 552450"/>
                <a:gd name="connsiteX16" fmla="*/ 407194 w 438150"/>
                <a:gd name="connsiteY16" fmla="*/ 255611 h 552450"/>
                <a:gd name="connsiteX17" fmla="*/ 401764 w 438150"/>
                <a:gd name="connsiteY17" fmla="*/ 293330 h 552450"/>
                <a:gd name="connsiteX18" fmla="*/ 362140 w 438150"/>
                <a:gd name="connsiteY18" fmla="*/ 335526 h 552450"/>
                <a:gd name="connsiteX19" fmla="*/ 380714 w 438150"/>
                <a:gd name="connsiteY19" fmla="*/ 325620 h 552450"/>
                <a:gd name="connsiteX20" fmla="*/ 413575 w 438150"/>
                <a:gd name="connsiteY20" fmla="*/ 336002 h 552450"/>
                <a:gd name="connsiteX21" fmla="*/ 413575 w 438150"/>
                <a:gd name="connsiteY21" fmla="*/ 336002 h 552450"/>
                <a:gd name="connsiteX22" fmla="*/ 407003 w 438150"/>
                <a:gd name="connsiteY22" fmla="*/ 365434 h 552450"/>
                <a:gd name="connsiteX23" fmla="*/ 170212 w 438150"/>
                <a:gd name="connsiteY23" fmla="*/ 552601 h 552450"/>
                <a:gd name="connsiteX24" fmla="*/ 0 w 438150"/>
                <a:gd name="connsiteY24" fmla="*/ 37838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150" h="552450">
                  <a:moveTo>
                    <a:pt x="0" y="378389"/>
                  </a:moveTo>
                  <a:cubicBezTo>
                    <a:pt x="0" y="378389"/>
                    <a:pt x="53149" y="303332"/>
                    <a:pt x="86487" y="261136"/>
                  </a:cubicBezTo>
                  <a:cubicBezTo>
                    <a:pt x="126968" y="210082"/>
                    <a:pt x="151067" y="165981"/>
                    <a:pt x="151067" y="142169"/>
                  </a:cubicBezTo>
                  <a:cubicBezTo>
                    <a:pt x="151067" y="118261"/>
                    <a:pt x="151067" y="15677"/>
                    <a:pt x="151067" y="15677"/>
                  </a:cubicBezTo>
                  <a:cubicBezTo>
                    <a:pt x="151067" y="15677"/>
                    <a:pt x="201454" y="3770"/>
                    <a:pt x="208597" y="61015"/>
                  </a:cubicBezTo>
                  <a:cubicBezTo>
                    <a:pt x="215836" y="118261"/>
                    <a:pt x="208597" y="132644"/>
                    <a:pt x="208597" y="132644"/>
                  </a:cubicBezTo>
                  <a:cubicBezTo>
                    <a:pt x="208597" y="132644"/>
                    <a:pt x="420052" y="-9755"/>
                    <a:pt x="434435" y="532"/>
                  </a:cubicBezTo>
                  <a:cubicBezTo>
                    <a:pt x="459676" y="18724"/>
                    <a:pt x="411861" y="56729"/>
                    <a:pt x="411861" y="56729"/>
                  </a:cubicBezTo>
                  <a:lnTo>
                    <a:pt x="282988" y="173220"/>
                  </a:lnTo>
                  <a:lnTo>
                    <a:pt x="356425" y="149979"/>
                  </a:lnTo>
                  <a:cubicBezTo>
                    <a:pt x="374237" y="144359"/>
                    <a:pt x="393382" y="153979"/>
                    <a:pt x="399383" y="171601"/>
                  </a:cubicBezTo>
                  <a:lnTo>
                    <a:pt x="399383" y="171601"/>
                  </a:lnTo>
                  <a:cubicBezTo>
                    <a:pt x="404336" y="186079"/>
                    <a:pt x="399002" y="202081"/>
                    <a:pt x="386239" y="210748"/>
                  </a:cubicBezTo>
                  <a:lnTo>
                    <a:pt x="342805" y="248372"/>
                  </a:lnTo>
                  <a:lnTo>
                    <a:pt x="364712" y="239609"/>
                  </a:lnTo>
                  <a:cubicBezTo>
                    <a:pt x="380905" y="233132"/>
                    <a:pt x="399383" y="240086"/>
                    <a:pt x="407194" y="255611"/>
                  </a:cubicBezTo>
                  <a:lnTo>
                    <a:pt x="407194" y="255611"/>
                  </a:lnTo>
                  <a:cubicBezTo>
                    <a:pt x="413480" y="268089"/>
                    <a:pt x="411289" y="283139"/>
                    <a:pt x="401764" y="293330"/>
                  </a:cubicBezTo>
                  <a:lnTo>
                    <a:pt x="362140" y="335526"/>
                  </a:lnTo>
                  <a:lnTo>
                    <a:pt x="380714" y="325620"/>
                  </a:lnTo>
                  <a:cubicBezTo>
                    <a:pt x="392716" y="319238"/>
                    <a:pt x="407575" y="324001"/>
                    <a:pt x="413575" y="336002"/>
                  </a:cubicBezTo>
                  <a:lnTo>
                    <a:pt x="413575" y="336002"/>
                  </a:lnTo>
                  <a:cubicBezTo>
                    <a:pt x="418624" y="346099"/>
                    <a:pt x="415861" y="358386"/>
                    <a:pt x="407003" y="365434"/>
                  </a:cubicBezTo>
                  <a:lnTo>
                    <a:pt x="170212" y="552601"/>
                  </a:lnTo>
                  <a:lnTo>
                    <a:pt x="0" y="378389"/>
                  </a:lnTo>
                  <a:close/>
                </a:path>
              </a:pathLst>
            </a:custGeom>
            <a:solidFill>
              <a:srgbClr val="FFBE9D"/>
            </a:solidFill>
            <a:ln w="9525" cap="flat">
              <a:no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497BFD91-2D70-4518-87CC-C12C6854402B}"/>
                </a:ext>
              </a:extLst>
            </p:cNvPr>
            <p:cNvSpPr/>
            <p:nvPr/>
          </p:nvSpPr>
          <p:spPr>
            <a:xfrm>
              <a:off x="5913882" y="3465348"/>
              <a:ext cx="438150" cy="552450"/>
            </a:xfrm>
            <a:custGeom>
              <a:avLst/>
              <a:gdLst>
                <a:gd name="connsiteX0" fmla="*/ 172402 w 438150"/>
                <a:gd name="connsiteY0" fmla="*/ 555154 h 552450"/>
                <a:gd name="connsiteX1" fmla="*/ 169450 w 438150"/>
                <a:gd name="connsiteY1" fmla="*/ 552392 h 552450"/>
                <a:gd name="connsiteX2" fmla="*/ 160782 w 438150"/>
                <a:gd name="connsiteY2" fmla="*/ 543724 h 552450"/>
                <a:gd name="connsiteX3" fmla="*/ 127159 w 438150"/>
                <a:gd name="connsiteY3" fmla="*/ 509911 h 552450"/>
                <a:gd name="connsiteX4" fmla="*/ 952 w 438150"/>
                <a:gd name="connsiteY4" fmla="*/ 382085 h 552450"/>
                <a:gd name="connsiteX5" fmla="*/ 0 w 438150"/>
                <a:gd name="connsiteY5" fmla="*/ 381132 h 552450"/>
                <a:gd name="connsiteX6" fmla="*/ 762 w 438150"/>
                <a:gd name="connsiteY6" fmla="*/ 380085 h 552450"/>
                <a:gd name="connsiteX7" fmla="*/ 51340 w 438150"/>
                <a:gd name="connsiteY7" fmla="*/ 309790 h 552450"/>
                <a:gd name="connsiteX8" fmla="*/ 79915 w 438150"/>
                <a:gd name="connsiteY8" fmla="*/ 271690 h 552450"/>
                <a:gd name="connsiteX9" fmla="*/ 110014 w 438150"/>
                <a:gd name="connsiteY9" fmla="*/ 231590 h 552450"/>
                <a:gd name="connsiteX10" fmla="*/ 137350 w 438150"/>
                <a:gd name="connsiteY10" fmla="*/ 186823 h 552450"/>
                <a:gd name="connsiteX11" fmla="*/ 150876 w 438150"/>
                <a:gd name="connsiteY11" fmla="*/ 135102 h 552450"/>
                <a:gd name="connsiteX12" fmla="*/ 150781 w 438150"/>
                <a:gd name="connsiteY12" fmla="*/ 18325 h 552450"/>
                <a:gd name="connsiteX13" fmla="*/ 150781 w 438150"/>
                <a:gd name="connsiteY13" fmla="*/ 16420 h 552450"/>
                <a:gd name="connsiteX14" fmla="*/ 152590 w 438150"/>
                <a:gd name="connsiteY14" fmla="*/ 16039 h 552450"/>
                <a:gd name="connsiteX15" fmla="*/ 190786 w 438150"/>
                <a:gd name="connsiteY15" fmla="*/ 22326 h 552450"/>
                <a:gd name="connsiteX16" fmla="*/ 204692 w 438150"/>
                <a:gd name="connsiteY16" fmla="*/ 36899 h 552450"/>
                <a:gd name="connsiteX17" fmla="*/ 211646 w 438150"/>
                <a:gd name="connsiteY17" fmla="*/ 55759 h 552450"/>
                <a:gd name="connsiteX18" fmla="*/ 215932 w 438150"/>
                <a:gd name="connsiteY18" fmla="*/ 95287 h 552450"/>
                <a:gd name="connsiteX19" fmla="*/ 216122 w 438150"/>
                <a:gd name="connsiteY19" fmla="*/ 115480 h 552450"/>
                <a:gd name="connsiteX20" fmla="*/ 212884 w 438150"/>
                <a:gd name="connsiteY20" fmla="*/ 136245 h 552450"/>
                <a:gd name="connsiteX21" fmla="*/ 209359 w 438150"/>
                <a:gd name="connsiteY21" fmla="*/ 133197 h 552450"/>
                <a:gd name="connsiteX22" fmla="*/ 310801 w 438150"/>
                <a:gd name="connsiteY22" fmla="*/ 66998 h 552450"/>
                <a:gd name="connsiteX23" fmla="*/ 364236 w 438150"/>
                <a:gd name="connsiteY23" fmla="*/ 34137 h 552450"/>
                <a:gd name="connsiteX24" fmla="*/ 420719 w 438150"/>
                <a:gd name="connsiteY24" fmla="*/ 3847 h 552450"/>
                <a:gd name="connsiteX25" fmla="*/ 428911 w 438150"/>
                <a:gd name="connsiteY25" fmla="*/ 895 h 552450"/>
                <a:gd name="connsiteX26" fmla="*/ 433483 w 438150"/>
                <a:gd name="connsiteY26" fmla="*/ 37 h 552450"/>
                <a:gd name="connsiteX27" fmla="*/ 436340 w 438150"/>
                <a:gd name="connsiteY27" fmla="*/ 228 h 552450"/>
                <a:gd name="connsiteX28" fmla="*/ 438912 w 438150"/>
                <a:gd name="connsiteY28" fmla="*/ 1847 h 552450"/>
                <a:gd name="connsiteX29" fmla="*/ 446056 w 438150"/>
                <a:gd name="connsiteY29" fmla="*/ 18611 h 552450"/>
                <a:gd name="connsiteX30" fmla="*/ 429101 w 438150"/>
                <a:gd name="connsiteY30" fmla="*/ 48234 h 552450"/>
                <a:gd name="connsiteX31" fmla="*/ 404813 w 438150"/>
                <a:gd name="connsiteY31" fmla="*/ 70713 h 552450"/>
                <a:gd name="connsiteX32" fmla="*/ 380714 w 438150"/>
                <a:gd name="connsiteY32" fmla="*/ 92525 h 552450"/>
                <a:gd name="connsiteX33" fmla="*/ 286702 w 438150"/>
                <a:gd name="connsiteY33" fmla="*/ 177488 h 552450"/>
                <a:gd name="connsiteX34" fmla="*/ 284321 w 438150"/>
                <a:gd name="connsiteY34" fmla="*/ 173392 h 552450"/>
                <a:gd name="connsiteX35" fmla="*/ 327279 w 438150"/>
                <a:gd name="connsiteY35" fmla="*/ 159772 h 552450"/>
                <a:gd name="connsiteX36" fmla="*/ 348425 w 438150"/>
                <a:gd name="connsiteY36" fmla="*/ 153104 h 552450"/>
                <a:gd name="connsiteX37" fmla="*/ 358997 w 438150"/>
                <a:gd name="connsiteY37" fmla="*/ 149866 h 552450"/>
                <a:gd name="connsiteX38" fmla="*/ 370522 w 438150"/>
                <a:gd name="connsiteY38" fmla="*/ 148532 h 552450"/>
                <a:gd name="connsiteX39" fmla="*/ 404146 w 438150"/>
                <a:gd name="connsiteY39" fmla="*/ 175488 h 552450"/>
                <a:gd name="connsiteX40" fmla="*/ 389477 w 438150"/>
                <a:gd name="connsiteY40" fmla="*/ 215017 h 552450"/>
                <a:gd name="connsiteX41" fmla="*/ 389668 w 438150"/>
                <a:gd name="connsiteY41" fmla="*/ 214826 h 552450"/>
                <a:gd name="connsiteX42" fmla="*/ 346138 w 438150"/>
                <a:gd name="connsiteY42" fmla="*/ 252450 h 552450"/>
                <a:gd name="connsiteX43" fmla="*/ 343852 w 438150"/>
                <a:gd name="connsiteY43" fmla="*/ 248735 h 552450"/>
                <a:gd name="connsiteX44" fmla="*/ 365093 w 438150"/>
                <a:gd name="connsiteY44" fmla="*/ 240258 h 552450"/>
                <a:gd name="connsiteX45" fmla="*/ 388525 w 438150"/>
                <a:gd name="connsiteY45" fmla="*/ 238734 h 552450"/>
                <a:gd name="connsiteX46" fmla="*/ 414623 w 438150"/>
                <a:gd name="connsiteY46" fmla="*/ 273310 h 552450"/>
                <a:gd name="connsiteX47" fmla="*/ 407384 w 438150"/>
                <a:gd name="connsiteY47" fmla="*/ 294265 h 552450"/>
                <a:gd name="connsiteX48" fmla="*/ 393097 w 438150"/>
                <a:gd name="connsiteY48" fmla="*/ 309790 h 552450"/>
                <a:gd name="connsiteX49" fmla="*/ 365379 w 438150"/>
                <a:gd name="connsiteY49" fmla="*/ 339223 h 552450"/>
                <a:gd name="connsiteX50" fmla="*/ 363093 w 438150"/>
                <a:gd name="connsiteY50" fmla="*/ 336175 h 552450"/>
                <a:gd name="connsiteX51" fmla="*/ 383000 w 438150"/>
                <a:gd name="connsiteY51" fmla="*/ 325697 h 552450"/>
                <a:gd name="connsiteX52" fmla="*/ 405670 w 438150"/>
                <a:gd name="connsiteY52" fmla="*/ 326173 h 552450"/>
                <a:gd name="connsiteX53" fmla="*/ 419100 w 438150"/>
                <a:gd name="connsiteY53" fmla="*/ 343795 h 552450"/>
                <a:gd name="connsiteX54" fmla="*/ 414242 w 438150"/>
                <a:gd name="connsiteY54" fmla="*/ 364845 h 552450"/>
                <a:gd name="connsiteX55" fmla="*/ 406432 w 438150"/>
                <a:gd name="connsiteY55" fmla="*/ 371989 h 552450"/>
                <a:gd name="connsiteX56" fmla="*/ 398526 w 438150"/>
                <a:gd name="connsiteY56" fmla="*/ 378180 h 552450"/>
                <a:gd name="connsiteX57" fmla="*/ 383096 w 438150"/>
                <a:gd name="connsiteY57" fmla="*/ 390372 h 552450"/>
                <a:gd name="connsiteX58" fmla="*/ 353568 w 438150"/>
                <a:gd name="connsiteY58" fmla="*/ 413518 h 552450"/>
                <a:gd name="connsiteX59" fmla="*/ 255746 w 438150"/>
                <a:gd name="connsiteY59" fmla="*/ 490194 h 552450"/>
                <a:gd name="connsiteX60" fmla="*/ 193738 w 438150"/>
                <a:gd name="connsiteY60" fmla="*/ 538581 h 552450"/>
                <a:gd name="connsiteX61" fmla="*/ 177641 w 438150"/>
                <a:gd name="connsiteY61" fmla="*/ 551059 h 552450"/>
                <a:gd name="connsiteX62" fmla="*/ 172402 w 438150"/>
                <a:gd name="connsiteY62" fmla="*/ 555154 h 552450"/>
                <a:gd name="connsiteX63" fmla="*/ 177927 w 438150"/>
                <a:gd name="connsiteY63" fmla="*/ 550487 h 552450"/>
                <a:gd name="connsiteX64" fmla="*/ 194024 w 438150"/>
                <a:gd name="connsiteY64" fmla="*/ 537438 h 552450"/>
                <a:gd name="connsiteX65" fmla="*/ 255651 w 438150"/>
                <a:gd name="connsiteY65" fmla="*/ 488098 h 552450"/>
                <a:gd name="connsiteX66" fmla="*/ 352425 w 438150"/>
                <a:gd name="connsiteY66" fmla="*/ 410851 h 552450"/>
                <a:gd name="connsiteX67" fmla="*/ 381571 w 438150"/>
                <a:gd name="connsiteY67" fmla="*/ 387610 h 552450"/>
                <a:gd name="connsiteX68" fmla="*/ 396811 w 438150"/>
                <a:gd name="connsiteY68" fmla="*/ 375418 h 552450"/>
                <a:gd name="connsiteX69" fmla="*/ 404622 w 438150"/>
                <a:gd name="connsiteY69" fmla="*/ 369226 h 552450"/>
                <a:gd name="connsiteX70" fmla="*/ 411766 w 438150"/>
                <a:gd name="connsiteY70" fmla="*/ 362654 h 552450"/>
                <a:gd name="connsiteX71" fmla="*/ 415861 w 438150"/>
                <a:gd name="connsiteY71" fmla="*/ 344557 h 552450"/>
                <a:gd name="connsiteX72" fmla="*/ 404241 w 438150"/>
                <a:gd name="connsiteY72" fmla="*/ 329507 h 552450"/>
                <a:gd name="connsiteX73" fmla="*/ 384810 w 438150"/>
                <a:gd name="connsiteY73" fmla="*/ 329126 h 552450"/>
                <a:gd name="connsiteX74" fmla="*/ 365093 w 438150"/>
                <a:gd name="connsiteY74" fmla="*/ 339604 h 552450"/>
                <a:gd name="connsiteX75" fmla="*/ 354901 w 438150"/>
                <a:gd name="connsiteY75" fmla="*/ 345033 h 552450"/>
                <a:gd name="connsiteX76" fmla="*/ 362807 w 438150"/>
                <a:gd name="connsiteY76" fmla="*/ 336651 h 552450"/>
                <a:gd name="connsiteX77" fmla="*/ 390430 w 438150"/>
                <a:gd name="connsiteY77" fmla="*/ 307123 h 552450"/>
                <a:gd name="connsiteX78" fmla="*/ 404431 w 438150"/>
                <a:gd name="connsiteY78" fmla="*/ 291883 h 552450"/>
                <a:gd name="connsiteX79" fmla="*/ 410813 w 438150"/>
                <a:gd name="connsiteY79" fmla="*/ 273310 h 552450"/>
                <a:gd name="connsiteX80" fmla="*/ 387763 w 438150"/>
                <a:gd name="connsiteY80" fmla="*/ 242925 h 552450"/>
                <a:gd name="connsiteX81" fmla="*/ 367093 w 438150"/>
                <a:gd name="connsiteY81" fmla="*/ 244354 h 552450"/>
                <a:gd name="connsiteX82" fmla="*/ 345853 w 438150"/>
                <a:gd name="connsiteY82" fmla="*/ 252926 h 552450"/>
                <a:gd name="connsiteX83" fmla="*/ 333661 w 438150"/>
                <a:gd name="connsiteY83" fmla="*/ 257784 h 552450"/>
                <a:gd name="connsiteX84" fmla="*/ 343567 w 438150"/>
                <a:gd name="connsiteY84" fmla="*/ 249211 h 552450"/>
                <a:gd name="connsiteX85" fmla="*/ 387001 w 438150"/>
                <a:gd name="connsiteY85" fmla="*/ 211492 h 552450"/>
                <a:gd name="connsiteX86" fmla="*/ 387096 w 438150"/>
                <a:gd name="connsiteY86" fmla="*/ 211397 h 552450"/>
                <a:gd name="connsiteX87" fmla="*/ 387191 w 438150"/>
                <a:gd name="connsiteY87" fmla="*/ 211302 h 552450"/>
                <a:gd name="connsiteX88" fmla="*/ 399955 w 438150"/>
                <a:gd name="connsiteY88" fmla="*/ 176726 h 552450"/>
                <a:gd name="connsiteX89" fmla="*/ 370522 w 438150"/>
                <a:gd name="connsiteY89" fmla="*/ 153199 h 552450"/>
                <a:gd name="connsiteX90" fmla="*/ 350044 w 438150"/>
                <a:gd name="connsiteY90" fmla="*/ 157581 h 552450"/>
                <a:gd name="connsiteX91" fmla="*/ 328898 w 438150"/>
                <a:gd name="connsiteY91" fmla="*/ 164248 h 552450"/>
                <a:gd name="connsiteX92" fmla="*/ 285940 w 438150"/>
                <a:gd name="connsiteY92" fmla="*/ 177869 h 552450"/>
                <a:gd name="connsiteX93" fmla="*/ 275368 w 438150"/>
                <a:gd name="connsiteY93" fmla="*/ 181203 h 552450"/>
                <a:gd name="connsiteX94" fmla="*/ 283559 w 438150"/>
                <a:gd name="connsiteY94" fmla="*/ 173773 h 552450"/>
                <a:gd name="connsiteX95" fmla="*/ 377666 w 438150"/>
                <a:gd name="connsiteY95" fmla="*/ 88715 h 552450"/>
                <a:gd name="connsiteX96" fmla="*/ 401860 w 438150"/>
                <a:gd name="connsiteY96" fmla="*/ 66903 h 552450"/>
                <a:gd name="connsiteX97" fmla="*/ 425767 w 438150"/>
                <a:gd name="connsiteY97" fmla="*/ 44805 h 552450"/>
                <a:gd name="connsiteX98" fmla="*/ 441388 w 438150"/>
                <a:gd name="connsiteY98" fmla="*/ 18040 h 552450"/>
                <a:gd name="connsiteX99" fmla="*/ 436055 w 438150"/>
                <a:gd name="connsiteY99" fmla="*/ 5657 h 552450"/>
                <a:gd name="connsiteX100" fmla="*/ 430435 w 438150"/>
                <a:gd name="connsiteY100" fmla="*/ 5657 h 552450"/>
                <a:gd name="connsiteX101" fmla="*/ 422815 w 438150"/>
                <a:gd name="connsiteY101" fmla="*/ 8419 h 552450"/>
                <a:gd name="connsiteX102" fmla="*/ 366998 w 438150"/>
                <a:gd name="connsiteY102" fmla="*/ 38328 h 552450"/>
                <a:gd name="connsiteX103" fmla="*/ 313658 w 438150"/>
                <a:gd name="connsiteY103" fmla="*/ 71094 h 552450"/>
                <a:gd name="connsiteX104" fmla="*/ 212217 w 438150"/>
                <a:gd name="connsiteY104" fmla="*/ 137102 h 552450"/>
                <a:gd name="connsiteX105" fmla="*/ 206121 w 438150"/>
                <a:gd name="connsiteY105" fmla="*/ 141198 h 552450"/>
                <a:gd name="connsiteX106" fmla="*/ 208693 w 438150"/>
                <a:gd name="connsiteY106" fmla="*/ 134054 h 552450"/>
                <a:gd name="connsiteX107" fmla="*/ 211455 w 438150"/>
                <a:gd name="connsiteY107" fmla="*/ 115195 h 552450"/>
                <a:gd name="connsiteX108" fmla="*/ 211264 w 438150"/>
                <a:gd name="connsiteY108" fmla="*/ 95478 h 552450"/>
                <a:gd name="connsiteX109" fmla="*/ 207169 w 438150"/>
                <a:gd name="connsiteY109" fmla="*/ 56711 h 552450"/>
                <a:gd name="connsiteX110" fmla="*/ 200787 w 438150"/>
                <a:gd name="connsiteY110" fmla="*/ 39280 h 552450"/>
                <a:gd name="connsiteX111" fmla="*/ 188404 w 438150"/>
                <a:gd name="connsiteY111" fmla="*/ 26231 h 552450"/>
                <a:gd name="connsiteX112" fmla="*/ 153734 w 438150"/>
                <a:gd name="connsiteY112" fmla="*/ 20516 h 552450"/>
                <a:gd name="connsiteX113" fmla="*/ 155543 w 438150"/>
                <a:gd name="connsiteY113" fmla="*/ 18325 h 552450"/>
                <a:gd name="connsiteX114" fmla="*/ 155448 w 438150"/>
                <a:gd name="connsiteY114" fmla="*/ 135102 h 552450"/>
                <a:gd name="connsiteX115" fmla="*/ 155162 w 438150"/>
                <a:gd name="connsiteY115" fmla="*/ 149294 h 552450"/>
                <a:gd name="connsiteX116" fmla="*/ 152114 w 438150"/>
                <a:gd name="connsiteY116" fmla="*/ 163201 h 552450"/>
                <a:gd name="connsiteX117" fmla="*/ 141351 w 438150"/>
                <a:gd name="connsiteY117" fmla="*/ 188632 h 552450"/>
                <a:gd name="connsiteX118" fmla="*/ 113538 w 438150"/>
                <a:gd name="connsiteY118" fmla="*/ 233781 h 552450"/>
                <a:gd name="connsiteX119" fmla="*/ 83153 w 438150"/>
                <a:gd name="connsiteY119" fmla="*/ 273976 h 552450"/>
                <a:gd name="connsiteX120" fmla="*/ 54483 w 438150"/>
                <a:gd name="connsiteY120" fmla="*/ 311886 h 552450"/>
                <a:gd name="connsiteX121" fmla="*/ 3619 w 438150"/>
                <a:gd name="connsiteY121" fmla="*/ 381895 h 552450"/>
                <a:gd name="connsiteX122" fmla="*/ 3429 w 438150"/>
                <a:gd name="connsiteY122" fmla="*/ 379894 h 552450"/>
                <a:gd name="connsiteX123" fmla="*/ 127730 w 438150"/>
                <a:gd name="connsiteY123" fmla="*/ 508291 h 552450"/>
                <a:gd name="connsiteX124" fmla="*/ 161068 w 438150"/>
                <a:gd name="connsiteY124" fmla="*/ 542962 h 552450"/>
                <a:gd name="connsiteX125" fmla="*/ 169640 w 438150"/>
                <a:gd name="connsiteY125" fmla="*/ 552011 h 552450"/>
                <a:gd name="connsiteX126" fmla="*/ 172402 w 438150"/>
                <a:gd name="connsiteY126" fmla="*/ 555154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38150" h="552450">
                  <a:moveTo>
                    <a:pt x="172402" y="555154"/>
                  </a:moveTo>
                  <a:cubicBezTo>
                    <a:pt x="172402" y="555154"/>
                    <a:pt x="171450" y="554297"/>
                    <a:pt x="169450" y="552392"/>
                  </a:cubicBezTo>
                  <a:cubicBezTo>
                    <a:pt x="167354" y="550297"/>
                    <a:pt x="164497" y="547439"/>
                    <a:pt x="160782" y="543724"/>
                  </a:cubicBezTo>
                  <a:cubicBezTo>
                    <a:pt x="152971" y="535914"/>
                    <a:pt x="141732" y="524579"/>
                    <a:pt x="127159" y="509911"/>
                  </a:cubicBezTo>
                  <a:cubicBezTo>
                    <a:pt x="97631" y="480002"/>
                    <a:pt x="54769" y="436568"/>
                    <a:pt x="952" y="382085"/>
                  </a:cubicBezTo>
                  <a:lnTo>
                    <a:pt x="0" y="381132"/>
                  </a:lnTo>
                  <a:lnTo>
                    <a:pt x="762" y="380085"/>
                  </a:lnTo>
                  <a:cubicBezTo>
                    <a:pt x="16288" y="358177"/>
                    <a:pt x="33052" y="334651"/>
                    <a:pt x="51340" y="309790"/>
                  </a:cubicBezTo>
                  <a:cubicBezTo>
                    <a:pt x="60484" y="297408"/>
                    <a:pt x="70009" y="284644"/>
                    <a:pt x="79915" y="271690"/>
                  </a:cubicBezTo>
                  <a:cubicBezTo>
                    <a:pt x="90011" y="258736"/>
                    <a:pt x="100298" y="245687"/>
                    <a:pt x="110014" y="231590"/>
                  </a:cubicBezTo>
                  <a:cubicBezTo>
                    <a:pt x="119825" y="217493"/>
                    <a:pt x="129254" y="202729"/>
                    <a:pt x="137350" y="186823"/>
                  </a:cubicBezTo>
                  <a:cubicBezTo>
                    <a:pt x="145256" y="170821"/>
                    <a:pt x="152686" y="153961"/>
                    <a:pt x="150876" y="135102"/>
                  </a:cubicBezTo>
                  <a:cubicBezTo>
                    <a:pt x="150876" y="97573"/>
                    <a:pt x="150781" y="58521"/>
                    <a:pt x="150781" y="18325"/>
                  </a:cubicBezTo>
                  <a:lnTo>
                    <a:pt x="150781" y="16420"/>
                  </a:lnTo>
                  <a:lnTo>
                    <a:pt x="152590" y="16039"/>
                  </a:lnTo>
                  <a:cubicBezTo>
                    <a:pt x="165449" y="13658"/>
                    <a:pt x="179260" y="15087"/>
                    <a:pt x="190786" y="22326"/>
                  </a:cubicBezTo>
                  <a:cubicBezTo>
                    <a:pt x="196501" y="26041"/>
                    <a:pt x="200977" y="31279"/>
                    <a:pt x="204692" y="36899"/>
                  </a:cubicBezTo>
                  <a:cubicBezTo>
                    <a:pt x="207835" y="42805"/>
                    <a:pt x="210312" y="49186"/>
                    <a:pt x="211646" y="55759"/>
                  </a:cubicBezTo>
                  <a:cubicBezTo>
                    <a:pt x="214217" y="68903"/>
                    <a:pt x="215075" y="81857"/>
                    <a:pt x="215932" y="95287"/>
                  </a:cubicBezTo>
                  <a:cubicBezTo>
                    <a:pt x="216313" y="101955"/>
                    <a:pt x="216408" y="108718"/>
                    <a:pt x="216122" y="115480"/>
                  </a:cubicBezTo>
                  <a:cubicBezTo>
                    <a:pt x="215646" y="122338"/>
                    <a:pt x="215551" y="128815"/>
                    <a:pt x="212884" y="136245"/>
                  </a:cubicBezTo>
                  <a:lnTo>
                    <a:pt x="209359" y="133197"/>
                  </a:lnTo>
                  <a:cubicBezTo>
                    <a:pt x="242030" y="111289"/>
                    <a:pt x="275844" y="89096"/>
                    <a:pt x="310801" y="66998"/>
                  </a:cubicBezTo>
                  <a:cubicBezTo>
                    <a:pt x="328327" y="55949"/>
                    <a:pt x="346043" y="44900"/>
                    <a:pt x="364236" y="34137"/>
                  </a:cubicBezTo>
                  <a:cubicBezTo>
                    <a:pt x="382524" y="23469"/>
                    <a:pt x="400717" y="12610"/>
                    <a:pt x="420719" y="3847"/>
                  </a:cubicBezTo>
                  <a:cubicBezTo>
                    <a:pt x="423386" y="2800"/>
                    <a:pt x="426053" y="1752"/>
                    <a:pt x="428911" y="895"/>
                  </a:cubicBezTo>
                  <a:cubicBezTo>
                    <a:pt x="430339" y="514"/>
                    <a:pt x="431768" y="133"/>
                    <a:pt x="433483" y="37"/>
                  </a:cubicBezTo>
                  <a:cubicBezTo>
                    <a:pt x="434340" y="-58"/>
                    <a:pt x="435292" y="37"/>
                    <a:pt x="436340" y="228"/>
                  </a:cubicBezTo>
                  <a:cubicBezTo>
                    <a:pt x="437864" y="799"/>
                    <a:pt x="438436" y="1371"/>
                    <a:pt x="438912" y="1847"/>
                  </a:cubicBezTo>
                  <a:cubicBezTo>
                    <a:pt x="444055" y="5276"/>
                    <a:pt x="447008" y="12515"/>
                    <a:pt x="446056" y="18611"/>
                  </a:cubicBezTo>
                  <a:cubicBezTo>
                    <a:pt x="444246" y="30994"/>
                    <a:pt x="436435" y="40042"/>
                    <a:pt x="429101" y="48234"/>
                  </a:cubicBezTo>
                  <a:cubicBezTo>
                    <a:pt x="421386" y="56521"/>
                    <a:pt x="412623" y="63283"/>
                    <a:pt x="404813" y="70713"/>
                  </a:cubicBezTo>
                  <a:cubicBezTo>
                    <a:pt x="396716" y="78047"/>
                    <a:pt x="388715" y="85286"/>
                    <a:pt x="380714" y="92525"/>
                  </a:cubicBezTo>
                  <a:cubicBezTo>
                    <a:pt x="348710" y="121481"/>
                    <a:pt x="317278" y="149770"/>
                    <a:pt x="286702" y="177488"/>
                  </a:cubicBezTo>
                  <a:lnTo>
                    <a:pt x="284321" y="173392"/>
                  </a:lnTo>
                  <a:cubicBezTo>
                    <a:pt x="298799" y="168820"/>
                    <a:pt x="313087" y="164344"/>
                    <a:pt x="327279" y="159772"/>
                  </a:cubicBezTo>
                  <a:cubicBezTo>
                    <a:pt x="334327" y="157486"/>
                    <a:pt x="341471" y="155295"/>
                    <a:pt x="348425" y="153104"/>
                  </a:cubicBezTo>
                  <a:cubicBezTo>
                    <a:pt x="351949" y="152056"/>
                    <a:pt x="355378" y="150818"/>
                    <a:pt x="358997" y="149866"/>
                  </a:cubicBezTo>
                  <a:cubicBezTo>
                    <a:pt x="362712" y="148818"/>
                    <a:pt x="366713" y="148342"/>
                    <a:pt x="370522" y="148532"/>
                  </a:cubicBezTo>
                  <a:cubicBezTo>
                    <a:pt x="386239" y="149008"/>
                    <a:pt x="400336" y="160724"/>
                    <a:pt x="404146" y="175488"/>
                  </a:cubicBezTo>
                  <a:cubicBezTo>
                    <a:pt x="408337" y="190252"/>
                    <a:pt x="401860" y="206825"/>
                    <a:pt x="389477" y="215017"/>
                  </a:cubicBezTo>
                  <a:lnTo>
                    <a:pt x="389668" y="214826"/>
                  </a:lnTo>
                  <a:cubicBezTo>
                    <a:pt x="374904" y="227590"/>
                    <a:pt x="360426" y="240163"/>
                    <a:pt x="346138" y="252450"/>
                  </a:cubicBezTo>
                  <a:lnTo>
                    <a:pt x="343852" y="248735"/>
                  </a:lnTo>
                  <a:cubicBezTo>
                    <a:pt x="350996" y="245878"/>
                    <a:pt x="358140" y="243020"/>
                    <a:pt x="365093" y="240258"/>
                  </a:cubicBezTo>
                  <a:cubicBezTo>
                    <a:pt x="372427" y="237210"/>
                    <a:pt x="380905" y="236638"/>
                    <a:pt x="388525" y="238734"/>
                  </a:cubicBezTo>
                  <a:cubicBezTo>
                    <a:pt x="403955" y="242830"/>
                    <a:pt x="415100" y="257879"/>
                    <a:pt x="414623" y="273310"/>
                  </a:cubicBezTo>
                  <a:cubicBezTo>
                    <a:pt x="414528" y="280930"/>
                    <a:pt x="411956" y="288359"/>
                    <a:pt x="407384" y="294265"/>
                  </a:cubicBezTo>
                  <a:cubicBezTo>
                    <a:pt x="402622" y="299980"/>
                    <a:pt x="397859" y="304647"/>
                    <a:pt x="393097" y="309790"/>
                  </a:cubicBezTo>
                  <a:cubicBezTo>
                    <a:pt x="383667" y="319792"/>
                    <a:pt x="374428" y="329602"/>
                    <a:pt x="365379" y="339223"/>
                  </a:cubicBezTo>
                  <a:lnTo>
                    <a:pt x="363093" y="336175"/>
                  </a:lnTo>
                  <a:cubicBezTo>
                    <a:pt x="369760" y="332650"/>
                    <a:pt x="376428" y="329126"/>
                    <a:pt x="383000" y="325697"/>
                  </a:cubicBezTo>
                  <a:cubicBezTo>
                    <a:pt x="390239" y="322268"/>
                    <a:pt x="398812" y="322649"/>
                    <a:pt x="405670" y="326173"/>
                  </a:cubicBezTo>
                  <a:cubicBezTo>
                    <a:pt x="412623" y="329602"/>
                    <a:pt x="417576" y="336365"/>
                    <a:pt x="419100" y="343795"/>
                  </a:cubicBezTo>
                  <a:cubicBezTo>
                    <a:pt x="420624" y="351224"/>
                    <a:pt x="418719" y="359035"/>
                    <a:pt x="414242" y="364845"/>
                  </a:cubicBezTo>
                  <a:cubicBezTo>
                    <a:pt x="411956" y="367798"/>
                    <a:pt x="409004" y="369893"/>
                    <a:pt x="406432" y="371989"/>
                  </a:cubicBezTo>
                  <a:cubicBezTo>
                    <a:pt x="403765" y="374084"/>
                    <a:pt x="401098" y="376180"/>
                    <a:pt x="398526" y="378180"/>
                  </a:cubicBezTo>
                  <a:cubicBezTo>
                    <a:pt x="393287" y="382276"/>
                    <a:pt x="388144" y="386371"/>
                    <a:pt x="383096" y="390372"/>
                  </a:cubicBezTo>
                  <a:cubicBezTo>
                    <a:pt x="372904" y="398373"/>
                    <a:pt x="363093" y="406088"/>
                    <a:pt x="353568" y="413518"/>
                  </a:cubicBezTo>
                  <a:cubicBezTo>
                    <a:pt x="315563" y="443331"/>
                    <a:pt x="282702" y="469048"/>
                    <a:pt x="255746" y="490194"/>
                  </a:cubicBezTo>
                  <a:cubicBezTo>
                    <a:pt x="228981" y="511054"/>
                    <a:pt x="208121" y="527341"/>
                    <a:pt x="193738" y="538581"/>
                  </a:cubicBezTo>
                  <a:cubicBezTo>
                    <a:pt x="186785" y="544010"/>
                    <a:pt x="181356" y="548106"/>
                    <a:pt x="177641" y="551059"/>
                  </a:cubicBezTo>
                  <a:cubicBezTo>
                    <a:pt x="174212" y="553916"/>
                    <a:pt x="172402" y="555154"/>
                    <a:pt x="172402" y="555154"/>
                  </a:cubicBezTo>
                  <a:cubicBezTo>
                    <a:pt x="172402" y="555154"/>
                    <a:pt x="174307" y="553440"/>
                    <a:pt x="177927" y="550487"/>
                  </a:cubicBezTo>
                  <a:cubicBezTo>
                    <a:pt x="181737" y="547439"/>
                    <a:pt x="187071" y="543057"/>
                    <a:pt x="194024" y="537438"/>
                  </a:cubicBezTo>
                  <a:cubicBezTo>
                    <a:pt x="208312" y="526008"/>
                    <a:pt x="229076" y="509339"/>
                    <a:pt x="255651" y="488098"/>
                  </a:cubicBezTo>
                  <a:cubicBezTo>
                    <a:pt x="282321" y="466762"/>
                    <a:pt x="314801" y="440854"/>
                    <a:pt x="352425" y="410851"/>
                  </a:cubicBezTo>
                  <a:cubicBezTo>
                    <a:pt x="361855" y="403326"/>
                    <a:pt x="371570" y="395611"/>
                    <a:pt x="381571" y="387610"/>
                  </a:cubicBezTo>
                  <a:cubicBezTo>
                    <a:pt x="386620" y="383609"/>
                    <a:pt x="391668" y="379609"/>
                    <a:pt x="396811" y="375418"/>
                  </a:cubicBezTo>
                  <a:cubicBezTo>
                    <a:pt x="399383" y="373322"/>
                    <a:pt x="401955" y="371322"/>
                    <a:pt x="404622" y="369226"/>
                  </a:cubicBezTo>
                  <a:cubicBezTo>
                    <a:pt x="407289" y="367036"/>
                    <a:pt x="409861" y="365226"/>
                    <a:pt x="411766" y="362654"/>
                  </a:cubicBezTo>
                  <a:cubicBezTo>
                    <a:pt x="415671" y="357701"/>
                    <a:pt x="417290" y="350843"/>
                    <a:pt x="415861" y="344557"/>
                  </a:cubicBezTo>
                  <a:cubicBezTo>
                    <a:pt x="414528" y="338270"/>
                    <a:pt x="410242" y="332460"/>
                    <a:pt x="404241" y="329507"/>
                  </a:cubicBezTo>
                  <a:cubicBezTo>
                    <a:pt x="398335" y="326459"/>
                    <a:pt x="390906" y="326173"/>
                    <a:pt x="384810" y="329126"/>
                  </a:cubicBezTo>
                  <a:cubicBezTo>
                    <a:pt x="378333" y="332555"/>
                    <a:pt x="371761" y="336079"/>
                    <a:pt x="365093" y="339604"/>
                  </a:cubicBezTo>
                  <a:lnTo>
                    <a:pt x="354901" y="345033"/>
                  </a:lnTo>
                  <a:lnTo>
                    <a:pt x="362807" y="336651"/>
                  </a:lnTo>
                  <a:cubicBezTo>
                    <a:pt x="371856" y="327031"/>
                    <a:pt x="381000" y="317125"/>
                    <a:pt x="390430" y="307123"/>
                  </a:cubicBezTo>
                  <a:cubicBezTo>
                    <a:pt x="395002" y="302075"/>
                    <a:pt x="400145" y="297027"/>
                    <a:pt x="404431" y="291883"/>
                  </a:cubicBezTo>
                  <a:cubicBezTo>
                    <a:pt x="408432" y="286645"/>
                    <a:pt x="410718" y="280072"/>
                    <a:pt x="410813" y="273310"/>
                  </a:cubicBezTo>
                  <a:cubicBezTo>
                    <a:pt x="411194" y="259784"/>
                    <a:pt x="401384" y="246449"/>
                    <a:pt x="387763" y="242925"/>
                  </a:cubicBezTo>
                  <a:cubicBezTo>
                    <a:pt x="381000" y="241115"/>
                    <a:pt x="373666" y="241591"/>
                    <a:pt x="367093" y="244354"/>
                  </a:cubicBezTo>
                  <a:cubicBezTo>
                    <a:pt x="360045" y="247211"/>
                    <a:pt x="352996" y="250069"/>
                    <a:pt x="345853" y="252926"/>
                  </a:cubicBezTo>
                  <a:lnTo>
                    <a:pt x="333661" y="257784"/>
                  </a:lnTo>
                  <a:lnTo>
                    <a:pt x="343567" y="249211"/>
                  </a:lnTo>
                  <a:cubicBezTo>
                    <a:pt x="357759" y="236924"/>
                    <a:pt x="372237" y="224351"/>
                    <a:pt x="387001" y="211492"/>
                  </a:cubicBezTo>
                  <a:lnTo>
                    <a:pt x="387096" y="211397"/>
                  </a:lnTo>
                  <a:lnTo>
                    <a:pt x="387191" y="211302"/>
                  </a:lnTo>
                  <a:cubicBezTo>
                    <a:pt x="398050" y="204063"/>
                    <a:pt x="403669" y="189585"/>
                    <a:pt x="399955" y="176726"/>
                  </a:cubicBezTo>
                  <a:cubicBezTo>
                    <a:pt x="396621" y="163772"/>
                    <a:pt x="384238" y="153580"/>
                    <a:pt x="370522" y="153199"/>
                  </a:cubicBezTo>
                  <a:cubicBezTo>
                    <a:pt x="363760" y="152533"/>
                    <a:pt x="357188" y="155390"/>
                    <a:pt x="350044" y="157581"/>
                  </a:cubicBezTo>
                  <a:cubicBezTo>
                    <a:pt x="342995" y="159772"/>
                    <a:pt x="335947" y="162058"/>
                    <a:pt x="328898" y="164248"/>
                  </a:cubicBezTo>
                  <a:cubicBezTo>
                    <a:pt x="314706" y="168725"/>
                    <a:pt x="300418" y="173297"/>
                    <a:pt x="285940" y="177869"/>
                  </a:cubicBezTo>
                  <a:lnTo>
                    <a:pt x="275368" y="181203"/>
                  </a:lnTo>
                  <a:lnTo>
                    <a:pt x="283559" y="173773"/>
                  </a:lnTo>
                  <a:cubicBezTo>
                    <a:pt x="314134" y="146056"/>
                    <a:pt x="345567" y="117671"/>
                    <a:pt x="377666" y="88715"/>
                  </a:cubicBezTo>
                  <a:cubicBezTo>
                    <a:pt x="385667" y="81476"/>
                    <a:pt x="393763" y="74237"/>
                    <a:pt x="401860" y="66903"/>
                  </a:cubicBezTo>
                  <a:cubicBezTo>
                    <a:pt x="409861" y="59378"/>
                    <a:pt x="418433" y="52711"/>
                    <a:pt x="425767" y="44805"/>
                  </a:cubicBezTo>
                  <a:cubicBezTo>
                    <a:pt x="432911" y="36994"/>
                    <a:pt x="440055" y="27946"/>
                    <a:pt x="441388" y="18040"/>
                  </a:cubicBezTo>
                  <a:cubicBezTo>
                    <a:pt x="441960" y="13182"/>
                    <a:pt x="440246" y="8515"/>
                    <a:pt x="436055" y="5657"/>
                  </a:cubicBezTo>
                  <a:cubicBezTo>
                    <a:pt x="435483" y="4228"/>
                    <a:pt x="433006" y="4990"/>
                    <a:pt x="430435" y="5657"/>
                  </a:cubicBezTo>
                  <a:cubicBezTo>
                    <a:pt x="427958" y="6324"/>
                    <a:pt x="425386" y="7372"/>
                    <a:pt x="422815" y="8419"/>
                  </a:cubicBezTo>
                  <a:cubicBezTo>
                    <a:pt x="403479" y="16897"/>
                    <a:pt x="385096" y="27755"/>
                    <a:pt x="366998" y="38328"/>
                  </a:cubicBezTo>
                  <a:cubicBezTo>
                    <a:pt x="348901" y="49091"/>
                    <a:pt x="331184" y="60045"/>
                    <a:pt x="313658" y="71094"/>
                  </a:cubicBezTo>
                  <a:cubicBezTo>
                    <a:pt x="278701" y="93192"/>
                    <a:pt x="244888" y="115290"/>
                    <a:pt x="212217" y="137102"/>
                  </a:cubicBezTo>
                  <a:lnTo>
                    <a:pt x="206121" y="141198"/>
                  </a:lnTo>
                  <a:lnTo>
                    <a:pt x="208693" y="134054"/>
                  </a:lnTo>
                  <a:cubicBezTo>
                    <a:pt x="210598" y="128720"/>
                    <a:pt x="211169" y="121576"/>
                    <a:pt x="211455" y="115195"/>
                  </a:cubicBezTo>
                  <a:cubicBezTo>
                    <a:pt x="211741" y="108622"/>
                    <a:pt x="211646" y="102050"/>
                    <a:pt x="211264" y="95478"/>
                  </a:cubicBezTo>
                  <a:cubicBezTo>
                    <a:pt x="210502" y="82429"/>
                    <a:pt x="209550" y="69094"/>
                    <a:pt x="207169" y="56711"/>
                  </a:cubicBezTo>
                  <a:cubicBezTo>
                    <a:pt x="205930" y="50520"/>
                    <a:pt x="203644" y="44710"/>
                    <a:pt x="200787" y="39280"/>
                  </a:cubicBezTo>
                  <a:cubicBezTo>
                    <a:pt x="197453" y="34137"/>
                    <a:pt x="193453" y="29470"/>
                    <a:pt x="188404" y="26231"/>
                  </a:cubicBezTo>
                  <a:cubicBezTo>
                    <a:pt x="178308" y="19754"/>
                    <a:pt x="165259" y="18325"/>
                    <a:pt x="153734" y="20516"/>
                  </a:cubicBezTo>
                  <a:lnTo>
                    <a:pt x="155543" y="18325"/>
                  </a:lnTo>
                  <a:cubicBezTo>
                    <a:pt x="155543" y="58616"/>
                    <a:pt x="155448" y="97573"/>
                    <a:pt x="155448" y="135102"/>
                  </a:cubicBezTo>
                  <a:cubicBezTo>
                    <a:pt x="155353" y="139864"/>
                    <a:pt x="155543" y="144341"/>
                    <a:pt x="155162" y="149294"/>
                  </a:cubicBezTo>
                  <a:cubicBezTo>
                    <a:pt x="154496" y="154057"/>
                    <a:pt x="153543" y="158724"/>
                    <a:pt x="152114" y="163201"/>
                  </a:cubicBezTo>
                  <a:cubicBezTo>
                    <a:pt x="149257" y="172154"/>
                    <a:pt x="145447" y="180536"/>
                    <a:pt x="141351" y="188632"/>
                  </a:cubicBezTo>
                  <a:cubicBezTo>
                    <a:pt x="133064" y="204825"/>
                    <a:pt x="123444" y="219684"/>
                    <a:pt x="113538" y="233781"/>
                  </a:cubicBezTo>
                  <a:cubicBezTo>
                    <a:pt x="103727" y="247973"/>
                    <a:pt x="93154" y="261118"/>
                    <a:pt x="83153" y="273976"/>
                  </a:cubicBezTo>
                  <a:cubicBezTo>
                    <a:pt x="73152" y="286835"/>
                    <a:pt x="63627" y="299503"/>
                    <a:pt x="54483" y="311886"/>
                  </a:cubicBezTo>
                  <a:cubicBezTo>
                    <a:pt x="36100" y="336651"/>
                    <a:pt x="19145" y="360082"/>
                    <a:pt x="3619" y="381895"/>
                  </a:cubicBezTo>
                  <a:lnTo>
                    <a:pt x="3429" y="379894"/>
                  </a:lnTo>
                  <a:cubicBezTo>
                    <a:pt x="56388" y="434663"/>
                    <a:pt x="98679" y="478192"/>
                    <a:pt x="127730" y="508291"/>
                  </a:cubicBezTo>
                  <a:cubicBezTo>
                    <a:pt x="142113" y="523246"/>
                    <a:pt x="153352" y="534866"/>
                    <a:pt x="161068" y="542962"/>
                  </a:cubicBezTo>
                  <a:cubicBezTo>
                    <a:pt x="164782" y="546868"/>
                    <a:pt x="167640" y="549820"/>
                    <a:pt x="169640" y="552011"/>
                  </a:cubicBezTo>
                  <a:cubicBezTo>
                    <a:pt x="171450" y="554011"/>
                    <a:pt x="172402" y="555154"/>
                    <a:pt x="172402" y="555154"/>
                  </a:cubicBezTo>
                  <a:close/>
                </a:path>
              </a:pathLst>
            </a:custGeom>
            <a:solidFill>
              <a:srgbClr val="EB996E"/>
            </a:solidFill>
            <a:ln w="9525" cap="flat">
              <a:no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BC289B3E-EC36-4D36-BE1B-BA8CD6F75758}"/>
                </a:ext>
              </a:extLst>
            </p:cNvPr>
            <p:cNvSpPr/>
            <p:nvPr/>
          </p:nvSpPr>
          <p:spPr>
            <a:xfrm>
              <a:off x="4868809" y="3811238"/>
              <a:ext cx="1209675" cy="1200150"/>
            </a:xfrm>
            <a:custGeom>
              <a:avLst/>
              <a:gdLst>
                <a:gd name="connsiteX0" fmla="*/ 1217475 w 1209675"/>
                <a:gd name="connsiteY0" fmla="*/ 209264 h 1200150"/>
                <a:gd name="connsiteX1" fmla="*/ 568441 w 1209675"/>
                <a:gd name="connsiteY1" fmla="*/ 1066133 h 1200150"/>
                <a:gd name="connsiteX2" fmla="*/ 144960 w 1209675"/>
                <a:gd name="connsiteY2" fmla="*/ 1173194 h 1200150"/>
                <a:gd name="connsiteX3" fmla="*/ 24183 w 1209675"/>
                <a:gd name="connsiteY3" fmla="*/ 790099 h 1200150"/>
                <a:gd name="connsiteX4" fmla="*/ 645880 w 1209675"/>
                <a:gd name="connsiteY4" fmla="*/ 364712 h 1200150"/>
                <a:gd name="connsiteX5" fmla="*/ 1023736 w 1209675"/>
                <a:gd name="connsiteY5" fmla="*/ 0 h 1200150"/>
                <a:gd name="connsiteX6" fmla="*/ 1217475 w 1209675"/>
                <a:gd name="connsiteY6" fmla="*/ 209264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200150">
                  <a:moveTo>
                    <a:pt x="1217475" y="209264"/>
                  </a:moveTo>
                  <a:lnTo>
                    <a:pt x="568441" y="1066133"/>
                  </a:lnTo>
                  <a:cubicBezTo>
                    <a:pt x="469953" y="1196245"/>
                    <a:pt x="292407" y="1243774"/>
                    <a:pt x="144960" y="1173194"/>
                  </a:cubicBezTo>
                  <a:cubicBezTo>
                    <a:pt x="37137" y="1121569"/>
                    <a:pt x="-41921" y="1013174"/>
                    <a:pt x="24183" y="790099"/>
                  </a:cubicBezTo>
                  <a:lnTo>
                    <a:pt x="645880" y="364712"/>
                  </a:lnTo>
                  <a:lnTo>
                    <a:pt x="1023736" y="0"/>
                  </a:lnTo>
                  <a:lnTo>
                    <a:pt x="1217475" y="209264"/>
                  </a:lnTo>
                  <a:close/>
                </a:path>
              </a:pathLst>
            </a:custGeom>
            <a:solidFill>
              <a:srgbClr val="E8505B"/>
            </a:solidFill>
            <a:ln w="9525" cap="flat">
              <a:no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05EB7465-CCC8-47D6-B9D0-061605CAD8B5}"/>
                </a:ext>
              </a:extLst>
            </p:cNvPr>
            <p:cNvSpPr/>
            <p:nvPr/>
          </p:nvSpPr>
          <p:spPr>
            <a:xfrm>
              <a:off x="4959953" y="3807999"/>
              <a:ext cx="1123950" cy="1209675"/>
            </a:xfrm>
            <a:custGeom>
              <a:avLst/>
              <a:gdLst>
                <a:gd name="connsiteX0" fmla="*/ 53816 w 1123950"/>
                <a:gd name="connsiteY0" fmla="*/ 1176433 h 1209675"/>
                <a:gd name="connsiteX1" fmla="*/ 60865 w 1123950"/>
                <a:gd name="connsiteY1" fmla="*/ 1179957 h 1209675"/>
                <a:gd name="connsiteX2" fmla="*/ 81153 w 1123950"/>
                <a:gd name="connsiteY2" fmla="*/ 1190720 h 1209675"/>
                <a:gd name="connsiteX3" fmla="*/ 166021 w 1123950"/>
                <a:gd name="connsiteY3" fmla="*/ 1213485 h 1209675"/>
                <a:gd name="connsiteX4" fmla="*/ 229552 w 1123950"/>
                <a:gd name="connsiteY4" fmla="*/ 1212342 h 1209675"/>
                <a:gd name="connsiteX5" fmla="*/ 265366 w 1123950"/>
                <a:gd name="connsiteY5" fmla="*/ 1206056 h 1209675"/>
                <a:gd name="connsiteX6" fmla="*/ 283940 w 1123950"/>
                <a:gd name="connsiteY6" fmla="*/ 1200912 h 1209675"/>
                <a:gd name="connsiteX7" fmla="*/ 302990 w 1123950"/>
                <a:gd name="connsiteY7" fmla="*/ 1194626 h 1209675"/>
                <a:gd name="connsiteX8" fmla="*/ 381000 w 1123950"/>
                <a:gd name="connsiteY8" fmla="*/ 1156335 h 1209675"/>
                <a:gd name="connsiteX9" fmla="*/ 454152 w 1123950"/>
                <a:gd name="connsiteY9" fmla="*/ 1092422 h 1209675"/>
                <a:gd name="connsiteX10" fmla="*/ 593693 w 1123950"/>
                <a:gd name="connsiteY10" fmla="*/ 916305 h 1209675"/>
                <a:gd name="connsiteX11" fmla="*/ 750094 w 1123950"/>
                <a:gd name="connsiteY11" fmla="*/ 711137 h 1209675"/>
                <a:gd name="connsiteX12" fmla="*/ 1104424 w 1123950"/>
                <a:gd name="connsiteY12" fmla="*/ 237934 h 1209675"/>
                <a:gd name="connsiteX13" fmla="*/ 1124331 w 1123950"/>
                <a:gd name="connsiteY13" fmla="*/ 211074 h 1209675"/>
                <a:gd name="connsiteX14" fmla="*/ 1124521 w 1123950"/>
                <a:gd name="connsiteY14" fmla="*/ 214217 h 1209675"/>
                <a:gd name="connsiteX15" fmla="*/ 930878 w 1123950"/>
                <a:gd name="connsiteY15" fmla="*/ 4858 h 1209675"/>
                <a:gd name="connsiteX16" fmla="*/ 934212 w 1123950"/>
                <a:gd name="connsiteY16" fmla="*/ 5048 h 1209675"/>
                <a:gd name="connsiteX17" fmla="*/ 568452 w 1123950"/>
                <a:gd name="connsiteY17" fmla="*/ 311372 h 1209675"/>
                <a:gd name="connsiteX18" fmla="*/ 274034 w 1123950"/>
                <a:gd name="connsiteY18" fmla="*/ 552450 h 1209675"/>
                <a:gd name="connsiteX19" fmla="*/ 74104 w 1123950"/>
                <a:gd name="connsiteY19" fmla="*/ 705612 h 1209675"/>
                <a:gd name="connsiteX20" fmla="*/ 19240 w 1123950"/>
                <a:gd name="connsiteY20" fmla="*/ 745236 h 1209675"/>
                <a:gd name="connsiteX21" fmla="*/ 4953 w 1123950"/>
                <a:gd name="connsiteY21" fmla="*/ 755333 h 1209675"/>
                <a:gd name="connsiteX22" fmla="*/ 0 w 1123950"/>
                <a:gd name="connsiteY22" fmla="*/ 758666 h 1209675"/>
                <a:gd name="connsiteX23" fmla="*/ 4667 w 1123950"/>
                <a:gd name="connsiteY23" fmla="*/ 754951 h 1209675"/>
                <a:gd name="connsiteX24" fmla="*/ 18669 w 1123950"/>
                <a:gd name="connsiteY24" fmla="*/ 744474 h 1209675"/>
                <a:gd name="connsiteX25" fmla="*/ 72961 w 1123950"/>
                <a:gd name="connsiteY25" fmla="*/ 704279 h 1209675"/>
                <a:gd name="connsiteX26" fmla="*/ 271939 w 1123950"/>
                <a:gd name="connsiteY26" fmla="*/ 550069 h 1209675"/>
                <a:gd name="connsiteX27" fmla="*/ 565595 w 1123950"/>
                <a:gd name="connsiteY27" fmla="*/ 308229 h 1209675"/>
                <a:gd name="connsiteX28" fmla="*/ 930974 w 1123950"/>
                <a:gd name="connsiteY28" fmla="*/ 1429 h 1209675"/>
                <a:gd name="connsiteX29" fmla="*/ 932783 w 1123950"/>
                <a:gd name="connsiteY29" fmla="*/ 0 h 1209675"/>
                <a:gd name="connsiteX30" fmla="*/ 934307 w 1123950"/>
                <a:gd name="connsiteY30" fmla="*/ 1715 h 1209675"/>
                <a:gd name="connsiteX31" fmla="*/ 1128046 w 1123950"/>
                <a:gd name="connsiteY31" fmla="*/ 210979 h 1209675"/>
                <a:gd name="connsiteX32" fmla="*/ 1129475 w 1123950"/>
                <a:gd name="connsiteY32" fmla="*/ 212503 h 1209675"/>
                <a:gd name="connsiteX33" fmla="*/ 1128236 w 1123950"/>
                <a:gd name="connsiteY33" fmla="*/ 214122 h 1209675"/>
                <a:gd name="connsiteX34" fmla="*/ 1108329 w 1123950"/>
                <a:gd name="connsiteY34" fmla="*/ 240983 h 1209675"/>
                <a:gd name="connsiteX35" fmla="*/ 753618 w 1123950"/>
                <a:gd name="connsiteY35" fmla="*/ 713994 h 1209675"/>
                <a:gd name="connsiteX36" fmla="*/ 596836 w 1123950"/>
                <a:gd name="connsiteY36" fmla="*/ 918972 h 1209675"/>
                <a:gd name="connsiteX37" fmla="*/ 456724 w 1123950"/>
                <a:gd name="connsiteY37" fmla="*/ 1094804 h 1209675"/>
                <a:gd name="connsiteX38" fmla="*/ 382619 w 1123950"/>
                <a:gd name="connsiteY38" fmla="*/ 1159097 h 1209675"/>
                <a:gd name="connsiteX39" fmla="*/ 303847 w 1123950"/>
                <a:gd name="connsiteY39" fmla="*/ 1197388 h 1209675"/>
                <a:gd name="connsiteX40" fmla="*/ 284607 w 1123950"/>
                <a:gd name="connsiteY40" fmla="*/ 1203579 h 1209675"/>
                <a:gd name="connsiteX41" fmla="*/ 265843 w 1123950"/>
                <a:gd name="connsiteY41" fmla="*/ 1208627 h 1209675"/>
                <a:gd name="connsiteX42" fmla="*/ 229648 w 1123950"/>
                <a:gd name="connsiteY42" fmla="*/ 1214818 h 1209675"/>
                <a:gd name="connsiteX43" fmla="*/ 165640 w 1123950"/>
                <a:gd name="connsiteY43" fmla="*/ 1215581 h 1209675"/>
                <a:gd name="connsiteX44" fmla="*/ 80581 w 1123950"/>
                <a:gd name="connsiteY44" fmla="*/ 1191864 h 1209675"/>
                <a:gd name="connsiteX45" fmla="*/ 60484 w 1123950"/>
                <a:gd name="connsiteY45" fmla="*/ 1180624 h 1209675"/>
                <a:gd name="connsiteX46" fmla="*/ 53816 w 1123950"/>
                <a:gd name="connsiteY46" fmla="*/ 1176433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950" h="1209675">
                  <a:moveTo>
                    <a:pt x="53816" y="1176433"/>
                  </a:moveTo>
                  <a:cubicBezTo>
                    <a:pt x="53816" y="1176433"/>
                    <a:pt x="56197" y="1177576"/>
                    <a:pt x="60865" y="1179957"/>
                  </a:cubicBezTo>
                  <a:cubicBezTo>
                    <a:pt x="65532" y="1182434"/>
                    <a:pt x="72295" y="1186053"/>
                    <a:pt x="81153" y="1190720"/>
                  </a:cubicBezTo>
                  <a:cubicBezTo>
                    <a:pt x="99727" y="1198435"/>
                    <a:pt x="127635" y="1209961"/>
                    <a:pt x="166021" y="1213485"/>
                  </a:cubicBezTo>
                  <a:cubicBezTo>
                    <a:pt x="185071" y="1214914"/>
                    <a:pt x="206502" y="1215676"/>
                    <a:pt x="229552" y="1212342"/>
                  </a:cubicBezTo>
                  <a:cubicBezTo>
                    <a:pt x="241173" y="1211390"/>
                    <a:pt x="252984" y="1208437"/>
                    <a:pt x="265366" y="1206056"/>
                  </a:cubicBezTo>
                  <a:cubicBezTo>
                    <a:pt x="271558" y="1204627"/>
                    <a:pt x="277654" y="1202627"/>
                    <a:pt x="283940" y="1200912"/>
                  </a:cubicBezTo>
                  <a:cubicBezTo>
                    <a:pt x="290322" y="1199293"/>
                    <a:pt x="296609" y="1197102"/>
                    <a:pt x="302990" y="1194626"/>
                  </a:cubicBezTo>
                  <a:cubicBezTo>
                    <a:pt x="328613" y="1185577"/>
                    <a:pt x="355092" y="1173099"/>
                    <a:pt x="381000" y="1156335"/>
                  </a:cubicBezTo>
                  <a:cubicBezTo>
                    <a:pt x="406908" y="1139762"/>
                    <a:pt x="432435" y="1118997"/>
                    <a:pt x="454152" y="1092422"/>
                  </a:cubicBezTo>
                  <a:cubicBezTo>
                    <a:pt x="498443" y="1040035"/>
                    <a:pt x="544258" y="980218"/>
                    <a:pt x="593693" y="916305"/>
                  </a:cubicBezTo>
                  <a:cubicBezTo>
                    <a:pt x="643033" y="852392"/>
                    <a:pt x="695230" y="783526"/>
                    <a:pt x="750094" y="711137"/>
                  </a:cubicBezTo>
                  <a:cubicBezTo>
                    <a:pt x="859631" y="566166"/>
                    <a:pt x="979361" y="406241"/>
                    <a:pt x="1104424" y="237934"/>
                  </a:cubicBezTo>
                  <a:cubicBezTo>
                    <a:pt x="1111091" y="228981"/>
                    <a:pt x="1117759" y="220028"/>
                    <a:pt x="1124331" y="211074"/>
                  </a:cubicBezTo>
                  <a:lnTo>
                    <a:pt x="1124521" y="214217"/>
                  </a:lnTo>
                  <a:cubicBezTo>
                    <a:pt x="1058132" y="142399"/>
                    <a:pt x="993267" y="72390"/>
                    <a:pt x="930878" y="4858"/>
                  </a:cubicBezTo>
                  <a:lnTo>
                    <a:pt x="934212" y="5048"/>
                  </a:lnTo>
                  <a:cubicBezTo>
                    <a:pt x="801910" y="114205"/>
                    <a:pt x="679514" y="218504"/>
                    <a:pt x="568452" y="311372"/>
                  </a:cubicBezTo>
                  <a:cubicBezTo>
                    <a:pt x="457581" y="404336"/>
                    <a:pt x="358140" y="485966"/>
                    <a:pt x="274034" y="552450"/>
                  </a:cubicBezTo>
                  <a:cubicBezTo>
                    <a:pt x="190024" y="619030"/>
                    <a:pt x="121729" y="670846"/>
                    <a:pt x="74104" y="705612"/>
                  </a:cubicBezTo>
                  <a:cubicBezTo>
                    <a:pt x="50482" y="723233"/>
                    <a:pt x="31718" y="736187"/>
                    <a:pt x="19240" y="745236"/>
                  </a:cubicBezTo>
                  <a:cubicBezTo>
                    <a:pt x="13049" y="749618"/>
                    <a:pt x="8287" y="752951"/>
                    <a:pt x="4953" y="755333"/>
                  </a:cubicBezTo>
                  <a:cubicBezTo>
                    <a:pt x="1715" y="757618"/>
                    <a:pt x="0" y="758666"/>
                    <a:pt x="0" y="758666"/>
                  </a:cubicBezTo>
                  <a:cubicBezTo>
                    <a:pt x="0" y="758666"/>
                    <a:pt x="1524" y="757333"/>
                    <a:pt x="4667" y="754951"/>
                  </a:cubicBezTo>
                  <a:cubicBezTo>
                    <a:pt x="7906" y="752475"/>
                    <a:pt x="12573" y="749046"/>
                    <a:pt x="18669" y="744474"/>
                  </a:cubicBezTo>
                  <a:cubicBezTo>
                    <a:pt x="30956" y="735235"/>
                    <a:pt x="49530" y="721995"/>
                    <a:pt x="72961" y="704279"/>
                  </a:cubicBezTo>
                  <a:cubicBezTo>
                    <a:pt x="120205" y="669131"/>
                    <a:pt x="188214" y="616934"/>
                    <a:pt x="271939" y="550069"/>
                  </a:cubicBezTo>
                  <a:cubicBezTo>
                    <a:pt x="355663" y="483203"/>
                    <a:pt x="454819" y="401384"/>
                    <a:pt x="565595" y="308229"/>
                  </a:cubicBezTo>
                  <a:cubicBezTo>
                    <a:pt x="676370" y="215170"/>
                    <a:pt x="798671" y="110776"/>
                    <a:pt x="930974" y="1429"/>
                  </a:cubicBezTo>
                  <a:lnTo>
                    <a:pt x="932783" y="0"/>
                  </a:lnTo>
                  <a:lnTo>
                    <a:pt x="934307" y="1715"/>
                  </a:lnTo>
                  <a:cubicBezTo>
                    <a:pt x="996791" y="69151"/>
                    <a:pt x="1061657" y="139256"/>
                    <a:pt x="1128046" y="210979"/>
                  </a:cubicBezTo>
                  <a:lnTo>
                    <a:pt x="1129475" y="212503"/>
                  </a:lnTo>
                  <a:lnTo>
                    <a:pt x="1128236" y="214122"/>
                  </a:lnTo>
                  <a:cubicBezTo>
                    <a:pt x="1121569" y="223075"/>
                    <a:pt x="1114996" y="232029"/>
                    <a:pt x="1108329" y="240983"/>
                  </a:cubicBezTo>
                  <a:cubicBezTo>
                    <a:pt x="983170" y="409289"/>
                    <a:pt x="863346" y="569119"/>
                    <a:pt x="753618" y="713994"/>
                  </a:cubicBezTo>
                  <a:cubicBezTo>
                    <a:pt x="698659" y="786384"/>
                    <a:pt x="646366" y="855059"/>
                    <a:pt x="596836" y="918972"/>
                  </a:cubicBezTo>
                  <a:cubicBezTo>
                    <a:pt x="547211" y="982790"/>
                    <a:pt x="501301" y="1042416"/>
                    <a:pt x="456724" y="1094804"/>
                  </a:cubicBezTo>
                  <a:cubicBezTo>
                    <a:pt x="434721" y="1121569"/>
                    <a:pt x="408813" y="1142429"/>
                    <a:pt x="382619" y="1159097"/>
                  </a:cubicBezTo>
                  <a:cubicBezTo>
                    <a:pt x="356425" y="1175861"/>
                    <a:pt x="329660" y="1188339"/>
                    <a:pt x="303847" y="1197388"/>
                  </a:cubicBezTo>
                  <a:cubicBezTo>
                    <a:pt x="297466" y="1199769"/>
                    <a:pt x="291084" y="1201960"/>
                    <a:pt x="284607" y="1203579"/>
                  </a:cubicBezTo>
                  <a:cubicBezTo>
                    <a:pt x="278225" y="1205293"/>
                    <a:pt x="272034" y="1207294"/>
                    <a:pt x="265843" y="1208627"/>
                  </a:cubicBezTo>
                  <a:cubicBezTo>
                    <a:pt x="253365" y="1211009"/>
                    <a:pt x="241363" y="1213866"/>
                    <a:pt x="229648" y="1214818"/>
                  </a:cubicBezTo>
                  <a:cubicBezTo>
                    <a:pt x="206407" y="1217962"/>
                    <a:pt x="184785" y="1217200"/>
                    <a:pt x="165640" y="1215581"/>
                  </a:cubicBezTo>
                  <a:cubicBezTo>
                    <a:pt x="127063" y="1211675"/>
                    <a:pt x="99060" y="1199864"/>
                    <a:pt x="80581" y="1191864"/>
                  </a:cubicBezTo>
                  <a:cubicBezTo>
                    <a:pt x="71628" y="1187101"/>
                    <a:pt x="64960" y="1183196"/>
                    <a:pt x="60484" y="1180624"/>
                  </a:cubicBezTo>
                  <a:cubicBezTo>
                    <a:pt x="56007" y="1177862"/>
                    <a:pt x="53816" y="1176433"/>
                    <a:pt x="53816" y="1176433"/>
                  </a:cubicBezTo>
                  <a:close/>
                </a:path>
              </a:pathLst>
            </a:custGeom>
            <a:solidFill>
              <a:srgbClr val="263238"/>
            </a:solidFill>
            <a:ln w="9525" cap="flat">
              <a:no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C1FBB9CE-8276-4DB3-A883-42B52F67B983}"/>
                </a:ext>
              </a:extLst>
            </p:cNvPr>
            <p:cNvSpPr/>
            <p:nvPr/>
          </p:nvSpPr>
          <p:spPr>
            <a:xfrm>
              <a:off x="4877636" y="4722405"/>
              <a:ext cx="619125" cy="66675"/>
            </a:xfrm>
            <a:custGeom>
              <a:avLst/>
              <a:gdLst>
                <a:gd name="connsiteX0" fmla="*/ 628194 w 619125"/>
                <a:gd name="connsiteY0" fmla="*/ 38856 h 66675"/>
                <a:gd name="connsiteX1" fmla="*/ 605525 w 619125"/>
                <a:gd name="connsiteY1" fmla="*/ 25807 h 66675"/>
                <a:gd name="connsiteX2" fmla="*/ 535707 w 619125"/>
                <a:gd name="connsiteY2" fmla="*/ 17044 h 66675"/>
                <a:gd name="connsiteX3" fmla="*/ 487605 w 619125"/>
                <a:gd name="connsiteY3" fmla="*/ 27046 h 66675"/>
                <a:gd name="connsiteX4" fmla="*/ 434361 w 619125"/>
                <a:gd name="connsiteY4" fmla="*/ 46762 h 66675"/>
                <a:gd name="connsiteX5" fmla="*/ 374734 w 619125"/>
                <a:gd name="connsiteY5" fmla="*/ 67622 h 66675"/>
                <a:gd name="connsiteX6" fmla="*/ 307011 w 619125"/>
                <a:gd name="connsiteY6" fmla="*/ 74194 h 66675"/>
                <a:gd name="connsiteX7" fmla="*/ 241479 w 619125"/>
                <a:gd name="connsiteY7" fmla="*/ 56002 h 66675"/>
                <a:gd name="connsiteX8" fmla="*/ 184234 w 619125"/>
                <a:gd name="connsiteY8" fmla="*/ 29808 h 66675"/>
                <a:gd name="connsiteX9" fmla="*/ 82888 w 619125"/>
                <a:gd name="connsiteY9" fmla="*/ 3805 h 66675"/>
                <a:gd name="connsiteX10" fmla="*/ 17356 w 619125"/>
                <a:gd name="connsiteY10" fmla="*/ 27617 h 66675"/>
                <a:gd name="connsiteX11" fmla="*/ 20 w 619125"/>
                <a:gd name="connsiteY11" fmla="*/ 47143 h 66675"/>
                <a:gd name="connsiteX12" fmla="*/ 3259 w 619125"/>
                <a:gd name="connsiteY12" fmla="*/ 41047 h 66675"/>
                <a:gd name="connsiteX13" fmla="*/ 16118 w 619125"/>
                <a:gd name="connsiteY13" fmla="*/ 26093 h 66675"/>
                <a:gd name="connsiteX14" fmla="*/ 82697 w 619125"/>
                <a:gd name="connsiteY14" fmla="*/ 280 h 66675"/>
                <a:gd name="connsiteX15" fmla="*/ 186044 w 619125"/>
                <a:gd name="connsiteY15" fmla="*/ 25617 h 66675"/>
                <a:gd name="connsiteX16" fmla="*/ 243289 w 619125"/>
                <a:gd name="connsiteY16" fmla="*/ 51525 h 66675"/>
                <a:gd name="connsiteX17" fmla="*/ 307488 w 619125"/>
                <a:gd name="connsiteY17" fmla="*/ 69241 h 66675"/>
                <a:gd name="connsiteX18" fmla="*/ 373496 w 619125"/>
                <a:gd name="connsiteY18" fmla="*/ 62860 h 66675"/>
                <a:gd name="connsiteX19" fmla="*/ 432646 w 619125"/>
                <a:gd name="connsiteY19" fmla="*/ 42476 h 66675"/>
                <a:gd name="connsiteX20" fmla="*/ 486367 w 619125"/>
                <a:gd name="connsiteY20" fmla="*/ 23045 h 66675"/>
                <a:gd name="connsiteX21" fmla="*/ 535326 w 619125"/>
                <a:gd name="connsiteY21" fmla="*/ 13425 h 66675"/>
                <a:gd name="connsiteX22" fmla="*/ 606191 w 619125"/>
                <a:gd name="connsiteY22" fmla="*/ 23997 h 66675"/>
                <a:gd name="connsiteX23" fmla="*/ 628194 w 619125"/>
                <a:gd name="connsiteY23" fmla="*/ 3885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125" h="66675">
                  <a:moveTo>
                    <a:pt x="628194" y="38856"/>
                  </a:moveTo>
                  <a:cubicBezTo>
                    <a:pt x="627813" y="39428"/>
                    <a:pt x="620860" y="32761"/>
                    <a:pt x="605525" y="25807"/>
                  </a:cubicBezTo>
                  <a:cubicBezTo>
                    <a:pt x="590285" y="18759"/>
                    <a:pt x="565710" y="13901"/>
                    <a:pt x="535707" y="17044"/>
                  </a:cubicBezTo>
                  <a:cubicBezTo>
                    <a:pt x="520752" y="18473"/>
                    <a:pt x="504560" y="21902"/>
                    <a:pt x="487605" y="27046"/>
                  </a:cubicBezTo>
                  <a:cubicBezTo>
                    <a:pt x="470651" y="32189"/>
                    <a:pt x="453030" y="39428"/>
                    <a:pt x="434361" y="46762"/>
                  </a:cubicBezTo>
                  <a:cubicBezTo>
                    <a:pt x="415692" y="54096"/>
                    <a:pt x="395975" y="61907"/>
                    <a:pt x="374734" y="67622"/>
                  </a:cubicBezTo>
                  <a:cubicBezTo>
                    <a:pt x="353493" y="73242"/>
                    <a:pt x="330443" y="76671"/>
                    <a:pt x="307011" y="74194"/>
                  </a:cubicBezTo>
                  <a:cubicBezTo>
                    <a:pt x="283580" y="71718"/>
                    <a:pt x="261672" y="64383"/>
                    <a:pt x="241479" y="56002"/>
                  </a:cubicBezTo>
                  <a:cubicBezTo>
                    <a:pt x="221191" y="47620"/>
                    <a:pt x="202427" y="37999"/>
                    <a:pt x="184234" y="29808"/>
                  </a:cubicBezTo>
                  <a:cubicBezTo>
                    <a:pt x="148134" y="12948"/>
                    <a:pt x="112987" y="2090"/>
                    <a:pt x="82888" y="3805"/>
                  </a:cubicBezTo>
                  <a:cubicBezTo>
                    <a:pt x="52789" y="5138"/>
                    <a:pt x="29929" y="16758"/>
                    <a:pt x="17356" y="27617"/>
                  </a:cubicBezTo>
                  <a:cubicBezTo>
                    <a:pt x="4497" y="38571"/>
                    <a:pt x="592" y="47524"/>
                    <a:pt x="20" y="47143"/>
                  </a:cubicBezTo>
                  <a:cubicBezTo>
                    <a:pt x="-170" y="47048"/>
                    <a:pt x="973" y="44953"/>
                    <a:pt x="3259" y="41047"/>
                  </a:cubicBezTo>
                  <a:cubicBezTo>
                    <a:pt x="5831" y="37332"/>
                    <a:pt x="9641" y="31808"/>
                    <a:pt x="16118" y="26093"/>
                  </a:cubicBezTo>
                  <a:cubicBezTo>
                    <a:pt x="28595" y="14568"/>
                    <a:pt x="51836" y="2090"/>
                    <a:pt x="82697" y="280"/>
                  </a:cubicBezTo>
                  <a:cubicBezTo>
                    <a:pt x="113654" y="-1911"/>
                    <a:pt x="149658" y="8948"/>
                    <a:pt x="186044" y="25617"/>
                  </a:cubicBezTo>
                  <a:cubicBezTo>
                    <a:pt x="204427" y="33808"/>
                    <a:pt x="223191" y="43238"/>
                    <a:pt x="243289" y="51525"/>
                  </a:cubicBezTo>
                  <a:cubicBezTo>
                    <a:pt x="263292" y="59812"/>
                    <a:pt x="284818" y="66860"/>
                    <a:pt x="307488" y="69241"/>
                  </a:cubicBezTo>
                  <a:cubicBezTo>
                    <a:pt x="330157" y="71622"/>
                    <a:pt x="352636" y="68384"/>
                    <a:pt x="373496" y="62860"/>
                  </a:cubicBezTo>
                  <a:cubicBezTo>
                    <a:pt x="394451" y="57335"/>
                    <a:pt x="413977" y="49715"/>
                    <a:pt x="432646" y="42476"/>
                  </a:cubicBezTo>
                  <a:cubicBezTo>
                    <a:pt x="451315" y="35237"/>
                    <a:pt x="469032" y="28093"/>
                    <a:pt x="486367" y="23045"/>
                  </a:cubicBezTo>
                  <a:cubicBezTo>
                    <a:pt x="503607" y="17997"/>
                    <a:pt x="520086" y="14758"/>
                    <a:pt x="535326" y="13425"/>
                  </a:cubicBezTo>
                  <a:cubicBezTo>
                    <a:pt x="565901" y="10663"/>
                    <a:pt x="590952" y="16187"/>
                    <a:pt x="606191" y="23997"/>
                  </a:cubicBezTo>
                  <a:cubicBezTo>
                    <a:pt x="621717" y="31617"/>
                    <a:pt x="628194" y="38856"/>
                    <a:pt x="628194" y="38856"/>
                  </a:cubicBezTo>
                  <a:close/>
                </a:path>
              </a:pathLst>
            </a:custGeom>
            <a:solidFill>
              <a:srgbClr val="FAFAFA"/>
            </a:solidFill>
            <a:ln w="9525" cap="flat">
              <a:no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BDEC99F6-3C86-4BD2-8204-20AC0FAF892E}"/>
                </a:ext>
              </a:extLst>
            </p:cNvPr>
            <p:cNvSpPr/>
            <p:nvPr/>
          </p:nvSpPr>
          <p:spPr>
            <a:xfrm>
              <a:off x="5384858" y="4241233"/>
              <a:ext cx="352425" cy="228600"/>
            </a:xfrm>
            <a:custGeom>
              <a:avLst/>
              <a:gdLst>
                <a:gd name="connsiteX0" fmla="*/ 350334 w 352425"/>
                <a:gd name="connsiteY0" fmla="*/ 232659 h 228600"/>
                <a:gd name="connsiteX1" fmla="*/ 352811 w 352425"/>
                <a:gd name="connsiteY1" fmla="*/ 215705 h 228600"/>
                <a:gd name="connsiteX2" fmla="*/ 324140 w 352425"/>
                <a:gd name="connsiteY2" fmla="*/ 180843 h 228600"/>
                <a:gd name="connsiteX3" fmla="*/ 292612 w 352425"/>
                <a:gd name="connsiteY3" fmla="*/ 171223 h 228600"/>
                <a:gd name="connsiteX4" fmla="*/ 255751 w 352425"/>
                <a:gd name="connsiteY4" fmla="*/ 159412 h 228600"/>
                <a:gd name="connsiteX5" fmla="*/ 186313 w 352425"/>
                <a:gd name="connsiteY5" fmla="*/ 105024 h 228600"/>
                <a:gd name="connsiteX6" fmla="*/ 125449 w 352425"/>
                <a:gd name="connsiteY6" fmla="*/ 42064 h 228600"/>
                <a:gd name="connsiteX7" fmla="*/ 64394 w 352425"/>
                <a:gd name="connsiteY7" fmla="*/ 7202 h 228600"/>
                <a:gd name="connsiteX8" fmla="*/ 17149 w 352425"/>
                <a:gd name="connsiteY8" fmla="*/ 3964 h 228600"/>
                <a:gd name="connsiteX9" fmla="*/ 4 w 352425"/>
                <a:gd name="connsiteY9" fmla="*/ 8250 h 228600"/>
                <a:gd name="connsiteX10" fmla="*/ 4100 w 352425"/>
                <a:gd name="connsiteY10" fmla="*/ 6155 h 228600"/>
                <a:gd name="connsiteX11" fmla="*/ 16768 w 352425"/>
                <a:gd name="connsiteY11" fmla="*/ 2154 h 228600"/>
                <a:gd name="connsiteX12" fmla="*/ 65251 w 352425"/>
                <a:gd name="connsiteY12" fmla="*/ 3868 h 228600"/>
                <a:gd name="connsiteX13" fmla="*/ 128306 w 352425"/>
                <a:gd name="connsiteY13" fmla="*/ 38635 h 228600"/>
                <a:gd name="connsiteX14" fmla="*/ 189742 w 352425"/>
                <a:gd name="connsiteY14" fmla="*/ 101690 h 228600"/>
                <a:gd name="connsiteX15" fmla="*/ 257561 w 352425"/>
                <a:gd name="connsiteY15" fmla="*/ 155411 h 228600"/>
                <a:gd name="connsiteX16" fmla="*/ 325474 w 352425"/>
                <a:gd name="connsiteY16" fmla="*/ 177795 h 228600"/>
                <a:gd name="connsiteX17" fmla="*/ 354525 w 352425"/>
                <a:gd name="connsiteY17" fmla="*/ 215609 h 228600"/>
                <a:gd name="connsiteX18" fmla="*/ 352525 w 352425"/>
                <a:gd name="connsiteY18" fmla="*/ 228849 h 228600"/>
                <a:gd name="connsiteX19" fmla="*/ 350334 w 352425"/>
                <a:gd name="connsiteY19" fmla="*/ 23265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425" h="228600">
                  <a:moveTo>
                    <a:pt x="350334" y="232659"/>
                  </a:moveTo>
                  <a:cubicBezTo>
                    <a:pt x="349572" y="232468"/>
                    <a:pt x="354144" y="226944"/>
                    <a:pt x="352811" y="215705"/>
                  </a:cubicBezTo>
                  <a:cubicBezTo>
                    <a:pt x="351382" y="204941"/>
                    <a:pt x="342619" y="189034"/>
                    <a:pt x="324140" y="180843"/>
                  </a:cubicBezTo>
                  <a:cubicBezTo>
                    <a:pt x="315091" y="176652"/>
                    <a:pt x="304328" y="173890"/>
                    <a:pt x="292612" y="171223"/>
                  </a:cubicBezTo>
                  <a:cubicBezTo>
                    <a:pt x="280992" y="168556"/>
                    <a:pt x="268133" y="165413"/>
                    <a:pt x="255751" y="159412"/>
                  </a:cubicBezTo>
                  <a:cubicBezTo>
                    <a:pt x="230700" y="147791"/>
                    <a:pt x="207650" y="127693"/>
                    <a:pt x="186313" y="105024"/>
                  </a:cubicBezTo>
                  <a:cubicBezTo>
                    <a:pt x="164882" y="82259"/>
                    <a:pt x="145832" y="59494"/>
                    <a:pt x="125449" y="42064"/>
                  </a:cubicBezTo>
                  <a:cubicBezTo>
                    <a:pt x="105351" y="24442"/>
                    <a:pt x="83920" y="12536"/>
                    <a:pt x="64394" y="7202"/>
                  </a:cubicBezTo>
                  <a:cubicBezTo>
                    <a:pt x="44962" y="1678"/>
                    <a:pt x="28199" y="1868"/>
                    <a:pt x="17149" y="3964"/>
                  </a:cubicBezTo>
                  <a:cubicBezTo>
                    <a:pt x="6005" y="5964"/>
                    <a:pt x="195" y="8726"/>
                    <a:pt x="4" y="8250"/>
                  </a:cubicBezTo>
                  <a:cubicBezTo>
                    <a:pt x="-91" y="8059"/>
                    <a:pt x="1338" y="7393"/>
                    <a:pt x="4100" y="6155"/>
                  </a:cubicBezTo>
                  <a:cubicBezTo>
                    <a:pt x="6862" y="4916"/>
                    <a:pt x="11054" y="3297"/>
                    <a:pt x="16768" y="2154"/>
                  </a:cubicBezTo>
                  <a:cubicBezTo>
                    <a:pt x="27913" y="-608"/>
                    <a:pt x="45248" y="-1370"/>
                    <a:pt x="65251" y="3868"/>
                  </a:cubicBezTo>
                  <a:cubicBezTo>
                    <a:pt x="85349" y="8822"/>
                    <a:pt x="107732" y="20823"/>
                    <a:pt x="128306" y="38635"/>
                  </a:cubicBezTo>
                  <a:cubicBezTo>
                    <a:pt x="149166" y="56256"/>
                    <a:pt x="168502" y="79116"/>
                    <a:pt x="189742" y="101690"/>
                  </a:cubicBezTo>
                  <a:cubicBezTo>
                    <a:pt x="210983" y="124264"/>
                    <a:pt x="233462" y="143886"/>
                    <a:pt x="257561" y="155411"/>
                  </a:cubicBezTo>
                  <a:cubicBezTo>
                    <a:pt x="281373" y="167222"/>
                    <a:pt x="306709" y="168080"/>
                    <a:pt x="325474" y="177795"/>
                  </a:cubicBezTo>
                  <a:cubicBezTo>
                    <a:pt x="344809" y="186939"/>
                    <a:pt x="353573" y="204084"/>
                    <a:pt x="354525" y="215609"/>
                  </a:cubicBezTo>
                  <a:cubicBezTo>
                    <a:pt x="355001" y="221515"/>
                    <a:pt x="353858" y="226087"/>
                    <a:pt x="352525" y="228849"/>
                  </a:cubicBezTo>
                  <a:cubicBezTo>
                    <a:pt x="351382" y="231516"/>
                    <a:pt x="350429" y="232754"/>
                    <a:pt x="350334" y="232659"/>
                  </a:cubicBezTo>
                  <a:close/>
                </a:path>
              </a:pathLst>
            </a:custGeom>
            <a:solidFill>
              <a:srgbClr val="FAFAFA"/>
            </a:solidFill>
            <a:ln w="9525" cap="flat">
              <a:no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77E5D7B1-6AB4-4513-8A78-43E56041C4B7}"/>
                </a:ext>
              </a:extLst>
            </p:cNvPr>
            <p:cNvSpPr/>
            <p:nvPr/>
          </p:nvSpPr>
          <p:spPr>
            <a:xfrm>
              <a:off x="6638653" y="2557557"/>
              <a:ext cx="85725" cy="85725"/>
            </a:xfrm>
            <a:custGeom>
              <a:avLst/>
              <a:gdLst>
                <a:gd name="connsiteX0" fmla="*/ 56469 w 85725"/>
                <a:gd name="connsiteY0" fmla="*/ 2667 h 85725"/>
                <a:gd name="connsiteX1" fmla="*/ 66089 w 85725"/>
                <a:gd name="connsiteY1" fmla="*/ 6191 h 85725"/>
                <a:gd name="connsiteX2" fmla="*/ 84282 w 85725"/>
                <a:gd name="connsiteY2" fmla="*/ 27432 h 85725"/>
                <a:gd name="connsiteX3" fmla="*/ 87616 w 85725"/>
                <a:gd name="connsiteY3" fmla="*/ 46863 h 85725"/>
                <a:gd name="connsiteX4" fmla="*/ 79614 w 85725"/>
                <a:gd name="connsiteY4" fmla="*/ 68199 h 85725"/>
                <a:gd name="connsiteX5" fmla="*/ 32656 w 85725"/>
                <a:gd name="connsiteY5" fmla="*/ 85535 h 85725"/>
                <a:gd name="connsiteX6" fmla="*/ 367 w 85725"/>
                <a:gd name="connsiteY6" fmla="*/ 47244 h 85725"/>
                <a:gd name="connsiteX7" fmla="*/ 3986 w 85725"/>
                <a:gd name="connsiteY7" fmla="*/ 24765 h 85725"/>
                <a:gd name="connsiteX8" fmla="*/ 16559 w 85725"/>
                <a:gd name="connsiteY8" fmla="*/ 9525 h 85725"/>
                <a:gd name="connsiteX9" fmla="*/ 42848 w 85725"/>
                <a:gd name="connsiteY9" fmla="*/ 0 h 85725"/>
                <a:gd name="connsiteX10" fmla="*/ 52945 w 85725"/>
                <a:gd name="connsiteY10" fmla="*/ 1715 h 85725"/>
                <a:gd name="connsiteX11" fmla="*/ 42943 w 85725"/>
                <a:gd name="connsiteY11" fmla="*/ 1905 h 85725"/>
                <a:gd name="connsiteX12" fmla="*/ 18750 w 85725"/>
                <a:gd name="connsiteY12" fmla="*/ 12192 h 85725"/>
                <a:gd name="connsiteX13" fmla="*/ 4939 w 85725"/>
                <a:gd name="connsiteY13" fmla="*/ 46673 h 85725"/>
                <a:gd name="connsiteX14" fmla="*/ 33990 w 85725"/>
                <a:gd name="connsiteY14" fmla="*/ 80772 h 85725"/>
                <a:gd name="connsiteX15" fmla="*/ 76090 w 85725"/>
                <a:gd name="connsiteY15" fmla="*/ 65437 h 85725"/>
                <a:gd name="connsiteX16" fmla="*/ 81043 w 85725"/>
                <a:gd name="connsiteY16" fmla="*/ 28670 h 85725"/>
                <a:gd name="connsiteX17" fmla="*/ 65041 w 85725"/>
                <a:gd name="connsiteY17" fmla="*/ 7715 h 85725"/>
                <a:gd name="connsiteX18" fmla="*/ 56469 w 85725"/>
                <a:gd name="connsiteY18" fmla="*/ 266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85725">
                  <a:moveTo>
                    <a:pt x="56469" y="2667"/>
                  </a:moveTo>
                  <a:cubicBezTo>
                    <a:pt x="56469" y="2476"/>
                    <a:pt x="60279" y="2857"/>
                    <a:pt x="66089" y="6191"/>
                  </a:cubicBezTo>
                  <a:cubicBezTo>
                    <a:pt x="71804" y="9430"/>
                    <a:pt x="79614" y="16192"/>
                    <a:pt x="84282" y="27432"/>
                  </a:cubicBezTo>
                  <a:cubicBezTo>
                    <a:pt x="86568" y="33052"/>
                    <a:pt x="88092" y="39719"/>
                    <a:pt x="87616" y="46863"/>
                  </a:cubicBezTo>
                  <a:cubicBezTo>
                    <a:pt x="87139" y="54007"/>
                    <a:pt x="84568" y="61722"/>
                    <a:pt x="79614" y="68199"/>
                  </a:cubicBezTo>
                  <a:cubicBezTo>
                    <a:pt x="70089" y="81058"/>
                    <a:pt x="51421" y="90202"/>
                    <a:pt x="32656" y="85535"/>
                  </a:cubicBezTo>
                  <a:cubicBezTo>
                    <a:pt x="13987" y="80296"/>
                    <a:pt x="2272" y="63151"/>
                    <a:pt x="367" y="47244"/>
                  </a:cubicBezTo>
                  <a:cubicBezTo>
                    <a:pt x="-776" y="39148"/>
                    <a:pt x="843" y="31242"/>
                    <a:pt x="3986" y="24765"/>
                  </a:cubicBezTo>
                  <a:cubicBezTo>
                    <a:pt x="7129" y="18288"/>
                    <a:pt x="11797" y="13240"/>
                    <a:pt x="16559" y="9525"/>
                  </a:cubicBezTo>
                  <a:cubicBezTo>
                    <a:pt x="26179" y="2096"/>
                    <a:pt x="36276" y="0"/>
                    <a:pt x="42848" y="0"/>
                  </a:cubicBezTo>
                  <a:cubicBezTo>
                    <a:pt x="49516" y="0"/>
                    <a:pt x="53040" y="1524"/>
                    <a:pt x="52945" y="1715"/>
                  </a:cubicBezTo>
                  <a:cubicBezTo>
                    <a:pt x="52849" y="2191"/>
                    <a:pt x="49325" y="1333"/>
                    <a:pt x="42943" y="1905"/>
                  </a:cubicBezTo>
                  <a:cubicBezTo>
                    <a:pt x="36657" y="2476"/>
                    <a:pt x="27418" y="4953"/>
                    <a:pt x="18750" y="12192"/>
                  </a:cubicBezTo>
                  <a:cubicBezTo>
                    <a:pt x="10177" y="19145"/>
                    <a:pt x="2557" y="31909"/>
                    <a:pt x="4939" y="46673"/>
                  </a:cubicBezTo>
                  <a:cubicBezTo>
                    <a:pt x="6844" y="60960"/>
                    <a:pt x="17702" y="76295"/>
                    <a:pt x="33990" y="80772"/>
                  </a:cubicBezTo>
                  <a:cubicBezTo>
                    <a:pt x="50373" y="84963"/>
                    <a:pt x="67327" y="76962"/>
                    <a:pt x="76090" y="65437"/>
                  </a:cubicBezTo>
                  <a:cubicBezTo>
                    <a:pt x="85425" y="53816"/>
                    <a:pt x="85139" y="38957"/>
                    <a:pt x="81043" y="28670"/>
                  </a:cubicBezTo>
                  <a:cubicBezTo>
                    <a:pt x="77043" y="18098"/>
                    <a:pt x="70280" y="11335"/>
                    <a:pt x="65041" y="7715"/>
                  </a:cubicBezTo>
                  <a:cubicBezTo>
                    <a:pt x="59803" y="4096"/>
                    <a:pt x="56278" y="3048"/>
                    <a:pt x="56469" y="2667"/>
                  </a:cubicBezTo>
                  <a:close/>
                </a:path>
              </a:pathLst>
            </a:custGeom>
            <a:solidFill>
              <a:srgbClr val="263238"/>
            </a:solidFill>
            <a:ln w="9525" cap="flat">
              <a:no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72AB320A-5C86-4916-867A-522A831C2BA8}"/>
                </a:ext>
              </a:extLst>
            </p:cNvPr>
            <p:cNvSpPr/>
            <p:nvPr/>
          </p:nvSpPr>
          <p:spPr>
            <a:xfrm>
              <a:off x="5632457" y="2415170"/>
              <a:ext cx="85725" cy="85725"/>
            </a:xfrm>
            <a:custGeom>
              <a:avLst/>
              <a:gdLst>
                <a:gd name="connsiteX0" fmla="*/ 36251 w 85725"/>
                <a:gd name="connsiteY0" fmla="*/ 1131 h 85725"/>
                <a:gd name="connsiteX1" fmla="*/ 27107 w 85725"/>
                <a:gd name="connsiteY1" fmla="*/ 5227 h 85725"/>
                <a:gd name="connsiteX2" fmla="*/ 8724 w 85725"/>
                <a:gd name="connsiteY2" fmla="*/ 24087 h 85725"/>
                <a:gd name="connsiteX3" fmla="*/ 9200 w 85725"/>
                <a:gd name="connsiteY3" fmla="*/ 61234 h 85725"/>
                <a:gd name="connsiteX4" fmla="*/ 49110 w 85725"/>
                <a:gd name="connsiteY4" fmla="*/ 81523 h 85725"/>
                <a:gd name="connsiteX5" fmla="*/ 82067 w 85725"/>
                <a:gd name="connsiteY5" fmla="*/ 51233 h 85725"/>
                <a:gd name="connsiteX6" fmla="*/ 72542 w 85725"/>
                <a:gd name="connsiteY6" fmla="*/ 15324 h 85725"/>
                <a:gd name="connsiteX7" fmla="*/ 49777 w 85725"/>
                <a:gd name="connsiteY7" fmla="*/ 2179 h 85725"/>
                <a:gd name="connsiteX8" fmla="*/ 39871 w 85725"/>
                <a:gd name="connsiteY8" fmla="*/ 750 h 85725"/>
                <a:gd name="connsiteX9" fmla="*/ 50158 w 85725"/>
                <a:gd name="connsiteY9" fmla="*/ 274 h 85725"/>
                <a:gd name="connsiteX10" fmla="*/ 75113 w 85725"/>
                <a:gd name="connsiteY10" fmla="*/ 12942 h 85725"/>
                <a:gd name="connsiteX11" fmla="*/ 85781 w 85725"/>
                <a:gd name="connsiteY11" fmla="*/ 29611 h 85725"/>
                <a:gd name="connsiteX12" fmla="*/ 86639 w 85725"/>
                <a:gd name="connsiteY12" fmla="*/ 52376 h 85725"/>
                <a:gd name="connsiteX13" fmla="*/ 49967 w 85725"/>
                <a:gd name="connsiteY13" fmla="*/ 86475 h 85725"/>
                <a:gd name="connsiteX14" fmla="*/ 5390 w 85725"/>
                <a:gd name="connsiteY14" fmla="*/ 63615 h 85725"/>
                <a:gd name="connsiteX15" fmla="*/ 56 w 85725"/>
                <a:gd name="connsiteY15" fmla="*/ 41422 h 85725"/>
                <a:gd name="connsiteX16" fmla="*/ 5771 w 85725"/>
                <a:gd name="connsiteY16" fmla="*/ 22467 h 85725"/>
                <a:gd name="connsiteX17" fmla="*/ 26441 w 85725"/>
                <a:gd name="connsiteY17" fmla="*/ 3513 h 85725"/>
                <a:gd name="connsiteX18" fmla="*/ 36251 w 85725"/>
                <a:gd name="connsiteY18" fmla="*/ 113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85725">
                  <a:moveTo>
                    <a:pt x="36251" y="1131"/>
                  </a:moveTo>
                  <a:cubicBezTo>
                    <a:pt x="36347" y="1608"/>
                    <a:pt x="32727" y="2179"/>
                    <a:pt x="27107" y="5227"/>
                  </a:cubicBezTo>
                  <a:cubicBezTo>
                    <a:pt x="21488" y="8180"/>
                    <a:pt x="13963" y="14085"/>
                    <a:pt x="8724" y="24087"/>
                  </a:cubicBezTo>
                  <a:cubicBezTo>
                    <a:pt x="3485" y="33802"/>
                    <a:pt x="1390" y="48566"/>
                    <a:pt x="9200" y="61234"/>
                  </a:cubicBezTo>
                  <a:cubicBezTo>
                    <a:pt x="16439" y="73712"/>
                    <a:pt x="32346" y="83713"/>
                    <a:pt x="49110" y="81523"/>
                  </a:cubicBezTo>
                  <a:cubicBezTo>
                    <a:pt x="65779" y="79046"/>
                    <a:pt x="78447" y="65139"/>
                    <a:pt x="82067" y="51233"/>
                  </a:cubicBezTo>
                  <a:cubicBezTo>
                    <a:pt x="86162" y="36945"/>
                    <a:pt x="80162" y="23325"/>
                    <a:pt x="72542" y="15324"/>
                  </a:cubicBezTo>
                  <a:cubicBezTo>
                    <a:pt x="64826" y="7132"/>
                    <a:pt x="55873" y="3417"/>
                    <a:pt x="49777" y="2179"/>
                  </a:cubicBezTo>
                  <a:cubicBezTo>
                    <a:pt x="43586" y="846"/>
                    <a:pt x="39871" y="1227"/>
                    <a:pt x="39871" y="750"/>
                  </a:cubicBezTo>
                  <a:cubicBezTo>
                    <a:pt x="39776" y="560"/>
                    <a:pt x="43490" y="-488"/>
                    <a:pt x="50158" y="274"/>
                  </a:cubicBezTo>
                  <a:cubicBezTo>
                    <a:pt x="56730" y="1036"/>
                    <a:pt x="66446" y="4370"/>
                    <a:pt x="75113" y="12942"/>
                  </a:cubicBezTo>
                  <a:cubicBezTo>
                    <a:pt x="79400" y="17229"/>
                    <a:pt x="83400" y="22753"/>
                    <a:pt x="85781" y="29611"/>
                  </a:cubicBezTo>
                  <a:cubicBezTo>
                    <a:pt x="88067" y="36469"/>
                    <a:pt x="88734" y="44565"/>
                    <a:pt x="86639" y="52376"/>
                  </a:cubicBezTo>
                  <a:cubicBezTo>
                    <a:pt x="82829" y="67997"/>
                    <a:pt x="69113" y="83618"/>
                    <a:pt x="49967" y="86475"/>
                  </a:cubicBezTo>
                  <a:cubicBezTo>
                    <a:pt x="30727" y="88857"/>
                    <a:pt x="13391" y="77522"/>
                    <a:pt x="5390" y="63615"/>
                  </a:cubicBezTo>
                  <a:cubicBezTo>
                    <a:pt x="1199" y="56567"/>
                    <a:pt x="-325" y="48661"/>
                    <a:pt x="56" y="41422"/>
                  </a:cubicBezTo>
                  <a:cubicBezTo>
                    <a:pt x="533" y="34183"/>
                    <a:pt x="2819" y="27802"/>
                    <a:pt x="5771" y="22467"/>
                  </a:cubicBezTo>
                  <a:cubicBezTo>
                    <a:pt x="11772" y="11895"/>
                    <a:pt x="20345" y="6084"/>
                    <a:pt x="26441" y="3513"/>
                  </a:cubicBezTo>
                  <a:cubicBezTo>
                    <a:pt x="32441" y="846"/>
                    <a:pt x="36251" y="941"/>
                    <a:pt x="36251" y="1131"/>
                  </a:cubicBezTo>
                  <a:close/>
                </a:path>
              </a:pathLst>
            </a:custGeom>
            <a:solidFill>
              <a:srgbClr val="263238"/>
            </a:solidFill>
            <a:ln w="9525" cap="flat">
              <a:no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94B2FB69-395D-435C-874B-8906B2FFB97C}"/>
                </a:ext>
              </a:extLst>
            </p:cNvPr>
            <p:cNvSpPr/>
            <p:nvPr/>
          </p:nvSpPr>
          <p:spPr>
            <a:xfrm>
              <a:off x="6193613" y="1757129"/>
              <a:ext cx="238125" cy="342900"/>
            </a:xfrm>
            <a:custGeom>
              <a:avLst/>
              <a:gdLst>
                <a:gd name="connsiteX0" fmla="*/ 94887 w 238125"/>
                <a:gd name="connsiteY0" fmla="*/ 351324 h 342900"/>
                <a:gd name="connsiteX1" fmla="*/ 94506 w 238125"/>
                <a:gd name="connsiteY1" fmla="*/ 351324 h 342900"/>
                <a:gd name="connsiteX2" fmla="*/ 80600 w 238125"/>
                <a:gd name="connsiteY2" fmla="*/ 336656 h 342900"/>
                <a:gd name="connsiteX3" fmla="*/ 83838 w 238125"/>
                <a:gd name="connsiteY3" fmla="*/ 209497 h 342900"/>
                <a:gd name="connsiteX4" fmla="*/ 89839 w 238125"/>
                <a:gd name="connsiteY4" fmla="*/ 198257 h 342900"/>
                <a:gd name="connsiteX5" fmla="*/ 102412 w 238125"/>
                <a:gd name="connsiteY5" fmla="*/ 196257 h 342900"/>
                <a:gd name="connsiteX6" fmla="*/ 173849 w 238125"/>
                <a:gd name="connsiteY6" fmla="*/ 187304 h 342900"/>
                <a:gd name="connsiteX7" fmla="*/ 214331 w 238125"/>
                <a:gd name="connsiteY7" fmla="*/ 135583 h 342900"/>
                <a:gd name="connsiteX8" fmla="*/ 201186 w 238125"/>
                <a:gd name="connsiteY8" fmla="*/ 70908 h 342900"/>
                <a:gd name="connsiteX9" fmla="*/ 142226 w 238125"/>
                <a:gd name="connsiteY9" fmla="*/ 29951 h 342900"/>
                <a:gd name="connsiteX10" fmla="*/ 27831 w 238125"/>
                <a:gd name="connsiteY10" fmla="*/ 99483 h 342900"/>
                <a:gd name="connsiteX11" fmla="*/ 9638 w 238125"/>
                <a:gd name="connsiteY11" fmla="*/ 108341 h 342900"/>
                <a:gd name="connsiteX12" fmla="*/ 780 w 238125"/>
                <a:gd name="connsiteY12" fmla="*/ 90149 h 342900"/>
                <a:gd name="connsiteX13" fmla="*/ 147370 w 238125"/>
                <a:gd name="connsiteY13" fmla="*/ 1852 h 342900"/>
                <a:gd name="connsiteX14" fmla="*/ 224999 w 238125"/>
                <a:gd name="connsiteY14" fmla="*/ 55287 h 342900"/>
                <a:gd name="connsiteX15" fmla="*/ 242048 w 238125"/>
                <a:gd name="connsiteY15" fmla="*/ 142060 h 342900"/>
                <a:gd name="connsiteX16" fmla="*/ 187946 w 238125"/>
                <a:gd name="connsiteY16" fmla="*/ 212069 h 342900"/>
                <a:gd name="connsiteX17" fmla="*/ 111937 w 238125"/>
                <a:gd name="connsiteY17" fmla="*/ 227499 h 342900"/>
                <a:gd name="connsiteX18" fmla="*/ 109079 w 238125"/>
                <a:gd name="connsiteY18" fmla="*/ 337418 h 342900"/>
                <a:gd name="connsiteX19" fmla="*/ 94887 w 238125"/>
                <a:gd name="connsiteY19" fmla="*/ 35132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342900">
                  <a:moveTo>
                    <a:pt x="94887" y="351324"/>
                  </a:moveTo>
                  <a:cubicBezTo>
                    <a:pt x="94792" y="351324"/>
                    <a:pt x="94601" y="351324"/>
                    <a:pt x="94506" y="351324"/>
                  </a:cubicBezTo>
                  <a:cubicBezTo>
                    <a:pt x="86600" y="351134"/>
                    <a:pt x="80409" y="344561"/>
                    <a:pt x="80600" y="336656"/>
                  </a:cubicBezTo>
                  <a:lnTo>
                    <a:pt x="83838" y="209497"/>
                  </a:lnTo>
                  <a:cubicBezTo>
                    <a:pt x="83933" y="205020"/>
                    <a:pt x="86124" y="200829"/>
                    <a:pt x="89839" y="198257"/>
                  </a:cubicBezTo>
                  <a:cubicBezTo>
                    <a:pt x="93458" y="195686"/>
                    <a:pt x="98126" y="194924"/>
                    <a:pt x="102412" y="196257"/>
                  </a:cubicBezTo>
                  <a:cubicBezTo>
                    <a:pt x="125462" y="203401"/>
                    <a:pt x="151466" y="200162"/>
                    <a:pt x="173849" y="187304"/>
                  </a:cubicBezTo>
                  <a:cubicBezTo>
                    <a:pt x="194614" y="175397"/>
                    <a:pt x="209378" y="156538"/>
                    <a:pt x="214331" y="135583"/>
                  </a:cubicBezTo>
                  <a:cubicBezTo>
                    <a:pt x="219188" y="114723"/>
                    <a:pt x="214426" y="91196"/>
                    <a:pt x="201186" y="70908"/>
                  </a:cubicBezTo>
                  <a:cubicBezTo>
                    <a:pt x="186994" y="49191"/>
                    <a:pt x="165467" y="34237"/>
                    <a:pt x="142226" y="29951"/>
                  </a:cubicBezTo>
                  <a:cubicBezTo>
                    <a:pt x="95459" y="21283"/>
                    <a:pt x="44119" y="52430"/>
                    <a:pt x="27831" y="99483"/>
                  </a:cubicBezTo>
                  <a:cubicBezTo>
                    <a:pt x="25259" y="106913"/>
                    <a:pt x="17068" y="110913"/>
                    <a:pt x="9638" y="108341"/>
                  </a:cubicBezTo>
                  <a:cubicBezTo>
                    <a:pt x="2209" y="105770"/>
                    <a:pt x="-1792" y="97578"/>
                    <a:pt x="780" y="90149"/>
                  </a:cubicBezTo>
                  <a:cubicBezTo>
                    <a:pt x="21545" y="30332"/>
                    <a:pt x="87267" y="-9197"/>
                    <a:pt x="147370" y="1852"/>
                  </a:cubicBezTo>
                  <a:cubicBezTo>
                    <a:pt x="178231" y="7567"/>
                    <a:pt x="206520" y="27093"/>
                    <a:pt x="224999" y="55287"/>
                  </a:cubicBezTo>
                  <a:cubicBezTo>
                    <a:pt x="242429" y="82052"/>
                    <a:pt x="248716" y="113675"/>
                    <a:pt x="242048" y="142060"/>
                  </a:cubicBezTo>
                  <a:cubicBezTo>
                    <a:pt x="235381" y="170730"/>
                    <a:pt x="215664" y="196162"/>
                    <a:pt x="187946" y="212069"/>
                  </a:cubicBezTo>
                  <a:cubicBezTo>
                    <a:pt x="164324" y="225594"/>
                    <a:pt x="137464" y="230833"/>
                    <a:pt x="111937" y="227499"/>
                  </a:cubicBezTo>
                  <a:lnTo>
                    <a:pt x="109079" y="337418"/>
                  </a:lnTo>
                  <a:cubicBezTo>
                    <a:pt x="108889" y="345228"/>
                    <a:pt x="102602" y="351324"/>
                    <a:pt x="94887" y="351324"/>
                  </a:cubicBezTo>
                  <a:close/>
                </a:path>
              </a:pathLst>
            </a:custGeom>
            <a:solidFill>
              <a:srgbClr val="263238"/>
            </a:solidFill>
            <a:ln w="9525" cap="flat">
              <a:no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79640BF7-4D0A-45B9-9B2B-38A4061EF3BA}"/>
                </a:ext>
              </a:extLst>
            </p:cNvPr>
            <p:cNvSpPr/>
            <p:nvPr/>
          </p:nvSpPr>
          <p:spPr>
            <a:xfrm>
              <a:off x="6268878" y="2150458"/>
              <a:ext cx="38100" cy="38100"/>
            </a:xfrm>
            <a:custGeom>
              <a:avLst/>
              <a:gdLst>
                <a:gd name="connsiteX0" fmla="*/ 41720 w 38100"/>
                <a:gd name="connsiteY0" fmla="*/ 20860 h 38100"/>
                <a:gd name="connsiteX1" fmla="*/ 20860 w 38100"/>
                <a:gd name="connsiteY1" fmla="*/ 41720 h 38100"/>
                <a:gd name="connsiteX2" fmla="*/ 0 w 38100"/>
                <a:gd name="connsiteY2" fmla="*/ 20860 h 38100"/>
                <a:gd name="connsiteX3" fmla="*/ 20860 w 38100"/>
                <a:gd name="connsiteY3" fmla="*/ 1 h 38100"/>
                <a:gd name="connsiteX4" fmla="*/ 41720 w 38100"/>
                <a:gd name="connsiteY4" fmla="*/ 20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1720" y="20860"/>
                  </a:moveTo>
                  <a:cubicBezTo>
                    <a:pt x="41720" y="32386"/>
                    <a:pt x="32385" y="41720"/>
                    <a:pt x="20860" y="41720"/>
                  </a:cubicBezTo>
                  <a:cubicBezTo>
                    <a:pt x="9335" y="41720"/>
                    <a:pt x="0" y="32386"/>
                    <a:pt x="0" y="20860"/>
                  </a:cubicBezTo>
                  <a:cubicBezTo>
                    <a:pt x="0" y="9335"/>
                    <a:pt x="9335" y="1"/>
                    <a:pt x="20860" y="1"/>
                  </a:cubicBezTo>
                  <a:cubicBezTo>
                    <a:pt x="32385" y="-94"/>
                    <a:pt x="41720" y="9335"/>
                    <a:pt x="41720" y="20860"/>
                  </a:cubicBezTo>
                  <a:close/>
                </a:path>
              </a:pathLst>
            </a:custGeom>
            <a:solidFill>
              <a:srgbClr val="263238"/>
            </a:solidFill>
            <a:ln w="9525" cap="flat">
              <a:no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6BF78694-A087-465F-86AF-BB4D82479736}"/>
                </a:ext>
              </a:extLst>
            </p:cNvPr>
            <p:cNvSpPr/>
            <p:nvPr/>
          </p:nvSpPr>
          <p:spPr>
            <a:xfrm>
              <a:off x="4628248" y="3326230"/>
              <a:ext cx="200025" cy="247650"/>
            </a:xfrm>
            <a:custGeom>
              <a:avLst/>
              <a:gdLst>
                <a:gd name="connsiteX0" fmla="*/ 96818 w 200025"/>
                <a:gd name="connsiteY0" fmla="*/ 248312 h 247650"/>
                <a:gd name="connsiteX1" fmla="*/ 37192 w 200025"/>
                <a:gd name="connsiteY1" fmla="*/ 229357 h 247650"/>
                <a:gd name="connsiteX2" fmla="*/ 711 w 200025"/>
                <a:gd name="connsiteY2" fmla="*/ 163825 h 247650"/>
                <a:gd name="connsiteX3" fmla="*/ 19285 w 200025"/>
                <a:gd name="connsiteY3" fmla="*/ 95912 h 247650"/>
                <a:gd name="connsiteX4" fmla="*/ 82626 w 200025"/>
                <a:gd name="connsiteY4" fmla="*/ 65051 h 247650"/>
                <a:gd name="connsiteX5" fmla="*/ 139109 w 200025"/>
                <a:gd name="connsiteY5" fmla="*/ 78957 h 247650"/>
                <a:gd name="connsiteX6" fmla="*/ 176733 w 200025"/>
                <a:gd name="connsiteY6" fmla="*/ 7615 h 247650"/>
                <a:gd name="connsiteX7" fmla="*/ 196069 w 200025"/>
                <a:gd name="connsiteY7" fmla="*/ 1614 h 247650"/>
                <a:gd name="connsiteX8" fmla="*/ 202069 w 200025"/>
                <a:gd name="connsiteY8" fmla="*/ 20950 h 247650"/>
                <a:gd name="connsiteX9" fmla="*/ 156540 w 200025"/>
                <a:gd name="connsiteY9" fmla="*/ 107247 h 247650"/>
                <a:gd name="connsiteX10" fmla="*/ 146253 w 200025"/>
                <a:gd name="connsiteY10" fmla="*/ 114676 h 247650"/>
                <a:gd name="connsiteX11" fmla="*/ 134061 w 200025"/>
                <a:gd name="connsiteY11" fmla="*/ 110961 h 247650"/>
                <a:gd name="connsiteX12" fmla="*/ 84436 w 200025"/>
                <a:gd name="connsiteY12" fmla="*/ 93721 h 247650"/>
                <a:gd name="connsiteX13" fmla="*/ 41383 w 200025"/>
                <a:gd name="connsiteY13" fmla="*/ 114295 h 247650"/>
                <a:gd name="connsiteX14" fmla="*/ 29095 w 200025"/>
                <a:gd name="connsiteY14" fmla="*/ 160682 h 247650"/>
                <a:gd name="connsiteX15" fmla="*/ 54337 w 200025"/>
                <a:gd name="connsiteY15" fmla="*/ 206688 h 247650"/>
                <a:gd name="connsiteX16" fmla="*/ 152254 w 200025"/>
                <a:gd name="connsiteY16" fmla="*/ 198115 h 247650"/>
                <a:gd name="connsiteX17" fmla="*/ 172447 w 200025"/>
                <a:gd name="connsiteY17" fmla="*/ 198306 h 247650"/>
                <a:gd name="connsiteX18" fmla="*/ 172256 w 200025"/>
                <a:gd name="connsiteY18" fmla="*/ 218498 h 247650"/>
                <a:gd name="connsiteX19" fmla="*/ 96818 w 200025"/>
                <a:gd name="connsiteY19" fmla="*/ 248312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025" h="247650">
                  <a:moveTo>
                    <a:pt x="96818" y="248312"/>
                  </a:moveTo>
                  <a:cubicBezTo>
                    <a:pt x="75387" y="248312"/>
                    <a:pt x="54241" y="242121"/>
                    <a:pt x="37192" y="229357"/>
                  </a:cubicBezTo>
                  <a:cubicBezTo>
                    <a:pt x="17189" y="214308"/>
                    <a:pt x="3854" y="190495"/>
                    <a:pt x="711" y="163825"/>
                  </a:cubicBezTo>
                  <a:cubicBezTo>
                    <a:pt x="-2337" y="138584"/>
                    <a:pt x="4521" y="113819"/>
                    <a:pt x="19285" y="95912"/>
                  </a:cubicBezTo>
                  <a:cubicBezTo>
                    <a:pt x="34239" y="77814"/>
                    <a:pt x="57385" y="66575"/>
                    <a:pt x="82626" y="65051"/>
                  </a:cubicBezTo>
                  <a:cubicBezTo>
                    <a:pt x="102819" y="63813"/>
                    <a:pt x="122631" y="68765"/>
                    <a:pt x="139109" y="78957"/>
                  </a:cubicBezTo>
                  <a:lnTo>
                    <a:pt x="176733" y="7615"/>
                  </a:lnTo>
                  <a:cubicBezTo>
                    <a:pt x="180448" y="662"/>
                    <a:pt x="189020" y="-2005"/>
                    <a:pt x="196069" y="1614"/>
                  </a:cubicBezTo>
                  <a:cubicBezTo>
                    <a:pt x="203022" y="5329"/>
                    <a:pt x="205689" y="13902"/>
                    <a:pt x="202069" y="20950"/>
                  </a:cubicBezTo>
                  <a:lnTo>
                    <a:pt x="156540" y="107247"/>
                  </a:lnTo>
                  <a:cubicBezTo>
                    <a:pt x="154444" y="111247"/>
                    <a:pt x="150634" y="113914"/>
                    <a:pt x="146253" y="114676"/>
                  </a:cubicBezTo>
                  <a:cubicBezTo>
                    <a:pt x="141871" y="115438"/>
                    <a:pt x="137299" y="114009"/>
                    <a:pt x="134061" y="110961"/>
                  </a:cubicBezTo>
                  <a:cubicBezTo>
                    <a:pt x="121297" y="98865"/>
                    <a:pt x="103295" y="92578"/>
                    <a:pt x="84436" y="93721"/>
                  </a:cubicBezTo>
                  <a:cubicBezTo>
                    <a:pt x="67005" y="94769"/>
                    <a:pt x="51289" y="102294"/>
                    <a:pt x="41383" y="114295"/>
                  </a:cubicBezTo>
                  <a:cubicBezTo>
                    <a:pt x="31477" y="126297"/>
                    <a:pt x="27000" y="143156"/>
                    <a:pt x="29095" y="160682"/>
                  </a:cubicBezTo>
                  <a:cubicBezTo>
                    <a:pt x="31381" y="179541"/>
                    <a:pt x="40525" y="196305"/>
                    <a:pt x="54337" y="206688"/>
                  </a:cubicBezTo>
                  <a:cubicBezTo>
                    <a:pt x="81769" y="227262"/>
                    <a:pt x="126631" y="223356"/>
                    <a:pt x="152254" y="198115"/>
                  </a:cubicBezTo>
                  <a:cubicBezTo>
                    <a:pt x="157873" y="192590"/>
                    <a:pt x="166922" y="192686"/>
                    <a:pt x="172447" y="198306"/>
                  </a:cubicBezTo>
                  <a:cubicBezTo>
                    <a:pt x="177971" y="203925"/>
                    <a:pt x="177876" y="212974"/>
                    <a:pt x="172256" y="218498"/>
                  </a:cubicBezTo>
                  <a:cubicBezTo>
                    <a:pt x="152254" y="238025"/>
                    <a:pt x="124345" y="248312"/>
                    <a:pt x="96818" y="248312"/>
                  </a:cubicBezTo>
                  <a:close/>
                </a:path>
              </a:pathLst>
            </a:custGeom>
            <a:solidFill>
              <a:srgbClr val="263238"/>
            </a:solidFill>
            <a:ln w="9525" cap="flat">
              <a:no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99A813AA-2BB0-44FA-91FD-430BFE5F5DF2}"/>
                </a:ext>
              </a:extLst>
            </p:cNvPr>
            <p:cNvSpPr/>
            <p:nvPr/>
          </p:nvSpPr>
          <p:spPr>
            <a:xfrm>
              <a:off x="4827081" y="3270943"/>
              <a:ext cx="28575" cy="28575"/>
            </a:xfrm>
            <a:custGeom>
              <a:avLst/>
              <a:gdLst>
                <a:gd name="connsiteX0" fmla="*/ 1712 w 28575"/>
                <a:gd name="connsiteY0" fmla="*/ 8895 h 28575"/>
                <a:gd name="connsiteX1" fmla="*/ 23239 w 28575"/>
                <a:gd name="connsiteY1" fmla="*/ 1656 h 28575"/>
                <a:gd name="connsiteX2" fmla="*/ 30478 w 28575"/>
                <a:gd name="connsiteY2" fmla="*/ 23087 h 28575"/>
                <a:gd name="connsiteX3" fmla="*/ 9046 w 28575"/>
                <a:gd name="connsiteY3" fmla="*/ 30326 h 28575"/>
                <a:gd name="connsiteX4" fmla="*/ 1712 w 28575"/>
                <a:gd name="connsiteY4" fmla="*/ 889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12" y="8895"/>
                  </a:moveTo>
                  <a:cubicBezTo>
                    <a:pt x="5617" y="989"/>
                    <a:pt x="15238" y="-2250"/>
                    <a:pt x="23239" y="1656"/>
                  </a:cubicBezTo>
                  <a:cubicBezTo>
                    <a:pt x="31144" y="5561"/>
                    <a:pt x="34383" y="15181"/>
                    <a:pt x="30478" y="23087"/>
                  </a:cubicBezTo>
                  <a:cubicBezTo>
                    <a:pt x="26572" y="30993"/>
                    <a:pt x="16952" y="34231"/>
                    <a:pt x="9046" y="30326"/>
                  </a:cubicBezTo>
                  <a:cubicBezTo>
                    <a:pt x="950" y="26516"/>
                    <a:pt x="-2288" y="16896"/>
                    <a:pt x="1712" y="8895"/>
                  </a:cubicBezTo>
                  <a:close/>
                </a:path>
              </a:pathLst>
            </a:custGeom>
            <a:solidFill>
              <a:srgbClr val="263238"/>
            </a:solidFill>
            <a:ln w="9525" cap="flat">
              <a:no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DBE0D507-50EE-416D-8FAD-D03948FAFE42}"/>
                </a:ext>
              </a:extLst>
            </p:cNvPr>
            <p:cNvSpPr/>
            <p:nvPr/>
          </p:nvSpPr>
          <p:spPr>
            <a:xfrm>
              <a:off x="7428239" y="3078413"/>
              <a:ext cx="190500" cy="247650"/>
            </a:xfrm>
            <a:custGeom>
              <a:avLst/>
              <a:gdLst>
                <a:gd name="connsiteX0" fmla="*/ 180331 w 190500"/>
                <a:gd name="connsiteY0" fmla="*/ 255717 h 247650"/>
                <a:gd name="connsiteX1" fmla="*/ 168710 w 190500"/>
                <a:gd name="connsiteY1" fmla="*/ 249812 h 247650"/>
                <a:gd name="connsiteX2" fmla="*/ 111560 w 190500"/>
                <a:gd name="connsiteY2" fmla="*/ 170754 h 247650"/>
                <a:gd name="connsiteX3" fmla="*/ 109465 w 190500"/>
                <a:gd name="connsiteY3" fmla="*/ 158181 h 247650"/>
                <a:gd name="connsiteX4" fmla="*/ 118228 w 190500"/>
                <a:gd name="connsiteY4" fmla="*/ 148942 h 247650"/>
                <a:gd name="connsiteX5" fmla="*/ 155756 w 190500"/>
                <a:gd name="connsiteY5" fmla="*/ 112080 h 247650"/>
                <a:gd name="connsiteX6" fmla="*/ 156423 w 190500"/>
                <a:gd name="connsiteY6" fmla="*/ 64360 h 247650"/>
                <a:gd name="connsiteX7" fmla="*/ 120323 w 190500"/>
                <a:gd name="connsiteY7" fmla="*/ 32832 h 247650"/>
                <a:gd name="connsiteX8" fmla="*/ 67936 w 190500"/>
                <a:gd name="connsiteY8" fmla="*/ 35023 h 247650"/>
                <a:gd name="connsiteX9" fmla="*/ 32122 w 190500"/>
                <a:gd name="connsiteY9" fmla="*/ 126654 h 247650"/>
                <a:gd name="connsiteX10" fmla="*/ 22978 w 190500"/>
                <a:gd name="connsiteY10" fmla="*/ 144656 h 247650"/>
                <a:gd name="connsiteX11" fmla="*/ 4976 w 190500"/>
                <a:gd name="connsiteY11" fmla="*/ 135512 h 247650"/>
                <a:gd name="connsiteX12" fmla="*/ 54982 w 190500"/>
                <a:gd name="connsiteY12" fmla="*/ 9496 h 247650"/>
                <a:gd name="connsiteX13" fmla="*/ 129848 w 190500"/>
                <a:gd name="connsiteY13" fmla="*/ 5876 h 247650"/>
                <a:gd name="connsiteX14" fmla="*/ 182522 w 190500"/>
                <a:gd name="connsiteY14" fmla="*/ 52644 h 247650"/>
                <a:gd name="connsiteX15" fmla="*/ 182141 w 190500"/>
                <a:gd name="connsiteY15" fmla="*/ 123129 h 247650"/>
                <a:gd name="connsiteX16" fmla="*/ 144707 w 190500"/>
                <a:gd name="connsiteY16" fmla="*/ 167611 h 247650"/>
                <a:gd name="connsiteX17" fmla="*/ 191951 w 190500"/>
                <a:gd name="connsiteY17" fmla="*/ 233048 h 247650"/>
                <a:gd name="connsiteX18" fmla="*/ 188713 w 190500"/>
                <a:gd name="connsiteY18" fmla="*/ 252955 h 247650"/>
                <a:gd name="connsiteX19" fmla="*/ 180331 w 190500"/>
                <a:gd name="connsiteY19" fmla="*/ 25571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0" h="247650">
                  <a:moveTo>
                    <a:pt x="180331" y="255717"/>
                  </a:moveTo>
                  <a:cubicBezTo>
                    <a:pt x="175949" y="255717"/>
                    <a:pt x="171568" y="253622"/>
                    <a:pt x="168710" y="249812"/>
                  </a:cubicBezTo>
                  <a:lnTo>
                    <a:pt x="111560" y="170754"/>
                  </a:lnTo>
                  <a:cubicBezTo>
                    <a:pt x="108893" y="167135"/>
                    <a:pt x="108131" y="162467"/>
                    <a:pt x="109465" y="158181"/>
                  </a:cubicBezTo>
                  <a:cubicBezTo>
                    <a:pt x="110798" y="153895"/>
                    <a:pt x="114037" y="150466"/>
                    <a:pt x="118228" y="148942"/>
                  </a:cubicBezTo>
                  <a:cubicBezTo>
                    <a:pt x="134706" y="142941"/>
                    <a:pt x="148422" y="129511"/>
                    <a:pt x="155756" y="112080"/>
                  </a:cubicBezTo>
                  <a:cubicBezTo>
                    <a:pt x="162519" y="95983"/>
                    <a:pt x="162805" y="78647"/>
                    <a:pt x="156423" y="64360"/>
                  </a:cubicBezTo>
                  <a:cubicBezTo>
                    <a:pt x="150041" y="50168"/>
                    <a:pt x="136897" y="38738"/>
                    <a:pt x="120323" y="32832"/>
                  </a:cubicBezTo>
                  <a:cubicBezTo>
                    <a:pt x="102416" y="26450"/>
                    <a:pt x="83271" y="27308"/>
                    <a:pt x="67936" y="35023"/>
                  </a:cubicBezTo>
                  <a:cubicBezTo>
                    <a:pt x="37361" y="50549"/>
                    <a:pt x="20978" y="92459"/>
                    <a:pt x="32122" y="126654"/>
                  </a:cubicBezTo>
                  <a:cubicBezTo>
                    <a:pt x="34598" y="134178"/>
                    <a:pt x="30503" y="142179"/>
                    <a:pt x="22978" y="144656"/>
                  </a:cubicBezTo>
                  <a:cubicBezTo>
                    <a:pt x="15453" y="147132"/>
                    <a:pt x="7452" y="143037"/>
                    <a:pt x="4976" y="135512"/>
                  </a:cubicBezTo>
                  <a:cubicBezTo>
                    <a:pt x="-10645" y="87887"/>
                    <a:pt x="11738" y="31308"/>
                    <a:pt x="54982" y="9496"/>
                  </a:cubicBezTo>
                  <a:cubicBezTo>
                    <a:pt x="77271" y="-1744"/>
                    <a:pt x="104607" y="-3077"/>
                    <a:pt x="129848" y="5876"/>
                  </a:cubicBezTo>
                  <a:cubicBezTo>
                    <a:pt x="153756" y="14354"/>
                    <a:pt x="172997" y="31404"/>
                    <a:pt x="182522" y="52644"/>
                  </a:cubicBezTo>
                  <a:cubicBezTo>
                    <a:pt x="192142" y="74075"/>
                    <a:pt x="191951" y="99793"/>
                    <a:pt x="182141" y="123129"/>
                  </a:cubicBezTo>
                  <a:cubicBezTo>
                    <a:pt x="174235" y="141798"/>
                    <a:pt x="161090" y="157324"/>
                    <a:pt x="144707" y="167611"/>
                  </a:cubicBezTo>
                  <a:lnTo>
                    <a:pt x="191951" y="233048"/>
                  </a:lnTo>
                  <a:cubicBezTo>
                    <a:pt x="196619" y="239429"/>
                    <a:pt x="195095" y="248383"/>
                    <a:pt x="188713" y="252955"/>
                  </a:cubicBezTo>
                  <a:cubicBezTo>
                    <a:pt x="186237" y="254765"/>
                    <a:pt x="183284" y="255717"/>
                    <a:pt x="180331" y="255717"/>
                  </a:cubicBezTo>
                  <a:close/>
                </a:path>
              </a:pathLst>
            </a:custGeom>
            <a:solidFill>
              <a:srgbClr val="263238"/>
            </a:solidFill>
            <a:ln w="9525" cap="flat">
              <a:no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32DC1045-33BC-4AAC-A4F1-66E3ED278300}"/>
                </a:ext>
              </a:extLst>
            </p:cNvPr>
            <p:cNvSpPr/>
            <p:nvPr/>
          </p:nvSpPr>
          <p:spPr>
            <a:xfrm>
              <a:off x="7629213" y="3350202"/>
              <a:ext cx="28575" cy="28575"/>
            </a:xfrm>
            <a:custGeom>
              <a:avLst/>
              <a:gdLst>
                <a:gd name="connsiteX0" fmla="*/ 28791 w 28575"/>
                <a:gd name="connsiteY0" fmla="*/ 6312 h 28575"/>
                <a:gd name="connsiteX1" fmla="*/ 25743 w 28575"/>
                <a:gd name="connsiteY1" fmla="*/ 28791 h 28575"/>
                <a:gd name="connsiteX2" fmla="*/ 3264 w 28575"/>
                <a:gd name="connsiteY2" fmla="*/ 25743 h 28575"/>
                <a:gd name="connsiteX3" fmla="*/ 6312 w 28575"/>
                <a:gd name="connsiteY3" fmla="*/ 3264 h 28575"/>
                <a:gd name="connsiteX4" fmla="*/ 28791 w 28575"/>
                <a:gd name="connsiteY4" fmla="*/ 631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791" y="6312"/>
                  </a:moveTo>
                  <a:cubicBezTo>
                    <a:pt x="34125" y="13361"/>
                    <a:pt x="32792" y="23362"/>
                    <a:pt x="25743" y="28791"/>
                  </a:cubicBezTo>
                  <a:cubicBezTo>
                    <a:pt x="18695" y="34125"/>
                    <a:pt x="8693" y="32792"/>
                    <a:pt x="3264" y="25743"/>
                  </a:cubicBezTo>
                  <a:cubicBezTo>
                    <a:pt x="-2070" y="18695"/>
                    <a:pt x="-736" y="8598"/>
                    <a:pt x="6312" y="3264"/>
                  </a:cubicBezTo>
                  <a:cubicBezTo>
                    <a:pt x="13361" y="-2070"/>
                    <a:pt x="23362" y="-736"/>
                    <a:pt x="28791" y="6312"/>
                  </a:cubicBezTo>
                  <a:close/>
                </a:path>
              </a:pathLst>
            </a:custGeom>
            <a:solidFill>
              <a:srgbClr val="263238"/>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78084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Image result for credit card">
            <a:extLst>
              <a:ext uri="{FF2B5EF4-FFF2-40B4-BE49-F238E27FC236}">
                <a16:creationId xmlns:a16="http://schemas.microsoft.com/office/drawing/2014/main" id="{A8E2D4F9-F58C-410D-BFF5-828660DCEB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77" r="19275" b="-1"/>
          <a:stretch/>
        </p:blipFill>
        <p:spPr bwMode="auto">
          <a:xfrm>
            <a:off x="5979885" y="109767"/>
            <a:ext cx="6096001" cy="66220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DFC9BEEA-FAD2-494C-8A82-60E49F56B5C2}"/>
              </a:ext>
            </a:extLst>
          </p:cNvPr>
          <p:cNvGraphicFramePr/>
          <p:nvPr>
            <p:extLst>
              <p:ext uri="{D42A27DB-BD31-4B8C-83A1-F6EECF244321}">
                <p14:modId xmlns:p14="http://schemas.microsoft.com/office/powerpoint/2010/main" val="3755386153"/>
              </p:ext>
            </p:extLst>
          </p:nvPr>
        </p:nvGraphicFramePr>
        <p:xfrm>
          <a:off x="-8983" y="2873179"/>
          <a:ext cx="6481340" cy="419424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0ECB8C2-2B2F-47CC-8F9F-30D2AF36ECDF}"/>
              </a:ext>
            </a:extLst>
          </p:cNvPr>
          <p:cNvSpPr/>
          <p:nvPr/>
        </p:nvSpPr>
        <p:spPr>
          <a:xfrm>
            <a:off x="78632" y="6468726"/>
            <a:ext cx="8740727" cy="261610"/>
          </a:xfrm>
          <a:prstGeom prst="rect">
            <a:avLst/>
          </a:prstGeom>
        </p:spPr>
        <p:txBody>
          <a:bodyPr wrap="square">
            <a:spAutoFit/>
          </a:bodyPr>
          <a:lstStyle/>
          <a:p>
            <a:r>
              <a:rPr lang="en-GB" sz="1050" i="1">
                <a:latin typeface="Calibri" panose="020F0502020204030204" pitchFamily="34" charset="0"/>
                <a:ea typeface="Calibri" panose="020F0502020204030204" pitchFamily="34" charset="0"/>
                <a:cs typeface="Times New Roman" panose="02020603050405020304" pitchFamily="18" charset="0"/>
              </a:rPr>
              <a:t>C1a. How frequently, if at all, have you used a </a:t>
            </a:r>
            <a:r>
              <a:rPr lang="en-GB" sz="1050" b="1" i="1">
                <a:latin typeface="Calibri" panose="020F0502020204030204" pitchFamily="34" charset="0"/>
                <a:ea typeface="Calibri" panose="020F0502020204030204" pitchFamily="34" charset="0"/>
                <a:cs typeface="Times New Roman" panose="02020603050405020304" pitchFamily="18" charset="0"/>
              </a:rPr>
              <a:t>credit card</a:t>
            </a:r>
            <a:r>
              <a:rPr lang="en-GB" sz="1050" i="1">
                <a:latin typeface="Calibri" panose="020F0502020204030204" pitchFamily="34" charset="0"/>
                <a:ea typeface="Calibri" panose="020F0502020204030204" pitchFamily="34" charset="0"/>
                <a:cs typeface="Times New Roman" panose="02020603050405020304" pitchFamily="18" charset="0"/>
              </a:rPr>
              <a:t> for gambling in </a:t>
            </a:r>
            <a:r>
              <a:rPr lang="en-GB" sz="1050" b="1" i="1">
                <a:latin typeface="Calibri" panose="020F0502020204030204" pitchFamily="34" charset="0"/>
                <a:ea typeface="Calibri" panose="020F0502020204030204" pitchFamily="34" charset="0"/>
                <a:cs typeface="Times New Roman" panose="02020603050405020304" pitchFamily="18" charset="0"/>
              </a:rPr>
              <a:t>the past twelve months</a:t>
            </a:r>
            <a:r>
              <a:rPr lang="en-GB" sz="1050" i="1">
                <a:latin typeface="Calibri" panose="020F0502020204030204" pitchFamily="34" charset="0"/>
                <a:ea typeface="Calibri" panose="020F0502020204030204" pitchFamily="34" charset="0"/>
                <a:cs typeface="Times New Roman" panose="02020603050405020304" pitchFamily="18" charset="0"/>
              </a:rPr>
              <a:t>? N=474 Credit Card Gamblers</a:t>
            </a:r>
            <a:endParaRPr lang="en-GB" sz="1050" i="1"/>
          </a:p>
        </p:txBody>
      </p:sp>
      <p:sp>
        <p:nvSpPr>
          <p:cNvPr id="2" name="Title 1">
            <a:extLst>
              <a:ext uri="{FF2B5EF4-FFF2-40B4-BE49-F238E27FC236}">
                <a16:creationId xmlns:a16="http://schemas.microsoft.com/office/drawing/2014/main" id="{B96A461C-8162-4553-B91E-68A042003747}"/>
              </a:ext>
            </a:extLst>
          </p:cNvPr>
          <p:cNvSpPr>
            <a:spLocks noGrp="1"/>
          </p:cNvSpPr>
          <p:nvPr>
            <p:ph type="title"/>
          </p:nvPr>
        </p:nvSpPr>
        <p:spPr>
          <a:xfrm>
            <a:off x="483489" y="365133"/>
            <a:ext cx="5612511" cy="802485"/>
          </a:xfrm>
        </p:spPr>
        <p:txBody>
          <a:bodyPr>
            <a:normAutofit/>
          </a:bodyPr>
          <a:lstStyle/>
          <a:p>
            <a:r>
              <a:rPr lang="en-US" sz="2400"/>
              <a:t>Those using a credit card to gamble typically do so frequently</a:t>
            </a:r>
            <a:endParaRPr lang="en-GB" sz="2400"/>
          </a:p>
        </p:txBody>
      </p:sp>
      <p:sp>
        <p:nvSpPr>
          <p:cNvPr id="11" name="Rectangle 10">
            <a:extLst>
              <a:ext uri="{FF2B5EF4-FFF2-40B4-BE49-F238E27FC236}">
                <a16:creationId xmlns:a16="http://schemas.microsoft.com/office/drawing/2014/main" id="{3659582F-CB54-4ED9-8B13-0D65D97F810C}"/>
              </a:ext>
            </a:extLst>
          </p:cNvPr>
          <p:cNvSpPr/>
          <p:nvPr/>
        </p:nvSpPr>
        <p:spPr>
          <a:xfrm rot="5400000">
            <a:off x="2810363" y="-428902"/>
            <a:ext cx="317477" cy="5612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3FCEBF6-3ADA-4A44-BFB9-E10D3B3834C5}"/>
              </a:ext>
            </a:extLst>
          </p:cNvPr>
          <p:cNvSpPr>
            <a:spLocks noGrp="1"/>
          </p:cNvSpPr>
          <p:nvPr>
            <p:ph idx="1"/>
          </p:nvPr>
        </p:nvSpPr>
        <p:spPr>
          <a:xfrm>
            <a:off x="563879" y="1337846"/>
            <a:ext cx="5416006" cy="3462228"/>
          </a:xfrm>
        </p:spPr>
        <p:txBody>
          <a:bodyPr>
            <a:normAutofit/>
          </a:bodyPr>
          <a:lstStyle/>
          <a:p>
            <a:r>
              <a:rPr lang="en-US" sz="1800"/>
              <a:t>1/3 use daily to weekly</a:t>
            </a:r>
          </a:p>
          <a:p>
            <a:r>
              <a:rPr lang="en-US" sz="1800"/>
              <a:t>More than 7/10 use every month</a:t>
            </a:r>
          </a:p>
          <a:p>
            <a:r>
              <a:rPr lang="en-US" sz="1800"/>
              <a:t>It’s far less common to use a credit card just a couple of times a year – the </a:t>
            </a:r>
            <a:r>
              <a:rPr lang="en-US" sz="1800" err="1"/>
              <a:t>behaviour</a:t>
            </a:r>
            <a:r>
              <a:rPr lang="en-US" sz="1800"/>
              <a:t> tends to be habitual and well embedded for those who do it</a:t>
            </a:r>
          </a:p>
        </p:txBody>
      </p:sp>
      <p:sp>
        <p:nvSpPr>
          <p:cNvPr id="9" name="Rectangle 8">
            <a:extLst>
              <a:ext uri="{FF2B5EF4-FFF2-40B4-BE49-F238E27FC236}">
                <a16:creationId xmlns:a16="http://schemas.microsoft.com/office/drawing/2014/main" id="{5A9423D8-37A0-4EC6-B54A-DEA41337F21E}"/>
              </a:ext>
            </a:extLst>
          </p:cNvPr>
          <p:cNvSpPr/>
          <p:nvPr/>
        </p:nvSpPr>
        <p:spPr>
          <a:xfrm>
            <a:off x="2147619" y="4701190"/>
            <a:ext cx="1271442" cy="666580"/>
          </a:xfrm>
          <a:prstGeom prst="rect">
            <a:avLst/>
          </a:prstGeom>
          <a:solidFill>
            <a:schemeClr val="bg1">
              <a:alpha val="56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 </a:t>
            </a:r>
            <a:r>
              <a:rPr lang="en-US" sz="1400">
                <a:solidFill>
                  <a:schemeClr val="tx1"/>
                </a:solidFill>
              </a:rPr>
              <a:t>71% using every month</a:t>
            </a:r>
          </a:p>
        </p:txBody>
      </p:sp>
    </p:spTree>
    <p:extLst>
      <p:ext uri="{BB962C8B-B14F-4D97-AF65-F5344CB8AC3E}">
        <p14:creationId xmlns:p14="http://schemas.microsoft.com/office/powerpoint/2010/main" val="1462448762"/>
      </p:ext>
    </p:extLst>
  </p:cSld>
  <p:clrMapOvr>
    <a:masterClrMapping/>
  </p:clrMapOvr>
</p:sld>
</file>

<file path=ppt/theme/theme1.xml><?xml version="1.0" encoding="utf-8"?>
<a:theme xmlns:a="http://schemas.openxmlformats.org/drawingml/2006/main" name="1_Office Theme">
  <a:themeElements>
    <a:clrScheme name="Custom 43">
      <a:dk1>
        <a:sysClr val="windowText" lastClr="000000"/>
      </a:dk1>
      <a:lt1>
        <a:sysClr val="window" lastClr="FFFFFF"/>
      </a:lt1>
      <a:dk2>
        <a:srgbClr val="1F497D"/>
      </a:dk2>
      <a:lt2>
        <a:srgbClr val="EEECE1"/>
      </a:lt2>
      <a:accent1>
        <a:srgbClr val="87189D"/>
      </a:accent1>
      <a:accent2>
        <a:srgbClr val="009FDF"/>
      </a:accent2>
      <a:accent3>
        <a:srgbClr val="ED0477"/>
      </a:accent3>
      <a:accent4>
        <a:srgbClr val="FF8200"/>
      </a:accent4>
      <a:accent5>
        <a:srgbClr val="CEDC00"/>
      </a:accent5>
      <a:accent6>
        <a:srgbClr val="A4D233"/>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V 1 WIDESCREEN BLUE.potx" id="{8494800A-D01A-470C-B290-689F3F9F401C}" vid="{6C44DF0D-4FC3-4726-B65E-B897AF3CB7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62C97676383249BAA7A0453032BFBC" ma:contentTypeVersion="11" ma:contentTypeDescription="Create a new document." ma:contentTypeScope="" ma:versionID="1a0420ac2f719e3bdd541db3245764c3">
  <xsd:schema xmlns:xsd="http://www.w3.org/2001/XMLSchema" xmlns:xs="http://www.w3.org/2001/XMLSchema" xmlns:p="http://schemas.microsoft.com/office/2006/metadata/properties" xmlns:ns3="393a7bd7-2854-4e60-a45c-316518920b82" xmlns:ns4="09737b21-f536-445c-831f-6b30b04b0483" targetNamespace="http://schemas.microsoft.com/office/2006/metadata/properties" ma:root="true" ma:fieldsID="2f923fff728df1e39c28aefcee055169" ns3:_="" ns4:_="">
    <xsd:import namespace="393a7bd7-2854-4e60-a45c-316518920b82"/>
    <xsd:import namespace="09737b21-f536-445c-831f-6b30b04b04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a7bd7-2854-4e60-a45c-316518920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737b21-f536-445c-831f-6b30b04b04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DC2078-66C1-4F6D-A3B5-733B221B09E9}">
  <ds:schemaRefs>
    <ds:schemaRef ds:uri="http://schemas.microsoft.com/office/2006/documentManagement/types"/>
    <ds:schemaRef ds:uri="09737b21-f536-445c-831f-6b30b04b0483"/>
    <ds:schemaRef ds:uri="393a7bd7-2854-4e60-a45c-316518920b82"/>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BC5D34-AF8F-4487-92BD-3B81C4F06888}">
  <ds:schemaRefs>
    <ds:schemaRef ds:uri="http://schemas.microsoft.com/sharepoint/v3/contenttype/forms"/>
  </ds:schemaRefs>
</ds:datastoreItem>
</file>

<file path=customXml/itemProps3.xml><?xml version="1.0" encoding="utf-8"?>
<ds:datastoreItem xmlns:ds="http://schemas.openxmlformats.org/officeDocument/2006/customXml" ds:itemID="{7BA4B7A8-22C2-46FE-A1E4-B789528E1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3a7bd7-2854-4e60-a45c-316518920b82"/>
    <ds:schemaRef ds:uri="09737b21-f536-445c-831f-6b30b04b0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4953</Words>
  <Application>Microsoft Office PowerPoint</Application>
  <PresentationFormat>Widescreen</PresentationFormat>
  <Paragraphs>332</Paragraphs>
  <Slides>36</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1_Office Theme</vt:lpstr>
      <vt:lpstr>Behaviours and Attitudes towards Gambling with Credit Cards</vt:lpstr>
      <vt:lpstr>Background and Summary of Findings</vt:lpstr>
      <vt:lpstr>Reasons the Gambling Commission is interested in credit card gamblers…</vt:lpstr>
      <vt:lpstr>Incorporating the Gambling Literacy Score</vt:lpstr>
      <vt:lpstr>How the Gambling Literacy Score is calculated…</vt:lpstr>
      <vt:lpstr>Summary of Findings – Credit Card Gamblers</vt:lpstr>
      <vt:lpstr>Credit Card Gamblers - Profile</vt:lpstr>
      <vt:lpstr>Compared to non credit card gamblers, credit card gamblers are significantly more likely to…</vt:lpstr>
      <vt:lpstr>Those using a credit card to gamble typically do so frequently</vt:lpstr>
      <vt:lpstr>CC gamblers skew to online activities, the primary activity being online betting</vt:lpstr>
      <vt:lpstr>38% are spending £10 or less each time, but 30% spend more than £50 per go</vt:lpstr>
      <vt:lpstr>Nearly 6/10 have borrowed money in other ways apart from CCs to fund gambling</vt:lpstr>
      <vt:lpstr>Credit Card Gamblers –  Why do they use credit cards to gamble?</vt:lpstr>
      <vt:lpstr>1 in 4 use credit cards due to a lack of funds or to conceal behaviour from others</vt:lpstr>
      <vt:lpstr>Significant differences between Problematic and Reward-seeking/habitual gamblers</vt:lpstr>
      <vt:lpstr>Regardless of whether they are Problematic or Reward-Seeking, the majority either don’t have rules, or just tend to set a spend threshold</vt:lpstr>
      <vt:lpstr>Some have experienced the dangers of CCs, while others consider this to be normal spending</vt:lpstr>
      <vt:lpstr>Using a CC means many spend less.  1/4 say it made they feel more worried or guilty </vt:lpstr>
      <vt:lpstr>But Credit Card gamblers place more importance on ways to manage their gambling</vt:lpstr>
      <vt:lpstr>Credit Card Gamblers –  Looking ahead – potential impact of banning credit cards for gambling purposes  (NB – GLS groups used in this section in order to maximise base sizes for analysis and outline the difference in attitude between these groups)</vt:lpstr>
      <vt:lpstr>8/10 have a knowledge gap around the cost of using a credit card to gamble</vt:lpstr>
      <vt:lpstr>Fees/higher interest are most likely to deter those with higher literacy score</vt:lpstr>
      <vt:lpstr>¼ of credit card users say they will stop gambling altogether if CCs are not allowed</vt:lpstr>
      <vt:lpstr>If CCs aren’t an option, there’s a danger that at-risk gamblers could look for riskier ways to borrow</vt:lpstr>
      <vt:lpstr>Possible implications and considerations for the Gambling Commission</vt:lpstr>
      <vt:lpstr>Appendix &amp; Follow Ups Profiling the GLS Groups</vt:lpstr>
      <vt:lpstr>Strong correlation with gambling literacy and credit card usage for gambling</vt:lpstr>
      <vt:lpstr>Those who use credit cards to gamble, and who have a low literacy score, tend to take part in a higher number of gambling activities</vt:lpstr>
      <vt:lpstr>The amount spent on CCs increases, the lower the gambling literacy score</vt:lpstr>
      <vt:lpstr>1 in 4 use credit cards due to a lack of funds or to conceal behaviour from others</vt:lpstr>
      <vt:lpstr>Nearly 6/10 have borrowed money in other ways apart from CCs to fund gambling</vt:lpstr>
      <vt:lpstr>Using a CC means many spend less, and play safer odds</vt:lpstr>
      <vt:lpstr>8/10 have a knowledge gap around the cost of using a credit card to gamble</vt:lpstr>
      <vt:lpstr>If CCs aren’t an option, there’s a danger that at-risk gamblers could look for riskier ways to borrow. Only 1/5 say they will stop gambling</vt:lpstr>
      <vt:lpstr>If CCs were banned for gambling purposes, the majority of those who might turn to illegal loans instead have used them to gamble with before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Behaviours and Attitudes towards Gambling with Credit Cards</dc:title>
  <dc:creator>Jessica Boize</dc:creator>
  <cp:lastModifiedBy>Tara Sullivan</cp:lastModifiedBy>
  <cp:revision>2</cp:revision>
  <dcterms:created xsi:type="dcterms:W3CDTF">2019-10-25T15:06:59Z</dcterms:created>
  <dcterms:modified xsi:type="dcterms:W3CDTF">2020-01-06T15:53:36Z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0x0101008062C97676383249BAA7A0453032BFBC</vt:lpwstr>
  </property>
  <property fmtid="{D5CDD505-2E9C-101B-9397-08002B2CF9AE}" pid="3" name="TaxKeyword">
    <vt:lpwstr/>
  </property>
  <property fmtid="{D5CDD505-2E9C-101B-9397-08002B2CF9AE}" pid="4" name="Related Functions">
    <vt:lpwstr/>
  </property>
  <property fmtid="{D5CDD505-2E9C-101B-9397-08002B2CF9AE}" pid="5" name="Function">
    <vt:lpwstr>758;#Consumers ＆ Partners|a0ded2a8-6a71-4290-bf10-07c26f091e31</vt:lpwstr>
  </property>
  <property fmtid="{D5CDD505-2E9C-101B-9397-08002B2CF9AE}" pid="6" name="_dlc_policyId">
    <vt:lpwstr/>
  </property>
  <property fmtid="{D5CDD505-2E9C-101B-9397-08002B2CF9AE}" pid="7" name="ItemRetentionFormula">
    <vt:lpwstr/>
  </property>
  <property fmtid="{D5CDD505-2E9C-101B-9397-08002B2CF9AE}" pid="8" name="Stakeholder">
    <vt:lpwstr/>
  </property>
</Properties>
</file>