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3" r:id="rId2"/>
    <p:sldId id="304" r:id="rId3"/>
    <p:sldId id="308" r:id="rId4"/>
    <p:sldId id="307" r:id="rId5"/>
    <p:sldId id="309" r:id="rId6"/>
    <p:sldId id="302" r:id="rId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lessandro, Colleen (FAA)" initials="DC(" lastIdx="6" clrIdx="0">
    <p:extLst>
      <p:ext uri="{19B8F6BF-5375-455C-9EA6-DF929625EA0E}">
        <p15:presenceInfo xmlns:p15="http://schemas.microsoft.com/office/powerpoint/2012/main" userId="S-1-5-21-3215564045-1863808890-1157122868-20345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836" y="78"/>
      </p:cViewPr>
      <p:guideLst>
        <p:guide orient="horz" pos="2880"/>
        <p:guide pos="216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2CCFBF7E-2AD4-4E46-96FD-7F8C5D5C7E7D}" type="datetimeFigureOut">
              <a:rPr lang="en-US" smtClean="0"/>
              <a:t>7/29/2022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E08B055-DA72-4021-A164-1A6220DEFB6B}" type="slidenum">
              <a:rPr lang="en-US" smtClean="0"/>
              <a:t>‹#›</a:t>
            </a:fld>
            <a:endParaRPr lang="en-US"/>
          </a:p>
        </p:txBody>
      </p:sp>
    </p:spTree>
    <p:extLst>
      <p:ext uri="{BB962C8B-B14F-4D97-AF65-F5344CB8AC3E}">
        <p14:creationId xmlns:p14="http://schemas.microsoft.com/office/powerpoint/2010/main" val="360737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39D6A0F6-FFD4-497D-9764-2603566B0B60}" type="datetime1">
              <a:rPr lang="en-US" smtClean="0"/>
              <a:t>7/29/2022</a:t>
            </a:fld>
            <a:endParaRPr lang="en-US" dirty="0"/>
          </a:p>
        </p:txBody>
      </p:sp>
      <p:sp>
        <p:nvSpPr>
          <p:cNvPr id="6" name="Holder 6"/>
          <p:cNvSpPr>
            <a:spLocks noGrp="1"/>
          </p:cNvSpPr>
          <p:nvPr>
            <p:ph type="sldNum" sz="quarter" idx="7"/>
          </p:nvPr>
        </p:nvSpPr>
        <p:spPr/>
        <p:txBody>
          <a:bodyPr lIns="0" tIns="0" rIns="0" bIns="0"/>
          <a:lstStyle>
            <a:lvl1pPr>
              <a:defRPr sz="1400" b="0" i="0">
                <a:solidFill>
                  <a:srgbClr val="A6A6A6"/>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1D2E68"/>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FB7C7161-BC03-4636-9165-0B8A4166FC31}" type="datetime1">
              <a:rPr lang="en-US" smtClean="0"/>
              <a:t>7/29/2022</a:t>
            </a:fld>
            <a:endParaRPr lang="en-US" dirty="0"/>
          </a:p>
        </p:txBody>
      </p:sp>
      <p:sp>
        <p:nvSpPr>
          <p:cNvPr id="6" name="Holder 6"/>
          <p:cNvSpPr>
            <a:spLocks noGrp="1"/>
          </p:cNvSpPr>
          <p:nvPr>
            <p:ph type="sldNum" sz="quarter" idx="7"/>
          </p:nvPr>
        </p:nvSpPr>
        <p:spPr/>
        <p:txBody>
          <a:bodyPr lIns="0" tIns="0" rIns="0" bIns="0"/>
          <a:lstStyle>
            <a:lvl1pPr>
              <a:defRPr sz="1400" b="0" i="0">
                <a:solidFill>
                  <a:srgbClr val="A6A6A6"/>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1D2E68"/>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D6BF534A-72EB-4478-9399-6647780DC12E}" type="datetime1">
              <a:rPr lang="en-US" smtClean="0"/>
              <a:t>7/29/2022</a:t>
            </a:fld>
            <a:endParaRPr lang="en-US" dirty="0"/>
          </a:p>
        </p:txBody>
      </p:sp>
      <p:sp>
        <p:nvSpPr>
          <p:cNvPr id="7" name="Holder 7"/>
          <p:cNvSpPr>
            <a:spLocks noGrp="1"/>
          </p:cNvSpPr>
          <p:nvPr>
            <p:ph type="sldNum" sz="quarter" idx="7"/>
          </p:nvPr>
        </p:nvSpPr>
        <p:spPr/>
        <p:txBody>
          <a:bodyPr lIns="0" tIns="0" rIns="0" bIns="0"/>
          <a:lstStyle>
            <a:lvl1pPr>
              <a:defRPr sz="1400" b="0" i="0">
                <a:solidFill>
                  <a:srgbClr val="A6A6A6"/>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1D2E68"/>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4BEDD848-0F45-4AE4-94D2-42D376394D3B}" type="datetime1">
              <a:rPr lang="en-US" smtClean="0"/>
              <a:t>7/29/2022</a:t>
            </a:fld>
            <a:endParaRPr lang="en-US" dirty="0"/>
          </a:p>
        </p:txBody>
      </p:sp>
      <p:sp>
        <p:nvSpPr>
          <p:cNvPr id="5" name="Holder 5"/>
          <p:cNvSpPr>
            <a:spLocks noGrp="1"/>
          </p:cNvSpPr>
          <p:nvPr>
            <p:ph type="sldNum" sz="quarter" idx="7"/>
          </p:nvPr>
        </p:nvSpPr>
        <p:spPr/>
        <p:txBody>
          <a:bodyPr lIns="0" tIns="0" rIns="0" bIns="0"/>
          <a:lstStyle>
            <a:lvl1pPr>
              <a:defRPr sz="1400" b="0" i="0">
                <a:solidFill>
                  <a:srgbClr val="A6A6A6"/>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C63E666D-3471-4835-AA17-F50D8F8980E3}" type="datetime1">
              <a:rPr lang="en-US" smtClean="0"/>
              <a:t>7/29/2022</a:t>
            </a:fld>
            <a:endParaRPr lang="en-US" dirty="0"/>
          </a:p>
        </p:txBody>
      </p:sp>
      <p:sp>
        <p:nvSpPr>
          <p:cNvPr id="4" name="Holder 4"/>
          <p:cNvSpPr>
            <a:spLocks noGrp="1"/>
          </p:cNvSpPr>
          <p:nvPr>
            <p:ph type="sldNum" sz="quarter" idx="7"/>
          </p:nvPr>
        </p:nvSpPr>
        <p:spPr/>
        <p:txBody>
          <a:bodyPr lIns="0" tIns="0" rIns="0" bIns="0"/>
          <a:lstStyle>
            <a:lvl1pPr>
              <a:defRPr sz="1400" b="0" i="0">
                <a:solidFill>
                  <a:srgbClr val="A6A6A6"/>
                </a:solidFill>
                <a:latin typeface="Arial"/>
                <a:cs typeface="Arial"/>
              </a:defRPr>
            </a:lvl1pPr>
          </a:lstStyle>
          <a:p>
            <a:pPr marL="25400">
              <a:lnSpc>
                <a:spcPts val="1650"/>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035039"/>
            <a:ext cx="9144000" cy="817244"/>
          </a:xfrm>
          <a:custGeom>
            <a:avLst/>
            <a:gdLst/>
            <a:ahLst/>
            <a:cxnLst/>
            <a:rect l="l" t="t" r="r" b="b"/>
            <a:pathLst>
              <a:path w="9144000" h="817245">
                <a:moveTo>
                  <a:pt x="0" y="816863"/>
                </a:moveTo>
                <a:lnTo>
                  <a:pt x="9144000" y="816863"/>
                </a:lnTo>
                <a:lnTo>
                  <a:pt x="9144000" y="0"/>
                </a:lnTo>
                <a:lnTo>
                  <a:pt x="0" y="0"/>
                </a:lnTo>
                <a:lnTo>
                  <a:pt x="0" y="816863"/>
                </a:lnTo>
                <a:close/>
              </a:path>
            </a:pathLst>
          </a:custGeom>
          <a:solidFill>
            <a:srgbClr val="1D2E68"/>
          </a:solidFill>
        </p:spPr>
        <p:txBody>
          <a:bodyPr wrap="square" lIns="0" tIns="0" rIns="0" bIns="0" rtlCol="0"/>
          <a:lstStyle/>
          <a:p>
            <a:endParaRPr dirty="0"/>
          </a:p>
        </p:txBody>
      </p:sp>
      <p:sp>
        <p:nvSpPr>
          <p:cNvPr id="17" name="bk object 17"/>
          <p:cNvSpPr/>
          <p:nvPr/>
        </p:nvSpPr>
        <p:spPr>
          <a:xfrm>
            <a:off x="0" y="6035039"/>
            <a:ext cx="9144000" cy="817244"/>
          </a:xfrm>
          <a:custGeom>
            <a:avLst/>
            <a:gdLst/>
            <a:ahLst/>
            <a:cxnLst/>
            <a:rect l="l" t="t" r="r" b="b"/>
            <a:pathLst>
              <a:path w="9144000" h="817245">
                <a:moveTo>
                  <a:pt x="0" y="816863"/>
                </a:moveTo>
                <a:lnTo>
                  <a:pt x="9144000" y="816863"/>
                </a:lnTo>
                <a:lnTo>
                  <a:pt x="9144000" y="0"/>
                </a:lnTo>
                <a:lnTo>
                  <a:pt x="0" y="0"/>
                </a:lnTo>
                <a:lnTo>
                  <a:pt x="0" y="816863"/>
                </a:lnTo>
                <a:close/>
              </a:path>
            </a:pathLst>
          </a:custGeom>
          <a:ln w="9144">
            <a:solidFill>
              <a:srgbClr val="1D2E68"/>
            </a:solidFill>
          </a:ln>
        </p:spPr>
        <p:txBody>
          <a:bodyPr wrap="square" lIns="0" tIns="0" rIns="0" bIns="0" rtlCol="0"/>
          <a:lstStyle/>
          <a:p>
            <a:endParaRPr dirty="0"/>
          </a:p>
        </p:txBody>
      </p:sp>
      <p:sp>
        <p:nvSpPr>
          <p:cNvPr id="18" name="bk object 18"/>
          <p:cNvSpPr/>
          <p:nvPr/>
        </p:nvSpPr>
        <p:spPr>
          <a:xfrm>
            <a:off x="5492337" y="6128756"/>
            <a:ext cx="659860" cy="657498"/>
          </a:xfrm>
          <a:prstGeom prst="rect">
            <a:avLst/>
          </a:prstGeom>
          <a:blipFill>
            <a:blip r:embed="rId7" cstate="print"/>
            <a:stretch>
              <a:fillRect/>
            </a:stretch>
          </a:blipFill>
        </p:spPr>
        <p:txBody>
          <a:bodyPr wrap="square" lIns="0" tIns="0" rIns="0" bIns="0" rtlCol="0"/>
          <a:lstStyle/>
          <a:p>
            <a:endParaRPr dirty="0"/>
          </a:p>
        </p:txBody>
      </p:sp>
      <p:sp>
        <p:nvSpPr>
          <p:cNvPr id="2" name="Holder 2"/>
          <p:cNvSpPr>
            <a:spLocks noGrp="1"/>
          </p:cNvSpPr>
          <p:nvPr>
            <p:ph type="title"/>
          </p:nvPr>
        </p:nvSpPr>
        <p:spPr>
          <a:xfrm>
            <a:off x="524611" y="160146"/>
            <a:ext cx="8094776" cy="628650"/>
          </a:xfrm>
          <a:prstGeom prst="rect">
            <a:avLst/>
          </a:prstGeom>
        </p:spPr>
        <p:txBody>
          <a:bodyPr wrap="square" lIns="0" tIns="0" rIns="0" bIns="0">
            <a:spAutoFit/>
          </a:bodyPr>
          <a:lstStyle>
            <a:lvl1pPr>
              <a:defRPr sz="4000" b="1" i="0">
                <a:solidFill>
                  <a:srgbClr val="1D2E68"/>
                </a:solidFill>
                <a:latin typeface="Arial"/>
                <a:cs typeface="Arial"/>
              </a:defRPr>
            </a:lvl1pPr>
          </a:lstStyle>
          <a:p>
            <a:endParaRPr/>
          </a:p>
        </p:txBody>
      </p:sp>
      <p:sp>
        <p:nvSpPr>
          <p:cNvPr id="3" name="Holder 3"/>
          <p:cNvSpPr>
            <a:spLocks noGrp="1"/>
          </p:cNvSpPr>
          <p:nvPr>
            <p:ph type="body" idx="1"/>
          </p:nvPr>
        </p:nvSpPr>
        <p:spPr>
          <a:xfrm>
            <a:off x="557885" y="1105661"/>
            <a:ext cx="8028228" cy="446722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F123DE23-A9F6-4F6D-9B0A-7415DDEA89BC}" type="datetime1">
              <a:rPr lang="en-US" smtClean="0"/>
              <a:t>7/29/2022</a:t>
            </a:fld>
            <a:endParaRPr lang="en-US" dirty="0"/>
          </a:p>
        </p:txBody>
      </p:sp>
      <p:sp>
        <p:nvSpPr>
          <p:cNvPr id="6" name="Holder 6"/>
          <p:cNvSpPr>
            <a:spLocks noGrp="1"/>
          </p:cNvSpPr>
          <p:nvPr>
            <p:ph type="sldNum" sz="quarter" idx="7"/>
          </p:nvPr>
        </p:nvSpPr>
        <p:spPr>
          <a:xfrm>
            <a:off x="8340090" y="6293738"/>
            <a:ext cx="150495" cy="224790"/>
          </a:xfrm>
          <a:prstGeom prst="rect">
            <a:avLst/>
          </a:prstGeom>
        </p:spPr>
        <p:txBody>
          <a:bodyPr wrap="square" lIns="0" tIns="0" rIns="0" bIns="0">
            <a:spAutoFit/>
          </a:bodyPr>
          <a:lstStyle>
            <a:lvl1pPr>
              <a:defRPr sz="1400" b="0" i="0">
                <a:solidFill>
                  <a:srgbClr val="A6A6A6"/>
                </a:solidFill>
                <a:latin typeface="Arial"/>
                <a:cs typeface="Arial"/>
              </a:defRPr>
            </a:lvl1pPr>
          </a:lstStyle>
          <a:p>
            <a:pPr marL="25400">
              <a:lnSpc>
                <a:spcPts val="165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faa.gov/regulations_policies/orders_notices/index.cfm/go/document.information/documentID/102945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faa.gov/regulations_policies/orders_notices/index.cfm/go/document.information/documentID/102945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aa.gov/regulations_policies/orders_notices/index.cfm/go/document.information/documentID/1029451"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faa.gov/regulations_policies/orders_notices/index.cfm/go/document.information/documentID/102945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 name="Rectangle 2"/>
          <p:cNvSpPr txBox="1">
            <a:spLocks noGrp="1"/>
          </p:cNvSpPr>
          <p:nvPr>
            <p:ph type="title"/>
          </p:nvPr>
        </p:nvSpPr>
        <p:spPr>
          <a:xfrm>
            <a:off x="-139884" y="-216768"/>
            <a:ext cx="9677400" cy="611106"/>
          </a:xfrm>
          <a:prstGeom prst="rect">
            <a:avLst/>
          </a:prstGeom>
        </p:spPr>
        <p:txBody>
          <a:bodyPr>
            <a:noAutofit/>
          </a:bodyPr>
          <a:lstStyle/>
          <a:p>
            <a:pPr algn="ctr" defTabSz="502920">
              <a:defRPr sz="1705">
                <a:solidFill>
                  <a:srgbClr val="000000"/>
                </a:solidFill>
              </a:defRPr>
            </a:pPr>
            <a:br>
              <a:rPr lang="en-US" sz="2000" dirty="0">
                <a:solidFill>
                  <a:schemeClr val="tx1"/>
                </a:solidFill>
              </a:rPr>
            </a:br>
            <a:r>
              <a:rPr lang="en-US" sz="2400" u="sng" dirty="0">
                <a:solidFill>
                  <a:schemeClr val="tx2">
                    <a:lumMod val="75000"/>
                  </a:schemeClr>
                </a:solidFill>
                <a:latin typeface="Arial" panose="020B0604020202020204" pitchFamily="34" charset="0"/>
                <a:cs typeface="Arial" panose="020B0604020202020204" pitchFamily="34" charset="0"/>
              </a:rPr>
              <a:t>Performance Based Navigation Implementation Process</a:t>
            </a:r>
            <a:br>
              <a:rPr lang="en-US" sz="2400" u="sng" dirty="0">
                <a:solidFill>
                  <a:schemeClr val="tx2">
                    <a:lumMod val="75000"/>
                  </a:schemeClr>
                </a:solidFill>
                <a:latin typeface="Arial" panose="020B0604020202020204" pitchFamily="34" charset="0"/>
                <a:cs typeface="Arial" panose="020B0604020202020204" pitchFamily="34" charset="0"/>
              </a:rPr>
            </a:br>
            <a:r>
              <a:rPr lang="en-US" sz="2000" dirty="0">
                <a:solidFill>
                  <a:schemeClr val="tx2">
                    <a:lumMod val="75000"/>
                  </a:schemeClr>
                </a:solidFill>
                <a:hlinkClick r:id="rId2"/>
              </a:rPr>
              <a:t>7100.41A</a:t>
            </a:r>
            <a:br>
              <a:rPr lang="en-US" sz="2000" dirty="0">
                <a:latin typeface="Arial" panose="020B0604020202020204" pitchFamily="34" charset="0"/>
                <a:cs typeface="Arial" panose="020B0604020202020204" pitchFamily="34" charset="0"/>
              </a:rPr>
            </a:br>
            <a:endParaRPr sz="2000" u="sng" dirty="0">
              <a:solidFill>
                <a:schemeClr val="tx2">
                  <a:lumMod val="75000"/>
                </a:schemeClr>
              </a:solidFill>
              <a:latin typeface="Arial" panose="020B0604020202020204" pitchFamily="34" charset="0"/>
              <a:cs typeface="Arial" panose="020B0604020202020204" pitchFamily="34" charset="0"/>
            </a:endParaRPr>
          </a:p>
        </p:txBody>
      </p:sp>
      <p:sp>
        <p:nvSpPr>
          <p:cNvPr id="408" name="Rectangle 3"/>
          <p:cNvSpPr txBox="1">
            <a:spLocks noGrp="1"/>
          </p:cNvSpPr>
          <p:nvPr>
            <p:ph type="body" idx="1"/>
          </p:nvPr>
        </p:nvSpPr>
        <p:spPr>
          <a:xfrm>
            <a:off x="457200" y="749958"/>
            <a:ext cx="8601342" cy="4967514"/>
          </a:xfrm>
          <a:prstGeom prst="rect">
            <a:avLst/>
          </a:prstGeom>
        </p:spPr>
        <p:txBody>
          <a:bodyPr/>
          <a:lstStyle/>
          <a:p>
            <a:pPr marL="685800" lvl="1" indent="-342900">
              <a:lnSpc>
                <a:spcPct val="80000"/>
              </a:lnSpc>
              <a:spcBef>
                <a:spcPts val="300"/>
              </a:spcBef>
              <a:buChar char="❖"/>
              <a:defRPr sz="1500" b="0"/>
            </a:pPr>
            <a:r>
              <a:rPr sz="1400" b="1" dirty="0">
                <a:solidFill>
                  <a:srgbClr val="002060"/>
                </a:solidFill>
                <a:latin typeface="Arial" panose="020B0604020202020204" pitchFamily="34" charset="0"/>
                <a:cs typeface="Arial" panose="020B0604020202020204" pitchFamily="34" charset="0"/>
              </a:rPr>
              <a:t>Phase 1: Preliminary Activities</a:t>
            </a:r>
          </a:p>
          <a:p>
            <a:pPr marL="742950" lvl="1" indent="-57150">
              <a:buFont typeface="Wingdings" panose="05000000000000000000" pitchFamily="2" charset="2"/>
              <a:buChar char="q"/>
              <a:tabLst>
                <a:tab pos="746125" algn="l"/>
              </a:tabLst>
            </a:pPr>
            <a:r>
              <a:rPr lang="en-US" altLang="en-US" sz="1400" dirty="0">
                <a:solidFill>
                  <a:srgbClr val="002060"/>
                </a:solidFill>
                <a:latin typeface="Arial" panose="020B0604020202020204" pitchFamily="34" charset="0"/>
                <a:cs typeface="Arial" panose="020B0604020202020204" pitchFamily="34" charset="0"/>
              </a:rPr>
              <a:t>Preliminary Activity</a:t>
            </a:r>
          </a:p>
          <a:p>
            <a:pPr marL="742950" lvl="1" indent="-57150">
              <a:buFont typeface="Wingdings" panose="05000000000000000000" pitchFamily="2" charset="2"/>
              <a:buChar char="q"/>
            </a:pPr>
            <a:r>
              <a:rPr lang="en-US" altLang="en-US" sz="1400" dirty="0">
                <a:solidFill>
                  <a:srgbClr val="002060"/>
                </a:solidFill>
                <a:latin typeface="Arial" panose="020B0604020202020204" pitchFamily="34" charset="0"/>
                <a:cs typeface="Arial" panose="020B0604020202020204" pitchFamily="34" charset="0"/>
              </a:rPr>
              <a:t>Design Activities</a:t>
            </a:r>
          </a:p>
          <a:p>
            <a:pPr marL="742950" lvl="1" indent="-57150">
              <a:buFont typeface="Wingdings" panose="05000000000000000000" pitchFamily="2" charset="2"/>
              <a:buChar char="q"/>
            </a:pPr>
            <a:r>
              <a:rPr lang="en-US" altLang="en-US" sz="1400" dirty="0">
                <a:solidFill>
                  <a:srgbClr val="002060"/>
                </a:solidFill>
                <a:latin typeface="Arial" panose="020B0604020202020204" pitchFamily="34" charset="0"/>
                <a:cs typeface="Arial" panose="020B0604020202020204" pitchFamily="34" charset="0"/>
              </a:rPr>
              <a:t>Operational Preparation</a:t>
            </a:r>
          </a:p>
          <a:p>
            <a:pPr marL="742950" lvl="1" indent="-57150">
              <a:buFont typeface="Wingdings" panose="05000000000000000000" pitchFamily="2" charset="2"/>
              <a:buChar char="q"/>
            </a:pPr>
            <a:r>
              <a:rPr lang="en-US" altLang="en-US" sz="1400" dirty="0">
                <a:solidFill>
                  <a:srgbClr val="002060"/>
                </a:solidFill>
                <a:latin typeface="Arial" panose="020B0604020202020204" pitchFamily="34" charset="0"/>
                <a:cs typeface="Arial" panose="020B0604020202020204" pitchFamily="34" charset="0"/>
              </a:rPr>
              <a:t>Implementation</a:t>
            </a:r>
          </a:p>
          <a:p>
            <a:pPr marL="742950" lvl="1" indent="-57150">
              <a:buFont typeface="Wingdings" panose="05000000000000000000" pitchFamily="2" charset="2"/>
              <a:buChar char="q"/>
            </a:pPr>
            <a:r>
              <a:rPr lang="en-US" altLang="en-US" sz="1400" dirty="0">
                <a:solidFill>
                  <a:srgbClr val="002060"/>
                </a:solidFill>
                <a:latin typeface="Arial" panose="020B0604020202020204" pitchFamily="34" charset="0"/>
                <a:cs typeface="Arial" panose="020B0604020202020204" pitchFamily="34" charset="0"/>
              </a:rPr>
              <a:t>Post Implementation Monitoring and Evaluation</a:t>
            </a:r>
          </a:p>
          <a:p>
            <a:pPr marL="685800" lvl="1" indent="-342900">
              <a:lnSpc>
                <a:spcPct val="80000"/>
              </a:lnSpc>
              <a:spcBef>
                <a:spcPts val="300"/>
              </a:spcBef>
              <a:buChar char="❖"/>
              <a:defRPr sz="1500" b="0"/>
            </a:pPr>
            <a:r>
              <a:rPr sz="1400" b="1" dirty="0">
                <a:solidFill>
                  <a:srgbClr val="002060"/>
                </a:solidFill>
                <a:latin typeface="Arial" panose="020B0604020202020204" pitchFamily="34" charset="0"/>
                <a:cs typeface="Arial" panose="020B0604020202020204" pitchFamily="34" charset="0"/>
              </a:rPr>
              <a:t>Phase 2: Development Work</a:t>
            </a:r>
          </a:p>
          <a:p>
            <a:pPr marL="1031080" lvl="2" indent="-345281">
              <a:lnSpc>
                <a:spcPct val="80000"/>
              </a:lnSpc>
              <a:spcBef>
                <a:spcPts val="300"/>
              </a:spcBef>
              <a:buFont typeface="Wingdings" panose="05000000000000000000" pitchFamily="2" charset="2"/>
              <a:buChar char="q"/>
              <a:tabLst>
                <a:tab pos="1028700" algn="l"/>
              </a:tabLst>
              <a:defRPr sz="1500" b="0"/>
            </a:pPr>
            <a:r>
              <a:rPr lang="en-US" sz="1400" dirty="0">
                <a:solidFill>
                  <a:srgbClr val="002060"/>
                </a:solidFill>
                <a:latin typeface="Arial" panose="020B0604020202020204" pitchFamily="34" charset="0"/>
                <a:cs typeface="Arial" panose="020B0604020202020204" pitchFamily="34" charset="0"/>
              </a:rPr>
              <a:t>Core Work Group- Internal FAA group </a:t>
            </a:r>
          </a:p>
          <a:p>
            <a:pPr marL="1031080" lvl="2" indent="-345281">
              <a:lnSpc>
                <a:spcPct val="80000"/>
              </a:lnSpc>
              <a:spcBef>
                <a:spcPts val="300"/>
              </a:spcBef>
              <a:buFont typeface="Wingdings" panose="05000000000000000000" pitchFamily="2" charset="2"/>
              <a:buChar char="q"/>
              <a:tabLst>
                <a:tab pos="1028700" algn="l"/>
              </a:tabLst>
              <a:defRPr sz="1500" b="0"/>
            </a:pPr>
            <a:r>
              <a:rPr sz="1400" dirty="0">
                <a:solidFill>
                  <a:srgbClr val="002060"/>
                </a:solidFill>
                <a:latin typeface="Arial" panose="020B0604020202020204" pitchFamily="34" charset="0"/>
                <a:cs typeface="Arial" panose="020B0604020202020204" pitchFamily="34" charset="0"/>
              </a:rPr>
              <a:t>Establish </a:t>
            </a:r>
            <a:r>
              <a:rPr lang="en-US" sz="1400" dirty="0">
                <a:solidFill>
                  <a:srgbClr val="002060"/>
                </a:solidFill>
                <a:latin typeface="Arial" panose="020B0604020202020204" pitchFamily="34" charset="0"/>
                <a:cs typeface="Arial" panose="020B0604020202020204" pitchFamily="34" charset="0"/>
              </a:rPr>
              <a:t>a </a:t>
            </a:r>
            <a:r>
              <a:rPr sz="1400" dirty="0">
                <a:solidFill>
                  <a:srgbClr val="002060"/>
                </a:solidFill>
                <a:latin typeface="Arial" panose="020B0604020202020204" pitchFamily="34" charset="0"/>
                <a:cs typeface="Arial" panose="020B0604020202020204" pitchFamily="34" charset="0"/>
              </a:rPr>
              <a:t>Full Work Group (Air Traffic, </a:t>
            </a:r>
            <a:r>
              <a:rPr lang="en-US" sz="1400" dirty="0">
                <a:solidFill>
                  <a:srgbClr val="002060"/>
                </a:solidFill>
                <a:latin typeface="Arial" panose="020B0604020202020204" pitchFamily="34" charset="0"/>
                <a:cs typeface="Arial" panose="020B0604020202020204" pitchFamily="34" charset="0"/>
              </a:rPr>
              <a:t>Flight Procedures, </a:t>
            </a:r>
            <a:r>
              <a:rPr sz="1400" dirty="0">
                <a:solidFill>
                  <a:srgbClr val="002060"/>
                </a:solidFill>
                <a:latin typeface="Arial" panose="020B0604020202020204" pitchFamily="34" charset="0"/>
                <a:cs typeface="Arial" panose="020B0604020202020204" pitchFamily="34" charset="0"/>
              </a:rPr>
              <a:t>Industry</a:t>
            </a:r>
            <a:r>
              <a:rPr lang="en-US" sz="1400" dirty="0">
                <a:solidFill>
                  <a:srgbClr val="002060"/>
                </a:solidFill>
                <a:latin typeface="Arial" panose="020B0604020202020204" pitchFamily="34" charset="0"/>
                <a:cs typeface="Arial" panose="020B0604020202020204" pitchFamily="34" charset="0"/>
              </a:rPr>
              <a:t>,</a:t>
            </a:r>
            <a:r>
              <a:rPr sz="1400" dirty="0">
                <a:solidFill>
                  <a:srgbClr val="002060"/>
                </a:solidFill>
                <a:latin typeface="Arial" panose="020B0604020202020204" pitchFamily="34" charset="0"/>
                <a:cs typeface="Arial" panose="020B0604020202020204" pitchFamily="34" charset="0"/>
              </a:rPr>
              <a:t> and </a:t>
            </a:r>
            <a:r>
              <a:rPr lang="en-US" sz="1400" dirty="0">
                <a:solidFill>
                  <a:srgbClr val="002060"/>
                </a:solidFill>
                <a:latin typeface="Arial" panose="020B0604020202020204" pitchFamily="34" charset="0"/>
                <a:cs typeface="Arial" panose="020B0604020202020204" pitchFamily="34" charset="0"/>
              </a:rPr>
              <a:t>Airport Authority</a:t>
            </a:r>
            <a:r>
              <a:rPr sz="1400" dirty="0">
                <a:solidFill>
                  <a:srgbClr val="002060"/>
                </a:solidFill>
                <a:latin typeface="Arial" panose="020B0604020202020204" pitchFamily="34" charset="0"/>
                <a:cs typeface="Arial" panose="020B0604020202020204" pitchFamily="34" charset="0"/>
              </a:rPr>
              <a:t>)</a:t>
            </a:r>
          </a:p>
          <a:p>
            <a:pPr marL="1031080" lvl="2" indent="-345281">
              <a:lnSpc>
                <a:spcPct val="80000"/>
              </a:lnSpc>
              <a:spcBef>
                <a:spcPts val="300"/>
              </a:spcBef>
              <a:buFont typeface="Wingdings" panose="05000000000000000000" pitchFamily="2" charset="2"/>
              <a:buChar char="q"/>
              <a:tabLst>
                <a:tab pos="1028700" algn="l"/>
              </a:tabLst>
              <a:defRPr sz="1500" b="0"/>
            </a:pPr>
            <a:r>
              <a:rPr sz="1400" dirty="0">
                <a:solidFill>
                  <a:srgbClr val="002060"/>
                </a:solidFill>
                <a:latin typeface="Arial" panose="020B0604020202020204" pitchFamily="34" charset="0"/>
                <a:cs typeface="Arial" panose="020B0604020202020204" pitchFamily="34" charset="0"/>
              </a:rPr>
              <a:t>Design meetings with industry, air traffic and </a:t>
            </a:r>
            <a:r>
              <a:rPr lang="en-US" sz="1400" dirty="0">
                <a:solidFill>
                  <a:srgbClr val="002060"/>
                </a:solidFill>
                <a:latin typeface="Arial" panose="020B0604020202020204" pitchFamily="34" charset="0"/>
                <a:cs typeface="Arial" panose="020B0604020202020204" pitchFamily="34" charset="0"/>
              </a:rPr>
              <a:t>Airport Authority </a:t>
            </a:r>
          </a:p>
          <a:p>
            <a:pPr marL="1031080" lvl="2" indent="-345281">
              <a:lnSpc>
                <a:spcPct val="80000"/>
              </a:lnSpc>
              <a:spcBef>
                <a:spcPts val="300"/>
              </a:spcBef>
              <a:buFont typeface="Wingdings" panose="05000000000000000000" pitchFamily="2" charset="2"/>
              <a:buChar char="q"/>
              <a:tabLst>
                <a:tab pos="1028700" algn="l"/>
              </a:tabLst>
              <a:defRPr sz="1500" b="0"/>
            </a:pPr>
            <a:r>
              <a:rPr lang="en-US" sz="1400" dirty="0">
                <a:solidFill>
                  <a:srgbClr val="002060"/>
                </a:solidFill>
                <a:latin typeface="Arial" panose="020B0604020202020204" pitchFamily="34" charset="0"/>
                <a:cs typeface="Arial" panose="020B0604020202020204" pitchFamily="34" charset="0"/>
              </a:rPr>
              <a:t>Procedures and/or routes are designed, evaluated, and checked, Community involvement/engagement</a:t>
            </a:r>
          </a:p>
          <a:p>
            <a:pPr marL="1031080" lvl="2" indent="-345281">
              <a:lnSpc>
                <a:spcPct val="80000"/>
              </a:lnSpc>
              <a:spcBef>
                <a:spcPts val="300"/>
              </a:spcBef>
              <a:buFont typeface="Wingdings" panose="05000000000000000000" pitchFamily="2" charset="2"/>
              <a:buChar char="q"/>
              <a:tabLst>
                <a:tab pos="1028700" algn="l"/>
              </a:tabLst>
              <a:defRPr sz="1500" b="0"/>
            </a:pPr>
            <a:r>
              <a:rPr lang="en-US" sz="1400" dirty="0">
                <a:solidFill>
                  <a:srgbClr val="002060"/>
                </a:solidFill>
                <a:latin typeface="Arial" panose="020B0604020202020204" pitchFamily="34" charset="0"/>
                <a:cs typeface="Arial" panose="020B0604020202020204" pitchFamily="34" charset="0"/>
              </a:rPr>
              <a:t>If any changes or amendments are needed FAA provides feedback to the Airport Authority which coordinates with Roundtable. </a:t>
            </a:r>
            <a:endParaRPr sz="1400" dirty="0">
              <a:solidFill>
                <a:srgbClr val="002060"/>
              </a:solidFill>
              <a:latin typeface="Arial" panose="020B0604020202020204" pitchFamily="34" charset="0"/>
              <a:cs typeface="Arial" panose="020B0604020202020204" pitchFamily="34" charset="0"/>
            </a:endParaRPr>
          </a:p>
          <a:p>
            <a:pPr marL="685800" lvl="1" indent="-342900">
              <a:lnSpc>
                <a:spcPct val="80000"/>
              </a:lnSpc>
              <a:spcBef>
                <a:spcPts val="300"/>
              </a:spcBef>
              <a:buChar char="❖"/>
              <a:defRPr sz="1500">
                <a:solidFill>
                  <a:schemeClr val="accent2"/>
                </a:solidFill>
              </a:defRPr>
            </a:pPr>
            <a:r>
              <a:rPr sz="1400" b="1" dirty="0">
                <a:solidFill>
                  <a:srgbClr val="002060"/>
                </a:solidFill>
                <a:latin typeface="Arial" panose="020B0604020202020204" pitchFamily="34" charset="0"/>
                <a:cs typeface="Arial" panose="020B0604020202020204" pitchFamily="34" charset="0"/>
              </a:rPr>
              <a:t>Phase 3: Operational Preparation</a:t>
            </a:r>
          </a:p>
          <a:p>
            <a:pPr marL="1031080" lvl="2" indent="-345281">
              <a:lnSpc>
                <a:spcPct val="80000"/>
              </a:lnSpc>
              <a:spcBef>
                <a:spcPts val="300"/>
              </a:spcBef>
              <a:buFont typeface="Wingdings" panose="05000000000000000000" pitchFamily="2" charset="2"/>
              <a:buChar char="q"/>
              <a:tabLst>
                <a:tab pos="1028700" algn="l"/>
              </a:tabLst>
              <a:defRPr sz="1400">
                <a:solidFill>
                  <a:schemeClr val="accent2"/>
                </a:solidFill>
              </a:defRPr>
            </a:pPr>
            <a:r>
              <a:rPr sz="1400" dirty="0">
                <a:solidFill>
                  <a:srgbClr val="002060"/>
                </a:solidFill>
                <a:latin typeface="Arial" panose="020B0604020202020204" pitchFamily="34" charset="0"/>
                <a:cs typeface="Arial" panose="020B0604020202020204" pitchFamily="34" charset="0"/>
              </a:rPr>
              <a:t>Procedure Development</a:t>
            </a:r>
            <a:endParaRPr sz="1400" b="0" dirty="0">
              <a:solidFill>
                <a:srgbClr val="002060"/>
              </a:solidFill>
              <a:latin typeface="Arial" panose="020B0604020202020204" pitchFamily="34" charset="0"/>
              <a:cs typeface="Arial" panose="020B0604020202020204" pitchFamily="34" charset="0"/>
            </a:endParaRPr>
          </a:p>
          <a:p>
            <a:pPr marL="1031080" lvl="2" indent="-345281">
              <a:lnSpc>
                <a:spcPct val="80000"/>
              </a:lnSpc>
              <a:spcBef>
                <a:spcPts val="300"/>
              </a:spcBef>
              <a:buFont typeface="Wingdings" panose="05000000000000000000" pitchFamily="2" charset="2"/>
              <a:buChar char="q"/>
              <a:tabLst>
                <a:tab pos="1028700" algn="l"/>
              </a:tabLst>
              <a:defRPr sz="1400">
                <a:solidFill>
                  <a:schemeClr val="accent2"/>
                </a:solidFill>
              </a:defRPr>
            </a:pPr>
            <a:r>
              <a:rPr sz="1400" dirty="0">
                <a:solidFill>
                  <a:srgbClr val="002060"/>
                </a:solidFill>
                <a:latin typeface="Arial" panose="020B0604020202020204" pitchFamily="34" charset="0"/>
                <a:cs typeface="Arial" panose="020B0604020202020204" pitchFamily="34" charset="0"/>
              </a:rPr>
              <a:t>Operational Activities</a:t>
            </a:r>
            <a:endParaRPr sz="1400" b="0" dirty="0">
              <a:solidFill>
                <a:srgbClr val="002060"/>
              </a:solidFill>
              <a:latin typeface="Arial" panose="020B0604020202020204" pitchFamily="34" charset="0"/>
              <a:cs typeface="Arial" panose="020B0604020202020204" pitchFamily="34" charset="0"/>
            </a:endParaRPr>
          </a:p>
          <a:p>
            <a:pPr lvl="3">
              <a:lnSpc>
                <a:spcPct val="80000"/>
              </a:lnSpc>
              <a:spcBef>
                <a:spcPts val="300"/>
              </a:spcBef>
              <a:buFont typeface="Wingdings" panose="05000000000000000000" pitchFamily="2" charset="2"/>
              <a:buChar char="§"/>
              <a:defRPr sz="1400">
                <a:solidFill>
                  <a:schemeClr val="accent2"/>
                </a:solidFill>
              </a:defRPr>
            </a:pPr>
            <a:r>
              <a:rPr sz="1400" dirty="0">
                <a:solidFill>
                  <a:srgbClr val="002060"/>
                </a:solidFill>
                <a:latin typeface="Arial" panose="020B0604020202020204" pitchFamily="34" charset="0"/>
                <a:cs typeface="Arial" panose="020B0604020202020204" pitchFamily="34" charset="0"/>
              </a:rPr>
              <a:t>Planning, </a:t>
            </a:r>
            <a:r>
              <a:rPr lang="en-US" sz="1400" dirty="0">
                <a:solidFill>
                  <a:srgbClr val="002060"/>
                </a:solidFill>
                <a:latin typeface="Arial" panose="020B0604020202020204" pitchFamily="34" charset="0"/>
                <a:cs typeface="Arial" panose="020B0604020202020204" pitchFamily="34" charset="0"/>
              </a:rPr>
              <a:t>Air Traffic </a:t>
            </a:r>
            <a:r>
              <a:rPr sz="1400" dirty="0">
                <a:solidFill>
                  <a:srgbClr val="002060"/>
                </a:solidFill>
                <a:latin typeface="Arial" panose="020B0604020202020204" pitchFamily="34" charset="0"/>
                <a:cs typeface="Arial" panose="020B0604020202020204" pitchFamily="34" charset="0"/>
              </a:rPr>
              <a:t>Training, Automation</a:t>
            </a:r>
            <a:endParaRPr sz="1400" b="0" dirty="0">
              <a:solidFill>
                <a:srgbClr val="002060"/>
              </a:solidFill>
              <a:latin typeface="Arial" panose="020B0604020202020204" pitchFamily="34" charset="0"/>
              <a:cs typeface="Arial" panose="020B0604020202020204" pitchFamily="34" charset="0"/>
            </a:endParaRPr>
          </a:p>
          <a:p>
            <a:pPr marL="685800" lvl="1" indent="-342900">
              <a:lnSpc>
                <a:spcPct val="80000"/>
              </a:lnSpc>
              <a:spcBef>
                <a:spcPts val="300"/>
              </a:spcBef>
              <a:buChar char="❖"/>
              <a:defRPr sz="1500" b="0"/>
            </a:pPr>
            <a:r>
              <a:rPr sz="1400" b="1" dirty="0">
                <a:solidFill>
                  <a:srgbClr val="002060"/>
                </a:solidFill>
                <a:latin typeface="Arial" panose="020B0604020202020204" pitchFamily="34" charset="0"/>
                <a:cs typeface="Arial" panose="020B0604020202020204" pitchFamily="34" charset="0"/>
              </a:rPr>
              <a:t>Phase 4: Implementation</a:t>
            </a:r>
          </a:p>
          <a:p>
            <a:pPr marL="1031080" lvl="2" indent="-345281">
              <a:lnSpc>
                <a:spcPct val="80000"/>
              </a:lnSpc>
              <a:spcBef>
                <a:spcPts val="300"/>
              </a:spcBef>
              <a:buFont typeface="Wingdings" panose="05000000000000000000" pitchFamily="2" charset="2"/>
              <a:buChar char="q"/>
              <a:tabLst>
                <a:tab pos="1028700" algn="l"/>
              </a:tabLst>
              <a:defRPr sz="1400" b="0"/>
            </a:pPr>
            <a:r>
              <a:rPr sz="1400" dirty="0">
                <a:solidFill>
                  <a:srgbClr val="002060"/>
                </a:solidFill>
                <a:latin typeface="Arial" panose="020B0604020202020204" pitchFamily="34" charset="0"/>
                <a:cs typeface="Arial" panose="020B0604020202020204" pitchFamily="34" charset="0"/>
              </a:rPr>
              <a:t>Preparation and Publication</a:t>
            </a:r>
            <a:r>
              <a:rPr lang="en-US" sz="1400" dirty="0">
                <a:solidFill>
                  <a:srgbClr val="002060"/>
                </a:solidFill>
                <a:latin typeface="Arial" panose="020B0604020202020204" pitchFamily="34" charset="0"/>
                <a:cs typeface="Arial" panose="020B0604020202020204" pitchFamily="34" charset="0"/>
              </a:rPr>
              <a:t> </a:t>
            </a:r>
            <a:r>
              <a:rPr sz="1400" dirty="0">
                <a:solidFill>
                  <a:srgbClr val="002060"/>
                </a:solidFill>
                <a:latin typeface="Arial" panose="020B0604020202020204" pitchFamily="34" charset="0"/>
                <a:cs typeface="Arial" panose="020B0604020202020204" pitchFamily="34" charset="0"/>
              </a:rPr>
              <a:t>Implement Procedures</a:t>
            </a:r>
          </a:p>
          <a:p>
            <a:pPr marL="685800" lvl="1" indent="-342900">
              <a:lnSpc>
                <a:spcPct val="80000"/>
              </a:lnSpc>
              <a:spcBef>
                <a:spcPts val="300"/>
              </a:spcBef>
              <a:buChar char="❖"/>
              <a:defRPr sz="1500" b="0"/>
            </a:pPr>
            <a:r>
              <a:rPr sz="1400" b="1" dirty="0">
                <a:solidFill>
                  <a:srgbClr val="002060"/>
                </a:solidFill>
                <a:latin typeface="Arial" panose="020B0604020202020204" pitchFamily="34" charset="0"/>
                <a:cs typeface="Arial" panose="020B0604020202020204" pitchFamily="34" charset="0"/>
              </a:rPr>
              <a:t>Phase 5: Post Implementation</a:t>
            </a:r>
          </a:p>
          <a:p>
            <a:pPr marL="1031080" lvl="2" indent="-345281">
              <a:lnSpc>
                <a:spcPct val="80000"/>
              </a:lnSpc>
              <a:spcBef>
                <a:spcPts val="300"/>
              </a:spcBef>
              <a:buFont typeface="Wingdings" panose="05000000000000000000" pitchFamily="2" charset="2"/>
              <a:buChar char="q"/>
              <a:tabLst>
                <a:tab pos="1028700" algn="l"/>
              </a:tabLst>
              <a:defRPr sz="1400" b="0"/>
            </a:pPr>
            <a:r>
              <a:rPr sz="1400" dirty="0">
                <a:solidFill>
                  <a:srgbClr val="002060"/>
                </a:solidFill>
                <a:latin typeface="Arial" panose="020B0604020202020204" pitchFamily="34" charset="0"/>
                <a:cs typeface="Arial" panose="020B0604020202020204" pitchFamily="34" charset="0"/>
              </a:rPr>
              <a:t>Monitor and Identify Issues</a:t>
            </a:r>
          </a:p>
          <a:p>
            <a:pPr marL="1031080" lvl="2" indent="-345281">
              <a:lnSpc>
                <a:spcPct val="80000"/>
              </a:lnSpc>
              <a:spcBef>
                <a:spcPts val="300"/>
              </a:spcBef>
              <a:buFont typeface="Wingdings" panose="05000000000000000000" pitchFamily="2" charset="2"/>
              <a:buChar char="q"/>
              <a:tabLst>
                <a:tab pos="1028700" algn="l"/>
              </a:tabLst>
              <a:defRPr sz="1400" b="0"/>
            </a:pPr>
            <a:r>
              <a:rPr sz="1400" dirty="0">
                <a:solidFill>
                  <a:srgbClr val="002060"/>
                </a:solidFill>
                <a:latin typeface="Arial" panose="020B0604020202020204" pitchFamily="34" charset="0"/>
                <a:cs typeface="Arial" panose="020B0604020202020204" pitchFamily="34" charset="0"/>
              </a:rPr>
              <a:t>Evaluate, Analyze, Redesign (as needed)</a:t>
            </a:r>
          </a:p>
          <a:p>
            <a:pPr marL="1031080" lvl="2" indent="-345281">
              <a:lnSpc>
                <a:spcPct val="80000"/>
              </a:lnSpc>
              <a:spcBef>
                <a:spcPts val="300"/>
              </a:spcBef>
              <a:buFont typeface="Wingdings" panose="05000000000000000000" pitchFamily="2" charset="2"/>
              <a:buChar char="q"/>
              <a:tabLst>
                <a:tab pos="1028700" algn="l"/>
              </a:tabLst>
              <a:defRPr sz="1400" b="0"/>
            </a:pPr>
            <a:r>
              <a:rPr sz="1400" dirty="0">
                <a:solidFill>
                  <a:srgbClr val="002060"/>
                </a:solidFill>
                <a:latin typeface="Arial" panose="020B0604020202020204" pitchFamily="34" charset="0"/>
                <a:cs typeface="Arial" panose="020B0604020202020204" pitchFamily="34" charset="0"/>
              </a:rPr>
              <a:t>Publish and Implement</a:t>
            </a:r>
          </a:p>
        </p:txBody>
      </p:sp>
      <p:sp>
        <p:nvSpPr>
          <p:cNvPr id="409" name="TextBox 1"/>
          <p:cNvSpPr txBox="1"/>
          <p:nvPr/>
        </p:nvSpPr>
        <p:spPr>
          <a:xfrm>
            <a:off x="228600" y="5717472"/>
            <a:ext cx="9593580"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spcBef>
                <a:spcPts val="700"/>
              </a:spcBef>
              <a:buSzTx/>
              <a:buNone/>
              <a:defRPr sz="1200"/>
            </a:lvl1pPr>
          </a:lstStyle>
          <a:p>
            <a:r>
              <a:rPr sz="1400" dirty="0">
                <a:solidFill>
                  <a:srgbClr val="002060"/>
                </a:solidFill>
                <a:latin typeface="Arial" panose="020B0604020202020204" pitchFamily="34" charset="0"/>
                <a:cs typeface="Arial" panose="020B0604020202020204" pitchFamily="34" charset="0"/>
              </a:rPr>
              <a:t>*Environmental review runs concurrently with the PBN phases and is completed prior to implementation</a:t>
            </a:r>
          </a:p>
        </p:txBody>
      </p:sp>
      <p:sp>
        <p:nvSpPr>
          <p:cNvPr id="7" name="Slide Number Placeholder 3"/>
          <p:cNvSpPr>
            <a:spLocks noGrp="1"/>
          </p:cNvSpPr>
          <p:nvPr>
            <p:ph type="sldNum" sz="quarter" idx="7"/>
          </p:nvPr>
        </p:nvSpPr>
        <p:spPr>
          <a:xfrm>
            <a:off x="8340090" y="6293738"/>
            <a:ext cx="150495" cy="224790"/>
          </a:xfrm>
        </p:spPr>
        <p:txBody>
          <a:bodyPr/>
          <a:lstStyle/>
          <a:p>
            <a:pPr marL="25400">
              <a:lnSpc>
                <a:spcPts val="1650"/>
              </a:lnSpc>
            </a:pPr>
            <a:fld id="{81D60167-4931-47E6-BA6A-407CBD079E47}" type="slidenum">
              <a:rPr lang="en-US" smtClean="0"/>
              <a:t>1</a:t>
            </a:fld>
            <a:endParaRPr lang="en-US" dirty="0"/>
          </a:p>
        </p:txBody>
      </p:sp>
    </p:spTree>
    <p:extLst>
      <p:ext uri="{BB962C8B-B14F-4D97-AF65-F5344CB8AC3E}">
        <p14:creationId xmlns:p14="http://schemas.microsoft.com/office/powerpoint/2010/main" val="380424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 name="TextBox 28"/>
          <p:cNvSpPr txBox="1"/>
          <p:nvPr/>
        </p:nvSpPr>
        <p:spPr>
          <a:xfrm>
            <a:off x="76200" y="5736287"/>
            <a:ext cx="3738907"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spcBef>
                <a:spcPts val="400"/>
              </a:spcBef>
              <a:buSzTx/>
              <a:buNone/>
              <a:defRPr sz="800" i="1"/>
            </a:lvl1pPr>
          </a:lstStyle>
          <a:p>
            <a:r>
              <a:rPr sz="1400" i="0" dirty="0">
                <a:solidFill>
                  <a:srgbClr val="002060"/>
                </a:solidFill>
                <a:latin typeface="Arial" panose="020B0604020202020204" pitchFamily="34" charset="0"/>
                <a:cs typeface="Arial" panose="020B0604020202020204" pitchFamily="34" charset="0"/>
              </a:rPr>
              <a:t>Note: Activities shown may occur concurrently</a:t>
            </a:r>
          </a:p>
        </p:txBody>
      </p:sp>
      <p:sp>
        <p:nvSpPr>
          <p:cNvPr id="480" name="Title 1"/>
          <p:cNvSpPr txBox="1">
            <a:spLocks noGrp="1"/>
          </p:cNvSpPr>
          <p:nvPr>
            <p:ph type="title"/>
          </p:nvPr>
        </p:nvSpPr>
        <p:spPr>
          <a:xfrm>
            <a:off x="-152400" y="144051"/>
            <a:ext cx="10184518" cy="1908215"/>
          </a:xfrm>
          <a:prstGeom prst="rect">
            <a:avLst/>
          </a:prstGeom>
        </p:spPr>
        <p:txBody>
          <a:bodyPr/>
          <a:lstStyle>
            <a:lvl1pPr>
              <a:defRPr sz="2800">
                <a:solidFill>
                  <a:srgbClr val="000000"/>
                </a:solidFill>
              </a:defRPr>
            </a:lvl1pPr>
          </a:lstStyle>
          <a:p>
            <a:pPr algn="ctr"/>
            <a:r>
              <a:rPr lang="en-US" sz="2400" u="sng" dirty="0">
                <a:solidFill>
                  <a:schemeClr val="tx2">
                    <a:lumMod val="75000"/>
                  </a:schemeClr>
                </a:solidFill>
                <a:latin typeface="Arial" panose="020B0604020202020204" pitchFamily="34" charset="0"/>
                <a:cs typeface="Arial" panose="020B0604020202020204" pitchFamily="34" charset="0"/>
              </a:rPr>
              <a:t>Performance Based Navigation Implementation Process</a:t>
            </a:r>
            <a:br>
              <a:rPr lang="en-US" sz="2400" u="sng" dirty="0">
                <a:solidFill>
                  <a:schemeClr val="tx2">
                    <a:lumMod val="75000"/>
                  </a:schemeClr>
                </a:solidFill>
                <a:latin typeface="Arial" panose="020B0604020202020204" pitchFamily="34" charset="0"/>
                <a:cs typeface="Arial" panose="020B0604020202020204" pitchFamily="34" charset="0"/>
              </a:rPr>
            </a:br>
            <a:br>
              <a:rPr lang="en-US" sz="2400" u="sng" dirty="0">
                <a:solidFill>
                  <a:schemeClr val="tx2">
                    <a:lumMod val="75000"/>
                  </a:schemeClr>
                </a:solidFill>
                <a:latin typeface="Arial" panose="020B0604020202020204" pitchFamily="34" charset="0"/>
                <a:cs typeface="Arial" panose="020B0604020202020204" pitchFamily="34" charset="0"/>
              </a:rPr>
            </a:br>
            <a:br>
              <a:rPr lang="en-US" sz="2400" u="sng" dirty="0">
                <a:solidFill>
                  <a:schemeClr val="tx2">
                    <a:lumMod val="75000"/>
                  </a:schemeClr>
                </a:solidFill>
                <a:latin typeface="Arial" panose="020B0604020202020204" pitchFamily="34" charset="0"/>
                <a:cs typeface="Arial" panose="020B0604020202020204" pitchFamily="34" charset="0"/>
              </a:rPr>
            </a:br>
            <a:br>
              <a:rPr lang="en-US" sz="2400" u="sng" dirty="0">
                <a:solidFill>
                  <a:schemeClr val="tx2">
                    <a:lumMod val="75000"/>
                  </a:schemeClr>
                </a:solidFill>
              </a:rPr>
            </a:br>
            <a:r>
              <a:rPr lang="en-US" u="sng" dirty="0">
                <a:solidFill>
                  <a:schemeClr val="tx2">
                    <a:lumMod val="75000"/>
                  </a:schemeClr>
                </a:solidFill>
              </a:rPr>
              <a:t>                    </a:t>
            </a:r>
            <a:endParaRPr u="sng" dirty="0">
              <a:solidFill>
                <a:schemeClr val="tx2">
                  <a:lumMod val="75000"/>
                </a:schemeClr>
              </a:solidFill>
            </a:endParaRPr>
          </a:p>
        </p:txBody>
      </p:sp>
      <p:sp>
        <p:nvSpPr>
          <p:cNvPr id="486" name="TextBox 87"/>
          <p:cNvSpPr txBox="1"/>
          <p:nvPr/>
        </p:nvSpPr>
        <p:spPr>
          <a:xfrm>
            <a:off x="458968" y="4477706"/>
            <a:ext cx="9239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spcBef>
                <a:spcPts val="700"/>
              </a:spcBef>
              <a:buSzTx/>
              <a:buNone/>
              <a:defRPr sz="1200" b="1"/>
            </a:lvl1pPr>
          </a:lstStyle>
          <a:p>
            <a:endParaRPr dirty="0"/>
          </a:p>
        </p:txBody>
      </p:sp>
      <p:sp>
        <p:nvSpPr>
          <p:cNvPr id="52" name="Slide Number Placeholder 3"/>
          <p:cNvSpPr>
            <a:spLocks noGrp="1"/>
          </p:cNvSpPr>
          <p:nvPr>
            <p:ph type="sldNum" sz="quarter" idx="7"/>
          </p:nvPr>
        </p:nvSpPr>
        <p:spPr>
          <a:xfrm>
            <a:off x="8340090" y="6293738"/>
            <a:ext cx="150495" cy="224790"/>
          </a:xfrm>
        </p:spPr>
        <p:txBody>
          <a:bodyPr/>
          <a:lstStyle/>
          <a:p>
            <a:pPr marL="25400">
              <a:lnSpc>
                <a:spcPts val="1650"/>
              </a:lnSpc>
            </a:pPr>
            <a:fld id="{81D60167-4931-47E6-BA6A-407CBD079E47}" type="slidenum">
              <a:rPr lang="en-US" smtClean="0"/>
              <a:t>2</a:t>
            </a:fld>
            <a:endParaRPr lang="en-US" dirty="0"/>
          </a:p>
        </p:txBody>
      </p:sp>
      <p:sp>
        <p:nvSpPr>
          <p:cNvPr id="3" name="Rectangle 2"/>
          <p:cNvSpPr/>
          <p:nvPr/>
        </p:nvSpPr>
        <p:spPr>
          <a:xfrm>
            <a:off x="7654552" y="5582399"/>
            <a:ext cx="1521570" cy="461665"/>
          </a:xfrm>
          <a:prstGeom prst="rect">
            <a:avLst/>
          </a:prstGeom>
        </p:spPr>
        <p:txBody>
          <a:bodyPr wrap="none">
            <a:spAutoFit/>
          </a:bodyPr>
          <a:lstStyle/>
          <a:p>
            <a:r>
              <a:rPr lang="en-US" sz="2400" b="1" dirty="0">
                <a:solidFill>
                  <a:schemeClr val="tx2">
                    <a:lumMod val="75000"/>
                  </a:schemeClr>
                </a:solidFill>
                <a:latin typeface="Arial" panose="020B0604020202020204" pitchFamily="34" charset="0"/>
                <a:cs typeface="Arial" panose="020B0604020202020204" pitchFamily="34" charset="0"/>
                <a:hlinkClick r:id="rId2"/>
              </a:rPr>
              <a:t>7100.41A</a:t>
            </a:r>
            <a:endParaRPr lang="en-US" sz="2400" b="1" dirty="0">
              <a:latin typeface="Arial" panose="020B0604020202020204" pitchFamily="34" charset="0"/>
              <a:cs typeface="Arial" panose="020B0604020202020204" pitchFamily="34" charset="0"/>
            </a:endParaRPr>
          </a:p>
        </p:txBody>
      </p:sp>
      <p:grpSp>
        <p:nvGrpSpPr>
          <p:cNvPr id="51" name="Group 17"/>
          <p:cNvGrpSpPr>
            <a:grpSpLocks/>
          </p:cNvGrpSpPr>
          <p:nvPr/>
        </p:nvGrpSpPr>
        <p:grpSpPr bwMode="auto">
          <a:xfrm>
            <a:off x="161925" y="1143000"/>
            <a:ext cx="8639175" cy="4524375"/>
            <a:chOff x="0" y="0"/>
            <a:chExt cx="4741037" cy="1722844"/>
          </a:xfrm>
        </p:grpSpPr>
        <p:sp>
          <p:nvSpPr>
            <p:cNvPr id="53" name="Rectangle 18"/>
            <p:cNvSpPr>
              <a:spLocks noChangeArrowheads="1"/>
            </p:cNvSpPr>
            <p:nvPr/>
          </p:nvSpPr>
          <p:spPr bwMode="auto">
            <a:xfrm>
              <a:off x="260477" y="576683"/>
              <a:ext cx="640080" cy="448056"/>
            </a:xfrm>
            <a:prstGeom prst="rect">
              <a:avLst/>
            </a:prstGeom>
            <a:noFill/>
            <a:ln w="9525" algn="ctr">
              <a:solidFill>
                <a:srgbClr val="1D2F68"/>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algn="ctr" eaLnBrk="1" hangingPunct="1">
                <a:spcBef>
                  <a:spcPct val="0"/>
                </a:spcBef>
                <a:buFontTx/>
                <a:buNone/>
              </a:pPr>
              <a:r>
                <a:rPr lang="en-US" altLang="en-US" sz="800" b="0">
                  <a:solidFill>
                    <a:srgbClr val="1D2F68"/>
                  </a:solidFill>
                  <a:cs typeface="Times New Roman" panose="02020603050405020304" pitchFamily="18" charset="0"/>
                </a:rPr>
                <a:t>Initial </a:t>
              </a:r>
              <a:endParaRPr lang="en-US" altLang="en-US" sz="1200" b="0">
                <a:solidFill>
                  <a:srgbClr val="1D2F68"/>
                </a:solidFill>
                <a:latin typeface="Times New Roman" panose="02020603050405020304" pitchFamily="18" charset="0"/>
                <a:cs typeface="Times New Roman" panose="02020603050405020304" pitchFamily="18" charset="0"/>
              </a:endParaRPr>
            </a:p>
            <a:p>
              <a:pPr algn="ctr" eaLnBrk="1" hangingPunct="1">
                <a:spcBef>
                  <a:spcPct val="0"/>
                </a:spcBef>
                <a:buFontTx/>
                <a:buNone/>
              </a:pPr>
              <a:r>
                <a:rPr lang="en-US" altLang="en-US" sz="800" b="0">
                  <a:solidFill>
                    <a:srgbClr val="1D2F68"/>
                  </a:solidFill>
                  <a:cs typeface="Times New Roman" panose="02020603050405020304" pitchFamily="18" charset="0"/>
                </a:rPr>
                <a:t>Review</a:t>
              </a:r>
              <a:endParaRPr lang="en-US" altLang="en-US" sz="1200" b="0">
                <a:solidFill>
                  <a:srgbClr val="1D2F68"/>
                </a:solidFill>
                <a:latin typeface="Times New Roman" panose="02020603050405020304" pitchFamily="18" charset="0"/>
                <a:cs typeface="Times New Roman" panose="02020603050405020304" pitchFamily="18" charset="0"/>
              </a:endParaRPr>
            </a:p>
          </p:txBody>
        </p:sp>
        <p:sp>
          <p:nvSpPr>
            <p:cNvPr id="54" name="Rectangle 19"/>
            <p:cNvSpPr>
              <a:spLocks noChangeArrowheads="1"/>
            </p:cNvSpPr>
            <p:nvPr/>
          </p:nvSpPr>
          <p:spPr bwMode="auto">
            <a:xfrm>
              <a:off x="2193992" y="576683"/>
              <a:ext cx="640080" cy="448056"/>
            </a:xfrm>
            <a:prstGeom prst="rect">
              <a:avLst/>
            </a:prstGeom>
            <a:noFill/>
            <a:ln w="9525" algn="ctr">
              <a:solidFill>
                <a:srgbClr val="1D2F68"/>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algn="ctr" eaLnBrk="1" hangingPunct="1">
                <a:spcBef>
                  <a:spcPct val="0"/>
                </a:spcBef>
                <a:buFontTx/>
                <a:buNone/>
              </a:pPr>
              <a:r>
                <a:rPr lang="en-US" altLang="en-US" sz="800" b="0">
                  <a:solidFill>
                    <a:srgbClr val="1D2F68"/>
                  </a:solidFill>
                  <a:cs typeface="Times New Roman" panose="02020603050405020304" pitchFamily="18" charset="0"/>
                </a:rPr>
                <a:t>Conduct Baseline Analysis</a:t>
              </a:r>
              <a:endParaRPr lang="en-US" altLang="en-US" sz="1200" b="0">
                <a:solidFill>
                  <a:srgbClr val="1D2F68"/>
                </a:solidFill>
                <a:latin typeface="Times New Roman" panose="02020603050405020304" pitchFamily="18" charset="0"/>
                <a:cs typeface="Times New Roman" panose="02020603050405020304" pitchFamily="18" charset="0"/>
              </a:endParaRPr>
            </a:p>
          </p:txBody>
        </p:sp>
        <p:sp>
          <p:nvSpPr>
            <p:cNvPr id="55" name="Flowchart: Off-page Connector 20"/>
            <p:cNvSpPr>
              <a:spLocks noChangeArrowheads="1"/>
            </p:cNvSpPr>
            <p:nvPr/>
          </p:nvSpPr>
          <p:spPr bwMode="auto">
            <a:xfrm>
              <a:off x="4100957" y="576683"/>
              <a:ext cx="640080" cy="448056"/>
            </a:xfrm>
            <a:prstGeom prst="flowChartOffpageConnector">
              <a:avLst/>
            </a:prstGeom>
            <a:noFill/>
            <a:ln w="9525" algn="ctr">
              <a:solidFill>
                <a:srgbClr val="1D2F68"/>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algn="ctr" eaLnBrk="1" hangingPunct="1">
                <a:spcBef>
                  <a:spcPct val="0"/>
                </a:spcBef>
                <a:buFontTx/>
                <a:buNone/>
              </a:pPr>
              <a:r>
                <a:rPr lang="en-US" altLang="en-US" sz="800" b="0">
                  <a:solidFill>
                    <a:srgbClr val="1D2F68"/>
                  </a:solidFill>
                  <a:cs typeface="Times New Roman" panose="02020603050405020304" pitchFamily="18" charset="0"/>
                </a:rPr>
                <a:t>Continue to Phase 2</a:t>
              </a:r>
              <a:endParaRPr lang="en-US" altLang="en-US" sz="1200" b="0">
                <a:solidFill>
                  <a:srgbClr val="1D2F68"/>
                </a:solidFill>
                <a:latin typeface="Times New Roman" panose="02020603050405020304" pitchFamily="18" charset="0"/>
                <a:cs typeface="Times New Roman" panose="02020603050405020304" pitchFamily="18" charset="0"/>
              </a:endParaRPr>
            </a:p>
          </p:txBody>
        </p:sp>
        <p:cxnSp>
          <p:nvCxnSpPr>
            <p:cNvPr id="56" name="Straight Arrow Connector 21"/>
            <p:cNvCxnSpPr>
              <a:cxnSpLocks noChangeShapeType="1"/>
              <a:stCxn id="54" idx="2"/>
              <a:endCxn id="58" idx="0"/>
            </p:cNvCxnSpPr>
            <p:nvPr/>
          </p:nvCxnSpPr>
          <p:spPr bwMode="auto">
            <a:xfrm>
              <a:off x="2514032" y="1024739"/>
              <a:ext cx="1" cy="327811"/>
            </a:xfrm>
            <a:prstGeom prst="straightConnector1">
              <a:avLst/>
            </a:prstGeom>
            <a:noFill/>
            <a:ln w="9525" algn="ctr">
              <a:solidFill>
                <a:srgbClr val="1D2F68"/>
              </a:solidFill>
              <a:round/>
              <a:headEnd type="triangle" w="med" len="lg"/>
              <a:tailEnd type="triangle" w="med" len="lg"/>
            </a:ln>
            <a:extLst>
              <a:ext uri="{909E8E84-426E-40DD-AFC4-6F175D3DCCD1}">
                <a14:hiddenFill xmlns:a14="http://schemas.microsoft.com/office/drawing/2010/main">
                  <a:noFill/>
                </a14:hiddenFill>
              </a:ext>
            </a:extLst>
          </p:spPr>
        </p:cxnSp>
        <p:sp>
          <p:nvSpPr>
            <p:cNvPr id="57" name="Flowchart: Decision 22"/>
            <p:cNvSpPr>
              <a:spLocks noChangeArrowheads="1"/>
            </p:cNvSpPr>
            <p:nvPr/>
          </p:nvSpPr>
          <p:spPr bwMode="auto">
            <a:xfrm>
              <a:off x="3058812" y="512675"/>
              <a:ext cx="768096" cy="576072"/>
            </a:xfrm>
            <a:prstGeom prst="flowChartDecision">
              <a:avLst/>
            </a:prstGeom>
            <a:noFill/>
            <a:ln w="9525" algn="ctr">
              <a:solidFill>
                <a:srgbClr val="1D2F68"/>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eaLnBrk="1" hangingPunct="1">
                <a:spcBef>
                  <a:spcPct val="0"/>
                </a:spcBef>
                <a:buFontTx/>
                <a:buNone/>
              </a:pPr>
              <a:endParaRPr lang="en-US" altLang="en-US" sz="4400" b="0">
                <a:solidFill>
                  <a:srgbClr val="1D2F68"/>
                </a:solidFill>
              </a:endParaRPr>
            </a:p>
          </p:txBody>
        </p:sp>
        <p:sp>
          <p:nvSpPr>
            <p:cNvPr id="58" name="Flowchart: Document 23"/>
            <p:cNvSpPr>
              <a:spLocks noChangeArrowheads="1"/>
            </p:cNvSpPr>
            <p:nvPr/>
          </p:nvSpPr>
          <p:spPr bwMode="auto">
            <a:xfrm>
              <a:off x="2297627" y="1352550"/>
              <a:ext cx="432811" cy="370294"/>
            </a:xfrm>
            <a:prstGeom prst="flowChartDocument">
              <a:avLst/>
            </a:prstGeom>
            <a:noFill/>
            <a:ln w="9525" algn="ctr">
              <a:solidFill>
                <a:srgbClr val="1D2F68"/>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algn="ctr" eaLnBrk="1" hangingPunct="1">
                <a:spcBef>
                  <a:spcPct val="0"/>
                </a:spcBef>
                <a:buFontTx/>
                <a:buNone/>
              </a:pPr>
              <a:r>
                <a:rPr lang="en-US" altLang="en-US" sz="700" b="0">
                  <a:solidFill>
                    <a:srgbClr val="1D2F68"/>
                  </a:solidFill>
                  <a:cs typeface="Times New Roman" panose="02020603050405020304" pitchFamily="18" charset="0"/>
                </a:rPr>
                <a:t>Baseline Analysis Report</a:t>
              </a:r>
              <a:endParaRPr lang="en-US" altLang="en-US" sz="1200" b="0">
                <a:solidFill>
                  <a:srgbClr val="1D2F68"/>
                </a:solidFill>
                <a:latin typeface="Times New Roman" panose="02020603050405020304" pitchFamily="18" charset="0"/>
                <a:cs typeface="Times New Roman" panose="02020603050405020304" pitchFamily="18" charset="0"/>
              </a:endParaRPr>
            </a:p>
          </p:txBody>
        </p:sp>
        <p:cxnSp>
          <p:nvCxnSpPr>
            <p:cNvPr id="59" name="Straight Arrow Connector 24"/>
            <p:cNvCxnSpPr>
              <a:cxnSpLocks noChangeShapeType="1"/>
              <a:endCxn id="62" idx="1"/>
            </p:cNvCxnSpPr>
            <p:nvPr/>
          </p:nvCxnSpPr>
          <p:spPr bwMode="auto">
            <a:xfrm>
              <a:off x="900557" y="800711"/>
              <a:ext cx="225391" cy="0"/>
            </a:xfrm>
            <a:prstGeom prst="straightConnector1">
              <a:avLst/>
            </a:prstGeom>
            <a:noFill/>
            <a:ln w="9525" algn="ctr">
              <a:solidFill>
                <a:srgbClr val="1D2F68"/>
              </a:solidFill>
              <a:round/>
              <a:headEnd/>
              <a:tailEnd type="triangle" w="med" len="lg"/>
            </a:ln>
            <a:extLst>
              <a:ext uri="{909E8E84-426E-40DD-AFC4-6F175D3DCCD1}">
                <a14:hiddenFill xmlns:a14="http://schemas.microsoft.com/office/drawing/2010/main">
                  <a:noFill/>
                </a14:hiddenFill>
              </a:ext>
            </a:extLst>
          </p:spPr>
        </p:cxnSp>
        <p:sp>
          <p:nvSpPr>
            <p:cNvPr id="60" name="Flowchart: Data 25"/>
            <p:cNvSpPr>
              <a:spLocks noChangeArrowheads="1"/>
            </p:cNvSpPr>
            <p:nvPr/>
          </p:nvSpPr>
          <p:spPr bwMode="auto">
            <a:xfrm>
              <a:off x="0" y="0"/>
              <a:ext cx="704088" cy="256032"/>
            </a:xfrm>
            <a:prstGeom prst="flowChartInputOutput">
              <a:avLst/>
            </a:prstGeom>
            <a:noFill/>
            <a:ln w="9525" algn="ctr">
              <a:solidFill>
                <a:srgbClr val="1D2F68"/>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algn="ctr" eaLnBrk="1" hangingPunct="1">
                <a:spcBef>
                  <a:spcPct val="0"/>
                </a:spcBef>
                <a:buFontTx/>
                <a:buNone/>
              </a:pPr>
              <a:r>
                <a:rPr lang="en-US" altLang="en-US" sz="800" b="0">
                  <a:solidFill>
                    <a:srgbClr val="1D2F68"/>
                  </a:solidFill>
                  <a:cs typeface="Times New Roman" panose="02020603050405020304" pitchFamily="18" charset="0"/>
                </a:rPr>
                <a:t>IFP Gateway</a:t>
              </a:r>
              <a:endParaRPr lang="en-US" altLang="en-US" sz="1200" b="0">
                <a:solidFill>
                  <a:srgbClr val="1D2F68"/>
                </a:solidFill>
                <a:latin typeface="Times New Roman" panose="02020603050405020304" pitchFamily="18" charset="0"/>
                <a:cs typeface="Times New Roman" panose="02020603050405020304" pitchFamily="18" charset="0"/>
              </a:endParaRPr>
            </a:p>
          </p:txBody>
        </p:sp>
        <p:cxnSp>
          <p:nvCxnSpPr>
            <p:cNvPr id="61" name="Straight Arrow Connector 46"/>
            <p:cNvCxnSpPr>
              <a:cxnSpLocks noChangeShapeType="1"/>
              <a:stCxn id="60" idx="3"/>
            </p:cNvCxnSpPr>
            <p:nvPr/>
          </p:nvCxnSpPr>
          <p:spPr bwMode="auto">
            <a:xfrm rot="16200000" flipH="1">
              <a:off x="270751" y="266916"/>
              <a:ext cx="320651" cy="298882"/>
            </a:xfrm>
            <a:prstGeom prst="bentConnector3">
              <a:avLst>
                <a:gd name="adj1" fmla="val 50000"/>
              </a:avLst>
            </a:prstGeom>
            <a:noFill/>
            <a:ln w="9525" algn="ctr">
              <a:solidFill>
                <a:srgbClr val="1D2F68"/>
              </a:solidFill>
              <a:miter lim="800000"/>
              <a:headEnd/>
              <a:tailEnd type="triangle" w="med" len="lg"/>
            </a:ln>
            <a:extLst>
              <a:ext uri="{909E8E84-426E-40DD-AFC4-6F175D3DCCD1}">
                <a14:hiddenFill xmlns:a14="http://schemas.microsoft.com/office/drawing/2010/main">
                  <a:noFill/>
                </a14:hiddenFill>
              </a:ext>
            </a:extLst>
          </p:spPr>
        </p:cxnSp>
        <p:sp>
          <p:nvSpPr>
            <p:cNvPr id="62" name="Flowchart: Decision 27"/>
            <p:cNvSpPr>
              <a:spLocks noChangeArrowheads="1"/>
            </p:cNvSpPr>
            <p:nvPr/>
          </p:nvSpPr>
          <p:spPr bwMode="auto">
            <a:xfrm>
              <a:off x="1125948" y="512675"/>
              <a:ext cx="768096" cy="576072"/>
            </a:xfrm>
            <a:prstGeom prst="flowChartDecision">
              <a:avLst/>
            </a:prstGeom>
            <a:noFill/>
            <a:ln w="9525" algn="ctr">
              <a:solidFill>
                <a:srgbClr val="1D2F68"/>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eaLnBrk="1" hangingPunct="1">
                <a:spcBef>
                  <a:spcPct val="0"/>
                </a:spcBef>
                <a:buFontTx/>
                <a:buNone/>
              </a:pPr>
              <a:endParaRPr lang="en-US" altLang="en-US" sz="4400" b="0">
                <a:solidFill>
                  <a:srgbClr val="1D2F68"/>
                </a:solidFill>
              </a:endParaRPr>
            </a:p>
          </p:txBody>
        </p:sp>
        <p:sp>
          <p:nvSpPr>
            <p:cNvPr id="63" name="Flowchart: Terminator 30"/>
            <p:cNvSpPr>
              <a:spLocks noChangeArrowheads="1"/>
            </p:cNvSpPr>
            <p:nvPr/>
          </p:nvSpPr>
          <p:spPr bwMode="auto">
            <a:xfrm>
              <a:off x="1257010" y="1352550"/>
              <a:ext cx="505970" cy="132247"/>
            </a:xfrm>
            <a:prstGeom prst="flowChartTerminator">
              <a:avLst/>
            </a:prstGeom>
            <a:noFill/>
            <a:ln w="9525" algn="ctr">
              <a:solidFill>
                <a:srgbClr val="1D2F68"/>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algn="ctr" eaLnBrk="1" hangingPunct="1">
                <a:spcBef>
                  <a:spcPct val="0"/>
                </a:spcBef>
                <a:buFontTx/>
                <a:buNone/>
              </a:pPr>
              <a:r>
                <a:rPr lang="en-US" altLang="en-US" sz="700" b="0">
                  <a:solidFill>
                    <a:srgbClr val="1D2F68"/>
                  </a:solidFill>
                  <a:latin typeface="Calibri" panose="020F0502020204030204" pitchFamily="34" charset="0"/>
                  <a:cs typeface="Times New Roman" panose="02020603050405020304" pitchFamily="18" charset="0"/>
                </a:rPr>
                <a:t>Terminate</a:t>
              </a:r>
              <a:endParaRPr lang="en-US" altLang="en-US" sz="1200" b="0">
                <a:solidFill>
                  <a:srgbClr val="1D2F68"/>
                </a:solidFill>
                <a:latin typeface="Times New Roman" panose="02020603050405020304" pitchFamily="18" charset="0"/>
                <a:cs typeface="Times New Roman" panose="02020603050405020304" pitchFamily="18" charset="0"/>
              </a:endParaRPr>
            </a:p>
          </p:txBody>
        </p:sp>
        <p:cxnSp>
          <p:nvCxnSpPr>
            <p:cNvPr id="64" name="Straight Arrow Connector 31"/>
            <p:cNvCxnSpPr>
              <a:cxnSpLocks noChangeShapeType="1"/>
              <a:stCxn id="62" idx="2"/>
              <a:endCxn id="63" idx="0"/>
            </p:cNvCxnSpPr>
            <p:nvPr/>
          </p:nvCxnSpPr>
          <p:spPr bwMode="auto">
            <a:xfrm flipH="1">
              <a:off x="1509995" y="1088747"/>
              <a:ext cx="1" cy="263803"/>
            </a:xfrm>
            <a:prstGeom prst="straightConnector1">
              <a:avLst/>
            </a:prstGeom>
            <a:noFill/>
            <a:ln w="9525" algn="ctr">
              <a:solidFill>
                <a:srgbClr val="1D2F68"/>
              </a:solidFill>
              <a:round/>
              <a:headEnd/>
              <a:tailEnd type="triangle" w="med" len="lg"/>
            </a:ln>
            <a:extLst>
              <a:ext uri="{909E8E84-426E-40DD-AFC4-6F175D3DCCD1}">
                <a14:hiddenFill xmlns:a14="http://schemas.microsoft.com/office/drawing/2010/main">
                  <a:noFill/>
                </a14:hiddenFill>
              </a:ext>
            </a:extLst>
          </p:spPr>
        </p:cxnSp>
        <p:cxnSp>
          <p:nvCxnSpPr>
            <p:cNvPr id="65" name="Straight Arrow Connector 32"/>
            <p:cNvCxnSpPr>
              <a:cxnSpLocks noChangeShapeType="1"/>
              <a:stCxn id="62" idx="3"/>
            </p:cNvCxnSpPr>
            <p:nvPr/>
          </p:nvCxnSpPr>
          <p:spPr bwMode="auto">
            <a:xfrm>
              <a:off x="1894044" y="800711"/>
              <a:ext cx="299949" cy="0"/>
            </a:xfrm>
            <a:prstGeom prst="straightConnector1">
              <a:avLst/>
            </a:prstGeom>
            <a:noFill/>
            <a:ln w="9525" algn="ctr">
              <a:solidFill>
                <a:srgbClr val="1D2F68"/>
              </a:solidFill>
              <a:round/>
              <a:headEnd/>
              <a:tailEnd type="triangle" w="med" len="lg"/>
            </a:ln>
            <a:extLst>
              <a:ext uri="{909E8E84-426E-40DD-AFC4-6F175D3DCCD1}">
                <a14:hiddenFill xmlns:a14="http://schemas.microsoft.com/office/drawing/2010/main">
                  <a:noFill/>
                </a14:hiddenFill>
              </a:ext>
            </a:extLst>
          </p:spPr>
        </p:cxnSp>
        <p:cxnSp>
          <p:nvCxnSpPr>
            <p:cNvPr id="66" name="Straight Arrow Connector 33"/>
            <p:cNvCxnSpPr>
              <a:cxnSpLocks noChangeShapeType="1"/>
              <a:stCxn id="54" idx="3"/>
              <a:endCxn id="57" idx="1"/>
            </p:cNvCxnSpPr>
            <p:nvPr/>
          </p:nvCxnSpPr>
          <p:spPr bwMode="auto">
            <a:xfrm>
              <a:off x="2834072" y="800711"/>
              <a:ext cx="224739" cy="0"/>
            </a:xfrm>
            <a:prstGeom prst="straightConnector1">
              <a:avLst/>
            </a:prstGeom>
            <a:noFill/>
            <a:ln w="9525" algn="ctr">
              <a:solidFill>
                <a:srgbClr val="1D2F68"/>
              </a:solidFill>
              <a:round/>
              <a:headEnd/>
              <a:tailEnd type="triangle" w="med" len="lg"/>
            </a:ln>
            <a:extLst>
              <a:ext uri="{909E8E84-426E-40DD-AFC4-6F175D3DCCD1}">
                <a14:hiddenFill xmlns:a14="http://schemas.microsoft.com/office/drawing/2010/main">
                  <a:noFill/>
                </a14:hiddenFill>
              </a:ext>
            </a:extLst>
          </p:spPr>
        </p:cxnSp>
        <p:cxnSp>
          <p:nvCxnSpPr>
            <p:cNvPr id="67" name="Straight Arrow Connector 34"/>
            <p:cNvCxnSpPr>
              <a:cxnSpLocks noChangeShapeType="1"/>
              <a:stCxn id="57" idx="3"/>
              <a:endCxn id="55" idx="1"/>
            </p:cNvCxnSpPr>
            <p:nvPr/>
          </p:nvCxnSpPr>
          <p:spPr bwMode="auto">
            <a:xfrm>
              <a:off x="3826908" y="800711"/>
              <a:ext cx="274049" cy="0"/>
            </a:xfrm>
            <a:prstGeom prst="straightConnector1">
              <a:avLst/>
            </a:prstGeom>
            <a:noFill/>
            <a:ln w="9525" algn="ctr">
              <a:solidFill>
                <a:srgbClr val="1D2F68"/>
              </a:solidFill>
              <a:round/>
              <a:headEnd/>
              <a:tailEnd type="triangle" w="med" len="lg"/>
            </a:ln>
            <a:extLst>
              <a:ext uri="{909E8E84-426E-40DD-AFC4-6F175D3DCCD1}">
                <a14:hiddenFill xmlns:a14="http://schemas.microsoft.com/office/drawing/2010/main">
                  <a:noFill/>
                </a14:hiddenFill>
              </a:ext>
            </a:extLst>
          </p:spPr>
        </p:cxnSp>
        <p:cxnSp>
          <p:nvCxnSpPr>
            <p:cNvPr id="68" name="Straight Arrow Connector 36"/>
            <p:cNvCxnSpPr>
              <a:cxnSpLocks noChangeShapeType="1"/>
              <a:stCxn id="57" idx="2"/>
              <a:endCxn id="70" idx="0"/>
            </p:cNvCxnSpPr>
            <p:nvPr/>
          </p:nvCxnSpPr>
          <p:spPr bwMode="auto">
            <a:xfrm flipH="1">
              <a:off x="3442859" y="1088747"/>
              <a:ext cx="1" cy="263803"/>
            </a:xfrm>
            <a:prstGeom prst="straightConnector1">
              <a:avLst/>
            </a:prstGeom>
            <a:noFill/>
            <a:ln w="9525" algn="ctr">
              <a:solidFill>
                <a:srgbClr val="1D2F68"/>
              </a:solidFill>
              <a:round/>
              <a:headEnd type="none" w="med" len="lg"/>
              <a:tailEnd type="triangle" w="med" len="lg"/>
            </a:ln>
            <a:extLst>
              <a:ext uri="{909E8E84-426E-40DD-AFC4-6F175D3DCCD1}">
                <a14:hiddenFill xmlns:a14="http://schemas.microsoft.com/office/drawing/2010/main">
                  <a:noFill/>
                </a14:hiddenFill>
              </a:ext>
            </a:extLst>
          </p:spPr>
        </p:cxnSp>
        <p:sp>
          <p:nvSpPr>
            <p:cNvPr id="69" name="TextBox 113"/>
            <p:cNvSpPr txBox="1">
              <a:spLocks noChangeArrowheads="1"/>
            </p:cNvSpPr>
            <p:nvPr/>
          </p:nvSpPr>
          <p:spPr bwMode="auto">
            <a:xfrm>
              <a:off x="3156744" y="1171343"/>
              <a:ext cx="355075" cy="5773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tIns="0" bIns="0">
              <a:spAutoFit/>
            </a:bodyP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eaLnBrk="1" hangingPunct="1">
                <a:spcBef>
                  <a:spcPct val="0"/>
                </a:spcBef>
                <a:buFontTx/>
                <a:buNone/>
              </a:pPr>
              <a:r>
                <a:rPr lang="en-US" altLang="en-US" sz="800" b="0" i="1">
                  <a:solidFill>
                    <a:srgbClr val="1D2F68"/>
                  </a:solidFill>
                  <a:cs typeface="Times New Roman" panose="02020603050405020304" pitchFamily="18" charset="0"/>
                </a:rPr>
                <a:t>No Go  </a:t>
              </a:r>
              <a:endParaRPr lang="en-US" altLang="en-US" sz="800" b="0">
                <a:solidFill>
                  <a:srgbClr val="1D2F68"/>
                </a:solidFill>
                <a:latin typeface="Times New Roman" panose="02020603050405020304" pitchFamily="18" charset="0"/>
                <a:cs typeface="Times New Roman" panose="02020603050405020304" pitchFamily="18" charset="0"/>
              </a:endParaRPr>
            </a:p>
          </p:txBody>
        </p:sp>
        <p:sp>
          <p:nvSpPr>
            <p:cNvPr id="70" name="Flowchart: Terminator 38"/>
            <p:cNvSpPr>
              <a:spLocks noChangeArrowheads="1"/>
            </p:cNvSpPr>
            <p:nvPr/>
          </p:nvSpPr>
          <p:spPr bwMode="auto">
            <a:xfrm>
              <a:off x="3189874" y="1352550"/>
              <a:ext cx="505970" cy="132247"/>
            </a:xfrm>
            <a:prstGeom prst="flowChartTerminator">
              <a:avLst/>
            </a:prstGeom>
            <a:noFill/>
            <a:ln w="9525" algn="ctr">
              <a:solidFill>
                <a:srgbClr val="1D2F68"/>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algn="ctr" eaLnBrk="1" hangingPunct="1">
                <a:spcBef>
                  <a:spcPct val="0"/>
                </a:spcBef>
                <a:buFontTx/>
                <a:buNone/>
              </a:pPr>
              <a:r>
                <a:rPr lang="en-US" altLang="en-US" sz="700" b="0">
                  <a:solidFill>
                    <a:srgbClr val="1D2F68"/>
                  </a:solidFill>
                  <a:latin typeface="Calibri" panose="020F0502020204030204" pitchFamily="34" charset="0"/>
                  <a:cs typeface="Times New Roman" panose="02020603050405020304" pitchFamily="18" charset="0"/>
                </a:rPr>
                <a:t>Terminate</a:t>
              </a:r>
              <a:endParaRPr lang="en-US" altLang="en-US" sz="1200" b="0">
                <a:solidFill>
                  <a:srgbClr val="1D2F68"/>
                </a:solidFill>
                <a:latin typeface="Times New Roman" panose="02020603050405020304" pitchFamily="18" charset="0"/>
                <a:cs typeface="Times New Roman" panose="02020603050405020304" pitchFamily="18" charset="0"/>
              </a:endParaRPr>
            </a:p>
          </p:txBody>
        </p:sp>
        <p:cxnSp>
          <p:nvCxnSpPr>
            <p:cNvPr id="71" name="Straight Arrow Connector 39"/>
            <p:cNvCxnSpPr>
              <a:cxnSpLocks noChangeShapeType="1"/>
              <a:stCxn id="53" idx="2"/>
              <a:endCxn id="72" idx="0"/>
            </p:cNvCxnSpPr>
            <p:nvPr/>
          </p:nvCxnSpPr>
          <p:spPr bwMode="auto">
            <a:xfrm>
              <a:off x="580517" y="1024739"/>
              <a:ext cx="1" cy="327811"/>
            </a:xfrm>
            <a:prstGeom prst="straightConnector1">
              <a:avLst/>
            </a:prstGeom>
            <a:noFill/>
            <a:ln w="9525" algn="ctr">
              <a:solidFill>
                <a:srgbClr val="1D2F68"/>
              </a:solidFill>
              <a:round/>
              <a:headEnd type="triangle" w="med" len="lg"/>
              <a:tailEnd type="triangle" w="med" len="lg"/>
            </a:ln>
            <a:extLst>
              <a:ext uri="{909E8E84-426E-40DD-AFC4-6F175D3DCCD1}">
                <a14:hiddenFill xmlns:a14="http://schemas.microsoft.com/office/drawing/2010/main">
                  <a:noFill/>
                </a14:hiddenFill>
              </a:ext>
            </a:extLst>
          </p:spPr>
        </p:cxnSp>
        <p:sp>
          <p:nvSpPr>
            <p:cNvPr id="72" name="Flowchart: Document 40"/>
            <p:cNvSpPr>
              <a:spLocks noChangeArrowheads="1"/>
            </p:cNvSpPr>
            <p:nvPr/>
          </p:nvSpPr>
          <p:spPr bwMode="auto">
            <a:xfrm>
              <a:off x="364112" y="1352550"/>
              <a:ext cx="432811" cy="370294"/>
            </a:xfrm>
            <a:prstGeom prst="flowChartDocument">
              <a:avLst/>
            </a:prstGeom>
            <a:noFill/>
            <a:ln w="9525" algn="ctr">
              <a:solidFill>
                <a:srgbClr val="1D2F68"/>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algn="ctr" eaLnBrk="1" hangingPunct="1">
                <a:spcBef>
                  <a:spcPct val="0"/>
                </a:spcBef>
                <a:buFontTx/>
                <a:buNone/>
              </a:pPr>
              <a:r>
                <a:rPr lang="en-US" altLang="en-US" sz="700" b="0">
                  <a:solidFill>
                    <a:srgbClr val="1D2F68"/>
                  </a:solidFill>
                  <a:cs typeface="Times New Roman" panose="02020603050405020304" pitchFamily="18" charset="0"/>
                </a:rPr>
                <a:t>Initial Review Form</a:t>
              </a:r>
              <a:endParaRPr lang="en-US" altLang="en-US" sz="1200" b="0">
                <a:solidFill>
                  <a:srgbClr val="1D2F68"/>
                </a:solidFill>
                <a:latin typeface="Times New Roman" panose="02020603050405020304" pitchFamily="18" charset="0"/>
                <a:cs typeface="Times New Roman" panose="02020603050405020304" pitchFamily="18" charset="0"/>
              </a:endParaRPr>
            </a:p>
          </p:txBody>
        </p:sp>
        <p:sp>
          <p:nvSpPr>
            <p:cNvPr id="73" name="TextBox 118"/>
            <p:cNvSpPr txBox="1">
              <a:spLocks noChangeArrowheads="1"/>
            </p:cNvSpPr>
            <p:nvPr/>
          </p:nvSpPr>
          <p:spPr bwMode="auto">
            <a:xfrm>
              <a:off x="2281446" y="208055"/>
              <a:ext cx="820249" cy="5773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eaLnBrk="1" hangingPunct="1">
                <a:spcBef>
                  <a:spcPct val="0"/>
                </a:spcBef>
                <a:buFontTx/>
                <a:buNone/>
              </a:pPr>
              <a:r>
                <a:rPr lang="en-US" altLang="en-US" sz="800" b="0" i="1">
                  <a:solidFill>
                    <a:srgbClr val="1D2F68"/>
                  </a:solidFill>
                  <a:cs typeface="Times New Roman" panose="02020603050405020304" pitchFamily="18" charset="0"/>
                </a:rPr>
                <a:t>Proceed No BAR/CWG</a:t>
              </a:r>
              <a:endParaRPr lang="en-US" altLang="en-US" sz="800" b="0">
                <a:solidFill>
                  <a:srgbClr val="1D2F68"/>
                </a:solidFill>
                <a:latin typeface="Times New Roman" panose="02020603050405020304" pitchFamily="18" charset="0"/>
                <a:cs typeface="Times New Roman" panose="02020603050405020304" pitchFamily="18" charset="0"/>
              </a:endParaRPr>
            </a:p>
          </p:txBody>
        </p:sp>
        <p:sp>
          <p:nvSpPr>
            <p:cNvPr id="74" name="TextBox 119"/>
            <p:cNvSpPr txBox="1">
              <a:spLocks noChangeArrowheads="1"/>
            </p:cNvSpPr>
            <p:nvPr/>
          </p:nvSpPr>
          <p:spPr bwMode="auto">
            <a:xfrm>
              <a:off x="1823836" y="659768"/>
              <a:ext cx="375162" cy="11547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eaLnBrk="1" hangingPunct="1">
                <a:spcBef>
                  <a:spcPct val="0"/>
                </a:spcBef>
                <a:buFontTx/>
                <a:buNone/>
              </a:pPr>
              <a:r>
                <a:rPr lang="en-US" altLang="en-US" sz="800" b="0" i="1" dirty="0">
                  <a:solidFill>
                    <a:srgbClr val="1D2F68"/>
                  </a:solidFill>
                  <a:cs typeface="Times New Roman" panose="02020603050405020304" pitchFamily="18" charset="0"/>
                </a:rPr>
                <a:t>Proceed</a:t>
              </a:r>
              <a:endParaRPr lang="en-US" altLang="en-US" sz="800" b="0" dirty="0">
                <a:solidFill>
                  <a:srgbClr val="1D2F68"/>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800" b="0" i="1" dirty="0">
                  <a:solidFill>
                    <a:srgbClr val="1D2F68"/>
                  </a:solidFill>
                  <a:cs typeface="Times New Roman" panose="02020603050405020304" pitchFamily="18" charset="0"/>
                </a:rPr>
                <a:t>  BAR</a:t>
              </a:r>
              <a:endParaRPr lang="en-US" altLang="en-US" sz="800" b="0" dirty="0">
                <a:solidFill>
                  <a:srgbClr val="1D2F68"/>
                </a:solidFill>
                <a:latin typeface="Times New Roman" panose="02020603050405020304" pitchFamily="18" charset="0"/>
                <a:cs typeface="Times New Roman" panose="02020603050405020304" pitchFamily="18" charset="0"/>
              </a:endParaRPr>
            </a:p>
          </p:txBody>
        </p:sp>
        <p:cxnSp>
          <p:nvCxnSpPr>
            <p:cNvPr id="75" name="Straight Arrow Connector 38"/>
            <p:cNvCxnSpPr>
              <a:cxnSpLocks noChangeShapeType="1"/>
              <a:stCxn id="62" idx="0"/>
            </p:cNvCxnSpPr>
            <p:nvPr/>
          </p:nvCxnSpPr>
          <p:spPr bwMode="auto">
            <a:xfrm rot="16200000" flipH="1">
              <a:off x="2573822" y="-551151"/>
              <a:ext cx="289559" cy="2417212"/>
            </a:xfrm>
            <a:prstGeom prst="bentConnector3">
              <a:avLst>
                <a:gd name="adj1" fmla="val -78954"/>
              </a:avLst>
            </a:prstGeom>
            <a:noFill/>
            <a:ln w="9525" algn="ctr">
              <a:solidFill>
                <a:srgbClr val="1D2F68"/>
              </a:solidFill>
              <a:miter lim="800000"/>
              <a:headEnd/>
              <a:tailEnd type="triangle" w="med" len="lg"/>
            </a:ln>
            <a:extLst>
              <a:ext uri="{909E8E84-426E-40DD-AFC4-6F175D3DCCD1}">
                <a14:hiddenFill xmlns:a14="http://schemas.microsoft.com/office/drawing/2010/main">
                  <a:noFill/>
                </a14:hiddenFill>
              </a:ext>
            </a:extLst>
          </p:spPr>
        </p:cxnSp>
        <p:sp>
          <p:nvSpPr>
            <p:cNvPr id="76" name="TextBox 121"/>
            <p:cNvSpPr txBox="1">
              <a:spLocks noChangeArrowheads="1"/>
            </p:cNvSpPr>
            <p:nvPr/>
          </p:nvSpPr>
          <p:spPr bwMode="auto">
            <a:xfrm>
              <a:off x="1145970" y="1142475"/>
              <a:ext cx="502759" cy="11547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eaLnBrk="1" hangingPunct="1">
                <a:spcBef>
                  <a:spcPct val="0"/>
                </a:spcBef>
                <a:buFontTx/>
                <a:buNone/>
              </a:pPr>
              <a:r>
                <a:rPr lang="en-US" altLang="en-US" sz="800" b="0" i="1" dirty="0">
                  <a:solidFill>
                    <a:srgbClr val="1D2F68"/>
                  </a:solidFill>
                  <a:cs typeface="Times New Roman" panose="02020603050405020304" pitchFamily="18" charset="0"/>
                </a:rPr>
                <a:t>Do Not</a:t>
              </a:r>
              <a:endParaRPr lang="en-US" altLang="en-US" sz="800" b="0" dirty="0">
                <a:solidFill>
                  <a:srgbClr val="1D2F68"/>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800" b="0" i="1" dirty="0">
                  <a:solidFill>
                    <a:srgbClr val="1D2F68"/>
                  </a:solidFill>
                  <a:cs typeface="Times New Roman" panose="02020603050405020304" pitchFamily="18" charset="0"/>
                </a:rPr>
                <a:t>Proceed</a:t>
              </a:r>
              <a:endParaRPr lang="en-US" altLang="en-US" sz="800" b="0" dirty="0">
                <a:solidFill>
                  <a:srgbClr val="1D2F68"/>
                </a:solidFill>
                <a:latin typeface="Times New Roman" panose="02020603050405020304" pitchFamily="18" charset="0"/>
                <a:cs typeface="Times New Roman" panose="02020603050405020304" pitchFamily="18" charset="0"/>
              </a:endParaRPr>
            </a:p>
          </p:txBody>
        </p:sp>
        <p:sp>
          <p:nvSpPr>
            <p:cNvPr id="77" name="TextBox 122"/>
            <p:cNvSpPr txBox="1">
              <a:spLocks noChangeArrowheads="1"/>
            </p:cNvSpPr>
            <p:nvPr/>
          </p:nvSpPr>
          <p:spPr bwMode="auto">
            <a:xfrm>
              <a:off x="3840244" y="823886"/>
              <a:ext cx="260713" cy="5773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eaLnBrk="1" hangingPunct="1">
                <a:spcBef>
                  <a:spcPct val="0"/>
                </a:spcBef>
                <a:buFontTx/>
                <a:buNone/>
              </a:pPr>
              <a:r>
                <a:rPr lang="en-US" altLang="en-US" sz="800" b="0" i="1">
                  <a:solidFill>
                    <a:srgbClr val="1D2F68"/>
                  </a:solidFill>
                  <a:cs typeface="Times New Roman" panose="02020603050405020304" pitchFamily="18" charset="0"/>
                </a:rPr>
                <a:t>Go</a:t>
              </a:r>
              <a:endParaRPr lang="en-US" altLang="en-US" sz="800" b="0">
                <a:solidFill>
                  <a:srgbClr val="1D2F68"/>
                </a:solidFill>
                <a:latin typeface="Times New Roman" panose="02020603050405020304" pitchFamily="18" charset="0"/>
                <a:cs typeface="Times New Roman" panose="02020603050405020304" pitchFamily="18" charset="0"/>
              </a:endParaRPr>
            </a:p>
          </p:txBody>
        </p:sp>
      </p:grpSp>
      <p:sp>
        <p:nvSpPr>
          <p:cNvPr id="78" name="Rectangle 1"/>
          <p:cNvSpPr>
            <a:spLocks noChangeArrowheads="1"/>
          </p:cNvSpPr>
          <p:nvPr/>
        </p:nvSpPr>
        <p:spPr bwMode="auto">
          <a:xfrm>
            <a:off x="2505075" y="3065463"/>
            <a:ext cx="762000" cy="33813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algn="ctr" eaLnBrk="1" hangingPunct="1">
              <a:spcBef>
                <a:spcPct val="0"/>
              </a:spcBef>
              <a:buFontTx/>
              <a:buNone/>
            </a:pPr>
            <a:r>
              <a:rPr lang="en-US" altLang="en-US" sz="800" b="0" dirty="0">
                <a:solidFill>
                  <a:srgbClr val="1D2F68"/>
                </a:solidFill>
                <a:cs typeface="Times New Roman" panose="02020603050405020304" pitchFamily="18" charset="0"/>
              </a:rPr>
              <a:t>Initial</a:t>
            </a:r>
            <a:endParaRPr lang="en-US" altLang="en-US" sz="800" b="0" dirty="0">
              <a:solidFill>
                <a:srgbClr val="1D2F68"/>
              </a:solidFill>
              <a:latin typeface="Times New Roman" panose="02020603050405020304" pitchFamily="18" charset="0"/>
              <a:cs typeface="Times New Roman" panose="02020603050405020304" pitchFamily="18" charset="0"/>
            </a:endParaRPr>
          </a:p>
          <a:p>
            <a:pPr algn="ctr" eaLnBrk="1" hangingPunct="1">
              <a:spcBef>
                <a:spcPct val="0"/>
              </a:spcBef>
              <a:buFontTx/>
              <a:buNone/>
            </a:pPr>
            <a:r>
              <a:rPr lang="en-US" altLang="en-US" sz="800" b="0" dirty="0">
                <a:solidFill>
                  <a:srgbClr val="1D2F68"/>
                </a:solidFill>
                <a:latin typeface="Times New Roman" panose="02020603050405020304" pitchFamily="18" charset="0"/>
                <a:cs typeface="Times New Roman" panose="02020603050405020304" pitchFamily="18" charset="0"/>
              </a:rPr>
              <a:t>Decision</a:t>
            </a:r>
            <a:endParaRPr lang="en-US" altLang="en-US" sz="800" b="0" dirty="0">
              <a:solidFill>
                <a:srgbClr val="1D2F68"/>
              </a:solidFill>
              <a:cs typeface="Times New Roman" panose="02020603050405020304" pitchFamily="18" charset="0"/>
            </a:endParaRPr>
          </a:p>
        </p:txBody>
      </p:sp>
      <p:sp>
        <p:nvSpPr>
          <p:cNvPr id="79" name="Rectangle 49"/>
          <p:cNvSpPr>
            <a:spLocks noChangeArrowheads="1"/>
          </p:cNvSpPr>
          <p:nvPr/>
        </p:nvSpPr>
        <p:spPr bwMode="auto">
          <a:xfrm>
            <a:off x="6075579" y="2986688"/>
            <a:ext cx="762000" cy="4616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algn="ctr" eaLnBrk="1" hangingPunct="1">
              <a:spcBef>
                <a:spcPct val="0"/>
              </a:spcBef>
              <a:buFontTx/>
              <a:buNone/>
            </a:pPr>
            <a:r>
              <a:rPr lang="en-US" altLang="en-US" sz="800" b="0" dirty="0">
                <a:solidFill>
                  <a:srgbClr val="1D2F68"/>
                </a:solidFill>
                <a:latin typeface="Times New Roman" panose="02020603050405020304" pitchFamily="18" charset="0"/>
                <a:cs typeface="Times New Roman" panose="02020603050405020304" pitchFamily="18" charset="0"/>
              </a:rPr>
              <a:t>OSG-FPT TM</a:t>
            </a:r>
          </a:p>
          <a:p>
            <a:pPr algn="ctr" eaLnBrk="1" hangingPunct="1">
              <a:spcBef>
                <a:spcPct val="0"/>
              </a:spcBef>
              <a:buFontTx/>
              <a:buNone/>
            </a:pPr>
            <a:r>
              <a:rPr lang="en-US" altLang="en-US" sz="800" b="0" dirty="0">
                <a:solidFill>
                  <a:srgbClr val="1D2F68"/>
                </a:solidFill>
                <a:latin typeface="Times New Roman" panose="02020603050405020304" pitchFamily="18" charset="0"/>
                <a:cs typeface="Times New Roman" panose="02020603050405020304" pitchFamily="18" charset="0"/>
              </a:rPr>
              <a:t>Decision</a:t>
            </a:r>
            <a:endParaRPr lang="en-US" altLang="en-US" sz="800" b="0" dirty="0">
              <a:solidFill>
                <a:srgbClr val="1D2F68"/>
              </a:solidFill>
              <a:cs typeface="Times New Roman" panose="02020603050405020304" pitchFamily="18" charset="0"/>
            </a:endParaRPr>
          </a:p>
        </p:txBody>
      </p:sp>
      <p:sp>
        <p:nvSpPr>
          <p:cNvPr id="80" name="Rectangle 79"/>
          <p:cNvSpPr/>
          <p:nvPr/>
        </p:nvSpPr>
        <p:spPr>
          <a:xfrm>
            <a:off x="2912320" y="628416"/>
            <a:ext cx="2125903" cy="387798"/>
          </a:xfrm>
          <a:prstGeom prst="rect">
            <a:avLst/>
          </a:prstGeom>
        </p:spPr>
        <p:txBody>
          <a:bodyPr wrap="none">
            <a:spAutoFit/>
          </a:bodyPr>
          <a:lstStyle/>
          <a:p>
            <a:pPr marL="685799" lvl="2">
              <a:lnSpc>
                <a:spcPct val="80000"/>
              </a:lnSpc>
              <a:spcBef>
                <a:spcPts val="300"/>
              </a:spcBef>
              <a:tabLst>
                <a:tab pos="1028700" algn="l"/>
              </a:tabLst>
              <a:defRPr sz="1400" b="0"/>
            </a:pPr>
            <a:r>
              <a:rPr lang="en-US" sz="2400" b="1" dirty="0">
                <a:solidFill>
                  <a:schemeClr val="tx2">
                    <a:lumMod val="75000"/>
                  </a:schemeClr>
                </a:solidFill>
                <a:latin typeface="Arial" panose="020B0604020202020204" pitchFamily="34" charset="0"/>
                <a:cs typeface="Arial" panose="020B0604020202020204" pitchFamily="34" charset="0"/>
              </a:rPr>
              <a:t>Phase 1 </a:t>
            </a:r>
          </a:p>
        </p:txBody>
      </p:sp>
      <p:sp>
        <p:nvSpPr>
          <p:cNvPr id="2" name="TextBox 1"/>
          <p:cNvSpPr txBox="1"/>
          <p:nvPr/>
        </p:nvSpPr>
        <p:spPr>
          <a:xfrm>
            <a:off x="1444923" y="1173690"/>
            <a:ext cx="2089275" cy="338554"/>
          </a:xfrm>
          <a:prstGeom prst="rect">
            <a:avLst/>
          </a:prstGeom>
          <a:noFill/>
        </p:spPr>
        <p:txBody>
          <a:bodyPr wrap="square" rtlCol="0">
            <a:spAutoFit/>
          </a:bodyPr>
          <a:lstStyle/>
          <a:p>
            <a:r>
              <a:rPr lang="en-US" sz="1600" dirty="0">
                <a:solidFill>
                  <a:srgbClr val="00B0F0"/>
                </a:solidFill>
              </a:rPr>
              <a:t>- </a:t>
            </a:r>
            <a:r>
              <a:rPr lang="en-US" sz="1600" i="1" dirty="0">
                <a:solidFill>
                  <a:srgbClr val="00B0F0"/>
                </a:solidFill>
              </a:rPr>
              <a:t>Received 6/14/2022</a:t>
            </a:r>
          </a:p>
        </p:txBody>
      </p:sp>
      <p:sp>
        <p:nvSpPr>
          <p:cNvPr id="4" name="TextBox 3"/>
          <p:cNvSpPr txBox="1"/>
          <p:nvPr/>
        </p:nvSpPr>
        <p:spPr>
          <a:xfrm>
            <a:off x="1435009" y="2153000"/>
            <a:ext cx="1999188" cy="338554"/>
          </a:xfrm>
          <a:prstGeom prst="rect">
            <a:avLst/>
          </a:prstGeom>
          <a:noFill/>
        </p:spPr>
        <p:txBody>
          <a:bodyPr wrap="square" rtlCol="0">
            <a:spAutoFit/>
          </a:bodyPr>
          <a:lstStyle/>
          <a:p>
            <a:r>
              <a:rPr lang="en-US" sz="1600" i="1" dirty="0">
                <a:solidFill>
                  <a:srgbClr val="00B0F0"/>
                </a:solidFill>
              </a:rPr>
              <a:t>Current stage</a:t>
            </a:r>
          </a:p>
        </p:txBody>
      </p:sp>
      <p:cxnSp>
        <p:nvCxnSpPr>
          <p:cNvPr id="6" name="Straight Arrow Connector 5"/>
          <p:cNvCxnSpPr/>
          <p:nvPr/>
        </p:nvCxnSpPr>
        <p:spPr>
          <a:xfrm flipH="1">
            <a:off x="1824018" y="2470544"/>
            <a:ext cx="228600" cy="2434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0708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 name="TextBox 28"/>
          <p:cNvSpPr txBox="1"/>
          <p:nvPr/>
        </p:nvSpPr>
        <p:spPr>
          <a:xfrm>
            <a:off x="76200" y="5736287"/>
            <a:ext cx="3738907"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spcBef>
                <a:spcPts val="400"/>
              </a:spcBef>
              <a:buSzTx/>
              <a:buNone/>
              <a:defRPr sz="800" i="1"/>
            </a:lvl1pPr>
          </a:lstStyle>
          <a:p>
            <a:r>
              <a:rPr sz="1400" i="0" dirty="0">
                <a:latin typeface="Arial" panose="020B0604020202020204" pitchFamily="34" charset="0"/>
                <a:cs typeface="Arial" panose="020B0604020202020204" pitchFamily="34" charset="0"/>
              </a:rPr>
              <a:t>Note: Activities shown may occur concurrently</a:t>
            </a:r>
          </a:p>
        </p:txBody>
      </p:sp>
      <p:sp>
        <p:nvSpPr>
          <p:cNvPr id="480" name="Title 1"/>
          <p:cNvSpPr txBox="1">
            <a:spLocks noGrp="1"/>
          </p:cNvSpPr>
          <p:nvPr>
            <p:ph type="title"/>
          </p:nvPr>
        </p:nvSpPr>
        <p:spPr>
          <a:xfrm>
            <a:off x="1743556" y="295610"/>
            <a:ext cx="6014397" cy="923330"/>
          </a:xfrm>
          <a:prstGeom prst="rect">
            <a:avLst/>
          </a:prstGeom>
        </p:spPr>
        <p:txBody>
          <a:bodyPr/>
          <a:lstStyle>
            <a:lvl1pPr>
              <a:defRPr sz="2800">
                <a:solidFill>
                  <a:srgbClr val="000000"/>
                </a:solidFill>
              </a:defRPr>
            </a:lvl1pPr>
          </a:lstStyle>
          <a:p>
            <a:pPr algn="l">
              <a:buNone/>
            </a:pPr>
            <a:br>
              <a:rPr lang="en-US" altLang="en-US" sz="1400" dirty="0">
                <a:solidFill>
                  <a:schemeClr val="tx2">
                    <a:lumMod val="75000"/>
                  </a:schemeClr>
                </a:solidFill>
              </a:rPr>
            </a:br>
            <a:br>
              <a:rPr lang="en-US" sz="1400" u="sng" dirty="0">
                <a:solidFill>
                  <a:schemeClr val="tx2">
                    <a:lumMod val="75000"/>
                  </a:schemeClr>
                </a:solidFill>
              </a:rPr>
            </a:br>
            <a:br>
              <a:rPr lang="en-US" altLang="en-US" sz="2000" u="sng" dirty="0">
                <a:solidFill>
                  <a:schemeClr val="tx2">
                    <a:lumMod val="75000"/>
                  </a:schemeClr>
                </a:solidFill>
              </a:rPr>
            </a:br>
            <a:r>
              <a:rPr lang="en-US" altLang="en-US" sz="1200" b="0" dirty="0">
                <a:solidFill>
                  <a:schemeClr val="tx2">
                    <a:lumMod val="75000"/>
                  </a:schemeClr>
                </a:solidFill>
              </a:rPr>
              <a:t>Purpose: To generate procedures and/or routes that are operationally viable, flyable, and suitable for submission, approval and publication.</a:t>
            </a:r>
            <a:endParaRPr sz="1200" u="sng" dirty="0">
              <a:solidFill>
                <a:schemeClr val="tx2">
                  <a:lumMod val="75000"/>
                </a:schemeClr>
              </a:solidFill>
            </a:endParaRPr>
          </a:p>
        </p:txBody>
      </p:sp>
      <p:sp>
        <p:nvSpPr>
          <p:cNvPr id="52" name="Slide Number Placeholder 3"/>
          <p:cNvSpPr>
            <a:spLocks noGrp="1"/>
          </p:cNvSpPr>
          <p:nvPr>
            <p:ph type="sldNum" sz="quarter" idx="7"/>
          </p:nvPr>
        </p:nvSpPr>
        <p:spPr>
          <a:xfrm>
            <a:off x="8340090" y="6293738"/>
            <a:ext cx="150495" cy="224790"/>
          </a:xfrm>
        </p:spPr>
        <p:txBody>
          <a:bodyPr/>
          <a:lstStyle/>
          <a:p>
            <a:pPr marL="25400">
              <a:lnSpc>
                <a:spcPts val="1650"/>
              </a:lnSpc>
            </a:pPr>
            <a:fld id="{81D60167-4931-47E6-BA6A-407CBD079E47}" type="slidenum">
              <a:rPr lang="en-US" smtClean="0"/>
              <a:t>3</a:t>
            </a:fld>
            <a:endParaRPr lang="en-US" dirty="0"/>
          </a:p>
        </p:txBody>
      </p:sp>
      <p:sp>
        <p:nvSpPr>
          <p:cNvPr id="2" name="Rectangle 1"/>
          <p:cNvSpPr/>
          <p:nvPr/>
        </p:nvSpPr>
        <p:spPr>
          <a:xfrm>
            <a:off x="561947" y="150369"/>
            <a:ext cx="8377614" cy="830997"/>
          </a:xfrm>
          <a:prstGeom prst="rect">
            <a:avLst/>
          </a:prstGeom>
        </p:spPr>
        <p:txBody>
          <a:bodyPr wrap="none">
            <a:spAutoFit/>
          </a:bodyPr>
          <a:lstStyle/>
          <a:p>
            <a:r>
              <a:rPr lang="en-US" sz="2400" b="1" u="sng" dirty="0">
                <a:solidFill>
                  <a:schemeClr val="tx2">
                    <a:lumMod val="75000"/>
                  </a:schemeClr>
                </a:solidFill>
                <a:latin typeface="Arial" panose="020B0604020202020204" pitchFamily="34" charset="0"/>
                <a:cs typeface="Arial" panose="020B0604020202020204" pitchFamily="34" charset="0"/>
              </a:rPr>
              <a:t>Performance Based Navigation Implementation Process</a:t>
            </a:r>
            <a:br>
              <a:rPr lang="en-US" sz="2400" b="1" u="sng" dirty="0">
                <a:solidFill>
                  <a:schemeClr val="tx2">
                    <a:lumMod val="75000"/>
                  </a:schemeClr>
                </a:solidFill>
                <a:latin typeface="Arial" panose="020B0604020202020204" pitchFamily="34" charset="0"/>
                <a:cs typeface="Arial" panose="020B0604020202020204" pitchFamily="34" charset="0"/>
              </a:rPr>
            </a:br>
            <a:endParaRPr lang="en-US" sz="2400" b="1" dirty="0">
              <a:solidFill>
                <a:schemeClr val="tx2">
                  <a:lumMod val="75000"/>
                </a:schemeClr>
              </a:solidFill>
              <a:latin typeface="Arial" panose="020B0604020202020204" pitchFamily="34" charset="0"/>
              <a:cs typeface="Arial" panose="020B0604020202020204" pitchFamily="34" charset="0"/>
            </a:endParaRPr>
          </a:p>
        </p:txBody>
      </p:sp>
      <p:grpSp>
        <p:nvGrpSpPr>
          <p:cNvPr id="53" name="Group 52"/>
          <p:cNvGrpSpPr/>
          <p:nvPr/>
        </p:nvGrpSpPr>
        <p:grpSpPr>
          <a:xfrm>
            <a:off x="914400" y="1437285"/>
            <a:ext cx="7315200" cy="3565498"/>
            <a:chOff x="0" y="38886"/>
            <a:chExt cx="5483045" cy="1602832"/>
          </a:xfrm>
          <a:noFill/>
        </p:grpSpPr>
        <p:sp>
          <p:nvSpPr>
            <p:cNvPr id="54" name="Rectangle 53"/>
            <p:cNvSpPr/>
            <p:nvPr/>
          </p:nvSpPr>
          <p:spPr>
            <a:xfrm>
              <a:off x="0" y="346229"/>
              <a:ext cx="640081" cy="512064"/>
            </a:xfrm>
            <a:prstGeom prst="rect">
              <a:avLst/>
            </a:prstGeom>
            <a:grpFill/>
            <a:ln w="9525" cap="flat" cmpd="sng" algn="ctr">
              <a:solidFill>
                <a:srgbClr val="1D2F68"/>
              </a:solidFill>
              <a:prstDash val="solid"/>
            </a:ln>
            <a:effectLst/>
          </p:spPr>
          <p:txBody>
            <a:bodyPr lIns="0" tIns="0" rIns="0" bIns="0" anchor="ctr"/>
            <a:lstStyle/>
            <a:p>
              <a:pPr algn="ctr">
                <a:spcBef>
                  <a:spcPts val="0"/>
                </a:spcBef>
                <a:spcAft>
                  <a:spcPts val="0"/>
                </a:spcAft>
                <a:buNone/>
                <a:defRPr/>
              </a:pPr>
              <a:r>
                <a:rPr lang="en-US" sz="800" dirty="0">
                  <a:solidFill>
                    <a:srgbClr val="1D2F68"/>
                  </a:solidFill>
                  <a:latin typeface="Arial"/>
                  <a:ea typeface="Times New Roman"/>
                </a:rPr>
                <a:t>Establish FWG</a:t>
              </a:r>
              <a:endParaRPr lang="en-US" sz="800" dirty="0">
                <a:solidFill>
                  <a:srgbClr val="1D2F68"/>
                </a:solidFill>
                <a:latin typeface="Times New Roman"/>
                <a:ea typeface="Times New Roman"/>
              </a:endParaRPr>
            </a:p>
          </p:txBody>
        </p:sp>
        <p:sp>
          <p:nvSpPr>
            <p:cNvPr id="55" name="Rectangle 54"/>
            <p:cNvSpPr/>
            <p:nvPr/>
          </p:nvSpPr>
          <p:spPr>
            <a:xfrm>
              <a:off x="833854" y="346229"/>
              <a:ext cx="704088" cy="512064"/>
            </a:xfrm>
            <a:prstGeom prst="rect">
              <a:avLst/>
            </a:prstGeom>
            <a:grpFill/>
            <a:ln w="9525" cap="flat" cmpd="sng" algn="ctr">
              <a:solidFill>
                <a:srgbClr val="1D2F68"/>
              </a:solidFill>
              <a:prstDash val="solid"/>
            </a:ln>
            <a:effectLst/>
          </p:spPr>
          <p:txBody>
            <a:bodyPr lIns="0" tIns="0" rIns="0" bIns="0" anchor="ctr"/>
            <a:lstStyle/>
            <a:p>
              <a:pPr algn="ctr">
                <a:spcBef>
                  <a:spcPts val="0"/>
                </a:spcBef>
                <a:spcAft>
                  <a:spcPts val="0"/>
                </a:spcAft>
                <a:buNone/>
                <a:defRPr/>
              </a:pPr>
              <a:r>
                <a:rPr lang="en-US" sz="800" dirty="0">
                  <a:solidFill>
                    <a:srgbClr val="1D2F68"/>
                  </a:solidFill>
                  <a:latin typeface="Arial"/>
                  <a:ea typeface="Times New Roman"/>
                </a:rPr>
                <a:t>Design PBN Routes/Procedures</a:t>
              </a:r>
              <a:endParaRPr lang="en-US" sz="800" dirty="0">
                <a:solidFill>
                  <a:srgbClr val="1D2F68"/>
                </a:solidFill>
                <a:latin typeface="Times New Roman"/>
                <a:ea typeface="Times New Roman"/>
              </a:endParaRPr>
            </a:p>
          </p:txBody>
        </p:sp>
        <p:sp>
          <p:nvSpPr>
            <p:cNvPr id="56" name="Flowchart: Off-page Connector 55"/>
            <p:cNvSpPr/>
            <p:nvPr/>
          </p:nvSpPr>
          <p:spPr>
            <a:xfrm>
              <a:off x="4842964" y="354698"/>
              <a:ext cx="640081" cy="512064"/>
            </a:xfrm>
            <a:prstGeom prst="flowChartOffpageConnector">
              <a:avLst/>
            </a:prstGeom>
            <a:grpFill/>
            <a:ln w="9525" cap="flat" cmpd="sng" algn="ctr">
              <a:solidFill>
                <a:srgbClr val="1D2F68"/>
              </a:solidFill>
              <a:prstDash val="solid"/>
            </a:ln>
            <a:effectLst/>
          </p:spPr>
          <p:txBody>
            <a:bodyPr lIns="0" tIns="0" rIns="0" bIns="0" anchor="ctr"/>
            <a:lstStyle/>
            <a:p>
              <a:pPr algn="ctr">
                <a:spcBef>
                  <a:spcPts val="0"/>
                </a:spcBef>
                <a:spcAft>
                  <a:spcPts val="0"/>
                </a:spcAft>
                <a:buNone/>
                <a:defRPr/>
              </a:pPr>
              <a:r>
                <a:rPr lang="en-US" sz="800" dirty="0">
                  <a:solidFill>
                    <a:srgbClr val="1D2F68"/>
                  </a:solidFill>
                  <a:latin typeface="Arial"/>
                  <a:ea typeface="Times New Roman"/>
                </a:rPr>
                <a:t>Continue to</a:t>
              </a:r>
            </a:p>
            <a:p>
              <a:pPr algn="ctr">
                <a:spcBef>
                  <a:spcPts val="0"/>
                </a:spcBef>
                <a:spcAft>
                  <a:spcPts val="0"/>
                </a:spcAft>
                <a:buNone/>
                <a:defRPr/>
              </a:pPr>
              <a:r>
                <a:rPr lang="en-US" sz="800" dirty="0">
                  <a:solidFill>
                    <a:srgbClr val="1D2F68"/>
                  </a:solidFill>
                  <a:latin typeface="Arial"/>
                  <a:ea typeface="Times New Roman"/>
                </a:rPr>
                <a:t>Phase 3</a:t>
              </a:r>
              <a:endParaRPr lang="en-US" sz="800" dirty="0">
                <a:solidFill>
                  <a:srgbClr val="1D2F68"/>
                </a:solidFill>
                <a:latin typeface="Times New Roman"/>
                <a:ea typeface="Times New Roman"/>
              </a:endParaRPr>
            </a:p>
          </p:txBody>
        </p:sp>
        <p:cxnSp>
          <p:nvCxnSpPr>
            <p:cNvPr id="57" name="Straight Arrow Connector 56"/>
            <p:cNvCxnSpPr/>
            <p:nvPr/>
          </p:nvCxnSpPr>
          <p:spPr>
            <a:xfrm>
              <a:off x="1537941" y="602261"/>
              <a:ext cx="183528" cy="0"/>
            </a:xfrm>
            <a:prstGeom prst="straightConnector1">
              <a:avLst/>
            </a:prstGeom>
            <a:grpFill/>
            <a:ln w="9525" cap="flat" cmpd="sng" algn="ctr">
              <a:solidFill>
                <a:srgbClr val="1D2F68"/>
              </a:solidFill>
              <a:prstDash val="solid"/>
              <a:tailEnd type="triangle" w="med" len="lg"/>
            </a:ln>
            <a:effectLst/>
          </p:spPr>
        </p:cxnSp>
        <p:cxnSp>
          <p:nvCxnSpPr>
            <p:cNvPr id="58" name="Straight Arrow Connector 57"/>
            <p:cNvCxnSpPr/>
            <p:nvPr/>
          </p:nvCxnSpPr>
          <p:spPr>
            <a:xfrm>
              <a:off x="1185897" y="858293"/>
              <a:ext cx="594" cy="295578"/>
            </a:xfrm>
            <a:prstGeom prst="straightConnector1">
              <a:avLst/>
            </a:prstGeom>
            <a:grpFill/>
            <a:ln w="9525" cap="flat" cmpd="sng" algn="ctr">
              <a:solidFill>
                <a:srgbClr val="1D2F68"/>
              </a:solidFill>
              <a:prstDash val="solid"/>
              <a:headEnd type="triangle" w="med" len="lg"/>
              <a:tailEnd type="triangle" w="med" len="lg"/>
            </a:ln>
            <a:effectLst/>
          </p:spPr>
        </p:cxnSp>
        <p:sp>
          <p:nvSpPr>
            <p:cNvPr id="59" name="Flowchart: Decision 58"/>
            <p:cNvSpPr/>
            <p:nvPr/>
          </p:nvSpPr>
          <p:spPr>
            <a:xfrm>
              <a:off x="2679879" y="346229"/>
              <a:ext cx="762762" cy="512064"/>
            </a:xfrm>
            <a:prstGeom prst="flowChartDecision">
              <a:avLst/>
            </a:prstGeom>
            <a:grpFill/>
            <a:ln w="9525" cap="flat" cmpd="sng" algn="ctr">
              <a:solidFill>
                <a:srgbClr val="1D2F68"/>
              </a:solidFill>
              <a:prstDash val="solid"/>
            </a:ln>
            <a:effectLst/>
          </p:spPr>
          <p:txBody>
            <a:bodyPr lIns="0" tIns="0" rIns="0" bIns="0" anchor="ctr"/>
            <a:lstStyle/>
            <a:p>
              <a:pPr>
                <a:spcBef>
                  <a:spcPts val="0"/>
                </a:spcBef>
                <a:spcAft>
                  <a:spcPts val="0"/>
                </a:spcAft>
                <a:buNone/>
                <a:defRPr/>
              </a:pPr>
              <a:endParaRPr lang="en-US" sz="800" dirty="0">
                <a:solidFill>
                  <a:srgbClr val="1D2F68"/>
                </a:solidFill>
                <a:latin typeface="Times New Roman"/>
                <a:ea typeface="Times New Roman"/>
              </a:endParaRPr>
            </a:p>
          </p:txBody>
        </p:sp>
        <p:cxnSp>
          <p:nvCxnSpPr>
            <p:cNvPr id="60" name="Straight Arrow Connector 59"/>
            <p:cNvCxnSpPr/>
            <p:nvPr/>
          </p:nvCxnSpPr>
          <p:spPr>
            <a:xfrm>
              <a:off x="2495967" y="602261"/>
              <a:ext cx="183912" cy="0"/>
            </a:xfrm>
            <a:prstGeom prst="straightConnector1">
              <a:avLst/>
            </a:prstGeom>
            <a:grpFill/>
            <a:ln w="9525" cap="flat" cmpd="sng" algn="ctr">
              <a:solidFill>
                <a:srgbClr val="1D2F68"/>
              </a:solidFill>
              <a:prstDash val="solid"/>
              <a:tailEnd type="triangle" w="med" len="lg"/>
            </a:ln>
            <a:effectLst/>
          </p:spPr>
        </p:cxnSp>
        <p:cxnSp>
          <p:nvCxnSpPr>
            <p:cNvPr id="61" name="Straight Arrow Connector 60"/>
            <p:cNvCxnSpPr/>
            <p:nvPr/>
          </p:nvCxnSpPr>
          <p:spPr>
            <a:xfrm flipV="1">
              <a:off x="4183294" y="1398679"/>
              <a:ext cx="220947" cy="1549"/>
            </a:xfrm>
            <a:prstGeom prst="straightConnector1">
              <a:avLst/>
            </a:prstGeom>
            <a:grpFill/>
            <a:ln w="9525" cap="flat" cmpd="sng" algn="ctr">
              <a:solidFill>
                <a:srgbClr val="1D2F68"/>
              </a:solidFill>
              <a:prstDash val="solid"/>
              <a:tailEnd type="triangle" w="med" len="lg"/>
            </a:ln>
            <a:effectLst/>
          </p:spPr>
        </p:cxnSp>
        <p:cxnSp>
          <p:nvCxnSpPr>
            <p:cNvPr id="62" name="Straight Arrow Connector 61"/>
            <p:cNvCxnSpPr/>
            <p:nvPr/>
          </p:nvCxnSpPr>
          <p:spPr>
            <a:xfrm>
              <a:off x="640080" y="602261"/>
              <a:ext cx="193773" cy="0"/>
            </a:xfrm>
            <a:prstGeom prst="straightConnector1">
              <a:avLst/>
            </a:prstGeom>
            <a:grpFill/>
            <a:ln w="9525" cap="flat" cmpd="sng" algn="ctr">
              <a:solidFill>
                <a:srgbClr val="1D2F68"/>
              </a:solidFill>
              <a:prstDash val="solid"/>
              <a:tailEnd type="triangle" w="med" len="lg"/>
            </a:ln>
            <a:effectLst/>
          </p:spPr>
        </p:cxnSp>
        <p:sp>
          <p:nvSpPr>
            <p:cNvPr id="63" name="TextBox 94"/>
            <p:cNvSpPr txBox="1"/>
            <p:nvPr/>
          </p:nvSpPr>
          <p:spPr>
            <a:xfrm>
              <a:off x="1786959" y="38886"/>
              <a:ext cx="632736" cy="55343"/>
            </a:xfrm>
            <a:prstGeom prst="rect">
              <a:avLst/>
            </a:prstGeom>
            <a:grpFill/>
            <a:ln w="9525">
              <a:noFill/>
            </a:ln>
          </p:spPr>
          <p:txBody>
            <a:bodyPr wrap="square" tIns="0" bIns="0">
              <a:spAutoFit/>
            </a:bodyPr>
            <a:lstStyle/>
            <a:p>
              <a:pPr algn="ctr">
                <a:spcBef>
                  <a:spcPts val="0"/>
                </a:spcBef>
                <a:spcAft>
                  <a:spcPts val="0"/>
                </a:spcAft>
                <a:buNone/>
                <a:defRPr/>
              </a:pPr>
              <a:r>
                <a:rPr lang="en-US" sz="800" i="1" dirty="0">
                  <a:solidFill>
                    <a:srgbClr val="1D2F68"/>
                  </a:solidFill>
                  <a:latin typeface="Arial"/>
                  <a:ea typeface="Times New Roman"/>
                </a:rPr>
                <a:t>Non-concur</a:t>
              </a:r>
              <a:endParaRPr lang="en-US" sz="800" dirty="0">
                <a:solidFill>
                  <a:srgbClr val="1D2F68"/>
                </a:solidFill>
                <a:latin typeface="Times New Roman"/>
                <a:ea typeface="Times New Roman"/>
              </a:endParaRPr>
            </a:p>
          </p:txBody>
        </p:sp>
        <p:sp>
          <p:nvSpPr>
            <p:cNvPr id="64" name="TextBox 95"/>
            <p:cNvSpPr txBox="1"/>
            <p:nvPr/>
          </p:nvSpPr>
          <p:spPr>
            <a:xfrm>
              <a:off x="3345607" y="505339"/>
              <a:ext cx="387129" cy="55343"/>
            </a:xfrm>
            <a:prstGeom prst="rect">
              <a:avLst/>
            </a:prstGeom>
            <a:grpFill/>
            <a:ln w="9525">
              <a:noFill/>
            </a:ln>
          </p:spPr>
          <p:txBody>
            <a:bodyPr wrap="none" tIns="0" bIns="0">
              <a:spAutoFit/>
            </a:bodyPr>
            <a:lstStyle/>
            <a:p>
              <a:pPr>
                <a:spcBef>
                  <a:spcPts val="0"/>
                </a:spcBef>
                <a:spcAft>
                  <a:spcPts val="0"/>
                </a:spcAft>
                <a:buNone/>
                <a:defRPr/>
              </a:pPr>
              <a:r>
                <a:rPr lang="en-US" sz="800" i="1" dirty="0">
                  <a:solidFill>
                    <a:srgbClr val="1D2F68"/>
                  </a:solidFill>
                  <a:latin typeface="Arial"/>
                  <a:ea typeface="Times New Roman"/>
                </a:rPr>
                <a:t>Concur</a:t>
              </a:r>
              <a:endParaRPr lang="en-US" sz="800" dirty="0">
                <a:solidFill>
                  <a:srgbClr val="1D2F68"/>
                </a:solidFill>
                <a:latin typeface="Times New Roman"/>
                <a:ea typeface="Times New Roman"/>
              </a:endParaRPr>
            </a:p>
          </p:txBody>
        </p:sp>
        <p:sp>
          <p:nvSpPr>
            <p:cNvPr id="65" name="Rectangle 64"/>
            <p:cNvSpPr/>
            <p:nvPr/>
          </p:nvSpPr>
          <p:spPr>
            <a:xfrm>
              <a:off x="1721469" y="346229"/>
              <a:ext cx="774497" cy="512064"/>
            </a:xfrm>
            <a:prstGeom prst="rect">
              <a:avLst/>
            </a:prstGeom>
            <a:grpFill/>
            <a:ln w="9525" cap="flat" cmpd="sng" algn="ctr">
              <a:solidFill>
                <a:srgbClr val="1D2F68"/>
              </a:solidFill>
              <a:prstDash val="solid"/>
            </a:ln>
            <a:effectLst/>
          </p:spPr>
          <p:txBody>
            <a:bodyPr lIns="0" tIns="0" rIns="0" bIns="0" anchor="ctr"/>
            <a:lstStyle/>
            <a:p>
              <a:pPr algn="ctr">
                <a:spcBef>
                  <a:spcPts val="0"/>
                </a:spcBef>
                <a:spcAft>
                  <a:spcPts val="0"/>
                </a:spcAft>
                <a:buNone/>
                <a:defRPr/>
              </a:pPr>
              <a:r>
                <a:rPr lang="en-US" sz="800" dirty="0">
                  <a:solidFill>
                    <a:srgbClr val="1D2F68"/>
                  </a:solidFill>
                  <a:latin typeface="Arial"/>
                  <a:ea typeface="Times New Roman"/>
                </a:rPr>
                <a:t>FWG PBN</a:t>
              </a:r>
            </a:p>
            <a:p>
              <a:pPr algn="ctr">
                <a:spcBef>
                  <a:spcPts val="0"/>
                </a:spcBef>
                <a:spcAft>
                  <a:spcPts val="0"/>
                </a:spcAft>
                <a:buNone/>
                <a:defRPr/>
              </a:pPr>
              <a:r>
                <a:rPr lang="en-US" sz="800" dirty="0">
                  <a:solidFill>
                    <a:srgbClr val="1D2F68"/>
                  </a:solidFill>
                  <a:latin typeface="Arial"/>
                  <a:ea typeface="Times New Roman"/>
                </a:rPr>
                <a:t>Finalization</a:t>
              </a:r>
              <a:r>
                <a:rPr lang="en-US" sz="800" dirty="0">
                  <a:solidFill>
                    <a:srgbClr val="1D2F68"/>
                  </a:solidFill>
                  <a:latin typeface="Times New Roman"/>
                  <a:ea typeface="Times New Roman"/>
                </a:rPr>
                <a:t> </a:t>
              </a:r>
              <a:r>
                <a:rPr lang="en-US" sz="800" dirty="0">
                  <a:solidFill>
                    <a:srgbClr val="1D2F68"/>
                  </a:solidFill>
                  <a:latin typeface="Arial"/>
                  <a:ea typeface="Times New Roman"/>
                </a:rPr>
                <a:t>&amp; Consensus</a:t>
              </a:r>
              <a:endParaRPr lang="en-US" sz="800" dirty="0">
                <a:solidFill>
                  <a:srgbClr val="1D2F68"/>
                </a:solidFill>
                <a:latin typeface="Times New Roman"/>
                <a:ea typeface="Times New Roman"/>
              </a:endParaRPr>
            </a:p>
          </p:txBody>
        </p:sp>
        <p:sp>
          <p:nvSpPr>
            <p:cNvPr id="66" name="Rectangle 65"/>
            <p:cNvSpPr/>
            <p:nvPr/>
          </p:nvSpPr>
          <p:spPr>
            <a:xfrm>
              <a:off x="3744159" y="346229"/>
              <a:ext cx="704088" cy="512064"/>
            </a:xfrm>
            <a:prstGeom prst="rect">
              <a:avLst/>
            </a:prstGeom>
            <a:grpFill/>
            <a:ln w="9525" cap="flat" cmpd="sng" algn="ctr">
              <a:solidFill>
                <a:srgbClr val="1D2F68"/>
              </a:solidFill>
              <a:prstDash val="solid"/>
            </a:ln>
            <a:effectLst/>
          </p:spPr>
          <p:txBody>
            <a:bodyPr lIns="0" tIns="0" rIns="0" bIns="0" anchor="ctr"/>
            <a:lstStyle/>
            <a:p>
              <a:pPr algn="ctr">
                <a:lnSpc>
                  <a:spcPts val="1000"/>
                </a:lnSpc>
                <a:spcBef>
                  <a:spcPts val="0"/>
                </a:spcBef>
                <a:spcAft>
                  <a:spcPts val="0"/>
                </a:spcAft>
                <a:buNone/>
                <a:defRPr/>
              </a:pPr>
              <a:r>
                <a:rPr lang="en-US" sz="800" dirty="0">
                  <a:solidFill>
                    <a:srgbClr val="1D2F68"/>
                  </a:solidFill>
                  <a:latin typeface="Arial"/>
                  <a:ea typeface="Times New Roman"/>
                </a:rPr>
                <a:t>Finalize/ Submit PBN Distribution Package</a:t>
              </a:r>
              <a:endParaRPr lang="en-US" sz="800" dirty="0">
                <a:solidFill>
                  <a:srgbClr val="1D2F68"/>
                </a:solidFill>
                <a:latin typeface="Times New Roman"/>
                <a:ea typeface="Times New Roman"/>
              </a:endParaRPr>
            </a:p>
          </p:txBody>
        </p:sp>
        <p:cxnSp>
          <p:nvCxnSpPr>
            <p:cNvPr id="67" name="Straight Arrow Connector 38"/>
            <p:cNvCxnSpPr/>
            <p:nvPr/>
          </p:nvCxnSpPr>
          <p:spPr>
            <a:xfrm rot="16200000" flipV="1">
              <a:off x="2123578" y="-591452"/>
              <a:ext cx="12700" cy="1875363"/>
            </a:xfrm>
            <a:prstGeom prst="bentConnector3">
              <a:avLst>
                <a:gd name="adj1" fmla="val 1800000"/>
              </a:avLst>
            </a:prstGeom>
            <a:grpFill/>
            <a:ln w="9525" cap="flat" cmpd="sng" algn="ctr">
              <a:solidFill>
                <a:srgbClr val="1D2F68"/>
              </a:solidFill>
              <a:prstDash val="solid"/>
              <a:tailEnd type="triangle" w="med" len="lg"/>
            </a:ln>
            <a:effectLst/>
          </p:spPr>
        </p:cxnSp>
        <p:cxnSp>
          <p:nvCxnSpPr>
            <p:cNvPr id="68" name="Straight Arrow Connector 67"/>
            <p:cNvCxnSpPr/>
            <p:nvPr/>
          </p:nvCxnSpPr>
          <p:spPr>
            <a:xfrm>
              <a:off x="3442641" y="602261"/>
              <a:ext cx="301519" cy="0"/>
            </a:xfrm>
            <a:prstGeom prst="straightConnector1">
              <a:avLst/>
            </a:prstGeom>
            <a:grpFill/>
            <a:ln w="9525" cap="flat" cmpd="sng" algn="ctr">
              <a:solidFill>
                <a:srgbClr val="1D2F68"/>
              </a:solidFill>
              <a:prstDash val="solid"/>
              <a:tailEnd type="triangle" w="med" len="lg"/>
            </a:ln>
            <a:effectLst/>
          </p:spPr>
        </p:cxnSp>
        <p:cxnSp>
          <p:nvCxnSpPr>
            <p:cNvPr id="69" name="Straight Arrow Connector 68"/>
            <p:cNvCxnSpPr/>
            <p:nvPr/>
          </p:nvCxnSpPr>
          <p:spPr>
            <a:xfrm>
              <a:off x="3858485" y="858293"/>
              <a:ext cx="4643" cy="342361"/>
            </a:xfrm>
            <a:prstGeom prst="straightConnector1">
              <a:avLst/>
            </a:prstGeom>
            <a:grpFill/>
            <a:ln w="9525" cap="flat" cmpd="sng" algn="ctr">
              <a:solidFill>
                <a:srgbClr val="1D2F68"/>
              </a:solidFill>
              <a:prstDash val="solid"/>
              <a:tailEnd type="triangle" w="med" len="lg"/>
            </a:ln>
            <a:effectLst/>
          </p:spPr>
        </p:cxnSp>
        <p:sp>
          <p:nvSpPr>
            <p:cNvPr id="70" name="Flowchart: Multidocument 69"/>
            <p:cNvSpPr/>
            <p:nvPr/>
          </p:nvSpPr>
          <p:spPr>
            <a:xfrm>
              <a:off x="3440800" y="1200654"/>
              <a:ext cx="742492" cy="399148"/>
            </a:xfrm>
            <a:prstGeom prst="flowChartMultidocument">
              <a:avLst/>
            </a:prstGeom>
            <a:grpFill/>
            <a:ln w="9525" cap="flat" cmpd="sng" algn="ctr">
              <a:solidFill>
                <a:srgbClr val="1D2F68"/>
              </a:solidFill>
              <a:prstDash val="solid"/>
            </a:ln>
            <a:effectLst/>
          </p:spPr>
          <p:txBody>
            <a:bodyPr anchor="ctr"/>
            <a:lstStyle/>
            <a:p>
              <a:pPr algn="ctr">
                <a:spcBef>
                  <a:spcPts val="0"/>
                </a:spcBef>
                <a:spcAft>
                  <a:spcPts val="0"/>
                </a:spcAft>
                <a:buNone/>
                <a:defRPr/>
              </a:pPr>
              <a:r>
                <a:rPr lang="en-US" sz="800" dirty="0">
                  <a:solidFill>
                    <a:srgbClr val="1D2F68"/>
                  </a:solidFill>
                  <a:latin typeface="Arial"/>
                  <a:ea typeface="Times New Roman"/>
                </a:rPr>
                <a:t>Distribution Package</a:t>
              </a:r>
              <a:endParaRPr lang="en-US" sz="800" dirty="0">
                <a:solidFill>
                  <a:srgbClr val="1D2F68"/>
                </a:solidFill>
                <a:latin typeface="Times New Roman"/>
                <a:ea typeface="Times New Roman"/>
              </a:endParaRPr>
            </a:p>
          </p:txBody>
        </p:sp>
        <p:cxnSp>
          <p:nvCxnSpPr>
            <p:cNvPr id="71" name="Straight Arrow Connector 25"/>
            <p:cNvCxnSpPr/>
            <p:nvPr/>
          </p:nvCxnSpPr>
          <p:spPr>
            <a:xfrm rot="16200000" flipH="1">
              <a:off x="4297129" y="657367"/>
              <a:ext cx="297346" cy="699197"/>
            </a:xfrm>
            <a:prstGeom prst="bentConnector3">
              <a:avLst>
                <a:gd name="adj1" fmla="val 50000"/>
              </a:avLst>
            </a:prstGeom>
            <a:grpFill/>
            <a:ln w="9525" cap="flat" cmpd="sng" algn="ctr">
              <a:solidFill>
                <a:srgbClr val="1D2F68"/>
              </a:solidFill>
              <a:prstDash val="solid"/>
              <a:tailEnd type="triangle" w="med" len="lg"/>
            </a:ln>
            <a:effectLst/>
          </p:spPr>
        </p:cxnSp>
        <p:sp>
          <p:nvSpPr>
            <p:cNvPr id="72" name="Rectangle 71"/>
            <p:cNvSpPr/>
            <p:nvPr/>
          </p:nvSpPr>
          <p:spPr>
            <a:xfrm>
              <a:off x="895545" y="1153871"/>
              <a:ext cx="581891" cy="262769"/>
            </a:xfrm>
            <a:prstGeom prst="rect">
              <a:avLst/>
            </a:prstGeom>
            <a:grpFill/>
            <a:ln w="9525" cap="flat" cmpd="sng" algn="ctr">
              <a:solidFill>
                <a:srgbClr val="1D2F68"/>
              </a:solidFill>
              <a:prstDash val="solid"/>
            </a:ln>
            <a:effectLst/>
          </p:spPr>
          <p:txBody>
            <a:bodyPr lIns="0" tIns="0" rIns="0" bIns="0" anchor="ctr"/>
            <a:lstStyle/>
            <a:p>
              <a:pPr algn="ctr">
                <a:spcBef>
                  <a:spcPts val="0"/>
                </a:spcBef>
                <a:spcAft>
                  <a:spcPts val="0"/>
                </a:spcAft>
                <a:buNone/>
                <a:defRPr/>
              </a:pPr>
              <a:r>
                <a:rPr lang="en-US" sz="800" dirty="0">
                  <a:solidFill>
                    <a:srgbClr val="1D2F68"/>
                  </a:solidFill>
                  <a:latin typeface="Arial"/>
                  <a:ea typeface="Times New Roman"/>
                </a:rPr>
                <a:t>Prioritization Team Review and Chart Date Assignment</a:t>
              </a:r>
              <a:endParaRPr lang="en-US" sz="800" dirty="0">
                <a:solidFill>
                  <a:srgbClr val="1D2F68"/>
                </a:solidFill>
                <a:latin typeface="Times New Roman"/>
                <a:ea typeface="Times New Roman"/>
              </a:endParaRPr>
            </a:p>
          </p:txBody>
        </p:sp>
        <p:sp>
          <p:nvSpPr>
            <p:cNvPr id="73" name="Rectangle 72"/>
            <p:cNvSpPr/>
            <p:nvPr/>
          </p:nvSpPr>
          <p:spPr>
            <a:xfrm>
              <a:off x="4404239" y="1155639"/>
              <a:ext cx="782321" cy="486079"/>
            </a:xfrm>
            <a:prstGeom prst="rect">
              <a:avLst/>
            </a:prstGeom>
            <a:grpFill/>
            <a:ln w="9525" cap="flat" cmpd="sng" algn="ctr">
              <a:solidFill>
                <a:srgbClr val="1D2F68"/>
              </a:solidFill>
              <a:prstDash val="solid"/>
            </a:ln>
            <a:effectLst/>
          </p:spPr>
          <p:txBody>
            <a:bodyPr lIns="0" tIns="0" rIns="0" bIns="0" anchor="ctr"/>
            <a:lstStyle/>
            <a:p>
              <a:pPr algn="ctr">
                <a:spcBef>
                  <a:spcPts val="0"/>
                </a:spcBef>
                <a:spcAft>
                  <a:spcPts val="0"/>
                </a:spcAft>
                <a:buNone/>
                <a:defRPr/>
              </a:pPr>
              <a:r>
                <a:rPr lang="en-US" sz="800" dirty="0">
                  <a:solidFill>
                    <a:srgbClr val="1D2F68"/>
                  </a:solidFill>
                  <a:latin typeface="Arial"/>
                  <a:ea typeface="Times New Roman"/>
                </a:rPr>
                <a:t>Aeronautical Information Services (AJV-A)</a:t>
              </a:r>
              <a:endParaRPr lang="en-US" sz="800" dirty="0">
                <a:solidFill>
                  <a:srgbClr val="1D2F68"/>
                </a:solidFill>
                <a:latin typeface="Times New Roman"/>
                <a:ea typeface="Times New Roman"/>
              </a:endParaRPr>
            </a:p>
            <a:p>
              <a:pPr algn="ctr">
                <a:spcBef>
                  <a:spcPts val="0"/>
                </a:spcBef>
                <a:spcAft>
                  <a:spcPts val="0"/>
                </a:spcAft>
                <a:buNone/>
                <a:defRPr/>
              </a:pPr>
              <a:r>
                <a:rPr lang="en-US" sz="800" dirty="0">
                  <a:solidFill>
                    <a:srgbClr val="1D2F68"/>
                  </a:solidFill>
                  <a:latin typeface="Arial"/>
                  <a:ea typeface="Times New Roman"/>
                </a:rPr>
                <a:t>Development</a:t>
              </a:r>
              <a:endParaRPr lang="en-US" sz="800" dirty="0">
                <a:solidFill>
                  <a:srgbClr val="1D2F68"/>
                </a:solidFill>
                <a:latin typeface="Times New Roman"/>
                <a:ea typeface="Times New Roman"/>
              </a:endParaRPr>
            </a:p>
          </p:txBody>
        </p:sp>
      </p:grpSp>
      <p:sp>
        <p:nvSpPr>
          <p:cNvPr id="74" name="Rectangle 2"/>
          <p:cNvSpPr>
            <a:spLocks noChangeArrowheads="1"/>
          </p:cNvSpPr>
          <p:nvPr/>
        </p:nvSpPr>
        <p:spPr bwMode="auto">
          <a:xfrm>
            <a:off x="4650389" y="2598019"/>
            <a:ext cx="681038" cy="33813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2800" b="1">
                <a:solidFill>
                  <a:schemeClr val="bg1"/>
                </a:solidFill>
                <a:latin typeface="Arial" panose="020B0604020202020204" pitchFamily="34" charset="0"/>
              </a:defRPr>
            </a:lvl1pPr>
            <a:lvl2pPr marL="742950" indent="-285750" eaLnBrk="0" hangingPunct="0">
              <a:spcBef>
                <a:spcPct val="20000"/>
              </a:spcBef>
              <a:buChar char="–"/>
              <a:defRPr sz="2400">
                <a:solidFill>
                  <a:schemeClr val="bg1"/>
                </a:solidFill>
                <a:latin typeface="Arial" panose="020B0604020202020204" pitchFamily="34" charset="0"/>
              </a:defRPr>
            </a:lvl2pPr>
            <a:lvl3pPr marL="1143000" indent="-228600" eaLnBrk="0" hangingPunct="0">
              <a:spcBef>
                <a:spcPct val="20000"/>
              </a:spcBef>
              <a:buChar char="•"/>
              <a:defRPr sz="2000">
                <a:solidFill>
                  <a:schemeClr val="bg1"/>
                </a:solidFill>
                <a:latin typeface="Arial" panose="020B0604020202020204" pitchFamily="34" charset="0"/>
              </a:defRPr>
            </a:lvl3pPr>
            <a:lvl4pPr marL="1600200" indent="-228600" eaLnBrk="0" hangingPunct="0">
              <a:spcBef>
                <a:spcPct val="20000"/>
              </a:spcBef>
              <a:buChar char="–"/>
              <a:defRPr>
                <a:solidFill>
                  <a:schemeClr val="bg1"/>
                </a:solidFill>
                <a:latin typeface="Arial" panose="020B0604020202020204" pitchFamily="34" charset="0"/>
              </a:defRPr>
            </a:lvl4pPr>
            <a:lvl5pPr marL="2057400" indent="-228600" eaLnBrk="0" hangingPunct="0">
              <a:spcBef>
                <a:spcPct val="20000"/>
              </a:spcBef>
              <a:buChar char="»"/>
              <a:defRPr>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a:solidFill>
                  <a:schemeClr val="bg1"/>
                </a:solidFill>
                <a:latin typeface="Arial" panose="020B0604020202020204" pitchFamily="34" charset="0"/>
              </a:defRPr>
            </a:lvl9pPr>
          </a:lstStyle>
          <a:p>
            <a:pPr algn="ctr" eaLnBrk="1" hangingPunct="1">
              <a:spcBef>
                <a:spcPct val="0"/>
              </a:spcBef>
              <a:buFontTx/>
              <a:buNone/>
            </a:pPr>
            <a:r>
              <a:rPr lang="en-US" altLang="en-US" sz="800" b="0" dirty="0">
                <a:solidFill>
                  <a:srgbClr val="1D2F68"/>
                </a:solidFill>
                <a:cs typeface="Times New Roman" panose="02020603050405020304" pitchFamily="18" charset="0"/>
              </a:rPr>
              <a:t>FWG</a:t>
            </a:r>
          </a:p>
          <a:p>
            <a:pPr algn="ctr" eaLnBrk="1" hangingPunct="1">
              <a:spcBef>
                <a:spcPct val="0"/>
              </a:spcBef>
              <a:buFontTx/>
              <a:buNone/>
            </a:pPr>
            <a:r>
              <a:rPr lang="en-US" altLang="en-US" sz="800" b="0" dirty="0">
                <a:solidFill>
                  <a:srgbClr val="1D2F68"/>
                </a:solidFill>
                <a:cs typeface="Times New Roman" panose="02020603050405020304" pitchFamily="18" charset="0"/>
              </a:rPr>
              <a:t>Review</a:t>
            </a:r>
            <a:endParaRPr lang="en-US" altLang="en-US" sz="800" b="0" dirty="0">
              <a:solidFill>
                <a:srgbClr val="1D2F68"/>
              </a:solidFill>
              <a:latin typeface="Times New Roman" panose="02020603050405020304" pitchFamily="18" charset="0"/>
              <a:cs typeface="Times New Roman" panose="02020603050405020304" pitchFamily="18" charset="0"/>
            </a:endParaRPr>
          </a:p>
        </p:txBody>
      </p:sp>
      <p:cxnSp>
        <p:nvCxnSpPr>
          <p:cNvPr id="75" name="Straight Arrow Connector 74"/>
          <p:cNvCxnSpPr/>
          <p:nvPr/>
        </p:nvCxnSpPr>
        <p:spPr>
          <a:xfrm flipV="1">
            <a:off x="6849025" y="2690512"/>
            <a:ext cx="542611" cy="5024"/>
          </a:xfrm>
          <a:prstGeom prst="straightConnector1">
            <a:avLst/>
          </a:prstGeom>
          <a:noFill/>
          <a:ln w="9525" cap="flat" cmpd="sng" algn="ctr">
            <a:solidFill>
              <a:srgbClr val="1D2F68"/>
            </a:solidFill>
            <a:prstDash val="solid"/>
            <a:tailEnd type="triangle" w="med" len="lg"/>
          </a:ln>
          <a:effectLst/>
        </p:spPr>
      </p:cxnSp>
      <p:sp>
        <p:nvSpPr>
          <p:cNvPr id="4" name="Rectangle 3"/>
          <p:cNvSpPr/>
          <p:nvPr/>
        </p:nvSpPr>
        <p:spPr>
          <a:xfrm>
            <a:off x="3505200" y="549892"/>
            <a:ext cx="4572000" cy="830997"/>
          </a:xfrm>
          <a:prstGeom prst="rect">
            <a:avLst/>
          </a:prstGeom>
        </p:spPr>
        <p:txBody>
          <a:bodyPr>
            <a:spAutoFit/>
          </a:bodyPr>
          <a:lstStyle/>
          <a:p>
            <a:r>
              <a:rPr lang="en-US" sz="2400" b="1" dirty="0">
                <a:solidFill>
                  <a:schemeClr val="tx2">
                    <a:lumMod val="75000"/>
                  </a:schemeClr>
                </a:solidFill>
                <a:latin typeface="Arial" panose="020B0604020202020204" pitchFamily="34" charset="0"/>
                <a:cs typeface="Arial" panose="020B0604020202020204" pitchFamily="34" charset="0"/>
              </a:rPr>
              <a:t>Phase 2 </a:t>
            </a:r>
            <a:br>
              <a:rPr lang="en-US" sz="2400" u="sng" dirty="0">
                <a:solidFill>
                  <a:schemeClr val="tx2">
                    <a:lumMod val="75000"/>
                  </a:schemeClr>
                </a:solidFill>
                <a:latin typeface="Arial" panose="020B0604020202020204" pitchFamily="34" charset="0"/>
                <a:cs typeface="Arial" panose="020B0604020202020204" pitchFamily="34" charset="0"/>
              </a:rPr>
            </a:br>
            <a:endParaRPr lang="en-US" sz="2400" dirty="0"/>
          </a:p>
        </p:txBody>
      </p:sp>
    </p:spTree>
    <p:extLst>
      <p:ext uri="{BB962C8B-B14F-4D97-AF65-F5344CB8AC3E}">
        <p14:creationId xmlns:p14="http://schemas.microsoft.com/office/powerpoint/2010/main" val="1630350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3" name="Group 1"/>
          <p:cNvGrpSpPr/>
          <p:nvPr/>
        </p:nvGrpSpPr>
        <p:grpSpPr>
          <a:xfrm>
            <a:off x="-901446" y="1232574"/>
            <a:ext cx="9397327" cy="2810136"/>
            <a:chOff x="0" y="0"/>
            <a:chExt cx="9397325" cy="2810135"/>
          </a:xfrm>
        </p:grpSpPr>
        <p:sp>
          <p:nvSpPr>
            <p:cNvPr id="441" name="AutoShape 23"/>
            <p:cNvSpPr/>
            <p:nvPr/>
          </p:nvSpPr>
          <p:spPr>
            <a:xfrm>
              <a:off x="3931021" y="0"/>
              <a:ext cx="3001937" cy="1045550"/>
            </a:xfrm>
            <a:custGeom>
              <a:avLst/>
              <a:gdLst/>
              <a:ahLst/>
              <a:cxnLst>
                <a:cxn ang="0">
                  <a:pos x="wd2" y="hd2"/>
                </a:cxn>
                <a:cxn ang="5400000">
                  <a:pos x="wd2" y="hd2"/>
                </a:cxn>
                <a:cxn ang="10800000">
                  <a:pos x="wd2" y="hd2"/>
                </a:cxn>
                <a:cxn ang="16200000">
                  <a:pos x="wd2" y="hd2"/>
                </a:cxn>
              </a:cxnLst>
              <a:rect l="0" t="0" r="r" b="b"/>
              <a:pathLst>
                <a:path w="21600" h="21600" extrusionOk="0">
                  <a:moveTo>
                    <a:pt x="21499" y="164"/>
                  </a:moveTo>
                  <a:lnTo>
                    <a:pt x="21499" y="21600"/>
                  </a:lnTo>
                  <a:lnTo>
                    <a:pt x="21600" y="21600"/>
                  </a:lnTo>
                  <a:lnTo>
                    <a:pt x="21600" y="291"/>
                  </a:lnTo>
                  <a:lnTo>
                    <a:pt x="21543" y="291"/>
                  </a:lnTo>
                  <a:lnTo>
                    <a:pt x="21499" y="164"/>
                  </a:lnTo>
                  <a:close/>
                  <a:moveTo>
                    <a:pt x="329" y="3055"/>
                  </a:moveTo>
                  <a:lnTo>
                    <a:pt x="0" y="3055"/>
                  </a:lnTo>
                  <a:lnTo>
                    <a:pt x="380" y="6709"/>
                  </a:lnTo>
                  <a:lnTo>
                    <a:pt x="722" y="3436"/>
                  </a:lnTo>
                  <a:lnTo>
                    <a:pt x="329" y="3436"/>
                  </a:lnTo>
                  <a:lnTo>
                    <a:pt x="329" y="3055"/>
                  </a:lnTo>
                  <a:close/>
                  <a:moveTo>
                    <a:pt x="21575" y="0"/>
                  </a:moveTo>
                  <a:lnTo>
                    <a:pt x="348" y="0"/>
                  </a:lnTo>
                  <a:lnTo>
                    <a:pt x="329" y="73"/>
                  </a:lnTo>
                  <a:lnTo>
                    <a:pt x="329" y="3436"/>
                  </a:lnTo>
                  <a:lnTo>
                    <a:pt x="424" y="3436"/>
                  </a:lnTo>
                  <a:lnTo>
                    <a:pt x="424" y="291"/>
                  </a:lnTo>
                  <a:lnTo>
                    <a:pt x="380" y="291"/>
                  </a:lnTo>
                  <a:lnTo>
                    <a:pt x="424" y="164"/>
                  </a:lnTo>
                  <a:lnTo>
                    <a:pt x="21600" y="164"/>
                  </a:lnTo>
                  <a:lnTo>
                    <a:pt x="21600" y="73"/>
                  </a:lnTo>
                  <a:lnTo>
                    <a:pt x="21575" y="0"/>
                  </a:lnTo>
                  <a:close/>
                  <a:moveTo>
                    <a:pt x="760" y="3055"/>
                  </a:moveTo>
                  <a:lnTo>
                    <a:pt x="424" y="3055"/>
                  </a:lnTo>
                  <a:lnTo>
                    <a:pt x="424" y="3436"/>
                  </a:lnTo>
                  <a:lnTo>
                    <a:pt x="722" y="3436"/>
                  </a:lnTo>
                  <a:lnTo>
                    <a:pt x="760" y="3055"/>
                  </a:lnTo>
                  <a:close/>
                  <a:moveTo>
                    <a:pt x="424" y="164"/>
                  </a:moveTo>
                  <a:lnTo>
                    <a:pt x="380" y="291"/>
                  </a:lnTo>
                  <a:lnTo>
                    <a:pt x="424" y="291"/>
                  </a:lnTo>
                  <a:lnTo>
                    <a:pt x="424" y="164"/>
                  </a:lnTo>
                  <a:close/>
                  <a:moveTo>
                    <a:pt x="21499" y="164"/>
                  </a:moveTo>
                  <a:lnTo>
                    <a:pt x="424" y="164"/>
                  </a:lnTo>
                  <a:lnTo>
                    <a:pt x="424" y="291"/>
                  </a:lnTo>
                  <a:lnTo>
                    <a:pt x="21499" y="291"/>
                  </a:lnTo>
                  <a:lnTo>
                    <a:pt x="21499" y="164"/>
                  </a:lnTo>
                  <a:close/>
                  <a:moveTo>
                    <a:pt x="21600" y="164"/>
                  </a:moveTo>
                  <a:lnTo>
                    <a:pt x="21499" y="164"/>
                  </a:lnTo>
                  <a:lnTo>
                    <a:pt x="21543" y="291"/>
                  </a:lnTo>
                  <a:lnTo>
                    <a:pt x="21600" y="291"/>
                  </a:lnTo>
                  <a:lnTo>
                    <a:pt x="21600" y="164"/>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42" name="AutoShape 22"/>
            <p:cNvSpPr/>
            <p:nvPr/>
          </p:nvSpPr>
          <p:spPr>
            <a:xfrm>
              <a:off x="2613936" y="628385"/>
              <a:ext cx="2722154" cy="363480"/>
            </a:xfrm>
            <a:custGeom>
              <a:avLst/>
              <a:gdLst/>
              <a:ahLst/>
              <a:cxnLst>
                <a:cxn ang="0">
                  <a:pos x="wd2" y="hd2"/>
                </a:cxn>
                <a:cxn ang="5400000">
                  <a:pos x="wd2" y="hd2"/>
                </a:cxn>
                <a:cxn ang="10800000">
                  <a:pos x="wd2" y="hd2"/>
                </a:cxn>
                <a:cxn ang="16200000">
                  <a:pos x="wd2" y="hd2"/>
                </a:cxn>
              </a:cxnLst>
              <a:rect l="0" t="0" r="r" b="b"/>
              <a:pathLst>
                <a:path w="21600" h="21600" extrusionOk="0">
                  <a:moveTo>
                    <a:pt x="21593" y="0"/>
                  </a:moveTo>
                  <a:lnTo>
                    <a:pt x="7" y="0"/>
                  </a:lnTo>
                  <a:lnTo>
                    <a:pt x="0" y="157"/>
                  </a:lnTo>
                  <a:lnTo>
                    <a:pt x="0" y="21495"/>
                  </a:lnTo>
                  <a:lnTo>
                    <a:pt x="7" y="21600"/>
                  </a:lnTo>
                  <a:lnTo>
                    <a:pt x="21593" y="21600"/>
                  </a:lnTo>
                  <a:lnTo>
                    <a:pt x="21600" y="21495"/>
                  </a:lnTo>
                  <a:lnTo>
                    <a:pt x="21600" y="21338"/>
                  </a:lnTo>
                  <a:lnTo>
                    <a:pt x="63" y="21338"/>
                  </a:lnTo>
                  <a:lnTo>
                    <a:pt x="28" y="21077"/>
                  </a:lnTo>
                  <a:lnTo>
                    <a:pt x="63" y="21077"/>
                  </a:lnTo>
                  <a:lnTo>
                    <a:pt x="63" y="575"/>
                  </a:lnTo>
                  <a:lnTo>
                    <a:pt x="28" y="575"/>
                  </a:lnTo>
                  <a:lnTo>
                    <a:pt x="63" y="262"/>
                  </a:lnTo>
                  <a:lnTo>
                    <a:pt x="21600" y="262"/>
                  </a:lnTo>
                  <a:lnTo>
                    <a:pt x="21600" y="157"/>
                  </a:lnTo>
                  <a:lnTo>
                    <a:pt x="21593" y="0"/>
                  </a:lnTo>
                  <a:close/>
                  <a:moveTo>
                    <a:pt x="63" y="21077"/>
                  </a:moveTo>
                  <a:lnTo>
                    <a:pt x="28" y="21077"/>
                  </a:lnTo>
                  <a:lnTo>
                    <a:pt x="63" y="21338"/>
                  </a:lnTo>
                  <a:lnTo>
                    <a:pt x="63" y="21077"/>
                  </a:lnTo>
                  <a:close/>
                  <a:moveTo>
                    <a:pt x="21537" y="21077"/>
                  </a:moveTo>
                  <a:lnTo>
                    <a:pt x="63" y="21077"/>
                  </a:lnTo>
                  <a:lnTo>
                    <a:pt x="63" y="21338"/>
                  </a:lnTo>
                  <a:lnTo>
                    <a:pt x="21537" y="21338"/>
                  </a:lnTo>
                  <a:lnTo>
                    <a:pt x="21537" y="21077"/>
                  </a:lnTo>
                  <a:close/>
                  <a:moveTo>
                    <a:pt x="21537" y="262"/>
                  </a:moveTo>
                  <a:lnTo>
                    <a:pt x="21537" y="21338"/>
                  </a:lnTo>
                  <a:lnTo>
                    <a:pt x="21572" y="21077"/>
                  </a:lnTo>
                  <a:lnTo>
                    <a:pt x="21600" y="21077"/>
                  </a:lnTo>
                  <a:lnTo>
                    <a:pt x="21600" y="575"/>
                  </a:lnTo>
                  <a:lnTo>
                    <a:pt x="21572" y="575"/>
                  </a:lnTo>
                  <a:lnTo>
                    <a:pt x="21537" y="262"/>
                  </a:lnTo>
                  <a:close/>
                  <a:moveTo>
                    <a:pt x="21600" y="21077"/>
                  </a:moveTo>
                  <a:lnTo>
                    <a:pt x="21572" y="21077"/>
                  </a:lnTo>
                  <a:lnTo>
                    <a:pt x="21537" y="21338"/>
                  </a:lnTo>
                  <a:lnTo>
                    <a:pt x="21600" y="21338"/>
                  </a:lnTo>
                  <a:lnTo>
                    <a:pt x="21600" y="21077"/>
                  </a:lnTo>
                  <a:close/>
                  <a:moveTo>
                    <a:pt x="63" y="262"/>
                  </a:moveTo>
                  <a:lnTo>
                    <a:pt x="28" y="575"/>
                  </a:lnTo>
                  <a:lnTo>
                    <a:pt x="63" y="575"/>
                  </a:lnTo>
                  <a:lnTo>
                    <a:pt x="63" y="262"/>
                  </a:lnTo>
                  <a:close/>
                  <a:moveTo>
                    <a:pt x="21537" y="262"/>
                  </a:moveTo>
                  <a:lnTo>
                    <a:pt x="63" y="262"/>
                  </a:lnTo>
                  <a:lnTo>
                    <a:pt x="63" y="575"/>
                  </a:lnTo>
                  <a:lnTo>
                    <a:pt x="21537" y="575"/>
                  </a:lnTo>
                  <a:lnTo>
                    <a:pt x="21537" y="262"/>
                  </a:lnTo>
                  <a:close/>
                  <a:moveTo>
                    <a:pt x="21600" y="262"/>
                  </a:moveTo>
                  <a:lnTo>
                    <a:pt x="21537" y="262"/>
                  </a:lnTo>
                  <a:lnTo>
                    <a:pt x="21572" y="575"/>
                  </a:lnTo>
                  <a:lnTo>
                    <a:pt x="21600" y="575"/>
                  </a:lnTo>
                  <a:lnTo>
                    <a:pt x="21600" y="262"/>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43" name="AutoShape 21"/>
            <p:cNvSpPr/>
            <p:nvPr/>
          </p:nvSpPr>
          <p:spPr>
            <a:xfrm>
              <a:off x="5510293" y="1460073"/>
              <a:ext cx="524372" cy="105612"/>
            </a:xfrm>
            <a:custGeom>
              <a:avLst/>
              <a:gdLst/>
              <a:ahLst/>
              <a:cxnLst>
                <a:cxn ang="0">
                  <a:pos x="wd2" y="hd2"/>
                </a:cxn>
                <a:cxn ang="5400000">
                  <a:pos x="wd2" y="hd2"/>
                </a:cxn>
                <a:cxn ang="10800000">
                  <a:pos x="wd2" y="hd2"/>
                </a:cxn>
                <a:cxn ang="16200000">
                  <a:pos x="wd2" y="hd2"/>
                </a:cxn>
              </a:cxnLst>
              <a:rect l="0" t="0" r="r" b="b"/>
              <a:pathLst>
                <a:path w="21600" h="21600" extrusionOk="0">
                  <a:moveTo>
                    <a:pt x="14315" y="12060"/>
                  </a:moveTo>
                  <a:lnTo>
                    <a:pt x="14315" y="21600"/>
                  </a:lnTo>
                  <a:lnTo>
                    <a:pt x="20730" y="12060"/>
                  </a:lnTo>
                  <a:lnTo>
                    <a:pt x="14315" y="12060"/>
                  </a:lnTo>
                  <a:close/>
                  <a:moveTo>
                    <a:pt x="14315" y="9180"/>
                  </a:moveTo>
                  <a:lnTo>
                    <a:pt x="14315" y="12060"/>
                  </a:lnTo>
                  <a:lnTo>
                    <a:pt x="15077" y="12060"/>
                  </a:lnTo>
                  <a:lnTo>
                    <a:pt x="15077" y="9180"/>
                  </a:lnTo>
                  <a:lnTo>
                    <a:pt x="14315" y="9180"/>
                  </a:lnTo>
                  <a:close/>
                  <a:moveTo>
                    <a:pt x="14315" y="0"/>
                  </a:moveTo>
                  <a:lnTo>
                    <a:pt x="14315" y="9180"/>
                  </a:lnTo>
                  <a:lnTo>
                    <a:pt x="15077" y="9180"/>
                  </a:lnTo>
                  <a:lnTo>
                    <a:pt x="15077" y="12060"/>
                  </a:lnTo>
                  <a:lnTo>
                    <a:pt x="20730" y="12060"/>
                  </a:lnTo>
                  <a:lnTo>
                    <a:pt x="21600" y="10800"/>
                  </a:lnTo>
                  <a:lnTo>
                    <a:pt x="14315" y="0"/>
                  </a:lnTo>
                  <a:close/>
                  <a:moveTo>
                    <a:pt x="0" y="9000"/>
                  </a:moveTo>
                  <a:lnTo>
                    <a:pt x="0" y="11880"/>
                  </a:lnTo>
                  <a:lnTo>
                    <a:pt x="14315" y="12060"/>
                  </a:lnTo>
                  <a:lnTo>
                    <a:pt x="14315" y="9180"/>
                  </a:lnTo>
                  <a:lnTo>
                    <a:pt x="0" y="9000"/>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44" name="AutoShape 20"/>
            <p:cNvSpPr/>
            <p:nvPr/>
          </p:nvSpPr>
          <p:spPr>
            <a:xfrm>
              <a:off x="5332570" y="1199565"/>
              <a:ext cx="1110330" cy="1407269"/>
            </a:xfrm>
            <a:custGeom>
              <a:avLst/>
              <a:gdLst/>
              <a:ahLst/>
              <a:cxnLst>
                <a:cxn ang="0">
                  <a:pos x="wd2" y="hd2"/>
                </a:cxn>
                <a:cxn ang="5400000">
                  <a:pos x="wd2" y="hd2"/>
                </a:cxn>
                <a:cxn ang="10800000">
                  <a:pos x="wd2" y="hd2"/>
                </a:cxn>
                <a:cxn ang="16200000">
                  <a:pos x="wd2" y="hd2"/>
                </a:cxn>
              </a:cxnLst>
              <a:rect l="0" t="0" r="r" b="b"/>
              <a:pathLst>
                <a:path w="21600" h="21600" extrusionOk="0">
                  <a:moveTo>
                    <a:pt x="18177" y="19979"/>
                  </a:moveTo>
                  <a:lnTo>
                    <a:pt x="18177" y="21600"/>
                  </a:lnTo>
                  <a:lnTo>
                    <a:pt x="21189" y="20884"/>
                  </a:lnTo>
                  <a:lnTo>
                    <a:pt x="18519" y="20884"/>
                  </a:lnTo>
                  <a:lnTo>
                    <a:pt x="18519" y="20695"/>
                  </a:lnTo>
                  <a:lnTo>
                    <a:pt x="21189" y="20695"/>
                  </a:lnTo>
                  <a:lnTo>
                    <a:pt x="18177" y="19979"/>
                  </a:lnTo>
                  <a:close/>
                  <a:moveTo>
                    <a:pt x="1455" y="108"/>
                  </a:moveTo>
                  <a:lnTo>
                    <a:pt x="1455" y="20857"/>
                  </a:lnTo>
                  <a:lnTo>
                    <a:pt x="1506" y="20884"/>
                  </a:lnTo>
                  <a:lnTo>
                    <a:pt x="18177" y="20884"/>
                  </a:lnTo>
                  <a:lnTo>
                    <a:pt x="18177" y="20789"/>
                  </a:lnTo>
                  <a:lnTo>
                    <a:pt x="1712" y="20789"/>
                  </a:lnTo>
                  <a:lnTo>
                    <a:pt x="1592" y="20695"/>
                  </a:lnTo>
                  <a:lnTo>
                    <a:pt x="1712" y="20695"/>
                  </a:lnTo>
                  <a:lnTo>
                    <a:pt x="1712" y="203"/>
                  </a:lnTo>
                  <a:lnTo>
                    <a:pt x="1592" y="203"/>
                  </a:lnTo>
                  <a:lnTo>
                    <a:pt x="1455" y="108"/>
                  </a:lnTo>
                  <a:close/>
                  <a:moveTo>
                    <a:pt x="21189" y="20695"/>
                  </a:moveTo>
                  <a:lnTo>
                    <a:pt x="18519" y="20695"/>
                  </a:lnTo>
                  <a:lnTo>
                    <a:pt x="18519" y="20884"/>
                  </a:lnTo>
                  <a:lnTo>
                    <a:pt x="21189" y="20884"/>
                  </a:lnTo>
                  <a:lnTo>
                    <a:pt x="21600" y="20789"/>
                  </a:lnTo>
                  <a:lnTo>
                    <a:pt x="21189" y="20695"/>
                  </a:lnTo>
                  <a:close/>
                  <a:moveTo>
                    <a:pt x="1712" y="20695"/>
                  </a:moveTo>
                  <a:lnTo>
                    <a:pt x="1592" y="20695"/>
                  </a:lnTo>
                  <a:lnTo>
                    <a:pt x="1712" y="20789"/>
                  </a:lnTo>
                  <a:lnTo>
                    <a:pt x="1712" y="20695"/>
                  </a:lnTo>
                  <a:close/>
                  <a:moveTo>
                    <a:pt x="18177" y="20695"/>
                  </a:moveTo>
                  <a:lnTo>
                    <a:pt x="1712" y="20695"/>
                  </a:lnTo>
                  <a:lnTo>
                    <a:pt x="1712" y="20789"/>
                  </a:lnTo>
                  <a:lnTo>
                    <a:pt x="18177" y="20789"/>
                  </a:lnTo>
                  <a:lnTo>
                    <a:pt x="18177" y="20695"/>
                  </a:lnTo>
                  <a:close/>
                  <a:moveTo>
                    <a:pt x="1660" y="0"/>
                  </a:moveTo>
                  <a:lnTo>
                    <a:pt x="0" y="0"/>
                  </a:lnTo>
                  <a:lnTo>
                    <a:pt x="0" y="203"/>
                  </a:lnTo>
                  <a:lnTo>
                    <a:pt x="1455" y="203"/>
                  </a:lnTo>
                  <a:lnTo>
                    <a:pt x="1455" y="108"/>
                  </a:lnTo>
                  <a:lnTo>
                    <a:pt x="1712" y="108"/>
                  </a:lnTo>
                  <a:lnTo>
                    <a:pt x="1712" y="54"/>
                  </a:lnTo>
                  <a:lnTo>
                    <a:pt x="1660" y="0"/>
                  </a:lnTo>
                  <a:close/>
                  <a:moveTo>
                    <a:pt x="1712" y="108"/>
                  </a:moveTo>
                  <a:lnTo>
                    <a:pt x="1455" y="108"/>
                  </a:lnTo>
                  <a:lnTo>
                    <a:pt x="1592" y="203"/>
                  </a:lnTo>
                  <a:lnTo>
                    <a:pt x="1712" y="203"/>
                  </a:lnTo>
                  <a:lnTo>
                    <a:pt x="1712" y="108"/>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45" name="AutoShape 19"/>
            <p:cNvSpPr/>
            <p:nvPr/>
          </p:nvSpPr>
          <p:spPr>
            <a:xfrm>
              <a:off x="2613936" y="1420469"/>
              <a:ext cx="2722154" cy="275469"/>
            </a:xfrm>
            <a:custGeom>
              <a:avLst/>
              <a:gdLst/>
              <a:ahLst/>
              <a:cxnLst>
                <a:cxn ang="0">
                  <a:pos x="wd2" y="hd2"/>
                </a:cxn>
                <a:cxn ang="5400000">
                  <a:pos x="wd2" y="hd2"/>
                </a:cxn>
                <a:cxn ang="10800000">
                  <a:pos x="wd2" y="hd2"/>
                </a:cxn>
                <a:cxn ang="16200000">
                  <a:pos x="wd2" y="hd2"/>
                </a:cxn>
              </a:cxnLst>
              <a:rect l="0" t="0" r="r" b="b"/>
              <a:pathLst>
                <a:path w="21600" h="21600" extrusionOk="0">
                  <a:moveTo>
                    <a:pt x="21593" y="0"/>
                  </a:moveTo>
                  <a:lnTo>
                    <a:pt x="7" y="0"/>
                  </a:lnTo>
                  <a:lnTo>
                    <a:pt x="0" y="207"/>
                  </a:lnTo>
                  <a:lnTo>
                    <a:pt x="0" y="21462"/>
                  </a:lnTo>
                  <a:lnTo>
                    <a:pt x="7" y="21600"/>
                  </a:lnTo>
                  <a:lnTo>
                    <a:pt x="21593" y="21600"/>
                  </a:lnTo>
                  <a:lnTo>
                    <a:pt x="21600" y="21462"/>
                  </a:lnTo>
                  <a:lnTo>
                    <a:pt x="21600" y="21186"/>
                  </a:lnTo>
                  <a:lnTo>
                    <a:pt x="63" y="21186"/>
                  </a:lnTo>
                  <a:lnTo>
                    <a:pt x="28" y="20910"/>
                  </a:lnTo>
                  <a:lnTo>
                    <a:pt x="63" y="20910"/>
                  </a:lnTo>
                  <a:lnTo>
                    <a:pt x="63" y="759"/>
                  </a:lnTo>
                  <a:lnTo>
                    <a:pt x="28" y="759"/>
                  </a:lnTo>
                  <a:lnTo>
                    <a:pt x="63" y="345"/>
                  </a:lnTo>
                  <a:lnTo>
                    <a:pt x="21600" y="345"/>
                  </a:lnTo>
                  <a:lnTo>
                    <a:pt x="21600" y="207"/>
                  </a:lnTo>
                  <a:lnTo>
                    <a:pt x="21593" y="0"/>
                  </a:lnTo>
                  <a:close/>
                  <a:moveTo>
                    <a:pt x="63" y="20910"/>
                  </a:moveTo>
                  <a:lnTo>
                    <a:pt x="28" y="20910"/>
                  </a:lnTo>
                  <a:lnTo>
                    <a:pt x="63" y="21186"/>
                  </a:lnTo>
                  <a:lnTo>
                    <a:pt x="63" y="20910"/>
                  </a:lnTo>
                  <a:close/>
                  <a:moveTo>
                    <a:pt x="21537" y="20910"/>
                  </a:moveTo>
                  <a:lnTo>
                    <a:pt x="63" y="20910"/>
                  </a:lnTo>
                  <a:lnTo>
                    <a:pt x="63" y="21186"/>
                  </a:lnTo>
                  <a:lnTo>
                    <a:pt x="21537" y="21186"/>
                  </a:lnTo>
                  <a:lnTo>
                    <a:pt x="21537" y="20910"/>
                  </a:lnTo>
                  <a:close/>
                  <a:moveTo>
                    <a:pt x="21537" y="345"/>
                  </a:moveTo>
                  <a:lnTo>
                    <a:pt x="21537" y="21186"/>
                  </a:lnTo>
                  <a:lnTo>
                    <a:pt x="21572" y="20910"/>
                  </a:lnTo>
                  <a:lnTo>
                    <a:pt x="21600" y="20910"/>
                  </a:lnTo>
                  <a:lnTo>
                    <a:pt x="21600" y="759"/>
                  </a:lnTo>
                  <a:lnTo>
                    <a:pt x="21572" y="759"/>
                  </a:lnTo>
                  <a:lnTo>
                    <a:pt x="21537" y="345"/>
                  </a:lnTo>
                  <a:close/>
                  <a:moveTo>
                    <a:pt x="21600" y="20910"/>
                  </a:moveTo>
                  <a:lnTo>
                    <a:pt x="21572" y="20910"/>
                  </a:lnTo>
                  <a:lnTo>
                    <a:pt x="21537" y="21186"/>
                  </a:lnTo>
                  <a:lnTo>
                    <a:pt x="21600" y="21186"/>
                  </a:lnTo>
                  <a:lnTo>
                    <a:pt x="21600" y="20910"/>
                  </a:lnTo>
                  <a:close/>
                  <a:moveTo>
                    <a:pt x="63" y="345"/>
                  </a:moveTo>
                  <a:lnTo>
                    <a:pt x="28" y="759"/>
                  </a:lnTo>
                  <a:lnTo>
                    <a:pt x="63" y="759"/>
                  </a:lnTo>
                  <a:lnTo>
                    <a:pt x="63" y="345"/>
                  </a:lnTo>
                  <a:close/>
                  <a:moveTo>
                    <a:pt x="21537" y="345"/>
                  </a:moveTo>
                  <a:lnTo>
                    <a:pt x="63" y="345"/>
                  </a:lnTo>
                  <a:lnTo>
                    <a:pt x="63" y="759"/>
                  </a:lnTo>
                  <a:lnTo>
                    <a:pt x="21537" y="759"/>
                  </a:lnTo>
                  <a:lnTo>
                    <a:pt x="21537" y="345"/>
                  </a:lnTo>
                  <a:close/>
                  <a:moveTo>
                    <a:pt x="21600" y="345"/>
                  </a:moveTo>
                  <a:lnTo>
                    <a:pt x="21537" y="345"/>
                  </a:lnTo>
                  <a:lnTo>
                    <a:pt x="21572" y="759"/>
                  </a:lnTo>
                  <a:lnTo>
                    <a:pt x="21600" y="759"/>
                  </a:lnTo>
                  <a:lnTo>
                    <a:pt x="21600" y="345"/>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46" name="AutoShape 18"/>
            <p:cNvSpPr/>
            <p:nvPr/>
          </p:nvSpPr>
          <p:spPr>
            <a:xfrm>
              <a:off x="2613936" y="1069312"/>
              <a:ext cx="2722154" cy="274590"/>
            </a:xfrm>
            <a:custGeom>
              <a:avLst/>
              <a:gdLst/>
              <a:ahLst/>
              <a:cxnLst>
                <a:cxn ang="0">
                  <a:pos x="wd2" y="hd2"/>
                </a:cxn>
                <a:cxn ang="5400000">
                  <a:pos x="wd2" y="hd2"/>
                </a:cxn>
                <a:cxn ang="10800000">
                  <a:pos x="wd2" y="hd2"/>
                </a:cxn>
                <a:cxn ang="16200000">
                  <a:pos x="wd2" y="hd2"/>
                </a:cxn>
              </a:cxnLst>
              <a:rect l="0" t="0" r="r" b="b"/>
              <a:pathLst>
                <a:path w="21600" h="21600" extrusionOk="0">
                  <a:moveTo>
                    <a:pt x="21593" y="0"/>
                  </a:moveTo>
                  <a:lnTo>
                    <a:pt x="7" y="0"/>
                  </a:lnTo>
                  <a:lnTo>
                    <a:pt x="0" y="138"/>
                  </a:lnTo>
                  <a:lnTo>
                    <a:pt x="0" y="21392"/>
                  </a:lnTo>
                  <a:lnTo>
                    <a:pt x="7" y="21600"/>
                  </a:lnTo>
                  <a:lnTo>
                    <a:pt x="21593" y="21600"/>
                  </a:lnTo>
                  <a:lnTo>
                    <a:pt x="21600" y="21392"/>
                  </a:lnTo>
                  <a:lnTo>
                    <a:pt x="21600" y="21254"/>
                  </a:lnTo>
                  <a:lnTo>
                    <a:pt x="63" y="21254"/>
                  </a:lnTo>
                  <a:lnTo>
                    <a:pt x="28" y="20908"/>
                  </a:lnTo>
                  <a:lnTo>
                    <a:pt x="63" y="20908"/>
                  </a:lnTo>
                  <a:lnTo>
                    <a:pt x="63" y="623"/>
                  </a:lnTo>
                  <a:lnTo>
                    <a:pt x="28" y="623"/>
                  </a:lnTo>
                  <a:lnTo>
                    <a:pt x="63" y="277"/>
                  </a:lnTo>
                  <a:lnTo>
                    <a:pt x="21600" y="277"/>
                  </a:lnTo>
                  <a:lnTo>
                    <a:pt x="21600" y="138"/>
                  </a:lnTo>
                  <a:lnTo>
                    <a:pt x="21593" y="0"/>
                  </a:lnTo>
                  <a:close/>
                  <a:moveTo>
                    <a:pt x="63" y="20908"/>
                  </a:moveTo>
                  <a:lnTo>
                    <a:pt x="28" y="20908"/>
                  </a:lnTo>
                  <a:lnTo>
                    <a:pt x="63" y="21254"/>
                  </a:lnTo>
                  <a:lnTo>
                    <a:pt x="63" y="20908"/>
                  </a:lnTo>
                  <a:close/>
                  <a:moveTo>
                    <a:pt x="21537" y="20908"/>
                  </a:moveTo>
                  <a:lnTo>
                    <a:pt x="63" y="20908"/>
                  </a:lnTo>
                  <a:lnTo>
                    <a:pt x="63" y="21254"/>
                  </a:lnTo>
                  <a:lnTo>
                    <a:pt x="21537" y="21254"/>
                  </a:lnTo>
                  <a:lnTo>
                    <a:pt x="21537" y="20908"/>
                  </a:lnTo>
                  <a:close/>
                  <a:moveTo>
                    <a:pt x="21537" y="277"/>
                  </a:moveTo>
                  <a:lnTo>
                    <a:pt x="21537" y="21254"/>
                  </a:lnTo>
                  <a:lnTo>
                    <a:pt x="21572" y="20908"/>
                  </a:lnTo>
                  <a:lnTo>
                    <a:pt x="21600" y="20908"/>
                  </a:lnTo>
                  <a:lnTo>
                    <a:pt x="21600" y="623"/>
                  </a:lnTo>
                  <a:lnTo>
                    <a:pt x="21572" y="623"/>
                  </a:lnTo>
                  <a:lnTo>
                    <a:pt x="21537" y="277"/>
                  </a:lnTo>
                  <a:close/>
                  <a:moveTo>
                    <a:pt x="21600" y="20908"/>
                  </a:moveTo>
                  <a:lnTo>
                    <a:pt x="21572" y="20908"/>
                  </a:lnTo>
                  <a:lnTo>
                    <a:pt x="21537" y="21254"/>
                  </a:lnTo>
                  <a:lnTo>
                    <a:pt x="21600" y="21254"/>
                  </a:lnTo>
                  <a:lnTo>
                    <a:pt x="21600" y="20908"/>
                  </a:lnTo>
                  <a:close/>
                  <a:moveTo>
                    <a:pt x="63" y="277"/>
                  </a:moveTo>
                  <a:lnTo>
                    <a:pt x="28" y="623"/>
                  </a:lnTo>
                  <a:lnTo>
                    <a:pt x="63" y="623"/>
                  </a:lnTo>
                  <a:lnTo>
                    <a:pt x="63" y="277"/>
                  </a:lnTo>
                  <a:close/>
                  <a:moveTo>
                    <a:pt x="21537" y="277"/>
                  </a:moveTo>
                  <a:lnTo>
                    <a:pt x="63" y="277"/>
                  </a:lnTo>
                  <a:lnTo>
                    <a:pt x="63" y="623"/>
                  </a:lnTo>
                  <a:lnTo>
                    <a:pt x="21537" y="623"/>
                  </a:lnTo>
                  <a:lnTo>
                    <a:pt x="21537" y="277"/>
                  </a:lnTo>
                  <a:close/>
                  <a:moveTo>
                    <a:pt x="21600" y="277"/>
                  </a:moveTo>
                  <a:lnTo>
                    <a:pt x="21537" y="277"/>
                  </a:lnTo>
                  <a:lnTo>
                    <a:pt x="21572" y="623"/>
                  </a:lnTo>
                  <a:lnTo>
                    <a:pt x="21600" y="623"/>
                  </a:lnTo>
                  <a:lnTo>
                    <a:pt x="21600" y="277"/>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47" name="AutoShape 17"/>
            <p:cNvSpPr/>
            <p:nvPr/>
          </p:nvSpPr>
          <p:spPr>
            <a:xfrm>
              <a:off x="1254618" y="1149400"/>
              <a:ext cx="900054" cy="723437"/>
            </a:xfrm>
            <a:custGeom>
              <a:avLst/>
              <a:gdLst/>
              <a:ahLst/>
              <a:cxnLst>
                <a:cxn ang="0">
                  <a:pos x="wd2" y="hd2"/>
                </a:cxn>
                <a:cxn ang="5400000">
                  <a:pos x="wd2" y="hd2"/>
                </a:cxn>
                <a:cxn ang="10800000">
                  <a:pos x="wd2" y="hd2"/>
                </a:cxn>
                <a:cxn ang="16200000">
                  <a:pos x="wd2" y="hd2"/>
                </a:cxn>
              </a:cxnLst>
              <a:rect l="0" t="0" r="r" b="b"/>
              <a:pathLst>
                <a:path w="21600" h="21600" extrusionOk="0">
                  <a:moveTo>
                    <a:pt x="21537" y="0"/>
                  </a:moveTo>
                  <a:lnTo>
                    <a:pt x="84" y="0"/>
                  </a:lnTo>
                  <a:lnTo>
                    <a:pt x="0" y="79"/>
                  </a:lnTo>
                  <a:lnTo>
                    <a:pt x="0" y="21495"/>
                  </a:lnTo>
                  <a:lnTo>
                    <a:pt x="84" y="21600"/>
                  </a:lnTo>
                  <a:lnTo>
                    <a:pt x="21537" y="21600"/>
                  </a:lnTo>
                  <a:lnTo>
                    <a:pt x="21600" y="21495"/>
                  </a:lnTo>
                  <a:lnTo>
                    <a:pt x="21600" y="21364"/>
                  </a:lnTo>
                  <a:lnTo>
                    <a:pt x="317" y="21364"/>
                  </a:lnTo>
                  <a:lnTo>
                    <a:pt x="148" y="21180"/>
                  </a:lnTo>
                  <a:lnTo>
                    <a:pt x="317" y="21180"/>
                  </a:lnTo>
                  <a:lnTo>
                    <a:pt x="317" y="394"/>
                  </a:lnTo>
                  <a:lnTo>
                    <a:pt x="148" y="394"/>
                  </a:lnTo>
                  <a:lnTo>
                    <a:pt x="317" y="184"/>
                  </a:lnTo>
                  <a:lnTo>
                    <a:pt x="21600" y="184"/>
                  </a:lnTo>
                  <a:lnTo>
                    <a:pt x="21600" y="79"/>
                  </a:lnTo>
                  <a:lnTo>
                    <a:pt x="21537" y="0"/>
                  </a:lnTo>
                  <a:close/>
                  <a:moveTo>
                    <a:pt x="317" y="21180"/>
                  </a:moveTo>
                  <a:lnTo>
                    <a:pt x="148" y="21180"/>
                  </a:lnTo>
                  <a:lnTo>
                    <a:pt x="317" y="21364"/>
                  </a:lnTo>
                  <a:lnTo>
                    <a:pt x="317" y="21180"/>
                  </a:lnTo>
                  <a:close/>
                  <a:moveTo>
                    <a:pt x="21283" y="21180"/>
                  </a:moveTo>
                  <a:lnTo>
                    <a:pt x="317" y="21180"/>
                  </a:lnTo>
                  <a:lnTo>
                    <a:pt x="317" y="21364"/>
                  </a:lnTo>
                  <a:lnTo>
                    <a:pt x="21283" y="21364"/>
                  </a:lnTo>
                  <a:lnTo>
                    <a:pt x="21283" y="21180"/>
                  </a:lnTo>
                  <a:close/>
                  <a:moveTo>
                    <a:pt x="21283" y="184"/>
                  </a:moveTo>
                  <a:lnTo>
                    <a:pt x="21283" y="21364"/>
                  </a:lnTo>
                  <a:lnTo>
                    <a:pt x="21431" y="21180"/>
                  </a:lnTo>
                  <a:lnTo>
                    <a:pt x="21600" y="21180"/>
                  </a:lnTo>
                  <a:lnTo>
                    <a:pt x="21600" y="394"/>
                  </a:lnTo>
                  <a:lnTo>
                    <a:pt x="21431" y="394"/>
                  </a:lnTo>
                  <a:lnTo>
                    <a:pt x="21283" y="184"/>
                  </a:lnTo>
                  <a:close/>
                  <a:moveTo>
                    <a:pt x="21600" y="21180"/>
                  </a:moveTo>
                  <a:lnTo>
                    <a:pt x="21431" y="21180"/>
                  </a:lnTo>
                  <a:lnTo>
                    <a:pt x="21283" y="21364"/>
                  </a:lnTo>
                  <a:lnTo>
                    <a:pt x="21600" y="21364"/>
                  </a:lnTo>
                  <a:lnTo>
                    <a:pt x="21600" y="21180"/>
                  </a:lnTo>
                  <a:close/>
                  <a:moveTo>
                    <a:pt x="317" y="184"/>
                  </a:moveTo>
                  <a:lnTo>
                    <a:pt x="148" y="394"/>
                  </a:lnTo>
                  <a:lnTo>
                    <a:pt x="317" y="394"/>
                  </a:lnTo>
                  <a:lnTo>
                    <a:pt x="317" y="184"/>
                  </a:lnTo>
                  <a:close/>
                  <a:moveTo>
                    <a:pt x="21283" y="184"/>
                  </a:moveTo>
                  <a:lnTo>
                    <a:pt x="317" y="184"/>
                  </a:lnTo>
                  <a:lnTo>
                    <a:pt x="317" y="394"/>
                  </a:lnTo>
                  <a:lnTo>
                    <a:pt x="21283" y="394"/>
                  </a:lnTo>
                  <a:lnTo>
                    <a:pt x="21283" y="184"/>
                  </a:lnTo>
                  <a:close/>
                  <a:moveTo>
                    <a:pt x="21600" y="184"/>
                  </a:moveTo>
                  <a:lnTo>
                    <a:pt x="21283" y="184"/>
                  </a:lnTo>
                  <a:lnTo>
                    <a:pt x="21431" y="394"/>
                  </a:lnTo>
                  <a:lnTo>
                    <a:pt x="21600" y="394"/>
                  </a:lnTo>
                  <a:lnTo>
                    <a:pt x="21600" y="184"/>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pic>
          <p:nvPicPr>
            <p:cNvPr id="448" name="Picture 16" descr="Picture 16"/>
            <p:cNvPicPr>
              <a:picLocks noChangeAspect="1"/>
            </p:cNvPicPr>
            <p:nvPr/>
          </p:nvPicPr>
          <p:blipFill>
            <a:blip r:embed="rId2"/>
            <a:stretch>
              <a:fillRect/>
            </a:stretch>
          </p:blipFill>
          <p:spPr>
            <a:xfrm>
              <a:off x="2147633" y="1457432"/>
              <a:ext cx="295619" cy="105613"/>
            </a:xfrm>
            <a:prstGeom prst="rect">
              <a:avLst/>
            </a:prstGeom>
            <a:ln w="12700" cap="flat">
              <a:noFill/>
              <a:miter lim="400000"/>
            </a:ln>
            <a:effectLst/>
          </p:spPr>
        </p:pic>
        <p:sp>
          <p:nvSpPr>
            <p:cNvPr id="449" name="AutoShape 15"/>
            <p:cNvSpPr/>
            <p:nvPr/>
          </p:nvSpPr>
          <p:spPr>
            <a:xfrm>
              <a:off x="2443251" y="316833"/>
              <a:ext cx="3080240" cy="2152707"/>
            </a:xfrm>
            <a:custGeom>
              <a:avLst/>
              <a:gdLst/>
              <a:ahLst/>
              <a:cxnLst>
                <a:cxn ang="0">
                  <a:pos x="wd2" y="hd2"/>
                </a:cxn>
                <a:cxn ang="5400000">
                  <a:pos x="wd2" y="hd2"/>
                </a:cxn>
                <a:cxn ang="10800000">
                  <a:pos x="wd2" y="hd2"/>
                </a:cxn>
                <a:cxn ang="16200000">
                  <a:pos x="wd2" y="hd2"/>
                </a:cxn>
              </a:cxnLst>
              <a:rect l="0" t="0" r="r" b="b"/>
              <a:pathLst>
                <a:path w="21600" h="21600" extrusionOk="0">
                  <a:moveTo>
                    <a:pt x="21581" y="0"/>
                  </a:moveTo>
                  <a:lnTo>
                    <a:pt x="25" y="0"/>
                  </a:lnTo>
                  <a:lnTo>
                    <a:pt x="0" y="35"/>
                  </a:lnTo>
                  <a:lnTo>
                    <a:pt x="0" y="21565"/>
                  </a:lnTo>
                  <a:lnTo>
                    <a:pt x="25" y="21600"/>
                  </a:lnTo>
                  <a:lnTo>
                    <a:pt x="21581" y="21600"/>
                  </a:lnTo>
                  <a:lnTo>
                    <a:pt x="21600" y="21565"/>
                  </a:lnTo>
                  <a:lnTo>
                    <a:pt x="21600" y="21521"/>
                  </a:lnTo>
                  <a:lnTo>
                    <a:pt x="93" y="21521"/>
                  </a:lnTo>
                  <a:lnTo>
                    <a:pt x="49" y="21459"/>
                  </a:lnTo>
                  <a:lnTo>
                    <a:pt x="93" y="21459"/>
                  </a:lnTo>
                  <a:lnTo>
                    <a:pt x="93" y="141"/>
                  </a:lnTo>
                  <a:lnTo>
                    <a:pt x="49" y="141"/>
                  </a:lnTo>
                  <a:lnTo>
                    <a:pt x="93" y="79"/>
                  </a:lnTo>
                  <a:lnTo>
                    <a:pt x="21600" y="79"/>
                  </a:lnTo>
                  <a:lnTo>
                    <a:pt x="21600" y="35"/>
                  </a:lnTo>
                  <a:lnTo>
                    <a:pt x="21581" y="0"/>
                  </a:lnTo>
                  <a:close/>
                  <a:moveTo>
                    <a:pt x="93" y="21459"/>
                  </a:moveTo>
                  <a:lnTo>
                    <a:pt x="49" y="21459"/>
                  </a:lnTo>
                  <a:lnTo>
                    <a:pt x="93" y="21521"/>
                  </a:lnTo>
                  <a:lnTo>
                    <a:pt x="93" y="21459"/>
                  </a:lnTo>
                  <a:close/>
                  <a:moveTo>
                    <a:pt x="21507" y="21459"/>
                  </a:moveTo>
                  <a:lnTo>
                    <a:pt x="93" y="21459"/>
                  </a:lnTo>
                  <a:lnTo>
                    <a:pt x="93" y="21521"/>
                  </a:lnTo>
                  <a:lnTo>
                    <a:pt x="21507" y="21521"/>
                  </a:lnTo>
                  <a:lnTo>
                    <a:pt x="21507" y="21459"/>
                  </a:lnTo>
                  <a:close/>
                  <a:moveTo>
                    <a:pt x="21507" y="79"/>
                  </a:moveTo>
                  <a:lnTo>
                    <a:pt x="21507" y="21521"/>
                  </a:lnTo>
                  <a:lnTo>
                    <a:pt x="21557" y="21459"/>
                  </a:lnTo>
                  <a:lnTo>
                    <a:pt x="21600" y="21459"/>
                  </a:lnTo>
                  <a:lnTo>
                    <a:pt x="21600" y="141"/>
                  </a:lnTo>
                  <a:lnTo>
                    <a:pt x="21557" y="141"/>
                  </a:lnTo>
                  <a:lnTo>
                    <a:pt x="21507" y="79"/>
                  </a:lnTo>
                  <a:close/>
                  <a:moveTo>
                    <a:pt x="21600" y="21459"/>
                  </a:moveTo>
                  <a:lnTo>
                    <a:pt x="21557" y="21459"/>
                  </a:lnTo>
                  <a:lnTo>
                    <a:pt x="21507" y="21521"/>
                  </a:lnTo>
                  <a:lnTo>
                    <a:pt x="21600" y="21521"/>
                  </a:lnTo>
                  <a:lnTo>
                    <a:pt x="21600" y="21459"/>
                  </a:lnTo>
                  <a:close/>
                  <a:moveTo>
                    <a:pt x="93" y="79"/>
                  </a:moveTo>
                  <a:lnTo>
                    <a:pt x="49" y="141"/>
                  </a:lnTo>
                  <a:lnTo>
                    <a:pt x="93" y="141"/>
                  </a:lnTo>
                  <a:lnTo>
                    <a:pt x="93" y="79"/>
                  </a:lnTo>
                  <a:close/>
                  <a:moveTo>
                    <a:pt x="21507" y="79"/>
                  </a:moveTo>
                  <a:lnTo>
                    <a:pt x="93" y="79"/>
                  </a:lnTo>
                  <a:lnTo>
                    <a:pt x="93" y="141"/>
                  </a:lnTo>
                  <a:lnTo>
                    <a:pt x="21507" y="141"/>
                  </a:lnTo>
                  <a:lnTo>
                    <a:pt x="21507" y="79"/>
                  </a:lnTo>
                  <a:close/>
                  <a:moveTo>
                    <a:pt x="21600" y="79"/>
                  </a:moveTo>
                  <a:lnTo>
                    <a:pt x="21507" y="79"/>
                  </a:lnTo>
                  <a:lnTo>
                    <a:pt x="21557" y="141"/>
                  </a:lnTo>
                  <a:lnTo>
                    <a:pt x="21600" y="141"/>
                  </a:lnTo>
                  <a:lnTo>
                    <a:pt x="21600" y="79"/>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50" name="AutoShape 14"/>
            <p:cNvSpPr/>
            <p:nvPr/>
          </p:nvSpPr>
          <p:spPr>
            <a:xfrm>
              <a:off x="2613936" y="1773386"/>
              <a:ext cx="2722154" cy="274589"/>
            </a:xfrm>
            <a:custGeom>
              <a:avLst/>
              <a:gdLst/>
              <a:ahLst/>
              <a:cxnLst>
                <a:cxn ang="0">
                  <a:pos x="wd2" y="hd2"/>
                </a:cxn>
                <a:cxn ang="5400000">
                  <a:pos x="wd2" y="hd2"/>
                </a:cxn>
                <a:cxn ang="10800000">
                  <a:pos x="wd2" y="hd2"/>
                </a:cxn>
                <a:cxn ang="16200000">
                  <a:pos x="wd2" y="hd2"/>
                </a:cxn>
              </a:cxnLst>
              <a:rect l="0" t="0" r="r" b="b"/>
              <a:pathLst>
                <a:path w="21600" h="21600" extrusionOk="0">
                  <a:moveTo>
                    <a:pt x="21593" y="0"/>
                  </a:moveTo>
                  <a:lnTo>
                    <a:pt x="7" y="0"/>
                  </a:lnTo>
                  <a:lnTo>
                    <a:pt x="0" y="69"/>
                  </a:lnTo>
                  <a:lnTo>
                    <a:pt x="0" y="21462"/>
                  </a:lnTo>
                  <a:lnTo>
                    <a:pt x="7" y="21600"/>
                  </a:lnTo>
                  <a:lnTo>
                    <a:pt x="21593" y="21600"/>
                  </a:lnTo>
                  <a:lnTo>
                    <a:pt x="21600" y="21462"/>
                  </a:lnTo>
                  <a:lnTo>
                    <a:pt x="21600" y="21254"/>
                  </a:lnTo>
                  <a:lnTo>
                    <a:pt x="63" y="21254"/>
                  </a:lnTo>
                  <a:lnTo>
                    <a:pt x="28" y="20908"/>
                  </a:lnTo>
                  <a:lnTo>
                    <a:pt x="63" y="20908"/>
                  </a:lnTo>
                  <a:lnTo>
                    <a:pt x="63" y="692"/>
                  </a:lnTo>
                  <a:lnTo>
                    <a:pt x="28" y="692"/>
                  </a:lnTo>
                  <a:lnTo>
                    <a:pt x="63" y="346"/>
                  </a:lnTo>
                  <a:lnTo>
                    <a:pt x="21600" y="346"/>
                  </a:lnTo>
                  <a:lnTo>
                    <a:pt x="21600" y="69"/>
                  </a:lnTo>
                  <a:lnTo>
                    <a:pt x="21593" y="0"/>
                  </a:lnTo>
                  <a:close/>
                  <a:moveTo>
                    <a:pt x="63" y="20908"/>
                  </a:moveTo>
                  <a:lnTo>
                    <a:pt x="28" y="20908"/>
                  </a:lnTo>
                  <a:lnTo>
                    <a:pt x="63" y="21254"/>
                  </a:lnTo>
                  <a:lnTo>
                    <a:pt x="63" y="20908"/>
                  </a:lnTo>
                  <a:close/>
                  <a:moveTo>
                    <a:pt x="21537" y="20908"/>
                  </a:moveTo>
                  <a:lnTo>
                    <a:pt x="63" y="20908"/>
                  </a:lnTo>
                  <a:lnTo>
                    <a:pt x="63" y="21254"/>
                  </a:lnTo>
                  <a:lnTo>
                    <a:pt x="21537" y="21254"/>
                  </a:lnTo>
                  <a:lnTo>
                    <a:pt x="21537" y="20908"/>
                  </a:lnTo>
                  <a:close/>
                  <a:moveTo>
                    <a:pt x="21537" y="346"/>
                  </a:moveTo>
                  <a:lnTo>
                    <a:pt x="21537" y="21254"/>
                  </a:lnTo>
                  <a:lnTo>
                    <a:pt x="21572" y="20908"/>
                  </a:lnTo>
                  <a:lnTo>
                    <a:pt x="21600" y="20908"/>
                  </a:lnTo>
                  <a:lnTo>
                    <a:pt x="21600" y="692"/>
                  </a:lnTo>
                  <a:lnTo>
                    <a:pt x="21572" y="692"/>
                  </a:lnTo>
                  <a:lnTo>
                    <a:pt x="21537" y="346"/>
                  </a:lnTo>
                  <a:close/>
                  <a:moveTo>
                    <a:pt x="21600" y="20908"/>
                  </a:moveTo>
                  <a:lnTo>
                    <a:pt x="21572" y="20908"/>
                  </a:lnTo>
                  <a:lnTo>
                    <a:pt x="21537" y="21254"/>
                  </a:lnTo>
                  <a:lnTo>
                    <a:pt x="21600" y="21254"/>
                  </a:lnTo>
                  <a:lnTo>
                    <a:pt x="21600" y="20908"/>
                  </a:lnTo>
                  <a:close/>
                  <a:moveTo>
                    <a:pt x="63" y="346"/>
                  </a:moveTo>
                  <a:lnTo>
                    <a:pt x="28" y="692"/>
                  </a:lnTo>
                  <a:lnTo>
                    <a:pt x="63" y="692"/>
                  </a:lnTo>
                  <a:lnTo>
                    <a:pt x="63" y="346"/>
                  </a:lnTo>
                  <a:close/>
                  <a:moveTo>
                    <a:pt x="21537" y="346"/>
                  </a:moveTo>
                  <a:lnTo>
                    <a:pt x="63" y="346"/>
                  </a:lnTo>
                  <a:lnTo>
                    <a:pt x="63" y="692"/>
                  </a:lnTo>
                  <a:lnTo>
                    <a:pt x="21537" y="692"/>
                  </a:lnTo>
                  <a:lnTo>
                    <a:pt x="21537" y="346"/>
                  </a:lnTo>
                  <a:close/>
                  <a:moveTo>
                    <a:pt x="21600" y="346"/>
                  </a:moveTo>
                  <a:lnTo>
                    <a:pt x="21537" y="346"/>
                  </a:lnTo>
                  <a:lnTo>
                    <a:pt x="21572" y="692"/>
                  </a:lnTo>
                  <a:lnTo>
                    <a:pt x="21600" y="692"/>
                  </a:lnTo>
                  <a:lnTo>
                    <a:pt x="21600" y="346"/>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51" name="AutoShape 13"/>
            <p:cNvSpPr/>
            <p:nvPr/>
          </p:nvSpPr>
          <p:spPr>
            <a:xfrm>
              <a:off x="2613936" y="2125423"/>
              <a:ext cx="2722154" cy="274589"/>
            </a:xfrm>
            <a:custGeom>
              <a:avLst/>
              <a:gdLst/>
              <a:ahLst/>
              <a:cxnLst>
                <a:cxn ang="0">
                  <a:pos x="wd2" y="hd2"/>
                </a:cxn>
                <a:cxn ang="5400000">
                  <a:pos x="wd2" y="hd2"/>
                </a:cxn>
                <a:cxn ang="10800000">
                  <a:pos x="wd2" y="hd2"/>
                </a:cxn>
                <a:cxn ang="16200000">
                  <a:pos x="wd2" y="hd2"/>
                </a:cxn>
              </a:cxnLst>
              <a:rect l="0" t="0" r="r" b="b"/>
              <a:pathLst>
                <a:path w="21600" h="21600" extrusionOk="0">
                  <a:moveTo>
                    <a:pt x="21593" y="0"/>
                  </a:moveTo>
                  <a:lnTo>
                    <a:pt x="7" y="0"/>
                  </a:lnTo>
                  <a:lnTo>
                    <a:pt x="0" y="138"/>
                  </a:lnTo>
                  <a:lnTo>
                    <a:pt x="0" y="21392"/>
                  </a:lnTo>
                  <a:lnTo>
                    <a:pt x="7" y="21600"/>
                  </a:lnTo>
                  <a:lnTo>
                    <a:pt x="21593" y="21600"/>
                  </a:lnTo>
                  <a:lnTo>
                    <a:pt x="21600" y="21392"/>
                  </a:lnTo>
                  <a:lnTo>
                    <a:pt x="21600" y="21254"/>
                  </a:lnTo>
                  <a:lnTo>
                    <a:pt x="63" y="21254"/>
                  </a:lnTo>
                  <a:lnTo>
                    <a:pt x="28" y="20908"/>
                  </a:lnTo>
                  <a:lnTo>
                    <a:pt x="63" y="20908"/>
                  </a:lnTo>
                  <a:lnTo>
                    <a:pt x="63" y="623"/>
                  </a:lnTo>
                  <a:lnTo>
                    <a:pt x="28" y="623"/>
                  </a:lnTo>
                  <a:lnTo>
                    <a:pt x="63" y="277"/>
                  </a:lnTo>
                  <a:lnTo>
                    <a:pt x="21600" y="277"/>
                  </a:lnTo>
                  <a:lnTo>
                    <a:pt x="21600" y="138"/>
                  </a:lnTo>
                  <a:lnTo>
                    <a:pt x="21593" y="0"/>
                  </a:lnTo>
                  <a:close/>
                  <a:moveTo>
                    <a:pt x="63" y="20908"/>
                  </a:moveTo>
                  <a:lnTo>
                    <a:pt x="28" y="20908"/>
                  </a:lnTo>
                  <a:lnTo>
                    <a:pt x="63" y="21254"/>
                  </a:lnTo>
                  <a:lnTo>
                    <a:pt x="63" y="20908"/>
                  </a:lnTo>
                  <a:close/>
                  <a:moveTo>
                    <a:pt x="21537" y="20908"/>
                  </a:moveTo>
                  <a:lnTo>
                    <a:pt x="63" y="20908"/>
                  </a:lnTo>
                  <a:lnTo>
                    <a:pt x="63" y="21254"/>
                  </a:lnTo>
                  <a:lnTo>
                    <a:pt x="21537" y="21254"/>
                  </a:lnTo>
                  <a:lnTo>
                    <a:pt x="21537" y="20908"/>
                  </a:lnTo>
                  <a:close/>
                  <a:moveTo>
                    <a:pt x="21537" y="277"/>
                  </a:moveTo>
                  <a:lnTo>
                    <a:pt x="21537" y="21254"/>
                  </a:lnTo>
                  <a:lnTo>
                    <a:pt x="21572" y="20908"/>
                  </a:lnTo>
                  <a:lnTo>
                    <a:pt x="21600" y="20908"/>
                  </a:lnTo>
                  <a:lnTo>
                    <a:pt x="21600" y="623"/>
                  </a:lnTo>
                  <a:lnTo>
                    <a:pt x="21572" y="623"/>
                  </a:lnTo>
                  <a:lnTo>
                    <a:pt x="21537" y="277"/>
                  </a:lnTo>
                  <a:close/>
                  <a:moveTo>
                    <a:pt x="21600" y="20908"/>
                  </a:moveTo>
                  <a:lnTo>
                    <a:pt x="21572" y="20908"/>
                  </a:lnTo>
                  <a:lnTo>
                    <a:pt x="21537" y="21254"/>
                  </a:lnTo>
                  <a:lnTo>
                    <a:pt x="21600" y="21254"/>
                  </a:lnTo>
                  <a:lnTo>
                    <a:pt x="21600" y="20908"/>
                  </a:lnTo>
                  <a:close/>
                  <a:moveTo>
                    <a:pt x="63" y="277"/>
                  </a:moveTo>
                  <a:lnTo>
                    <a:pt x="28" y="623"/>
                  </a:lnTo>
                  <a:lnTo>
                    <a:pt x="63" y="623"/>
                  </a:lnTo>
                  <a:lnTo>
                    <a:pt x="63" y="277"/>
                  </a:lnTo>
                  <a:close/>
                  <a:moveTo>
                    <a:pt x="21537" y="277"/>
                  </a:moveTo>
                  <a:lnTo>
                    <a:pt x="63" y="277"/>
                  </a:lnTo>
                  <a:lnTo>
                    <a:pt x="63" y="623"/>
                  </a:lnTo>
                  <a:lnTo>
                    <a:pt x="21537" y="623"/>
                  </a:lnTo>
                  <a:lnTo>
                    <a:pt x="21537" y="277"/>
                  </a:lnTo>
                  <a:close/>
                  <a:moveTo>
                    <a:pt x="21600" y="277"/>
                  </a:moveTo>
                  <a:lnTo>
                    <a:pt x="21537" y="277"/>
                  </a:lnTo>
                  <a:lnTo>
                    <a:pt x="21572" y="623"/>
                  </a:lnTo>
                  <a:lnTo>
                    <a:pt x="21600" y="623"/>
                  </a:lnTo>
                  <a:lnTo>
                    <a:pt x="21600" y="277"/>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52" name="AutoShape 12"/>
            <p:cNvSpPr/>
            <p:nvPr/>
          </p:nvSpPr>
          <p:spPr>
            <a:xfrm>
              <a:off x="6436740" y="2290880"/>
              <a:ext cx="978357" cy="519255"/>
            </a:xfrm>
            <a:custGeom>
              <a:avLst/>
              <a:gdLst/>
              <a:ahLst/>
              <a:cxnLst>
                <a:cxn ang="0">
                  <a:pos x="wd2" y="hd2"/>
                </a:cxn>
                <a:cxn ang="5400000">
                  <a:pos x="wd2" y="hd2"/>
                </a:cxn>
                <a:cxn ang="10800000">
                  <a:pos x="wd2" y="hd2"/>
                </a:cxn>
                <a:cxn ang="16200000">
                  <a:pos x="wd2" y="hd2"/>
                </a:cxn>
              </a:cxnLst>
              <a:rect l="0" t="0" r="r" b="b"/>
              <a:pathLst>
                <a:path w="21600" h="21600" extrusionOk="0">
                  <a:moveTo>
                    <a:pt x="21542" y="0"/>
                  </a:moveTo>
                  <a:lnTo>
                    <a:pt x="58" y="0"/>
                  </a:lnTo>
                  <a:lnTo>
                    <a:pt x="0" y="146"/>
                  </a:lnTo>
                  <a:lnTo>
                    <a:pt x="0" y="20355"/>
                  </a:lnTo>
                  <a:lnTo>
                    <a:pt x="39" y="20428"/>
                  </a:lnTo>
                  <a:lnTo>
                    <a:pt x="117" y="20465"/>
                  </a:lnTo>
                  <a:lnTo>
                    <a:pt x="602" y="20648"/>
                  </a:lnTo>
                  <a:lnTo>
                    <a:pt x="2603" y="21197"/>
                  </a:lnTo>
                  <a:lnTo>
                    <a:pt x="4157" y="21490"/>
                  </a:lnTo>
                  <a:lnTo>
                    <a:pt x="5711" y="21600"/>
                  </a:lnTo>
                  <a:lnTo>
                    <a:pt x="7245" y="21527"/>
                  </a:lnTo>
                  <a:lnTo>
                    <a:pt x="8799" y="21234"/>
                  </a:lnTo>
                  <a:lnTo>
                    <a:pt x="9265" y="21051"/>
                  </a:lnTo>
                  <a:lnTo>
                    <a:pt x="5439" y="21051"/>
                  </a:lnTo>
                  <a:lnTo>
                    <a:pt x="4021" y="20904"/>
                  </a:lnTo>
                  <a:lnTo>
                    <a:pt x="2583" y="20648"/>
                  </a:lnTo>
                  <a:lnTo>
                    <a:pt x="1107" y="20245"/>
                  </a:lnTo>
                  <a:lnTo>
                    <a:pt x="991" y="20209"/>
                  </a:lnTo>
                  <a:lnTo>
                    <a:pt x="272" y="20209"/>
                  </a:lnTo>
                  <a:lnTo>
                    <a:pt x="155" y="19953"/>
                  </a:lnTo>
                  <a:lnTo>
                    <a:pt x="272" y="19953"/>
                  </a:lnTo>
                  <a:lnTo>
                    <a:pt x="272" y="513"/>
                  </a:lnTo>
                  <a:lnTo>
                    <a:pt x="136" y="513"/>
                  </a:lnTo>
                  <a:lnTo>
                    <a:pt x="272" y="256"/>
                  </a:lnTo>
                  <a:lnTo>
                    <a:pt x="21600" y="256"/>
                  </a:lnTo>
                  <a:lnTo>
                    <a:pt x="21600" y="146"/>
                  </a:lnTo>
                  <a:lnTo>
                    <a:pt x="21542" y="0"/>
                  </a:lnTo>
                  <a:close/>
                  <a:moveTo>
                    <a:pt x="21328" y="17134"/>
                  </a:moveTo>
                  <a:lnTo>
                    <a:pt x="20493" y="17134"/>
                  </a:lnTo>
                  <a:lnTo>
                    <a:pt x="18803" y="17243"/>
                  </a:lnTo>
                  <a:lnTo>
                    <a:pt x="17171" y="17536"/>
                  </a:lnTo>
                  <a:lnTo>
                    <a:pt x="15578" y="17939"/>
                  </a:lnTo>
                  <a:lnTo>
                    <a:pt x="14005" y="18488"/>
                  </a:lnTo>
                  <a:lnTo>
                    <a:pt x="12412" y="19147"/>
                  </a:lnTo>
                  <a:lnTo>
                    <a:pt x="10276" y="20136"/>
                  </a:lnTo>
                  <a:lnTo>
                    <a:pt x="9771" y="20355"/>
                  </a:lnTo>
                  <a:lnTo>
                    <a:pt x="8294" y="20795"/>
                  </a:lnTo>
                  <a:lnTo>
                    <a:pt x="6857" y="21014"/>
                  </a:lnTo>
                  <a:lnTo>
                    <a:pt x="5439" y="21051"/>
                  </a:lnTo>
                  <a:lnTo>
                    <a:pt x="9265" y="21051"/>
                  </a:lnTo>
                  <a:lnTo>
                    <a:pt x="10314" y="20648"/>
                  </a:lnTo>
                  <a:lnTo>
                    <a:pt x="10839" y="20465"/>
                  </a:lnTo>
                  <a:lnTo>
                    <a:pt x="11829" y="19989"/>
                  </a:lnTo>
                  <a:lnTo>
                    <a:pt x="13286" y="19330"/>
                  </a:lnTo>
                  <a:lnTo>
                    <a:pt x="14724" y="18781"/>
                  </a:lnTo>
                  <a:lnTo>
                    <a:pt x="16122" y="18342"/>
                  </a:lnTo>
                  <a:lnTo>
                    <a:pt x="17540" y="18012"/>
                  </a:lnTo>
                  <a:lnTo>
                    <a:pt x="18997" y="17793"/>
                  </a:lnTo>
                  <a:lnTo>
                    <a:pt x="20493" y="17719"/>
                  </a:lnTo>
                  <a:lnTo>
                    <a:pt x="20978" y="17646"/>
                  </a:lnTo>
                  <a:lnTo>
                    <a:pt x="21542" y="17646"/>
                  </a:lnTo>
                  <a:lnTo>
                    <a:pt x="21600" y="17536"/>
                  </a:lnTo>
                  <a:lnTo>
                    <a:pt x="21600" y="17390"/>
                  </a:lnTo>
                  <a:lnTo>
                    <a:pt x="21328" y="17390"/>
                  </a:lnTo>
                  <a:lnTo>
                    <a:pt x="21328" y="17134"/>
                  </a:lnTo>
                  <a:close/>
                  <a:moveTo>
                    <a:pt x="155" y="19953"/>
                  </a:moveTo>
                  <a:lnTo>
                    <a:pt x="272" y="20209"/>
                  </a:lnTo>
                  <a:lnTo>
                    <a:pt x="272" y="19989"/>
                  </a:lnTo>
                  <a:lnTo>
                    <a:pt x="155" y="19953"/>
                  </a:lnTo>
                  <a:close/>
                  <a:moveTo>
                    <a:pt x="272" y="19989"/>
                  </a:moveTo>
                  <a:lnTo>
                    <a:pt x="272" y="20209"/>
                  </a:lnTo>
                  <a:lnTo>
                    <a:pt x="991" y="20209"/>
                  </a:lnTo>
                  <a:lnTo>
                    <a:pt x="641" y="20062"/>
                  </a:lnTo>
                  <a:lnTo>
                    <a:pt x="272" y="19989"/>
                  </a:lnTo>
                  <a:close/>
                  <a:moveTo>
                    <a:pt x="272" y="19953"/>
                  </a:moveTo>
                  <a:lnTo>
                    <a:pt x="155" y="19953"/>
                  </a:lnTo>
                  <a:lnTo>
                    <a:pt x="272" y="19989"/>
                  </a:lnTo>
                  <a:lnTo>
                    <a:pt x="272" y="19953"/>
                  </a:lnTo>
                  <a:close/>
                  <a:moveTo>
                    <a:pt x="21328" y="256"/>
                  </a:moveTo>
                  <a:lnTo>
                    <a:pt x="21328" y="17390"/>
                  </a:lnTo>
                  <a:lnTo>
                    <a:pt x="21464" y="17134"/>
                  </a:lnTo>
                  <a:lnTo>
                    <a:pt x="21600" y="17134"/>
                  </a:lnTo>
                  <a:lnTo>
                    <a:pt x="21600" y="513"/>
                  </a:lnTo>
                  <a:lnTo>
                    <a:pt x="21464" y="513"/>
                  </a:lnTo>
                  <a:lnTo>
                    <a:pt x="21328" y="256"/>
                  </a:lnTo>
                  <a:close/>
                  <a:moveTo>
                    <a:pt x="21600" y="17134"/>
                  </a:moveTo>
                  <a:lnTo>
                    <a:pt x="21464" y="17134"/>
                  </a:lnTo>
                  <a:lnTo>
                    <a:pt x="21328" y="17390"/>
                  </a:lnTo>
                  <a:lnTo>
                    <a:pt x="21600" y="17390"/>
                  </a:lnTo>
                  <a:lnTo>
                    <a:pt x="21600" y="17134"/>
                  </a:lnTo>
                  <a:close/>
                  <a:moveTo>
                    <a:pt x="272" y="256"/>
                  </a:moveTo>
                  <a:lnTo>
                    <a:pt x="136" y="513"/>
                  </a:lnTo>
                  <a:lnTo>
                    <a:pt x="272" y="513"/>
                  </a:lnTo>
                  <a:lnTo>
                    <a:pt x="272" y="256"/>
                  </a:lnTo>
                  <a:close/>
                  <a:moveTo>
                    <a:pt x="21328" y="256"/>
                  </a:moveTo>
                  <a:lnTo>
                    <a:pt x="272" y="256"/>
                  </a:lnTo>
                  <a:lnTo>
                    <a:pt x="272" y="513"/>
                  </a:lnTo>
                  <a:lnTo>
                    <a:pt x="21328" y="513"/>
                  </a:lnTo>
                  <a:lnTo>
                    <a:pt x="21328" y="256"/>
                  </a:lnTo>
                  <a:close/>
                  <a:moveTo>
                    <a:pt x="21600" y="256"/>
                  </a:moveTo>
                  <a:lnTo>
                    <a:pt x="21328" y="256"/>
                  </a:lnTo>
                  <a:lnTo>
                    <a:pt x="21464" y="513"/>
                  </a:lnTo>
                  <a:lnTo>
                    <a:pt x="21600" y="513"/>
                  </a:lnTo>
                  <a:lnTo>
                    <a:pt x="21600" y="256"/>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53" name="AutoShape 11"/>
            <p:cNvSpPr/>
            <p:nvPr/>
          </p:nvSpPr>
          <p:spPr>
            <a:xfrm>
              <a:off x="6027625" y="1039389"/>
              <a:ext cx="1796587" cy="946100"/>
            </a:xfrm>
            <a:custGeom>
              <a:avLst/>
              <a:gdLst/>
              <a:ahLst/>
              <a:cxnLst>
                <a:cxn ang="0">
                  <a:pos x="wd2" y="hd2"/>
                </a:cxn>
                <a:cxn ang="5400000">
                  <a:pos x="wd2" y="hd2"/>
                </a:cxn>
                <a:cxn ang="10800000">
                  <a:pos x="wd2" y="hd2"/>
                </a:cxn>
                <a:cxn ang="16200000">
                  <a:pos x="wd2" y="hd2"/>
                </a:cxn>
              </a:cxnLst>
              <a:rect l="0" t="0" r="r" b="b"/>
              <a:pathLst>
                <a:path w="21600" h="21600" extrusionOk="0">
                  <a:moveTo>
                    <a:pt x="10821" y="0"/>
                  </a:moveTo>
                  <a:lnTo>
                    <a:pt x="10779" y="0"/>
                  </a:lnTo>
                  <a:lnTo>
                    <a:pt x="10768" y="20"/>
                  </a:lnTo>
                  <a:lnTo>
                    <a:pt x="42" y="10689"/>
                  </a:lnTo>
                  <a:lnTo>
                    <a:pt x="21" y="10710"/>
                  </a:lnTo>
                  <a:lnTo>
                    <a:pt x="0" y="10750"/>
                  </a:lnTo>
                  <a:lnTo>
                    <a:pt x="0" y="10850"/>
                  </a:lnTo>
                  <a:lnTo>
                    <a:pt x="21" y="10931"/>
                  </a:lnTo>
                  <a:lnTo>
                    <a:pt x="42" y="10951"/>
                  </a:lnTo>
                  <a:lnTo>
                    <a:pt x="10768" y="21580"/>
                  </a:lnTo>
                  <a:lnTo>
                    <a:pt x="10779" y="21600"/>
                  </a:lnTo>
                  <a:lnTo>
                    <a:pt x="10821" y="21600"/>
                  </a:lnTo>
                  <a:lnTo>
                    <a:pt x="10832" y="21580"/>
                  </a:lnTo>
                  <a:lnTo>
                    <a:pt x="11096" y="21319"/>
                  </a:lnTo>
                  <a:lnTo>
                    <a:pt x="10768" y="21319"/>
                  </a:lnTo>
                  <a:lnTo>
                    <a:pt x="10800" y="21279"/>
                  </a:lnTo>
                  <a:lnTo>
                    <a:pt x="381" y="10951"/>
                  </a:lnTo>
                  <a:lnTo>
                    <a:pt x="116" y="10951"/>
                  </a:lnTo>
                  <a:lnTo>
                    <a:pt x="116" y="10689"/>
                  </a:lnTo>
                  <a:lnTo>
                    <a:pt x="381" y="10689"/>
                  </a:lnTo>
                  <a:lnTo>
                    <a:pt x="10800" y="321"/>
                  </a:lnTo>
                  <a:lnTo>
                    <a:pt x="10768" y="281"/>
                  </a:lnTo>
                  <a:lnTo>
                    <a:pt x="11096" y="281"/>
                  </a:lnTo>
                  <a:lnTo>
                    <a:pt x="10832" y="20"/>
                  </a:lnTo>
                  <a:lnTo>
                    <a:pt x="10821" y="0"/>
                  </a:lnTo>
                  <a:close/>
                  <a:moveTo>
                    <a:pt x="10800" y="21279"/>
                  </a:moveTo>
                  <a:lnTo>
                    <a:pt x="10768" y="21319"/>
                  </a:lnTo>
                  <a:lnTo>
                    <a:pt x="10832" y="21319"/>
                  </a:lnTo>
                  <a:lnTo>
                    <a:pt x="10800" y="21279"/>
                  </a:lnTo>
                  <a:close/>
                  <a:moveTo>
                    <a:pt x="21346" y="10810"/>
                  </a:moveTo>
                  <a:lnTo>
                    <a:pt x="10800" y="21279"/>
                  </a:lnTo>
                  <a:lnTo>
                    <a:pt x="10832" y="21319"/>
                  </a:lnTo>
                  <a:lnTo>
                    <a:pt x="11096" y="21319"/>
                  </a:lnTo>
                  <a:lnTo>
                    <a:pt x="21558" y="10951"/>
                  </a:lnTo>
                  <a:lnTo>
                    <a:pt x="21484" y="10951"/>
                  </a:lnTo>
                  <a:lnTo>
                    <a:pt x="21346" y="10810"/>
                  </a:lnTo>
                  <a:close/>
                  <a:moveTo>
                    <a:pt x="116" y="10689"/>
                  </a:moveTo>
                  <a:lnTo>
                    <a:pt x="116" y="10951"/>
                  </a:lnTo>
                  <a:lnTo>
                    <a:pt x="254" y="10810"/>
                  </a:lnTo>
                  <a:lnTo>
                    <a:pt x="116" y="10689"/>
                  </a:lnTo>
                  <a:close/>
                  <a:moveTo>
                    <a:pt x="254" y="10810"/>
                  </a:moveTo>
                  <a:lnTo>
                    <a:pt x="116" y="10951"/>
                  </a:lnTo>
                  <a:lnTo>
                    <a:pt x="381" y="10951"/>
                  </a:lnTo>
                  <a:lnTo>
                    <a:pt x="254" y="10810"/>
                  </a:lnTo>
                  <a:close/>
                  <a:moveTo>
                    <a:pt x="21484" y="10689"/>
                  </a:moveTo>
                  <a:lnTo>
                    <a:pt x="21346" y="10810"/>
                  </a:lnTo>
                  <a:lnTo>
                    <a:pt x="21484" y="10951"/>
                  </a:lnTo>
                  <a:lnTo>
                    <a:pt x="21484" y="10689"/>
                  </a:lnTo>
                  <a:close/>
                  <a:moveTo>
                    <a:pt x="21558" y="10689"/>
                  </a:moveTo>
                  <a:lnTo>
                    <a:pt x="21484" y="10689"/>
                  </a:lnTo>
                  <a:lnTo>
                    <a:pt x="21484" y="10951"/>
                  </a:lnTo>
                  <a:lnTo>
                    <a:pt x="21558" y="10951"/>
                  </a:lnTo>
                  <a:lnTo>
                    <a:pt x="21579" y="10931"/>
                  </a:lnTo>
                  <a:lnTo>
                    <a:pt x="21600" y="10850"/>
                  </a:lnTo>
                  <a:lnTo>
                    <a:pt x="21600" y="10750"/>
                  </a:lnTo>
                  <a:lnTo>
                    <a:pt x="21579" y="10710"/>
                  </a:lnTo>
                  <a:lnTo>
                    <a:pt x="21558" y="10689"/>
                  </a:lnTo>
                  <a:close/>
                  <a:moveTo>
                    <a:pt x="381" y="10689"/>
                  </a:moveTo>
                  <a:lnTo>
                    <a:pt x="116" y="10689"/>
                  </a:lnTo>
                  <a:lnTo>
                    <a:pt x="254" y="10810"/>
                  </a:lnTo>
                  <a:lnTo>
                    <a:pt x="381" y="10689"/>
                  </a:lnTo>
                  <a:close/>
                  <a:moveTo>
                    <a:pt x="11096" y="281"/>
                  </a:moveTo>
                  <a:lnTo>
                    <a:pt x="10832" y="281"/>
                  </a:lnTo>
                  <a:lnTo>
                    <a:pt x="10800" y="321"/>
                  </a:lnTo>
                  <a:lnTo>
                    <a:pt x="21346" y="10810"/>
                  </a:lnTo>
                  <a:lnTo>
                    <a:pt x="21484" y="10689"/>
                  </a:lnTo>
                  <a:lnTo>
                    <a:pt x="21558" y="10689"/>
                  </a:lnTo>
                  <a:lnTo>
                    <a:pt x="11096" y="281"/>
                  </a:lnTo>
                  <a:close/>
                  <a:moveTo>
                    <a:pt x="10832" y="281"/>
                  </a:moveTo>
                  <a:lnTo>
                    <a:pt x="10768" y="281"/>
                  </a:lnTo>
                  <a:lnTo>
                    <a:pt x="10800" y="321"/>
                  </a:lnTo>
                  <a:lnTo>
                    <a:pt x="10832" y="281"/>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54" name="AutoShape 10"/>
            <p:cNvSpPr/>
            <p:nvPr/>
          </p:nvSpPr>
          <p:spPr>
            <a:xfrm>
              <a:off x="8497271" y="1149400"/>
              <a:ext cx="900054" cy="723437"/>
            </a:xfrm>
            <a:custGeom>
              <a:avLst/>
              <a:gdLst/>
              <a:ahLst/>
              <a:cxnLst>
                <a:cxn ang="0">
                  <a:pos x="wd2" y="hd2"/>
                </a:cxn>
                <a:cxn ang="5400000">
                  <a:pos x="wd2" y="hd2"/>
                </a:cxn>
                <a:cxn ang="10800000">
                  <a:pos x="wd2" y="hd2"/>
                </a:cxn>
                <a:cxn ang="16200000">
                  <a:pos x="wd2" y="hd2"/>
                </a:cxn>
              </a:cxnLst>
              <a:rect l="0" t="0" r="r" b="b"/>
              <a:pathLst>
                <a:path w="21600" h="21600" extrusionOk="0">
                  <a:moveTo>
                    <a:pt x="21537" y="0"/>
                  </a:moveTo>
                  <a:lnTo>
                    <a:pt x="84" y="0"/>
                  </a:lnTo>
                  <a:lnTo>
                    <a:pt x="0" y="79"/>
                  </a:lnTo>
                  <a:lnTo>
                    <a:pt x="0" y="17238"/>
                  </a:lnTo>
                  <a:lnTo>
                    <a:pt x="63" y="17317"/>
                  </a:lnTo>
                  <a:lnTo>
                    <a:pt x="106" y="17343"/>
                  </a:lnTo>
                  <a:lnTo>
                    <a:pt x="10747" y="21574"/>
                  </a:lnTo>
                  <a:lnTo>
                    <a:pt x="10768" y="21600"/>
                  </a:lnTo>
                  <a:lnTo>
                    <a:pt x="10832" y="21600"/>
                  </a:lnTo>
                  <a:lnTo>
                    <a:pt x="10853" y="21574"/>
                  </a:lnTo>
                  <a:lnTo>
                    <a:pt x="11803" y="21180"/>
                  </a:lnTo>
                  <a:lnTo>
                    <a:pt x="10747" y="21180"/>
                  </a:lnTo>
                  <a:lnTo>
                    <a:pt x="10789" y="21153"/>
                  </a:lnTo>
                  <a:lnTo>
                    <a:pt x="676" y="17159"/>
                  </a:lnTo>
                  <a:lnTo>
                    <a:pt x="317" y="17159"/>
                  </a:lnTo>
                  <a:lnTo>
                    <a:pt x="211" y="16949"/>
                  </a:lnTo>
                  <a:lnTo>
                    <a:pt x="317" y="16949"/>
                  </a:lnTo>
                  <a:lnTo>
                    <a:pt x="317" y="394"/>
                  </a:lnTo>
                  <a:lnTo>
                    <a:pt x="148" y="394"/>
                  </a:lnTo>
                  <a:lnTo>
                    <a:pt x="317" y="184"/>
                  </a:lnTo>
                  <a:lnTo>
                    <a:pt x="21600" y="184"/>
                  </a:lnTo>
                  <a:lnTo>
                    <a:pt x="21600" y="79"/>
                  </a:lnTo>
                  <a:lnTo>
                    <a:pt x="21537" y="0"/>
                  </a:lnTo>
                  <a:close/>
                  <a:moveTo>
                    <a:pt x="10789" y="21153"/>
                  </a:moveTo>
                  <a:lnTo>
                    <a:pt x="10747" y="21180"/>
                  </a:lnTo>
                  <a:lnTo>
                    <a:pt x="10853" y="21180"/>
                  </a:lnTo>
                  <a:lnTo>
                    <a:pt x="10789" y="21153"/>
                  </a:lnTo>
                  <a:close/>
                  <a:moveTo>
                    <a:pt x="21283" y="17001"/>
                  </a:moveTo>
                  <a:lnTo>
                    <a:pt x="10789" y="21153"/>
                  </a:lnTo>
                  <a:lnTo>
                    <a:pt x="10853" y="21180"/>
                  </a:lnTo>
                  <a:lnTo>
                    <a:pt x="11803" y="21180"/>
                  </a:lnTo>
                  <a:lnTo>
                    <a:pt x="21494" y="17343"/>
                  </a:lnTo>
                  <a:lnTo>
                    <a:pt x="21558" y="17317"/>
                  </a:lnTo>
                  <a:lnTo>
                    <a:pt x="21600" y="17238"/>
                  </a:lnTo>
                  <a:lnTo>
                    <a:pt x="21600" y="17159"/>
                  </a:lnTo>
                  <a:lnTo>
                    <a:pt x="21283" y="17159"/>
                  </a:lnTo>
                  <a:lnTo>
                    <a:pt x="21283" y="17001"/>
                  </a:lnTo>
                  <a:close/>
                  <a:moveTo>
                    <a:pt x="211" y="16949"/>
                  </a:moveTo>
                  <a:lnTo>
                    <a:pt x="317" y="17159"/>
                  </a:lnTo>
                  <a:lnTo>
                    <a:pt x="317" y="17001"/>
                  </a:lnTo>
                  <a:lnTo>
                    <a:pt x="211" y="16949"/>
                  </a:lnTo>
                  <a:close/>
                  <a:moveTo>
                    <a:pt x="317" y="17001"/>
                  </a:moveTo>
                  <a:lnTo>
                    <a:pt x="317" y="17159"/>
                  </a:lnTo>
                  <a:lnTo>
                    <a:pt x="676" y="17159"/>
                  </a:lnTo>
                  <a:lnTo>
                    <a:pt x="317" y="17001"/>
                  </a:lnTo>
                  <a:close/>
                  <a:moveTo>
                    <a:pt x="21389" y="16949"/>
                  </a:moveTo>
                  <a:lnTo>
                    <a:pt x="21283" y="17001"/>
                  </a:lnTo>
                  <a:lnTo>
                    <a:pt x="21283" y="17159"/>
                  </a:lnTo>
                  <a:lnTo>
                    <a:pt x="21389" y="16949"/>
                  </a:lnTo>
                  <a:close/>
                  <a:moveTo>
                    <a:pt x="21600" y="16949"/>
                  </a:moveTo>
                  <a:lnTo>
                    <a:pt x="21389" y="16949"/>
                  </a:lnTo>
                  <a:lnTo>
                    <a:pt x="21283" y="17159"/>
                  </a:lnTo>
                  <a:lnTo>
                    <a:pt x="21600" y="17159"/>
                  </a:lnTo>
                  <a:lnTo>
                    <a:pt x="21600" y="16949"/>
                  </a:lnTo>
                  <a:close/>
                  <a:moveTo>
                    <a:pt x="317" y="16949"/>
                  </a:moveTo>
                  <a:lnTo>
                    <a:pt x="211" y="16949"/>
                  </a:lnTo>
                  <a:lnTo>
                    <a:pt x="317" y="17001"/>
                  </a:lnTo>
                  <a:lnTo>
                    <a:pt x="317" y="16949"/>
                  </a:lnTo>
                  <a:close/>
                  <a:moveTo>
                    <a:pt x="21283" y="184"/>
                  </a:moveTo>
                  <a:lnTo>
                    <a:pt x="21283" y="17001"/>
                  </a:lnTo>
                  <a:lnTo>
                    <a:pt x="21389" y="16949"/>
                  </a:lnTo>
                  <a:lnTo>
                    <a:pt x="21600" y="16949"/>
                  </a:lnTo>
                  <a:lnTo>
                    <a:pt x="21600" y="394"/>
                  </a:lnTo>
                  <a:lnTo>
                    <a:pt x="21431" y="394"/>
                  </a:lnTo>
                  <a:lnTo>
                    <a:pt x="21283" y="184"/>
                  </a:lnTo>
                  <a:close/>
                  <a:moveTo>
                    <a:pt x="317" y="184"/>
                  </a:moveTo>
                  <a:lnTo>
                    <a:pt x="148" y="394"/>
                  </a:lnTo>
                  <a:lnTo>
                    <a:pt x="317" y="394"/>
                  </a:lnTo>
                  <a:lnTo>
                    <a:pt x="317" y="184"/>
                  </a:lnTo>
                  <a:close/>
                  <a:moveTo>
                    <a:pt x="21283" y="184"/>
                  </a:moveTo>
                  <a:lnTo>
                    <a:pt x="317" y="184"/>
                  </a:lnTo>
                  <a:lnTo>
                    <a:pt x="317" y="394"/>
                  </a:lnTo>
                  <a:lnTo>
                    <a:pt x="21283" y="394"/>
                  </a:lnTo>
                  <a:lnTo>
                    <a:pt x="21283" y="184"/>
                  </a:lnTo>
                  <a:close/>
                  <a:moveTo>
                    <a:pt x="21600" y="184"/>
                  </a:moveTo>
                  <a:lnTo>
                    <a:pt x="21283" y="184"/>
                  </a:lnTo>
                  <a:lnTo>
                    <a:pt x="21431" y="394"/>
                  </a:lnTo>
                  <a:lnTo>
                    <a:pt x="21600" y="394"/>
                  </a:lnTo>
                  <a:lnTo>
                    <a:pt x="21600" y="184"/>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55" name="AutoShape 9"/>
            <p:cNvSpPr/>
            <p:nvPr/>
          </p:nvSpPr>
          <p:spPr>
            <a:xfrm>
              <a:off x="7817173" y="1458313"/>
              <a:ext cx="686258" cy="105612"/>
            </a:xfrm>
            <a:custGeom>
              <a:avLst/>
              <a:gdLst/>
              <a:ahLst/>
              <a:cxnLst>
                <a:cxn ang="0">
                  <a:pos x="wd2" y="hd2"/>
                </a:cxn>
                <a:cxn ang="5400000">
                  <a:pos x="wd2" y="hd2"/>
                </a:cxn>
                <a:cxn ang="10800000">
                  <a:pos x="wd2" y="hd2"/>
                </a:cxn>
                <a:cxn ang="16200000">
                  <a:pos x="wd2" y="hd2"/>
                </a:cxn>
              </a:cxnLst>
              <a:rect l="0" t="0" r="r" b="b"/>
              <a:pathLst>
                <a:path w="21600" h="21600" extrusionOk="0">
                  <a:moveTo>
                    <a:pt x="21046" y="9540"/>
                  </a:moveTo>
                  <a:lnTo>
                    <a:pt x="16615" y="9540"/>
                  </a:lnTo>
                  <a:lnTo>
                    <a:pt x="16615" y="12240"/>
                  </a:lnTo>
                  <a:lnTo>
                    <a:pt x="16089" y="12240"/>
                  </a:lnTo>
                  <a:lnTo>
                    <a:pt x="16089" y="21600"/>
                  </a:lnTo>
                  <a:lnTo>
                    <a:pt x="21600" y="10620"/>
                  </a:lnTo>
                  <a:lnTo>
                    <a:pt x="21046" y="9540"/>
                  </a:lnTo>
                  <a:close/>
                  <a:moveTo>
                    <a:pt x="16089" y="9540"/>
                  </a:moveTo>
                  <a:lnTo>
                    <a:pt x="0" y="9720"/>
                  </a:lnTo>
                  <a:lnTo>
                    <a:pt x="0" y="12420"/>
                  </a:lnTo>
                  <a:lnTo>
                    <a:pt x="16089" y="12240"/>
                  </a:lnTo>
                  <a:lnTo>
                    <a:pt x="16089" y="9540"/>
                  </a:lnTo>
                  <a:close/>
                  <a:moveTo>
                    <a:pt x="16615" y="9540"/>
                  </a:moveTo>
                  <a:lnTo>
                    <a:pt x="16089" y="9540"/>
                  </a:lnTo>
                  <a:lnTo>
                    <a:pt x="16089" y="12240"/>
                  </a:lnTo>
                  <a:lnTo>
                    <a:pt x="16615" y="12240"/>
                  </a:lnTo>
                  <a:lnTo>
                    <a:pt x="16615" y="9540"/>
                  </a:lnTo>
                  <a:close/>
                  <a:moveTo>
                    <a:pt x="16062" y="0"/>
                  </a:moveTo>
                  <a:lnTo>
                    <a:pt x="16089" y="9540"/>
                  </a:lnTo>
                  <a:lnTo>
                    <a:pt x="21046" y="9540"/>
                  </a:lnTo>
                  <a:lnTo>
                    <a:pt x="16062" y="0"/>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56" name="Text Box 8"/>
            <p:cNvSpPr txBox="1"/>
            <p:nvPr/>
          </p:nvSpPr>
          <p:spPr>
            <a:xfrm>
              <a:off x="2554988" y="386360"/>
              <a:ext cx="2793419" cy="86177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p>
              <a:pPr algn="ctr">
                <a:spcBef>
                  <a:spcPts val="0"/>
                </a:spcBef>
                <a:buSzTx/>
                <a:buNone/>
                <a:defRPr sz="800" b="1"/>
              </a:pPr>
              <a:r>
                <a:rPr>
                  <a:solidFill>
                    <a:schemeClr val="tx2">
                      <a:lumMod val="75000"/>
                    </a:schemeClr>
                  </a:solidFill>
                </a:rPr>
                <a:t>Developmental and Operational Activities</a:t>
              </a:r>
            </a:p>
            <a:p>
              <a:pPr algn="ctr">
                <a:spcBef>
                  <a:spcPts val="0"/>
                </a:spcBef>
                <a:buSzTx/>
                <a:buNone/>
                <a:defRPr sz="800" b="1"/>
              </a:pPr>
              <a:endParaRPr>
                <a:solidFill>
                  <a:schemeClr val="tx2">
                    <a:lumMod val="75000"/>
                  </a:schemeClr>
                </a:solidFill>
              </a:endParaRPr>
            </a:p>
            <a:p>
              <a:pPr algn="ctr">
                <a:spcBef>
                  <a:spcPts val="0"/>
                </a:spcBef>
                <a:buSzTx/>
                <a:buNone/>
                <a:defRPr sz="600"/>
              </a:pPr>
              <a:endParaRPr>
                <a:solidFill>
                  <a:schemeClr val="tx2">
                    <a:lumMod val="75000"/>
                  </a:schemeClr>
                </a:solidFill>
              </a:endParaRPr>
            </a:p>
            <a:p>
              <a:pPr algn="ctr">
                <a:spcBef>
                  <a:spcPts val="0"/>
                </a:spcBef>
                <a:buSzTx/>
                <a:buNone/>
                <a:defRPr sz="700"/>
              </a:pPr>
              <a:r>
                <a:rPr>
                  <a:solidFill>
                    <a:schemeClr val="tx2">
                      <a:lumMod val="75000"/>
                    </a:schemeClr>
                  </a:solidFill>
                </a:rPr>
                <a:t>Aeronautical Information Services (AJV-5) Development</a:t>
              </a:r>
            </a:p>
            <a:p>
              <a:pPr algn="ctr">
                <a:spcBef>
                  <a:spcPts val="0"/>
                </a:spcBef>
                <a:buSzTx/>
                <a:buNone/>
                <a:defRPr sz="700"/>
              </a:pPr>
              <a:endParaRPr>
                <a:solidFill>
                  <a:schemeClr val="tx2">
                    <a:lumMod val="75000"/>
                  </a:schemeClr>
                </a:solidFill>
              </a:endParaRPr>
            </a:p>
            <a:p>
              <a:pPr algn="ctr">
                <a:spcBef>
                  <a:spcPts val="0"/>
                </a:spcBef>
                <a:buSzTx/>
                <a:buNone/>
                <a:defRPr sz="700"/>
              </a:pPr>
              <a:endParaRPr>
                <a:solidFill>
                  <a:schemeClr val="tx2">
                    <a:lumMod val="75000"/>
                  </a:schemeClr>
                </a:solidFill>
              </a:endParaRPr>
            </a:p>
            <a:p>
              <a:pPr algn="ctr">
                <a:spcBef>
                  <a:spcPts val="0"/>
                </a:spcBef>
                <a:buSzTx/>
                <a:buNone/>
                <a:defRPr sz="600"/>
              </a:pPr>
              <a:endParaRPr>
                <a:solidFill>
                  <a:schemeClr val="tx2">
                    <a:lumMod val="75000"/>
                  </a:schemeClr>
                </a:solidFill>
              </a:endParaRPr>
            </a:p>
            <a:p>
              <a:pPr algn="ctr">
                <a:spcBef>
                  <a:spcPts val="0"/>
                </a:spcBef>
                <a:buSzTx/>
                <a:buNone/>
                <a:defRPr sz="700"/>
              </a:pPr>
              <a:r>
                <a:rPr>
                  <a:solidFill>
                    <a:schemeClr val="tx2">
                      <a:lumMod val="75000"/>
                    </a:schemeClr>
                  </a:solidFill>
                </a:rPr>
                <a:t>Implementation Planning</a:t>
              </a:r>
            </a:p>
          </p:txBody>
        </p:sp>
        <p:sp>
          <p:nvSpPr>
            <p:cNvPr id="457" name="Text Box 7"/>
            <p:cNvSpPr txBox="1"/>
            <p:nvPr/>
          </p:nvSpPr>
          <p:spPr>
            <a:xfrm>
              <a:off x="1334682" y="1313977"/>
              <a:ext cx="668661" cy="32316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lgn="ctr">
                <a:spcBef>
                  <a:spcPts val="0"/>
                </a:spcBef>
                <a:buSzTx/>
                <a:buNone/>
                <a:defRPr sz="700"/>
              </a:lvl1pPr>
            </a:lstStyle>
            <a:p>
              <a:r>
                <a:rPr>
                  <a:solidFill>
                    <a:schemeClr val="tx2">
                      <a:lumMod val="75000"/>
                    </a:schemeClr>
                  </a:solidFill>
                </a:rPr>
                <a:t>Confirm Compliance Activities</a:t>
              </a:r>
            </a:p>
          </p:txBody>
        </p:sp>
        <p:sp>
          <p:nvSpPr>
            <p:cNvPr id="458" name="Text Box 6"/>
            <p:cNvSpPr txBox="1"/>
            <p:nvPr/>
          </p:nvSpPr>
          <p:spPr>
            <a:xfrm>
              <a:off x="6530001" y="1361502"/>
              <a:ext cx="716171" cy="32316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indent="1587" algn="ctr">
                <a:spcBef>
                  <a:spcPts val="0"/>
                </a:spcBef>
                <a:buSzTx/>
                <a:buNone/>
                <a:defRPr sz="700"/>
              </a:lvl1pPr>
            </a:lstStyle>
            <a:p>
              <a:r>
                <a:rPr>
                  <a:solidFill>
                    <a:schemeClr val="tx2">
                      <a:lumMod val="75000"/>
                    </a:schemeClr>
                  </a:solidFill>
                </a:rPr>
                <a:t>Verify Operational Preparations Complete</a:t>
              </a:r>
            </a:p>
          </p:txBody>
        </p:sp>
        <p:sp>
          <p:nvSpPr>
            <p:cNvPr id="459" name="Text Box 5"/>
            <p:cNvSpPr txBox="1"/>
            <p:nvPr/>
          </p:nvSpPr>
          <p:spPr>
            <a:xfrm>
              <a:off x="7827731" y="1361502"/>
              <a:ext cx="546367" cy="10772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spcBef>
                  <a:spcPts val="0"/>
                </a:spcBef>
                <a:buSzTx/>
                <a:buNone/>
                <a:defRPr sz="700" i="1"/>
              </a:lvl1pPr>
            </a:lstStyle>
            <a:p>
              <a:r>
                <a:rPr>
                  <a:solidFill>
                    <a:schemeClr val="tx2">
                      <a:lumMod val="75000"/>
                    </a:schemeClr>
                  </a:solidFill>
                </a:rPr>
                <a:t>Complete</a:t>
              </a:r>
            </a:p>
          </p:txBody>
        </p:sp>
        <p:sp>
          <p:nvSpPr>
            <p:cNvPr id="460" name="Text Box 4"/>
            <p:cNvSpPr txBox="1"/>
            <p:nvPr/>
          </p:nvSpPr>
          <p:spPr>
            <a:xfrm>
              <a:off x="3277317" y="1489116"/>
              <a:ext cx="1839698" cy="10772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spcBef>
                  <a:spcPts val="0"/>
                </a:spcBef>
                <a:buSzTx/>
                <a:buNone/>
                <a:defRPr sz="700"/>
              </a:lvl1pPr>
            </a:lstStyle>
            <a:p>
              <a:r>
                <a:rPr>
                  <a:solidFill>
                    <a:schemeClr val="tx2">
                      <a:lumMod val="75000"/>
                    </a:schemeClr>
                  </a:solidFill>
                </a:rPr>
                <a:t>Industry Representative Activities</a:t>
              </a:r>
            </a:p>
          </p:txBody>
        </p:sp>
        <p:sp>
          <p:nvSpPr>
            <p:cNvPr id="461" name="Text Box 3"/>
            <p:cNvSpPr txBox="1"/>
            <p:nvPr/>
          </p:nvSpPr>
          <p:spPr>
            <a:xfrm>
              <a:off x="8636282" y="1369423"/>
              <a:ext cx="650185" cy="2154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spcBef>
                  <a:spcPts val="0"/>
                </a:spcBef>
                <a:buSzTx/>
                <a:buNone/>
                <a:defRPr sz="700"/>
              </a:lvl1pPr>
            </a:lstStyle>
            <a:p>
              <a:r>
                <a:rPr>
                  <a:solidFill>
                    <a:schemeClr val="tx2">
                      <a:lumMod val="75000"/>
                    </a:schemeClr>
                  </a:solidFill>
                </a:rPr>
                <a:t>Continue to Phase 4</a:t>
              </a:r>
            </a:p>
          </p:txBody>
        </p:sp>
        <p:sp>
          <p:nvSpPr>
            <p:cNvPr id="462" name="Text Box 2"/>
            <p:cNvSpPr txBox="1"/>
            <p:nvPr/>
          </p:nvSpPr>
          <p:spPr>
            <a:xfrm>
              <a:off x="0" y="1886037"/>
              <a:ext cx="7171388" cy="73866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p>
              <a:pPr algn="ctr">
                <a:spcBef>
                  <a:spcPts val="0"/>
                </a:spcBef>
                <a:buSzTx/>
                <a:buNone/>
                <a:tabLst>
                  <a:tab pos="2768600" algn="l"/>
                </a:tabLst>
                <a:defRPr sz="700"/>
              </a:pPr>
              <a:r>
                <a:rPr>
                  <a:solidFill>
                    <a:schemeClr val="tx2">
                      <a:lumMod val="75000"/>
                    </a:schemeClr>
                  </a:solidFill>
                </a:rPr>
                <a:t>                       Notification and Training</a:t>
              </a:r>
            </a:p>
            <a:p>
              <a:pPr algn="ctr">
                <a:spcBef>
                  <a:spcPts val="0"/>
                </a:spcBef>
                <a:buSzTx/>
                <a:buNone/>
                <a:tabLst>
                  <a:tab pos="2768600" algn="l"/>
                </a:tabLst>
                <a:defRPr sz="700"/>
              </a:pPr>
              <a:endParaRPr>
                <a:solidFill>
                  <a:schemeClr val="tx2">
                    <a:lumMod val="75000"/>
                  </a:schemeClr>
                </a:solidFill>
              </a:endParaRPr>
            </a:p>
            <a:p>
              <a:pPr algn="ctr">
                <a:spcBef>
                  <a:spcPts val="0"/>
                </a:spcBef>
                <a:buSzTx/>
                <a:buNone/>
                <a:tabLst>
                  <a:tab pos="2768600" algn="l"/>
                </a:tabLst>
                <a:defRPr sz="600"/>
              </a:pPr>
              <a:endParaRPr>
                <a:solidFill>
                  <a:schemeClr val="tx2">
                    <a:lumMod val="75000"/>
                  </a:schemeClr>
                </a:solidFill>
              </a:endParaRPr>
            </a:p>
            <a:p>
              <a:pPr algn="ctr">
                <a:spcBef>
                  <a:spcPts val="0"/>
                </a:spcBef>
                <a:buSzTx/>
                <a:buNone/>
                <a:tabLst>
                  <a:tab pos="2768600" algn="l"/>
                </a:tabLst>
                <a:defRPr sz="700"/>
              </a:pPr>
              <a:r>
                <a:rPr>
                  <a:solidFill>
                    <a:schemeClr val="tx2">
                      <a:lumMod val="75000"/>
                    </a:schemeClr>
                  </a:solidFill>
                </a:rPr>
                <a:t>                    Automation</a:t>
              </a:r>
            </a:p>
            <a:p>
              <a:pPr algn="ctr">
                <a:spcBef>
                  <a:spcPts val="0"/>
                </a:spcBef>
                <a:buSzTx/>
                <a:buNone/>
                <a:tabLst>
                  <a:tab pos="2768600" algn="l"/>
                </a:tabLst>
                <a:defRPr sz="700"/>
              </a:pPr>
              <a:endParaRPr>
                <a:solidFill>
                  <a:schemeClr val="tx2">
                    <a:lumMod val="75000"/>
                  </a:schemeClr>
                </a:solidFill>
              </a:endParaRPr>
            </a:p>
            <a:p>
              <a:pPr algn="r">
                <a:spcBef>
                  <a:spcPts val="0"/>
                </a:spcBef>
                <a:buSzTx/>
                <a:buNone/>
                <a:tabLst>
                  <a:tab pos="2768600" algn="l"/>
                </a:tabLst>
                <a:defRPr sz="700"/>
              </a:pPr>
              <a:r>
                <a:rPr>
                  <a:solidFill>
                    <a:schemeClr val="tx2">
                      <a:lumMod val="75000"/>
                    </a:schemeClr>
                  </a:solidFill>
                </a:rPr>
                <a:t>                        Implementation</a:t>
              </a:r>
              <a:endParaRPr sz="600">
                <a:solidFill>
                  <a:schemeClr val="tx2">
                    <a:lumMod val="75000"/>
                  </a:schemeClr>
                </a:solidFill>
              </a:endParaRPr>
            </a:p>
            <a:p>
              <a:pPr algn="r">
                <a:spcBef>
                  <a:spcPts val="0"/>
                </a:spcBef>
                <a:buSzTx/>
                <a:buNone/>
                <a:tabLst>
                  <a:tab pos="2768600" algn="l"/>
                </a:tabLst>
                <a:defRPr sz="700" i="1"/>
              </a:pPr>
              <a:r>
                <a:rPr>
                  <a:solidFill>
                    <a:schemeClr val="tx2">
                      <a:lumMod val="75000"/>
                    </a:schemeClr>
                  </a:solidFill>
                </a:rPr>
                <a:t>	</a:t>
              </a:r>
              <a:r>
                <a:rPr i="0">
                  <a:solidFill>
                    <a:schemeClr val="tx2">
                      <a:lumMod val="75000"/>
                    </a:schemeClr>
                  </a:solidFill>
                </a:rPr>
                <a:t>Strategy Plan</a:t>
              </a:r>
            </a:p>
          </p:txBody>
        </p:sp>
      </p:grpSp>
      <p:sp>
        <p:nvSpPr>
          <p:cNvPr id="464" name="TextBox 28"/>
          <p:cNvSpPr txBox="1"/>
          <p:nvPr/>
        </p:nvSpPr>
        <p:spPr>
          <a:xfrm>
            <a:off x="153448" y="5734258"/>
            <a:ext cx="3738907" cy="3077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spcBef>
                <a:spcPts val="400"/>
              </a:spcBef>
              <a:buSzTx/>
              <a:buNone/>
              <a:defRPr sz="800" i="1"/>
            </a:lvl1pPr>
          </a:lstStyle>
          <a:p>
            <a:r>
              <a:rPr sz="1400" i="0" dirty="0">
                <a:solidFill>
                  <a:srgbClr val="002060"/>
                </a:solidFill>
                <a:latin typeface="Arial" panose="020B0604020202020204" pitchFamily="34" charset="0"/>
                <a:cs typeface="Arial" panose="020B0604020202020204" pitchFamily="34" charset="0"/>
              </a:rPr>
              <a:t>Note: Activities shown may occur concurrently</a:t>
            </a:r>
          </a:p>
        </p:txBody>
      </p:sp>
      <p:sp>
        <p:nvSpPr>
          <p:cNvPr id="465" name="Oval 2"/>
          <p:cNvSpPr/>
          <p:nvPr/>
        </p:nvSpPr>
        <p:spPr>
          <a:xfrm>
            <a:off x="5326186" y="4832575"/>
            <a:ext cx="1434177" cy="662879"/>
          </a:xfrm>
          <a:prstGeom prst="ellipse">
            <a:avLst/>
          </a:prstGeom>
          <a:solidFill>
            <a:srgbClr val="00B050"/>
          </a:solidFill>
          <a:ln>
            <a:solidFill>
              <a:srgbClr val="000000"/>
            </a:solidFill>
          </a:ln>
        </p:spPr>
        <p:txBody>
          <a:bodyPr lIns="45719" rIns="45719"/>
          <a:lstStyle/>
          <a:p>
            <a:endParaRPr/>
          </a:p>
        </p:txBody>
      </p:sp>
      <p:grpSp>
        <p:nvGrpSpPr>
          <p:cNvPr id="479" name="Group 1"/>
          <p:cNvGrpSpPr/>
          <p:nvPr/>
        </p:nvGrpSpPr>
        <p:grpSpPr>
          <a:xfrm>
            <a:off x="553878" y="4458434"/>
            <a:ext cx="8101682" cy="1152932"/>
            <a:chOff x="0" y="0"/>
            <a:chExt cx="8101680" cy="1152931"/>
          </a:xfrm>
        </p:grpSpPr>
        <p:sp>
          <p:nvSpPr>
            <p:cNvPr id="466" name="AutoShape 14"/>
            <p:cNvSpPr/>
            <p:nvPr/>
          </p:nvSpPr>
          <p:spPr>
            <a:xfrm>
              <a:off x="0" y="299196"/>
              <a:ext cx="1490647" cy="800133"/>
            </a:xfrm>
            <a:custGeom>
              <a:avLst/>
              <a:gdLst/>
              <a:ahLst/>
              <a:cxnLst>
                <a:cxn ang="0">
                  <a:pos x="wd2" y="hd2"/>
                </a:cxn>
                <a:cxn ang="5400000">
                  <a:pos x="wd2" y="hd2"/>
                </a:cxn>
                <a:cxn ang="10800000">
                  <a:pos x="wd2" y="hd2"/>
                </a:cxn>
                <a:cxn ang="16200000">
                  <a:pos x="wd2" y="hd2"/>
                </a:cxn>
              </a:cxnLst>
              <a:rect l="0" t="0" r="r" b="b"/>
              <a:pathLst>
                <a:path w="21600" h="21600" extrusionOk="0">
                  <a:moveTo>
                    <a:pt x="21558" y="0"/>
                  </a:moveTo>
                  <a:lnTo>
                    <a:pt x="56" y="0"/>
                  </a:lnTo>
                  <a:lnTo>
                    <a:pt x="0" y="105"/>
                  </a:lnTo>
                  <a:lnTo>
                    <a:pt x="0" y="21547"/>
                  </a:lnTo>
                  <a:lnTo>
                    <a:pt x="56" y="21600"/>
                  </a:lnTo>
                  <a:lnTo>
                    <a:pt x="21558" y="21600"/>
                  </a:lnTo>
                  <a:lnTo>
                    <a:pt x="21600" y="21547"/>
                  </a:lnTo>
                  <a:lnTo>
                    <a:pt x="21600" y="21416"/>
                  </a:lnTo>
                  <a:lnTo>
                    <a:pt x="226" y="21416"/>
                  </a:lnTo>
                  <a:lnTo>
                    <a:pt x="99" y="21232"/>
                  </a:lnTo>
                  <a:lnTo>
                    <a:pt x="226" y="21232"/>
                  </a:lnTo>
                  <a:lnTo>
                    <a:pt x="226" y="395"/>
                  </a:lnTo>
                  <a:lnTo>
                    <a:pt x="99" y="395"/>
                  </a:lnTo>
                  <a:lnTo>
                    <a:pt x="226" y="184"/>
                  </a:lnTo>
                  <a:lnTo>
                    <a:pt x="21600" y="184"/>
                  </a:lnTo>
                  <a:lnTo>
                    <a:pt x="21600" y="105"/>
                  </a:lnTo>
                  <a:lnTo>
                    <a:pt x="21558" y="0"/>
                  </a:lnTo>
                  <a:close/>
                  <a:moveTo>
                    <a:pt x="226" y="21232"/>
                  </a:moveTo>
                  <a:lnTo>
                    <a:pt x="99" y="21232"/>
                  </a:lnTo>
                  <a:lnTo>
                    <a:pt x="226" y="21416"/>
                  </a:lnTo>
                  <a:lnTo>
                    <a:pt x="226" y="21232"/>
                  </a:lnTo>
                  <a:close/>
                  <a:moveTo>
                    <a:pt x="21402" y="21232"/>
                  </a:moveTo>
                  <a:lnTo>
                    <a:pt x="226" y="21232"/>
                  </a:lnTo>
                  <a:lnTo>
                    <a:pt x="226" y="21416"/>
                  </a:lnTo>
                  <a:lnTo>
                    <a:pt x="21402" y="21416"/>
                  </a:lnTo>
                  <a:lnTo>
                    <a:pt x="21402" y="21232"/>
                  </a:lnTo>
                  <a:close/>
                  <a:moveTo>
                    <a:pt x="21402" y="184"/>
                  </a:moveTo>
                  <a:lnTo>
                    <a:pt x="21402" y="21416"/>
                  </a:lnTo>
                  <a:lnTo>
                    <a:pt x="21501" y="21232"/>
                  </a:lnTo>
                  <a:lnTo>
                    <a:pt x="21600" y="21232"/>
                  </a:lnTo>
                  <a:lnTo>
                    <a:pt x="21600" y="395"/>
                  </a:lnTo>
                  <a:lnTo>
                    <a:pt x="21501" y="395"/>
                  </a:lnTo>
                  <a:lnTo>
                    <a:pt x="21402" y="184"/>
                  </a:lnTo>
                  <a:close/>
                  <a:moveTo>
                    <a:pt x="21600" y="21232"/>
                  </a:moveTo>
                  <a:lnTo>
                    <a:pt x="21501" y="21232"/>
                  </a:lnTo>
                  <a:lnTo>
                    <a:pt x="21402" y="21416"/>
                  </a:lnTo>
                  <a:lnTo>
                    <a:pt x="21600" y="21416"/>
                  </a:lnTo>
                  <a:lnTo>
                    <a:pt x="21600" y="21232"/>
                  </a:lnTo>
                  <a:close/>
                  <a:moveTo>
                    <a:pt x="226" y="184"/>
                  </a:moveTo>
                  <a:lnTo>
                    <a:pt x="99" y="395"/>
                  </a:lnTo>
                  <a:lnTo>
                    <a:pt x="226" y="395"/>
                  </a:lnTo>
                  <a:lnTo>
                    <a:pt x="226" y="184"/>
                  </a:lnTo>
                  <a:close/>
                  <a:moveTo>
                    <a:pt x="21402" y="184"/>
                  </a:moveTo>
                  <a:lnTo>
                    <a:pt x="226" y="184"/>
                  </a:lnTo>
                  <a:lnTo>
                    <a:pt x="226" y="395"/>
                  </a:lnTo>
                  <a:lnTo>
                    <a:pt x="21402" y="395"/>
                  </a:lnTo>
                  <a:lnTo>
                    <a:pt x="21402" y="184"/>
                  </a:lnTo>
                  <a:close/>
                  <a:moveTo>
                    <a:pt x="21600" y="184"/>
                  </a:moveTo>
                  <a:lnTo>
                    <a:pt x="21402" y="184"/>
                  </a:lnTo>
                  <a:lnTo>
                    <a:pt x="21501" y="395"/>
                  </a:lnTo>
                  <a:lnTo>
                    <a:pt x="21600" y="395"/>
                  </a:lnTo>
                  <a:lnTo>
                    <a:pt x="21600" y="184"/>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67" name="AutoShape 13"/>
            <p:cNvSpPr/>
            <p:nvPr/>
          </p:nvSpPr>
          <p:spPr>
            <a:xfrm>
              <a:off x="2068990" y="245594"/>
              <a:ext cx="1974548" cy="907337"/>
            </a:xfrm>
            <a:custGeom>
              <a:avLst/>
              <a:gdLst/>
              <a:ahLst/>
              <a:cxnLst>
                <a:cxn ang="0">
                  <a:pos x="wd2" y="hd2"/>
                </a:cxn>
                <a:cxn ang="5400000">
                  <a:pos x="wd2" y="hd2"/>
                </a:cxn>
                <a:cxn ang="10800000">
                  <a:pos x="wd2" y="hd2"/>
                </a:cxn>
                <a:cxn ang="16200000">
                  <a:pos x="wd2" y="hd2"/>
                </a:cxn>
              </a:cxnLst>
              <a:rect l="0" t="0" r="r" b="b"/>
              <a:pathLst>
                <a:path w="21600" h="21600" extrusionOk="0">
                  <a:moveTo>
                    <a:pt x="10811" y="0"/>
                  </a:moveTo>
                  <a:lnTo>
                    <a:pt x="10789" y="0"/>
                  </a:lnTo>
                  <a:lnTo>
                    <a:pt x="10768" y="23"/>
                  </a:lnTo>
                  <a:lnTo>
                    <a:pt x="43" y="10626"/>
                  </a:lnTo>
                  <a:lnTo>
                    <a:pt x="11" y="10672"/>
                  </a:lnTo>
                  <a:lnTo>
                    <a:pt x="0" y="10742"/>
                  </a:lnTo>
                  <a:lnTo>
                    <a:pt x="0" y="10881"/>
                  </a:lnTo>
                  <a:lnTo>
                    <a:pt x="11" y="10951"/>
                  </a:lnTo>
                  <a:lnTo>
                    <a:pt x="43" y="10974"/>
                  </a:lnTo>
                  <a:lnTo>
                    <a:pt x="10768" y="21600"/>
                  </a:lnTo>
                  <a:lnTo>
                    <a:pt x="10832" y="21600"/>
                  </a:lnTo>
                  <a:lnTo>
                    <a:pt x="11162" y="21275"/>
                  </a:lnTo>
                  <a:lnTo>
                    <a:pt x="10768" y="21275"/>
                  </a:lnTo>
                  <a:lnTo>
                    <a:pt x="10800" y="21229"/>
                  </a:lnTo>
                  <a:lnTo>
                    <a:pt x="458" y="10974"/>
                  </a:lnTo>
                  <a:lnTo>
                    <a:pt x="117" y="10974"/>
                  </a:lnTo>
                  <a:lnTo>
                    <a:pt x="117" y="10626"/>
                  </a:lnTo>
                  <a:lnTo>
                    <a:pt x="458" y="10626"/>
                  </a:lnTo>
                  <a:lnTo>
                    <a:pt x="10800" y="371"/>
                  </a:lnTo>
                  <a:lnTo>
                    <a:pt x="10768" y="325"/>
                  </a:lnTo>
                  <a:lnTo>
                    <a:pt x="11141" y="325"/>
                  </a:lnTo>
                  <a:lnTo>
                    <a:pt x="10832" y="23"/>
                  </a:lnTo>
                  <a:lnTo>
                    <a:pt x="10811" y="0"/>
                  </a:lnTo>
                  <a:close/>
                  <a:moveTo>
                    <a:pt x="10800" y="21229"/>
                  </a:moveTo>
                  <a:lnTo>
                    <a:pt x="10768" y="21275"/>
                  </a:lnTo>
                  <a:lnTo>
                    <a:pt x="10832" y="21275"/>
                  </a:lnTo>
                  <a:lnTo>
                    <a:pt x="10800" y="21229"/>
                  </a:lnTo>
                  <a:close/>
                  <a:moveTo>
                    <a:pt x="21323" y="10812"/>
                  </a:moveTo>
                  <a:lnTo>
                    <a:pt x="10800" y="21229"/>
                  </a:lnTo>
                  <a:lnTo>
                    <a:pt x="10832" y="21275"/>
                  </a:lnTo>
                  <a:lnTo>
                    <a:pt x="11162" y="21275"/>
                  </a:lnTo>
                  <a:lnTo>
                    <a:pt x="21547" y="10974"/>
                  </a:lnTo>
                  <a:lnTo>
                    <a:pt x="21483" y="10974"/>
                  </a:lnTo>
                  <a:lnTo>
                    <a:pt x="21323" y="10812"/>
                  </a:lnTo>
                  <a:close/>
                  <a:moveTo>
                    <a:pt x="117" y="10626"/>
                  </a:moveTo>
                  <a:lnTo>
                    <a:pt x="117" y="10974"/>
                  </a:lnTo>
                  <a:lnTo>
                    <a:pt x="288" y="10812"/>
                  </a:lnTo>
                  <a:lnTo>
                    <a:pt x="117" y="10626"/>
                  </a:lnTo>
                  <a:close/>
                  <a:moveTo>
                    <a:pt x="288" y="10812"/>
                  </a:moveTo>
                  <a:lnTo>
                    <a:pt x="117" y="10974"/>
                  </a:lnTo>
                  <a:lnTo>
                    <a:pt x="458" y="10974"/>
                  </a:lnTo>
                  <a:lnTo>
                    <a:pt x="288" y="10812"/>
                  </a:lnTo>
                  <a:close/>
                  <a:moveTo>
                    <a:pt x="21483" y="10626"/>
                  </a:moveTo>
                  <a:lnTo>
                    <a:pt x="21323" y="10812"/>
                  </a:lnTo>
                  <a:lnTo>
                    <a:pt x="21483" y="10974"/>
                  </a:lnTo>
                  <a:lnTo>
                    <a:pt x="21483" y="10626"/>
                  </a:lnTo>
                  <a:close/>
                  <a:moveTo>
                    <a:pt x="21547" y="10626"/>
                  </a:moveTo>
                  <a:lnTo>
                    <a:pt x="21483" y="10626"/>
                  </a:lnTo>
                  <a:lnTo>
                    <a:pt x="21483" y="10974"/>
                  </a:lnTo>
                  <a:lnTo>
                    <a:pt x="21547" y="10974"/>
                  </a:lnTo>
                  <a:lnTo>
                    <a:pt x="21589" y="10951"/>
                  </a:lnTo>
                  <a:lnTo>
                    <a:pt x="21600" y="10881"/>
                  </a:lnTo>
                  <a:lnTo>
                    <a:pt x="21600" y="10742"/>
                  </a:lnTo>
                  <a:lnTo>
                    <a:pt x="21589" y="10672"/>
                  </a:lnTo>
                  <a:lnTo>
                    <a:pt x="21547" y="10626"/>
                  </a:lnTo>
                  <a:close/>
                  <a:moveTo>
                    <a:pt x="458" y="10626"/>
                  </a:moveTo>
                  <a:lnTo>
                    <a:pt x="117" y="10626"/>
                  </a:lnTo>
                  <a:lnTo>
                    <a:pt x="288" y="10812"/>
                  </a:lnTo>
                  <a:lnTo>
                    <a:pt x="458" y="10626"/>
                  </a:lnTo>
                  <a:close/>
                  <a:moveTo>
                    <a:pt x="11141" y="325"/>
                  </a:moveTo>
                  <a:lnTo>
                    <a:pt x="10832" y="325"/>
                  </a:lnTo>
                  <a:lnTo>
                    <a:pt x="10800" y="371"/>
                  </a:lnTo>
                  <a:lnTo>
                    <a:pt x="21323" y="10812"/>
                  </a:lnTo>
                  <a:lnTo>
                    <a:pt x="21483" y="10626"/>
                  </a:lnTo>
                  <a:lnTo>
                    <a:pt x="21547" y="10626"/>
                  </a:lnTo>
                  <a:lnTo>
                    <a:pt x="11141" y="325"/>
                  </a:lnTo>
                  <a:close/>
                  <a:moveTo>
                    <a:pt x="10832" y="325"/>
                  </a:moveTo>
                  <a:lnTo>
                    <a:pt x="10768" y="325"/>
                  </a:lnTo>
                  <a:lnTo>
                    <a:pt x="10800" y="371"/>
                  </a:lnTo>
                  <a:lnTo>
                    <a:pt x="10832" y="325"/>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68" name="AutoShape 12"/>
            <p:cNvSpPr/>
            <p:nvPr/>
          </p:nvSpPr>
          <p:spPr>
            <a:xfrm>
              <a:off x="687391" y="0"/>
              <a:ext cx="2375689" cy="306019"/>
            </a:xfrm>
            <a:custGeom>
              <a:avLst/>
              <a:gdLst/>
              <a:ahLst/>
              <a:cxnLst>
                <a:cxn ang="0">
                  <a:pos x="wd2" y="hd2"/>
                </a:cxn>
                <a:cxn ang="5400000">
                  <a:pos x="wd2" y="hd2"/>
                </a:cxn>
                <a:cxn ang="10800000">
                  <a:pos x="wd2" y="hd2"/>
                </a:cxn>
                <a:cxn ang="16200000">
                  <a:pos x="wd2" y="hd2"/>
                </a:cxn>
              </a:cxnLst>
              <a:rect l="0" t="0" r="r" b="b"/>
              <a:pathLst>
                <a:path w="21600" h="21600" extrusionOk="0">
                  <a:moveTo>
                    <a:pt x="460" y="7842"/>
                  </a:moveTo>
                  <a:lnTo>
                    <a:pt x="0" y="7842"/>
                  </a:lnTo>
                  <a:lnTo>
                    <a:pt x="531" y="21600"/>
                  </a:lnTo>
                  <a:lnTo>
                    <a:pt x="1000" y="9218"/>
                  </a:lnTo>
                  <a:lnTo>
                    <a:pt x="460" y="9218"/>
                  </a:lnTo>
                  <a:lnTo>
                    <a:pt x="460" y="7842"/>
                  </a:lnTo>
                  <a:close/>
                  <a:moveTo>
                    <a:pt x="21476" y="482"/>
                  </a:moveTo>
                  <a:lnTo>
                    <a:pt x="21476" y="17817"/>
                  </a:lnTo>
                  <a:lnTo>
                    <a:pt x="21600" y="17817"/>
                  </a:lnTo>
                  <a:lnTo>
                    <a:pt x="21600" y="1101"/>
                  </a:lnTo>
                  <a:lnTo>
                    <a:pt x="21538" y="1101"/>
                  </a:lnTo>
                  <a:lnTo>
                    <a:pt x="21476" y="482"/>
                  </a:lnTo>
                  <a:close/>
                  <a:moveTo>
                    <a:pt x="21573" y="0"/>
                  </a:moveTo>
                  <a:lnTo>
                    <a:pt x="496" y="0"/>
                  </a:lnTo>
                  <a:lnTo>
                    <a:pt x="460" y="275"/>
                  </a:lnTo>
                  <a:lnTo>
                    <a:pt x="460" y="9218"/>
                  </a:lnTo>
                  <a:lnTo>
                    <a:pt x="593" y="9218"/>
                  </a:lnTo>
                  <a:lnTo>
                    <a:pt x="593" y="1101"/>
                  </a:lnTo>
                  <a:lnTo>
                    <a:pt x="531" y="1101"/>
                  </a:lnTo>
                  <a:lnTo>
                    <a:pt x="593" y="482"/>
                  </a:lnTo>
                  <a:lnTo>
                    <a:pt x="21600" y="482"/>
                  </a:lnTo>
                  <a:lnTo>
                    <a:pt x="21600" y="275"/>
                  </a:lnTo>
                  <a:lnTo>
                    <a:pt x="21573" y="0"/>
                  </a:lnTo>
                  <a:close/>
                  <a:moveTo>
                    <a:pt x="1062" y="7842"/>
                  </a:moveTo>
                  <a:lnTo>
                    <a:pt x="593" y="7842"/>
                  </a:lnTo>
                  <a:lnTo>
                    <a:pt x="593" y="9218"/>
                  </a:lnTo>
                  <a:lnTo>
                    <a:pt x="1000" y="9218"/>
                  </a:lnTo>
                  <a:lnTo>
                    <a:pt x="1062" y="7842"/>
                  </a:lnTo>
                  <a:close/>
                  <a:moveTo>
                    <a:pt x="593" y="482"/>
                  </a:moveTo>
                  <a:lnTo>
                    <a:pt x="531" y="1101"/>
                  </a:lnTo>
                  <a:lnTo>
                    <a:pt x="593" y="1101"/>
                  </a:lnTo>
                  <a:lnTo>
                    <a:pt x="593" y="482"/>
                  </a:lnTo>
                  <a:close/>
                  <a:moveTo>
                    <a:pt x="21476" y="482"/>
                  </a:moveTo>
                  <a:lnTo>
                    <a:pt x="593" y="482"/>
                  </a:lnTo>
                  <a:lnTo>
                    <a:pt x="593" y="1101"/>
                  </a:lnTo>
                  <a:lnTo>
                    <a:pt x="21476" y="1101"/>
                  </a:lnTo>
                  <a:lnTo>
                    <a:pt x="21476" y="482"/>
                  </a:lnTo>
                  <a:close/>
                  <a:moveTo>
                    <a:pt x="21600" y="482"/>
                  </a:moveTo>
                  <a:lnTo>
                    <a:pt x="21476" y="482"/>
                  </a:lnTo>
                  <a:lnTo>
                    <a:pt x="21538" y="1101"/>
                  </a:lnTo>
                  <a:lnTo>
                    <a:pt x="21600" y="1101"/>
                  </a:lnTo>
                  <a:lnTo>
                    <a:pt x="21600" y="482"/>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69" name="AutoShape 11"/>
            <p:cNvSpPr/>
            <p:nvPr/>
          </p:nvSpPr>
          <p:spPr>
            <a:xfrm>
              <a:off x="6957649" y="305044"/>
              <a:ext cx="1144031" cy="801107"/>
            </a:xfrm>
            <a:custGeom>
              <a:avLst/>
              <a:gdLst/>
              <a:ahLst/>
              <a:cxnLst>
                <a:cxn ang="0">
                  <a:pos x="wd2" y="hd2"/>
                </a:cxn>
                <a:cxn ang="5400000">
                  <a:pos x="wd2" y="hd2"/>
                </a:cxn>
                <a:cxn ang="10800000">
                  <a:pos x="wd2" y="hd2"/>
                </a:cxn>
                <a:cxn ang="16200000">
                  <a:pos x="wd2" y="hd2"/>
                </a:cxn>
              </a:cxnLst>
              <a:rect l="0" t="0" r="r" b="b"/>
              <a:pathLst>
                <a:path w="21600" h="21600" extrusionOk="0">
                  <a:moveTo>
                    <a:pt x="21526" y="0"/>
                  </a:moveTo>
                  <a:lnTo>
                    <a:pt x="74" y="0"/>
                  </a:lnTo>
                  <a:lnTo>
                    <a:pt x="0" y="105"/>
                  </a:lnTo>
                  <a:lnTo>
                    <a:pt x="0" y="17264"/>
                  </a:lnTo>
                  <a:lnTo>
                    <a:pt x="37" y="17317"/>
                  </a:lnTo>
                  <a:lnTo>
                    <a:pt x="110" y="17343"/>
                  </a:lnTo>
                  <a:lnTo>
                    <a:pt x="10772" y="21600"/>
                  </a:lnTo>
                  <a:lnTo>
                    <a:pt x="10828" y="21600"/>
                  </a:lnTo>
                  <a:lnTo>
                    <a:pt x="11783" y="21232"/>
                  </a:lnTo>
                  <a:lnTo>
                    <a:pt x="10772" y="21232"/>
                  </a:lnTo>
                  <a:lnTo>
                    <a:pt x="10791" y="21206"/>
                  </a:lnTo>
                  <a:lnTo>
                    <a:pt x="643" y="17159"/>
                  </a:lnTo>
                  <a:lnTo>
                    <a:pt x="294" y="17159"/>
                  </a:lnTo>
                  <a:lnTo>
                    <a:pt x="184" y="16975"/>
                  </a:lnTo>
                  <a:lnTo>
                    <a:pt x="294" y="16975"/>
                  </a:lnTo>
                  <a:lnTo>
                    <a:pt x="294" y="420"/>
                  </a:lnTo>
                  <a:lnTo>
                    <a:pt x="147" y="420"/>
                  </a:lnTo>
                  <a:lnTo>
                    <a:pt x="294" y="236"/>
                  </a:lnTo>
                  <a:lnTo>
                    <a:pt x="21600" y="236"/>
                  </a:lnTo>
                  <a:lnTo>
                    <a:pt x="21600" y="105"/>
                  </a:lnTo>
                  <a:lnTo>
                    <a:pt x="21526" y="0"/>
                  </a:lnTo>
                  <a:close/>
                  <a:moveTo>
                    <a:pt x="10791" y="21206"/>
                  </a:moveTo>
                  <a:lnTo>
                    <a:pt x="10772" y="21232"/>
                  </a:lnTo>
                  <a:lnTo>
                    <a:pt x="10828" y="21232"/>
                  </a:lnTo>
                  <a:lnTo>
                    <a:pt x="10791" y="21206"/>
                  </a:lnTo>
                  <a:close/>
                  <a:moveTo>
                    <a:pt x="21306" y="17001"/>
                  </a:moveTo>
                  <a:lnTo>
                    <a:pt x="10791" y="21206"/>
                  </a:lnTo>
                  <a:lnTo>
                    <a:pt x="10828" y="21232"/>
                  </a:lnTo>
                  <a:lnTo>
                    <a:pt x="11783" y="21232"/>
                  </a:lnTo>
                  <a:lnTo>
                    <a:pt x="21490" y="17343"/>
                  </a:lnTo>
                  <a:lnTo>
                    <a:pt x="21545" y="17317"/>
                  </a:lnTo>
                  <a:lnTo>
                    <a:pt x="21600" y="17264"/>
                  </a:lnTo>
                  <a:lnTo>
                    <a:pt x="21600" y="17159"/>
                  </a:lnTo>
                  <a:lnTo>
                    <a:pt x="21306" y="17159"/>
                  </a:lnTo>
                  <a:lnTo>
                    <a:pt x="21306" y="17001"/>
                  </a:lnTo>
                  <a:close/>
                  <a:moveTo>
                    <a:pt x="184" y="16975"/>
                  </a:moveTo>
                  <a:lnTo>
                    <a:pt x="294" y="17159"/>
                  </a:lnTo>
                  <a:lnTo>
                    <a:pt x="294" y="17001"/>
                  </a:lnTo>
                  <a:lnTo>
                    <a:pt x="184" y="16975"/>
                  </a:lnTo>
                  <a:close/>
                  <a:moveTo>
                    <a:pt x="294" y="17001"/>
                  </a:moveTo>
                  <a:lnTo>
                    <a:pt x="294" y="17159"/>
                  </a:lnTo>
                  <a:lnTo>
                    <a:pt x="643" y="17159"/>
                  </a:lnTo>
                  <a:lnTo>
                    <a:pt x="294" y="17001"/>
                  </a:lnTo>
                  <a:close/>
                  <a:moveTo>
                    <a:pt x="21416" y="16975"/>
                  </a:moveTo>
                  <a:lnTo>
                    <a:pt x="21306" y="17001"/>
                  </a:lnTo>
                  <a:lnTo>
                    <a:pt x="21306" y="17159"/>
                  </a:lnTo>
                  <a:lnTo>
                    <a:pt x="21416" y="16975"/>
                  </a:lnTo>
                  <a:close/>
                  <a:moveTo>
                    <a:pt x="21600" y="16975"/>
                  </a:moveTo>
                  <a:lnTo>
                    <a:pt x="21416" y="16975"/>
                  </a:lnTo>
                  <a:lnTo>
                    <a:pt x="21306" y="17159"/>
                  </a:lnTo>
                  <a:lnTo>
                    <a:pt x="21600" y="17159"/>
                  </a:lnTo>
                  <a:lnTo>
                    <a:pt x="21600" y="16975"/>
                  </a:lnTo>
                  <a:close/>
                  <a:moveTo>
                    <a:pt x="294" y="16975"/>
                  </a:moveTo>
                  <a:lnTo>
                    <a:pt x="184" y="16975"/>
                  </a:lnTo>
                  <a:lnTo>
                    <a:pt x="294" y="17001"/>
                  </a:lnTo>
                  <a:lnTo>
                    <a:pt x="294" y="16975"/>
                  </a:lnTo>
                  <a:close/>
                  <a:moveTo>
                    <a:pt x="21306" y="236"/>
                  </a:moveTo>
                  <a:lnTo>
                    <a:pt x="21306" y="17001"/>
                  </a:lnTo>
                  <a:lnTo>
                    <a:pt x="21416" y="16975"/>
                  </a:lnTo>
                  <a:lnTo>
                    <a:pt x="21600" y="16975"/>
                  </a:lnTo>
                  <a:lnTo>
                    <a:pt x="21600" y="420"/>
                  </a:lnTo>
                  <a:lnTo>
                    <a:pt x="21435" y="420"/>
                  </a:lnTo>
                  <a:lnTo>
                    <a:pt x="21306" y="236"/>
                  </a:lnTo>
                  <a:close/>
                  <a:moveTo>
                    <a:pt x="294" y="236"/>
                  </a:moveTo>
                  <a:lnTo>
                    <a:pt x="147" y="420"/>
                  </a:lnTo>
                  <a:lnTo>
                    <a:pt x="294" y="420"/>
                  </a:lnTo>
                  <a:lnTo>
                    <a:pt x="294" y="236"/>
                  </a:lnTo>
                  <a:close/>
                  <a:moveTo>
                    <a:pt x="21306" y="236"/>
                  </a:moveTo>
                  <a:lnTo>
                    <a:pt x="294" y="236"/>
                  </a:lnTo>
                  <a:lnTo>
                    <a:pt x="294" y="420"/>
                  </a:lnTo>
                  <a:lnTo>
                    <a:pt x="21306" y="420"/>
                  </a:lnTo>
                  <a:lnTo>
                    <a:pt x="21306" y="236"/>
                  </a:lnTo>
                  <a:close/>
                  <a:moveTo>
                    <a:pt x="21600" y="236"/>
                  </a:moveTo>
                  <a:lnTo>
                    <a:pt x="21306" y="236"/>
                  </a:lnTo>
                  <a:lnTo>
                    <a:pt x="21435" y="420"/>
                  </a:lnTo>
                  <a:lnTo>
                    <a:pt x="21600" y="420"/>
                  </a:lnTo>
                  <a:lnTo>
                    <a:pt x="21600" y="236"/>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70" name="AutoShape 10"/>
            <p:cNvSpPr/>
            <p:nvPr/>
          </p:nvSpPr>
          <p:spPr>
            <a:xfrm>
              <a:off x="6290703" y="648096"/>
              <a:ext cx="674736" cy="116951"/>
            </a:xfrm>
            <a:custGeom>
              <a:avLst/>
              <a:gdLst/>
              <a:ahLst/>
              <a:cxnLst>
                <a:cxn ang="0">
                  <a:pos x="wd2" y="hd2"/>
                </a:cxn>
                <a:cxn ang="5400000">
                  <a:pos x="wd2" y="hd2"/>
                </a:cxn>
                <a:cxn ang="10800000">
                  <a:pos x="wd2" y="hd2"/>
                </a:cxn>
                <a:cxn ang="16200000">
                  <a:pos x="wd2" y="hd2"/>
                </a:cxn>
              </a:cxnLst>
              <a:rect l="0" t="0" r="r" b="b"/>
              <a:pathLst>
                <a:path w="21600" h="21600" extrusionOk="0">
                  <a:moveTo>
                    <a:pt x="15366" y="0"/>
                  </a:moveTo>
                  <a:lnTo>
                    <a:pt x="15366" y="21600"/>
                  </a:lnTo>
                  <a:lnTo>
                    <a:pt x="20852" y="12060"/>
                  </a:lnTo>
                  <a:lnTo>
                    <a:pt x="15990" y="12060"/>
                  </a:lnTo>
                  <a:lnTo>
                    <a:pt x="15990" y="9180"/>
                  </a:lnTo>
                  <a:lnTo>
                    <a:pt x="20727" y="9180"/>
                  </a:lnTo>
                  <a:lnTo>
                    <a:pt x="15366" y="0"/>
                  </a:lnTo>
                  <a:close/>
                  <a:moveTo>
                    <a:pt x="15366" y="9180"/>
                  </a:moveTo>
                  <a:lnTo>
                    <a:pt x="0" y="9180"/>
                  </a:lnTo>
                  <a:lnTo>
                    <a:pt x="0" y="12060"/>
                  </a:lnTo>
                  <a:lnTo>
                    <a:pt x="15366" y="12060"/>
                  </a:lnTo>
                  <a:lnTo>
                    <a:pt x="15366" y="9180"/>
                  </a:lnTo>
                  <a:close/>
                  <a:moveTo>
                    <a:pt x="20727" y="9180"/>
                  </a:moveTo>
                  <a:lnTo>
                    <a:pt x="15990" y="9180"/>
                  </a:lnTo>
                  <a:lnTo>
                    <a:pt x="15990" y="12060"/>
                  </a:lnTo>
                  <a:lnTo>
                    <a:pt x="20852" y="12060"/>
                  </a:lnTo>
                  <a:lnTo>
                    <a:pt x="21600" y="10800"/>
                  </a:lnTo>
                  <a:lnTo>
                    <a:pt x="20727" y="9180"/>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71" name="AutoShape 9"/>
            <p:cNvSpPr/>
            <p:nvPr/>
          </p:nvSpPr>
          <p:spPr>
            <a:xfrm>
              <a:off x="4715350" y="288476"/>
              <a:ext cx="1582170" cy="834243"/>
            </a:xfrm>
            <a:custGeom>
              <a:avLst/>
              <a:gdLst/>
              <a:ahLst/>
              <a:cxnLst>
                <a:cxn ang="0">
                  <a:pos x="wd2" y="hd2"/>
                </a:cxn>
                <a:cxn ang="5400000">
                  <a:pos x="wd2" y="hd2"/>
                </a:cxn>
                <a:cxn ang="10800000">
                  <a:pos x="wd2" y="hd2"/>
                </a:cxn>
                <a:cxn ang="16200000">
                  <a:pos x="wd2" y="hd2"/>
                </a:cxn>
              </a:cxnLst>
              <a:rect l="0" t="0" r="r" b="b"/>
              <a:pathLst>
                <a:path w="21600" h="21600" extrusionOk="0">
                  <a:moveTo>
                    <a:pt x="21547" y="0"/>
                  </a:moveTo>
                  <a:lnTo>
                    <a:pt x="53" y="0"/>
                  </a:lnTo>
                  <a:lnTo>
                    <a:pt x="0" y="101"/>
                  </a:lnTo>
                  <a:lnTo>
                    <a:pt x="0" y="21499"/>
                  </a:lnTo>
                  <a:lnTo>
                    <a:pt x="53" y="21600"/>
                  </a:lnTo>
                  <a:lnTo>
                    <a:pt x="21547" y="21600"/>
                  </a:lnTo>
                  <a:lnTo>
                    <a:pt x="21600" y="21499"/>
                  </a:lnTo>
                  <a:lnTo>
                    <a:pt x="21600" y="21423"/>
                  </a:lnTo>
                  <a:lnTo>
                    <a:pt x="213" y="21423"/>
                  </a:lnTo>
                  <a:lnTo>
                    <a:pt x="120" y="21196"/>
                  </a:lnTo>
                  <a:lnTo>
                    <a:pt x="213" y="21196"/>
                  </a:lnTo>
                  <a:lnTo>
                    <a:pt x="213" y="404"/>
                  </a:lnTo>
                  <a:lnTo>
                    <a:pt x="120" y="404"/>
                  </a:lnTo>
                  <a:lnTo>
                    <a:pt x="213" y="227"/>
                  </a:lnTo>
                  <a:lnTo>
                    <a:pt x="21600" y="227"/>
                  </a:lnTo>
                  <a:lnTo>
                    <a:pt x="21600" y="101"/>
                  </a:lnTo>
                  <a:lnTo>
                    <a:pt x="21547" y="0"/>
                  </a:lnTo>
                  <a:close/>
                  <a:moveTo>
                    <a:pt x="213" y="21196"/>
                  </a:moveTo>
                  <a:lnTo>
                    <a:pt x="120" y="21196"/>
                  </a:lnTo>
                  <a:lnTo>
                    <a:pt x="213" y="21423"/>
                  </a:lnTo>
                  <a:lnTo>
                    <a:pt x="213" y="21196"/>
                  </a:lnTo>
                  <a:close/>
                  <a:moveTo>
                    <a:pt x="21414" y="21196"/>
                  </a:moveTo>
                  <a:lnTo>
                    <a:pt x="213" y="21196"/>
                  </a:lnTo>
                  <a:lnTo>
                    <a:pt x="213" y="21423"/>
                  </a:lnTo>
                  <a:lnTo>
                    <a:pt x="21414" y="21423"/>
                  </a:lnTo>
                  <a:lnTo>
                    <a:pt x="21414" y="21196"/>
                  </a:lnTo>
                  <a:close/>
                  <a:moveTo>
                    <a:pt x="21414" y="227"/>
                  </a:moveTo>
                  <a:lnTo>
                    <a:pt x="21414" y="21423"/>
                  </a:lnTo>
                  <a:lnTo>
                    <a:pt x="21507" y="21196"/>
                  </a:lnTo>
                  <a:lnTo>
                    <a:pt x="21600" y="21196"/>
                  </a:lnTo>
                  <a:lnTo>
                    <a:pt x="21600" y="404"/>
                  </a:lnTo>
                  <a:lnTo>
                    <a:pt x="21507" y="404"/>
                  </a:lnTo>
                  <a:lnTo>
                    <a:pt x="21414" y="227"/>
                  </a:lnTo>
                  <a:close/>
                  <a:moveTo>
                    <a:pt x="21600" y="21196"/>
                  </a:moveTo>
                  <a:lnTo>
                    <a:pt x="21507" y="21196"/>
                  </a:lnTo>
                  <a:lnTo>
                    <a:pt x="21414" y="21423"/>
                  </a:lnTo>
                  <a:lnTo>
                    <a:pt x="21600" y="21423"/>
                  </a:lnTo>
                  <a:lnTo>
                    <a:pt x="21600" y="21196"/>
                  </a:lnTo>
                  <a:close/>
                  <a:moveTo>
                    <a:pt x="213" y="227"/>
                  </a:moveTo>
                  <a:lnTo>
                    <a:pt x="120" y="404"/>
                  </a:lnTo>
                  <a:lnTo>
                    <a:pt x="213" y="404"/>
                  </a:lnTo>
                  <a:lnTo>
                    <a:pt x="213" y="227"/>
                  </a:lnTo>
                  <a:close/>
                  <a:moveTo>
                    <a:pt x="21414" y="227"/>
                  </a:moveTo>
                  <a:lnTo>
                    <a:pt x="213" y="227"/>
                  </a:lnTo>
                  <a:lnTo>
                    <a:pt x="213" y="404"/>
                  </a:lnTo>
                  <a:lnTo>
                    <a:pt x="21414" y="404"/>
                  </a:lnTo>
                  <a:lnTo>
                    <a:pt x="21414" y="227"/>
                  </a:lnTo>
                  <a:close/>
                  <a:moveTo>
                    <a:pt x="21600" y="227"/>
                  </a:moveTo>
                  <a:lnTo>
                    <a:pt x="21414" y="227"/>
                  </a:lnTo>
                  <a:lnTo>
                    <a:pt x="21507" y="404"/>
                  </a:lnTo>
                  <a:lnTo>
                    <a:pt x="21600" y="404"/>
                  </a:lnTo>
                  <a:lnTo>
                    <a:pt x="21600" y="227"/>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72" name="AutoShape 8"/>
            <p:cNvSpPr/>
            <p:nvPr/>
          </p:nvSpPr>
          <p:spPr>
            <a:xfrm>
              <a:off x="4036721" y="645173"/>
              <a:ext cx="687393" cy="116951"/>
            </a:xfrm>
            <a:custGeom>
              <a:avLst/>
              <a:gdLst/>
              <a:ahLst/>
              <a:cxnLst>
                <a:cxn ang="0">
                  <a:pos x="wd2" y="hd2"/>
                </a:cxn>
                <a:cxn ang="5400000">
                  <a:pos x="wd2" y="hd2"/>
                </a:cxn>
                <a:cxn ang="10800000">
                  <a:pos x="wd2" y="hd2"/>
                </a:cxn>
                <a:cxn ang="16200000">
                  <a:pos x="wd2" y="hd2"/>
                </a:cxn>
              </a:cxnLst>
              <a:rect l="0" t="0" r="r" b="b"/>
              <a:pathLst>
                <a:path w="21600" h="21600" extrusionOk="0">
                  <a:moveTo>
                    <a:pt x="15450" y="0"/>
                  </a:moveTo>
                  <a:lnTo>
                    <a:pt x="15450" y="9540"/>
                  </a:lnTo>
                  <a:lnTo>
                    <a:pt x="16093" y="9540"/>
                  </a:lnTo>
                  <a:lnTo>
                    <a:pt x="16093" y="12240"/>
                  </a:lnTo>
                  <a:lnTo>
                    <a:pt x="15450" y="12240"/>
                  </a:lnTo>
                  <a:lnTo>
                    <a:pt x="15420" y="21600"/>
                  </a:lnTo>
                  <a:lnTo>
                    <a:pt x="21080" y="12240"/>
                  </a:lnTo>
                  <a:lnTo>
                    <a:pt x="16093" y="12240"/>
                  </a:lnTo>
                  <a:lnTo>
                    <a:pt x="21080" y="12060"/>
                  </a:lnTo>
                  <a:lnTo>
                    <a:pt x="21600" y="11340"/>
                  </a:lnTo>
                  <a:lnTo>
                    <a:pt x="15450" y="0"/>
                  </a:lnTo>
                  <a:close/>
                  <a:moveTo>
                    <a:pt x="15450" y="9540"/>
                  </a:moveTo>
                  <a:lnTo>
                    <a:pt x="15450" y="12060"/>
                  </a:lnTo>
                  <a:lnTo>
                    <a:pt x="16093" y="12240"/>
                  </a:lnTo>
                  <a:lnTo>
                    <a:pt x="16093" y="9540"/>
                  </a:lnTo>
                  <a:lnTo>
                    <a:pt x="15450" y="9540"/>
                  </a:lnTo>
                  <a:close/>
                  <a:moveTo>
                    <a:pt x="0" y="8640"/>
                  </a:moveTo>
                  <a:lnTo>
                    <a:pt x="0" y="11340"/>
                  </a:lnTo>
                  <a:lnTo>
                    <a:pt x="15450" y="12060"/>
                  </a:lnTo>
                  <a:lnTo>
                    <a:pt x="15450" y="9540"/>
                  </a:lnTo>
                  <a:lnTo>
                    <a:pt x="0" y="8640"/>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73" name="AutoShape 7"/>
            <p:cNvSpPr/>
            <p:nvPr/>
          </p:nvSpPr>
          <p:spPr>
            <a:xfrm>
              <a:off x="1483831" y="641274"/>
              <a:ext cx="591975" cy="116951"/>
            </a:xfrm>
            <a:custGeom>
              <a:avLst/>
              <a:gdLst/>
              <a:ahLst/>
              <a:cxnLst>
                <a:cxn ang="0">
                  <a:pos x="wd2" y="hd2"/>
                </a:cxn>
                <a:cxn ang="5400000">
                  <a:pos x="wd2" y="hd2"/>
                </a:cxn>
                <a:cxn ang="10800000">
                  <a:pos x="wd2" y="hd2"/>
                </a:cxn>
                <a:cxn ang="16200000">
                  <a:pos x="wd2" y="hd2"/>
                </a:cxn>
              </a:cxnLst>
              <a:rect l="0" t="0" r="r" b="b"/>
              <a:pathLst>
                <a:path w="21600" h="21600" extrusionOk="0">
                  <a:moveTo>
                    <a:pt x="14495" y="0"/>
                  </a:moveTo>
                  <a:lnTo>
                    <a:pt x="14495" y="21600"/>
                  </a:lnTo>
                  <a:lnTo>
                    <a:pt x="20747" y="12060"/>
                  </a:lnTo>
                  <a:lnTo>
                    <a:pt x="15205" y="12060"/>
                  </a:lnTo>
                  <a:lnTo>
                    <a:pt x="15205" y="9360"/>
                  </a:lnTo>
                  <a:lnTo>
                    <a:pt x="20747" y="9360"/>
                  </a:lnTo>
                  <a:lnTo>
                    <a:pt x="14495" y="0"/>
                  </a:lnTo>
                  <a:close/>
                  <a:moveTo>
                    <a:pt x="14495" y="9360"/>
                  </a:moveTo>
                  <a:lnTo>
                    <a:pt x="0" y="9360"/>
                  </a:lnTo>
                  <a:lnTo>
                    <a:pt x="0" y="12060"/>
                  </a:lnTo>
                  <a:lnTo>
                    <a:pt x="14495" y="12060"/>
                  </a:lnTo>
                  <a:lnTo>
                    <a:pt x="14495" y="9360"/>
                  </a:lnTo>
                  <a:close/>
                  <a:moveTo>
                    <a:pt x="20747" y="9360"/>
                  </a:moveTo>
                  <a:lnTo>
                    <a:pt x="15205" y="9360"/>
                  </a:lnTo>
                  <a:lnTo>
                    <a:pt x="15205" y="12060"/>
                  </a:lnTo>
                  <a:lnTo>
                    <a:pt x="20747" y="12060"/>
                  </a:lnTo>
                  <a:lnTo>
                    <a:pt x="21600" y="10800"/>
                  </a:lnTo>
                  <a:lnTo>
                    <a:pt x="20747" y="9360"/>
                  </a:lnTo>
                  <a:close/>
                </a:path>
              </a:pathLst>
            </a:custGeom>
            <a:solidFill>
              <a:srgbClr val="000000"/>
            </a:solidFill>
            <a:ln w="12700" cap="flat">
              <a:noFill/>
              <a:miter lim="400000"/>
            </a:ln>
            <a:effectLst/>
          </p:spPr>
          <p:txBody>
            <a:bodyPr wrap="square" lIns="45719" tIns="45719" rIns="45719" bIns="45719" numCol="1" anchor="t">
              <a:noAutofit/>
            </a:bodyPr>
            <a:lstStyle/>
            <a:p>
              <a:endParaRPr>
                <a:solidFill>
                  <a:schemeClr val="tx2">
                    <a:lumMod val="75000"/>
                  </a:schemeClr>
                </a:solidFill>
              </a:endParaRPr>
            </a:p>
          </p:txBody>
        </p:sp>
        <p:sp>
          <p:nvSpPr>
            <p:cNvPr id="474" name="Text Box 6"/>
            <p:cNvSpPr txBox="1"/>
            <p:nvPr/>
          </p:nvSpPr>
          <p:spPr>
            <a:xfrm>
              <a:off x="309618" y="563308"/>
              <a:ext cx="901593" cy="24622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lgn="ctr">
                <a:spcBef>
                  <a:spcPts val="0"/>
                </a:spcBef>
                <a:buSzTx/>
                <a:buNone/>
                <a:defRPr sz="800"/>
              </a:lvl1pPr>
            </a:lstStyle>
            <a:p>
              <a:r>
                <a:rPr>
                  <a:solidFill>
                    <a:schemeClr val="tx2">
                      <a:lumMod val="75000"/>
                    </a:schemeClr>
                  </a:solidFill>
                </a:rPr>
                <a:t>Review Operational Preparations</a:t>
              </a:r>
            </a:p>
          </p:txBody>
        </p:sp>
        <p:sp>
          <p:nvSpPr>
            <p:cNvPr id="475" name="Text Box 5"/>
            <p:cNvSpPr txBox="1"/>
            <p:nvPr/>
          </p:nvSpPr>
          <p:spPr>
            <a:xfrm>
              <a:off x="2722304" y="522375"/>
              <a:ext cx="685445" cy="24622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indent="39687" algn="ctr">
                <a:spcBef>
                  <a:spcPts val="0"/>
                </a:spcBef>
                <a:buSzTx/>
                <a:buNone/>
                <a:defRPr sz="800"/>
              </a:lvl1pPr>
            </a:lstStyle>
            <a:p>
              <a:r>
                <a:rPr>
                  <a:solidFill>
                    <a:schemeClr val="tx2">
                      <a:lumMod val="75000"/>
                    </a:schemeClr>
                  </a:solidFill>
                </a:rPr>
                <a:t>Confirm Complete</a:t>
              </a:r>
            </a:p>
          </p:txBody>
        </p:sp>
        <p:sp>
          <p:nvSpPr>
            <p:cNvPr id="476" name="Text Box 4"/>
            <p:cNvSpPr txBox="1"/>
            <p:nvPr/>
          </p:nvSpPr>
          <p:spPr>
            <a:xfrm>
              <a:off x="4187636" y="544791"/>
              <a:ext cx="255095" cy="10772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spcBef>
                  <a:spcPts val="0"/>
                </a:spcBef>
                <a:buSzTx/>
                <a:buNone/>
                <a:defRPr sz="700" i="1"/>
              </a:lvl1pPr>
            </a:lstStyle>
            <a:p>
              <a:r>
                <a:rPr>
                  <a:solidFill>
                    <a:schemeClr val="tx2">
                      <a:lumMod val="75000"/>
                    </a:schemeClr>
                  </a:solidFill>
                </a:rPr>
                <a:t>Yes</a:t>
              </a:r>
            </a:p>
          </p:txBody>
        </p:sp>
        <p:sp>
          <p:nvSpPr>
            <p:cNvPr id="477" name="Text Box 3"/>
            <p:cNvSpPr txBox="1"/>
            <p:nvPr/>
          </p:nvSpPr>
          <p:spPr>
            <a:xfrm>
              <a:off x="4852634" y="599367"/>
              <a:ext cx="1327075" cy="24622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lgn="ctr">
                <a:spcBef>
                  <a:spcPts val="0"/>
                </a:spcBef>
                <a:buSzTx/>
                <a:buNone/>
                <a:defRPr sz="800"/>
              </a:lvl1pPr>
            </a:lstStyle>
            <a:p>
              <a:r>
                <a:rPr>
                  <a:solidFill>
                    <a:schemeClr val="tx2">
                      <a:lumMod val="75000"/>
                    </a:schemeClr>
                  </a:solidFill>
                </a:rPr>
                <a:t>Publish and Implement Routes/ Procedures</a:t>
              </a:r>
            </a:p>
          </p:txBody>
        </p:sp>
        <p:sp>
          <p:nvSpPr>
            <p:cNvPr id="478" name="Text Box 2"/>
            <p:cNvSpPr txBox="1"/>
            <p:nvPr/>
          </p:nvSpPr>
          <p:spPr>
            <a:xfrm>
              <a:off x="7126089" y="520426"/>
              <a:ext cx="815913" cy="24622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lgn="ctr">
                <a:spcBef>
                  <a:spcPts val="0"/>
                </a:spcBef>
                <a:buSzTx/>
                <a:buNone/>
                <a:defRPr sz="800"/>
              </a:lvl1pPr>
            </a:lstStyle>
            <a:p>
              <a:r>
                <a:rPr>
                  <a:solidFill>
                    <a:schemeClr val="tx2">
                      <a:lumMod val="75000"/>
                    </a:schemeClr>
                  </a:solidFill>
                </a:rPr>
                <a:t>Continue to Phase 5</a:t>
              </a:r>
            </a:p>
          </p:txBody>
        </p:sp>
      </p:grpSp>
      <p:sp>
        <p:nvSpPr>
          <p:cNvPr id="480" name="Title 1"/>
          <p:cNvSpPr txBox="1">
            <a:spLocks noGrp="1"/>
          </p:cNvSpPr>
          <p:nvPr>
            <p:ph type="title"/>
          </p:nvPr>
        </p:nvSpPr>
        <p:spPr>
          <a:xfrm>
            <a:off x="-223197" y="182624"/>
            <a:ext cx="10184518" cy="1169551"/>
          </a:xfrm>
          <a:prstGeom prst="rect">
            <a:avLst/>
          </a:prstGeom>
        </p:spPr>
        <p:txBody>
          <a:bodyPr/>
          <a:lstStyle>
            <a:lvl1pPr>
              <a:defRPr sz="2800">
                <a:solidFill>
                  <a:srgbClr val="000000"/>
                </a:solidFill>
              </a:defRPr>
            </a:lvl1pPr>
          </a:lstStyle>
          <a:p>
            <a:pPr algn="ctr"/>
            <a:r>
              <a:rPr lang="en-US" sz="2400" u="sng" dirty="0">
                <a:solidFill>
                  <a:schemeClr val="tx2">
                    <a:lumMod val="75000"/>
                  </a:schemeClr>
                </a:solidFill>
                <a:latin typeface="Arial" panose="020B0604020202020204" pitchFamily="34" charset="0"/>
                <a:cs typeface="Arial" panose="020B0604020202020204" pitchFamily="34" charset="0"/>
              </a:rPr>
              <a:t>Performance Based Navigation Implementation Process</a:t>
            </a:r>
            <a:br>
              <a:rPr lang="en-US" sz="2400" u="sng" dirty="0">
                <a:solidFill>
                  <a:schemeClr val="tx2">
                    <a:lumMod val="75000"/>
                  </a:schemeClr>
                </a:solidFill>
                <a:latin typeface="Arial" panose="020B0604020202020204" pitchFamily="34" charset="0"/>
                <a:cs typeface="Arial" panose="020B0604020202020204" pitchFamily="34" charset="0"/>
              </a:rPr>
            </a:br>
            <a:br>
              <a:rPr lang="en-US" sz="2400" u="sng" dirty="0">
                <a:solidFill>
                  <a:schemeClr val="tx2">
                    <a:lumMod val="75000"/>
                  </a:schemeClr>
                </a:solidFill>
              </a:rPr>
            </a:br>
            <a:r>
              <a:rPr lang="en-US" u="sng" dirty="0">
                <a:solidFill>
                  <a:schemeClr val="tx2">
                    <a:lumMod val="75000"/>
                  </a:schemeClr>
                </a:solidFill>
              </a:rPr>
              <a:t>                    </a:t>
            </a:r>
            <a:endParaRPr u="sng" dirty="0">
              <a:solidFill>
                <a:schemeClr val="tx2">
                  <a:lumMod val="75000"/>
                </a:schemeClr>
              </a:solidFill>
            </a:endParaRPr>
          </a:p>
        </p:txBody>
      </p:sp>
      <p:sp>
        <p:nvSpPr>
          <p:cNvPr id="481" name="Straight Connector 74"/>
          <p:cNvSpPr/>
          <p:nvPr/>
        </p:nvSpPr>
        <p:spPr>
          <a:xfrm>
            <a:off x="8055864" y="3105411"/>
            <a:ext cx="1" cy="1100830"/>
          </a:xfrm>
          <a:prstGeom prst="line">
            <a:avLst/>
          </a:prstGeom>
          <a:ln>
            <a:solidFill>
              <a:srgbClr val="000000"/>
            </a:solidFill>
          </a:ln>
        </p:spPr>
        <p:txBody>
          <a:bodyPr lIns="45719" rIns="45719"/>
          <a:lstStyle/>
          <a:p>
            <a:endParaRPr/>
          </a:p>
        </p:txBody>
      </p:sp>
      <p:sp>
        <p:nvSpPr>
          <p:cNvPr id="482" name="Straight Connector 77"/>
          <p:cNvSpPr/>
          <p:nvPr/>
        </p:nvSpPr>
        <p:spPr>
          <a:xfrm flipH="1" flipV="1">
            <a:off x="353174" y="4206240"/>
            <a:ext cx="7702691" cy="1"/>
          </a:xfrm>
          <a:prstGeom prst="line">
            <a:avLst/>
          </a:prstGeom>
          <a:ln>
            <a:solidFill>
              <a:srgbClr val="000000"/>
            </a:solidFill>
          </a:ln>
        </p:spPr>
        <p:txBody>
          <a:bodyPr lIns="45719" rIns="45719"/>
          <a:lstStyle/>
          <a:p>
            <a:endParaRPr/>
          </a:p>
        </p:txBody>
      </p:sp>
      <p:sp>
        <p:nvSpPr>
          <p:cNvPr id="483" name="Straight Connector 80"/>
          <p:cNvSpPr/>
          <p:nvPr/>
        </p:nvSpPr>
        <p:spPr>
          <a:xfrm flipH="1">
            <a:off x="353174" y="4196495"/>
            <a:ext cx="1" cy="903214"/>
          </a:xfrm>
          <a:prstGeom prst="line">
            <a:avLst/>
          </a:prstGeom>
          <a:ln>
            <a:solidFill>
              <a:srgbClr val="000000"/>
            </a:solidFill>
          </a:ln>
        </p:spPr>
        <p:txBody>
          <a:bodyPr lIns="45719" rIns="45719"/>
          <a:lstStyle/>
          <a:p>
            <a:endParaRPr/>
          </a:p>
        </p:txBody>
      </p:sp>
      <p:sp>
        <p:nvSpPr>
          <p:cNvPr id="484" name="Straight Connector 82"/>
          <p:cNvSpPr/>
          <p:nvPr/>
        </p:nvSpPr>
        <p:spPr>
          <a:xfrm flipH="1">
            <a:off x="353174" y="5099708"/>
            <a:ext cx="200706" cy="1"/>
          </a:xfrm>
          <a:prstGeom prst="line">
            <a:avLst/>
          </a:prstGeom>
          <a:ln>
            <a:solidFill>
              <a:srgbClr val="000000"/>
            </a:solidFill>
          </a:ln>
        </p:spPr>
        <p:txBody>
          <a:bodyPr lIns="45719" rIns="45719"/>
          <a:lstStyle/>
          <a:p>
            <a:endParaRPr/>
          </a:p>
        </p:txBody>
      </p:sp>
      <p:sp>
        <p:nvSpPr>
          <p:cNvPr id="485" name="TextBox 85"/>
          <p:cNvSpPr txBox="1"/>
          <p:nvPr/>
        </p:nvSpPr>
        <p:spPr>
          <a:xfrm>
            <a:off x="408707" y="2072437"/>
            <a:ext cx="680255" cy="2642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spcBef>
                <a:spcPts val="700"/>
              </a:spcBef>
              <a:buSzTx/>
              <a:buNone/>
              <a:defRPr sz="1200" b="1"/>
            </a:lvl1pPr>
          </a:lstStyle>
          <a:p>
            <a:r>
              <a:t>Phase 3</a:t>
            </a:r>
          </a:p>
        </p:txBody>
      </p:sp>
      <p:sp>
        <p:nvSpPr>
          <p:cNvPr id="486" name="TextBox 87"/>
          <p:cNvSpPr txBox="1"/>
          <p:nvPr/>
        </p:nvSpPr>
        <p:spPr>
          <a:xfrm>
            <a:off x="458968" y="4477706"/>
            <a:ext cx="680254" cy="2642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spcBef>
                <a:spcPts val="700"/>
              </a:spcBef>
              <a:buSzTx/>
              <a:buNone/>
              <a:defRPr sz="1200" b="1"/>
            </a:lvl1pPr>
          </a:lstStyle>
          <a:p>
            <a:r>
              <a:t>Phase 4</a:t>
            </a:r>
          </a:p>
        </p:txBody>
      </p:sp>
      <p:sp>
        <p:nvSpPr>
          <p:cNvPr id="489" name="Arrow: Left 86"/>
          <p:cNvSpPr/>
          <p:nvPr/>
        </p:nvSpPr>
        <p:spPr>
          <a:xfrm>
            <a:off x="7388537" y="4150617"/>
            <a:ext cx="406466" cy="137919"/>
          </a:xfrm>
          <a:prstGeom prst="leftArrow">
            <a:avLst>
              <a:gd name="adj1" fmla="val 50000"/>
              <a:gd name="adj2" fmla="val 50000"/>
            </a:avLst>
          </a:prstGeom>
          <a:solidFill>
            <a:srgbClr val="000000"/>
          </a:solidFill>
          <a:ln w="12700">
            <a:miter lim="400000"/>
          </a:ln>
        </p:spPr>
        <p:txBody>
          <a:bodyPr lIns="45719" rIns="45719"/>
          <a:lstStyle/>
          <a:p>
            <a:endParaRPr/>
          </a:p>
        </p:txBody>
      </p:sp>
      <p:sp>
        <p:nvSpPr>
          <p:cNvPr id="52" name="Slide Number Placeholder 3"/>
          <p:cNvSpPr>
            <a:spLocks noGrp="1"/>
          </p:cNvSpPr>
          <p:nvPr>
            <p:ph type="sldNum" sz="quarter" idx="7"/>
          </p:nvPr>
        </p:nvSpPr>
        <p:spPr>
          <a:xfrm>
            <a:off x="8340090" y="6293738"/>
            <a:ext cx="150495" cy="224790"/>
          </a:xfrm>
        </p:spPr>
        <p:txBody>
          <a:bodyPr/>
          <a:lstStyle/>
          <a:p>
            <a:pPr marL="25400">
              <a:lnSpc>
                <a:spcPts val="1650"/>
              </a:lnSpc>
            </a:pPr>
            <a:fld id="{81D60167-4931-47E6-BA6A-407CBD079E47}" type="slidenum">
              <a:rPr lang="en-US" smtClean="0"/>
              <a:t>4</a:t>
            </a:fld>
            <a:endParaRPr lang="en-US" dirty="0"/>
          </a:p>
        </p:txBody>
      </p:sp>
      <p:sp>
        <p:nvSpPr>
          <p:cNvPr id="3" name="Rectangle 2"/>
          <p:cNvSpPr/>
          <p:nvPr/>
        </p:nvSpPr>
        <p:spPr>
          <a:xfrm>
            <a:off x="7654552" y="5611366"/>
            <a:ext cx="1521570" cy="461665"/>
          </a:xfrm>
          <a:prstGeom prst="rect">
            <a:avLst/>
          </a:prstGeom>
        </p:spPr>
        <p:txBody>
          <a:bodyPr wrap="none">
            <a:spAutoFit/>
          </a:bodyPr>
          <a:lstStyle/>
          <a:p>
            <a:r>
              <a:rPr lang="en-US" sz="2400" b="1" dirty="0">
                <a:solidFill>
                  <a:schemeClr val="tx2">
                    <a:lumMod val="75000"/>
                  </a:schemeClr>
                </a:solidFill>
                <a:latin typeface="Arial" panose="020B0604020202020204" pitchFamily="34" charset="0"/>
                <a:cs typeface="Arial" panose="020B0604020202020204" pitchFamily="34" charset="0"/>
                <a:hlinkClick r:id="rId3"/>
              </a:rPr>
              <a:t>7100.41A</a:t>
            </a:r>
            <a:endParaRPr lang="en-US" sz="2400" b="1" dirty="0">
              <a:latin typeface="Arial" panose="020B0604020202020204" pitchFamily="34" charset="0"/>
              <a:cs typeface="Arial" panose="020B0604020202020204" pitchFamily="34" charset="0"/>
            </a:endParaRPr>
          </a:p>
        </p:txBody>
      </p:sp>
      <p:sp>
        <p:nvSpPr>
          <p:cNvPr id="2" name="Rectangle 1"/>
          <p:cNvSpPr/>
          <p:nvPr/>
        </p:nvSpPr>
        <p:spPr>
          <a:xfrm>
            <a:off x="3473854" y="583208"/>
            <a:ext cx="4572000" cy="738664"/>
          </a:xfrm>
          <a:prstGeom prst="rect">
            <a:avLst/>
          </a:prstGeom>
        </p:spPr>
        <p:txBody>
          <a:bodyPr>
            <a:spAutoFit/>
          </a:bodyPr>
          <a:lstStyle/>
          <a:p>
            <a:r>
              <a:rPr lang="en-US" sz="2400" b="1" dirty="0">
                <a:solidFill>
                  <a:schemeClr val="tx2">
                    <a:lumMod val="75000"/>
                  </a:schemeClr>
                </a:solidFill>
                <a:latin typeface="Arial" panose="020B0604020202020204" pitchFamily="34" charset="0"/>
                <a:cs typeface="Arial" panose="020B0604020202020204" pitchFamily="34" charset="0"/>
              </a:rPr>
              <a:t>Phase 3 &amp; 4  </a:t>
            </a:r>
            <a:br>
              <a:rPr lang="en-US" u="sng" dirty="0">
                <a:solidFill>
                  <a:schemeClr val="tx2">
                    <a:lumMod val="75000"/>
                  </a:schemeClr>
                </a:solidFill>
                <a:latin typeface="Arial" panose="020B0604020202020204" pitchFamily="34" charset="0"/>
                <a:cs typeface="Arial" panose="020B0604020202020204" pitchFamily="34" charset="0"/>
              </a:rPr>
            </a:br>
            <a:endParaRPr lang="en-US" dirty="0"/>
          </a:p>
        </p:txBody>
      </p:sp>
    </p:spTree>
    <p:extLst>
      <p:ext uri="{BB962C8B-B14F-4D97-AF65-F5344CB8AC3E}">
        <p14:creationId xmlns:p14="http://schemas.microsoft.com/office/powerpoint/2010/main" val="3517221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 name="Title 1"/>
          <p:cNvSpPr txBox="1">
            <a:spLocks noGrp="1"/>
          </p:cNvSpPr>
          <p:nvPr>
            <p:ph type="title"/>
          </p:nvPr>
        </p:nvSpPr>
        <p:spPr>
          <a:xfrm>
            <a:off x="1743556" y="295610"/>
            <a:ext cx="6014397" cy="923330"/>
          </a:xfrm>
          <a:prstGeom prst="rect">
            <a:avLst/>
          </a:prstGeom>
        </p:spPr>
        <p:txBody>
          <a:bodyPr/>
          <a:lstStyle>
            <a:lvl1pPr>
              <a:defRPr sz="2800">
                <a:solidFill>
                  <a:srgbClr val="000000"/>
                </a:solidFill>
              </a:defRPr>
            </a:lvl1pPr>
          </a:lstStyle>
          <a:p>
            <a:pPr algn="l">
              <a:buNone/>
            </a:pPr>
            <a:br>
              <a:rPr lang="en-US" altLang="en-US" sz="1400" dirty="0">
                <a:solidFill>
                  <a:schemeClr val="tx2">
                    <a:lumMod val="75000"/>
                  </a:schemeClr>
                </a:solidFill>
              </a:rPr>
            </a:br>
            <a:br>
              <a:rPr lang="en-US" sz="1400" u="sng" dirty="0">
                <a:solidFill>
                  <a:schemeClr val="tx2">
                    <a:lumMod val="75000"/>
                  </a:schemeClr>
                </a:solidFill>
              </a:rPr>
            </a:br>
            <a:br>
              <a:rPr lang="en-US" altLang="en-US" sz="2000" u="sng" dirty="0">
                <a:solidFill>
                  <a:schemeClr val="tx2">
                    <a:lumMod val="75000"/>
                  </a:schemeClr>
                </a:solidFill>
              </a:rPr>
            </a:br>
            <a:r>
              <a:rPr lang="en-US" altLang="en-US" sz="1200" b="0" dirty="0">
                <a:solidFill>
                  <a:schemeClr val="tx2">
                    <a:lumMod val="75000"/>
                  </a:schemeClr>
                </a:solidFill>
              </a:rPr>
              <a:t>Purpose: To generate procedures and/or routes that are operationally viable, flyable, and suitable for submission, approval and publication.</a:t>
            </a:r>
            <a:endParaRPr sz="1200" u="sng" dirty="0">
              <a:solidFill>
                <a:schemeClr val="tx2">
                  <a:lumMod val="75000"/>
                </a:schemeClr>
              </a:solidFill>
            </a:endParaRPr>
          </a:p>
        </p:txBody>
      </p:sp>
      <p:sp>
        <p:nvSpPr>
          <p:cNvPr id="52" name="Slide Number Placeholder 3"/>
          <p:cNvSpPr>
            <a:spLocks noGrp="1"/>
          </p:cNvSpPr>
          <p:nvPr>
            <p:ph type="sldNum" sz="quarter" idx="7"/>
          </p:nvPr>
        </p:nvSpPr>
        <p:spPr>
          <a:xfrm>
            <a:off x="8340090" y="6293738"/>
            <a:ext cx="150495" cy="224790"/>
          </a:xfrm>
        </p:spPr>
        <p:txBody>
          <a:bodyPr/>
          <a:lstStyle/>
          <a:p>
            <a:pPr marL="25400">
              <a:lnSpc>
                <a:spcPts val="1650"/>
              </a:lnSpc>
            </a:pPr>
            <a:fld id="{81D60167-4931-47E6-BA6A-407CBD079E47}" type="slidenum">
              <a:rPr lang="en-US" smtClean="0"/>
              <a:t>5</a:t>
            </a:fld>
            <a:endParaRPr lang="en-US" dirty="0"/>
          </a:p>
        </p:txBody>
      </p:sp>
      <p:sp>
        <p:nvSpPr>
          <p:cNvPr id="2" name="Rectangle 1"/>
          <p:cNvSpPr/>
          <p:nvPr/>
        </p:nvSpPr>
        <p:spPr>
          <a:xfrm>
            <a:off x="561947" y="150369"/>
            <a:ext cx="8377614" cy="830997"/>
          </a:xfrm>
          <a:prstGeom prst="rect">
            <a:avLst/>
          </a:prstGeom>
        </p:spPr>
        <p:txBody>
          <a:bodyPr wrap="none">
            <a:spAutoFit/>
          </a:bodyPr>
          <a:lstStyle/>
          <a:p>
            <a:r>
              <a:rPr lang="en-US" sz="2400" b="1" u="sng" dirty="0">
                <a:solidFill>
                  <a:schemeClr val="tx2">
                    <a:lumMod val="75000"/>
                  </a:schemeClr>
                </a:solidFill>
                <a:latin typeface="Arial" panose="020B0604020202020204" pitchFamily="34" charset="0"/>
                <a:cs typeface="Arial" panose="020B0604020202020204" pitchFamily="34" charset="0"/>
              </a:rPr>
              <a:t>Performance Based Navigation Implementation Process</a:t>
            </a:r>
            <a:br>
              <a:rPr lang="en-US" sz="2400" b="1" u="sng" dirty="0">
                <a:solidFill>
                  <a:schemeClr val="tx2">
                    <a:lumMod val="75000"/>
                  </a:schemeClr>
                </a:solidFill>
                <a:latin typeface="Arial" panose="020B0604020202020204" pitchFamily="34" charset="0"/>
                <a:cs typeface="Arial" panose="020B0604020202020204" pitchFamily="34" charset="0"/>
              </a:rPr>
            </a:br>
            <a:endParaRPr lang="en-US" sz="2400" b="1" dirty="0">
              <a:solidFill>
                <a:schemeClr val="tx2">
                  <a:lumMod val="75000"/>
                </a:schemeClr>
              </a:solidFill>
              <a:latin typeface="Arial" panose="020B0604020202020204" pitchFamily="34" charset="0"/>
              <a:cs typeface="Arial" panose="020B0604020202020204" pitchFamily="34" charset="0"/>
            </a:endParaRPr>
          </a:p>
        </p:txBody>
      </p:sp>
      <p:sp>
        <p:nvSpPr>
          <p:cNvPr id="4" name="Rectangle 3"/>
          <p:cNvSpPr/>
          <p:nvPr/>
        </p:nvSpPr>
        <p:spPr>
          <a:xfrm>
            <a:off x="3505200" y="549892"/>
            <a:ext cx="4572000" cy="830997"/>
          </a:xfrm>
          <a:prstGeom prst="rect">
            <a:avLst/>
          </a:prstGeom>
        </p:spPr>
        <p:txBody>
          <a:bodyPr>
            <a:spAutoFit/>
          </a:bodyPr>
          <a:lstStyle/>
          <a:p>
            <a:r>
              <a:rPr lang="en-US" sz="2400" b="1" dirty="0">
                <a:solidFill>
                  <a:schemeClr val="tx2">
                    <a:lumMod val="75000"/>
                  </a:schemeClr>
                </a:solidFill>
                <a:latin typeface="Arial" panose="020B0604020202020204" pitchFamily="34" charset="0"/>
                <a:cs typeface="Arial" panose="020B0604020202020204" pitchFamily="34" charset="0"/>
              </a:rPr>
              <a:t>Phase 5 </a:t>
            </a:r>
            <a:br>
              <a:rPr lang="en-US" sz="2400" u="sng" dirty="0">
                <a:solidFill>
                  <a:schemeClr val="tx2">
                    <a:lumMod val="75000"/>
                  </a:schemeClr>
                </a:solidFill>
                <a:latin typeface="Arial" panose="020B0604020202020204" pitchFamily="34" charset="0"/>
                <a:cs typeface="Arial" panose="020B0604020202020204" pitchFamily="34" charset="0"/>
              </a:rPr>
            </a:br>
            <a:endParaRPr lang="en-US" sz="2400" dirty="0"/>
          </a:p>
        </p:txBody>
      </p:sp>
      <p:grpSp>
        <p:nvGrpSpPr>
          <p:cNvPr id="31" name="Group 14"/>
          <p:cNvGrpSpPr>
            <a:grpSpLocks/>
          </p:cNvGrpSpPr>
          <p:nvPr/>
        </p:nvGrpSpPr>
        <p:grpSpPr bwMode="auto">
          <a:xfrm>
            <a:off x="388089" y="1802219"/>
            <a:ext cx="8367823" cy="3253563"/>
            <a:chOff x="0" y="0"/>
            <a:chExt cx="5409040" cy="1307612"/>
          </a:xfrm>
        </p:grpSpPr>
        <p:sp>
          <p:nvSpPr>
            <p:cNvPr id="32" name="Rectangle 31"/>
            <p:cNvSpPr/>
            <p:nvPr/>
          </p:nvSpPr>
          <p:spPr>
            <a:xfrm>
              <a:off x="0" y="34809"/>
              <a:ext cx="921672" cy="512300"/>
            </a:xfrm>
            <a:prstGeom prst="rect">
              <a:avLst/>
            </a:prstGeom>
            <a:noFill/>
            <a:ln w="9525" cap="flat" cmpd="sng" algn="ctr">
              <a:solidFill>
                <a:srgbClr val="1D2F68"/>
              </a:solidFill>
              <a:prstDash val="solid"/>
            </a:ln>
            <a:effectLst/>
          </p:spPr>
          <p:txBody>
            <a:bodyPr lIns="0" tIns="0" rIns="0" bIns="0" anchor="ctr"/>
            <a:lstStyle/>
            <a:p>
              <a:pPr algn="ctr">
                <a:spcBef>
                  <a:spcPts val="0"/>
                </a:spcBef>
                <a:spcAft>
                  <a:spcPts val="0"/>
                </a:spcAft>
                <a:buNone/>
                <a:defRPr/>
              </a:pPr>
              <a:r>
                <a:rPr lang="en-US" sz="800" dirty="0">
                  <a:solidFill>
                    <a:srgbClr val="002060"/>
                  </a:solidFill>
                  <a:latin typeface="Arial"/>
                  <a:ea typeface="Times New Roman"/>
                </a:rPr>
                <a:t>Implementation Monitoring</a:t>
              </a:r>
              <a:endParaRPr lang="en-US" sz="800" dirty="0">
                <a:solidFill>
                  <a:srgbClr val="002060"/>
                </a:solidFill>
                <a:latin typeface="Times New Roman"/>
                <a:ea typeface="Times New Roman"/>
              </a:endParaRPr>
            </a:p>
          </p:txBody>
        </p:sp>
        <p:sp>
          <p:nvSpPr>
            <p:cNvPr id="33" name="Flowchart: Terminator 32"/>
            <p:cNvSpPr/>
            <p:nvPr/>
          </p:nvSpPr>
          <p:spPr>
            <a:xfrm>
              <a:off x="4653435" y="105184"/>
              <a:ext cx="755605" cy="371549"/>
            </a:xfrm>
            <a:prstGeom prst="flowChartTerminator">
              <a:avLst/>
            </a:prstGeom>
            <a:noFill/>
            <a:ln w="9525" cap="flat" cmpd="sng" algn="ctr">
              <a:solidFill>
                <a:srgbClr val="1D2F68"/>
              </a:solidFill>
              <a:prstDash val="solid"/>
            </a:ln>
            <a:effectLst/>
          </p:spPr>
          <p:txBody>
            <a:bodyPr lIns="0" tIns="0" rIns="0" bIns="0" anchor="ctr"/>
            <a:lstStyle/>
            <a:p>
              <a:pPr algn="ctr">
                <a:spcBef>
                  <a:spcPts val="0"/>
                </a:spcBef>
                <a:spcAft>
                  <a:spcPts val="0"/>
                </a:spcAft>
                <a:buNone/>
                <a:defRPr/>
              </a:pPr>
              <a:r>
                <a:rPr lang="en-US" sz="800" dirty="0">
                  <a:solidFill>
                    <a:srgbClr val="002060"/>
                  </a:solidFill>
                  <a:latin typeface="Arial"/>
                  <a:ea typeface="Times New Roman"/>
                </a:rPr>
                <a:t>Project Complete</a:t>
              </a:r>
              <a:endParaRPr lang="en-US" sz="800" dirty="0">
                <a:solidFill>
                  <a:srgbClr val="002060"/>
                </a:solidFill>
                <a:latin typeface="Times New Roman"/>
                <a:ea typeface="Times New Roman"/>
              </a:endParaRPr>
            </a:p>
          </p:txBody>
        </p:sp>
        <p:sp>
          <p:nvSpPr>
            <p:cNvPr id="34" name="Rectangle 33"/>
            <p:cNvSpPr/>
            <p:nvPr/>
          </p:nvSpPr>
          <p:spPr>
            <a:xfrm>
              <a:off x="2492192" y="24215"/>
              <a:ext cx="888458" cy="533488"/>
            </a:xfrm>
            <a:prstGeom prst="rect">
              <a:avLst/>
            </a:prstGeom>
            <a:noFill/>
            <a:ln w="9525" cap="flat" cmpd="sng" algn="ctr">
              <a:solidFill>
                <a:srgbClr val="1D2F68"/>
              </a:solidFill>
              <a:prstDash val="solid"/>
            </a:ln>
            <a:effectLst/>
          </p:spPr>
          <p:txBody>
            <a:bodyPr lIns="0" tIns="0" rIns="0" bIns="0" anchor="ctr"/>
            <a:lstStyle/>
            <a:p>
              <a:pPr algn="ctr">
                <a:spcBef>
                  <a:spcPts val="0"/>
                </a:spcBef>
                <a:spcAft>
                  <a:spcPts val="0"/>
                </a:spcAft>
                <a:buNone/>
                <a:defRPr/>
              </a:pPr>
              <a:r>
                <a:rPr lang="en-US" sz="800" dirty="0">
                  <a:solidFill>
                    <a:srgbClr val="002060"/>
                  </a:solidFill>
                  <a:latin typeface="Arial"/>
                  <a:ea typeface="Times New Roman"/>
                </a:rPr>
                <a:t>Conduct</a:t>
              </a:r>
            </a:p>
            <a:p>
              <a:pPr algn="ctr">
                <a:spcBef>
                  <a:spcPts val="0"/>
                </a:spcBef>
                <a:spcAft>
                  <a:spcPts val="0"/>
                </a:spcAft>
                <a:buNone/>
                <a:defRPr/>
              </a:pPr>
              <a:r>
                <a:rPr lang="en-US" sz="800" dirty="0">
                  <a:solidFill>
                    <a:srgbClr val="002060"/>
                  </a:solidFill>
                  <a:latin typeface="Arial"/>
                  <a:ea typeface="Times New Roman"/>
                </a:rPr>
                <a:t>Post-Implementation</a:t>
              </a:r>
            </a:p>
            <a:p>
              <a:pPr algn="ctr">
                <a:spcBef>
                  <a:spcPts val="0"/>
                </a:spcBef>
                <a:spcAft>
                  <a:spcPts val="0"/>
                </a:spcAft>
                <a:buNone/>
                <a:defRPr/>
              </a:pPr>
              <a:r>
                <a:rPr lang="en-US" sz="800" dirty="0">
                  <a:solidFill>
                    <a:srgbClr val="002060"/>
                  </a:solidFill>
                  <a:latin typeface="Arial"/>
                  <a:ea typeface="Times New Roman"/>
                </a:rPr>
                <a:t>Analysis</a:t>
              </a:r>
              <a:endParaRPr lang="en-US" sz="800" dirty="0">
                <a:solidFill>
                  <a:srgbClr val="002060"/>
                </a:solidFill>
                <a:latin typeface="Times New Roman"/>
                <a:ea typeface="Times New Roman"/>
              </a:endParaRPr>
            </a:p>
          </p:txBody>
        </p:sp>
        <p:cxnSp>
          <p:nvCxnSpPr>
            <p:cNvPr id="35" name="Straight Arrow Connector 18"/>
            <p:cNvCxnSpPr>
              <a:cxnSpLocks noChangeShapeType="1"/>
            </p:cNvCxnSpPr>
            <p:nvPr/>
          </p:nvCxnSpPr>
          <p:spPr bwMode="auto">
            <a:xfrm>
              <a:off x="3391267" y="290945"/>
              <a:ext cx="200764" cy="0"/>
            </a:xfrm>
            <a:prstGeom prst="straightConnector1">
              <a:avLst/>
            </a:prstGeom>
            <a:noFill/>
            <a:ln w="9525" algn="ctr">
              <a:solidFill>
                <a:srgbClr val="1D2F68"/>
              </a:solidFill>
              <a:round/>
              <a:headEnd/>
              <a:tailEnd type="triangle" w="med" len="lg"/>
            </a:ln>
            <a:extLst>
              <a:ext uri="{909E8E84-426E-40DD-AFC4-6F175D3DCCD1}">
                <a14:hiddenFill xmlns:a14="http://schemas.microsoft.com/office/drawing/2010/main">
                  <a:noFill/>
                </a14:hiddenFill>
              </a:ext>
            </a:extLst>
          </p:spPr>
        </p:cxnSp>
        <p:cxnSp>
          <p:nvCxnSpPr>
            <p:cNvPr id="36" name="Straight Arrow Connector 19"/>
            <p:cNvCxnSpPr>
              <a:cxnSpLocks noChangeShapeType="1"/>
            </p:cNvCxnSpPr>
            <p:nvPr/>
          </p:nvCxnSpPr>
          <p:spPr bwMode="auto">
            <a:xfrm>
              <a:off x="4431087" y="290945"/>
              <a:ext cx="222303" cy="0"/>
            </a:xfrm>
            <a:prstGeom prst="straightConnector1">
              <a:avLst/>
            </a:prstGeom>
            <a:noFill/>
            <a:ln w="9525" algn="ctr">
              <a:solidFill>
                <a:srgbClr val="1D2F68"/>
              </a:solidFill>
              <a:round/>
              <a:headEnd/>
              <a:tailEnd type="triangle" w="med" len="lg"/>
            </a:ln>
            <a:extLst>
              <a:ext uri="{909E8E84-426E-40DD-AFC4-6F175D3DCCD1}">
                <a14:hiddenFill xmlns:a14="http://schemas.microsoft.com/office/drawing/2010/main">
                  <a:noFill/>
                </a14:hiddenFill>
              </a:ext>
            </a:extLst>
          </p:spPr>
        </p:cxnSp>
        <p:cxnSp>
          <p:nvCxnSpPr>
            <p:cNvPr id="37" name="Straight Arrow Connector 20"/>
            <p:cNvCxnSpPr>
              <a:cxnSpLocks noChangeShapeType="1"/>
            </p:cNvCxnSpPr>
            <p:nvPr/>
          </p:nvCxnSpPr>
          <p:spPr bwMode="auto">
            <a:xfrm>
              <a:off x="921160" y="290945"/>
              <a:ext cx="250443" cy="0"/>
            </a:xfrm>
            <a:prstGeom prst="straightConnector1">
              <a:avLst/>
            </a:prstGeom>
            <a:noFill/>
            <a:ln w="9525" algn="ctr">
              <a:solidFill>
                <a:srgbClr val="1D2F68"/>
              </a:solidFill>
              <a:round/>
              <a:headEnd/>
              <a:tailEnd type="triangle" w="med" len="lg"/>
            </a:ln>
            <a:extLst>
              <a:ext uri="{909E8E84-426E-40DD-AFC4-6F175D3DCCD1}">
                <a14:hiddenFill xmlns:a14="http://schemas.microsoft.com/office/drawing/2010/main">
                  <a:noFill/>
                </a14:hiddenFill>
              </a:ext>
            </a:extLst>
          </p:spPr>
        </p:cxnSp>
        <p:sp>
          <p:nvSpPr>
            <p:cNvPr id="38" name="TextBox 71"/>
            <p:cNvSpPr txBox="1"/>
            <p:nvPr/>
          </p:nvSpPr>
          <p:spPr>
            <a:xfrm>
              <a:off x="1766974" y="707755"/>
              <a:ext cx="115018" cy="49479"/>
            </a:xfrm>
            <a:prstGeom prst="rect">
              <a:avLst/>
            </a:prstGeom>
            <a:noFill/>
            <a:ln w="9525">
              <a:noFill/>
            </a:ln>
          </p:spPr>
          <p:txBody>
            <a:bodyPr wrap="none" lIns="0" tIns="0" rIns="0" bIns="0">
              <a:spAutoFit/>
            </a:bodyPr>
            <a:lstStyle/>
            <a:p>
              <a:pPr>
                <a:spcBef>
                  <a:spcPts val="0"/>
                </a:spcBef>
                <a:spcAft>
                  <a:spcPts val="0"/>
                </a:spcAft>
                <a:buNone/>
                <a:defRPr/>
              </a:pPr>
              <a:r>
                <a:rPr lang="en-US" sz="800" i="1" dirty="0">
                  <a:solidFill>
                    <a:srgbClr val="002060"/>
                  </a:solidFill>
                  <a:latin typeface="Arial"/>
                  <a:ea typeface="Times New Roman"/>
                </a:rPr>
                <a:t>Yes</a:t>
              </a:r>
              <a:endParaRPr lang="en-US" sz="800" dirty="0">
                <a:solidFill>
                  <a:srgbClr val="002060"/>
                </a:solidFill>
                <a:latin typeface="Times New Roman"/>
                <a:ea typeface="Times New Roman"/>
              </a:endParaRPr>
            </a:p>
          </p:txBody>
        </p:sp>
        <p:sp>
          <p:nvSpPr>
            <p:cNvPr id="39" name="TextBox 72"/>
            <p:cNvSpPr txBox="1"/>
            <p:nvPr/>
          </p:nvSpPr>
          <p:spPr>
            <a:xfrm>
              <a:off x="2305865" y="223722"/>
              <a:ext cx="103619" cy="49479"/>
            </a:xfrm>
            <a:prstGeom prst="rect">
              <a:avLst/>
            </a:prstGeom>
            <a:noFill/>
            <a:ln w="9525">
              <a:noFill/>
            </a:ln>
          </p:spPr>
          <p:txBody>
            <a:bodyPr wrap="none" lIns="0" tIns="0" rIns="0" bIns="0">
              <a:spAutoFit/>
            </a:bodyPr>
            <a:lstStyle/>
            <a:p>
              <a:pPr>
                <a:spcBef>
                  <a:spcPts val="0"/>
                </a:spcBef>
                <a:spcAft>
                  <a:spcPts val="0"/>
                </a:spcAft>
                <a:buNone/>
                <a:defRPr/>
              </a:pPr>
              <a:r>
                <a:rPr lang="en-US" sz="800" i="1" dirty="0">
                  <a:solidFill>
                    <a:srgbClr val="002060"/>
                  </a:solidFill>
                  <a:latin typeface="Arial"/>
                  <a:ea typeface="Times New Roman"/>
                </a:rPr>
                <a:t>No </a:t>
              </a:r>
              <a:endParaRPr lang="en-US" sz="800" dirty="0">
                <a:solidFill>
                  <a:srgbClr val="002060"/>
                </a:solidFill>
                <a:latin typeface="Times New Roman"/>
                <a:ea typeface="Times New Roman"/>
              </a:endParaRPr>
            </a:p>
          </p:txBody>
        </p:sp>
        <p:cxnSp>
          <p:nvCxnSpPr>
            <p:cNvPr id="40" name="Straight Arrow Connector 23"/>
            <p:cNvCxnSpPr>
              <a:cxnSpLocks noChangeShapeType="1"/>
            </p:cNvCxnSpPr>
            <p:nvPr/>
          </p:nvCxnSpPr>
          <p:spPr bwMode="auto">
            <a:xfrm>
              <a:off x="2283773" y="290945"/>
              <a:ext cx="208455" cy="0"/>
            </a:xfrm>
            <a:prstGeom prst="straightConnector1">
              <a:avLst/>
            </a:prstGeom>
            <a:noFill/>
            <a:ln w="9525" algn="ctr">
              <a:solidFill>
                <a:srgbClr val="1D2F68"/>
              </a:solidFill>
              <a:round/>
              <a:headEnd/>
              <a:tailEnd type="triangle" w="med" len="lg"/>
            </a:ln>
            <a:extLst>
              <a:ext uri="{909E8E84-426E-40DD-AFC4-6F175D3DCCD1}">
                <a14:hiddenFill xmlns:a14="http://schemas.microsoft.com/office/drawing/2010/main">
                  <a:noFill/>
                </a14:hiddenFill>
              </a:ext>
            </a:extLst>
          </p:spPr>
        </p:cxnSp>
        <p:sp>
          <p:nvSpPr>
            <p:cNvPr id="41" name="Rectangle 40"/>
            <p:cNvSpPr/>
            <p:nvPr/>
          </p:nvSpPr>
          <p:spPr>
            <a:xfrm>
              <a:off x="1381915" y="886119"/>
              <a:ext cx="704599" cy="327659"/>
            </a:xfrm>
            <a:prstGeom prst="rect">
              <a:avLst/>
            </a:prstGeom>
            <a:noFill/>
            <a:ln w="9525" cap="flat" cmpd="sng" algn="ctr">
              <a:solidFill>
                <a:srgbClr val="1D2F68"/>
              </a:solidFill>
              <a:prstDash val="solid"/>
            </a:ln>
            <a:effectLst/>
          </p:spPr>
          <p:txBody>
            <a:bodyPr lIns="0" tIns="0" rIns="0" bIns="0" anchor="ctr"/>
            <a:lstStyle/>
            <a:p>
              <a:pPr algn="ctr">
                <a:spcBef>
                  <a:spcPts val="0"/>
                </a:spcBef>
                <a:spcAft>
                  <a:spcPts val="0"/>
                </a:spcAft>
                <a:buNone/>
                <a:defRPr/>
              </a:pPr>
              <a:r>
                <a:rPr lang="en-US" sz="800" dirty="0">
                  <a:solidFill>
                    <a:srgbClr val="002060"/>
                  </a:solidFill>
                  <a:latin typeface="Arial"/>
                  <a:ea typeface="Times New Roman"/>
                </a:rPr>
                <a:t>Determine Mitigations/ Resolve Issues</a:t>
              </a:r>
              <a:endParaRPr lang="en-US" sz="800" dirty="0">
                <a:solidFill>
                  <a:srgbClr val="002060"/>
                </a:solidFill>
                <a:latin typeface="Times New Roman"/>
                <a:ea typeface="Times New Roman"/>
              </a:endParaRPr>
            </a:p>
          </p:txBody>
        </p:sp>
        <p:sp>
          <p:nvSpPr>
            <p:cNvPr id="42" name="Flowchart: Decision 41"/>
            <p:cNvSpPr/>
            <p:nvPr/>
          </p:nvSpPr>
          <p:spPr>
            <a:xfrm>
              <a:off x="1171959" y="0"/>
              <a:ext cx="1111463" cy="581918"/>
            </a:xfrm>
            <a:prstGeom prst="flowChartDecision">
              <a:avLst/>
            </a:prstGeom>
            <a:noFill/>
            <a:ln w="9525" cap="flat" cmpd="sng" algn="ctr">
              <a:solidFill>
                <a:srgbClr val="1D2F68"/>
              </a:solidFill>
              <a:prstDash val="solid"/>
            </a:ln>
            <a:effectLst/>
          </p:spPr>
          <p:txBody>
            <a:bodyPr lIns="0" tIns="0" rIns="0" bIns="0" anchor="ctr"/>
            <a:lstStyle/>
            <a:p>
              <a:pPr>
                <a:spcBef>
                  <a:spcPts val="0"/>
                </a:spcBef>
                <a:spcAft>
                  <a:spcPts val="0"/>
                </a:spcAft>
                <a:buNone/>
                <a:defRPr/>
              </a:pPr>
              <a:endParaRPr lang="en-US" sz="800" dirty="0">
                <a:solidFill>
                  <a:srgbClr val="002060"/>
                </a:solidFill>
                <a:latin typeface="Times New Roman"/>
                <a:ea typeface="Times New Roman"/>
              </a:endParaRPr>
            </a:p>
          </p:txBody>
        </p:sp>
        <p:cxnSp>
          <p:nvCxnSpPr>
            <p:cNvPr id="43" name="Straight Arrow Connector 28"/>
            <p:cNvCxnSpPr>
              <a:cxnSpLocks noChangeShapeType="1"/>
            </p:cNvCxnSpPr>
            <p:nvPr/>
          </p:nvCxnSpPr>
          <p:spPr bwMode="auto">
            <a:xfrm>
              <a:off x="1727688" y="581890"/>
              <a:ext cx="6213" cy="304443"/>
            </a:xfrm>
            <a:prstGeom prst="straightConnector1">
              <a:avLst/>
            </a:prstGeom>
            <a:noFill/>
            <a:ln w="9525" algn="ctr">
              <a:solidFill>
                <a:srgbClr val="1D2F68"/>
              </a:solidFill>
              <a:round/>
              <a:headEnd type="triangle" w="med" len="lg"/>
              <a:tailEnd type="triangle" w="med" len="lg"/>
            </a:ln>
            <a:extLst>
              <a:ext uri="{909E8E84-426E-40DD-AFC4-6F175D3DCCD1}">
                <a14:hiddenFill xmlns:a14="http://schemas.microsoft.com/office/drawing/2010/main">
                  <a:noFill/>
                </a14:hiddenFill>
              </a:ext>
            </a:extLst>
          </p:spPr>
        </p:cxnSp>
        <p:sp>
          <p:nvSpPr>
            <p:cNvPr id="44" name="Flowchart: Document 43"/>
            <p:cNvSpPr/>
            <p:nvPr/>
          </p:nvSpPr>
          <p:spPr>
            <a:xfrm>
              <a:off x="2588273" y="900497"/>
              <a:ext cx="697481" cy="407115"/>
            </a:xfrm>
            <a:prstGeom prst="flowChartDocument">
              <a:avLst/>
            </a:prstGeom>
            <a:noFill/>
            <a:ln w="9525" cap="flat" cmpd="sng" algn="ctr">
              <a:solidFill>
                <a:srgbClr val="1D2F68"/>
              </a:solidFill>
              <a:prstDash val="solid"/>
            </a:ln>
            <a:effectLst/>
          </p:spPr>
          <p:txBody>
            <a:bodyPr anchor="ctr"/>
            <a:lstStyle/>
            <a:p>
              <a:pPr>
                <a:spcBef>
                  <a:spcPts val="0"/>
                </a:spcBef>
                <a:spcAft>
                  <a:spcPts val="0"/>
                </a:spcAft>
                <a:buNone/>
                <a:defRPr/>
              </a:pPr>
              <a:endParaRPr lang="en-US" sz="800" dirty="0">
                <a:solidFill>
                  <a:srgbClr val="002060"/>
                </a:solidFill>
                <a:latin typeface="Times New Roman"/>
                <a:ea typeface="Times New Roman"/>
              </a:endParaRPr>
            </a:p>
          </p:txBody>
        </p:sp>
        <p:cxnSp>
          <p:nvCxnSpPr>
            <p:cNvPr id="45" name="Straight Arrow Connector 30"/>
            <p:cNvCxnSpPr>
              <a:cxnSpLocks noChangeShapeType="1"/>
            </p:cNvCxnSpPr>
            <p:nvPr/>
          </p:nvCxnSpPr>
          <p:spPr bwMode="auto">
            <a:xfrm>
              <a:off x="2936728" y="557645"/>
              <a:ext cx="0" cy="342643"/>
            </a:xfrm>
            <a:prstGeom prst="straightConnector1">
              <a:avLst/>
            </a:prstGeom>
            <a:noFill/>
            <a:ln w="9525" algn="ctr">
              <a:solidFill>
                <a:srgbClr val="1D2F68"/>
              </a:solidFill>
              <a:round/>
              <a:headEnd/>
              <a:tailEnd type="triangle" w="med" len="lg"/>
            </a:ln>
            <a:extLst>
              <a:ext uri="{909E8E84-426E-40DD-AFC4-6F175D3DCCD1}">
                <a14:hiddenFill xmlns:a14="http://schemas.microsoft.com/office/drawing/2010/main">
                  <a:noFill/>
                </a14:hiddenFill>
              </a:ext>
            </a:extLst>
          </p:spPr>
        </p:cxnSp>
        <p:sp>
          <p:nvSpPr>
            <p:cNvPr id="46" name="Rectangle 45"/>
            <p:cNvSpPr/>
            <p:nvPr/>
          </p:nvSpPr>
          <p:spPr>
            <a:xfrm>
              <a:off x="3594165" y="34809"/>
              <a:ext cx="837452" cy="512300"/>
            </a:xfrm>
            <a:prstGeom prst="rect">
              <a:avLst/>
            </a:prstGeom>
            <a:noFill/>
            <a:ln w="9525" cap="flat" cmpd="sng" algn="ctr">
              <a:solidFill>
                <a:srgbClr val="1D2F68"/>
              </a:solidFill>
              <a:prstDash val="solid"/>
            </a:ln>
            <a:effectLst/>
          </p:spPr>
          <p:txBody>
            <a:bodyPr lIns="0" tIns="0" rIns="0" bIns="0" anchor="ctr"/>
            <a:lstStyle/>
            <a:p>
              <a:pPr algn="ctr">
                <a:spcBef>
                  <a:spcPts val="0"/>
                </a:spcBef>
                <a:spcAft>
                  <a:spcPts val="0"/>
                </a:spcAft>
                <a:buNone/>
                <a:defRPr/>
              </a:pPr>
              <a:r>
                <a:rPr lang="en-US" sz="800" dirty="0">
                  <a:solidFill>
                    <a:srgbClr val="002060"/>
                  </a:solidFill>
                  <a:latin typeface="Arial"/>
                  <a:ea typeface="Times New Roman"/>
                </a:rPr>
                <a:t>Submit to AJV-S-3</a:t>
              </a:r>
              <a:endParaRPr lang="en-US" sz="800" dirty="0">
                <a:solidFill>
                  <a:srgbClr val="002060"/>
                </a:solidFill>
                <a:latin typeface="Times New Roman"/>
                <a:ea typeface="Times New Roman"/>
              </a:endParaRPr>
            </a:p>
          </p:txBody>
        </p:sp>
        <p:sp>
          <p:nvSpPr>
            <p:cNvPr id="47" name="Rectangle 46"/>
            <p:cNvSpPr/>
            <p:nvPr/>
          </p:nvSpPr>
          <p:spPr>
            <a:xfrm>
              <a:off x="2580516" y="914015"/>
              <a:ext cx="703413" cy="327659"/>
            </a:xfrm>
            <a:prstGeom prst="rect">
              <a:avLst/>
            </a:prstGeom>
            <a:noFill/>
            <a:ln w="9525" cap="flat" cmpd="sng" algn="ctr">
              <a:noFill/>
              <a:prstDash val="solid"/>
            </a:ln>
            <a:effectLst/>
          </p:spPr>
          <p:txBody>
            <a:bodyPr lIns="0" tIns="0" rIns="0" bIns="0" anchor="ctr"/>
            <a:lstStyle/>
            <a:p>
              <a:pPr algn="ctr">
                <a:spcBef>
                  <a:spcPts val="0"/>
                </a:spcBef>
                <a:spcAft>
                  <a:spcPts val="0"/>
                </a:spcAft>
                <a:buNone/>
                <a:defRPr/>
              </a:pPr>
              <a:r>
                <a:rPr lang="en-US" sz="800" dirty="0">
                  <a:solidFill>
                    <a:srgbClr val="002060"/>
                  </a:solidFill>
                  <a:latin typeface="Arial"/>
                  <a:ea typeface="Times New Roman"/>
                </a:rPr>
                <a:t>Post Implementation Analysis Report</a:t>
              </a:r>
              <a:endParaRPr lang="en-US" sz="800" dirty="0">
                <a:solidFill>
                  <a:srgbClr val="002060"/>
                </a:solidFill>
                <a:latin typeface="Times New Roman"/>
                <a:ea typeface="Times New Roman"/>
              </a:endParaRPr>
            </a:p>
          </p:txBody>
        </p:sp>
      </p:grpSp>
      <p:sp>
        <p:nvSpPr>
          <p:cNvPr id="48" name="Rectangle 47"/>
          <p:cNvSpPr/>
          <p:nvPr/>
        </p:nvSpPr>
        <p:spPr>
          <a:xfrm>
            <a:off x="2538307" y="2247964"/>
            <a:ext cx="1056988" cy="477054"/>
          </a:xfrm>
          <a:prstGeom prst="rect">
            <a:avLst/>
          </a:prstGeom>
          <a:ln>
            <a:noFill/>
          </a:ln>
        </p:spPr>
        <p:txBody>
          <a:bodyPr wrap="square">
            <a:spAutoFit/>
          </a:bodyPr>
          <a:lstStyle/>
          <a:p>
            <a:pPr algn="ctr">
              <a:lnSpc>
                <a:spcPts val="1000"/>
              </a:lnSpc>
              <a:spcBef>
                <a:spcPts val="0"/>
              </a:spcBef>
              <a:spcAft>
                <a:spcPts val="0"/>
              </a:spcAft>
              <a:buNone/>
              <a:defRPr/>
            </a:pPr>
            <a:r>
              <a:rPr lang="en-US" sz="800" dirty="0">
                <a:solidFill>
                  <a:srgbClr val="1D2F68"/>
                </a:solidFill>
                <a:latin typeface="Arial"/>
                <a:ea typeface="Times New Roman"/>
              </a:rPr>
              <a:t>Identify Implementation</a:t>
            </a:r>
            <a:endParaRPr lang="en-US" sz="800" dirty="0">
              <a:solidFill>
                <a:srgbClr val="1D2F68"/>
              </a:solidFill>
              <a:latin typeface="Times New Roman"/>
              <a:ea typeface="Times New Roman"/>
            </a:endParaRPr>
          </a:p>
          <a:p>
            <a:pPr algn="ctr">
              <a:lnSpc>
                <a:spcPts val="1000"/>
              </a:lnSpc>
              <a:spcBef>
                <a:spcPts val="0"/>
              </a:spcBef>
              <a:spcAft>
                <a:spcPts val="0"/>
              </a:spcAft>
              <a:buNone/>
              <a:defRPr/>
            </a:pPr>
            <a:r>
              <a:rPr lang="en-US" sz="800" dirty="0">
                <a:solidFill>
                  <a:srgbClr val="1D2F68"/>
                </a:solidFill>
                <a:latin typeface="Arial"/>
                <a:ea typeface="Times New Roman"/>
              </a:rPr>
              <a:t>Issues</a:t>
            </a:r>
            <a:endParaRPr lang="en-US" sz="800" dirty="0">
              <a:solidFill>
                <a:srgbClr val="1D2F68"/>
              </a:solidFill>
              <a:latin typeface="Times New Roman"/>
              <a:ea typeface="Times New Roman"/>
            </a:endParaRPr>
          </a:p>
        </p:txBody>
      </p:sp>
    </p:spTree>
    <p:extLst>
      <p:ext uri="{BB962C8B-B14F-4D97-AF65-F5344CB8AC3E}">
        <p14:creationId xmlns:p14="http://schemas.microsoft.com/office/powerpoint/2010/main" val="895488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809" y="177708"/>
            <a:ext cx="8094776" cy="628650"/>
          </a:xfrm>
        </p:spPr>
        <p:txBody>
          <a:bodyPr/>
          <a:lstStyle/>
          <a:p>
            <a:pPr algn="ctr"/>
            <a:r>
              <a:rPr lang="en-US" u="sng" dirty="0"/>
              <a:t>Setting Expectations </a:t>
            </a:r>
            <a:endParaRPr lang="en-US" dirty="0"/>
          </a:p>
        </p:txBody>
      </p:sp>
      <p:sp>
        <p:nvSpPr>
          <p:cNvPr id="4" name="Slide Number Placeholder 3"/>
          <p:cNvSpPr>
            <a:spLocks noGrp="1"/>
          </p:cNvSpPr>
          <p:nvPr>
            <p:ph type="sldNum" sz="quarter" idx="7"/>
          </p:nvPr>
        </p:nvSpPr>
        <p:spPr/>
        <p:txBody>
          <a:bodyPr/>
          <a:lstStyle/>
          <a:p>
            <a:pPr marL="25400">
              <a:lnSpc>
                <a:spcPts val="1650"/>
              </a:lnSpc>
            </a:pPr>
            <a:fld id="{81D60167-4931-47E6-BA6A-407CBD079E47}" type="slidenum">
              <a:rPr lang="en-US" smtClean="0"/>
              <a:t>6</a:t>
            </a:fld>
            <a:endParaRPr lang="en-US" dirty="0"/>
          </a:p>
        </p:txBody>
      </p:sp>
      <p:sp>
        <p:nvSpPr>
          <p:cNvPr id="6" name="Rectangle 5"/>
          <p:cNvSpPr/>
          <p:nvPr/>
        </p:nvSpPr>
        <p:spPr>
          <a:xfrm>
            <a:off x="990600" y="2447953"/>
            <a:ext cx="5917004" cy="369332"/>
          </a:xfrm>
          <a:prstGeom prst="rect">
            <a:avLst/>
          </a:prstGeom>
        </p:spPr>
        <p:txBody>
          <a:bodyPr wrap="none">
            <a:spAutoFit/>
          </a:bodyPr>
          <a:lstStyle/>
          <a:p>
            <a:r>
              <a:rPr lang="en-US" dirty="0">
                <a:solidFill>
                  <a:schemeClr val="tx2">
                    <a:lumMod val="75000"/>
                  </a:schemeClr>
                </a:solidFill>
                <a:latin typeface="Arial" panose="020B0604020202020204" pitchFamily="34" charset="0"/>
                <a:cs typeface="Arial" panose="020B0604020202020204" pitchFamily="34" charset="0"/>
              </a:rPr>
              <a:t>Performance Based Navigation Implementation Process</a:t>
            </a:r>
          </a:p>
        </p:txBody>
      </p:sp>
      <p:sp>
        <p:nvSpPr>
          <p:cNvPr id="8" name="Rectangle 7"/>
          <p:cNvSpPr/>
          <p:nvPr/>
        </p:nvSpPr>
        <p:spPr>
          <a:xfrm>
            <a:off x="762000" y="2867335"/>
            <a:ext cx="7368540" cy="923330"/>
          </a:xfrm>
          <a:prstGeom prst="rect">
            <a:avLst/>
          </a:prstGeom>
        </p:spPr>
        <p:txBody>
          <a:bodyPr wrap="square">
            <a:spAutoFit/>
          </a:bodyPr>
          <a:lstStyle/>
          <a:p>
            <a:r>
              <a:rPr lang="en-US" dirty="0">
                <a:solidFill>
                  <a:schemeClr val="tx2">
                    <a:lumMod val="75000"/>
                  </a:schemeClr>
                </a:solidFill>
                <a:latin typeface="Arial" panose="020B0604020202020204" pitchFamily="34" charset="0"/>
                <a:cs typeface="Arial" panose="020B0604020202020204" pitchFamily="34" charset="0"/>
              </a:rPr>
              <a:t>Website:</a:t>
            </a:r>
          </a:p>
          <a:p>
            <a:r>
              <a:rPr lang="en-US" dirty="0">
                <a:hlinkClick r:id="rId2"/>
              </a:rPr>
              <a:t>JO 7100.41A - Performance Based Navigation Implementation Process – Document Information (faa.gov)</a:t>
            </a:r>
            <a:endParaRPr lang="en-US" dirty="0"/>
          </a:p>
        </p:txBody>
      </p:sp>
      <p:sp>
        <p:nvSpPr>
          <p:cNvPr id="9" name="Rectangle 8"/>
          <p:cNvSpPr/>
          <p:nvPr/>
        </p:nvSpPr>
        <p:spPr>
          <a:xfrm>
            <a:off x="723900" y="1041817"/>
            <a:ext cx="8077200" cy="1200329"/>
          </a:xfrm>
          <a:prstGeom prst="rect">
            <a:avLst/>
          </a:prstGeom>
        </p:spPr>
        <p:txBody>
          <a:bodyPr wrap="square">
            <a:spAutoFit/>
          </a:bodyPr>
          <a:lstStyle/>
          <a:p>
            <a:r>
              <a:rPr lang="en-US" dirty="0">
                <a:solidFill>
                  <a:schemeClr val="tx2">
                    <a:lumMod val="75000"/>
                  </a:schemeClr>
                </a:solidFill>
                <a:latin typeface="Arial" panose="020B0604020202020204" pitchFamily="34" charset="0"/>
                <a:cs typeface="Arial" panose="020B0604020202020204" pitchFamily="34" charset="0"/>
              </a:rPr>
              <a:t>There are no specific timelines to conduct each Phase as the timeline depends on many different factors such as stakeholder schedules, priority work that effects safety and efficiency of the NAS, charting cycles, etc. The average timeline for this type of work is 3-5 years. </a:t>
            </a:r>
            <a:endParaRPr lang="en-US" dirty="0">
              <a:solidFill>
                <a:schemeClr val="tx2">
                  <a:lumMod val="75000"/>
                </a:schemeClr>
              </a:solidFill>
            </a:endParaRPr>
          </a:p>
        </p:txBody>
      </p:sp>
    </p:spTree>
    <p:extLst>
      <p:ext uri="{BB962C8B-B14F-4D97-AF65-F5344CB8AC3E}">
        <p14:creationId xmlns:p14="http://schemas.microsoft.com/office/powerpoint/2010/main" val="3237153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3830</TotalTime>
  <Words>533</Words>
  <Application>Microsoft Office PowerPoint</Application>
  <PresentationFormat>On-screen Show (4:3)</PresentationFormat>
  <Paragraphs>126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Times New Roman</vt:lpstr>
      <vt:lpstr>Wingdings</vt:lpstr>
      <vt:lpstr>Office Theme</vt:lpstr>
      <vt:lpstr> Performance Based Navigation Implementation Process 7100.41A </vt:lpstr>
      <vt:lpstr>Performance Based Navigation Implementation Process                        </vt:lpstr>
      <vt:lpstr>   Purpose: To generate procedures and/or routes that are operationally viable, flyable, and suitable for submission, approval and publication.</vt:lpstr>
      <vt:lpstr>Performance Based Navigation Implementation Process                      </vt:lpstr>
      <vt:lpstr>   Purpose: To generate procedures and/or routes that are operationally viable, flyable, and suitable for submission, approval and publication.</vt:lpstr>
      <vt:lpstr>Setting Expectations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Maguire, Diana (FAA)</dc:creator>
  <cp:lastModifiedBy>Ed Gagnon</cp:lastModifiedBy>
  <cp:revision>164</cp:revision>
  <dcterms:created xsi:type="dcterms:W3CDTF">2019-11-06T16:01:46Z</dcterms:created>
  <dcterms:modified xsi:type="dcterms:W3CDTF">2022-07-29T18:02:44Z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2019-05-24T00:00:00Z</vt:filetime>
  </property>
  <property fmtid="{D5CDD505-2E9C-101B-9397-08002B2CF9AE}" pid="3" name="Creator">
    <vt:lpwstr>Microsoft® PowerPoint® 2013</vt:lpwstr>
  </property>
  <property fmtid="{D5CDD505-2E9C-101B-9397-08002B2CF9AE}" pid="4" name="LastSaved">
    <vt:filetime>2019-11-06T00:00:00Z</vt:filetime>
  </property>
</Properties>
</file>