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Lst>
  <p:notesMasterIdLst>
    <p:notesMasterId r:id="rId29"/>
  </p:notesMasterIdLst>
  <p:handoutMasterIdLst>
    <p:handoutMasterId r:id="rId30"/>
  </p:handoutMasterIdLst>
  <p:sldIdLst>
    <p:sldId id="258" r:id="rId8"/>
    <p:sldId id="296" r:id="rId9"/>
    <p:sldId id="275" r:id="rId10"/>
    <p:sldId id="272" r:id="rId11"/>
    <p:sldId id="260" r:id="rId12"/>
    <p:sldId id="298" r:id="rId13"/>
    <p:sldId id="261" r:id="rId14"/>
    <p:sldId id="262" r:id="rId15"/>
    <p:sldId id="282" r:id="rId16"/>
    <p:sldId id="297" r:id="rId17"/>
    <p:sldId id="264" r:id="rId18"/>
    <p:sldId id="279" r:id="rId19"/>
    <p:sldId id="271" r:id="rId20"/>
    <p:sldId id="280" r:id="rId21"/>
    <p:sldId id="284" r:id="rId22"/>
    <p:sldId id="299" r:id="rId23"/>
    <p:sldId id="267" r:id="rId24"/>
    <p:sldId id="268" r:id="rId25"/>
    <p:sldId id="288" r:id="rId26"/>
    <p:sldId id="287" r:id="rId27"/>
    <p:sldId id="277" r:id="rId28"/>
  </p:sldIdLst>
  <p:sldSz cx="7562850" cy="10688638"/>
  <p:notesSz cx="6731000" cy="985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648A06-369B-77AB-2CE2-491935D592BB}" name="Nealey, Michela Contractor (People-AFFS-ChildcareSpt-D-E)" initials="NMC(ACDE" userId="S::Michela.Nealey100@mod.gov.uk::84919601-4984-451c-befb-29590cef5103" providerId="AD"/>
  <p188:author id="{D2FD0933-103F-BE91-784E-2D828E00EEEC}" name="Rush, Victoria Contractor (People-AFFS-ChildcareSpt-D-C)" initials="R(" userId="S::victoria.rush100@mod.gov.uk::bcc1a835-4791-4e5d-be57-1b3a0301510a" providerId="AD"/>
  <p188:author id="{9513F74A-695E-2956-6E75-49320E4EAAB3}" name="Charlesworth, Claire Contractor (People-AFFS-Childcare-Gov)" initials="CCC(ACG" userId="S::Claire.Charlesworth102@mod.gov.uk::2356b8d8-fa44-49f2-a2e0-2ca0529e3a76" providerId="AD"/>
  <p188:author id="{EC6FF858-51E7-D4DD-A654-3EF360D5851A}" name="Clough, Rachael C2 (People-AFFS-Childcare-Engage-C2)" initials="C(" userId="S::rachael.clough101@mod.gov.uk::4c03ea30-fb37-4773-a70b-29df8b204f5e" providerId="AD"/>
  <p188:author id="{9787D05A-114C-EBF7-9EF9-2A5BF883FDFE}" name="Smith, Charlene C1 (People-Tx-Portfolio-Comms SCO 3)" initials="S3" userId="S::charlene.smith829@mod.gov.uk::24441cc6-3d22-4dba-aa5c-3322d2164573" providerId="AD"/>
  <p188:author id="{94409C5B-DEC3-B1DB-9AE3-0EB9E66AF301}" name="Apthorpe, Nicola C1 (People-AFFS-Childcare-Spt-C1)" initials="ANC(ACSC" userId="S::Nicola.Apthorpe453@mod.gov.uk::849ef3ba-d800-4316-b623-2932a63bebfc" providerId="AD"/>
  <p188:author id="{F156225F-40C8-8BF8-5D17-BDE47060FEC9}" name="Charlesworth, Claire Contractor (People-AFFS-ChildcareSpt-D-B)" initials="C(" userId="S::claire.charlesworth102@mod.gov.uk::2356b8d8-fa44-49f2-a2e0-2ca0529e3a76" providerId="AD"/>
  <p188:author id="{40F46677-635C-1A81-6A2F-8225B40344AD}" name="Lamb, Lorraine D (People-AFFS-ChildcareSpt-D-A)" initials="L(" userId="S::lorraine.lamb106@mod.gov.uk::56be6eca-5a0c-4fd9-a6f8-c997c92223f4" providerId="AD"/>
  <p188:author id="{0278FA7C-201F-8852-3537-6B0620A70B0E}" name="Smith, Charlene C1 (People-Tx-Portfolio-Comms SCO 3)" initials="SCC(TPCS3" userId="S::Charlene.Smith829@mod.gov.uk::24441cc6-3d22-4dba-aa5c-3322d2164573" providerId="AD"/>
  <p188:author id="{0612707F-757E-6F5C-A797-B70D1B46B665}" name="Nealey, Michela Contractor (People-AFFS-ChildcareSpt-D-E)" initials="N(" userId="S::michela.nealey100@mod.gov.uk::84919601-4984-451c-befb-29590cef5103" providerId="AD"/>
  <p188:author id="{F9C2F983-5D1A-E482-4078-050F02FC29BB}" name="Galvin, Megan C2 (People-AFFS-Childcare-Gov-C2)" initials="G(" userId="S::megan.galvin100@mod.gov.uk::d5eac7c3-c146-474b-9421-4c4041bfc086" providerId="AD"/>
  <p188:author id="{05523691-2E1D-52C1-DBCB-9CEF616810DE}" name="Clough, Rachael C2 (People-AFFS-Childcare-Engage-C2)" initials="CRC(ACEC" userId="S::Rachael.Clough101@mod.gov.uk::4c03ea30-fb37-4773-a70b-29df8b204f5e" providerId="AD"/>
  <p188:author id="{845868A2-0AB9-98DC-06AD-C1A59A09C5C9}" name="Apthorpe, Nicola C1 (People-AFFS-Childcare-Spt-C1)" initials="A(" userId="S::nicola.apthorpe453@mod.gov.uk::849ef3ba-d800-4316-b623-2932a63bebfc" providerId="AD"/>
  <p188:author id="{482922B6-9A4D-A64B-DB31-B3B7C8101E39}" name="Beevor, Rebecca Mrs (People-AFFS-Childcare-PolSec-C1)" initials="BRM(ACPC" userId="S::Rebecca.Beevor100@mod.gov.uk::cd46bce6-8bf6-4f05-8561-9f1139b9f300" providerId="AD"/>
  <p188:author id="{D13833C5-0BD7-DB35-0E34-2E1C45A74EA1}" name="Beevor, Rebecca Mrs (People-AFFS-Childcare-PolSec-C1)" initials="B(" userId="S::rebecca.beevor100@mod.gov.uk::cd46bce6-8bf6-4f05-8561-9f1139b9f300" providerId="AD"/>
  <p188:author id="{7BF80BC9-DF65-A777-1B7D-00DA21D95BF6}" name="O'connell, Siobhan Contractor (DCYP-CST-S03-4)" initials="O(" userId="S::siobhan.oconnell108@mod.gov.uk::459e313d-3090-4ff1-8af7-45aadc3d64f3" providerId="AD"/>
  <p188:author id="{AD70A1CB-EEC0-A14C-6E07-24EBEC051C08}" name="Victoria Rush" initials="VR" userId="S::Victoria.Rush100@mod.gov.uk::bcc1a835-4791-4e5d-be57-1b3a0301510a" providerId="AD"/>
  <p188:author id="{368EC0D7-6391-5903-E8F7-672415B21AEA}" name="Thornton, Ian B2 (People-AFFS-Childcare-AHd)" initials="TIB(ACA" userId="S::Ian.Thornton390@mod.gov.uk::0fa799aa-b9bc-487f-ac75-44b8de43797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AE1"/>
    <a:srgbClr val="333F48"/>
    <a:srgbClr val="FFC600"/>
    <a:srgbClr val="000000"/>
    <a:srgbClr val="333C46"/>
    <a:srgbClr val="303942"/>
    <a:srgbClr val="060625"/>
    <a:srgbClr val="FDC20B"/>
    <a:srgbClr val="071D49"/>
    <a:srgbClr val="001C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5C2C4-88DF-4A2D-A9C0-23F9FD3BBB7A}" v="4" dt="2023-08-02T07:22:36.248"/>
    <p1510:client id="{B0506F9C-FA0C-4F17-9C4D-0BF86EAE2790}" v="58" dt="2023-08-01T13:55:02.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2635" y="53"/>
      </p:cViewPr>
      <p:guideLst>
        <p:guide orient="horz" pos="3367"/>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CA06-95F6-421F-BFD7-595BBCA66728}"/>
              </a:ext>
            </a:extLst>
          </p:cNvPr>
          <p:cNvSpPr>
            <a:spLocks noGrp="1"/>
          </p:cNvSpPr>
          <p:nvPr>
            <p:ph type="hdr" sz="quarter"/>
          </p:nvPr>
        </p:nvSpPr>
        <p:spPr>
          <a:xfrm>
            <a:off x="0" y="0"/>
            <a:ext cx="2916767" cy="49447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04FF9F8-064B-4B51-A077-27293B397E86}"/>
              </a:ext>
            </a:extLst>
          </p:cNvPr>
          <p:cNvSpPr>
            <a:spLocks noGrp="1"/>
          </p:cNvSpPr>
          <p:nvPr>
            <p:ph type="dt" sz="quarter" idx="1"/>
          </p:nvPr>
        </p:nvSpPr>
        <p:spPr>
          <a:xfrm>
            <a:off x="3812676" y="0"/>
            <a:ext cx="2916767" cy="494472"/>
          </a:xfrm>
          <a:prstGeom prst="rect">
            <a:avLst/>
          </a:prstGeom>
        </p:spPr>
        <p:txBody>
          <a:bodyPr vert="horz" lIns="91440" tIns="45720" rIns="91440" bIns="45720" rtlCol="0"/>
          <a:lstStyle>
            <a:lvl1pPr algn="r">
              <a:defRPr sz="1200"/>
            </a:lvl1pPr>
          </a:lstStyle>
          <a:p>
            <a:fld id="{D4FC41CB-188C-456E-B2B6-E4C08F060DA1}" type="datetimeFigureOut">
              <a:rPr lang="en-GB" smtClean="0"/>
              <a:t>02/08/2023</a:t>
            </a:fld>
            <a:endParaRPr lang="en-GB"/>
          </a:p>
        </p:txBody>
      </p:sp>
      <p:sp>
        <p:nvSpPr>
          <p:cNvPr id="4" name="Footer Placeholder 3">
            <a:extLst>
              <a:ext uri="{FF2B5EF4-FFF2-40B4-BE49-F238E27FC236}">
                <a16:creationId xmlns:a16="http://schemas.microsoft.com/office/drawing/2014/main" id="{677A60C1-9039-476E-B552-592AAD6B6B3C}"/>
              </a:ext>
            </a:extLst>
          </p:cNvPr>
          <p:cNvSpPr>
            <a:spLocks noGrp="1"/>
          </p:cNvSpPr>
          <p:nvPr>
            <p:ph type="ftr" sz="quarter" idx="2"/>
          </p:nvPr>
        </p:nvSpPr>
        <p:spPr>
          <a:xfrm>
            <a:off x="0" y="9360730"/>
            <a:ext cx="2916767" cy="4944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1E00FEE-A232-403A-BB55-68525EE4CA71}"/>
              </a:ext>
            </a:extLst>
          </p:cNvPr>
          <p:cNvSpPr>
            <a:spLocks noGrp="1"/>
          </p:cNvSpPr>
          <p:nvPr>
            <p:ph type="sldNum" sz="quarter" idx="3"/>
          </p:nvPr>
        </p:nvSpPr>
        <p:spPr>
          <a:xfrm>
            <a:off x="3812676" y="9360730"/>
            <a:ext cx="2916767" cy="494470"/>
          </a:xfrm>
          <a:prstGeom prst="rect">
            <a:avLst/>
          </a:prstGeom>
        </p:spPr>
        <p:txBody>
          <a:bodyPr vert="horz" lIns="91440" tIns="45720" rIns="91440" bIns="45720" rtlCol="0" anchor="b"/>
          <a:lstStyle>
            <a:lvl1pPr algn="r">
              <a:defRPr sz="1200"/>
            </a:lvl1pPr>
          </a:lstStyle>
          <a:p>
            <a:fld id="{9E7DD172-D700-4A06-B749-71F1EDA0A596}" type="slidenum">
              <a:rPr lang="en-GB" smtClean="0"/>
              <a:t>‹#›</a:t>
            </a:fld>
            <a:endParaRPr lang="en-GB"/>
          </a:p>
        </p:txBody>
      </p:sp>
    </p:spTree>
    <p:extLst>
      <p:ext uri="{BB962C8B-B14F-4D97-AF65-F5344CB8AC3E}">
        <p14:creationId xmlns:p14="http://schemas.microsoft.com/office/powerpoint/2010/main" val="3550026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767" cy="4944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2676" y="0"/>
            <a:ext cx="2916767" cy="494472"/>
          </a:xfrm>
          <a:prstGeom prst="rect">
            <a:avLst/>
          </a:prstGeom>
        </p:spPr>
        <p:txBody>
          <a:bodyPr vert="horz" lIns="91440" tIns="45720" rIns="91440" bIns="45720" rtlCol="0"/>
          <a:lstStyle>
            <a:lvl1pPr algn="r">
              <a:defRPr sz="1200"/>
            </a:lvl1pPr>
          </a:lstStyle>
          <a:p>
            <a:fld id="{263F0E88-0DE2-4744-8CE2-9417D99C694B}" type="datetimeFigureOut">
              <a:rPr lang="en-US" smtClean="0"/>
              <a:t>8/2/2023</a:t>
            </a:fld>
            <a:endParaRPr lang="en-US"/>
          </a:p>
        </p:txBody>
      </p:sp>
      <p:sp>
        <p:nvSpPr>
          <p:cNvPr id="4" name="Slide Image Placeholder 3"/>
          <p:cNvSpPr>
            <a:spLocks noGrp="1" noRot="1" noChangeAspect="1"/>
          </p:cNvSpPr>
          <p:nvPr>
            <p:ph type="sldImg" idx="2"/>
          </p:nvPr>
        </p:nvSpPr>
        <p:spPr>
          <a:xfrm>
            <a:off x="2189163" y="1231900"/>
            <a:ext cx="2352675" cy="33258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742815"/>
            <a:ext cx="5384800" cy="38804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0730"/>
            <a:ext cx="2916767" cy="4944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2676" y="9360730"/>
            <a:ext cx="2916767" cy="494470"/>
          </a:xfrm>
          <a:prstGeom prst="rect">
            <a:avLst/>
          </a:prstGeom>
        </p:spPr>
        <p:txBody>
          <a:bodyPr vert="horz" lIns="91440" tIns="45720" rIns="91440" bIns="45720" rtlCol="0" anchor="b"/>
          <a:lstStyle>
            <a:lvl1pPr algn="r">
              <a:defRPr sz="1200"/>
            </a:lvl1pPr>
          </a:lstStyle>
          <a:p>
            <a:fld id="{B3FA6DDF-A49D-454E-8146-64B2E7FD5628}" type="slidenum">
              <a:rPr lang="en-US" smtClean="0"/>
              <a:t>‹#›</a:t>
            </a:fld>
            <a:endParaRPr lang="en-US"/>
          </a:p>
        </p:txBody>
      </p:sp>
    </p:spTree>
    <p:extLst>
      <p:ext uri="{BB962C8B-B14F-4D97-AF65-F5344CB8AC3E}">
        <p14:creationId xmlns:p14="http://schemas.microsoft.com/office/powerpoint/2010/main" val="35902123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791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4659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6307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8448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3447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1084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GB"/>
              <a:t>Click to edit Master title style</a:t>
            </a:r>
            <a:endParaRPr lang="en-US"/>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r>
              <a:rPr lang="en-US"/>
              <a:t>Autumn 2023</a:t>
            </a:r>
          </a:p>
        </p:txBody>
      </p:sp>
      <p:sp>
        <p:nvSpPr>
          <p:cNvPr id="5" name="Footer Placeholder 4"/>
          <p:cNvSpPr>
            <a:spLocks noGrp="1"/>
          </p:cNvSpPr>
          <p:nvPr>
            <p:ph type="ftr" sz="quarter" idx="11"/>
          </p:nvPr>
        </p:nvSpPr>
        <p:spPr/>
        <p:txBody>
          <a:bodyPr/>
          <a:lstStyle/>
          <a:p>
            <a:r>
              <a:rPr lang="en-US"/>
              <a:t>Full UK Rollout V1.3</a:t>
            </a:r>
          </a:p>
        </p:txBody>
      </p:sp>
      <p:sp>
        <p:nvSpPr>
          <p:cNvPr id="6" name="Slide Number Placeholder 5"/>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154466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US"/>
              <a:t>Autumn 2023</a:t>
            </a:r>
          </a:p>
        </p:txBody>
      </p:sp>
      <p:sp>
        <p:nvSpPr>
          <p:cNvPr id="5" name="Footer Placeholder 4"/>
          <p:cNvSpPr>
            <a:spLocks noGrp="1"/>
          </p:cNvSpPr>
          <p:nvPr>
            <p:ph type="ftr" sz="quarter" idx="11"/>
          </p:nvPr>
        </p:nvSpPr>
        <p:spPr/>
        <p:txBody>
          <a:bodyPr/>
          <a:lstStyle/>
          <a:p>
            <a:r>
              <a:rPr lang="en-US"/>
              <a:t>Full UK Rollout V1.3</a:t>
            </a:r>
          </a:p>
        </p:txBody>
      </p:sp>
      <p:sp>
        <p:nvSpPr>
          <p:cNvPr id="6" name="Slide Number Placeholder 5"/>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132726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3066" y="428042"/>
            <a:ext cx="1701641" cy="911998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78143" y="428042"/>
            <a:ext cx="4978876" cy="911998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US"/>
              <a:t>Autumn 2023</a:t>
            </a:r>
          </a:p>
        </p:txBody>
      </p:sp>
      <p:sp>
        <p:nvSpPr>
          <p:cNvPr id="5" name="Footer Placeholder 4"/>
          <p:cNvSpPr>
            <a:spLocks noGrp="1"/>
          </p:cNvSpPr>
          <p:nvPr>
            <p:ph type="ftr" sz="quarter" idx="11"/>
          </p:nvPr>
        </p:nvSpPr>
        <p:spPr/>
        <p:txBody>
          <a:bodyPr/>
          <a:lstStyle/>
          <a:p>
            <a:r>
              <a:rPr lang="en-US"/>
              <a:t>Full UK Rollout V1.3</a:t>
            </a:r>
          </a:p>
        </p:txBody>
      </p:sp>
      <p:sp>
        <p:nvSpPr>
          <p:cNvPr id="6" name="Slide Number Placeholder 5"/>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21908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US"/>
              <a:t>Autumn 2023</a:t>
            </a:r>
          </a:p>
        </p:txBody>
      </p:sp>
      <p:sp>
        <p:nvSpPr>
          <p:cNvPr id="5" name="Footer Placeholder 4"/>
          <p:cNvSpPr>
            <a:spLocks noGrp="1"/>
          </p:cNvSpPr>
          <p:nvPr>
            <p:ph type="ftr" sz="quarter" idx="11"/>
          </p:nvPr>
        </p:nvSpPr>
        <p:spPr/>
        <p:txBody>
          <a:bodyPr/>
          <a:lstStyle/>
          <a:p>
            <a:r>
              <a:rPr lang="en-US"/>
              <a:t>Full UK Rollout V1.3</a:t>
            </a:r>
          </a:p>
        </p:txBody>
      </p:sp>
      <p:sp>
        <p:nvSpPr>
          <p:cNvPr id="6" name="Slide Number Placeholder 5"/>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215856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Autumn 2023</a:t>
            </a:r>
          </a:p>
        </p:txBody>
      </p:sp>
      <p:sp>
        <p:nvSpPr>
          <p:cNvPr id="5" name="Footer Placeholder 4"/>
          <p:cNvSpPr>
            <a:spLocks noGrp="1"/>
          </p:cNvSpPr>
          <p:nvPr>
            <p:ph type="ftr" sz="quarter" idx="11"/>
          </p:nvPr>
        </p:nvSpPr>
        <p:spPr/>
        <p:txBody>
          <a:bodyPr/>
          <a:lstStyle/>
          <a:p>
            <a:r>
              <a:rPr lang="en-US"/>
              <a:t>Full UK Rollout V1.3</a:t>
            </a:r>
          </a:p>
        </p:txBody>
      </p:sp>
      <p:sp>
        <p:nvSpPr>
          <p:cNvPr id="6" name="Slide Number Placeholder 5"/>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208218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8142"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844449"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US"/>
              <a:t>Autumn 2023</a:t>
            </a:r>
          </a:p>
        </p:txBody>
      </p:sp>
      <p:sp>
        <p:nvSpPr>
          <p:cNvPr id="6" name="Footer Placeholder 5"/>
          <p:cNvSpPr>
            <a:spLocks noGrp="1"/>
          </p:cNvSpPr>
          <p:nvPr>
            <p:ph type="ftr" sz="quarter" idx="11"/>
          </p:nvPr>
        </p:nvSpPr>
        <p:spPr/>
        <p:txBody>
          <a:bodyPr/>
          <a:lstStyle/>
          <a:p>
            <a:r>
              <a:rPr lang="en-US"/>
              <a:t>Full UK Rollout V1.3</a:t>
            </a:r>
          </a:p>
        </p:txBody>
      </p:sp>
      <p:sp>
        <p:nvSpPr>
          <p:cNvPr id="7" name="Slide Number Placeholder 6"/>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149509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r>
              <a:rPr lang="en-US"/>
              <a:t>Autumn 2023</a:t>
            </a:r>
          </a:p>
        </p:txBody>
      </p:sp>
      <p:sp>
        <p:nvSpPr>
          <p:cNvPr id="8" name="Footer Placeholder 7"/>
          <p:cNvSpPr>
            <a:spLocks noGrp="1"/>
          </p:cNvSpPr>
          <p:nvPr>
            <p:ph type="ftr" sz="quarter" idx="11"/>
          </p:nvPr>
        </p:nvSpPr>
        <p:spPr/>
        <p:txBody>
          <a:bodyPr/>
          <a:lstStyle/>
          <a:p>
            <a:r>
              <a:rPr lang="en-US"/>
              <a:t>Full UK Rollout V1.3</a:t>
            </a:r>
          </a:p>
        </p:txBody>
      </p:sp>
      <p:sp>
        <p:nvSpPr>
          <p:cNvPr id="9" name="Slide Number Placeholder 8"/>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185790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en-US"/>
              <a:t>Autumn 2023</a:t>
            </a:r>
          </a:p>
        </p:txBody>
      </p:sp>
      <p:sp>
        <p:nvSpPr>
          <p:cNvPr id="4" name="Footer Placeholder 3"/>
          <p:cNvSpPr>
            <a:spLocks noGrp="1"/>
          </p:cNvSpPr>
          <p:nvPr>
            <p:ph type="ftr" sz="quarter" idx="11"/>
          </p:nvPr>
        </p:nvSpPr>
        <p:spPr/>
        <p:txBody>
          <a:bodyPr/>
          <a:lstStyle/>
          <a:p>
            <a:r>
              <a:rPr lang="en-US"/>
              <a:t>Full UK Rollout V1.3</a:t>
            </a:r>
          </a:p>
        </p:txBody>
      </p:sp>
      <p:sp>
        <p:nvSpPr>
          <p:cNvPr id="5" name="Slide Number Placeholder 4"/>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175951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Autumn 2023</a:t>
            </a:r>
          </a:p>
        </p:txBody>
      </p:sp>
      <p:sp>
        <p:nvSpPr>
          <p:cNvPr id="3" name="Footer Placeholder 2"/>
          <p:cNvSpPr>
            <a:spLocks noGrp="1"/>
          </p:cNvSpPr>
          <p:nvPr>
            <p:ph type="ftr" sz="quarter" idx="11"/>
          </p:nvPr>
        </p:nvSpPr>
        <p:spPr/>
        <p:txBody>
          <a:bodyPr/>
          <a:lstStyle/>
          <a:p>
            <a:r>
              <a:rPr lang="en-US"/>
              <a:t>Full UK Rollout V1.3</a:t>
            </a:r>
          </a:p>
        </p:txBody>
      </p:sp>
      <p:sp>
        <p:nvSpPr>
          <p:cNvPr id="4" name="Slide Number Placeholder 3"/>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314869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Autumn 2023</a:t>
            </a:r>
          </a:p>
        </p:txBody>
      </p:sp>
      <p:sp>
        <p:nvSpPr>
          <p:cNvPr id="6" name="Footer Placeholder 5"/>
          <p:cNvSpPr>
            <a:spLocks noGrp="1"/>
          </p:cNvSpPr>
          <p:nvPr>
            <p:ph type="ftr" sz="quarter" idx="11"/>
          </p:nvPr>
        </p:nvSpPr>
        <p:spPr/>
        <p:txBody>
          <a:bodyPr/>
          <a:lstStyle/>
          <a:p>
            <a:r>
              <a:rPr lang="en-US"/>
              <a:t>Full UK Rollout V1.3</a:t>
            </a:r>
          </a:p>
        </p:txBody>
      </p:sp>
      <p:sp>
        <p:nvSpPr>
          <p:cNvPr id="7" name="Slide Number Placeholder 6"/>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149961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Autumn 2023</a:t>
            </a:r>
          </a:p>
        </p:txBody>
      </p:sp>
      <p:sp>
        <p:nvSpPr>
          <p:cNvPr id="6" name="Footer Placeholder 5"/>
          <p:cNvSpPr>
            <a:spLocks noGrp="1"/>
          </p:cNvSpPr>
          <p:nvPr>
            <p:ph type="ftr" sz="quarter" idx="11"/>
          </p:nvPr>
        </p:nvSpPr>
        <p:spPr/>
        <p:txBody>
          <a:bodyPr/>
          <a:lstStyle/>
          <a:p>
            <a:r>
              <a:rPr lang="en-US"/>
              <a:t>Full UK Rollout V1.3</a:t>
            </a:r>
          </a:p>
        </p:txBody>
      </p:sp>
      <p:sp>
        <p:nvSpPr>
          <p:cNvPr id="7" name="Slide Number Placeholder 6"/>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377688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modgovuk.sharepoint.com/sites/DDC-Bran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Autumn 2023</a:t>
            </a:r>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Full UK Rollout V1.3</a:t>
            </a:r>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A276F044-F43F-3B4B-B125-2C970FDAE865}" type="slidenum">
              <a:rPr lang="en-US" smtClean="0"/>
              <a:t>‹#›</a:t>
            </a:fld>
            <a:endParaRPr lang="en-US"/>
          </a:p>
        </p:txBody>
      </p:sp>
      <p:sp>
        <p:nvSpPr>
          <p:cNvPr id="7" name="Rounded Rectangle 6">
            <a:extLst>
              <a:ext uri="{FF2B5EF4-FFF2-40B4-BE49-F238E27FC236}">
                <a16:creationId xmlns:a16="http://schemas.microsoft.com/office/drawing/2014/main" id="{51A117F8-DD8D-7C40-9908-AD104A3F53F9}"/>
              </a:ext>
            </a:extLst>
          </p:cNvPr>
          <p:cNvSpPr/>
          <p:nvPr userDrawn="1"/>
        </p:nvSpPr>
        <p:spPr>
          <a:xfrm>
            <a:off x="-5140960" y="2915920"/>
            <a:ext cx="1259840" cy="934720"/>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EF7E8E6-58EC-1141-BDC1-0797AD7DE7E7}"/>
              </a:ext>
            </a:extLst>
          </p:cNvPr>
          <p:cNvSpPr/>
          <p:nvPr userDrawn="1"/>
        </p:nvSpPr>
        <p:spPr>
          <a:xfrm>
            <a:off x="-5140960" y="4055240"/>
            <a:ext cx="1259840" cy="934720"/>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51086D1-7FE3-7443-BA99-58EF5EBB55FF}"/>
              </a:ext>
            </a:extLst>
          </p:cNvPr>
          <p:cNvSpPr/>
          <p:nvPr userDrawn="1"/>
        </p:nvSpPr>
        <p:spPr>
          <a:xfrm>
            <a:off x="-5140960" y="5194560"/>
            <a:ext cx="1259840" cy="934720"/>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ACBBB97-AB06-9440-B2A3-D5EE87028F81}"/>
              </a:ext>
            </a:extLst>
          </p:cNvPr>
          <p:cNvSpPr/>
          <p:nvPr userDrawn="1"/>
        </p:nvSpPr>
        <p:spPr>
          <a:xfrm>
            <a:off x="-5140960" y="6336680"/>
            <a:ext cx="1259840" cy="934720"/>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E98BAB9-A063-134B-8F7C-E6E255B35C02}"/>
              </a:ext>
            </a:extLst>
          </p:cNvPr>
          <p:cNvSpPr/>
          <p:nvPr userDrawn="1"/>
        </p:nvSpPr>
        <p:spPr>
          <a:xfrm>
            <a:off x="-2205682" y="2951416"/>
            <a:ext cx="1259840" cy="84440"/>
          </a:xfrm>
          <a:prstGeom prst="roundRect">
            <a:avLst/>
          </a:prstGeom>
          <a:solidFill>
            <a:srgbClr val="CAD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315B99D-E5CA-F040-B253-F865C103C3FD}"/>
              </a:ext>
            </a:extLst>
          </p:cNvPr>
          <p:cNvSpPr/>
          <p:nvPr userDrawn="1"/>
        </p:nvSpPr>
        <p:spPr>
          <a:xfrm>
            <a:off x="-2205682" y="3106611"/>
            <a:ext cx="1259840" cy="84440"/>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149DCC63-F67D-BB4C-8F22-901869AAA00E}"/>
              </a:ext>
            </a:extLst>
          </p:cNvPr>
          <p:cNvSpPr/>
          <p:nvPr userDrawn="1"/>
        </p:nvSpPr>
        <p:spPr>
          <a:xfrm>
            <a:off x="-2205682" y="3260088"/>
            <a:ext cx="1259840" cy="84440"/>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E3E218A-0E43-FC4A-A43F-D5EA4C7F1ACD}"/>
              </a:ext>
            </a:extLst>
          </p:cNvPr>
          <p:cNvSpPr/>
          <p:nvPr userDrawn="1"/>
        </p:nvSpPr>
        <p:spPr>
          <a:xfrm>
            <a:off x="-2205682" y="3419990"/>
            <a:ext cx="1259840" cy="84440"/>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3E184D2-A9C1-B842-B9C1-198C7F705A85}"/>
              </a:ext>
            </a:extLst>
          </p:cNvPr>
          <p:cNvSpPr/>
          <p:nvPr userDrawn="1"/>
        </p:nvSpPr>
        <p:spPr>
          <a:xfrm>
            <a:off x="-2205682" y="4055727"/>
            <a:ext cx="1259840" cy="84440"/>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16DAEDBA-D32F-AB45-B156-3E100EC8061D}"/>
              </a:ext>
            </a:extLst>
          </p:cNvPr>
          <p:cNvSpPr/>
          <p:nvPr userDrawn="1"/>
        </p:nvSpPr>
        <p:spPr>
          <a:xfrm>
            <a:off x="-2205682" y="4206318"/>
            <a:ext cx="1259840" cy="84440"/>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0C160E3E-09E0-624D-A4AC-7C29B6B9A53B}"/>
              </a:ext>
            </a:extLst>
          </p:cNvPr>
          <p:cNvSpPr/>
          <p:nvPr userDrawn="1"/>
        </p:nvSpPr>
        <p:spPr>
          <a:xfrm>
            <a:off x="-2205682" y="4362711"/>
            <a:ext cx="1259840" cy="84440"/>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73533A2-CEC5-D74A-93F1-7F713785F6F3}"/>
              </a:ext>
            </a:extLst>
          </p:cNvPr>
          <p:cNvSpPr/>
          <p:nvPr userDrawn="1"/>
        </p:nvSpPr>
        <p:spPr>
          <a:xfrm>
            <a:off x="-2205682" y="4517610"/>
            <a:ext cx="1259840" cy="84440"/>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60DE3316-2669-2B45-A088-0966D0E83764}"/>
              </a:ext>
            </a:extLst>
          </p:cNvPr>
          <p:cNvSpPr/>
          <p:nvPr userDrawn="1"/>
        </p:nvSpPr>
        <p:spPr>
          <a:xfrm>
            <a:off x="-2205682" y="4672509"/>
            <a:ext cx="1259840" cy="84440"/>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0C72592-D1AB-FE47-9372-DF8CBA3E2873}"/>
              </a:ext>
            </a:extLst>
          </p:cNvPr>
          <p:cNvSpPr/>
          <p:nvPr userDrawn="1"/>
        </p:nvSpPr>
        <p:spPr>
          <a:xfrm>
            <a:off x="-2205682" y="4827408"/>
            <a:ext cx="1259840" cy="84440"/>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5289DA3-CE8E-8243-918F-91F1387C48B9}"/>
              </a:ext>
            </a:extLst>
          </p:cNvPr>
          <p:cNvSpPr/>
          <p:nvPr userDrawn="1"/>
        </p:nvSpPr>
        <p:spPr>
          <a:xfrm>
            <a:off x="-2205682" y="5206083"/>
            <a:ext cx="1259840" cy="84440"/>
          </a:xfrm>
          <a:prstGeom prst="roundRect">
            <a:avLst/>
          </a:prstGeom>
          <a:solidFill>
            <a:srgbClr val="CAD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0A4DD0A7-17AA-2B4F-8C84-1B82012B6EBB}"/>
              </a:ext>
            </a:extLst>
          </p:cNvPr>
          <p:cNvSpPr/>
          <p:nvPr userDrawn="1"/>
        </p:nvSpPr>
        <p:spPr>
          <a:xfrm>
            <a:off x="-2205682" y="5363460"/>
            <a:ext cx="1259840" cy="84440"/>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FA2FB9EE-F646-AE4B-8065-5DFBAFE62924}"/>
              </a:ext>
            </a:extLst>
          </p:cNvPr>
          <p:cNvSpPr/>
          <p:nvPr userDrawn="1"/>
        </p:nvSpPr>
        <p:spPr>
          <a:xfrm>
            <a:off x="-2205682" y="5523638"/>
            <a:ext cx="1259840" cy="84440"/>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363E2C8F-3309-C44C-A69A-396C00926C55}"/>
              </a:ext>
            </a:extLst>
          </p:cNvPr>
          <p:cNvSpPr/>
          <p:nvPr userDrawn="1"/>
        </p:nvSpPr>
        <p:spPr>
          <a:xfrm>
            <a:off x="-2205682" y="5834782"/>
            <a:ext cx="1259840" cy="84440"/>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31A7E6FB-DD84-ED47-B0B0-1D168121EF27}"/>
              </a:ext>
            </a:extLst>
          </p:cNvPr>
          <p:cNvSpPr/>
          <p:nvPr userDrawn="1"/>
        </p:nvSpPr>
        <p:spPr>
          <a:xfrm>
            <a:off x="-2205682" y="5679210"/>
            <a:ext cx="1259840" cy="84440"/>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5293437A-B66A-184A-A78C-FD1989EDCCD2}"/>
              </a:ext>
            </a:extLst>
          </p:cNvPr>
          <p:cNvSpPr/>
          <p:nvPr userDrawn="1"/>
        </p:nvSpPr>
        <p:spPr>
          <a:xfrm>
            <a:off x="-2205682" y="5987858"/>
            <a:ext cx="1259840" cy="84440"/>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6171CC58-3905-AB43-93B5-E47AE1A451C4}"/>
              </a:ext>
            </a:extLst>
          </p:cNvPr>
          <p:cNvSpPr/>
          <p:nvPr userDrawn="1"/>
        </p:nvSpPr>
        <p:spPr>
          <a:xfrm>
            <a:off x="-2205682" y="6341222"/>
            <a:ext cx="1259840" cy="84440"/>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6AFBBEA0-3A47-8E4D-A3EC-CAC605D9E2BF}"/>
              </a:ext>
            </a:extLst>
          </p:cNvPr>
          <p:cNvSpPr/>
          <p:nvPr userDrawn="1"/>
        </p:nvSpPr>
        <p:spPr>
          <a:xfrm>
            <a:off x="-2205682" y="6501235"/>
            <a:ext cx="1259840" cy="84440"/>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B91944C4-35F2-704C-8E71-A1EF5B73D2FF}"/>
              </a:ext>
            </a:extLst>
          </p:cNvPr>
          <p:cNvSpPr/>
          <p:nvPr userDrawn="1"/>
        </p:nvSpPr>
        <p:spPr>
          <a:xfrm>
            <a:off x="-2205682" y="6661248"/>
            <a:ext cx="1259840" cy="84440"/>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C3ED01AA-13E1-BB40-A171-39C2FAC67E22}"/>
              </a:ext>
            </a:extLst>
          </p:cNvPr>
          <p:cNvSpPr/>
          <p:nvPr userDrawn="1"/>
        </p:nvSpPr>
        <p:spPr>
          <a:xfrm>
            <a:off x="-2205682" y="6821261"/>
            <a:ext cx="1259840" cy="84440"/>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A6AA0A-9998-E047-9F30-5F726006DE71}"/>
              </a:ext>
            </a:extLst>
          </p:cNvPr>
          <p:cNvSpPr txBox="1"/>
          <p:nvPr userDrawn="1"/>
        </p:nvSpPr>
        <p:spPr>
          <a:xfrm>
            <a:off x="-5140960" y="2404948"/>
            <a:ext cx="2119464"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Background colour</a:t>
            </a:r>
          </a:p>
        </p:txBody>
      </p:sp>
      <p:sp>
        <p:nvSpPr>
          <p:cNvPr id="32" name="TextBox 31">
            <a:extLst>
              <a:ext uri="{FF2B5EF4-FFF2-40B4-BE49-F238E27FC236}">
                <a16:creationId xmlns:a16="http://schemas.microsoft.com/office/drawing/2014/main" id="{4F91B94F-D0E3-8541-B59F-14F443D1CF67}"/>
              </a:ext>
            </a:extLst>
          </p:cNvPr>
          <p:cNvSpPr txBox="1"/>
          <p:nvPr userDrawn="1"/>
        </p:nvSpPr>
        <p:spPr>
          <a:xfrm>
            <a:off x="-2241943" y="2391816"/>
            <a:ext cx="1738322"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Accent colour</a:t>
            </a:r>
          </a:p>
        </p:txBody>
      </p:sp>
      <p:sp>
        <p:nvSpPr>
          <p:cNvPr id="33" name="TextBox 32">
            <a:extLst>
              <a:ext uri="{FF2B5EF4-FFF2-40B4-BE49-F238E27FC236}">
                <a16:creationId xmlns:a16="http://schemas.microsoft.com/office/drawing/2014/main" id="{88702798-9ACB-2B4E-B981-35A0F57C322A}"/>
              </a:ext>
            </a:extLst>
          </p:cNvPr>
          <p:cNvSpPr txBox="1"/>
          <p:nvPr userDrawn="1"/>
        </p:nvSpPr>
        <p:spPr>
          <a:xfrm>
            <a:off x="-3795461" y="2919048"/>
            <a:ext cx="1738322" cy="954107"/>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MOD dark purple</a:t>
            </a:r>
          </a:p>
          <a:p>
            <a:r>
              <a:rPr lang="en-US" sz="1050">
                <a:latin typeface="Arial" panose="020B0604020202020204" pitchFamily="34" charset="0"/>
                <a:cs typeface="Arial" panose="020B0604020202020204" pitchFamily="34" charset="0"/>
              </a:rPr>
              <a:t>C75 M100 Y70 K20</a:t>
            </a:r>
          </a:p>
          <a:p>
            <a:r>
              <a:rPr lang="en-US" sz="1050">
                <a:latin typeface="Arial" panose="020B0604020202020204" pitchFamily="34" charset="0"/>
                <a:cs typeface="Arial" panose="020B0604020202020204" pitchFamily="34" charset="0"/>
              </a:rPr>
              <a:t>R79 G33 B58</a:t>
            </a:r>
          </a:p>
          <a:p>
            <a:r>
              <a:rPr lang="en-US" sz="1050">
                <a:latin typeface="Arial" panose="020B0604020202020204" pitchFamily="34" charset="0"/>
                <a:cs typeface="Arial" panose="020B0604020202020204" pitchFamily="34" charset="0"/>
              </a:rPr>
              <a:t>#57263b</a:t>
            </a:r>
          </a:p>
          <a:p>
            <a:endParaRPr lang="en-US" sz="12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A9D6AF9-2FB4-4043-B571-0AE582457E4D}"/>
              </a:ext>
            </a:extLst>
          </p:cNvPr>
          <p:cNvSpPr txBox="1"/>
          <p:nvPr userDrawn="1"/>
        </p:nvSpPr>
        <p:spPr>
          <a:xfrm>
            <a:off x="-3795461" y="3993825"/>
            <a:ext cx="1738322" cy="923330"/>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MOD dark grey</a:t>
            </a:r>
          </a:p>
          <a:p>
            <a:r>
              <a:rPr lang="en-US" sz="1050">
                <a:latin typeface="Arial" panose="020B0604020202020204" pitchFamily="34" charset="0"/>
                <a:cs typeface="Arial" panose="020B0604020202020204" pitchFamily="34" charset="0"/>
              </a:rPr>
              <a:t>C78 M60 Y49 K50</a:t>
            </a:r>
          </a:p>
          <a:p>
            <a:r>
              <a:rPr lang="en-US" sz="1050">
                <a:latin typeface="Arial" panose="020B0604020202020204" pitchFamily="34" charset="0"/>
                <a:cs typeface="Arial" panose="020B0604020202020204" pitchFamily="34" charset="0"/>
              </a:rPr>
              <a:t>R51 G63 B72</a:t>
            </a:r>
          </a:p>
          <a:p>
            <a:r>
              <a:rPr lang="en-US" sz="1050">
                <a:latin typeface="Arial" panose="020B0604020202020204" pitchFamily="34" charset="0"/>
                <a:cs typeface="Arial" panose="020B0604020202020204" pitchFamily="34" charset="0"/>
              </a:rPr>
              <a:t>#333F48</a:t>
            </a:r>
          </a:p>
          <a:p>
            <a:endParaRPr lang="en-US" sz="12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CAB8083-1D44-654E-A27E-806A6CAD76C3}"/>
              </a:ext>
            </a:extLst>
          </p:cNvPr>
          <p:cNvSpPr txBox="1"/>
          <p:nvPr userDrawn="1"/>
        </p:nvSpPr>
        <p:spPr>
          <a:xfrm>
            <a:off x="-3795461" y="5143855"/>
            <a:ext cx="1738322" cy="923330"/>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MOD dark blue</a:t>
            </a:r>
          </a:p>
          <a:p>
            <a:r>
              <a:rPr lang="en-US" sz="1050">
                <a:latin typeface="Arial" panose="020B0604020202020204" pitchFamily="34" charset="0"/>
                <a:cs typeface="Arial" panose="020B0604020202020204" pitchFamily="34" charset="0"/>
              </a:rPr>
              <a:t>C100 M90 Y13 K71</a:t>
            </a:r>
          </a:p>
          <a:p>
            <a:r>
              <a:rPr lang="en-US" sz="1050">
                <a:latin typeface="Arial" panose="020B0604020202020204" pitchFamily="34" charset="0"/>
                <a:cs typeface="Arial" panose="020B0604020202020204" pitchFamily="34" charset="0"/>
              </a:rPr>
              <a:t>R7 G29 B73</a:t>
            </a:r>
          </a:p>
          <a:p>
            <a:r>
              <a:rPr lang="en-US" sz="1050">
                <a:latin typeface="Arial" panose="020B0604020202020204" pitchFamily="34" charset="0"/>
                <a:cs typeface="Arial" panose="020B0604020202020204" pitchFamily="34" charset="0"/>
              </a:rPr>
              <a:t>#071D49</a:t>
            </a:r>
          </a:p>
          <a:p>
            <a:endParaRPr lang="en-US" sz="120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2246234A-EF79-5744-998A-04AF070446F6}"/>
              </a:ext>
            </a:extLst>
          </p:cNvPr>
          <p:cNvSpPr txBox="1"/>
          <p:nvPr userDrawn="1"/>
        </p:nvSpPr>
        <p:spPr>
          <a:xfrm>
            <a:off x="-3795461" y="6311037"/>
            <a:ext cx="1738322" cy="923330"/>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MOD dark green</a:t>
            </a:r>
          </a:p>
          <a:p>
            <a:r>
              <a:rPr lang="en-US" sz="1050">
                <a:latin typeface="Arial" panose="020B0604020202020204" pitchFamily="34" charset="0"/>
                <a:cs typeface="Arial" panose="020B0604020202020204" pitchFamily="34" charset="0"/>
              </a:rPr>
              <a:t>C88 M0 Y28 K88</a:t>
            </a:r>
          </a:p>
          <a:p>
            <a:r>
              <a:rPr lang="en-US" sz="1050">
                <a:latin typeface="Arial" panose="020B0604020202020204" pitchFamily="34" charset="0"/>
                <a:cs typeface="Arial" panose="020B0604020202020204" pitchFamily="34" charset="0"/>
              </a:rPr>
              <a:t>R18 G64 B66</a:t>
            </a:r>
          </a:p>
          <a:p>
            <a:r>
              <a:rPr lang="en-US" sz="1050">
                <a:latin typeface="Arial" panose="020B0604020202020204" pitchFamily="34" charset="0"/>
                <a:cs typeface="Arial" panose="020B0604020202020204" pitchFamily="34" charset="0"/>
              </a:rPr>
              <a:t>#124042</a:t>
            </a:r>
          </a:p>
          <a:p>
            <a:endParaRPr lang="en-US" sz="120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531642AB-FEA5-8644-9D14-676A4DBA02E8}"/>
              </a:ext>
            </a:extLst>
          </p:cNvPr>
          <p:cNvSpPr/>
          <p:nvPr userDrawn="1"/>
        </p:nvSpPr>
        <p:spPr>
          <a:xfrm>
            <a:off x="-5140960" y="7915332"/>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CEA7822D-2671-6540-B34A-874E1F291B13}"/>
              </a:ext>
            </a:extLst>
          </p:cNvPr>
          <p:cNvSpPr/>
          <p:nvPr userDrawn="1"/>
        </p:nvSpPr>
        <p:spPr>
          <a:xfrm>
            <a:off x="-3932518" y="7915331"/>
            <a:ext cx="786296" cy="583381"/>
          </a:xfrm>
          <a:prstGeom prst="roundRect">
            <a:avLst/>
          </a:prstGeom>
          <a:solidFill>
            <a:srgbClr val="CAD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86CBB139-3354-BF47-B9ED-8CC7E5024EC1}"/>
              </a:ext>
            </a:extLst>
          </p:cNvPr>
          <p:cNvSpPr/>
          <p:nvPr userDrawn="1"/>
        </p:nvSpPr>
        <p:spPr>
          <a:xfrm>
            <a:off x="-2724076" y="7915331"/>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D0202883-CCD9-B94E-801D-74EDF93B6867}"/>
              </a:ext>
            </a:extLst>
          </p:cNvPr>
          <p:cNvSpPr/>
          <p:nvPr userDrawn="1"/>
        </p:nvSpPr>
        <p:spPr>
          <a:xfrm>
            <a:off x="-1564304" y="791533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9B3C233E-72E8-E841-944E-63D015021780}"/>
              </a:ext>
            </a:extLst>
          </p:cNvPr>
          <p:cNvSpPr/>
          <p:nvPr userDrawn="1"/>
        </p:nvSpPr>
        <p:spPr>
          <a:xfrm>
            <a:off x="-5140960" y="9423838"/>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38E59A89-2E7E-6F4D-98CC-824D415456C2}"/>
              </a:ext>
            </a:extLst>
          </p:cNvPr>
          <p:cNvSpPr/>
          <p:nvPr userDrawn="1"/>
        </p:nvSpPr>
        <p:spPr>
          <a:xfrm>
            <a:off x="-3932518" y="9423838"/>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0D18328F-0DBC-7B43-96E9-7E6A908549A7}"/>
              </a:ext>
            </a:extLst>
          </p:cNvPr>
          <p:cNvSpPr/>
          <p:nvPr userDrawn="1"/>
        </p:nvSpPr>
        <p:spPr>
          <a:xfrm>
            <a:off x="-2724076" y="9423838"/>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F0B3A74-8957-BE4B-936A-1F80CC365A48}"/>
              </a:ext>
            </a:extLst>
          </p:cNvPr>
          <p:cNvSpPr txBox="1"/>
          <p:nvPr userDrawn="1"/>
        </p:nvSpPr>
        <p:spPr>
          <a:xfrm>
            <a:off x="-5223825" y="8489303"/>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bright purple</a:t>
            </a:r>
          </a:p>
          <a:p>
            <a:r>
              <a:rPr lang="en-US" sz="1000">
                <a:latin typeface="Arial" panose="020B0604020202020204" pitchFamily="34" charset="0"/>
                <a:cs typeface="Arial" panose="020B0604020202020204" pitchFamily="34" charset="0"/>
              </a:rPr>
              <a:t>C41 M46 Y0 K0</a:t>
            </a:r>
          </a:p>
          <a:p>
            <a:r>
              <a:rPr lang="en-US" sz="1000">
                <a:latin typeface="Arial" panose="020B0604020202020204" pitchFamily="34" charset="0"/>
                <a:cs typeface="Arial" panose="020B0604020202020204" pitchFamily="34" charset="0"/>
              </a:rPr>
              <a:t>R171 G146 B225</a:t>
            </a:r>
          </a:p>
          <a:p>
            <a:r>
              <a:rPr lang="en-US" sz="1000">
                <a:latin typeface="Arial" panose="020B0604020202020204" pitchFamily="34" charset="0"/>
                <a:cs typeface="Arial" panose="020B0604020202020204" pitchFamily="34" charset="0"/>
              </a:rPr>
              <a:t>#AB92E1</a:t>
            </a:r>
          </a:p>
          <a:p>
            <a:endParaRPr lang="en-US" sz="120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7F3AF59E-34A8-3C40-A2F8-BED44BB5B9CC}"/>
              </a:ext>
            </a:extLst>
          </p:cNvPr>
          <p:cNvSpPr txBox="1"/>
          <p:nvPr userDrawn="1"/>
        </p:nvSpPr>
        <p:spPr>
          <a:xfrm>
            <a:off x="-4015383" y="8501021"/>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light grey</a:t>
            </a:r>
          </a:p>
          <a:p>
            <a:r>
              <a:rPr lang="en-US" sz="1000">
                <a:latin typeface="Arial" panose="020B0604020202020204" pitchFamily="34" charset="0"/>
                <a:cs typeface="Arial" panose="020B0604020202020204" pitchFamily="34" charset="0"/>
              </a:rPr>
              <a:t>C8 M0 Y0 K22</a:t>
            </a:r>
          </a:p>
          <a:p>
            <a:r>
              <a:rPr lang="en-US" sz="1000">
                <a:latin typeface="Arial" panose="020B0604020202020204" pitchFamily="34" charset="0"/>
                <a:cs typeface="Arial" panose="020B0604020202020204" pitchFamily="34" charset="0"/>
              </a:rPr>
              <a:t>R202 G208 B214</a:t>
            </a:r>
          </a:p>
          <a:p>
            <a:r>
              <a:rPr lang="en-US" sz="1000">
                <a:latin typeface="Arial" panose="020B0604020202020204" pitchFamily="34" charset="0"/>
                <a:cs typeface="Arial" panose="020B0604020202020204" pitchFamily="34" charset="0"/>
              </a:rPr>
              <a:t>#C9D0D7</a:t>
            </a:r>
          </a:p>
          <a:p>
            <a:endParaRPr lang="en-US" sz="12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FEE7113-A920-D645-9869-6214C078728B}"/>
              </a:ext>
            </a:extLst>
          </p:cNvPr>
          <p:cNvSpPr txBox="1"/>
          <p:nvPr userDrawn="1"/>
        </p:nvSpPr>
        <p:spPr>
          <a:xfrm>
            <a:off x="-2776242" y="8501877"/>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bright blue</a:t>
            </a:r>
          </a:p>
          <a:p>
            <a:r>
              <a:rPr lang="en-US" sz="1000">
                <a:latin typeface="Arial" panose="020B0604020202020204" pitchFamily="34" charset="0"/>
                <a:cs typeface="Arial" panose="020B0604020202020204" pitchFamily="34" charset="0"/>
              </a:rPr>
              <a:t>C68 M0 Y0 K0</a:t>
            </a:r>
          </a:p>
          <a:p>
            <a:r>
              <a:rPr lang="en-US" sz="1000">
                <a:latin typeface="Arial" panose="020B0604020202020204" pitchFamily="34" charset="0"/>
                <a:cs typeface="Arial" panose="020B0604020202020204" pitchFamily="34" charset="0"/>
              </a:rPr>
              <a:t>R31 G179 B229</a:t>
            </a:r>
          </a:p>
          <a:p>
            <a:r>
              <a:rPr lang="en-US" sz="1000">
                <a:latin typeface="Arial" panose="020B0604020202020204" pitchFamily="34" charset="0"/>
                <a:cs typeface="Arial" panose="020B0604020202020204" pitchFamily="34" charset="0"/>
              </a:rPr>
              <a:t>#1FB3E5</a:t>
            </a:r>
          </a:p>
          <a:p>
            <a:endParaRPr lang="en-US" sz="120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3978F814-A09C-3344-93BE-B0D652F8588B}"/>
              </a:ext>
            </a:extLst>
          </p:cNvPr>
          <p:cNvSpPr txBox="1"/>
          <p:nvPr userDrawn="1"/>
        </p:nvSpPr>
        <p:spPr>
          <a:xfrm>
            <a:off x="-5223825" y="1747854"/>
            <a:ext cx="5140960" cy="800219"/>
          </a:xfrm>
          <a:prstGeom prst="rect">
            <a:avLst/>
          </a:prstGeom>
          <a:noFill/>
        </p:spPr>
        <p:txBody>
          <a:bodyPr wrap="square" rtlCol="0">
            <a:spAutoFit/>
          </a:bodyPr>
          <a:lstStyle/>
          <a:p>
            <a:r>
              <a:rPr lang="en-GB" sz="1400" kern="1200">
                <a:solidFill>
                  <a:schemeClr val="tx1"/>
                </a:solidFill>
                <a:effectLst/>
                <a:latin typeface="Arial" panose="020B0604020202020204" pitchFamily="34" charset="0"/>
                <a:ea typeface="+mn-ea"/>
                <a:cs typeface="Arial" panose="020B0604020202020204" pitchFamily="34" charset="0"/>
              </a:rPr>
              <a:t>The background and accent colour of this poster can be changed. Only use the colour combinations shown here.</a:t>
            </a:r>
          </a:p>
          <a:p>
            <a:endParaRPr lang="en-US"/>
          </a:p>
        </p:txBody>
      </p:sp>
      <p:sp>
        <p:nvSpPr>
          <p:cNvPr id="48" name="TextBox 47">
            <a:extLst>
              <a:ext uri="{FF2B5EF4-FFF2-40B4-BE49-F238E27FC236}">
                <a16:creationId xmlns:a16="http://schemas.microsoft.com/office/drawing/2014/main" id="{0F8A074B-79F3-A445-AF47-B86453C7389E}"/>
              </a:ext>
            </a:extLst>
          </p:cNvPr>
          <p:cNvSpPr txBox="1"/>
          <p:nvPr userDrawn="1"/>
        </p:nvSpPr>
        <p:spPr>
          <a:xfrm>
            <a:off x="-5191756" y="749771"/>
            <a:ext cx="5191756" cy="123110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a:solidFill>
                  <a:schemeClr val="tx1"/>
                </a:solidFill>
                <a:effectLst/>
                <a:latin typeface="Arial" panose="020B0604020202020204" pitchFamily="34" charset="0"/>
                <a:ea typeface="+mn-ea"/>
                <a:cs typeface="Arial" panose="020B0604020202020204" pitchFamily="34" charset="0"/>
              </a:rPr>
              <a:t>Make sure the logo can always be seen on your chosen background image. If the colour logo is needed please download it from the Brand Hub</a:t>
            </a:r>
          </a:p>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a:solidFill>
                  <a:schemeClr val="tx1"/>
                </a:solidFill>
                <a:effectLst/>
                <a:latin typeface="Arial" panose="020B0604020202020204" pitchFamily="34" charset="0"/>
                <a:ea typeface="+mn-ea"/>
                <a:cs typeface="Arial" panose="020B0604020202020204" pitchFamily="34" charset="0"/>
                <a:hlinkClick r:id="rId13"/>
              </a:rPr>
              <a:t>https://modgovuk.sharepoint.com/sites/DDC-Brand</a:t>
            </a:r>
            <a:r>
              <a:rPr lang="en-GB" sz="1400" kern="1200">
                <a:solidFill>
                  <a:schemeClr val="tx1"/>
                </a:solidFill>
                <a:effectLst/>
                <a:latin typeface="Arial" panose="020B0604020202020204" pitchFamily="34" charset="0"/>
                <a:ea typeface="+mn-ea"/>
                <a:cs typeface="Arial" panose="020B0604020202020204" pitchFamily="34" charset="0"/>
              </a:rPr>
              <a:t> </a:t>
            </a:r>
          </a:p>
          <a:p>
            <a:endParaRPr lang="en-US"/>
          </a:p>
        </p:txBody>
      </p:sp>
      <p:sp>
        <p:nvSpPr>
          <p:cNvPr id="49" name="TextBox 48">
            <a:extLst>
              <a:ext uri="{FF2B5EF4-FFF2-40B4-BE49-F238E27FC236}">
                <a16:creationId xmlns:a16="http://schemas.microsoft.com/office/drawing/2014/main" id="{4DE43164-EDE1-4F4C-B6A5-099032414087}"/>
              </a:ext>
            </a:extLst>
          </p:cNvPr>
          <p:cNvSpPr txBox="1"/>
          <p:nvPr userDrawn="1"/>
        </p:nvSpPr>
        <p:spPr>
          <a:xfrm>
            <a:off x="-5191756" y="-34764"/>
            <a:ext cx="5191756" cy="800219"/>
          </a:xfrm>
          <a:prstGeom prst="rect">
            <a:avLst/>
          </a:prstGeom>
          <a:noFill/>
        </p:spPr>
        <p:txBody>
          <a:bodyPr wrap="square" rtlCol="0">
            <a:spAutoFit/>
          </a:bodyPr>
          <a:lstStyle/>
          <a:p>
            <a:r>
              <a:rPr lang="en-GB" sz="1400" b="1" kern="1200">
                <a:solidFill>
                  <a:schemeClr val="tx1"/>
                </a:solidFill>
                <a:effectLst/>
                <a:latin typeface="Arial" panose="020B0604020202020204" pitchFamily="34" charset="0"/>
                <a:ea typeface="+mn-ea"/>
                <a:cs typeface="Arial" panose="020B0604020202020204" pitchFamily="34" charset="0"/>
              </a:rPr>
              <a:t>To hide these instructions go to ‘Design’ &gt; ‘Format Background’ and select ‘Hide Background Graphics’.</a:t>
            </a:r>
          </a:p>
          <a:p>
            <a:endParaRPr lang="en-US"/>
          </a:p>
        </p:txBody>
      </p:sp>
      <p:sp>
        <p:nvSpPr>
          <p:cNvPr id="50" name="TextBox 49">
            <a:extLst>
              <a:ext uri="{FF2B5EF4-FFF2-40B4-BE49-F238E27FC236}">
                <a16:creationId xmlns:a16="http://schemas.microsoft.com/office/drawing/2014/main" id="{B54F889A-8BDB-9E47-BE20-0DF2116BAE4C}"/>
              </a:ext>
            </a:extLst>
          </p:cNvPr>
          <p:cNvSpPr txBox="1"/>
          <p:nvPr userDrawn="1"/>
        </p:nvSpPr>
        <p:spPr>
          <a:xfrm>
            <a:off x="-5223825" y="10050788"/>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bright yellow</a:t>
            </a:r>
          </a:p>
          <a:p>
            <a:r>
              <a:rPr lang="en-US" sz="1000">
                <a:latin typeface="Arial" panose="020B0604020202020204" pitchFamily="34" charset="0"/>
                <a:cs typeface="Arial" panose="020B0604020202020204" pitchFamily="34" charset="0"/>
              </a:rPr>
              <a:t>C0 M12 Y98 K0</a:t>
            </a:r>
          </a:p>
          <a:p>
            <a:r>
              <a:rPr lang="en-US" sz="1000">
                <a:latin typeface="Arial" panose="020B0604020202020204" pitchFamily="34" charset="0"/>
                <a:cs typeface="Arial" panose="020B0604020202020204" pitchFamily="34" charset="0"/>
              </a:rPr>
              <a:t>R255 G198 B0</a:t>
            </a:r>
          </a:p>
          <a:p>
            <a:r>
              <a:rPr lang="en-US" sz="1000">
                <a:latin typeface="Arial" panose="020B0604020202020204" pitchFamily="34" charset="0"/>
                <a:cs typeface="Arial" panose="020B0604020202020204" pitchFamily="34" charset="0"/>
              </a:rPr>
              <a:t>#FDC20B</a:t>
            </a:r>
          </a:p>
          <a:p>
            <a:endParaRPr lang="en-US" sz="120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E633CB7-7FC0-0E47-B4FA-ADCF1501ED43}"/>
              </a:ext>
            </a:extLst>
          </p:cNvPr>
          <p:cNvSpPr txBox="1"/>
          <p:nvPr userDrawn="1"/>
        </p:nvSpPr>
        <p:spPr>
          <a:xfrm>
            <a:off x="-4023477" y="10060967"/>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bright orange</a:t>
            </a:r>
          </a:p>
          <a:p>
            <a:r>
              <a:rPr lang="en-US" sz="1000">
                <a:latin typeface="Arial" panose="020B0604020202020204" pitchFamily="34" charset="0"/>
                <a:cs typeface="Arial" panose="020B0604020202020204" pitchFamily="34" charset="0"/>
              </a:rPr>
              <a:t>C0 M60 Y100 K0</a:t>
            </a:r>
          </a:p>
          <a:p>
            <a:r>
              <a:rPr lang="en-US" sz="1000">
                <a:latin typeface="Arial" panose="020B0604020202020204" pitchFamily="34" charset="0"/>
                <a:cs typeface="Arial" panose="020B0604020202020204" pitchFamily="34" charset="0"/>
              </a:rPr>
              <a:t>R255 G130 B0</a:t>
            </a:r>
          </a:p>
          <a:p>
            <a:r>
              <a:rPr lang="en-US" sz="1000">
                <a:latin typeface="Arial" panose="020B0604020202020204" pitchFamily="34" charset="0"/>
                <a:cs typeface="Arial" panose="020B0604020202020204" pitchFamily="34" charset="0"/>
              </a:rPr>
              <a:t>#FF8200</a:t>
            </a:r>
          </a:p>
          <a:p>
            <a:endParaRPr lang="en-US" sz="120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1D11BA07-8795-6744-AAC7-AF196D59B6A0}"/>
              </a:ext>
            </a:extLst>
          </p:cNvPr>
          <p:cNvSpPr txBox="1"/>
          <p:nvPr userDrawn="1"/>
        </p:nvSpPr>
        <p:spPr>
          <a:xfrm>
            <a:off x="-2776242" y="10086665"/>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bright pink</a:t>
            </a:r>
          </a:p>
          <a:p>
            <a:r>
              <a:rPr lang="en-US" sz="1000">
                <a:latin typeface="Arial" panose="020B0604020202020204" pitchFamily="34" charset="0"/>
                <a:cs typeface="Arial" panose="020B0604020202020204" pitchFamily="34" charset="0"/>
              </a:rPr>
              <a:t>C6 M53 Y0 K0</a:t>
            </a:r>
          </a:p>
          <a:p>
            <a:r>
              <a:rPr lang="en-US" sz="1000">
                <a:latin typeface="Arial" panose="020B0604020202020204" pitchFamily="34" charset="0"/>
                <a:cs typeface="Arial" panose="020B0604020202020204" pitchFamily="34" charset="0"/>
              </a:rPr>
              <a:t>R236 G134 B208</a:t>
            </a:r>
          </a:p>
          <a:p>
            <a:r>
              <a:rPr lang="en-US" sz="1000">
                <a:latin typeface="Arial" panose="020B0604020202020204" pitchFamily="34" charset="0"/>
                <a:cs typeface="Arial" panose="020B0604020202020204" pitchFamily="34" charset="0"/>
              </a:rPr>
              <a:t>#EC86D0</a:t>
            </a:r>
          </a:p>
          <a:p>
            <a:endParaRPr lang="en-US" sz="120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B37DBE52-6A90-D344-8E37-73DDBBB0977F}"/>
              </a:ext>
            </a:extLst>
          </p:cNvPr>
          <p:cNvSpPr txBox="1"/>
          <p:nvPr userDrawn="1"/>
        </p:nvSpPr>
        <p:spPr>
          <a:xfrm>
            <a:off x="7826039" y="-34764"/>
            <a:ext cx="4244041" cy="13295948"/>
          </a:xfrm>
          <a:prstGeom prst="rect">
            <a:avLst/>
          </a:prstGeom>
          <a:noFill/>
        </p:spPr>
        <p:txBody>
          <a:bodyPr wrap="square" rtlCol="0">
            <a:spAutoFit/>
          </a:bodyPr>
          <a:lstStyle/>
          <a:p>
            <a:pPr marL="0" indent="0">
              <a:buFont typeface="Arial" panose="020B0604020202020204" pitchFamily="34" charset="0"/>
              <a:buNone/>
            </a:pPr>
            <a:r>
              <a:rPr lang="en-GB" sz="1400" kern="1200">
                <a:solidFill>
                  <a:schemeClr val="tx1"/>
                </a:solidFill>
                <a:effectLst/>
                <a:latin typeface="Arial" panose="020B0604020202020204" pitchFamily="34" charset="0"/>
                <a:ea typeface="+mn-ea"/>
                <a:cs typeface="Arial" panose="020B0604020202020204" pitchFamily="34" charset="0"/>
              </a:rPr>
              <a:t>To change the main background image: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right click image and choose ‘Change Picture’ </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‘From a File’.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choose your image and click ‘insert’</a:t>
            </a:r>
          </a:p>
          <a:p>
            <a:pPr marL="0" indent="0">
              <a:buFont typeface="Arial" panose="020B0604020202020204" pitchFamily="34" charset="0"/>
              <a:buNone/>
            </a:pPr>
            <a:endParaRPr lang="en-GB" sz="140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400" kern="1200">
                <a:solidFill>
                  <a:schemeClr val="tx1"/>
                </a:solidFill>
                <a:effectLst/>
                <a:latin typeface="Arial" panose="020B0604020202020204" pitchFamily="34" charset="0"/>
                <a:ea typeface="+mn-ea"/>
                <a:cs typeface="Arial" panose="020B0604020202020204" pitchFamily="34" charset="0"/>
              </a:rPr>
              <a:t>To change the background colour:</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‘Design’ in the top tool bar</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‘Format Background’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tx1"/>
                </a:solidFill>
                <a:effectLst/>
                <a:latin typeface="Arial" panose="020B0604020202020204" pitchFamily="34" charset="0"/>
                <a:ea typeface="+mn-ea"/>
                <a:cs typeface="Arial" panose="020B0604020202020204" pitchFamily="34" charset="0"/>
              </a:rPr>
              <a:t>within the ‘Format background’ dialog box that will open to the right, click ‘Fill’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tx1"/>
                </a:solidFill>
                <a:effectLst/>
                <a:latin typeface="Arial" panose="020B0604020202020204" pitchFamily="34" charset="0"/>
                <a:ea typeface="+mn-ea"/>
                <a:cs typeface="Arial" panose="020B0604020202020204" pitchFamily="34" charset="0"/>
              </a:rPr>
              <a:t>Click ‘Solid fill’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tx1"/>
                </a:solidFill>
                <a:effectLst/>
                <a:latin typeface="Arial" panose="020B0604020202020204" pitchFamily="34" charset="0"/>
                <a:ea typeface="+mn-ea"/>
                <a:cs typeface="Arial" panose="020B0604020202020204" pitchFamily="34" charset="0"/>
              </a:rPr>
              <a:t>change your colour, following the guide to the left. </a:t>
            </a:r>
          </a:p>
          <a:p>
            <a:pPr marL="0" indent="0">
              <a:buFont typeface="Arial" panose="020B0604020202020204" pitchFamily="34" charset="0"/>
              <a:buNone/>
            </a:pPr>
            <a:endParaRPr lang="en-GB" sz="1400" kern="1200">
              <a:solidFill>
                <a:schemeClr val="tx1"/>
              </a:solidFill>
              <a:effectLst/>
              <a:latin typeface="Arial" panose="020B0604020202020204" pitchFamily="34" charset="0"/>
              <a:ea typeface="+mn-ea"/>
              <a:cs typeface="Arial" panose="020B0604020202020204" pitchFamily="34" charset="0"/>
            </a:endParaRPr>
          </a:p>
          <a:p>
            <a:r>
              <a:rPr lang="en-GB" sz="1400" kern="1200">
                <a:solidFill>
                  <a:schemeClr val="tx1"/>
                </a:solidFill>
                <a:effectLst/>
                <a:latin typeface="Arial" panose="020B0604020202020204" pitchFamily="34" charset="0"/>
                <a:ea typeface="+mn-ea"/>
                <a:cs typeface="Arial" panose="020B0604020202020204" pitchFamily="34" charset="0"/>
              </a:rPr>
              <a:t>To change the colour of a MOD shape (box and line):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right click on the shape, click ‘format shape’ </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within the ‘Format shape’ dialog box that will open to the right, click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‘Solid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change the colour, following guidance to the left</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ensure your fill and line colour of the shape are the same.</a:t>
            </a:r>
          </a:p>
          <a:p>
            <a:pPr marL="0" indent="0">
              <a:buFont typeface="Arial" panose="020B0604020202020204" pitchFamily="34" charset="0"/>
              <a:buNone/>
            </a:pPr>
            <a:endParaRPr lang="en-GB" sz="140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400" kern="1200">
                <a:solidFill>
                  <a:schemeClr val="tx1"/>
                </a:solidFill>
                <a:effectLst/>
                <a:latin typeface="Arial" panose="020B0604020202020204" pitchFamily="34" charset="0"/>
                <a:ea typeface="+mn-ea"/>
                <a:cs typeface="Arial" panose="020B0604020202020204" pitchFamily="34" charset="0"/>
              </a:rPr>
              <a:t>To change images within MOD shapes:</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right click on the shape, click ‘Format picture’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within the ‘Format picture’ dialog box that will open to the right, click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‘Picture or texture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under ‘Picture Source’ click ‘insert’</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choose a relevant file and click ‘insert’</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use the ‘Offset left, right, top and bottom’ to scale the image to the correct dimensions and position within the shape.</a:t>
            </a:r>
          </a:p>
          <a:p>
            <a:pPr marL="0" indent="0">
              <a:buFont typeface="Arial" panose="020B0604020202020204" pitchFamily="34" charset="0"/>
              <a:buNone/>
            </a:pPr>
            <a:endParaRPr lang="en-GB" sz="1400" kern="1200">
              <a:solidFill>
                <a:schemeClr val="tx1"/>
              </a:solidFill>
              <a:effectLst/>
              <a:latin typeface="Arial" panose="020B0604020202020204" pitchFamily="34" charset="0"/>
              <a:ea typeface="+mn-ea"/>
              <a:cs typeface="Arial" panose="020B0604020202020204" pitchFamily="34" charset="0"/>
            </a:endParaRPr>
          </a:p>
          <a:p>
            <a:r>
              <a:rPr lang="en-GB" sz="1400" kern="1200">
                <a:solidFill>
                  <a:schemeClr val="tx1"/>
                </a:solidFill>
                <a:effectLst/>
                <a:latin typeface="Arial" panose="020B0604020202020204" pitchFamily="34" charset="0"/>
                <a:ea typeface="+mn-ea"/>
                <a:cs typeface="Arial" panose="020B0604020202020204" pitchFamily="34" charset="0"/>
              </a:rPr>
              <a:t>To change an image: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right click on the image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‘change image’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‘from file’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choose your image and click ‘insert’</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use the ‘Offset left, right, top and bottom’ to scale the image to the correct dimensions.</a:t>
            </a:r>
          </a:p>
          <a:p>
            <a:endParaRPr lang="en-GB" sz="140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400" kern="1200">
                <a:solidFill>
                  <a:schemeClr val="tx1"/>
                </a:solidFill>
                <a:effectLst/>
                <a:latin typeface="Arial" panose="020B0604020202020204" pitchFamily="34" charset="0"/>
                <a:ea typeface="+mn-ea"/>
                <a:cs typeface="Arial" panose="020B0604020202020204" pitchFamily="34" charset="0"/>
              </a:rPr>
              <a:t>To change the gradient overlay on page 5:</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right click on the colour overlay, click ‘Format shape’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within the ‘Format shape’ dialog box that will open to the right, click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‘Gradient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change the gradient colours, using the colours to the left – a different tint of the same colour should be used. See page 25 – 28 in the brand guidelines for further guidance. </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change the transparency of the left gradient box to 22%.</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change the transparency of the right gradient box to 66%.</a:t>
            </a:r>
          </a:p>
          <a:p>
            <a:r>
              <a:rPr lang="en-GB" sz="1400" kern="1200">
                <a:solidFill>
                  <a:schemeClr val="tx1"/>
                </a:solidFill>
                <a:effectLst/>
                <a:latin typeface="Arial" panose="020B0604020202020204" pitchFamily="34" charset="0"/>
                <a:ea typeface="+mn-ea"/>
                <a:cs typeface="Arial" panose="020B0604020202020204" pitchFamily="34" charset="0"/>
              </a:rPr>
              <a:t> </a:t>
            </a:r>
          </a:p>
          <a:p>
            <a:endParaRPr lang="en-GB" sz="1400" kern="1200">
              <a:solidFill>
                <a:schemeClr val="tx1"/>
              </a:solidFill>
              <a:effectLst/>
              <a:latin typeface="Arial" panose="020B0604020202020204" pitchFamily="34" charset="0"/>
              <a:ea typeface="+mn-ea"/>
              <a:cs typeface="Arial" panose="020B0604020202020204" pitchFamily="34" charset="0"/>
            </a:endParaRPr>
          </a:p>
          <a:p>
            <a:r>
              <a:rPr lang="en-GB" sz="1400" kern="1200">
                <a:solidFill>
                  <a:schemeClr val="tx1"/>
                </a:solidFill>
                <a:effectLst/>
                <a:latin typeface="Arial" panose="020B0604020202020204" pitchFamily="34" charset="0"/>
                <a:ea typeface="+mn-ea"/>
                <a:cs typeface="Arial" panose="020B0604020202020204" pitchFamily="34" charset="0"/>
              </a:rPr>
              <a:t> </a:t>
            </a:r>
          </a:p>
          <a:p>
            <a:endParaRPr lang="en-US"/>
          </a:p>
        </p:txBody>
      </p:sp>
    </p:spTree>
    <p:extLst>
      <p:ext uri="{BB962C8B-B14F-4D97-AF65-F5344CB8AC3E}">
        <p14:creationId xmlns:p14="http://schemas.microsoft.com/office/powerpoint/2010/main" val="3424880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image" Target="../media/image2.png"/><Relationship Id="rId5" Type="http://schemas.openxmlformats.org/officeDocument/2006/relationships/slide" Target="slide13.xml"/><Relationship Id="rId10" Type="http://schemas.openxmlformats.org/officeDocument/2006/relationships/slide" Target="slide21.xml"/><Relationship Id="rId4" Type="http://schemas.openxmlformats.org/officeDocument/2006/relationships/slide" Target="slide10.xml"/><Relationship Id="rId9" Type="http://schemas.openxmlformats.org/officeDocument/2006/relationships/slide" Target="slide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ildcarechoices.gov.uk/providers/" TargetMode="External"/><Relationship Id="rId2" Type="http://schemas.openxmlformats.org/officeDocument/2006/relationships/hyperlink" Target="https://www.bing.com/search?q=Tax-Free+Childcare+-+GOV.UK+(www.gov.uk).&amp;cvid=5c4fbf27c2c04cc1b88b1eb29f825ca7&amp;aqs=edge..69i57j0l8.1851j0j1&amp;FORM=ANAB01&amp;PC=U531&amp;adlt=strict" TargetMode="External"/><Relationship Id="rId1" Type="http://schemas.openxmlformats.org/officeDocument/2006/relationships/slideLayout" Target="../slideLayouts/slideLayout1.xml"/><Relationship Id="rId5" Type="http://schemas.openxmlformats.org/officeDocument/2006/relationships/hyperlink" Target="https://www.gov.uk/childcare-calculator" TargetMode="External"/><Relationship Id="rId4" Type="http://schemas.openxmlformats.org/officeDocument/2006/relationships/hyperlink" Target="https://www.childcarechoices.gov.u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gov.uk/childcare-calculator" TargetMode="External"/><Relationship Id="rId3" Type="http://schemas.openxmlformats.org/officeDocument/2006/relationships/hyperlink" Target="https://discovermybenefits.mod.gov.uk/raf/raf-families/families-wraparound-childcare" TargetMode="External"/><Relationship Id="rId7" Type="http://schemas.openxmlformats.org/officeDocument/2006/relationships/hyperlink" Target="https://jive.defencegateway.mod.uk/groups/wraparound-childcare-portal" TargetMode="External"/><Relationship Id="rId2" Type="http://schemas.openxmlformats.org/officeDocument/2006/relationships/hyperlink" Target="https://discovermybenefits.mod.gov.uk/army/army-families/families-wraparound-childcare" TargetMode="External"/><Relationship Id="rId1" Type="http://schemas.openxmlformats.org/officeDocument/2006/relationships/slideLayout" Target="../slideLayouts/slideLayout1.xml"/><Relationship Id="rId6" Type="http://schemas.openxmlformats.org/officeDocument/2006/relationships/hyperlink" Target="https://modgovuk.sharepoint.com/teams/310794" TargetMode="External"/><Relationship Id="rId5" Type="http://schemas.openxmlformats.org/officeDocument/2006/relationships/hyperlink" Target="https://discovermybenefits.mod.gov.uk/royal-marines/royal-marines-families/families-wraparound-childcare" TargetMode="External"/><Relationship Id="rId4" Type="http://schemas.openxmlformats.org/officeDocument/2006/relationships/hyperlink" Target="https://discovermybenefits.mod.gov.uk/royal-navy/royal-navy-families/families-wraparound-childcar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jive.defencegateway.mod.uk/groups/wraparound-childcare-portal" TargetMode="External"/><Relationship Id="rId3" Type="http://schemas.openxmlformats.org/officeDocument/2006/relationships/hyperlink" Target="https://jive.defencegateway.mod.uk/docs/DOC-799264" TargetMode="External"/><Relationship Id="rId7" Type="http://schemas.openxmlformats.org/officeDocument/2006/relationships/hyperlink" Target="https://discovermybenefits.mod.gov.uk/" TargetMode="External"/><Relationship Id="rId2" Type="http://schemas.openxmlformats.org/officeDocument/2006/relationships/hyperlink" Target="https://modgovuk.sharepoint.com/teams/310794" TargetMode="External"/><Relationship Id="rId1" Type="http://schemas.openxmlformats.org/officeDocument/2006/relationships/slideLayout" Target="../slideLayouts/slideLayout1.xml"/><Relationship Id="rId6" Type="http://schemas.openxmlformats.org/officeDocument/2006/relationships/hyperlink" Target="https://modgovuk.sharepoint.com/:w:/r/sites/DINs/_layouts/15/Doc.aspx?sourcedoc=%7BBC8052EF-2201-4709-914E-6E8BBEDD9009%7D&amp;file=2022DIN01-079-Wraparound%20Childcare%20(WAC)%20for%20eligible%20Service%20personnel%20assigned%20within%20the%20UK%20or%20serving%20overseas%20unaccompanied%20involuntarily%20with%20a%20childcare%20provider%20within%20the%20UK.docx&amp;action=default&amp;mobileredirect=true&amp;DefaultItemOpen=1&amp;web=1&amp;cid=603b314f-ebac-484d-bca2-10b20bb63c95" TargetMode="External"/><Relationship Id="rId5" Type="http://schemas.openxmlformats.org/officeDocument/2006/relationships/hyperlink" Target="https://www.employersforchildcare.org/report/northern-ireland-childcare-survey-2021/" TargetMode="External"/><Relationship Id="rId4" Type="http://schemas.openxmlformats.org/officeDocument/2006/relationships/hyperlink" Target="https://www.coram.org.uk/wp-content/uploads/2023/07/Childcare-Survey-2023_Coram-Family-and-Childcar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hildcarechoices.gov.uk/" TargetMode="External"/><Relationship Id="rId2" Type="http://schemas.openxmlformats.org/officeDocument/2006/relationships/hyperlink" Target="https://www.childcarechoices.gov.uk/provider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modgovuk.sharepoint.com/teams/310794" TargetMode="External"/><Relationship Id="rId2" Type="http://schemas.openxmlformats.org/officeDocument/2006/relationships/hyperlink" Target="mailto:PEOPLE-AFFS-WAC-FRO-mailbox@mod.gov.uk" TargetMode="External"/><Relationship Id="rId1" Type="http://schemas.openxmlformats.org/officeDocument/2006/relationships/slideLayout" Target="../slideLayouts/slideLayout1.xml"/><Relationship Id="rId4" Type="http://schemas.openxmlformats.org/officeDocument/2006/relationships/hyperlink" Target="https://jive.defencegateway.mod.uk/groups/wraparound-childcare-porta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iscovermybenefits.mod.gov.u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jive.defencegateway.mod.uk/groups/wraparound-childcare-portal" TargetMode="External"/><Relationship Id="rId4" Type="http://schemas.openxmlformats.org/officeDocument/2006/relationships/hyperlink" Target="https://modgovuk.sharepoint.com/teams/31079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odgovuk.sharepoint.com/teams/31079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discovermybenefits.mod.gov.uk/army/army-families/families-wraparound-childcare" TargetMode="External"/><Relationship Id="rId4" Type="http://schemas.openxmlformats.org/officeDocument/2006/relationships/hyperlink" Target="https://jive.defencegateway.mod.uk/groups/wraparound-childcare-porta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odgovuk.sharepoint.com/teams/310794" TargetMode="External"/><Relationship Id="rId2" Type="http://schemas.openxmlformats.org/officeDocument/2006/relationships/hyperlink" Target="https://modgovuk.sharepoint.com/sites/intranet/SitePages/Wraparound-Childcare-Portal.aspx" TargetMode="External"/><Relationship Id="rId1" Type="http://schemas.openxmlformats.org/officeDocument/2006/relationships/slideLayout" Target="../slideLayouts/slideLayout1.xml"/><Relationship Id="rId5" Type="http://schemas.openxmlformats.org/officeDocument/2006/relationships/hyperlink" Target="https://jive.defencegateway.mod.uk/groups/wraparound-childcare-portal/activity" TargetMode="External"/><Relationship Id="rId4" Type="http://schemas.openxmlformats.org/officeDocument/2006/relationships/hyperlink" Target="https://jive.defencegateway.mod.uk/groups/wraparound-childcare-porta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odgovuk.sharepoint.com/teams/310794" TargetMode="External"/><Relationship Id="rId2" Type="http://schemas.openxmlformats.org/officeDocument/2006/relationships/hyperlink" Target="https://discovermybenefits.mod.gov.uk/" TargetMode="External"/><Relationship Id="rId1" Type="http://schemas.openxmlformats.org/officeDocument/2006/relationships/slideLayout" Target="../slideLayouts/slideLayout1.xml"/><Relationship Id="rId4" Type="http://schemas.openxmlformats.org/officeDocument/2006/relationships/hyperlink" Target="https://jive.defencegateway.mod.uk/groups/wraparound-childcare-porta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discovermybenefits.mod.gov.uk/royal-marines/royal-marines-families/families-wraparound-childcare" TargetMode="External"/><Relationship Id="rId3" Type="http://schemas.openxmlformats.org/officeDocument/2006/relationships/hyperlink" Target="https://modgovuk.sharepoint.com/teams/310794" TargetMode="External"/><Relationship Id="rId7" Type="http://schemas.openxmlformats.org/officeDocument/2006/relationships/hyperlink" Target="https://discovermybenefits.mod.gov.uk/royal-navy/royal-navy-families/families-wraparound-childcar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iscovermybenefits.mod.gov.uk/raf/raf-families/families-wraparound-childcare" TargetMode="External"/><Relationship Id="rId11" Type="http://schemas.openxmlformats.org/officeDocument/2006/relationships/hyperlink" Target="https://apps.powerapps.com/play/e/fba74270-4316-43f6-9992-15c00a562986/a/c61437c6-8969-4814-ba52-0c01cfee6274?tenantId=be7760ed-5953-484b-ae95-d0a16dfa09e5%20" TargetMode="External"/><Relationship Id="rId5" Type="http://schemas.openxmlformats.org/officeDocument/2006/relationships/hyperlink" Target="https://discovermybenefits.mod.gov.uk/army/army-families/families-wraparound-childcare" TargetMode="External"/><Relationship Id="rId10" Type="http://schemas.openxmlformats.org/officeDocument/2006/relationships/hyperlink" Target="https://www.gov.uk/apply-for-tax-free-childcare" TargetMode="External"/><Relationship Id="rId4" Type="http://schemas.openxmlformats.org/officeDocument/2006/relationships/hyperlink" Target="https://jive.defencegateway.mod.uk/groups/wraparound-childcare-portal" TargetMode="Externa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uidance/childcare-for-service-childre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modgovuk.sharepoint.com/teams/310794"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jive.defencegateway.mod.uk/groups/wraparound-childcare-port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national-minimum-wage-rate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forceschildrenseducation.org.uk/wp-content/uploads/2018/04/Overview-of-Scottish-Education-System.pdf" TargetMode="External"/><Relationship Id="rId2" Type="http://schemas.openxmlformats.org/officeDocument/2006/relationships/hyperlink" Target="https://gbr01.safelinks.protection.outlook.com/?url=https%3A%2F%2Fwww.gov.uk%2Ftax-free-childcare&amp;data=05%7C01%7CPeople-AFFS-WAC-FRO-Mailbox%40mod.gov.uk%7C087573686a7c4b6d0f4e08da7c46f3cd%7Cbe7760ed5953484bae95d0a16dfa09e5%7C0%7C0%7C637958941475307437%7CUnknown%7CTWFpbGZsb3d8eyJWIjoiMC4wLjAwMDAiLCJQIjoiV2luMzIiLCJBTiI6Ik1haWwiLCJXVCI6Mn0%3D%7C3000%7C%7C%7C&amp;sdata=zdchkqjWL9hObk9GoALnuattung1uYbaPAzsSPO7RUQ%3D&amp;reserved=0" TargetMode="External"/><Relationship Id="rId1" Type="http://schemas.openxmlformats.org/officeDocument/2006/relationships/slideLayout" Target="../slideLayouts/slideLayout1.xml"/><Relationship Id="rId4" Type="http://schemas.openxmlformats.org/officeDocument/2006/relationships/hyperlink" Target="mailto:DBS-JPAC-WAChildcare-Mailbox@dbspv.mod.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tax-free-childcare?step-by-step-nav=d78aeaf6-1747-4d72-9619-f16efb4dd89d" TargetMode="External"/><Relationship Id="rId2" Type="http://schemas.openxmlformats.org/officeDocument/2006/relationships/hyperlink" Target="https://www.gov.uk/national-minimum-wage-rate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uk/national-minimum-wage-rate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478ABF-7BAE-4566-B7C7-A99710E640FB}"/>
              </a:ext>
            </a:extLst>
          </p:cNvPr>
          <p:cNvSpPr/>
          <p:nvPr/>
        </p:nvSpPr>
        <p:spPr>
          <a:xfrm>
            <a:off x="-179" y="0"/>
            <a:ext cx="7563029" cy="3523793"/>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a:p>
        </p:txBody>
      </p:sp>
      <p:sp>
        <p:nvSpPr>
          <p:cNvPr id="6" name="TextBox 5">
            <a:extLst>
              <a:ext uri="{FF2B5EF4-FFF2-40B4-BE49-F238E27FC236}">
                <a16:creationId xmlns:a16="http://schemas.microsoft.com/office/drawing/2014/main" id="{4FF31069-A0AB-5F41-9FA6-F583B91F03DA}"/>
              </a:ext>
            </a:extLst>
          </p:cNvPr>
          <p:cNvSpPr txBox="1"/>
          <p:nvPr/>
        </p:nvSpPr>
        <p:spPr>
          <a:xfrm>
            <a:off x="385518" y="2222616"/>
            <a:ext cx="6557462" cy="984885"/>
          </a:xfrm>
          <a:prstGeom prst="rect">
            <a:avLst/>
          </a:prstGeom>
          <a:noFill/>
        </p:spPr>
        <p:txBody>
          <a:bodyPr wrap="square" lIns="0" tIns="0" rIns="0" bIns="0" rtlCol="0" anchor="t">
            <a:spAutoFit/>
          </a:bodyPr>
          <a:lstStyle/>
          <a:p>
            <a:r>
              <a:rPr lang="en-GB" sz="3200">
                <a:solidFill>
                  <a:schemeClr val="bg1"/>
                </a:solidFill>
                <a:latin typeface="Arial"/>
                <a:ea typeface="Helvetica Neue Light" panose="02000403000000020004" pitchFamily="2" charset="0"/>
                <a:cs typeface="Arial"/>
              </a:rPr>
              <a:t>Wraparound Childcare (WAC)</a:t>
            </a:r>
          </a:p>
          <a:p>
            <a:r>
              <a:rPr lang="en-GB" sz="3200">
                <a:solidFill>
                  <a:srgbClr val="FDC20B"/>
                </a:solidFill>
                <a:latin typeface="Arial"/>
                <a:ea typeface="Helvetica Neue" panose="02000503000000020004" pitchFamily="2" charset="0"/>
                <a:cs typeface="Arial"/>
              </a:rPr>
              <a:t>Frequently Asked Questions</a:t>
            </a: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3BC312EE-6036-4CB8-8CB7-A69D57BACFDF}"/>
              </a:ext>
            </a:extLst>
          </p:cNvPr>
          <p:cNvSpPr txBox="1"/>
          <p:nvPr/>
        </p:nvSpPr>
        <p:spPr>
          <a:xfrm>
            <a:off x="382646" y="3825221"/>
            <a:ext cx="6779884" cy="5416868"/>
          </a:xfrm>
          <a:prstGeom prst="rect">
            <a:avLst/>
          </a:prstGeom>
          <a:noFill/>
        </p:spPr>
        <p:txBody>
          <a:bodyPr wrap="square" lIns="91440" tIns="45720" rIns="91440" bIns="45720" rtlCol="0" anchor="t">
            <a:spAutoFit/>
          </a:bodyPr>
          <a:lstStyle/>
          <a:p>
            <a:r>
              <a:rPr lang="en-GB" sz="2000" b="1">
                <a:latin typeface="Arial"/>
                <a:cs typeface="Arial"/>
              </a:rPr>
              <a:t>Contents</a:t>
            </a:r>
          </a:p>
          <a:p>
            <a:endParaRPr lang="en-GB" sz="2000" b="1">
              <a:latin typeface="Arial"/>
              <a:cs typeface="Arial"/>
            </a:endParaRPr>
          </a:p>
          <a:p>
            <a:r>
              <a:rPr lang="en-GB">
                <a:solidFill>
                  <a:srgbClr val="060625"/>
                </a:solidFill>
                <a:latin typeface="Arial"/>
                <a:cs typeface="Arial"/>
                <a:hlinkClick r:id="rId2" action="ppaction://hlinksldjump">
                  <a:extLst>
                    <a:ext uri="{A12FA001-AC4F-418D-AE19-62706E023703}">
                      <ahyp:hlinkClr xmlns:ahyp="http://schemas.microsoft.com/office/drawing/2018/hyperlinkcolor" val="tx"/>
                    </a:ext>
                  </a:extLst>
                </a:hlinkClick>
              </a:rPr>
              <a:t>General</a:t>
            </a:r>
            <a:r>
              <a:rPr lang="en-GB">
                <a:latin typeface="Arial"/>
                <a:cs typeface="Arial"/>
              </a:rPr>
              <a:t>  											2</a:t>
            </a:r>
          </a:p>
          <a:p>
            <a:endParaRPr lang="en-GB">
              <a:latin typeface="Arial"/>
              <a:cs typeface="Arial"/>
            </a:endParaRPr>
          </a:p>
          <a:p>
            <a:r>
              <a:rPr lang="en-GB">
                <a:solidFill>
                  <a:srgbClr val="060625"/>
                </a:solidFill>
                <a:latin typeface="Arial"/>
                <a:cs typeface="Arial"/>
                <a:hlinkClick r:id="rId3" action="ppaction://hlinksldjump">
                  <a:extLst>
                    <a:ext uri="{A12FA001-AC4F-418D-AE19-62706E023703}">
                      <ahyp:hlinkClr xmlns:ahyp="http://schemas.microsoft.com/office/drawing/2018/hyperlinkcolor" val="tx"/>
                    </a:ext>
                  </a:extLst>
                </a:hlinkClick>
              </a:rPr>
              <a:t>Eligibility</a:t>
            </a:r>
            <a:r>
              <a:rPr lang="en-GB">
                <a:latin typeface="Arial"/>
                <a:cs typeface="Arial"/>
              </a:rPr>
              <a:t> 											4</a:t>
            </a:r>
          </a:p>
          <a:p>
            <a:endParaRPr lang="en-GB">
              <a:latin typeface="Arial"/>
              <a:cs typeface="Arial"/>
            </a:endParaRPr>
          </a:p>
          <a:p>
            <a:r>
              <a:rPr lang="en-GB">
                <a:latin typeface="Arial"/>
                <a:cs typeface="Arial"/>
                <a:hlinkClick r:id="rId4" action="ppaction://hlinksldjump">
                  <a:extLst>
                    <a:ext uri="{A12FA001-AC4F-418D-AE19-62706E023703}">
                      <ahyp:hlinkClr xmlns:ahyp="http://schemas.microsoft.com/office/drawing/2018/hyperlinkcolor" val="tx"/>
                    </a:ext>
                  </a:extLst>
                </a:hlinkClick>
              </a:rPr>
              <a:t>Tax-Free Childcare (TFC)</a:t>
            </a:r>
            <a:r>
              <a:rPr lang="en-GB">
                <a:latin typeface="Arial"/>
                <a:cs typeface="Arial"/>
              </a:rPr>
              <a:t> 								10</a:t>
            </a:r>
          </a:p>
          <a:p>
            <a:endParaRPr lang="en-GB">
              <a:latin typeface="Arial"/>
              <a:cs typeface="Arial"/>
            </a:endParaRPr>
          </a:p>
          <a:p>
            <a:r>
              <a:rPr lang="en-GB">
                <a:solidFill>
                  <a:srgbClr val="060625"/>
                </a:solidFill>
                <a:latin typeface="Arial"/>
                <a:cs typeface="Arial"/>
                <a:hlinkClick r:id="rId5" action="ppaction://hlinksldjump">
                  <a:extLst>
                    <a:ext uri="{A12FA001-AC4F-418D-AE19-62706E023703}">
                      <ahyp:hlinkClr xmlns:ahyp="http://schemas.microsoft.com/office/drawing/2018/hyperlinkcolor" val="tx"/>
                    </a:ext>
                  </a:extLst>
                </a:hlinkClick>
              </a:rPr>
              <a:t>Providers and rates</a:t>
            </a:r>
            <a:r>
              <a:rPr lang="en-GB">
                <a:latin typeface="Arial"/>
                <a:cs typeface="Arial"/>
              </a:rPr>
              <a:t> 									13</a:t>
            </a:r>
          </a:p>
          <a:p>
            <a:endParaRPr lang="en-GB">
              <a:latin typeface="Arial"/>
              <a:cs typeface="Arial"/>
            </a:endParaRPr>
          </a:p>
          <a:p>
            <a:r>
              <a:rPr lang="en-GB">
                <a:solidFill>
                  <a:srgbClr val="060625"/>
                </a:solidFill>
                <a:latin typeface="Arial"/>
                <a:cs typeface="Arial"/>
                <a:hlinkClick r:id="rId6" action="ppaction://hlinksldjump">
                  <a:extLst>
                    <a:ext uri="{A12FA001-AC4F-418D-AE19-62706E023703}">
                      <ahyp:hlinkClr xmlns:ahyp="http://schemas.microsoft.com/office/drawing/2018/hyperlinkcolor" val="tx"/>
                    </a:ext>
                  </a:extLst>
                </a:hlinkClick>
              </a:rPr>
              <a:t>How to register</a:t>
            </a:r>
            <a:r>
              <a:rPr lang="en-GB">
                <a:solidFill>
                  <a:srgbClr val="060625"/>
                </a:solidFill>
                <a:latin typeface="Arial"/>
                <a:cs typeface="Arial"/>
              </a:rPr>
              <a:t>	</a:t>
            </a:r>
            <a:r>
              <a:rPr lang="en-GB">
                <a:latin typeface="Arial"/>
                <a:cs typeface="Arial"/>
              </a:rPr>
              <a:t>									15</a:t>
            </a:r>
          </a:p>
          <a:p>
            <a:endParaRPr lang="en-GB">
              <a:latin typeface="Arial"/>
              <a:cs typeface="Arial"/>
            </a:endParaRPr>
          </a:p>
          <a:p>
            <a:r>
              <a:rPr lang="en-GB">
                <a:solidFill>
                  <a:srgbClr val="060625"/>
                </a:solidFill>
                <a:latin typeface="Arial"/>
                <a:cs typeface="Arial"/>
                <a:hlinkClick r:id="rId7" action="ppaction://hlinksldjump">
                  <a:extLst>
                    <a:ext uri="{A12FA001-AC4F-418D-AE19-62706E023703}">
                      <ahyp:hlinkClr xmlns:ahyp="http://schemas.microsoft.com/office/drawing/2018/hyperlinkcolor" val="tx"/>
                    </a:ext>
                  </a:extLst>
                </a:hlinkClick>
              </a:rPr>
              <a:t>Making a WAC claim</a:t>
            </a:r>
            <a:r>
              <a:rPr lang="en-GB">
                <a:solidFill>
                  <a:srgbClr val="060625"/>
                </a:solidFill>
                <a:latin typeface="Arial"/>
                <a:cs typeface="Arial"/>
              </a:rPr>
              <a:t>									16</a:t>
            </a:r>
            <a:endParaRPr lang="en-GB">
              <a:latin typeface="Arial"/>
              <a:cs typeface="Arial"/>
            </a:endParaRPr>
          </a:p>
          <a:p>
            <a:endParaRPr lang="en-GB">
              <a:latin typeface="Arial"/>
              <a:cs typeface="Arial"/>
            </a:endParaRPr>
          </a:p>
          <a:p>
            <a:r>
              <a:rPr lang="en-GB">
                <a:solidFill>
                  <a:srgbClr val="060625"/>
                </a:solidFill>
                <a:latin typeface="Arial"/>
                <a:cs typeface="Arial"/>
                <a:hlinkClick r:id="rId8" action="ppaction://hlinksldjump">
                  <a:extLst>
                    <a:ext uri="{A12FA001-AC4F-418D-AE19-62706E023703}">
                      <ahyp:hlinkClr xmlns:ahyp="http://schemas.microsoft.com/office/drawing/2018/hyperlinkcolor" val="tx"/>
                    </a:ext>
                  </a:extLst>
                </a:hlinkClick>
              </a:rPr>
              <a:t>Payment and tax implications</a:t>
            </a:r>
            <a:r>
              <a:rPr lang="en-GB">
                <a:solidFill>
                  <a:srgbClr val="060625"/>
                </a:solidFill>
                <a:latin typeface="Arial"/>
                <a:cs typeface="Arial"/>
              </a:rPr>
              <a:t>							</a:t>
            </a:r>
            <a:r>
              <a:rPr lang="en-GB">
                <a:latin typeface="Arial"/>
                <a:cs typeface="Arial"/>
              </a:rPr>
              <a:t>18</a:t>
            </a:r>
          </a:p>
          <a:p>
            <a:endParaRPr lang="en-GB">
              <a:latin typeface="Arial"/>
              <a:cs typeface="Arial"/>
            </a:endParaRPr>
          </a:p>
          <a:p>
            <a:r>
              <a:rPr lang="en-GB">
                <a:solidFill>
                  <a:srgbClr val="060625"/>
                </a:solidFill>
                <a:latin typeface="Arial"/>
                <a:cs typeface="Arial"/>
                <a:hlinkClick r:id="rId9" action="ppaction://hlinksldjump">
                  <a:extLst>
                    <a:ext uri="{A12FA001-AC4F-418D-AE19-62706E023703}">
                      <ahyp:hlinkClr xmlns:ahyp="http://schemas.microsoft.com/office/drawing/2018/hyperlinkcolor" val="tx"/>
                    </a:ext>
                  </a:extLst>
                </a:hlinkClick>
              </a:rPr>
              <a:t>Leaving the WAC scheme</a:t>
            </a:r>
            <a:r>
              <a:rPr lang="en-GB">
                <a:solidFill>
                  <a:srgbClr val="060625"/>
                </a:solidFill>
                <a:latin typeface="Arial"/>
                <a:cs typeface="Arial"/>
              </a:rPr>
              <a:t>								20</a:t>
            </a:r>
            <a:endParaRPr lang="en-GB">
              <a:latin typeface="Arial"/>
              <a:cs typeface="Arial"/>
            </a:endParaRPr>
          </a:p>
          <a:p>
            <a:endParaRPr lang="en-GB">
              <a:latin typeface="Arial"/>
              <a:cs typeface="Arial"/>
            </a:endParaRPr>
          </a:p>
          <a:p>
            <a:r>
              <a:rPr lang="en-GB">
                <a:solidFill>
                  <a:srgbClr val="060625"/>
                </a:solidFill>
                <a:latin typeface="Arial"/>
                <a:cs typeface="Arial"/>
                <a:hlinkClick r:id="rId10" action="ppaction://hlinksldjump">
                  <a:extLst>
                    <a:ext uri="{A12FA001-AC4F-418D-AE19-62706E023703}">
                      <ahyp:hlinkClr xmlns:ahyp="http://schemas.microsoft.com/office/drawing/2018/hyperlinkcolor" val="tx"/>
                    </a:ext>
                  </a:extLst>
                </a:hlinkClick>
              </a:rPr>
              <a:t>Complaints</a:t>
            </a:r>
            <a:r>
              <a:rPr lang="en-GB">
                <a:solidFill>
                  <a:srgbClr val="060625"/>
                </a:solidFill>
                <a:latin typeface="Arial"/>
                <a:cs typeface="Arial"/>
              </a:rPr>
              <a:t>											21</a:t>
            </a:r>
            <a:endParaRPr lang="en-GB">
              <a:latin typeface="Arial"/>
              <a:cs typeface="Arial"/>
            </a:endParaRPr>
          </a:p>
        </p:txBody>
      </p:sp>
      <p:pic>
        <p:nvPicPr>
          <p:cNvPr id="13" name="Picture 12" descr="MOD Logo White-01-01.png">
            <a:extLst>
              <a:ext uri="{FF2B5EF4-FFF2-40B4-BE49-F238E27FC236}">
                <a16:creationId xmlns:a16="http://schemas.microsoft.com/office/drawing/2014/main" id="{B7D42C6C-5ADD-4403-A0EA-6AFE16CAF3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141" y="409148"/>
            <a:ext cx="1456496" cy="1230991"/>
          </a:xfrm>
          <a:prstGeom prst="rect">
            <a:avLst/>
          </a:prstGeom>
        </p:spPr>
      </p:pic>
      <p:sp>
        <p:nvSpPr>
          <p:cNvPr id="5" name="Date Placeholder 4">
            <a:extLst>
              <a:ext uri="{FF2B5EF4-FFF2-40B4-BE49-F238E27FC236}">
                <a16:creationId xmlns:a16="http://schemas.microsoft.com/office/drawing/2014/main" id="{3443ECCC-B3B4-4B34-BC67-B3D59405AD19}"/>
              </a:ext>
            </a:extLst>
          </p:cNvPr>
          <p:cNvSpPr>
            <a:spLocks noGrp="1"/>
          </p:cNvSpPr>
          <p:nvPr>
            <p:ph type="dt" sz="half" idx="10"/>
          </p:nvPr>
        </p:nvSpPr>
        <p:spPr>
          <a:xfrm>
            <a:off x="382646" y="9994954"/>
            <a:ext cx="1764665" cy="569071"/>
          </a:xfrm>
        </p:spPr>
        <p:txBody>
          <a:bodyPr/>
          <a:lstStyle/>
          <a:p>
            <a:r>
              <a:rPr lang="en-US"/>
              <a:t>Autumn 2023</a:t>
            </a:r>
          </a:p>
        </p:txBody>
      </p:sp>
      <p:sp>
        <p:nvSpPr>
          <p:cNvPr id="8" name="Footer Placeholder 7">
            <a:extLst>
              <a:ext uri="{FF2B5EF4-FFF2-40B4-BE49-F238E27FC236}">
                <a16:creationId xmlns:a16="http://schemas.microsoft.com/office/drawing/2014/main" id="{20AF260C-373A-482C-9A76-CA5F25F00C88}"/>
              </a:ext>
            </a:extLst>
          </p:cNvPr>
          <p:cNvSpPr>
            <a:spLocks noGrp="1"/>
          </p:cNvSpPr>
          <p:nvPr>
            <p:ph type="ftr" sz="quarter" idx="11"/>
          </p:nvPr>
        </p:nvSpPr>
        <p:spPr>
          <a:xfrm>
            <a:off x="5167947" y="9986995"/>
            <a:ext cx="2394903" cy="569071"/>
          </a:xfrm>
        </p:spPr>
        <p:txBody>
          <a:bodyPr/>
          <a:lstStyle/>
          <a:p>
            <a:r>
              <a:rPr lang="en-US"/>
              <a:t>Full UK Rollout V1.3</a:t>
            </a:r>
          </a:p>
        </p:txBody>
      </p:sp>
      <p:sp>
        <p:nvSpPr>
          <p:cNvPr id="10" name="TextBox 9">
            <a:extLst>
              <a:ext uri="{FF2B5EF4-FFF2-40B4-BE49-F238E27FC236}">
                <a16:creationId xmlns:a16="http://schemas.microsoft.com/office/drawing/2014/main" id="{A3EDCFE7-FE75-4332-A237-415183FACB8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01433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10</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graphicFrame>
        <p:nvGraphicFramePr>
          <p:cNvPr id="20" name="Table 19">
            <a:extLst>
              <a:ext uri="{FF2B5EF4-FFF2-40B4-BE49-F238E27FC236}">
                <a16:creationId xmlns:a16="http://schemas.microsoft.com/office/drawing/2014/main" id="{7664FB28-DD1D-4B19-BF90-8DE43A4ABD39}"/>
              </a:ext>
            </a:extLst>
          </p:cNvPr>
          <p:cNvGraphicFramePr>
            <a:graphicFrameLocks noGrp="1"/>
          </p:cNvGraphicFramePr>
          <p:nvPr>
            <p:extLst>
              <p:ext uri="{D42A27DB-BD31-4B8C-83A1-F6EECF244321}">
                <p14:modId xmlns:p14="http://schemas.microsoft.com/office/powerpoint/2010/main" val="699510865"/>
              </p:ext>
            </p:extLst>
          </p:nvPr>
        </p:nvGraphicFramePr>
        <p:xfrm>
          <a:off x="279957" y="1031475"/>
          <a:ext cx="6840000" cy="8724907"/>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1642716">
                <a:tc>
                  <a:txBody>
                    <a:bodyPr/>
                    <a:lstStyle/>
                    <a:p>
                      <a:pPr marL="0" lvl="0" algn="l" defTabSz="457200">
                        <a:buNone/>
                      </a:pPr>
                      <a:r>
                        <a:rPr lang="en-GB" sz="1200" b="1" kern="1200">
                          <a:solidFill>
                            <a:schemeClr val="tx1"/>
                          </a:solidFill>
                          <a:effectLst/>
                          <a:latin typeface="Arial" panose="020B0604020202020204" pitchFamily="34" charset="0"/>
                          <a:ea typeface="+mn-ea"/>
                          <a:cs typeface="Arial" panose="020B0604020202020204" pitchFamily="34" charset="0"/>
                        </a:rPr>
                        <a:t>Is TFC available to Non-UK National Personnel and Families?</a:t>
                      </a:r>
                      <a:endParaRPr lang="en-US" sz="1200" b="0" kern="1200">
                        <a:solidFill>
                          <a:schemeClr val="tx1"/>
                        </a:solidFill>
                        <a:latin typeface="Arial" panose="020B0604020202020204" pitchFamily="34" charset="0"/>
                        <a:ea typeface="+mn-ea"/>
                        <a:cs typeface="Arial" panose="020B06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lvl="0" indent="-171450">
                        <a:buFont typeface="Arial" panose="020B0604020202020204" pitchFamily="34" charset="0"/>
                        <a:buChar char="•"/>
                      </a:pPr>
                      <a:r>
                        <a:rPr lang="en-GB" sz="1200" b="0" kern="1200">
                          <a:solidFill>
                            <a:schemeClr val="tx1"/>
                          </a:solidFill>
                          <a:effectLst/>
                          <a:latin typeface="Arial" panose="020B0604020202020204" pitchFamily="34" charset="0"/>
                          <a:ea typeface="+mn-ea"/>
                          <a:cs typeface="Arial" panose="020B0604020202020204" pitchFamily="34" charset="0"/>
                        </a:rPr>
                        <a:t>HMRC have confirmed that No Recourse to Public Funds applies to the applicant, not their partner, therefore non-UK Serving Personnel are able to claim Tax Free Childcare if they meet the eligibility criteria</a:t>
                      </a:r>
                    </a:p>
                    <a:p>
                      <a:pPr marL="0" lvl="0" indent="0">
                        <a:buFont typeface="Arial" panose="020B0604020202020204" pitchFamily="34" charset="0"/>
                        <a:buNone/>
                      </a:pPr>
                      <a:r>
                        <a:rPr lang="en-GB" sz="1200" b="0" kern="120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b="0" kern="1200">
                          <a:solidFill>
                            <a:schemeClr val="tx1"/>
                          </a:solidFill>
                          <a:effectLst/>
                          <a:latin typeface="Arial" panose="020B0604020202020204" pitchFamily="34" charset="0"/>
                          <a:ea typeface="+mn-ea"/>
                          <a:cs typeface="Arial" panose="020B0604020202020204" pitchFamily="34" charset="0"/>
                        </a:rPr>
                        <a:t>Serving Personnel are treated as not subject to immigration control, therefore, they will meet this eligibility requirement. This includes when they are posted outside the UK when they are still treated as in the UK</a:t>
                      </a:r>
                    </a:p>
                    <a:p>
                      <a:pPr marL="171450" lvl="0" indent="-171450">
                        <a:buFont typeface="Arial" panose="020B0604020202020204" pitchFamily="34" charset="0"/>
                        <a:buChar char="•"/>
                      </a:pPr>
                      <a:endParaRPr lang="en-GB" sz="1200" b="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b="0" kern="1200">
                          <a:solidFill>
                            <a:schemeClr val="tx1"/>
                          </a:solidFill>
                          <a:effectLst/>
                          <a:latin typeface="Arial" panose="020B0604020202020204" pitchFamily="34" charset="0"/>
                          <a:ea typeface="+mn-ea"/>
                          <a:cs typeface="Arial" panose="020B0604020202020204" pitchFamily="34" charset="0"/>
                        </a:rPr>
                        <a:t>If they have a partner that is subject to No Recourse to Public Funds then that won’t stop the Serving Person applying for Tax Free Childcare, but the Serving Person has to make the application</a:t>
                      </a:r>
                    </a:p>
                    <a:p>
                      <a:pPr marL="171450" lvl="0" indent="-171450">
                        <a:buFont typeface="Arial" panose="020B0604020202020204" pitchFamily="34" charset="0"/>
                        <a:buChar char="•"/>
                      </a:pPr>
                      <a:endParaRPr lang="en-GB" sz="1200" b="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b="0" kern="1200">
                          <a:solidFill>
                            <a:schemeClr val="tx1"/>
                          </a:solidFill>
                          <a:effectLst/>
                          <a:latin typeface="Arial" panose="020B0604020202020204" pitchFamily="34" charset="0"/>
                          <a:ea typeface="+mn-ea"/>
                          <a:cs typeface="Arial" panose="020B0604020202020204" pitchFamily="34" charset="0"/>
                        </a:rPr>
                        <a:t>If the partner is not subject to immigration control (such as Indefinite Leave to Remain or Citizenship), then either the Serving Person or the partner can apply for Tax Free Childcare</a:t>
                      </a:r>
                    </a:p>
                    <a:p>
                      <a:pPr marL="171450" lvl="0" indent="-171450">
                        <a:buFont typeface="Arial" panose="020B0604020202020204" pitchFamily="34" charset="0"/>
                        <a:buChar char="•"/>
                      </a:pPr>
                      <a:endParaRPr lang="en-GB" sz="1200" b="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b="0" kern="1200">
                          <a:solidFill>
                            <a:schemeClr val="tx1"/>
                          </a:solidFill>
                          <a:effectLst/>
                          <a:latin typeface="Arial" panose="020B0604020202020204" pitchFamily="34" charset="0"/>
                          <a:ea typeface="+mn-ea"/>
                          <a:cs typeface="Arial" panose="020B0604020202020204" pitchFamily="34" charset="0"/>
                        </a:rPr>
                        <a:t>Both the Serving Person and their partner need to meet all the other criteria for Tax Free Childcare</a:t>
                      </a:r>
                    </a:p>
                    <a:p>
                      <a:pPr marL="171450" lvl="0" indent="-171450">
                        <a:buFont typeface="Arial" panose="020B0604020202020204" pitchFamily="34" charset="0"/>
                        <a:buChar char="•"/>
                      </a:pPr>
                      <a:endParaRPr lang="en-GB" sz="1200" b="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b="0" kern="1200">
                          <a:solidFill>
                            <a:schemeClr val="tx1"/>
                          </a:solidFill>
                          <a:effectLst/>
                          <a:latin typeface="Arial" panose="020B0604020202020204" pitchFamily="34" charset="0"/>
                          <a:ea typeface="+mn-ea"/>
                          <a:cs typeface="Arial" panose="020B0604020202020204" pitchFamily="34" charset="0"/>
                        </a:rPr>
                        <a:t>If you are eligible for a TFC account for your child, you may be eligible for WAC funding</a:t>
                      </a:r>
                    </a:p>
                    <a:p>
                      <a:r>
                        <a:rPr lang="en-GB" sz="1200" b="0" kern="1200">
                          <a:solidFill>
                            <a:schemeClr val="tx1"/>
                          </a:solidFill>
                          <a:effectLst/>
                          <a:latin typeface="Arial" panose="020B0604020202020204" pitchFamily="34" charset="0"/>
                          <a:ea typeface="+mn-ea"/>
                          <a:cs typeface="Arial" panose="020B0604020202020204" pitchFamily="34" charset="0"/>
                        </a:rPr>
                        <a:t> </a:t>
                      </a:r>
                    </a:p>
                    <a:p>
                      <a:pPr lvl="0" algn="l">
                        <a:lnSpc>
                          <a:spcPct val="100000"/>
                        </a:lnSpc>
                        <a:spcBef>
                          <a:spcPts val="0"/>
                        </a:spcBef>
                        <a:spcAft>
                          <a:spcPts val="0"/>
                        </a:spcAft>
                        <a:buNone/>
                      </a:pPr>
                      <a:endParaRPr lang="en-US" sz="12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037644"/>
                  </a:ext>
                </a:extLst>
              </a:tr>
              <a:tr h="1115384">
                <a:tc>
                  <a:txBody>
                    <a:bodyPr/>
                    <a:lstStyle/>
                    <a:p>
                      <a:pPr lvl="0">
                        <a:buNone/>
                      </a:pPr>
                      <a:r>
                        <a:rPr lang="en-GB" sz="1200" b="1" kern="1200">
                          <a:solidFill>
                            <a:schemeClr val="tx1"/>
                          </a:solidFill>
                          <a:effectLst/>
                          <a:latin typeface="Arial"/>
                          <a:ea typeface="+mn-ea"/>
                          <a:cs typeface="Arial"/>
                        </a:rPr>
                        <a:t>What happens if I do not verify my TFC account every 3 months?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a:lnSpc>
                          <a:spcPct val="100000"/>
                        </a:lnSpc>
                        <a:spcBef>
                          <a:spcPts val="0"/>
                        </a:spcBef>
                        <a:spcAft>
                          <a:spcPts val="0"/>
                        </a:spcAft>
                        <a:buNone/>
                      </a:pPr>
                      <a:r>
                        <a:rPr lang="en-GB" sz="1200" kern="1200">
                          <a:solidFill>
                            <a:schemeClr val="dk1"/>
                          </a:solidFill>
                          <a:effectLst/>
                          <a:latin typeface="Arial" panose="020B0604020202020204" pitchFamily="34" charset="0"/>
                          <a:ea typeface="+mn-ea"/>
                          <a:cs typeface="Arial" panose="020B0604020202020204" pitchFamily="34" charset="0"/>
                        </a:rPr>
                        <a:t>HMRC will contact you to re-confirm your TFC account every 3 months. Failure to confirm your TFC account will result in the loss of the 20% top up. To be eligible for WAC, you must have an active TFC account and be eligible for the 20% top up. HMRC will provide a renewal authorisation when your account has been re-confirmed. </a:t>
                      </a:r>
                      <a:endParaRPr lang="en-GB" sz="1200" kern="120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4584652"/>
                  </a:ext>
                </a:extLst>
              </a:tr>
              <a:tr h="928687">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Does the TFC account need to be in the Serving parent’s name?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chemeClr val="tx1"/>
                          </a:solidFill>
                          <a:latin typeface="Arial"/>
                          <a:cs typeface="Arial"/>
                        </a:rPr>
                        <a:t>A TFC account can be registered in either parent’s name. The other steps of the WAC registration must be completed by the Serving parent.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5200033"/>
                  </a:ext>
                </a:extLst>
              </a:tr>
              <a:tr h="1100138">
                <a:tc>
                  <a:txBody>
                    <a:bodyPr/>
                    <a:lstStyle/>
                    <a:p>
                      <a:pPr marL="0" lvl="0" algn="l">
                        <a:buNone/>
                      </a:pPr>
                      <a:r>
                        <a:rPr lang="en-US" sz="1200" b="1" i="0" u="none" strike="noStrike" kern="1200" noProof="0">
                          <a:solidFill>
                            <a:schemeClr val="tx1"/>
                          </a:solidFill>
                          <a:latin typeface="Arial"/>
                        </a:rPr>
                        <a:t>My TFC account number doesn’t begin 1100 and isn’t 13 digits long.</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GB" sz="1200" b="0" i="0" kern="1200">
                          <a:solidFill>
                            <a:schemeClr val="dk1"/>
                          </a:solidFill>
                          <a:effectLst/>
                          <a:latin typeface="Arial" panose="020B0604020202020204" pitchFamily="34" charset="0"/>
                          <a:ea typeface="+mn-ea"/>
                          <a:cs typeface="Arial" panose="020B0604020202020204" pitchFamily="34" charset="0"/>
                        </a:rPr>
                        <a:t>Your TFC account number is the 13-digit Payment Reference number that will have been issued to you in your confirmation email when you first set up the TFC account. If you cannot locate it, please contact HMRC's helpline on 0300 123 4097.</a:t>
                      </a:r>
                      <a:endParaRPr lang="en-US"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8277864"/>
                  </a:ext>
                </a:extLst>
              </a:tr>
              <a:tr h="11001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Arial"/>
                          <a:ea typeface="+mn-ea"/>
                          <a:cs typeface="Arial"/>
                        </a:rPr>
                        <a:t>What is the maximum age a children in receipt of disability allowances can have a TFC account?</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dk1"/>
                          </a:solidFill>
                          <a:effectLst/>
                          <a:latin typeface="Arial" panose="020B0604020202020204" pitchFamily="34" charset="0"/>
                          <a:ea typeface="+mn-ea"/>
                          <a:cs typeface="Arial" panose="020B0604020202020204" pitchFamily="34" charset="0"/>
                        </a:rPr>
                        <a:t>A child in receipt of Disability Living Allowance, Personal Independence Payment, Armed Forces Independence Payment, Child Disability Payment (Scotland only) or Adult Disability Payment (Scotland only), or if they are certified as blind or severely sight-impaired, will be eligible for a TFC account until the 1 September after they turn 16 years old.</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5339217"/>
                  </a:ext>
                </a:extLst>
              </a:tr>
            </a:tbl>
          </a:graphicData>
        </a:graphic>
      </p:graphicFrame>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58C7E763-19BC-41D6-ABAD-B0468BB53C72}"/>
              </a:ext>
            </a:extLst>
          </p:cNvPr>
          <p:cNvSpPr txBox="1"/>
          <p:nvPr/>
        </p:nvSpPr>
        <p:spPr>
          <a:xfrm>
            <a:off x="194951" y="610879"/>
            <a:ext cx="2600139"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Tax-Free Childcare (TFC)</a:t>
            </a:r>
          </a:p>
        </p:txBody>
      </p:sp>
      <p:sp>
        <p:nvSpPr>
          <p:cNvPr id="5" name="Date Placeholder 4">
            <a:extLst>
              <a:ext uri="{FF2B5EF4-FFF2-40B4-BE49-F238E27FC236}">
                <a16:creationId xmlns:a16="http://schemas.microsoft.com/office/drawing/2014/main" id="{64059679-5B16-4C88-AB64-DAAD7B35A60E}"/>
              </a:ext>
            </a:extLst>
          </p:cNvPr>
          <p:cNvSpPr>
            <a:spLocks noGrp="1"/>
          </p:cNvSpPr>
          <p:nvPr>
            <p:ph type="dt" sz="half" idx="10"/>
          </p:nvPr>
        </p:nvSpPr>
        <p:spPr>
          <a:xfrm>
            <a:off x="361425" y="9959857"/>
            <a:ext cx="1764665" cy="569071"/>
          </a:xfrm>
        </p:spPr>
        <p:txBody>
          <a:bodyPr/>
          <a:lstStyle/>
          <a:p>
            <a:r>
              <a:rPr lang="en-US"/>
              <a:t>Autumn 2023</a:t>
            </a:r>
          </a:p>
        </p:txBody>
      </p:sp>
      <p:sp>
        <p:nvSpPr>
          <p:cNvPr id="7" name="Footer Placeholder 6">
            <a:extLst>
              <a:ext uri="{FF2B5EF4-FFF2-40B4-BE49-F238E27FC236}">
                <a16:creationId xmlns:a16="http://schemas.microsoft.com/office/drawing/2014/main" id="{A31BA8F8-FE40-4243-AAF3-2EF400118402}"/>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A8A7C03C-6343-42EB-BC98-CF23CEAB6315}"/>
              </a:ext>
            </a:extLst>
          </p:cNvPr>
          <p:cNvSpPr txBox="1"/>
          <p:nvPr/>
        </p:nvSpPr>
        <p:spPr>
          <a:xfrm>
            <a:off x="-561750" y="10204107"/>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4042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64713" y="246029"/>
            <a:ext cx="6904264"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11</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4318" y="10099683"/>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17" name="TextBox 16">
            <a:extLst>
              <a:ext uri="{FF2B5EF4-FFF2-40B4-BE49-F238E27FC236}">
                <a16:creationId xmlns:a16="http://schemas.microsoft.com/office/drawing/2014/main" id="{06C0088B-3F11-4140-BE3F-FCB458CF9E22}"/>
              </a:ext>
            </a:extLst>
          </p:cNvPr>
          <p:cNvSpPr txBox="1"/>
          <p:nvPr/>
        </p:nvSpPr>
        <p:spPr>
          <a:xfrm>
            <a:off x="212716" y="558843"/>
            <a:ext cx="2790789"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Tax-Free Childcare (TFC)</a:t>
            </a:r>
          </a:p>
        </p:txBody>
      </p:sp>
      <p:graphicFrame>
        <p:nvGraphicFramePr>
          <p:cNvPr id="20" name="Table 19">
            <a:extLst>
              <a:ext uri="{FF2B5EF4-FFF2-40B4-BE49-F238E27FC236}">
                <a16:creationId xmlns:a16="http://schemas.microsoft.com/office/drawing/2014/main" id="{7664FB28-DD1D-4B19-BF90-8DE43A4ABD39}"/>
              </a:ext>
            </a:extLst>
          </p:cNvPr>
          <p:cNvGraphicFramePr>
            <a:graphicFrameLocks noGrp="1"/>
          </p:cNvGraphicFramePr>
          <p:nvPr>
            <p:extLst>
              <p:ext uri="{D42A27DB-BD31-4B8C-83A1-F6EECF244321}">
                <p14:modId xmlns:p14="http://schemas.microsoft.com/office/powerpoint/2010/main" val="3686304873"/>
              </p:ext>
            </p:extLst>
          </p:nvPr>
        </p:nvGraphicFramePr>
        <p:xfrm>
          <a:off x="279957" y="912911"/>
          <a:ext cx="6840000" cy="8659625"/>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3140742">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Do I need to have a Tax-Free Childcare (TFC) account to be able to claim WAC funding?</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GB" sz="1200" b="0" i="0" u="none" strike="noStrike" kern="1200" noProof="0">
                          <a:solidFill>
                            <a:schemeClr val="tx1"/>
                          </a:solidFill>
                          <a:latin typeface="Arial"/>
                        </a:rPr>
                        <a:t>To be eligible to register for WAC funding, a TFC account must be in place for each child that you want to claim the WAC Allowance for. The childcare provider must also be signed up to the TFC scheme and accept TFC payments. Full eligibility criteria for the TFC accounts can be found at the following link. </a:t>
                      </a:r>
                      <a:r>
                        <a:rPr lang="en-GB" sz="1200" b="0" i="0" u="sng" strike="noStrike" kern="1200" noProof="0">
                          <a:solidFill>
                            <a:srgbClr val="1CBAE1"/>
                          </a:solidFill>
                          <a:latin typeface="Arial"/>
                          <a:hlinkClick r:id="rId2"/>
                        </a:rPr>
                        <a:t>Tax-Free Childcare - GOV.UK (www.gov.uk)</a:t>
                      </a:r>
                      <a:r>
                        <a:rPr lang="en-GB" sz="1200" b="0" i="0" u="none" strike="noStrike" kern="1200" noProof="0">
                          <a:solidFill>
                            <a:srgbClr val="1CBAE1"/>
                          </a:solidFill>
                          <a:latin typeface="Arial"/>
                          <a:hlinkClick r:id="rId2"/>
                        </a:rPr>
                        <a:t>. </a:t>
                      </a:r>
                      <a:endParaRPr lang="en-GB" sz="1200" b="0" i="0" u="none" strike="noStrike" kern="1200" noProof="0">
                        <a:solidFill>
                          <a:srgbClr val="1CBAE1"/>
                        </a:solidFill>
                        <a:latin typeface="Arial"/>
                      </a:endParaRPr>
                    </a:p>
                    <a:p>
                      <a:pPr marL="0" lvl="0" algn="l">
                        <a:buNone/>
                      </a:pPr>
                      <a:endParaRPr lang="en-GB" sz="1200" b="0" i="0" u="none" strike="noStrike" kern="1200" noProof="0">
                        <a:solidFill>
                          <a:srgbClr val="1CBAE1"/>
                        </a:solidFill>
                        <a:latin typeface="Arial"/>
                      </a:endParaRPr>
                    </a:p>
                    <a:p>
                      <a:pPr marL="0" lvl="0" algn="l">
                        <a:buNone/>
                      </a:pPr>
                      <a:r>
                        <a:rPr lang="en-GB" sz="1200" b="0" i="0" u="none" strike="noStrike" kern="1200" noProof="0">
                          <a:solidFill>
                            <a:schemeClr val="tx1"/>
                          </a:solidFill>
                          <a:latin typeface="Arial"/>
                        </a:rPr>
                        <a:t>Service personnel will be able to claim 80% of WAC costs back through JPA with the remaining 20% being paid directly into the TFC account from HMRC. </a:t>
                      </a:r>
                    </a:p>
                    <a:p>
                      <a:pPr marL="0" lvl="0" algn="l">
                        <a:buNone/>
                      </a:pPr>
                      <a:endParaRPr lang="en-US" sz="120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chemeClr val="tx1"/>
                          </a:solidFill>
                          <a:latin typeface="Arial"/>
                        </a:rPr>
                        <a:t>No claims can be submitted prior to the TFC being activated, and Service personnel have registered for WAC.</a:t>
                      </a:r>
                      <a:endParaRPr lang="en-GB" sz="1200" b="0" i="0" u="none" strike="noStrike" kern="1200" noProof="0">
                        <a:solidFill>
                          <a:schemeClr val="tx1"/>
                        </a:solidFill>
                        <a:highlight>
                          <a:srgbClr val="FFFF00"/>
                        </a:highligh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0547090"/>
                  </a:ext>
                </a:extLst>
              </a:tr>
              <a:tr h="1221203">
                <a:tc>
                  <a:txBody>
                    <a:bodyPr/>
                    <a:lstStyle/>
                    <a:p>
                      <a:pPr marL="0" lvl="0" algn="l">
                        <a:buNone/>
                      </a:pPr>
                      <a:r>
                        <a:rPr lang="en-US" sz="1200" b="1" i="0" u="none" strike="noStrike" kern="1200" noProof="0">
                          <a:solidFill>
                            <a:schemeClr val="tx1"/>
                          </a:solidFill>
                          <a:latin typeface="Arial"/>
                        </a:rPr>
                        <a:t>How long will it take a provider to register for a TFC account?</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a:solidFill>
                            <a:schemeClr val="tx1"/>
                          </a:solidFill>
                          <a:latin typeface="Arial"/>
                        </a:rPr>
                        <a:t>Provider registration is an automatic process. Once providers sign up online, parents will be able to view / pay within 48 hours. If your provider requires further information, HMRC have produced </a:t>
                      </a:r>
                      <a:r>
                        <a:rPr lang="en-US" sz="1200">
                          <a:solidFill>
                            <a:srgbClr val="1CBAE1"/>
                          </a:solidFill>
                          <a:latin typeface="Arial"/>
                          <a:hlinkClick r:id="rId3">
                            <a:extLst>
                              <a:ext uri="{A12FA001-AC4F-418D-AE19-62706E023703}">
                                <ahyp:hlinkClr xmlns:ahyp="http://schemas.microsoft.com/office/drawing/2018/hyperlinkcolor" val="tx"/>
                              </a:ext>
                            </a:extLst>
                          </a:hlinkClick>
                        </a:rPr>
                        <a:t>information for providers </a:t>
                      </a:r>
                      <a:r>
                        <a:rPr lang="en-US" sz="1200">
                          <a:solidFill>
                            <a:schemeClr val="tx1"/>
                          </a:solidFill>
                          <a:latin typeface="Arial"/>
                        </a:rPr>
                        <a:t>that is available on the </a:t>
                      </a:r>
                      <a:r>
                        <a:rPr lang="en-US" sz="1200">
                          <a:solidFill>
                            <a:srgbClr val="1CBAE1"/>
                          </a:solidFill>
                          <a:latin typeface="Arial"/>
                          <a:hlinkClick r:id="rId4">
                            <a:extLst>
                              <a:ext uri="{A12FA001-AC4F-418D-AE19-62706E023703}">
                                <ahyp:hlinkClr xmlns:ahyp="http://schemas.microsoft.com/office/drawing/2018/hyperlinkcolor" val="tx"/>
                              </a:ext>
                            </a:extLst>
                          </a:hlinkClick>
                        </a:rPr>
                        <a:t>Childcare Choices website</a:t>
                      </a:r>
                      <a:r>
                        <a:rPr lang="en-US" sz="1200">
                          <a:solidFill>
                            <a:schemeClr val="tx1"/>
                          </a:solidFill>
                          <a:latin typeface="Arial"/>
                        </a:rPr>
                        <a:t>.</a:t>
                      </a:r>
                    </a:p>
                    <a:p>
                      <a:pPr marL="0" lvl="0" algn="l">
                        <a:buNone/>
                      </a:pPr>
                      <a:r>
                        <a:rPr lang="en-US" sz="1200">
                          <a:solidFill>
                            <a:schemeClr val="tx1"/>
                          </a:solidFill>
                          <a:latin typeface="Arial"/>
                        </a:rPr>
                        <a:t>No WAC claims can be paid until the provider is registered with TFC. Not all providers will be able to accept TFC payments.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048641"/>
                  </a:ext>
                </a:extLst>
              </a:tr>
              <a:tr h="1221203">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If a parent leaves the AFCVS with a certain amount of vouchers purchased and unused:</a:t>
                      </a:r>
                    </a:p>
                    <a:p>
                      <a:pPr marL="0" lvl="0" indent="0" algn="l">
                        <a:lnSpc>
                          <a:spcPct val="100000"/>
                        </a:lnSpc>
                        <a:spcBef>
                          <a:spcPts val="0"/>
                        </a:spcBef>
                        <a:spcAft>
                          <a:spcPts val="0"/>
                        </a:spcAft>
                        <a:buNone/>
                      </a:pPr>
                      <a:endParaRPr lang="en-US" sz="1200" b="1" i="0" u="none" strike="noStrike" kern="1200" noProof="0">
                        <a:solidFill>
                          <a:schemeClr val="tx1"/>
                        </a:solidFill>
                        <a:latin typeface="Arial"/>
                      </a:endParaRPr>
                    </a:p>
                    <a:p>
                      <a:pPr marL="342900" lvl="0" indent="-342900" algn="l">
                        <a:lnSpc>
                          <a:spcPct val="100000"/>
                        </a:lnSpc>
                        <a:spcBef>
                          <a:spcPts val="0"/>
                        </a:spcBef>
                        <a:spcAft>
                          <a:spcPts val="0"/>
                        </a:spcAft>
                        <a:buFont typeface="+mj-lt"/>
                        <a:buAutoNum type="alphaLcPeriod"/>
                      </a:pPr>
                      <a:r>
                        <a:rPr lang="en-US" sz="1200" b="1" i="0" u="none" strike="noStrike" kern="1200" noProof="0">
                          <a:solidFill>
                            <a:schemeClr val="tx1"/>
                          </a:solidFill>
                          <a:latin typeface="Arial"/>
                        </a:rPr>
                        <a:t>How long do they have to spend the vouchers?</a:t>
                      </a:r>
                    </a:p>
                    <a:p>
                      <a:pPr marL="342900" lvl="0" indent="-342900" algn="l">
                        <a:lnSpc>
                          <a:spcPct val="100000"/>
                        </a:lnSpc>
                        <a:spcBef>
                          <a:spcPts val="0"/>
                        </a:spcBef>
                        <a:spcAft>
                          <a:spcPts val="0"/>
                        </a:spcAft>
                        <a:buFont typeface="+mj-lt"/>
                        <a:buAutoNum type="alphaLcPeriod"/>
                      </a:pPr>
                      <a:endParaRPr lang="en-US" sz="1200" b="1" i="0" u="none" strike="noStrike" kern="1200" noProof="0">
                        <a:solidFill>
                          <a:schemeClr val="tx1"/>
                        </a:solidFill>
                        <a:latin typeface="Arial"/>
                      </a:endParaRPr>
                    </a:p>
                    <a:p>
                      <a:pPr marL="342900" lvl="0" indent="-342900" algn="l">
                        <a:lnSpc>
                          <a:spcPct val="100000"/>
                        </a:lnSpc>
                        <a:spcBef>
                          <a:spcPts val="0"/>
                        </a:spcBef>
                        <a:spcAft>
                          <a:spcPts val="0"/>
                        </a:spcAft>
                        <a:buFont typeface="+mj-lt"/>
                        <a:buAutoNum type="alphaLcPeriod"/>
                      </a:pPr>
                      <a:r>
                        <a:rPr lang="en-US" sz="1200" b="1" i="0" u="none" strike="noStrike" kern="1200" noProof="0">
                          <a:solidFill>
                            <a:schemeClr val="tx1"/>
                          </a:solidFill>
                          <a:latin typeface="Arial"/>
                        </a:rPr>
                        <a:t>Do they have to spend all their vouchers before they are able to start using their TFC account?</a:t>
                      </a:r>
                      <a:endParaRPr lang="en-US" sz="1200" b="1">
                        <a:solidFill>
                          <a:schemeClr val="tx1"/>
                        </a:solidFill>
                      </a:endParaRPr>
                    </a:p>
                    <a:p>
                      <a:pPr marL="342900" lvl="0" indent="-342900" algn="l">
                        <a:lnSpc>
                          <a:spcPct val="100000"/>
                        </a:lnSpc>
                        <a:spcBef>
                          <a:spcPts val="0"/>
                        </a:spcBef>
                        <a:spcAft>
                          <a:spcPts val="0"/>
                        </a:spcAft>
                        <a:buFont typeface="+mj-lt"/>
                        <a:buAutoNum type="alphaLcPeriod"/>
                      </a:pPr>
                      <a:endParaRPr lang="en-US" sz="1200" b="1" i="0" u="none" strike="noStrike" kern="1200" noProof="0">
                        <a:solidFill>
                          <a:schemeClr val="tx1"/>
                        </a:solidFill>
                        <a:latin typeface="Arial"/>
                      </a:endParaRPr>
                    </a:p>
                    <a:p>
                      <a:pPr marL="342900" lvl="0" indent="-342900" algn="l">
                        <a:lnSpc>
                          <a:spcPct val="100000"/>
                        </a:lnSpc>
                        <a:spcBef>
                          <a:spcPts val="0"/>
                        </a:spcBef>
                        <a:spcAft>
                          <a:spcPts val="0"/>
                        </a:spcAft>
                        <a:buFont typeface="+mj-lt"/>
                        <a:buAutoNum type="alphaLcPeriod"/>
                      </a:pPr>
                      <a:r>
                        <a:rPr lang="en-US" sz="1200" b="1" i="0" u="none" strike="noStrike" kern="1200" noProof="0">
                          <a:solidFill>
                            <a:schemeClr val="tx1"/>
                          </a:solidFill>
                          <a:latin typeface="Arial"/>
                        </a:rPr>
                        <a:t>Will they be able to claim for a refund for any unused vouchers?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US" sz="1200" b="0" i="0" u="none" strike="noStrike" kern="1200" noProof="0">
                          <a:solidFill>
                            <a:schemeClr val="tx1"/>
                          </a:solidFill>
                          <a:latin typeface="Arial"/>
                        </a:rPr>
                        <a:t>Parents </a:t>
                      </a:r>
                      <a:r>
                        <a:rPr lang="en-US" sz="1200" b="1" i="0" u="none" strike="noStrike" kern="1200" noProof="0">
                          <a:solidFill>
                            <a:schemeClr val="tx1"/>
                          </a:solidFill>
                          <a:latin typeface="Arial"/>
                        </a:rPr>
                        <a:t>cannot</a:t>
                      </a:r>
                      <a:r>
                        <a:rPr lang="en-US" sz="1200" b="0" i="0" u="none" strike="noStrike" kern="1200" noProof="0">
                          <a:solidFill>
                            <a:schemeClr val="tx1"/>
                          </a:solidFill>
                          <a:latin typeface="Arial"/>
                        </a:rPr>
                        <a:t> be in the AFCVS and use TFC.</a:t>
                      </a:r>
                    </a:p>
                    <a:p>
                      <a:pPr rtl="0" fontAlgn="base"/>
                      <a:r>
                        <a:rPr lang="en-US" sz="1200" b="0" i="0" u="none" strike="noStrike" kern="1200" noProof="0">
                          <a:solidFill>
                            <a:schemeClr val="tx1"/>
                          </a:solidFill>
                          <a:latin typeface="Arial"/>
                        </a:rPr>
                        <a:t>If parents, choose to leave the AFCVS </a:t>
                      </a:r>
                      <a:r>
                        <a:rPr lang="en-GB" sz="1200" b="0" i="0" u="none" strike="noStrike" kern="1200" noProof="0">
                          <a:solidFill>
                            <a:schemeClr val="tx1"/>
                          </a:solidFill>
                          <a:latin typeface="Arial"/>
                        </a:rPr>
                        <a:t>for any reason (including to claim the WAC Allowance) </a:t>
                      </a:r>
                      <a:r>
                        <a:rPr lang="en-US" sz="1200" b="0" i="0" u="none" strike="noStrike" kern="1200" noProof="0">
                          <a:solidFill>
                            <a:schemeClr val="tx1"/>
                          </a:solidFill>
                          <a:latin typeface="Arial"/>
                        </a:rPr>
                        <a:t>they must note that they </a:t>
                      </a:r>
                      <a:r>
                        <a:rPr lang="en-US" sz="1200" b="1" i="0" u="none" strike="noStrike" kern="1200" noProof="0">
                          <a:solidFill>
                            <a:schemeClr val="tx1"/>
                          </a:solidFill>
                          <a:latin typeface="Arial"/>
                        </a:rPr>
                        <a:t>cannot</a:t>
                      </a:r>
                      <a:r>
                        <a:rPr lang="en-US" sz="1200" b="0" i="0" u="none" strike="noStrike" kern="1200" noProof="0">
                          <a:solidFill>
                            <a:schemeClr val="tx1"/>
                          </a:solidFill>
                          <a:latin typeface="Arial"/>
                        </a:rPr>
                        <a:t> re-join the scheme.</a:t>
                      </a:r>
                      <a:r>
                        <a:rPr lang="en-GB" sz="1200" b="0" i="0" u="none" strike="noStrike" kern="1200" noProof="0">
                          <a:solidFill>
                            <a:schemeClr val="tx1"/>
                          </a:solidFill>
                          <a:latin typeface="Arial"/>
                        </a:rPr>
                        <a:t> Service personnel could use the GOV.UK </a:t>
                      </a:r>
                      <a:r>
                        <a:rPr lang="en-GB" sz="1200" b="0" i="0" u="sng" strike="noStrike" kern="1200" noProof="0">
                          <a:solidFill>
                            <a:srgbClr val="1CBAE1"/>
                          </a:solidFill>
                          <a:latin typeface="Arial"/>
                          <a:hlinkClick r:id="rId5">
                            <a:extLst>
                              <a:ext uri="{A12FA001-AC4F-418D-AE19-62706E023703}">
                                <ahyp:hlinkClr xmlns:ahyp="http://schemas.microsoft.com/office/drawing/2018/hyperlinkcolor" val="tx"/>
                              </a:ext>
                            </a:extLst>
                          </a:hlinkClick>
                        </a:rPr>
                        <a:t>childcare calculator</a:t>
                      </a:r>
                      <a:r>
                        <a:rPr lang="en-GB" sz="1200" b="0" i="0" u="sng" strike="noStrike" kern="1200" noProof="0">
                          <a:solidFill>
                            <a:srgbClr val="1CBAE1"/>
                          </a:solidFill>
                          <a:latin typeface="Arial"/>
                        </a:rPr>
                        <a:t>.</a:t>
                      </a:r>
                      <a:r>
                        <a:rPr lang="en-GB" sz="1200" b="0" i="0" u="none" strike="noStrike" kern="1200" noProof="0">
                          <a:solidFill>
                            <a:schemeClr val="tx1"/>
                          </a:solidFill>
                          <a:latin typeface="Arial"/>
                        </a:rPr>
                        <a:t>  </a:t>
                      </a:r>
                    </a:p>
                    <a:p>
                      <a:pPr marL="0" lvl="0" indent="0" algn="l">
                        <a:lnSpc>
                          <a:spcPct val="100000"/>
                        </a:lnSpc>
                        <a:spcBef>
                          <a:spcPts val="0"/>
                        </a:spcBef>
                        <a:spcAft>
                          <a:spcPts val="0"/>
                        </a:spcAft>
                        <a:buNone/>
                      </a:pPr>
                      <a:endParaRPr lang="en-US" sz="1200" b="0" i="0" u="none" strike="noStrike" kern="1200" noProof="0">
                        <a:solidFill>
                          <a:schemeClr val="tx1"/>
                        </a:solidFill>
                        <a:latin typeface="Arial"/>
                      </a:endParaRPr>
                    </a:p>
                    <a:p>
                      <a:pPr marL="342900" lvl="0" indent="-342900" algn="l">
                        <a:lnSpc>
                          <a:spcPct val="100000"/>
                        </a:lnSpc>
                        <a:spcBef>
                          <a:spcPts val="0"/>
                        </a:spcBef>
                        <a:spcAft>
                          <a:spcPts val="0"/>
                        </a:spcAft>
                        <a:buFont typeface="+mj-lt"/>
                        <a:buAutoNum type="alphaLcPeriod"/>
                      </a:pPr>
                      <a:r>
                        <a:rPr lang="en-US" sz="1200" b="0" i="0" u="none" strike="noStrike" kern="1200" noProof="0">
                          <a:solidFill>
                            <a:schemeClr val="tx1"/>
                          </a:solidFill>
                          <a:latin typeface="Arial"/>
                        </a:rPr>
                        <a:t>Parents should check with their voucher company whether there is a limit to the time the vouchers must be used. </a:t>
                      </a:r>
                    </a:p>
                    <a:p>
                      <a:pPr marL="342900" lvl="0" indent="-342900" algn="l">
                        <a:lnSpc>
                          <a:spcPct val="100000"/>
                        </a:lnSpc>
                        <a:spcBef>
                          <a:spcPts val="0"/>
                        </a:spcBef>
                        <a:spcAft>
                          <a:spcPts val="0"/>
                        </a:spcAft>
                        <a:buFont typeface="+mj-lt"/>
                        <a:buAutoNum type="alphaLcPeriod"/>
                      </a:pPr>
                      <a:endParaRPr lang="en-US" sz="1200" b="0" i="0" u="none" strike="noStrike" kern="1200" noProof="0">
                        <a:solidFill>
                          <a:schemeClr val="tx1"/>
                        </a:solidFill>
                        <a:latin typeface="Arial"/>
                      </a:endParaRPr>
                    </a:p>
                    <a:p>
                      <a:pPr marL="342900" lvl="0" indent="-342900" algn="l">
                        <a:lnSpc>
                          <a:spcPct val="100000"/>
                        </a:lnSpc>
                        <a:spcBef>
                          <a:spcPts val="0"/>
                        </a:spcBef>
                        <a:spcAft>
                          <a:spcPts val="0"/>
                        </a:spcAft>
                        <a:buFont typeface="+mj-lt"/>
                        <a:buAutoNum type="alphaLcPeriod"/>
                      </a:pPr>
                      <a:r>
                        <a:rPr lang="en-US" sz="1200" b="0" i="0" u="none" strike="noStrike" kern="1200" noProof="0">
                          <a:solidFill>
                            <a:schemeClr val="tx1"/>
                          </a:solidFill>
                          <a:latin typeface="Arial"/>
                        </a:rPr>
                        <a:t>No, they do not. Vouchers accumulated before joining TFC could be used for holiday care.</a:t>
                      </a:r>
                      <a:endParaRPr lang="en-US" sz="1200">
                        <a:solidFill>
                          <a:schemeClr val="tx1"/>
                        </a:solidFill>
                      </a:endParaRPr>
                    </a:p>
                    <a:p>
                      <a:pPr marL="342900" lvl="0" indent="-342900" algn="l">
                        <a:lnSpc>
                          <a:spcPct val="100000"/>
                        </a:lnSpc>
                        <a:spcBef>
                          <a:spcPts val="0"/>
                        </a:spcBef>
                        <a:spcAft>
                          <a:spcPts val="0"/>
                        </a:spcAft>
                        <a:buFont typeface="+mj-lt"/>
                        <a:buAutoNum type="alphaLcPeriod"/>
                      </a:pPr>
                      <a:endParaRPr lang="en-US" sz="1200" b="0" i="0" u="none" strike="noStrike" kern="1200" noProof="0">
                        <a:solidFill>
                          <a:schemeClr val="tx1"/>
                        </a:solidFill>
                        <a:latin typeface="Arial"/>
                      </a:endParaRPr>
                    </a:p>
                    <a:p>
                      <a:pPr marL="342900" lvl="0" indent="-342900" algn="l">
                        <a:lnSpc>
                          <a:spcPct val="100000"/>
                        </a:lnSpc>
                        <a:spcBef>
                          <a:spcPts val="0"/>
                        </a:spcBef>
                        <a:spcAft>
                          <a:spcPts val="0"/>
                        </a:spcAft>
                        <a:buAutoNum type="alphaLcPeriod"/>
                      </a:pPr>
                      <a:r>
                        <a:rPr lang="en-US" sz="1200" b="0" i="0" u="none" strike="noStrike" kern="1200" noProof="0">
                          <a:solidFill>
                            <a:schemeClr val="tx1"/>
                          </a:solidFill>
                          <a:latin typeface="Arial"/>
                          <a:cs typeface="Arial"/>
                        </a:rPr>
                        <a:t>Refunds are not possible under salary sacrifice contracts. Once your pay has been exchanged for a childcare voucher under contract, it is generally not possible to reverse it back through the payroll. In circumstances where a refund is allowed, the refund would be returned to your employer and paid to you through payroll and would be subject to tax and national insurance in the normal way. </a:t>
                      </a:r>
                      <a:r>
                        <a:rPr lang="en-US" sz="1200" b="0" i="0" u="none" strike="noStrike" kern="1200" noProof="0">
                          <a:solidFill>
                            <a:schemeClr val="tx1"/>
                          </a:solidFill>
                          <a:latin typeface="Arial"/>
                        </a:rPr>
                        <a:t>Parents should check what the process is with their voucher company.</a:t>
                      </a:r>
                    </a:p>
                    <a:p>
                      <a:pPr marL="0" lvl="0" indent="0" algn="l">
                        <a:lnSpc>
                          <a:spcPct val="100000"/>
                        </a:lnSpc>
                        <a:spcBef>
                          <a:spcPts val="0"/>
                        </a:spcBef>
                        <a:spcAft>
                          <a:spcPts val="0"/>
                        </a:spcAft>
                        <a:buNone/>
                      </a:pPr>
                      <a:endParaRPr lang="en-US" sz="1200" b="0" i="0" u="none" strike="noStrike" kern="1200" noProof="0">
                        <a:solidFill>
                          <a:schemeClr val="tx1"/>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chemeClr val="tx1"/>
                          </a:solidFill>
                          <a:effectLst/>
                          <a:latin typeface="Arial"/>
                          <a:cs typeface="Arial"/>
                        </a:rPr>
                        <a:t>Like all government policies, WAC is subject to review, and its terms are subject to alteration. Appropriate notice will be given of any such changes. </a:t>
                      </a:r>
                      <a:endParaRPr lang="en-US" sz="120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1794079"/>
                  </a:ext>
                </a:extLst>
              </a:tr>
            </a:tbl>
          </a:graphicData>
        </a:graphic>
      </p:graphicFrame>
      <p:cxnSp>
        <p:nvCxnSpPr>
          <p:cNvPr id="10" name="Straight Arrow Connector 9">
            <a:extLst>
              <a:ext uri="{FF2B5EF4-FFF2-40B4-BE49-F238E27FC236}">
                <a16:creationId xmlns:a16="http://schemas.microsoft.com/office/drawing/2014/main" id="{16F007F2-6964-4D2C-B2ED-B295B44EEDF0}"/>
              </a:ext>
            </a:extLst>
          </p:cNvPr>
          <p:cNvCxnSpPr/>
          <p:nvPr/>
        </p:nvCxnSpPr>
        <p:spPr>
          <a:xfrm flipV="1">
            <a:off x="212716"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6B9D8181-691F-409D-8907-AB9A0317ADC5}"/>
              </a:ext>
            </a:extLst>
          </p:cNvPr>
          <p:cNvSpPr>
            <a:spLocks noGrp="1"/>
          </p:cNvSpPr>
          <p:nvPr>
            <p:ph type="dt" sz="half" idx="10"/>
          </p:nvPr>
        </p:nvSpPr>
        <p:spPr>
          <a:xfrm>
            <a:off x="393873" y="9955493"/>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50624CB0-9709-42FA-9E7F-46E34017264B}"/>
              </a:ext>
            </a:extLst>
          </p:cNvPr>
          <p:cNvSpPr>
            <a:spLocks noGrp="1"/>
          </p:cNvSpPr>
          <p:nvPr>
            <p:ph type="ftr" sz="quarter" idx="11"/>
          </p:nvPr>
        </p:nvSpPr>
        <p:spPr>
          <a:xfrm>
            <a:off x="5167947" y="9971535"/>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9D55C86D-5344-4289-BA30-B70931A83AD0}"/>
              </a:ext>
            </a:extLst>
          </p:cNvPr>
          <p:cNvSpPr txBox="1"/>
          <p:nvPr/>
        </p:nvSpPr>
        <p:spPr>
          <a:xfrm>
            <a:off x="-561750" y="10227834"/>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398607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64713" y="246029"/>
            <a:ext cx="6904264"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12 </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4318" y="10085486"/>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BBCD1817-3040-4D45-B081-4829B76BDE4C}"/>
              </a:ext>
            </a:extLst>
          </p:cNvPr>
          <p:cNvSpPr txBox="1"/>
          <p:nvPr/>
        </p:nvSpPr>
        <p:spPr>
          <a:xfrm rot="2367475">
            <a:off x="4933397" y="704447"/>
            <a:ext cx="3084170" cy="461665"/>
          </a:xfrm>
          <a:prstGeom prst="rect">
            <a:avLst/>
          </a:prstGeom>
          <a:noFill/>
        </p:spPr>
        <p:txBody>
          <a:bodyPr wrap="square" lIns="91440" tIns="45720" rIns="91440" bIns="45720" rtlCol="0" anchor="t">
            <a:spAutoFit/>
          </a:bodyPr>
          <a:lstStyle/>
          <a:p>
            <a:pPr algn="ctr"/>
            <a:endParaRPr lang="en-GB" sz="2400">
              <a:solidFill>
                <a:srgbClr val="303942"/>
              </a:solidFill>
              <a:latin typeface="Arial"/>
              <a:cs typeface="Arial"/>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17" name="TextBox 16">
            <a:extLst>
              <a:ext uri="{FF2B5EF4-FFF2-40B4-BE49-F238E27FC236}">
                <a16:creationId xmlns:a16="http://schemas.microsoft.com/office/drawing/2014/main" id="{06C0088B-3F11-4140-BE3F-FCB458CF9E22}"/>
              </a:ext>
            </a:extLst>
          </p:cNvPr>
          <p:cNvSpPr txBox="1"/>
          <p:nvPr/>
        </p:nvSpPr>
        <p:spPr>
          <a:xfrm>
            <a:off x="226944" y="528818"/>
            <a:ext cx="6974481"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Tax-Free Childcare (TFC)</a:t>
            </a:r>
          </a:p>
        </p:txBody>
      </p:sp>
      <p:graphicFrame>
        <p:nvGraphicFramePr>
          <p:cNvPr id="20" name="Table 19">
            <a:extLst>
              <a:ext uri="{FF2B5EF4-FFF2-40B4-BE49-F238E27FC236}">
                <a16:creationId xmlns:a16="http://schemas.microsoft.com/office/drawing/2014/main" id="{7664FB28-DD1D-4B19-BF90-8DE43A4ABD39}"/>
              </a:ext>
            </a:extLst>
          </p:cNvPr>
          <p:cNvGraphicFramePr>
            <a:graphicFrameLocks noGrp="1"/>
          </p:cNvGraphicFramePr>
          <p:nvPr>
            <p:extLst>
              <p:ext uri="{D42A27DB-BD31-4B8C-83A1-F6EECF244321}">
                <p14:modId xmlns:p14="http://schemas.microsoft.com/office/powerpoint/2010/main" val="1255586410"/>
              </p:ext>
            </p:extLst>
          </p:nvPr>
        </p:nvGraphicFramePr>
        <p:xfrm>
          <a:off x="264713" y="877524"/>
          <a:ext cx="6840000" cy="8787755"/>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2805230">
                <a:tc>
                  <a:txBody>
                    <a:bodyPr/>
                    <a:lstStyle/>
                    <a:p>
                      <a:pPr marL="0" lvl="0" algn="l">
                        <a:buNone/>
                      </a:pPr>
                      <a:r>
                        <a:rPr lang="en-GB" sz="1200" b="1" i="0" kern="1200">
                          <a:solidFill>
                            <a:schemeClr val="dk1"/>
                          </a:solidFill>
                          <a:effectLst/>
                          <a:latin typeface="Arial"/>
                          <a:ea typeface="+mn-ea"/>
                          <a:cs typeface="Arial"/>
                        </a:rPr>
                        <a:t>Can I use the MOD's TFC Manual process to claim the WAC allowance overseas?</a:t>
                      </a:r>
                      <a:endParaRPr lang="en-US" sz="1200" b="1" i="0" u="none" strike="noStrike" kern="1200" noProof="0">
                        <a:solidFill>
                          <a:schemeClr val="tx1"/>
                        </a:solidFill>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GB" sz="1200" b="0" i="0" kern="1200">
                          <a:solidFill>
                            <a:schemeClr val="dk1"/>
                          </a:solidFill>
                          <a:effectLst/>
                          <a:latin typeface="Arial"/>
                          <a:ea typeface="+mn-ea"/>
                          <a:cs typeface="Arial"/>
                        </a:rPr>
                        <a:t>Serving personnel assigned overseas accompanied by their family are not eligible to join the WAC scheme even if the provider already accepts TFC payments.</a:t>
                      </a:r>
                    </a:p>
                    <a:p>
                      <a:pPr marL="0" lvl="0" algn="l">
                        <a:buNone/>
                      </a:pPr>
                      <a:endParaRPr lang="en-GB" sz="1200" b="0" i="0" kern="1200">
                        <a:solidFill>
                          <a:schemeClr val="dk1"/>
                        </a:solidFill>
                        <a:effectLst/>
                        <a:latin typeface="Arial"/>
                        <a:ea typeface="+mn-ea"/>
                        <a:cs typeface="Arial"/>
                      </a:endParaRPr>
                    </a:p>
                    <a:p>
                      <a:pPr marL="0" lvl="0" algn="l">
                        <a:buNone/>
                      </a:pPr>
                      <a:r>
                        <a:rPr lang="en-GB" sz="1200" b="0" i="0" kern="1200">
                          <a:solidFill>
                            <a:schemeClr val="dk1"/>
                          </a:solidFill>
                          <a:effectLst/>
                          <a:latin typeface="Arial" panose="020B0604020202020204" pitchFamily="34" charset="0"/>
                          <a:ea typeface="+mn-ea"/>
                          <a:cs typeface="Arial" panose="020B0604020202020204" pitchFamily="34" charset="0"/>
                        </a:rPr>
                        <a:t>The WAC policy team have commenced work to consider the options available for an overseas childcare offer. </a:t>
                      </a:r>
                      <a:r>
                        <a:rPr lang="en-GB" sz="1200" b="0" i="0" u="none" strike="noStrike" kern="1200">
                          <a:solidFill>
                            <a:srgbClr val="000000"/>
                          </a:solidFill>
                          <a:effectLst/>
                          <a:latin typeface="Arial" panose="020B0604020202020204" pitchFamily="34" charset="0"/>
                          <a:ea typeface="+mn-ea"/>
                          <a:cs typeface="Arial" panose="020B0604020202020204" pitchFamily="34" charset="0"/>
                        </a:rPr>
                        <a:t>The </a:t>
                      </a:r>
                      <a:r>
                        <a:rPr lang="en-GB" sz="1200" b="0" i="0" u="none" strike="noStrike" kern="1200">
                          <a:solidFill>
                            <a:srgbClr val="000000"/>
                          </a:solidFill>
                          <a:effectLst/>
                          <a:latin typeface="Arial"/>
                          <a:ea typeface="+mn-ea"/>
                          <a:cs typeface="Arial"/>
                        </a:rPr>
                        <a:t>overseas picture is more complex, and it may be that one solution will not fit all countries. </a:t>
                      </a:r>
                    </a:p>
                    <a:p>
                      <a:pPr marL="0" lvl="0" algn="l">
                        <a:buNone/>
                      </a:pPr>
                      <a:endParaRPr lang="en-GB" sz="1200" b="0" i="0" kern="1200">
                        <a:solidFill>
                          <a:schemeClr val="dk1"/>
                        </a:solidFill>
                        <a:effectLst/>
                        <a:latin typeface="Arial"/>
                        <a:ea typeface="+mn-ea"/>
                        <a:cs typeface="Arial"/>
                      </a:endParaRPr>
                    </a:p>
                    <a:p>
                      <a:pPr marL="0" lvl="0" algn="l">
                        <a:buNone/>
                      </a:pPr>
                      <a:r>
                        <a:rPr lang="en-GB" sz="1200" b="0" i="0" kern="1200">
                          <a:solidFill>
                            <a:schemeClr val="dk1"/>
                          </a:solidFill>
                          <a:effectLst/>
                          <a:latin typeface="Arial"/>
                          <a:ea typeface="+mn-ea"/>
                          <a:cs typeface="Arial"/>
                        </a:rPr>
                        <a:t>Service personnel serving overseas unaccompanied with their family remaining in the UK are eligible to claim WAC if the eligibility criteria is met.</a:t>
                      </a:r>
                    </a:p>
                    <a:p>
                      <a:pPr marL="0" lvl="0" algn="l">
                        <a:buNone/>
                      </a:pPr>
                      <a:endParaRPr lang="en-GB" sz="1200" b="0" i="0" kern="1200">
                        <a:solidFill>
                          <a:schemeClr val="dk1"/>
                        </a:solidFill>
                        <a:effectLst/>
                        <a:latin typeface="Arial"/>
                        <a:ea typeface="+mn-ea"/>
                        <a:cs typeface="Arial"/>
                      </a:endParaRPr>
                    </a:p>
                    <a:p>
                      <a:pPr marL="0" lvl="0" algn="l">
                        <a:buNone/>
                      </a:pPr>
                      <a:r>
                        <a:rPr lang="en-GB" sz="1200" b="0" i="0" kern="1200">
                          <a:solidFill>
                            <a:schemeClr val="dk1"/>
                          </a:solidFill>
                          <a:effectLst/>
                          <a:latin typeface="Arial"/>
                          <a:ea typeface="+mn-ea"/>
                          <a:cs typeface="Arial"/>
                        </a:rPr>
                        <a:t>The TFC manual process cannot be used to claim WAC funding.</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0889779"/>
                  </a:ext>
                </a:extLst>
              </a:tr>
              <a:tr h="1802793">
                <a:tc>
                  <a:txBody>
                    <a:bodyPr/>
                    <a:lstStyle/>
                    <a:p>
                      <a:pPr marL="0" lvl="0" algn="l">
                        <a:buNone/>
                      </a:pPr>
                      <a:r>
                        <a:rPr lang="en-US" sz="1200" b="1" i="0" u="none" strike="noStrike" kern="1200" noProof="0">
                          <a:solidFill>
                            <a:schemeClr val="tx1"/>
                          </a:solidFill>
                          <a:latin typeface="Arial"/>
                        </a:rPr>
                        <a:t>I can’t find any reference to WAC on the TFC website.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a:solidFill>
                            <a:schemeClr val="tx1"/>
                          </a:solidFill>
                          <a:latin typeface="Arial"/>
                        </a:rPr>
                        <a:t>WAC is a Defence initiative and is not referenced on the TFC website. For more information about WAC, families can visit:</a:t>
                      </a:r>
                    </a:p>
                    <a:p>
                      <a:pPr rtl="0" fontAlgn="base"/>
                      <a:r>
                        <a:rPr lang="en-GB" sz="1200" b="0" i="0" kern="1200">
                          <a:solidFill>
                            <a:schemeClr val="dk1"/>
                          </a:solidFill>
                          <a:effectLst/>
                          <a:latin typeface="Arial"/>
                          <a:ea typeface="+mn-ea"/>
                          <a:cs typeface="Arial"/>
                        </a:rPr>
                        <a:t>Discover my benefits: </a:t>
                      </a:r>
                    </a:p>
                    <a:p>
                      <a:pPr rtl="0" fontAlgn="base"/>
                      <a:r>
                        <a:rPr lang="en-GB" sz="1200" b="0" i="0" u="sng" strike="noStrike" kern="1200">
                          <a:solidFill>
                            <a:schemeClr val="dk1"/>
                          </a:solidFill>
                          <a:effectLst/>
                          <a:latin typeface="Arial"/>
                          <a:ea typeface="+mn-ea"/>
                          <a:cs typeface="Arial"/>
                          <a:hlinkClick r:id="rId2"/>
                        </a:rPr>
                        <a:t>Army page</a:t>
                      </a:r>
                      <a:r>
                        <a:rPr lang="en-GB" sz="1200" b="0" i="0" u="none" strike="noStrike" kern="1200">
                          <a:solidFill>
                            <a:schemeClr val="dk1"/>
                          </a:solidFill>
                          <a:effectLst/>
                          <a:latin typeface="Arial"/>
                          <a:ea typeface="+mn-ea"/>
                          <a:cs typeface="Arial"/>
                        </a:rPr>
                        <a:t>  </a:t>
                      </a:r>
                      <a:r>
                        <a:rPr lang="en-GB" sz="1200" b="0" i="0" u="sng" strike="noStrike" kern="1200">
                          <a:solidFill>
                            <a:schemeClr val="dk1"/>
                          </a:solidFill>
                          <a:effectLst/>
                          <a:latin typeface="Arial"/>
                          <a:ea typeface="+mn-ea"/>
                          <a:cs typeface="Arial"/>
                          <a:hlinkClick r:id="rId3"/>
                        </a:rPr>
                        <a:t>RAF </a:t>
                      </a:r>
                      <a:r>
                        <a:rPr lang="en-GB" sz="1200" b="0" i="0" u="none" strike="noStrike" kern="1200">
                          <a:solidFill>
                            <a:schemeClr val="dk1"/>
                          </a:solidFill>
                          <a:effectLst/>
                          <a:latin typeface="Arial"/>
                          <a:ea typeface="+mn-ea"/>
                          <a:cs typeface="Arial"/>
                          <a:hlinkClick r:id="rId3"/>
                        </a:rPr>
                        <a:t>page</a:t>
                      </a:r>
                      <a:r>
                        <a:rPr lang="en-GB" sz="1200" b="0" i="0" u="none" strike="noStrike" kern="1200">
                          <a:solidFill>
                            <a:schemeClr val="dk1"/>
                          </a:solidFill>
                          <a:effectLst/>
                          <a:latin typeface="Arial"/>
                          <a:ea typeface="+mn-ea"/>
                          <a:cs typeface="Arial"/>
                        </a:rPr>
                        <a:t> </a:t>
                      </a:r>
                      <a:r>
                        <a:rPr lang="en-GB" sz="1200" b="0" i="0" u="none" strike="noStrike" kern="1200">
                          <a:solidFill>
                            <a:schemeClr val="dk1"/>
                          </a:solidFill>
                          <a:effectLst/>
                          <a:latin typeface="Arial"/>
                          <a:ea typeface="+mn-ea"/>
                          <a:cs typeface="Arial"/>
                          <a:hlinkClick r:id="rId4"/>
                        </a:rPr>
                        <a:t>Royal</a:t>
                      </a:r>
                      <a:r>
                        <a:rPr lang="en-GB" sz="1200" b="0" i="0" u="sng" strike="noStrike" kern="1200">
                          <a:solidFill>
                            <a:schemeClr val="dk1"/>
                          </a:solidFill>
                          <a:effectLst/>
                          <a:latin typeface="Arial"/>
                          <a:ea typeface="+mn-ea"/>
                          <a:cs typeface="Arial"/>
                          <a:hlinkClick r:id="rId4"/>
                        </a:rPr>
                        <a:t> Navy page</a:t>
                      </a:r>
                      <a:r>
                        <a:rPr lang="en-GB" sz="1200" b="0" i="0" kern="1200">
                          <a:solidFill>
                            <a:schemeClr val="dk1"/>
                          </a:solidFill>
                          <a:effectLst/>
                          <a:latin typeface="Arial"/>
                          <a:ea typeface="+mn-ea"/>
                          <a:cs typeface="Arial"/>
                        </a:rPr>
                        <a:t> </a:t>
                      </a:r>
                      <a:r>
                        <a:rPr lang="en-GB" sz="1200" b="0" i="0" u="sng" strike="noStrike" kern="1200">
                          <a:solidFill>
                            <a:schemeClr val="dk1"/>
                          </a:solidFill>
                          <a:effectLst/>
                          <a:latin typeface="Arial"/>
                          <a:ea typeface="+mn-ea"/>
                          <a:cs typeface="Arial"/>
                          <a:hlinkClick r:id="rId5"/>
                        </a:rPr>
                        <a:t>Royal Marines page</a:t>
                      </a:r>
                      <a:r>
                        <a:rPr lang="en-GB" sz="1200" b="0" i="0" kern="1200">
                          <a:solidFill>
                            <a:schemeClr val="dk1"/>
                          </a:solidFill>
                          <a:effectLst/>
                          <a:latin typeface="Arial"/>
                          <a:ea typeface="+mn-ea"/>
                          <a:cs typeface="Arial"/>
                        </a:rPr>
                        <a:t> </a:t>
                      </a:r>
                    </a:p>
                    <a:p>
                      <a:pPr rtl="0" fontAlgn="base"/>
                      <a:r>
                        <a:rPr lang="en-GB" sz="1200" b="0" i="0" kern="1200">
                          <a:solidFill>
                            <a:schemeClr val="dk1"/>
                          </a:solidFill>
                          <a:effectLst/>
                          <a:latin typeface="Arial"/>
                          <a:ea typeface="+mn-ea"/>
                          <a:cs typeface="Arial"/>
                        </a:rPr>
                        <a:t>Service personnel can find more WAC information on the </a:t>
                      </a: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b="0">
                          <a:solidFill>
                            <a:schemeClr val="tx1"/>
                          </a:solidFill>
                          <a:latin typeface="Arial"/>
                          <a:cs typeface="Arial"/>
                        </a:rPr>
                        <a:t>Defence Childcare Information page on </a:t>
                      </a:r>
                      <a:r>
                        <a:rPr lang="en-GB" sz="1200" u="sng" kern="1200">
                          <a:solidFill>
                            <a:schemeClr val="dk1"/>
                          </a:solidFill>
                          <a:effectLst/>
                          <a:latin typeface="Arial" panose="020B0604020202020204" pitchFamily="34" charset="0"/>
                          <a:ea typeface="+mn-ea"/>
                          <a:cs typeface="Arial" panose="020B0604020202020204" pitchFamily="34" charset="0"/>
                          <a:hlinkClick r:id="rId6"/>
                        </a:rPr>
                        <a:t>defnet</a:t>
                      </a:r>
                      <a:endParaRPr lang="en-GB" sz="1200" kern="1200">
                        <a:solidFill>
                          <a:schemeClr val="dk1"/>
                        </a:solidFill>
                        <a:effectLst/>
                        <a:latin typeface="Arial" panose="020B0604020202020204" pitchFamily="34" charset="0"/>
                        <a:ea typeface="+mn-ea"/>
                        <a:cs typeface="Arial" panose="020B0604020202020204" pitchFamily="34" charset="0"/>
                      </a:endParaRPr>
                    </a:p>
                    <a:p>
                      <a:pPr rtl="0" fontAlgn="base"/>
                      <a:r>
                        <a:rPr lang="en-US" sz="1200" b="0">
                          <a:solidFill>
                            <a:schemeClr val="tx1"/>
                          </a:solidFill>
                          <a:latin typeface="Arial"/>
                          <a:cs typeface="Arial"/>
                        </a:rPr>
                        <a:t>and </a:t>
                      </a:r>
                      <a:r>
                        <a:rPr lang="en-US" sz="1200" b="0">
                          <a:solidFill>
                            <a:schemeClr val="tx1"/>
                          </a:solidFill>
                          <a:latin typeface="Arial"/>
                          <a:cs typeface="Arial"/>
                          <a:hlinkClick r:id="rId7"/>
                        </a:rPr>
                        <a:t>Defence Connect</a:t>
                      </a:r>
                      <a:endParaRPr lang="en-US" sz="1200" b="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982014"/>
                  </a:ext>
                </a:extLst>
              </a:tr>
              <a:tr h="30861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tx1"/>
                          </a:solidFill>
                          <a:latin typeface="Arial"/>
                        </a:rPr>
                        <a:t>I use the salary </a:t>
                      </a:r>
                      <a:r>
                        <a:rPr lang="en-US" sz="1200" b="1" i="0" u="none" strike="noStrike" kern="1200" noProof="0">
                          <a:solidFill>
                            <a:schemeClr val="tx1"/>
                          </a:solidFill>
                          <a:latin typeface="Arial"/>
                          <a:ea typeface="+mn-ea"/>
                          <a:cs typeface="+mn-cs"/>
                        </a:rPr>
                        <a:t>sacrifice </a:t>
                      </a:r>
                      <a:r>
                        <a:rPr lang="en-GB" sz="1200" b="1" i="0" u="none" strike="noStrike" kern="1200">
                          <a:solidFill>
                            <a:schemeClr val="tx1"/>
                          </a:solidFill>
                          <a:latin typeface="Arial"/>
                          <a:ea typeface="+mn-ea"/>
                          <a:cs typeface="+mn-cs"/>
                        </a:rPr>
                        <a:t>Armed Forces Childcare Voucher Scheme (</a:t>
                      </a:r>
                      <a:r>
                        <a:rPr lang="en-US" sz="1200" b="1" i="0" u="none" strike="noStrike" kern="1200" noProof="0">
                          <a:solidFill>
                            <a:schemeClr val="tx1"/>
                          </a:solidFill>
                          <a:latin typeface="Arial"/>
                          <a:ea typeface="+mn-ea"/>
                          <a:cs typeface="+mn-cs"/>
                        </a:rPr>
                        <a:t>AFCVS) to pay for </a:t>
                      </a:r>
                      <a:r>
                        <a:rPr lang="en-US" sz="1200" b="1" i="0" u="none" strike="noStrike" kern="1200" noProof="0">
                          <a:solidFill>
                            <a:schemeClr val="tx1"/>
                          </a:solidFill>
                          <a:latin typeface="Arial"/>
                        </a:rPr>
                        <a:t>my wraparound childcare, can I claim the WAC Allowance?</a:t>
                      </a:r>
                      <a:endParaRPr lang="en-US" sz="1200" b="1">
                        <a:solidFill>
                          <a:schemeClr val="tx1"/>
                        </a:solidFill>
                      </a:endParaRPr>
                    </a:p>
                    <a:p>
                      <a:pPr marL="0" lvl="0" algn="l">
                        <a:buNone/>
                      </a:pPr>
                      <a:endParaRPr lang="en-US" sz="1200" b="1" i="0" u="none" strike="noStrike" kern="1200" noProof="0">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Parents using the AFCVS cannot claim the WAC Allowance. Parents must decide which scheme best suits them financially. </a:t>
                      </a:r>
                      <a:r>
                        <a:rPr lang="en-GB" sz="1200" b="0" i="0" u="none" strike="noStrike" kern="1200" noProof="0">
                          <a:solidFill>
                            <a:schemeClr val="tx1"/>
                          </a:solidFill>
                          <a:latin typeface="Arial"/>
                        </a:rPr>
                        <a:t>Service personnel could use the </a:t>
                      </a:r>
                      <a:r>
                        <a:rPr lang="en-GB" sz="1200" b="0" i="0" u="sng" strike="noStrike" kern="1200" noProof="0">
                          <a:solidFill>
                            <a:srgbClr val="1CBAE1"/>
                          </a:solidFill>
                          <a:latin typeface="Arial"/>
                          <a:hlinkClick r:id="rId8">
                            <a:extLst>
                              <a:ext uri="{A12FA001-AC4F-418D-AE19-62706E023703}">
                                <ahyp:hlinkClr xmlns:ahyp="http://schemas.microsoft.com/office/drawing/2018/hyperlinkcolor" val="tx"/>
                              </a:ext>
                            </a:extLst>
                          </a:hlinkClick>
                        </a:rPr>
                        <a:t>childcare calculator</a:t>
                      </a:r>
                      <a:r>
                        <a:rPr lang="en-GB" sz="1200" b="0" i="0" u="none" strike="noStrike" kern="1200" noProof="0">
                          <a:solidFill>
                            <a:srgbClr val="1CBAE1"/>
                          </a:solidFill>
                          <a:latin typeface="Arial"/>
                        </a:rPr>
                        <a:t> </a:t>
                      </a:r>
                      <a:r>
                        <a:rPr lang="en-GB" sz="1200" b="0" i="0" u="none" strike="noStrike" kern="1200" noProof="0">
                          <a:solidFill>
                            <a:schemeClr val="tx1"/>
                          </a:solidFill>
                          <a:latin typeface="Arial"/>
                        </a:rPr>
                        <a:t>on GOV.UK to help make an informed decision. </a:t>
                      </a:r>
                      <a:r>
                        <a:rPr lang="en-GB" sz="1200" b="0" i="0" kern="1200">
                          <a:solidFill>
                            <a:schemeClr val="tx1"/>
                          </a:solidFill>
                          <a:effectLst/>
                          <a:latin typeface="Arial"/>
                          <a:ea typeface="+mn-ea"/>
                          <a:cs typeface="Arial"/>
                        </a:rPr>
                        <a:t>Parents will need to bear in mind that this calculator will only give the 20% paid by HMRC, and that the remaining 80% </a:t>
                      </a:r>
                      <a:r>
                        <a:rPr lang="en-GB" sz="1200" b="0" i="0" kern="1200">
                          <a:solidFill>
                            <a:srgbClr val="000000"/>
                          </a:solidFill>
                          <a:effectLst/>
                          <a:latin typeface="Arial"/>
                          <a:ea typeface="+mn-ea"/>
                          <a:cs typeface="Arial"/>
                        </a:rPr>
                        <a:t>will be largely covered by the WAC, in some cases it will be covered in its entirety (depending on hours used and whether or not the childcare provider charges are within the capped rate for their area). </a:t>
                      </a:r>
                      <a:r>
                        <a:rPr lang="en-US" sz="1200" b="0" i="0" u="none" strike="noStrike" kern="1200" noProof="0">
                          <a:solidFill>
                            <a:srgbClr val="000000"/>
                          </a:solidFill>
                          <a:latin typeface="Arial"/>
                        </a:rPr>
                        <a:t>Please</a:t>
                      </a:r>
                      <a:r>
                        <a:rPr lang="en-US" sz="1200" b="0" i="0" u="none" strike="noStrike" kern="1200" noProof="0">
                          <a:solidFill>
                            <a:schemeClr val="tx1"/>
                          </a:solidFill>
                          <a:latin typeface="Arial"/>
                        </a:rPr>
                        <a:t> note, if parents choose to leave the AFCVS they cannot re-join the scheme.</a:t>
                      </a:r>
                    </a:p>
                    <a:p>
                      <a:pPr marL="0" lvl="0" algn="l">
                        <a:buNone/>
                      </a:pPr>
                      <a:endParaRPr lang="en-US" sz="1200" b="0" i="0" u="none" strike="noStrike" kern="1200" noProof="0">
                        <a:solidFill>
                          <a:schemeClr val="tx1"/>
                        </a:solidFill>
                        <a:latin typeface="Arial"/>
                      </a:endParaRPr>
                    </a:p>
                    <a:p>
                      <a:pPr marL="0" marR="0" lvl="0" indent="0" algn="l">
                        <a:lnSpc>
                          <a:spcPct val="100000"/>
                        </a:lnSpc>
                        <a:spcBef>
                          <a:spcPts val="0"/>
                        </a:spcBef>
                        <a:spcAft>
                          <a:spcPts val="0"/>
                        </a:spcAft>
                        <a:buNone/>
                      </a:pPr>
                      <a:r>
                        <a:rPr lang="en-GB" sz="1200" b="0" i="0" u="none" strike="noStrike" kern="1200" noProof="0">
                          <a:solidFill>
                            <a:schemeClr val="tx1"/>
                          </a:solidFill>
                          <a:effectLst/>
                          <a:latin typeface="Arial"/>
                          <a:cs typeface="Arial"/>
                        </a:rPr>
                        <a:t>Like all government policies, WAC is subject to review, and its terms are subject to alteration. Appropriate notice will be given of any such changes. </a:t>
                      </a:r>
                      <a:endParaRPr lang="en-US" sz="120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5883130"/>
                  </a:ext>
                </a:extLst>
              </a:tr>
              <a:tr h="10935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tx1"/>
                          </a:solidFill>
                          <a:latin typeface="Arial"/>
                        </a:rPr>
                        <a:t>I use AFCVS, how do I know if my provider accepts TFC payments?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rgbClr val="000000"/>
                          </a:solidFill>
                          <a:latin typeface="Arial"/>
                          <a:cs typeface="Arial"/>
                        </a:rPr>
                        <a:t>Providers that offer AFCVS should be able to take payments via TFC. Parents are advised to check with their providers before making a decision.</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422054"/>
                  </a:ext>
                </a:extLst>
              </a:tr>
            </a:tbl>
          </a:graphicData>
        </a:graphic>
      </p:graphicFrame>
      <p:cxnSp>
        <p:nvCxnSpPr>
          <p:cNvPr id="10" name="Straight Arrow Connector 9">
            <a:extLst>
              <a:ext uri="{FF2B5EF4-FFF2-40B4-BE49-F238E27FC236}">
                <a16:creationId xmlns:a16="http://schemas.microsoft.com/office/drawing/2014/main" id="{16F007F2-6964-4D2C-B2ED-B295B44EEDF0}"/>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6B9D8181-691F-409D-8907-AB9A0317ADC5}"/>
              </a:ext>
            </a:extLst>
          </p:cNvPr>
          <p:cNvSpPr>
            <a:spLocks noGrp="1"/>
          </p:cNvSpPr>
          <p:nvPr>
            <p:ph type="dt" sz="half" idx="10"/>
          </p:nvPr>
        </p:nvSpPr>
        <p:spPr>
          <a:xfrm>
            <a:off x="393873" y="9955493"/>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50624CB0-9709-42FA-9E7F-46E34017264B}"/>
              </a:ext>
            </a:extLst>
          </p:cNvPr>
          <p:cNvSpPr>
            <a:spLocks noGrp="1"/>
          </p:cNvSpPr>
          <p:nvPr>
            <p:ph type="ftr" sz="quarter" idx="11"/>
          </p:nvPr>
        </p:nvSpPr>
        <p:spPr>
          <a:xfrm>
            <a:off x="5167947" y="9971535"/>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9D55C86D-5344-4289-BA30-B70931A83AD0}"/>
              </a:ext>
            </a:extLst>
          </p:cNvPr>
          <p:cNvSpPr txBox="1"/>
          <p:nvPr/>
        </p:nvSpPr>
        <p:spPr>
          <a:xfrm>
            <a:off x="-561750" y="10227834"/>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71107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5" y="264455"/>
            <a:ext cx="6918269"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13</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270977"/>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D101E42A-B9BB-4CF0-B7AF-4EEDE17A48BD}"/>
              </a:ext>
            </a:extLst>
          </p:cNvPr>
          <p:cNvSpPr txBox="1"/>
          <p:nvPr/>
        </p:nvSpPr>
        <p:spPr>
          <a:xfrm>
            <a:off x="361425" y="535724"/>
            <a:ext cx="6840000"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Providers and rates</a:t>
            </a:r>
          </a:p>
        </p:txBody>
      </p:sp>
      <p:graphicFrame>
        <p:nvGraphicFramePr>
          <p:cNvPr id="11" name="Table 10">
            <a:extLst>
              <a:ext uri="{FF2B5EF4-FFF2-40B4-BE49-F238E27FC236}">
                <a16:creationId xmlns:a16="http://schemas.microsoft.com/office/drawing/2014/main" id="{3D498AA8-602A-4088-8BD2-FFEEC58D3A2C}"/>
              </a:ext>
            </a:extLst>
          </p:cNvPr>
          <p:cNvGraphicFramePr>
            <a:graphicFrameLocks noGrp="1"/>
          </p:cNvGraphicFramePr>
          <p:nvPr>
            <p:extLst>
              <p:ext uri="{D42A27DB-BD31-4B8C-83A1-F6EECF244321}">
                <p14:modId xmlns:p14="http://schemas.microsoft.com/office/powerpoint/2010/main" val="1323154039"/>
              </p:ext>
            </p:extLst>
          </p:nvPr>
        </p:nvGraphicFramePr>
        <p:xfrm>
          <a:off x="361425" y="928899"/>
          <a:ext cx="6840000" cy="911968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2166445">
                <a:tc>
                  <a:txBody>
                    <a:bodyPr/>
                    <a:lstStyle/>
                    <a:p>
                      <a:pPr marL="0" lvl="0" algn="l">
                        <a:buNone/>
                      </a:pPr>
                      <a:r>
                        <a:rPr lang="en-US" sz="1200" b="1" i="0" u="none" strike="noStrike" kern="1200" noProof="0">
                          <a:solidFill>
                            <a:schemeClr val="tx1"/>
                          </a:solidFill>
                          <a:latin typeface="Arial"/>
                        </a:rPr>
                        <a:t>What types of providers are included?</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US" sz="1200" b="0" i="0" u="none" strike="noStrike" kern="1200" noProof="0">
                          <a:solidFill>
                            <a:schemeClr val="tx1"/>
                          </a:solidFill>
                          <a:latin typeface="Arial"/>
                        </a:rPr>
                        <a:t>Registered providers include:</a:t>
                      </a:r>
                    </a:p>
                    <a:p>
                      <a:pPr lvl="0" algn="l">
                        <a:lnSpc>
                          <a:spcPct val="100000"/>
                        </a:lnSpc>
                        <a:spcBef>
                          <a:spcPts val="0"/>
                        </a:spcBef>
                        <a:spcAft>
                          <a:spcPts val="0"/>
                        </a:spcAft>
                        <a:buNone/>
                      </a:pPr>
                      <a:endParaRPr lang="en-US" sz="1200" b="0" i="0" u="none" strike="noStrike" kern="1200" noProof="0">
                        <a:solidFill>
                          <a:schemeClr val="tx1"/>
                        </a:solidFill>
                        <a:latin typeface="Arial"/>
                      </a:endParaRPr>
                    </a:p>
                    <a:p>
                      <a:pPr marL="285750" lvl="0" indent="-285750" algn="l">
                        <a:lnSpc>
                          <a:spcPct val="100000"/>
                        </a:lnSpc>
                        <a:spcBef>
                          <a:spcPts val="0"/>
                        </a:spcBef>
                        <a:spcAft>
                          <a:spcPts val="0"/>
                        </a:spcAft>
                        <a:buFont typeface="Arial" panose="020B0604020202020204" pitchFamily="34" charset="0"/>
                        <a:buChar char="•"/>
                      </a:pPr>
                      <a:r>
                        <a:rPr lang="en-US" sz="1200" b="1" i="0" u="none" strike="noStrike" kern="1200" noProof="0">
                          <a:solidFill>
                            <a:schemeClr val="tx1"/>
                          </a:solidFill>
                          <a:latin typeface="Arial"/>
                        </a:rPr>
                        <a:t>Schools - </a:t>
                      </a:r>
                      <a:r>
                        <a:rPr lang="en-US" sz="1200" b="0" i="0" u="none" strike="noStrike" kern="1200" noProof="0">
                          <a:solidFill>
                            <a:schemeClr val="tx1"/>
                          </a:solidFill>
                          <a:latin typeface="Arial"/>
                        </a:rPr>
                        <a:t>Includes registered Wraparound Childcare provided in a group setting by professionals who are not the child’s parent or </a:t>
                      </a:r>
                      <a:r>
                        <a:rPr lang="en-US" sz="1200" b="0" i="0" u="none" strike="noStrike" kern="1200" noProof="0" err="1">
                          <a:solidFill>
                            <a:schemeClr val="tx1"/>
                          </a:solidFill>
                          <a:latin typeface="Arial"/>
                        </a:rPr>
                        <a:t>carer</a:t>
                      </a:r>
                      <a:r>
                        <a:rPr lang="en-US" sz="1200" b="0" i="0" u="none" strike="noStrike" kern="1200" noProof="0">
                          <a:solidFill>
                            <a:schemeClr val="tx1"/>
                          </a:solidFill>
                          <a:latin typeface="Arial"/>
                        </a:rPr>
                        <a:t>. For example, providers may be run by private companies, nurseries, schools, sports and youth clubs or voluntary </a:t>
                      </a:r>
                      <a:r>
                        <a:rPr lang="en-US" sz="1200" b="0" i="0" u="none" strike="noStrike" kern="1200" noProof="0" err="1">
                          <a:solidFill>
                            <a:schemeClr val="tx1"/>
                          </a:solidFill>
                          <a:latin typeface="Arial"/>
                        </a:rPr>
                        <a:t>organisations</a:t>
                      </a:r>
                      <a:r>
                        <a:rPr lang="en-US" sz="1200" b="0" i="0" u="none" strike="noStrike" kern="1200" noProof="0">
                          <a:solidFill>
                            <a:schemeClr val="tx1"/>
                          </a:solidFill>
                          <a:latin typeface="Arial"/>
                        </a:rPr>
                        <a:t> such as charities.</a:t>
                      </a:r>
                    </a:p>
                    <a:p>
                      <a:pPr marL="0" lvl="0" indent="0" algn="l">
                        <a:lnSpc>
                          <a:spcPct val="100000"/>
                        </a:lnSpc>
                        <a:spcBef>
                          <a:spcPts val="0"/>
                        </a:spcBef>
                        <a:spcAft>
                          <a:spcPts val="0"/>
                        </a:spcAft>
                        <a:buFont typeface="Arial" panose="020B0604020202020204" pitchFamily="34" charset="0"/>
                        <a:buNone/>
                      </a:pPr>
                      <a:endParaRPr lang="en-US" sz="1200" b="0" i="0" u="none" strike="noStrike" kern="1200" noProof="0">
                        <a:solidFill>
                          <a:schemeClr val="tx1"/>
                        </a:solidFill>
                        <a:latin typeface="Arial"/>
                      </a:endParaRPr>
                    </a:p>
                    <a:p>
                      <a:pPr marL="285750" lvl="0" indent="-285750" algn="l">
                        <a:lnSpc>
                          <a:spcPct val="100000"/>
                        </a:lnSpc>
                        <a:spcBef>
                          <a:spcPts val="0"/>
                        </a:spcBef>
                        <a:spcAft>
                          <a:spcPts val="0"/>
                        </a:spcAft>
                        <a:buFont typeface="Arial" panose="020B0604020202020204" pitchFamily="34" charset="0"/>
                        <a:buChar char="•"/>
                      </a:pPr>
                      <a:r>
                        <a:rPr lang="en-US" sz="1200" b="1" i="0" u="none" strike="noStrike" kern="1200" noProof="0">
                          <a:solidFill>
                            <a:schemeClr val="tx1"/>
                          </a:solidFill>
                          <a:latin typeface="Arial"/>
                        </a:rPr>
                        <a:t>Childminders</a:t>
                      </a:r>
                      <a:r>
                        <a:rPr lang="en-US" sz="1200" b="0" i="0" u="none" strike="noStrike" kern="1200" noProof="0">
                          <a:solidFill>
                            <a:schemeClr val="tx1"/>
                          </a:solidFill>
                          <a:latin typeface="Arial"/>
                        </a:rPr>
                        <a:t> - A childminder is a registered child </a:t>
                      </a:r>
                      <a:r>
                        <a:rPr lang="en-US" sz="1200" b="0" i="0" u="none" strike="noStrike" kern="1200" noProof="0" err="1">
                          <a:solidFill>
                            <a:schemeClr val="tx1"/>
                          </a:solidFill>
                          <a:latin typeface="Arial"/>
                        </a:rPr>
                        <a:t>carer</a:t>
                      </a:r>
                      <a:r>
                        <a:rPr lang="en-US" sz="1200" b="0" i="0" u="none" strike="noStrike" kern="1200" noProof="0">
                          <a:solidFill>
                            <a:schemeClr val="tx1"/>
                          </a:solidFill>
                          <a:latin typeface="Arial"/>
                        </a:rPr>
                        <a:t> who works with children for more than two hours a day in their own home. This maximum hourly rate also includes registered nannies. </a:t>
                      </a:r>
                    </a:p>
                    <a:p>
                      <a:pPr marL="0" lvl="0" indent="0" algn="l">
                        <a:lnSpc>
                          <a:spcPct val="100000"/>
                        </a:lnSpc>
                        <a:spcBef>
                          <a:spcPts val="0"/>
                        </a:spcBef>
                        <a:spcAft>
                          <a:spcPts val="0"/>
                        </a:spcAft>
                        <a:buFont typeface="Arial" panose="020B0604020202020204" pitchFamily="34" charset="0"/>
                        <a:buNone/>
                      </a:pPr>
                      <a:endParaRPr lang="en-US" sz="1200" b="0" i="0" u="none" strike="noStrike" kern="1200" noProof="0">
                        <a:solidFill>
                          <a:schemeClr val="tx1"/>
                        </a:solidFill>
                        <a:latin typeface="Arial"/>
                      </a:endParaRPr>
                    </a:p>
                    <a:p>
                      <a:pPr marL="0" lvl="0" indent="0" algn="l">
                        <a:lnSpc>
                          <a:spcPct val="100000"/>
                        </a:lnSpc>
                        <a:spcBef>
                          <a:spcPts val="0"/>
                        </a:spcBef>
                        <a:spcAft>
                          <a:spcPts val="0"/>
                        </a:spcAft>
                        <a:buFont typeface="Arial" panose="020B0604020202020204" pitchFamily="34" charset="0"/>
                        <a:buNone/>
                      </a:pPr>
                      <a:r>
                        <a:rPr lang="en-US" sz="1200" b="0" i="0" u="none" strike="noStrike" kern="1200" noProof="0">
                          <a:solidFill>
                            <a:schemeClr val="tx1"/>
                          </a:solidFill>
                          <a:latin typeface="Arial"/>
                        </a:rPr>
                        <a:t>Excludes all types of informal childcare (for example, grandparents, friends, babysitters, etc.). </a:t>
                      </a:r>
                      <a:endParaRPr lang="en-US" sz="1200">
                        <a:solidFill>
                          <a:schemeClr val="tx1"/>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925749"/>
                  </a:ext>
                </a:extLst>
              </a:tr>
              <a:tr h="672345">
                <a:tc>
                  <a:txBody>
                    <a:bodyPr/>
                    <a:lstStyle/>
                    <a:p>
                      <a:pPr>
                        <a:lnSpc>
                          <a:spcPct val="107000"/>
                        </a:lnSpc>
                        <a:spcAft>
                          <a:spcPts val="800"/>
                        </a:spcAft>
                        <a:tabLst>
                          <a:tab pos="687070" algn="l"/>
                        </a:tabLst>
                      </a:pPr>
                      <a:r>
                        <a:rPr lang="en-GB"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does the capped rate 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tabLst>
                          <a:tab pos="687070" algn="l"/>
                        </a:tabLst>
                      </a:pPr>
                      <a:r>
                        <a:rPr lang="en-US" sz="1200">
                          <a:effectLst/>
                          <a:latin typeface="Arial" panose="020B0604020202020204" pitchFamily="34" charset="0"/>
                          <a:ea typeface="Calibri" panose="020F0502020204030204" pitchFamily="34" charset="0"/>
                          <a:cs typeface="Times New Roman" panose="02020603050405020304" pitchFamily="18" charset="0"/>
                        </a:rPr>
                        <a:t>The capped hourly rates are published in the DIN available on the </a:t>
                      </a:r>
                      <a:r>
                        <a:rPr lang="en-GB" sz="1200">
                          <a:effectLst/>
                          <a:latin typeface="Arial" panose="020B0604020202020204" pitchFamily="34" charset="0"/>
                          <a:ea typeface="Calibri" panose="020F0502020204030204" pitchFamily="34" charset="0"/>
                          <a:cs typeface="Times New Roman" panose="02020603050405020304" pitchFamily="18" charset="0"/>
                        </a:rPr>
                        <a:t>Defence Childcare Information page on either </a:t>
                      </a:r>
                      <a:r>
                        <a:rPr lang="en-GB" sz="12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defnet</a:t>
                      </a:r>
                      <a:r>
                        <a:rPr lang="en-GB" sz="1200">
                          <a:effectLst/>
                          <a:latin typeface="Arial" panose="020B0604020202020204" pitchFamily="34" charset="0"/>
                          <a:ea typeface="Calibri" panose="020F0502020204030204" pitchFamily="34" charset="0"/>
                          <a:cs typeface="Times New Roman" panose="02020603050405020304" pitchFamily="18" charset="0"/>
                        </a:rPr>
                        <a:t> </a:t>
                      </a:r>
                      <a:r>
                        <a:rPr lang="en-US" sz="1200">
                          <a:effectLst/>
                          <a:latin typeface="Arial" panose="020B0604020202020204" pitchFamily="34" charset="0"/>
                          <a:ea typeface="Calibri" panose="020F0502020204030204" pitchFamily="34" charset="0"/>
                          <a:cs typeface="Times New Roman" panose="02020603050405020304" pitchFamily="18" charset="0"/>
                        </a:rPr>
                        <a:t>or </a:t>
                      </a:r>
                      <a:r>
                        <a:rPr lang="en-US" sz="12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Defence Connect</a:t>
                      </a:r>
                      <a:r>
                        <a:rPr lang="en-US" sz="1200">
                          <a:effectLst/>
                          <a:latin typeface="Arial" panose="020B0604020202020204" pitchFamily="34" charset="0"/>
                          <a:ea typeface="Calibri" panose="020F0502020204030204" pitchFamily="34" charset="0"/>
                          <a:cs typeface="Times New Roman" panose="02020603050405020304" pitchFamily="18" charset="0"/>
                        </a:rPr>
                        <a:t> and will be updated annually. The MOD pays up to 80% of the capped hourly rate, the further 20% is topped up by HMRC via your TFC account. Parents are responsible for the payment of any amount over the capped hourly rate.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7151825"/>
                  </a:ext>
                </a:extLst>
              </a:tr>
              <a:tr h="6723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tx1"/>
                          </a:solidFill>
                          <a:latin typeface="Arial"/>
                        </a:rPr>
                        <a:t>Is the rate based on a national average? Costs can vary from area to area, is there an X-factor for the more expensive areas?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chemeClr val="tx1"/>
                          </a:solidFill>
                          <a:latin typeface="Arial"/>
                        </a:rPr>
                        <a:t>Costs are based on the </a:t>
                      </a:r>
                      <a:r>
                        <a:rPr lang="en-US" sz="1200" b="0" i="0" u="sng" strike="noStrike" kern="1200" noProof="0">
                          <a:solidFill>
                            <a:srgbClr val="1CBAE1"/>
                          </a:solidFill>
                          <a:latin typeface="Arial"/>
                          <a:hlinkClick r:id="rId4">
                            <a:extLst>
                              <a:ext uri="{A12FA001-AC4F-418D-AE19-62706E023703}">
                                <ahyp:hlinkClr xmlns:ahyp="http://schemas.microsoft.com/office/drawing/2018/hyperlinkcolor" val="tx"/>
                              </a:ext>
                            </a:extLst>
                          </a:hlinkClick>
                        </a:rPr>
                        <a:t>Coram</a:t>
                      </a:r>
                      <a:r>
                        <a:rPr lang="en-US" sz="1200" b="0" i="0" u="none" strike="noStrike" kern="1200" noProof="0">
                          <a:solidFill>
                            <a:schemeClr val="tx1"/>
                          </a:solidFill>
                          <a:latin typeface="Arial"/>
                        </a:rPr>
                        <a:t> (England, Scotland and Wales) and </a:t>
                      </a:r>
                      <a:r>
                        <a:rPr lang="en-US" sz="1200" b="0" i="0" u="sng" strike="noStrike" kern="1200" noProof="0">
                          <a:solidFill>
                            <a:srgbClr val="1CBAE1"/>
                          </a:solidFill>
                          <a:latin typeface="Arial"/>
                          <a:hlinkClick r:id="rId5">
                            <a:extLst>
                              <a:ext uri="{A12FA001-AC4F-418D-AE19-62706E023703}">
                                <ahyp:hlinkClr xmlns:ahyp="http://schemas.microsoft.com/office/drawing/2018/hyperlinkcolor" val="tx"/>
                              </a:ext>
                            </a:extLst>
                          </a:hlinkClick>
                        </a:rPr>
                        <a:t>Northern Ireland Childcare cost survey</a:t>
                      </a:r>
                      <a:r>
                        <a:rPr lang="en-US" sz="1200" b="0" i="0" u="none" strike="noStrike" kern="1200" noProof="0">
                          <a:solidFill>
                            <a:schemeClr val="tx1"/>
                          </a:solidFill>
                          <a:latin typeface="Arial"/>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noProof="0">
                        <a:solidFill>
                          <a:schemeClr val="tx1"/>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chemeClr val="tx1"/>
                          </a:solidFill>
                          <a:latin typeface="Arial"/>
                        </a:rPr>
                        <a:t>There is no X-factor for more expensive options. A copy of the rates can be found in </a:t>
                      </a:r>
                      <a:r>
                        <a:rPr lang="en-US" sz="1200" b="0" i="0" u="none" strike="noStrike" kern="1200" noProof="0">
                          <a:solidFill>
                            <a:schemeClr val="tx1"/>
                          </a:solidFill>
                          <a:latin typeface="Arial"/>
                          <a:hlinkClick r:id="rId6"/>
                        </a:rPr>
                        <a:t>2022DIN01-079</a:t>
                      </a:r>
                      <a:r>
                        <a:rPr lang="en-US" sz="1200" b="0" i="0" u="none" strike="noStrike" kern="1200" noProof="0">
                          <a:solidFill>
                            <a:schemeClr val="tx1"/>
                          </a:solidFill>
                          <a:latin typeface="Arial"/>
                        </a:rPr>
                        <a:t>.  </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5554441"/>
                  </a:ext>
                </a:extLst>
              </a:tr>
              <a:tr h="672345">
                <a:tc>
                  <a:txBody>
                    <a:bodyPr/>
                    <a:lstStyle/>
                    <a:p>
                      <a:pPr marL="0" lvl="0" algn="l">
                        <a:buNone/>
                      </a:pPr>
                      <a:r>
                        <a:rPr lang="en-US" sz="1200" b="1" i="0" u="none" strike="noStrike" kern="1200" noProof="0">
                          <a:solidFill>
                            <a:schemeClr val="tx1"/>
                          </a:solidFill>
                          <a:latin typeface="Arial"/>
                        </a:rPr>
                        <a:t>Our provider is a Nanny, can we claim WAC?</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GB" sz="1200" b="0" i="0" kern="1200">
                          <a:solidFill>
                            <a:schemeClr val="dk1"/>
                          </a:solidFill>
                          <a:effectLst/>
                          <a:latin typeface="Arial"/>
                          <a:ea typeface="+mn-ea"/>
                          <a:cs typeface="Arial"/>
                        </a:rPr>
                        <a:t>If you use a nanny to provide wraparound childcare, so long as they are Ofsted registered, have a Tax-Free Childcare (TFC) account and are able to accept TFC payments, you will be able to claim WAC, using the childminder rate.</a:t>
                      </a:r>
                      <a:endParaRPr lang="en-US" sz="120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3651391436"/>
                  </a:ext>
                </a:extLst>
              </a:tr>
              <a:tr h="2465264">
                <a:tc>
                  <a:txBody>
                    <a:bodyPr/>
                    <a:lstStyle/>
                    <a:p>
                      <a:pPr marL="0" lvl="0" algn="l">
                        <a:buNone/>
                      </a:pPr>
                      <a:r>
                        <a:rPr lang="en-US" sz="1200" b="1" i="0" u="none" strike="noStrike" kern="1200" noProof="0">
                          <a:solidFill>
                            <a:schemeClr val="tx1"/>
                          </a:solidFill>
                          <a:latin typeface="Arial"/>
                        </a:rPr>
                        <a:t>I use multiple providers that charge different rates, how do I work out my claim?</a:t>
                      </a: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US" sz="1200" b="0" i="0" u="none" strike="noStrike" noProof="0">
                          <a:latin typeface="Arial"/>
                        </a:rPr>
                        <a:t>You may claim hours from more than one provider, you will need to submit a separate claim for each different provider. When adding the claim to JPA you can add the calculation together and complete one claim line per child for that invoice period. If you use more than 20 hours per week per child at more than one provider, it is your responsibility to check which provider hours you will be better off claiming for as you may still only claim a max of 20 hours in total. </a:t>
                      </a:r>
                    </a:p>
                    <a:p>
                      <a:pPr lvl="0" algn="l">
                        <a:lnSpc>
                          <a:spcPct val="100000"/>
                        </a:lnSpc>
                        <a:spcBef>
                          <a:spcPts val="0"/>
                        </a:spcBef>
                        <a:spcAft>
                          <a:spcPts val="0"/>
                        </a:spcAft>
                        <a:buNone/>
                      </a:pPr>
                      <a:endParaRPr lang="en-US" sz="1200" b="0" i="0" u="none" strike="noStrike" noProof="0">
                        <a:solidFill>
                          <a:schemeClr val="tx1"/>
                        </a:solidFill>
                        <a:latin typeface="Arial"/>
                      </a:endParaRPr>
                    </a:p>
                    <a:p>
                      <a:pPr rtl="0" fontAlgn="base"/>
                      <a:r>
                        <a:rPr lang="en-US" sz="1200" b="0" i="0" u="none" strike="noStrike" noProof="0">
                          <a:latin typeface="Arial"/>
                        </a:rPr>
                        <a:t>Please see the</a:t>
                      </a:r>
                      <a:r>
                        <a:rPr lang="en-US" sz="1200" b="0" i="0" u="none" strike="noStrike" noProof="0">
                          <a:solidFill>
                            <a:schemeClr val="tx1"/>
                          </a:solidFill>
                          <a:latin typeface="Arial"/>
                        </a:rPr>
                        <a:t> 'How to Claim' document (available as a resource on the WAC page at </a:t>
                      </a:r>
                      <a:r>
                        <a:rPr lang="en-GB" sz="1200" i="0" kern="1200">
                          <a:solidFill>
                            <a:schemeClr val="dk1"/>
                          </a:solidFill>
                          <a:effectLst/>
                          <a:latin typeface="Arial"/>
                          <a:ea typeface="+mn-ea"/>
                          <a:cs typeface="Arial"/>
                          <a:hlinkClick r:id="rId7"/>
                        </a:rPr>
                        <a:t>Discover my Benefits</a:t>
                      </a:r>
                      <a:r>
                        <a:rPr lang="en-GB" sz="1200" i="0" kern="1200">
                          <a:solidFill>
                            <a:schemeClr val="dk1"/>
                          </a:solidFill>
                          <a:effectLst/>
                          <a:latin typeface="Arial"/>
                          <a:ea typeface="+mn-ea"/>
                          <a:cs typeface="Arial"/>
                        </a:rPr>
                        <a:t> </a:t>
                      </a:r>
                      <a:r>
                        <a:rPr lang="en-GB" sz="1200" kern="1200">
                          <a:solidFill>
                            <a:schemeClr val="dk1"/>
                          </a:solidFill>
                          <a:effectLst/>
                          <a:latin typeface="Arial"/>
                          <a:ea typeface="+mn-ea"/>
                          <a:cs typeface="Arial"/>
                        </a:rPr>
                        <a:t>(www), </a:t>
                      </a:r>
                      <a:r>
                        <a:rPr lang="en-GB" sz="1200" b="0" i="0" kern="1200">
                          <a:solidFill>
                            <a:schemeClr val="dk1"/>
                          </a:solidFill>
                          <a:effectLst/>
                          <a:latin typeface="Arial"/>
                          <a:ea typeface="+mn-ea"/>
                          <a:cs typeface="Arial"/>
                        </a:rPr>
                        <a:t>the </a:t>
                      </a:r>
                      <a:r>
                        <a:rPr lang="en-US" sz="1200" b="0">
                          <a:solidFill>
                            <a:schemeClr val="tx1"/>
                          </a:solidFill>
                          <a:latin typeface="Arial"/>
                          <a:cs typeface="Arial"/>
                        </a:rPr>
                        <a:t>Defence Childcare Information page on </a:t>
                      </a:r>
                      <a:r>
                        <a:rPr lang="en-GB" sz="1200" u="sng" kern="1200">
                          <a:solidFill>
                            <a:schemeClr val="dk1"/>
                          </a:solidFill>
                          <a:effectLst/>
                          <a:latin typeface="Arial" panose="020B0604020202020204" pitchFamily="34" charset="0"/>
                          <a:ea typeface="+mn-ea"/>
                          <a:cs typeface="Arial" panose="020B0604020202020204" pitchFamily="34" charset="0"/>
                          <a:hlinkClick r:id="rId2"/>
                        </a:rPr>
                        <a:t>defnet</a:t>
                      </a:r>
                      <a:r>
                        <a:rPr lang="en-US" sz="1200" b="0">
                          <a:solidFill>
                            <a:schemeClr val="tx1"/>
                          </a:solidFill>
                          <a:latin typeface="Arial"/>
                          <a:cs typeface="Arial"/>
                        </a:rPr>
                        <a:t>and </a:t>
                      </a:r>
                      <a:r>
                        <a:rPr lang="en-US" sz="1200" b="0">
                          <a:solidFill>
                            <a:schemeClr val="tx1"/>
                          </a:solidFill>
                          <a:latin typeface="Arial"/>
                          <a:cs typeface="Arial"/>
                          <a:hlinkClick r:id="rId8"/>
                        </a:rPr>
                        <a:t>Defence Connect</a:t>
                      </a:r>
                      <a:r>
                        <a:rPr lang="en-GB" sz="1200" u="sng" kern="1200">
                          <a:solidFill>
                            <a:schemeClr val="dk1"/>
                          </a:solidFill>
                          <a:effectLst/>
                          <a:latin typeface="Arial"/>
                          <a:ea typeface="+mn-ea"/>
                          <a:cs typeface="Arial"/>
                          <a:hlinkClick r:id="rId2"/>
                        </a:rPr>
                        <a:t> </a:t>
                      </a:r>
                      <a:r>
                        <a:rPr lang="en-US" sz="1200" b="0" i="0" u="none" strike="noStrike" noProof="0">
                          <a:latin typeface="Arial"/>
                        </a:rPr>
                        <a:t>which explains how to work out and submit your claim.</a:t>
                      </a:r>
                    </a:p>
                    <a:p>
                      <a:pPr marL="0" lvl="0" algn="l">
                        <a:buNone/>
                      </a:pPr>
                      <a:endParaRPr lang="en-US" sz="1200" b="0" i="0" u="none" strike="noStrike" noProof="0">
                        <a:latin typeface="Arial"/>
                      </a:endParaRPr>
                    </a:p>
                    <a:p>
                      <a:pPr rtl="0" fontAlgn="base"/>
                      <a:r>
                        <a:rPr lang="en-US" sz="1200" b="0" i="0" u="none" strike="noStrike" noProof="0">
                          <a:latin typeface="Arial"/>
                        </a:rPr>
                        <a:t>Self-Service User Guides (SSUG) for registration, claims calculator and JPA claim process are available on the </a:t>
                      </a:r>
                      <a:r>
                        <a:rPr lang="en-US" sz="1200" b="0">
                          <a:solidFill>
                            <a:schemeClr val="tx1"/>
                          </a:solidFill>
                          <a:latin typeface="Arial"/>
                          <a:cs typeface="Arial"/>
                        </a:rPr>
                        <a:t>Defence Childcare Information page on </a:t>
                      </a:r>
                      <a:r>
                        <a:rPr lang="en-GB" sz="1200" u="sng" kern="1200">
                          <a:solidFill>
                            <a:schemeClr val="dk1"/>
                          </a:solidFill>
                          <a:effectLst/>
                          <a:latin typeface="Arial" panose="020B0604020202020204" pitchFamily="34" charset="0"/>
                          <a:ea typeface="+mn-ea"/>
                          <a:cs typeface="Arial" panose="020B0604020202020204" pitchFamily="34" charset="0"/>
                          <a:hlinkClick r:id="rId2"/>
                        </a:rPr>
                        <a:t>defnet</a:t>
                      </a:r>
                      <a:r>
                        <a:rPr lang="en-GB" sz="1200" u="sng" kern="1200">
                          <a:solidFill>
                            <a:schemeClr val="dk1"/>
                          </a:solidFill>
                          <a:effectLst/>
                          <a:latin typeface="Arial" panose="020B0604020202020204" pitchFamily="34" charset="0"/>
                          <a:ea typeface="+mn-ea"/>
                          <a:cs typeface="Arial" panose="020B0604020202020204" pitchFamily="34" charset="0"/>
                        </a:rPr>
                        <a:t> </a:t>
                      </a:r>
                      <a:r>
                        <a:rPr lang="en-US" sz="1200" b="0">
                          <a:solidFill>
                            <a:schemeClr val="tx1"/>
                          </a:solidFill>
                          <a:latin typeface="Arial"/>
                          <a:cs typeface="Arial"/>
                        </a:rPr>
                        <a:t>and </a:t>
                      </a:r>
                      <a:r>
                        <a:rPr lang="en-US" sz="1200" b="0">
                          <a:solidFill>
                            <a:schemeClr val="tx1"/>
                          </a:solidFill>
                          <a:latin typeface="Arial"/>
                          <a:cs typeface="Arial"/>
                          <a:hlinkClick r:id="rId8"/>
                        </a:rPr>
                        <a:t>Defence Connect</a:t>
                      </a:r>
                      <a:endParaRPr lang="en-GB" sz="120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8411422"/>
                  </a:ext>
                </a:extLst>
              </a:tr>
            </a:tbl>
          </a:graphicData>
        </a:graphic>
      </p:graphicFrame>
      <p:cxnSp>
        <p:nvCxnSpPr>
          <p:cNvPr id="8" name="Straight Arrow Connector 7">
            <a:extLst>
              <a:ext uri="{FF2B5EF4-FFF2-40B4-BE49-F238E27FC236}">
                <a16:creationId xmlns:a16="http://schemas.microsoft.com/office/drawing/2014/main" id="{AF527AD3-CE47-471D-83D3-B2E59CFE9094}"/>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EEE974CE-C02C-4DC6-A9AF-F3F342121BED}"/>
              </a:ext>
            </a:extLst>
          </p:cNvPr>
          <p:cNvSpPr>
            <a:spLocks noGrp="1"/>
          </p:cNvSpPr>
          <p:nvPr>
            <p:ph type="dt" sz="half" idx="10"/>
          </p:nvPr>
        </p:nvSpPr>
        <p:spPr>
          <a:xfrm>
            <a:off x="378143" y="10067205"/>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8E89AA47-71FF-4EBE-A472-5F2F0071429C}"/>
              </a:ext>
            </a:extLst>
          </p:cNvPr>
          <p:cNvSpPr>
            <a:spLocks noGrp="1"/>
          </p:cNvSpPr>
          <p:nvPr>
            <p:ph type="ftr" sz="quarter" idx="11"/>
          </p:nvPr>
        </p:nvSpPr>
        <p:spPr>
          <a:xfrm>
            <a:off x="5167947" y="10067205"/>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664AC052-E354-4079-B8C7-6FEFFA072328}"/>
              </a:ext>
            </a:extLst>
          </p:cNvPr>
          <p:cNvSpPr txBox="1"/>
          <p:nvPr/>
        </p:nvSpPr>
        <p:spPr>
          <a:xfrm>
            <a:off x="-561750" y="10300481"/>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30555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14</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270977"/>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D101E42A-B9BB-4CF0-B7AF-4EEDE17A48BD}"/>
              </a:ext>
            </a:extLst>
          </p:cNvPr>
          <p:cNvSpPr txBox="1"/>
          <p:nvPr/>
        </p:nvSpPr>
        <p:spPr>
          <a:xfrm>
            <a:off x="361425" y="535724"/>
            <a:ext cx="6840000"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Providers and rates</a:t>
            </a:r>
          </a:p>
        </p:txBody>
      </p:sp>
      <p:graphicFrame>
        <p:nvGraphicFramePr>
          <p:cNvPr id="11" name="Table 10">
            <a:extLst>
              <a:ext uri="{FF2B5EF4-FFF2-40B4-BE49-F238E27FC236}">
                <a16:creationId xmlns:a16="http://schemas.microsoft.com/office/drawing/2014/main" id="{3D498AA8-602A-4088-8BD2-FFEEC58D3A2C}"/>
              </a:ext>
            </a:extLst>
          </p:cNvPr>
          <p:cNvGraphicFramePr>
            <a:graphicFrameLocks noGrp="1"/>
          </p:cNvGraphicFramePr>
          <p:nvPr>
            <p:extLst>
              <p:ext uri="{D42A27DB-BD31-4B8C-83A1-F6EECF244321}">
                <p14:modId xmlns:p14="http://schemas.microsoft.com/office/powerpoint/2010/main" val="4266378577"/>
              </p:ext>
            </p:extLst>
          </p:nvPr>
        </p:nvGraphicFramePr>
        <p:xfrm>
          <a:off x="279957" y="944881"/>
          <a:ext cx="6840000" cy="8955806"/>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697737">
                <a:tc>
                  <a:txBody>
                    <a:bodyPr/>
                    <a:lstStyle/>
                    <a:p>
                      <a:pPr marL="0" lvl="0" algn="l">
                        <a:buNone/>
                      </a:pPr>
                      <a:r>
                        <a:rPr lang="en-US" sz="1200" b="1" i="0" u="none" strike="noStrike" kern="1200" noProof="0">
                          <a:solidFill>
                            <a:schemeClr val="tx1"/>
                          </a:solidFill>
                          <a:latin typeface="Arial"/>
                        </a:rPr>
                        <a:t>The provider costs more than the regional hourly rate, can we proceed?</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US" sz="1200" b="0" i="0" u="none" strike="noStrike" kern="1200" noProof="0">
                          <a:solidFill>
                            <a:schemeClr val="tx1"/>
                          </a:solidFill>
                          <a:latin typeface="Arial"/>
                        </a:rPr>
                        <a:t>You can only claim up to the regional capped rate for the area the provider is in. Anything over and above this rate, you will have to fund yourself. Claims are calculated on an hourly basis. The claims calculator will work this out for you.</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8611376"/>
                  </a:ext>
                </a:extLst>
              </a:tr>
              <a:tr h="6977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Arial" panose="020B0604020202020204" pitchFamily="34" charset="0"/>
                          <a:ea typeface="+mn-ea"/>
                          <a:cs typeface="Arial" panose="020B0604020202020204" pitchFamily="34" charset="0"/>
                        </a:rPr>
                        <a:t>My child’s attends school 40 weeks in the academic year can I claim for the extra week?</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200" kern="1200">
                          <a:solidFill>
                            <a:schemeClr val="dk1"/>
                          </a:solidFill>
                          <a:effectLst/>
                          <a:latin typeface="Arial" panose="020B0604020202020204" pitchFamily="34" charset="0"/>
                          <a:ea typeface="+mn-ea"/>
                          <a:cs typeface="Arial" panose="020B0604020202020204" pitchFamily="34" charset="0"/>
                        </a:rPr>
                        <a:t>The length of school year stated in the WAC policy mirrors the current Government legislation. All schools in England are required to meet 190 days (38 weeks) and 5 TD days, making it 39 weeks. Any sessions that go beyond this will need to be covered by the Service parent. A Service parent can decide which weeks to claim for. Therefore, if a week has only one day and week 40 has 4 days, claiming week forty will be most beneficial. The calculator will only allow a maximum of 39 weeks to be claimed.</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3763246"/>
                  </a:ext>
                </a:extLst>
              </a:tr>
              <a:tr h="697737">
                <a:tc>
                  <a:txBody>
                    <a:bodyPr/>
                    <a:lstStyle/>
                    <a:p>
                      <a:pPr marL="0" lvl="0" algn="l">
                        <a:buNone/>
                      </a:pPr>
                      <a:r>
                        <a:rPr lang="en-US" sz="1200" b="1" i="0" u="none" strike="noStrike" kern="1200" noProof="0">
                          <a:solidFill>
                            <a:schemeClr val="tx1"/>
                          </a:solidFill>
                          <a:latin typeface="Arial"/>
                        </a:rPr>
                        <a:t>If I change providers, who do I need to inform?</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You do not need to inform anyone if you change childcare providers. You must ensure that any childcare  providers use are registered with OFSTED (or equivalent), and that you pay from your TFC account to the childcare providers TFC account.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086126"/>
                  </a:ext>
                </a:extLst>
              </a:tr>
              <a:tr h="1216890">
                <a:tc>
                  <a:txBody>
                    <a:bodyPr/>
                    <a:lstStyle/>
                    <a:p>
                      <a:pPr marL="0" lvl="0" algn="l">
                        <a:buNone/>
                      </a:pPr>
                      <a:r>
                        <a:rPr lang="en-US" sz="1200" b="1" i="0" u="none" strike="noStrike" kern="1200" noProof="0">
                          <a:solidFill>
                            <a:schemeClr val="tx1"/>
                          </a:solidFill>
                          <a:latin typeface="Arial"/>
                        </a:rPr>
                        <a:t>My provider uses an online payment system to take payments for wraparound childcare.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a:solidFill>
                            <a:schemeClr val="tx1"/>
                          </a:solidFill>
                          <a:latin typeface="Arial"/>
                        </a:rPr>
                        <a:t>Some online payment systems (for example, parent pay), are not compatible with TFC, therefore those providers will not be able to accept TFC payments. Parents should check with their providers whether they are able to accept TFC payments. WAC claims can only be paid if the provider is registered with TFC </a:t>
                      </a:r>
                      <a:r>
                        <a:rPr lang="en-US" sz="1200" b="0" i="0">
                          <a:solidFill>
                            <a:schemeClr val="tx1"/>
                          </a:solidFill>
                          <a:latin typeface="Arial"/>
                        </a:rPr>
                        <a:t>and</a:t>
                      </a:r>
                      <a:r>
                        <a:rPr lang="en-US" sz="1200" b="0">
                          <a:solidFill>
                            <a:schemeClr val="tx1"/>
                          </a:solidFill>
                          <a:latin typeface="Arial"/>
                        </a:rPr>
                        <a:t> able to accept TFC payments.</a:t>
                      </a:r>
                      <a:endParaRPr lang="en-US" sz="120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6910813"/>
                  </a:ext>
                </a:extLst>
              </a:tr>
              <a:tr h="1216890">
                <a:tc>
                  <a:txBody>
                    <a:bodyPr/>
                    <a:lstStyle/>
                    <a:p>
                      <a:pPr lvl="0">
                        <a:buNone/>
                      </a:pPr>
                      <a:r>
                        <a:rPr lang="en-GB" sz="1200" b="1">
                          <a:solidFill>
                            <a:schemeClr val="tx1"/>
                          </a:solidFill>
                          <a:latin typeface="Arial"/>
                          <a:cs typeface="Arial"/>
                        </a:rPr>
                        <a:t>What if my provider is not registered with OFSTED (or equivalent)?</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buNone/>
                      </a:pPr>
                      <a:r>
                        <a:rPr lang="en-GB" sz="1200" b="0" i="0" u="none" strike="noStrike" noProof="0">
                          <a:solidFill>
                            <a:schemeClr val="tx1"/>
                          </a:solidFill>
                          <a:latin typeface="Arial"/>
                        </a:rPr>
                        <a:t>For you to be eligible to claim the WAC allowance, your provider must be registered with OFSTED (or equivalent) and must be able to accept TFC payments. There is more information for providers about registering for a TFC account at </a:t>
                      </a:r>
                      <a:r>
                        <a:rPr lang="en-GB" sz="1200" u="sng" kern="1200">
                          <a:solidFill>
                            <a:srgbClr val="1CBAE1"/>
                          </a:solidFill>
                          <a:effectLst/>
                          <a:latin typeface="Arial"/>
                          <a:ea typeface="+mn-ea"/>
                          <a:cs typeface="Arial"/>
                          <a:hlinkClick r:id="rId2">
                            <a:extLst>
                              <a:ext uri="{A12FA001-AC4F-418D-AE19-62706E023703}">
                                <ahyp:hlinkClr xmlns:ahyp="http://schemas.microsoft.com/office/drawing/2018/hyperlinkcolor" val="tx"/>
                              </a:ext>
                            </a:extLst>
                          </a:hlinkClick>
                        </a:rPr>
                        <a:t>Childcare Choices website</a:t>
                      </a:r>
                      <a:r>
                        <a:rPr lang="en-GB" sz="1200" u="none" kern="1200">
                          <a:solidFill>
                            <a:schemeClr val="tx1"/>
                          </a:solidFill>
                          <a:effectLst/>
                          <a:latin typeface="Arial"/>
                          <a:ea typeface="+mn-ea"/>
                          <a:cs typeface="Arial"/>
                        </a:rPr>
                        <a:t> (www).</a:t>
                      </a:r>
                    </a:p>
                    <a:p>
                      <a:pPr lvl="0">
                        <a:buNone/>
                      </a:pPr>
                      <a:endParaRPr lang="en-GB" sz="1200" u="none" kern="120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a:rPr>
                        <a:t>Provider registration is an automatic process. Once providers sign up online, parents will be able to view / pay within 48 hours. If your provider requires further information, HMRC have produced </a:t>
                      </a:r>
                      <a:r>
                        <a:rPr lang="en-US" sz="1200" b="0">
                          <a:solidFill>
                            <a:srgbClr val="1CBAE1"/>
                          </a:solidFill>
                          <a:latin typeface="Arial"/>
                          <a:hlinkClick r:id="rId2">
                            <a:extLst>
                              <a:ext uri="{A12FA001-AC4F-418D-AE19-62706E023703}">
                                <ahyp:hlinkClr xmlns:ahyp="http://schemas.microsoft.com/office/drawing/2018/hyperlinkcolor" val="tx"/>
                              </a:ext>
                            </a:extLst>
                          </a:hlinkClick>
                        </a:rPr>
                        <a:t>information for providers </a:t>
                      </a:r>
                      <a:r>
                        <a:rPr lang="en-US" sz="1200" b="0">
                          <a:solidFill>
                            <a:schemeClr val="tx1"/>
                          </a:solidFill>
                          <a:latin typeface="Arial"/>
                        </a:rPr>
                        <a:t>that is available on the </a:t>
                      </a:r>
                      <a:r>
                        <a:rPr lang="en-US" sz="1200" b="0">
                          <a:solidFill>
                            <a:srgbClr val="1CBAE1"/>
                          </a:solidFill>
                          <a:latin typeface="Arial"/>
                          <a:hlinkClick r:id="rId3">
                            <a:extLst>
                              <a:ext uri="{A12FA001-AC4F-418D-AE19-62706E023703}">
                                <ahyp:hlinkClr xmlns:ahyp="http://schemas.microsoft.com/office/drawing/2018/hyperlinkcolor" val="tx"/>
                              </a:ext>
                            </a:extLst>
                          </a:hlinkClick>
                        </a:rPr>
                        <a:t>Childcare Choices website</a:t>
                      </a:r>
                      <a:r>
                        <a:rPr lang="en-US" sz="1200" b="0">
                          <a:solidFill>
                            <a:schemeClr val="tx1"/>
                          </a:solidFill>
                          <a:latin typeface="Arial"/>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Arial"/>
                      </a:endParaRPr>
                    </a:p>
                    <a:p>
                      <a:pPr marL="0" lvl="0" algn="l">
                        <a:buNone/>
                      </a:pPr>
                      <a:r>
                        <a:rPr lang="en-US" sz="1200">
                          <a:solidFill>
                            <a:schemeClr val="tx1"/>
                          </a:solidFill>
                          <a:latin typeface="Arial"/>
                        </a:rPr>
                        <a:t>No claims can be paid if the provider was not registered with TFC at the time of payment.</a:t>
                      </a:r>
                      <a:endParaRPr lang="en-US"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630724"/>
                  </a:ext>
                </a:extLst>
              </a:tr>
              <a:tr h="880916">
                <a:tc>
                  <a:txBody>
                    <a:bodyPr/>
                    <a:lstStyle/>
                    <a:p>
                      <a:pPr marL="0" lvl="0" algn="l">
                        <a:buNone/>
                      </a:pPr>
                      <a:r>
                        <a:rPr lang="en-US" sz="1200" b="1" i="0" u="none" strike="noStrike" kern="1200" noProof="0">
                          <a:solidFill>
                            <a:schemeClr val="tx1"/>
                          </a:solidFill>
                          <a:latin typeface="Arial"/>
                        </a:rPr>
                        <a:t>My child(ren) attend after school sports clubs are the fees covered by WAC?</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a:solidFill>
                            <a:schemeClr val="tx1"/>
                          </a:solidFill>
                          <a:latin typeface="Arial"/>
                        </a:rPr>
                        <a:t>If the sports clubs are registered with TFC you will be able to claim the WAC allowance. If the sports clubs are run by an outside agency that is not registered with TFC, you will not be able to claims the WAC Allowance for this.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9259470"/>
                  </a:ext>
                </a:extLst>
              </a:tr>
              <a:tr h="1216890">
                <a:tc>
                  <a:txBody>
                    <a:bodyPr/>
                    <a:lstStyle/>
                    <a:p>
                      <a:pPr marL="0" lvl="0" algn="l">
                        <a:buNone/>
                      </a:pPr>
                      <a:r>
                        <a:rPr lang="en-US" sz="1200" b="1" i="0" u="none" strike="noStrike" kern="1200" noProof="0">
                          <a:solidFill>
                            <a:schemeClr val="tx1"/>
                          </a:solidFill>
                          <a:latin typeface="Arial"/>
                        </a:rPr>
                        <a:t>Will claiming the WAC allowance for my 4 -11-year-old child(ren) have an affect on my claim for 15 / 30 hour funding for my  3-4 year old child(ren)?</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a:solidFill>
                            <a:schemeClr val="tx1"/>
                          </a:solidFill>
                          <a:latin typeface="Arial"/>
                        </a:rPr>
                        <a:t>Claiming the WAC Allowance will not affect any claims for the Government Scheme of 15 / 30 hours TFC funding received for your younger children.</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89128"/>
                  </a:ext>
                </a:extLst>
              </a:tr>
            </a:tbl>
          </a:graphicData>
        </a:graphic>
      </p:graphicFrame>
      <p:cxnSp>
        <p:nvCxnSpPr>
          <p:cNvPr id="8" name="Straight Arrow Connector 7">
            <a:extLst>
              <a:ext uri="{FF2B5EF4-FFF2-40B4-BE49-F238E27FC236}">
                <a16:creationId xmlns:a16="http://schemas.microsoft.com/office/drawing/2014/main" id="{AF527AD3-CE47-471D-83D3-B2E59CFE9094}"/>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EEE974CE-C02C-4DC6-A9AF-F3F342121BED}"/>
              </a:ext>
            </a:extLst>
          </p:cNvPr>
          <p:cNvSpPr>
            <a:spLocks noGrp="1"/>
          </p:cNvSpPr>
          <p:nvPr>
            <p:ph type="dt" sz="half" idx="10"/>
          </p:nvPr>
        </p:nvSpPr>
        <p:spPr>
          <a:xfrm>
            <a:off x="378143" y="10067205"/>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8E89AA47-71FF-4EBE-A472-5F2F0071429C}"/>
              </a:ext>
            </a:extLst>
          </p:cNvPr>
          <p:cNvSpPr>
            <a:spLocks noGrp="1"/>
          </p:cNvSpPr>
          <p:nvPr>
            <p:ph type="ftr" sz="quarter" idx="11"/>
          </p:nvPr>
        </p:nvSpPr>
        <p:spPr>
          <a:xfrm>
            <a:off x="5167947" y="10067205"/>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664AC052-E354-4079-B8C7-6FEFFA072328}"/>
              </a:ext>
            </a:extLst>
          </p:cNvPr>
          <p:cNvSpPr txBox="1"/>
          <p:nvPr/>
        </p:nvSpPr>
        <p:spPr>
          <a:xfrm>
            <a:off x="-561750" y="10300481"/>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47200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5" y="246029"/>
            <a:ext cx="6971281"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15</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12" name="TextBox 11">
            <a:extLst>
              <a:ext uri="{FF2B5EF4-FFF2-40B4-BE49-F238E27FC236}">
                <a16:creationId xmlns:a16="http://schemas.microsoft.com/office/drawing/2014/main" id="{8B32B54E-EA7E-43B7-B5F7-8E1D63210C6E}"/>
              </a:ext>
            </a:extLst>
          </p:cNvPr>
          <p:cNvSpPr txBox="1"/>
          <p:nvPr/>
        </p:nvSpPr>
        <p:spPr>
          <a:xfrm>
            <a:off x="226944" y="545996"/>
            <a:ext cx="2557199"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How to register for WAC </a:t>
            </a:r>
          </a:p>
        </p:txBody>
      </p:sp>
      <p:graphicFrame>
        <p:nvGraphicFramePr>
          <p:cNvPr id="14" name="Table 13">
            <a:extLst>
              <a:ext uri="{FF2B5EF4-FFF2-40B4-BE49-F238E27FC236}">
                <a16:creationId xmlns:a16="http://schemas.microsoft.com/office/drawing/2014/main" id="{8DF12558-B2A0-425B-94A4-4EC6675E5666}"/>
              </a:ext>
            </a:extLst>
          </p:cNvPr>
          <p:cNvGraphicFramePr>
            <a:graphicFrameLocks noGrp="1"/>
          </p:cNvGraphicFramePr>
          <p:nvPr>
            <p:extLst>
              <p:ext uri="{D42A27DB-BD31-4B8C-83A1-F6EECF244321}">
                <p14:modId xmlns:p14="http://schemas.microsoft.com/office/powerpoint/2010/main" val="2921691678"/>
              </p:ext>
            </p:extLst>
          </p:nvPr>
        </p:nvGraphicFramePr>
        <p:xfrm>
          <a:off x="279957" y="938067"/>
          <a:ext cx="6840000" cy="8790504"/>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1214646">
                <a:tc>
                  <a:txBody>
                    <a:bodyPr/>
                    <a:lstStyle/>
                    <a:p>
                      <a:pPr marL="0" lvl="0" algn="l">
                        <a:buNone/>
                      </a:pPr>
                      <a:r>
                        <a:rPr lang="en-US" sz="1200" b="1" i="0" u="none" strike="noStrike" kern="1200" noProof="0">
                          <a:solidFill>
                            <a:schemeClr val="tx1"/>
                          </a:solidFill>
                          <a:latin typeface="Arial"/>
                        </a:rPr>
                        <a:t>How long before starting childcare should we register for the WAC Allowance?</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rgbClr val="000000"/>
                          </a:solidFill>
                          <a:latin typeface="Arial"/>
                          <a:cs typeface="Arial"/>
                        </a:rPr>
                        <a:t>The registration process takes up to 10 working days from submitting the registration form to receiving the registration outcome.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0667741"/>
                  </a:ext>
                </a:extLst>
              </a:tr>
              <a:tr h="1214646">
                <a:tc>
                  <a:txBody>
                    <a:bodyPr/>
                    <a:lstStyle/>
                    <a:p>
                      <a:pPr marL="0" lvl="0" algn="l">
                        <a:buNone/>
                      </a:pPr>
                      <a:r>
                        <a:rPr lang="en-US" sz="1200" b="1" i="0" u="none" strike="noStrike" kern="1200" noProof="0">
                          <a:solidFill>
                            <a:schemeClr val="tx1"/>
                          </a:solidFill>
                          <a:latin typeface="Arial"/>
                        </a:rPr>
                        <a:t>Can the non-Serving parent submit a WAC registration or claim if the Service Person is deployed?</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a:solidFill>
                            <a:srgbClr val="000000"/>
                          </a:solidFill>
                          <a:latin typeface="Arial"/>
                          <a:cs typeface="Arial"/>
                        </a:rPr>
                        <a:t>Non-Serving partners are not able to submit a WAC registration or claim as they don’t have the required access to the registration form or to JPA. Claims can be submitted for up to one term in advance (14 weeks) and up to 6 months retrospectively.</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1407916"/>
                  </a:ext>
                </a:extLst>
              </a:tr>
              <a:tr h="1214646">
                <a:tc>
                  <a:txBody>
                    <a:bodyPr/>
                    <a:lstStyle/>
                    <a:p>
                      <a:pPr marL="0" lvl="0" algn="l">
                        <a:buNone/>
                      </a:pPr>
                      <a:r>
                        <a:rPr lang="en-US" sz="1200" b="1" i="0" u="none" strike="noStrike" kern="1200" noProof="0">
                          <a:solidFill>
                            <a:schemeClr val="tx1"/>
                          </a:solidFill>
                          <a:latin typeface="Arial"/>
                        </a:rPr>
                        <a:t>Can dual-serving couples both register?</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rgbClr val="000000"/>
                          </a:solidFill>
                          <a:latin typeface="Arial"/>
                          <a:cs typeface="Arial"/>
                        </a:rPr>
                        <a:t>Only one partner in a dual serving couple can register and claim for WAC. If the registered partner leaves the Service, the registration can be transferred to the other partner, as long as the eligibility criteria is still met. If you are a dual serving couple that needs to transfer registration, please contact the WAC team 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a:solidFill>
                            <a:srgbClr val="000000"/>
                          </a:solidFill>
                          <a:effectLst/>
                          <a:latin typeface="Arial" panose="020B0604020202020204" pitchFamily="34" charset="0"/>
                          <a:ea typeface="+mn-ea"/>
                          <a:cs typeface="Arial" panose="020B0604020202020204" pitchFamily="34" charset="0"/>
                          <a:hlinkClick r:id="rId2"/>
                        </a:rPr>
                        <a:t>PEOPLE-AFFS-WAC-FRO mailbox@mod.gov.uk</a:t>
                      </a:r>
                      <a:r>
                        <a:rPr lang="en-GB" sz="1200" b="0" kern="1200">
                          <a:solidFill>
                            <a:srgbClr val="000000"/>
                          </a:solidFill>
                          <a:effectLst/>
                          <a:latin typeface="Arial" panose="020B0604020202020204" pitchFamily="34" charset="0"/>
                          <a:ea typeface="+mn-ea"/>
                          <a:cs typeface="Arial" panose="020B0604020202020204" pitchFamily="34" charset="0"/>
                        </a:rPr>
                        <a:t> </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4483188"/>
                  </a:ext>
                </a:extLst>
              </a:tr>
              <a:tr h="12146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tx1"/>
                          </a:solidFill>
                          <a:latin typeface="Arial"/>
                        </a:rPr>
                        <a:t>How are WAC claims paid?</a:t>
                      </a:r>
                    </a:p>
                    <a:p>
                      <a:pPr rtl="0" fontAlgn="auto"/>
                      <a:endParaRPr lang="en-US" sz="1200" b="1" i="0" u="none" strike="noStrike" noProof="0">
                        <a:solidFill>
                          <a:schemeClr val="tx1"/>
                        </a:solidFill>
                        <a:effectLst/>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a:solidFill>
                            <a:schemeClr val="tx1"/>
                          </a:solidFill>
                          <a:latin typeface="Arial"/>
                        </a:rPr>
                        <a:t>On receipt of an invoice from the childcare provider, Service personnel will pay their provider from their Tax-Free Childcare (TFC) account. </a:t>
                      </a:r>
                    </a:p>
                    <a:p>
                      <a:pPr marL="0" marR="0" lvl="0" indent="0" algn="l" rtl="0" eaLnBrk="1" fontAlgn="auto" latinLnBrk="0" hangingPunct="1">
                        <a:lnSpc>
                          <a:spcPct val="100000"/>
                        </a:lnSpc>
                        <a:spcBef>
                          <a:spcPts val="0"/>
                        </a:spcBef>
                        <a:spcAft>
                          <a:spcPts val="0"/>
                        </a:spcAft>
                        <a:buClrTx/>
                        <a:buSzTx/>
                        <a:buFontTx/>
                        <a:buNone/>
                      </a:pPr>
                      <a:endParaRPr lang="en-GB" sz="1200" b="0" i="0" u="none" strike="noStrike" kern="1200" noProof="0">
                        <a:solidFill>
                          <a:schemeClr val="tx1"/>
                        </a:solidFill>
                        <a:latin typeface="Arial"/>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a:solidFill>
                            <a:schemeClr val="tx1"/>
                          </a:solidFill>
                          <a:latin typeface="Arial"/>
                        </a:rPr>
                        <a:t>Once the invoice has been paid, Service personnel must complete the WAC claims calculator on</a:t>
                      </a:r>
                      <a:r>
                        <a:rPr lang="en-GB" sz="1200" b="0" i="0" kern="1200">
                          <a:solidFill>
                            <a:schemeClr val="dk1"/>
                          </a:solidFill>
                          <a:effectLst/>
                          <a:latin typeface="Arial"/>
                          <a:ea typeface="+mn-ea"/>
                          <a:cs typeface="Arial"/>
                        </a:rPr>
                        <a:t> the </a:t>
                      </a:r>
                      <a:r>
                        <a:rPr lang="en-US" sz="1200" b="0">
                          <a:solidFill>
                            <a:schemeClr val="tx1"/>
                          </a:solidFill>
                          <a:latin typeface="Arial"/>
                          <a:cs typeface="Arial"/>
                        </a:rPr>
                        <a:t>Defence Childcare Information page on </a:t>
                      </a:r>
                      <a:r>
                        <a:rPr lang="en-GB" sz="1200" b="0" u="sng" kern="1200">
                          <a:solidFill>
                            <a:schemeClr val="dk1"/>
                          </a:solidFill>
                          <a:effectLst/>
                          <a:latin typeface="Arial" panose="020B0604020202020204" pitchFamily="34" charset="0"/>
                          <a:ea typeface="+mn-ea"/>
                          <a:cs typeface="Arial" panose="020B0604020202020204" pitchFamily="34" charset="0"/>
                          <a:hlinkClick r:id="rId3"/>
                        </a:rPr>
                        <a:t>defnet</a:t>
                      </a:r>
                      <a:r>
                        <a:rPr lang="en-GB" sz="1200" b="0" u="sng" kern="1200">
                          <a:solidFill>
                            <a:schemeClr val="dk1"/>
                          </a:solidFill>
                          <a:effectLst/>
                          <a:latin typeface="Arial" panose="020B0604020202020204" pitchFamily="34" charset="0"/>
                          <a:ea typeface="+mn-ea"/>
                          <a:cs typeface="Arial" panose="020B0604020202020204" pitchFamily="34" charset="0"/>
                        </a:rPr>
                        <a:t> </a:t>
                      </a:r>
                      <a:r>
                        <a:rPr lang="en-US" sz="1200" b="0">
                          <a:solidFill>
                            <a:schemeClr val="tx1"/>
                          </a:solidFill>
                          <a:latin typeface="Arial"/>
                          <a:cs typeface="Arial"/>
                        </a:rPr>
                        <a:t>and </a:t>
                      </a:r>
                      <a:r>
                        <a:rPr lang="en-US" sz="1200" b="0">
                          <a:solidFill>
                            <a:schemeClr val="tx1"/>
                          </a:solidFill>
                          <a:latin typeface="Arial"/>
                          <a:cs typeface="Arial"/>
                          <a:hlinkClick r:id="rId4"/>
                        </a:rPr>
                        <a:t>Defence Connect</a:t>
                      </a:r>
                      <a:r>
                        <a:rPr lang="en-US" sz="1200" b="0">
                          <a:solidFill>
                            <a:schemeClr val="tx1"/>
                          </a:solidFill>
                          <a:latin typeface="Arial"/>
                          <a:cs typeface="Arial"/>
                        </a:rPr>
                        <a:t> </a:t>
                      </a:r>
                      <a:r>
                        <a:rPr lang="en-GB" sz="1200" b="0" i="0" u="none" strike="noStrike" kern="1200" noProof="0">
                          <a:solidFill>
                            <a:schemeClr val="tx1"/>
                          </a:solidFill>
                          <a:latin typeface="Arial"/>
                        </a:rPr>
                        <a:t>with the following details: the type of provider; the provider location; the invoice amount; the invoice amount that is allocated to any disabled children’s hours (if applicable); the number of hours per week, per child. The calculator will show the amount that can then be claimed via JPA. </a:t>
                      </a:r>
                    </a:p>
                    <a:p>
                      <a:pPr marL="0" marR="0" lvl="0" indent="0" algn="l" rtl="0" eaLnBrk="1" fontAlgn="auto" latinLnBrk="0" hangingPunct="1">
                        <a:lnSpc>
                          <a:spcPct val="100000"/>
                        </a:lnSpc>
                        <a:spcBef>
                          <a:spcPts val="0"/>
                        </a:spcBef>
                        <a:spcAft>
                          <a:spcPts val="0"/>
                        </a:spcAft>
                        <a:buClrTx/>
                        <a:buSzTx/>
                        <a:buFontTx/>
                        <a:buNone/>
                      </a:pPr>
                      <a:endParaRPr lang="en-GB" sz="1200" b="0" i="0" u="none" strike="noStrike" kern="1200" noProof="0">
                        <a:solidFill>
                          <a:schemeClr val="tx1"/>
                        </a:solidFill>
                        <a:latin typeface="Arial"/>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a:solidFill>
                            <a:schemeClr val="tx1"/>
                          </a:solidFill>
                          <a:latin typeface="Arial"/>
                        </a:rPr>
                        <a:t>Once submitted, the claim will be paid into the bank account associated with the Service Personnel's JPA within five working days. </a:t>
                      </a:r>
                    </a:p>
                    <a:p>
                      <a:pPr marL="0" marR="0" lvl="0" indent="0" algn="l" rtl="0" eaLnBrk="1" fontAlgn="auto" latinLnBrk="0" hangingPunct="1">
                        <a:lnSpc>
                          <a:spcPct val="100000"/>
                        </a:lnSpc>
                        <a:spcBef>
                          <a:spcPts val="0"/>
                        </a:spcBef>
                        <a:spcAft>
                          <a:spcPts val="0"/>
                        </a:spcAft>
                        <a:buClrTx/>
                        <a:buSzTx/>
                        <a:buFontTx/>
                        <a:buNone/>
                      </a:pPr>
                      <a:endParaRPr lang="en-GB" sz="1200" b="0" i="0" u="none" strike="noStrike" kern="1200" noProof="0">
                        <a:solidFill>
                          <a:srgbClr val="000000"/>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noProof="0">
                          <a:solidFill>
                            <a:srgbClr val="000000"/>
                          </a:solidFill>
                          <a:latin typeface="Arial"/>
                        </a:rPr>
                        <a:t>Self-Service User Guides (SSUG) for the registration, claims calculator and JPA claim process are available on </a:t>
                      </a:r>
                      <a:r>
                        <a:rPr lang="en-GB" sz="1200" b="0" i="0" kern="1200">
                          <a:solidFill>
                            <a:schemeClr val="dk1"/>
                          </a:solidFill>
                          <a:effectLst/>
                          <a:latin typeface="Arial"/>
                          <a:ea typeface="+mn-ea"/>
                          <a:cs typeface="Arial"/>
                        </a:rPr>
                        <a:t>the </a:t>
                      </a:r>
                      <a:r>
                        <a:rPr lang="en-US" sz="1200" b="0">
                          <a:solidFill>
                            <a:schemeClr val="tx1"/>
                          </a:solidFill>
                          <a:latin typeface="Arial"/>
                          <a:cs typeface="Arial"/>
                        </a:rPr>
                        <a:t>Defence Childcare Information page on </a:t>
                      </a:r>
                      <a:r>
                        <a:rPr lang="en-GB" sz="1200" b="0" u="sng" kern="1200">
                          <a:solidFill>
                            <a:schemeClr val="dk1"/>
                          </a:solidFill>
                          <a:effectLst/>
                          <a:latin typeface="Arial" panose="020B0604020202020204" pitchFamily="34" charset="0"/>
                          <a:ea typeface="+mn-ea"/>
                          <a:cs typeface="Arial" panose="020B0604020202020204" pitchFamily="34" charset="0"/>
                          <a:hlinkClick r:id="rId3"/>
                        </a:rPr>
                        <a:t>defnet</a:t>
                      </a:r>
                      <a:r>
                        <a:rPr lang="en-GB" sz="1200" b="0" u="sng" kern="1200">
                          <a:solidFill>
                            <a:schemeClr val="dk1"/>
                          </a:solidFill>
                          <a:effectLst/>
                          <a:latin typeface="Arial" panose="020B0604020202020204" pitchFamily="34" charset="0"/>
                          <a:ea typeface="+mn-ea"/>
                          <a:cs typeface="Arial" panose="020B0604020202020204" pitchFamily="34" charset="0"/>
                        </a:rPr>
                        <a:t> </a:t>
                      </a:r>
                      <a:r>
                        <a:rPr lang="en-US" sz="1200" b="0">
                          <a:solidFill>
                            <a:schemeClr val="tx1"/>
                          </a:solidFill>
                          <a:latin typeface="Arial"/>
                          <a:cs typeface="Arial"/>
                        </a:rPr>
                        <a:t>and </a:t>
                      </a:r>
                      <a:r>
                        <a:rPr lang="en-US" sz="1200" b="0">
                          <a:solidFill>
                            <a:schemeClr val="tx1"/>
                          </a:solidFill>
                          <a:latin typeface="Arial"/>
                          <a:cs typeface="Arial"/>
                          <a:hlinkClick r:id="rId4"/>
                        </a:rPr>
                        <a:t>Defence Connect</a:t>
                      </a:r>
                      <a:r>
                        <a:rPr lang="en-US" sz="1200" b="0">
                          <a:solidFill>
                            <a:schemeClr val="tx1"/>
                          </a:solidFill>
                          <a:latin typeface="Arial"/>
                          <a:cs typeface="Arial"/>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a:p>
                    <a:p>
                      <a:pPr marL="0" marR="0" lvl="0" indent="0" algn="l" rtl="0" eaLnBrk="1" fontAlgn="auto" latinLnBrk="0" hangingPunct="1">
                        <a:lnSpc>
                          <a:spcPct val="100000"/>
                        </a:lnSpc>
                        <a:spcBef>
                          <a:spcPts val="0"/>
                        </a:spcBef>
                        <a:spcAft>
                          <a:spcPts val="0"/>
                        </a:spcAft>
                        <a:buClrTx/>
                        <a:buSzTx/>
                        <a:buFontTx/>
                        <a:buNone/>
                      </a:pPr>
                      <a:r>
                        <a:rPr lang="en-GB" sz="1200" b="1" i="0" kern="1200">
                          <a:solidFill>
                            <a:schemeClr val="tx1"/>
                          </a:solidFill>
                          <a:effectLst/>
                          <a:latin typeface="Arial"/>
                          <a:ea typeface="+mn-ea"/>
                          <a:cs typeface="Arial"/>
                        </a:rPr>
                        <a:t>Claims must not be submitted before the provider’s TFC has been activated and registration approval has been given.</a:t>
                      </a:r>
                      <a:endParaRPr lang="en-US" sz="1200" b="1" i="0" u="none" strike="noStrike" kern="1200" noProof="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7967706"/>
                  </a:ext>
                </a:extLst>
              </a:tr>
              <a:tr h="1214646">
                <a:tc>
                  <a:txBody>
                    <a:bodyPr/>
                    <a:lstStyle/>
                    <a:p>
                      <a:pPr>
                        <a:lnSpc>
                          <a:spcPct val="107000"/>
                        </a:lnSpc>
                        <a:spcAft>
                          <a:spcPts val="800"/>
                        </a:spcAft>
                      </a:pPr>
                      <a:r>
                        <a:rPr lang="en-GB"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 I need to re-register for WAC at the beginning of each academic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tc>
                  <a:txBody>
                    <a:bodyPr/>
                    <a:lstStyle/>
                    <a:p>
                      <a:pPr>
                        <a:lnSpc>
                          <a:spcPct val="107000"/>
                        </a:lnSpc>
                        <a:spcAft>
                          <a:spcPts val="800"/>
                        </a:spcAft>
                      </a:pPr>
                      <a:r>
                        <a:rPr lang="en-GB" sz="1200">
                          <a:effectLst/>
                          <a:latin typeface="Arial" panose="020B0604020202020204" pitchFamily="34" charset="0"/>
                          <a:ea typeface="Calibri" panose="020F0502020204030204" pitchFamily="34" charset="0"/>
                          <a:cs typeface="Times New Roman" panose="02020603050405020304" pitchFamily="18" charset="0"/>
                        </a:rPr>
                        <a:t>You do not need to re-register at the beginning of each academic year. Your WAC registration will last as long as you meet the eligibility criteria.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126337923"/>
                  </a:ext>
                </a:extLst>
              </a:tr>
            </a:tbl>
          </a:graphicData>
        </a:graphic>
      </p:graphicFrame>
      <p:cxnSp>
        <p:nvCxnSpPr>
          <p:cNvPr id="10" name="Straight Arrow Connector 9">
            <a:extLst>
              <a:ext uri="{FF2B5EF4-FFF2-40B4-BE49-F238E27FC236}">
                <a16:creationId xmlns:a16="http://schemas.microsoft.com/office/drawing/2014/main" id="{8B7DB2C9-E5FA-4346-95B6-8955DBF1F020}"/>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47405BEC-E430-49C2-B065-CF0963096313}"/>
              </a:ext>
            </a:extLst>
          </p:cNvPr>
          <p:cNvSpPr>
            <a:spLocks noGrp="1"/>
          </p:cNvSpPr>
          <p:nvPr>
            <p:ph type="dt" sz="half" idx="10"/>
          </p:nvPr>
        </p:nvSpPr>
        <p:spPr>
          <a:xfrm>
            <a:off x="361425" y="9971535"/>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9A163066-1492-4146-8A66-7DD8CC30B248}"/>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3" name="TextBox 12">
            <a:extLst>
              <a:ext uri="{FF2B5EF4-FFF2-40B4-BE49-F238E27FC236}">
                <a16:creationId xmlns:a16="http://schemas.microsoft.com/office/drawing/2014/main" id="{03EC9B69-BE47-417A-8116-830A4B9176E3}"/>
              </a:ext>
            </a:extLst>
          </p:cNvPr>
          <p:cNvSpPr txBox="1"/>
          <p:nvPr/>
        </p:nvSpPr>
        <p:spPr>
          <a:xfrm>
            <a:off x="-561750" y="10198717"/>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86983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16</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11" name="Straight Arrow Connector 10">
            <a:extLst>
              <a:ext uri="{FF2B5EF4-FFF2-40B4-BE49-F238E27FC236}">
                <a16:creationId xmlns:a16="http://schemas.microsoft.com/office/drawing/2014/main" id="{D724B8E7-F526-418B-976D-C537D48AB480}"/>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E7EBB35A-003A-4493-A6FB-A944553191C0}"/>
              </a:ext>
            </a:extLst>
          </p:cNvPr>
          <p:cNvSpPr txBox="1"/>
          <p:nvPr/>
        </p:nvSpPr>
        <p:spPr>
          <a:xfrm>
            <a:off x="279957" y="625694"/>
            <a:ext cx="6921468"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Making a WAC claim</a:t>
            </a:r>
          </a:p>
        </p:txBody>
      </p:sp>
      <p:graphicFrame>
        <p:nvGraphicFramePr>
          <p:cNvPr id="3" name="Table 2">
            <a:extLst>
              <a:ext uri="{FF2B5EF4-FFF2-40B4-BE49-F238E27FC236}">
                <a16:creationId xmlns:a16="http://schemas.microsoft.com/office/drawing/2014/main" id="{42F309BE-E10F-4E83-A167-F28128E49977}"/>
              </a:ext>
            </a:extLst>
          </p:cNvPr>
          <p:cNvGraphicFramePr>
            <a:graphicFrameLocks noGrp="1"/>
          </p:cNvGraphicFramePr>
          <p:nvPr>
            <p:extLst>
              <p:ext uri="{D42A27DB-BD31-4B8C-83A1-F6EECF244321}">
                <p14:modId xmlns:p14="http://schemas.microsoft.com/office/powerpoint/2010/main" val="471720346"/>
              </p:ext>
            </p:extLst>
          </p:nvPr>
        </p:nvGraphicFramePr>
        <p:xfrm>
          <a:off x="279957" y="950714"/>
          <a:ext cx="6840000" cy="8787209"/>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922092775"/>
                    </a:ext>
                  </a:extLst>
                </a:gridCol>
                <a:gridCol w="5040000">
                  <a:extLst>
                    <a:ext uri="{9D8B030D-6E8A-4147-A177-3AD203B41FA5}">
                      <a16:colId xmlns:a16="http://schemas.microsoft.com/office/drawing/2014/main" val="1736738293"/>
                    </a:ext>
                  </a:extLst>
                </a:gridCol>
              </a:tblGrid>
              <a:tr h="304741">
                <a:tc>
                  <a:txBody>
                    <a:bodyPr/>
                    <a:lstStyle/>
                    <a:p>
                      <a:pPr>
                        <a:lnSpc>
                          <a:spcPct val="107000"/>
                        </a:lnSpc>
                        <a:spcAft>
                          <a:spcPts val="80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do I make a claim for the WAC Allowance?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2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Before making any claims, please see the 'How to Claim' document (available as a resource on the WAC information pages on </a:t>
                      </a:r>
                      <a:r>
                        <a:rPr lang="en-US" sz="1200" b="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Discover my Benefits</a:t>
                      </a:r>
                      <a:r>
                        <a:rPr lang="en-US" sz="1200" b="0">
                          <a:effectLst/>
                          <a:latin typeface="Arial" panose="020B0604020202020204" pitchFamily="34" charset="0"/>
                          <a:ea typeface="Calibri" panose="020F0502020204030204" pitchFamily="34" charset="0"/>
                          <a:cs typeface="Times New Roman" panose="02020603050405020304" pitchFamily="18" charset="0"/>
                        </a:rPr>
                        <a:t> (</a:t>
                      </a:r>
                      <a:r>
                        <a:rPr lang="en-US" sz="12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www), or on the Defence Childcare Information page either on </a:t>
                      </a:r>
                      <a:r>
                        <a:rPr lang="en-US" sz="1200" b="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defnet</a:t>
                      </a:r>
                      <a:r>
                        <a:rPr lang="en-US" sz="1200" b="0">
                          <a:effectLst/>
                          <a:latin typeface="Arial" panose="020B0604020202020204" pitchFamily="34" charset="0"/>
                          <a:ea typeface="Calibri" panose="020F0502020204030204" pitchFamily="34" charset="0"/>
                          <a:cs typeface="Times New Roman" panose="02020603050405020304" pitchFamily="18" charset="0"/>
                        </a:rPr>
                        <a:t> </a:t>
                      </a:r>
                      <a:r>
                        <a:rPr lang="en-US" sz="12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or </a:t>
                      </a:r>
                      <a:r>
                        <a:rPr lang="en-US" sz="1200" b="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Defence Connect</a:t>
                      </a:r>
                      <a:r>
                        <a:rPr lang="en-US" sz="12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It contains all the information you need to decide whether you want to make a claim and how to submit a WAC claim. </a:t>
                      </a:r>
                    </a:p>
                    <a:p>
                      <a:pPr marL="0" marR="0" lvl="0" indent="0" algn="l" defTabSz="457200" rtl="0" eaLnBrk="1" fontAlgn="auto" latinLnBrk="0" hangingPunct="1">
                        <a:lnSpc>
                          <a:spcPct val="107000"/>
                        </a:lnSpc>
                        <a:spcBef>
                          <a:spcPts val="0"/>
                        </a:spcBef>
                        <a:spcAft>
                          <a:spcPts val="800"/>
                        </a:spcAft>
                        <a:buClrTx/>
                        <a:buSzTx/>
                        <a:buFontTx/>
                        <a:buNone/>
                        <a:tabLst/>
                        <a:defRPr/>
                      </a:pPr>
                      <a:r>
                        <a:rPr lang="en-GB" sz="1200" b="0">
                          <a:solidFill>
                            <a:schemeClr val="tx1"/>
                          </a:solidFill>
                          <a:effectLst/>
                          <a:latin typeface="Arial"/>
                          <a:ea typeface="Calibri" panose="020F0502020204030204" pitchFamily="34" charset="0"/>
                          <a:cs typeface="Arial"/>
                        </a:rPr>
                        <a:t>A WAC registration number (in the format WAC000000) must be in place for each child before claiming the WAC allowance. </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585727"/>
                  </a:ext>
                </a:extLst>
              </a:tr>
              <a:tr h="1040778">
                <a:tc>
                  <a:txBody>
                    <a:bodyPr/>
                    <a:lstStyle/>
                    <a:p>
                      <a:pPr>
                        <a:lnSpc>
                          <a:spcPct val="107000"/>
                        </a:lnSpc>
                        <a:spcAft>
                          <a:spcPts val="80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Are we able to claim for more than 20 hours when personnel are deployed or away on exercise?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2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 the maximum number of hours that can be claimed is 20 hours per week, per child, during term time only.</a:t>
                      </a:r>
                      <a:endParaRPr lang="en-GB"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751300"/>
                  </a:ext>
                </a:extLst>
              </a:tr>
              <a:tr h="1040778">
                <a:tc>
                  <a:txBody>
                    <a:bodyPr/>
                    <a:lstStyle/>
                    <a:p>
                      <a:pPr>
                        <a:lnSpc>
                          <a:spcPct val="107000"/>
                        </a:lnSpc>
                        <a:spcAft>
                          <a:spcPts val="80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my child’s school’s academic year is shorter than 39 weeks, can we claim the extra weeks of WAC for before and after hours of holiday club?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200">
                          <a:effectLst/>
                          <a:latin typeface="Arial" panose="020B0604020202020204" pitchFamily="34" charset="0"/>
                          <a:ea typeface="Calibri" panose="020F0502020204030204" pitchFamily="34" charset="0"/>
                          <a:cs typeface="Times New Roman" panose="02020603050405020304" pitchFamily="18" charset="0"/>
                        </a:rPr>
                        <a:t>WAC funding is term time only. If you child’s school has a shorter academic year you will only be able to claim WAC for the weeks your child(ren) attend school.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843279"/>
                  </a:ext>
                </a:extLst>
              </a:tr>
              <a:tr h="1040778">
                <a:tc>
                  <a:txBody>
                    <a:bodyPr/>
                    <a:lstStyle/>
                    <a:p>
                      <a:pPr>
                        <a:lnSpc>
                          <a:spcPct val="107000"/>
                        </a:lnSpc>
                        <a:spcAft>
                          <a:spcPts val="800"/>
                        </a:spcAft>
                        <a:tabLst>
                          <a:tab pos="687070" algn="l"/>
                        </a:tabLs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I don’t use 20 hours for one child but use more than 20 for another, can I use one child's hours for another?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tabLst>
                          <a:tab pos="687070" algn="l"/>
                        </a:tabLst>
                      </a:pPr>
                      <a:r>
                        <a:rPr lang="en-US" sz="1200">
                          <a:effectLst/>
                          <a:latin typeface="Arial" panose="020B0604020202020204" pitchFamily="34" charset="0"/>
                          <a:ea typeface="Calibri" panose="020F0502020204030204" pitchFamily="34" charset="0"/>
                          <a:cs typeface="Times New Roman" panose="02020603050405020304" pitchFamily="18" charset="0"/>
                        </a:rPr>
                        <a:t>Yes, as long as your claim is within the 20 hours limit per child. For example, if you have 2 children the maximum number of hours that you can claim for is 40, you can split those hours between the children, so if one needs 15 hours and the other needs 25 you would be within the 40 hours maximum allowance for 2 children. Children that are registered for certain Government benefits will receive up to double the capped hourly rate for a maximum of 20 hours (they can use hours that are not being used by a sibling, but they will be paid at the capped hourly rate). However, if you don’t use the maximum hours one week, you cannot carry hours over to the following week.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955583"/>
                  </a:ext>
                </a:extLst>
              </a:tr>
              <a:tr h="1040778">
                <a:tc>
                  <a:txBody>
                    <a:bodyPr/>
                    <a:lstStyle/>
                    <a:p>
                      <a:pPr>
                        <a:lnSpc>
                          <a:spcPct val="107000"/>
                        </a:lnSpc>
                        <a:spcAft>
                          <a:spcPts val="800"/>
                        </a:spcAft>
                        <a:tabLst>
                          <a:tab pos="687070" algn="l"/>
                        </a:tabLst>
                      </a:pPr>
                      <a:r>
                        <a:rPr lang="en-GB"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academic year starts earlier in Scotland than in the rest of the UK. When can I claim from?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tabLst>
                          <a:tab pos="687070" algn="l"/>
                        </a:tabLst>
                      </a:pPr>
                      <a:r>
                        <a:rPr lang="en-US" sz="1200">
                          <a:effectLst/>
                          <a:latin typeface="Arial" panose="020B0604020202020204" pitchFamily="34" charset="0"/>
                          <a:ea typeface="Calibri" panose="020F0502020204030204" pitchFamily="34" charset="0"/>
                          <a:cs typeface="Times New Roman" panose="02020603050405020304" pitchFamily="18" charset="0"/>
                        </a:rPr>
                        <a:t>Families with families with providers in Scotland can claim from the start of the Scottish academic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653179"/>
                  </a:ext>
                </a:extLst>
              </a:tr>
              <a:tr h="1040778">
                <a:tc>
                  <a:txBody>
                    <a:bodyPr/>
                    <a:lstStyle/>
                    <a:p>
                      <a:pPr lvl="0">
                        <a:buNone/>
                      </a:pPr>
                      <a:r>
                        <a:rPr lang="en-US" sz="1200" b="1" i="0" u="none" strike="noStrike" noProof="0">
                          <a:solidFill>
                            <a:schemeClr val="tx1"/>
                          </a:solidFill>
                          <a:effectLst/>
                          <a:latin typeface="Arial"/>
                        </a:rPr>
                        <a:t>Can I claim the WAC allowance for future dated childcare?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buNone/>
                      </a:pPr>
                      <a:r>
                        <a:rPr lang="en-US" sz="1200" b="0" i="0" u="none" strike="noStrike" noProof="0">
                          <a:solidFill>
                            <a:schemeClr val="tx1"/>
                          </a:solidFill>
                          <a:effectLst/>
                          <a:latin typeface="Arial"/>
                        </a:rPr>
                        <a:t>Claims for up to one term can be submitted for future dated childcare so long as this has been paid for. For example, if you pay for the spring term (Jan- April) in full  at the start of the term, you can claim for the full term in one claim.</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987843"/>
                  </a:ext>
                </a:extLst>
              </a:tr>
            </a:tbl>
          </a:graphicData>
        </a:graphic>
      </p:graphicFrame>
      <p:sp>
        <p:nvSpPr>
          <p:cNvPr id="7" name="Date Placeholder 6">
            <a:extLst>
              <a:ext uri="{FF2B5EF4-FFF2-40B4-BE49-F238E27FC236}">
                <a16:creationId xmlns:a16="http://schemas.microsoft.com/office/drawing/2014/main" id="{64342347-E5DE-4C81-BE06-F8F11734F323}"/>
              </a:ext>
            </a:extLst>
          </p:cNvPr>
          <p:cNvSpPr>
            <a:spLocks noGrp="1"/>
          </p:cNvSpPr>
          <p:nvPr>
            <p:ph type="dt" sz="half" idx="10"/>
          </p:nvPr>
        </p:nvSpPr>
        <p:spPr>
          <a:xfrm>
            <a:off x="378143" y="9970953"/>
            <a:ext cx="1764665" cy="569071"/>
          </a:xfrm>
        </p:spPr>
        <p:txBody>
          <a:bodyPr/>
          <a:lstStyle/>
          <a:p>
            <a:r>
              <a:rPr lang="en-US"/>
              <a:t>Autumn 2023</a:t>
            </a:r>
          </a:p>
        </p:txBody>
      </p:sp>
      <p:sp>
        <p:nvSpPr>
          <p:cNvPr id="8" name="Footer Placeholder 7">
            <a:extLst>
              <a:ext uri="{FF2B5EF4-FFF2-40B4-BE49-F238E27FC236}">
                <a16:creationId xmlns:a16="http://schemas.microsoft.com/office/drawing/2014/main" id="{F4E7D9DA-6A4B-4647-88E8-30A730139B81}"/>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8" name="TextBox 17">
            <a:extLst>
              <a:ext uri="{FF2B5EF4-FFF2-40B4-BE49-F238E27FC236}">
                <a16:creationId xmlns:a16="http://schemas.microsoft.com/office/drawing/2014/main" id="{70E30F49-A405-4EAE-90D6-6B8690F5480D}"/>
              </a:ext>
            </a:extLst>
          </p:cNvPr>
          <p:cNvSpPr txBox="1"/>
          <p:nvPr/>
        </p:nvSpPr>
        <p:spPr>
          <a:xfrm>
            <a:off x="-561750" y="10188920"/>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326798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17</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11" name="Straight Arrow Connector 10">
            <a:extLst>
              <a:ext uri="{FF2B5EF4-FFF2-40B4-BE49-F238E27FC236}">
                <a16:creationId xmlns:a16="http://schemas.microsoft.com/office/drawing/2014/main" id="{D724B8E7-F526-418B-976D-C537D48AB480}"/>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E7EBB35A-003A-4493-A6FB-A944553191C0}"/>
              </a:ext>
            </a:extLst>
          </p:cNvPr>
          <p:cNvSpPr txBox="1"/>
          <p:nvPr/>
        </p:nvSpPr>
        <p:spPr>
          <a:xfrm>
            <a:off x="279957" y="625694"/>
            <a:ext cx="6921468"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Making a WAC claim</a:t>
            </a:r>
          </a:p>
        </p:txBody>
      </p:sp>
      <p:graphicFrame>
        <p:nvGraphicFramePr>
          <p:cNvPr id="3" name="Table 2">
            <a:extLst>
              <a:ext uri="{FF2B5EF4-FFF2-40B4-BE49-F238E27FC236}">
                <a16:creationId xmlns:a16="http://schemas.microsoft.com/office/drawing/2014/main" id="{42F309BE-E10F-4E83-A167-F28128E49977}"/>
              </a:ext>
            </a:extLst>
          </p:cNvPr>
          <p:cNvGraphicFramePr>
            <a:graphicFrameLocks noGrp="1"/>
          </p:cNvGraphicFramePr>
          <p:nvPr>
            <p:extLst>
              <p:ext uri="{D42A27DB-BD31-4B8C-83A1-F6EECF244321}">
                <p14:modId xmlns:p14="http://schemas.microsoft.com/office/powerpoint/2010/main" val="3641096911"/>
              </p:ext>
            </p:extLst>
          </p:nvPr>
        </p:nvGraphicFramePr>
        <p:xfrm>
          <a:off x="279957" y="993348"/>
          <a:ext cx="6840000" cy="6392612"/>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922092775"/>
                    </a:ext>
                  </a:extLst>
                </a:gridCol>
                <a:gridCol w="5040000">
                  <a:extLst>
                    <a:ext uri="{9D8B030D-6E8A-4147-A177-3AD203B41FA5}">
                      <a16:colId xmlns:a16="http://schemas.microsoft.com/office/drawing/2014/main" val="1736738293"/>
                    </a:ext>
                  </a:extLst>
                </a:gridCol>
              </a:tblGrid>
              <a:tr h="1363325">
                <a:tc>
                  <a:txBody>
                    <a:bodyPr/>
                    <a:lstStyle/>
                    <a:p>
                      <a:pPr lvl="0">
                        <a:buNone/>
                      </a:pPr>
                      <a:r>
                        <a:rPr lang="en-US" sz="1200" b="1" i="0" u="none" strike="noStrike" noProof="0">
                          <a:solidFill>
                            <a:schemeClr val="tx1"/>
                          </a:solidFill>
                          <a:effectLst/>
                          <a:latin typeface="Arial"/>
                        </a:rPr>
                        <a:t>The invoice for WAC comes at the start of each term; can I claim when I pay for the invoice, rather than wait until the childcare has been used?</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buNone/>
                      </a:pPr>
                      <a:r>
                        <a:rPr lang="en-US" sz="1200" b="0" i="0" u="none" strike="noStrike" noProof="0">
                          <a:solidFill>
                            <a:schemeClr val="tx1"/>
                          </a:solidFill>
                          <a:effectLst/>
                          <a:latin typeface="Arial"/>
                        </a:rPr>
                        <a:t>The WAC allowance can be claimed up to one term (14 weeks) in advance, you must have proof of payment to submit a WAC allowance claim.</a:t>
                      </a:r>
                    </a:p>
                    <a:p>
                      <a:pPr lvl="0">
                        <a:buNone/>
                      </a:pPr>
                      <a:endParaRPr lang="en-US" sz="1200" b="0" i="0" u="none" strike="noStrike" noProof="0">
                        <a:solidFill>
                          <a:schemeClr val="tx1"/>
                        </a:solidFill>
                        <a:effectLst/>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noProof="0">
                          <a:solidFill>
                            <a:schemeClr val="tx1"/>
                          </a:solidFill>
                          <a:effectLst/>
                          <a:latin typeface="Arial"/>
                        </a:rPr>
                        <a:t>The number of WAC hours must be clearly articulated on the invoice, and whether it is for before or after school care (if the invoice is for an independent school, it must be clearly shown as separate to the school fees).</a:t>
                      </a:r>
                      <a:endParaRPr lang="en-US" sz="1200">
                        <a:solidFill>
                          <a:schemeClr val="tx1"/>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575090"/>
                  </a:ext>
                </a:extLst>
              </a:tr>
              <a:tr h="1363325">
                <a:tc>
                  <a:txBody>
                    <a:bodyPr/>
                    <a:lstStyle/>
                    <a:p>
                      <a:pPr marL="0" lvl="0" algn="l">
                        <a:buNone/>
                      </a:pPr>
                      <a:r>
                        <a:rPr lang="en-US" sz="1200" b="1" i="0" u="none" strike="noStrike" kern="1200" noProof="0">
                          <a:solidFill>
                            <a:schemeClr val="tx1"/>
                          </a:solidFill>
                          <a:latin typeface="Arial"/>
                        </a:rPr>
                        <a:t>When submitting a claim on JPA how do I find the correct week?</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a:solidFill>
                            <a:schemeClr val="tx1"/>
                          </a:solidFill>
                          <a:latin typeface="Arial"/>
                          <a:cs typeface="Arial"/>
                        </a:rPr>
                        <a:t>The claims are submitted in calendar weeks, not academic weeks. Week one will be the start of January etc. For further information about how to find the correct week please see the JPA WAC Expense claim Self –Service User Guide (SSUG) </a:t>
                      </a:r>
                      <a:r>
                        <a:rPr lang="en-US" sz="1200" b="0" i="0" u="none" strike="noStrike" noProof="0">
                          <a:solidFill>
                            <a:srgbClr val="000000"/>
                          </a:solidFill>
                          <a:latin typeface="Arial"/>
                        </a:rPr>
                        <a:t>on</a:t>
                      </a:r>
                      <a:r>
                        <a:rPr lang="en-GB" sz="1200" b="0" i="0" kern="1200">
                          <a:solidFill>
                            <a:schemeClr val="dk1"/>
                          </a:solidFill>
                          <a:effectLst/>
                          <a:latin typeface="Arial"/>
                          <a:ea typeface="+mn-ea"/>
                          <a:cs typeface="Arial"/>
                        </a:rPr>
                        <a:t> the </a:t>
                      </a:r>
                      <a:r>
                        <a:rPr lang="en-US" sz="1200" b="0">
                          <a:solidFill>
                            <a:schemeClr val="tx1"/>
                          </a:solidFill>
                          <a:latin typeface="Arial"/>
                          <a:cs typeface="Arial"/>
                        </a:rPr>
                        <a:t>Defence Childcare Information page on </a:t>
                      </a:r>
                      <a:r>
                        <a:rPr lang="en-GB" sz="1200" b="0" u="sng" kern="1200">
                          <a:solidFill>
                            <a:schemeClr val="dk1"/>
                          </a:solidFill>
                          <a:effectLst/>
                          <a:latin typeface="Arial"/>
                          <a:ea typeface="+mn-ea"/>
                          <a:cs typeface="Arial"/>
                          <a:hlinkClick r:id="rId3"/>
                        </a:rPr>
                        <a:t>defnet</a:t>
                      </a:r>
                      <a:r>
                        <a:rPr lang="en-GB" sz="1200" b="0" u="sng" kern="1200">
                          <a:solidFill>
                            <a:schemeClr val="dk1"/>
                          </a:solidFill>
                          <a:effectLst/>
                          <a:latin typeface="Arial"/>
                          <a:ea typeface="+mn-ea"/>
                          <a:cs typeface="Arial"/>
                        </a:rPr>
                        <a:t> </a:t>
                      </a:r>
                      <a:r>
                        <a:rPr lang="en-US" sz="1200" b="0">
                          <a:solidFill>
                            <a:schemeClr val="tx1"/>
                          </a:solidFill>
                          <a:latin typeface="Arial"/>
                          <a:cs typeface="Arial"/>
                        </a:rPr>
                        <a:t>and </a:t>
                      </a:r>
                      <a:r>
                        <a:rPr lang="en-US" sz="1200" b="0">
                          <a:solidFill>
                            <a:schemeClr val="tx1"/>
                          </a:solidFill>
                          <a:latin typeface="Arial"/>
                          <a:cs typeface="Arial"/>
                          <a:hlinkClick r:id="rId4"/>
                        </a:rPr>
                        <a:t>Defence Connect</a:t>
                      </a:r>
                      <a:endParaRPr lang="en-US" sz="12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181550"/>
                  </a:ext>
                </a:extLst>
              </a:tr>
              <a:tr h="1363325">
                <a:tc>
                  <a:txBody>
                    <a:bodyPr/>
                    <a:lstStyle/>
                    <a:p>
                      <a:pPr marL="0" lvl="0" algn="l">
                        <a:buNone/>
                      </a:pPr>
                      <a:r>
                        <a:rPr lang="en-US" sz="1200" b="1" i="0" u="none" strike="noStrike" kern="1200" noProof="0">
                          <a:solidFill>
                            <a:schemeClr val="tx1"/>
                          </a:solidFill>
                          <a:latin typeface="Arial"/>
                        </a:rPr>
                        <a:t>When submitting a claim on JPA do I need to include the number of days the claim is for.</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a:solidFill>
                            <a:schemeClr val="tx1"/>
                          </a:solidFill>
                          <a:latin typeface="Arial"/>
                          <a:cs typeface="Arial"/>
                        </a:rPr>
                        <a:t>On an iExpense, the number of days is not a required field. For further information on how to submit the claim please see the JPA WAC Expense claim Self–Service User Guide (SSUG) </a:t>
                      </a:r>
                      <a:r>
                        <a:rPr lang="en-US" sz="1200" b="0" i="0" u="none" strike="noStrike" noProof="0">
                          <a:solidFill>
                            <a:srgbClr val="000000"/>
                          </a:solidFill>
                          <a:latin typeface="Arial"/>
                        </a:rPr>
                        <a:t>on </a:t>
                      </a:r>
                      <a:r>
                        <a:rPr lang="en-GB" sz="1200" b="0" i="0" kern="1200">
                          <a:solidFill>
                            <a:schemeClr val="dk1"/>
                          </a:solidFill>
                          <a:effectLst/>
                          <a:latin typeface="Arial"/>
                          <a:ea typeface="+mn-ea"/>
                          <a:cs typeface="Arial"/>
                        </a:rPr>
                        <a:t> the </a:t>
                      </a:r>
                      <a:r>
                        <a:rPr lang="en-US" sz="1200" b="0">
                          <a:solidFill>
                            <a:schemeClr val="tx1"/>
                          </a:solidFill>
                          <a:latin typeface="Arial"/>
                          <a:cs typeface="Arial"/>
                        </a:rPr>
                        <a:t>Defence Childcare Information page on </a:t>
                      </a:r>
                      <a:r>
                        <a:rPr lang="en-GB" sz="1200" b="0" u="sng" kern="1200">
                          <a:solidFill>
                            <a:schemeClr val="dk1"/>
                          </a:solidFill>
                          <a:effectLst/>
                          <a:latin typeface="Arial"/>
                          <a:ea typeface="+mn-ea"/>
                          <a:cs typeface="Arial"/>
                          <a:hlinkClick r:id="rId3"/>
                        </a:rPr>
                        <a:t>defnet</a:t>
                      </a:r>
                      <a:r>
                        <a:rPr lang="en-GB" sz="1200" b="0" u="sng" kern="1200">
                          <a:solidFill>
                            <a:schemeClr val="dk1"/>
                          </a:solidFill>
                          <a:effectLst/>
                          <a:latin typeface="Arial"/>
                          <a:ea typeface="+mn-ea"/>
                          <a:cs typeface="Arial"/>
                        </a:rPr>
                        <a:t> </a:t>
                      </a:r>
                      <a:r>
                        <a:rPr lang="en-US" sz="1200" b="0">
                          <a:solidFill>
                            <a:schemeClr val="tx1"/>
                          </a:solidFill>
                          <a:latin typeface="Arial"/>
                          <a:cs typeface="Arial"/>
                        </a:rPr>
                        <a:t>and </a:t>
                      </a:r>
                      <a:r>
                        <a:rPr lang="en-US" sz="1200" b="0">
                          <a:solidFill>
                            <a:schemeClr val="tx1"/>
                          </a:solidFill>
                          <a:latin typeface="Arial"/>
                          <a:cs typeface="Arial"/>
                          <a:hlinkClick r:id="rId4"/>
                        </a:rPr>
                        <a:t>Defence Connect</a:t>
                      </a:r>
                      <a:r>
                        <a:rPr lang="en-US" sz="1200" b="0" i="0" u="none" strike="noStrike" noProof="0">
                          <a:latin typeface="Arial"/>
                        </a:rPr>
                        <a:t>.</a:t>
                      </a:r>
                      <a:endParaRPr lang="en-US" sz="12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423896"/>
                  </a:ext>
                </a:extLst>
              </a:tr>
              <a:tr h="739882">
                <a:tc>
                  <a:txBody>
                    <a:bodyPr/>
                    <a:lstStyle/>
                    <a:p>
                      <a:pPr marL="0" lvl="0" algn="l">
                        <a:buNone/>
                      </a:pPr>
                      <a:r>
                        <a:rPr lang="en-US" sz="1200" b="1" i="0" u="none" strike="noStrike" kern="1200" noProof="0">
                          <a:solidFill>
                            <a:schemeClr val="tx1"/>
                          </a:solidFill>
                          <a:latin typeface="Arial"/>
                        </a:rPr>
                        <a:t>Support for expense authorisers / auditors.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a:solidFill>
                            <a:schemeClr val="tx1"/>
                          </a:solidFill>
                          <a:latin typeface="Arial"/>
                          <a:cs typeface="Arial"/>
                        </a:rPr>
                        <a:t>Guidance for Unit HR and Audit checkers is available on </a:t>
                      </a:r>
                      <a:r>
                        <a:rPr lang="en-GB" sz="1200" b="0" i="0" kern="1200">
                          <a:solidFill>
                            <a:schemeClr val="dk1"/>
                          </a:solidFill>
                          <a:effectLst/>
                          <a:latin typeface="Arial"/>
                          <a:ea typeface="+mn-ea"/>
                          <a:cs typeface="Arial"/>
                        </a:rPr>
                        <a:t>the </a:t>
                      </a:r>
                      <a:r>
                        <a:rPr lang="en-US" sz="1200" b="0">
                          <a:solidFill>
                            <a:schemeClr val="tx1"/>
                          </a:solidFill>
                          <a:latin typeface="Arial"/>
                          <a:cs typeface="Arial"/>
                        </a:rPr>
                        <a:t>Defence Childcare Information page on </a:t>
                      </a:r>
                      <a:r>
                        <a:rPr lang="en-GB" sz="1200" b="0" u="sng" kern="1200">
                          <a:solidFill>
                            <a:schemeClr val="dk1"/>
                          </a:solidFill>
                          <a:effectLst/>
                          <a:latin typeface="Arial"/>
                          <a:ea typeface="+mn-ea"/>
                          <a:cs typeface="Arial"/>
                          <a:hlinkClick r:id="rId3"/>
                        </a:rPr>
                        <a:t>defnet</a:t>
                      </a:r>
                      <a:r>
                        <a:rPr lang="en-GB" sz="1200" b="0" u="sng" kern="1200">
                          <a:solidFill>
                            <a:schemeClr val="dk1"/>
                          </a:solidFill>
                          <a:effectLst/>
                          <a:latin typeface="Arial"/>
                          <a:ea typeface="+mn-ea"/>
                          <a:cs typeface="Arial"/>
                        </a:rPr>
                        <a:t> </a:t>
                      </a:r>
                      <a:r>
                        <a:rPr lang="en-US" sz="1200" b="0">
                          <a:solidFill>
                            <a:schemeClr val="tx1"/>
                          </a:solidFill>
                          <a:latin typeface="Arial"/>
                          <a:cs typeface="Arial"/>
                        </a:rPr>
                        <a:t>and </a:t>
                      </a:r>
                      <a:r>
                        <a:rPr lang="en-US" sz="1200" b="0">
                          <a:solidFill>
                            <a:schemeClr val="tx1"/>
                          </a:solidFill>
                          <a:latin typeface="Arial"/>
                          <a:cs typeface="Arial"/>
                          <a:hlinkClick r:id="rId4"/>
                        </a:rPr>
                        <a:t>Defence Connect</a:t>
                      </a:r>
                      <a:r>
                        <a:rPr lang="en-US" sz="1200" b="0">
                          <a:solidFill>
                            <a:schemeClr val="tx1"/>
                          </a:solidFill>
                          <a:latin typeface="Arial"/>
                          <a:cs typeface="Arial"/>
                        </a:rPr>
                        <a:t>.</a:t>
                      </a:r>
                      <a:endParaRPr lang="en-US" sz="12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315422"/>
                  </a:ext>
                </a:extLst>
              </a:tr>
              <a:tr h="1363325">
                <a:tc>
                  <a:txBody>
                    <a:bodyPr/>
                    <a:lstStyle/>
                    <a:p>
                      <a:pPr marL="0" lvl="0" algn="l">
                        <a:buNone/>
                      </a:pPr>
                      <a:r>
                        <a:rPr lang="en-US" sz="1200" b="1" i="0" u="none" strike="noStrike" kern="1200" noProof="0">
                          <a:solidFill>
                            <a:schemeClr val="tx1"/>
                          </a:solidFill>
                          <a:latin typeface="Arial"/>
                        </a:rPr>
                        <a:t>Is it compulsory to claim the WAC allowance?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mj-lt"/>
                        <a:buNone/>
                      </a:pPr>
                      <a:r>
                        <a:rPr lang="en-GB" sz="1200" kern="1200">
                          <a:solidFill>
                            <a:schemeClr val="dk1"/>
                          </a:solidFill>
                          <a:effectLst/>
                          <a:latin typeface="Arial"/>
                          <a:ea typeface="+mn-ea"/>
                          <a:cs typeface="Arial"/>
                        </a:rPr>
                        <a:t>Claiming the WAC allowance is not compulsory. </a:t>
                      </a:r>
                      <a:r>
                        <a:rPr lang="en-GB" sz="1200" b="0" kern="1200">
                          <a:solidFill>
                            <a:schemeClr val="dk1"/>
                          </a:solidFill>
                          <a:effectLst/>
                          <a:latin typeface="Arial"/>
                          <a:ea typeface="+mn-ea"/>
                          <a:cs typeface="Arial"/>
                        </a:rPr>
                        <a:t>To make an informed decision</a:t>
                      </a:r>
                      <a:r>
                        <a:rPr lang="en-GB" sz="1200" b="0" kern="1200" noProof="0">
                          <a:solidFill>
                            <a:schemeClr val="dk1"/>
                          </a:solidFill>
                          <a:effectLst/>
                          <a:latin typeface="Arial"/>
                          <a:ea typeface="+mn-ea"/>
                          <a:cs typeface="Arial"/>
                        </a:rPr>
                        <a:t> about what is best for their family, </a:t>
                      </a:r>
                      <a:r>
                        <a:rPr lang="en-GB" sz="1200" kern="1200">
                          <a:solidFill>
                            <a:schemeClr val="dk1"/>
                          </a:solidFill>
                          <a:effectLst/>
                          <a:latin typeface="Arial"/>
                          <a:ea typeface="+mn-ea"/>
                          <a:cs typeface="Arial"/>
                        </a:rPr>
                        <a:t>Service personnel should</a:t>
                      </a:r>
                      <a:r>
                        <a:rPr lang="en-GB" sz="1200" kern="1200">
                          <a:solidFill>
                            <a:srgbClr val="000000"/>
                          </a:solidFill>
                          <a:effectLst/>
                          <a:latin typeface="Arial"/>
                          <a:ea typeface="+mn-ea"/>
                          <a:cs typeface="Arial"/>
                        </a:rPr>
                        <a:t> </a:t>
                      </a:r>
                      <a:r>
                        <a:rPr lang="en-GB" sz="1200" b="0" i="0" u="none" strike="noStrike" kern="1200" noProof="0">
                          <a:solidFill>
                            <a:srgbClr val="000000"/>
                          </a:solidFill>
                          <a:effectLst/>
                          <a:latin typeface="Arial"/>
                        </a:rPr>
                        <a:t>read 'Grossing Up' and 'Tax-Free Childcare - Salary Sacrifice </a:t>
                      </a:r>
                      <a:r>
                        <a:rPr lang="en-GB" sz="1200" b="0" i="0" u="none" strike="noStrike" kern="1200" noProof="0">
                          <a:solidFill>
                            <a:schemeClr val="tx1"/>
                          </a:solidFill>
                          <a:effectLst/>
                          <a:latin typeface="Arial"/>
                        </a:rPr>
                        <a:t>information</a:t>
                      </a:r>
                      <a:r>
                        <a:rPr lang="en-GB" sz="1200" b="0" i="0" u="none" strike="noStrike" kern="1200" noProof="0">
                          <a:solidFill>
                            <a:schemeClr val="tx1"/>
                          </a:solidFill>
                          <a:effectLst/>
                          <a:latin typeface="Arial"/>
                          <a:cs typeface="Arial"/>
                        </a:rPr>
                        <a:t>’ </a:t>
                      </a:r>
                      <a:r>
                        <a:rPr lang="en-US" sz="1200" b="0" i="0" u="none" strike="noStrike" noProof="0">
                          <a:solidFill>
                            <a:schemeClr val="tx1"/>
                          </a:solidFill>
                          <a:latin typeface="Arial"/>
                        </a:rPr>
                        <a:t>(available as a resource on the WAC page on </a:t>
                      </a:r>
                      <a:r>
                        <a:rPr lang="en-GB" sz="1200" b="0" i="0" kern="1200">
                          <a:solidFill>
                            <a:schemeClr val="dk1"/>
                          </a:solidFill>
                          <a:effectLst/>
                          <a:latin typeface="Arial"/>
                          <a:ea typeface="+mn-ea"/>
                          <a:cs typeface="Arial"/>
                          <a:hlinkClick r:id="rId5"/>
                        </a:rPr>
                        <a:t>Discover my Benefits</a:t>
                      </a:r>
                      <a:r>
                        <a:rPr lang="en-GB" sz="1200" b="0" i="0" kern="1200">
                          <a:solidFill>
                            <a:schemeClr val="dk1"/>
                          </a:solidFill>
                          <a:effectLst/>
                          <a:latin typeface="Arial"/>
                          <a:ea typeface="+mn-ea"/>
                          <a:cs typeface="Arial"/>
                        </a:rPr>
                        <a:t> </a:t>
                      </a:r>
                      <a:r>
                        <a:rPr lang="en-GB" sz="1200" b="0" kern="1200">
                          <a:solidFill>
                            <a:schemeClr val="dk1"/>
                          </a:solidFill>
                          <a:effectLst/>
                          <a:latin typeface="Arial"/>
                          <a:ea typeface="+mn-ea"/>
                          <a:cs typeface="Arial"/>
                        </a:rPr>
                        <a:t>(www), and </a:t>
                      </a:r>
                      <a:r>
                        <a:rPr lang="en-US" sz="1200" b="0">
                          <a:solidFill>
                            <a:schemeClr val="tx1"/>
                          </a:solidFill>
                          <a:latin typeface="Arial"/>
                          <a:cs typeface="Arial"/>
                        </a:rPr>
                        <a:t>Defence Childcare Information page on </a:t>
                      </a:r>
                      <a:r>
                        <a:rPr lang="en-GB" sz="1200" b="0" u="sng" kern="1200">
                          <a:solidFill>
                            <a:schemeClr val="dk1"/>
                          </a:solidFill>
                          <a:effectLst/>
                          <a:latin typeface="Arial"/>
                          <a:ea typeface="+mn-ea"/>
                          <a:cs typeface="Arial"/>
                          <a:hlinkClick r:id="rId3"/>
                        </a:rPr>
                        <a:t>defnet</a:t>
                      </a:r>
                      <a:r>
                        <a:rPr lang="en-GB" sz="1200" b="0" u="sng" kern="1200">
                          <a:solidFill>
                            <a:schemeClr val="dk1"/>
                          </a:solidFill>
                          <a:effectLst/>
                          <a:latin typeface="Arial"/>
                          <a:ea typeface="+mn-ea"/>
                          <a:cs typeface="Arial"/>
                        </a:rPr>
                        <a:t> </a:t>
                      </a:r>
                      <a:r>
                        <a:rPr lang="en-US" sz="1200" b="0">
                          <a:solidFill>
                            <a:schemeClr val="tx1"/>
                          </a:solidFill>
                          <a:latin typeface="Arial"/>
                          <a:cs typeface="Arial"/>
                        </a:rPr>
                        <a:t>and </a:t>
                      </a:r>
                      <a:r>
                        <a:rPr lang="en-US" sz="1200" b="0">
                          <a:solidFill>
                            <a:schemeClr val="tx1"/>
                          </a:solidFill>
                          <a:latin typeface="Arial"/>
                          <a:cs typeface="Arial"/>
                          <a:hlinkClick r:id="rId4"/>
                        </a:rPr>
                        <a:t>Defence Connect</a:t>
                      </a:r>
                      <a:r>
                        <a:rPr lang="en-US" sz="1200" b="0">
                          <a:solidFill>
                            <a:schemeClr val="tx1"/>
                          </a:solidFill>
                          <a:latin typeface="Arial"/>
                          <a:cs typeface="Arial"/>
                        </a:rPr>
                        <a:t>.</a:t>
                      </a:r>
                      <a:r>
                        <a:rPr lang="en-GB" sz="1200" b="0" kern="1200">
                          <a:solidFill>
                            <a:schemeClr val="dk1"/>
                          </a:solidFill>
                          <a:effectLst/>
                          <a:latin typeface="Arial"/>
                          <a:ea typeface="+mn-ea"/>
                          <a:cs typeface="Arial"/>
                        </a:rPr>
                        <a:t> </a:t>
                      </a:r>
                      <a:r>
                        <a:rPr lang="en-GB" sz="1200" b="0" kern="1200" noProof="0">
                          <a:solidFill>
                            <a:schemeClr val="dk1"/>
                          </a:solidFill>
                          <a:effectLst/>
                          <a:latin typeface="Arial"/>
                          <a:ea typeface="+mn-ea"/>
                          <a:cs typeface="Arial"/>
                        </a:rPr>
                        <a:t>Personnel may wish to seek additional and independent financial advice as necessary. </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2153581"/>
                  </a:ext>
                </a:extLst>
              </a:tr>
            </a:tbl>
          </a:graphicData>
        </a:graphic>
      </p:graphicFrame>
      <p:sp>
        <p:nvSpPr>
          <p:cNvPr id="7" name="Date Placeholder 6">
            <a:extLst>
              <a:ext uri="{FF2B5EF4-FFF2-40B4-BE49-F238E27FC236}">
                <a16:creationId xmlns:a16="http://schemas.microsoft.com/office/drawing/2014/main" id="{64342347-E5DE-4C81-BE06-F8F11734F323}"/>
              </a:ext>
            </a:extLst>
          </p:cNvPr>
          <p:cNvSpPr>
            <a:spLocks noGrp="1"/>
          </p:cNvSpPr>
          <p:nvPr>
            <p:ph type="dt" sz="half" idx="10"/>
          </p:nvPr>
        </p:nvSpPr>
        <p:spPr>
          <a:xfrm>
            <a:off x="378143" y="9970953"/>
            <a:ext cx="1764665" cy="569071"/>
          </a:xfrm>
        </p:spPr>
        <p:txBody>
          <a:bodyPr/>
          <a:lstStyle/>
          <a:p>
            <a:r>
              <a:rPr lang="en-US"/>
              <a:t>Autumn 2023</a:t>
            </a:r>
          </a:p>
        </p:txBody>
      </p:sp>
      <p:sp>
        <p:nvSpPr>
          <p:cNvPr id="8" name="Footer Placeholder 7">
            <a:extLst>
              <a:ext uri="{FF2B5EF4-FFF2-40B4-BE49-F238E27FC236}">
                <a16:creationId xmlns:a16="http://schemas.microsoft.com/office/drawing/2014/main" id="{F4E7D9DA-6A4B-4647-88E8-30A730139B81}"/>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8" name="TextBox 17">
            <a:extLst>
              <a:ext uri="{FF2B5EF4-FFF2-40B4-BE49-F238E27FC236}">
                <a16:creationId xmlns:a16="http://schemas.microsoft.com/office/drawing/2014/main" id="{70E30F49-A405-4EAE-90D6-6B8690F5480D}"/>
              </a:ext>
            </a:extLst>
          </p:cNvPr>
          <p:cNvSpPr txBox="1"/>
          <p:nvPr/>
        </p:nvSpPr>
        <p:spPr>
          <a:xfrm>
            <a:off x="-561750" y="10188920"/>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920074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46029"/>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18</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12" name="TextBox 11">
            <a:extLst>
              <a:ext uri="{FF2B5EF4-FFF2-40B4-BE49-F238E27FC236}">
                <a16:creationId xmlns:a16="http://schemas.microsoft.com/office/drawing/2014/main" id="{8B32B54E-EA7E-43B7-B5F7-8E1D63210C6E}"/>
              </a:ext>
            </a:extLst>
          </p:cNvPr>
          <p:cNvSpPr txBox="1"/>
          <p:nvPr/>
        </p:nvSpPr>
        <p:spPr>
          <a:xfrm>
            <a:off x="226944" y="569393"/>
            <a:ext cx="6974481"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Payment and tax implications </a:t>
            </a:r>
          </a:p>
        </p:txBody>
      </p:sp>
      <p:graphicFrame>
        <p:nvGraphicFramePr>
          <p:cNvPr id="14" name="Table 13">
            <a:extLst>
              <a:ext uri="{FF2B5EF4-FFF2-40B4-BE49-F238E27FC236}">
                <a16:creationId xmlns:a16="http://schemas.microsoft.com/office/drawing/2014/main" id="{8DF12558-B2A0-425B-94A4-4EC6675E5666}"/>
              </a:ext>
            </a:extLst>
          </p:cNvPr>
          <p:cNvGraphicFramePr>
            <a:graphicFrameLocks noGrp="1"/>
          </p:cNvGraphicFramePr>
          <p:nvPr>
            <p:extLst>
              <p:ext uri="{D42A27DB-BD31-4B8C-83A1-F6EECF244321}">
                <p14:modId xmlns:p14="http://schemas.microsoft.com/office/powerpoint/2010/main" val="3071280531"/>
              </p:ext>
            </p:extLst>
          </p:nvPr>
        </p:nvGraphicFramePr>
        <p:xfrm>
          <a:off x="276036" y="1046645"/>
          <a:ext cx="6840000" cy="7943007"/>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429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tx1"/>
                          </a:solidFill>
                          <a:latin typeface="Arial"/>
                        </a:rPr>
                        <a:t>Are there any tax and National Insurance implications?</a:t>
                      </a:r>
                    </a:p>
                    <a:p>
                      <a:pPr marL="0" lvl="0" algn="l">
                        <a:buNone/>
                      </a:pPr>
                      <a:endParaRPr lang="en-US" sz="1200" b="1" i="0" u="none" strike="noStrike" kern="1200" noProof="0">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a:solidFill>
                            <a:schemeClr val="tx1"/>
                          </a:solidFill>
                          <a:latin typeface="Arial"/>
                        </a:rPr>
                        <a:t>Payments made to reimburse Service personnel for the cost of WAC will be subject to PAYE tax and Class 1 National Insurance.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chemeClr val="tx1"/>
                        </a:solidFill>
                        <a:latin typeface="Arial"/>
                      </a:endParaRPr>
                    </a:p>
                    <a:p>
                      <a:pPr rtl="0" fontAlgn="base"/>
                      <a:r>
                        <a:rPr lang="en-GB" sz="1200" b="0" i="0" u="none" strike="noStrike" kern="1200" noProof="0">
                          <a:solidFill>
                            <a:schemeClr val="tx1"/>
                          </a:solidFill>
                          <a:latin typeface="Arial"/>
                        </a:rPr>
                        <a:t>Defence will compensate tax and National Insurance payments made through an established process known as ‘Grossing up’ </a:t>
                      </a:r>
                      <a:r>
                        <a:rPr lang="en-US" sz="1200" b="0" i="0" u="none" strike="noStrike" noProof="0">
                          <a:solidFill>
                            <a:schemeClr val="tx1"/>
                          </a:solidFill>
                          <a:latin typeface="Arial"/>
                        </a:rPr>
                        <a:t>(document available as a resource on the WAC page of </a:t>
                      </a:r>
                      <a:r>
                        <a:rPr lang="en-GB" sz="1200" b="0" i="0" kern="1200">
                          <a:solidFill>
                            <a:schemeClr val="dk1"/>
                          </a:solidFill>
                          <a:effectLst/>
                          <a:latin typeface="Arial"/>
                          <a:ea typeface="+mn-ea"/>
                          <a:cs typeface="Arial"/>
                          <a:hlinkClick r:id="rId2"/>
                        </a:rPr>
                        <a:t>Discover my Benefits</a:t>
                      </a:r>
                      <a:r>
                        <a:rPr lang="en-GB" sz="1200" b="0" i="0" kern="1200">
                          <a:solidFill>
                            <a:schemeClr val="dk1"/>
                          </a:solidFill>
                          <a:effectLst/>
                          <a:latin typeface="Arial"/>
                          <a:ea typeface="+mn-ea"/>
                          <a:cs typeface="Arial"/>
                        </a:rPr>
                        <a:t> </a:t>
                      </a:r>
                      <a:r>
                        <a:rPr lang="en-GB" sz="1200" b="0" kern="1200">
                          <a:solidFill>
                            <a:schemeClr val="dk1"/>
                          </a:solidFill>
                          <a:effectLst/>
                          <a:latin typeface="Arial"/>
                          <a:ea typeface="+mn-ea"/>
                          <a:cs typeface="Arial"/>
                        </a:rPr>
                        <a:t>(www)</a:t>
                      </a:r>
                      <a:r>
                        <a:rPr lang="en-GB" sz="1200" b="0" i="0" kern="1200">
                          <a:solidFill>
                            <a:schemeClr val="dk1"/>
                          </a:solidFill>
                          <a:effectLst/>
                          <a:latin typeface="Arial"/>
                          <a:ea typeface="+mn-ea"/>
                          <a:cs typeface="Arial"/>
                        </a:rPr>
                        <a:t>, </a:t>
                      </a:r>
                      <a:r>
                        <a:rPr lang="en-US" sz="1200" b="0">
                          <a:solidFill>
                            <a:schemeClr val="tx1"/>
                          </a:solidFill>
                          <a:latin typeface="Arial"/>
                          <a:cs typeface="Arial"/>
                        </a:rPr>
                        <a:t>Defence Childcare Information page on </a:t>
                      </a:r>
                      <a:r>
                        <a:rPr lang="en-GB" sz="1200" b="0" u="sng" kern="1200">
                          <a:solidFill>
                            <a:schemeClr val="dk1"/>
                          </a:solidFill>
                          <a:effectLst/>
                          <a:latin typeface="Arial" panose="020B0604020202020204" pitchFamily="34" charset="0"/>
                          <a:ea typeface="+mn-ea"/>
                          <a:cs typeface="Arial" panose="020B0604020202020204" pitchFamily="34" charset="0"/>
                          <a:hlinkClick r:id="rId3"/>
                        </a:rPr>
                        <a:t>defnet</a:t>
                      </a:r>
                      <a:r>
                        <a:rPr lang="en-GB" sz="1200" b="0" u="sng" kern="1200">
                          <a:solidFill>
                            <a:schemeClr val="dk1"/>
                          </a:solidFill>
                          <a:effectLst/>
                          <a:latin typeface="Arial" panose="020B0604020202020204" pitchFamily="34" charset="0"/>
                          <a:ea typeface="+mn-ea"/>
                          <a:cs typeface="Arial" panose="020B0604020202020204" pitchFamily="34" charset="0"/>
                        </a:rPr>
                        <a:t> </a:t>
                      </a:r>
                      <a:r>
                        <a:rPr lang="en-US" sz="1200" b="0">
                          <a:solidFill>
                            <a:schemeClr val="tx1"/>
                          </a:solidFill>
                          <a:latin typeface="Arial"/>
                          <a:cs typeface="Arial"/>
                        </a:rPr>
                        <a:t>and </a:t>
                      </a:r>
                      <a:r>
                        <a:rPr lang="en-US" sz="1200" b="0">
                          <a:solidFill>
                            <a:schemeClr val="tx1"/>
                          </a:solidFill>
                          <a:latin typeface="Arial"/>
                          <a:cs typeface="Arial"/>
                          <a:hlinkClick r:id="rId4"/>
                        </a:rPr>
                        <a:t>Defence Connect</a:t>
                      </a:r>
                      <a:r>
                        <a:rPr lang="en-US" sz="1200" b="0" i="0" u="none" strike="noStrike" noProof="0">
                          <a:solidFill>
                            <a:schemeClr val="tx1"/>
                          </a:solidFill>
                          <a:latin typeface="Arial"/>
                        </a:rPr>
                        <a:t>. </a:t>
                      </a:r>
                      <a:r>
                        <a:rPr lang="en-GB" sz="1200" b="0" i="0" u="none" strike="noStrike" kern="1200" noProof="0">
                          <a:solidFill>
                            <a:schemeClr val="tx1"/>
                          </a:solidFill>
                          <a:latin typeface="Arial"/>
                        </a:rPr>
                        <a:t>This takes account of the additional liability on the further benefit to the Service person of having their tax paid for them.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chemeClr val="tx1"/>
                        </a:solidFill>
                        <a:latin typeface="Arial"/>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a:solidFill>
                            <a:schemeClr val="tx1"/>
                          </a:solidFill>
                          <a:latin typeface="Arial"/>
                        </a:rPr>
                        <a:t>This process can have a knock-on effect on individual’s tax allowances and brackets, for example, the extra payments may push individuals at the cusp of tax brackets into the higher one</a:t>
                      </a:r>
                      <a:r>
                        <a:rPr lang="en-GB" sz="1200" b="0" i="0" u="none" strike="noStrike" kern="1200" noProof="0">
                          <a:solidFill>
                            <a:schemeClr val="tx1"/>
                          </a:solidFill>
                          <a:latin typeface="Arial"/>
                          <a:cs typeface="Arial"/>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chemeClr val="tx1"/>
                        </a:solidFill>
                        <a:effectLst/>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Arial"/>
                          <a:ea typeface="+mn-ea"/>
                          <a:cs typeface="Arial"/>
                        </a:rPr>
                        <a:t>All Service personnel are encouraged to seek independent financial advice on this prior to participating in the WAC scheme</a:t>
                      </a:r>
                      <a:r>
                        <a:rPr lang="en-GB" sz="1200" b="0" kern="1200">
                          <a:solidFill>
                            <a:schemeClr val="tx1"/>
                          </a:solidFill>
                          <a:effectLst/>
                          <a:latin typeface="Arial"/>
                          <a:ea typeface="+mn-ea"/>
                          <a:cs typeface="Arial"/>
                        </a:rPr>
                        <a:t>.</a:t>
                      </a:r>
                      <a:endParaRPr lang="en-US" sz="1200" b="0" i="0" u="none" strike="noStrike" kern="1200" noProof="0">
                        <a:solidFill>
                          <a:schemeClr val="tx1"/>
                        </a:solidFill>
                        <a:highlight>
                          <a:srgbClr val="FFFF00"/>
                        </a:highlight>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002596"/>
                  </a:ext>
                </a:extLst>
              </a:tr>
              <a:tr h="3648607">
                <a:tc>
                  <a:txBody>
                    <a:bodyPr/>
                    <a:lstStyle/>
                    <a:p>
                      <a:pPr marL="0" lvl="0" algn="l">
                        <a:buNone/>
                      </a:pPr>
                      <a:r>
                        <a:rPr lang="en-US" sz="1200" b="1" i="0" u="none" strike="noStrike" kern="1200" noProof="0">
                          <a:solidFill>
                            <a:schemeClr val="tx1"/>
                          </a:solidFill>
                          <a:latin typeface="Arial"/>
                        </a:rPr>
                        <a:t>Grossing up. What does this mean, and what will the  Statement of Earnings show?</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ase"/>
                      <a:r>
                        <a:rPr lang="en-GB" sz="1200" b="0" i="0">
                          <a:solidFill>
                            <a:srgbClr val="000000"/>
                          </a:solidFill>
                          <a:effectLst/>
                          <a:latin typeface="Arial"/>
                        </a:rPr>
                        <a:t>The MOD is reimbursing Service personnel for their WAC costs, this is called a ‘taxable benefit’ by HMRC. It is effectively extra income and so Income Tax will be charged on the WAC Allowance payments that the Service person receives with their pay. </a:t>
                      </a:r>
                    </a:p>
                    <a:p>
                      <a:pPr algn="l" rtl="0" fontAlgn="base"/>
                      <a:endParaRPr lang="en-GB" sz="1200" b="0" i="0">
                        <a:solidFill>
                          <a:srgbClr val="000000"/>
                        </a:solidFill>
                        <a:effectLst/>
                        <a:latin typeface="Arial"/>
                      </a:endParaRPr>
                    </a:p>
                    <a:p>
                      <a:pPr fontAlgn="base"/>
                      <a:r>
                        <a:rPr lang="en-GB" sz="1200">
                          <a:solidFill>
                            <a:srgbClr val="333F48"/>
                          </a:solidFill>
                          <a:latin typeface="Arial" panose="020B0604020202020204" pitchFamily="34" charset="0"/>
                          <a:ea typeface="Times New Roman" panose="02020603050405020304" pitchFamily="18" charset="0"/>
                        </a:rPr>
                        <a:t>SP</a:t>
                      </a:r>
                      <a:r>
                        <a:rPr lang="en-GB" sz="1200">
                          <a:solidFill>
                            <a:srgbClr val="333F48"/>
                          </a:solidFill>
                          <a:effectLst/>
                          <a:latin typeface="Arial" panose="020B0604020202020204" pitchFamily="34" charset="0"/>
                          <a:ea typeface="Times New Roman" panose="02020603050405020304" pitchFamily="18" charset="0"/>
                        </a:rPr>
                        <a:t> are to be aware that the grossed-up amount </a:t>
                      </a:r>
                      <a:r>
                        <a:rPr lang="en-GB" sz="1200">
                          <a:solidFill>
                            <a:srgbClr val="4E606E"/>
                          </a:solidFill>
                          <a:effectLst/>
                          <a:latin typeface="Arial" panose="020B0604020202020204" pitchFamily="34" charset="0"/>
                          <a:ea typeface="Times New Roman" panose="02020603050405020304" pitchFamily="18" charset="0"/>
                        </a:rPr>
                        <a:t>will</a:t>
                      </a:r>
                      <a:r>
                        <a:rPr lang="en-GB" sz="1200">
                          <a:solidFill>
                            <a:srgbClr val="333F48"/>
                          </a:solidFill>
                          <a:effectLst/>
                          <a:latin typeface="Arial" panose="020B0604020202020204" pitchFamily="34" charset="0"/>
                          <a:ea typeface="Times New Roman" panose="02020603050405020304" pitchFamily="18" charset="0"/>
                        </a:rPr>
                        <a:t> appear as a credit and a debit on their Statement of Earnings (</a:t>
                      </a:r>
                      <a:r>
                        <a:rPr lang="en-GB" sz="1200" err="1">
                          <a:solidFill>
                            <a:srgbClr val="333F48"/>
                          </a:solidFill>
                          <a:effectLst/>
                          <a:latin typeface="Arial" panose="020B0604020202020204" pitchFamily="34" charset="0"/>
                          <a:ea typeface="Times New Roman" panose="02020603050405020304" pitchFamily="18" charset="0"/>
                        </a:rPr>
                        <a:t>SoE</a:t>
                      </a:r>
                      <a:r>
                        <a:rPr lang="en-GB" sz="1200">
                          <a:solidFill>
                            <a:srgbClr val="333F48"/>
                          </a:solidFill>
                          <a:effectLst/>
                          <a:latin typeface="Arial" panose="020B0604020202020204" pitchFamily="34" charset="0"/>
                          <a:ea typeface="Times New Roman" panose="02020603050405020304" pitchFamily="18" charset="0"/>
                        </a:rPr>
                        <a:t>). SP submit a claim and receive the funding within the following 5 days into the bank account registered on JPA. On the next </a:t>
                      </a:r>
                      <a:r>
                        <a:rPr lang="en-GB" sz="1200" err="1">
                          <a:solidFill>
                            <a:srgbClr val="333F48"/>
                          </a:solidFill>
                          <a:effectLst/>
                          <a:latin typeface="Arial" panose="020B0604020202020204" pitchFamily="34" charset="0"/>
                          <a:ea typeface="Times New Roman" panose="02020603050405020304" pitchFamily="18" charset="0"/>
                        </a:rPr>
                        <a:t>SoE</a:t>
                      </a:r>
                      <a:r>
                        <a:rPr lang="en-GB" sz="1200">
                          <a:solidFill>
                            <a:srgbClr val="333F48"/>
                          </a:solidFill>
                          <a:effectLst/>
                          <a:latin typeface="Arial" panose="020B0604020202020204" pitchFamily="34" charset="0"/>
                          <a:ea typeface="Times New Roman" panose="02020603050405020304" pitchFamily="18" charset="0"/>
                        </a:rPr>
                        <a:t>, the WAC claim is taken away again (WAC Expenses Offset IS) and replaced with ‘Wraparound Childcare IS’. This covers the amount claimed on iExpenses plus the extra PAYE and NI paid due to receiving WAC funding.</a:t>
                      </a:r>
                    </a:p>
                    <a:p>
                      <a:pPr fontAlgn="base"/>
                      <a:endParaRPr lang="en-GB" sz="1200">
                        <a:solidFill>
                          <a:srgbClr val="333F48"/>
                        </a:solidFill>
                        <a:effectLst/>
                        <a:latin typeface="Arial" panose="020B0604020202020204" pitchFamily="34" charset="0"/>
                        <a:ea typeface="Times New Roman" panose="02020603050405020304" pitchFamily="18"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a:solidFill>
                            <a:srgbClr val="333C46"/>
                          </a:solidFill>
                          <a:latin typeface="Arial"/>
                          <a:ea typeface="Calibri" panose="020F0502020204030204" pitchFamily="34" charset="0"/>
                          <a:cs typeface="Arial"/>
                        </a:rPr>
                        <a:t>Further information and an example can be found in the ‘Grossing Up’ document, </a:t>
                      </a:r>
                      <a:r>
                        <a:rPr lang="en-GB" sz="1200">
                          <a:solidFill>
                            <a:srgbClr val="333C46"/>
                          </a:solidFill>
                        </a:rPr>
                        <a:t>available </a:t>
                      </a:r>
                      <a:r>
                        <a:rPr lang="en-GB" sz="1200">
                          <a:solidFill>
                            <a:srgbClr val="333C46"/>
                          </a:solidFill>
                          <a:latin typeface="Arial"/>
                          <a:cs typeface="Arial"/>
                        </a:rPr>
                        <a:t>the Defence Childcare Information page on </a:t>
                      </a:r>
                      <a:r>
                        <a:rPr lang="en-GB" sz="1200">
                          <a:latin typeface="Arial"/>
                          <a:cs typeface="Arial"/>
                          <a:hlinkClick r:id="rId3"/>
                        </a:rPr>
                        <a:t>defnet</a:t>
                      </a:r>
                      <a:r>
                        <a:rPr lang="en-GB" sz="1200">
                          <a:latin typeface="Arial"/>
                          <a:cs typeface="Arial"/>
                        </a:rPr>
                        <a:t> </a:t>
                      </a:r>
                      <a:r>
                        <a:rPr lang="en-GB" sz="1200">
                          <a:solidFill>
                            <a:srgbClr val="333C46"/>
                          </a:solidFill>
                          <a:latin typeface="Arial"/>
                          <a:cs typeface="Arial"/>
                        </a:rPr>
                        <a:t>and </a:t>
                      </a:r>
                      <a:r>
                        <a:rPr lang="en-GB" sz="1200">
                          <a:latin typeface="Arial"/>
                          <a:cs typeface="Arial"/>
                          <a:hlinkClick r:id="rId5"/>
                        </a:rPr>
                        <a:t>Defence Connect</a:t>
                      </a:r>
                      <a:endParaRPr lang="en-GB" sz="1200"/>
                    </a:p>
                    <a:p>
                      <a:pPr fontAlgn="base"/>
                      <a:endParaRPr lang="en-GB" sz="120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445634"/>
                  </a:ext>
                </a:extLst>
              </a:tr>
            </a:tbl>
          </a:graphicData>
        </a:graphic>
      </p:graphicFrame>
      <p:cxnSp>
        <p:nvCxnSpPr>
          <p:cNvPr id="10" name="Straight Arrow Connector 9">
            <a:extLst>
              <a:ext uri="{FF2B5EF4-FFF2-40B4-BE49-F238E27FC236}">
                <a16:creationId xmlns:a16="http://schemas.microsoft.com/office/drawing/2014/main" id="{92144BCA-AD47-4CFD-BFD4-70B1D8E69FF6}"/>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942E64E1-D188-457C-8F82-3D2075A6436A}"/>
              </a:ext>
            </a:extLst>
          </p:cNvPr>
          <p:cNvSpPr>
            <a:spLocks noGrp="1"/>
          </p:cNvSpPr>
          <p:nvPr>
            <p:ph type="dt" sz="half" idx="10"/>
          </p:nvPr>
        </p:nvSpPr>
        <p:spPr>
          <a:xfrm>
            <a:off x="378143" y="9970953"/>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5ADC464F-FE62-438C-87A6-7A4ED7C3773D}"/>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3" name="TextBox 12">
            <a:extLst>
              <a:ext uri="{FF2B5EF4-FFF2-40B4-BE49-F238E27FC236}">
                <a16:creationId xmlns:a16="http://schemas.microsoft.com/office/drawing/2014/main" id="{41D74785-07D5-4BD1-9427-929AD4814207}"/>
              </a:ext>
            </a:extLst>
          </p:cNvPr>
          <p:cNvSpPr txBox="1"/>
          <p:nvPr/>
        </p:nvSpPr>
        <p:spPr>
          <a:xfrm>
            <a:off x="-561750" y="10196969"/>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417603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46029"/>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19</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12" name="TextBox 11">
            <a:extLst>
              <a:ext uri="{FF2B5EF4-FFF2-40B4-BE49-F238E27FC236}">
                <a16:creationId xmlns:a16="http://schemas.microsoft.com/office/drawing/2014/main" id="{8B32B54E-EA7E-43B7-B5F7-8E1D63210C6E}"/>
              </a:ext>
            </a:extLst>
          </p:cNvPr>
          <p:cNvSpPr txBox="1"/>
          <p:nvPr/>
        </p:nvSpPr>
        <p:spPr>
          <a:xfrm>
            <a:off x="226944" y="583145"/>
            <a:ext cx="6974481"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Payment and tax implications </a:t>
            </a:r>
          </a:p>
        </p:txBody>
      </p:sp>
      <p:graphicFrame>
        <p:nvGraphicFramePr>
          <p:cNvPr id="14" name="Table 13">
            <a:extLst>
              <a:ext uri="{FF2B5EF4-FFF2-40B4-BE49-F238E27FC236}">
                <a16:creationId xmlns:a16="http://schemas.microsoft.com/office/drawing/2014/main" id="{8DF12558-B2A0-425B-94A4-4EC6675E5666}"/>
              </a:ext>
            </a:extLst>
          </p:cNvPr>
          <p:cNvGraphicFramePr>
            <a:graphicFrameLocks noGrp="1"/>
          </p:cNvGraphicFramePr>
          <p:nvPr>
            <p:extLst>
              <p:ext uri="{D42A27DB-BD31-4B8C-83A1-F6EECF244321}">
                <p14:modId xmlns:p14="http://schemas.microsoft.com/office/powerpoint/2010/main" val="1604629122"/>
              </p:ext>
            </p:extLst>
          </p:nvPr>
        </p:nvGraphicFramePr>
        <p:xfrm>
          <a:off x="302370" y="958848"/>
          <a:ext cx="6840000" cy="566072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3452277">
                <a:tc>
                  <a:txBody>
                    <a:bodyPr/>
                    <a:lstStyle/>
                    <a:p>
                      <a:pPr marL="0" lvl="0" algn="l">
                        <a:buNone/>
                      </a:pPr>
                      <a:r>
                        <a:rPr lang="en-US" sz="1200" b="1" i="0" u="none" strike="noStrike" kern="1200" noProof="0">
                          <a:solidFill>
                            <a:schemeClr val="tx1"/>
                          </a:solidFill>
                          <a:latin typeface="Arial"/>
                        </a:rPr>
                        <a:t>How does grossing up affect my tax-return, child benefit, student loan payments etc.?</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a:solidFill>
                            <a:schemeClr val="tx1"/>
                          </a:solidFill>
                          <a:latin typeface="Arial"/>
                        </a:rPr>
                        <a:t>Grossing up can have a knock-on effect on individual’s tax allowances and brackets, for example, the extra payments may push individuals at the cusp of tax brackets into the higher one.</a:t>
                      </a:r>
                    </a:p>
                    <a:p>
                      <a:pPr marL="0" marR="0" lvl="0" indent="0" algn="l" rtl="0" eaLnBrk="1" fontAlgn="auto" latinLnBrk="0" hangingPunct="1">
                        <a:lnSpc>
                          <a:spcPct val="100000"/>
                        </a:lnSpc>
                        <a:spcBef>
                          <a:spcPts val="0"/>
                        </a:spcBef>
                        <a:spcAft>
                          <a:spcPts val="0"/>
                        </a:spcAft>
                        <a:buClrTx/>
                        <a:buSzTx/>
                        <a:buFontTx/>
                        <a:buNone/>
                      </a:pPr>
                      <a:endParaRPr lang="en-GB" sz="1200" b="0" i="0" u="none" strike="noStrike" kern="1200" noProof="0">
                        <a:solidFill>
                          <a:schemeClr val="tx1"/>
                        </a:solidFill>
                        <a:latin typeface="Arial"/>
                        <a:cs typeface="Arial"/>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a:solidFill>
                            <a:schemeClr val="tx1"/>
                          </a:solidFill>
                          <a:latin typeface="Arial"/>
                          <a:cs typeface="Arial"/>
                        </a:rPr>
                        <a:t>It may also affect other benefits such as child benefit and affect student loan payments.</a:t>
                      </a:r>
                    </a:p>
                    <a:p>
                      <a:pPr marL="0" marR="0" lvl="0" indent="0" algn="l" rtl="0" eaLnBrk="1" fontAlgn="auto" latinLnBrk="0" hangingPunct="1">
                        <a:lnSpc>
                          <a:spcPct val="100000"/>
                        </a:lnSpc>
                        <a:spcBef>
                          <a:spcPts val="0"/>
                        </a:spcBef>
                        <a:spcAft>
                          <a:spcPts val="0"/>
                        </a:spcAft>
                        <a:buClrTx/>
                        <a:buSzTx/>
                        <a:buFontTx/>
                        <a:buNone/>
                      </a:pPr>
                      <a:endParaRPr lang="en-GB" sz="1200" b="0" i="0" u="none" strike="noStrike" kern="1200" noProof="0">
                        <a:solidFill>
                          <a:schemeClr val="tx1"/>
                        </a:solidFill>
                        <a:latin typeface="Arial"/>
                        <a:cs typeface="Arial"/>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a:solidFill>
                            <a:schemeClr val="tx1"/>
                          </a:solidFill>
                          <a:latin typeface="Arial"/>
                          <a:cs typeface="Arial"/>
                        </a:rPr>
                        <a:t>For further information </a:t>
                      </a:r>
                      <a:r>
                        <a:rPr lang="en-GB" sz="1200" b="0" i="0" u="none" strike="noStrike" kern="1200" noProof="0">
                          <a:solidFill>
                            <a:schemeClr val="tx1"/>
                          </a:solidFill>
                          <a:latin typeface="Arial"/>
                        </a:rPr>
                        <a:t>Service personnel</a:t>
                      </a:r>
                      <a:r>
                        <a:rPr lang="en-GB" sz="1200" b="0" i="0" u="none" strike="noStrike" kern="1200" noProof="0">
                          <a:solidFill>
                            <a:schemeClr val="tx1"/>
                          </a:solidFill>
                          <a:latin typeface="Arial"/>
                          <a:cs typeface="Arial"/>
                        </a:rPr>
                        <a:t> should read the ‘Grossing Up’ document </a:t>
                      </a:r>
                      <a:r>
                        <a:rPr lang="en-US" sz="1200" b="0" i="0" u="none" strike="noStrike" noProof="0">
                          <a:solidFill>
                            <a:schemeClr val="tx1"/>
                          </a:solidFill>
                          <a:latin typeface="Arial"/>
                        </a:rPr>
                        <a:t>(available as a resource on the WAC page on </a:t>
                      </a:r>
                      <a:r>
                        <a:rPr lang="en-GB" sz="1200" b="0" i="0" kern="1200">
                          <a:solidFill>
                            <a:schemeClr val="dk1"/>
                          </a:solidFill>
                          <a:effectLst/>
                          <a:latin typeface="Arial"/>
                          <a:ea typeface="+mn-ea"/>
                          <a:cs typeface="Arial"/>
                          <a:hlinkClick r:id="rId2"/>
                        </a:rPr>
                        <a:t>Discover my Benefits</a:t>
                      </a:r>
                      <a:r>
                        <a:rPr lang="en-GB" sz="1200" b="0" i="0" kern="1200">
                          <a:solidFill>
                            <a:schemeClr val="dk1"/>
                          </a:solidFill>
                          <a:effectLst/>
                          <a:latin typeface="Arial"/>
                          <a:ea typeface="+mn-ea"/>
                          <a:cs typeface="Arial"/>
                        </a:rPr>
                        <a:t> </a:t>
                      </a:r>
                      <a:r>
                        <a:rPr lang="en-GB" sz="1200" b="0" kern="1200">
                          <a:solidFill>
                            <a:schemeClr val="dk1"/>
                          </a:solidFill>
                          <a:effectLst/>
                          <a:latin typeface="Arial"/>
                          <a:ea typeface="+mn-ea"/>
                          <a:cs typeface="Arial"/>
                        </a:rPr>
                        <a:t>(www), </a:t>
                      </a:r>
                      <a:r>
                        <a:rPr lang="en-US" sz="1200" b="0">
                          <a:solidFill>
                            <a:schemeClr val="tx1"/>
                          </a:solidFill>
                          <a:latin typeface="Arial"/>
                          <a:cs typeface="Arial"/>
                        </a:rPr>
                        <a:t>Defence Childcare Information page on </a:t>
                      </a:r>
                      <a:r>
                        <a:rPr lang="en-GB" sz="1200" b="0" u="sng" kern="1200">
                          <a:solidFill>
                            <a:schemeClr val="dk1"/>
                          </a:solidFill>
                          <a:effectLst/>
                          <a:latin typeface="Arial" panose="020B0604020202020204" pitchFamily="34" charset="0"/>
                          <a:ea typeface="+mn-ea"/>
                          <a:cs typeface="Arial" panose="020B0604020202020204" pitchFamily="34" charset="0"/>
                          <a:hlinkClick r:id="rId3"/>
                        </a:rPr>
                        <a:t>defnet</a:t>
                      </a:r>
                      <a:r>
                        <a:rPr lang="en-GB" sz="1200" b="0" u="sng" kern="1200">
                          <a:solidFill>
                            <a:schemeClr val="dk1"/>
                          </a:solidFill>
                          <a:effectLst/>
                          <a:latin typeface="Arial" panose="020B0604020202020204" pitchFamily="34" charset="0"/>
                          <a:ea typeface="+mn-ea"/>
                          <a:cs typeface="Arial" panose="020B0604020202020204" pitchFamily="34" charset="0"/>
                        </a:rPr>
                        <a:t> </a:t>
                      </a:r>
                      <a:r>
                        <a:rPr lang="en-US" sz="1200" b="0">
                          <a:solidFill>
                            <a:schemeClr val="tx1"/>
                          </a:solidFill>
                          <a:latin typeface="Arial"/>
                          <a:cs typeface="Arial"/>
                        </a:rPr>
                        <a:t>and </a:t>
                      </a:r>
                      <a:r>
                        <a:rPr lang="en-US" sz="1200" b="0">
                          <a:solidFill>
                            <a:schemeClr val="tx1"/>
                          </a:solidFill>
                          <a:latin typeface="Arial"/>
                          <a:cs typeface="Arial"/>
                          <a:hlinkClick r:id="rId4"/>
                        </a:rPr>
                        <a:t>Defence Connect</a:t>
                      </a:r>
                      <a:r>
                        <a:rPr lang="en-US" sz="1200" b="0">
                          <a:solidFill>
                            <a:schemeClr val="tx1"/>
                          </a:solidFill>
                          <a:latin typeface="Arial"/>
                          <a:cs typeface="Arial"/>
                        </a:rPr>
                        <a:t>.</a:t>
                      </a:r>
                      <a:endParaRPr lang="en-US" sz="1200" b="0" i="0" u="none" strike="noStrike" noProof="0">
                        <a:solidFill>
                          <a:schemeClr val="tx1"/>
                        </a:solidFill>
                        <a:latin typeface="Arial"/>
                      </a:endParaRPr>
                    </a:p>
                    <a:p>
                      <a:pPr marL="0" marR="0" lvl="0" indent="0" algn="l" rtl="0" eaLnBrk="1" fontAlgn="auto" latinLnBrk="0" hangingPunct="1">
                        <a:lnSpc>
                          <a:spcPct val="100000"/>
                        </a:lnSpc>
                        <a:spcBef>
                          <a:spcPts val="0"/>
                        </a:spcBef>
                        <a:spcAft>
                          <a:spcPts val="0"/>
                        </a:spcAft>
                        <a:buClrTx/>
                        <a:buSzTx/>
                        <a:buFontTx/>
                        <a:buNone/>
                      </a:pPr>
                      <a:endParaRPr lang="en-US" sz="1200" b="0" i="0" u="none" strike="noStrike" kern="1200" noProof="0">
                        <a:solidFill>
                          <a:schemeClr val="tx1"/>
                        </a:solidFill>
                        <a:latin typeface="Arial"/>
                        <a:cs typeface="Arial"/>
                      </a:endParaRPr>
                    </a:p>
                    <a:p>
                      <a:pPr marL="0" marR="0" lvl="0" indent="0" algn="l" rtl="0" eaLnBrk="1" fontAlgn="auto" latinLnBrk="0" hangingPunct="1">
                        <a:lnSpc>
                          <a:spcPct val="100000"/>
                        </a:lnSpc>
                        <a:spcBef>
                          <a:spcPts val="0"/>
                        </a:spcBef>
                        <a:spcAft>
                          <a:spcPts val="0"/>
                        </a:spcAft>
                        <a:buClrTx/>
                        <a:buSzTx/>
                        <a:buFontTx/>
                        <a:buNone/>
                      </a:pPr>
                      <a:r>
                        <a:rPr lang="en-GB" sz="1200" b="1" kern="1200">
                          <a:solidFill>
                            <a:schemeClr val="tx1"/>
                          </a:solidFill>
                          <a:effectLst/>
                          <a:latin typeface="Arial"/>
                          <a:ea typeface="+mn-ea"/>
                          <a:cs typeface="Arial"/>
                        </a:rPr>
                        <a:t>All </a:t>
                      </a:r>
                      <a:r>
                        <a:rPr lang="en-GB" sz="1200" b="1" i="0" u="none" strike="noStrike" kern="1200" noProof="0">
                          <a:solidFill>
                            <a:schemeClr val="tx1"/>
                          </a:solidFill>
                          <a:effectLst/>
                          <a:latin typeface="Arial"/>
                        </a:rPr>
                        <a:t>Service personnel</a:t>
                      </a:r>
                      <a:r>
                        <a:rPr lang="en-GB" sz="1200" b="1" kern="1200">
                          <a:solidFill>
                            <a:schemeClr val="tx1"/>
                          </a:solidFill>
                          <a:effectLst/>
                          <a:latin typeface="Arial"/>
                          <a:ea typeface="+mn-ea"/>
                          <a:cs typeface="Arial"/>
                        </a:rPr>
                        <a:t> are encouraged to seek independent financial advice on this prior to participating in the WAC scheme</a:t>
                      </a:r>
                      <a:r>
                        <a:rPr lang="en-GB" sz="1200" b="0" kern="1200">
                          <a:solidFill>
                            <a:schemeClr val="tx1"/>
                          </a:solidFill>
                          <a:effectLst/>
                          <a:latin typeface="Arial"/>
                          <a:ea typeface="+mn-ea"/>
                          <a:cs typeface="Arial"/>
                        </a:rPr>
                        <a:t>.</a:t>
                      </a:r>
                      <a:endParaRPr lang="en-US" sz="1200" b="0">
                        <a:solidFill>
                          <a:schemeClr val="tx1"/>
                        </a:solidFill>
                        <a:latin typeface="Arial"/>
                        <a:cs typeface="Arial"/>
                      </a:endParaRPr>
                    </a:p>
                    <a:p>
                      <a:pPr marL="0" lvl="0" algn="l">
                        <a:buNone/>
                      </a:pPr>
                      <a:endParaRPr lang="en-US" sz="1200" b="0" i="0" u="none" strike="noStrike" kern="1200" noProof="0">
                        <a:solidFill>
                          <a:schemeClr val="tx1"/>
                        </a:solidFill>
                        <a:highlight>
                          <a:srgbClr val="FFFF00"/>
                        </a:highlight>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002596"/>
                  </a:ext>
                </a:extLst>
              </a:tr>
              <a:tr h="970852">
                <a:tc>
                  <a:txBody>
                    <a:bodyPr/>
                    <a:lstStyle/>
                    <a:p>
                      <a:pPr marL="0" lvl="0" algn="l">
                        <a:buNone/>
                      </a:pPr>
                      <a:r>
                        <a:rPr lang="en-US" sz="1200" b="1" i="0" u="none" strike="noStrike" kern="1200" noProof="0">
                          <a:solidFill>
                            <a:schemeClr val="tx1"/>
                          </a:solidFill>
                          <a:latin typeface="Arial"/>
                        </a:rPr>
                        <a:t>How do I withdraw a claim that I have made?</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GB" sz="1200" b="0" i="0" u="none" strike="noStrike" kern="1200" noProof="0">
                          <a:solidFill>
                            <a:schemeClr val="tx1"/>
                          </a:solidFill>
                          <a:latin typeface="Arial"/>
                          <a:cs typeface="Arial"/>
                        </a:rPr>
                        <a:t>If you want to withdraw a claim contact your Unit HR.</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8791441"/>
                  </a:ext>
                </a:extLst>
              </a:tr>
              <a:tr h="1237591">
                <a:tc>
                  <a:txBody>
                    <a:bodyPr/>
                    <a:lstStyle/>
                    <a:p>
                      <a:pPr marL="0" lvl="0" algn="l">
                        <a:buNone/>
                      </a:pPr>
                      <a:r>
                        <a:rPr lang="en-US" sz="1200" b="1" i="0" u="none" strike="noStrike" kern="1200" noProof="0">
                          <a:solidFill>
                            <a:srgbClr val="000000"/>
                          </a:solidFill>
                          <a:latin typeface="Arial" panose="020B0604020202020204" pitchFamily="34" charset="0"/>
                          <a:cs typeface="Arial" panose="020B0604020202020204" pitchFamily="34" charset="0"/>
                        </a:rPr>
                        <a:t>My provider does not produce an invoice, how do I claim?</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US" sz="1200" b="0" i="0" u="none" strike="noStrike" kern="1200" noProof="0">
                          <a:solidFill>
                            <a:srgbClr val="000000"/>
                          </a:solidFill>
                          <a:latin typeface="Arial" panose="020B0604020202020204" pitchFamily="34" charset="0"/>
                          <a:cs typeface="Arial" panose="020B0604020202020204" pitchFamily="34" charset="0"/>
                        </a:rPr>
                        <a:t>If your provider uses email or an online booking system, screenshots of the sessions booked can be used in place of a formal invoice. The screenshots should clearly show the dates and sessions used.</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0406761"/>
                  </a:ext>
                </a:extLst>
              </a:tr>
            </a:tbl>
          </a:graphicData>
        </a:graphic>
      </p:graphicFrame>
      <p:cxnSp>
        <p:nvCxnSpPr>
          <p:cNvPr id="10" name="Straight Arrow Connector 9">
            <a:extLst>
              <a:ext uri="{FF2B5EF4-FFF2-40B4-BE49-F238E27FC236}">
                <a16:creationId xmlns:a16="http://schemas.microsoft.com/office/drawing/2014/main" id="{92144BCA-AD47-4CFD-BFD4-70B1D8E69FF6}"/>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942E64E1-D188-457C-8F82-3D2075A6436A}"/>
              </a:ext>
            </a:extLst>
          </p:cNvPr>
          <p:cNvSpPr>
            <a:spLocks noGrp="1"/>
          </p:cNvSpPr>
          <p:nvPr>
            <p:ph type="dt" sz="half" idx="10"/>
          </p:nvPr>
        </p:nvSpPr>
        <p:spPr>
          <a:xfrm>
            <a:off x="378143" y="9970953"/>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5ADC464F-FE62-438C-87A6-7A4ED7C3773D}"/>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3" name="TextBox 12">
            <a:extLst>
              <a:ext uri="{FF2B5EF4-FFF2-40B4-BE49-F238E27FC236}">
                <a16:creationId xmlns:a16="http://schemas.microsoft.com/office/drawing/2014/main" id="{41D74785-07D5-4BD1-9427-929AD4814207}"/>
              </a:ext>
            </a:extLst>
          </p:cNvPr>
          <p:cNvSpPr txBox="1"/>
          <p:nvPr/>
        </p:nvSpPr>
        <p:spPr>
          <a:xfrm>
            <a:off x="-561750" y="10196969"/>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43550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6968776"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2</a:t>
            </a:r>
            <a:endParaRPr lang="en-US" sz="1200">
              <a:solidFill>
                <a:srgbClr val="114042"/>
              </a:solidFill>
              <a:ea typeface="Calibri"/>
              <a:cs typeface="Calibri"/>
            </a:endParaRPr>
          </a:p>
        </p:txBody>
      </p:sp>
      <p:sp>
        <p:nvSpPr>
          <p:cNvPr id="9" name="TextBox 8">
            <a:extLst>
              <a:ext uri="{FF2B5EF4-FFF2-40B4-BE49-F238E27FC236}">
                <a16:creationId xmlns:a16="http://schemas.microsoft.com/office/drawing/2014/main" id="{BBCD1817-3040-4D45-B081-4829B76BDE4C}"/>
              </a:ext>
            </a:extLst>
          </p:cNvPr>
          <p:cNvSpPr txBox="1"/>
          <p:nvPr/>
        </p:nvSpPr>
        <p:spPr>
          <a:xfrm rot="2367475">
            <a:off x="4933397" y="704447"/>
            <a:ext cx="3084170" cy="461665"/>
          </a:xfrm>
          <a:prstGeom prst="rect">
            <a:avLst/>
          </a:prstGeom>
          <a:noFill/>
        </p:spPr>
        <p:txBody>
          <a:bodyPr wrap="square" lIns="91440" tIns="45720" rIns="91440" bIns="45720" rtlCol="0" anchor="t">
            <a:spAutoFit/>
          </a:bodyPr>
          <a:lstStyle/>
          <a:p>
            <a:pPr algn="ctr"/>
            <a:endParaRPr lang="en-GB" sz="2400">
              <a:solidFill>
                <a:srgbClr val="303942"/>
              </a:solidFill>
              <a:latin typeface="Arial"/>
              <a:cs typeface="Arial"/>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198246691"/>
              </p:ext>
            </p:extLst>
          </p:nvPr>
        </p:nvGraphicFramePr>
        <p:xfrm>
          <a:off x="277451" y="975880"/>
          <a:ext cx="6840000" cy="8779625"/>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184231223"/>
                    </a:ext>
                  </a:extLst>
                </a:gridCol>
                <a:gridCol w="5040000">
                  <a:extLst>
                    <a:ext uri="{9D8B030D-6E8A-4147-A177-3AD203B41FA5}">
                      <a16:colId xmlns:a16="http://schemas.microsoft.com/office/drawing/2014/main" val="1407978415"/>
                    </a:ext>
                  </a:extLst>
                </a:gridCol>
              </a:tblGrid>
              <a:tr h="841596">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i="0" u="none" strike="noStrike" noProof="0">
                          <a:solidFill>
                            <a:schemeClr val="tx1"/>
                          </a:solidFill>
                          <a:latin typeface="Arial"/>
                        </a:rPr>
                        <a:t>What is Wraparound Childcare?</a:t>
                      </a: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1200" b="0" i="0" u="none" strike="noStrike" noProof="0">
                          <a:solidFill>
                            <a:schemeClr val="tx1"/>
                          </a:solidFill>
                          <a:latin typeface="Arial"/>
                        </a:rPr>
                        <a:t>Childcare received before and / or after the school day during term time only (39 weeks per year). In Wales this is known as ‘Out of School Care’, in Scotland this is </a:t>
                      </a:r>
                      <a:r>
                        <a:rPr lang="en-US" sz="1200" b="0" i="0" u="none" strike="noStrike" kern="1200" noProof="0">
                          <a:solidFill>
                            <a:schemeClr val="tx1"/>
                          </a:solidFill>
                          <a:latin typeface="Arial"/>
                          <a:ea typeface="+mn-ea"/>
                          <a:cs typeface="+mn-cs"/>
                        </a:rPr>
                        <a:t>known</a:t>
                      </a:r>
                      <a:r>
                        <a:rPr lang="en-US" sz="1200" b="0" i="0" u="none" strike="noStrike" noProof="0">
                          <a:solidFill>
                            <a:schemeClr val="tx1"/>
                          </a:solidFill>
                          <a:latin typeface="Arial"/>
                        </a:rPr>
                        <a:t> as ‘School Age Childcare’.</a:t>
                      </a:r>
                      <a:r>
                        <a:rPr lang="en-GB" sz="1200" b="0" i="0" u="none" strike="noStrike" noProof="0">
                          <a:solidFill>
                            <a:schemeClr val="tx1"/>
                          </a:solidFill>
                          <a:latin typeface="Arial"/>
                        </a:rPr>
                        <a:t> 	</a:t>
                      </a:r>
                      <a:endParaRPr lang="en-US" sz="1200">
                        <a:solidFill>
                          <a:schemeClr val="tx1"/>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192403"/>
                  </a:ext>
                </a:extLst>
              </a:tr>
              <a:tr h="14135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Where can I find more information?</a:t>
                      </a:r>
                    </a:p>
                    <a:p>
                      <a:pPr marL="0" lvl="0" indent="0" algn="l">
                        <a:lnSpc>
                          <a:spcPct val="100000"/>
                        </a:lnSpc>
                        <a:spcBef>
                          <a:spcPts val="0"/>
                        </a:spcBef>
                        <a:spcAft>
                          <a:spcPts val="0"/>
                        </a:spcAft>
                        <a:buNone/>
                      </a:pP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buNone/>
                      </a:pPr>
                      <a:r>
                        <a:rPr lang="en-US" sz="1200">
                          <a:solidFill>
                            <a:schemeClr val="tx1"/>
                          </a:solidFill>
                          <a:latin typeface="Arial"/>
                          <a:cs typeface="Arial"/>
                        </a:rPr>
                        <a:t>The </a:t>
                      </a:r>
                      <a:r>
                        <a:rPr lang="en-US" sz="1200" err="1">
                          <a:solidFill>
                            <a:schemeClr val="tx1"/>
                          </a:solidFill>
                          <a:latin typeface="Arial"/>
                          <a:cs typeface="Arial"/>
                        </a:rPr>
                        <a:t>Defence</a:t>
                      </a:r>
                      <a:r>
                        <a:rPr lang="en-US" sz="1200">
                          <a:solidFill>
                            <a:schemeClr val="tx1"/>
                          </a:solidFill>
                          <a:latin typeface="Arial"/>
                          <a:cs typeface="Arial"/>
                        </a:rPr>
                        <a:t> Childcare Information page on  </a:t>
                      </a:r>
                      <a:r>
                        <a:rPr lang="en-GB" sz="1200">
                          <a:solidFill>
                            <a:schemeClr val="tx1"/>
                          </a:solidFill>
                          <a:latin typeface="Arial"/>
                          <a:cs typeface="Arial"/>
                          <a:hlinkClick r:id="rId3"/>
                        </a:rPr>
                        <a:t>defnet</a:t>
                      </a:r>
                      <a:r>
                        <a:rPr lang="en-GB" sz="1200">
                          <a:solidFill>
                            <a:schemeClr val="tx1"/>
                          </a:solidFill>
                          <a:latin typeface="Arial"/>
                          <a:cs typeface="Arial"/>
                        </a:rPr>
                        <a:t> </a:t>
                      </a:r>
                      <a:r>
                        <a:rPr lang="en-US" sz="1200">
                          <a:solidFill>
                            <a:schemeClr val="tx1"/>
                          </a:solidFill>
                          <a:latin typeface="Arial"/>
                          <a:cs typeface="Arial"/>
                        </a:rPr>
                        <a:t>and </a:t>
                      </a:r>
                      <a:r>
                        <a:rPr lang="en-US" sz="1200">
                          <a:solidFill>
                            <a:schemeClr val="tx1"/>
                          </a:solidFill>
                          <a:latin typeface="Arial"/>
                          <a:cs typeface="Arial"/>
                          <a:hlinkClick r:id="rId4"/>
                        </a:rPr>
                        <a:t>Defence Connect</a:t>
                      </a:r>
                      <a:r>
                        <a:rPr lang="en-US" sz="1200">
                          <a:solidFill>
                            <a:schemeClr val="tx1"/>
                          </a:solidFill>
                          <a:latin typeface="Arial"/>
                          <a:cs typeface="Arial"/>
                        </a:rPr>
                        <a:t> is where Service personnel can access all of  the information about the WAC Allowance.</a:t>
                      </a:r>
                    </a:p>
                    <a:p>
                      <a:pPr marL="0" marR="0" lvl="0" indent="0" algn="l" rtl="0" eaLnBrk="1" fontAlgn="auto" latinLnBrk="0" hangingPunct="1">
                        <a:lnSpc>
                          <a:spcPct val="100000"/>
                        </a:lnSpc>
                        <a:spcBef>
                          <a:spcPts val="0"/>
                        </a:spcBef>
                        <a:spcAft>
                          <a:spcPts val="0"/>
                        </a:spcAft>
                        <a:buClrTx/>
                        <a:buSzTx/>
                        <a:buFontTx/>
                        <a:buNone/>
                      </a:pPr>
                      <a:r>
                        <a:rPr lang="en-US" sz="1200">
                          <a:solidFill>
                            <a:schemeClr val="tx1"/>
                          </a:solidFill>
                          <a:latin typeface="Arial"/>
                          <a:cs typeface="Arial"/>
                        </a:rPr>
                        <a:t>Families can find WAC Allowance information on </a:t>
                      </a:r>
                      <a:r>
                        <a:rPr lang="en-GB" sz="1200" i="0" kern="1200">
                          <a:solidFill>
                            <a:schemeClr val="dk1"/>
                          </a:solidFill>
                          <a:effectLst/>
                          <a:latin typeface="Arial"/>
                          <a:ea typeface="+mn-ea"/>
                          <a:cs typeface="Arial"/>
                        </a:rPr>
                        <a:t>Discover my Benefits </a:t>
                      </a:r>
                      <a:r>
                        <a:rPr lang="en-GB" sz="1200" u="sng" kern="1200">
                          <a:solidFill>
                            <a:schemeClr val="dk1"/>
                          </a:solidFill>
                          <a:effectLst/>
                          <a:latin typeface="Arial"/>
                          <a:ea typeface="+mn-ea"/>
                          <a:cs typeface="Arial"/>
                          <a:hlinkClick r:id="rId5"/>
                        </a:rPr>
                        <a:t>Army</a:t>
                      </a:r>
                      <a:r>
                        <a:rPr lang="en-GB" sz="1200" u="sng" kern="1200">
                          <a:solidFill>
                            <a:schemeClr val="dk1"/>
                          </a:solidFill>
                          <a:effectLst/>
                          <a:latin typeface="Arial"/>
                          <a:ea typeface="+mn-ea"/>
                          <a:cs typeface="Arial"/>
                        </a:rPr>
                        <a:t>,</a:t>
                      </a:r>
                      <a:r>
                        <a:rPr lang="en-GB" sz="1200" kern="1200">
                          <a:solidFill>
                            <a:schemeClr val="dk1"/>
                          </a:solidFill>
                          <a:effectLst/>
                          <a:latin typeface="Arial"/>
                          <a:ea typeface="+mn-ea"/>
                          <a:cs typeface="Arial"/>
                        </a:rPr>
                        <a:t>  </a:t>
                      </a:r>
                      <a:r>
                        <a:rPr lang="en-GB" sz="1200" u="sng" kern="1200">
                          <a:solidFill>
                            <a:schemeClr val="dk1"/>
                          </a:solidFill>
                          <a:effectLst/>
                          <a:latin typeface="Arial"/>
                          <a:ea typeface="+mn-ea"/>
                          <a:cs typeface="Arial"/>
                          <a:hlinkClick r:id="rId6"/>
                        </a:rPr>
                        <a:t>RAF</a:t>
                      </a:r>
                      <a:r>
                        <a:rPr lang="en-GB" sz="1200" u="sng" kern="1200">
                          <a:solidFill>
                            <a:schemeClr val="dk1"/>
                          </a:solidFill>
                          <a:effectLst/>
                          <a:latin typeface="Arial"/>
                          <a:ea typeface="+mn-ea"/>
                          <a:cs typeface="Arial"/>
                        </a:rPr>
                        <a:t>,</a:t>
                      </a:r>
                      <a:r>
                        <a:rPr lang="en-GB" sz="1200" kern="1200">
                          <a:solidFill>
                            <a:schemeClr val="dk1"/>
                          </a:solidFill>
                          <a:effectLst/>
                          <a:latin typeface="Arial"/>
                          <a:ea typeface="+mn-ea"/>
                          <a:cs typeface="Arial"/>
                        </a:rPr>
                        <a:t> </a:t>
                      </a:r>
                      <a:r>
                        <a:rPr lang="en-GB" sz="1200" u="sng" kern="1200">
                          <a:solidFill>
                            <a:schemeClr val="dk1"/>
                          </a:solidFill>
                          <a:effectLst/>
                          <a:latin typeface="Arial"/>
                          <a:ea typeface="+mn-ea"/>
                          <a:cs typeface="Arial"/>
                          <a:hlinkClick r:id="rId7"/>
                        </a:rPr>
                        <a:t>Navy</a:t>
                      </a:r>
                      <a:r>
                        <a:rPr lang="en-GB" sz="1200" kern="1200">
                          <a:solidFill>
                            <a:schemeClr val="dk1"/>
                          </a:solidFill>
                          <a:effectLst/>
                          <a:latin typeface="Arial"/>
                          <a:ea typeface="+mn-ea"/>
                          <a:cs typeface="Arial"/>
                        </a:rPr>
                        <a:t> or </a:t>
                      </a:r>
                      <a:r>
                        <a:rPr lang="en-GB" sz="1200" u="sng" kern="1200">
                          <a:solidFill>
                            <a:schemeClr val="dk1"/>
                          </a:solidFill>
                          <a:effectLst/>
                          <a:latin typeface="Arial"/>
                          <a:ea typeface="+mn-ea"/>
                          <a:cs typeface="Arial"/>
                          <a:hlinkClick r:id="rId8"/>
                        </a:rPr>
                        <a:t>Marines</a:t>
                      </a:r>
                      <a:r>
                        <a:rPr lang="en-GB" sz="1200" kern="1200">
                          <a:solidFill>
                            <a:schemeClr val="dk1"/>
                          </a:solidFill>
                          <a:effectLst/>
                          <a:latin typeface="Arial"/>
                          <a:ea typeface="+mn-ea"/>
                          <a:cs typeface="Arial"/>
                        </a:rPr>
                        <a:t> (www)</a:t>
                      </a:r>
                      <a:endParaRPr lang="en-US" sz="120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591057"/>
                  </a:ext>
                </a:extLst>
              </a:tr>
              <a:tr h="53715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a:solidFill>
                            <a:schemeClr val="tx1"/>
                          </a:solidFill>
                          <a:latin typeface="Arial"/>
                          <a:ea typeface="+mn-ea"/>
                          <a:cs typeface="+mn-cs"/>
                        </a:rPr>
                        <a:t>How do Service families </a:t>
                      </a:r>
                      <a:r>
                        <a:rPr lang="en-US" sz="1200" b="1" i="0" u="none" strike="noStrike" noProof="0">
                          <a:solidFill>
                            <a:schemeClr val="tx1"/>
                          </a:solidFill>
                          <a:latin typeface="Arial"/>
                        </a:rPr>
                        <a:t>register for and </a:t>
                      </a:r>
                      <a:r>
                        <a:rPr lang="en-GB" sz="1200" b="1" i="0" u="none" strike="noStrike" kern="1200">
                          <a:solidFill>
                            <a:schemeClr val="tx1"/>
                          </a:solidFill>
                          <a:latin typeface="Arial"/>
                          <a:ea typeface="+mn-ea"/>
                          <a:cs typeface="+mn-cs"/>
                        </a:rPr>
                        <a:t>claim the WAC allowance? </a:t>
                      </a:r>
                      <a:endParaRPr lang="en-US" sz="1200" b="1" i="0" u="none" strike="noStrike" kern="1200" noProof="0">
                        <a:solidFill>
                          <a:schemeClr val="tx1"/>
                        </a:solidFill>
                        <a:latin typeface="Arial"/>
                        <a:ea typeface="+mn-ea"/>
                        <a:cs typeface="+mn-cs"/>
                      </a:endParaRPr>
                    </a:p>
                    <a:p>
                      <a:pPr marL="0" lvl="0" indent="0" algn="l">
                        <a:lnSpc>
                          <a:spcPct val="100000"/>
                        </a:lnSpc>
                        <a:spcBef>
                          <a:spcPts val="0"/>
                        </a:spcBef>
                        <a:spcAft>
                          <a:spcPts val="0"/>
                        </a:spcAft>
                        <a:buNone/>
                      </a:pP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hangingPunct="0"/>
                      <a:r>
                        <a:rPr lang="en-GB" sz="1200" kern="1200">
                          <a:solidFill>
                            <a:schemeClr val="dk1"/>
                          </a:solidFill>
                          <a:effectLst/>
                          <a:latin typeface="Arial"/>
                          <a:ea typeface="+mn-ea"/>
                          <a:cs typeface="Arial"/>
                        </a:rPr>
                        <a:t>Use resources to complete five steps as described on: </a:t>
                      </a:r>
                    </a:p>
                    <a:p>
                      <a:pPr marL="285750" lvl="0" indent="-285750" fontAlgn="auto" hangingPunct="1">
                        <a:buFont typeface="Symbol" panose="05050102010706020507" pitchFamily="18" charset="2"/>
                        <a:buChar char="-"/>
                      </a:pPr>
                      <a:r>
                        <a:rPr lang="en-GB" sz="1200" i="1" kern="1200">
                          <a:solidFill>
                            <a:schemeClr val="dk1"/>
                          </a:solidFill>
                          <a:effectLst/>
                          <a:latin typeface="Arial"/>
                          <a:ea typeface="+mn-ea"/>
                          <a:cs typeface="Arial"/>
                        </a:rPr>
                        <a:t>Discover my Benefits</a:t>
                      </a:r>
                      <a:r>
                        <a:rPr lang="en-GB" sz="1200" kern="1200">
                          <a:solidFill>
                            <a:schemeClr val="dk1"/>
                          </a:solidFill>
                          <a:effectLst/>
                          <a:latin typeface="Arial"/>
                          <a:ea typeface="+mn-ea"/>
                          <a:cs typeface="Arial"/>
                        </a:rPr>
                        <a:t> </a:t>
                      </a:r>
                      <a:r>
                        <a:rPr lang="en-GB" sz="1200" u="sng" kern="1200">
                          <a:solidFill>
                            <a:schemeClr val="dk1"/>
                          </a:solidFill>
                          <a:effectLst/>
                          <a:latin typeface="Arial"/>
                          <a:ea typeface="+mn-ea"/>
                          <a:cs typeface="Arial"/>
                          <a:hlinkClick r:id="rId5"/>
                        </a:rPr>
                        <a:t>Army</a:t>
                      </a:r>
                      <a:r>
                        <a:rPr lang="en-GB" sz="1200" u="sng" kern="1200">
                          <a:solidFill>
                            <a:schemeClr val="dk1"/>
                          </a:solidFill>
                          <a:effectLst/>
                          <a:latin typeface="Arial"/>
                          <a:ea typeface="+mn-ea"/>
                          <a:cs typeface="Arial"/>
                        </a:rPr>
                        <a:t>,</a:t>
                      </a:r>
                      <a:r>
                        <a:rPr lang="en-GB" sz="1200" kern="1200">
                          <a:solidFill>
                            <a:schemeClr val="dk1"/>
                          </a:solidFill>
                          <a:effectLst/>
                          <a:latin typeface="Arial"/>
                          <a:ea typeface="+mn-ea"/>
                          <a:cs typeface="Arial"/>
                        </a:rPr>
                        <a:t>  </a:t>
                      </a:r>
                      <a:r>
                        <a:rPr lang="en-GB" sz="1200" u="sng" kern="1200">
                          <a:solidFill>
                            <a:schemeClr val="dk1"/>
                          </a:solidFill>
                          <a:effectLst/>
                          <a:latin typeface="Arial"/>
                          <a:ea typeface="+mn-ea"/>
                          <a:cs typeface="Arial"/>
                          <a:hlinkClick r:id="rId6"/>
                        </a:rPr>
                        <a:t>RAF</a:t>
                      </a:r>
                      <a:r>
                        <a:rPr lang="en-GB" sz="1200" u="sng" kern="1200">
                          <a:solidFill>
                            <a:schemeClr val="dk1"/>
                          </a:solidFill>
                          <a:effectLst/>
                          <a:latin typeface="Arial"/>
                          <a:ea typeface="+mn-ea"/>
                          <a:cs typeface="Arial"/>
                        </a:rPr>
                        <a:t>,</a:t>
                      </a:r>
                      <a:r>
                        <a:rPr lang="en-GB" sz="1200" kern="1200">
                          <a:solidFill>
                            <a:schemeClr val="dk1"/>
                          </a:solidFill>
                          <a:effectLst/>
                          <a:latin typeface="Arial"/>
                          <a:ea typeface="+mn-ea"/>
                          <a:cs typeface="Arial"/>
                        </a:rPr>
                        <a:t> </a:t>
                      </a:r>
                      <a:r>
                        <a:rPr lang="en-GB" sz="1200" u="sng" kern="1200">
                          <a:solidFill>
                            <a:schemeClr val="dk1"/>
                          </a:solidFill>
                          <a:effectLst/>
                          <a:latin typeface="Arial"/>
                          <a:ea typeface="+mn-ea"/>
                          <a:cs typeface="Arial"/>
                          <a:hlinkClick r:id="rId7"/>
                        </a:rPr>
                        <a:t>Navy</a:t>
                      </a:r>
                      <a:r>
                        <a:rPr lang="en-GB" sz="1200" kern="1200">
                          <a:solidFill>
                            <a:schemeClr val="dk1"/>
                          </a:solidFill>
                          <a:effectLst/>
                          <a:latin typeface="Arial"/>
                          <a:ea typeface="+mn-ea"/>
                          <a:cs typeface="Arial"/>
                        </a:rPr>
                        <a:t> or </a:t>
                      </a:r>
                      <a:r>
                        <a:rPr lang="en-GB" sz="1200" u="sng" kern="1200">
                          <a:solidFill>
                            <a:schemeClr val="dk1"/>
                          </a:solidFill>
                          <a:effectLst/>
                          <a:latin typeface="Arial"/>
                          <a:ea typeface="+mn-ea"/>
                          <a:cs typeface="Arial"/>
                          <a:hlinkClick r:id="rId8"/>
                        </a:rPr>
                        <a:t>Marines</a:t>
                      </a:r>
                      <a:r>
                        <a:rPr lang="en-GB" sz="1200" kern="1200">
                          <a:solidFill>
                            <a:schemeClr val="dk1"/>
                          </a:solidFill>
                          <a:effectLst/>
                          <a:latin typeface="Arial"/>
                          <a:ea typeface="+mn-ea"/>
                          <a:cs typeface="Arial"/>
                        </a:rPr>
                        <a:t> (www)</a:t>
                      </a:r>
                    </a:p>
                    <a:p>
                      <a:pPr marL="285750" lvl="0" indent="-285750" fontAlgn="auto" hangingPunct="1">
                        <a:buFont typeface="Symbol" panose="05050102010706020507" pitchFamily="18" charset="2"/>
                        <a:buChar char="-"/>
                      </a:pPr>
                      <a:r>
                        <a:rPr lang="en-GB" sz="1200" i="1" kern="1200">
                          <a:solidFill>
                            <a:schemeClr val="dk1"/>
                          </a:solidFill>
                          <a:effectLst/>
                          <a:latin typeface="Arial"/>
                          <a:ea typeface="+mn-ea"/>
                          <a:cs typeface="Arial"/>
                        </a:rPr>
                        <a:t>Defence Childcare Information page</a:t>
                      </a:r>
                      <a:r>
                        <a:rPr lang="en-GB" sz="1200" kern="1200">
                          <a:solidFill>
                            <a:schemeClr val="dk1"/>
                          </a:solidFill>
                          <a:effectLst/>
                          <a:latin typeface="Arial"/>
                          <a:ea typeface="+mn-ea"/>
                          <a:cs typeface="Arial"/>
                        </a:rPr>
                        <a:t> </a:t>
                      </a:r>
                      <a:r>
                        <a:rPr lang="en-GB" sz="1200" u="none" kern="1200">
                          <a:solidFill>
                            <a:schemeClr val="dk1"/>
                          </a:solidFill>
                          <a:effectLst/>
                          <a:latin typeface="Arial"/>
                          <a:ea typeface="+mn-ea"/>
                          <a:cs typeface="Arial"/>
                        </a:rPr>
                        <a:t>on </a:t>
                      </a:r>
                      <a:r>
                        <a:rPr lang="en-GB" sz="1200">
                          <a:solidFill>
                            <a:schemeClr val="tx1"/>
                          </a:solidFill>
                          <a:latin typeface="Arial"/>
                          <a:cs typeface="Arial"/>
                          <a:hlinkClick r:id="rId3"/>
                        </a:rPr>
                        <a:t>defnet</a:t>
                      </a:r>
                      <a:r>
                        <a:rPr lang="en-GB" sz="1200">
                          <a:solidFill>
                            <a:schemeClr val="tx1"/>
                          </a:solidFill>
                          <a:latin typeface="Arial"/>
                          <a:cs typeface="Arial"/>
                        </a:rPr>
                        <a:t> </a:t>
                      </a:r>
                      <a:r>
                        <a:rPr lang="en-GB" sz="1200" kern="1200">
                          <a:solidFill>
                            <a:schemeClr val="dk1"/>
                          </a:solidFill>
                          <a:effectLst/>
                          <a:latin typeface="Arial"/>
                          <a:ea typeface="+mn-ea"/>
                          <a:cs typeface="Arial"/>
                        </a:rPr>
                        <a:t>or </a:t>
                      </a:r>
                      <a:r>
                        <a:rPr lang="en-GB" sz="1200" u="sng" kern="1200">
                          <a:solidFill>
                            <a:schemeClr val="dk1"/>
                          </a:solidFill>
                          <a:effectLst/>
                          <a:latin typeface="Arial"/>
                          <a:ea typeface="+mn-ea"/>
                          <a:cs typeface="Arial"/>
                          <a:hlinkClick r:id="rId4"/>
                        </a:rPr>
                        <a:t>Defence Connect</a:t>
                      </a:r>
                      <a:endParaRPr lang="en-GB" sz="1200" u="sng" kern="1200">
                        <a:solidFill>
                          <a:schemeClr val="dk1"/>
                        </a:solidFill>
                        <a:effectLst/>
                        <a:latin typeface="Arial"/>
                        <a:ea typeface="+mn-ea"/>
                        <a:cs typeface="Arial"/>
                      </a:endParaRPr>
                    </a:p>
                    <a:p>
                      <a:pPr lvl="0">
                        <a:buNone/>
                      </a:pPr>
                      <a:endParaRPr lang="en-US" sz="1200">
                        <a:solidFill>
                          <a:schemeClr val="tx1"/>
                        </a:solidFill>
                        <a:latin typeface="Arial" panose="020B060402020202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200" b="1">
                          <a:effectLst/>
                          <a:latin typeface="Arial"/>
                          <a:ea typeface="Calibri" panose="020F0502020204030204" pitchFamily="34" charset="0"/>
                          <a:cs typeface="Arial"/>
                        </a:rPr>
                        <a:t>RECORD</a:t>
                      </a:r>
                      <a:r>
                        <a:rPr lang="en-GB" sz="1200">
                          <a:effectLst/>
                          <a:latin typeface="Arial"/>
                          <a:ea typeface="Calibri" panose="020F0502020204030204" pitchFamily="34" charset="0"/>
                          <a:cs typeface="Arial"/>
                        </a:rPr>
                        <a:t> each child on JPA.  </a:t>
                      </a:r>
                    </a:p>
                    <a:p>
                      <a:pPr marL="342900" lvl="0" indent="-342900">
                        <a:lnSpc>
                          <a:spcPct val="107000"/>
                        </a:lnSpc>
                        <a:spcAft>
                          <a:spcPts val="800"/>
                        </a:spcAft>
                        <a:buFont typeface="+mj-lt"/>
                        <a:buAutoNum type="arabicPeriod"/>
                        <a:tabLst>
                          <a:tab pos="457200" algn="l"/>
                        </a:tabLst>
                      </a:pPr>
                      <a:r>
                        <a:rPr lang="en-GB" sz="1200" b="1">
                          <a:effectLst/>
                          <a:latin typeface="Arial"/>
                          <a:ea typeface="Calibri" panose="020F0502020204030204" pitchFamily="34" charset="0"/>
                          <a:cs typeface="Arial"/>
                        </a:rPr>
                        <a:t>CHECK </a:t>
                      </a:r>
                      <a:r>
                        <a:rPr lang="en-GB" sz="1200">
                          <a:effectLst/>
                          <a:latin typeface="Arial"/>
                          <a:ea typeface="Calibri" panose="020F0502020204030204" pitchFamily="34" charset="0"/>
                          <a:cs typeface="Arial"/>
                        </a:rPr>
                        <a:t>If you meet the WAC </a:t>
                      </a:r>
                      <a:r>
                        <a:rPr lang="en-GB" sz="1200" u="none">
                          <a:solidFill>
                            <a:schemeClr val="tx1"/>
                          </a:solidFill>
                          <a:effectLst/>
                          <a:latin typeface="Arial"/>
                          <a:ea typeface="Calibri" panose="020F0502020204030204" pitchFamily="34" charset="0"/>
                          <a:cs typeface="Arial"/>
                          <a:hlinkClick r:id="rId9" action="ppaction://hlinksldjump"/>
                        </a:rPr>
                        <a:t>eligibility criteria</a:t>
                      </a:r>
                      <a:endParaRPr lang="en-GB" sz="1200" u="none">
                        <a:solidFill>
                          <a:schemeClr val="tx1"/>
                        </a:solidFill>
                        <a:effectLst/>
                        <a:latin typeface="Arial"/>
                        <a:ea typeface="Calibri" panose="020F0502020204030204" pitchFamily="34" charset="0"/>
                        <a:cs typeface="Arial"/>
                      </a:endParaRPr>
                    </a:p>
                    <a:p>
                      <a:pPr marL="342900" lvl="0" indent="-342900">
                        <a:lnSpc>
                          <a:spcPct val="107000"/>
                        </a:lnSpc>
                        <a:spcAft>
                          <a:spcPts val="800"/>
                        </a:spcAft>
                        <a:buFont typeface="+mj-lt"/>
                        <a:buAutoNum type="arabicPeriod"/>
                      </a:pPr>
                      <a:r>
                        <a:rPr lang="en-GB" sz="1200" b="1">
                          <a:effectLst/>
                          <a:latin typeface="Arial"/>
                          <a:ea typeface="Calibri" panose="020F0502020204030204" pitchFamily="34" charset="0"/>
                          <a:cs typeface="Arial"/>
                        </a:rPr>
                        <a:t>APPLY </a:t>
                      </a:r>
                      <a:r>
                        <a:rPr lang="en-GB" sz="1200">
                          <a:effectLst/>
                          <a:latin typeface="Arial"/>
                          <a:ea typeface="Calibri" panose="020F0502020204030204" pitchFamily="34" charset="0"/>
                          <a:cs typeface="Arial"/>
                        </a:rPr>
                        <a:t>for a </a:t>
                      </a:r>
                      <a:r>
                        <a:rPr lang="en-GB" sz="1200" u="sng">
                          <a:solidFill>
                            <a:srgbClr val="1CBAE1"/>
                          </a:solidFill>
                          <a:effectLst/>
                          <a:latin typeface="Arial"/>
                          <a:ea typeface="Calibri" panose="020F0502020204030204" pitchFamily="34" charset="0"/>
                          <a:cs typeface="Arial"/>
                          <a:hlinkClick r:id="rId10">
                            <a:extLst>
                              <a:ext uri="{A12FA001-AC4F-418D-AE19-62706E023703}">
                                <ahyp:hlinkClr xmlns:ahyp="http://schemas.microsoft.com/office/drawing/2018/hyperlinkcolor" val="tx"/>
                              </a:ext>
                            </a:extLst>
                          </a:hlinkClick>
                        </a:rPr>
                        <a:t>TFC account </a:t>
                      </a:r>
                      <a:r>
                        <a:rPr lang="en-GB" sz="1200">
                          <a:effectLst/>
                          <a:latin typeface="Arial"/>
                          <a:ea typeface="Calibri" panose="020F0502020204030204" pitchFamily="34" charset="0"/>
                          <a:cs typeface="Arial"/>
                        </a:rPr>
                        <a:t>for each child on GOV.UK. </a:t>
                      </a:r>
                    </a:p>
                    <a:p>
                      <a:pPr marL="457200" lvl="1" indent="0">
                        <a:lnSpc>
                          <a:spcPct val="107000"/>
                        </a:lnSpc>
                        <a:spcAft>
                          <a:spcPts val="800"/>
                        </a:spcAft>
                        <a:buFont typeface="Symbol" panose="05050102010706020507" pitchFamily="18" charset="2"/>
                        <a:buNone/>
                      </a:pPr>
                      <a:r>
                        <a:rPr lang="en-GB" sz="1200" b="1">
                          <a:effectLst/>
                          <a:latin typeface="Arial"/>
                          <a:ea typeface="Calibri" panose="020F0502020204030204" pitchFamily="34" charset="0"/>
                          <a:cs typeface="Arial"/>
                        </a:rPr>
                        <a:t>WAIT </a:t>
                      </a:r>
                      <a:r>
                        <a:rPr lang="en-GB" sz="1200" b="0">
                          <a:effectLst/>
                          <a:latin typeface="Arial"/>
                          <a:ea typeface="Calibri" panose="020F0502020204030204" pitchFamily="34" charset="0"/>
                          <a:cs typeface="Arial"/>
                        </a:rPr>
                        <a:t>until the TFC account is activated and you have received your account number. A TFC account must be in place for each child before the WAC registration form can be completed. A TFC account is not WAC registration.</a:t>
                      </a:r>
                    </a:p>
                    <a:p>
                      <a:pPr>
                        <a:lnSpc>
                          <a:spcPct val="107000"/>
                        </a:lnSpc>
                        <a:spcAft>
                          <a:spcPts val="800"/>
                        </a:spcAft>
                      </a:pPr>
                      <a:r>
                        <a:rPr lang="en-GB" sz="1200" b="1">
                          <a:effectLst/>
                          <a:latin typeface="Arial"/>
                          <a:ea typeface="Calibri" panose="020F0502020204030204" pitchFamily="34" charset="0"/>
                          <a:cs typeface="Arial"/>
                        </a:rPr>
                        <a:t>4.  REGISTER</a:t>
                      </a:r>
                      <a:r>
                        <a:rPr lang="en-GB" sz="1200">
                          <a:effectLst/>
                          <a:latin typeface="Arial"/>
                          <a:ea typeface="Calibri" panose="020F0502020204030204" pitchFamily="34" charset="0"/>
                          <a:cs typeface="Arial"/>
                        </a:rPr>
                        <a:t> each child by completing the </a:t>
                      </a:r>
                      <a:r>
                        <a:rPr lang="en-GB" sz="1200" u="sng">
                          <a:solidFill>
                            <a:srgbClr val="1CBAE1"/>
                          </a:solidFill>
                          <a:effectLst/>
                          <a:latin typeface="Arial"/>
                          <a:ea typeface="Calibri" panose="020F0502020204030204" pitchFamily="34" charset="0"/>
                          <a:cs typeface="Arial"/>
                          <a:hlinkClick r:id="rId11">
                            <a:extLst>
                              <a:ext uri="{A12FA001-AC4F-418D-AE19-62706E023703}">
                                <ahyp:hlinkClr xmlns:ahyp="http://schemas.microsoft.com/office/drawing/2018/hyperlinkcolor" val="tx"/>
                              </a:ext>
                            </a:extLst>
                          </a:hlinkClick>
                        </a:rPr>
                        <a:t>Registration form</a:t>
                      </a:r>
                      <a:endParaRPr lang="en-GB" sz="1200">
                        <a:solidFill>
                          <a:srgbClr val="1CBAE1"/>
                        </a:solidFill>
                        <a:effectLst/>
                        <a:latin typeface="Arial"/>
                        <a:ea typeface="Calibri" panose="020F0502020204030204" pitchFamily="34" charset="0"/>
                        <a:cs typeface="Arial"/>
                      </a:endParaRPr>
                    </a:p>
                    <a:p>
                      <a:pPr marL="457200" lvl="1" indent="0">
                        <a:lnSpc>
                          <a:spcPct val="107000"/>
                        </a:lnSpc>
                        <a:spcAft>
                          <a:spcPts val="800"/>
                        </a:spcAft>
                        <a:buFont typeface="Symbol" panose="05050102010706020507" pitchFamily="18" charset="2"/>
                        <a:buNone/>
                      </a:pPr>
                      <a:r>
                        <a:rPr lang="en-GB" sz="1200" b="1">
                          <a:effectLst/>
                          <a:latin typeface="Arial"/>
                          <a:ea typeface="Calibri" panose="020F0502020204030204" pitchFamily="34" charset="0"/>
                          <a:cs typeface="Arial"/>
                        </a:rPr>
                        <a:t>WAIT </a:t>
                      </a:r>
                      <a:r>
                        <a:rPr lang="en-GB" sz="1200" b="0">
                          <a:effectLst/>
                          <a:latin typeface="Arial"/>
                          <a:ea typeface="Calibri" panose="020F0502020204030204" pitchFamily="34" charset="0"/>
                          <a:cs typeface="Arial"/>
                        </a:rPr>
                        <a:t>for the confirmation email before continuing to step 5. A WAC registration number (in the format WAC000000) must be in place for each child before claiming the WAC allowance. </a:t>
                      </a:r>
                    </a:p>
                    <a:p>
                      <a:pPr>
                        <a:lnSpc>
                          <a:spcPct val="107000"/>
                        </a:lnSpc>
                        <a:spcAft>
                          <a:spcPts val="800"/>
                        </a:spcAft>
                      </a:pPr>
                      <a:r>
                        <a:rPr lang="en-GB" sz="1200" b="1">
                          <a:effectLst/>
                          <a:latin typeface="Arial"/>
                          <a:ea typeface="Calibri" panose="020F0502020204030204" pitchFamily="34" charset="0"/>
                          <a:cs typeface="Arial"/>
                        </a:rPr>
                        <a:t>5.  CLAIM</a:t>
                      </a:r>
                      <a:r>
                        <a:rPr lang="en-GB" sz="1200">
                          <a:effectLst/>
                          <a:latin typeface="Arial"/>
                          <a:ea typeface="Calibri" panose="020F0502020204030204" pitchFamily="34" charset="0"/>
                          <a:cs typeface="Arial"/>
                        </a:rPr>
                        <a:t> up to 20 hours per week per child.</a:t>
                      </a:r>
                    </a:p>
                    <a:p>
                      <a:pPr lvl="0">
                        <a:buNone/>
                      </a:pPr>
                      <a:endParaRPr lang="en-US" sz="1200">
                        <a:solidFill>
                          <a:schemeClr val="tx1"/>
                        </a:solidFill>
                        <a:latin typeface="Arial" panose="020B0604020202020204" pitchFamily="34" charset="0"/>
                        <a:cs typeface="Arial" panose="020B0604020202020204" pitchFamily="34" charset="0"/>
                      </a:endParaRPr>
                    </a:p>
                    <a:p>
                      <a:r>
                        <a:rPr lang="en-GB" sz="1400" b="1">
                          <a:effectLst/>
                          <a:latin typeface="Arial"/>
                          <a:ea typeface="Calibri" panose="020F0502020204030204" pitchFamily="34" charset="0"/>
                          <a:cs typeface="Times New Roman"/>
                        </a:rPr>
                        <a:t>Important registration note</a:t>
                      </a:r>
                      <a:r>
                        <a:rPr lang="en-GB" sz="1400">
                          <a:effectLst/>
                          <a:latin typeface="Arial"/>
                          <a:ea typeface="Calibri" panose="020F0502020204030204" pitchFamily="34" charset="0"/>
                          <a:cs typeface="Times New Roman"/>
                        </a:rPr>
                        <a:t>: </a:t>
                      </a:r>
                      <a:r>
                        <a:rPr lang="en-GB" sz="1200">
                          <a:effectLst/>
                          <a:latin typeface="Arial"/>
                          <a:ea typeface="Calibri" panose="020F0502020204030204" pitchFamily="34" charset="0"/>
                          <a:cs typeface="Times New Roman"/>
                        </a:rPr>
                        <a:t>WAC registrations will be checked against JPA. If the family is assessed as eligible to claim, the registration number will be emailed to the Service person that </a:t>
                      </a:r>
                      <a:r>
                        <a:rPr lang="en-GB" sz="1200">
                          <a:latin typeface="Arial"/>
                          <a:ea typeface="Calibri" panose="020F0502020204030204" pitchFamily="34" charset="0"/>
                          <a:cs typeface="Times New Roman"/>
                        </a:rPr>
                        <a:t>submitted</a:t>
                      </a:r>
                      <a:r>
                        <a:rPr lang="en-GB" sz="1200">
                          <a:effectLst/>
                          <a:latin typeface="Arial"/>
                          <a:ea typeface="Calibri" panose="020F0502020204030204" pitchFamily="34" charset="0"/>
                          <a:cs typeface="Times New Roman"/>
                        </a:rPr>
                        <a:t> the registration form.</a:t>
                      </a:r>
                      <a:r>
                        <a:rPr lang="en-GB" sz="1200">
                          <a:solidFill>
                            <a:srgbClr val="242424"/>
                          </a:solidFill>
                          <a:effectLst/>
                          <a:latin typeface="Arial"/>
                          <a:ea typeface="Calibri" panose="020F0502020204030204" pitchFamily="34" charset="0"/>
                          <a:cs typeface="Times New Roman"/>
                        </a:rPr>
                        <a:t> </a:t>
                      </a:r>
                      <a:r>
                        <a:rPr lang="en-GB" sz="1200">
                          <a:effectLst/>
                          <a:latin typeface="Arial"/>
                          <a:ea typeface="Calibri" panose="020F0502020204030204" pitchFamily="34" charset="0"/>
                          <a:cs typeface="Times New Roman"/>
                        </a:rPr>
                        <a:t>If a Service person submits a claim before being issued with a WAC registration number, recovery action will be taken, and the Service person will be subject to administrative or disciplinary action.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lvl="0">
                        <a:buNone/>
                      </a:pPr>
                      <a:endParaRPr lang="en-US"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3765569"/>
                  </a:ext>
                </a:extLst>
              </a:tr>
              <a:tr h="965458">
                <a:tc>
                  <a:txBody>
                    <a:bodyPr/>
                    <a:lstStyle/>
                    <a:p>
                      <a:pPr lvl="0">
                        <a:buNone/>
                      </a:pPr>
                      <a:r>
                        <a:rPr lang="en-GB" sz="1200" b="1">
                          <a:solidFill>
                            <a:schemeClr val="tx1"/>
                          </a:solidFill>
                          <a:latin typeface="Arial"/>
                          <a:cs typeface="Arial"/>
                        </a:rPr>
                        <a:t>What does ‘term time only’ mean?</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buNone/>
                      </a:pPr>
                      <a:r>
                        <a:rPr lang="en-US" sz="1200" b="0">
                          <a:solidFill>
                            <a:schemeClr val="tx1"/>
                          </a:solidFill>
                          <a:latin typeface="Arial"/>
                        </a:rPr>
                        <a:t>The WAC Allowance can be claimed for the 39 weeks of the year that schools are open. This includes teacher training days but does not include public holidays or any school holiday time. </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0789285"/>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120278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latin typeface="Arial"/>
                <a:cs typeface="Arial"/>
              </a:rPr>
              <a:t>General</a:t>
            </a:r>
            <a:endParaRPr lang="en-GB" sz="1600">
              <a:cs typeface="Calibri"/>
            </a:endParaRPr>
          </a:p>
        </p:txBody>
      </p:sp>
      <p:cxnSp>
        <p:nvCxnSpPr>
          <p:cNvPr id="8" name="Straight Arrow Connector 7">
            <a:extLst>
              <a:ext uri="{FF2B5EF4-FFF2-40B4-BE49-F238E27FC236}">
                <a16:creationId xmlns:a16="http://schemas.microsoft.com/office/drawing/2014/main" id="{61475F45-4794-4F1B-A4E6-FE199334EDD6}"/>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Autumn 2023</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3" name="TextBox 12">
            <a:extLst>
              <a:ext uri="{FF2B5EF4-FFF2-40B4-BE49-F238E27FC236}">
                <a16:creationId xmlns:a16="http://schemas.microsoft.com/office/drawing/2014/main" id="{91127A2D-619A-4E5E-B345-07C1E1D9A0BE}"/>
              </a:ext>
            </a:extLst>
          </p:cNvPr>
          <p:cNvSpPr txBox="1"/>
          <p:nvPr/>
        </p:nvSpPr>
        <p:spPr>
          <a:xfrm>
            <a:off x="-561750" y="1018830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
        <p:nvSpPr>
          <p:cNvPr id="11" name="TextBox 10">
            <a:extLst>
              <a:ext uri="{FF2B5EF4-FFF2-40B4-BE49-F238E27FC236}">
                <a16:creationId xmlns:a16="http://schemas.microsoft.com/office/drawing/2014/main" id="{02486EC8-769F-4009-B6A7-51EEACDE0647}"/>
              </a:ext>
            </a:extLst>
          </p:cNvPr>
          <p:cNvSpPr txBox="1"/>
          <p:nvPr/>
        </p:nvSpPr>
        <p:spPr>
          <a:xfrm>
            <a:off x="2977116" y="6060558"/>
            <a:ext cx="914400" cy="914400"/>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3258648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20</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graphicFrame>
        <p:nvGraphicFramePr>
          <p:cNvPr id="14" name="Table 13">
            <a:extLst>
              <a:ext uri="{FF2B5EF4-FFF2-40B4-BE49-F238E27FC236}">
                <a16:creationId xmlns:a16="http://schemas.microsoft.com/office/drawing/2014/main" id="{8DF12558-B2A0-425B-94A4-4EC6675E5666}"/>
              </a:ext>
            </a:extLst>
          </p:cNvPr>
          <p:cNvGraphicFramePr>
            <a:graphicFrameLocks noGrp="1"/>
          </p:cNvGraphicFramePr>
          <p:nvPr>
            <p:extLst>
              <p:ext uri="{D42A27DB-BD31-4B8C-83A1-F6EECF244321}">
                <p14:modId xmlns:p14="http://schemas.microsoft.com/office/powerpoint/2010/main" val="2052599586"/>
              </p:ext>
            </p:extLst>
          </p:nvPr>
        </p:nvGraphicFramePr>
        <p:xfrm>
          <a:off x="294184" y="993348"/>
          <a:ext cx="6840000" cy="6476829"/>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1201067">
                <a:tc>
                  <a:txBody>
                    <a:bodyPr/>
                    <a:lstStyle/>
                    <a:p>
                      <a:pPr marL="0" lvl="0" algn="l">
                        <a:buNone/>
                      </a:pPr>
                      <a:r>
                        <a:rPr lang="en-US" sz="1200" b="1" i="0" u="none" strike="noStrike" kern="1200" noProof="0">
                          <a:solidFill>
                            <a:schemeClr val="tx1"/>
                          </a:solidFill>
                          <a:latin typeface="Arial"/>
                        </a:rPr>
                        <a:t>If I join the WAC Scheme and then get relocated overseas, who do I need to inform? </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kern="1200">
                          <a:solidFill>
                            <a:schemeClr val="dk1"/>
                          </a:solidFill>
                          <a:effectLst/>
                          <a:latin typeface="Arial"/>
                          <a:ea typeface="+mn-ea"/>
                          <a:cs typeface="Arial"/>
                        </a:rPr>
                        <a:t>Service personnel</a:t>
                      </a:r>
                      <a:r>
                        <a:rPr lang="en-US" sz="1200" b="0" i="0" u="none" strike="noStrike" kern="1200" noProof="0">
                          <a:solidFill>
                            <a:schemeClr val="tx1"/>
                          </a:solidFill>
                          <a:latin typeface="Arial"/>
                        </a:rPr>
                        <a:t> </a:t>
                      </a:r>
                      <a:r>
                        <a:rPr lang="en-GB" sz="1200" b="0" i="0" u="none" strike="noStrike" kern="1200" noProof="0">
                          <a:solidFill>
                            <a:schemeClr val="tx1"/>
                          </a:solidFill>
                          <a:latin typeface="Arial"/>
                        </a:rPr>
                        <a:t>serving on an unaccompanied assignment overseas with the family residing in the UK,</a:t>
                      </a:r>
                      <a:r>
                        <a:rPr lang="en-US" sz="1200" b="0" i="0" u="none" strike="noStrike" kern="1200" noProof="0">
                          <a:solidFill>
                            <a:schemeClr val="tx1"/>
                          </a:solidFill>
                          <a:latin typeface="Arial"/>
                        </a:rPr>
                        <a:t> can continue to claim the WAC allowance so long as they continue to meet the eligibility criteria.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noProof="0">
                        <a:solidFill>
                          <a:schemeClr val="tx1"/>
                        </a:solidFill>
                        <a:latin typeface="Arial"/>
                      </a:endParaRPr>
                    </a:p>
                    <a:p>
                      <a:pPr marL="0" marR="0" lvl="0" indent="0" algn="l" rtl="0" eaLnBrk="1" fontAlgn="auto" latinLnBrk="0" hangingPunct="1">
                        <a:lnSpc>
                          <a:spcPct val="100000"/>
                        </a:lnSpc>
                        <a:spcBef>
                          <a:spcPts val="0"/>
                        </a:spcBef>
                        <a:spcAft>
                          <a:spcPts val="0"/>
                        </a:spcAft>
                        <a:buClrTx/>
                        <a:buSzTx/>
                        <a:buFontTx/>
                        <a:buNone/>
                      </a:pPr>
                      <a:r>
                        <a:rPr lang="en-US" sz="1200" b="0" i="0" u="none" strike="noStrike" kern="1200" noProof="0">
                          <a:solidFill>
                            <a:schemeClr val="tx1"/>
                          </a:solidFill>
                          <a:latin typeface="Arial"/>
                        </a:rPr>
                        <a:t>If you are assigned overseas and your family are accompanying you, you will be ineligible to claim WAC.  You do not need to inform anyone; you must not submit any further claims once you are no longer eligible.</a:t>
                      </a:r>
                      <a:endParaRPr lang="en-US" sz="1200">
                        <a:solidFill>
                          <a:schemeClr val="tx1"/>
                        </a:solidFill>
                        <a:highlight>
                          <a:srgbClr val="FFFF00"/>
                        </a:highlight>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002596"/>
                  </a:ext>
                </a:extLst>
              </a:tr>
              <a:tr h="1721949">
                <a:tc>
                  <a:txBody>
                    <a:bodyPr/>
                    <a:lstStyle/>
                    <a:p>
                      <a:pPr marL="0" lvl="0" algn="l">
                        <a:buNone/>
                      </a:pPr>
                      <a:r>
                        <a:rPr lang="en-US" sz="1200" b="1" i="0" u="none" strike="noStrike" kern="1200" noProof="0">
                          <a:solidFill>
                            <a:schemeClr val="tx1"/>
                          </a:solidFill>
                          <a:latin typeface="Arial"/>
                        </a:rPr>
                        <a:t>If our circumstances change and we no longer meet all of the eligibility criteria, who do we inform?</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GB" sz="1200" kern="1200">
                          <a:solidFill>
                            <a:schemeClr val="dk1"/>
                          </a:solidFill>
                          <a:effectLst/>
                          <a:latin typeface="Arial"/>
                          <a:ea typeface="+mn-ea"/>
                          <a:cs typeface="Arial"/>
                        </a:rPr>
                        <a:t>Service personnel </a:t>
                      </a:r>
                      <a:r>
                        <a:rPr lang="en-US" sz="1200" b="0" i="0" u="none" strike="noStrike" kern="1200" noProof="0">
                          <a:solidFill>
                            <a:schemeClr val="tx1"/>
                          </a:solidFill>
                          <a:latin typeface="Arial"/>
                        </a:rPr>
                        <a:t>must stop claiming WAC if there are any changes in circumstances which result in Service person or any member of the household no longer being eligible for WAC. If Service personnel knowingly submit a fraudulent claim, they will be subject to administrative or disciplinary action. </a:t>
                      </a:r>
                    </a:p>
                    <a:p>
                      <a:pPr marL="0" lvl="0" algn="l">
                        <a:buNone/>
                      </a:pPr>
                      <a:endParaRPr lang="en-US" sz="1200" b="0" i="0" u="none" strike="noStrike" kern="1200" noProof="0">
                        <a:solidFill>
                          <a:schemeClr val="tx1"/>
                        </a:solidFill>
                        <a:latin typeface="Arial"/>
                      </a:endParaRPr>
                    </a:p>
                    <a:p>
                      <a:pPr marL="0" lvl="0" algn="l">
                        <a:buNone/>
                      </a:pPr>
                      <a:r>
                        <a:rPr lang="en-GB" sz="1200" b="0" i="0" kern="1200">
                          <a:solidFill>
                            <a:schemeClr val="dk1"/>
                          </a:solidFill>
                          <a:effectLst/>
                          <a:latin typeface="Arial"/>
                          <a:ea typeface="+mn-ea"/>
                          <a:cs typeface="Arial"/>
                        </a:rPr>
                        <a:t>Service personnel should refer to </a:t>
                      </a:r>
                      <a:r>
                        <a:rPr lang="en-GB" sz="1200" b="0" i="0" kern="1200">
                          <a:solidFill>
                            <a:schemeClr val="dk1"/>
                          </a:solidFill>
                          <a:effectLst/>
                          <a:latin typeface="Arial"/>
                          <a:ea typeface="+mn-ea"/>
                          <a:cs typeface="Arial"/>
                          <a:hlinkClick r:id="rId3"/>
                        </a:rPr>
                        <a:t>TFC guidelines </a:t>
                      </a:r>
                      <a:r>
                        <a:rPr lang="en-GB" sz="1200" b="0" i="0" kern="1200">
                          <a:solidFill>
                            <a:schemeClr val="dk1"/>
                          </a:solidFill>
                          <a:effectLst/>
                          <a:latin typeface="Arial"/>
                          <a:ea typeface="+mn-ea"/>
                          <a:cs typeface="Arial"/>
                        </a:rPr>
                        <a:t>as they may still be eligible for TFC.</a:t>
                      </a:r>
                      <a:endParaRPr lang="en-US" sz="1200" b="0" i="0" u="none" strike="noStrike" kern="1200" noProof="0">
                        <a:solidFill>
                          <a:schemeClr val="tx1"/>
                        </a:solidFill>
                        <a:latin typeface="Arial"/>
                        <a:cs typeface="Aria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4410422"/>
                  </a:ext>
                </a:extLst>
              </a:tr>
              <a:tr h="942274">
                <a:tc>
                  <a:txBody>
                    <a:bodyPr/>
                    <a:lstStyle/>
                    <a:p>
                      <a:pPr marL="0" lvl="0" algn="l">
                        <a:buNone/>
                      </a:pPr>
                      <a:r>
                        <a:rPr lang="en-US" sz="1200" b="1" i="0" u="none" strike="noStrike" kern="1200" noProof="0">
                          <a:solidFill>
                            <a:schemeClr val="tx1"/>
                          </a:solidFill>
                          <a:latin typeface="Arial"/>
                        </a:rPr>
                        <a:t>What happens when the Service person leaves the Armed Forces?</a:t>
                      </a: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kern="1200">
                          <a:solidFill>
                            <a:schemeClr val="dk1"/>
                          </a:solidFill>
                          <a:effectLst/>
                          <a:latin typeface="Arial"/>
                          <a:ea typeface="+mn-ea"/>
                          <a:cs typeface="Arial"/>
                        </a:rPr>
                        <a:t>If the Service person voluntarily leaves the Armed Forces or is dismissed from Service, eligibility stops on the last day of Service. </a:t>
                      </a:r>
                      <a:r>
                        <a:rPr lang="en-GB" sz="1200" kern="1200">
                          <a:solidFill>
                            <a:schemeClr val="dk1"/>
                          </a:solidFill>
                          <a:effectLst/>
                          <a:latin typeface="Arial"/>
                          <a:ea typeface="+mn-ea"/>
                          <a:cs typeface="Arial"/>
                        </a:rPr>
                        <a:t>Where the last day of Service falls outside of term time then the WAC eligibility will end at the last day of term prior to the last day of Service. The last date that WAC can be claimed is the last day of term. Claims must be submitted prior to the last day of Service.</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6807569"/>
                  </a:ext>
                </a:extLst>
              </a:tr>
              <a:tr h="942274">
                <a:tc>
                  <a:txBody>
                    <a:bodyPr/>
                    <a:lstStyle/>
                    <a:p>
                      <a:pPr marL="0" lvl="0" algn="l">
                        <a:buNone/>
                      </a:pPr>
                      <a:r>
                        <a:rPr lang="en-US" sz="1200" b="1" i="0" u="none" strike="noStrike" kern="1200" noProof="0">
                          <a:solidFill>
                            <a:schemeClr val="tx1"/>
                          </a:solidFill>
                          <a:latin typeface="Arial"/>
                        </a:rPr>
                        <a:t>What happens if the Service person is medically discharged?</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If a Service person is medically discharged, eligibility stops on the last day of Service. </a:t>
                      </a:r>
                      <a:r>
                        <a:rPr lang="en-GB" sz="1200" b="0" i="0" kern="1200">
                          <a:solidFill>
                            <a:schemeClr val="dk1"/>
                          </a:solidFill>
                          <a:effectLst/>
                          <a:latin typeface="Arial"/>
                          <a:ea typeface="+mn-ea"/>
                          <a:cs typeface="Arial"/>
                        </a:rPr>
                        <a:t>Where the last day of Service falls outside of term time then the WAC eligibility will end at the last day of term prior to the last day of Service. </a:t>
                      </a:r>
                      <a:r>
                        <a:rPr lang="en-GB" sz="1200" kern="1200">
                          <a:solidFill>
                            <a:schemeClr val="dk1"/>
                          </a:solidFill>
                          <a:effectLst/>
                          <a:latin typeface="Arial"/>
                          <a:ea typeface="+mn-ea"/>
                          <a:cs typeface="Arial"/>
                        </a:rPr>
                        <a:t>The last date that WAC can be claimed is the last day of term. Claims must be submitted prior to the last day of Service.</a:t>
                      </a:r>
                      <a:endParaRPr lang="en-US" sz="1200" b="0" i="0" u="none" strike="noStrike" kern="1200" noProof="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421383"/>
                  </a:ext>
                </a:extLst>
              </a:tr>
              <a:tr h="942274">
                <a:tc>
                  <a:txBody>
                    <a:bodyPr/>
                    <a:lstStyle/>
                    <a:p>
                      <a:pPr marL="0" lvl="0" algn="l">
                        <a:buNone/>
                      </a:pPr>
                      <a:r>
                        <a:rPr lang="en-US" sz="1200" b="1" i="0" u="none" strike="noStrike" kern="1200" noProof="0">
                          <a:solidFill>
                            <a:schemeClr val="tx1"/>
                          </a:solidFill>
                          <a:latin typeface="Arial"/>
                        </a:rPr>
                        <a:t>If a Service parent dies in Service, will child(ren) remain eligible?</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GB" sz="1200" kern="1200">
                          <a:solidFill>
                            <a:schemeClr val="dk1"/>
                          </a:solidFill>
                          <a:effectLst/>
                          <a:latin typeface="Arial"/>
                          <a:ea typeface="+mn-ea"/>
                          <a:cs typeface="Arial"/>
                        </a:rPr>
                        <a:t>In the event of the death of a Service person the Service person’s child(ren) who are in receipt of WAC would remain eligible for six weeks from the date on which the Service person died. There will be no new entitlement for any child(ren) who are not already in receipt of WAC when the Service person died. The amount and method of payment will be determined on a case by case basis as casework by the WACIPT.</a:t>
                      </a:r>
                      <a:endParaRPr lang="en-US" sz="1200">
                        <a:latin typeface="Arial"/>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478662"/>
                  </a:ext>
                </a:extLst>
              </a:tr>
            </a:tbl>
          </a:graphicData>
        </a:graphic>
      </p:graphicFrame>
      <p:cxnSp>
        <p:nvCxnSpPr>
          <p:cNvPr id="11" name="Straight Arrow Connector 10">
            <a:extLst>
              <a:ext uri="{FF2B5EF4-FFF2-40B4-BE49-F238E27FC236}">
                <a16:creationId xmlns:a16="http://schemas.microsoft.com/office/drawing/2014/main" id="{D724B8E7-F526-418B-976D-C537D48AB480}"/>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E7EBB35A-003A-4493-A6FB-A944553191C0}"/>
              </a:ext>
            </a:extLst>
          </p:cNvPr>
          <p:cNvSpPr txBox="1"/>
          <p:nvPr/>
        </p:nvSpPr>
        <p:spPr>
          <a:xfrm>
            <a:off x="226944" y="625694"/>
            <a:ext cx="6974481"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Leaving the WAC Scheme</a:t>
            </a:r>
          </a:p>
        </p:txBody>
      </p:sp>
      <p:sp>
        <p:nvSpPr>
          <p:cNvPr id="7" name="Date Placeholder 6">
            <a:extLst>
              <a:ext uri="{FF2B5EF4-FFF2-40B4-BE49-F238E27FC236}">
                <a16:creationId xmlns:a16="http://schemas.microsoft.com/office/drawing/2014/main" id="{64342347-E5DE-4C81-BE06-F8F11734F323}"/>
              </a:ext>
            </a:extLst>
          </p:cNvPr>
          <p:cNvSpPr>
            <a:spLocks noGrp="1"/>
          </p:cNvSpPr>
          <p:nvPr>
            <p:ph type="dt" sz="half" idx="10"/>
          </p:nvPr>
        </p:nvSpPr>
        <p:spPr>
          <a:xfrm>
            <a:off x="378143" y="9970953"/>
            <a:ext cx="1764665" cy="569071"/>
          </a:xfrm>
        </p:spPr>
        <p:txBody>
          <a:bodyPr/>
          <a:lstStyle/>
          <a:p>
            <a:r>
              <a:rPr lang="en-US"/>
              <a:t>Autumn 2023</a:t>
            </a:r>
          </a:p>
        </p:txBody>
      </p:sp>
      <p:sp>
        <p:nvSpPr>
          <p:cNvPr id="8" name="Footer Placeholder 7">
            <a:extLst>
              <a:ext uri="{FF2B5EF4-FFF2-40B4-BE49-F238E27FC236}">
                <a16:creationId xmlns:a16="http://schemas.microsoft.com/office/drawing/2014/main" id="{F4E7D9DA-6A4B-4647-88E8-30A730139B81}"/>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8" name="TextBox 17">
            <a:extLst>
              <a:ext uri="{FF2B5EF4-FFF2-40B4-BE49-F238E27FC236}">
                <a16:creationId xmlns:a16="http://schemas.microsoft.com/office/drawing/2014/main" id="{70E30F49-A405-4EAE-90D6-6B8690F5480D}"/>
              </a:ext>
            </a:extLst>
          </p:cNvPr>
          <p:cNvSpPr txBox="1"/>
          <p:nvPr/>
        </p:nvSpPr>
        <p:spPr>
          <a:xfrm>
            <a:off x="-561750" y="10188920"/>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738732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21</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13" name="TextBox 12">
            <a:extLst>
              <a:ext uri="{FF2B5EF4-FFF2-40B4-BE49-F238E27FC236}">
                <a16:creationId xmlns:a16="http://schemas.microsoft.com/office/drawing/2014/main" id="{D3537855-AC53-43E3-9936-34D1862013CD}"/>
              </a:ext>
            </a:extLst>
          </p:cNvPr>
          <p:cNvSpPr txBox="1"/>
          <p:nvPr/>
        </p:nvSpPr>
        <p:spPr>
          <a:xfrm>
            <a:off x="361425" y="655547"/>
            <a:ext cx="6840000" cy="398741"/>
          </a:xfrm>
          <a:prstGeom prst="rect">
            <a:avLst/>
          </a:prstGeom>
          <a:noFill/>
        </p:spPr>
        <p:txBody>
          <a:bodyPr wrap="square" lIns="91440" tIns="45720" rIns="91440" bIns="45720" rtlCol="0" anchor="t">
            <a:spAutoFit/>
          </a:bodyPr>
          <a:lstStyle/>
          <a:p>
            <a:r>
              <a:rPr lang="en-GB" sz="2000" b="1">
                <a:solidFill>
                  <a:srgbClr val="071D49"/>
                </a:solidFill>
                <a:latin typeface="Arial"/>
                <a:cs typeface="Arial"/>
              </a:rPr>
              <a:t>Complaints </a:t>
            </a:r>
          </a:p>
        </p:txBody>
      </p:sp>
      <p:graphicFrame>
        <p:nvGraphicFramePr>
          <p:cNvPr id="16" name="Table 15">
            <a:extLst>
              <a:ext uri="{FF2B5EF4-FFF2-40B4-BE49-F238E27FC236}">
                <a16:creationId xmlns:a16="http://schemas.microsoft.com/office/drawing/2014/main" id="{CA0F7FAD-20FE-41E4-B4BD-4042EF277427}"/>
              </a:ext>
            </a:extLst>
          </p:cNvPr>
          <p:cNvGraphicFramePr>
            <a:graphicFrameLocks noGrp="1"/>
          </p:cNvGraphicFramePr>
          <p:nvPr>
            <p:extLst>
              <p:ext uri="{D42A27DB-BD31-4B8C-83A1-F6EECF244321}">
                <p14:modId xmlns:p14="http://schemas.microsoft.com/office/powerpoint/2010/main" val="3897422484"/>
              </p:ext>
            </p:extLst>
          </p:nvPr>
        </p:nvGraphicFramePr>
        <p:xfrm>
          <a:off x="316018" y="1089919"/>
          <a:ext cx="6840000" cy="210312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914532">
                <a:tc>
                  <a:txBody>
                    <a:bodyPr/>
                    <a:lstStyle/>
                    <a:p>
                      <a:pPr marL="0" lvl="0" algn="l">
                        <a:buNone/>
                      </a:pPr>
                      <a:r>
                        <a:rPr lang="en-US" sz="1200" b="1" i="0" u="none" strike="noStrike" kern="1200" noProof="0">
                          <a:solidFill>
                            <a:schemeClr val="tx1"/>
                          </a:solidFill>
                          <a:latin typeface="Arial"/>
                        </a:rPr>
                        <a:t>Is there a complaints process?</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GB" sz="1200" b="0" i="0" u="none" strike="noStrike" kern="1200" noProof="0">
                          <a:solidFill>
                            <a:schemeClr val="tx1"/>
                          </a:solidFill>
                          <a:latin typeface="Arial"/>
                        </a:rPr>
                        <a:t>All complaints are to be raised to the WAC team in the first instance.</a:t>
                      </a:r>
                    </a:p>
                    <a:p>
                      <a:pPr marL="0" lvl="0" algn="l">
                        <a:buNone/>
                      </a:pPr>
                      <a:endParaRPr lang="en-GB" sz="1200" b="0" i="0" u="none" strike="noStrike" kern="1200" noProof="0">
                        <a:solidFill>
                          <a:schemeClr val="tx1"/>
                        </a:solidFill>
                        <a:latin typeface="Arial"/>
                      </a:endParaRPr>
                    </a:p>
                    <a:p>
                      <a:pPr marL="0" lvl="0" algn="l">
                        <a:buNone/>
                      </a:pPr>
                      <a:r>
                        <a:rPr lang="en-GB" sz="1200" b="0" i="0" u="none" strike="noStrike" kern="1200" noProof="0">
                          <a:solidFill>
                            <a:schemeClr val="tx1"/>
                          </a:solidFill>
                          <a:latin typeface="Arial"/>
                        </a:rPr>
                        <a:t>Should a </a:t>
                      </a:r>
                      <a:r>
                        <a:rPr lang="en-GB" sz="1200" b="0" kern="1200">
                          <a:solidFill>
                            <a:schemeClr val="dk1"/>
                          </a:solidFill>
                          <a:effectLst/>
                          <a:latin typeface="Arial" panose="020B0604020202020204" pitchFamily="34" charset="0"/>
                          <a:ea typeface="+mn-ea"/>
                          <a:cs typeface="Arial" panose="020B0604020202020204" pitchFamily="34" charset="0"/>
                        </a:rPr>
                        <a:t>Service person</a:t>
                      </a:r>
                      <a:r>
                        <a:rPr lang="en-GB" sz="1200" b="0" i="0" u="none" strike="noStrike" kern="1200" noProof="0">
                          <a:solidFill>
                            <a:schemeClr val="tx1"/>
                          </a:solidFill>
                          <a:latin typeface="Arial"/>
                        </a:rPr>
                        <a:t> wish to make a complaint please refer to 2022DIN01-079 Annex D, which provides details of the full complaints process. </a:t>
                      </a:r>
                      <a:r>
                        <a:rPr lang="en-US" sz="1200" b="0" kern="1200">
                          <a:solidFill>
                            <a:schemeClr val="tx1"/>
                          </a:solidFill>
                          <a:effectLst/>
                          <a:latin typeface="Arial" panose="020B0604020202020204" pitchFamily="34" charset="0"/>
                          <a:ea typeface="+mn-ea"/>
                          <a:cs typeface="Arial" panose="020B0604020202020204" pitchFamily="34" charset="0"/>
                        </a:rPr>
                        <a:t>2022DIN01-079 is available on the</a:t>
                      </a:r>
                      <a:r>
                        <a:rPr lang="en-GB" sz="1200" b="0" i="0" kern="1200">
                          <a:solidFill>
                            <a:schemeClr val="dk1"/>
                          </a:solidFill>
                          <a:effectLst/>
                          <a:latin typeface="Arial"/>
                          <a:ea typeface="+mn-ea"/>
                          <a:cs typeface="Arial"/>
                        </a:rPr>
                        <a:t> </a:t>
                      </a:r>
                      <a:r>
                        <a:rPr lang="en-US" sz="1200" b="0">
                          <a:solidFill>
                            <a:schemeClr val="tx1"/>
                          </a:solidFill>
                          <a:latin typeface="Arial"/>
                          <a:cs typeface="Arial"/>
                        </a:rPr>
                        <a:t>Defence Childcare Information page on </a:t>
                      </a:r>
                      <a:r>
                        <a:rPr lang="en-GB" sz="1200" b="0" u="sng" kern="1200">
                          <a:solidFill>
                            <a:schemeClr val="dk1"/>
                          </a:solidFill>
                          <a:effectLst/>
                          <a:latin typeface="Arial" panose="020B0604020202020204" pitchFamily="34" charset="0"/>
                          <a:ea typeface="+mn-ea"/>
                          <a:cs typeface="Arial" panose="020B0604020202020204" pitchFamily="34" charset="0"/>
                          <a:hlinkClick r:id="rId3"/>
                        </a:rPr>
                        <a:t>defnet</a:t>
                      </a:r>
                      <a:r>
                        <a:rPr lang="en-GB" sz="1200" b="0" u="sng" kern="1200">
                          <a:solidFill>
                            <a:schemeClr val="dk1"/>
                          </a:solidFill>
                          <a:effectLst/>
                          <a:latin typeface="Arial" panose="020B0604020202020204" pitchFamily="34" charset="0"/>
                          <a:ea typeface="+mn-ea"/>
                          <a:cs typeface="Arial" panose="020B0604020202020204" pitchFamily="34" charset="0"/>
                        </a:rPr>
                        <a:t> </a:t>
                      </a:r>
                      <a:r>
                        <a:rPr lang="en-US" sz="1200" b="0">
                          <a:solidFill>
                            <a:schemeClr val="tx1"/>
                          </a:solidFill>
                          <a:latin typeface="Arial"/>
                          <a:cs typeface="Arial"/>
                        </a:rPr>
                        <a:t>and </a:t>
                      </a:r>
                      <a:r>
                        <a:rPr lang="en-US" sz="1200" b="0">
                          <a:solidFill>
                            <a:schemeClr val="tx1"/>
                          </a:solidFill>
                          <a:latin typeface="Arial"/>
                          <a:cs typeface="Arial"/>
                          <a:hlinkClick r:id="rId4"/>
                        </a:rPr>
                        <a:t>Defence Connect</a:t>
                      </a:r>
                      <a:r>
                        <a:rPr lang="en-US" sz="1200" b="0" kern="1200">
                          <a:solidFill>
                            <a:schemeClr val="tx1"/>
                          </a:solidFill>
                          <a:effectLst/>
                          <a:latin typeface="Arial" panose="020B0604020202020204" pitchFamily="34" charset="0"/>
                          <a:ea typeface="+mn-ea"/>
                          <a:cs typeface="Arial" panose="020B0604020202020204" pitchFamily="34" charset="0"/>
                        </a:rPr>
                        <a:t>.</a:t>
                      </a:r>
                    </a:p>
                    <a:p>
                      <a:pPr marL="0" lvl="0" algn="l">
                        <a:buNone/>
                      </a:pPr>
                      <a:endParaRPr lang="en-GB" sz="1200" b="0" i="0" u="none" strike="noStrike" kern="1200" noProof="0">
                        <a:solidFill>
                          <a:srgbClr val="000000"/>
                        </a:solidFill>
                      </a:endParaRPr>
                    </a:p>
                    <a:p>
                      <a:pPr marL="0" lvl="0" algn="l">
                        <a:buNone/>
                      </a:pPr>
                      <a:r>
                        <a:rPr lang="en-GB" sz="1200" b="0" i="0" u="none" strike="noStrike" kern="1200" noProof="0">
                          <a:solidFill>
                            <a:schemeClr val="tx1"/>
                          </a:solidFill>
                          <a:latin typeface="Arial"/>
                        </a:rPr>
                        <a:t>Please note, complaints must be sent by the Serving parent from an MOD email address. Complaints received from non-Serving parents will not be actioned.</a:t>
                      </a:r>
                      <a:br>
                        <a:rPr lang="en-GB" sz="1200" b="0" i="0" u="none" strike="noStrike" kern="1200" noProof="0">
                          <a:solidFill>
                            <a:srgbClr val="000000"/>
                          </a:solidFill>
                        </a:rPr>
                      </a:br>
                      <a:endParaRPr lang="en-GB" sz="1200" b="0" i="0" u="none" strike="noStrike" kern="1200" noProof="0">
                        <a:solidFill>
                          <a:srgbClr val="000000"/>
                        </a:solidFil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932925749"/>
                  </a:ext>
                </a:extLst>
              </a:tr>
            </a:tbl>
          </a:graphicData>
        </a:graphic>
      </p:graphicFrame>
      <p:cxnSp>
        <p:nvCxnSpPr>
          <p:cNvPr id="11" name="Straight Arrow Connector 10">
            <a:extLst>
              <a:ext uri="{FF2B5EF4-FFF2-40B4-BE49-F238E27FC236}">
                <a16:creationId xmlns:a16="http://schemas.microsoft.com/office/drawing/2014/main" id="{D724B8E7-F526-418B-976D-C537D48AB480}"/>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7B682171-D853-461D-A4EF-4F8E0F12C2E3}"/>
              </a:ext>
            </a:extLst>
          </p:cNvPr>
          <p:cNvSpPr>
            <a:spLocks noGrp="1"/>
          </p:cNvSpPr>
          <p:nvPr>
            <p:ph type="dt" sz="half" idx="10"/>
          </p:nvPr>
        </p:nvSpPr>
        <p:spPr>
          <a:xfrm>
            <a:off x="378143" y="9954911"/>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FED7588D-E556-4250-80C9-5507AEEB6C98}"/>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9" name="TextBox 18">
            <a:extLst>
              <a:ext uri="{FF2B5EF4-FFF2-40B4-BE49-F238E27FC236}">
                <a16:creationId xmlns:a16="http://schemas.microsoft.com/office/drawing/2014/main" id="{ED97CDD5-EC23-4015-A8BE-B177609DE89E}"/>
              </a:ext>
            </a:extLst>
          </p:cNvPr>
          <p:cNvSpPr txBox="1"/>
          <p:nvPr/>
        </p:nvSpPr>
        <p:spPr>
          <a:xfrm>
            <a:off x="-561750" y="10195451"/>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36932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5" y="264454"/>
            <a:ext cx="7002243"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3</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713851293"/>
              </p:ext>
            </p:extLst>
          </p:nvPr>
        </p:nvGraphicFramePr>
        <p:xfrm>
          <a:off x="277451" y="939799"/>
          <a:ext cx="6840000" cy="3470437"/>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184231223"/>
                    </a:ext>
                  </a:extLst>
                </a:gridCol>
                <a:gridCol w="5040000">
                  <a:extLst>
                    <a:ext uri="{9D8B030D-6E8A-4147-A177-3AD203B41FA5}">
                      <a16:colId xmlns:a16="http://schemas.microsoft.com/office/drawing/2014/main" val="1407978415"/>
                    </a:ext>
                  </a:extLst>
                </a:gridCol>
              </a:tblGrid>
              <a:tr h="828859">
                <a:tc>
                  <a:txBody>
                    <a:bodyPr/>
                    <a:lstStyle/>
                    <a:p>
                      <a:pPr lvl="0">
                        <a:buNone/>
                      </a:pPr>
                      <a:r>
                        <a:rPr lang="en-GB" sz="1200" b="1" i="0" u="none" strike="noStrike" noProof="0">
                          <a:solidFill>
                            <a:schemeClr val="tx1"/>
                          </a:solidFill>
                          <a:latin typeface="Arial"/>
                        </a:rPr>
                        <a:t>When can I apply for a Tax-free childcare account?</a:t>
                      </a:r>
                      <a:endParaRPr lang="en-US"/>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a:lnSpc>
                          <a:spcPct val="100000"/>
                        </a:lnSpc>
                        <a:spcBef>
                          <a:spcPts val="0"/>
                        </a:spcBef>
                        <a:spcAft>
                          <a:spcPts val="0"/>
                        </a:spcAft>
                        <a:buNone/>
                      </a:pPr>
                      <a:r>
                        <a:rPr lang="en-US" sz="1200" b="0" i="0" u="none" strike="noStrike" noProof="0">
                          <a:solidFill>
                            <a:schemeClr val="tx1"/>
                          </a:solidFill>
                          <a:latin typeface="Arial"/>
                        </a:rPr>
                        <a:t>Tax-free Childcare (TFC) accounts can be applied for from 0-11 years old. You must have a TFC account in place before you register for Wraparound Childcare (WAC). </a:t>
                      </a:r>
                      <a:endParaRPr lang="en-US"/>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991610"/>
                  </a:ext>
                </a:extLst>
              </a:tr>
              <a:tr h="1260540">
                <a:tc>
                  <a:txBody>
                    <a:bodyPr/>
                    <a:lstStyle/>
                    <a:p>
                      <a:pPr marL="0" lvl="0" indent="0" algn="l">
                        <a:lnSpc>
                          <a:spcPct val="100000"/>
                        </a:lnSpc>
                        <a:spcBef>
                          <a:spcPts val="0"/>
                        </a:spcBef>
                        <a:spcAft>
                          <a:spcPts val="0"/>
                        </a:spcAft>
                        <a:buNone/>
                      </a:pPr>
                      <a:r>
                        <a:rPr lang="en-US" sz="1200" b="1" i="0" u="none" strike="noStrike" noProof="0">
                          <a:solidFill>
                            <a:schemeClr val="tx1"/>
                          </a:solidFill>
                          <a:latin typeface="Arial"/>
                        </a:rPr>
                        <a:t>What can parents claim?</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noProof="0">
                          <a:solidFill>
                            <a:schemeClr val="tx1"/>
                          </a:solidFill>
                          <a:latin typeface="Arial"/>
                        </a:rPr>
                        <a:t>Up to 20 hours per week of wraparound childcare costs for before and after school childcare, per child (aged 4-11 years old), during term time only</a:t>
                      </a:r>
                      <a:r>
                        <a:rPr lang="en-GB" sz="1200" kern="1200">
                          <a:solidFill>
                            <a:schemeClr val="dk1"/>
                          </a:solidFill>
                          <a:effectLst/>
                          <a:latin typeface="Arial"/>
                          <a:ea typeface="+mn-ea"/>
                          <a:cs typeface="Arial"/>
                        </a:rPr>
                        <a:t>. </a:t>
                      </a:r>
                      <a:r>
                        <a:rPr lang="en-US" sz="1200" b="0" i="0" u="none" strike="noStrike" noProof="0">
                          <a:solidFill>
                            <a:schemeClr val="tx1"/>
                          </a:solidFill>
                          <a:latin typeface="Arial"/>
                        </a:rPr>
                        <a:t>The cost is capped using the regional average and maximum hourly rate. Where breakfast is an additional cost, but included within the capped rate, this can be claimed for. Where other meals or activities are a cost on top of the cost of childcare, this is payable by the parent.</a:t>
                      </a:r>
                      <a:r>
                        <a:rPr lang="en-GB" sz="1200" b="0" i="0" u="none" strike="noStrike" noProof="0">
                          <a:solidFill>
                            <a:schemeClr val="tx1"/>
                          </a:solidFill>
                          <a:latin typeface="Arial"/>
                        </a:rPr>
                        <a:t> </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718629"/>
                  </a:ext>
                </a:extLst>
              </a:tr>
              <a:tr h="690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How can I check if my child(ren) are recorded on JPA?</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chemeClr val="tx1"/>
                          </a:solidFill>
                          <a:latin typeface="Arial"/>
                          <a:cs typeface="Arial"/>
                        </a:rPr>
                        <a:t>To establish if your children are recorded on JPA you should contact your Unit HR. </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988497"/>
                  </a:ext>
                </a:extLst>
              </a:tr>
              <a:tr h="690519">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What is the process if my child is not recorded on JPA?</a:t>
                      </a:r>
                      <a:endParaRPr lang="en-US" sz="1200" b="1">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To be eligible to claim the WAC allowance, Service personnel must ensure their children are recorded on JPA, your HR department will be able to assist with this. </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4774150"/>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310919" y="15280"/>
            <a:ext cx="11630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b="1">
              <a:latin typeface="Arial"/>
              <a:cs typeface="Arial"/>
            </a:endParaRPr>
          </a:p>
          <a:p>
            <a:endParaRPr lang="en-GB" b="1">
              <a:latin typeface="Arial"/>
              <a:cs typeface="Arial"/>
            </a:endParaRPr>
          </a:p>
          <a:p>
            <a:r>
              <a:rPr lang="en-GB" sz="1600" b="1">
                <a:latin typeface="Arial"/>
                <a:cs typeface="Arial"/>
              </a:rPr>
              <a:t>General</a:t>
            </a:r>
            <a:endParaRPr lang="en-GB" sz="1600">
              <a:ea typeface="+mn-lt"/>
              <a:cs typeface="+mn-lt"/>
            </a:endParaRPr>
          </a:p>
          <a:p>
            <a:pPr algn="l"/>
            <a:endParaRPr lang="en-GB">
              <a:cs typeface="Calibri"/>
            </a:endParaRPr>
          </a:p>
        </p:txBody>
      </p:sp>
      <p:sp>
        <p:nvSpPr>
          <p:cNvPr id="8" name="Date Placeholder 7">
            <a:extLst>
              <a:ext uri="{FF2B5EF4-FFF2-40B4-BE49-F238E27FC236}">
                <a16:creationId xmlns:a16="http://schemas.microsoft.com/office/drawing/2014/main" id="{0C1C1168-A244-45EA-907B-8C5A6D41A356}"/>
              </a:ext>
            </a:extLst>
          </p:cNvPr>
          <p:cNvSpPr>
            <a:spLocks noGrp="1"/>
          </p:cNvSpPr>
          <p:nvPr>
            <p:ph type="dt" sz="half" idx="10"/>
          </p:nvPr>
        </p:nvSpPr>
        <p:spPr>
          <a:xfrm>
            <a:off x="361425" y="9961846"/>
            <a:ext cx="1764665" cy="569071"/>
          </a:xfrm>
        </p:spPr>
        <p:txBody>
          <a:bodyPr/>
          <a:lstStyle/>
          <a:p>
            <a:r>
              <a:rPr lang="en-US"/>
              <a:t>Autumn 2023</a:t>
            </a:r>
          </a:p>
        </p:txBody>
      </p:sp>
      <p:sp>
        <p:nvSpPr>
          <p:cNvPr id="10" name="Footer Placeholder 9">
            <a:extLst>
              <a:ext uri="{FF2B5EF4-FFF2-40B4-BE49-F238E27FC236}">
                <a16:creationId xmlns:a16="http://schemas.microsoft.com/office/drawing/2014/main" id="{4CCD7DCA-3FB0-4FAF-95F1-589EECDEC558}"/>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10C3E038-EAF8-4975-AC3D-A41163DD6B56}"/>
              </a:ext>
            </a:extLst>
          </p:cNvPr>
          <p:cNvSpPr txBox="1"/>
          <p:nvPr/>
        </p:nvSpPr>
        <p:spPr>
          <a:xfrm>
            <a:off x="-561750" y="10198830"/>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25172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a:t>
            </a:r>
            <a:fld id="{5F1F3BCA-EA6F-4204-BBAF-975CFA4249C7}" type="slidenum">
              <a:rPr lang="en-GB" sz="1200" smtClean="0">
                <a:solidFill>
                  <a:srgbClr val="114042"/>
                </a:solidFill>
                <a:latin typeface="Arial"/>
                <a:ea typeface="Helvetica Neue" panose="02000503000000020004" pitchFamily="2" charset="0"/>
                <a:cs typeface="Arial"/>
              </a:rPr>
              <a:t>4</a:t>
            </a:fld>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graphicFrame>
        <p:nvGraphicFramePr>
          <p:cNvPr id="20" name="Table 19">
            <a:extLst>
              <a:ext uri="{FF2B5EF4-FFF2-40B4-BE49-F238E27FC236}">
                <a16:creationId xmlns:a16="http://schemas.microsoft.com/office/drawing/2014/main" id="{7664FB28-DD1D-4B19-BF90-8DE43A4ABD39}"/>
              </a:ext>
            </a:extLst>
          </p:cNvPr>
          <p:cNvGraphicFramePr>
            <a:graphicFrameLocks noGrp="1"/>
          </p:cNvGraphicFramePr>
          <p:nvPr>
            <p:extLst>
              <p:ext uri="{D42A27DB-BD31-4B8C-83A1-F6EECF244321}">
                <p14:modId xmlns:p14="http://schemas.microsoft.com/office/powerpoint/2010/main" val="181754772"/>
              </p:ext>
            </p:extLst>
          </p:nvPr>
        </p:nvGraphicFramePr>
        <p:xfrm>
          <a:off x="279957" y="964947"/>
          <a:ext cx="6840000" cy="872352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5558245">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Who is eligible to claim the WAC Allowance?</a:t>
                      </a:r>
                      <a:endParaRPr lang="en-US" sz="1200" b="1" i="0" u="none" strike="noStrike" noProof="0">
                        <a:solidFill>
                          <a:schemeClr val="tx1"/>
                        </a:solidFill>
                        <a:latin typeface="Arial"/>
                      </a:endParaRPr>
                    </a:p>
                    <a:p>
                      <a:pPr marL="0" lvl="0" algn="l" defTabSz="457200">
                        <a:buNone/>
                      </a:pPr>
                      <a:endParaRPr lang="en-US" sz="1200" b="1" kern="1200">
                        <a:solidFill>
                          <a:schemeClr val="tx1"/>
                        </a:solidFill>
                        <a:latin typeface="+mn-lt"/>
                        <a:ea typeface="+mn-ea"/>
                        <a:cs typeface="+mn-cs"/>
                      </a:endParaRPr>
                    </a:p>
                    <a:p>
                      <a:pPr marL="0" lvl="0" algn="l" defTabSz="457200" rtl="0" eaLnBrk="1" fontAlgn="base" latinLnBrk="0" hangingPunct="1">
                        <a:buNone/>
                      </a:pPr>
                      <a:r>
                        <a:rPr lang="en-US" sz="1200" b="1" kern="1200">
                          <a:solidFill>
                            <a:schemeClr val="tx1"/>
                          </a:solidFill>
                          <a:latin typeface="+mn-lt"/>
                          <a:ea typeface="+mn-ea"/>
                          <a:cs typeface="+mn-cs"/>
                        </a:rPr>
                        <a:t>​</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US" sz="1200" b="0" i="0" u="none" strike="noStrike" kern="1200" noProof="0">
                          <a:solidFill>
                            <a:schemeClr val="tx1"/>
                          </a:solidFill>
                          <a:latin typeface="Arial"/>
                        </a:rPr>
                        <a:t>To be eligible to claim the WAC allowance the following eligibility criteria must be met: </a:t>
                      </a:r>
                      <a:endParaRPr lang="en-US" sz="1200">
                        <a:solidFill>
                          <a:schemeClr val="tx1"/>
                        </a:solidFill>
                        <a:latin typeface="Arial"/>
                      </a:endParaRPr>
                    </a:p>
                    <a:p>
                      <a:pPr marL="285750" lvl="0" indent="-285750" algn="l">
                        <a:lnSpc>
                          <a:spcPct val="100000"/>
                        </a:lnSpc>
                        <a:spcBef>
                          <a:spcPts val="0"/>
                        </a:spcBef>
                        <a:spcAft>
                          <a:spcPts val="0"/>
                        </a:spcAft>
                        <a:buFont typeface="Arial"/>
                        <a:buChar char="•"/>
                      </a:pPr>
                      <a:r>
                        <a:rPr lang="en-US" sz="1200" b="0" i="0" u="none" strike="noStrike" kern="1200" noProof="0">
                          <a:solidFill>
                            <a:schemeClr val="tx1"/>
                          </a:solidFill>
                          <a:latin typeface="Arial"/>
                        </a:rPr>
                        <a:t>At least one partner (or single parent) is serving as an Armed Forces Regular (including Full Time Reserve Service (FTRS)). </a:t>
                      </a:r>
                      <a:r>
                        <a:rPr lang="en-GB" sz="1200" b="0" i="0" u="none" strike="noStrike" kern="1200" noProof="0">
                          <a:solidFill>
                            <a:schemeClr val="tx1"/>
                          </a:solidFill>
                          <a:latin typeface="Arial"/>
                        </a:rPr>
                        <a:t>Service personnel will be eligible following their completion of Phase 1 training until their termination date (TX).</a:t>
                      </a:r>
                      <a:endParaRPr lang="en-US" sz="1200" b="0" i="0" u="none" strike="noStrike" kern="1200" noProof="0">
                        <a:solidFill>
                          <a:schemeClr val="tx1"/>
                        </a:solidFill>
                        <a:latin typeface="Arial"/>
                      </a:endParaRPr>
                    </a:p>
                    <a:p>
                      <a:pPr marL="285750" lvl="0" indent="-285750" algn="l">
                        <a:lnSpc>
                          <a:spcPct val="100000"/>
                        </a:lnSpc>
                        <a:spcBef>
                          <a:spcPts val="0"/>
                        </a:spcBef>
                        <a:spcAft>
                          <a:spcPts val="0"/>
                        </a:spcAft>
                        <a:buFont typeface="Arial" panose="020B0604020202020204" pitchFamily="34" charset="0"/>
                        <a:buChar char="•"/>
                      </a:pPr>
                      <a:r>
                        <a:rPr lang="en-GB" sz="1200" b="0" i="0" u="none" strike="noStrike" kern="1200" noProof="0">
                          <a:solidFill>
                            <a:schemeClr val="tx1"/>
                          </a:solidFill>
                          <a:latin typeface="Arial"/>
                          <a:cs typeface="Arial"/>
                        </a:rPr>
                        <a:t>Service Personnel has either an assignment order to a UK based unit or is </a:t>
                      </a:r>
                      <a:r>
                        <a:rPr lang="en-GB" sz="1200" b="0" i="0" u="none" strike="noStrike" kern="1200" noProof="0">
                          <a:solidFill>
                            <a:schemeClr val="tx1"/>
                          </a:solidFill>
                          <a:latin typeface="Arial"/>
                        </a:rPr>
                        <a:t>serving on an unaccompanied assignment overseas with the family residing in the UK.</a:t>
                      </a:r>
                      <a:r>
                        <a:rPr lang="en-US" sz="1200" b="0" i="0" u="none" strike="noStrike" kern="1200" noProof="0">
                          <a:solidFill>
                            <a:schemeClr val="tx1"/>
                          </a:solidFill>
                          <a:latin typeface="Arial"/>
                        </a:rPr>
                        <a:t> </a:t>
                      </a:r>
                      <a:r>
                        <a:rPr lang="en-GB" sz="1200" b="0" i="0" u="none" strike="noStrike" kern="1200" noProof="0">
                          <a:solidFill>
                            <a:schemeClr val="tx1"/>
                          </a:solidFill>
                          <a:latin typeface="Arial"/>
                        </a:rPr>
                        <a:t>Military Provost Guard Service (MPGS) personnel and other contract types are not eligible.</a:t>
                      </a:r>
                      <a:endParaRPr lang="en-GB" sz="1200" b="0" i="0" u="none" strike="noStrike" kern="1200" noProof="0">
                        <a:solidFill>
                          <a:schemeClr val="tx1"/>
                        </a:solidFill>
                        <a:latin typeface="Arial"/>
                        <a:cs typeface="Arial"/>
                      </a:endParaRPr>
                    </a:p>
                    <a:p>
                      <a:pPr marL="285750" lvl="0" indent="-285750" algn="l">
                        <a:lnSpc>
                          <a:spcPct val="100000"/>
                        </a:lnSpc>
                        <a:spcBef>
                          <a:spcPts val="0"/>
                        </a:spcBef>
                        <a:spcAft>
                          <a:spcPts val="0"/>
                        </a:spcAft>
                        <a:buFont typeface="Arial"/>
                        <a:buChar char="•"/>
                      </a:pPr>
                      <a:r>
                        <a:rPr lang="en-GB" sz="1200" b="0" i="0" kern="1200">
                          <a:solidFill>
                            <a:schemeClr val="tx1"/>
                          </a:solidFill>
                          <a:effectLst/>
                          <a:latin typeface="Arial" panose="020B0604020202020204" pitchFamily="34" charset="0"/>
                          <a:ea typeface="+mn-ea"/>
                          <a:cs typeface="Arial" panose="020B0604020202020204" pitchFamily="34" charset="0"/>
                        </a:rPr>
                        <a:t>The child for whom the Service person has parental responsibility for must:</a:t>
                      </a:r>
                    </a:p>
                    <a:p>
                      <a:pPr marL="742950" lvl="1" indent="-285750" algn="l">
                        <a:lnSpc>
                          <a:spcPct val="100000"/>
                        </a:lnSpc>
                        <a:spcBef>
                          <a:spcPts val="0"/>
                        </a:spcBef>
                        <a:spcAft>
                          <a:spcPts val="0"/>
                        </a:spcAft>
                        <a:buFont typeface="Arial"/>
                        <a:buChar char="•"/>
                      </a:pPr>
                      <a:r>
                        <a:rPr lang="en-GB" sz="1200" b="0" i="0" kern="1200">
                          <a:solidFill>
                            <a:schemeClr val="tx1"/>
                          </a:solidFill>
                          <a:effectLst/>
                          <a:latin typeface="Arial" panose="020B0604020202020204" pitchFamily="34" charset="0"/>
                          <a:ea typeface="+mn-ea"/>
                          <a:cs typeface="Arial" panose="020B0604020202020204" pitchFamily="34" charset="0"/>
                        </a:rPr>
                        <a:t>be </a:t>
                      </a:r>
                      <a:r>
                        <a:rPr lang="en-US" sz="1200" b="0" i="0" u="none" strike="noStrike" kern="1200" noProof="0">
                          <a:solidFill>
                            <a:schemeClr val="tx1"/>
                          </a:solidFill>
                          <a:latin typeface="Arial"/>
                          <a:cs typeface="Arial"/>
                        </a:rPr>
                        <a:t>aged 4-11 years </a:t>
                      </a:r>
                      <a:r>
                        <a:rPr lang="en-US" sz="1200" b="0" i="0" u="none" strike="noStrike" kern="1200" noProof="0">
                          <a:solidFill>
                            <a:schemeClr val="tx1"/>
                          </a:solidFill>
                          <a:latin typeface="Arial"/>
                        </a:rPr>
                        <a:t>old</a:t>
                      </a:r>
                    </a:p>
                    <a:p>
                      <a:pPr marL="742950" lvl="1" indent="-285750" algn="l">
                        <a:lnSpc>
                          <a:spcPct val="100000"/>
                        </a:lnSpc>
                        <a:spcBef>
                          <a:spcPts val="0"/>
                        </a:spcBef>
                        <a:spcAft>
                          <a:spcPts val="0"/>
                        </a:spcAft>
                        <a:buFont typeface="Arial"/>
                        <a:buChar char="•"/>
                      </a:pPr>
                      <a:r>
                        <a:rPr lang="en-US" sz="1200" b="0" i="0" u="none" strike="noStrike" kern="1200" noProof="0">
                          <a:solidFill>
                            <a:schemeClr val="tx1"/>
                          </a:solidFill>
                          <a:latin typeface="Arial"/>
                        </a:rPr>
                        <a:t>attend full time school (including home schooled children) </a:t>
                      </a:r>
                    </a:p>
                    <a:p>
                      <a:pPr marL="742950" lvl="1" indent="-285750" algn="l">
                        <a:lnSpc>
                          <a:spcPct val="100000"/>
                        </a:lnSpc>
                        <a:spcBef>
                          <a:spcPts val="0"/>
                        </a:spcBef>
                        <a:spcAft>
                          <a:spcPts val="0"/>
                        </a:spcAft>
                        <a:buFont typeface="Arial"/>
                        <a:buChar char="•"/>
                      </a:pPr>
                      <a:r>
                        <a:rPr lang="en-US" sz="1200" b="0" i="0" u="none" strike="noStrike" kern="1200" noProof="0">
                          <a:solidFill>
                            <a:schemeClr val="tx1"/>
                          </a:solidFill>
                          <a:latin typeface="Arial"/>
                        </a:rPr>
                        <a:t>be living with the Service person for at least 50% of the time, except where separated due to Service commitments.  .</a:t>
                      </a:r>
                      <a:endParaRPr lang="en-US" sz="1200">
                        <a:solidFill>
                          <a:schemeClr val="tx1"/>
                        </a:solidFill>
                        <a:latin typeface="Arial"/>
                      </a:endParaRPr>
                    </a:p>
                    <a:p>
                      <a:pPr marL="285750" lvl="0" indent="-285750" algn="l">
                        <a:lnSpc>
                          <a:spcPct val="100000"/>
                        </a:lnSpc>
                        <a:spcBef>
                          <a:spcPts val="0"/>
                        </a:spcBef>
                        <a:spcAft>
                          <a:spcPts val="0"/>
                        </a:spcAft>
                        <a:buFont typeface="Arial"/>
                        <a:buChar char="•"/>
                      </a:pPr>
                      <a:r>
                        <a:rPr lang="en-GB" sz="1200" b="0" i="0" kern="1200">
                          <a:solidFill>
                            <a:schemeClr val="tx1"/>
                          </a:solidFill>
                          <a:effectLst/>
                          <a:latin typeface="Arial"/>
                          <a:ea typeface="+mn-ea"/>
                          <a:cs typeface="Arial"/>
                        </a:rPr>
                        <a:t>A Tax-Free Childcare (TFC) account must be set up with HMRC for each child. The childcare provider must also be signed up to the TFC scheme.</a:t>
                      </a:r>
                      <a:endParaRPr lang="en-US" sz="1200" b="0" i="0" u="none" strike="noStrike" noProof="0">
                        <a:solidFill>
                          <a:schemeClr val="tx1"/>
                        </a:solidFill>
                        <a:latin typeface="Arial"/>
                        <a:cs typeface="Arial"/>
                      </a:endParaRPr>
                    </a:p>
                    <a:p>
                      <a:pPr marL="285750" lvl="0" indent="-285750" algn="l">
                        <a:lnSpc>
                          <a:spcPct val="100000"/>
                        </a:lnSpc>
                        <a:spcBef>
                          <a:spcPts val="0"/>
                        </a:spcBef>
                        <a:spcAft>
                          <a:spcPts val="0"/>
                        </a:spcAft>
                        <a:buFont typeface="Arial"/>
                        <a:buChar char="•"/>
                      </a:pPr>
                      <a:r>
                        <a:rPr lang="en-US" sz="1200" b="0" i="0" u="none" strike="noStrike" kern="1200" noProof="0">
                          <a:solidFill>
                            <a:schemeClr val="tx1"/>
                          </a:solidFill>
                          <a:latin typeface="Arial"/>
                        </a:rPr>
                        <a:t>Partner must be in paid employment, self-employed or starting or re-starting work within the next 31 days and have a weekly income equivalent to 16 hours at the </a:t>
                      </a:r>
                      <a:r>
                        <a:rPr lang="en-US" sz="1200" b="0" i="0" u="none" strike="noStrike" kern="1200" noProof="0">
                          <a:solidFill>
                            <a:schemeClr val="tx1"/>
                          </a:solidFill>
                          <a:latin typeface="Arial"/>
                          <a:hlinkClick r:id="rId2"/>
                        </a:rPr>
                        <a:t>National Minimum or Living Wage</a:t>
                      </a:r>
                      <a:r>
                        <a:rPr lang="en-US" sz="1200" b="0" i="0" u="none" strike="noStrike" kern="1200" noProof="0">
                          <a:solidFill>
                            <a:schemeClr val="tx1"/>
                          </a:solidFill>
                          <a:latin typeface="Arial"/>
                        </a:rPr>
                        <a:t>.</a:t>
                      </a:r>
                      <a:endParaRPr lang="en-US" sz="1200">
                        <a:solidFill>
                          <a:schemeClr val="tx1"/>
                        </a:solidFill>
                        <a:latin typeface="Arial"/>
                      </a:endParaRPr>
                    </a:p>
                    <a:p>
                      <a:pPr marL="285750" lvl="0" indent="-285750" algn="l">
                        <a:lnSpc>
                          <a:spcPct val="100000"/>
                        </a:lnSpc>
                        <a:spcBef>
                          <a:spcPts val="0"/>
                        </a:spcBef>
                        <a:spcAft>
                          <a:spcPts val="0"/>
                        </a:spcAft>
                        <a:buFont typeface="Arial"/>
                        <a:buChar char="•"/>
                      </a:pPr>
                      <a:r>
                        <a:rPr lang="en-US" sz="1200" b="0" i="0" u="none" strike="noStrike" kern="1200" noProof="0">
                          <a:solidFill>
                            <a:schemeClr val="tx1"/>
                          </a:solidFill>
                          <a:latin typeface="Arial"/>
                        </a:rPr>
                        <a:t>Both partners must each have an adjusted net income of £100,000 or less per annum.</a:t>
                      </a:r>
                    </a:p>
                    <a:p>
                      <a:pPr marL="285750" lvl="0" indent="-285750" algn="l">
                        <a:lnSpc>
                          <a:spcPct val="100000"/>
                        </a:lnSpc>
                        <a:spcBef>
                          <a:spcPts val="0"/>
                        </a:spcBef>
                        <a:spcAft>
                          <a:spcPts val="0"/>
                        </a:spcAft>
                        <a:buFont typeface="Arial"/>
                        <a:buChar char="•"/>
                      </a:pPr>
                      <a:r>
                        <a:rPr lang="en-US" sz="1200" b="0" i="0" u="none" strike="noStrike" kern="1200" noProof="0">
                          <a:solidFill>
                            <a:schemeClr val="tx1"/>
                          </a:solidFill>
                          <a:latin typeface="Arial"/>
                        </a:rPr>
                        <a:t>WAC providers must be OFSTED (or equivalent) registered (includes schools and childminders).</a:t>
                      </a:r>
                      <a:endParaRPr lang="en-US" sz="1200">
                        <a:solidFill>
                          <a:schemeClr val="tx1"/>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037644"/>
                  </a:ext>
                </a:extLst>
              </a:tr>
              <a:tr h="1245035">
                <a:tc>
                  <a:txBody>
                    <a:bodyPr/>
                    <a:lstStyle/>
                    <a:p>
                      <a:pPr marL="0" lvl="0" algn="l" defTabSz="457200" rtl="0" eaLnBrk="1" fontAlgn="base" latinLnBrk="0" hangingPunct="1">
                        <a:buNone/>
                      </a:pPr>
                      <a:r>
                        <a:rPr lang="en-US" sz="1200" b="1" kern="1200">
                          <a:solidFill>
                            <a:schemeClr val="tx1"/>
                          </a:solidFill>
                          <a:latin typeface="Arial" panose="020B0604020202020204" pitchFamily="34" charset="0"/>
                          <a:ea typeface="+mn-ea"/>
                          <a:cs typeface="Arial" panose="020B0604020202020204" pitchFamily="34" charset="0"/>
                        </a:rPr>
                        <a:t>What does separated for service commitments mean? </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a:lnSpc>
                          <a:spcPct val="100000"/>
                        </a:lnSpc>
                        <a:spcBef>
                          <a:spcPts val="0"/>
                        </a:spcBef>
                        <a:spcAft>
                          <a:spcPts val="0"/>
                        </a:spcAft>
                        <a:buFont typeface="Arial"/>
                        <a:buNone/>
                      </a:pPr>
                      <a:r>
                        <a:rPr lang="en-US" sz="1200" kern="1200">
                          <a:solidFill>
                            <a:schemeClr val="dk1"/>
                          </a:solidFill>
                          <a:effectLst/>
                          <a:latin typeface="Arial" panose="020B0604020202020204" pitchFamily="34" charset="0"/>
                          <a:ea typeface="+mn-ea"/>
                          <a:cs typeface="Arial" panose="020B0604020202020204" pitchFamily="34" charset="0"/>
                        </a:rPr>
                        <a:t>Separated for Service commitments includes:</a:t>
                      </a:r>
                    </a:p>
                    <a:p>
                      <a:pPr marL="285750" lvl="0" indent="-285750" algn="l">
                        <a:lnSpc>
                          <a:spcPct val="100000"/>
                        </a:lnSpc>
                        <a:spcBef>
                          <a:spcPts val="0"/>
                        </a:spcBef>
                        <a:spcAft>
                          <a:spcPts val="0"/>
                        </a:spcAft>
                        <a:buFont typeface="Arial" panose="020B0604020202020204" pitchFamily="34" charset="0"/>
                        <a:buChar char="•"/>
                      </a:pPr>
                      <a:r>
                        <a:rPr lang="en-US" sz="1200" kern="1200">
                          <a:solidFill>
                            <a:schemeClr val="dk1"/>
                          </a:solidFill>
                          <a:effectLst/>
                          <a:latin typeface="Arial" panose="020B0604020202020204" pitchFamily="34" charset="0"/>
                          <a:ea typeface="+mn-ea"/>
                          <a:cs typeface="Arial" panose="020B0604020202020204" pitchFamily="34" charset="0"/>
                        </a:rPr>
                        <a:t>Deployments &amp; </a:t>
                      </a:r>
                      <a:r>
                        <a:rPr lang="en-GB" sz="1200" kern="1200">
                          <a:solidFill>
                            <a:schemeClr val="dk1"/>
                          </a:solidFill>
                          <a:effectLst/>
                          <a:latin typeface="Arial" panose="020B0604020202020204" pitchFamily="34" charset="0"/>
                          <a:ea typeface="+mn-ea"/>
                          <a:cs typeface="Arial" panose="020B0604020202020204" pitchFamily="34" charset="0"/>
                        </a:rPr>
                        <a:t>residential courses</a:t>
                      </a:r>
                    </a:p>
                    <a:p>
                      <a:pPr marL="285750" lvl="0" indent="-285750" algn="l">
                        <a:lnSpc>
                          <a:spcPct val="100000"/>
                        </a:lnSpc>
                        <a:spcBef>
                          <a:spcPts val="0"/>
                        </a:spcBef>
                        <a:spcAft>
                          <a:spcPts val="0"/>
                        </a:spcAft>
                        <a:buFont typeface="Arial" panose="020B0604020202020204" pitchFamily="34" charset="0"/>
                        <a:buChar char="•"/>
                      </a:pPr>
                      <a:r>
                        <a:rPr lang="en-GB" sz="1200" kern="1200">
                          <a:solidFill>
                            <a:schemeClr val="dk1"/>
                          </a:solidFill>
                          <a:effectLst/>
                          <a:latin typeface="Arial" panose="020B0604020202020204" pitchFamily="34" charset="0"/>
                          <a:ea typeface="+mn-ea"/>
                          <a:cs typeface="Arial" panose="020B0604020202020204" pitchFamily="34" charset="0"/>
                        </a:rPr>
                        <a:t>Unaccompanied assignments (i.e., Service person lives in SLA during the week and returns to the family home at the weekends)</a:t>
                      </a:r>
                    </a:p>
                    <a:p>
                      <a:pPr marL="285750" lvl="0" indent="-285750" algn="l">
                        <a:lnSpc>
                          <a:spcPct val="100000"/>
                        </a:lnSpc>
                        <a:spcBef>
                          <a:spcPts val="0"/>
                        </a:spcBef>
                        <a:spcAft>
                          <a:spcPts val="0"/>
                        </a:spcAft>
                        <a:buFont typeface="Arial" panose="020B0604020202020204" pitchFamily="34" charset="0"/>
                        <a:buChar char="•"/>
                      </a:pPr>
                      <a:r>
                        <a:rPr lang="en-GB" sz="1200" kern="1200">
                          <a:solidFill>
                            <a:schemeClr val="dk1"/>
                          </a:solidFill>
                          <a:effectLst/>
                          <a:latin typeface="Arial" panose="020B0604020202020204" pitchFamily="34" charset="0"/>
                          <a:ea typeface="+mn-ea"/>
                          <a:cs typeface="Arial" panose="020B0604020202020204" pitchFamily="34" charset="0"/>
                        </a:rPr>
                        <a:t>Unaccompanied assignments overseas, where the family remain in the UK.</a:t>
                      </a:r>
                      <a:r>
                        <a:rPr lang="en-US" sz="1200" b="1" kern="1200">
                          <a:solidFill>
                            <a:schemeClr val="dk1"/>
                          </a:solidFill>
                          <a:effectLst/>
                          <a:latin typeface="Arial" panose="020B0604020202020204" pitchFamily="34" charset="0"/>
                          <a:ea typeface="+mn-ea"/>
                          <a:cs typeface="Arial" panose="020B0604020202020204" pitchFamily="34" charset="0"/>
                        </a:rPr>
                        <a:t>​</a:t>
                      </a:r>
                      <a:r>
                        <a:rPr lang="en-GB" sz="1200" kern="1200">
                          <a:solidFill>
                            <a:schemeClr val="dk1"/>
                          </a:solidFill>
                          <a:effectLst/>
                          <a:latin typeface="Arial" panose="020B0604020202020204" pitchFamily="34" charset="0"/>
                          <a:ea typeface="+mn-ea"/>
                          <a:cs typeface="Arial" panose="020B0604020202020204" pitchFamily="34" charset="0"/>
                        </a:rPr>
                        <a:t> </a:t>
                      </a:r>
                      <a:endParaRPr lang="en-US"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52457"/>
                  </a:ext>
                </a:extLst>
              </a:tr>
              <a:tr h="1602083">
                <a:tc>
                  <a:txBody>
                    <a:bodyPr/>
                    <a:lstStyle/>
                    <a:p>
                      <a:pPr marL="0" lvl="0" algn="l">
                        <a:buNone/>
                      </a:pPr>
                      <a:r>
                        <a:rPr lang="en-US" sz="1200" b="1" i="0" u="none" strike="noStrike" kern="1200" noProof="0">
                          <a:solidFill>
                            <a:schemeClr val="tx1"/>
                          </a:solidFill>
                          <a:latin typeface="Arial"/>
                        </a:rPr>
                        <a:t>What is the definition of a Service child?</a:t>
                      </a:r>
                      <a:endParaRPr lang="en-US" sz="1200" b="1">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lvl="0" indent="-171450" algn="l">
                        <a:buFont typeface="Arial" panose="020B0604020202020204" pitchFamily="34" charset="0"/>
                        <a:buChar char="•"/>
                      </a:pPr>
                      <a:r>
                        <a:rPr lang="en-US" sz="1200" b="0" i="0" u="none" strike="noStrike" kern="1200" noProof="0">
                          <a:solidFill>
                            <a:schemeClr val="tx1"/>
                          </a:solidFill>
                          <a:latin typeface="Arial"/>
                        </a:rPr>
                        <a:t>A Service child in the context of this scheme is a child who the Service person has financial responsibility for, and the child lives with the Service person for at least 50% of the time; unless separated due to Service commitments</a:t>
                      </a:r>
                      <a:r>
                        <a:rPr lang="en-US" sz="1200" b="0" i="0" u="none" strike="noStrike" kern="1200" noProof="0">
                          <a:solidFill>
                            <a:schemeClr val="tx1"/>
                          </a:solidFill>
                          <a:latin typeface="Arial"/>
                          <a:cs typeface="Arial"/>
                        </a:rPr>
                        <a:t>. </a:t>
                      </a:r>
                    </a:p>
                    <a:p>
                      <a:pPr marL="171450" lvl="0" indent="-171450" algn="l">
                        <a:buFont typeface="Arial" panose="020B0604020202020204" pitchFamily="34" charset="0"/>
                        <a:buChar char="•"/>
                      </a:pPr>
                      <a:r>
                        <a:rPr lang="en-GB" sz="1200" b="0" i="0" kern="1200">
                          <a:solidFill>
                            <a:schemeClr val="tx1"/>
                          </a:solidFill>
                          <a:effectLst/>
                          <a:latin typeface="Arial"/>
                          <a:ea typeface="+mn-ea"/>
                          <a:cs typeface="Arial"/>
                        </a:rPr>
                        <a:t>Adopted children, children of long-term relationships and domestic partner children, where they meet the eligibility criteria, are eligible. </a:t>
                      </a:r>
                    </a:p>
                    <a:p>
                      <a:pPr marL="171450" lvl="0" indent="-171450" algn="l">
                        <a:buFont typeface="Arial" panose="020B0604020202020204" pitchFamily="34" charset="0"/>
                        <a:buChar char="•"/>
                      </a:pPr>
                      <a:r>
                        <a:rPr lang="en-GB" sz="1200" b="0" i="0" kern="1200">
                          <a:solidFill>
                            <a:schemeClr val="tx1"/>
                          </a:solidFill>
                          <a:effectLst/>
                          <a:latin typeface="Arial"/>
                          <a:ea typeface="+mn-ea"/>
                          <a:cs typeface="Arial"/>
                        </a:rPr>
                        <a:t>Foster children are not eligible. </a:t>
                      </a:r>
                    </a:p>
                    <a:p>
                      <a:pPr marL="171450" lvl="0" indent="-171450" algn="l">
                        <a:buFont typeface="Arial" panose="020B0604020202020204" pitchFamily="34" charset="0"/>
                        <a:buChar char="•"/>
                      </a:pPr>
                      <a:r>
                        <a:rPr lang="en-US" sz="1200" b="0" i="0" u="none" strike="noStrike" kern="1200" noProof="0">
                          <a:solidFill>
                            <a:schemeClr val="tx1"/>
                          </a:solidFill>
                          <a:latin typeface="Arial"/>
                          <a:cs typeface="Arial"/>
                        </a:rPr>
                        <a:t>Where the child is normally resident elsewhere for example with</a:t>
                      </a:r>
                      <a:r>
                        <a:rPr lang="en-US" sz="1200" b="0" i="0" u="none" strike="noStrike" kern="1200" noProof="0">
                          <a:solidFill>
                            <a:schemeClr val="tx1"/>
                          </a:solidFill>
                          <a:latin typeface="Arial"/>
                        </a:rPr>
                        <a:t> another natural parent or relative, the Service person will be unable to claim the WAC Allowance. </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358179"/>
                  </a:ext>
                </a:extLst>
              </a:tr>
            </a:tbl>
          </a:graphicData>
        </a:graphic>
      </p:graphicFrame>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58C7E763-19BC-41D6-ABAD-B0468BB53C72}"/>
              </a:ext>
            </a:extLst>
          </p:cNvPr>
          <p:cNvSpPr txBox="1"/>
          <p:nvPr/>
        </p:nvSpPr>
        <p:spPr>
          <a:xfrm>
            <a:off x="226944" y="493408"/>
            <a:ext cx="1424435" cy="400110"/>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Eligibility</a:t>
            </a:r>
            <a:r>
              <a:rPr lang="en-GB" sz="2000" b="1">
                <a:solidFill>
                  <a:srgbClr val="071D49"/>
                </a:solidFill>
                <a:latin typeface="Arial"/>
                <a:cs typeface="Arial"/>
              </a:rPr>
              <a:t> </a:t>
            </a:r>
          </a:p>
        </p:txBody>
      </p:sp>
      <p:sp>
        <p:nvSpPr>
          <p:cNvPr id="5" name="Date Placeholder 4">
            <a:extLst>
              <a:ext uri="{FF2B5EF4-FFF2-40B4-BE49-F238E27FC236}">
                <a16:creationId xmlns:a16="http://schemas.microsoft.com/office/drawing/2014/main" id="{64059679-5B16-4C88-AB64-DAAD7B35A60E}"/>
              </a:ext>
            </a:extLst>
          </p:cNvPr>
          <p:cNvSpPr>
            <a:spLocks noGrp="1"/>
          </p:cNvSpPr>
          <p:nvPr>
            <p:ph type="dt" sz="half" idx="10"/>
          </p:nvPr>
        </p:nvSpPr>
        <p:spPr>
          <a:xfrm>
            <a:off x="361425" y="9959857"/>
            <a:ext cx="1764665" cy="569071"/>
          </a:xfrm>
        </p:spPr>
        <p:txBody>
          <a:bodyPr/>
          <a:lstStyle/>
          <a:p>
            <a:r>
              <a:rPr lang="en-US"/>
              <a:t>Autumn 2023</a:t>
            </a:r>
          </a:p>
        </p:txBody>
      </p:sp>
      <p:sp>
        <p:nvSpPr>
          <p:cNvPr id="7" name="Footer Placeholder 6">
            <a:extLst>
              <a:ext uri="{FF2B5EF4-FFF2-40B4-BE49-F238E27FC236}">
                <a16:creationId xmlns:a16="http://schemas.microsoft.com/office/drawing/2014/main" id="{A31BA8F8-FE40-4243-AAF3-2EF400118402}"/>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A8A7C03C-6343-42EB-BC98-CF23CEAB6315}"/>
              </a:ext>
            </a:extLst>
          </p:cNvPr>
          <p:cNvSpPr txBox="1"/>
          <p:nvPr/>
        </p:nvSpPr>
        <p:spPr>
          <a:xfrm>
            <a:off x="-561750" y="10204107"/>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02070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5</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17" name="TextBox 16">
            <a:extLst>
              <a:ext uri="{FF2B5EF4-FFF2-40B4-BE49-F238E27FC236}">
                <a16:creationId xmlns:a16="http://schemas.microsoft.com/office/drawing/2014/main" id="{06C0088B-3F11-4140-BE3F-FCB458CF9E22}"/>
              </a:ext>
            </a:extLst>
          </p:cNvPr>
          <p:cNvSpPr txBox="1"/>
          <p:nvPr/>
        </p:nvSpPr>
        <p:spPr>
          <a:xfrm>
            <a:off x="279957" y="572116"/>
            <a:ext cx="1584904"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Eligibility</a:t>
            </a:r>
            <a:endParaRPr lang="en-GB" sz="1600" b="1">
              <a:solidFill>
                <a:srgbClr val="114042"/>
              </a:solidFill>
              <a:latin typeface="Arial"/>
              <a:cs typeface="Arial"/>
            </a:endParaRPr>
          </a:p>
        </p:txBody>
      </p:sp>
      <p:graphicFrame>
        <p:nvGraphicFramePr>
          <p:cNvPr id="20" name="Table 19">
            <a:extLst>
              <a:ext uri="{FF2B5EF4-FFF2-40B4-BE49-F238E27FC236}">
                <a16:creationId xmlns:a16="http://schemas.microsoft.com/office/drawing/2014/main" id="{7664FB28-DD1D-4B19-BF90-8DE43A4ABD39}"/>
              </a:ext>
            </a:extLst>
          </p:cNvPr>
          <p:cNvGraphicFramePr>
            <a:graphicFrameLocks noGrp="1"/>
          </p:cNvGraphicFramePr>
          <p:nvPr>
            <p:extLst>
              <p:ext uri="{D42A27DB-BD31-4B8C-83A1-F6EECF244321}">
                <p14:modId xmlns:p14="http://schemas.microsoft.com/office/powerpoint/2010/main" val="1328870452"/>
              </p:ext>
            </p:extLst>
          </p:nvPr>
        </p:nvGraphicFramePr>
        <p:xfrm>
          <a:off x="318135" y="936792"/>
          <a:ext cx="6840000" cy="9000803"/>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1169953">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Why are Foster children not eligible to join the WAC Scheme?</a:t>
                      </a:r>
                      <a:endParaRPr lang="en-US" sz="1200" b="1">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WAC eligibility is based on Tax-Free Childcare (TFC) criteria set by HMRC, part of the eligibility criteria for TFC is that the parent has responsibility for the child. Fostered children are 'looked after children' and the Local Authority (LA) is responsible for them. The way the LA delivers its responsibility is by employing foster </a:t>
                      </a:r>
                      <a:r>
                        <a:rPr lang="en-US" sz="1200" b="0" i="0" u="none" strike="noStrike" kern="1200" noProof="0" err="1">
                          <a:solidFill>
                            <a:schemeClr val="tx1"/>
                          </a:solidFill>
                          <a:latin typeface="Arial"/>
                        </a:rPr>
                        <a:t>carers</a:t>
                      </a:r>
                      <a:r>
                        <a:rPr lang="en-US" sz="1200" b="0" i="0" u="none" strike="noStrike" kern="1200" noProof="0">
                          <a:solidFill>
                            <a:schemeClr val="tx1"/>
                          </a:solidFill>
                          <a:latin typeface="Arial"/>
                        </a:rPr>
                        <a:t>, but the LA remains responsible for the child. </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0547090"/>
                  </a:ext>
                </a:extLst>
              </a:tr>
              <a:tr h="1709932">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Is there a maximum number of children who can be accepted onto the WAC scheme and claim the full 20 hours per week?</a:t>
                      </a:r>
                      <a:endParaRPr lang="en-US" sz="1200" b="1">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noProof="0">
                          <a:solidFill>
                            <a:schemeClr val="tx1"/>
                          </a:solidFill>
                          <a:latin typeface="Arial"/>
                        </a:rPr>
                        <a:t>There is no maximum number of children that can be accepted, so long as the eligibility criteria is met. The full 20 hours can be claimed for every eligible child</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7171387"/>
                  </a:ext>
                </a:extLst>
              </a:tr>
              <a:tr h="27898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Arial"/>
                          <a:ea typeface="+mn-ea"/>
                          <a:cs typeface="Arial"/>
                        </a:rPr>
                        <a:t>My 4-year-old attends an early years setting which is set within a school. Is my child eligible for WAC?</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GB" sz="1200" b="0">
                          <a:solidFill>
                            <a:srgbClr val="000000"/>
                          </a:solidFill>
                          <a:latin typeface="Arial"/>
                          <a:cs typeface="Arial"/>
                        </a:rPr>
                        <a:t>A child becomes eligible for WAC funding when they start full-time school, which for most children is the autumn term after their fourth birthday. In England and Wales this is reception and in Scotland this is P1 and Northern Ireland this is year 1. </a:t>
                      </a:r>
                    </a:p>
                    <a:p>
                      <a:pPr lvl="0" algn="l">
                        <a:lnSpc>
                          <a:spcPct val="100000"/>
                        </a:lnSpc>
                        <a:spcBef>
                          <a:spcPts val="0"/>
                        </a:spcBef>
                        <a:spcAft>
                          <a:spcPts val="0"/>
                        </a:spcAft>
                        <a:buNone/>
                      </a:pPr>
                      <a:endParaRPr lang="en-GB" sz="1200" b="0">
                        <a:solidFill>
                          <a:srgbClr val="000000"/>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200" b="0">
                          <a:solidFill>
                            <a:srgbClr val="000000"/>
                          </a:solidFill>
                          <a:latin typeface="Arial"/>
                          <a:cs typeface="Arial"/>
                        </a:rPr>
                        <a:t>Some parents choose to delay their child starting school until compulsory school age on 31 December, 31 March or 31 August following their fifth birthday - whichever comes first. </a:t>
                      </a:r>
                    </a:p>
                    <a:p>
                      <a:pPr lvl="0" algn="l">
                        <a:lnSpc>
                          <a:spcPct val="100000"/>
                        </a:lnSpc>
                        <a:spcBef>
                          <a:spcPts val="0"/>
                        </a:spcBef>
                        <a:spcAft>
                          <a:spcPts val="0"/>
                        </a:spcAft>
                        <a:buNone/>
                      </a:pPr>
                      <a:endParaRPr lang="en-GB" sz="1200" b="0">
                        <a:solidFill>
                          <a:srgbClr val="000000"/>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200" b="0">
                          <a:solidFill>
                            <a:srgbClr val="000000"/>
                          </a:solidFill>
                          <a:latin typeface="Arial"/>
                          <a:cs typeface="Arial"/>
                        </a:rPr>
                        <a:t>So, the earliest a child can become eligible for WAC is the autumn term after their fourth birthday, but they must also be attending school (or home school). </a:t>
                      </a:r>
                    </a:p>
                    <a:p>
                      <a:pPr lvl="0" algn="l">
                        <a:lnSpc>
                          <a:spcPct val="100000"/>
                        </a:lnSpc>
                        <a:spcBef>
                          <a:spcPts val="0"/>
                        </a:spcBef>
                        <a:spcAft>
                          <a:spcPts val="0"/>
                        </a:spcAft>
                        <a:buNone/>
                      </a:pPr>
                      <a:endParaRPr lang="en-GB" sz="1200" b="0">
                        <a:solidFill>
                          <a:srgbClr val="000000"/>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200" b="0">
                          <a:solidFill>
                            <a:srgbClr val="000000"/>
                          </a:solidFill>
                          <a:latin typeface="Arial" panose="020B0604020202020204" pitchFamily="34" charset="0"/>
                          <a:cs typeface="Arial" panose="020B0604020202020204" pitchFamily="34" charset="0"/>
                        </a:rPr>
                        <a:t>Early Years settings </a:t>
                      </a:r>
                      <a:r>
                        <a:rPr lang="en-GB" sz="1200" b="0">
                          <a:solidFill>
                            <a:srgbClr val="000000"/>
                          </a:solidFill>
                          <a:latin typeface="Arial"/>
                          <a:cs typeface="Arial"/>
                        </a:rPr>
                        <a:t>that are attached to a primary school do not count as school. </a:t>
                      </a:r>
                      <a:endParaRPr lang="en-US" sz="1200" b="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4703818"/>
                  </a:ext>
                </a:extLst>
              </a:tr>
              <a:tr h="2069917">
                <a:tc>
                  <a:txBody>
                    <a:bodyPr/>
                    <a:lstStyle/>
                    <a:p>
                      <a:pPr marL="0" lvl="0" algn="l">
                        <a:buNone/>
                      </a:pPr>
                      <a:r>
                        <a:rPr lang="en-US" sz="1200" b="1" i="0" u="none" strike="noStrike" kern="1200" noProof="0">
                          <a:solidFill>
                            <a:schemeClr val="tx1"/>
                          </a:solidFill>
                          <a:latin typeface="Arial"/>
                        </a:rPr>
                        <a:t>My child is 4 years old, and I have chosen to delay their school start date until they reach compulsory school age. They attend a registered setting full time, am I able to claim?</a:t>
                      </a: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No. The WAC Allowance can only be claimed for children who have turned 4 are attending full-time school. This does not include full time early years settings.</a:t>
                      </a:r>
                      <a:endParaRPr lang="en-US" sz="1200">
                        <a:solidFill>
                          <a:schemeClr val="tx1"/>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653951"/>
                  </a:ext>
                </a:extLst>
              </a:tr>
              <a:tr h="1197594">
                <a:tc>
                  <a:txBody>
                    <a:bodyPr/>
                    <a:lstStyle/>
                    <a:p>
                      <a:pPr>
                        <a:lnSpc>
                          <a:spcPct val="107000"/>
                        </a:lnSpc>
                        <a:spcAft>
                          <a:spcPts val="80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My child is starting school in September when can I register for WAC?</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tc>
                  <a:txBody>
                    <a:bodyPr/>
                    <a:lstStyle/>
                    <a:p>
                      <a:pPr>
                        <a:lnSpc>
                          <a:spcPct val="107000"/>
                        </a:lnSpc>
                        <a:spcAft>
                          <a:spcPts val="800"/>
                        </a:spcAft>
                      </a:pPr>
                      <a:r>
                        <a:rPr lang="en-US" sz="1200">
                          <a:effectLst/>
                          <a:latin typeface="Arial" panose="020B0604020202020204" pitchFamily="34" charset="0"/>
                          <a:ea typeface="Calibri" panose="020F0502020204030204" pitchFamily="34" charset="0"/>
                          <a:cs typeface="Arial" panose="020B0604020202020204" pitchFamily="34" charset="0"/>
                        </a:rPr>
                        <a:t>You can register for WAC once your child has turned 4 years old and has started full-time school (including home schooled). In England and Wales this will be reception class. In Scotland this will be P1, and Northern Ireland, this will be year 1. Until your child has started school, they remain ineligible for WAC.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13949590"/>
                  </a:ext>
                </a:extLst>
              </a:tr>
            </a:tbl>
          </a:graphicData>
        </a:graphic>
      </p:graphicFrame>
      <p:cxnSp>
        <p:nvCxnSpPr>
          <p:cNvPr id="10" name="Straight Arrow Connector 9">
            <a:extLst>
              <a:ext uri="{FF2B5EF4-FFF2-40B4-BE49-F238E27FC236}">
                <a16:creationId xmlns:a16="http://schemas.microsoft.com/office/drawing/2014/main" id="{962044E6-8B4D-4399-963D-C373172EA7C8}"/>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21F8A2D4-59A6-40B0-8D46-947F94560AF3}"/>
              </a:ext>
            </a:extLst>
          </p:cNvPr>
          <p:cNvSpPr>
            <a:spLocks noGrp="1"/>
          </p:cNvSpPr>
          <p:nvPr>
            <p:ph type="dt" sz="half" idx="10"/>
          </p:nvPr>
        </p:nvSpPr>
        <p:spPr>
          <a:xfrm>
            <a:off x="361425" y="9964422"/>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4808CC5A-3805-49C2-B1F3-0831A8DAAE32}"/>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E527A131-ED11-4CAB-ADEC-B2C403EE127A}"/>
              </a:ext>
            </a:extLst>
          </p:cNvPr>
          <p:cNvSpPr txBox="1"/>
          <p:nvPr/>
        </p:nvSpPr>
        <p:spPr>
          <a:xfrm>
            <a:off x="-561750" y="10185940"/>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267656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6</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17" name="TextBox 16">
            <a:extLst>
              <a:ext uri="{FF2B5EF4-FFF2-40B4-BE49-F238E27FC236}">
                <a16:creationId xmlns:a16="http://schemas.microsoft.com/office/drawing/2014/main" id="{06C0088B-3F11-4140-BE3F-FCB458CF9E22}"/>
              </a:ext>
            </a:extLst>
          </p:cNvPr>
          <p:cNvSpPr txBox="1"/>
          <p:nvPr/>
        </p:nvSpPr>
        <p:spPr>
          <a:xfrm>
            <a:off x="279957" y="572116"/>
            <a:ext cx="6921468"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Eligibility</a:t>
            </a:r>
            <a:endParaRPr lang="en-GB" sz="1600" b="1">
              <a:solidFill>
                <a:srgbClr val="114042"/>
              </a:solidFill>
              <a:latin typeface="Arial"/>
              <a:cs typeface="Arial"/>
            </a:endParaRPr>
          </a:p>
        </p:txBody>
      </p:sp>
      <p:graphicFrame>
        <p:nvGraphicFramePr>
          <p:cNvPr id="20" name="Table 19">
            <a:extLst>
              <a:ext uri="{FF2B5EF4-FFF2-40B4-BE49-F238E27FC236}">
                <a16:creationId xmlns:a16="http://schemas.microsoft.com/office/drawing/2014/main" id="{7664FB28-DD1D-4B19-BF90-8DE43A4ABD39}"/>
              </a:ext>
            </a:extLst>
          </p:cNvPr>
          <p:cNvGraphicFramePr>
            <a:graphicFrameLocks noGrp="1"/>
          </p:cNvGraphicFramePr>
          <p:nvPr>
            <p:extLst>
              <p:ext uri="{D42A27DB-BD31-4B8C-83A1-F6EECF244321}">
                <p14:modId xmlns:p14="http://schemas.microsoft.com/office/powerpoint/2010/main" val="1029764264"/>
              </p:ext>
            </p:extLst>
          </p:nvPr>
        </p:nvGraphicFramePr>
        <p:xfrm>
          <a:off x="303997" y="936790"/>
          <a:ext cx="6840000" cy="8962386"/>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1794178">
                <a:tc>
                  <a:txBody>
                    <a:bodyPr/>
                    <a:lstStyle/>
                    <a:p>
                      <a:pPr>
                        <a:lnSpc>
                          <a:spcPct val="107000"/>
                        </a:lnSpc>
                        <a:spcAft>
                          <a:spcPts val="80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My child attends middle school,  therefore does not enter upper school until age 13. Are they eligible for WAC until they leave middle  school?</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12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 All childcare that you wish to claim WAC funding for must be paid for via a Tax-Free Childcare (TFC) account. Your child will stop being eligible for TFC on 1 September after their 11</a:t>
                      </a:r>
                      <a:r>
                        <a:rPr lang="en-GB" sz="1200" b="0" baseline="30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a:t>
                      </a:r>
                      <a:r>
                        <a:rPr lang="en-GB" sz="12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birthday </a:t>
                      </a:r>
                      <a:r>
                        <a:rPr lang="en-GB" sz="1200" b="0" u="sng">
                          <a:solidFill>
                            <a:srgbClr val="1CBAE1"/>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(gov.uk) </a:t>
                      </a:r>
                      <a:r>
                        <a:rPr lang="en-GB" sz="12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and will therefore become ineligible for WAC. </a:t>
                      </a:r>
                      <a:endParaRPr lang="en-GB"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0547090"/>
                  </a:ext>
                </a:extLst>
              </a:tr>
              <a:tr h="801176">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Do children that attend Boarding school qualify for the funding?</a:t>
                      </a: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No, for the purpose of the WAC Scheme, children must live at home and attend school (including home school). </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4901819"/>
                  </a:ext>
                </a:extLst>
              </a:tr>
              <a:tr h="3115685">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What age range are children eligible in England, Wales and Scotland?</a:t>
                      </a:r>
                      <a:endParaRPr lang="en-US" sz="1200" b="1">
                        <a:solidFill>
                          <a:schemeClr val="tx1"/>
                        </a:solidFill>
                        <a:latin typeface="Arial"/>
                      </a:endParaRPr>
                    </a:p>
                    <a:p>
                      <a:pPr marL="0" lvl="0" indent="0" algn="l">
                        <a:lnSpc>
                          <a:spcPct val="100000"/>
                        </a:lnSpc>
                        <a:spcBef>
                          <a:spcPts val="0"/>
                        </a:spcBef>
                        <a:spcAft>
                          <a:spcPts val="0"/>
                        </a:spcAft>
                        <a:buNone/>
                      </a:pPr>
                      <a:endParaRPr lang="en-US" sz="1200" b="1" i="0" u="none" strike="noStrike" kern="1200" noProof="0">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US" sz="1200" b="0" i="0" u="none" strike="noStrike" kern="1200" noProof="0">
                          <a:solidFill>
                            <a:schemeClr val="tx1"/>
                          </a:solidFill>
                          <a:latin typeface="Arial"/>
                        </a:rPr>
                        <a:t>Children will become eligible to claim the WAC Allowance once they have turned 4 years old and attend full-time school, including home school. In England and Wales this will be in reception class. In Scotland this will be P1 and Northern Ireland this will be year 1.</a:t>
                      </a:r>
                    </a:p>
                    <a:p>
                      <a:pPr lvl="0" algn="l">
                        <a:lnSpc>
                          <a:spcPct val="100000"/>
                        </a:lnSpc>
                        <a:spcBef>
                          <a:spcPts val="0"/>
                        </a:spcBef>
                        <a:spcAft>
                          <a:spcPts val="0"/>
                        </a:spcAft>
                        <a:buNone/>
                      </a:pPr>
                      <a:endParaRPr lang="en-GB" sz="1200" b="0" i="0" u="none" strike="noStrike" kern="1200" noProof="0">
                        <a:solidFill>
                          <a:schemeClr val="tx1"/>
                        </a:solidFill>
                        <a:latin typeface="Arial"/>
                      </a:endParaRPr>
                    </a:p>
                    <a:p>
                      <a:pPr lvl="0" algn="l">
                        <a:lnSpc>
                          <a:spcPct val="100000"/>
                        </a:lnSpc>
                        <a:spcBef>
                          <a:spcPts val="0"/>
                        </a:spcBef>
                        <a:spcAft>
                          <a:spcPts val="0"/>
                        </a:spcAft>
                        <a:buNone/>
                      </a:pPr>
                      <a:r>
                        <a:rPr lang="en-GB" sz="1200" b="0" i="0" u="none" strike="noStrike" kern="1200" noProof="0">
                          <a:solidFill>
                            <a:schemeClr val="tx1"/>
                          </a:solidFill>
                          <a:latin typeface="Arial"/>
                        </a:rPr>
                        <a:t>Generally, children in Scotland start school when they are aged between 4½ and 5½ years old. When they are eligible to start school depends on when their fifth birthday is:</a:t>
                      </a:r>
                    </a:p>
                    <a:p>
                      <a:pPr lvl="0" algn="l">
                        <a:lnSpc>
                          <a:spcPct val="100000"/>
                        </a:lnSpc>
                        <a:spcBef>
                          <a:spcPts val="0"/>
                        </a:spcBef>
                        <a:spcAft>
                          <a:spcPts val="0"/>
                        </a:spcAft>
                        <a:buNone/>
                      </a:pPr>
                      <a:r>
                        <a:rPr lang="en-GB" sz="1200" b="0" i="0" u="none" strike="noStrike" kern="1200" noProof="0">
                          <a:solidFill>
                            <a:schemeClr val="tx1"/>
                          </a:solidFill>
                          <a:latin typeface="Arial"/>
                        </a:rPr>
                        <a:t>If your child’s birthday is on or between 1 March - 31 August, your child will usually start school at the beginning of the autumn term in the August the year they turn 5.</a:t>
                      </a:r>
                    </a:p>
                    <a:p>
                      <a:pPr lvl="0" algn="l">
                        <a:lnSpc>
                          <a:spcPct val="100000"/>
                        </a:lnSpc>
                        <a:spcBef>
                          <a:spcPts val="0"/>
                        </a:spcBef>
                        <a:spcAft>
                          <a:spcPts val="0"/>
                        </a:spcAft>
                        <a:buNone/>
                      </a:pPr>
                      <a:r>
                        <a:rPr lang="en-GB" sz="1200" b="0" i="0" u="none" strike="noStrike" kern="1200" noProof="0">
                          <a:solidFill>
                            <a:schemeClr val="tx1"/>
                          </a:solidFill>
                          <a:latin typeface="Arial"/>
                        </a:rPr>
                        <a:t>If your child’s birthday is on or between 1 September – last day in February, your child will usually start school in the at the beginning of autumn term in the August before they turn 5</a:t>
                      </a:r>
                    </a:p>
                    <a:p>
                      <a:pPr lvl="0" algn="l">
                        <a:lnSpc>
                          <a:spcPct val="100000"/>
                        </a:lnSpc>
                        <a:spcBef>
                          <a:spcPts val="0"/>
                        </a:spcBef>
                        <a:spcAft>
                          <a:spcPts val="0"/>
                        </a:spcAft>
                        <a:buNone/>
                      </a:pPr>
                      <a:endParaRPr lang="en-US" sz="1200" b="0" i="0" u="none" strike="noStrike" kern="1200" noProof="0">
                        <a:solidFill>
                          <a:schemeClr val="tx1"/>
                        </a:solidFill>
                        <a:latin typeface="Arial"/>
                      </a:endParaRPr>
                    </a:p>
                    <a:p>
                      <a:pPr lvl="0" algn="l">
                        <a:lnSpc>
                          <a:spcPct val="100000"/>
                        </a:lnSpc>
                        <a:spcBef>
                          <a:spcPts val="0"/>
                        </a:spcBef>
                        <a:spcAft>
                          <a:spcPts val="0"/>
                        </a:spcAft>
                        <a:buNone/>
                      </a:pPr>
                      <a:r>
                        <a:rPr lang="en-US" sz="1200" b="0" i="0" u="none" strike="noStrike" kern="1200" noProof="0">
                          <a:solidFill>
                            <a:schemeClr val="tx1"/>
                          </a:solidFill>
                          <a:latin typeface="Arial"/>
                        </a:rPr>
                        <a:t>Further information on the Scottish Education System can be found here </a:t>
                      </a:r>
                      <a:r>
                        <a:rPr lang="en-US" sz="1200" b="0" i="0" u="none" strike="noStrike" kern="1200" noProof="0">
                          <a:solidFill>
                            <a:schemeClr val="tx1"/>
                          </a:solidFill>
                          <a:latin typeface="Arial"/>
                          <a:hlinkClick r:id="rId3"/>
                        </a:rPr>
                        <a:t>Forces Children Education.org.uk</a:t>
                      </a:r>
                      <a:r>
                        <a:rPr lang="en-US" sz="1200" b="0" i="0" u="none" strike="noStrike" kern="1200" noProof="0">
                          <a:solidFill>
                            <a:schemeClr val="tx1"/>
                          </a:solidFill>
                          <a:latin typeface="Arial"/>
                        </a:rPr>
                        <a:t>  </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614031"/>
                  </a:ext>
                </a:extLst>
              </a:tr>
              <a:tr h="3144848">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Will children over 11 years old with Special Education Needs and Disabilities (SEND) be eligible?</a:t>
                      </a:r>
                    </a:p>
                    <a:p>
                      <a:pPr marL="0" lvl="0" indent="0" algn="l">
                        <a:lnSpc>
                          <a:spcPct val="100000"/>
                        </a:lnSpc>
                        <a:spcBef>
                          <a:spcPts val="0"/>
                        </a:spcBef>
                        <a:spcAft>
                          <a:spcPts val="0"/>
                        </a:spcAft>
                        <a:buNone/>
                      </a:pPr>
                      <a:endParaRPr lang="en-US" sz="1200" b="1" i="0" u="none" strike="noStrike" kern="1200" noProof="0">
                        <a:solidFill>
                          <a:schemeClr val="tx1"/>
                        </a:solidFill>
                        <a:latin typeface="Arial"/>
                      </a:endParaRPr>
                    </a:p>
                    <a:p>
                      <a:pPr marL="0" lvl="0" indent="0" algn="l">
                        <a:lnSpc>
                          <a:spcPct val="100000"/>
                        </a:lnSpc>
                        <a:spcBef>
                          <a:spcPts val="0"/>
                        </a:spcBef>
                        <a:spcAft>
                          <a:spcPts val="0"/>
                        </a:spcAft>
                        <a:buNone/>
                      </a:pPr>
                      <a:endParaRPr lang="en-US" sz="1200" b="1" i="0" u="none" strike="noStrike" kern="1200" noProof="0">
                        <a:solidFill>
                          <a:schemeClr val="tx1"/>
                        </a:solidFill>
                        <a:latin typeface="Arial"/>
                      </a:endParaRPr>
                    </a:p>
                    <a:p>
                      <a:pPr marL="0" lvl="0" indent="0" algn="l">
                        <a:lnSpc>
                          <a:spcPct val="100000"/>
                        </a:lnSpc>
                        <a:spcBef>
                          <a:spcPts val="0"/>
                        </a:spcBef>
                        <a:spcAft>
                          <a:spcPts val="0"/>
                        </a:spcAft>
                        <a:buNone/>
                      </a:pPr>
                      <a:endParaRPr lang="en-US" sz="1200" b="1" i="0" u="none" strike="noStrike" kern="1200" noProof="0">
                        <a:solidFill>
                          <a:schemeClr val="tx1"/>
                        </a:solidFill>
                        <a:latin typeface="Arial"/>
                      </a:endParaRPr>
                    </a:p>
                    <a:p>
                      <a:pPr marL="0" lvl="0" indent="0" algn="l">
                        <a:lnSpc>
                          <a:spcPct val="100000"/>
                        </a:lnSpc>
                        <a:spcBef>
                          <a:spcPts val="0"/>
                        </a:spcBef>
                        <a:spcAft>
                          <a:spcPts val="0"/>
                        </a:spcAft>
                        <a:buNone/>
                      </a:pPr>
                      <a:endParaRPr lang="en-US" sz="1200" b="1" i="0" u="none" strike="noStrike" kern="1200" noProof="0">
                        <a:solidFill>
                          <a:schemeClr val="tx1"/>
                        </a:solidFill>
                        <a:latin typeface="Arial"/>
                      </a:endParaRPr>
                    </a:p>
                    <a:p>
                      <a:pPr marL="0" lvl="0" indent="0" algn="l">
                        <a:lnSpc>
                          <a:spcPct val="100000"/>
                        </a:lnSpc>
                        <a:spcBef>
                          <a:spcPts val="0"/>
                        </a:spcBef>
                        <a:spcAft>
                          <a:spcPts val="0"/>
                        </a:spcAft>
                        <a:buNone/>
                      </a:pPr>
                      <a:endParaRPr lang="en-US" sz="1200" b="1" i="0" u="none" strike="noStrike" kern="1200" noProof="0">
                        <a:solidFill>
                          <a:schemeClr val="tx1"/>
                        </a:solidFill>
                        <a:latin typeface="Arial"/>
                      </a:endParaRPr>
                    </a:p>
                    <a:p>
                      <a:pPr marL="0" lvl="0" indent="0" algn="l">
                        <a:lnSpc>
                          <a:spcPct val="100000"/>
                        </a:lnSpc>
                        <a:spcBef>
                          <a:spcPts val="0"/>
                        </a:spcBef>
                        <a:spcAft>
                          <a:spcPts val="0"/>
                        </a:spcAft>
                        <a:buNone/>
                      </a:pPr>
                      <a:endParaRPr lang="en-US" sz="1200" b="1" i="0" u="none" strike="noStrike" kern="1200" noProof="0">
                        <a:solidFill>
                          <a:schemeClr val="tx1"/>
                        </a:solidFill>
                        <a:latin typeface="Arial"/>
                      </a:endParaRPr>
                    </a:p>
                    <a:p>
                      <a:pPr marL="0" lvl="0" indent="0" algn="l">
                        <a:lnSpc>
                          <a:spcPct val="100000"/>
                        </a:lnSpc>
                        <a:spcBef>
                          <a:spcPts val="0"/>
                        </a:spcBef>
                        <a:spcAft>
                          <a:spcPts val="0"/>
                        </a:spcAft>
                        <a:buNone/>
                      </a:pPr>
                      <a:endParaRPr lang="en-US" sz="1200" b="1" i="0" u="none" strike="noStrike" kern="1200" noProof="0">
                        <a:solidFill>
                          <a:schemeClr val="tx1"/>
                        </a:solidFill>
                        <a:latin typeface="Arial"/>
                      </a:endParaRPr>
                    </a:p>
                    <a:p>
                      <a:pPr marL="0" lvl="0" indent="0" algn="l">
                        <a:lnSpc>
                          <a:spcPct val="100000"/>
                        </a:lnSpc>
                        <a:spcBef>
                          <a:spcPts val="0"/>
                        </a:spcBef>
                        <a:spcAft>
                          <a:spcPts val="0"/>
                        </a:spcAft>
                        <a:buNone/>
                      </a:pPr>
                      <a:endParaRPr lang="en-US" sz="1200" b="1" i="0" u="none" strike="noStrike" kern="1200" noProof="0">
                        <a:solidFill>
                          <a:schemeClr val="tx1"/>
                        </a:solidFill>
                        <a:latin typeface="Arial"/>
                      </a:endParaRPr>
                    </a:p>
                    <a:p>
                      <a:pPr marL="0" lvl="0" indent="0" algn="l">
                        <a:lnSpc>
                          <a:spcPct val="100000"/>
                        </a:lnSpc>
                        <a:spcBef>
                          <a:spcPts val="0"/>
                        </a:spcBef>
                        <a:spcAft>
                          <a:spcPts val="0"/>
                        </a:spcAft>
                        <a:buNone/>
                      </a:pPr>
                      <a:endParaRPr lang="en-US" sz="1200" b="1" i="0" u="none" strike="noStrike" kern="1200" noProof="0">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Arial"/>
                        </a:rPr>
                        <a:t>Children in receipt of Disability Living Allowance, Personal Independence Payment, Armed Forces Independence Payment, Child Disability Payment (Scotland only) or Adult Disability Payment (Scotland only), or if they are certified as blind or severely sight-impaired, will be eligible for a higher maximum allowance of up to twice the capped hourly rate for the childcare provider's region. For these children, the starting age remains 4 but the child retains eligibility until the1st of September after their 16</a:t>
                      </a:r>
                      <a:r>
                        <a:rPr lang="en-GB" sz="1200" b="0" i="0" u="none" strike="noStrike" baseline="30000">
                          <a:solidFill>
                            <a:schemeClr val="tx1"/>
                          </a:solidFill>
                          <a:effectLst/>
                          <a:latin typeface="Arial"/>
                        </a:rPr>
                        <a:t>th</a:t>
                      </a:r>
                      <a:r>
                        <a:rPr lang="en-GB" sz="1200" b="0" i="0" u="none" strike="noStrike">
                          <a:solidFill>
                            <a:schemeClr val="tx1"/>
                          </a:solidFill>
                          <a:effectLst/>
                          <a:latin typeface="Arial"/>
                        </a:rPr>
                        <a:t> birthday. To qualify for the higher allowance disabled children in receipt of these allowances must be registered as disabled during the registration process and supporting evidence must be provided.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noProof="0">
                        <a:solidFill>
                          <a:schemeClr val="tx1"/>
                        </a:solidFill>
                        <a:latin typeface="Arial"/>
                      </a:endParaRPr>
                    </a:p>
                    <a:p>
                      <a:pPr marL="0" lvl="0" algn="l">
                        <a:buNone/>
                      </a:pPr>
                      <a:r>
                        <a:rPr lang="en-US" sz="1200" b="0" i="0" u="none" strike="noStrike" kern="1200" noProof="0">
                          <a:solidFill>
                            <a:schemeClr val="tx1"/>
                          </a:solidFill>
                          <a:latin typeface="Arial"/>
                        </a:rPr>
                        <a:t>If your child becomes eligible for any of these allowances after your initial registration, you will need to contact DBS to update your registration and provide supporting evidence.</a:t>
                      </a:r>
                    </a:p>
                    <a:p>
                      <a:pPr marL="0" lvl="0" algn="l">
                        <a:buNone/>
                      </a:pPr>
                      <a:r>
                        <a:rPr lang="en-US" sz="1200">
                          <a:solidFill>
                            <a:srgbClr val="1CBAE1"/>
                          </a:solidFill>
                          <a:latin typeface="Arial"/>
                          <a:cs typeface="Arial"/>
                          <a:hlinkClick r:id="rId4">
                            <a:extLst>
                              <a:ext uri="{A12FA001-AC4F-418D-AE19-62706E023703}">
                                <ahyp:hlinkClr xmlns:ahyp="http://schemas.microsoft.com/office/drawing/2018/hyperlinkcolor" val="tx"/>
                              </a:ext>
                            </a:extLst>
                          </a:hlinkClick>
                        </a:rPr>
                        <a:t>DBS-JPAC-WAChildcare-Mailbox@dbspv.mod.uk</a:t>
                      </a:r>
                      <a:endParaRPr lang="en-US" sz="1200">
                        <a:solidFill>
                          <a:srgbClr val="1CBAE1"/>
                        </a:solidFill>
                        <a:latin typeface="Arial"/>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6156240"/>
                  </a:ext>
                </a:extLst>
              </a:tr>
            </a:tbl>
          </a:graphicData>
        </a:graphic>
      </p:graphicFrame>
      <p:cxnSp>
        <p:nvCxnSpPr>
          <p:cNvPr id="10" name="Straight Arrow Connector 9">
            <a:extLst>
              <a:ext uri="{FF2B5EF4-FFF2-40B4-BE49-F238E27FC236}">
                <a16:creationId xmlns:a16="http://schemas.microsoft.com/office/drawing/2014/main" id="{962044E6-8B4D-4399-963D-C373172EA7C8}"/>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21F8A2D4-59A6-40B0-8D46-947F94560AF3}"/>
              </a:ext>
            </a:extLst>
          </p:cNvPr>
          <p:cNvSpPr>
            <a:spLocks noGrp="1"/>
          </p:cNvSpPr>
          <p:nvPr>
            <p:ph type="dt" sz="half" idx="10"/>
          </p:nvPr>
        </p:nvSpPr>
        <p:spPr>
          <a:xfrm>
            <a:off x="361425" y="9964422"/>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4808CC5A-3805-49C2-B1F3-0831A8DAAE32}"/>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E527A131-ED11-4CAB-ADEC-B2C403EE127A}"/>
              </a:ext>
            </a:extLst>
          </p:cNvPr>
          <p:cNvSpPr txBox="1"/>
          <p:nvPr/>
        </p:nvSpPr>
        <p:spPr>
          <a:xfrm>
            <a:off x="-561750" y="10185940"/>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88734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7</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17" name="TextBox 16">
            <a:extLst>
              <a:ext uri="{FF2B5EF4-FFF2-40B4-BE49-F238E27FC236}">
                <a16:creationId xmlns:a16="http://schemas.microsoft.com/office/drawing/2014/main" id="{06C0088B-3F11-4140-BE3F-FCB458CF9E22}"/>
              </a:ext>
            </a:extLst>
          </p:cNvPr>
          <p:cNvSpPr txBox="1"/>
          <p:nvPr/>
        </p:nvSpPr>
        <p:spPr>
          <a:xfrm>
            <a:off x="226944" y="545996"/>
            <a:ext cx="6974481"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Eligibility</a:t>
            </a:r>
            <a:endParaRPr lang="en-GB" sz="1600" b="1">
              <a:solidFill>
                <a:srgbClr val="114042"/>
              </a:solidFill>
              <a:latin typeface="Arial"/>
              <a:cs typeface="Arial"/>
            </a:endParaRPr>
          </a:p>
        </p:txBody>
      </p:sp>
      <p:graphicFrame>
        <p:nvGraphicFramePr>
          <p:cNvPr id="20" name="Table 19">
            <a:extLst>
              <a:ext uri="{FF2B5EF4-FFF2-40B4-BE49-F238E27FC236}">
                <a16:creationId xmlns:a16="http://schemas.microsoft.com/office/drawing/2014/main" id="{7664FB28-DD1D-4B19-BF90-8DE43A4ABD39}"/>
              </a:ext>
            </a:extLst>
          </p:cNvPr>
          <p:cNvGraphicFramePr>
            <a:graphicFrameLocks noGrp="1"/>
          </p:cNvGraphicFramePr>
          <p:nvPr>
            <p:extLst>
              <p:ext uri="{D42A27DB-BD31-4B8C-83A1-F6EECF244321}">
                <p14:modId xmlns:p14="http://schemas.microsoft.com/office/powerpoint/2010/main" val="393244842"/>
              </p:ext>
            </p:extLst>
          </p:nvPr>
        </p:nvGraphicFramePr>
        <p:xfrm>
          <a:off x="303997" y="896429"/>
          <a:ext cx="6840000" cy="8795707"/>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14968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tx1"/>
                          </a:solidFill>
                          <a:latin typeface="Arial"/>
                        </a:rPr>
                        <a:t>Is there a higher capped hourly rate for children with SEND?</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Arial"/>
                        </a:rPr>
                        <a:t>Children in receipt of Disability Living Allowance, </a:t>
                      </a:r>
                      <a:r>
                        <a:rPr lang="en-GB" sz="1200" b="0" i="0" u="none" strike="noStrike">
                          <a:solidFill>
                            <a:schemeClr val="tx1"/>
                          </a:solidFill>
                          <a:effectLst/>
                          <a:latin typeface="Arial"/>
                        </a:rPr>
                        <a:t>Personal Independence Payment, Armed Forces Independence Payment, Child Disability Payment (Scotland only) or Adult Disability Payment (Scotland only), or if they are certified as blind or severely sight-impaired,</a:t>
                      </a:r>
                      <a:r>
                        <a:rPr lang="en-GB" sz="1200" b="0">
                          <a:solidFill>
                            <a:schemeClr val="tx1"/>
                          </a:solidFill>
                          <a:latin typeface="Arial"/>
                        </a:rPr>
                        <a:t> will be eligible for a higher maximum allowance of up to twice the capped hourly rate for the childcare provider's region. For these children, the starting age remains 4 but the child retains eligibility until 1 September after their 16</a:t>
                      </a:r>
                      <a:r>
                        <a:rPr lang="en-GB" sz="1200" b="0" baseline="30000">
                          <a:solidFill>
                            <a:schemeClr val="tx1"/>
                          </a:solidFill>
                          <a:latin typeface="Arial"/>
                        </a:rPr>
                        <a:t>th</a:t>
                      </a:r>
                      <a:r>
                        <a:rPr lang="en-GB" sz="1200" b="0">
                          <a:solidFill>
                            <a:schemeClr val="tx1"/>
                          </a:solidFill>
                          <a:latin typeface="Arial"/>
                        </a:rPr>
                        <a:t> birthday. </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665450"/>
                  </a:ext>
                </a:extLst>
              </a:tr>
              <a:tr h="1485294">
                <a:tc>
                  <a:txBody>
                    <a:bodyPr/>
                    <a:lstStyle/>
                    <a:p>
                      <a:pPr marL="0" lvl="0" algn="l">
                        <a:buNone/>
                      </a:pPr>
                      <a:r>
                        <a:rPr lang="en-US" sz="1200" b="1" i="0" u="none" strike="noStrike" kern="1200" noProof="0">
                          <a:solidFill>
                            <a:schemeClr val="tx1"/>
                          </a:solidFill>
                          <a:latin typeface="Arial"/>
                        </a:rPr>
                        <a:t>Can I claim Continuity of Education Allowance (CEA) at the same time as the WAC Allowance?</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US" sz="1200" b="0" i="0" u="none" strike="noStrike" kern="1200" noProof="0">
                          <a:solidFill>
                            <a:schemeClr val="tx1"/>
                          </a:solidFill>
                          <a:latin typeface="Arial"/>
                        </a:rPr>
                        <a:t>If a child is weekly or full boarding at an independent or state boarding school, they are ineligible for WAC regardless of whether this is funded privately or by claiming CEA. Where a child attends an independent school as a day pupil regardless of whether this is funded privately or by CEA, they are eligible for the WAC Allowance (if all other eligibility criteria are met).</a:t>
                      </a:r>
                      <a:endParaRPr lang="en-US" sz="1200">
                        <a:solidFill>
                          <a:schemeClr val="tx1"/>
                        </a:solidFill>
                        <a:latin typeface="Arial"/>
                      </a:endParaRPr>
                    </a:p>
                    <a:p>
                      <a:pPr lvl="0" algn="l">
                        <a:lnSpc>
                          <a:spcPct val="100000"/>
                        </a:lnSpc>
                        <a:spcBef>
                          <a:spcPts val="0"/>
                        </a:spcBef>
                        <a:spcAft>
                          <a:spcPts val="0"/>
                        </a:spcAft>
                        <a:buNone/>
                      </a:pPr>
                      <a:r>
                        <a:rPr lang="en-US" sz="1200" b="0" i="0" u="none" strike="noStrike" kern="1200" noProof="0">
                          <a:solidFill>
                            <a:schemeClr val="tx1"/>
                          </a:solidFill>
                          <a:latin typeface="Arial"/>
                        </a:rPr>
                        <a:t>Other MOD allowances will not be affected by claiming the WAC Allowance.</a:t>
                      </a:r>
                      <a:endParaRPr lang="en-US" sz="1200"/>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9988428"/>
                  </a:ext>
                </a:extLst>
              </a:tr>
              <a:tr h="1782353">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If a parent earns £100K or more and the other earns less than £100K, do they qualify for the WAC Scheme?</a:t>
                      </a: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No, if either parent earns £100K or more they do not qualify for the WAC Scheme. If both parents earn less than £100K each, however, they will be eligible to claim WAC so long as they meet the minimum earning criteria. The upper income limit for the WAC Allowance is based on the £100K figure dictated by HMRC in terms of TFC eligibility (this is also where the personal allowance starts to decrease). Parents not eligible for TFC will not be able to claim the WAC Allowance. Parents need to be aware that if the WAC Allowance pushes a parent over the £100K threshold, they will not be eligible for a TFC account and therefore will not be able to claim the WAC Allowance.</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683416"/>
                  </a:ext>
                </a:extLst>
              </a:tr>
              <a:tr h="1442857">
                <a:tc>
                  <a:txBody>
                    <a:bodyPr/>
                    <a:lstStyle/>
                    <a:p>
                      <a:pPr marL="0" lvl="0" algn="l">
                        <a:buNone/>
                      </a:pPr>
                      <a:r>
                        <a:rPr lang="en-US" sz="1200" b="1">
                          <a:solidFill>
                            <a:schemeClr val="tx1"/>
                          </a:solidFill>
                          <a:latin typeface="Arial"/>
                          <a:cs typeface="Arial"/>
                        </a:rPr>
                        <a:t>Will my PSTAT Cat affect my eligibility?</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0" fontAlgn="base"/>
                      <a:r>
                        <a:rPr lang="en-GB" sz="1200" b="0" i="0" u="none" strike="noStrike" kern="1200">
                          <a:solidFill>
                            <a:schemeClr val="dk1"/>
                          </a:solidFill>
                          <a:effectLst/>
                          <a:latin typeface="Arial" panose="020B0604020202020204" pitchFamily="34" charset="0"/>
                          <a:ea typeface="+mn-ea"/>
                          <a:cs typeface="Arial" panose="020B0604020202020204" pitchFamily="34" charset="0"/>
                        </a:rPr>
                        <a:t>Service personnel who are </a:t>
                      </a:r>
                      <a:r>
                        <a:rPr lang="en-GB" sz="1200" b="0" i="0" u="none" strike="noStrike" kern="1200" err="1">
                          <a:solidFill>
                            <a:schemeClr val="dk1"/>
                          </a:solidFill>
                          <a:effectLst/>
                          <a:latin typeface="Arial" panose="020B0604020202020204" pitchFamily="34" charset="0"/>
                          <a:ea typeface="+mn-ea"/>
                          <a:cs typeface="Arial" panose="020B0604020202020204" pitchFamily="34" charset="0"/>
                        </a:rPr>
                        <a:t>PStat</a:t>
                      </a:r>
                      <a:r>
                        <a:rPr lang="en-GB" sz="1200" b="0" i="0" u="none" strike="noStrike" kern="1200">
                          <a:solidFill>
                            <a:schemeClr val="dk1"/>
                          </a:solidFill>
                          <a:effectLst/>
                          <a:latin typeface="Arial" panose="020B0604020202020204" pitchFamily="34" charset="0"/>
                          <a:ea typeface="+mn-ea"/>
                          <a:cs typeface="Arial" panose="020B0604020202020204" pitchFamily="34" charset="0"/>
                        </a:rPr>
                        <a:t> Cats 1, 1(s), 1(c), 2 or 5(s) will be automatically eligible so long as they meet the remaining eligibility criteria. All other </a:t>
                      </a:r>
                      <a:r>
                        <a:rPr lang="en-GB" sz="1200" b="0" i="0" u="none" strike="noStrike" kern="1200" err="1">
                          <a:solidFill>
                            <a:schemeClr val="dk1"/>
                          </a:solidFill>
                          <a:effectLst/>
                          <a:latin typeface="Arial" panose="020B0604020202020204" pitchFamily="34" charset="0"/>
                          <a:ea typeface="+mn-ea"/>
                          <a:cs typeface="Arial" panose="020B0604020202020204" pitchFamily="34" charset="0"/>
                        </a:rPr>
                        <a:t>PStat</a:t>
                      </a:r>
                      <a:r>
                        <a:rPr lang="en-GB" sz="1200" b="0" i="0" u="none" strike="noStrike" kern="1200">
                          <a:solidFill>
                            <a:schemeClr val="dk1"/>
                          </a:solidFill>
                          <a:effectLst/>
                          <a:latin typeface="Arial" panose="020B0604020202020204" pitchFamily="34" charset="0"/>
                          <a:ea typeface="+mn-ea"/>
                          <a:cs typeface="Arial" panose="020B0604020202020204" pitchFamily="34" charset="0"/>
                        </a:rPr>
                        <a:t> Cats will be considered on a case-by-case basis.</a:t>
                      </a:r>
                    </a:p>
                    <a:p>
                      <a:pPr rtl="0" fontAlgn="base"/>
                      <a:endParaRPr lang="en-GB" sz="1200" b="0" i="0" u="none" strike="noStrike" kern="1200">
                        <a:solidFill>
                          <a:schemeClr val="dk1"/>
                        </a:solidFill>
                        <a:effectLst/>
                        <a:latin typeface="Arial" panose="020B0604020202020204" pitchFamily="34" charset="0"/>
                        <a:ea typeface="+mn-ea"/>
                        <a:cs typeface="Arial" panose="020B0604020202020204" pitchFamily="34" charset="0"/>
                      </a:endParaRPr>
                    </a:p>
                    <a:p>
                      <a:pPr rtl="0" fontAlgn="base"/>
                      <a:r>
                        <a:rPr lang="en-GB" sz="1200" b="0" i="0" u="none" strike="noStrike" kern="1200">
                          <a:solidFill>
                            <a:schemeClr val="dk1"/>
                          </a:solidFill>
                          <a:effectLst/>
                          <a:latin typeface="Arial" panose="020B0604020202020204" pitchFamily="34" charset="0"/>
                          <a:ea typeface="+mn-ea"/>
                          <a:cs typeface="Arial" panose="020B0604020202020204" pitchFamily="34" charset="0"/>
                        </a:rPr>
                        <a:t>If you have had your registration raised by DBS for casework on the grounds of your </a:t>
                      </a:r>
                      <a:r>
                        <a:rPr lang="en-GB" sz="1200" b="0" i="0" u="none" strike="noStrike" kern="1200" err="1">
                          <a:solidFill>
                            <a:schemeClr val="dk1"/>
                          </a:solidFill>
                          <a:effectLst/>
                          <a:latin typeface="Arial" panose="020B0604020202020204" pitchFamily="34" charset="0"/>
                          <a:ea typeface="+mn-ea"/>
                          <a:cs typeface="Arial" panose="020B0604020202020204" pitchFamily="34" charset="0"/>
                        </a:rPr>
                        <a:t>PStat</a:t>
                      </a:r>
                      <a:r>
                        <a:rPr lang="en-GB" sz="1200" b="0" i="0" u="none" strike="noStrike" kern="1200">
                          <a:solidFill>
                            <a:schemeClr val="dk1"/>
                          </a:solidFill>
                          <a:effectLst/>
                          <a:latin typeface="Arial" panose="020B0604020202020204" pitchFamily="34" charset="0"/>
                          <a:ea typeface="+mn-ea"/>
                          <a:cs typeface="Arial" panose="020B0604020202020204" pitchFamily="34" charset="0"/>
                        </a:rPr>
                        <a:t> Cat you will be contacted by the WAC team who will review your case. Once reviewed, the WAC team will ask DBS to contact you with the outcome.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995098"/>
                  </a:ext>
                </a:extLst>
              </a:tr>
              <a:tr h="726733">
                <a:tc>
                  <a:txBody>
                    <a:bodyPr/>
                    <a:lstStyle/>
                    <a:p>
                      <a:pPr marL="0" lvl="0" algn="l">
                        <a:buNone/>
                      </a:pPr>
                      <a:r>
                        <a:rPr lang="en-US" sz="1200" b="1" i="0" u="none" strike="noStrike" kern="1200" noProof="0">
                          <a:solidFill>
                            <a:schemeClr val="tx1"/>
                          </a:solidFill>
                          <a:latin typeface="Arial"/>
                        </a:rPr>
                        <a:t>Do we need to be married to claim the WAC Allowance?</a:t>
                      </a: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Service personnel do not need to be married to be eligible to claim the WAC Allowance. </a:t>
                      </a:r>
                      <a:endParaRPr lang="en-US" sz="1200">
                        <a:solidFill>
                          <a:schemeClr val="tx1"/>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138593"/>
                  </a:ext>
                </a:extLst>
              </a:tr>
              <a:tr h="1485294">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Do families need to live on base to claim the WAC Allowance?</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Families do not need to live on base to claim the WAC Allowance.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2577312"/>
                  </a:ext>
                </a:extLst>
              </a:tr>
            </a:tbl>
          </a:graphicData>
        </a:graphic>
      </p:graphicFrame>
      <p:cxnSp>
        <p:nvCxnSpPr>
          <p:cNvPr id="10" name="Straight Arrow Connector 9">
            <a:extLst>
              <a:ext uri="{FF2B5EF4-FFF2-40B4-BE49-F238E27FC236}">
                <a16:creationId xmlns:a16="http://schemas.microsoft.com/office/drawing/2014/main" id="{6D19CC36-9C32-4C3B-A340-B2F0059FAB02}"/>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898D40F5-C054-469F-8108-57E5B7515557}"/>
              </a:ext>
            </a:extLst>
          </p:cNvPr>
          <p:cNvSpPr>
            <a:spLocks noGrp="1"/>
          </p:cNvSpPr>
          <p:nvPr>
            <p:ph type="dt" sz="half" idx="10"/>
          </p:nvPr>
        </p:nvSpPr>
        <p:spPr>
          <a:xfrm>
            <a:off x="361425" y="9962302"/>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014469DC-0CE0-4E80-B329-99C0DC46F4F0}"/>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B4369EC4-7501-4B39-B13D-3D2BBA877C67}"/>
              </a:ext>
            </a:extLst>
          </p:cNvPr>
          <p:cNvSpPr txBox="1"/>
          <p:nvPr/>
        </p:nvSpPr>
        <p:spPr>
          <a:xfrm>
            <a:off x="-561750" y="10185940"/>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53774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46029"/>
            <a:ext cx="697128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8</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17" name="TextBox 16">
            <a:extLst>
              <a:ext uri="{FF2B5EF4-FFF2-40B4-BE49-F238E27FC236}">
                <a16:creationId xmlns:a16="http://schemas.microsoft.com/office/drawing/2014/main" id="{06C0088B-3F11-4140-BE3F-FCB458CF9E22}"/>
              </a:ext>
            </a:extLst>
          </p:cNvPr>
          <p:cNvSpPr txBox="1"/>
          <p:nvPr/>
        </p:nvSpPr>
        <p:spPr>
          <a:xfrm>
            <a:off x="279957" y="526138"/>
            <a:ext cx="6921468"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Eligibility</a:t>
            </a:r>
            <a:endParaRPr lang="en-GB" sz="1600" b="1">
              <a:solidFill>
                <a:srgbClr val="114042"/>
              </a:solidFill>
              <a:latin typeface="Arial"/>
              <a:cs typeface="Arial"/>
            </a:endParaRPr>
          </a:p>
        </p:txBody>
      </p:sp>
      <p:graphicFrame>
        <p:nvGraphicFramePr>
          <p:cNvPr id="20" name="Table 19">
            <a:extLst>
              <a:ext uri="{FF2B5EF4-FFF2-40B4-BE49-F238E27FC236}">
                <a16:creationId xmlns:a16="http://schemas.microsoft.com/office/drawing/2014/main" id="{7664FB28-DD1D-4B19-BF90-8DE43A4ABD39}"/>
              </a:ext>
            </a:extLst>
          </p:cNvPr>
          <p:cNvGraphicFramePr>
            <a:graphicFrameLocks noGrp="1"/>
          </p:cNvGraphicFramePr>
          <p:nvPr>
            <p:extLst>
              <p:ext uri="{D42A27DB-BD31-4B8C-83A1-F6EECF244321}">
                <p14:modId xmlns:p14="http://schemas.microsoft.com/office/powerpoint/2010/main" val="2543232094"/>
              </p:ext>
            </p:extLst>
          </p:nvPr>
        </p:nvGraphicFramePr>
        <p:xfrm>
          <a:off x="279957" y="936459"/>
          <a:ext cx="6840000" cy="8954861"/>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919927">
                <a:tc>
                  <a:txBody>
                    <a:bodyPr/>
                    <a:lstStyle/>
                    <a:p>
                      <a:pPr marL="0" lvl="0" algn="l">
                        <a:buNone/>
                      </a:pPr>
                      <a:r>
                        <a:rPr lang="en-US" sz="1200" b="1">
                          <a:solidFill>
                            <a:schemeClr val="tx1"/>
                          </a:solidFill>
                          <a:latin typeface="Arial"/>
                        </a:rPr>
                        <a:t>I commute to work weekly, my children remain in the family home, am I eligible?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GB" sz="1200" b="0" i="0" kern="1200">
                          <a:solidFill>
                            <a:schemeClr val="dk1"/>
                          </a:solidFill>
                          <a:effectLst/>
                          <a:latin typeface="Arial" panose="020B0604020202020204" pitchFamily="34" charset="0"/>
                          <a:ea typeface="+mn-ea"/>
                          <a:cs typeface="Arial" panose="020B0604020202020204" pitchFamily="34" charset="0"/>
                        </a:rPr>
                        <a:t>Personnel who live away during the week and return to the family home at weekends and during leave periods (choosing to live unaccompanied), are classed as being separated for Service reasons which satisfies the WAC eligibility criteria.</a:t>
                      </a:r>
                      <a:endParaRPr lang="en-US"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990975"/>
                  </a:ext>
                </a:extLst>
              </a:tr>
              <a:tr h="11713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a:effectLst/>
                          <a:latin typeface="Arial" panose="020B0604020202020204" pitchFamily="34" charset="0"/>
                          <a:ea typeface="Calibri" panose="020F0502020204030204" pitchFamily="34" charset="0"/>
                          <a:cs typeface="Arial" panose="020B0604020202020204" pitchFamily="34" charset="0"/>
                        </a:rPr>
                        <a:t>If I am assigned overseas unaccompanied with my family remaining in the UK, can I claim WAC?</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chemeClr val="tx1"/>
                          </a:solidFill>
                          <a:latin typeface="Arial"/>
                        </a:rPr>
                        <a:t>Service personnel </a:t>
                      </a:r>
                      <a:r>
                        <a:rPr lang="en-GB" sz="1200" b="0" i="0" u="none" strike="noStrike" kern="1200" noProof="0">
                          <a:solidFill>
                            <a:schemeClr val="tx1"/>
                          </a:solidFill>
                          <a:latin typeface="Arial"/>
                        </a:rPr>
                        <a:t>serving on an unaccompanied assignment overseas with their family residing in the UK,</a:t>
                      </a:r>
                      <a:r>
                        <a:rPr lang="en-US" sz="1200" b="0" i="0" u="none" strike="noStrike" kern="1200" noProof="0">
                          <a:solidFill>
                            <a:schemeClr val="tx1"/>
                          </a:solidFill>
                          <a:latin typeface="Arial"/>
                        </a:rPr>
                        <a:t> will be eligible to claim, so long as they meet the eligibility criteria.</a:t>
                      </a:r>
                      <a:endParaRPr lang="en-US" sz="1200">
                        <a:solidFill>
                          <a:schemeClr val="tx1"/>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5216486"/>
                  </a:ext>
                </a:extLst>
              </a:tr>
              <a:tr h="919927">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Will the WAC Allowance be available to families assigned overseas?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0" fontAlgn="base"/>
                      <a:r>
                        <a:rPr lang="en-GB" sz="1200" b="0" i="0" kern="1200">
                          <a:solidFill>
                            <a:schemeClr val="dk1"/>
                          </a:solidFill>
                          <a:effectLst/>
                          <a:latin typeface="Arial" panose="020B0604020202020204" pitchFamily="34" charset="0"/>
                          <a:ea typeface="+mn-ea"/>
                          <a:cs typeface="Arial" panose="020B0604020202020204" pitchFamily="34" charset="0"/>
                        </a:rPr>
                        <a:t>The WAC policy team have commenced work to consider the options available for an overseas childcare offer. </a:t>
                      </a:r>
                      <a:r>
                        <a:rPr lang="en-GB" sz="1200" b="0" i="0" u="none" strike="noStrike" kern="1200">
                          <a:solidFill>
                            <a:srgbClr val="000000"/>
                          </a:solidFill>
                          <a:effectLst/>
                          <a:latin typeface="Arial" panose="020B0604020202020204" pitchFamily="34" charset="0"/>
                          <a:ea typeface="+mn-ea"/>
                          <a:cs typeface="Arial" panose="020B0604020202020204" pitchFamily="34" charset="0"/>
                        </a:rPr>
                        <a:t>The </a:t>
                      </a:r>
                      <a:r>
                        <a:rPr lang="en-GB" sz="1200" b="0" i="0" u="none" strike="noStrike" kern="1200">
                          <a:solidFill>
                            <a:srgbClr val="000000"/>
                          </a:solidFill>
                          <a:effectLst/>
                          <a:latin typeface="Arial"/>
                          <a:ea typeface="+mn-ea"/>
                          <a:cs typeface="Arial"/>
                        </a:rPr>
                        <a:t>overseas picture is more complex, and it may be that one solution will not fit all countries.  </a:t>
                      </a:r>
                      <a:r>
                        <a:rPr lang="en-US" sz="1200" b="0" i="0" kern="1200">
                          <a:solidFill>
                            <a:srgbClr val="000000"/>
                          </a:solidFill>
                          <a:effectLst/>
                          <a:latin typeface="Arial"/>
                          <a:ea typeface="+mn-ea"/>
                          <a:cs typeface="Arial"/>
                        </a:rPr>
                        <a: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4223747"/>
                  </a:ext>
                </a:extLst>
              </a:tr>
              <a:tr h="919927">
                <a:tc>
                  <a:txBody>
                    <a:bodyPr/>
                    <a:lstStyle/>
                    <a:p>
                      <a:pPr marL="0" lvl="0" algn="l">
                        <a:buNone/>
                      </a:pPr>
                      <a:r>
                        <a:rPr lang="en-US" sz="1200" b="1" i="0" u="none" strike="noStrike" kern="1200" noProof="0">
                          <a:solidFill>
                            <a:schemeClr val="tx1"/>
                          </a:solidFill>
                          <a:latin typeface="Arial"/>
                        </a:rPr>
                        <a:t>If Service personnel or their partner are on a career break, are they eligible?</a:t>
                      </a: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No, they will not be eligible. Both parents (or sole parent in a lone parent family) must be in paid employment and have a weekly income equivalent to 16 hours at the</a:t>
                      </a:r>
                      <a:r>
                        <a:rPr lang="en-US" sz="1200" b="0" i="0" u="none" strike="noStrike" kern="1200" noProof="0">
                          <a:solidFill>
                            <a:srgbClr val="1CBAE1"/>
                          </a:solidFill>
                          <a:latin typeface="Arial"/>
                        </a:rPr>
                        <a:t> </a:t>
                      </a:r>
                      <a:r>
                        <a:rPr lang="en-US" sz="1200" b="0" i="0" u="none" strike="noStrike" kern="1200" noProof="0">
                          <a:solidFill>
                            <a:srgbClr val="1CBAE1"/>
                          </a:solidFill>
                          <a:latin typeface="Arial"/>
                          <a:hlinkClick r:id="rId2">
                            <a:extLst>
                              <a:ext uri="{A12FA001-AC4F-418D-AE19-62706E023703}">
                                <ahyp:hlinkClr xmlns:ahyp="http://schemas.microsoft.com/office/drawing/2018/hyperlinkcolor" val="tx"/>
                              </a:ext>
                            </a:extLst>
                          </a:hlinkClick>
                        </a:rPr>
                        <a:t>National Minimum or Living Wage.</a:t>
                      </a:r>
                      <a:r>
                        <a:rPr lang="en-US" sz="1200" b="0" i="0" u="none" strike="noStrike" kern="1200" noProof="0">
                          <a:solidFill>
                            <a:schemeClr val="tx1"/>
                          </a:solidFill>
                          <a:latin typeface="Arial"/>
                          <a:hlinkClick r:id="rId2">
                            <a:extLst>
                              <a:ext uri="{A12FA001-AC4F-418D-AE19-62706E023703}">
                                <ahyp:hlinkClr xmlns:ahyp="http://schemas.microsoft.com/office/drawing/2018/hyperlinkcolor" val="tx"/>
                              </a:ext>
                            </a:extLst>
                          </a:hlinkClick>
                        </a:rPr>
                        <a:t> </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834553"/>
                  </a:ext>
                </a:extLst>
              </a:tr>
              <a:tr h="826909">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If Service personnel or their partner are on maternity leave, are they still eligible?</a:t>
                      </a: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US" sz="1200" b="0">
                          <a:solidFill>
                            <a:schemeClr val="tx1"/>
                          </a:solidFill>
                          <a:latin typeface="Arial" panose="020B0604020202020204" pitchFamily="34" charset="0"/>
                          <a:cs typeface="Arial" panose="020B0604020202020204" pitchFamily="34" charset="0"/>
                        </a:rPr>
                        <a:t>This will depend on TFC account eligibility, if you are still eligible for TFC during maternity leave and you continue to meet all other WAC eligibility criteria, you will be able to continue claiming the WAC Allowance.</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079325"/>
                  </a:ext>
                </a:extLst>
              </a:tr>
              <a:tr h="8165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dk1"/>
                          </a:solidFill>
                          <a:effectLst/>
                          <a:latin typeface="Arial"/>
                          <a:ea typeface="+mn-ea"/>
                          <a:cs typeface="Arial"/>
                        </a:rPr>
                        <a:t>If my partner or I are on long term sick leave, can I claim the WAC Allowance?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This will depend on TFC account eligibility, if you are still eligible for TFC during sick leave and you continue to meet all other WAC eligibility criteria, you will be able to continue claiming the WAC Allowance.</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6281052"/>
                  </a:ext>
                </a:extLst>
              </a:tr>
              <a:tr h="1350496">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If my partner is not working, can I claim the WAC Allowance?</a:t>
                      </a:r>
                      <a:endParaRPr lang="en-US" sz="1200" b="1">
                        <a:solidFill>
                          <a:schemeClr val="tx1"/>
                        </a:solidFill>
                      </a:endParaRPr>
                    </a:p>
                    <a:p>
                      <a:pPr marL="0" lvl="0" algn="l" rtl="0">
                        <a:buNone/>
                      </a:pPr>
                      <a:endParaRPr lang="en-US" sz="1200" b="1">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chemeClr val="tx1"/>
                          </a:solidFill>
                          <a:latin typeface="Arial"/>
                        </a:rPr>
                        <a:t>Partners must be in paid employment, starting or re-starting work within the next 31 days and have a weekly income equivalent to 16 hours at the</a:t>
                      </a:r>
                      <a:r>
                        <a:rPr lang="en-US" sz="1200" b="0" i="0" u="none" strike="noStrike" kern="1200" noProof="0">
                          <a:solidFill>
                            <a:srgbClr val="1CBAE1"/>
                          </a:solidFill>
                          <a:latin typeface="Arial"/>
                        </a:rPr>
                        <a:t> </a:t>
                      </a:r>
                      <a:r>
                        <a:rPr lang="en-US" sz="1200" b="0" i="0" u="none" strike="noStrike" kern="1200" noProof="0">
                          <a:solidFill>
                            <a:srgbClr val="1CBAE1"/>
                          </a:solidFill>
                          <a:latin typeface="Arial"/>
                          <a:hlinkClick r:id="rId2">
                            <a:extLst>
                              <a:ext uri="{A12FA001-AC4F-418D-AE19-62706E023703}">
                                <ahyp:hlinkClr xmlns:ahyp="http://schemas.microsoft.com/office/drawing/2018/hyperlinkcolor" val="tx"/>
                              </a:ext>
                            </a:extLst>
                          </a:hlinkClick>
                        </a:rPr>
                        <a:t>National Minimum or Living Wage</a:t>
                      </a:r>
                      <a:r>
                        <a:rPr lang="en-US" sz="1200" b="0" i="0" u="none" strike="noStrike" kern="1200" noProof="0">
                          <a:solidFill>
                            <a:schemeClr val="tx1"/>
                          </a:solidFill>
                          <a:latin typeface="Arial"/>
                        </a:rPr>
                        <a:t>. If a partner can’t work and is in receipt of </a:t>
                      </a:r>
                      <a:r>
                        <a:rPr lang="en-GB" sz="1200" kern="1200">
                          <a:solidFill>
                            <a:schemeClr val="dk1"/>
                          </a:solidFill>
                          <a:effectLst/>
                          <a:latin typeface="Arial" panose="020B0604020202020204" pitchFamily="34" charset="0"/>
                          <a:ea typeface="+mn-ea"/>
                          <a:cs typeface="Arial" panose="020B0604020202020204" pitchFamily="34" charset="0"/>
                        </a:rPr>
                        <a:t>Incapacity Benefit, Severe Disablement Allowance, Carer’s Allowance or contribution-based Employment and Support Allowance, and is eligible for a TFC account, </a:t>
                      </a:r>
                      <a:r>
                        <a:rPr lang="en-US" sz="1200" b="0" i="0" u="none" strike="noStrike" kern="1200" noProof="0">
                          <a:solidFill>
                            <a:schemeClr val="tx1"/>
                          </a:solidFill>
                          <a:latin typeface="Arial"/>
                        </a:rPr>
                        <a:t>you will be able to claim the WAC Allowance if all the other eligibility criteria are met. Click here for further information on </a:t>
                      </a:r>
                      <a:r>
                        <a:rPr lang="en-US" sz="1200" b="0" i="0" u="none" strike="noStrike" kern="1200" noProof="0">
                          <a:solidFill>
                            <a:schemeClr val="tx1"/>
                          </a:solidFill>
                          <a:latin typeface="Arial"/>
                          <a:hlinkClick r:id="rId3"/>
                        </a:rPr>
                        <a:t>TFC eligibility </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430732"/>
                  </a:ext>
                </a:extLst>
              </a:tr>
              <a:tr h="860423">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My partner is in full time education; will we be eligible to claim the WAC Allowance?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lvl="0" algn="l">
                        <a:lnSpc>
                          <a:spcPct val="100000"/>
                        </a:lnSpc>
                        <a:spcBef>
                          <a:spcPts val="0"/>
                        </a:spcBef>
                        <a:spcAft>
                          <a:spcPts val="0"/>
                        </a:spcAft>
                        <a:buNone/>
                      </a:pPr>
                      <a:r>
                        <a:rPr lang="en-US" sz="1200" b="0" i="0" u="none" strike="noStrike" kern="1200" noProof="0">
                          <a:solidFill>
                            <a:schemeClr val="tx1"/>
                          </a:solidFill>
                          <a:latin typeface="Arial"/>
                        </a:rPr>
                        <a:t>In line with existing Government policy, you will not be eligible to claim the WAC Allowance while you are in full-time education.</a:t>
                      </a:r>
                    </a:p>
                    <a:p>
                      <a:pPr lvl="0" algn="l">
                        <a:lnSpc>
                          <a:spcPct val="100000"/>
                        </a:lnSpc>
                        <a:spcBef>
                          <a:spcPts val="0"/>
                        </a:spcBef>
                        <a:spcAft>
                          <a:spcPts val="0"/>
                        </a:spcAft>
                        <a:buNone/>
                      </a:pPr>
                      <a:endParaRPr lang="en-US" sz="1200" b="0" i="0" u="none" strike="noStrike" kern="1200" noProof="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8209919"/>
                  </a:ext>
                </a:extLst>
              </a:tr>
              <a:tr h="941588">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My partner is on an apprenticeship; will we be eligible to claim the WAC Allowance?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If your partner earns the equivalent of 16 hours at the National Minimum Wage for apprentices, and eligible for a TFC account, you will be eligible to claim the WAC Allowance.</a:t>
                      </a:r>
                      <a:endParaRPr lang="en-US" sz="1200">
                        <a:solidFill>
                          <a:schemeClr val="tx1"/>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9839113"/>
                  </a:ext>
                </a:extLst>
              </a:tr>
            </a:tbl>
          </a:graphicData>
        </a:graphic>
      </p:graphicFrame>
      <p:cxnSp>
        <p:nvCxnSpPr>
          <p:cNvPr id="10" name="Straight Arrow Connector 9">
            <a:extLst>
              <a:ext uri="{FF2B5EF4-FFF2-40B4-BE49-F238E27FC236}">
                <a16:creationId xmlns:a16="http://schemas.microsoft.com/office/drawing/2014/main" id="{E9627011-9943-440C-A8F5-6930894D6F44}"/>
              </a:ext>
            </a:extLst>
          </p:cNvPr>
          <p:cNvCxnSpPr/>
          <p:nvPr/>
        </p:nvCxnSpPr>
        <p:spPr>
          <a:xfrm flipV="1">
            <a:off x="279957"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9E8EEEBD-4232-4625-B791-089996EABFB6}"/>
              </a:ext>
            </a:extLst>
          </p:cNvPr>
          <p:cNvSpPr>
            <a:spLocks noGrp="1"/>
          </p:cNvSpPr>
          <p:nvPr>
            <p:ph type="dt" sz="half" idx="10"/>
          </p:nvPr>
        </p:nvSpPr>
        <p:spPr>
          <a:xfrm>
            <a:off x="378143" y="9952505"/>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4184A6F2-2FF8-41B8-861E-7B4F501B4ECB}"/>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C7A6D347-FC0D-4067-9D87-D5F4C99604CA}"/>
              </a:ext>
            </a:extLst>
          </p:cNvPr>
          <p:cNvSpPr txBox="1"/>
          <p:nvPr/>
        </p:nvSpPr>
        <p:spPr>
          <a:xfrm>
            <a:off x="-561750" y="10221005"/>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83653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64713" y="246029"/>
            <a:ext cx="6936712"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(WAC) - </a:t>
            </a:r>
            <a:r>
              <a:rPr lang="en-GB" sz="1200">
                <a:solidFill>
                  <a:srgbClr val="114042"/>
                </a:solidFill>
                <a:latin typeface="Arial"/>
                <a:ea typeface="Helvetica Neue" panose="02000503000000020004" pitchFamily="2" charset="0"/>
                <a:cs typeface="Arial"/>
              </a:rPr>
              <a:t>Frequently Asked Questions		                       	                  9</a:t>
            </a:r>
            <a:endParaRPr lang="en-US" sz="1200">
              <a:solidFill>
                <a:srgbClr val="114042"/>
              </a:solidFill>
              <a:ea typeface="Calibri"/>
              <a:cs typeface="Calibri"/>
            </a:endParaRPr>
          </a:p>
        </p:txBody>
      </p:sp>
      <p:cxnSp>
        <p:nvCxnSpPr>
          <p:cNvPr id="2" name="Straight Arrow Connector 1">
            <a:extLst>
              <a:ext uri="{FF2B5EF4-FFF2-40B4-BE49-F238E27FC236}">
                <a16:creationId xmlns:a16="http://schemas.microsoft.com/office/drawing/2014/main" id="{33C10BDF-909C-4F4F-87AA-00D9D0A46DB8}"/>
              </a:ext>
            </a:extLst>
          </p:cNvPr>
          <p:cNvCxnSpPr>
            <a:cxnSpLocks/>
          </p:cNvCxnSpPr>
          <p:nvPr/>
        </p:nvCxnSpPr>
        <p:spPr>
          <a:xfrm flipH="1">
            <a:off x="-179" y="10159819"/>
            <a:ext cx="7563029" cy="1"/>
          </a:xfrm>
          <a:prstGeom prst="straightConnector1">
            <a:avLst/>
          </a:prstGeom>
          <a:ln w="76200">
            <a:solidFill>
              <a:srgbClr val="FFC600"/>
            </a:solidFill>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17" name="TextBox 16">
            <a:extLst>
              <a:ext uri="{FF2B5EF4-FFF2-40B4-BE49-F238E27FC236}">
                <a16:creationId xmlns:a16="http://schemas.microsoft.com/office/drawing/2014/main" id="{06C0088B-3F11-4140-BE3F-FCB458CF9E22}"/>
              </a:ext>
            </a:extLst>
          </p:cNvPr>
          <p:cNvSpPr txBox="1"/>
          <p:nvPr/>
        </p:nvSpPr>
        <p:spPr>
          <a:xfrm>
            <a:off x="226943" y="529582"/>
            <a:ext cx="6974481" cy="338554"/>
          </a:xfrm>
          <a:prstGeom prst="rect">
            <a:avLst/>
          </a:prstGeom>
          <a:noFill/>
        </p:spPr>
        <p:txBody>
          <a:bodyPr wrap="square" lIns="91440" tIns="45720" rIns="91440" bIns="45720" rtlCol="0" anchor="t">
            <a:spAutoFit/>
          </a:bodyPr>
          <a:lstStyle/>
          <a:p>
            <a:r>
              <a:rPr lang="en-GB" sz="1600" b="1">
                <a:solidFill>
                  <a:srgbClr val="071D49"/>
                </a:solidFill>
                <a:latin typeface="Arial"/>
                <a:cs typeface="Arial"/>
              </a:rPr>
              <a:t>Eligibility</a:t>
            </a:r>
            <a:endParaRPr lang="en-GB" sz="1600" b="1">
              <a:solidFill>
                <a:srgbClr val="114042"/>
              </a:solidFill>
              <a:latin typeface="Arial"/>
              <a:cs typeface="Arial"/>
            </a:endParaRPr>
          </a:p>
        </p:txBody>
      </p:sp>
      <p:graphicFrame>
        <p:nvGraphicFramePr>
          <p:cNvPr id="20" name="Table 19">
            <a:extLst>
              <a:ext uri="{FF2B5EF4-FFF2-40B4-BE49-F238E27FC236}">
                <a16:creationId xmlns:a16="http://schemas.microsoft.com/office/drawing/2014/main" id="{7664FB28-DD1D-4B19-BF90-8DE43A4ABD39}"/>
              </a:ext>
            </a:extLst>
          </p:cNvPr>
          <p:cNvGraphicFramePr>
            <a:graphicFrameLocks noGrp="1"/>
          </p:cNvGraphicFramePr>
          <p:nvPr>
            <p:extLst>
              <p:ext uri="{D42A27DB-BD31-4B8C-83A1-F6EECF244321}">
                <p14:modId xmlns:p14="http://schemas.microsoft.com/office/powerpoint/2010/main" val="2876978107"/>
              </p:ext>
            </p:extLst>
          </p:nvPr>
        </p:nvGraphicFramePr>
        <p:xfrm>
          <a:off x="264713" y="886198"/>
          <a:ext cx="6840000" cy="8939415"/>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62671744"/>
                    </a:ext>
                  </a:extLst>
                </a:gridCol>
                <a:gridCol w="5040000">
                  <a:extLst>
                    <a:ext uri="{9D8B030D-6E8A-4147-A177-3AD203B41FA5}">
                      <a16:colId xmlns:a16="http://schemas.microsoft.com/office/drawing/2014/main" val="3072892020"/>
                    </a:ext>
                  </a:extLst>
                </a:gridCol>
              </a:tblGrid>
              <a:tr h="1315605">
                <a:tc>
                  <a:txBody>
                    <a:bodyPr/>
                    <a:lstStyle/>
                    <a:p>
                      <a:pPr marL="0" lvl="0" algn="l">
                        <a:buNone/>
                      </a:pPr>
                      <a:r>
                        <a:rPr lang="en-US" sz="1200" b="1" i="0" u="none" strike="noStrike" kern="1200" noProof="0">
                          <a:solidFill>
                            <a:schemeClr val="tx1"/>
                          </a:solidFill>
                          <a:latin typeface="Arial"/>
                        </a:rPr>
                        <a:t>If a Service person deploys and a partner has to give up work, will eligibility for the WAC scheme stop?</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The entitlement would stop; not because the Service person is deployed, but because both parents must be working (or taking up work in the next 31 days). Generally, were the Service person to be deployed, they would continue to be eligible to take part in the scheme so long as their partner continues to work and earns at least the equivalent of 16 hours per week at </a:t>
                      </a:r>
                      <a:r>
                        <a:rPr lang="en-US" sz="1200" b="0" i="0" u="none" strike="noStrike" kern="1200" noProof="0">
                          <a:solidFill>
                            <a:srgbClr val="1CBAE1"/>
                          </a:solidFill>
                          <a:latin typeface="Arial"/>
                          <a:hlinkClick r:id="rId2">
                            <a:extLst>
                              <a:ext uri="{A12FA001-AC4F-418D-AE19-62706E023703}">
                                <ahyp:hlinkClr xmlns:ahyp="http://schemas.microsoft.com/office/drawing/2018/hyperlinkcolor" val="tx"/>
                              </a:ext>
                            </a:extLst>
                          </a:hlinkClick>
                        </a:rPr>
                        <a:t>National Minimum or Living Wage</a:t>
                      </a:r>
                      <a:r>
                        <a:rPr lang="en-US" sz="1200" b="0" i="0" u="none" strike="noStrike" kern="1200" noProof="0">
                          <a:solidFill>
                            <a:schemeClr val="tx1"/>
                          </a:solidFill>
                          <a:latin typeface="Arial"/>
                        </a:rPr>
                        <a:t>. </a:t>
                      </a:r>
                    </a:p>
                    <a:p>
                      <a:pPr marL="0" lvl="0" algn="l">
                        <a:buNone/>
                      </a:pPr>
                      <a:endParaRPr lang="en-US" sz="1200" b="0" i="0" u="none" strike="noStrike" kern="1200" noProof="0">
                        <a:solidFill>
                          <a:schemeClr val="tx1"/>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7107733"/>
                  </a:ext>
                </a:extLst>
              </a:tr>
              <a:tr h="1744230">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If parents are separated or divorced, which income is the qualifying trigger for the WAC Allowance?</a:t>
                      </a:r>
                      <a:endParaRPr lang="en-US" sz="1200" b="1">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a:buNone/>
                      </a:pPr>
                      <a:r>
                        <a:rPr lang="en-US" sz="1200" b="0" i="0" u="none" strike="noStrike" kern="1200" noProof="0">
                          <a:solidFill>
                            <a:schemeClr val="tx1"/>
                          </a:solidFill>
                          <a:latin typeface="Arial"/>
                        </a:rPr>
                        <a:t>WAC eligibility is based on Tax-Free Childcare (TFC) criteria set by HMRC. Income tests apply to the applicant and their partner, if any. Partner means someone you live with as husband and wife (or equivalent). If one parent has moved out, they don’t count as partner for the other parent. But anyone else who has moved in does. To qualify, the child has to live with the Service parent for at least 50% of the time except where separated due to Service commitments (deployment, residential courses) or when Serving on unaccompanied assignment overseas, and the child must be recorded on JPA. </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0277826"/>
                  </a:ext>
                </a:extLst>
              </a:tr>
              <a:tr h="1485900">
                <a:tc>
                  <a:txBody>
                    <a:bodyPr/>
                    <a:lstStyle/>
                    <a:p>
                      <a:pPr marL="0" lvl="0" indent="0" algn="l">
                        <a:lnSpc>
                          <a:spcPct val="100000"/>
                        </a:lnSpc>
                        <a:spcBef>
                          <a:spcPts val="0"/>
                        </a:spcBef>
                        <a:spcAft>
                          <a:spcPts val="0"/>
                        </a:spcAft>
                        <a:buNone/>
                      </a:pPr>
                      <a:r>
                        <a:rPr lang="en-US" sz="1200" b="1" i="0" u="none" strike="noStrike" kern="1200" noProof="0">
                          <a:solidFill>
                            <a:schemeClr val="tx1"/>
                          </a:solidFill>
                          <a:latin typeface="Arial"/>
                        </a:rPr>
                        <a:t>If our circumstances change and we no longer meet all of the eligibility criteria, who do we inform?</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US" sz="1200" b="0" i="0" u="none" strike="noStrike" kern="1200" noProof="0">
                          <a:solidFill>
                            <a:schemeClr val="tx1"/>
                          </a:solidFill>
                          <a:latin typeface="Arial"/>
                        </a:rPr>
                        <a:t>If the eligibility criteria is no longer met, Service personnel must not submit any further claims from the date the date the  eligible status changed. If a Service person knowingly submits a fraudulent claim, they will be subject to </a:t>
                      </a:r>
                      <a:r>
                        <a:rPr lang="en-US" sz="1200" b="0" i="0" u="none" strike="noStrike" kern="1200" noProof="0">
                          <a:solidFill>
                            <a:schemeClr val="tx1"/>
                          </a:solidFill>
                          <a:latin typeface="Arial"/>
                          <a:cs typeface="Arial"/>
                        </a:rPr>
                        <a:t>administrative or disciplinary action. </a:t>
                      </a:r>
                    </a:p>
                    <a:p>
                      <a:pPr lvl="0" algn="l">
                        <a:lnSpc>
                          <a:spcPct val="100000"/>
                        </a:lnSpc>
                        <a:spcBef>
                          <a:spcPts val="0"/>
                        </a:spcBef>
                        <a:spcAft>
                          <a:spcPts val="0"/>
                        </a:spcAft>
                        <a:buNone/>
                      </a:pPr>
                      <a:endParaRPr lang="en-US" sz="1200" b="0" i="0" u="none" strike="noStrike" kern="1200" noProof="0">
                        <a:solidFill>
                          <a:schemeClr val="tx1"/>
                        </a:solidFill>
                        <a:latin typeface="Arial" panose="020B0604020202020204" pitchFamily="34" charset="0"/>
                        <a:cs typeface="Arial" panose="020B0604020202020204" pitchFamily="34" charset="0"/>
                      </a:endParaRPr>
                    </a:p>
                    <a:p>
                      <a:r>
                        <a:rPr lang="en-GB" sz="1200" b="0" i="0" kern="1200">
                          <a:solidFill>
                            <a:schemeClr val="tx1"/>
                          </a:solidFill>
                          <a:effectLst/>
                          <a:latin typeface="Arial"/>
                          <a:ea typeface="+mn-ea"/>
                          <a:cs typeface="Arial"/>
                        </a:rPr>
                        <a:t>Service personnel should refer to Tax Free Childcare (TFC) guidelines as they may still be eligible for TFC.</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454596"/>
                  </a:ext>
                </a:extLst>
              </a:tr>
              <a:tr h="1214438">
                <a:tc>
                  <a:txBody>
                    <a:bodyPr/>
                    <a:lstStyle/>
                    <a:p>
                      <a:pPr marL="0" lvl="0" algn="l" defTabSz="457200">
                        <a:buNone/>
                      </a:pPr>
                      <a:r>
                        <a:rPr lang="en-GB" sz="1200" b="1" i="0" kern="1200">
                          <a:solidFill>
                            <a:srgbClr val="000000"/>
                          </a:solidFill>
                          <a:effectLst/>
                          <a:latin typeface="Arial"/>
                          <a:ea typeface="+mn-ea"/>
                          <a:cs typeface="Arial"/>
                        </a:rPr>
                        <a:t>Are sponsored Naval Reserves eligible to claim WAC?</a:t>
                      </a:r>
                      <a:endParaRPr lang="en-US" sz="1200" b="1" kern="1200">
                        <a:solidFill>
                          <a:schemeClr val="tx1"/>
                        </a:solidFill>
                        <a:latin typeface="Arial"/>
                        <a:ea typeface="+mn-ea"/>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l">
                        <a:lnSpc>
                          <a:spcPct val="100000"/>
                        </a:lnSpc>
                        <a:spcBef>
                          <a:spcPts val="0"/>
                        </a:spcBef>
                        <a:spcAft>
                          <a:spcPts val="0"/>
                        </a:spcAft>
                        <a:buNone/>
                      </a:pPr>
                      <a:r>
                        <a:rPr lang="en-GB" sz="1200" b="0" i="0" kern="1200">
                          <a:solidFill>
                            <a:srgbClr val="000000"/>
                          </a:solidFill>
                          <a:effectLst/>
                          <a:latin typeface="Arial"/>
                          <a:ea typeface="+mn-ea"/>
                          <a:cs typeface="Arial"/>
                        </a:rPr>
                        <a:t>Sponsored Naval Reserves are not eligible for WAC as they are not employees of the MOD; they are civilians. Their Employer has agreed with the MOD that a stated element of their contractor's workforce is made up of employees who have accepted a liability to be called out to permanent service if needed. If called out to permanent service, any childcare support would be considered under the Reservist Award. </a:t>
                      </a:r>
                      <a:endParaRPr lang="en-US" sz="120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521881"/>
                  </a:ext>
                </a:extLst>
              </a:tr>
              <a:tr h="785386">
                <a:tc>
                  <a:txBody>
                    <a:bodyPr/>
                    <a:lstStyle/>
                    <a:p>
                      <a:r>
                        <a:rPr lang="en-GB" sz="1200" b="1" kern="1200">
                          <a:solidFill>
                            <a:schemeClr val="tx1"/>
                          </a:solidFill>
                          <a:effectLst/>
                          <a:latin typeface="Arial"/>
                          <a:ea typeface="+mn-ea"/>
                          <a:cs typeface="Arial"/>
                        </a:rPr>
                        <a:t>Are Royal Fleet Auxiliary (RFA) personnel eligible to claim WAC?</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a:ea typeface="+mn-ea"/>
                          <a:cs typeface="Arial"/>
                        </a:rPr>
                        <a:t>RFA personnel are not eligible to claim the WAC allowance as they are MOD civilians.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2747540"/>
                  </a:ext>
                </a:extLst>
              </a:tr>
              <a:tr h="814387">
                <a:tc>
                  <a:txBody>
                    <a:bodyPr/>
                    <a:lstStyle/>
                    <a:p>
                      <a:r>
                        <a:rPr lang="en-GB" sz="1200" b="1" kern="1200">
                          <a:solidFill>
                            <a:schemeClr val="tx1"/>
                          </a:solidFill>
                          <a:effectLst/>
                          <a:latin typeface="Arial"/>
                          <a:ea typeface="+mn-ea"/>
                          <a:cs typeface="Arial"/>
                        </a:rPr>
                        <a:t>Why are MPGS  not eligible to claim the WAC Allowance?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a:ea typeface="+mn-ea"/>
                          <a:cs typeface="Arial"/>
                        </a:rPr>
                        <a:t>This policy captures the needs of those that are most likely to be impacted by mobility and or deployment which may make it harder for their families to access the wraparound childcare that they require.</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953467"/>
                  </a:ext>
                </a:extLst>
              </a:tr>
              <a:tr h="1485900">
                <a:tc>
                  <a:txBody>
                    <a:bodyPr/>
                    <a:lstStyle/>
                    <a:p>
                      <a:pPr lvl="0">
                        <a:buNone/>
                      </a:pPr>
                      <a:r>
                        <a:rPr lang="en-GB" sz="1200" b="1" kern="1200">
                          <a:solidFill>
                            <a:schemeClr val="tx1"/>
                          </a:solidFill>
                          <a:effectLst/>
                          <a:latin typeface="Arial"/>
                          <a:ea typeface="+mn-ea"/>
                          <a:cs typeface="Arial"/>
                        </a:rPr>
                        <a:t>Can Regular Service personnel on Flexible Service (Restricted Separation) or Flexible Service (Part-time working) claim WAC?</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a:lnSpc>
                          <a:spcPct val="100000"/>
                        </a:lnSpc>
                        <a:spcBef>
                          <a:spcPts val="0"/>
                        </a:spcBef>
                        <a:spcAft>
                          <a:spcPts val="0"/>
                        </a:spcAft>
                        <a:buNone/>
                      </a:pPr>
                      <a:r>
                        <a:rPr lang="en-US" sz="1200" b="0" i="0" u="none" strike="noStrike" kern="1200" noProof="0">
                          <a:solidFill>
                            <a:schemeClr val="tx1"/>
                          </a:solidFill>
                          <a:effectLst/>
                          <a:latin typeface="Arial"/>
                        </a:rPr>
                        <a:t>This will depend on TFC account eligibility, if you are eligible for TFC whilst working on a Flexible Service agreement and you meet all other WAC eligibility criteria, you will be able to claim the WAC Allowance.</a:t>
                      </a:r>
                      <a:endParaRPr lang="en-GB" sz="1200" kern="1200">
                        <a:solidFill>
                          <a:schemeClr val="tx1"/>
                        </a:solidFill>
                        <a:effectLst/>
                        <a:latin typeface="Arial"/>
                        <a:ea typeface="+mn-ea"/>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9865556"/>
                  </a:ext>
                </a:extLst>
              </a:tr>
            </a:tbl>
          </a:graphicData>
        </a:graphic>
      </p:graphicFrame>
      <p:cxnSp>
        <p:nvCxnSpPr>
          <p:cNvPr id="10" name="Straight Arrow Connector 9">
            <a:extLst>
              <a:ext uri="{FF2B5EF4-FFF2-40B4-BE49-F238E27FC236}">
                <a16:creationId xmlns:a16="http://schemas.microsoft.com/office/drawing/2014/main" id="{0A4932BB-7017-4777-87CE-66E88F7C01D9}"/>
              </a:ext>
            </a:extLst>
          </p:cNvPr>
          <p:cNvCxnSpPr/>
          <p:nvPr/>
        </p:nvCxnSpPr>
        <p:spPr>
          <a:xfrm flipV="1">
            <a:off x="226943" y="445675"/>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sp>
        <p:nvSpPr>
          <p:cNvPr id="4" name="Date Placeholder 3">
            <a:extLst>
              <a:ext uri="{FF2B5EF4-FFF2-40B4-BE49-F238E27FC236}">
                <a16:creationId xmlns:a16="http://schemas.microsoft.com/office/drawing/2014/main" id="{B059DD19-3448-4D7D-BE0E-82D135DC7E82}"/>
              </a:ext>
            </a:extLst>
          </p:cNvPr>
          <p:cNvSpPr>
            <a:spLocks noGrp="1"/>
          </p:cNvSpPr>
          <p:nvPr>
            <p:ph type="dt" sz="half" idx="10"/>
          </p:nvPr>
        </p:nvSpPr>
        <p:spPr>
          <a:xfrm>
            <a:off x="378143" y="9952505"/>
            <a:ext cx="1764665" cy="569071"/>
          </a:xfrm>
        </p:spPr>
        <p:txBody>
          <a:bodyPr/>
          <a:lstStyle/>
          <a:p>
            <a:r>
              <a:rPr lang="en-US"/>
              <a:t>Autumn 2023</a:t>
            </a:r>
          </a:p>
        </p:txBody>
      </p:sp>
      <p:sp>
        <p:nvSpPr>
          <p:cNvPr id="5" name="Footer Placeholder 4">
            <a:extLst>
              <a:ext uri="{FF2B5EF4-FFF2-40B4-BE49-F238E27FC236}">
                <a16:creationId xmlns:a16="http://schemas.microsoft.com/office/drawing/2014/main" id="{3BC3D54B-E443-453C-8D9C-935BD4257179}"/>
              </a:ext>
            </a:extLst>
          </p:cNvPr>
          <p:cNvSpPr>
            <a:spLocks noGrp="1"/>
          </p:cNvSpPr>
          <p:nvPr>
            <p:ph type="ftr" sz="quarter" idx="11"/>
          </p:nvPr>
        </p:nvSpPr>
        <p:spPr>
          <a:xfrm>
            <a:off x="5167947" y="9970953"/>
            <a:ext cx="2394903" cy="569071"/>
          </a:xfrm>
        </p:spPr>
        <p:txBody>
          <a:bodyPr/>
          <a:lstStyle/>
          <a:p>
            <a:r>
              <a:rPr lang="en-US"/>
              <a:t>Full UK Rollout V1.3</a:t>
            </a:r>
          </a:p>
        </p:txBody>
      </p:sp>
      <p:sp>
        <p:nvSpPr>
          <p:cNvPr id="12" name="TextBox 11">
            <a:extLst>
              <a:ext uri="{FF2B5EF4-FFF2-40B4-BE49-F238E27FC236}">
                <a16:creationId xmlns:a16="http://schemas.microsoft.com/office/drawing/2014/main" id="{F1DA7BE8-B74C-4299-8C0E-989B898B39F0}"/>
              </a:ext>
            </a:extLst>
          </p:cNvPr>
          <p:cNvSpPr txBox="1"/>
          <p:nvPr/>
        </p:nvSpPr>
        <p:spPr>
          <a:xfrm>
            <a:off x="-561750" y="10206959"/>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82742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MOD colours">
      <a:dk1>
        <a:srgbClr val="000000"/>
      </a:dk1>
      <a:lt1>
        <a:srgbClr val="FFFFFF"/>
      </a:lt1>
      <a:dk2>
        <a:srgbClr val="44546A"/>
      </a:dk2>
      <a:lt2>
        <a:srgbClr val="E7E6E6"/>
      </a:lt2>
      <a:accent1>
        <a:srgbClr val="4E2039"/>
      </a:accent1>
      <a:accent2>
        <a:srgbClr val="051C48"/>
      </a:accent2>
      <a:accent3>
        <a:srgbClr val="113F42"/>
      </a:accent3>
      <a:accent4>
        <a:srgbClr val="F49E2B"/>
      </a:accent4>
      <a:accent5>
        <a:srgbClr val="D95620"/>
      </a:accent5>
      <a:accent6>
        <a:srgbClr val="891437"/>
      </a:accent6>
      <a:hlink>
        <a:srgbClr val="1EB2E3"/>
      </a:hlink>
      <a:folHlink>
        <a:srgbClr val="C9CF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stretch>
            <a:fillRect t="-14574" b="-14574"/>
          </a:stretch>
        </a:blipFill>
        <a:ln>
          <a:noFill/>
        </a:ln>
      </a:spPr>
      <a:bodyPr wrap="square"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MOD Document</p:Name>
  <p:Description>WIP Information Management Policy. Draft versions retained for 1 year, previous versions retained 2 years, current version deleted 7 years after last modification.</p:Description>
  <p:Statement>This content is subject to MODs Work In Progress Information Management Policy.</p:Statement>
  <p:PolicyItems>
    <p:PolicyItem featureId="Microsoft.Office.RecordsManagement.PolicyFeatures.PolicyAudit" staticId="0x010100D9D675D6CDED02438DC7CFF78D2F29E401|1757814118" UniqueId="dc6ba186-9934-4820-84ba-14368f378971">
      <p:Name>Auditing</p:Name>
      <p:Description>Audits user actions on documents and list items to the Audit Log.</p:Description>
      <p:CustomData>
        <Audit>
          <Update/>
          <CheckInOut/>
          <MoveCopy/>
          <DeleteRestore/>
        </Audit>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DocumentVersion xmlns="04738c6d-ecc8-46f1-821f-82e308eab3d9" xsi:nil="true"/>
    <d67af1ddf1dc47979d20c0eae491b81b xmlns="04738c6d-ecc8-46f1-821f-82e308eab3d9">
      <Terms xmlns="http://schemas.microsoft.com/office/infopath/2007/PartnerControls">
        <TermInfo xmlns="http://schemas.microsoft.com/office/infopath/2007/PartnerControls">
          <TermName xmlns="http://schemas.microsoft.com/office/infopath/2007/PartnerControls">04 Deliver the Unit's objectives</TermName>
          <TermId xmlns="http://schemas.microsoft.com/office/infopath/2007/PartnerControls">954cf193-6423-4137-9b07-8b4f402d8d43</TermId>
        </TermInfo>
      </Terms>
    </d67af1ddf1dc47979d20c0eae491b81b>
    <TaxKeywordTaxHTField xmlns="04738c6d-ecc8-46f1-821f-82e308eab3d9">
      <Terms xmlns="http://schemas.microsoft.com/office/infopath/2007/PartnerControls"/>
    </TaxKeywordTaxHTField>
    <_Status xmlns="http://schemas.microsoft.com/sharepoint/v3/fields">Not Started</_Status>
    <n1f450bd0d644ca798bdc94626fdef4f xmlns="04738c6d-ecc8-46f1-821f-82e308eab3d9">
      <Terms xmlns="http://schemas.microsoft.com/office/infopath/2007/PartnerControls">
        <TermInfo xmlns="http://schemas.microsoft.com/office/infopath/2007/PartnerControls">
          <TermName xmlns="http://schemas.microsoft.com/office/infopath/2007/PartnerControls">MOD Childcare Strategy</TermName>
          <TermId xmlns="http://schemas.microsoft.com/office/infopath/2007/PartnerControls">4600a6a6-8b13-4e58-a492-81f6ff6d2202</TermId>
        </TermInfo>
      </Terms>
    </n1f450bd0d644ca798bdc94626fdef4f>
    <m79e07ce3690491db9121a08429fad40 xmlns="04738c6d-ecc8-46f1-821f-82e308eab3d9">
      <Terms xmlns="http://schemas.microsoft.com/office/infopath/2007/PartnerControls">
        <TermInfo xmlns="http://schemas.microsoft.com/office/infopath/2007/PartnerControls">
          <TermName xmlns="http://schemas.microsoft.com/office/infopath/2007/PartnerControls">People</TermName>
          <TermId xmlns="http://schemas.microsoft.com/office/infopath/2007/PartnerControls">ef594f16-c7ce-4671-9479-c3c43e8ec25b</TermId>
        </TermInfo>
      </Terms>
    </m79e07ce3690491db9121a08429fad40>
    <TaxCatchAll xmlns="04738c6d-ecc8-46f1-821f-82e308eab3d9">
      <Value>5</Value>
      <Value>3</Value>
      <Value>8</Value>
      <Value>7</Value>
    </TaxCatchAll>
    <UKProtectiveMarking xmlns="04738c6d-ecc8-46f1-821f-82e308eab3d9">OFFICIAL-SENSITIVE PERSONAL</UKProtectiveMarking>
    <CategoryDescription xmlns="http://schemas.microsoft.com/sharepoint.v3" xsi:nil="true"/>
    <CreatedOriginated xmlns="04738c6d-ecc8-46f1-821f-82e308eab3d9">2022-01-17T16:28:28+00:00</CreatedOriginated>
    <i71a74d1f9984201b479cc08077b6323 xmlns="04738c6d-ecc8-46f1-821f-82e308eab3d9">
      <Terms xmlns="http://schemas.microsoft.com/office/infopath/2007/PartnerControls">
        <TermInfo xmlns="http://schemas.microsoft.com/office/infopath/2007/PartnerControls">
          <TermName xmlns="http://schemas.microsoft.com/office/infopath/2007/PartnerControls">Personnel</TermName>
          <TermId xmlns="http://schemas.microsoft.com/office/infopath/2007/PartnerControls">a75fba59-6cf8-46da-997e-cc6db2c01523</TermId>
        </TermInfo>
      </Terms>
    </i71a74d1f9984201b479cc08077b6323>
    <wic_System_Copyright xmlns="http://schemas.microsoft.com/sharepoint/v3/fields" xsi:nil="true"/>
    <lcf76f155ced4ddcb4097134ff3c332f xmlns="ebe66bb1-92c9-48d3-b2a5-d3ada3f324a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MOD Document" ma:contentTypeID="0x010100D9D675D6CDED02438DC7CFF78D2F29E401009BD8C51219CF3242979FA4B1A6BD423C" ma:contentTypeVersion="18" ma:contentTypeDescription="Designed to facilitate the storage of MOD Documents with a '.doc' or '.docx' extension" ma:contentTypeScope="" ma:versionID="920146fdad855d86f511309c0164b0e4">
  <xsd:schema xmlns:xsd="http://www.w3.org/2001/XMLSchema" xmlns:xs="http://www.w3.org/2001/XMLSchema" xmlns:p="http://schemas.microsoft.com/office/2006/metadata/properties" xmlns:ns1="http://schemas.microsoft.com/sharepoint/v3" xmlns:ns2="04738c6d-ecc8-46f1-821f-82e308eab3d9" xmlns:ns3="http://schemas.microsoft.com/sharepoint.v3" xmlns:ns4="http://schemas.microsoft.com/sharepoint/v3/fields" xmlns:ns5="ebe66bb1-92c9-48d3-b2a5-d3ada3f324a3" xmlns:ns6="36735c03-3eca-4386-8792-469d1edaa858" targetNamespace="http://schemas.microsoft.com/office/2006/metadata/properties" ma:root="true" ma:fieldsID="c2712c46f639bdcb120d0c89746382bd" ns1:_="" ns2:_="" ns3:_="" ns4:_="" ns5:_="" ns6:_="">
    <xsd:import namespace="http://schemas.microsoft.com/sharepoint/v3"/>
    <xsd:import namespace="04738c6d-ecc8-46f1-821f-82e308eab3d9"/>
    <xsd:import namespace="http://schemas.microsoft.com/sharepoint.v3"/>
    <xsd:import namespace="http://schemas.microsoft.com/sharepoint/v3/fields"/>
    <xsd:import namespace="ebe66bb1-92c9-48d3-b2a5-d3ada3f324a3"/>
    <xsd:import namespace="36735c03-3eca-4386-8792-469d1edaa858"/>
    <xsd:element name="properties">
      <xsd:complexType>
        <xsd:sequence>
          <xsd:element name="documentManagement">
            <xsd:complexType>
              <xsd:all>
                <xsd:element ref="ns2:UKProtectiveMarking"/>
                <xsd:element ref="ns3:CategoryDescription" minOccurs="0"/>
                <xsd:element ref="ns4:_Status" minOccurs="0"/>
                <xsd:element ref="ns2:DocumentVersion" minOccurs="0"/>
                <xsd:element ref="ns2:CreatedOriginated" minOccurs="0"/>
                <xsd:element ref="ns4:wic_System_Copyright" minOccurs="0"/>
                <xsd:element ref="ns2:TaxCatchAll" minOccurs="0"/>
                <xsd:element ref="ns2:TaxKeywordTaxHTField" minOccurs="0"/>
                <xsd:element ref="ns2:TaxCatchAllLabel" minOccurs="0"/>
                <xsd:element ref="ns1:_dlc_Exempt" minOccurs="0"/>
                <xsd:element ref="ns2:d67af1ddf1dc47979d20c0eae491b81b" minOccurs="0"/>
                <xsd:element ref="ns2:m79e07ce3690491db9121a08429fad40" minOccurs="0"/>
                <xsd:element ref="ns2:n1f450bd0d644ca798bdc94626fdef4f" minOccurs="0"/>
                <xsd:element ref="ns2:i71a74d1f9984201b479cc08077b6323" minOccurs="0"/>
                <xsd:element ref="ns5:MediaServiceMetadata" minOccurs="0"/>
                <xsd:element ref="ns5:MediaServiceFastMetadata" minOccurs="0"/>
                <xsd:element ref="ns5:MediaServiceAutoKeyPoints" minOccurs="0"/>
                <xsd:element ref="ns5:MediaServiceKeyPoints" minOccurs="0"/>
                <xsd:element ref="ns6:SharedWithDetails" minOccurs="0"/>
                <xsd:element ref="ns5:lcf76f155ced4ddcb4097134ff3c332f" minOccurs="0"/>
                <xsd:element ref="ns5:MediaServiceOCR" minOccurs="0"/>
                <xsd:element ref="ns5:MediaServiceGenerationTime" minOccurs="0"/>
                <xsd:element ref="ns5:MediaServiceEventHashCode" minOccurs="0"/>
                <xsd:element ref="ns5:MediaServiceObjectDetectorVersions" minOccurs="0"/>
                <xsd:element ref="ns5:MediaServiceDateTake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738c6d-ecc8-46f1-821f-82e308eab3d9" elementFormDefault="qualified">
    <xsd:import namespace="http://schemas.microsoft.com/office/2006/documentManagement/types"/>
    <xsd:import namespace="http://schemas.microsoft.com/office/infopath/2007/PartnerControls"/>
    <xsd:element name="UKProtectiveMarking" ma:index="7" ma:displayName="Security Marking" ma:default="OFFICIAL" ma:description="The OFFICIAL-SENSITIVE marking should be used if it is clear that consequence of compromise would cause significant harm; Over 80% of MOD material is expected to be marked OFFICIAL." ma:format="Dropdown" ma:internalName="UKProtectiveMarking" ma:readOnly="false">
      <xsd:simpleType>
        <xsd:restriction base="dms:Choice">
          <xsd:enumeration value="OFFICIAL"/>
          <xsd:enumeration value="OFFICIAL-SENSITIVE"/>
          <xsd:enumeration value="OFFICIAL-SENSITIVE COMMERCIAL"/>
          <xsd:enumeration value="OFFICIAL-SENSITIVE PERSONAL"/>
          <xsd:enumeration value="OFFICIAL-SENSITIVE LOCSEN"/>
        </xsd:restriction>
      </xsd:simpleType>
    </xsd:element>
    <xsd:element name="DocumentVersion" ma:index="10" nillable="true" ma:displayName="Document Version" ma:description="Version number in the format X_X_X e.g. 1_2_1.You do not need a set number of digits, 1_1 is valid for example." ma:internalName="DocumentVersion">
      <xsd:simpleType>
        <xsd:restriction base="dms:Text">
          <xsd:maxLength value="255"/>
        </xsd:restriction>
      </xsd:simpleType>
    </xsd:element>
    <xsd:element name="CreatedOriginated" ma:index="11" nillable="true" ma:displayName="Created (Originated)" ma:default="[today]" ma:description="The date the document was originally created." ma:format="DateOnly" ma:internalName="CreatedOriginated">
      <xsd:simpleType>
        <xsd:restriction base="dms:DateTime"/>
      </xsd:simpleType>
    </xsd:element>
    <xsd:element name="TaxCatchAll" ma:index="15" nillable="true" ma:displayName="Taxonomy Catch All Column" ma:description="" ma:hidden="true" ma:list="{d893c7d5-13cc-4bc1-818d-e6bfadfb7207}" ma:internalName="TaxCatchAll" ma:showField="CatchAllData" ma:web="36735c03-3eca-4386-8792-469d1edaa858">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0" nillable="true" ma:displayName="Taxonomy Catch All Column1" ma:description="" ma:hidden="true" ma:list="{d893c7d5-13cc-4bc1-818d-e6bfadfb7207}" ma:internalName="TaxCatchAllLabel" ma:readOnly="true" ma:showField="CatchAllDataLabel" ma:web="36735c03-3eca-4386-8792-469d1edaa858">
      <xsd:complexType>
        <xsd:complexContent>
          <xsd:extension base="dms:MultiChoiceLookup">
            <xsd:sequence>
              <xsd:element name="Value" type="dms:Lookup" maxOccurs="unbounded" minOccurs="0" nillable="true"/>
            </xsd:sequence>
          </xsd:extension>
        </xsd:complexContent>
      </xsd:complexType>
    </xsd:element>
    <xsd:element name="d67af1ddf1dc47979d20c0eae491b81b" ma:index="22" ma:taxonomy="true" ma:internalName="d67af1ddf1dc47979d20c0eae491b81b" ma:taxonomyFieldName="fileplanid" ma:displayName="UK Defence File Plan" ma:default="3;#04 Deliver the Unit's objectives|954cf193-6423-4137-9b07-8b4f402d8d43" ma:fieldId="{d67af1dd-f1dc-4797-9d20-c0eae491b81b}" ma:sspId="a9ff0b8c-5d72-4038-b2cd-f57bf310c636" ma:termSetId="4c6cc6f3-ba61-4d44-9233-db11931daca6" ma:anchorId="00000000-0000-0000-0000-000000000000" ma:open="false" ma:isKeyword="false">
      <xsd:complexType>
        <xsd:sequence>
          <xsd:element ref="pc:Terms" minOccurs="0" maxOccurs="1"/>
        </xsd:sequence>
      </xsd:complexType>
    </xsd:element>
    <xsd:element name="m79e07ce3690491db9121a08429fad40" ma:index="23" ma:taxonomy="true" ma:internalName="m79e07ce3690491db9121a08429fad40" ma:taxonomyFieldName="Business_x0020_Owner" ma:displayName="Business Owner" ma:default="7;#Defence People|ef594f16-c7ce-4671-9479-c3c43e8ec25b" ma:fieldId="{679e07ce-3690-491d-b912-1a08429fad40}" ma:sspId="a9ff0b8c-5d72-4038-b2cd-f57bf310c636" ma:termSetId="38806ae3-bd96-4c11-838c-3f296b63bbad" ma:anchorId="00000000-0000-0000-0000-000000000000" ma:open="false" ma:isKeyword="false">
      <xsd:complexType>
        <xsd:sequence>
          <xsd:element ref="pc:Terms" minOccurs="0" maxOccurs="1"/>
        </xsd:sequence>
      </xsd:complexType>
    </xsd:element>
    <xsd:element name="n1f450bd0d644ca798bdc94626fdef4f" ma:index="25" ma:taxonomy="true" ma:internalName="n1f450bd0d644ca798bdc94626fdef4f" ma:taxonomyFieldName="Subject_x0020_Keywords" ma:displayName="Subject Keywords" ma:default="8;#MOD Childcare Strategy|4600a6a6-8b13-4e58-a492-81f6ff6d2202" ma:fieldId="{71f450bd-0d64-4ca7-98bd-c94626fdef4f}" ma:taxonomyMulti="true" ma:sspId="a9ff0b8c-5d72-4038-b2cd-f57bf310c636" ma:termSetId="7b8c463c-3f4b-49b4-909b-bbb5fe2586f6" ma:anchorId="00000000-0000-0000-0000-000000000000" ma:open="false" ma:isKeyword="false">
      <xsd:complexType>
        <xsd:sequence>
          <xsd:element ref="pc:Terms" minOccurs="0" maxOccurs="1"/>
        </xsd:sequence>
      </xsd:complexType>
    </xsd:element>
    <xsd:element name="i71a74d1f9984201b479cc08077b6323" ma:index="26" ma:taxonomy="true" ma:internalName="i71a74d1f9984201b479cc08077b6323" ma:taxonomyFieldName="Subject_x0020_Category" ma:displayName="Subject Category" ma:default="5;#Personnel|a75fba59-6cf8-46da-997e-cc6db2c01523" ma:fieldId="{271a74d1-f998-4201-b479-cc08077b6323}" ma:taxonomyMulti="true" ma:sspId="a9ff0b8c-5d72-4038-b2cd-f57bf310c636" ma:termSetId="ff656f65-90c7-4f70-90bd-c22025b6cf0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description="A description of the document." ma:internalName="Category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9" nillable="true" ma:displayName="Status" ma:default="Not Started" ma:description="The document lifecycle stage." ma:format="Dropdown" ma:internalName="_Status">
      <xsd:simpleType>
        <xsd:union memberTypes="dms:Text">
          <xsd:simpleType>
            <xsd:restriction base="dms:Choice">
              <xsd:enumeration value="Not Started"/>
              <xsd:enumeration value="Draft"/>
              <xsd:enumeration value="Under Review"/>
              <xsd:enumeration value="Reviewed"/>
              <xsd:enumeration value="Scheduled"/>
              <xsd:enumeration value="Published"/>
              <xsd:enumeration value="Final"/>
              <xsd:enumeration value="Superseded"/>
              <xsd:enumeration value="Expired"/>
            </xsd:restriction>
          </xsd:simpleType>
        </xsd:union>
      </xsd:simpleType>
    </xsd:element>
    <xsd:element name="wic_System_Copyright" ma:index="12"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e66bb1-92c9-48d3-b2a5-d3ada3f324a3"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a9ff0b8c-5d72-4038-b2cd-f57bf310c636"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ObjectDetectorVersions" ma:index="38" nillable="true" ma:displayName="MediaServiceObjectDetectorVersions" ma:hidden="true" ma:indexed="true" ma:internalName="MediaServiceObjectDetectorVersions" ma:readOnly="true">
      <xsd:simpleType>
        <xsd:restriction base="dms:Text"/>
      </xsd:simpleType>
    </xsd:element>
    <xsd:element name="MediaServiceDateTaken" ma:index="39" nillable="true" ma:displayName="MediaServiceDateTaken" ma:hidden="true" ma:indexed="true" ma:internalName="MediaServiceDateTake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735c03-3eca-4386-8792-469d1edaa858" elementFormDefault="qualified">
    <xsd:import namespace="http://schemas.microsoft.com/office/2006/documentManagement/types"/>
    <xsd:import namespace="http://schemas.microsoft.com/office/infopath/2007/PartnerControls"/>
    <xsd:element name="SharedWithDetails" ma:index="3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a9ff0b8c-5d72-4038-b2cd-f57bf310c636" ContentTypeId="0x010100D9D675D6CDED02438DC7CFF78D2F29E40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Props1.xml><?xml version="1.0" encoding="utf-8"?>
<ds:datastoreItem xmlns:ds="http://schemas.openxmlformats.org/officeDocument/2006/customXml" ds:itemID="{F410BB75-1FA1-4C00-9DF8-9A37DEA22F93}">
  <ds:schemaRefs>
    <ds:schemaRef ds:uri="office.server.policy"/>
  </ds:schemaRefs>
</ds:datastoreItem>
</file>

<file path=customXml/itemProps2.xml><?xml version="1.0" encoding="utf-8"?>
<ds:datastoreItem xmlns:ds="http://schemas.openxmlformats.org/officeDocument/2006/customXml" ds:itemID="{9704D5E4-166A-4167-8A9E-AA272ACE0BFB}">
  <ds:schemaRefs>
    <ds:schemaRef ds:uri="04738c6d-ecc8-46f1-821f-82e308eab3d9"/>
    <ds:schemaRef ds:uri="36735c03-3eca-4386-8792-469d1edaa858"/>
    <ds:schemaRef ds:uri="ebe66bb1-92c9-48d3-b2a5-d3ada3f324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45FA17-8906-4D30-92F9-4FE4EC506F00}">
  <ds:schemaRefs>
    <ds:schemaRef ds:uri="04738c6d-ecc8-46f1-821f-82e308eab3d9"/>
    <ds:schemaRef ds:uri="36735c03-3eca-4386-8792-469d1edaa858"/>
    <ds:schemaRef ds:uri="ebe66bb1-92c9-48d3-b2a5-d3ada3f324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F29A601-515A-41BA-8ED3-ABD4E1A6D107}">
  <ds:schemaRefs>
    <ds:schemaRef ds:uri="Microsoft.SharePoint.Taxonomy.ContentTypeSync"/>
  </ds:schemaRefs>
</ds:datastoreItem>
</file>

<file path=customXml/itemProps5.xml><?xml version="1.0" encoding="utf-8"?>
<ds:datastoreItem xmlns:ds="http://schemas.openxmlformats.org/officeDocument/2006/customXml" ds:itemID="{3E0E755F-1521-4200-91D5-8944A0F9DBE2}">
  <ds:schemaRefs>
    <ds:schemaRef ds:uri="http://schemas.microsoft.com/sharepoint/v3/contenttype/forms"/>
  </ds:schemaRefs>
</ds:datastoreItem>
</file>

<file path=customXml/itemProps6.xml><?xml version="1.0" encoding="utf-8"?>
<ds:datastoreItem xmlns:ds="http://schemas.openxmlformats.org/officeDocument/2006/customXml" ds:itemID="{28A75E02-CBAE-41CC-847B-7E70F1875C7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8964</Words>
  <Application>Microsoft Office PowerPoint</Application>
  <PresentationFormat>Custom</PresentationFormat>
  <Paragraphs>467</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Solid Block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Roddis</dc:creator>
  <cp:lastModifiedBy>STUART BREARLEY</cp:lastModifiedBy>
  <cp:revision>2</cp:revision>
  <cp:lastPrinted>2023-07-12T08:49:11Z</cp:lastPrinted>
  <dcterms:created xsi:type="dcterms:W3CDTF">2019-12-09T10:44:48Z</dcterms:created>
  <dcterms:modified xsi:type="dcterms:W3CDTF">2023-08-02T10:14:46Z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0x010100D9D675D6CDED02438DC7CFF78D2F29E401009BD8C51219CF3242979FA4B1A6BD423C</vt:lpwstr>
  </property>
  <property fmtid="{D5CDD505-2E9C-101B-9397-08002B2CF9AE}" pid="3" name="Subject Category">
    <vt:lpwstr>5;#Personnel|a75fba59-6cf8-46da-997e-cc6db2c01523</vt:lpwstr>
  </property>
  <property fmtid="{D5CDD505-2E9C-101B-9397-08002B2CF9AE}" pid="4" name="Subject Keywords">
    <vt:lpwstr>8;#MOD Childcare Strategy|4600a6a6-8b13-4e58-a492-81f6ff6d2202</vt:lpwstr>
  </property>
  <property fmtid="{D5CDD505-2E9C-101B-9397-08002B2CF9AE}" pid="5" name="_dlc_policyId">
    <vt:lpwstr/>
  </property>
  <property fmtid="{D5CDD505-2E9C-101B-9397-08002B2CF9AE}" pid="6" name="ItemRetentionFormula">
    <vt:lpwstr/>
  </property>
  <property fmtid="{D5CDD505-2E9C-101B-9397-08002B2CF9AE}" pid="7" name="Business Owner">
    <vt:lpwstr>7;#People|ef594f16-c7ce-4671-9479-c3c43e8ec25b</vt:lpwstr>
  </property>
  <property fmtid="{D5CDD505-2E9C-101B-9397-08002B2CF9AE}" pid="8" name="fileplanid">
    <vt:lpwstr>3;#04 Deliver the Unit's objectives|954cf193-6423-4137-9b07-8b4f402d8d43</vt:lpwstr>
  </property>
  <property fmtid="{D5CDD505-2E9C-101B-9397-08002B2CF9AE}" pid="9" name="TaxKeyword">
    <vt:lpwstr/>
  </property>
  <property fmtid="{D5CDD505-2E9C-101B-9397-08002B2CF9AE}" pid="10" name="MSIP_Label_d8a60473-494b-4586-a1bb-b0e663054676_Method">
    <vt:lpwstr>Privileged</vt:lpwstr>
  </property>
  <property fmtid="{D5CDD505-2E9C-101B-9397-08002B2CF9AE}" pid="11" name="MSIP_Label_d8a60473-494b-4586-a1bb-b0e663054676_Enabled">
    <vt:lpwstr>true</vt:lpwstr>
  </property>
  <property fmtid="{D5CDD505-2E9C-101B-9397-08002B2CF9AE}" pid="12" name="MSIP_Label_d8a60473-494b-4586-a1bb-b0e663054676_ContentBits">
    <vt:lpwstr>0</vt:lpwstr>
  </property>
  <property fmtid="{D5CDD505-2E9C-101B-9397-08002B2CF9AE}" pid="13" name="MSIP_Label_d8a60473-494b-4586-a1bb-b0e663054676_SetDate">
    <vt:lpwstr>2022-06-22T13:40:59Z</vt:lpwstr>
  </property>
  <property fmtid="{D5CDD505-2E9C-101B-9397-08002B2CF9AE}" pid="14" name="MSIP_Label_d8a60473-494b-4586-a1bb-b0e663054676_Name">
    <vt:lpwstr>MOD-1-O-‘UNMARKED’</vt:lpwstr>
  </property>
  <property fmtid="{D5CDD505-2E9C-101B-9397-08002B2CF9AE}" pid="15" name="MSIP_Label_d8a60473-494b-4586-a1bb-b0e663054676_SiteId">
    <vt:lpwstr>be7760ed-5953-484b-ae95-d0a16dfa09e5</vt:lpwstr>
  </property>
  <property fmtid="{D5CDD505-2E9C-101B-9397-08002B2CF9AE}" pid="16" name="MSIP_Label_d8a60473-494b-4586-a1bb-b0e663054676_ActionId">
    <vt:lpwstr>4fa9e337-fff5-4abf-957f-20a03b5548a5</vt:lpwstr>
  </property>
  <property fmtid="{D5CDD505-2E9C-101B-9397-08002B2CF9AE}" pid="17" name="MediaServiceImageTags">
    <vt:lpwstr/>
  </property>
</Properties>
</file>