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Poppins"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Cohen" initials="" lastIdx="1" clrIdx="0"/>
  <p:cmAuthor id="1" name="Ruthie Greenbl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02A10-34F5-A82E-7F02-F3A0886C346E}" v="2" dt="2024-10-14T17:47:16.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arcia" userId="S::jennifer.garcia@calendly-internal.com::1b0a1511-f561-416b-a816-c3a3f1a0d369" providerId="AD" clId="Web-{50302A10-34F5-A82E-7F02-F3A0886C346E}"/>
    <pc:docChg chg="modSld">
      <pc:chgData name="Jennifer Garcia" userId="S::jennifer.garcia@calendly-internal.com::1b0a1511-f561-416b-a816-c3a3f1a0d369" providerId="AD" clId="Web-{50302A10-34F5-A82E-7F02-F3A0886C346E}" dt="2024-10-14T17:47:16.769" v="3" actId="20577"/>
      <pc:docMkLst>
        <pc:docMk/>
      </pc:docMkLst>
      <pc:sldChg chg="modSp">
        <pc:chgData name="Jennifer Garcia" userId="S::jennifer.garcia@calendly-internal.com::1b0a1511-f561-416b-a816-c3a3f1a0d369" providerId="AD" clId="Web-{50302A10-34F5-A82E-7F02-F3A0886C346E}" dt="2024-10-14T17:46:55.066" v="1" actId="20577"/>
        <pc:sldMkLst>
          <pc:docMk/>
          <pc:sldMk cId="0" sldId="260"/>
        </pc:sldMkLst>
        <pc:spChg chg="mod">
          <ac:chgData name="Jennifer Garcia" userId="S::jennifer.garcia@calendly-internal.com::1b0a1511-f561-416b-a816-c3a3f1a0d369" providerId="AD" clId="Web-{50302A10-34F5-A82E-7F02-F3A0886C346E}" dt="2024-10-14T17:46:55.066" v="1" actId="20577"/>
          <ac:spMkLst>
            <pc:docMk/>
            <pc:sldMk cId="0" sldId="260"/>
            <ac:spMk id="68" creationId="{00000000-0000-0000-0000-000000000000}"/>
          </ac:spMkLst>
        </pc:spChg>
      </pc:sldChg>
      <pc:sldChg chg="modSp">
        <pc:chgData name="Jennifer Garcia" userId="S::jennifer.garcia@calendly-internal.com::1b0a1511-f561-416b-a816-c3a3f1a0d369" providerId="AD" clId="Web-{50302A10-34F5-A82E-7F02-F3A0886C346E}" dt="2024-10-14T17:47:16.769" v="3" actId="20577"/>
        <pc:sldMkLst>
          <pc:docMk/>
          <pc:sldMk cId="0" sldId="264"/>
        </pc:sldMkLst>
        <pc:spChg chg="mod">
          <ac:chgData name="Jennifer Garcia" userId="S::jennifer.garcia@calendly-internal.com::1b0a1511-f561-416b-a816-c3a3f1a0d369" providerId="AD" clId="Web-{50302A10-34F5-A82E-7F02-F3A0886C346E}" dt="2024-10-14T17:47:16.769" v="3" actId="20577"/>
          <ac:spMkLst>
            <pc:docMk/>
            <pc:sldMk cId="0" sldId="264"/>
            <ac:spMk id="96"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10-10T20:55:34.084" idx="1">
    <p:pos x="4096" y="927"/>
    <p:text>Do you think this question is necessary when it's already given away in the title?</p:text>
  </p:cm>
  <p:cm authorId="1" dt="2024-10-10T20:55:34.084" idx="1">
    <p:pos x="4096" y="927"/>
    <p:text>@emily.lentz@calendly.com @rachel.burns@calendly.com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2f168e81a3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2f168e81a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168e81a3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f168e81a3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5937dc365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05937dc36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5937dc36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5937dc36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5937dc365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5937dc36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5937dc365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05937dc36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5937dc36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5937dc36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05937dc365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05937dc36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5937dc365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05937dc36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5937dc365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05937dc36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5937dc36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05937dc36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f168e81a34_0_7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g2f168e81a34_0_7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05937dc365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05937dc36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5937dc365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05937dc365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5937dc365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05937dc36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5937dc365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05937dc36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5937dc365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05937dc36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05937dc365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05937dc36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05937dc365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05937dc36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05937dc365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05937dc36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05937dc365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05937dc365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5937dc365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05937dc365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f168e81a3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f168e81a3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168e81a34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f168e81a34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05937dc365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05937dc365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05937dc365_0_3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305937dc365_0_3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168e81a34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f168e81a34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05937dc36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05937dc3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05937dc36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05937dc3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05937dc36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05937dc36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05937dc36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05937dc3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5937dc36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05937dc36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11" name="Google Shape;11;p2"/>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12" name="Google Shape;12;p2"/>
          <p:cNvSpPr/>
          <p:nvPr/>
        </p:nvSpPr>
        <p:spPr>
          <a:xfrm>
            <a:off x="3269400" y="317500"/>
            <a:ext cx="2754600" cy="918300"/>
          </a:xfrm>
          <a:prstGeom prst="rect">
            <a:avLst/>
          </a:prstGeom>
          <a:solidFill>
            <a:srgbClr val="0B35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 name="Google Shape;13;p2"/>
          <p:cNvPicPr preferRelativeResize="0"/>
          <p:nvPr/>
        </p:nvPicPr>
        <p:blipFill>
          <a:blip r:embed="rId4">
            <a:alphaModFix/>
          </a:blip>
          <a:stretch>
            <a:fillRect/>
          </a:stretch>
        </p:blipFill>
        <p:spPr>
          <a:xfrm>
            <a:off x="2671725" y="2112598"/>
            <a:ext cx="3800549" cy="918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1">
  <p:cSld name="CUSTOM_2_1">
    <p:spTree>
      <p:nvGrpSpPr>
        <p:cNvPr id="1" name="Shape 14"/>
        <p:cNvGrpSpPr/>
        <p:nvPr/>
      </p:nvGrpSpPr>
      <p:grpSpPr>
        <a:xfrm>
          <a:off x="0" y="0"/>
          <a:ext cx="0" cy="0"/>
          <a:chOff x="0" y="0"/>
          <a:chExt cx="0" cy="0"/>
        </a:xfrm>
      </p:grpSpPr>
      <p:sp>
        <p:nvSpPr>
          <p:cNvPr id="15" name="Google Shape;15;p3"/>
          <p:cNvSpPr/>
          <p:nvPr/>
        </p:nvSpPr>
        <p:spPr>
          <a:xfrm>
            <a:off x="3168075" y="376575"/>
            <a:ext cx="2693400" cy="810300"/>
          </a:xfrm>
          <a:prstGeom prst="rect">
            <a:avLst/>
          </a:prstGeom>
          <a:solidFill>
            <a:srgbClr val="0D35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pic>
        <p:nvPicPr>
          <p:cNvPr id="17" name="Google Shape;17;p3"/>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18" name="Google Shape;18;p3"/>
          <p:cNvSpPr txBox="1">
            <a:spLocks noGrp="1"/>
          </p:cNvSpPr>
          <p:nvPr>
            <p:ph type="title"/>
          </p:nvPr>
        </p:nvSpPr>
        <p:spPr>
          <a:xfrm>
            <a:off x="994650" y="1959600"/>
            <a:ext cx="7154700" cy="12243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4800" b="1">
                <a:solidFill>
                  <a:srgbClr val="FFFFFF"/>
                </a:solidFill>
                <a:latin typeface="Poppins"/>
                <a:ea typeface="Poppins"/>
                <a:cs typeface="Poppins"/>
                <a:sym typeface="Poppi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9" name="Google Shape;19;p3"/>
          <p:cNvPicPr preferRelativeResize="0"/>
          <p:nvPr/>
        </p:nvPicPr>
        <p:blipFill>
          <a:blip r:embed="rId4">
            <a:alphaModFix/>
          </a:blip>
          <a:stretch>
            <a:fillRect/>
          </a:stretch>
        </p:blipFill>
        <p:spPr>
          <a:xfrm>
            <a:off x="3372725" y="499475"/>
            <a:ext cx="2398551" cy="579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subtitle_dark">
  <p:cSld name="SECTION_HEADER_1">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2" name="Google Shape;22;p4"/>
          <p:cNvSpPr txBox="1">
            <a:spLocks noGrp="1"/>
          </p:cNvSpPr>
          <p:nvPr>
            <p:ph type="title"/>
          </p:nvPr>
        </p:nvSpPr>
        <p:spPr>
          <a:xfrm>
            <a:off x="994650" y="1673388"/>
            <a:ext cx="7154700" cy="12243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4800" b="1">
                <a:solidFill>
                  <a:srgbClr val="FFFFFF"/>
                </a:solidFill>
                <a:latin typeface="Poppins"/>
                <a:ea typeface="Poppins"/>
                <a:cs typeface="Poppins"/>
                <a:sym typeface="Poppi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subTitle" idx="1"/>
          </p:nvPr>
        </p:nvSpPr>
        <p:spPr>
          <a:xfrm>
            <a:off x="1825350" y="2897700"/>
            <a:ext cx="5493300" cy="5724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2400">
                <a:solidFill>
                  <a:srgbClr val="FFFFFF"/>
                </a:solidFill>
                <a:latin typeface="Poppins"/>
                <a:ea typeface="Poppins"/>
                <a:cs typeface="Poppins"/>
                <a:sym typeface="Poppi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light">
  <p:cSld name="CUSTOM">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6" name="Google Shape;26;p5"/>
          <p:cNvSpPr txBox="1">
            <a:spLocks noGrp="1"/>
          </p:cNvSpPr>
          <p:nvPr>
            <p:ph type="title"/>
          </p:nvPr>
        </p:nvSpPr>
        <p:spPr>
          <a:xfrm>
            <a:off x="994650" y="1959588"/>
            <a:ext cx="7154700" cy="12243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4800" b="1">
                <a:solidFill>
                  <a:srgbClr val="0A2540"/>
                </a:solidFill>
                <a:latin typeface="Poppins"/>
                <a:ea typeface="Poppins"/>
                <a:cs typeface="Poppins"/>
                <a:sym typeface="Poppins"/>
              </a:defRPr>
            </a:lvl1pPr>
            <a:lvl2pPr lvl="1" rtl="0">
              <a:spcBef>
                <a:spcPts val="0"/>
              </a:spcBef>
              <a:spcAft>
                <a:spcPts val="0"/>
              </a:spcAft>
              <a:buClr>
                <a:srgbClr val="0A2540"/>
              </a:buClr>
              <a:buSzPts val="2800"/>
              <a:buNone/>
              <a:defRPr>
                <a:solidFill>
                  <a:srgbClr val="0A2540"/>
                </a:solidFill>
              </a:defRPr>
            </a:lvl2pPr>
            <a:lvl3pPr lvl="2" rtl="0">
              <a:spcBef>
                <a:spcPts val="0"/>
              </a:spcBef>
              <a:spcAft>
                <a:spcPts val="0"/>
              </a:spcAft>
              <a:buClr>
                <a:srgbClr val="0A2540"/>
              </a:buClr>
              <a:buSzPts val="2800"/>
              <a:buNone/>
              <a:defRPr>
                <a:solidFill>
                  <a:srgbClr val="0A2540"/>
                </a:solidFill>
              </a:defRPr>
            </a:lvl3pPr>
            <a:lvl4pPr lvl="3" rtl="0">
              <a:spcBef>
                <a:spcPts val="0"/>
              </a:spcBef>
              <a:spcAft>
                <a:spcPts val="0"/>
              </a:spcAft>
              <a:buClr>
                <a:srgbClr val="0A2540"/>
              </a:buClr>
              <a:buSzPts val="2800"/>
              <a:buNone/>
              <a:defRPr>
                <a:solidFill>
                  <a:srgbClr val="0A2540"/>
                </a:solidFill>
              </a:defRPr>
            </a:lvl4pPr>
            <a:lvl5pPr lvl="4" rtl="0">
              <a:spcBef>
                <a:spcPts val="0"/>
              </a:spcBef>
              <a:spcAft>
                <a:spcPts val="0"/>
              </a:spcAft>
              <a:buClr>
                <a:srgbClr val="0A2540"/>
              </a:buClr>
              <a:buSzPts val="2800"/>
              <a:buNone/>
              <a:defRPr>
                <a:solidFill>
                  <a:srgbClr val="0A2540"/>
                </a:solidFill>
              </a:defRPr>
            </a:lvl5pPr>
            <a:lvl6pPr lvl="5" rtl="0">
              <a:spcBef>
                <a:spcPts val="0"/>
              </a:spcBef>
              <a:spcAft>
                <a:spcPts val="0"/>
              </a:spcAft>
              <a:buClr>
                <a:srgbClr val="0A2540"/>
              </a:buClr>
              <a:buSzPts val="2800"/>
              <a:buNone/>
              <a:defRPr>
                <a:solidFill>
                  <a:srgbClr val="0A2540"/>
                </a:solidFill>
              </a:defRPr>
            </a:lvl6pPr>
            <a:lvl7pPr lvl="6" rtl="0">
              <a:spcBef>
                <a:spcPts val="0"/>
              </a:spcBef>
              <a:spcAft>
                <a:spcPts val="0"/>
              </a:spcAft>
              <a:buClr>
                <a:srgbClr val="0A2540"/>
              </a:buClr>
              <a:buSzPts val="2800"/>
              <a:buNone/>
              <a:defRPr>
                <a:solidFill>
                  <a:srgbClr val="0A2540"/>
                </a:solidFill>
              </a:defRPr>
            </a:lvl7pPr>
            <a:lvl8pPr lvl="7" rtl="0">
              <a:spcBef>
                <a:spcPts val="0"/>
              </a:spcBef>
              <a:spcAft>
                <a:spcPts val="0"/>
              </a:spcAft>
              <a:buClr>
                <a:srgbClr val="0A2540"/>
              </a:buClr>
              <a:buSzPts val="2800"/>
              <a:buNone/>
              <a:defRPr>
                <a:solidFill>
                  <a:srgbClr val="0A2540"/>
                </a:solidFill>
              </a:defRPr>
            </a:lvl8pPr>
            <a:lvl9pPr lvl="8" rtl="0">
              <a:spcBef>
                <a:spcPts val="0"/>
              </a:spcBef>
              <a:spcAft>
                <a:spcPts val="0"/>
              </a:spcAft>
              <a:buClr>
                <a:srgbClr val="0A2540"/>
              </a:buClr>
              <a:buSzPts val="2800"/>
              <a:buNone/>
              <a:defRPr>
                <a:solidFill>
                  <a:srgbClr val="0A254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1">
  <p:cSld name="CUSTOM_5_1">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28" cy="5143499"/>
          </a:xfrm>
          <a:prstGeom prst="rect">
            <a:avLst/>
          </a:prstGeom>
          <a:noFill/>
          <a:ln>
            <a:noFill/>
          </a:ln>
        </p:spPr>
      </p:pic>
      <p:sp>
        <p:nvSpPr>
          <p:cNvPr id="29" name="Google Shape;29;p6"/>
          <p:cNvSpPr txBox="1">
            <a:spLocks noGrp="1"/>
          </p:cNvSpPr>
          <p:nvPr>
            <p:ph type="title"/>
          </p:nvPr>
        </p:nvSpPr>
        <p:spPr>
          <a:xfrm>
            <a:off x="344700" y="189450"/>
            <a:ext cx="7234200" cy="7155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3200" b="1">
                <a:solidFill>
                  <a:srgbClr val="0A2540"/>
                </a:solidFill>
                <a:latin typeface="Poppins"/>
                <a:ea typeface="Poppins"/>
                <a:cs typeface="Poppins"/>
                <a:sym typeface="Poppins"/>
              </a:defRPr>
            </a:lvl1pPr>
            <a:lvl2pPr lvl="1" rtl="0">
              <a:spcBef>
                <a:spcPts val="0"/>
              </a:spcBef>
              <a:spcAft>
                <a:spcPts val="0"/>
              </a:spcAft>
              <a:buClr>
                <a:srgbClr val="0A2540"/>
              </a:buClr>
              <a:buSzPts val="2800"/>
              <a:buNone/>
              <a:defRPr>
                <a:solidFill>
                  <a:srgbClr val="0A2540"/>
                </a:solidFill>
              </a:defRPr>
            </a:lvl2pPr>
            <a:lvl3pPr lvl="2" rtl="0">
              <a:spcBef>
                <a:spcPts val="0"/>
              </a:spcBef>
              <a:spcAft>
                <a:spcPts val="0"/>
              </a:spcAft>
              <a:buClr>
                <a:srgbClr val="0A2540"/>
              </a:buClr>
              <a:buSzPts val="2800"/>
              <a:buNone/>
              <a:defRPr>
                <a:solidFill>
                  <a:srgbClr val="0A2540"/>
                </a:solidFill>
              </a:defRPr>
            </a:lvl3pPr>
            <a:lvl4pPr lvl="3" rtl="0">
              <a:spcBef>
                <a:spcPts val="0"/>
              </a:spcBef>
              <a:spcAft>
                <a:spcPts val="0"/>
              </a:spcAft>
              <a:buClr>
                <a:srgbClr val="0A2540"/>
              </a:buClr>
              <a:buSzPts val="2800"/>
              <a:buNone/>
              <a:defRPr>
                <a:solidFill>
                  <a:srgbClr val="0A2540"/>
                </a:solidFill>
              </a:defRPr>
            </a:lvl4pPr>
            <a:lvl5pPr lvl="4" rtl="0">
              <a:spcBef>
                <a:spcPts val="0"/>
              </a:spcBef>
              <a:spcAft>
                <a:spcPts val="0"/>
              </a:spcAft>
              <a:buClr>
                <a:srgbClr val="0A2540"/>
              </a:buClr>
              <a:buSzPts val="2800"/>
              <a:buNone/>
              <a:defRPr>
                <a:solidFill>
                  <a:srgbClr val="0A2540"/>
                </a:solidFill>
              </a:defRPr>
            </a:lvl5pPr>
            <a:lvl6pPr lvl="5" rtl="0">
              <a:spcBef>
                <a:spcPts val="0"/>
              </a:spcBef>
              <a:spcAft>
                <a:spcPts val="0"/>
              </a:spcAft>
              <a:buClr>
                <a:srgbClr val="0A2540"/>
              </a:buClr>
              <a:buSzPts val="2800"/>
              <a:buNone/>
              <a:defRPr>
                <a:solidFill>
                  <a:srgbClr val="0A2540"/>
                </a:solidFill>
              </a:defRPr>
            </a:lvl6pPr>
            <a:lvl7pPr lvl="6" rtl="0">
              <a:spcBef>
                <a:spcPts val="0"/>
              </a:spcBef>
              <a:spcAft>
                <a:spcPts val="0"/>
              </a:spcAft>
              <a:buClr>
                <a:srgbClr val="0A2540"/>
              </a:buClr>
              <a:buSzPts val="2800"/>
              <a:buNone/>
              <a:defRPr>
                <a:solidFill>
                  <a:srgbClr val="0A2540"/>
                </a:solidFill>
              </a:defRPr>
            </a:lvl7pPr>
            <a:lvl8pPr lvl="7" rtl="0">
              <a:spcBef>
                <a:spcPts val="0"/>
              </a:spcBef>
              <a:spcAft>
                <a:spcPts val="0"/>
              </a:spcAft>
              <a:buClr>
                <a:srgbClr val="0A2540"/>
              </a:buClr>
              <a:buSzPts val="2800"/>
              <a:buNone/>
              <a:defRPr>
                <a:solidFill>
                  <a:srgbClr val="0A2540"/>
                </a:solidFill>
              </a:defRPr>
            </a:lvl8pPr>
            <a:lvl9pPr lvl="8" rtl="0">
              <a:spcBef>
                <a:spcPts val="0"/>
              </a:spcBef>
              <a:spcAft>
                <a:spcPts val="0"/>
              </a:spcAft>
              <a:buClr>
                <a:srgbClr val="0A2540"/>
              </a:buClr>
              <a:buSzPts val="2800"/>
              <a:buNone/>
              <a:defRPr>
                <a:solidFill>
                  <a:srgbClr val="0A2540"/>
                </a:solidFill>
              </a:defRPr>
            </a:lvl9pPr>
          </a:lstStyle>
          <a:p>
            <a:endParaRPr/>
          </a:p>
        </p:txBody>
      </p:sp>
      <p:sp>
        <p:nvSpPr>
          <p:cNvPr id="30" name="Google Shape;30;p6"/>
          <p:cNvSpPr txBox="1">
            <a:spLocks noGrp="1"/>
          </p:cNvSpPr>
          <p:nvPr>
            <p:ph type="subTitle" idx="1"/>
          </p:nvPr>
        </p:nvSpPr>
        <p:spPr>
          <a:xfrm>
            <a:off x="344700" y="675625"/>
            <a:ext cx="3843000" cy="479100"/>
          </a:xfrm>
          <a:prstGeom prst="rect">
            <a:avLst/>
          </a:prstGeom>
        </p:spPr>
        <p:txBody>
          <a:bodyPr spcFirstLastPara="1" wrap="square" lIns="91425" tIns="91425" rIns="91425" bIns="91425" anchor="ctr" anchorCtr="0">
            <a:normAutofit/>
          </a:bodyPr>
          <a:lstStyle>
            <a:lvl1pPr marL="0" marR="0" lvl="0" indent="0" rtl="0">
              <a:lnSpc>
                <a:spcPct val="115000"/>
              </a:lnSpc>
              <a:spcBef>
                <a:spcPts val="0"/>
              </a:spcBef>
              <a:spcAft>
                <a:spcPts val="0"/>
              </a:spcAft>
              <a:buNone/>
              <a:defRPr sz="1400">
                <a:solidFill>
                  <a:srgbClr val="0A2540"/>
                </a:solidFill>
                <a:latin typeface="Poppins"/>
                <a:ea typeface="Poppins"/>
                <a:cs typeface="Poppins"/>
                <a:sym typeface="Poppins"/>
              </a:defRPr>
            </a:lvl1pPr>
            <a:lvl2pPr lvl="1" rtl="0">
              <a:spcBef>
                <a:spcPts val="0"/>
              </a:spcBef>
              <a:spcAft>
                <a:spcPts val="0"/>
              </a:spcAft>
              <a:buClr>
                <a:srgbClr val="0A2540"/>
              </a:buClr>
              <a:buSzPts val="1400"/>
              <a:buNone/>
              <a:defRPr>
                <a:solidFill>
                  <a:srgbClr val="0A2540"/>
                </a:solidFill>
              </a:defRPr>
            </a:lvl2pPr>
            <a:lvl3pPr lvl="2" rtl="0">
              <a:spcBef>
                <a:spcPts val="0"/>
              </a:spcBef>
              <a:spcAft>
                <a:spcPts val="0"/>
              </a:spcAft>
              <a:buClr>
                <a:srgbClr val="0A2540"/>
              </a:buClr>
              <a:buSzPts val="1400"/>
              <a:buNone/>
              <a:defRPr>
                <a:solidFill>
                  <a:srgbClr val="0A2540"/>
                </a:solidFill>
              </a:defRPr>
            </a:lvl3pPr>
            <a:lvl4pPr lvl="3" rtl="0">
              <a:spcBef>
                <a:spcPts val="0"/>
              </a:spcBef>
              <a:spcAft>
                <a:spcPts val="0"/>
              </a:spcAft>
              <a:buClr>
                <a:srgbClr val="0A2540"/>
              </a:buClr>
              <a:buSzPts val="1400"/>
              <a:buNone/>
              <a:defRPr>
                <a:solidFill>
                  <a:srgbClr val="0A2540"/>
                </a:solidFill>
              </a:defRPr>
            </a:lvl4pPr>
            <a:lvl5pPr lvl="4" rtl="0">
              <a:spcBef>
                <a:spcPts val="0"/>
              </a:spcBef>
              <a:spcAft>
                <a:spcPts val="0"/>
              </a:spcAft>
              <a:buClr>
                <a:srgbClr val="0A2540"/>
              </a:buClr>
              <a:buSzPts val="1400"/>
              <a:buNone/>
              <a:defRPr>
                <a:solidFill>
                  <a:srgbClr val="0A2540"/>
                </a:solidFill>
              </a:defRPr>
            </a:lvl5pPr>
            <a:lvl6pPr lvl="5" rtl="0">
              <a:spcBef>
                <a:spcPts val="0"/>
              </a:spcBef>
              <a:spcAft>
                <a:spcPts val="0"/>
              </a:spcAft>
              <a:buClr>
                <a:srgbClr val="0A2540"/>
              </a:buClr>
              <a:buSzPts val="1400"/>
              <a:buNone/>
              <a:defRPr>
                <a:solidFill>
                  <a:srgbClr val="0A2540"/>
                </a:solidFill>
              </a:defRPr>
            </a:lvl6pPr>
            <a:lvl7pPr lvl="6" rtl="0">
              <a:spcBef>
                <a:spcPts val="0"/>
              </a:spcBef>
              <a:spcAft>
                <a:spcPts val="0"/>
              </a:spcAft>
              <a:buClr>
                <a:srgbClr val="0A2540"/>
              </a:buClr>
              <a:buSzPts val="1400"/>
              <a:buNone/>
              <a:defRPr>
                <a:solidFill>
                  <a:srgbClr val="0A2540"/>
                </a:solidFill>
              </a:defRPr>
            </a:lvl7pPr>
            <a:lvl8pPr lvl="7" rtl="0">
              <a:spcBef>
                <a:spcPts val="0"/>
              </a:spcBef>
              <a:spcAft>
                <a:spcPts val="0"/>
              </a:spcAft>
              <a:buClr>
                <a:srgbClr val="0A2540"/>
              </a:buClr>
              <a:buSzPts val="1400"/>
              <a:buNone/>
              <a:defRPr>
                <a:solidFill>
                  <a:srgbClr val="0A2540"/>
                </a:solidFill>
              </a:defRPr>
            </a:lvl8pPr>
            <a:lvl9pPr lvl="8" rtl="0">
              <a:spcBef>
                <a:spcPts val="0"/>
              </a:spcBef>
              <a:spcAft>
                <a:spcPts val="0"/>
              </a:spcAft>
              <a:buClr>
                <a:srgbClr val="0A2540"/>
              </a:buClr>
              <a:buSzPts val="1400"/>
              <a:buNone/>
              <a:defRPr>
                <a:solidFill>
                  <a:srgbClr val="0A2540"/>
                </a:solidFill>
              </a:defRPr>
            </a:lvl9pPr>
          </a:lstStyle>
          <a:p>
            <a:endParaRPr/>
          </a:p>
        </p:txBody>
      </p:sp>
      <p:sp>
        <p:nvSpPr>
          <p:cNvPr id="31" name="Google Shape;31;p6"/>
          <p:cNvSpPr txBox="1">
            <a:spLocks noGrp="1"/>
          </p:cNvSpPr>
          <p:nvPr>
            <p:ph type="body" idx="2"/>
          </p:nvPr>
        </p:nvSpPr>
        <p:spPr>
          <a:xfrm>
            <a:off x="344700" y="1639625"/>
            <a:ext cx="1859400" cy="2019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0A2540"/>
              </a:buClr>
              <a:buSzPts val="1100"/>
              <a:buFont typeface="Poppins"/>
              <a:buChar char="●"/>
              <a:defRPr sz="1100">
                <a:solidFill>
                  <a:srgbClr val="0A2540"/>
                </a:solidFill>
                <a:latin typeface="Poppins"/>
                <a:ea typeface="Poppins"/>
                <a:cs typeface="Poppins"/>
                <a:sym typeface="Poppins"/>
              </a:defRPr>
            </a:lvl1pPr>
            <a:lvl2pPr marL="914400" lvl="1"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2pPr>
            <a:lvl3pPr marL="1371600" lvl="2"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3pPr>
            <a:lvl4pPr marL="1828800" lvl="3"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4pPr>
            <a:lvl5pPr marL="2286000" lvl="4"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5pPr>
            <a:lvl6pPr marL="2743200" lvl="5"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6pPr>
            <a:lvl7pPr marL="3200400" lvl="6"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7pPr>
            <a:lvl8pPr marL="3657600" lvl="7"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8pPr>
            <a:lvl9pPr marL="4114800" lvl="8"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9pPr>
          </a:lstStyle>
          <a:p>
            <a:endParaRPr/>
          </a:p>
        </p:txBody>
      </p:sp>
      <p:sp>
        <p:nvSpPr>
          <p:cNvPr id="32" name="Google Shape;32;p6"/>
          <p:cNvSpPr txBox="1">
            <a:spLocks noGrp="1"/>
          </p:cNvSpPr>
          <p:nvPr>
            <p:ph type="subTitle" idx="3"/>
          </p:nvPr>
        </p:nvSpPr>
        <p:spPr>
          <a:xfrm>
            <a:off x="344700" y="1255950"/>
            <a:ext cx="1859400" cy="479100"/>
          </a:xfrm>
          <a:prstGeom prst="rect">
            <a:avLst/>
          </a:prstGeom>
        </p:spPr>
        <p:txBody>
          <a:bodyPr spcFirstLastPara="1" wrap="square" lIns="91425" tIns="91425" rIns="91425" bIns="91425" anchor="b" anchorCtr="0">
            <a:normAutofit/>
          </a:bodyPr>
          <a:lstStyle>
            <a:lvl1pPr marL="0" marR="0" lvl="0" indent="0" rtl="0">
              <a:lnSpc>
                <a:spcPct val="115000"/>
              </a:lnSpc>
              <a:spcBef>
                <a:spcPts val="0"/>
              </a:spcBef>
              <a:spcAft>
                <a:spcPts val="0"/>
              </a:spcAft>
              <a:buNone/>
              <a:defRPr sz="1300" b="1">
                <a:solidFill>
                  <a:srgbClr val="0A2540"/>
                </a:solidFill>
                <a:latin typeface="Poppins"/>
                <a:ea typeface="Poppins"/>
                <a:cs typeface="Poppins"/>
                <a:sym typeface="Poppins"/>
              </a:defRPr>
            </a:lvl1pPr>
            <a:lvl2pPr lvl="1"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2pPr>
            <a:lvl3pPr lvl="2"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3pPr>
            <a:lvl4pPr lvl="3"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4pPr>
            <a:lvl5pPr lvl="4"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5pPr>
            <a:lvl6pPr lvl="5"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6pPr>
            <a:lvl7pPr lvl="6"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7pPr>
            <a:lvl8pPr lvl="7"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8pPr>
            <a:lvl9pPr lvl="8"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9pPr>
          </a:lstStyle>
          <a:p>
            <a:endParaRPr/>
          </a:p>
        </p:txBody>
      </p:sp>
      <p:sp>
        <p:nvSpPr>
          <p:cNvPr id="33" name="Google Shape;33;p6"/>
          <p:cNvSpPr txBox="1">
            <a:spLocks noGrp="1"/>
          </p:cNvSpPr>
          <p:nvPr>
            <p:ph type="body" idx="4"/>
          </p:nvPr>
        </p:nvSpPr>
        <p:spPr>
          <a:xfrm>
            <a:off x="2527592" y="1639625"/>
            <a:ext cx="1859400" cy="2019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0A2540"/>
              </a:buClr>
              <a:buSzPts val="1100"/>
              <a:buFont typeface="Poppins"/>
              <a:buChar char="●"/>
              <a:defRPr sz="1100">
                <a:solidFill>
                  <a:srgbClr val="0A2540"/>
                </a:solidFill>
                <a:latin typeface="Poppins"/>
                <a:ea typeface="Poppins"/>
                <a:cs typeface="Poppins"/>
                <a:sym typeface="Poppins"/>
              </a:defRPr>
            </a:lvl1pPr>
            <a:lvl2pPr marL="914400" lvl="1"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2pPr>
            <a:lvl3pPr marL="1371600" lvl="2"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3pPr>
            <a:lvl4pPr marL="1828800" lvl="3"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4pPr>
            <a:lvl5pPr marL="2286000" lvl="4"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5pPr>
            <a:lvl6pPr marL="2743200" lvl="5"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6pPr>
            <a:lvl7pPr marL="3200400" lvl="6"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7pPr>
            <a:lvl8pPr marL="3657600" lvl="7"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8pPr>
            <a:lvl9pPr marL="4114800" lvl="8"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9pPr>
          </a:lstStyle>
          <a:p>
            <a:endParaRPr/>
          </a:p>
        </p:txBody>
      </p:sp>
      <p:sp>
        <p:nvSpPr>
          <p:cNvPr id="34" name="Google Shape;34;p6"/>
          <p:cNvSpPr txBox="1">
            <a:spLocks noGrp="1"/>
          </p:cNvSpPr>
          <p:nvPr>
            <p:ph type="subTitle" idx="5"/>
          </p:nvPr>
        </p:nvSpPr>
        <p:spPr>
          <a:xfrm>
            <a:off x="2527592" y="1255950"/>
            <a:ext cx="1859400" cy="479100"/>
          </a:xfrm>
          <a:prstGeom prst="rect">
            <a:avLst/>
          </a:prstGeom>
        </p:spPr>
        <p:txBody>
          <a:bodyPr spcFirstLastPara="1" wrap="square" lIns="91425" tIns="91425" rIns="91425" bIns="91425" anchor="b" anchorCtr="0">
            <a:normAutofit/>
          </a:bodyPr>
          <a:lstStyle>
            <a:lvl1pPr marL="0" marR="0" lvl="0" indent="0" rtl="0">
              <a:lnSpc>
                <a:spcPct val="115000"/>
              </a:lnSpc>
              <a:spcBef>
                <a:spcPts val="0"/>
              </a:spcBef>
              <a:spcAft>
                <a:spcPts val="0"/>
              </a:spcAft>
              <a:buNone/>
              <a:defRPr sz="1300" b="1">
                <a:solidFill>
                  <a:srgbClr val="0A2540"/>
                </a:solidFill>
                <a:latin typeface="Poppins"/>
                <a:ea typeface="Poppins"/>
                <a:cs typeface="Poppins"/>
                <a:sym typeface="Poppins"/>
              </a:defRPr>
            </a:lvl1pPr>
            <a:lvl2pPr lvl="1"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2pPr>
            <a:lvl3pPr lvl="2"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3pPr>
            <a:lvl4pPr lvl="3"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4pPr>
            <a:lvl5pPr lvl="4"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5pPr>
            <a:lvl6pPr lvl="5"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6pPr>
            <a:lvl7pPr lvl="6"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7pPr>
            <a:lvl8pPr lvl="7"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8pPr>
            <a:lvl9pPr lvl="8"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9pPr>
          </a:lstStyle>
          <a:p>
            <a:endParaRPr/>
          </a:p>
        </p:txBody>
      </p:sp>
      <p:sp>
        <p:nvSpPr>
          <p:cNvPr id="35" name="Google Shape;35;p6"/>
          <p:cNvSpPr txBox="1">
            <a:spLocks noGrp="1"/>
          </p:cNvSpPr>
          <p:nvPr>
            <p:ph type="body" idx="6"/>
          </p:nvPr>
        </p:nvSpPr>
        <p:spPr>
          <a:xfrm>
            <a:off x="4710483" y="1639625"/>
            <a:ext cx="1859400" cy="2019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0A2540"/>
              </a:buClr>
              <a:buSzPts val="1100"/>
              <a:buFont typeface="Poppins"/>
              <a:buChar char="●"/>
              <a:defRPr sz="1100">
                <a:solidFill>
                  <a:srgbClr val="0A2540"/>
                </a:solidFill>
                <a:latin typeface="Poppins"/>
                <a:ea typeface="Poppins"/>
                <a:cs typeface="Poppins"/>
                <a:sym typeface="Poppins"/>
              </a:defRPr>
            </a:lvl1pPr>
            <a:lvl2pPr marL="914400" lvl="1"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2pPr>
            <a:lvl3pPr marL="1371600" lvl="2"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3pPr>
            <a:lvl4pPr marL="1828800" lvl="3"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4pPr>
            <a:lvl5pPr marL="2286000" lvl="4"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5pPr>
            <a:lvl6pPr marL="2743200" lvl="5"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6pPr>
            <a:lvl7pPr marL="3200400" lvl="6"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7pPr>
            <a:lvl8pPr marL="3657600" lvl="7"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8pPr>
            <a:lvl9pPr marL="4114800" lvl="8"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9pPr>
          </a:lstStyle>
          <a:p>
            <a:endParaRPr/>
          </a:p>
        </p:txBody>
      </p:sp>
      <p:sp>
        <p:nvSpPr>
          <p:cNvPr id="36" name="Google Shape;36;p6"/>
          <p:cNvSpPr txBox="1">
            <a:spLocks noGrp="1"/>
          </p:cNvSpPr>
          <p:nvPr>
            <p:ph type="subTitle" idx="7"/>
          </p:nvPr>
        </p:nvSpPr>
        <p:spPr>
          <a:xfrm>
            <a:off x="4710483" y="1255950"/>
            <a:ext cx="1859400" cy="479100"/>
          </a:xfrm>
          <a:prstGeom prst="rect">
            <a:avLst/>
          </a:prstGeom>
        </p:spPr>
        <p:txBody>
          <a:bodyPr spcFirstLastPara="1" wrap="square" lIns="91425" tIns="91425" rIns="91425" bIns="91425" anchor="b" anchorCtr="0">
            <a:normAutofit/>
          </a:bodyPr>
          <a:lstStyle>
            <a:lvl1pPr marL="0" marR="0" lvl="0" indent="0" rtl="0">
              <a:lnSpc>
                <a:spcPct val="115000"/>
              </a:lnSpc>
              <a:spcBef>
                <a:spcPts val="0"/>
              </a:spcBef>
              <a:spcAft>
                <a:spcPts val="0"/>
              </a:spcAft>
              <a:buNone/>
              <a:defRPr sz="1300" b="1">
                <a:solidFill>
                  <a:srgbClr val="0A2540"/>
                </a:solidFill>
                <a:latin typeface="Poppins"/>
                <a:ea typeface="Poppins"/>
                <a:cs typeface="Poppins"/>
                <a:sym typeface="Poppins"/>
              </a:defRPr>
            </a:lvl1pPr>
            <a:lvl2pPr lvl="1"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2pPr>
            <a:lvl3pPr lvl="2"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3pPr>
            <a:lvl4pPr lvl="3"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4pPr>
            <a:lvl5pPr lvl="4"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5pPr>
            <a:lvl6pPr lvl="5"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6pPr>
            <a:lvl7pPr lvl="6"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7pPr>
            <a:lvl8pPr lvl="7"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8pPr>
            <a:lvl9pPr lvl="8"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9pPr>
          </a:lstStyle>
          <a:p>
            <a:endParaRPr/>
          </a:p>
        </p:txBody>
      </p:sp>
      <p:sp>
        <p:nvSpPr>
          <p:cNvPr id="37" name="Google Shape;37;p6"/>
          <p:cNvSpPr txBox="1">
            <a:spLocks noGrp="1"/>
          </p:cNvSpPr>
          <p:nvPr>
            <p:ph type="body" idx="8"/>
          </p:nvPr>
        </p:nvSpPr>
        <p:spPr>
          <a:xfrm>
            <a:off x="6893375" y="1639625"/>
            <a:ext cx="1859400" cy="2019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rgbClr val="0A2540"/>
              </a:buClr>
              <a:buSzPts val="1100"/>
              <a:buFont typeface="Poppins"/>
              <a:buChar char="●"/>
              <a:defRPr sz="1100">
                <a:solidFill>
                  <a:srgbClr val="0A2540"/>
                </a:solidFill>
                <a:latin typeface="Poppins"/>
                <a:ea typeface="Poppins"/>
                <a:cs typeface="Poppins"/>
                <a:sym typeface="Poppins"/>
              </a:defRPr>
            </a:lvl1pPr>
            <a:lvl2pPr marL="914400" lvl="1"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2pPr>
            <a:lvl3pPr marL="1371600" lvl="2"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3pPr>
            <a:lvl4pPr marL="1828800" lvl="3"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4pPr>
            <a:lvl5pPr marL="2286000" lvl="4"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5pPr>
            <a:lvl6pPr marL="2743200" lvl="5"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6pPr>
            <a:lvl7pPr marL="3200400" lvl="6"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7pPr>
            <a:lvl8pPr marL="3657600" lvl="7"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8pPr>
            <a:lvl9pPr marL="4114800" lvl="8" indent="-273050" rtl="0">
              <a:spcBef>
                <a:spcPts val="0"/>
              </a:spcBef>
              <a:spcAft>
                <a:spcPts val="0"/>
              </a:spcAft>
              <a:buClr>
                <a:srgbClr val="0A2540"/>
              </a:buClr>
              <a:buSzPts val="700"/>
              <a:buFont typeface="Poppins"/>
              <a:buChar char="■"/>
              <a:defRPr sz="700">
                <a:solidFill>
                  <a:srgbClr val="0A2540"/>
                </a:solidFill>
                <a:latin typeface="Poppins"/>
                <a:ea typeface="Poppins"/>
                <a:cs typeface="Poppins"/>
                <a:sym typeface="Poppins"/>
              </a:defRPr>
            </a:lvl9pPr>
          </a:lstStyle>
          <a:p>
            <a:endParaRPr/>
          </a:p>
        </p:txBody>
      </p:sp>
      <p:sp>
        <p:nvSpPr>
          <p:cNvPr id="38" name="Google Shape;38;p6"/>
          <p:cNvSpPr txBox="1">
            <a:spLocks noGrp="1"/>
          </p:cNvSpPr>
          <p:nvPr>
            <p:ph type="subTitle" idx="9"/>
          </p:nvPr>
        </p:nvSpPr>
        <p:spPr>
          <a:xfrm>
            <a:off x="6893375" y="1255950"/>
            <a:ext cx="1859400" cy="479100"/>
          </a:xfrm>
          <a:prstGeom prst="rect">
            <a:avLst/>
          </a:prstGeom>
        </p:spPr>
        <p:txBody>
          <a:bodyPr spcFirstLastPara="1" wrap="square" lIns="91425" tIns="91425" rIns="91425" bIns="91425" anchor="b" anchorCtr="0">
            <a:normAutofit/>
          </a:bodyPr>
          <a:lstStyle>
            <a:lvl1pPr marL="0" marR="0" lvl="0" indent="0" rtl="0">
              <a:lnSpc>
                <a:spcPct val="115000"/>
              </a:lnSpc>
              <a:spcBef>
                <a:spcPts val="0"/>
              </a:spcBef>
              <a:spcAft>
                <a:spcPts val="0"/>
              </a:spcAft>
              <a:buNone/>
              <a:defRPr sz="1300" b="1">
                <a:solidFill>
                  <a:srgbClr val="0A2540"/>
                </a:solidFill>
                <a:latin typeface="Poppins"/>
                <a:ea typeface="Poppins"/>
                <a:cs typeface="Poppins"/>
                <a:sym typeface="Poppins"/>
              </a:defRPr>
            </a:lvl1pPr>
            <a:lvl2pPr lvl="1"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2pPr>
            <a:lvl3pPr lvl="2"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3pPr>
            <a:lvl4pPr lvl="3"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4pPr>
            <a:lvl5pPr lvl="4"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5pPr>
            <a:lvl6pPr lvl="5"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6pPr>
            <a:lvl7pPr lvl="6"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7pPr>
            <a:lvl8pPr lvl="7"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8pPr>
            <a:lvl9pPr lvl="8" rtl="0">
              <a:spcBef>
                <a:spcPts val="0"/>
              </a:spcBef>
              <a:spcAft>
                <a:spcPts val="0"/>
              </a:spcAft>
              <a:buClr>
                <a:srgbClr val="0A2540"/>
              </a:buClr>
              <a:buSzPts val="1300"/>
              <a:buFont typeface="Poppins"/>
              <a:buNone/>
              <a:defRPr sz="1300" b="1">
                <a:solidFill>
                  <a:srgbClr val="0A2540"/>
                </a:solidFill>
                <a:latin typeface="Poppins"/>
                <a:ea typeface="Poppins"/>
                <a:cs typeface="Poppins"/>
                <a:sym typeface="Poppi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calendly.com/guides/2024-state-of-meetings-repor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7"/>
          <p:cNvSpPr txBox="1"/>
          <p:nvPr/>
        </p:nvSpPr>
        <p:spPr>
          <a:xfrm>
            <a:off x="0" y="4162743"/>
            <a:ext cx="9144000" cy="4464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FFFFF"/>
              </a:buClr>
              <a:buSzPts val="1700"/>
              <a:buFont typeface="Poppins"/>
              <a:buNone/>
            </a:pPr>
            <a:r>
              <a:rPr lang="en" sz="1700" b="1">
                <a:solidFill>
                  <a:srgbClr val="FFFFFF"/>
                </a:solidFill>
                <a:latin typeface="Poppins"/>
                <a:ea typeface="Poppins"/>
                <a:cs typeface="Poppins"/>
                <a:sym typeface="Poppins"/>
              </a:rPr>
              <a:t>2024 Research</a:t>
            </a:r>
            <a:endParaRPr/>
          </a:p>
        </p:txBody>
      </p:sp>
      <p:sp>
        <p:nvSpPr>
          <p:cNvPr id="44" name="Google Shape;44;p7"/>
          <p:cNvSpPr txBox="1">
            <a:spLocks noGrp="1"/>
          </p:cNvSpPr>
          <p:nvPr>
            <p:ph type="title"/>
          </p:nvPr>
        </p:nvSpPr>
        <p:spPr>
          <a:xfrm>
            <a:off x="994650" y="1959600"/>
            <a:ext cx="7154700" cy="122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State of Meetings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994650" y="1959588"/>
            <a:ext cx="71547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n" sz="5020"/>
              <a:t>Part two: </a:t>
            </a:r>
            <a:endParaRPr sz="5020"/>
          </a:p>
          <a:p>
            <a:pPr marL="0" lvl="0" indent="0" algn="ctr" rtl="0">
              <a:spcBef>
                <a:spcPts val="0"/>
              </a:spcBef>
              <a:spcAft>
                <a:spcPts val="0"/>
              </a:spcAft>
              <a:buSzPts val="990"/>
              <a:buNone/>
            </a:pPr>
            <a:r>
              <a:rPr lang="en" sz="5020"/>
              <a:t>Personal impact</a:t>
            </a:r>
            <a:endParaRPr sz="50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44700" y="189450"/>
            <a:ext cx="70362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Most workers spend 3+ hours/week in meetings</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110" name="Google Shape;110;p17"/>
          <p:cNvSpPr txBox="1">
            <a:spLocks noGrp="1"/>
          </p:cNvSpPr>
          <p:nvPr>
            <p:ph type="body" idx="2"/>
          </p:nvPr>
        </p:nvSpPr>
        <p:spPr>
          <a:xfrm>
            <a:off x="344700" y="4420750"/>
            <a:ext cx="8340600" cy="564000"/>
          </a:xfrm>
          <a:prstGeom prst="rect">
            <a:avLst/>
          </a:prstGeom>
        </p:spPr>
        <p:txBody>
          <a:bodyPr spcFirstLastPara="1" wrap="square" lIns="91425" tIns="91425" rIns="91425" bIns="91425" anchor="t" anchorCtr="0">
            <a:normAutofit/>
          </a:bodyPr>
          <a:lstStyle/>
          <a:p>
            <a:pPr marL="0" lvl="0" indent="0" algn="ctr" rtl="0">
              <a:lnSpc>
                <a:spcPct val="125000"/>
              </a:lnSpc>
              <a:spcBef>
                <a:spcPts val="0"/>
              </a:spcBef>
              <a:spcAft>
                <a:spcPts val="1200"/>
              </a:spcAft>
              <a:buNone/>
            </a:pPr>
            <a:r>
              <a:rPr lang="en"/>
              <a:t>How much time we spend in meetings every week, 2023 vs. 2024</a:t>
            </a:r>
            <a:endParaRPr/>
          </a:p>
        </p:txBody>
      </p:sp>
      <p:pic>
        <p:nvPicPr>
          <p:cNvPr id="111" name="Google Shape;111;p17"/>
          <p:cNvPicPr preferRelativeResize="0"/>
          <p:nvPr/>
        </p:nvPicPr>
        <p:blipFill rotWithShape="1">
          <a:blip r:embed="rId3">
            <a:alphaModFix/>
          </a:blip>
          <a:srcRect l="1181" r="1191"/>
          <a:stretch/>
        </p:blipFill>
        <p:spPr>
          <a:xfrm>
            <a:off x="1660313" y="1316475"/>
            <a:ext cx="5823375" cy="318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44700" y="189450"/>
            <a:ext cx="70362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43% of workers spend 3+ hours </a:t>
            </a:r>
            <a:br>
              <a:rPr lang="en"/>
            </a:br>
            <a:r>
              <a:rPr lang="en"/>
              <a:t>a week scheduling meetings </a:t>
            </a:r>
            <a:endParaRPr/>
          </a:p>
        </p:txBody>
      </p:sp>
      <p:sp>
        <p:nvSpPr>
          <p:cNvPr id="117" name="Google Shape;117;p18"/>
          <p:cNvSpPr txBox="1">
            <a:spLocks noGrp="1"/>
          </p:cNvSpPr>
          <p:nvPr>
            <p:ph type="body" idx="2"/>
          </p:nvPr>
        </p:nvSpPr>
        <p:spPr>
          <a:xfrm>
            <a:off x="1659675" y="4335050"/>
            <a:ext cx="5824800" cy="656100"/>
          </a:xfrm>
          <a:prstGeom prst="rect">
            <a:avLst/>
          </a:prstGeom>
        </p:spPr>
        <p:txBody>
          <a:bodyPr spcFirstLastPara="1" wrap="square" lIns="91425" tIns="91425" rIns="91425" bIns="91425" anchor="t" anchorCtr="0">
            <a:normAutofit/>
          </a:bodyPr>
          <a:lstStyle/>
          <a:p>
            <a:pPr marL="0" lvl="0" indent="0" algn="ctr" rtl="0">
              <a:lnSpc>
                <a:spcPct val="125000"/>
              </a:lnSpc>
              <a:spcBef>
                <a:spcPts val="0"/>
              </a:spcBef>
              <a:spcAft>
                <a:spcPts val="1200"/>
              </a:spcAft>
              <a:buNone/>
            </a:pPr>
            <a:r>
              <a:rPr lang="en"/>
              <a:t>Compared to last year's research, 36% more workers reported spending at least three hours per week scheduling meetings in 2024.</a:t>
            </a:r>
            <a:endParaRPr b="1"/>
          </a:p>
        </p:txBody>
      </p:sp>
      <p:pic>
        <p:nvPicPr>
          <p:cNvPr id="118" name="Google Shape;118;p18"/>
          <p:cNvPicPr preferRelativeResize="0"/>
          <p:nvPr/>
        </p:nvPicPr>
        <p:blipFill rotWithShape="1">
          <a:blip r:embed="rId3">
            <a:alphaModFix/>
          </a:blip>
          <a:srcRect l="1200" r="1190"/>
          <a:stretch/>
        </p:blipFill>
        <p:spPr>
          <a:xfrm>
            <a:off x="1659638" y="1305500"/>
            <a:ext cx="5824727" cy="31819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44700" y="189450"/>
            <a:ext cx="70362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46% of workers are in 3+ meetings every day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4" name="Google Shape;124;p19"/>
          <p:cNvSpPr txBox="1">
            <a:spLocks noGrp="1"/>
          </p:cNvSpPr>
          <p:nvPr>
            <p:ph type="body" idx="2"/>
          </p:nvPr>
        </p:nvSpPr>
        <p:spPr>
          <a:xfrm>
            <a:off x="5316875" y="1255950"/>
            <a:ext cx="3472200" cy="32022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018"/>
              <a:buNone/>
            </a:pPr>
            <a:r>
              <a:rPr lang="en" sz="1117" b="1"/>
              <a:t>How many meetings are you in each day?</a:t>
            </a:r>
            <a:endParaRPr sz="1117" b="1"/>
          </a:p>
          <a:p>
            <a:pPr marL="0" lvl="0" indent="0" algn="l" rtl="0">
              <a:lnSpc>
                <a:spcPct val="125000"/>
              </a:lnSpc>
              <a:spcBef>
                <a:spcPts val="1200"/>
              </a:spcBef>
              <a:spcAft>
                <a:spcPts val="0"/>
              </a:spcAft>
              <a:buSzPts val="1018"/>
              <a:buNone/>
            </a:pPr>
            <a:r>
              <a:rPr lang="en" sz="1117"/>
              <a:t>These numbers go up for certain populations: </a:t>
            </a:r>
            <a:endParaRPr sz="1117"/>
          </a:p>
          <a:p>
            <a:pPr marL="457200" lvl="0" indent="-299561" algn="l" rtl="0">
              <a:lnSpc>
                <a:spcPct val="125000"/>
              </a:lnSpc>
              <a:spcBef>
                <a:spcPts val="1200"/>
              </a:spcBef>
              <a:spcAft>
                <a:spcPts val="0"/>
              </a:spcAft>
              <a:buSzPts val="1118"/>
              <a:buChar char="●"/>
            </a:pPr>
            <a:r>
              <a:rPr lang="en" sz="1117"/>
              <a:t>Half of sales professionals are in five or more hours of meetings every day </a:t>
            </a:r>
            <a:endParaRPr sz="1117"/>
          </a:p>
          <a:p>
            <a:pPr marL="457200" lvl="0" indent="-299561" algn="l" rtl="0">
              <a:lnSpc>
                <a:spcPct val="125000"/>
              </a:lnSpc>
              <a:spcBef>
                <a:spcPts val="0"/>
              </a:spcBef>
              <a:spcAft>
                <a:spcPts val="0"/>
              </a:spcAft>
              <a:buSzPts val="1118"/>
              <a:buChar char="●"/>
            </a:pPr>
            <a:r>
              <a:rPr lang="en" sz="1117"/>
              <a:t>85% of UK workers spend three or more hours per week in meetings, (vs. 78% of U.S. workers)</a:t>
            </a:r>
            <a:endParaRPr sz="1117"/>
          </a:p>
          <a:p>
            <a:pPr marL="457200" lvl="0" indent="-299561" algn="l" rtl="0">
              <a:lnSpc>
                <a:spcPct val="125000"/>
              </a:lnSpc>
              <a:spcBef>
                <a:spcPts val="0"/>
              </a:spcBef>
              <a:spcAft>
                <a:spcPts val="0"/>
              </a:spcAft>
              <a:buSzPts val="1118"/>
              <a:buChar char="●"/>
            </a:pPr>
            <a:r>
              <a:rPr lang="en" sz="1117"/>
              <a:t>59% of enterprise employees spend five or more hours per week in meetings (vs. 32% of SMB employees)</a:t>
            </a:r>
            <a:endParaRPr sz="1117"/>
          </a:p>
        </p:txBody>
      </p:sp>
      <p:pic>
        <p:nvPicPr>
          <p:cNvPr id="125" name="Google Shape;125;p19"/>
          <p:cNvPicPr preferRelativeResize="0"/>
          <p:nvPr/>
        </p:nvPicPr>
        <p:blipFill rotWithShape="1">
          <a:blip r:embed="rId3">
            <a:alphaModFix/>
          </a:blip>
          <a:srcRect l="1181" r="1191"/>
          <a:stretch/>
        </p:blipFill>
        <p:spPr>
          <a:xfrm>
            <a:off x="344700" y="1305500"/>
            <a:ext cx="4774902" cy="2607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44700" y="189450"/>
            <a:ext cx="8547000" cy="20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2680"/>
              <a:t>People are split on whether meetings impact their work-life balance</a:t>
            </a:r>
            <a:endParaRPr sz="2680"/>
          </a:p>
        </p:txBody>
      </p:sp>
      <p:sp>
        <p:nvSpPr>
          <p:cNvPr id="131" name="Google Shape;131;p20"/>
          <p:cNvSpPr txBox="1">
            <a:spLocks noGrp="1"/>
          </p:cNvSpPr>
          <p:nvPr>
            <p:ph type="body" idx="2"/>
          </p:nvPr>
        </p:nvSpPr>
        <p:spPr>
          <a:xfrm>
            <a:off x="6208525" y="1255950"/>
            <a:ext cx="2779200" cy="27843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0"/>
              </a:spcAft>
              <a:buNone/>
            </a:pPr>
            <a:r>
              <a:rPr lang="en"/>
              <a:t>51% of workers report that meetings do not impact their work-life balance</a:t>
            </a:r>
            <a:endParaRPr/>
          </a:p>
          <a:p>
            <a:pPr marL="0" lvl="0" indent="0" algn="l" rtl="0">
              <a:lnSpc>
                <a:spcPct val="125000"/>
              </a:lnSpc>
              <a:spcBef>
                <a:spcPts val="1200"/>
              </a:spcBef>
              <a:spcAft>
                <a:spcPts val="1200"/>
              </a:spcAft>
              <a:buNone/>
            </a:pPr>
            <a:r>
              <a:rPr lang="en"/>
              <a:t>69% report working outside normal business hours to make up for the time they spend in meetings</a:t>
            </a:r>
            <a:endParaRPr/>
          </a:p>
        </p:txBody>
      </p:sp>
      <p:pic>
        <p:nvPicPr>
          <p:cNvPr id="132" name="Google Shape;132;p20"/>
          <p:cNvPicPr preferRelativeResize="0"/>
          <p:nvPr/>
        </p:nvPicPr>
        <p:blipFill rotWithShape="1">
          <a:blip r:embed="rId3">
            <a:alphaModFix/>
          </a:blip>
          <a:srcRect/>
          <a:stretch/>
        </p:blipFill>
        <p:spPr>
          <a:xfrm>
            <a:off x="344700" y="1294375"/>
            <a:ext cx="2745902" cy="2745876"/>
          </a:xfrm>
          <a:prstGeom prst="rect">
            <a:avLst/>
          </a:prstGeom>
          <a:noFill/>
          <a:ln>
            <a:noFill/>
          </a:ln>
        </p:spPr>
      </p:pic>
      <p:sp>
        <p:nvSpPr>
          <p:cNvPr id="133" name="Google Shape;133;p20"/>
          <p:cNvSpPr txBox="1">
            <a:spLocks noGrp="1"/>
          </p:cNvSpPr>
          <p:nvPr>
            <p:ph type="title"/>
          </p:nvPr>
        </p:nvSpPr>
        <p:spPr>
          <a:xfrm>
            <a:off x="476675" y="3964050"/>
            <a:ext cx="2354700" cy="60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t>“Meetings do not impact my work-life balance.”</a:t>
            </a:r>
            <a:endParaRPr sz="1000"/>
          </a:p>
        </p:txBody>
      </p:sp>
      <p:pic>
        <p:nvPicPr>
          <p:cNvPr id="134" name="Google Shape;134;p20"/>
          <p:cNvPicPr preferRelativeResize="0"/>
          <p:nvPr/>
        </p:nvPicPr>
        <p:blipFill rotWithShape="1">
          <a:blip r:embed="rId4">
            <a:alphaModFix/>
          </a:blip>
          <a:srcRect/>
          <a:stretch/>
        </p:blipFill>
        <p:spPr>
          <a:xfrm>
            <a:off x="3202242" y="1294375"/>
            <a:ext cx="2745902" cy="2745876"/>
          </a:xfrm>
          <a:prstGeom prst="rect">
            <a:avLst/>
          </a:prstGeom>
          <a:noFill/>
          <a:ln>
            <a:noFill/>
          </a:ln>
        </p:spPr>
      </p:pic>
      <p:sp>
        <p:nvSpPr>
          <p:cNvPr id="135" name="Google Shape;135;p20"/>
          <p:cNvSpPr txBox="1">
            <a:spLocks noGrp="1"/>
          </p:cNvSpPr>
          <p:nvPr>
            <p:ph type="title"/>
          </p:nvPr>
        </p:nvSpPr>
        <p:spPr>
          <a:xfrm>
            <a:off x="3342600" y="3964050"/>
            <a:ext cx="2605500" cy="60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t>“I have sufficient time for my work and personal life despite meetings.”</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00775" y="1959600"/>
            <a:ext cx="83424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Part three: </a:t>
            </a:r>
            <a:endParaRPr sz="5000"/>
          </a:p>
          <a:p>
            <a:pPr marL="0" lvl="0" indent="0" algn="ctr" rtl="0">
              <a:spcBef>
                <a:spcPts val="0"/>
              </a:spcBef>
              <a:spcAft>
                <a:spcPts val="0"/>
              </a:spcAft>
              <a:buNone/>
            </a:pPr>
            <a:r>
              <a:rPr lang="en" sz="5000"/>
              <a:t>Generational differences</a:t>
            </a:r>
            <a:endParaRPr sz="5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Younger workers are more likely to establish boundaries with their calendar</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146" name="Google Shape;146;p22"/>
          <p:cNvSpPr txBox="1">
            <a:spLocks noGrp="1"/>
          </p:cNvSpPr>
          <p:nvPr>
            <p:ph type="body" idx="2"/>
          </p:nvPr>
        </p:nvSpPr>
        <p:spPr>
          <a:xfrm>
            <a:off x="6503675" y="1472875"/>
            <a:ext cx="23880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When asked</a:t>
            </a:r>
            <a:r>
              <a:rPr lang="en" b="1"/>
              <a:t> “Do you actively establish any guardrails or boundaries around your calendar or block time to protect specific periods for focused work or personal activities?”</a:t>
            </a:r>
            <a:r>
              <a:rPr lang="en"/>
              <a:t>, 67% of Gen Z respondents said they do, compared to 53% of Millennials, 48% of Gen-Xers, and 48% of Baby Boomers. </a:t>
            </a:r>
            <a:endParaRPr/>
          </a:p>
        </p:txBody>
      </p:sp>
      <p:pic>
        <p:nvPicPr>
          <p:cNvPr id="147" name="Google Shape;147;p22"/>
          <p:cNvPicPr preferRelativeResize="0"/>
          <p:nvPr/>
        </p:nvPicPr>
        <p:blipFill rotWithShape="1">
          <a:blip r:embed="rId3">
            <a:alphaModFix/>
          </a:blip>
          <a:srcRect l="1409" r="1409"/>
          <a:stretch/>
        </p:blipFill>
        <p:spPr>
          <a:xfrm>
            <a:off x="344700" y="1305500"/>
            <a:ext cx="6028948" cy="3292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Younger workers feel meetings enhance productivity, are more excited about AI</a:t>
            </a:r>
            <a:endParaRPr/>
          </a:p>
        </p:txBody>
      </p:sp>
      <p:sp>
        <p:nvSpPr>
          <p:cNvPr id="153" name="Google Shape;153;p23"/>
          <p:cNvSpPr/>
          <p:nvPr/>
        </p:nvSpPr>
        <p:spPr>
          <a:xfrm>
            <a:off x="467750" y="1403525"/>
            <a:ext cx="2423100" cy="32004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3"/>
          <p:cNvSpPr txBox="1"/>
          <p:nvPr/>
        </p:nvSpPr>
        <p:spPr>
          <a:xfrm>
            <a:off x="648100" y="1540725"/>
            <a:ext cx="2057400" cy="939600"/>
          </a:xfrm>
          <a:prstGeom prst="rect">
            <a:avLst/>
          </a:prstGeom>
          <a:noFill/>
          <a:ln>
            <a:noFill/>
          </a:ln>
        </p:spPr>
        <p:txBody>
          <a:bodyPr spcFirstLastPara="1" wrap="square" lIns="91375" tIns="91375" rIns="91375" bIns="91375" anchor="t" anchorCtr="0">
            <a:normAutofit/>
          </a:bodyPr>
          <a:lstStyle/>
          <a:p>
            <a:pPr marL="0" marR="0" lvl="0" indent="0" algn="l" rtl="0">
              <a:lnSpc>
                <a:spcPct val="80000"/>
              </a:lnSpc>
              <a:spcBef>
                <a:spcPts val="0"/>
              </a:spcBef>
              <a:spcAft>
                <a:spcPts val="0"/>
              </a:spcAft>
              <a:buClr>
                <a:srgbClr val="E55CFF"/>
              </a:buClr>
              <a:buSzPts val="6370"/>
              <a:buFont typeface="Poppins"/>
              <a:buNone/>
            </a:pPr>
            <a:r>
              <a:rPr lang="en" sz="5500" b="1">
                <a:solidFill>
                  <a:srgbClr val="2D69F6"/>
                </a:solidFill>
                <a:latin typeface="Poppins"/>
                <a:ea typeface="Poppins"/>
                <a:cs typeface="Poppins"/>
                <a:sym typeface="Poppins"/>
              </a:rPr>
              <a:t>70</a:t>
            </a:r>
            <a:r>
              <a:rPr lang="en" sz="5500" b="1" i="0" u="none" strike="noStrike" cap="none">
                <a:solidFill>
                  <a:srgbClr val="2D69F6"/>
                </a:solidFill>
                <a:latin typeface="Poppins"/>
                <a:ea typeface="Poppins"/>
                <a:cs typeface="Poppins"/>
                <a:sym typeface="Poppins"/>
              </a:rPr>
              <a:t>%</a:t>
            </a:r>
            <a:endParaRPr sz="5500">
              <a:solidFill>
                <a:srgbClr val="2D69F6"/>
              </a:solidFill>
            </a:endParaRPr>
          </a:p>
        </p:txBody>
      </p:sp>
      <p:sp>
        <p:nvSpPr>
          <p:cNvPr id="155" name="Google Shape;155;p23"/>
          <p:cNvSpPr txBox="1">
            <a:spLocks noGrp="1"/>
          </p:cNvSpPr>
          <p:nvPr>
            <p:ph type="body" idx="2"/>
          </p:nvPr>
        </p:nvSpPr>
        <p:spPr>
          <a:xfrm>
            <a:off x="648100" y="2287825"/>
            <a:ext cx="2096700" cy="1959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of Gen Z workers and 60% of Millennial workers said the number of meetings they’re in enhances their productivity, vs. only 44% of Gen X workers and 37% of Baby Boomer workers.</a:t>
            </a:r>
            <a:endParaRPr/>
          </a:p>
        </p:txBody>
      </p:sp>
      <p:sp>
        <p:nvSpPr>
          <p:cNvPr id="156" name="Google Shape;156;p23"/>
          <p:cNvSpPr/>
          <p:nvPr/>
        </p:nvSpPr>
        <p:spPr>
          <a:xfrm>
            <a:off x="3139500" y="1403525"/>
            <a:ext cx="2514600" cy="32004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3"/>
          <p:cNvSpPr txBox="1"/>
          <p:nvPr/>
        </p:nvSpPr>
        <p:spPr>
          <a:xfrm>
            <a:off x="3319850" y="1540725"/>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E55CFF"/>
                </a:solidFill>
                <a:latin typeface="Poppins"/>
                <a:ea typeface="Poppins"/>
                <a:cs typeface="Poppins"/>
                <a:sym typeface="Poppins"/>
              </a:rPr>
              <a:t>63%</a:t>
            </a:r>
            <a:endParaRPr sz="5500" b="1">
              <a:solidFill>
                <a:srgbClr val="E55CFF"/>
              </a:solidFill>
              <a:latin typeface="Poppins"/>
              <a:ea typeface="Poppins"/>
              <a:cs typeface="Poppins"/>
              <a:sym typeface="Poppins"/>
            </a:endParaRPr>
          </a:p>
        </p:txBody>
      </p:sp>
      <p:sp>
        <p:nvSpPr>
          <p:cNvPr id="158" name="Google Shape;158;p23"/>
          <p:cNvSpPr txBox="1">
            <a:spLocks noGrp="1"/>
          </p:cNvSpPr>
          <p:nvPr>
            <p:ph type="body" idx="2"/>
          </p:nvPr>
        </p:nvSpPr>
        <p:spPr>
          <a:xfrm>
            <a:off x="3319850" y="2287825"/>
            <a:ext cx="2160600" cy="1959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of Boomers report taking notes by hand, compared to 54% of Gen Z and Millennials, and 59% of Gen X. Millennials are most likely to use AI or automated transcription tools for notetaking (32%).</a:t>
            </a:r>
            <a:endParaRPr/>
          </a:p>
        </p:txBody>
      </p:sp>
      <p:sp>
        <p:nvSpPr>
          <p:cNvPr id="159" name="Google Shape;159;p23"/>
          <p:cNvSpPr/>
          <p:nvPr/>
        </p:nvSpPr>
        <p:spPr>
          <a:xfrm>
            <a:off x="5902750" y="1403525"/>
            <a:ext cx="2971800" cy="3200400"/>
          </a:xfrm>
          <a:prstGeom prst="roundRect">
            <a:avLst>
              <a:gd name="adj" fmla="val 5383"/>
            </a:avLst>
          </a:prstGeom>
          <a:solidFill>
            <a:schemeClr val="lt1"/>
          </a:solidFill>
          <a:ln w="9525" cap="flat" cmpd="sng">
            <a:solidFill>
              <a:srgbClr val="1C4691"/>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3"/>
          <p:cNvSpPr txBox="1"/>
          <p:nvPr/>
        </p:nvSpPr>
        <p:spPr>
          <a:xfrm>
            <a:off x="6083100" y="1540725"/>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1C4691"/>
                </a:solidFill>
                <a:latin typeface="Poppins"/>
                <a:ea typeface="Poppins"/>
                <a:cs typeface="Poppins"/>
                <a:sym typeface="Poppins"/>
              </a:rPr>
              <a:t>64%</a:t>
            </a:r>
            <a:endParaRPr sz="5500" b="1">
              <a:solidFill>
                <a:srgbClr val="1C4691"/>
              </a:solidFill>
              <a:latin typeface="Poppins"/>
              <a:ea typeface="Poppins"/>
              <a:cs typeface="Poppins"/>
              <a:sym typeface="Poppins"/>
            </a:endParaRPr>
          </a:p>
        </p:txBody>
      </p:sp>
      <p:sp>
        <p:nvSpPr>
          <p:cNvPr id="161" name="Google Shape;161;p23"/>
          <p:cNvSpPr txBox="1">
            <a:spLocks noGrp="1"/>
          </p:cNvSpPr>
          <p:nvPr>
            <p:ph type="body" idx="2"/>
          </p:nvPr>
        </p:nvSpPr>
        <p:spPr>
          <a:xfrm>
            <a:off x="6083100" y="2287825"/>
            <a:ext cx="2712600" cy="21789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SzPts val="852"/>
              <a:buNone/>
            </a:pPr>
            <a:r>
              <a:rPr lang="en" sz="1000"/>
              <a:t>When asked what benefits of using AI for productivity they were most excited about, 64% and 59% of Gen Z and Millennials, respectively, called out smart scheduling assistance (compared to 43% and 40% of Gen X and Boomers, respectively). Boomers were most likely to report being unsure or unexcited by using AI for productivity (24%), compared to 3% of Gen Z, 5% of Millennials, and 13% of Gen X.</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994650" y="1959588"/>
            <a:ext cx="71547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20"/>
              <a:t>Part four: </a:t>
            </a:r>
            <a:endParaRPr sz="5020"/>
          </a:p>
          <a:p>
            <a:pPr marL="0" lvl="0" indent="0" algn="ctr" rtl="0">
              <a:spcBef>
                <a:spcPts val="0"/>
              </a:spcBef>
              <a:spcAft>
                <a:spcPts val="0"/>
              </a:spcAft>
              <a:buSzPts val="990"/>
              <a:buNone/>
            </a:pPr>
            <a:r>
              <a:rPr lang="en" sz="5020"/>
              <a:t>Meeting etiquette</a:t>
            </a:r>
            <a:endParaRPr sz="502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Virtual meetings: Eating on camera is the biggest no-no</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172" name="Google Shape;172;p25"/>
          <p:cNvSpPr txBox="1">
            <a:spLocks noGrp="1"/>
          </p:cNvSpPr>
          <p:nvPr>
            <p:ph type="body" idx="2"/>
          </p:nvPr>
        </p:nvSpPr>
        <p:spPr>
          <a:xfrm>
            <a:off x="6503675" y="1472875"/>
            <a:ext cx="23880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For virtual meetings, eating on camera, using phones for personal use, and taking a walk are the 3 least acceptable meeting behaviors. </a:t>
            </a:r>
            <a:endParaRPr/>
          </a:p>
        </p:txBody>
      </p:sp>
      <p:pic>
        <p:nvPicPr>
          <p:cNvPr id="173" name="Google Shape;173;p25"/>
          <p:cNvPicPr preferRelativeResize="0"/>
          <p:nvPr/>
        </p:nvPicPr>
        <p:blipFill rotWithShape="1">
          <a:blip r:embed="rId3">
            <a:alphaModFix/>
          </a:blip>
          <a:srcRect l="1409" r="1409"/>
          <a:stretch/>
        </p:blipFill>
        <p:spPr>
          <a:xfrm>
            <a:off x="344700" y="1305500"/>
            <a:ext cx="6028948" cy="3292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body" idx="2"/>
          </p:nvPr>
        </p:nvSpPr>
        <p:spPr>
          <a:xfrm>
            <a:off x="344700" y="1297400"/>
            <a:ext cx="8349000" cy="2831100"/>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None/>
            </a:pPr>
            <a:r>
              <a:rPr lang="en" sz="1200"/>
              <a:t>In this slide deck, you’ll find rich insights into how meetings are evolving, based on data from over 1,200 business leaders worldwide. </a:t>
            </a:r>
            <a:endParaRPr sz="1200"/>
          </a:p>
          <a:p>
            <a:pPr marL="0" lvl="0" indent="0" algn="l" rtl="0">
              <a:lnSpc>
                <a:spcPct val="125000"/>
              </a:lnSpc>
              <a:spcBef>
                <a:spcPts val="1000"/>
              </a:spcBef>
              <a:spcAft>
                <a:spcPts val="0"/>
              </a:spcAft>
              <a:buNone/>
            </a:pPr>
            <a:r>
              <a:rPr lang="en" sz="1200"/>
              <a:t>These slides are designed for easy copy-pasting into your own internal or external presentations, whether you’re highlighting what kinds of meetings people find valuable, how the meetings we attend affect our productivity, or how attitudes toward meetings differ based on on location, role, age, and more. Feel free to make a copy and use whichever slides you need. We encourage you to use this data to spark discussions and improve meeting culture in your organization!</a:t>
            </a:r>
            <a:endParaRPr sz="1200"/>
          </a:p>
          <a:p>
            <a:pPr marL="0" lvl="0" indent="0" algn="l" rtl="0">
              <a:lnSpc>
                <a:spcPct val="125000"/>
              </a:lnSpc>
              <a:spcBef>
                <a:spcPts val="1000"/>
              </a:spcBef>
              <a:spcAft>
                <a:spcPts val="0"/>
              </a:spcAft>
              <a:buClr>
                <a:schemeClr val="dk1"/>
              </a:buClr>
              <a:buSzPts val="1100"/>
              <a:buFont typeface="Arial"/>
              <a:buNone/>
            </a:pPr>
            <a:r>
              <a:rPr lang="en" sz="1200"/>
              <a:t>For the full report, including a video walkthrough and further recommendations for better meetings, </a:t>
            </a:r>
            <a:br>
              <a:rPr lang="en" sz="1200"/>
            </a:br>
            <a:r>
              <a:rPr lang="en" sz="1200"/>
              <a:t>visit </a:t>
            </a:r>
            <a:r>
              <a:rPr lang="en" sz="1200" u="sng">
                <a:solidFill>
                  <a:srgbClr val="2D69F6"/>
                </a:solidFill>
                <a:hlinkClick r:id="rId3">
                  <a:extLst>
                    <a:ext uri="{A12FA001-AC4F-418D-AE19-62706E023703}">
                      <ahyp:hlinkClr xmlns:ahyp="http://schemas.microsoft.com/office/drawing/2018/hyperlinkcolor" val="tx"/>
                    </a:ext>
                  </a:extLst>
                </a:hlinkClick>
              </a:rPr>
              <a:t>calendly.com/guides/2024-state-of-meetings-report</a:t>
            </a:r>
            <a:r>
              <a:rPr lang="en" sz="1200"/>
              <a:t>.</a:t>
            </a:r>
            <a:endParaRPr sz="1200"/>
          </a:p>
          <a:p>
            <a:pPr marL="0" lvl="0" indent="0" algn="l" rtl="0">
              <a:lnSpc>
                <a:spcPct val="125000"/>
              </a:lnSpc>
              <a:spcBef>
                <a:spcPts val="1000"/>
              </a:spcBef>
              <a:spcAft>
                <a:spcPts val="1000"/>
              </a:spcAft>
              <a:buNone/>
            </a:pPr>
            <a:endParaRPr sz="1200"/>
          </a:p>
        </p:txBody>
      </p:sp>
      <p:sp>
        <p:nvSpPr>
          <p:cNvPr id="50" name="Google Shape;50;p8"/>
          <p:cNvSpPr txBox="1">
            <a:spLocks noGrp="1"/>
          </p:cNvSpPr>
          <p:nvPr>
            <p:ph type="title"/>
          </p:nvPr>
        </p:nvSpPr>
        <p:spPr>
          <a:xfrm>
            <a:off x="344700" y="336350"/>
            <a:ext cx="7234200" cy="7155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Clr>
                <a:srgbClr val="1C4691"/>
              </a:buClr>
              <a:buSzPts val="3000"/>
              <a:buFont typeface="Poppins"/>
              <a:buNone/>
            </a:pPr>
            <a:r>
              <a:rPr lang="en" sz="3000"/>
              <a:t>How to use this deck</a:t>
            </a:r>
            <a:endParaRPr/>
          </a:p>
        </p:txBody>
      </p:sp>
      <p:sp>
        <p:nvSpPr>
          <p:cNvPr id="51" name="Google Shape;51;p8"/>
          <p:cNvSpPr txBox="1"/>
          <p:nvPr/>
        </p:nvSpPr>
        <p:spPr>
          <a:xfrm>
            <a:off x="344700" y="803483"/>
            <a:ext cx="8229600" cy="3864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1C4691"/>
              </a:buClr>
              <a:buSzPts val="1100"/>
              <a:buFont typeface="Poppins"/>
              <a:buNone/>
            </a:pPr>
            <a:r>
              <a:rPr lang="en" sz="1100">
                <a:solidFill>
                  <a:srgbClr val="0A2540"/>
                </a:solidFill>
                <a:latin typeface="Poppins"/>
                <a:ea typeface="Poppins"/>
                <a:cs typeface="Poppins"/>
                <a:sym typeface="Poppins"/>
              </a:rPr>
              <a:t>The State of Meetings 2024</a:t>
            </a:r>
            <a:endParaRPr>
              <a:solidFill>
                <a:srgbClr val="0A254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In-person meetings: Personal phone use is the biggest no-no</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179" name="Google Shape;179;p26"/>
          <p:cNvSpPr txBox="1">
            <a:spLocks noGrp="1"/>
          </p:cNvSpPr>
          <p:nvPr>
            <p:ph type="body" idx="2"/>
          </p:nvPr>
        </p:nvSpPr>
        <p:spPr>
          <a:xfrm>
            <a:off x="6503675" y="1472875"/>
            <a:ext cx="23025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For in-person meetings, using phones for personal use, having side conversations, and eating are the 3 least acceptable behaviors. </a:t>
            </a:r>
            <a:endParaRPr/>
          </a:p>
        </p:txBody>
      </p:sp>
      <p:pic>
        <p:nvPicPr>
          <p:cNvPr id="180" name="Google Shape;180;p26"/>
          <p:cNvPicPr preferRelativeResize="0"/>
          <p:nvPr/>
        </p:nvPicPr>
        <p:blipFill rotWithShape="1">
          <a:blip r:embed="rId3">
            <a:alphaModFix/>
          </a:blip>
          <a:srcRect l="1409" r="1409"/>
          <a:stretch/>
        </p:blipFill>
        <p:spPr>
          <a:xfrm>
            <a:off x="344700" y="1305500"/>
            <a:ext cx="6028948" cy="3292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Meeting etiquette varies widely across different demographics</a:t>
            </a:r>
            <a:endParaRPr/>
          </a:p>
        </p:txBody>
      </p:sp>
      <p:sp>
        <p:nvSpPr>
          <p:cNvPr id="186" name="Google Shape;186;p27"/>
          <p:cNvSpPr/>
          <p:nvPr/>
        </p:nvSpPr>
        <p:spPr>
          <a:xfrm>
            <a:off x="433425" y="1360625"/>
            <a:ext cx="2148900" cy="32004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7"/>
          <p:cNvSpPr txBox="1"/>
          <p:nvPr/>
        </p:nvSpPr>
        <p:spPr>
          <a:xfrm>
            <a:off x="570875" y="1497300"/>
            <a:ext cx="1917600" cy="1295700"/>
          </a:xfrm>
          <a:prstGeom prst="rect">
            <a:avLst/>
          </a:prstGeom>
          <a:noFill/>
          <a:ln>
            <a:noFill/>
          </a:ln>
        </p:spPr>
        <p:txBody>
          <a:bodyPr spcFirstLastPara="1" wrap="square" lIns="91375" tIns="91375" rIns="91375" bIns="91375" anchor="t" anchorCtr="0">
            <a:noAutofit/>
          </a:bodyPr>
          <a:lstStyle/>
          <a:p>
            <a:pPr marL="0" lvl="0" indent="0" algn="l" rtl="0">
              <a:lnSpc>
                <a:spcPct val="100000"/>
              </a:lnSpc>
              <a:spcBef>
                <a:spcPts val="0"/>
              </a:spcBef>
              <a:spcAft>
                <a:spcPts val="0"/>
              </a:spcAft>
              <a:buClr>
                <a:schemeClr val="dk1"/>
              </a:buClr>
              <a:buSzPts val="275"/>
              <a:buFont typeface="Arial"/>
              <a:buNone/>
            </a:pPr>
            <a:r>
              <a:rPr lang="en" sz="1050" b="1">
                <a:solidFill>
                  <a:srgbClr val="2D69F6"/>
                </a:solidFill>
                <a:latin typeface="Poppins"/>
                <a:ea typeface="Poppins"/>
                <a:cs typeface="Poppins"/>
                <a:sym typeface="Poppins"/>
              </a:rPr>
              <a:t>U.S. workers skew slightly more accepting of various meeting behaviors than their </a:t>
            </a:r>
            <a:br>
              <a:rPr lang="en" sz="1050" b="1">
                <a:solidFill>
                  <a:srgbClr val="2D69F6"/>
                </a:solidFill>
                <a:latin typeface="Poppins"/>
                <a:ea typeface="Poppins"/>
                <a:cs typeface="Poppins"/>
                <a:sym typeface="Poppins"/>
              </a:rPr>
            </a:br>
            <a:r>
              <a:rPr lang="en" sz="1050" b="1">
                <a:solidFill>
                  <a:srgbClr val="2D69F6"/>
                </a:solidFill>
                <a:latin typeface="Poppins"/>
                <a:ea typeface="Poppins"/>
                <a:cs typeface="Poppins"/>
                <a:sym typeface="Poppins"/>
              </a:rPr>
              <a:t>UK counterparts</a:t>
            </a:r>
            <a:endParaRPr sz="1050" b="1">
              <a:solidFill>
                <a:srgbClr val="2D69F6"/>
              </a:solidFill>
              <a:latin typeface="Poppins"/>
              <a:ea typeface="Poppins"/>
              <a:cs typeface="Poppins"/>
              <a:sym typeface="Poppins"/>
            </a:endParaRPr>
          </a:p>
          <a:p>
            <a:pPr marL="0" lvl="0" indent="0" algn="l" rtl="0">
              <a:lnSpc>
                <a:spcPct val="85000"/>
              </a:lnSpc>
              <a:spcBef>
                <a:spcPts val="0"/>
              </a:spcBef>
              <a:spcAft>
                <a:spcPts val="0"/>
              </a:spcAft>
              <a:buClr>
                <a:schemeClr val="dk1"/>
              </a:buClr>
              <a:buSzPts val="275"/>
              <a:buFont typeface="Arial"/>
              <a:buNone/>
            </a:pPr>
            <a:endParaRPr sz="1050" b="1">
              <a:solidFill>
                <a:srgbClr val="2D69F6"/>
              </a:solidFill>
              <a:latin typeface="Poppins"/>
              <a:ea typeface="Poppins"/>
              <a:cs typeface="Poppins"/>
              <a:sym typeface="Poppins"/>
            </a:endParaRPr>
          </a:p>
          <a:p>
            <a:pPr marL="0" marR="0" lvl="0" indent="0" algn="l" rtl="0">
              <a:lnSpc>
                <a:spcPct val="85000"/>
              </a:lnSpc>
              <a:spcBef>
                <a:spcPts val="0"/>
              </a:spcBef>
              <a:spcAft>
                <a:spcPts val="0"/>
              </a:spcAft>
              <a:buClr>
                <a:srgbClr val="E55CFF"/>
              </a:buClr>
              <a:buSzPts val="1593"/>
              <a:buFont typeface="Poppins"/>
              <a:buNone/>
            </a:pPr>
            <a:endParaRPr sz="1050" b="1">
              <a:solidFill>
                <a:srgbClr val="2D69F6"/>
              </a:solidFill>
              <a:latin typeface="Poppins"/>
              <a:ea typeface="Poppins"/>
              <a:cs typeface="Poppins"/>
              <a:sym typeface="Poppins"/>
            </a:endParaRPr>
          </a:p>
        </p:txBody>
      </p:sp>
      <p:sp>
        <p:nvSpPr>
          <p:cNvPr id="188" name="Google Shape;188;p27"/>
          <p:cNvSpPr txBox="1">
            <a:spLocks noGrp="1"/>
          </p:cNvSpPr>
          <p:nvPr>
            <p:ph type="body" idx="2"/>
          </p:nvPr>
        </p:nvSpPr>
        <p:spPr>
          <a:xfrm>
            <a:off x="570875" y="2411350"/>
            <a:ext cx="1771800" cy="1584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sz="1000"/>
              <a:t>For example, 72% in the U.S. feel it’s OK to eat off camera compared to 64% in the U.K.</a:t>
            </a:r>
            <a:endParaRPr sz="1000"/>
          </a:p>
        </p:txBody>
      </p:sp>
      <p:sp>
        <p:nvSpPr>
          <p:cNvPr id="189" name="Google Shape;189;p27"/>
          <p:cNvSpPr/>
          <p:nvPr/>
        </p:nvSpPr>
        <p:spPr>
          <a:xfrm>
            <a:off x="2713588" y="1360625"/>
            <a:ext cx="1965900" cy="32004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27"/>
          <p:cNvSpPr txBox="1"/>
          <p:nvPr/>
        </p:nvSpPr>
        <p:spPr>
          <a:xfrm>
            <a:off x="2851038" y="1497300"/>
            <a:ext cx="1712100" cy="668400"/>
          </a:xfrm>
          <a:prstGeom prst="rect">
            <a:avLst/>
          </a:prstGeom>
          <a:noFill/>
          <a:ln>
            <a:noFill/>
          </a:ln>
        </p:spPr>
        <p:txBody>
          <a:bodyPr spcFirstLastPara="1" wrap="square" lIns="91375" tIns="91375" rIns="91375" bIns="913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50" b="1">
                <a:solidFill>
                  <a:srgbClr val="E55CFF"/>
                </a:solidFill>
                <a:latin typeface="Poppins"/>
                <a:ea typeface="Poppins"/>
                <a:cs typeface="Poppins"/>
                <a:sym typeface="Poppins"/>
              </a:rPr>
              <a:t>Remote workers are more comfortable declining meetings</a:t>
            </a:r>
            <a:endParaRPr sz="1050" b="1">
              <a:solidFill>
                <a:srgbClr val="E55CFF"/>
              </a:solidFill>
              <a:latin typeface="Poppins"/>
              <a:ea typeface="Poppins"/>
              <a:cs typeface="Poppins"/>
              <a:sym typeface="Poppins"/>
            </a:endParaRPr>
          </a:p>
        </p:txBody>
      </p:sp>
      <p:sp>
        <p:nvSpPr>
          <p:cNvPr id="191" name="Google Shape;191;p27"/>
          <p:cNvSpPr txBox="1">
            <a:spLocks noGrp="1"/>
          </p:cNvSpPr>
          <p:nvPr>
            <p:ph type="body" idx="2"/>
          </p:nvPr>
        </p:nvSpPr>
        <p:spPr>
          <a:xfrm>
            <a:off x="2851038" y="2411350"/>
            <a:ext cx="1771800" cy="1959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sz="1000"/>
              <a:t>75% of workers in fully remote roles feel it’s appropriate to decline a meeting if it’s scheduled over another meeting — higher than people in fully onsite roles (63%) and people in hybrid roles (69%).</a:t>
            </a:r>
            <a:endParaRPr sz="1000"/>
          </a:p>
        </p:txBody>
      </p:sp>
      <p:sp>
        <p:nvSpPr>
          <p:cNvPr id="192" name="Google Shape;192;p27"/>
          <p:cNvSpPr/>
          <p:nvPr/>
        </p:nvSpPr>
        <p:spPr>
          <a:xfrm>
            <a:off x="4818350" y="1360625"/>
            <a:ext cx="1874400" cy="3200400"/>
          </a:xfrm>
          <a:prstGeom prst="roundRect">
            <a:avLst>
              <a:gd name="adj" fmla="val 5383"/>
            </a:avLst>
          </a:prstGeom>
          <a:solidFill>
            <a:schemeClr val="lt1"/>
          </a:solidFill>
          <a:ln w="9525" cap="flat" cmpd="sng">
            <a:solidFill>
              <a:srgbClr val="1C4691"/>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27"/>
          <p:cNvSpPr txBox="1"/>
          <p:nvPr/>
        </p:nvSpPr>
        <p:spPr>
          <a:xfrm>
            <a:off x="4955800" y="1497300"/>
            <a:ext cx="1626900" cy="809100"/>
          </a:xfrm>
          <a:prstGeom prst="rect">
            <a:avLst/>
          </a:prstGeom>
          <a:noFill/>
          <a:ln>
            <a:noFill/>
          </a:ln>
        </p:spPr>
        <p:txBody>
          <a:bodyPr spcFirstLastPara="1" wrap="square" lIns="91375" tIns="91375" rIns="91375" bIns="91375" anchor="t" anchorCtr="0">
            <a:noAutofit/>
          </a:bodyPr>
          <a:lstStyle/>
          <a:p>
            <a:pPr marL="0" lvl="0" indent="0" algn="l" rtl="0">
              <a:spcBef>
                <a:spcPts val="0"/>
              </a:spcBef>
              <a:spcAft>
                <a:spcPts val="0"/>
              </a:spcAft>
              <a:buClr>
                <a:schemeClr val="dk1"/>
              </a:buClr>
              <a:buSzPts val="1100"/>
              <a:buFont typeface="Arial"/>
              <a:buNone/>
            </a:pPr>
            <a:r>
              <a:rPr lang="en" sz="1050" b="1">
                <a:solidFill>
                  <a:srgbClr val="1C4691"/>
                </a:solidFill>
                <a:latin typeface="Poppins"/>
                <a:ea typeface="Poppins"/>
                <a:cs typeface="Poppins"/>
                <a:sym typeface="Poppins"/>
              </a:rPr>
              <a:t>Education professionals are choosier about meeting times</a:t>
            </a:r>
            <a:endParaRPr sz="1050" b="1">
              <a:solidFill>
                <a:srgbClr val="1C4691"/>
              </a:solidFill>
              <a:latin typeface="Poppins"/>
              <a:ea typeface="Poppins"/>
              <a:cs typeface="Poppins"/>
              <a:sym typeface="Poppins"/>
            </a:endParaRPr>
          </a:p>
        </p:txBody>
      </p:sp>
      <p:sp>
        <p:nvSpPr>
          <p:cNvPr id="194" name="Google Shape;194;p27"/>
          <p:cNvSpPr txBox="1">
            <a:spLocks noGrp="1"/>
          </p:cNvSpPr>
          <p:nvPr>
            <p:ph type="body" idx="2"/>
          </p:nvPr>
        </p:nvSpPr>
        <p:spPr>
          <a:xfrm>
            <a:off x="4955800" y="2411350"/>
            <a:ext cx="1668600" cy="1959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sz="1000"/>
              <a:t>For example, 68% feel it’s not OK to schedule during the lunch hour, compared to 53% of tech workers..</a:t>
            </a:r>
            <a:endParaRPr sz="1000"/>
          </a:p>
        </p:txBody>
      </p:sp>
      <p:sp>
        <p:nvSpPr>
          <p:cNvPr id="195" name="Google Shape;195;p27"/>
          <p:cNvSpPr/>
          <p:nvPr/>
        </p:nvSpPr>
        <p:spPr>
          <a:xfrm>
            <a:off x="6831600" y="1360625"/>
            <a:ext cx="2057400" cy="3200400"/>
          </a:xfrm>
          <a:prstGeom prst="roundRect">
            <a:avLst>
              <a:gd name="adj" fmla="val 5383"/>
            </a:avLst>
          </a:prstGeom>
          <a:solidFill>
            <a:schemeClr val="lt1"/>
          </a:solidFill>
          <a:ln w="9525" cap="flat" cmpd="sng">
            <a:solidFill>
              <a:srgbClr val="BB32D5"/>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27"/>
          <p:cNvSpPr txBox="1"/>
          <p:nvPr/>
        </p:nvSpPr>
        <p:spPr>
          <a:xfrm>
            <a:off x="6969050" y="1497300"/>
            <a:ext cx="1712100" cy="809100"/>
          </a:xfrm>
          <a:prstGeom prst="rect">
            <a:avLst/>
          </a:prstGeom>
          <a:noFill/>
          <a:ln>
            <a:noFill/>
          </a:ln>
        </p:spPr>
        <p:txBody>
          <a:bodyPr spcFirstLastPara="1" wrap="square" lIns="91375" tIns="91375" rIns="91375" bIns="91375" anchor="t" anchorCtr="0">
            <a:noAutofit/>
          </a:bodyPr>
          <a:lstStyle/>
          <a:p>
            <a:pPr marL="0" lvl="0" indent="0" algn="l" rtl="0">
              <a:spcBef>
                <a:spcPts val="0"/>
              </a:spcBef>
              <a:spcAft>
                <a:spcPts val="0"/>
              </a:spcAft>
              <a:buClr>
                <a:schemeClr val="dk1"/>
              </a:buClr>
              <a:buSzPts val="1100"/>
              <a:buFont typeface="Arial"/>
              <a:buNone/>
            </a:pPr>
            <a:r>
              <a:rPr lang="en" sz="1050" b="1">
                <a:solidFill>
                  <a:srgbClr val="BB32D5"/>
                </a:solidFill>
                <a:latin typeface="Poppins"/>
                <a:ea typeface="Poppins"/>
                <a:cs typeface="Poppins"/>
                <a:sym typeface="Poppins"/>
              </a:rPr>
              <a:t>Baby Boomers are less likely to approve of “al fresco” meetings</a:t>
            </a:r>
            <a:endParaRPr sz="1050" b="1">
              <a:solidFill>
                <a:srgbClr val="BB32D5"/>
              </a:solidFill>
              <a:latin typeface="Poppins"/>
              <a:ea typeface="Poppins"/>
              <a:cs typeface="Poppins"/>
              <a:sym typeface="Poppins"/>
            </a:endParaRPr>
          </a:p>
        </p:txBody>
      </p:sp>
      <p:sp>
        <p:nvSpPr>
          <p:cNvPr id="197" name="Google Shape;197;p27"/>
          <p:cNvSpPr txBox="1">
            <a:spLocks noGrp="1"/>
          </p:cNvSpPr>
          <p:nvPr>
            <p:ph type="body" idx="2"/>
          </p:nvPr>
        </p:nvSpPr>
        <p:spPr>
          <a:xfrm>
            <a:off x="6969050" y="2411350"/>
            <a:ext cx="1828500" cy="19590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None/>
            </a:pPr>
            <a:r>
              <a:rPr lang="en" sz="1000"/>
              <a:t>56% of Baby Boomers find sitting outdoors or away from the workstation during virtual meetings unacceptable, compared to 44% of Gen Z, 41% of Millennials, and 47% of Gen X workers.</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400775" y="1203625"/>
            <a:ext cx="8342400" cy="27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Part five: </a:t>
            </a:r>
            <a:endParaRPr sz="5000"/>
          </a:p>
          <a:p>
            <a:pPr marL="0" lvl="0" indent="0" algn="ctr" rtl="0">
              <a:spcBef>
                <a:spcPts val="0"/>
              </a:spcBef>
              <a:spcAft>
                <a:spcPts val="0"/>
              </a:spcAft>
              <a:buNone/>
            </a:pPr>
            <a:r>
              <a:rPr lang="en" sz="5000"/>
              <a:t>How different roles experience meetings</a:t>
            </a:r>
            <a:endParaRPr sz="5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Sales teams and meetings</a:t>
            </a:r>
            <a:endParaRPr/>
          </a:p>
        </p:txBody>
      </p:sp>
      <p:sp>
        <p:nvSpPr>
          <p:cNvPr id="208" name="Google Shape;208;p29"/>
          <p:cNvSpPr/>
          <p:nvPr/>
        </p:nvSpPr>
        <p:spPr>
          <a:xfrm>
            <a:off x="467750" y="1218300"/>
            <a:ext cx="2606100" cy="27069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9"/>
          <p:cNvSpPr txBox="1"/>
          <p:nvPr/>
        </p:nvSpPr>
        <p:spPr>
          <a:xfrm>
            <a:off x="636350"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2D69F6"/>
                </a:solidFill>
                <a:latin typeface="Poppins"/>
                <a:ea typeface="Poppins"/>
                <a:cs typeface="Poppins"/>
                <a:sym typeface="Poppins"/>
              </a:rPr>
              <a:t>50%</a:t>
            </a:r>
            <a:endParaRPr sz="5500" b="1">
              <a:solidFill>
                <a:srgbClr val="2D69F6"/>
              </a:solidFill>
              <a:latin typeface="Poppins"/>
              <a:ea typeface="Poppins"/>
              <a:cs typeface="Poppins"/>
              <a:sym typeface="Poppins"/>
            </a:endParaRPr>
          </a:p>
        </p:txBody>
      </p:sp>
      <p:sp>
        <p:nvSpPr>
          <p:cNvPr id="210" name="Google Shape;210;p29"/>
          <p:cNvSpPr txBox="1">
            <a:spLocks noGrp="1"/>
          </p:cNvSpPr>
          <p:nvPr>
            <p:ph type="body" idx="2"/>
          </p:nvPr>
        </p:nvSpPr>
        <p:spPr>
          <a:xfrm>
            <a:off x="636350" y="2111200"/>
            <a:ext cx="2268900" cy="18141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b="1"/>
              <a:t>Sales professionals have the most meetings</a:t>
            </a:r>
            <a:r>
              <a:rPr lang="en"/>
              <a:t> of every role we surveyed — half of them spend five or more hours in meetings every day.</a:t>
            </a:r>
            <a:endParaRPr/>
          </a:p>
        </p:txBody>
      </p:sp>
      <p:sp>
        <p:nvSpPr>
          <p:cNvPr id="211" name="Google Shape;211;p29"/>
          <p:cNvSpPr/>
          <p:nvPr/>
        </p:nvSpPr>
        <p:spPr>
          <a:xfrm>
            <a:off x="3299725" y="1218300"/>
            <a:ext cx="2606100" cy="27069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9"/>
          <p:cNvSpPr txBox="1"/>
          <p:nvPr/>
        </p:nvSpPr>
        <p:spPr>
          <a:xfrm>
            <a:off x="3468325"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E55CFF"/>
                </a:solidFill>
                <a:latin typeface="Poppins"/>
                <a:ea typeface="Poppins"/>
                <a:cs typeface="Poppins"/>
                <a:sym typeface="Poppins"/>
              </a:rPr>
              <a:t>72%</a:t>
            </a:r>
            <a:endParaRPr sz="5500" b="1">
              <a:solidFill>
                <a:srgbClr val="E55CFF"/>
              </a:solidFill>
              <a:latin typeface="Poppins"/>
              <a:ea typeface="Poppins"/>
              <a:cs typeface="Poppins"/>
              <a:sym typeface="Poppins"/>
            </a:endParaRPr>
          </a:p>
        </p:txBody>
      </p:sp>
      <p:sp>
        <p:nvSpPr>
          <p:cNvPr id="213" name="Google Shape;213;p29"/>
          <p:cNvSpPr txBox="1">
            <a:spLocks noGrp="1"/>
          </p:cNvSpPr>
          <p:nvPr>
            <p:ph type="body" idx="2"/>
          </p:nvPr>
        </p:nvSpPr>
        <p:spPr>
          <a:xfrm>
            <a:off x="3468325" y="2111200"/>
            <a:ext cx="2079000" cy="18141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The majority of salespeople admit </a:t>
            </a:r>
            <a:r>
              <a:rPr lang="en" b="1"/>
              <a:t>they sometimes work longer hours due to the number of meetings</a:t>
            </a:r>
            <a:r>
              <a:rPr lang="en"/>
              <a:t> they attend.</a:t>
            </a:r>
            <a:endParaRPr/>
          </a:p>
        </p:txBody>
      </p:sp>
      <p:sp>
        <p:nvSpPr>
          <p:cNvPr id="214" name="Google Shape;214;p29"/>
          <p:cNvSpPr/>
          <p:nvPr/>
        </p:nvSpPr>
        <p:spPr>
          <a:xfrm>
            <a:off x="6131700" y="1218300"/>
            <a:ext cx="2606100" cy="2706900"/>
          </a:xfrm>
          <a:prstGeom prst="roundRect">
            <a:avLst>
              <a:gd name="adj" fmla="val 5383"/>
            </a:avLst>
          </a:prstGeom>
          <a:solidFill>
            <a:schemeClr val="lt1"/>
          </a:solidFill>
          <a:ln w="9525" cap="flat" cmpd="sng">
            <a:solidFill>
              <a:srgbClr val="1C4691"/>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p29"/>
          <p:cNvSpPr txBox="1"/>
          <p:nvPr/>
        </p:nvSpPr>
        <p:spPr>
          <a:xfrm>
            <a:off x="6300300"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1C4691"/>
                </a:solidFill>
                <a:latin typeface="Poppins"/>
                <a:ea typeface="Poppins"/>
                <a:cs typeface="Poppins"/>
                <a:sym typeface="Poppins"/>
              </a:rPr>
              <a:t>41%</a:t>
            </a:r>
            <a:endParaRPr sz="5500" b="1">
              <a:solidFill>
                <a:srgbClr val="1C4691"/>
              </a:solidFill>
              <a:latin typeface="Poppins"/>
              <a:ea typeface="Poppins"/>
              <a:cs typeface="Poppins"/>
              <a:sym typeface="Poppins"/>
            </a:endParaRPr>
          </a:p>
        </p:txBody>
      </p:sp>
      <p:sp>
        <p:nvSpPr>
          <p:cNvPr id="216" name="Google Shape;216;p29"/>
          <p:cNvSpPr txBox="1">
            <a:spLocks noGrp="1"/>
          </p:cNvSpPr>
          <p:nvPr>
            <p:ph type="body" idx="2"/>
          </p:nvPr>
        </p:nvSpPr>
        <p:spPr>
          <a:xfrm>
            <a:off x="6300300" y="2111200"/>
            <a:ext cx="2152200" cy="17712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SzPts val="1100"/>
              <a:buNone/>
            </a:pPr>
            <a:r>
              <a:rPr lang="en"/>
              <a:t>Sales have the </a:t>
            </a:r>
            <a:r>
              <a:rPr lang="en" b="1"/>
              <a:t>highest percentage of meetings with people outside their organization</a:t>
            </a:r>
            <a:r>
              <a:rPr lang="en"/>
              <a:t>. 41% of sales pros report that at least 41% of their meetings are with external-only attendees.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CX teams and meetings</a:t>
            </a:r>
            <a:endParaRPr/>
          </a:p>
        </p:txBody>
      </p:sp>
      <p:sp>
        <p:nvSpPr>
          <p:cNvPr id="222" name="Google Shape;222;p30"/>
          <p:cNvSpPr/>
          <p:nvPr/>
        </p:nvSpPr>
        <p:spPr>
          <a:xfrm>
            <a:off x="467750" y="1218300"/>
            <a:ext cx="2514600" cy="29436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30"/>
          <p:cNvSpPr txBox="1"/>
          <p:nvPr/>
        </p:nvSpPr>
        <p:spPr>
          <a:xfrm>
            <a:off x="636350"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2D69F6"/>
                </a:solidFill>
                <a:latin typeface="Poppins"/>
                <a:ea typeface="Poppins"/>
                <a:cs typeface="Poppins"/>
                <a:sym typeface="Poppins"/>
              </a:rPr>
              <a:t>50%</a:t>
            </a:r>
            <a:endParaRPr sz="5500" b="1">
              <a:solidFill>
                <a:srgbClr val="2D69F6"/>
              </a:solidFill>
              <a:latin typeface="Poppins"/>
              <a:ea typeface="Poppins"/>
              <a:cs typeface="Poppins"/>
              <a:sym typeface="Poppins"/>
            </a:endParaRPr>
          </a:p>
        </p:txBody>
      </p:sp>
      <p:sp>
        <p:nvSpPr>
          <p:cNvPr id="224" name="Google Shape;224;p30"/>
          <p:cNvSpPr txBox="1">
            <a:spLocks noGrp="1"/>
          </p:cNvSpPr>
          <p:nvPr>
            <p:ph type="body" idx="2"/>
          </p:nvPr>
        </p:nvSpPr>
        <p:spPr>
          <a:xfrm>
            <a:off x="636350" y="2111200"/>
            <a:ext cx="2268900" cy="20508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CX professionals have the lowest boundaries around their calendar time of all of the roles we surveyed, with </a:t>
            </a:r>
            <a:r>
              <a:rPr lang="en" b="1"/>
              <a:t>50% admitting they never or only occasionally create boundaries </a:t>
            </a:r>
            <a:r>
              <a:rPr lang="en"/>
              <a:t>to safeguard specific time.</a:t>
            </a:r>
            <a:endParaRPr/>
          </a:p>
        </p:txBody>
      </p:sp>
      <p:sp>
        <p:nvSpPr>
          <p:cNvPr id="225" name="Google Shape;225;p30"/>
          <p:cNvSpPr/>
          <p:nvPr/>
        </p:nvSpPr>
        <p:spPr>
          <a:xfrm>
            <a:off x="3208375" y="1218300"/>
            <a:ext cx="2788800" cy="29436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0"/>
          <p:cNvSpPr txBox="1"/>
          <p:nvPr/>
        </p:nvSpPr>
        <p:spPr>
          <a:xfrm>
            <a:off x="3376975"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E55CFF"/>
                </a:solidFill>
                <a:latin typeface="Poppins"/>
                <a:ea typeface="Poppins"/>
                <a:cs typeface="Poppins"/>
                <a:sym typeface="Poppins"/>
              </a:rPr>
              <a:t>68%</a:t>
            </a:r>
            <a:endParaRPr sz="5500" b="1">
              <a:solidFill>
                <a:srgbClr val="E55CFF"/>
              </a:solidFill>
              <a:latin typeface="Poppins"/>
              <a:ea typeface="Poppins"/>
              <a:cs typeface="Poppins"/>
              <a:sym typeface="Poppins"/>
            </a:endParaRPr>
          </a:p>
        </p:txBody>
      </p:sp>
      <p:sp>
        <p:nvSpPr>
          <p:cNvPr id="227" name="Google Shape;227;p30"/>
          <p:cNvSpPr txBox="1">
            <a:spLocks noGrp="1"/>
          </p:cNvSpPr>
          <p:nvPr>
            <p:ph type="body" idx="2"/>
          </p:nvPr>
        </p:nvSpPr>
        <p:spPr>
          <a:xfrm>
            <a:off x="3376975" y="2111200"/>
            <a:ext cx="2420400" cy="20508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Out of all the roles we surveyed, </a:t>
            </a:r>
            <a:r>
              <a:rPr lang="en" b="1"/>
              <a:t>CX spends the least amount of time scheduling meetings</a:t>
            </a:r>
            <a:r>
              <a:rPr lang="en"/>
              <a:t>: 68% of CX professionals spend less than 2 hours per week on scheduling.</a:t>
            </a:r>
            <a:endParaRPr/>
          </a:p>
        </p:txBody>
      </p:sp>
      <p:sp>
        <p:nvSpPr>
          <p:cNvPr id="228" name="Google Shape;228;p30"/>
          <p:cNvSpPr/>
          <p:nvPr/>
        </p:nvSpPr>
        <p:spPr>
          <a:xfrm>
            <a:off x="6223200" y="1218300"/>
            <a:ext cx="2514600" cy="2943600"/>
          </a:xfrm>
          <a:prstGeom prst="roundRect">
            <a:avLst>
              <a:gd name="adj" fmla="val 5383"/>
            </a:avLst>
          </a:prstGeom>
          <a:solidFill>
            <a:schemeClr val="lt1"/>
          </a:solidFill>
          <a:ln w="9525" cap="flat" cmpd="sng">
            <a:solidFill>
              <a:srgbClr val="1C4691"/>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30"/>
          <p:cNvSpPr txBox="1"/>
          <p:nvPr/>
        </p:nvSpPr>
        <p:spPr>
          <a:xfrm>
            <a:off x="6391800"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1C4691"/>
                </a:solidFill>
                <a:latin typeface="Poppins"/>
                <a:ea typeface="Poppins"/>
                <a:cs typeface="Poppins"/>
                <a:sym typeface="Poppins"/>
              </a:rPr>
              <a:t>74%</a:t>
            </a:r>
            <a:endParaRPr sz="5500" b="1">
              <a:solidFill>
                <a:srgbClr val="1C4691"/>
              </a:solidFill>
              <a:latin typeface="Poppins"/>
              <a:ea typeface="Poppins"/>
              <a:cs typeface="Poppins"/>
              <a:sym typeface="Poppins"/>
            </a:endParaRPr>
          </a:p>
        </p:txBody>
      </p:sp>
      <p:sp>
        <p:nvSpPr>
          <p:cNvPr id="230" name="Google Shape;230;p30"/>
          <p:cNvSpPr txBox="1">
            <a:spLocks noGrp="1"/>
          </p:cNvSpPr>
          <p:nvPr>
            <p:ph type="body" idx="2"/>
          </p:nvPr>
        </p:nvSpPr>
        <p:spPr>
          <a:xfrm>
            <a:off x="6391800" y="2111200"/>
            <a:ext cx="2268900" cy="18141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SzPts val="1100"/>
              <a:buNone/>
            </a:pPr>
            <a:r>
              <a:rPr lang="en" b="1"/>
              <a:t>CX professionals have the highest proportion of meetings with people inside their organization</a:t>
            </a:r>
            <a:r>
              <a:rPr lang="en"/>
              <a:t> — 74% report that at least 41% of their meetings are with internal-only attendees.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HR teams and meetings</a:t>
            </a:r>
            <a:endParaRPr/>
          </a:p>
        </p:txBody>
      </p:sp>
      <p:sp>
        <p:nvSpPr>
          <p:cNvPr id="236" name="Google Shape;236;p31"/>
          <p:cNvSpPr/>
          <p:nvPr/>
        </p:nvSpPr>
        <p:spPr>
          <a:xfrm>
            <a:off x="1799575" y="1218300"/>
            <a:ext cx="2514600" cy="27069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31"/>
          <p:cNvSpPr txBox="1"/>
          <p:nvPr/>
        </p:nvSpPr>
        <p:spPr>
          <a:xfrm>
            <a:off x="1968175"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2D69F6"/>
                </a:solidFill>
                <a:latin typeface="Poppins"/>
                <a:ea typeface="Poppins"/>
                <a:cs typeface="Poppins"/>
                <a:sym typeface="Poppins"/>
              </a:rPr>
              <a:t>56%</a:t>
            </a:r>
            <a:endParaRPr sz="5500" b="1">
              <a:solidFill>
                <a:srgbClr val="2D69F6"/>
              </a:solidFill>
              <a:latin typeface="Poppins"/>
              <a:ea typeface="Poppins"/>
              <a:cs typeface="Poppins"/>
              <a:sym typeface="Poppins"/>
            </a:endParaRPr>
          </a:p>
        </p:txBody>
      </p:sp>
      <p:sp>
        <p:nvSpPr>
          <p:cNvPr id="238" name="Google Shape;238;p31"/>
          <p:cNvSpPr txBox="1">
            <a:spLocks noGrp="1"/>
          </p:cNvSpPr>
          <p:nvPr>
            <p:ph type="body" idx="2"/>
          </p:nvPr>
        </p:nvSpPr>
        <p:spPr>
          <a:xfrm>
            <a:off x="1968175" y="2111200"/>
            <a:ext cx="2186700" cy="18141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of HR professionals believe that the </a:t>
            </a:r>
            <a:r>
              <a:rPr lang="en" b="1"/>
              <a:t>meetings they attend impact their work-life balance</a:t>
            </a:r>
            <a:r>
              <a:rPr lang="en"/>
              <a:t>.</a:t>
            </a:r>
            <a:endParaRPr/>
          </a:p>
        </p:txBody>
      </p:sp>
      <p:sp>
        <p:nvSpPr>
          <p:cNvPr id="239" name="Google Shape;239;p31"/>
          <p:cNvSpPr/>
          <p:nvPr/>
        </p:nvSpPr>
        <p:spPr>
          <a:xfrm>
            <a:off x="4555625" y="1218300"/>
            <a:ext cx="2788800" cy="27069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31"/>
          <p:cNvSpPr txBox="1"/>
          <p:nvPr/>
        </p:nvSpPr>
        <p:spPr>
          <a:xfrm>
            <a:off x="4724225"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E55CFF"/>
                </a:solidFill>
                <a:latin typeface="Poppins"/>
                <a:ea typeface="Poppins"/>
                <a:cs typeface="Poppins"/>
                <a:sym typeface="Poppins"/>
              </a:rPr>
              <a:t>71%</a:t>
            </a:r>
            <a:endParaRPr sz="5500" b="1">
              <a:solidFill>
                <a:srgbClr val="E55CFF"/>
              </a:solidFill>
              <a:latin typeface="Poppins"/>
              <a:ea typeface="Poppins"/>
              <a:cs typeface="Poppins"/>
              <a:sym typeface="Poppins"/>
            </a:endParaRPr>
          </a:p>
        </p:txBody>
      </p:sp>
      <p:sp>
        <p:nvSpPr>
          <p:cNvPr id="241" name="Google Shape;241;p31"/>
          <p:cNvSpPr txBox="1">
            <a:spLocks noGrp="1"/>
          </p:cNvSpPr>
          <p:nvPr>
            <p:ph type="body" idx="2"/>
          </p:nvPr>
        </p:nvSpPr>
        <p:spPr>
          <a:xfrm>
            <a:off x="4724225" y="2111200"/>
            <a:ext cx="2529000" cy="1814100"/>
          </a:xfrm>
          <a:prstGeom prst="rect">
            <a:avLst/>
          </a:prstGeom>
        </p:spPr>
        <p:txBody>
          <a:bodyPr spcFirstLastPara="1" wrap="square" lIns="91425" tIns="91425" rIns="91425" bIns="91425" anchor="t" anchorCtr="0">
            <a:normAutofit lnSpcReduction="10000"/>
          </a:bodyPr>
          <a:lstStyle/>
          <a:p>
            <a:pPr marL="0" lvl="0" indent="0" algn="l" rtl="0">
              <a:lnSpc>
                <a:spcPct val="125000"/>
              </a:lnSpc>
              <a:spcBef>
                <a:spcPts val="0"/>
              </a:spcBef>
              <a:spcAft>
                <a:spcPts val="1200"/>
              </a:spcAft>
              <a:buNone/>
            </a:pPr>
            <a:r>
              <a:rPr lang="en"/>
              <a:t>Compared to other roles, </a:t>
            </a:r>
            <a:br>
              <a:rPr lang="en"/>
            </a:br>
            <a:r>
              <a:rPr lang="en" b="1"/>
              <a:t>HR professionals reported </a:t>
            </a:r>
            <a:br>
              <a:rPr lang="en" b="1"/>
            </a:br>
            <a:r>
              <a:rPr lang="en" b="1"/>
              <a:t>the highest productivity enhancement for team projects</a:t>
            </a:r>
            <a:r>
              <a:rPr lang="en"/>
              <a:t>: 71% feel the number of meetings they attend positively impacts their ability to move team projects forward.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Marketing</a:t>
            </a:r>
            <a:endParaRPr/>
          </a:p>
        </p:txBody>
      </p:sp>
      <p:sp>
        <p:nvSpPr>
          <p:cNvPr id="247" name="Google Shape;247;p32"/>
          <p:cNvSpPr/>
          <p:nvPr/>
        </p:nvSpPr>
        <p:spPr>
          <a:xfrm>
            <a:off x="1761613" y="1218300"/>
            <a:ext cx="2606100" cy="2706900"/>
          </a:xfrm>
          <a:prstGeom prst="roundRect">
            <a:avLst>
              <a:gd name="adj" fmla="val 5383"/>
            </a:avLst>
          </a:prstGeom>
          <a:solidFill>
            <a:schemeClr val="lt1"/>
          </a:solidFill>
          <a:ln w="9525" cap="flat" cmpd="sng">
            <a:solidFill>
              <a:srgbClr val="2D69F6"/>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8" name="Google Shape;248;p32"/>
          <p:cNvSpPr txBox="1"/>
          <p:nvPr/>
        </p:nvSpPr>
        <p:spPr>
          <a:xfrm>
            <a:off x="1930213"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2D69F6"/>
                </a:solidFill>
                <a:latin typeface="Poppins"/>
                <a:ea typeface="Poppins"/>
                <a:cs typeface="Poppins"/>
                <a:sym typeface="Poppins"/>
              </a:rPr>
              <a:t>69%</a:t>
            </a:r>
            <a:endParaRPr sz="5500" b="1">
              <a:solidFill>
                <a:srgbClr val="2D69F6"/>
              </a:solidFill>
              <a:latin typeface="Poppins"/>
              <a:ea typeface="Poppins"/>
              <a:cs typeface="Poppins"/>
              <a:sym typeface="Poppins"/>
            </a:endParaRPr>
          </a:p>
        </p:txBody>
      </p:sp>
      <p:sp>
        <p:nvSpPr>
          <p:cNvPr id="249" name="Google Shape;249;p32"/>
          <p:cNvSpPr txBox="1">
            <a:spLocks noGrp="1"/>
          </p:cNvSpPr>
          <p:nvPr>
            <p:ph type="body" idx="2"/>
          </p:nvPr>
        </p:nvSpPr>
        <p:spPr>
          <a:xfrm>
            <a:off x="1930213" y="2111200"/>
            <a:ext cx="2263800" cy="18141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Marketers were the likeliest to report that the </a:t>
            </a:r>
            <a:r>
              <a:rPr lang="en" b="1"/>
              <a:t>meetings they attend help them move their individual projects forward</a:t>
            </a:r>
            <a:r>
              <a:rPr lang="en"/>
              <a:t> — 69% of them believe that to be the case.</a:t>
            </a:r>
            <a:endParaRPr/>
          </a:p>
        </p:txBody>
      </p:sp>
      <p:sp>
        <p:nvSpPr>
          <p:cNvPr id="250" name="Google Shape;250;p32"/>
          <p:cNvSpPr/>
          <p:nvPr/>
        </p:nvSpPr>
        <p:spPr>
          <a:xfrm>
            <a:off x="4593588" y="1218300"/>
            <a:ext cx="2788800" cy="2706900"/>
          </a:xfrm>
          <a:prstGeom prst="roundRect">
            <a:avLst>
              <a:gd name="adj" fmla="val 5383"/>
            </a:avLst>
          </a:prstGeom>
          <a:solidFill>
            <a:schemeClr val="lt1"/>
          </a:solidFill>
          <a:ln w="9525" cap="flat" cmpd="sng">
            <a:solidFill>
              <a:srgbClr val="E55CFF"/>
            </a:solidFill>
            <a:prstDash val="solid"/>
            <a:round/>
            <a:headEnd type="none" w="sm" len="sm"/>
            <a:tailEnd type="none" w="sm" len="sm"/>
          </a:ln>
          <a:effectLst>
            <a:outerShdw blurRad="214313" dist="76200" dir="5400000" algn="bl" rotWithShape="0">
              <a:srgbClr val="000000">
                <a:alpha val="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32"/>
          <p:cNvSpPr txBox="1"/>
          <p:nvPr/>
        </p:nvSpPr>
        <p:spPr>
          <a:xfrm>
            <a:off x="4762188" y="1355500"/>
            <a:ext cx="2057400" cy="939600"/>
          </a:xfrm>
          <a:prstGeom prst="rect">
            <a:avLst/>
          </a:prstGeom>
          <a:noFill/>
          <a:ln>
            <a:noFill/>
          </a:ln>
        </p:spPr>
        <p:txBody>
          <a:bodyPr spcFirstLastPara="1" wrap="square" lIns="91375" tIns="91375" rIns="91375" bIns="91375" anchor="t" anchorCtr="0">
            <a:normAutofit/>
          </a:bodyPr>
          <a:lstStyle/>
          <a:p>
            <a:pPr marL="0" lvl="0" indent="0" algn="l" rtl="0">
              <a:lnSpc>
                <a:spcPct val="80000"/>
              </a:lnSpc>
              <a:spcBef>
                <a:spcPts val="0"/>
              </a:spcBef>
              <a:spcAft>
                <a:spcPts val="0"/>
              </a:spcAft>
              <a:buClr>
                <a:schemeClr val="dk1"/>
              </a:buClr>
              <a:buSzPts val="1100"/>
              <a:buFont typeface="Arial"/>
              <a:buNone/>
            </a:pPr>
            <a:r>
              <a:rPr lang="en" sz="5500" b="1">
                <a:solidFill>
                  <a:srgbClr val="E55CFF"/>
                </a:solidFill>
                <a:latin typeface="Poppins"/>
                <a:ea typeface="Poppins"/>
                <a:cs typeface="Poppins"/>
                <a:sym typeface="Poppins"/>
              </a:rPr>
              <a:t>41%</a:t>
            </a:r>
            <a:endParaRPr sz="5500" b="1">
              <a:solidFill>
                <a:srgbClr val="E55CFF"/>
              </a:solidFill>
              <a:latin typeface="Poppins"/>
              <a:ea typeface="Poppins"/>
              <a:cs typeface="Poppins"/>
              <a:sym typeface="Poppins"/>
            </a:endParaRPr>
          </a:p>
        </p:txBody>
      </p:sp>
      <p:sp>
        <p:nvSpPr>
          <p:cNvPr id="252" name="Google Shape;252;p32"/>
          <p:cNvSpPr txBox="1">
            <a:spLocks noGrp="1"/>
          </p:cNvSpPr>
          <p:nvPr>
            <p:ph type="body" idx="2"/>
          </p:nvPr>
        </p:nvSpPr>
        <p:spPr>
          <a:xfrm>
            <a:off x="4762188" y="2111200"/>
            <a:ext cx="2437500" cy="18141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Marketers are the </a:t>
            </a:r>
            <a:r>
              <a:rPr lang="en" b="1"/>
              <a:t>most likely to intervene during meetings “when someone asks a very unrelated question” </a:t>
            </a:r>
            <a:r>
              <a:rPr lang="en"/>
              <a:t>— 41% feel that’s appropriate, compared to 32% of sales or HR professionals.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994650" y="1959588"/>
            <a:ext cx="71547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20"/>
              <a:t>Part six: </a:t>
            </a:r>
            <a:endParaRPr sz="5020"/>
          </a:p>
          <a:p>
            <a:pPr marL="0" lvl="0" indent="0" algn="ctr" rtl="0">
              <a:spcBef>
                <a:spcPts val="0"/>
              </a:spcBef>
              <a:spcAft>
                <a:spcPts val="0"/>
              </a:spcAft>
              <a:buSzPts val="990"/>
              <a:buNone/>
            </a:pPr>
            <a:r>
              <a:rPr lang="en" sz="5020"/>
              <a:t>The role of AI</a:t>
            </a:r>
            <a:endParaRPr sz="502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344700" y="189450"/>
            <a:ext cx="85470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‘Smart scheduling assistance’ is the #1 benefit of AI workers are excited about</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263" name="Google Shape;263;p34"/>
          <p:cNvSpPr txBox="1">
            <a:spLocks noGrp="1"/>
          </p:cNvSpPr>
          <p:nvPr>
            <p:ph type="body" idx="2"/>
          </p:nvPr>
        </p:nvSpPr>
        <p:spPr>
          <a:xfrm>
            <a:off x="6503675" y="1472875"/>
            <a:ext cx="24465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The benefits of using AI for productivity that people are most excited about: </a:t>
            </a:r>
            <a:r>
              <a:rPr lang="en" b="1"/>
              <a:t>smart scheduling assistance</a:t>
            </a:r>
            <a:r>
              <a:rPr lang="en"/>
              <a:t> (54%), </a:t>
            </a:r>
            <a:r>
              <a:rPr lang="en" b="1"/>
              <a:t>automated meeting follow-up</a:t>
            </a:r>
            <a:r>
              <a:rPr lang="en"/>
              <a:t> (44%), and </a:t>
            </a:r>
            <a:r>
              <a:rPr lang="en" b="1"/>
              <a:t>automated insights + time tracking</a:t>
            </a:r>
            <a:r>
              <a:rPr lang="en"/>
              <a:t> (34%).</a:t>
            </a:r>
            <a:endParaRPr/>
          </a:p>
        </p:txBody>
      </p:sp>
      <p:pic>
        <p:nvPicPr>
          <p:cNvPr id="264" name="Google Shape;264;p34"/>
          <p:cNvPicPr preferRelativeResize="0"/>
          <p:nvPr/>
        </p:nvPicPr>
        <p:blipFill rotWithShape="1">
          <a:blip r:embed="rId3">
            <a:alphaModFix/>
          </a:blip>
          <a:srcRect l="1181" r="1191"/>
          <a:stretch/>
        </p:blipFill>
        <p:spPr>
          <a:xfrm>
            <a:off x="344700" y="1305500"/>
            <a:ext cx="6028948" cy="3292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344700" y="189450"/>
            <a:ext cx="77643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Top 3 areas for AI-driven time savings: strategic planning, creative projects, and professional development</a:t>
            </a: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Clr>
                <a:schemeClr val="dk1"/>
              </a:buClr>
              <a:buSzPct val="34375"/>
              <a:buFont typeface="Arial"/>
              <a:buNone/>
            </a:pPr>
            <a:endParaRPr/>
          </a:p>
          <a:p>
            <a:pPr marL="0" lvl="0" indent="0" algn="l" rtl="0">
              <a:spcBef>
                <a:spcPts val="0"/>
              </a:spcBef>
              <a:spcAft>
                <a:spcPts val="0"/>
              </a:spcAft>
              <a:buNone/>
            </a:pPr>
            <a:endParaRPr/>
          </a:p>
        </p:txBody>
      </p:sp>
      <p:sp>
        <p:nvSpPr>
          <p:cNvPr id="270" name="Google Shape;270;p35"/>
          <p:cNvSpPr txBox="1">
            <a:spLocks noGrp="1"/>
          </p:cNvSpPr>
          <p:nvPr>
            <p:ph type="body" idx="2"/>
          </p:nvPr>
        </p:nvSpPr>
        <p:spPr>
          <a:xfrm>
            <a:off x="6255625" y="1850750"/>
            <a:ext cx="26997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0"/>
              </a:spcAft>
              <a:buNone/>
            </a:pPr>
            <a:r>
              <a:rPr lang="en"/>
              <a:t>Like last year, the top three areas respondents would invest AI-driven time savings include strategic planning, creative projects, and professional development. </a:t>
            </a:r>
            <a:endParaRPr/>
          </a:p>
          <a:p>
            <a:pPr marL="0" lvl="0" indent="0" algn="l" rtl="0">
              <a:lnSpc>
                <a:spcPct val="125000"/>
              </a:lnSpc>
              <a:spcBef>
                <a:spcPts val="1200"/>
              </a:spcBef>
              <a:spcAft>
                <a:spcPts val="1200"/>
              </a:spcAft>
              <a:buNone/>
            </a:pPr>
            <a:r>
              <a:rPr lang="en"/>
              <a:t>Unlike last year, close to half of all respondents indicated interest in AI — compared to only about 17% in 2023.</a:t>
            </a:r>
            <a:endParaRPr/>
          </a:p>
        </p:txBody>
      </p:sp>
      <p:pic>
        <p:nvPicPr>
          <p:cNvPr id="271" name="Google Shape;271;p35"/>
          <p:cNvPicPr preferRelativeResize="0"/>
          <p:nvPr/>
        </p:nvPicPr>
        <p:blipFill rotWithShape="1">
          <a:blip r:embed="rId3">
            <a:alphaModFix/>
          </a:blip>
          <a:srcRect l="1181" r="1191"/>
          <a:stretch/>
        </p:blipFill>
        <p:spPr>
          <a:xfrm>
            <a:off x="344700" y="1850750"/>
            <a:ext cx="5773599" cy="315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48725" y="1959600"/>
            <a:ext cx="78465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Part one: </a:t>
            </a:r>
            <a:endParaRPr sz="5000"/>
          </a:p>
          <a:p>
            <a:pPr marL="0" lvl="0" indent="0" algn="ctr" rtl="0">
              <a:spcBef>
                <a:spcPts val="0"/>
              </a:spcBef>
              <a:spcAft>
                <a:spcPts val="0"/>
              </a:spcAft>
              <a:buNone/>
            </a:pPr>
            <a:r>
              <a:rPr lang="en" sz="5000"/>
              <a:t>Meeting productivity</a:t>
            </a:r>
            <a:endParaRPr sz="5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400775" y="1959600"/>
            <a:ext cx="8342400" cy="12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Appendix</a:t>
            </a:r>
            <a:endParaRPr sz="5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body" idx="2"/>
          </p:nvPr>
        </p:nvSpPr>
        <p:spPr>
          <a:xfrm>
            <a:off x="344700" y="918150"/>
            <a:ext cx="8279400" cy="4024500"/>
          </a:xfrm>
          <a:prstGeom prst="rect">
            <a:avLst/>
          </a:prstGeom>
          <a:noFill/>
          <a:ln>
            <a:noFill/>
          </a:ln>
        </p:spPr>
        <p:txBody>
          <a:bodyPr spcFirstLastPara="1" wrap="square" lIns="0" tIns="0" rIns="0" bIns="0" anchor="t" anchorCtr="0">
            <a:normAutofit/>
          </a:bodyPr>
          <a:lstStyle/>
          <a:p>
            <a:pPr marL="0" lvl="0" indent="0" algn="l" rtl="0">
              <a:spcBef>
                <a:spcPts val="1200"/>
              </a:spcBef>
              <a:spcAft>
                <a:spcPts val="0"/>
              </a:spcAft>
              <a:buClr>
                <a:schemeClr val="dk1"/>
              </a:buClr>
              <a:buSzPts val="1100"/>
              <a:buFont typeface="Arial"/>
              <a:buNone/>
            </a:pPr>
            <a:r>
              <a:rPr lang="en">
                <a:solidFill>
                  <a:schemeClr val="dk1"/>
                </a:solidFill>
                <a:latin typeface="Arial"/>
                <a:ea typeface="Arial"/>
                <a:cs typeface="Arial"/>
                <a:sym typeface="Arial"/>
              </a:rPr>
              <a:t>Calendly’s </a:t>
            </a:r>
            <a:r>
              <a:rPr lang="en" b="1">
                <a:solidFill>
                  <a:schemeClr val="dk1"/>
                </a:solidFill>
                <a:latin typeface="Arial"/>
                <a:ea typeface="Arial"/>
                <a:cs typeface="Arial"/>
                <a:sym typeface="Arial"/>
              </a:rPr>
              <a:t>State of Meetings Report</a:t>
            </a:r>
            <a:r>
              <a:rPr lang="en">
                <a:solidFill>
                  <a:schemeClr val="dk1"/>
                </a:solidFill>
                <a:latin typeface="Arial"/>
                <a:ea typeface="Arial"/>
                <a:cs typeface="Arial"/>
                <a:sym typeface="Arial"/>
              </a:rPr>
              <a:t> was conducted by independent research firm </a:t>
            </a:r>
            <a:r>
              <a:rPr lang="en" b="1">
                <a:solidFill>
                  <a:schemeClr val="dk1"/>
                </a:solidFill>
                <a:latin typeface="Arial"/>
                <a:ea typeface="Arial"/>
                <a:cs typeface="Arial"/>
                <a:sym typeface="Arial"/>
              </a:rPr>
              <a:t>Brand Over Matter</a:t>
            </a:r>
            <a:r>
              <a:rPr lang="en">
                <a:solidFill>
                  <a:schemeClr val="dk1"/>
                </a:solidFill>
                <a:latin typeface="Arial"/>
                <a:ea typeface="Arial"/>
                <a:cs typeface="Arial"/>
                <a:sym typeface="Arial"/>
              </a:rPr>
              <a:t> from June 25–July 25, 2024. The survey gathered responses from 1,244 workers across the U.S. and UK, covering a range of industries, job roles, and company sizes:</a:t>
            </a:r>
            <a:endParaRPr>
              <a:solidFill>
                <a:schemeClr val="dk1"/>
              </a:solidFill>
              <a:latin typeface="Arial"/>
              <a:ea typeface="Arial"/>
              <a:cs typeface="Arial"/>
              <a:sym typeface="Arial"/>
            </a:endParaRPr>
          </a:p>
          <a:p>
            <a:pPr marL="457200" lvl="0" indent="-298450" algn="l" rtl="0">
              <a:spcBef>
                <a:spcPts val="1200"/>
              </a:spcBef>
              <a:spcAft>
                <a:spcPts val="0"/>
              </a:spcAft>
              <a:buClr>
                <a:schemeClr val="dk1"/>
              </a:buClr>
              <a:buSzPts val="1100"/>
              <a:buFont typeface="Arial"/>
              <a:buChar char="●"/>
            </a:pPr>
            <a:r>
              <a:rPr lang="en" b="1">
                <a:solidFill>
                  <a:schemeClr val="dk1"/>
                </a:solidFill>
                <a:latin typeface="Arial"/>
                <a:ea typeface="Arial"/>
                <a:cs typeface="Arial"/>
                <a:sym typeface="Arial"/>
              </a:rPr>
              <a:t>Company sizes</a:t>
            </a:r>
            <a:r>
              <a:rPr lang="en">
                <a:solidFill>
                  <a:schemeClr val="dk1"/>
                </a:solidFill>
                <a:latin typeface="Arial"/>
                <a:ea typeface="Arial"/>
                <a:cs typeface="Arial"/>
                <a:sym typeface="Arial"/>
              </a:rPr>
              <a:t>: SMB (≤250 employees), mid-market (251-1000), and enterprise (1000+)</a:t>
            </a:r>
            <a:endParaRPr>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 b="1">
                <a:solidFill>
                  <a:schemeClr val="dk1"/>
                </a:solidFill>
                <a:latin typeface="Arial"/>
                <a:ea typeface="Arial"/>
                <a:cs typeface="Arial"/>
                <a:sym typeface="Arial"/>
              </a:rPr>
              <a:t>Roles surveyed</a:t>
            </a:r>
            <a:r>
              <a:rPr lang="en">
                <a:solidFill>
                  <a:schemeClr val="dk1"/>
                </a:solidFill>
                <a:latin typeface="Arial"/>
                <a:ea typeface="Arial"/>
                <a:cs typeface="Arial"/>
                <a:sym typeface="Arial"/>
              </a:rPr>
              <a:t>: Customer Support and Success (CX), Sales, Marketing, and HR/Recruiting</a:t>
            </a:r>
            <a:endParaRPr>
              <a:solidFill>
                <a:schemeClr val="dk1"/>
              </a:solidFill>
              <a:latin typeface="Arial"/>
              <a:ea typeface="Arial"/>
              <a:cs typeface="Arial"/>
              <a:sym typeface="Arial"/>
            </a:endParaRPr>
          </a:p>
          <a:p>
            <a:pPr marL="0" lvl="0" indent="0" algn="l" rtl="0">
              <a:spcBef>
                <a:spcPts val="1200"/>
              </a:spcBef>
              <a:spcAft>
                <a:spcPts val="0"/>
              </a:spcAft>
              <a:buNone/>
            </a:pPr>
            <a:r>
              <a:rPr lang="en">
                <a:solidFill>
                  <a:schemeClr val="dk1"/>
                </a:solidFill>
                <a:latin typeface="Arial"/>
                <a:ea typeface="Arial"/>
                <a:cs typeface="Arial"/>
                <a:sym typeface="Arial"/>
              </a:rPr>
              <a:t>Participants self-identified their job levels, with 50% describing themselves as managers, and included a strong representation of senior roles (director to C-suite). </a:t>
            </a:r>
            <a:br>
              <a:rPr lang="en">
                <a:solidFill>
                  <a:schemeClr val="dk1"/>
                </a:solidFill>
                <a:latin typeface="Arial"/>
                <a:ea typeface="Arial"/>
                <a:cs typeface="Arial"/>
                <a:sym typeface="Arial"/>
              </a:rPr>
            </a:br>
            <a:br>
              <a:rPr lang="en">
                <a:solidFill>
                  <a:schemeClr val="dk1"/>
                </a:solidFill>
                <a:latin typeface="Arial"/>
                <a:ea typeface="Arial"/>
                <a:cs typeface="Arial"/>
                <a:sym typeface="Arial"/>
              </a:rPr>
            </a:br>
            <a:r>
              <a:rPr lang="en">
                <a:solidFill>
                  <a:schemeClr val="dk1"/>
                </a:solidFill>
                <a:latin typeface="Arial"/>
                <a:ea typeface="Arial"/>
                <a:cs typeface="Arial"/>
                <a:sym typeface="Arial"/>
              </a:rPr>
              <a:t>Because Calendly serves 200+ million customers in a variety of industries, the report represents customers in some of Calendly’s largest demographic segments, such as financial services, tech, education, and professional services. </a:t>
            </a:r>
            <a:endParaRPr>
              <a:solidFill>
                <a:schemeClr val="dk1"/>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a:solidFill>
                  <a:schemeClr val="dk1"/>
                </a:solidFill>
                <a:latin typeface="Arial"/>
                <a:ea typeface="Arial"/>
                <a:cs typeface="Arial"/>
                <a:sym typeface="Arial"/>
              </a:rPr>
              <a:t>Respondents were split across generations as follows:</a:t>
            </a:r>
            <a:endParaRPr>
              <a:solidFill>
                <a:schemeClr val="dk1"/>
              </a:solidFill>
              <a:latin typeface="Arial"/>
              <a:ea typeface="Arial"/>
              <a:cs typeface="Arial"/>
              <a:sym typeface="Arial"/>
            </a:endParaRPr>
          </a:p>
          <a:p>
            <a:pPr marL="457200" lvl="0" indent="-298450" algn="l" rtl="0">
              <a:spcBef>
                <a:spcPts val="1200"/>
              </a:spcBef>
              <a:spcAft>
                <a:spcPts val="0"/>
              </a:spcAft>
              <a:buClr>
                <a:schemeClr val="dk1"/>
              </a:buClr>
              <a:buSzPts val="1100"/>
              <a:buFont typeface="Arial"/>
              <a:buChar char="●"/>
            </a:pPr>
            <a:r>
              <a:rPr lang="en" b="1">
                <a:solidFill>
                  <a:schemeClr val="dk1"/>
                </a:solidFill>
                <a:latin typeface="Arial"/>
                <a:ea typeface="Arial"/>
                <a:cs typeface="Arial"/>
                <a:sym typeface="Arial"/>
              </a:rPr>
              <a:t>Generations</a:t>
            </a:r>
            <a:r>
              <a:rPr lang="en">
                <a:solidFill>
                  <a:schemeClr val="dk1"/>
                </a:solidFill>
                <a:latin typeface="Arial"/>
                <a:ea typeface="Arial"/>
                <a:cs typeface="Arial"/>
                <a:sym typeface="Arial"/>
              </a:rPr>
              <a:t>: Gen Z (23%), Millennials (39%), Gen X (26%), and Baby Boomers (12%). Gen Z = born between 1997–2012; Millennials 1981–1996; Gen X 1965–1980; and Baby Boomers 1946–1964.</a:t>
            </a:r>
            <a:endParaRPr>
              <a:solidFill>
                <a:schemeClr val="dk1"/>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a:solidFill>
                  <a:schemeClr val="dk1"/>
                </a:solidFill>
                <a:latin typeface="Arial"/>
                <a:ea typeface="Arial"/>
                <a:cs typeface="Arial"/>
                <a:sym typeface="Arial"/>
              </a:rPr>
              <a:t>For media inquiries, please contact </a:t>
            </a:r>
            <a:r>
              <a:rPr lang="en" b="1">
                <a:solidFill>
                  <a:schemeClr val="dk1"/>
                </a:solidFill>
                <a:latin typeface="Arial"/>
                <a:ea typeface="Arial"/>
                <a:cs typeface="Arial"/>
                <a:sym typeface="Arial"/>
              </a:rPr>
              <a:t>media@calendly.com</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marL="0" lvl="0" indent="0" algn="l" rtl="0">
              <a:spcBef>
                <a:spcPts val="1200"/>
              </a:spcBef>
              <a:spcAft>
                <a:spcPts val="800"/>
              </a:spcAft>
              <a:buNone/>
            </a:pPr>
            <a:endParaRPr sz="1200"/>
          </a:p>
        </p:txBody>
      </p:sp>
      <p:sp>
        <p:nvSpPr>
          <p:cNvPr id="286" name="Google Shape;286;p38"/>
          <p:cNvSpPr txBox="1">
            <a:spLocks noGrp="1"/>
          </p:cNvSpPr>
          <p:nvPr>
            <p:ph type="title"/>
          </p:nvPr>
        </p:nvSpPr>
        <p:spPr>
          <a:xfrm>
            <a:off x="344700" y="336350"/>
            <a:ext cx="7234200" cy="513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Clr>
                <a:schemeClr val="dk1"/>
              </a:buClr>
              <a:buSzPts val="1100"/>
              <a:buFont typeface="Arial"/>
              <a:buNone/>
            </a:pPr>
            <a:r>
              <a:rPr lang="en" sz="3000"/>
              <a:t>Methodology and definitions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44700" y="189450"/>
            <a:ext cx="72342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81% of workers feel more meetings would help them in some way</a:t>
            </a:r>
            <a:endParaRPr/>
          </a:p>
        </p:txBody>
      </p:sp>
      <p:sp>
        <p:nvSpPr>
          <p:cNvPr id="62" name="Google Shape;62;p10"/>
          <p:cNvSpPr txBox="1">
            <a:spLocks noGrp="1"/>
          </p:cNvSpPr>
          <p:nvPr>
            <p:ph type="body" idx="2"/>
          </p:nvPr>
        </p:nvSpPr>
        <p:spPr>
          <a:xfrm>
            <a:off x="6503675" y="1472875"/>
            <a:ext cx="23055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When asked </a:t>
            </a:r>
            <a:r>
              <a:rPr lang="en" b="1"/>
              <a:t>“In what ways would attending more meetings help you?”</a:t>
            </a:r>
            <a:r>
              <a:rPr lang="en"/>
              <a:t> the top three responses were engaging with management, connecting with colleagues, and increasing visibility into others’ work.</a:t>
            </a:r>
            <a:endParaRPr/>
          </a:p>
        </p:txBody>
      </p:sp>
      <p:pic>
        <p:nvPicPr>
          <p:cNvPr id="63" name="Google Shape;63;p10"/>
          <p:cNvPicPr preferRelativeResize="0"/>
          <p:nvPr/>
        </p:nvPicPr>
        <p:blipFill rotWithShape="1">
          <a:blip r:embed="rId3">
            <a:alphaModFix/>
          </a:blip>
          <a:srcRect t="19" b="19"/>
          <a:stretch/>
        </p:blipFill>
        <p:spPr>
          <a:xfrm>
            <a:off x="286925" y="1305500"/>
            <a:ext cx="6090051" cy="3326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44700" y="189450"/>
            <a:ext cx="83901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dirty="0"/>
              <a:t>Meetings are best used for troubleshooting, goal setting, and decision making</a:t>
            </a:r>
            <a:endParaRPr lang="en-US" sz="2800" dirty="0"/>
          </a:p>
        </p:txBody>
      </p:sp>
      <p:sp>
        <p:nvSpPr>
          <p:cNvPr id="69" name="Google Shape;69;p11"/>
          <p:cNvSpPr txBox="1">
            <a:spLocks noGrp="1"/>
          </p:cNvSpPr>
          <p:nvPr>
            <p:ph type="body" idx="2"/>
          </p:nvPr>
        </p:nvSpPr>
        <p:spPr>
          <a:xfrm>
            <a:off x="6503675" y="1472875"/>
            <a:ext cx="23880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0"/>
              </a:spcAft>
              <a:buNone/>
            </a:pPr>
            <a:r>
              <a:rPr lang="en"/>
              <a:t>When asked </a:t>
            </a:r>
            <a:r>
              <a:rPr lang="en" b="1"/>
              <a:t>which kinds of meetings are the most productive</a:t>
            </a:r>
            <a:r>
              <a:rPr lang="en"/>
              <a:t>, the most common answers (for both internal and external meetings) were: </a:t>
            </a:r>
            <a:endParaRPr/>
          </a:p>
          <a:p>
            <a:pPr marL="228600" lvl="0" indent="-207009" algn="l" rtl="0">
              <a:lnSpc>
                <a:spcPct val="125000"/>
              </a:lnSpc>
              <a:spcBef>
                <a:spcPts val="1200"/>
              </a:spcBef>
              <a:spcAft>
                <a:spcPts val="0"/>
              </a:spcAft>
              <a:buSzPts val="1100"/>
              <a:buChar char="●"/>
            </a:pPr>
            <a:r>
              <a:rPr lang="en"/>
              <a:t>Planning or goal-setting meetings</a:t>
            </a:r>
            <a:endParaRPr/>
          </a:p>
          <a:p>
            <a:pPr marL="228600" lvl="0" indent="-207009" algn="l" rtl="0">
              <a:lnSpc>
                <a:spcPct val="125000"/>
              </a:lnSpc>
              <a:spcBef>
                <a:spcPts val="600"/>
              </a:spcBef>
              <a:spcAft>
                <a:spcPts val="0"/>
              </a:spcAft>
              <a:buSzPts val="1100"/>
              <a:buChar char="●"/>
            </a:pPr>
            <a:r>
              <a:rPr lang="en"/>
              <a:t>Working sessions to troubleshoot an issue</a:t>
            </a:r>
            <a:endParaRPr/>
          </a:p>
          <a:p>
            <a:pPr marL="228600" lvl="0" indent="-207009" algn="l" rtl="0">
              <a:lnSpc>
                <a:spcPct val="125000"/>
              </a:lnSpc>
              <a:spcBef>
                <a:spcPts val="600"/>
              </a:spcBef>
              <a:spcAft>
                <a:spcPts val="600"/>
              </a:spcAft>
              <a:buSzPts val="1100"/>
              <a:buChar char="●"/>
            </a:pPr>
            <a:r>
              <a:rPr lang="en"/>
              <a:t>Decision-making meetings</a:t>
            </a:r>
            <a:endParaRPr/>
          </a:p>
        </p:txBody>
      </p:sp>
      <p:pic>
        <p:nvPicPr>
          <p:cNvPr id="70" name="Google Shape;70;p11"/>
          <p:cNvPicPr preferRelativeResize="0"/>
          <p:nvPr/>
        </p:nvPicPr>
        <p:blipFill rotWithShape="1">
          <a:blip r:embed="rId3">
            <a:alphaModFix/>
          </a:blip>
          <a:srcRect l="1181" r="1191"/>
          <a:stretch/>
        </p:blipFill>
        <p:spPr>
          <a:xfrm>
            <a:off x="344700" y="1305500"/>
            <a:ext cx="6028948" cy="3292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344700" y="189450"/>
            <a:ext cx="71931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worst meetings lack agendas, key attendees, and follow-throughs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 name="Google Shape;76;p12"/>
          <p:cNvSpPr txBox="1">
            <a:spLocks noGrp="1"/>
          </p:cNvSpPr>
          <p:nvPr>
            <p:ph type="body" idx="2"/>
          </p:nvPr>
        </p:nvSpPr>
        <p:spPr>
          <a:xfrm>
            <a:off x="6408000" y="1472875"/>
            <a:ext cx="25665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When we asked </a:t>
            </a:r>
            <a:r>
              <a:rPr lang="en" b="1"/>
              <a:t>what’s typically true of the least productive meetings</a:t>
            </a:r>
            <a:r>
              <a:rPr lang="en"/>
              <a:t>, the top three responses (for both internal and external meetings) were a lack of follow-up notes or action items after the meeting; missing critical attendees leading to stalled decisions; and no agenda or pre-read provided ahead of time.</a:t>
            </a:r>
            <a:endParaRPr/>
          </a:p>
        </p:txBody>
      </p:sp>
      <p:pic>
        <p:nvPicPr>
          <p:cNvPr id="77" name="Google Shape;77;p12"/>
          <p:cNvPicPr preferRelativeResize="0"/>
          <p:nvPr/>
        </p:nvPicPr>
        <p:blipFill rotWithShape="1">
          <a:blip r:embed="rId3">
            <a:alphaModFix/>
          </a:blip>
          <a:srcRect l="1181" r="1191"/>
          <a:stretch/>
        </p:blipFill>
        <p:spPr>
          <a:xfrm>
            <a:off x="344700" y="1305500"/>
            <a:ext cx="5910902" cy="3228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44700" y="189450"/>
            <a:ext cx="8051700" cy="10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#1 way to engage meeting attendees is to assign them a specific role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3" name="Google Shape;83;p13"/>
          <p:cNvSpPr txBox="1">
            <a:spLocks noGrp="1"/>
          </p:cNvSpPr>
          <p:nvPr>
            <p:ph type="body" idx="2"/>
          </p:nvPr>
        </p:nvSpPr>
        <p:spPr>
          <a:xfrm>
            <a:off x="6503675" y="1472875"/>
            <a:ext cx="2388000" cy="29580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1200"/>
              </a:spcAft>
              <a:buNone/>
            </a:pPr>
            <a:r>
              <a:rPr lang="en"/>
              <a:t>People reported </a:t>
            </a:r>
            <a:r>
              <a:rPr lang="en" b="1"/>
              <a:t>feeling more engaged in meetings where they had an active role</a:t>
            </a:r>
            <a:r>
              <a:rPr lang="en"/>
              <a:t> — especially brainstorming meetings </a:t>
            </a:r>
            <a:r>
              <a:rPr lang="en" b="1"/>
              <a:t>and smaller meetings</a:t>
            </a:r>
            <a:r>
              <a:rPr lang="en"/>
              <a:t>. During larger gatherings, such as “All Hands” meetings or one-to-many presentations, people are less likely to be engaged.</a:t>
            </a:r>
            <a:endParaRPr/>
          </a:p>
        </p:txBody>
      </p:sp>
      <p:pic>
        <p:nvPicPr>
          <p:cNvPr id="84" name="Google Shape;84;p13"/>
          <p:cNvPicPr preferRelativeResize="0"/>
          <p:nvPr/>
        </p:nvPicPr>
        <p:blipFill rotWithShape="1">
          <a:blip r:embed="rId3">
            <a:alphaModFix/>
          </a:blip>
          <a:srcRect l="1181" r="1191"/>
          <a:stretch/>
        </p:blipFill>
        <p:spPr>
          <a:xfrm>
            <a:off x="344700" y="1305500"/>
            <a:ext cx="6028948" cy="3292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44700" y="708188"/>
            <a:ext cx="3998700" cy="20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80"/>
              <a:t>A slight majority agrees meetings positively impact their productivity</a:t>
            </a:r>
            <a:endParaRPr sz="2680">
              <a:latin typeface="Poppins"/>
              <a:ea typeface="Poppins"/>
              <a:cs typeface="Poppins"/>
              <a:sym typeface="Poppins"/>
            </a:endParaRPr>
          </a:p>
        </p:txBody>
      </p:sp>
      <p:sp>
        <p:nvSpPr>
          <p:cNvPr id="90" name="Google Shape;90;p14"/>
          <p:cNvSpPr txBox="1">
            <a:spLocks noGrp="1"/>
          </p:cNvSpPr>
          <p:nvPr>
            <p:ph type="body" idx="2"/>
          </p:nvPr>
        </p:nvSpPr>
        <p:spPr>
          <a:xfrm>
            <a:off x="344700" y="2731688"/>
            <a:ext cx="3532500" cy="1249200"/>
          </a:xfrm>
          <a:prstGeom prst="rect">
            <a:avLst/>
          </a:prstGeom>
        </p:spPr>
        <p:txBody>
          <a:bodyPr spcFirstLastPara="1" wrap="square" lIns="91425" tIns="91425" rIns="91425" bIns="91425" anchor="t" anchorCtr="0">
            <a:normAutofit/>
          </a:bodyPr>
          <a:lstStyle/>
          <a:p>
            <a:pPr marL="0" lvl="0" indent="0" algn="l" rtl="0">
              <a:lnSpc>
                <a:spcPct val="125000"/>
              </a:lnSpc>
              <a:spcBef>
                <a:spcPts val="0"/>
              </a:spcBef>
              <a:spcAft>
                <a:spcPts val="0"/>
              </a:spcAft>
              <a:buNone/>
            </a:pPr>
            <a:r>
              <a:rPr lang="en"/>
              <a:t>55% of respondents reported their productivity is enhanced due to the meetings they’re in.</a:t>
            </a:r>
            <a:endParaRPr/>
          </a:p>
          <a:p>
            <a:pPr marL="0" lvl="0" indent="0" algn="l" rtl="0">
              <a:lnSpc>
                <a:spcPct val="125000"/>
              </a:lnSpc>
              <a:spcBef>
                <a:spcPts val="1200"/>
              </a:spcBef>
              <a:spcAft>
                <a:spcPts val="1200"/>
              </a:spcAft>
              <a:buNone/>
            </a:pPr>
            <a:r>
              <a:rPr lang="en"/>
              <a:t>45% feel the time they spend in meetings each week reduces their overall productivity.</a:t>
            </a:r>
            <a:endParaRPr/>
          </a:p>
        </p:txBody>
      </p:sp>
      <p:pic>
        <p:nvPicPr>
          <p:cNvPr id="91" name="Google Shape;91;p14"/>
          <p:cNvPicPr preferRelativeResize="0"/>
          <p:nvPr/>
        </p:nvPicPr>
        <p:blipFill rotWithShape="1">
          <a:blip r:embed="rId3">
            <a:alphaModFix/>
          </a:blip>
          <a:srcRect/>
          <a:stretch/>
        </p:blipFill>
        <p:spPr>
          <a:xfrm>
            <a:off x="4745375" y="708200"/>
            <a:ext cx="3758326" cy="375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344700" y="189450"/>
            <a:ext cx="8051700" cy="10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dirty="0"/>
              <a:t>52% of workers often or always multitask during virtual meetings with 2+ attendees</a:t>
            </a:r>
            <a:endParaRPr lang="en-US" sz="2800" dirty="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7" name="Google Shape;97;p15"/>
          <p:cNvSpPr txBox="1">
            <a:spLocks noGrp="1"/>
          </p:cNvSpPr>
          <p:nvPr>
            <p:ph type="body" idx="2"/>
          </p:nvPr>
        </p:nvSpPr>
        <p:spPr>
          <a:xfrm>
            <a:off x="5823325" y="1398575"/>
            <a:ext cx="2988600" cy="29580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SzPts val="1018"/>
              <a:buNone/>
            </a:pPr>
            <a:r>
              <a:rPr lang="en" sz="1117"/>
              <a:t>Younger workers are especially likely to multitask: 60% of Gen Z workers admit to “always” or “very often” multitasking during meetings, compared to 56% of Millennials, 47% of Gen X-ers and 34% of Baby Boomers. </a:t>
            </a:r>
            <a:endParaRPr sz="1117"/>
          </a:p>
        </p:txBody>
      </p:sp>
      <p:pic>
        <p:nvPicPr>
          <p:cNvPr id="98" name="Google Shape;98;p15"/>
          <p:cNvPicPr preferRelativeResize="0"/>
          <p:nvPr/>
        </p:nvPicPr>
        <p:blipFill rotWithShape="1">
          <a:blip r:embed="rId3">
            <a:alphaModFix/>
          </a:blip>
          <a:srcRect l="1181" r="1191"/>
          <a:stretch/>
        </p:blipFill>
        <p:spPr>
          <a:xfrm>
            <a:off x="344700" y="1398575"/>
            <a:ext cx="5271373" cy="2879025"/>
          </a:xfrm>
          <a:prstGeom prst="rect">
            <a:avLst/>
          </a:prstGeom>
          <a:noFill/>
          <a:ln>
            <a:noFill/>
          </a:ln>
        </p:spPr>
      </p:pic>
      <p:sp>
        <p:nvSpPr>
          <p:cNvPr id="99" name="Google Shape;99;p15"/>
          <p:cNvSpPr txBox="1">
            <a:spLocks noGrp="1"/>
          </p:cNvSpPr>
          <p:nvPr>
            <p:ph type="body" idx="2"/>
          </p:nvPr>
        </p:nvSpPr>
        <p:spPr>
          <a:xfrm>
            <a:off x="412800" y="4165325"/>
            <a:ext cx="4351500" cy="8379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200"/>
              </a:spcAft>
              <a:buSzPts val="1018"/>
              <a:buNone/>
            </a:pPr>
            <a:r>
              <a:rPr lang="en" sz="1117" b="1"/>
              <a:t>52% of workers report multitasking often (34%) or always (18%) during virtual meetings with 2+ attendees.</a:t>
            </a:r>
            <a:endParaRPr sz="1117"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Simple Light</vt:lpstr>
      <vt:lpstr>The State of Meetings</vt:lpstr>
      <vt:lpstr>How to use this deck</vt:lpstr>
      <vt:lpstr>Part one:  Meeting productivity</vt:lpstr>
      <vt:lpstr>81% of workers feel more meetings would help them in some way</vt:lpstr>
      <vt:lpstr>Meetings are best used for troubleshooting, goal setting, and decision making</vt:lpstr>
      <vt:lpstr>The worst meetings lack agendas, key attendees, and follow-throughs  </vt:lpstr>
      <vt:lpstr>The #1 way to engage meeting attendees is to assign them a specific role  </vt:lpstr>
      <vt:lpstr>A slight majority agrees meetings positively impact their productivity</vt:lpstr>
      <vt:lpstr>52% of workers often or always multitask during virtual meetings with 2+ attendees  </vt:lpstr>
      <vt:lpstr>Part two:  Personal impact</vt:lpstr>
      <vt:lpstr>Most workers spend 3+ hours/week in meetings  </vt:lpstr>
      <vt:lpstr>43% of workers spend 3+ hours  a week scheduling meetings </vt:lpstr>
      <vt:lpstr>46% of workers are in 3+ meetings every day  </vt:lpstr>
      <vt:lpstr>People are split on whether meetings impact their work-life balance</vt:lpstr>
      <vt:lpstr>Part three:  Generational differences</vt:lpstr>
      <vt:lpstr>Younger workers are more likely to establish boundaries with their calendar  </vt:lpstr>
      <vt:lpstr>Younger workers feel meetings enhance productivity, are more excited about AI</vt:lpstr>
      <vt:lpstr>Part four:  Meeting etiquette</vt:lpstr>
      <vt:lpstr>Virtual meetings: Eating on camera is the biggest no-no  </vt:lpstr>
      <vt:lpstr>In-person meetings: Personal phone use is the biggest no-no  </vt:lpstr>
      <vt:lpstr>Meeting etiquette varies widely across different demographics</vt:lpstr>
      <vt:lpstr>Part five:  How different roles experience meetings</vt:lpstr>
      <vt:lpstr>Sales teams and meetings</vt:lpstr>
      <vt:lpstr>CX teams and meetings</vt:lpstr>
      <vt:lpstr>HR teams and meetings</vt:lpstr>
      <vt:lpstr>Marketing</vt:lpstr>
      <vt:lpstr>Part six:  The role of AI</vt:lpstr>
      <vt:lpstr>‘Smart scheduling assistance’ is the #1 benefit of AI workers are excited about  </vt:lpstr>
      <vt:lpstr>Top 3 areas for AI-driven time savings: strategic planning, creative projects, and professional development   </vt:lpstr>
      <vt:lpstr>PowerPoint Presentation</vt:lpstr>
      <vt:lpstr>Appendix</vt:lpstr>
      <vt:lpstr>Methodology and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cp:revision>
  <dcterms:modified xsi:type="dcterms:W3CDTF">2024-10-14T17:48:08Z</dcterms:modified>
</cp:coreProperties>
</file>