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45"/>
  </p:notesMasterIdLst>
  <p:sldIdLst>
    <p:sldId id="256" r:id="rId2"/>
    <p:sldId id="268" r:id="rId3"/>
    <p:sldId id="269" r:id="rId4"/>
    <p:sldId id="270" r:id="rId5"/>
    <p:sldId id="271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304" r:id="rId38"/>
    <p:sldId id="305" r:id="rId39"/>
    <p:sldId id="306" r:id="rId40"/>
    <p:sldId id="307" r:id="rId41"/>
    <p:sldId id="308" r:id="rId42"/>
    <p:sldId id="309" r:id="rId43"/>
    <p:sldId id="310" r:id="rId44"/>
  </p:sldIdLst>
  <p:sldSz cx="12192000" cy="6858000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00"/>
    <a:srgbClr val="FFFFC0"/>
    <a:srgbClr val="FFFF8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02" autoAdjust="0"/>
    <p:restoredTop sz="85714" autoAdjust="0"/>
  </p:normalViewPr>
  <p:slideViewPr>
    <p:cSldViewPr>
      <p:cViewPr varScale="1">
        <p:scale>
          <a:sx n="109" d="100"/>
          <a:sy n="109" d="100"/>
        </p:scale>
        <p:origin x="1416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EE7E115-1C5F-46AB-8CAE-42EB39E51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560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36B6EFB-5828-4064-83F1-0F2C5E2EBB36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21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765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6" rIns="91433" bIns="45716" anchor="b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0" hangingPunct="0"/>
            <a:fld id="{1E3C29FF-ED59-420B-ABF5-F3E4158C6D25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0" hangingPunct="0"/>
              <a:t>21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5356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4E94574-BC59-406C-840D-4A6E65EC90A1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37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93814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mod and min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D5EAC-24ED-497C-ACE8-11C1731D7858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789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5510E81-A998-4CB5-809E-6C85EFDD1482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22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7745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559FF74-EED5-4B7F-91BC-C29F09D18C5C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23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8730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32BE7A2-33FE-4889-82A9-DBB90A2193A6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24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885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648BD8A-91F1-49D4-9395-520F459C9F6F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26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0308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0238666-5DBF-4B02-937C-1A25044DBBEA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29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890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6DC1A8D-31BB-45ED-A6F9-D11585E3978E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30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852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70756DA-A3C9-412F-B7BD-4F340CE47BCB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31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16939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7163B2E-C806-4854-91A6-404E9028419A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36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2423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3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8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6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7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9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1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7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2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25563"/>
            <a:ext cx="11430000" cy="5175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5008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2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Review and Arrays II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000" dirty="0">
                <a:latin typeface="+mj-lt"/>
              </a:rPr>
              <a:t>CSCI 162 </a:t>
            </a:r>
            <a:r>
              <a:rPr lang="mr-IN" sz="2000" dirty="0">
                <a:latin typeface="+mj-lt"/>
              </a:rPr>
              <a:t>–</a:t>
            </a:r>
            <a:r>
              <a:rPr lang="en-US" sz="2000" dirty="0">
                <a:latin typeface="+mj-lt"/>
              </a:rPr>
              <a:t> Introduction to Programming II</a:t>
            </a:r>
          </a:p>
          <a:p>
            <a:pPr eaLnBrk="1" hangingPunct="1">
              <a:defRPr/>
            </a:pPr>
            <a:r>
              <a:rPr lang="en-US" sz="2000" dirty="0">
                <a:latin typeface="+mj-lt"/>
              </a:rPr>
              <a:t>William Killian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/>
              <a:t>Weather Redux Answer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Reads temperatures from the user, computes average and # days above average.</a:t>
            </a:r>
            <a:endParaRPr lang="en-US" altLang="en-US" sz="1400" dirty="0">
              <a:latin typeface="Consolas" charset="0"/>
              <a:ea typeface="Consolas" charset="0"/>
              <a:cs typeface="Consolas" charset="0"/>
            </a:endParaRP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import</a:t>
            </a:r>
            <a:r>
              <a:rPr lang="en-US" altLang="en-US" sz="14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java.util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.*;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Weather2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1400" i="1" dirty="0"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(String[] 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...</a:t>
            </a:r>
            <a:endParaRPr lang="en-US" altLang="en-US" sz="1400" b="1" dirty="0">
              <a:solidFill>
                <a:schemeClr val="tx1">
                  <a:lumMod val="50000"/>
                  <a:lumOff val="50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array to store days' temperatures</a:t>
            </a:r>
            <a:endParaRPr lang="en-US" altLang="en-US" sz="1400" dirty="0">
              <a:solidFill>
                <a:schemeClr val="accent6">
                  <a:lumMod val="7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[] temps = new 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[days</a:t>
            </a:r>
            <a:r>
              <a:rPr lang="en-US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];</a:t>
            </a:r>
            <a:r>
              <a:rPr lang="en-US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...   </a:t>
            </a:r>
            <a:r>
              <a:rPr lang="en-US" altLang="en-US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(same as Weather program)</a:t>
            </a: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report results</a:t>
            </a: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1400" i="1" dirty="0" err="1">
                <a:latin typeface="Consolas" charset="0"/>
                <a:ea typeface="Consolas" charset="0"/>
                <a:cs typeface="Consolas" charset="0"/>
              </a:rPr>
              <a:t>out.printf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("Average temp = %.1f\n", average);</a:t>
            </a: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14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(count + " days above average");</a:t>
            </a: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endParaRPr lang="en-US" altLang="en-US" sz="1400" dirty="0">
              <a:latin typeface="Consolas" charset="0"/>
              <a:ea typeface="Consolas" charset="0"/>
              <a:cs typeface="Consolas" charset="0"/>
            </a:endParaRP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4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Print array</a:t>
            </a: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endParaRPr lang="en-US" altLang="en-US" sz="1400" b="1" dirty="0">
              <a:solidFill>
                <a:schemeClr val="accent6">
                  <a:lumMod val="7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// Find 2 </a:t>
            </a:r>
            <a:r>
              <a:rPr lang="en-US" altLang="en-US" sz="1400" b="1" dirty="0" err="1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mins</a:t>
            </a:r>
            <a:r>
              <a:rPr lang="en-US" altLang="en-US" sz="14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, 2 maxes</a:t>
            </a: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endParaRPr lang="en-US" altLang="en-US" sz="1400" b="1" dirty="0">
              <a:solidFill>
                <a:schemeClr val="accent6">
                  <a:lumMod val="7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// Print </a:t>
            </a:r>
            <a:r>
              <a:rPr lang="en-US" altLang="en-US" sz="1400" b="1" dirty="0" err="1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mins</a:t>
            </a:r>
            <a:r>
              <a:rPr lang="en-US" altLang="en-US" sz="14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and maxes</a:t>
            </a: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-2730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890638"/>
              </p:ext>
            </p:extLst>
          </p:nvPr>
        </p:nvGraphicFramePr>
        <p:xfrm>
          <a:off x="7620000" y="2206562"/>
          <a:ext cx="3810000" cy="3413334"/>
        </p:xfrm>
        <a:graphic>
          <a:graphicData uri="http://schemas.openxmlformats.org/drawingml/2006/table">
            <a:tbl>
              <a:tblPr/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Method name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8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binarySearch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value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8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copyOf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length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8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equals(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array1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8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fill(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value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8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sort(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8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toString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08029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Arrays as Parameters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931727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Swapping Values</a:t>
            </a:r>
          </a:p>
        </p:txBody>
      </p:sp>
      <p:sp>
        <p:nvSpPr>
          <p:cNvPr id="83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a = 7;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b = 35;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// swap a with b?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solidFill>
                  <a:srgbClr val="A50021"/>
                </a:solidFill>
                <a:latin typeface="Consolas" charset="0"/>
                <a:ea typeface="Consolas" charset="0"/>
                <a:cs typeface="Consolas" charset="0"/>
              </a:rPr>
              <a:t>    a = b;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solidFill>
                  <a:srgbClr val="A50021"/>
                </a:solidFill>
                <a:latin typeface="Consolas" charset="0"/>
                <a:ea typeface="Consolas" charset="0"/>
                <a:cs typeface="Consolas" charset="0"/>
              </a:rPr>
              <a:t>    b = a;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solidFill>
                  <a:srgbClr val="A50021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4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(a + </a:t>
            </a:r>
            <a:r>
              <a:rPr lang="en-US" altLang="en-US" sz="24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 " 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+ b);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-457200">
              <a:lnSpc>
                <a:spcPct val="100000"/>
              </a:lnSpc>
              <a:spcBef>
                <a:spcPts val="0"/>
              </a:spcBef>
            </a:pPr>
            <a:r>
              <a:rPr lang="en-US" altLang="en-US" dirty="0"/>
              <a:t>What is wrong with this code?  What is its output?</a:t>
            </a:r>
          </a:p>
          <a:p>
            <a:pPr marL="0" indent="-457200">
              <a:lnSpc>
                <a:spcPct val="100000"/>
              </a:lnSpc>
              <a:spcBef>
                <a:spcPts val="0"/>
              </a:spcBef>
            </a:pPr>
            <a:r>
              <a:rPr lang="en-US" altLang="en-US" dirty="0"/>
              <a:t>How do we fix this ?</a:t>
            </a:r>
            <a:endParaRPr lang="en-US" altLang="en-US" sz="13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62961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Array Reversal Question</a:t>
            </a:r>
          </a:p>
        </p:txBody>
      </p:sp>
      <p:sp>
        <p:nvSpPr>
          <p:cNvPr id="83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/>
              <a:t>Write code that reverses the elements of an array.</a:t>
            </a:r>
          </a:p>
          <a:p>
            <a:pPr lvl="1" eaLnBrk="1" hangingPunct="1"/>
            <a:endParaRPr lang="en-US" altLang="en-US" sz="900" dirty="0"/>
          </a:p>
          <a:p>
            <a:pPr lvl="1" eaLnBrk="1" hangingPunct="1"/>
            <a:r>
              <a:rPr lang="en-US" altLang="en-US" dirty="0"/>
              <a:t>For example, if the array initially stores:</a:t>
            </a:r>
          </a:p>
          <a:p>
            <a:pPr lvl="1" eaLnBrk="1" hangingPunct="1">
              <a:buFontTx/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[11, 42, -5, 27, 0, 89]</a:t>
            </a:r>
          </a:p>
          <a:p>
            <a:pPr lvl="1" eaLnBrk="1" hangingPunct="1"/>
            <a:endParaRPr lang="en-US" altLang="en-US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 dirty="0"/>
              <a:t>Then after your reversal code, it should store:</a:t>
            </a:r>
          </a:p>
          <a:p>
            <a:pPr lvl="1" eaLnBrk="1" hangingPunct="1">
              <a:buFontTx/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[89, 0, 27, -5, 42, 11]</a:t>
            </a:r>
          </a:p>
          <a:p>
            <a:pPr lvl="1" eaLnBrk="1" hangingPunct="1"/>
            <a:endParaRPr lang="en-US" altLang="en-US" dirty="0">
              <a:latin typeface="Courier New" panose="02070309020205020404" pitchFamily="49" charset="0"/>
            </a:endParaRPr>
          </a:p>
          <a:p>
            <a:r>
              <a:rPr lang="en-US" altLang="en-US" dirty="0"/>
              <a:t>The code should work for an array of any size.</a:t>
            </a:r>
            <a:endParaRPr lang="en-US" altLang="en-US" sz="1700" dirty="0"/>
          </a:p>
          <a:p>
            <a:r>
              <a:rPr lang="en-US" altLang="en-US" b="1" dirty="0">
                <a:solidFill>
                  <a:srgbClr val="FF0000"/>
                </a:solidFill>
              </a:rPr>
              <a:t>Hint:</a:t>
            </a:r>
            <a:r>
              <a:rPr lang="en-US" altLang="en-US" b="1" dirty="0"/>
              <a:t> </a:t>
            </a:r>
            <a:r>
              <a:rPr lang="en-US" altLang="en-US" dirty="0"/>
              <a:t>think about swapping various elements...</a:t>
            </a:r>
          </a:p>
        </p:txBody>
      </p:sp>
    </p:spTree>
    <p:extLst>
      <p:ext uri="{BB962C8B-B14F-4D97-AF65-F5344CB8AC3E}">
        <p14:creationId xmlns:p14="http://schemas.microsoft.com/office/powerpoint/2010/main" val="158213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7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Algorithm Idea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Swap pairs of elements from the edges;  work inwards:</a:t>
            </a:r>
          </a:p>
        </p:txBody>
      </p:sp>
      <p:graphicFrame>
        <p:nvGraphicFramePr>
          <p:cNvPr id="83866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148278"/>
              </p:ext>
            </p:extLst>
          </p:nvPr>
        </p:nvGraphicFramePr>
        <p:xfrm>
          <a:off x="2895600" y="3276600"/>
          <a:ext cx="4648200" cy="792408"/>
        </p:xfrm>
        <a:graphic>
          <a:graphicData uri="http://schemas.openxmlformats.org/drawingml/2006/table">
            <a:tbl>
              <a:tblPr/>
              <a:tblGrid>
                <a:gridCol w="968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4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43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89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38684" name="Line 28"/>
          <p:cNvSpPr>
            <a:spLocks noChangeShapeType="1"/>
          </p:cNvSpPr>
          <p:nvPr/>
        </p:nvSpPr>
        <p:spPr bwMode="auto">
          <a:xfrm flipV="1">
            <a:off x="4191000" y="4143375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 sz="2800"/>
          </a:p>
        </p:txBody>
      </p:sp>
      <p:sp>
        <p:nvSpPr>
          <p:cNvPr id="838685" name="Line 29"/>
          <p:cNvSpPr>
            <a:spLocks noChangeShapeType="1"/>
          </p:cNvSpPr>
          <p:nvPr/>
        </p:nvSpPr>
        <p:spPr bwMode="auto">
          <a:xfrm flipV="1">
            <a:off x="7239000" y="4143375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 sz="2800"/>
          </a:p>
        </p:txBody>
      </p:sp>
      <p:graphicFrame>
        <p:nvGraphicFramePr>
          <p:cNvPr id="838686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567969"/>
              </p:ext>
            </p:extLst>
          </p:nvPr>
        </p:nvGraphicFramePr>
        <p:xfrm>
          <a:off x="2895600" y="3276600"/>
          <a:ext cx="4648200" cy="792408"/>
        </p:xfrm>
        <a:graphic>
          <a:graphicData uri="http://schemas.openxmlformats.org/drawingml/2006/table">
            <a:tbl>
              <a:tblPr/>
              <a:tblGrid>
                <a:gridCol w="968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4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43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89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38710" name="Group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19856"/>
              </p:ext>
            </p:extLst>
          </p:nvPr>
        </p:nvGraphicFramePr>
        <p:xfrm>
          <a:off x="2895600" y="3276600"/>
          <a:ext cx="4648200" cy="792408"/>
        </p:xfrm>
        <a:graphic>
          <a:graphicData uri="http://schemas.openxmlformats.org/drawingml/2006/table">
            <a:tbl>
              <a:tblPr/>
              <a:tblGrid>
                <a:gridCol w="968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4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43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89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38734" name="Line 78"/>
          <p:cNvSpPr>
            <a:spLocks noChangeShapeType="1"/>
          </p:cNvSpPr>
          <p:nvPr/>
        </p:nvSpPr>
        <p:spPr bwMode="auto">
          <a:xfrm flipV="1">
            <a:off x="4800600" y="4143375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 sz="2800"/>
          </a:p>
        </p:txBody>
      </p:sp>
      <p:sp>
        <p:nvSpPr>
          <p:cNvPr id="838735" name="Line 79"/>
          <p:cNvSpPr>
            <a:spLocks noChangeShapeType="1"/>
          </p:cNvSpPr>
          <p:nvPr/>
        </p:nvSpPr>
        <p:spPr bwMode="auto">
          <a:xfrm flipV="1">
            <a:off x="6629400" y="4143375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 sz="2800"/>
          </a:p>
        </p:txBody>
      </p:sp>
      <p:sp>
        <p:nvSpPr>
          <p:cNvPr id="838736" name="Line 80"/>
          <p:cNvSpPr>
            <a:spLocks noChangeShapeType="1"/>
          </p:cNvSpPr>
          <p:nvPr/>
        </p:nvSpPr>
        <p:spPr bwMode="auto">
          <a:xfrm flipV="1">
            <a:off x="5410200" y="4143375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 sz="2800"/>
          </a:p>
        </p:txBody>
      </p:sp>
      <p:sp>
        <p:nvSpPr>
          <p:cNvPr id="838737" name="Line 81"/>
          <p:cNvSpPr>
            <a:spLocks noChangeShapeType="1"/>
          </p:cNvSpPr>
          <p:nvPr/>
        </p:nvSpPr>
        <p:spPr bwMode="auto">
          <a:xfrm flipV="1">
            <a:off x="6019800" y="4143375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 sz="2800"/>
          </a:p>
        </p:txBody>
      </p:sp>
      <p:graphicFrame>
        <p:nvGraphicFramePr>
          <p:cNvPr id="838738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558167"/>
              </p:ext>
            </p:extLst>
          </p:nvPr>
        </p:nvGraphicFramePr>
        <p:xfrm>
          <a:off x="2895600" y="3276600"/>
          <a:ext cx="4648200" cy="792408"/>
        </p:xfrm>
        <a:graphic>
          <a:graphicData uri="http://schemas.openxmlformats.org/drawingml/2006/table">
            <a:tbl>
              <a:tblPr/>
              <a:tblGrid>
                <a:gridCol w="968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4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43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89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560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3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3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386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8386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38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38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38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8387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387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3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38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38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8684" grpId="0" animBg="1"/>
      <p:bldP spid="838684" grpId="1" animBg="1"/>
      <p:bldP spid="838685" grpId="0" animBg="1"/>
      <p:bldP spid="838685" grpId="1" animBg="1"/>
      <p:bldP spid="838734" grpId="0" animBg="1"/>
      <p:bldP spid="838734" grpId="1" animBg="1"/>
      <p:bldP spid="838735" grpId="0" animBg="1"/>
      <p:bldP spid="838735" grpId="1" animBg="1"/>
      <p:bldP spid="838736" grpId="0" animBg="1"/>
      <p:bldP spid="8387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Algorithm</a:t>
            </a:r>
          </a:p>
        </p:txBody>
      </p:sp>
      <p:sp>
        <p:nvSpPr>
          <p:cNvPr id="83968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Attempt to reverse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800" dirty="0"/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 dirty="0">
                <a:latin typeface="Courier New" panose="02070309020205020404" pitchFamily="49" charset="0"/>
              </a:rPr>
              <a:t>	</a:t>
            </a:r>
            <a:r>
              <a:rPr lang="en-US" altLang="en-US" sz="2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[] numbers = [11, 42, -5, 27, 0, 89];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900" dirty="0">
                <a:latin typeface="Consolas" charset="0"/>
                <a:ea typeface="Consolas" charset="0"/>
                <a:cs typeface="Consolas" charset="0"/>
              </a:rPr>
              <a:t>	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	// reverse the array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4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&lt;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numbers.length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++)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sz="2400" b="1" dirty="0">
                <a:latin typeface="Consolas" charset="0"/>
                <a:ea typeface="Consolas" charset="0"/>
                <a:cs typeface="Consolas" charset="0"/>
              </a:rPr>
              <a:t>// Swap edge elements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2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800" dirty="0"/>
              <a:t>Oops, doesn’t work!</a:t>
            </a:r>
          </a:p>
          <a:p>
            <a:pPr lvl="1" eaLnBrk="1" hangingPunct="1"/>
            <a:r>
              <a:rPr lang="en-US" altLang="en-US" dirty="0"/>
              <a:t>How to fix?</a:t>
            </a:r>
          </a:p>
          <a:p>
            <a:pPr eaLnBrk="1" hangingPunct="1">
              <a:buFontTx/>
              <a:buNone/>
            </a:pPr>
            <a:endParaRPr lang="en-US" altLang="en-US" sz="22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Array Reverse Question 2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Turn your array reversal code into a 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reverse</a:t>
            </a:r>
            <a:r>
              <a:rPr lang="en-US" altLang="en-US" dirty="0"/>
              <a:t> method.</a:t>
            </a:r>
          </a:p>
          <a:p>
            <a:pPr lvl="1" eaLnBrk="1" hangingPunct="1"/>
            <a:r>
              <a:rPr lang="en-US" altLang="en-US" dirty="0"/>
              <a:t>Accept the array of integers to reverse as a parameter.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[] numbers = {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11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42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-5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27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89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reverse(numbers)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/>
            <a:r>
              <a:rPr lang="en-US" altLang="en-US" dirty="0"/>
              <a:t>How do we write methods that accept arrays as parameters?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Will we need to return the new array contents after reversal?</a:t>
            </a:r>
          </a:p>
        </p:txBody>
      </p:sp>
    </p:spTree>
    <p:extLst>
      <p:ext uri="{BB962C8B-B14F-4D97-AF65-F5344CB8AC3E}">
        <p14:creationId xmlns:p14="http://schemas.microsoft.com/office/powerpoint/2010/main" val="1069758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/>
              <a:t>Array Parameter (Declaration)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buNone/>
            </a:pPr>
            <a:r>
              <a:rPr lang="en-US" altLang="en-US" sz="2200" dirty="0">
                <a:latin typeface="Courier New" panose="02070309020205020404" pitchFamily="49" charset="0"/>
              </a:rPr>
              <a:t>	</a:t>
            </a:r>
            <a:r>
              <a:rPr lang="en-US" altLang="en-US" sz="22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</a:t>
            </a:r>
            <a:r>
              <a:rPr lang="en-US" altLang="en-US" sz="2200" b="1" i="1" dirty="0" err="1">
                <a:latin typeface="Consolas" charset="0"/>
                <a:ea typeface="Consolas" charset="0"/>
                <a:cs typeface="Consolas" charset="0"/>
              </a:rPr>
              <a:t>return_type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200" b="1" dirty="0" err="1">
                <a:latin typeface="Consolas" charset="0"/>
                <a:ea typeface="Consolas" charset="0"/>
                <a:cs typeface="Consolas" charset="0"/>
              </a:rPr>
              <a:t>methodName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2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type</a:t>
            </a:r>
            <a:r>
              <a:rPr lang="en-US" altLang="en-US" sz="22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[] </a:t>
            </a:r>
            <a:r>
              <a:rPr lang="en-US" altLang="en-US" sz="22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name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) {</a:t>
            </a:r>
            <a:endParaRPr lang="en-US" altLang="en-US" sz="2000" b="1" dirty="0">
              <a:solidFill>
                <a:srgbClr val="008080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273050" indent="-273050">
              <a:buNone/>
            </a:pPr>
            <a:endParaRPr lang="en-US" altLang="en-US" sz="2000" b="1" dirty="0">
              <a:solidFill>
                <a:srgbClr val="008080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273050" indent="-273050">
              <a:buNone/>
            </a:pPr>
            <a:r>
              <a:rPr lang="en-US" altLang="en-US" sz="20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Returns the average of the given array of numbers.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double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average(</a:t>
            </a:r>
            <a:r>
              <a:rPr lang="en-US" altLang="en-US" sz="2000" b="1" dirty="0" err="1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[] numbers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// Compute average and return</a:t>
            </a:r>
            <a:endParaRPr lang="en-US" altLang="en-US" sz="2000" dirty="0">
              <a:latin typeface="Consolas" charset="0"/>
              <a:ea typeface="Consolas" charset="0"/>
              <a:cs typeface="Consolas" charset="0"/>
            </a:endParaRP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 marL="273050" indent="-273050"/>
            <a:endParaRPr lang="en-US" altLang="en-US" sz="2000" dirty="0"/>
          </a:p>
          <a:p>
            <a:pPr marL="182563" indent="-246063"/>
            <a:r>
              <a:rPr lang="en-US" altLang="en-US" sz="2400" dirty="0"/>
              <a:t>You don't specify the array's length (but you can examine it).</a:t>
            </a:r>
          </a:p>
        </p:txBody>
      </p:sp>
    </p:spTree>
    <p:extLst>
      <p:ext uri="{BB962C8B-B14F-4D97-AF65-F5344CB8AC3E}">
        <p14:creationId xmlns:p14="http://schemas.microsoft.com/office/powerpoint/2010/main" val="69205033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/>
              <a:t>Array Parameter (Call)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buNone/>
            </a:pPr>
            <a:r>
              <a:rPr lang="en-US" altLang="en-US" sz="2200" b="1" dirty="0"/>
              <a:t>	</a:t>
            </a:r>
            <a:r>
              <a:rPr lang="en-US" altLang="en-US" sz="2200" b="1" dirty="0" err="1"/>
              <a:t>methodName</a:t>
            </a:r>
            <a:r>
              <a:rPr lang="en-US" altLang="en-US" sz="2200" dirty="0">
                <a:latin typeface="Courier New" panose="02070309020205020404" pitchFamily="49" charset="0"/>
              </a:rPr>
              <a:t>(</a:t>
            </a:r>
            <a:r>
              <a:rPr lang="en-US" altLang="en-US" sz="2200" b="1" dirty="0" err="1">
                <a:solidFill>
                  <a:srgbClr val="003399"/>
                </a:solidFill>
              </a:rPr>
              <a:t>arrayName</a:t>
            </a:r>
            <a:r>
              <a:rPr lang="en-US" altLang="en-US" sz="2200" dirty="0">
                <a:latin typeface="Courier New" panose="02070309020205020404" pitchFamily="49" charset="0"/>
              </a:rPr>
              <a:t>);</a:t>
            </a:r>
          </a:p>
          <a:p>
            <a:pPr marL="639763" lvl="1" indent="-246063">
              <a:buNone/>
            </a:pPr>
            <a:endParaRPr lang="en-US" altLang="en-US" sz="2000" dirty="0"/>
          </a:p>
          <a:p>
            <a:pPr marL="273050" indent="-273050"/>
            <a:r>
              <a:rPr lang="en-US" altLang="en-US" dirty="0"/>
              <a:t>Example: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MyProgram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// figure out the average temperature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	        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[] temps = {</a:t>
            </a:r>
            <a:r>
              <a:rPr lang="en-US" altLang="en-US" sz="20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64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0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80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0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55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0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72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0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40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   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double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avg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average(</a:t>
            </a:r>
            <a:r>
              <a:rPr lang="en-US" altLang="en-US" sz="20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temps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   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0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"Average temp = "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+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avg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}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...</a:t>
            </a:r>
          </a:p>
          <a:p>
            <a:pPr marL="639763" lvl="1" indent="-246063"/>
            <a:endParaRPr lang="en-US" altLang="en-US" sz="1800" dirty="0"/>
          </a:p>
          <a:p>
            <a:pPr marL="639763" lvl="1" indent="-246063"/>
            <a:r>
              <a:rPr lang="en-US" altLang="en-US" sz="2000" dirty="0"/>
              <a:t>Notice that you don't write the brackets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[]</a:t>
            </a:r>
            <a:r>
              <a:rPr lang="en-US" altLang="en-US" sz="2000" dirty="0"/>
              <a:t> when passing the array.</a:t>
            </a:r>
          </a:p>
        </p:txBody>
      </p:sp>
    </p:spTree>
    <p:extLst>
      <p:ext uri="{BB962C8B-B14F-4D97-AF65-F5344CB8AC3E}">
        <p14:creationId xmlns:p14="http://schemas.microsoft.com/office/powerpoint/2010/main" val="518480965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/>
              <a:t>Array Return (Declaration)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buNone/>
            </a:pPr>
            <a:r>
              <a:rPr lang="en-US" altLang="en-US" sz="2200" dirty="0">
                <a:latin typeface="Courier New" panose="02070309020205020404" pitchFamily="49" charset="0"/>
              </a:rPr>
              <a:t>	</a:t>
            </a:r>
            <a:r>
              <a:rPr lang="en-US" altLang="en-US" sz="22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</a:t>
            </a:r>
            <a:r>
              <a:rPr lang="en-US" altLang="en-US" sz="22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type</a:t>
            </a:r>
            <a:r>
              <a:rPr lang="en-US" altLang="en-US" sz="22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[]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200" b="1" dirty="0" err="1">
                <a:latin typeface="Consolas" charset="0"/>
                <a:ea typeface="Consolas" charset="0"/>
                <a:cs typeface="Consolas" charset="0"/>
              </a:rPr>
              <a:t>methodName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200" b="1" dirty="0">
                <a:latin typeface="Consolas" charset="0"/>
                <a:ea typeface="Consolas" charset="0"/>
                <a:cs typeface="Consolas" charset="0"/>
              </a:rPr>
              <a:t>parameters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) {</a:t>
            </a:r>
            <a:endParaRPr lang="en-US" altLang="en-US" dirty="0">
              <a:latin typeface="Consolas" charset="0"/>
              <a:ea typeface="Consolas" charset="0"/>
              <a:cs typeface="Consolas" charset="0"/>
            </a:endParaRPr>
          </a:p>
          <a:p>
            <a:pPr marL="639763" lvl="1" indent="-246063">
              <a:buNone/>
            </a:pPr>
            <a:endParaRPr lang="en-US" altLang="en-US" sz="2000" dirty="0"/>
          </a:p>
          <a:p>
            <a:pPr marL="273050" indent="-273050"/>
            <a:r>
              <a:rPr lang="en-US" altLang="en-US" dirty="0"/>
              <a:t>Example: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Returns a new array with two copies of each value.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	// Example: [1, 4, 0, 7] -&gt; [1, 1, 4, 4, 0, 0, 7, 7]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</a:t>
            </a:r>
            <a:r>
              <a:rPr lang="en-US" altLang="en-US" sz="2000" b="1" dirty="0">
                <a:solidFill>
                  <a:srgbClr val="002060"/>
                </a:solidFill>
                <a:latin typeface="Consolas" charset="0"/>
                <a:ea typeface="Consolas" charset="0"/>
                <a:cs typeface="Consolas" charset="0"/>
              </a:rPr>
              <a:t>int[]</a:t>
            </a:r>
            <a:r>
              <a:rPr lang="en-US" altLang="en-US" sz="2000" dirty="0">
                <a:solidFill>
                  <a:srgbClr val="00206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stutter(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[] numbers) {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[] result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altLang="en-US" sz="2000" b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 int</a:t>
            </a:r>
            <a:r>
              <a:rPr lang="en-US" altLang="en-US" sz="200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2 *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numbers.length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...</a:t>
            </a:r>
            <a:endParaRPr lang="en-US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result;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176842287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Weather question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-273050"/>
            <a:r>
              <a:rPr lang="en-US" altLang="en-US" dirty="0"/>
              <a:t>Use an array to solve the weather problem:</a:t>
            </a:r>
          </a:p>
          <a:p>
            <a:pPr marL="639763" lvl="1" indent="-246063">
              <a:buNone/>
            </a:pPr>
            <a:endParaRPr lang="en-US" altLang="en-US" sz="800" dirty="0"/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How many days' temperatures? </a:t>
            </a:r>
            <a:r>
              <a:rPr lang="en-US" altLang="en-US" b="1" u="sng" dirty="0">
                <a:latin typeface="Consolas" charset="0"/>
                <a:ea typeface="Consolas" charset="0"/>
                <a:cs typeface="Consolas" charset="0"/>
              </a:rPr>
              <a:t>7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Day 1's high temp: </a:t>
            </a:r>
            <a:r>
              <a:rPr lang="en-US" altLang="en-US" b="1" u="sng" dirty="0">
                <a:latin typeface="Consolas" charset="0"/>
                <a:ea typeface="Consolas" charset="0"/>
                <a:cs typeface="Consolas" charset="0"/>
              </a:rPr>
              <a:t>45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Day 2's high temp: </a:t>
            </a:r>
            <a:r>
              <a:rPr lang="en-US" altLang="en-US" b="1" u="sng" dirty="0">
                <a:latin typeface="Consolas" charset="0"/>
                <a:ea typeface="Consolas" charset="0"/>
                <a:cs typeface="Consolas" charset="0"/>
              </a:rPr>
              <a:t>44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Day 3's high temp: </a:t>
            </a:r>
            <a:r>
              <a:rPr lang="en-US" altLang="en-US" b="1" u="sng" dirty="0">
                <a:latin typeface="Consolas" charset="0"/>
                <a:ea typeface="Consolas" charset="0"/>
                <a:cs typeface="Consolas" charset="0"/>
              </a:rPr>
              <a:t>39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Day 4's high temp: </a:t>
            </a:r>
            <a:r>
              <a:rPr lang="en-US" altLang="en-US" b="1" u="sng" dirty="0">
                <a:latin typeface="Consolas" charset="0"/>
                <a:ea typeface="Consolas" charset="0"/>
                <a:cs typeface="Consolas" charset="0"/>
              </a:rPr>
              <a:t>48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Day 5's high temp: </a:t>
            </a:r>
            <a:r>
              <a:rPr lang="en-US" altLang="en-US" b="1" u="sng" dirty="0">
                <a:latin typeface="Consolas" charset="0"/>
                <a:ea typeface="Consolas" charset="0"/>
                <a:cs typeface="Consolas" charset="0"/>
              </a:rPr>
              <a:t>37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Day 6's high temp: </a:t>
            </a:r>
            <a:r>
              <a:rPr lang="en-US" altLang="en-US" b="1" u="sng" dirty="0">
                <a:latin typeface="Consolas" charset="0"/>
                <a:ea typeface="Consolas" charset="0"/>
                <a:cs typeface="Consolas" charset="0"/>
              </a:rPr>
              <a:t>46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Day 7's high temp: </a:t>
            </a:r>
            <a:r>
              <a:rPr lang="en-US" altLang="en-US" b="1" u="sng" dirty="0">
                <a:latin typeface="Consolas" charset="0"/>
                <a:ea typeface="Consolas" charset="0"/>
                <a:cs typeface="Consolas" charset="0"/>
              </a:rPr>
              <a:t>53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Average temp = 44.6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4 days were above average.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/>
              <a:t>Array Return (Call)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buNone/>
            </a:pPr>
            <a:r>
              <a:rPr lang="en-US" altLang="en-US" sz="2200" b="1" dirty="0"/>
              <a:t>	</a:t>
            </a:r>
            <a:r>
              <a:rPr lang="en-US" altLang="en-US" sz="22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type</a:t>
            </a:r>
            <a:r>
              <a:rPr lang="en-US" altLang="en-US" sz="22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[] </a:t>
            </a:r>
            <a:r>
              <a:rPr lang="en-US" altLang="en-US" sz="22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name</a:t>
            </a:r>
            <a:r>
              <a:rPr lang="en-US" altLang="en-US" sz="22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 =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200" b="1" dirty="0" err="1">
                <a:latin typeface="Consolas" charset="0"/>
                <a:ea typeface="Consolas" charset="0"/>
                <a:cs typeface="Consolas" charset="0"/>
              </a:rPr>
              <a:t>methodName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200" b="1" dirty="0">
                <a:latin typeface="Consolas" charset="0"/>
                <a:ea typeface="Consolas" charset="0"/>
                <a:cs typeface="Consolas" charset="0"/>
              </a:rPr>
              <a:t>parameters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);</a:t>
            </a:r>
            <a:endParaRPr lang="en-US" altLang="en-US" dirty="0"/>
          </a:p>
          <a:p>
            <a:pPr marL="639763" lvl="1" indent="-246063">
              <a:buNone/>
            </a:pPr>
            <a:endParaRPr lang="en-US" altLang="en-US" sz="2000" dirty="0"/>
          </a:p>
          <a:p>
            <a:pPr marL="273050" indent="-273050"/>
            <a:r>
              <a:rPr lang="en-US" altLang="en-US" dirty="0"/>
              <a:t>Example: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MyProgram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    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[] grades = {</a:t>
            </a:r>
            <a:r>
              <a:rPr lang="en-US" altLang="en-US" sz="20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76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0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84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0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49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0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95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0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87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	        </a:t>
            </a:r>
            <a:r>
              <a:rPr lang="en-US" altLang="en-US" sz="2000" b="1" dirty="0" err="1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[] stuttered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= stutter(grades);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   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0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Arrays.</a:t>
            </a:r>
            <a:r>
              <a:rPr lang="en-US" altLang="en-US" sz="2000" i="1" dirty="0" err="1">
                <a:latin typeface="Consolas" charset="0"/>
                <a:ea typeface="Consolas" charset="0"/>
                <a:cs typeface="Consolas" charset="0"/>
              </a:rPr>
              <a:t>toString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(stuttered));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}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...</a:t>
            </a:r>
          </a:p>
          <a:p>
            <a:pPr marL="639763" lvl="1" indent="-246063"/>
            <a:endParaRPr lang="en-US" altLang="en-US" sz="1800" dirty="0"/>
          </a:p>
          <a:p>
            <a:pPr marL="273050" indent="-273050"/>
            <a:r>
              <a:rPr lang="en-US" altLang="en-US" sz="2200" dirty="0"/>
              <a:t>Output: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273050" indent="-273050">
              <a:spcBef>
                <a:spcPct val="0"/>
              </a:spcBef>
              <a:buNone/>
            </a:pPr>
            <a:r>
              <a:rPr lang="en-US" alt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    </a:t>
            </a:r>
            <a:r>
              <a:rPr lang="en-US" alt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[76, 76, 84, 84, 49, 49, 95, 95, 87, 87]</a:t>
            </a:r>
          </a:p>
        </p:txBody>
      </p:sp>
    </p:spTree>
    <p:extLst>
      <p:ext uri="{BB962C8B-B14F-4D97-AF65-F5344CB8AC3E}">
        <p14:creationId xmlns:p14="http://schemas.microsoft.com/office/powerpoint/2010/main" val="709602452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Reference Semantics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508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 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swap</a:t>
            </a:r>
            <a:r>
              <a:rPr lang="en-US" altLang="en-US" dirty="0"/>
              <a:t> method?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dirty="0"/>
              <a:t>Does the following 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swap</a:t>
            </a:r>
            <a:r>
              <a:rPr lang="en-US" altLang="en-US" dirty="0"/>
              <a:t> method work?  Why or why not?</a:t>
            </a:r>
          </a:p>
          <a:p>
            <a:pPr lvl="1" eaLnBrk="1" hangingPunct="1"/>
            <a:endParaRPr lang="en-US" altLang="en-US" sz="9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a = 7;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b = 35;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	    // swap a with b?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>
                <a:solidFill>
                  <a:srgbClr val="A50021"/>
                </a:solidFill>
                <a:latin typeface="Consolas" charset="0"/>
                <a:ea typeface="Consolas" charset="0"/>
                <a:cs typeface="Consolas" charset="0"/>
              </a:rPr>
              <a:t>	    swap(a, b);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b="1" dirty="0">
              <a:solidFill>
                <a:srgbClr val="A50021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(a + </a:t>
            </a:r>
            <a:r>
              <a:rPr lang="en-US" altLang="en-US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 "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+ b);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swap(</a:t>
            </a:r>
            <a:r>
              <a:rPr lang="en-US" altLang="en-US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a, </a:t>
            </a:r>
            <a:r>
              <a:rPr lang="en-US" altLang="en-US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 b)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temp = a;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	    a = b;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	    b = temp;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415832066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Value Semantics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b="1" dirty="0"/>
              <a:t>value semantics</a:t>
            </a:r>
            <a:r>
              <a:rPr lang="en-US" altLang="en-US" dirty="0"/>
              <a:t>: Behavior where values are copied when assigned, passed as parameters, or returned.</a:t>
            </a:r>
          </a:p>
          <a:p>
            <a:pPr lvl="1" eaLnBrk="1" hangingPunct="1"/>
            <a:endParaRPr lang="en-US" altLang="en-US" sz="900" dirty="0"/>
          </a:p>
          <a:p>
            <a:pPr lvl="1" eaLnBrk="1" hangingPunct="1"/>
            <a:r>
              <a:rPr lang="en-US" altLang="en-US" dirty="0"/>
              <a:t>All primitive types in Java use value semantics.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When one variable is assigned to another, its value is copied.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Modifying the value of one variable does not affect others.</a:t>
            </a:r>
          </a:p>
          <a:p>
            <a:pPr lvl="1" eaLnBrk="1" hangingPunct="1"/>
            <a:endParaRPr lang="en-US" altLang="en-US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x = 5;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y = x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;     </a:t>
            </a:r>
            <a:r>
              <a:rPr lang="en-US" altLang="en-US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x = 5, y = 5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y = 17;        </a:t>
            </a:r>
            <a:r>
              <a:rPr lang="en-US" altLang="en-US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x = 5, y = 17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x = 8;         </a:t>
            </a:r>
            <a:r>
              <a:rPr lang="en-US" altLang="en-US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x = 8, y = 17</a:t>
            </a:r>
          </a:p>
        </p:txBody>
      </p:sp>
    </p:spTree>
    <p:extLst>
      <p:ext uri="{BB962C8B-B14F-4D97-AF65-F5344CB8AC3E}">
        <p14:creationId xmlns:p14="http://schemas.microsoft.com/office/powerpoint/2010/main" val="430877824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Reference semantics (objects)</a:t>
            </a:r>
          </a:p>
        </p:txBody>
      </p:sp>
      <p:sp>
        <p:nvSpPr>
          <p:cNvPr id="85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reference semantics</a:t>
            </a:r>
            <a:r>
              <a:rPr lang="en-US" altLang="en-US" dirty="0"/>
              <a:t>: Behavior where variables actually store the </a:t>
            </a:r>
            <a:r>
              <a:rPr lang="en-US" altLang="en-US" i="1" dirty="0">
                <a:solidFill>
                  <a:srgbClr val="C00000"/>
                </a:solidFill>
              </a:rPr>
              <a:t>address</a:t>
            </a:r>
            <a:r>
              <a:rPr lang="en-US" altLang="en-US" dirty="0"/>
              <a:t> of an object in memory.</a:t>
            </a:r>
          </a:p>
          <a:p>
            <a:pPr eaLnBrk="1" hangingPunct="1"/>
            <a:r>
              <a:rPr lang="en-US" altLang="en-US" dirty="0"/>
              <a:t>When one variable is assigned to another, the object is</a:t>
            </a:r>
            <a:br>
              <a:rPr lang="en-US" altLang="en-US" dirty="0"/>
            </a:br>
            <a:r>
              <a:rPr lang="en-US" altLang="en-US" i="1" dirty="0"/>
              <a:t>not</a:t>
            </a:r>
            <a:r>
              <a:rPr lang="en-US" altLang="en-US" dirty="0"/>
              <a:t> copied; both variables refer to the </a:t>
            </a:r>
            <a:r>
              <a:rPr lang="en-US" altLang="en-US" i="1" dirty="0">
                <a:solidFill>
                  <a:srgbClr val="C00000"/>
                </a:solidFill>
              </a:rPr>
              <a:t>same object</a:t>
            </a:r>
            <a:endParaRPr lang="en-US" altLang="en-US" dirty="0"/>
          </a:p>
          <a:p>
            <a:pPr eaLnBrk="1" hangingPunct="1"/>
            <a:r>
              <a:rPr lang="en-US" altLang="en-US" dirty="0"/>
              <a:t>Modifying the value of one variable </a:t>
            </a:r>
            <a:r>
              <a:rPr lang="en-US" altLang="en-US" i="1" dirty="0"/>
              <a:t>will</a:t>
            </a:r>
            <a:r>
              <a:rPr lang="en-US" altLang="en-US" dirty="0"/>
              <a:t> affect others.</a:t>
            </a:r>
            <a:endParaRPr lang="en-US" alt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[] a1 = {4, 15, 8};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[] a2 = </a:t>
            </a:r>
            <a:r>
              <a:rPr lang="en-US" altLang="en-US" sz="2400" b="1" dirty="0">
                <a:latin typeface="Consolas" charset="0"/>
                <a:ea typeface="Consolas" charset="0"/>
                <a:cs typeface="Consolas" charset="0"/>
              </a:rPr>
              <a:t>a1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;          </a:t>
            </a:r>
            <a:r>
              <a:rPr lang="en-US" altLang="en-US" sz="2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refer to same array as a1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4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	a2[0] = 7;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Arrays.</a:t>
            </a:r>
            <a:r>
              <a:rPr lang="en-US" altLang="en-US" sz="2000" i="1" dirty="0" err="1">
                <a:latin typeface="Consolas" charset="0"/>
                <a:ea typeface="Consolas" charset="0"/>
                <a:cs typeface="Consolas" charset="0"/>
              </a:rPr>
              <a:t>toString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400" b="1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a1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); </a:t>
            </a:r>
            <a:r>
              <a:rPr lang="en-US" altLang="en-US" sz="2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[7, 15, 8]</a:t>
            </a:r>
          </a:p>
        </p:txBody>
      </p:sp>
      <p:graphicFrame>
        <p:nvGraphicFramePr>
          <p:cNvPr id="85197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800242"/>
              </p:ext>
            </p:extLst>
          </p:nvPr>
        </p:nvGraphicFramePr>
        <p:xfrm>
          <a:off x="3962400" y="5447464"/>
          <a:ext cx="2536825" cy="10414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51994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723338"/>
              </p:ext>
            </p:extLst>
          </p:nvPr>
        </p:nvGraphicFramePr>
        <p:xfrm>
          <a:off x="3962400" y="5447464"/>
          <a:ext cx="2536825" cy="10414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6178" name="Group 48"/>
          <p:cNvGrpSpPr>
            <a:grpSpLocks/>
          </p:cNvGrpSpPr>
          <p:nvPr/>
        </p:nvGrpSpPr>
        <p:grpSpPr bwMode="auto">
          <a:xfrm>
            <a:off x="1219200" y="5837994"/>
            <a:ext cx="2524125" cy="519113"/>
            <a:chOff x="478" y="3556"/>
            <a:chExt cx="1590" cy="327"/>
          </a:xfrm>
        </p:grpSpPr>
        <p:sp>
          <p:nvSpPr>
            <p:cNvPr id="6184" name="Rectangle 49"/>
            <p:cNvSpPr>
              <a:spLocks noChangeArrowheads="1"/>
            </p:cNvSpPr>
            <p:nvPr/>
          </p:nvSpPr>
          <p:spPr bwMode="auto">
            <a:xfrm>
              <a:off x="478" y="3590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>
                <a:spcBef>
                  <a:spcPct val="20000"/>
                </a:spcBef>
              </a:pPr>
              <a:r>
                <a:rPr lang="en-US" altLang="en-US" sz="2000" i="1">
                  <a:solidFill>
                    <a:srgbClr val="000000"/>
                  </a:solidFill>
                </a:rPr>
                <a:t>a1</a:t>
              </a:r>
            </a:p>
          </p:txBody>
        </p:sp>
        <p:grpSp>
          <p:nvGrpSpPr>
            <p:cNvPr id="6185" name="Group 50"/>
            <p:cNvGrpSpPr>
              <a:grpSpLocks/>
            </p:cNvGrpSpPr>
            <p:nvPr/>
          </p:nvGrpSpPr>
          <p:grpSpPr bwMode="auto">
            <a:xfrm>
              <a:off x="1276" y="3556"/>
              <a:ext cx="792" cy="327"/>
              <a:chOff x="1276" y="3556"/>
              <a:chExt cx="792" cy="327"/>
            </a:xfrm>
          </p:grpSpPr>
          <p:sp>
            <p:nvSpPr>
              <p:cNvPr id="6186" name="Line 51"/>
              <p:cNvSpPr>
                <a:spLocks noChangeShapeType="1"/>
              </p:cNvSpPr>
              <p:nvPr/>
            </p:nvSpPr>
            <p:spPr bwMode="auto">
              <a:xfrm flipV="1">
                <a:off x="1444" y="37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7" name="Oval 52"/>
              <p:cNvSpPr>
                <a:spLocks noChangeArrowheads="1"/>
              </p:cNvSpPr>
              <p:nvPr/>
            </p:nvSpPr>
            <p:spPr bwMode="auto">
              <a:xfrm>
                <a:off x="1276" y="3556"/>
                <a:ext cx="164" cy="32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r"/>
                <a:endParaRPr lang="en-US" alt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6857999" y="5847519"/>
            <a:ext cx="2438400" cy="519113"/>
            <a:chOff x="3984" y="3580"/>
            <a:chExt cx="1536" cy="327"/>
          </a:xfrm>
        </p:grpSpPr>
        <p:sp>
          <p:nvSpPr>
            <p:cNvPr id="6180" name="Rectangle 54"/>
            <p:cNvSpPr>
              <a:spLocks noChangeArrowheads="1"/>
            </p:cNvSpPr>
            <p:nvPr/>
          </p:nvSpPr>
          <p:spPr bwMode="auto">
            <a:xfrm>
              <a:off x="4800" y="3600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en-US" sz="2000" i="1">
                  <a:solidFill>
                    <a:srgbClr val="003399"/>
                  </a:solidFill>
                </a:rPr>
                <a:t>a2</a:t>
              </a:r>
            </a:p>
          </p:txBody>
        </p:sp>
        <p:grpSp>
          <p:nvGrpSpPr>
            <p:cNvPr id="6181" name="Group 55"/>
            <p:cNvGrpSpPr>
              <a:grpSpLocks/>
            </p:cNvGrpSpPr>
            <p:nvPr/>
          </p:nvGrpSpPr>
          <p:grpSpPr bwMode="auto">
            <a:xfrm>
              <a:off x="3984" y="3580"/>
              <a:ext cx="816" cy="327"/>
              <a:chOff x="3984" y="3580"/>
              <a:chExt cx="816" cy="327"/>
            </a:xfrm>
          </p:grpSpPr>
          <p:sp>
            <p:nvSpPr>
              <p:cNvPr id="6182" name="Line 56"/>
              <p:cNvSpPr>
                <a:spLocks noChangeShapeType="1"/>
              </p:cNvSpPr>
              <p:nvPr/>
            </p:nvSpPr>
            <p:spPr bwMode="auto">
              <a:xfrm flipH="1" flipV="1">
                <a:off x="3984" y="3744"/>
                <a:ext cx="57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3" name="Oval 57"/>
              <p:cNvSpPr>
                <a:spLocks noChangeArrowheads="1"/>
              </p:cNvSpPr>
              <p:nvPr/>
            </p:nvSpPr>
            <p:spPr bwMode="auto">
              <a:xfrm>
                <a:off x="4636" y="3580"/>
                <a:ext cx="164" cy="32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r"/>
                <a:endParaRPr lang="en-US" alt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947985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5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51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85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51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References and Objects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Arrays and objects use reference semantics.  Why?</a:t>
            </a:r>
          </a:p>
          <a:p>
            <a:pPr lvl="1" eaLnBrk="1" hangingPunct="1"/>
            <a:r>
              <a:rPr lang="en-US" altLang="en-US" i="1" dirty="0">
                <a:solidFill>
                  <a:schemeClr val="accent1"/>
                </a:solidFill>
              </a:rPr>
              <a:t>efficiency</a:t>
            </a:r>
            <a:r>
              <a:rPr lang="en-US" altLang="en-US" i="1" dirty="0"/>
              <a:t>.  </a:t>
            </a:r>
            <a:r>
              <a:rPr lang="en-US" altLang="en-US" dirty="0"/>
              <a:t>Copying large objects slows down a program.</a:t>
            </a:r>
          </a:p>
          <a:p>
            <a:pPr lvl="1" eaLnBrk="1" hangingPunct="1"/>
            <a:r>
              <a:rPr lang="en-US" altLang="en-US" i="1" dirty="0">
                <a:solidFill>
                  <a:schemeClr val="accent1"/>
                </a:solidFill>
              </a:rPr>
              <a:t>sharing</a:t>
            </a:r>
            <a:r>
              <a:rPr lang="en-US" altLang="en-US" i="1" dirty="0"/>
              <a:t>.</a:t>
            </a:r>
            <a:r>
              <a:rPr lang="en-US" altLang="en-US" dirty="0"/>
              <a:t>  It's useful to share an object's data among methods.</a:t>
            </a:r>
          </a:p>
          <a:p>
            <a:pPr lvl="1" eaLnBrk="1" hangingPunct="1">
              <a:buFontTx/>
              <a:buNone/>
            </a:pPr>
            <a:endParaRPr lang="en-US" altLang="en-US" dirty="0"/>
          </a:p>
          <a:p>
            <a:pPr lvl="1" eaLnBrk="1" hangingPunct="1"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DrawingPanel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panel1 = new 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DrawingPanel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(80, 50);</a:t>
            </a:r>
          </a:p>
          <a:p>
            <a:pPr lvl="1" eaLnBrk="1" hangingPunct="1">
              <a:buFontTx/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 err="1">
                <a:latin typeface="Consolas" charset="0"/>
                <a:ea typeface="Consolas" charset="0"/>
                <a:cs typeface="Consolas" charset="0"/>
              </a:rPr>
              <a:t>DrawingPanel</a:t>
            </a: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 panel2 = panel1;   </a:t>
            </a:r>
            <a:r>
              <a:rPr lang="en-US" altLang="en-US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same window</a:t>
            </a:r>
          </a:p>
          <a:p>
            <a:pPr lvl="1" eaLnBrk="1" hangingPunct="1">
              <a:buFontTx/>
              <a:buNone/>
            </a:pP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	panel2.setBackground(</a:t>
            </a:r>
            <a:r>
              <a:rPr lang="en-US" altLang="en-US" b="1" dirty="0" err="1">
                <a:latin typeface="Consolas" charset="0"/>
                <a:ea typeface="Consolas" charset="0"/>
                <a:cs typeface="Consolas" charset="0"/>
              </a:rPr>
              <a:t>Color.CYAN</a:t>
            </a: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eaLnBrk="1" hangingPunct="1"/>
            <a:endParaRPr lang="en-US" altLang="en-US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876800"/>
            <a:ext cx="1981200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2895600" y="4919666"/>
            <a:ext cx="2286000" cy="519113"/>
            <a:chOff x="1248" y="2859"/>
            <a:chExt cx="1440" cy="327"/>
          </a:xfrm>
        </p:grpSpPr>
        <p:sp>
          <p:nvSpPr>
            <p:cNvPr id="7178" name="Rectangle 6"/>
            <p:cNvSpPr>
              <a:spLocks noChangeArrowheads="1"/>
            </p:cNvSpPr>
            <p:nvPr/>
          </p:nvSpPr>
          <p:spPr bwMode="auto">
            <a:xfrm>
              <a:off x="1248" y="2888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>
                <a:spcBef>
                  <a:spcPct val="20000"/>
                </a:spcBef>
              </a:pPr>
              <a:r>
                <a:rPr lang="en-US" altLang="en-US" sz="2000" i="1">
                  <a:solidFill>
                    <a:srgbClr val="000000"/>
                  </a:solidFill>
                </a:rPr>
                <a:t>panel1</a:t>
              </a:r>
            </a:p>
          </p:txBody>
        </p:sp>
        <p:sp>
          <p:nvSpPr>
            <p:cNvPr id="7179" name="Line 7"/>
            <p:cNvSpPr>
              <a:spLocks noChangeShapeType="1"/>
            </p:cNvSpPr>
            <p:nvPr/>
          </p:nvSpPr>
          <p:spPr bwMode="auto">
            <a:xfrm>
              <a:off x="2208" y="3024"/>
              <a:ext cx="48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Oval 8"/>
            <p:cNvSpPr>
              <a:spLocks noChangeArrowheads="1"/>
            </p:cNvSpPr>
            <p:nvPr/>
          </p:nvSpPr>
          <p:spPr bwMode="auto">
            <a:xfrm>
              <a:off x="2060" y="2859"/>
              <a:ext cx="164" cy="32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7174" name="Group 9"/>
          <p:cNvGrpSpPr>
            <a:grpSpLocks/>
          </p:cNvGrpSpPr>
          <p:nvPr/>
        </p:nvGrpSpPr>
        <p:grpSpPr bwMode="auto">
          <a:xfrm>
            <a:off x="2895600" y="5757867"/>
            <a:ext cx="2286000" cy="519113"/>
            <a:chOff x="1248" y="3387"/>
            <a:chExt cx="1440" cy="327"/>
          </a:xfrm>
        </p:grpSpPr>
        <p:sp>
          <p:nvSpPr>
            <p:cNvPr id="7175" name="Rectangle 10"/>
            <p:cNvSpPr>
              <a:spLocks noChangeArrowheads="1"/>
            </p:cNvSpPr>
            <p:nvPr/>
          </p:nvSpPr>
          <p:spPr bwMode="auto">
            <a:xfrm>
              <a:off x="1248" y="3416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>
                <a:spcBef>
                  <a:spcPct val="20000"/>
                </a:spcBef>
              </a:pPr>
              <a:r>
                <a:rPr lang="en-US" altLang="en-US" sz="2000" i="1">
                  <a:solidFill>
                    <a:srgbClr val="000000"/>
                  </a:solidFill>
                </a:rPr>
                <a:t>panel2</a:t>
              </a:r>
            </a:p>
          </p:txBody>
        </p:sp>
        <p:sp>
          <p:nvSpPr>
            <p:cNvPr id="7176" name="Line 11"/>
            <p:cNvSpPr>
              <a:spLocks noChangeShapeType="1"/>
            </p:cNvSpPr>
            <p:nvPr/>
          </p:nvSpPr>
          <p:spPr bwMode="auto">
            <a:xfrm flipV="1">
              <a:off x="2208" y="3456"/>
              <a:ext cx="48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Oval 12"/>
            <p:cNvSpPr>
              <a:spLocks noChangeArrowheads="1"/>
            </p:cNvSpPr>
            <p:nvPr/>
          </p:nvSpPr>
          <p:spPr bwMode="auto">
            <a:xfrm>
              <a:off x="2060" y="3387"/>
              <a:ext cx="164" cy="32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19862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50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2350" y="5116513"/>
            <a:ext cx="1676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Objects as Parameters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When an object is passed as a parameter, the object is </a:t>
            </a:r>
            <a:r>
              <a:rPr lang="en-US" altLang="en-US" i="1" dirty="0"/>
              <a:t>not</a:t>
            </a:r>
            <a:r>
              <a:rPr lang="en-US" altLang="en-US" dirty="0"/>
              <a:t> copied.  The parameter refers to the same object.</a:t>
            </a:r>
          </a:p>
          <a:p>
            <a:r>
              <a:rPr lang="en-US" altLang="en-US" dirty="0"/>
              <a:t>If the parameter is modified, it </a:t>
            </a:r>
            <a:r>
              <a:rPr lang="en-US" altLang="en-US" b="1" i="1" u="sng" dirty="0">
                <a:solidFill>
                  <a:srgbClr val="C00000"/>
                </a:solidFill>
              </a:rPr>
              <a:t>will</a:t>
            </a:r>
            <a:r>
              <a:rPr lang="en-US" altLang="en-US" dirty="0">
                <a:solidFill>
                  <a:srgbClr val="C00000"/>
                </a:solidFill>
              </a:rPr>
              <a:t> </a:t>
            </a:r>
            <a:r>
              <a:rPr lang="en-US" altLang="en-US" dirty="0"/>
              <a:t>affect the original object.</a:t>
            </a:r>
          </a:p>
          <a:p>
            <a:pPr lvl="1" eaLnBrk="1" hangingPunct="1">
              <a:buFontTx/>
              <a:buNone/>
            </a:pPr>
            <a:endParaRPr lang="en-US" altLang="en-US" dirty="0"/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DrawingPanel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window =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DrawingPanel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(80, 50);</a:t>
            </a:r>
            <a:endParaRPr lang="en-US" altLang="en-US" sz="2000" b="1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window.setBackground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Color.YELLOW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   example(window);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endParaRPr lang="en-US" altLang="en-US" sz="20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example(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DrawingPanel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panel) {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panel.setBackground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Color.CYAN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...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pic>
        <p:nvPicPr>
          <p:cNvPr id="85504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5105400"/>
            <a:ext cx="1695450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9652000" y="3641724"/>
            <a:ext cx="0" cy="5207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9652000" y="3641724"/>
            <a:ext cx="1143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9652000" y="4162424"/>
            <a:ext cx="1143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270750" y="5327649"/>
            <a:ext cx="0" cy="5207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7270750" y="5327649"/>
            <a:ext cx="1143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7270750" y="5848349"/>
            <a:ext cx="1143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8413750" y="5327649"/>
            <a:ext cx="5905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endParaRPr lang="en-US" altLang="en-US" sz="2000">
              <a:solidFill>
                <a:srgbClr val="000000"/>
              </a:solidFill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7042150" y="5370516"/>
            <a:ext cx="2514600" cy="519113"/>
            <a:chOff x="2928" y="3243"/>
            <a:chExt cx="1584" cy="327"/>
          </a:xfrm>
        </p:grpSpPr>
        <p:sp>
          <p:nvSpPr>
            <p:cNvPr id="8210" name="Rectangle 14"/>
            <p:cNvSpPr>
              <a:spLocks noChangeArrowheads="1"/>
            </p:cNvSpPr>
            <p:nvPr/>
          </p:nvSpPr>
          <p:spPr bwMode="auto">
            <a:xfrm>
              <a:off x="2928" y="3272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>
                <a:spcBef>
                  <a:spcPct val="20000"/>
                </a:spcBef>
              </a:pPr>
              <a:r>
                <a:rPr lang="en-US" altLang="en-US" sz="2000" i="1">
                  <a:solidFill>
                    <a:srgbClr val="000000"/>
                  </a:solidFill>
                </a:rPr>
                <a:t>panel</a:t>
              </a:r>
            </a:p>
          </p:txBody>
        </p:sp>
        <p:sp>
          <p:nvSpPr>
            <p:cNvPr id="8211" name="Line 15"/>
            <p:cNvSpPr>
              <a:spLocks noChangeShapeType="1"/>
            </p:cNvSpPr>
            <p:nvPr/>
          </p:nvSpPr>
          <p:spPr bwMode="auto">
            <a:xfrm>
              <a:off x="3888" y="3408"/>
              <a:ext cx="6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Oval 16"/>
            <p:cNvSpPr>
              <a:spLocks noChangeArrowheads="1"/>
            </p:cNvSpPr>
            <p:nvPr/>
          </p:nvSpPr>
          <p:spPr bwMode="auto">
            <a:xfrm>
              <a:off x="3740" y="3243"/>
              <a:ext cx="164" cy="32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9652000" y="3592513"/>
            <a:ext cx="1631950" cy="1192213"/>
            <a:chOff x="4428" y="2225"/>
            <a:chExt cx="1028" cy="751"/>
          </a:xfrm>
        </p:grpSpPr>
        <p:sp>
          <p:nvSpPr>
            <p:cNvPr id="8207" name="Rectangle 18"/>
            <p:cNvSpPr>
              <a:spLocks noChangeArrowheads="1"/>
            </p:cNvSpPr>
            <p:nvPr/>
          </p:nvSpPr>
          <p:spPr bwMode="auto">
            <a:xfrm>
              <a:off x="4428" y="2256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>
                <a:spcBef>
                  <a:spcPct val="20000"/>
                </a:spcBef>
              </a:pPr>
              <a:r>
                <a:rPr lang="en-US" altLang="en-US" sz="2000" i="1">
                  <a:solidFill>
                    <a:srgbClr val="000000"/>
                  </a:solidFill>
                </a:rPr>
                <a:t>window</a:t>
              </a:r>
            </a:p>
          </p:txBody>
        </p:sp>
        <p:sp>
          <p:nvSpPr>
            <p:cNvPr id="8208" name="Line 19"/>
            <p:cNvSpPr>
              <a:spLocks noChangeShapeType="1"/>
            </p:cNvSpPr>
            <p:nvPr/>
          </p:nvSpPr>
          <p:spPr bwMode="auto">
            <a:xfrm flipH="1">
              <a:off x="5328" y="2448"/>
              <a:ext cx="12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Oval 20"/>
            <p:cNvSpPr>
              <a:spLocks noChangeArrowheads="1"/>
            </p:cNvSpPr>
            <p:nvPr/>
          </p:nvSpPr>
          <p:spPr bwMode="auto">
            <a:xfrm>
              <a:off x="5292" y="2225"/>
              <a:ext cx="164" cy="32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00885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55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55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/>
              <a:t>Arrays Pass by Reference</a:t>
            </a:r>
          </a:p>
        </p:txBody>
      </p:sp>
      <p:sp>
        <p:nvSpPr>
          <p:cNvPr id="85709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77500" lnSpcReduction="20000"/>
          </a:bodyPr>
          <a:lstStyle/>
          <a:p>
            <a:pPr marL="273050" indent="-273050"/>
            <a:r>
              <a:rPr lang="en-US" altLang="en-US" dirty="0"/>
              <a:t>Arrays are passed as parameters by </a:t>
            </a:r>
            <a:r>
              <a:rPr lang="en-US" altLang="en-US" i="1" dirty="0"/>
              <a:t>reference.</a:t>
            </a:r>
          </a:p>
          <a:p>
            <a:pPr marL="182563" indent="-246063"/>
            <a:r>
              <a:rPr lang="en-US" altLang="en-US" dirty="0"/>
              <a:t>Changes made in the method are also seen by the caller.</a:t>
            </a:r>
            <a:endParaRPr lang="en-US" altLang="en-US" sz="14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spcBef>
                <a:spcPct val="0"/>
              </a:spcBef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[] 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iq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= {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126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167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95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b="1" dirty="0" err="1">
                <a:latin typeface="Consolas" charset="0"/>
                <a:ea typeface="Consolas" charset="0"/>
                <a:cs typeface="Consolas" charset="0"/>
              </a:rPr>
              <a:t>getSmurt</a:t>
            </a: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1" dirty="0" err="1">
                <a:latin typeface="Consolas" charset="0"/>
                <a:ea typeface="Consolas" charset="0"/>
                <a:cs typeface="Consolas" charset="0"/>
              </a:rPr>
              <a:t>iq</a:t>
            </a: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Arrays.</a:t>
            </a:r>
            <a:r>
              <a:rPr lang="en-US" altLang="en-US" i="1" dirty="0" err="1">
                <a:latin typeface="Consolas" charset="0"/>
                <a:ea typeface="Consolas" charset="0"/>
                <a:cs typeface="Consolas" charset="0"/>
              </a:rPr>
              <a:t>toString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iq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));</a:t>
            </a: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endParaRPr lang="en-US" altLang="en-US" sz="1000" dirty="0">
              <a:latin typeface="Consolas" charset="0"/>
              <a:ea typeface="Consolas" charset="0"/>
              <a:cs typeface="Consolas" charset="0"/>
            </a:endParaRP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getSmurt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1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[] a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    for (</a:t>
            </a:r>
            <a:r>
              <a:rPr lang="en-US" altLang="en-US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i = 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; i &lt; 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a.length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; i++) {</a:t>
            </a: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        a[i] = a[i] * 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    }</a:t>
            </a:r>
          </a:p>
          <a:p>
            <a:pPr marL="639763" lvl="1" indent="-246063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10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</a:pPr>
            <a:r>
              <a:rPr lang="en-US" altLang="en-US" dirty="0"/>
              <a:t>Output: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[252, 334, 190]</a:t>
            </a:r>
          </a:p>
        </p:txBody>
      </p:sp>
      <p:graphicFrame>
        <p:nvGraphicFramePr>
          <p:cNvPr id="186880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213546"/>
              </p:ext>
            </p:extLst>
          </p:nvPr>
        </p:nvGraphicFramePr>
        <p:xfrm>
          <a:off x="7755467" y="5105400"/>
          <a:ext cx="3429000" cy="1041400"/>
        </p:xfrm>
        <a:graphic>
          <a:graphicData uri="http://schemas.openxmlformats.org/drawingml/2006/table">
            <a:tbl>
              <a:tblPr/>
              <a:tblGrid>
                <a:gridCol w="1182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7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235" name="Rectangle 21"/>
          <p:cNvSpPr>
            <a:spLocks noChangeArrowheads="1"/>
          </p:cNvSpPr>
          <p:nvPr/>
        </p:nvSpPr>
        <p:spPr bwMode="auto">
          <a:xfrm>
            <a:off x="10097031" y="3632200"/>
            <a:ext cx="554037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20000"/>
              </a:spcBef>
              <a:buClr>
                <a:srgbClr val="808080"/>
              </a:buClr>
              <a:buSzPct val="60000"/>
              <a:buFont typeface="Wingdings" panose="05000000000000000000" pitchFamily="2" charset="2"/>
              <a:buNone/>
            </a:pPr>
            <a:endParaRPr lang="en-US" altLang="en-US" sz="20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1868849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797730"/>
              </p:ext>
            </p:extLst>
          </p:nvPr>
        </p:nvGraphicFramePr>
        <p:xfrm>
          <a:off x="7755467" y="5105400"/>
          <a:ext cx="3429000" cy="1041400"/>
        </p:xfrm>
        <a:graphic>
          <a:graphicData uri="http://schemas.openxmlformats.org/drawingml/2006/table">
            <a:tbl>
              <a:tblPr/>
              <a:tblGrid>
                <a:gridCol w="1182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7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9508067" y="3549650"/>
            <a:ext cx="1371600" cy="1746250"/>
            <a:chOff x="4368" y="1972"/>
            <a:chExt cx="864" cy="1100"/>
          </a:xfrm>
        </p:grpSpPr>
        <p:sp>
          <p:nvSpPr>
            <p:cNvPr id="9256" name="Rectangle 38"/>
            <p:cNvSpPr>
              <a:spLocks noChangeArrowheads="1"/>
            </p:cNvSpPr>
            <p:nvPr/>
          </p:nvSpPr>
          <p:spPr bwMode="auto">
            <a:xfrm>
              <a:off x="4368" y="1976"/>
              <a:ext cx="576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>
                <a:spcBef>
                  <a:spcPct val="20000"/>
                </a:spcBef>
                <a:buClr>
                  <a:srgbClr val="808080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altLang="en-US" sz="2000" i="1">
                  <a:solidFill>
                    <a:srgbClr val="000000"/>
                  </a:solidFill>
                  <a:cs typeface="Times New Roman" panose="02020603050405020304" pitchFamily="18" charset="0"/>
                </a:rPr>
                <a:t>iq</a:t>
              </a:r>
            </a:p>
          </p:txBody>
        </p:sp>
        <p:sp>
          <p:nvSpPr>
            <p:cNvPr id="9257" name="Line 47"/>
            <p:cNvSpPr>
              <a:spLocks noChangeShapeType="1"/>
            </p:cNvSpPr>
            <p:nvPr/>
          </p:nvSpPr>
          <p:spPr bwMode="auto">
            <a:xfrm flipH="1">
              <a:off x="4992" y="2135"/>
              <a:ext cx="122" cy="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Oval 40"/>
            <p:cNvSpPr>
              <a:spLocks noChangeArrowheads="1"/>
            </p:cNvSpPr>
            <p:nvPr/>
          </p:nvSpPr>
          <p:spPr bwMode="auto">
            <a:xfrm>
              <a:off x="5068" y="1972"/>
              <a:ext cx="164" cy="32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5765800" y="5659967"/>
            <a:ext cx="1981200" cy="519113"/>
            <a:chOff x="2112" y="3490"/>
            <a:chExt cx="1248" cy="327"/>
          </a:xfrm>
        </p:grpSpPr>
        <p:sp>
          <p:nvSpPr>
            <p:cNvPr id="9253" name="Rectangle 42"/>
            <p:cNvSpPr>
              <a:spLocks noChangeArrowheads="1"/>
            </p:cNvSpPr>
            <p:nvPr/>
          </p:nvSpPr>
          <p:spPr bwMode="auto">
            <a:xfrm>
              <a:off x="2112" y="3512"/>
              <a:ext cx="647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>
                <a:spcBef>
                  <a:spcPct val="20000"/>
                </a:spcBef>
                <a:buClr>
                  <a:srgbClr val="808080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altLang="en-US" sz="2000" i="1">
                  <a:solidFill>
                    <a:srgbClr val="000000"/>
                  </a:solidFill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9254" name="Line 48"/>
            <p:cNvSpPr>
              <a:spLocks noChangeShapeType="1"/>
            </p:cNvSpPr>
            <p:nvPr/>
          </p:nvSpPr>
          <p:spPr bwMode="auto">
            <a:xfrm>
              <a:off x="2928" y="364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Oval 44"/>
            <p:cNvSpPr>
              <a:spLocks noChangeArrowheads="1"/>
            </p:cNvSpPr>
            <p:nvPr/>
          </p:nvSpPr>
          <p:spPr bwMode="auto">
            <a:xfrm>
              <a:off x="2824" y="3490"/>
              <a:ext cx="164" cy="32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84600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68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868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5709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5709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Array Reverse Question 2</a:t>
            </a:r>
          </a:p>
        </p:txBody>
      </p:sp>
      <p:sp>
        <p:nvSpPr>
          <p:cNvPr id="85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/>
              <a:t>Turn your array reversal code into a </a:t>
            </a:r>
            <a:r>
              <a:rPr lang="en-US" altLang="en-US" dirty="0">
                <a:latin typeface="Courier New" panose="02070309020205020404" pitchFamily="49" charset="0"/>
              </a:rPr>
              <a:t>reverse</a:t>
            </a:r>
            <a:r>
              <a:rPr lang="en-US" altLang="en-US" dirty="0"/>
              <a:t> method.</a:t>
            </a:r>
          </a:p>
          <a:p>
            <a:pPr lvl="1" eaLnBrk="1" hangingPunct="1"/>
            <a:r>
              <a:rPr lang="en-US" altLang="en-US" dirty="0"/>
              <a:t>Accept the array of integers to reverse as a parameter.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[] numbers = {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11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42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-5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27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89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reverse(numbers)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Solution: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reverse(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[] numbers)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20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&lt;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numbers.length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/ </a:t>
            </a:r>
            <a:r>
              <a:rPr lang="en-US" altLang="en-US" sz="20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++)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    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temp = numbers[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    numbers[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 = numbers[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numbers.length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- </a:t>
            </a:r>
            <a:r>
              <a:rPr lang="en-US" altLang="en-US" sz="20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-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    numbers[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numbers.length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- </a:t>
            </a:r>
            <a:r>
              <a:rPr lang="en-US" altLang="en-US" sz="20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-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 = temp;   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213588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5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5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58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58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58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58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581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581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 parameter questions</a:t>
            </a:r>
          </a:p>
        </p:txBody>
      </p:sp>
      <p:sp>
        <p:nvSpPr>
          <p:cNvPr id="85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/>
              <a:t>Write a method </a:t>
            </a:r>
            <a:r>
              <a:rPr lang="en-US" altLang="en-US" sz="2800" dirty="0">
                <a:latin typeface="Courier New" panose="02070309020205020404" pitchFamily="49" charset="0"/>
              </a:rPr>
              <a:t>swap</a:t>
            </a:r>
            <a:r>
              <a:rPr lang="en-US" altLang="en-US" sz="2800" dirty="0"/>
              <a:t> that accepts an arrays of integers and two indexes and swaps the elements at those indexes.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9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[] a1 = {12, 34, 56};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swap(a1, 1, 2);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0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Arrays.</a:t>
            </a:r>
            <a:r>
              <a:rPr lang="en-US" altLang="en-US" sz="2000" i="1" dirty="0" err="1">
                <a:latin typeface="Consolas" charset="0"/>
                <a:ea typeface="Consolas" charset="0"/>
                <a:cs typeface="Consolas" charset="0"/>
              </a:rPr>
              <a:t>toString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(a1));</a:t>
            </a:r>
            <a:r>
              <a:rPr lang="en-US" altLang="en-US" sz="20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// [12, 56, 34]</a:t>
            </a:r>
            <a:endParaRPr lang="en-US" altLang="en-US" sz="2000" dirty="0">
              <a:latin typeface="Consolas" charset="0"/>
              <a:ea typeface="Consolas" charset="0"/>
              <a:cs typeface="Consolas" charset="0"/>
            </a:endParaRPr>
          </a:p>
          <a:p>
            <a:pPr eaLnBrk="1" hangingPunct="1"/>
            <a:r>
              <a:rPr lang="en-US" altLang="en-US" sz="2800" dirty="0"/>
              <a:t>Write a method </a:t>
            </a:r>
            <a:r>
              <a:rPr lang="en-US" altLang="en-US" sz="2800" dirty="0" err="1">
                <a:latin typeface="Courier New" panose="02070309020205020404" pitchFamily="49" charset="0"/>
              </a:rPr>
              <a:t>swapAll</a:t>
            </a:r>
            <a:r>
              <a:rPr lang="en-US" altLang="en-US" sz="2800" dirty="0"/>
              <a:t> that accepts two arrays of integers as parameters and swaps their entire contents. Assume that the two arrays are the same length.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en-US" sz="9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[] a1 = {12, 34, 56};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[] a2 = {20, 50, 80};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swapAll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(a1, a2);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0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Arrays.</a:t>
            </a:r>
            <a:r>
              <a:rPr lang="en-US" altLang="en-US" sz="2000" i="1" dirty="0" err="1">
                <a:latin typeface="Consolas" charset="0"/>
                <a:ea typeface="Consolas" charset="0"/>
                <a:cs typeface="Consolas" charset="0"/>
              </a:rPr>
              <a:t>toString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(a1));</a:t>
            </a:r>
            <a:r>
              <a:rPr lang="en-US" altLang="en-US" sz="20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// [20, 50, 80]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0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Arrays.</a:t>
            </a:r>
            <a:r>
              <a:rPr lang="en-US" altLang="en-US" sz="2000" i="1" dirty="0" err="1">
                <a:latin typeface="Consolas" charset="0"/>
                <a:ea typeface="Consolas" charset="0"/>
                <a:cs typeface="Consolas" charset="0"/>
              </a:rPr>
              <a:t>toString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(a2));</a:t>
            </a:r>
            <a:r>
              <a:rPr lang="en-US" altLang="en-US" sz="20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// [12, 34, 56]</a:t>
            </a:r>
          </a:p>
        </p:txBody>
      </p:sp>
    </p:spTree>
    <p:extLst>
      <p:ext uri="{BB962C8B-B14F-4D97-AF65-F5344CB8AC3E}">
        <p14:creationId xmlns:p14="http://schemas.microsoft.com/office/powerpoint/2010/main" val="42498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5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5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59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59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59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59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591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/>
              <a:t>Weather answer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25563"/>
            <a:ext cx="11430000" cy="545623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Reads temperatures from the user, computes average and # days above average.</a:t>
            </a:r>
            <a:endParaRPr lang="en-US" altLang="en-US" sz="700" dirty="0">
              <a:solidFill>
                <a:schemeClr val="tx1">
                  <a:lumMod val="50000"/>
                  <a:lumOff val="50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import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java.util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.*;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altLang="en-US" sz="7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Weather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1300" i="1" dirty="0"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(String[]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Scanner console =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Scanner(System.</a:t>
            </a:r>
            <a:r>
              <a:rPr lang="en-US" altLang="en-US" sz="1300" i="1" dirty="0">
                <a:latin typeface="Consolas" charset="0"/>
                <a:ea typeface="Consolas" charset="0"/>
                <a:cs typeface="Consolas" charset="0"/>
              </a:rPr>
              <a:t>in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1300" i="1" dirty="0" err="1">
                <a:latin typeface="Consolas" charset="0"/>
                <a:ea typeface="Consolas" charset="0"/>
                <a:cs typeface="Consolas" charset="0"/>
              </a:rPr>
              <a:t>out.print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"How many days' temperatures? "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days =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console.nextInt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700" dirty="0">
                <a:latin typeface="Consolas" charset="0"/>
                <a:ea typeface="Consolas" charset="0"/>
                <a:cs typeface="Consolas" charset="0"/>
              </a:rPr>
              <a:t>    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// Create temperature array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        ...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sum = 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altLang="en-US" sz="7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i = 0; i &lt; days; i++) {    </a:t>
            </a:r>
            <a:r>
              <a:rPr lang="en-US" altLang="en-US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read/store each day's temperature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1300" i="1" dirty="0" err="1">
                <a:latin typeface="Consolas" charset="0"/>
                <a:ea typeface="Consolas" charset="0"/>
                <a:cs typeface="Consolas" charset="0"/>
              </a:rPr>
              <a:t>out.print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("Day " + (i + 1) + "'s high temp: 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b="1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// Store temperature in array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            ...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b="1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// Update sum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b="1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...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double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average = (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double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 sum / days;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altLang="en-US" sz="7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count = 0;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// Count days over average</a:t>
            </a:r>
            <a:endParaRPr lang="en-US" altLang="en-US" sz="700" dirty="0">
              <a:solidFill>
                <a:srgbClr val="008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700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altLang="en-US" sz="1300" b="1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     ...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Report results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1300" i="1" dirty="0" err="1">
                <a:latin typeface="Consolas" charset="0"/>
                <a:ea typeface="Consolas" charset="0"/>
                <a:cs typeface="Consolas" charset="0"/>
              </a:rPr>
              <a:t>out.printf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"Average temp = %.1f\n"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, average);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13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(count + </a:t>
            </a:r>
            <a:r>
              <a:rPr lang="en-US" altLang="en-US" sz="13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 days above average"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 return question</a:t>
            </a:r>
          </a:p>
        </p:txBody>
      </p:sp>
      <p:sp>
        <p:nvSpPr>
          <p:cNvPr id="86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Write a method </a:t>
            </a:r>
            <a:r>
              <a:rPr lang="en-US" altLang="en-US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merge</a:t>
            </a:r>
            <a:r>
              <a:rPr lang="en-US" altLang="en-US" dirty="0">
                <a:solidFill>
                  <a:schemeClr val="accent1"/>
                </a:solidFill>
              </a:rPr>
              <a:t> </a:t>
            </a:r>
            <a:r>
              <a:rPr lang="en-US" altLang="en-US" dirty="0"/>
              <a:t>that accepts two arrays of integers and returns a new array containing all elements of the first array followed by all elements of the second.</a:t>
            </a: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endParaRPr lang="en-US" altLang="en-US" sz="2200" b="1" dirty="0">
              <a:solidFill>
                <a:srgbClr val="7030A0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en-US" sz="22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[] a1 = {12, 34, 56};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en-US" sz="22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[] a2 = {7, 8, 9, 10};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en-US" sz="22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200" b="1" dirty="0">
                <a:latin typeface="Consolas" charset="0"/>
                <a:ea typeface="Consolas" charset="0"/>
                <a:cs typeface="Consolas" charset="0"/>
              </a:rPr>
              <a:t>[] a3 = merge(a1, a2);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en-US" sz="22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2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200" dirty="0" err="1">
                <a:latin typeface="Consolas" charset="0"/>
                <a:ea typeface="Consolas" charset="0"/>
                <a:cs typeface="Consolas" charset="0"/>
              </a:rPr>
              <a:t>Arrays.</a:t>
            </a:r>
            <a:r>
              <a:rPr lang="en-US" altLang="en-US" sz="2200" i="1" dirty="0" err="1">
                <a:latin typeface="Consolas" charset="0"/>
                <a:ea typeface="Consolas" charset="0"/>
                <a:cs typeface="Consolas" charset="0"/>
              </a:rPr>
              <a:t>toString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(a3));</a:t>
            </a:r>
            <a:endParaRPr lang="en-US" altLang="en-US" sz="2200" b="1" dirty="0">
              <a:solidFill>
                <a:srgbClr val="008080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altLang="en-US" sz="22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[12, 34, 56, 7, 8, 9, 10]</a:t>
            </a:r>
            <a:endParaRPr lang="en-US" altLang="en-US" sz="22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Write a method </a:t>
            </a:r>
            <a:r>
              <a:rPr lang="en-US" altLang="en-US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merge3</a:t>
            </a:r>
            <a:r>
              <a:rPr lang="en-US" altLang="en-US" dirty="0">
                <a:solidFill>
                  <a:schemeClr val="accent1"/>
                </a:solidFill>
              </a:rPr>
              <a:t> </a:t>
            </a:r>
            <a:r>
              <a:rPr lang="en-US" altLang="en-US" dirty="0"/>
              <a:t>that merges 3 arrays similarly.</a:t>
            </a:r>
            <a:endParaRPr lang="en-US" altLang="en-US" sz="19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endParaRPr lang="en-US" altLang="en-US" sz="2200" b="1" dirty="0">
              <a:solidFill>
                <a:srgbClr val="7030A0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22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[] a1 = {12, 34, 56};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22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[] a2 = {7, 8, 9, 10};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22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[] a3 = {444, 222, -1};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2200" b="1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200" b="1" dirty="0">
                <a:latin typeface="Consolas" charset="0"/>
                <a:ea typeface="Consolas" charset="0"/>
                <a:cs typeface="Consolas" charset="0"/>
              </a:rPr>
              <a:t>[] a4 = merge3(a1, a2, a3);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22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2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200" dirty="0" err="1">
                <a:latin typeface="Consolas" charset="0"/>
                <a:ea typeface="Consolas" charset="0"/>
                <a:cs typeface="Consolas" charset="0"/>
              </a:rPr>
              <a:t>Arrays.</a:t>
            </a:r>
            <a:r>
              <a:rPr lang="en-US" altLang="en-US" sz="2200" i="1" dirty="0" err="1">
                <a:latin typeface="Consolas" charset="0"/>
                <a:ea typeface="Consolas" charset="0"/>
                <a:cs typeface="Consolas" charset="0"/>
              </a:rPr>
              <a:t>toString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(a4));</a:t>
            </a:r>
            <a:endParaRPr lang="en-US" altLang="en-US" sz="2200" b="1" dirty="0">
              <a:solidFill>
                <a:srgbClr val="008080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en-US" altLang="en-US" sz="22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[12, 34, 56, 7, 8, 9, 10, 444, 222, -1]</a:t>
            </a:r>
          </a:p>
        </p:txBody>
      </p:sp>
    </p:spTree>
    <p:extLst>
      <p:ext uri="{BB962C8B-B14F-4D97-AF65-F5344CB8AC3E}">
        <p14:creationId xmlns:p14="http://schemas.microsoft.com/office/powerpoint/2010/main" val="139223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3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63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63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63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63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632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632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Array return: </a:t>
            </a:r>
            <a:r>
              <a:rPr lang="en-US" altLang="en-US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merge3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Returns a new array containing all elements of a1, a2, a3.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[] merge3(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[] a1, 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[] a2, 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[] a3) {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None/>
            </a:pPr>
            <a:endParaRPr lang="en-US" altLang="en-US" sz="20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[] a4 =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 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[a1.length + a2.length + a3.length];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endParaRPr lang="en-US" altLang="en-US" sz="20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20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&lt; a1.length;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++) {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    a4[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 = a1[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20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&lt; a2.length;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++) {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    a4[a1.length +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 = a2[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20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&lt; a3.length; 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++) {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    a4[</a:t>
            </a:r>
            <a:r>
              <a:rPr lang="en-US" altLang="en-US" sz="2000" b="1" dirty="0">
                <a:latin typeface="Consolas" charset="0"/>
                <a:ea typeface="Consolas" charset="0"/>
                <a:cs typeface="Consolas" charset="0"/>
              </a:rPr>
              <a:t>a1.length + a2.length + </a:t>
            </a:r>
            <a:r>
              <a:rPr lang="en-US" altLang="en-US" sz="2000" b="1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 = a3[</a:t>
            </a: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0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a4;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20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Can we write merge3 more concisely?</a:t>
            </a:r>
          </a:p>
        </p:txBody>
      </p:sp>
    </p:spTree>
    <p:extLst>
      <p:ext uri="{BB962C8B-B14F-4D97-AF65-F5344CB8AC3E}">
        <p14:creationId xmlns:p14="http://schemas.microsoft.com/office/powerpoint/2010/main" val="32706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Arrays for Tallying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20947997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A multi-counter problem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273050" indent="-273050"/>
            <a:r>
              <a:rPr lang="en-US" altLang="en-US" dirty="0"/>
              <a:t>Problem: Write a method </a:t>
            </a:r>
            <a:r>
              <a:rPr lang="en-US" altLang="en-US" dirty="0" err="1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mostFrequentDigit</a:t>
            </a:r>
            <a:r>
              <a:rPr lang="en-US" altLang="en-US" dirty="0">
                <a:solidFill>
                  <a:schemeClr val="accent1"/>
                </a:solidFill>
              </a:rPr>
              <a:t> </a:t>
            </a:r>
            <a:r>
              <a:rPr lang="en-US" altLang="en-US" dirty="0"/>
              <a:t>that returns the digit value that occurs most frequently in a positive number.</a:t>
            </a:r>
            <a:endParaRPr lang="en-US" altLang="en-US" sz="900" dirty="0"/>
          </a:p>
          <a:p>
            <a:pPr marL="639763" lvl="1" indent="-246063"/>
            <a:endParaRPr lang="en-US" altLang="en-US" dirty="0"/>
          </a:p>
          <a:p>
            <a:pPr marL="182563" indent="-246063"/>
            <a:r>
              <a:rPr lang="en-US" altLang="en-US" dirty="0"/>
              <a:t>Example:</a:t>
            </a:r>
          </a:p>
          <a:p>
            <a:pPr marL="0" indent="0" algn="ctr">
              <a:buNone/>
              <a:tabLst>
                <a:tab pos="454025" algn="l"/>
              </a:tabLst>
            </a:pPr>
            <a:r>
              <a:rPr lang="en-US" altLang="en-US" sz="2800" dirty="0"/>
              <a:t>The number 669260267 contains: one 0, two 2’s, four 6’s, one 7, and one 9.</a:t>
            </a:r>
            <a:endParaRPr lang="en-US" altLang="en-US" dirty="0"/>
          </a:p>
          <a:p>
            <a:pPr marL="639763" lvl="1" indent="-246063"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</a:p>
          <a:p>
            <a:pPr marL="639763" lvl="1" indent="-246063">
              <a:buNone/>
            </a:pP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mostFrequentDigit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66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92</a:t>
            </a:r>
            <a:r>
              <a:rPr lang="en-US" altLang="en-US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6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02</a:t>
            </a:r>
            <a:r>
              <a:rPr lang="en-US" altLang="en-US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6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7) </a:t>
            </a:r>
            <a:r>
              <a:rPr lang="en-US" altLang="en-US" dirty="0"/>
              <a:t>returns 6.</a:t>
            </a:r>
          </a:p>
          <a:p>
            <a:pPr marL="639763" lvl="1" indent="-246063"/>
            <a:endParaRPr lang="en-US" altLang="en-US" dirty="0">
              <a:latin typeface="Courier New" panose="02070309020205020404" pitchFamily="49" charset="0"/>
            </a:endParaRPr>
          </a:p>
          <a:p>
            <a:pPr marL="182563" indent="-246063"/>
            <a:r>
              <a:rPr lang="en-US" altLang="en-US" dirty="0"/>
              <a:t>If there is a tie, return the digit with the lower value.</a:t>
            </a:r>
          </a:p>
          <a:p>
            <a:pPr marL="639763" lvl="1" indent="-246063"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mostFrequentDigit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dirty="0">
                <a:solidFill>
                  <a:schemeClr val="accent6"/>
                </a:solidFill>
                <a:latin typeface="Consolas" charset="0"/>
                <a:ea typeface="Consolas" charset="0"/>
                <a:cs typeface="Consolas" charset="0"/>
              </a:rPr>
              <a:t>5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71</a:t>
            </a:r>
            <a:r>
              <a:rPr lang="en-US" altLang="en-US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en-US" altLang="en-US" dirty="0">
                <a:solidFill>
                  <a:schemeClr val="accent6"/>
                </a:solidFill>
                <a:latin typeface="Consolas" charset="0"/>
                <a:ea typeface="Consolas" charset="0"/>
                <a:cs typeface="Consolas" charset="0"/>
              </a:rPr>
              <a:t>5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20</a:t>
            </a:r>
            <a:r>
              <a:rPr lang="en-US" altLang="en-US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en-US" dirty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/>
              <a:t> returns 3.</a:t>
            </a:r>
          </a:p>
        </p:txBody>
      </p:sp>
    </p:spTree>
    <p:extLst>
      <p:ext uri="{BB962C8B-B14F-4D97-AF65-F5344CB8AC3E}">
        <p14:creationId xmlns:p14="http://schemas.microsoft.com/office/powerpoint/2010/main" val="1453060770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A multi-counter problem</a:t>
            </a:r>
          </a:p>
        </p:txBody>
      </p:sp>
      <p:sp>
        <p:nvSpPr>
          <p:cNvPr id="871427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marL="273050" indent="-273050"/>
            <a:r>
              <a:rPr lang="en-US" altLang="en-US" dirty="0"/>
              <a:t>We could declare 10 counter variables ...</a:t>
            </a:r>
          </a:p>
          <a:p>
            <a:pPr marL="639763" lvl="1" indent="-246063"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counter0, counter1, counter2, counter3, counter4, </a:t>
            </a:r>
          </a:p>
          <a:p>
            <a:pPr marL="639763" lvl="1" indent="-246063"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	    counter5, counter6, counter7, counter8, counter9;</a:t>
            </a:r>
            <a:endParaRPr lang="en-US" altLang="en-US" dirty="0"/>
          </a:p>
          <a:p>
            <a:pPr marL="639763" lvl="1" indent="-246063">
              <a:lnSpc>
                <a:spcPct val="70000"/>
              </a:lnSpc>
            </a:pPr>
            <a:endParaRPr lang="en-US" altLang="en-US" dirty="0"/>
          </a:p>
          <a:p>
            <a:pPr marL="273050" indent="-273050"/>
            <a:r>
              <a:rPr lang="en-US" altLang="en-US" dirty="0"/>
              <a:t>But a better solution would be to ?</a:t>
            </a:r>
          </a:p>
          <a:p>
            <a:pPr marL="639763" lvl="1" indent="-246063"/>
            <a:r>
              <a:rPr lang="en-US" altLang="en-US" dirty="0"/>
              <a:t>Use an array of counts</a:t>
            </a:r>
          </a:p>
          <a:p>
            <a:pPr marL="639763" lvl="1" indent="-246063"/>
            <a:r>
              <a:rPr lang="en-US" altLang="en-US" dirty="0"/>
              <a:t>Example for 669260267:</a:t>
            </a:r>
          </a:p>
          <a:p>
            <a:pPr marL="273050" indent="-273050"/>
            <a:endParaRPr lang="en-US" altLang="en-US" dirty="0"/>
          </a:p>
          <a:p>
            <a:pPr marL="273050" indent="-273050"/>
            <a:endParaRPr lang="en-US" altLang="en-US" dirty="0"/>
          </a:p>
          <a:p>
            <a:pPr marL="273050" indent="-273050"/>
            <a:endParaRPr lang="en-US" altLang="en-US" dirty="0"/>
          </a:p>
          <a:p>
            <a:pPr marL="639763" lvl="1" indent="-246063"/>
            <a:endParaRPr lang="en-US" altLang="en-US" dirty="0"/>
          </a:p>
          <a:p>
            <a:pPr marL="639763" lvl="1" indent="-246063"/>
            <a:r>
              <a:rPr lang="en-US" altLang="en-US" dirty="0"/>
              <a:t>How do we build such an array?  And how does it help?</a:t>
            </a:r>
          </a:p>
        </p:txBody>
      </p:sp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2743201" y="4445000"/>
          <a:ext cx="6416675" cy="10414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327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7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71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71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Tally solution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Returns the digit value that occurs most frequently in n.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Breaks ties by choosing the smaller value.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</a:t>
            </a:r>
            <a:r>
              <a:rPr lang="en-US" altLang="en-US" sz="2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mostFrequentDigit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n)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// Create array of counts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400" b="1" dirty="0">
              <a:solidFill>
                <a:schemeClr val="accent6">
                  <a:lumMod val="7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// Tally the digits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400" b="1" dirty="0">
              <a:solidFill>
                <a:schemeClr val="accent6">
                  <a:lumMod val="7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// Find most frequently occurring digit</a:t>
            </a:r>
            <a:endParaRPr lang="en-US" altLang="en-US" sz="2400" dirty="0">
              <a:solidFill>
                <a:schemeClr val="accent6">
                  <a:lumMod val="7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535025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Array histogram question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marL="273050" indent="-273050"/>
            <a:r>
              <a:rPr lang="en-US" altLang="en-US" dirty="0"/>
              <a:t>Given a file of integer exam scores, such as: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82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66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79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63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83</a:t>
            </a:r>
          </a:p>
          <a:p>
            <a:pPr marL="639763" lvl="1" indent="-246063">
              <a:buNone/>
            </a:pPr>
            <a:br>
              <a:rPr lang="en-US" altLang="en-US" sz="900" dirty="0"/>
            </a:br>
            <a:r>
              <a:rPr lang="en-US" altLang="en-US" dirty="0"/>
              <a:t>Write a program that will print a histogram of stars indicating the number of students who earned each unique exam score.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85: *****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86: ************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87: ***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88: *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91: ****</a:t>
            </a:r>
            <a:endParaRPr lang="en-US" altLang="en-US" sz="9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631413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Array histogram answer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81000" y="1325563"/>
            <a:ext cx="11430000" cy="5456237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Reads a file of test scores and shows a histogram of score distribution.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import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java.io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.*;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import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java.util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.*;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Histogram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throws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FileNotFoundException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Scanner input =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Scanner(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File(</a:t>
            </a:r>
            <a:r>
              <a:rPr lang="en-US" altLang="en-US" sz="13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altLang="en-US" sz="1300" dirty="0" err="1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midterm.txt</a:t>
            </a:r>
            <a:r>
              <a:rPr lang="en-US" altLang="en-US" sz="13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//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 Create array of counters</a:t>
            </a:r>
            <a:endParaRPr lang="en-US" altLang="en-US" sz="13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while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input.hasNextInt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()) { </a:t>
            </a:r>
            <a:r>
              <a:rPr lang="en-US" altLang="en-US" sz="13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read file into counts array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score =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input.nextInt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// Increment appropriate counter</a:t>
            </a:r>
            <a:endParaRPr lang="en-US" altLang="en-US" sz="1300" b="1" dirty="0">
              <a:solidFill>
                <a:srgbClr val="008080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       for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13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&lt;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counts.length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++) { </a:t>
            </a:r>
            <a:endParaRPr lang="en-US" altLang="en-US" sz="1300" b="1" dirty="0">
              <a:solidFill>
                <a:srgbClr val="008080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counts[</a:t>
            </a:r>
            <a:r>
              <a:rPr lang="en-US" altLang="en-US" sz="1300" b="1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]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&gt; </a:t>
            </a:r>
            <a:r>
              <a:rPr lang="en-US" altLang="en-US" sz="13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1300" i="1" dirty="0" err="1">
                <a:latin typeface="Consolas" charset="0"/>
                <a:ea typeface="Consolas" charset="0"/>
                <a:cs typeface="Consolas" charset="0"/>
              </a:rPr>
              <a:t>out.print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+ </a:t>
            </a:r>
            <a:r>
              <a:rPr lang="en-US" altLang="en-US" sz="13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": "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   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j = </a:t>
            </a:r>
            <a:r>
              <a:rPr lang="en-US" altLang="en-US" sz="13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; j &lt; 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counts[</a:t>
            </a:r>
            <a:r>
              <a:rPr lang="en-US" altLang="en-US" sz="1300" b="1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300" b="1" dirty="0">
                <a:latin typeface="Consolas" charset="0"/>
                <a:ea typeface="Consolas" charset="0"/>
                <a:cs typeface="Consolas" charset="0"/>
              </a:rPr>
              <a:t>]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j++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1300" i="1" dirty="0" err="1">
                <a:latin typeface="Consolas" charset="0"/>
                <a:ea typeface="Consolas" charset="0"/>
                <a:cs typeface="Consolas" charset="0"/>
              </a:rPr>
              <a:t>out.print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"*"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13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82967816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Section attendance question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3050" indent="-273050">
              <a:lnSpc>
                <a:spcPct val="110000"/>
              </a:lnSpc>
            </a:pPr>
            <a:r>
              <a:rPr lang="en-US" altLang="en-US" dirty="0"/>
              <a:t>Read a file of section attendance (</a:t>
            </a:r>
            <a:r>
              <a:rPr lang="en-US" altLang="en-US" i="1" dirty="0"/>
              <a:t>see next slide</a:t>
            </a:r>
            <a:r>
              <a:rPr lang="en-US" altLang="en-US" dirty="0"/>
              <a:t>):</a:t>
            </a: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200" spc="200" dirty="0" err="1">
                <a:latin typeface="Consolas" charset="0"/>
                <a:ea typeface="Consolas" charset="0"/>
                <a:cs typeface="Consolas" charset="0"/>
              </a:rPr>
              <a:t>yynyyynayayynyyyayanyyyaynayyayyanayyyanyayna</a:t>
            </a:r>
            <a:endParaRPr lang="en-US" altLang="en-US" sz="2200" spc="200" dirty="0">
              <a:latin typeface="Consolas" charset="0"/>
              <a:ea typeface="Consolas" charset="0"/>
              <a:cs typeface="Consolas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200" spc="200" dirty="0" err="1">
                <a:latin typeface="Consolas" charset="0"/>
                <a:ea typeface="Consolas" charset="0"/>
                <a:cs typeface="Consolas" charset="0"/>
              </a:rPr>
              <a:t>ayyanyyyyayanaayyanayyyananayayaynyayayynynya</a:t>
            </a:r>
            <a:endParaRPr lang="en-US" altLang="en-US" sz="2200" spc="200" dirty="0">
              <a:latin typeface="Consolas" charset="0"/>
              <a:ea typeface="Consolas" charset="0"/>
              <a:cs typeface="Consolas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200" spc="200" dirty="0" err="1">
                <a:latin typeface="Consolas" charset="0"/>
                <a:ea typeface="Consolas" charset="0"/>
                <a:cs typeface="Consolas" charset="0"/>
              </a:rPr>
              <a:t>yyayaynyyayyanynnyyyayyanayaynannnyyayyayayny</a:t>
            </a:r>
            <a:endParaRPr lang="en-US" altLang="en-US" sz="2000" spc="200" dirty="0">
              <a:latin typeface="Consolas" charset="0"/>
              <a:ea typeface="Consolas" charset="0"/>
              <a:cs typeface="Consolas" charset="0"/>
            </a:endParaRPr>
          </a:p>
          <a:p>
            <a:pPr marL="273050" indent="-273050">
              <a:lnSpc>
                <a:spcPct val="110000"/>
              </a:lnSpc>
            </a:pPr>
            <a:r>
              <a:rPr lang="en-US" altLang="en-US" dirty="0"/>
              <a:t>And produce the following output:</a:t>
            </a: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Section 1</a:t>
            </a:r>
          </a:p>
          <a:p>
            <a:pPr marL="639763" lvl="1" indent="-246063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Student points: [20, 17, 19, 16, 13]</a:t>
            </a:r>
          </a:p>
          <a:p>
            <a:pPr marL="639763" lvl="1" indent="-246063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Student grades: [100.0, 85.0, 95.0, 80.0, 65.0]</a:t>
            </a:r>
          </a:p>
          <a:p>
            <a:pPr marL="639763" lvl="1" indent="-246063">
              <a:lnSpc>
                <a:spcPct val="120000"/>
              </a:lnSpc>
              <a:spcBef>
                <a:spcPts val="0"/>
              </a:spcBef>
              <a:buNone/>
            </a:pPr>
            <a:endParaRPr lang="en-US" altLang="en-US" sz="2200" dirty="0">
              <a:latin typeface="Consolas" charset="0"/>
              <a:ea typeface="Consolas" charset="0"/>
              <a:cs typeface="Consolas" charset="0"/>
            </a:endParaRPr>
          </a:p>
          <a:p>
            <a:pPr marL="639763" lvl="1" indent="-246063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Section 2</a:t>
            </a:r>
          </a:p>
          <a:p>
            <a:pPr marL="639763" lvl="1" indent="-246063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Student points: [17, 20, 16, 16, 10]</a:t>
            </a:r>
          </a:p>
          <a:p>
            <a:pPr marL="639763" lvl="1" indent="-246063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Student grades: [85.0, 100.0, 80.0, 80.0, 50.0]</a:t>
            </a:r>
          </a:p>
          <a:p>
            <a:pPr marL="639763" lvl="1" indent="-246063">
              <a:lnSpc>
                <a:spcPct val="120000"/>
              </a:lnSpc>
              <a:spcBef>
                <a:spcPts val="0"/>
              </a:spcBef>
              <a:buNone/>
            </a:pPr>
            <a:endParaRPr lang="en-US" altLang="en-US" sz="2200" dirty="0">
              <a:latin typeface="Consolas" charset="0"/>
              <a:ea typeface="Consolas" charset="0"/>
              <a:cs typeface="Consolas" charset="0"/>
            </a:endParaRPr>
          </a:p>
          <a:p>
            <a:pPr marL="639763" lvl="1" indent="-246063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Section 3</a:t>
            </a:r>
          </a:p>
          <a:p>
            <a:pPr marL="639763" lvl="1" indent="-246063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Student points: [17, 18, 17, 20, 16]</a:t>
            </a:r>
          </a:p>
          <a:p>
            <a:pPr marL="639763" lvl="1" indent="-246063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Student grades: [85.0, 90.0, 85.0, 100.0, 80.0]</a:t>
            </a:r>
          </a:p>
          <a:p>
            <a:pPr marL="639763" lvl="1" indent="-246063">
              <a:lnSpc>
                <a:spcPct val="50000"/>
              </a:lnSpc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FontTx/>
              <a:buChar char="•"/>
            </a:pPr>
            <a:r>
              <a:rPr lang="en-US" altLang="en-US" sz="2000" dirty="0"/>
              <a:t>Students earn 3 points for each section attended up to 20.</a:t>
            </a:r>
          </a:p>
        </p:txBody>
      </p:sp>
    </p:spTree>
    <p:extLst>
      <p:ext uri="{BB962C8B-B14F-4D97-AF65-F5344CB8AC3E}">
        <p14:creationId xmlns:p14="http://schemas.microsoft.com/office/powerpoint/2010/main" val="560441038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76600" y="2347913"/>
            <a:ext cx="7029450" cy="1127708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Section input file</a:t>
            </a:r>
          </a:p>
        </p:txBody>
      </p:sp>
      <p:sp>
        <p:nvSpPr>
          <p:cNvPr id="87961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39763" lvl="1" indent="-246063">
              <a:buNone/>
              <a:tabLst>
                <a:tab pos="7089775" algn="l"/>
              </a:tabLst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buNone/>
              <a:tabLst>
                <a:tab pos="7089775" algn="l"/>
              </a:tabLst>
            </a:pPr>
            <a:endParaRPr lang="en-US" altLang="en-US" dirty="0">
              <a:latin typeface="Courier New" panose="02070309020205020404" pitchFamily="49" charset="0"/>
            </a:endParaRPr>
          </a:p>
          <a:p>
            <a:pPr marL="639763" lvl="1" indent="-246063">
              <a:buNone/>
              <a:tabLst>
                <a:tab pos="7089775" algn="l"/>
              </a:tabLst>
            </a:pPr>
            <a:endParaRPr lang="en-US" altLang="en-US" dirty="0">
              <a:latin typeface="Courier New" panose="02070309020205020404" pitchFamily="49" charset="0"/>
            </a:endParaRPr>
          </a:p>
          <a:p>
            <a:pPr marL="639763" lvl="1" indent="-246063">
              <a:buNone/>
              <a:tabLst>
                <a:tab pos="7089775" algn="l"/>
              </a:tabLst>
            </a:pPr>
            <a:endParaRPr lang="en-US" altLang="en-US" dirty="0">
              <a:latin typeface="Courier New" panose="02070309020205020404" pitchFamily="49" charset="0"/>
            </a:endParaRPr>
          </a:p>
          <a:p>
            <a:pPr marL="639763" lvl="1" indent="-246063">
              <a:buNone/>
              <a:tabLst>
                <a:tab pos="7089775" algn="l"/>
              </a:tabLst>
            </a:pPr>
            <a:endParaRPr lang="en-US" altLang="en-US" dirty="0">
              <a:latin typeface="Courier New" panose="02070309020205020404" pitchFamily="49" charset="0"/>
            </a:endParaRPr>
          </a:p>
          <a:p>
            <a:pPr marL="639763" lvl="1" indent="-246063">
              <a:buNone/>
              <a:tabLst>
                <a:tab pos="7089775" algn="l"/>
              </a:tabLst>
            </a:pPr>
            <a:endParaRPr lang="en-US" altLang="en-US" dirty="0">
              <a:latin typeface="Courier New" panose="02070309020205020404" pitchFamily="49" charset="0"/>
            </a:endParaRPr>
          </a:p>
          <a:p>
            <a:pPr marL="639763" lvl="1" indent="-246063">
              <a:buNone/>
              <a:tabLst>
                <a:tab pos="7089775" algn="l"/>
              </a:tabLst>
            </a:pPr>
            <a:endParaRPr lang="en-US" altLang="en-US" dirty="0">
              <a:latin typeface="Courier New" panose="02070309020205020404" pitchFamily="49" charset="0"/>
            </a:endParaRPr>
          </a:p>
          <a:p>
            <a:pPr marL="639763" lvl="1" indent="-246063">
              <a:buNone/>
              <a:tabLst>
                <a:tab pos="7089775" algn="l"/>
              </a:tabLst>
            </a:pPr>
            <a:endParaRPr lang="en-US" altLang="en-US" sz="1000" dirty="0">
              <a:latin typeface="Courier New" panose="02070309020205020404" pitchFamily="49" charset="0"/>
            </a:endParaRPr>
          </a:p>
          <a:p>
            <a:pPr marL="639763" lvl="1" indent="-246063">
              <a:buNone/>
              <a:tabLst>
                <a:tab pos="7089775" algn="l"/>
              </a:tabLst>
            </a:pPr>
            <a:endParaRPr lang="en-US" altLang="en-US" sz="1000" dirty="0">
              <a:latin typeface="Courier New" panose="02070309020205020404" pitchFamily="49" charset="0"/>
            </a:endParaRPr>
          </a:p>
          <a:p>
            <a:pPr marL="639763" lvl="1" indent="-246063">
              <a:tabLst>
                <a:tab pos="7089775" algn="l"/>
              </a:tabLst>
            </a:pPr>
            <a:r>
              <a:rPr lang="en-US" altLang="en-US" dirty="0"/>
              <a:t>Each line represents a section.</a:t>
            </a:r>
          </a:p>
          <a:p>
            <a:pPr marL="639763" lvl="1" indent="-246063">
              <a:tabLst>
                <a:tab pos="7089775" algn="l"/>
              </a:tabLst>
            </a:pPr>
            <a:r>
              <a:rPr lang="en-US" altLang="en-US" dirty="0"/>
              <a:t>A line consists of 9 weeks' worth of data.</a:t>
            </a:r>
          </a:p>
          <a:p>
            <a:pPr lvl="2">
              <a:tabLst>
                <a:tab pos="7089775" algn="l"/>
              </a:tabLst>
            </a:pPr>
            <a:r>
              <a:rPr lang="en-US" altLang="en-US" dirty="0"/>
              <a:t>Each week has 5 characters because there are 5 students.</a:t>
            </a:r>
          </a:p>
          <a:p>
            <a:pPr marL="639763" lvl="1" indent="-246063">
              <a:tabLst>
                <a:tab pos="7089775" algn="l"/>
              </a:tabLst>
            </a:pPr>
            <a:r>
              <a:rPr lang="en-US" altLang="en-US" dirty="0"/>
              <a:t>Within each week, each character represents one student.</a:t>
            </a:r>
          </a:p>
          <a:p>
            <a:pPr lvl="2">
              <a:tabLst>
                <a:tab pos="7089775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a</a:t>
            </a:r>
            <a:r>
              <a:rPr lang="en-US" altLang="en-US" dirty="0"/>
              <a:t> means the student was absent	(+0 points)</a:t>
            </a:r>
          </a:p>
          <a:p>
            <a:pPr lvl="2">
              <a:tabLst>
                <a:tab pos="7089775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n</a:t>
            </a:r>
            <a:r>
              <a:rPr lang="en-US" altLang="en-US" dirty="0"/>
              <a:t> means they attended but didn't do the problems	(+2 points)</a:t>
            </a:r>
          </a:p>
          <a:p>
            <a:pPr lvl="2">
              <a:tabLst>
                <a:tab pos="7089775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y</a:t>
            </a:r>
            <a:r>
              <a:rPr lang="en-US" altLang="en-US" dirty="0"/>
              <a:t> means they attended and did the problems	(+3 points)</a:t>
            </a:r>
          </a:p>
        </p:txBody>
      </p:sp>
      <p:graphicFrame>
        <p:nvGraphicFramePr>
          <p:cNvPr id="879620" name="Group 4"/>
          <p:cNvGraphicFramePr>
            <a:graphicFrameLocks noGrp="1"/>
          </p:cNvGraphicFramePr>
          <p:nvPr/>
        </p:nvGraphicFramePr>
        <p:xfrm>
          <a:off x="1600200" y="2347913"/>
          <a:ext cx="8705850" cy="1127708"/>
        </p:xfrm>
        <a:graphic>
          <a:graphicData uri="http://schemas.openxmlformats.org/drawingml/2006/table">
            <a:tbl>
              <a:tblPr/>
              <a:tblGrid>
                <a:gridCol w="1663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42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27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694" marB="45694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yynyyynayayynyyyayanyyyaynayyayyanayyyanyayna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ayyanyyyyayanaayyanayyyananayayaynyayayynynya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yyayaynyyayyanynnyyyayyanayaynannnyyayyayayny</a:t>
                      </a:r>
                    </a:p>
                  </a:txBody>
                  <a:tcPr marT="45694" marB="45694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79629" name="Group 13"/>
          <p:cNvGraphicFramePr>
            <a:graphicFrameLocks noGrp="1"/>
          </p:cNvGraphicFramePr>
          <p:nvPr/>
        </p:nvGraphicFramePr>
        <p:xfrm>
          <a:off x="1600200" y="1971675"/>
          <a:ext cx="8705850" cy="508000"/>
        </p:xfrm>
        <a:graphic>
          <a:graphicData uri="http://schemas.openxmlformats.org/drawingml/2006/table">
            <a:tbl>
              <a:tblPr/>
              <a:tblGrid>
                <a:gridCol w="1663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42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week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1    2    3    4    5    6    7    8    9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79638" name="Group 22"/>
          <p:cNvGraphicFramePr>
            <a:graphicFrameLocks noGrp="1"/>
          </p:cNvGraphicFramePr>
          <p:nvPr/>
        </p:nvGraphicFramePr>
        <p:xfrm>
          <a:off x="1600200" y="1541463"/>
          <a:ext cx="8705850" cy="508000"/>
        </p:xfrm>
        <a:graphic>
          <a:graphicData uri="http://schemas.openxmlformats.org/drawingml/2006/table">
            <a:tbl>
              <a:tblPr/>
              <a:tblGrid>
                <a:gridCol w="1663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42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student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123451234512345123451234512345123451234512345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79647" name="Rectangle 15"/>
          <p:cNvSpPr>
            <a:spLocks noChangeArrowheads="1"/>
          </p:cNvSpPr>
          <p:nvPr/>
        </p:nvSpPr>
        <p:spPr bwMode="auto">
          <a:xfrm>
            <a:off x="3352800" y="2403476"/>
            <a:ext cx="6858000" cy="327025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3352800" y="2405064"/>
            <a:ext cx="6858000" cy="327025"/>
            <a:chOff x="1200" y="960"/>
            <a:chExt cx="4320" cy="206"/>
          </a:xfrm>
        </p:grpSpPr>
        <p:sp>
          <p:nvSpPr>
            <p:cNvPr id="21530" name="Rectangle 15"/>
            <p:cNvSpPr>
              <a:spLocks noChangeArrowheads="1"/>
            </p:cNvSpPr>
            <p:nvPr/>
          </p:nvSpPr>
          <p:spPr bwMode="auto">
            <a:xfrm>
              <a:off x="120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31" name="Rectangle 15"/>
            <p:cNvSpPr>
              <a:spLocks noChangeArrowheads="1"/>
            </p:cNvSpPr>
            <p:nvPr/>
          </p:nvSpPr>
          <p:spPr bwMode="auto">
            <a:xfrm>
              <a:off x="168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32" name="Rectangle 15"/>
            <p:cNvSpPr>
              <a:spLocks noChangeArrowheads="1"/>
            </p:cNvSpPr>
            <p:nvPr/>
          </p:nvSpPr>
          <p:spPr bwMode="auto">
            <a:xfrm>
              <a:off x="216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33" name="Rectangle 15"/>
            <p:cNvSpPr>
              <a:spLocks noChangeArrowheads="1"/>
            </p:cNvSpPr>
            <p:nvPr/>
          </p:nvSpPr>
          <p:spPr bwMode="auto">
            <a:xfrm>
              <a:off x="264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34" name="Rectangle 15"/>
            <p:cNvSpPr>
              <a:spLocks noChangeArrowheads="1"/>
            </p:cNvSpPr>
            <p:nvPr/>
          </p:nvSpPr>
          <p:spPr bwMode="auto">
            <a:xfrm>
              <a:off x="312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35" name="Rectangle 15"/>
            <p:cNvSpPr>
              <a:spLocks noChangeArrowheads="1"/>
            </p:cNvSpPr>
            <p:nvPr/>
          </p:nvSpPr>
          <p:spPr bwMode="auto">
            <a:xfrm>
              <a:off x="360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36" name="Rectangle 15"/>
            <p:cNvSpPr>
              <a:spLocks noChangeArrowheads="1"/>
            </p:cNvSpPr>
            <p:nvPr/>
          </p:nvSpPr>
          <p:spPr bwMode="auto">
            <a:xfrm>
              <a:off x="408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37" name="Rectangle 15"/>
            <p:cNvSpPr>
              <a:spLocks noChangeArrowheads="1"/>
            </p:cNvSpPr>
            <p:nvPr/>
          </p:nvSpPr>
          <p:spPr bwMode="auto">
            <a:xfrm>
              <a:off x="456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38" name="Rectangle 15"/>
            <p:cNvSpPr>
              <a:spLocks noChangeArrowheads="1"/>
            </p:cNvSpPr>
            <p:nvPr/>
          </p:nvSpPr>
          <p:spPr bwMode="auto">
            <a:xfrm>
              <a:off x="504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39" name="Rectangle 15"/>
            <p:cNvSpPr>
              <a:spLocks noChangeArrowheads="1"/>
            </p:cNvSpPr>
            <p:nvPr/>
          </p:nvSpPr>
          <p:spPr bwMode="auto">
            <a:xfrm>
              <a:off x="494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40" name="Rectangle 15"/>
            <p:cNvSpPr>
              <a:spLocks noChangeArrowheads="1"/>
            </p:cNvSpPr>
            <p:nvPr/>
          </p:nvSpPr>
          <p:spPr bwMode="auto">
            <a:xfrm>
              <a:off x="484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41" name="Rectangle 15"/>
            <p:cNvSpPr>
              <a:spLocks noChangeArrowheads="1"/>
            </p:cNvSpPr>
            <p:nvPr/>
          </p:nvSpPr>
          <p:spPr bwMode="auto">
            <a:xfrm>
              <a:off x="475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42" name="Rectangle 15"/>
            <p:cNvSpPr>
              <a:spLocks noChangeArrowheads="1"/>
            </p:cNvSpPr>
            <p:nvPr/>
          </p:nvSpPr>
          <p:spPr bwMode="auto">
            <a:xfrm>
              <a:off x="465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43" name="Rectangle 15"/>
            <p:cNvSpPr>
              <a:spLocks noChangeArrowheads="1"/>
            </p:cNvSpPr>
            <p:nvPr/>
          </p:nvSpPr>
          <p:spPr bwMode="auto">
            <a:xfrm>
              <a:off x="398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44" name="Rectangle 15"/>
            <p:cNvSpPr>
              <a:spLocks noChangeArrowheads="1"/>
            </p:cNvSpPr>
            <p:nvPr/>
          </p:nvSpPr>
          <p:spPr bwMode="auto">
            <a:xfrm>
              <a:off x="388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45" name="Rectangle 15"/>
            <p:cNvSpPr>
              <a:spLocks noChangeArrowheads="1"/>
            </p:cNvSpPr>
            <p:nvPr/>
          </p:nvSpPr>
          <p:spPr bwMode="auto">
            <a:xfrm>
              <a:off x="379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46" name="Rectangle 15"/>
            <p:cNvSpPr>
              <a:spLocks noChangeArrowheads="1"/>
            </p:cNvSpPr>
            <p:nvPr/>
          </p:nvSpPr>
          <p:spPr bwMode="auto">
            <a:xfrm>
              <a:off x="369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47" name="Rectangle 15"/>
            <p:cNvSpPr>
              <a:spLocks noChangeArrowheads="1"/>
            </p:cNvSpPr>
            <p:nvPr/>
          </p:nvSpPr>
          <p:spPr bwMode="auto">
            <a:xfrm>
              <a:off x="302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48" name="Rectangle 15"/>
            <p:cNvSpPr>
              <a:spLocks noChangeArrowheads="1"/>
            </p:cNvSpPr>
            <p:nvPr/>
          </p:nvSpPr>
          <p:spPr bwMode="auto">
            <a:xfrm>
              <a:off x="292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49" name="Rectangle 15"/>
            <p:cNvSpPr>
              <a:spLocks noChangeArrowheads="1"/>
            </p:cNvSpPr>
            <p:nvPr/>
          </p:nvSpPr>
          <p:spPr bwMode="auto">
            <a:xfrm>
              <a:off x="283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50" name="Rectangle 15"/>
            <p:cNvSpPr>
              <a:spLocks noChangeArrowheads="1"/>
            </p:cNvSpPr>
            <p:nvPr/>
          </p:nvSpPr>
          <p:spPr bwMode="auto">
            <a:xfrm>
              <a:off x="273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51" name="Rectangle 15"/>
            <p:cNvSpPr>
              <a:spLocks noChangeArrowheads="1"/>
            </p:cNvSpPr>
            <p:nvPr/>
          </p:nvSpPr>
          <p:spPr bwMode="auto">
            <a:xfrm>
              <a:off x="206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52" name="Rectangle 15"/>
            <p:cNvSpPr>
              <a:spLocks noChangeArrowheads="1"/>
            </p:cNvSpPr>
            <p:nvPr/>
          </p:nvSpPr>
          <p:spPr bwMode="auto">
            <a:xfrm>
              <a:off x="196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53" name="Rectangle 15"/>
            <p:cNvSpPr>
              <a:spLocks noChangeArrowheads="1"/>
            </p:cNvSpPr>
            <p:nvPr/>
          </p:nvSpPr>
          <p:spPr bwMode="auto">
            <a:xfrm>
              <a:off x="187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54" name="Rectangle 15"/>
            <p:cNvSpPr>
              <a:spLocks noChangeArrowheads="1"/>
            </p:cNvSpPr>
            <p:nvPr/>
          </p:nvSpPr>
          <p:spPr bwMode="auto">
            <a:xfrm>
              <a:off x="177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55" name="Rectangle 15"/>
            <p:cNvSpPr>
              <a:spLocks noChangeArrowheads="1"/>
            </p:cNvSpPr>
            <p:nvPr/>
          </p:nvSpPr>
          <p:spPr bwMode="auto">
            <a:xfrm>
              <a:off x="129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56" name="Rectangle 15"/>
            <p:cNvSpPr>
              <a:spLocks noChangeArrowheads="1"/>
            </p:cNvSpPr>
            <p:nvPr/>
          </p:nvSpPr>
          <p:spPr bwMode="auto">
            <a:xfrm>
              <a:off x="139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57" name="Rectangle 15"/>
            <p:cNvSpPr>
              <a:spLocks noChangeArrowheads="1"/>
            </p:cNvSpPr>
            <p:nvPr/>
          </p:nvSpPr>
          <p:spPr bwMode="auto">
            <a:xfrm>
              <a:off x="148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58" name="Rectangle 15"/>
            <p:cNvSpPr>
              <a:spLocks noChangeArrowheads="1"/>
            </p:cNvSpPr>
            <p:nvPr/>
          </p:nvSpPr>
          <p:spPr bwMode="auto">
            <a:xfrm>
              <a:off x="158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Group 62"/>
          <p:cNvGrpSpPr>
            <a:grpSpLocks/>
          </p:cNvGrpSpPr>
          <p:nvPr/>
        </p:nvGrpSpPr>
        <p:grpSpPr bwMode="auto">
          <a:xfrm>
            <a:off x="4114800" y="2405064"/>
            <a:ext cx="5334000" cy="327025"/>
            <a:chOff x="720" y="864"/>
            <a:chExt cx="3360" cy="206"/>
          </a:xfrm>
        </p:grpSpPr>
        <p:sp>
          <p:nvSpPr>
            <p:cNvPr id="21523" name="Rectangle 15"/>
            <p:cNvSpPr>
              <a:spLocks noChangeArrowheads="1"/>
            </p:cNvSpPr>
            <p:nvPr/>
          </p:nvSpPr>
          <p:spPr bwMode="auto">
            <a:xfrm>
              <a:off x="120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24" name="Rectangle 15"/>
            <p:cNvSpPr>
              <a:spLocks noChangeArrowheads="1"/>
            </p:cNvSpPr>
            <p:nvPr/>
          </p:nvSpPr>
          <p:spPr bwMode="auto">
            <a:xfrm>
              <a:off x="168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25" name="Rectangle 15"/>
            <p:cNvSpPr>
              <a:spLocks noChangeArrowheads="1"/>
            </p:cNvSpPr>
            <p:nvPr/>
          </p:nvSpPr>
          <p:spPr bwMode="auto">
            <a:xfrm>
              <a:off x="216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26" name="Rectangle 15"/>
            <p:cNvSpPr>
              <a:spLocks noChangeArrowheads="1"/>
            </p:cNvSpPr>
            <p:nvPr/>
          </p:nvSpPr>
          <p:spPr bwMode="auto">
            <a:xfrm>
              <a:off x="264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27" name="Rectangle 15"/>
            <p:cNvSpPr>
              <a:spLocks noChangeArrowheads="1"/>
            </p:cNvSpPr>
            <p:nvPr/>
          </p:nvSpPr>
          <p:spPr bwMode="auto">
            <a:xfrm>
              <a:off x="312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28" name="Rectangle 15"/>
            <p:cNvSpPr>
              <a:spLocks noChangeArrowheads="1"/>
            </p:cNvSpPr>
            <p:nvPr/>
          </p:nvSpPr>
          <p:spPr bwMode="auto">
            <a:xfrm>
              <a:off x="360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529" name="Rectangle 15"/>
            <p:cNvSpPr>
              <a:spLocks noChangeArrowheads="1"/>
            </p:cNvSpPr>
            <p:nvPr/>
          </p:nvSpPr>
          <p:spPr bwMode="auto">
            <a:xfrm>
              <a:off x="72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879686" name="Group 70"/>
          <p:cNvGraphicFramePr>
            <a:graphicFrameLocks noGrp="1"/>
          </p:cNvGraphicFramePr>
          <p:nvPr/>
        </p:nvGraphicFramePr>
        <p:xfrm>
          <a:off x="1600200" y="2363788"/>
          <a:ext cx="8705850" cy="1127708"/>
        </p:xfrm>
        <a:graphic>
          <a:graphicData uri="http://schemas.openxmlformats.org/drawingml/2006/table">
            <a:tbl>
              <a:tblPr/>
              <a:tblGrid>
                <a:gridCol w="1663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42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27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section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section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section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T="45694" marB="45694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694" marB="45694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2499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96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7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79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796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796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79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796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796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796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796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7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96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Quick array initialization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9763" lvl="1" indent="-246063">
              <a:buNone/>
            </a:pPr>
            <a:endParaRPr lang="en-US" altLang="en-US" b="1" dirty="0">
              <a:latin typeface="Consolas" charset="0"/>
              <a:ea typeface="Consolas" charset="0"/>
              <a:cs typeface="Consolas" charset="0"/>
            </a:endParaRPr>
          </a:p>
          <a:p>
            <a:pPr marL="639763" lvl="1" indent="-246063">
              <a:buNone/>
            </a:pP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type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[] name = {value, value, ... ,value};</a:t>
            </a:r>
          </a:p>
          <a:p>
            <a:pPr marL="639763" lvl="1" indent="-246063">
              <a:buNone/>
            </a:pPr>
            <a:endParaRPr lang="en-US" altLang="en-US" sz="900" dirty="0"/>
          </a:p>
          <a:p>
            <a:pPr marL="0" indent="0">
              <a:buNone/>
            </a:pPr>
            <a:r>
              <a:rPr lang="en-US" altLang="en-US" dirty="0"/>
              <a:t>Example:</a:t>
            </a:r>
          </a:p>
          <a:p>
            <a:pPr marL="182563" indent="-246063"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5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500" dirty="0">
                <a:latin typeface="Consolas" charset="0"/>
                <a:ea typeface="Consolas" charset="0"/>
                <a:cs typeface="Consolas" charset="0"/>
              </a:rPr>
              <a:t>[] numbers = {12, 49, -2, 26, 5, 17, -6};</a:t>
            </a:r>
          </a:p>
          <a:p>
            <a:pPr marL="639763" lvl="1" indent="-246063"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pPr marL="639763" lvl="1" indent="-246063"/>
            <a:endParaRPr lang="en-US" altLang="en-US" dirty="0"/>
          </a:p>
          <a:p>
            <a:pPr marL="639763" lvl="1" indent="-246063"/>
            <a:endParaRPr lang="en-US" altLang="en-US" dirty="0"/>
          </a:p>
          <a:p>
            <a:pPr marL="639763" lvl="1" indent="-246063"/>
            <a:endParaRPr lang="en-US" altLang="en-US" dirty="0"/>
          </a:p>
          <a:p>
            <a:pPr marL="639763" lvl="1" indent="-246063"/>
            <a:r>
              <a:rPr lang="en-US" altLang="en-US" dirty="0"/>
              <a:t>Useful when you know what the array's elements will be</a:t>
            </a:r>
          </a:p>
          <a:p>
            <a:pPr marL="639763" lvl="1" indent="-246063"/>
            <a:r>
              <a:rPr lang="en-US" altLang="en-US" dirty="0"/>
              <a:t>The compiler figures out the size by counting the values</a:t>
            </a:r>
          </a:p>
        </p:txBody>
      </p:sp>
      <p:graphicFrame>
        <p:nvGraphicFramePr>
          <p:cNvPr id="184832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431058"/>
              </p:ext>
            </p:extLst>
          </p:nvPr>
        </p:nvGraphicFramePr>
        <p:xfrm>
          <a:off x="2209800" y="3657600"/>
          <a:ext cx="4754563" cy="1041400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/>
              <a:t>Section attendance answer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11430000" cy="5715000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import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java.io.*;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import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java.util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.*;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Sections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throws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FileNotFoundException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Scanner input =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Scanner(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File(</a:t>
            </a:r>
            <a:r>
              <a:rPr lang="en-US" altLang="en-US" sz="13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"sections.txt"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section = </a:t>
            </a:r>
            <a:r>
              <a:rPr lang="en-US" altLang="en-US" sz="13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while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input.hasNextLine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())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String line =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input.nextLine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();      </a:t>
            </a:r>
            <a:r>
              <a:rPr lang="en-US" altLang="en-US" sz="13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process one section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b="1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// Create points array...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i = </a:t>
            </a:r>
            <a:r>
              <a:rPr lang="en-US" altLang="en-US" sz="13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; i &lt;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line.length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(); i++)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    </a:t>
            </a:r>
            <a:r>
              <a:rPr lang="en-US" altLang="en-US" sz="13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student = </a:t>
            </a:r>
            <a:r>
              <a:rPr lang="en-US" altLang="en-US" sz="1300" b="1" u="sng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??</a:t>
            </a:r>
            <a:endParaRPr lang="en-US" altLang="en-US" sz="1300" b="1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    </a:t>
            </a:r>
            <a:r>
              <a:rPr lang="en-US" altLang="en-US" sz="13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earned = ((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line.charAt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 == 'y’) ? 3 : ((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line.charAt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) == 'n’) ? 2 : 0));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    points[student] = </a:t>
            </a:r>
            <a:r>
              <a:rPr lang="en-US" altLang="en-US" sz="1300" b="1" u="sng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??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20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, points[student] + earned);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double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[] grades =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 double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altLang="en-US" sz="13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5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13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3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3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i = </a:t>
            </a:r>
            <a:r>
              <a:rPr lang="en-US" altLang="en-US" sz="13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; i &lt;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points.length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; i++)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    </a:t>
            </a:r>
            <a:r>
              <a:rPr lang="en-US" altLang="en-US" sz="1300" b="1" u="sng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??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13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100.0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* points[i] / </a:t>
            </a:r>
            <a:r>
              <a:rPr lang="en-US" altLang="en-US" sz="13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20.0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13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("Section " + section);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13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("Student points: " +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Arrays.</a:t>
            </a:r>
            <a:r>
              <a:rPr lang="en-US" altLang="en-US" sz="1300" i="1" dirty="0" err="1">
                <a:latin typeface="Consolas" charset="0"/>
                <a:ea typeface="Consolas" charset="0"/>
                <a:cs typeface="Consolas" charset="0"/>
              </a:rPr>
              <a:t>toString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(points));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13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("Student grades: " +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Arrays.</a:t>
            </a:r>
            <a:r>
              <a:rPr lang="en-US" altLang="en-US" sz="1300" i="1" dirty="0" err="1">
                <a:latin typeface="Consolas" charset="0"/>
                <a:ea typeface="Consolas" charset="0"/>
                <a:cs typeface="Consolas" charset="0"/>
              </a:rPr>
              <a:t>toString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(grades));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3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13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    section++;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  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3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23520884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Data transformations</a:t>
            </a:r>
          </a:p>
        </p:txBody>
      </p:sp>
      <p:sp>
        <p:nvSpPr>
          <p:cNvPr id="881667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marL="273050" indent="-273050">
              <a:tabLst>
                <a:tab pos="2916238" algn="l"/>
              </a:tabLst>
            </a:pPr>
            <a:r>
              <a:rPr lang="en-US" altLang="en-US" dirty="0"/>
              <a:t>In many problems we transform data between forms.</a:t>
            </a:r>
          </a:p>
          <a:p>
            <a:pPr marL="639763" lvl="1" indent="-246063">
              <a:tabLst>
                <a:tab pos="2916238" algn="l"/>
              </a:tabLst>
            </a:pPr>
            <a:r>
              <a:rPr lang="en-US" altLang="en-US" dirty="0"/>
              <a:t>Example:  digits  </a:t>
            </a:r>
            <a:r>
              <a:rPr lang="en-US" altLang="en-US" dirty="0">
                <a:sym typeface="Wingdings"/>
              </a:rPr>
              <a:t></a:t>
            </a:r>
            <a:r>
              <a:rPr lang="en-US" altLang="en-US" dirty="0"/>
              <a:t> count of each digit,  most frequent digit</a:t>
            </a:r>
          </a:p>
          <a:p>
            <a:pPr marL="639763" lvl="1" indent="-246063">
              <a:tabLst>
                <a:tab pos="2916238" algn="l"/>
              </a:tabLst>
            </a:pPr>
            <a:r>
              <a:rPr lang="en-US" altLang="en-US" dirty="0"/>
              <a:t>Often each transformation is computed/stored as an array.</a:t>
            </a:r>
          </a:p>
          <a:p>
            <a:pPr marL="639763" lvl="1" indent="-246063">
              <a:tabLst>
                <a:tab pos="2916238" algn="l"/>
              </a:tabLst>
            </a:pPr>
            <a:r>
              <a:rPr lang="en-US" altLang="en-US" dirty="0"/>
              <a:t>For structure, a transformation is often put in its own method.</a:t>
            </a:r>
          </a:p>
          <a:p>
            <a:pPr marL="273050" indent="-273050">
              <a:tabLst>
                <a:tab pos="2916238" algn="l"/>
              </a:tabLst>
            </a:pPr>
            <a:endParaRPr lang="en-US" altLang="en-US" dirty="0"/>
          </a:p>
          <a:p>
            <a:pPr marL="273050" indent="-273050">
              <a:tabLst>
                <a:tab pos="2916238" algn="l"/>
              </a:tabLst>
            </a:pPr>
            <a:r>
              <a:rPr lang="en-US" altLang="en-US" dirty="0"/>
              <a:t>Sometimes we map between data and array indexes.</a:t>
            </a:r>
          </a:p>
          <a:p>
            <a:pPr marL="639763" lvl="1" indent="-246063">
              <a:buNone/>
              <a:tabLst>
                <a:tab pos="2916238" algn="l"/>
              </a:tabLst>
            </a:pPr>
            <a:endParaRPr lang="en-US" altLang="en-US" sz="900" dirty="0"/>
          </a:p>
          <a:p>
            <a:pPr marL="639763" lvl="1" indent="-246063">
              <a:tabLst>
                <a:tab pos="2916238" algn="l"/>
              </a:tabLst>
            </a:pPr>
            <a:r>
              <a:rPr lang="en-US" altLang="en-US" dirty="0"/>
              <a:t>by position	(store the </a:t>
            </a:r>
            <a:r>
              <a:rPr lang="en-US" altLang="en-US" i="1" dirty="0" err="1"/>
              <a:t>i</a:t>
            </a:r>
            <a:r>
              <a:rPr lang="en-US" altLang="en-US" baseline="30000" dirty="0"/>
              <a:t> </a:t>
            </a:r>
            <a:r>
              <a:rPr lang="en-US" altLang="en-US" baseline="30000" dirty="0" err="1"/>
              <a:t>th</a:t>
            </a:r>
            <a:r>
              <a:rPr lang="en-US" altLang="en-US" dirty="0"/>
              <a:t> value we read at index </a:t>
            </a:r>
            <a:r>
              <a:rPr lang="en-US" altLang="en-US" i="1" dirty="0" err="1"/>
              <a:t>i</a:t>
            </a:r>
            <a:r>
              <a:rPr lang="en-US" altLang="en-US" dirty="0"/>
              <a:t> )</a:t>
            </a:r>
          </a:p>
          <a:p>
            <a:pPr marL="639763" lvl="1" indent="-246063">
              <a:tabLst>
                <a:tab pos="2916238" algn="l"/>
              </a:tabLst>
            </a:pPr>
            <a:r>
              <a:rPr lang="en-US" altLang="en-US" dirty="0"/>
              <a:t>tally	(if input value is </a:t>
            </a:r>
            <a:r>
              <a:rPr lang="en-US" altLang="en-US" i="1" dirty="0" err="1"/>
              <a:t>i</a:t>
            </a:r>
            <a:r>
              <a:rPr lang="en-US" altLang="en-US" dirty="0"/>
              <a:t>, store it at array index </a:t>
            </a:r>
            <a:r>
              <a:rPr lang="en-US" altLang="en-US" i="1" dirty="0" err="1"/>
              <a:t>i</a:t>
            </a:r>
            <a:r>
              <a:rPr lang="en-US" altLang="en-US" i="1" dirty="0"/>
              <a:t> </a:t>
            </a:r>
            <a:r>
              <a:rPr lang="en-US" altLang="en-US" dirty="0"/>
              <a:t>)</a:t>
            </a:r>
          </a:p>
          <a:p>
            <a:pPr marL="639763" lvl="1" indent="-246063">
              <a:tabLst>
                <a:tab pos="2916238" algn="l"/>
              </a:tabLst>
            </a:pPr>
            <a:r>
              <a:rPr lang="en-US" altLang="en-US" dirty="0"/>
              <a:t>explicit mapping	(count </a:t>
            </a:r>
            <a:r>
              <a:rPr lang="en-US" altLang="en-US" dirty="0">
                <a:latin typeface="Courier New" panose="02070309020205020404" pitchFamily="49" charset="0"/>
              </a:rPr>
              <a:t>'J'</a:t>
            </a:r>
            <a:r>
              <a:rPr lang="en-US" altLang="en-US" dirty="0"/>
              <a:t> at index 0, count </a:t>
            </a:r>
            <a:r>
              <a:rPr lang="en-US" altLang="en-US" dirty="0">
                <a:latin typeface="Courier New" panose="02070309020205020404" pitchFamily="49" charset="0"/>
              </a:rPr>
              <a:t>'X'</a:t>
            </a:r>
            <a:r>
              <a:rPr lang="en-US" altLang="en-US" dirty="0"/>
              <a:t> at index 1)</a:t>
            </a:r>
          </a:p>
          <a:p>
            <a:pPr marL="273050" indent="-273050">
              <a:tabLst>
                <a:tab pos="2916238" algn="l"/>
              </a:tabLst>
            </a:pPr>
            <a:endParaRPr lang="en-US" altLang="en-US" dirty="0"/>
          </a:p>
          <a:p>
            <a:pPr marL="273050" indent="-273050">
              <a:lnSpc>
                <a:spcPct val="110000"/>
              </a:lnSpc>
              <a:tabLst>
                <a:tab pos="2916238" algn="l"/>
              </a:tabLst>
            </a:pPr>
            <a:r>
              <a:rPr lang="en-US" altLang="en-US" i="1" dirty="0"/>
              <a:t>Exercise:</a:t>
            </a:r>
            <a:r>
              <a:rPr lang="en-US" altLang="en-US" dirty="0"/>
              <a:t> Modify our Sections program to use static methods that use arrays as parameters and returns.</a:t>
            </a:r>
          </a:p>
        </p:txBody>
      </p:sp>
    </p:spTree>
    <p:extLst>
      <p:ext uri="{BB962C8B-B14F-4D97-AF65-F5344CB8AC3E}">
        <p14:creationId xmlns:p14="http://schemas.microsoft.com/office/powerpoint/2010/main" val="300966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81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81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81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816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Array param/return answer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import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java.io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.*;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import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java.util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.*;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Sections2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altLang="en-US" sz="1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throws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FileNotFoundException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    Scanner input = </a:t>
            </a:r>
            <a:r>
              <a:rPr lang="en-US" altLang="en-US" sz="1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Scanner(</a:t>
            </a:r>
            <a:r>
              <a:rPr lang="en-US" altLang="en-US" sz="1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File(</a:t>
            </a:r>
            <a:r>
              <a:rPr lang="en-US" altLang="en-US" sz="14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altLang="en-US" sz="1400" dirty="0" err="1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sections.txt</a:t>
            </a:r>
            <a:r>
              <a:rPr lang="en-US" altLang="en-US" sz="14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));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section = </a:t>
            </a:r>
            <a:r>
              <a:rPr lang="en-US" altLang="en-US" sz="14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while</a:t>
            </a:r>
            <a:r>
              <a:rPr lang="en-US" altLang="en-US" sz="14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input.hasNextLine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())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        String line = 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input.nextLine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[] points = 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countPoints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(line);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double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[] grades = 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computeGrades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(points);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        results(section, points, grades);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        section++;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  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results(</a:t>
            </a:r>
            <a:r>
              <a:rPr lang="en-US" altLang="en-US" sz="1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section, </a:t>
            </a:r>
            <a:r>
              <a:rPr lang="en-US" altLang="en-US" sz="1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[] points, </a:t>
            </a:r>
            <a:r>
              <a:rPr lang="en-US" altLang="en-US" sz="1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double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[] grades)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14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4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"Section "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+ section);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14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4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"Student scores: "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+ 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Arrays.</a:t>
            </a:r>
            <a:r>
              <a:rPr lang="en-US" altLang="en-US" sz="1400" i="1" dirty="0" err="1">
                <a:latin typeface="Consolas" charset="0"/>
                <a:ea typeface="Consolas" charset="0"/>
                <a:cs typeface="Consolas" charset="0"/>
              </a:rPr>
              <a:t>toString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(points));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14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4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"Student grades: "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+ 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Arrays.</a:t>
            </a:r>
            <a:r>
              <a:rPr lang="en-US" altLang="en-US" sz="1400" i="1" dirty="0" err="1">
                <a:latin typeface="Consolas" charset="0"/>
                <a:ea typeface="Consolas" charset="0"/>
                <a:cs typeface="Consolas" charset="0"/>
              </a:rPr>
              <a:t>toString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(grades));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14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...</a:t>
            </a:r>
          </a:p>
        </p:txBody>
      </p:sp>
    </p:spTree>
    <p:extLst>
      <p:ext uri="{BB962C8B-B14F-4D97-AF65-F5344CB8AC3E}">
        <p14:creationId xmlns:p14="http://schemas.microsoft.com/office/powerpoint/2010/main" val="1176109259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/>
              <a:t>Array param/return answer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...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</a:t>
            </a:r>
            <a:r>
              <a:rPr lang="en-US" altLang="en-US" sz="1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[] 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countPoints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(String line)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[] points = </a:t>
            </a:r>
            <a:r>
              <a:rPr lang="en-US" altLang="en-US" sz="1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 </a:t>
            </a:r>
            <a:r>
              <a:rPr lang="en-US" altLang="en-US" sz="1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altLang="en-US" sz="14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5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14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4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14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&lt; 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line.length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(); 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++)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4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student = 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% </a:t>
            </a:r>
            <a:r>
              <a:rPr lang="en-US" altLang="en-US" sz="14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5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4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earned =</a:t>
            </a:r>
            <a:r>
              <a:rPr lang="en-US" altLang="en-US" sz="14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0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sz="1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altLang="en-US" sz="14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line.charAt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) == 'y')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            earned = </a:t>
            </a:r>
            <a:r>
              <a:rPr lang="en-US" altLang="en-US" sz="14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        } </a:t>
            </a:r>
            <a:r>
              <a:rPr lang="en-US" altLang="en-US" sz="1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else if 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line.charAt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) == 'n')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            earned = </a:t>
            </a:r>
            <a:r>
              <a:rPr lang="en-US" altLang="en-US" sz="14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   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        points[student] = 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Math.</a:t>
            </a:r>
            <a:r>
              <a:rPr lang="en-US" altLang="en-US" sz="1400" i="1" dirty="0" err="1">
                <a:latin typeface="Consolas" charset="0"/>
                <a:ea typeface="Consolas" charset="0"/>
                <a:cs typeface="Consolas" charset="0"/>
              </a:rPr>
              <a:t>min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4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20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, points[student] + earned);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    return points;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   public static double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[] 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computeGrades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[] points)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double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[] grades = </a:t>
            </a:r>
            <a:r>
              <a:rPr lang="en-US" altLang="en-US" sz="1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14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double[</a:t>
            </a:r>
            <a:r>
              <a:rPr lang="en-US" altLang="en-US" sz="14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5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14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4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4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14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&lt; 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points.length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++)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        grades[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] = </a:t>
            </a:r>
            <a:r>
              <a:rPr lang="en-US" altLang="en-US" sz="14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100.0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* points[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] / </a:t>
            </a:r>
            <a:r>
              <a:rPr lang="en-US" altLang="en-US" sz="14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20.0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    return grades;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2882902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"Array mystery" problem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traversal</a:t>
            </a:r>
            <a:r>
              <a:rPr lang="en-US" altLang="en-US" dirty="0"/>
              <a:t>: An examination of each element of an array.</a:t>
            </a:r>
          </a:p>
          <a:p>
            <a:pPr lvl="1" eaLnBrk="1" hangingPunct="1">
              <a:buFontTx/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28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[] a = {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7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5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6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4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14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11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>
              <a:buFontTx/>
              <a:buNone/>
            </a:pPr>
            <a:r>
              <a:rPr lang="en-US" altLang="en-US" sz="2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8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8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8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2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 &lt; </a:t>
            </a:r>
            <a:r>
              <a:rPr lang="en-US" altLang="en-US" sz="2800" dirty="0" err="1">
                <a:latin typeface="Consolas" charset="0"/>
                <a:ea typeface="Consolas" charset="0"/>
                <a:cs typeface="Consolas" charset="0"/>
              </a:rPr>
              <a:t>a.length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 - 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sz="2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++) {</a:t>
            </a:r>
          </a:p>
          <a:p>
            <a:pPr>
              <a:buFontTx/>
              <a:buNone/>
            </a:pP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2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altLang="en-US" sz="2800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(a[</a:t>
            </a:r>
            <a:r>
              <a:rPr lang="en-US" altLang="en-US" sz="2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] &gt; a[</a:t>
            </a:r>
            <a:r>
              <a:rPr lang="en-US" altLang="en-US" sz="2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 + 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]) {</a:t>
            </a:r>
          </a:p>
          <a:p>
            <a:pPr>
              <a:buFontTx/>
              <a:buNone/>
            </a:pP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        a[</a:t>
            </a:r>
            <a:r>
              <a:rPr lang="en-US" altLang="en-US" sz="2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 + 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] = a[</a:t>
            </a:r>
            <a:r>
              <a:rPr lang="en-US" altLang="en-US" sz="2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 + 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] * </a:t>
            </a:r>
            <a:r>
              <a:rPr lang="en-US" altLang="en-US" sz="2800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>
              <a:buFontTx/>
              <a:buNone/>
            </a:pPr>
            <a:r>
              <a:rPr lang="en-US" altLang="en-US" sz="28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aphicFrame>
        <p:nvGraphicFramePr>
          <p:cNvPr id="82944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988274"/>
              </p:ext>
            </p:extLst>
          </p:nvPr>
        </p:nvGraphicFramePr>
        <p:xfrm>
          <a:off x="6858000" y="5257800"/>
          <a:ext cx="4754562" cy="1041400"/>
        </p:xfrm>
        <a:graphic>
          <a:graphicData uri="http://schemas.openxmlformats.org/drawingml/2006/table">
            <a:tbl>
              <a:tblPr/>
              <a:tblGrid>
                <a:gridCol w="87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29483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401070"/>
              </p:ext>
            </p:extLst>
          </p:nvPr>
        </p:nvGraphicFramePr>
        <p:xfrm>
          <a:off x="6858000" y="5257800"/>
          <a:ext cx="4754562" cy="1041400"/>
        </p:xfrm>
        <a:graphic>
          <a:graphicData uri="http://schemas.openxmlformats.org/drawingml/2006/table">
            <a:tbl>
              <a:tblPr/>
              <a:tblGrid>
                <a:gridCol w="87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Limitations of arrays</a:t>
            </a:r>
          </a:p>
        </p:txBody>
      </p:sp>
      <p:sp>
        <p:nvSpPr>
          <p:cNvPr id="83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938" indent="0" eaLnBrk="1" hangingPunct="1">
              <a:spcBef>
                <a:spcPts val="0"/>
              </a:spcBef>
            </a:pPr>
            <a:r>
              <a:rPr lang="en-US" altLang="en-US" dirty="0"/>
              <a:t>You cannot resize an existing array:</a:t>
            </a:r>
          </a:p>
          <a:p>
            <a:pPr marL="7938" lvl="1" indent="0" eaLnBrk="1" hangingPunct="1">
              <a:lnSpc>
                <a:spcPct val="70000"/>
              </a:lnSpc>
              <a:spcBef>
                <a:spcPts val="0"/>
              </a:spcBef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7938" lvl="1" indent="0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[] a = </a:t>
            </a:r>
            <a:r>
              <a:rPr lang="en-US" altLang="en-US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new </a:t>
            </a:r>
            <a:r>
              <a:rPr lang="en-US" altLang="en-US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4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marL="7938" lvl="1" indent="0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a.length</a:t>
            </a:r>
            <a:r>
              <a:rPr lang="en-US" altLang="en-US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= 10;</a:t>
            </a:r>
            <a:endParaRPr lang="en-US" altLang="en-US" dirty="0">
              <a:latin typeface="Courier New" panose="02070309020205020404" pitchFamily="49" charset="0"/>
            </a:endParaRPr>
          </a:p>
          <a:p>
            <a:pPr marL="7938" indent="0" eaLnBrk="1" hangingPunct="1">
              <a:spcBef>
                <a:spcPts val="0"/>
              </a:spcBef>
            </a:pPr>
            <a:r>
              <a:rPr lang="en-US" altLang="en-US" dirty="0"/>
              <a:t>You cannot compare arrays with 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==</a:t>
            </a:r>
            <a:r>
              <a:rPr lang="en-US" altLang="en-US" dirty="0"/>
              <a:t> or 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equals</a:t>
            </a:r>
            <a:r>
              <a:rPr lang="en-US" altLang="en-US" dirty="0"/>
              <a:t>:</a:t>
            </a:r>
          </a:p>
          <a:p>
            <a:pPr marL="7938" lvl="1" indent="0" eaLnBrk="1" hangingPunct="1">
              <a:lnSpc>
                <a:spcPct val="70000"/>
              </a:lnSpc>
              <a:spcBef>
                <a:spcPts val="0"/>
              </a:spcBef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7938" lvl="1" indent="0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[] a1 = {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42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, -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7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15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7938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[] a2 = {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42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, -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7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15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7938" lvl="1" indent="0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	if</a:t>
            </a:r>
            <a:r>
              <a:rPr lang="en-US" altLang="en-US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a1 == a2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) {  ... }         </a:t>
            </a:r>
            <a:r>
              <a:rPr lang="en-US" altLang="en-US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false!</a:t>
            </a:r>
          </a:p>
          <a:p>
            <a:pPr marL="7938" lvl="1" indent="0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	if</a:t>
            </a:r>
            <a:r>
              <a:rPr lang="en-US" altLang="en-US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a1.equals(a2)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) {  ... }    </a:t>
            </a:r>
            <a:r>
              <a:rPr lang="en-US" altLang="en-US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false!</a:t>
            </a:r>
            <a:endParaRPr lang="en-US" altLang="en-US" dirty="0"/>
          </a:p>
          <a:p>
            <a:pPr marL="7938" indent="0" eaLnBrk="1" hangingPunct="1">
              <a:spcBef>
                <a:spcPts val="0"/>
              </a:spcBef>
            </a:pPr>
            <a:r>
              <a:rPr lang="en-US" altLang="en-US" dirty="0"/>
              <a:t>An array does not know how to print itself:</a:t>
            </a:r>
          </a:p>
          <a:p>
            <a:pPr marL="7938" lvl="1" indent="0" eaLnBrk="1" hangingPunct="1">
              <a:lnSpc>
                <a:spcPct val="70000"/>
              </a:lnSpc>
              <a:spcBef>
                <a:spcPts val="0"/>
              </a:spcBef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7938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[] a1 = {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42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, -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7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15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7938" lvl="1" indent="0" eaLnBrk="1" hangingPunct="1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(a1);        </a:t>
            </a:r>
            <a:r>
              <a:rPr lang="en-US" altLang="en-US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[I@98f8c4]</a:t>
            </a:r>
          </a:p>
        </p:txBody>
      </p:sp>
    </p:spTree>
    <p:extLst>
      <p:ext uri="{BB962C8B-B14F-4D97-AF65-F5344CB8AC3E}">
        <p14:creationId xmlns:p14="http://schemas.microsoft.com/office/powerpoint/2010/main" val="48329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3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3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30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30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30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30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304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/>
              <a:t>The 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Arrays</a:t>
            </a:r>
            <a:r>
              <a:rPr lang="en-US" altLang="en-US" dirty="0"/>
              <a:t> class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marL="273050" indent="-273050"/>
            <a:r>
              <a:rPr lang="en-US" altLang="en-US" dirty="0"/>
              <a:t>Class 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Arrays</a:t>
            </a:r>
            <a:r>
              <a:rPr lang="en-US" altLang="en-US" dirty="0"/>
              <a:t> in package 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java.util</a:t>
            </a:r>
            <a:r>
              <a:rPr lang="en-US" altLang="en-US" dirty="0"/>
              <a:t> has useful static methods for manipulating arrays:</a:t>
            </a:r>
          </a:p>
          <a:p>
            <a:pPr marL="742950" lvl="1" indent="-285750"/>
            <a:endParaRPr lang="en-US" altLang="en-US" dirty="0"/>
          </a:p>
          <a:p>
            <a:pPr marL="742950" lvl="1" indent="-285750"/>
            <a:endParaRPr lang="en-US" altLang="en-US" dirty="0"/>
          </a:p>
          <a:p>
            <a:pPr marL="742950" lvl="1" indent="-285750"/>
            <a:endParaRPr lang="en-US" altLang="en-US" dirty="0"/>
          </a:p>
          <a:p>
            <a:pPr marL="742950" lvl="1" indent="-285750"/>
            <a:endParaRPr lang="en-US" altLang="en-US" dirty="0"/>
          </a:p>
          <a:p>
            <a:pPr marL="742950" lvl="1" indent="-285750"/>
            <a:endParaRPr lang="en-US" altLang="en-US" dirty="0"/>
          </a:p>
          <a:p>
            <a:pPr marL="742950" lvl="1" indent="-285750"/>
            <a:endParaRPr lang="en-US" altLang="en-US" dirty="0"/>
          </a:p>
          <a:p>
            <a:pPr marL="742950" lvl="1" indent="-285750"/>
            <a:endParaRPr lang="en-US" altLang="en-US" dirty="0"/>
          </a:p>
          <a:p>
            <a:pPr marL="742950" lvl="1" indent="-285750"/>
            <a:endParaRPr lang="en-US" altLang="en-US" dirty="0"/>
          </a:p>
          <a:p>
            <a:pPr marL="742950" lvl="1" indent="-285750"/>
            <a:endParaRPr lang="en-US" altLang="en-US" dirty="0"/>
          </a:p>
          <a:p>
            <a:pPr marL="742950" lvl="1" indent="-285750"/>
            <a:endParaRPr lang="en-US" altLang="en-US" dirty="0"/>
          </a:p>
          <a:p>
            <a:pPr marL="742950" lvl="1" indent="-285750"/>
            <a:endParaRPr lang="en-US" altLang="en-US" dirty="0"/>
          </a:p>
          <a:p>
            <a:pPr marL="273050" indent="-273050"/>
            <a:r>
              <a:rPr lang="en-US" altLang="en-US" dirty="0"/>
              <a:t>Syntax:	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Arrays.</a:t>
            </a:r>
            <a:r>
              <a:rPr lang="en-US" altLang="en-US" i="1" dirty="0" err="1">
                <a:latin typeface="Consolas" charset="0"/>
                <a:ea typeface="Consolas" charset="0"/>
                <a:cs typeface="Consolas" charset="0"/>
              </a:rPr>
              <a:t>methodName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parameters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graphicFrame>
        <p:nvGraphicFramePr>
          <p:cNvPr id="8314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97461"/>
              </p:ext>
            </p:extLst>
          </p:nvPr>
        </p:nvGraphicFramePr>
        <p:xfrm>
          <a:off x="1600200" y="2209800"/>
          <a:ext cx="8991600" cy="3468498"/>
        </p:xfrm>
        <a:graphic>
          <a:graphicData uri="http://schemas.openxmlformats.org/drawingml/2006/table">
            <a:tbl>
              <a:tblPr/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Method name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Description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binarySearch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value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returns the index of the given value in a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sorted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array (or &lt; 0 if not found)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copyOf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length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returns a new copy of an array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equals(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array1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returns true if the two arrays contain same elements in the same order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fill(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value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sets every element to the given value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sort(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arranges the elements into sorted order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9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toString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array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returns a string representing the array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e.g.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nsolas" charset="0"/>
                          <a:ea typeface="Consolas" charset="0"/>
                          <a:cs typeface="Consolas" charset="0"/>
                        </a:rPr>
                        <a:t>"[10, 30, -25, 17]"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765898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Arrays.toString</a:t>
            </a:r>
            <a:endParaRPr lang="en-US" alt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273050" indent="-273050"/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Arrays.toString</a:t>
            </a:r>
            <a:r>
              <a:rPr lang="en-US" altLang="en-US" dirty="0"/>
              <a:t> accepts an array as a parameter and returns a 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String</a:t>
            </a:r>
            <a:r>
              <a:rPr lang="en-US" altLang="en-US" dirty="0"/>
              <a:t> representation of its elements.</a:t>
            </a:r>
          </a:p>
          <a:p>
            <a:pPr marL="639763" lvl="1" indent="-246063">
              <a:buNone/>
            </a:pPr>
            <a:endParaRPr lang="en-US" altLang="en-US" sz="1400" dirty="0"/>
          </a:p>
          <a:p>
            <a:pPr marL="639763" lvl="1" indent="-246063">
              <a:buNone/>
            </a:pPr>
            <a:r>
              <a:rPr lang="en-US" altLang="en-US" sz="2000" b="1" dirty="0" err="1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[] e = {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4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6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8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639763" lvl="1" indent="-246063"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e[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 = e[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 + e[</a:t>
            </a:r>
            <a:r>
              <a:rPr lang="en-US" altLang="en-US" sz="2000" dirty="0">
                <a:solidFill>
                  <a:schemeClr val="accent1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4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]; </a:t>
            </a:r>
          </a:p>
          <a:p>
            <a:pPr marL="639763" lvl="1" indent="-246063">
              <a:buNone/>
            </a:pPr>
            <a:r>
              <a:rPr lang="en-US" altLang="en-US" sz="20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000" i="1" dirty="0" err="1">
                <a:latin typeface="Consolas" charset="0"/>
                <a:ea typeface="Consolas" charset="0"/>
                <a:cs typeface="Consolas" charset="0"/>
              </a:rPr>
              <a:t>out.println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"e is " 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+ </a:t>
            </a:r>
            <a:r>
              <a:rPr lang="en-US" altLang="en-US" sz="2000" b="1" dirty="0" err="1">
                <a:solidFill>
                  <a:schemeClr val="accent2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Arrays.</a:t>
            </a:r>
            <a:r>
              <a:rPr lang="en-US" altLang="en-US" sz="2000" b="1" i="1" dirty="0" err="1">
                <a:solidFill>
                  <a:schemeClr val="accent2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toString</a:t>
            </a:r>
            <a:r>
              <a:rPr lang="en-US" altLang="en-US" sz="2000" b="1" dirty="0">
                <a:solidFill>
                  <a:schemeClr val="accent2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(e)</a:t>
            </a: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639763" lvl="1" indent="-246063">
              <a:buNone/>
            </a:pPr>
            <a:endParaRPr lang="en-US" altLang="en-US" sz="2000" dirty="0">
              <a:latin typeface="Consolas" charset="0"/>
              <a:ea typeface="Consolas" charset="0"/>
              <a:cs typeface="Consolas" charset="0"/>
            </a:endParaRPr>
          </a:p>
          <a:p>
            <a:pPr marL="639763" lvl="1" indent="-246063">
              <a:buNone/>
            </a:pPr>
            <a:r>
              <a:rPr lang="en-US" altLang="en-US" dirty="0"/>
              <a:t>Output?</a:t>
            </a:r>
          </a:p>
          <a:p>
            <a:pPr marL="639763" lvl="1" indent="-246063"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</a:p>
          <a:p>
            <a:pPr marL="639763" lvl="1" indent="-246063">
              <a:buNone/>
            </a:pPr>
            <a:r>
              <a:rPr lang="en-US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e is [0, 14, 4, 6, 8]</a:t>
            </a:r>
          </a:p>
          <a:p>
            <a:pPr marL="639763" lvl="1" indent="-246063"/>
            <a:endParaRPr lang="en-US" altLang="en-US" dirty="0">
              <a:latin typeface="Courier New" panose="02070309020205020404" pitchFamily="49" charset="0"/>
            </a:endParaRPr>
          </a:p>
          <a:p>
            <a:pPr marL="182563" indent="-246063"/>
            <a:r>
              <a:rPr lang="en-US" altLang="en-US" dirty="0"/>
              <a:t>Must  </a:t>
            </a:r>
            <a:r>
              <a:rPr lang="en-US" altLang="en-US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import</a:t>
            </a:r>
            <a:r>
              <a:rPr lang="en-US" altLang="en-US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java.util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.*;</a:t>
            </a:r>
          </a:p>
        </p:txBody>
      </p:sp>
    </p:spTree>
    <p:extLst>
      <p:ext uri="{BB962C8B-B14F-4D97-AF65-F5344CB8AC3E}">
        <p14:creationId xmlns:p14="http://schemas.microsoft.com/office/powerpoint/2010/main" val="8819239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dirty="0"/>
              <a:t>Weather Question Redux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dirty="0"/>
              <a:t>Modify the weather program to print the following output:</a:t>
            </a:r>
          </a:p>
          <a:p>
            <a:pPr marL="639763" lvl="1" indent="-246063">
              <a:buNone/>
            </a:pPr>
            <a:endParaRPr lang="en-US" altLang="en-US" sz="700" dirty="0"/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How many days' temperatures? </a:t>
            </a:r>
            <a:r>
              <a:rPr lang="en-US" altLang="en-US" sz="2000" b="1" u="sng" dirty="0">
                <a:latin typeface="Consolas" charset="0"/>
                <a:ea typeface="Consolas" charset="0"/>
                <a:cs typeface="Consolas" charset="0"/>
              </a:rPr>
              <a:t>7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Day 1's high temp: </a:t>
            </a:r>
            <a:r>
              <a:rPr lang="en-US" altLang="en-US" sz="2000" b="1" u="sng" dirty="0">
                <a:latin typeface="Consolas" charset="0"/>
                <a:ea typeface="Consolas" charset="0"/>
                <a:cs typeface="Consolas" charset="0"/>
              </a:rPr>
              <a:t>45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Day 2's high temp: </a:t>
            </a:r>
            <a:r>
              <a:rPr lang="en-US" altLang="en-US" sz="2000" b="1" u="sng" dirty="0">
                <a:latin typeface="Consolas" charset="0"/>
                <a:ea typeface="Consolas" charset="0"/>
                <a:cs typeface="Consolas" charset="0"/>
              </a:rPr>
              <a:t>44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Day 3's high temp: </a:t>
            </a:r>
            <a:r>
              <a:rPr lang="en-US" altLang="en-US" sz="2000" b="1" u="sng" dirty="0">
                <a:latin typeface="Consolas" charset="0"/>
                <a:ea typeface="Consolas" charset="0"/>
                <a:cs typeface="Consolas" charset="0"/>
              </a:rPr>
              <a:t>39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Day 4's high temp: </a:t>
            </a:r>
            <a:r>
              <a:rPr lang="en-US" altLang="en-US" sz="2000" b="1" u="sng" dirty="0">
                <a:latin typeface="Consolas" charset="0"/>
                <a:ea typeface="Consolas" charset="0"/>
                <a:cs typeface="Consolas" charset="0"/>
              </a:rPr>
              <a:t>48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Day 5's high temp: </a:t>
            </a:r>
            <a:r>
              <a:rPr lang="en-US" altLang="en-US" sz="2000" b="1" u="sng" dirty="0">
                <a:latin typeface="Consolas" charset="0"/>
                <a:ea typeface="Consolas" charset="0"/>
                <a:cs typeface="Consolas" charset="0"/>
              </a:rPr>
              <a:t>37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Day 6's high temp: </a:t>
            </a:r>
            <a:r>
              <a:rPr lang="en-US" altLang="en-US" sz="2000" b="1" u="sng" dirty="0">
                <a:latin typeface="Consolas" charset="0"/>
                <a:ea typeface="Consolas" charset="0"/>
                <a:cs typeface="Consolas" charset="0"/>
              </a:rPr>
              <a:t>46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Day 7's high temp: </a:t>
            </a:r>
            <a:r>
              <a:rPr lang="en-US" altLang="en-US" sz="2000" b="1" u="sng" dirty="0">
                <a:latin typeface="Consolas" charset="0"/>
                <a:ea typeface="Consolas" charset="0"/>
                <a:cs typeface="Consolas" charset="0"/>
              </a:rPr>
              <a:t>53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Average temp = 44.6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nsolas" charset="0"/>
                <a:ea typeface="Consolas" charset="0"/>
                <a:cs typeface="Consolas" charset="0"/>
              </a:rPr>
              <a:t>4 days were above average.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Temperatures: [45, 44, 39, 48, 37, 46, 53]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 coldest days: 37, 39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 hottest days: 53, 48</a:t>
            </a:r>
          </a:p>
        </p:txBody>
      </p:sp>
    </p:spTree>
    <p:extLst>
      <p:ext uri="{BB962C8B-B14F-4D97-AF65-F5344CB8AC3E}">
        <p14:creationId xmlns:p14="http://schemas.microsoft.com/office/powerpoint/2010/main" val="56307419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17113</TotalTime>
  <Words>4569</Words>
  <Application>Microsoft Macintosh PowerPoint</Application>
  <PresentationFormat>Widescreen</PresentationFormat>
  <Paragraphs>794</Paragraphs>
  <Slides>43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3" baseType="lpstr">
      <vt:lpstr>Arial</vt:lpstr>
      <vt:lpstr>Calibri</vt:lpstr>
      <vt:lpstr>Calibri Light</vt:lpstr>
      <vt:lpstr>Consolas</vt:lpstr>
      <vt:lpstr>Courier New</vt:lpstr>
      <vt:lpstr>Tahoma</vt:lpstr>
      <vt:lpstr>Times New Roman</vt:lpstr>
      <vt:lpstr>Verdana</vt:lpstr>
      <vt:lpstr>Wingdings</vt:lpstr>
      <vt:lpstr>Custom Design</vt:lpstr>
      <vt:lpstr>Review and Arrays II</vt:lpstr>
      <vt:lpstr>Weather question</vt:lpstr>
      <vt:lpstr>Weather answer</vt:lpstr>
      <vt:lpstr>Quick array initialization</vt:lpstr>
      <vt:lpstr>"Array mystery" problem</vt:lpstr>
      <vt:lpstr>Limitations of arrays</vt:lpstr>
      <vt:lpstr>The Arrays class</vt:lpstr>
      <vt:lpstr>Arrays.toString</vt:lpstr>
      <vt:lpstr>Weather Question Redux</vt:lpstr>
      <vt:lpstr>Weather Redux Answer</vt:lpstr>
      <vt:lpstr>Arrays as Parameters</vt:lpstr>
      <vt:lpstr>Swapping Values</vt:lpstr>
      <vt:lpstr>Array Reversal Question</vt:lpstr>
      <vt:lpstr>Algorithm Idea</vt:lpstr>
      <vt:lpstr>Algorithm</vt:lpstr>
      <vt:lpstr>Array Reverse Question 2</vt:lpstr>
      <vt:lpstr>Array Parameter (Declaration)</vt:lpstr>
      <vt:lpstr>Array Parameter (Call)</vt:lpstr>
      <vt:lpstr>Array Return (Declaration)</vt:lpstr>
      <vt:lpstr>Array Return (Call)</vt:lpstr>
      <vt:lpstr>Reference Semantics</vt:lpstr>
      <vt:lpstr>A swap method?</vt:lpstr>
      <vt:lpstr>Value Semantics</vt:lpstr>
      <vt:lpstr>Reference semantics (objects)</vt:lpstr>
      <vt:lpstr>References and Objects</vt:lpstr>
      <vt:lpstr>Objects as Parameters</vt:lpstr>
      <vt:lpstr>Arrays Pass by Reference</vt:lpstr>
      <vt:lpstr>Array Reverse Question 2</vt:lpstr>
      <vt:lpstr>Array parameter questions</vt:lpstr>
      <vt:lpstr>Array return question</vt:lpstr>
      <vt:lpstr>Array return: merge3</vt:lpstr>
      <vt:lpstr>Arrays for Tallying</vt:lpstr>
      <vt:lpstr>A multi-counter problem</vt:lpstr>
      <vt:lpstr>A multi-counter problem</vt:lpstr>
      <vt:lpstr>Tally solution</vt:lpstr>
      <vt:lpstr>Array histogram question</vt:lpstr>
      <vt:lpstr>Array histogram answer</vt:lpstr>
      <vt:lpstr>Section attendance question</vt:lpstr>
      <vt:lpstr>Section input file</vt:lpstr>
      <vt:lpstr>Section attendance answer</vt:lpstr>
      <vt:lpstr>Data transformations</vt:lpstr>
      <vt:lpstr>Array param/return answer</vt:lpstr>
      <vt:lpstr>Array param/return answer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Java Programs</dc:title>
  <dc:creator>Gary Zoppetti</dc:creator>
  <cp:keywords/>
  <dc:description/>
  <cp:lastModifiedBy>Stephanie Schwartz</cp:lastModifiedBy>
  <cp:revision>578</cp:revision>
  <dcterms:created xsi:type="dcterms:W3CDTF">2008-06-28T20:57:21Z</dcterms:created>
  <dcterms:modified xsi:type="dcterms:W3CDTF">2020-01-20T18:57:31Z</dcterms:modified>
</cp:coreProperties>
</file>