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0_0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772400" cy="10058400"/>
  <p:notesSz cx="6858000" cy="9144000"/>
  <p:embeddedFontLst>
    <p:embeddedFont>
      <p:font typeface="DIN OT 1" panose="020B0604020202020204" charset="0"/>
      <p:regular r:id="rId3"/>
    </p:embeddedFont>
    <p:embeddedFont>
      <p:font typeface="DINOT-Bold" panose="020B0804020101020102" pitchFamily="34" charset="0"/>
      <p:bold r:id="rId4"/>
    </p:embeddedFont>
    <p:embeddedFont>
      <p:font typeface="Roboto" panose="02000000000000000000" pitchFamily="2" charset="0"/>
      <p:regular r:id="rId5"/>
    </p:embeddedFont>
    <p:embeddedFont>
      <p:font typeface="Roboto Bold" panose="020B0604020202020204" charset="0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8E9FE2-CE4C-0017-B475-4667AA3D6BE0}" name="Kirsten Kirby" initials="KK" userId="S::kkirby@naf.org::d0682e28-c350-44eb-baa4-0f9911ffa68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98" d="100"/>
          <a:sy n="98" d="100"/>
        </p:scale>
        <p:origin x="86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microsoft.com/office/2018/10/relationships/authors" Target="authors.xml"/><Relationship Id="rId5" Type="http://schemas.openxmlformats.org/officeDocument/2006/relationships/font" Target="fonts/font3.fntdata"/><Relationship Id="rId10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theme" Target="theme/theme1.xml"/></Relationships>
</file>

<file path=ppt/comments/modernComment_100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23C4307-3625-4DBF-815A-5CE5C6F9D27F}" authorId="{7D8E9FE2-CE4C-0017-B475-4667AA3D6BE0}" created="2026-08-04T19:25:04.27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6"/>
      <ac:spMk id="3" creationId="{00000000-0000-0000-0000-000000000000}"/>
    </ac:deMkLst>
    <p188:txBody>
      <a:bodyPr/>
      <a:lstStyle/>
      <a:p>
        <a:r>
          <a:rPr lang="en-US"/>
          <a:t>Replace with a picture of students from your academy</a:t>
        </a:r>
      </a:p>
    </p188:txBody>
  </p188:cm>
  <p188:cm id="{8C7BD19D-9EA1-4EA6-9975-275EAF8502DF}" authorId="{7D8E9FE2-CE4C-0017-B475-4667AA3D6BE0}" created="2026-08-04T19:45:58.59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6"/>
      <ac:spMk id="22" creationId="{00000000-0000-0000-0000-000000000000}"/>
    </ac:deMkLst>
    <p188:txBody>
      <a:bodyPr/>
      <a:lstStyle/>
      <a:p>
        <a:r>
          <a:rPr lang="en-US"/>
          <a:t>Replace with your school’s logo. If you want to work with NAF to create a custom logo, complete the following request form: https://form.asana.com/?k=-hfWSChoLHDtbx1PZgmMvQ&amp;d=95952270886187 </a:t>
        </a:r>
      </a:p>
    </p188:txBody>
  </p188:cm>
  <p188:cm id="{CAD76079-B661-4F67-B801-C51B26D50D4A}" authorId="{7D8E9FE2-CE4C-0017-B475-4667AA3D6BE0}" created="2026-08-04T19:46:43.59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6"/>
      <ac:spMk id="43" creationId="{4E23EBC1-FA1B-DC6F-D5C9-728EE85BE591}"/>
    </ac:deMkLst>
    <p188:txBody>
      <a:bodyPr/>
      <a:lstStyle/>
      <a:p>
        <a:r>
          <a:rPr lang="en-US"/>
          <a:t>Add any details here that you want, either in a short paragraph or as bullet points.</a:t>
        </a:r>
      </a:p>
    </p188:txBody>
  </p188:cm>
  <p188:cm id="{42497FF0-FE13-405B-8FF1-1E2F951AEA1F}" authorId="{7D8E9FE2-CE4C-0017-B475-4667AA3D6BE0}" created="2026-08-04T19:53:00.05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6"/>
      <ac:spMk id="45" creationId="{AF49A898-D08B-1AC7-61A5-502B689FF15E}"/>
    </ac:deMkLst>
    <p188:txBody>
      <a:bodyPr/>
      <a:lstStyle/>
      <a:p>
        <a:r>
          <a:rPr lang="en-US"/>
          <a:t>Add contact information here</a:t>
        </a:r>
      </a:p>
    </p188:txBody>
  </p188:cm>
  <p188:cm id="{5948E2C6-C866-4C1A-8D40-92C579B81486}" authorId="{7D8E9FE2-CE4C-0017-B475-4667AA3D6BE0}" created="2026-08-04T19:53:20.99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6"/>
      <ac:spMk id="39" creationId="{00000000-0000-0000-0000-000000000000}"/>
    </ac:deMkLst>
    <p188:txBody>
      <a:bodyPr/>
      <a:lstStyle/>
      <a:p>
        <a:r>
          <a:rPr lang="en-US"/>
          <a:t>Add a link to whatever form you want to use to collect information</a:t>
        </a:r>
      </a:p>
    </p188:txBody>
  </p188:cm>
  <p188:cm id="{B7622E4A-DEC1-42CF-8F19-A657230DCC02}" authorId="{7D8E9FE2-CE4C-0017-B475-4667AA3D6BE0}" created="2026-08-04T19:54:16.53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6"/>
      <ac:picMk id="29" creationId="{00000000-0000-0000-0000-000000000000}"/>
    </ac:deMkLst>
    <p188:txBody>
      <a:bodyPr/>
      <a:lstStyle/>
      <a:p>
        <a:r>
          <a:rPr lang="en-US"/>
          <a:t>Replace this QR code with one that links to your volunteer interest form</a:t>
        </a:r>
      </a:p>
    </p188:txBody>
  </p188:cm>
  <p188:cm id="{5D9C5718-F777-4BD9-B628-27A17DA902D0}" authorId="{7D8E9FE2-CE4C-0017-B475-4667AA3D6BE0}" created="2026-08-05T20:19:54.25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6"/>
      <ac:picMk id="47" creationId="{5ED86E3F-E0A3-50F8-DFA4-D3289EA5DC07}"/>
    </ac:deMkLst>
    <p188:txBody>
      <a:bodyPr/>
      <a:lstStyle/>
      <a:p>
        <a:r>
          <a:rPr lang="en-US"/>
          <a:t>This is NAF’s official messaging so this field can not be edited.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microsoft.com/office/2018/10/relationships/comments" Target="../comments/modernComment_100_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11583" y="0"/>
            <a:ext cx="4860817" cy="4022670"/>
          </a:xfrm>
          <a:custGeom>
            <a:avLst/>
            <a:gdLst/>
            <a:ahLst/>
            <a:cxnLst/>
            <a:rect l="l" t="t" r="r" b="b"/>
            <a:pathLst>
              <a:path w="4860817" h="4022670">
                <a:moveTo>
                  <a:pt x="0" y="0"/>
                </a:moveTo>
                <a:lnTo>
                  <a:pt x="4860817" y="0"/>
                </a:lnTo>
                <a:lnTo>
                  <a:pt x="4860817" y="4022670"/>
                </a:lnTo>
                <a:lnTo>
                  <a:pt x="0" y="40226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899" t="-20337" b="-84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2590800" y="0"/>
            <a:ext cx="5334000" cy="4032754"/>
          </a:xfrm>
          <a:custGeom>
            <a:avLst/>
            <a:gdLst/>
            <a:ahLst/>
            <a:cxnLst/>
            <a:rect l="l" t="t" r="r" b="b"/>
            <a:pathLst>
              <a:path w="5550938" h="4014617">
                <a:moveTo>
                  <a:pt x="0" y="0"/>
                </a:moveTo>
                <a:lnTo>
                  <a:pt x="5550938" y="0"/>
                </a:lnTo>
                <a:lnTo>
                  <a:pt x="5550938" y="4014617"/>
                </a:lnTo>
                <a:lnTo>
                  <a:pt x="0" y="40146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23" r="2857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5ED86E3F-E0A3-50F8-DFA4-D3289EA5DC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55" b="59487"/>
          <a:stretch>
            <a:fillRect/>
          </a:stretch>
        </p:blipFill>
        <p:spPr>
          <a:xfrm>
            <a:off x="4832" y="0"/>
            <a:ext cx="2906751" cy="4069064"/>
          </a:xfrm>
          <a:prstGeom prst="rect">
            <a:avLst/>
          </a:prstGeom>
        </p:spPr>
      </p:pic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>
            <a:off x="0" y="4584645"/>
            <a:ext cx="2911583" cy="5047729"/>
            <a:chOff x="0" y="0"/>
            <a:chExt cx="1014931" cy="1759557"/>
          </a:xfrm>
        </p:grpSpPr>
        <p:sp>
          <p:nvSpPr>
            <p:cNvPr id="8" name="Freeform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014931" cy="1759557"/>
            </a:xfrm>
            <a:custGeom>
              <a:avLst/>
              <a:gdLst/>
              <a:ahLst/>
              <a:cxnLst/>
              <a:rect l="l" t="t" r="r" b="b"/>
              <a:pathLst>
                <a:path w="1014931" h="1759557">
                  <a:moveTo>
                    <a:pt x="0" y="0"/>
                  </a:moveTo>
                  <a:lnTo>
                    <a:pt x="1014931" y="0"/>
                  </a:lnTo>
                  <a:lnTo>
                    <a:pt x="1014931" y="1759557"/>
                  </a:lnTo>
                  <a:lnTo>
                    <a:pt x="0" y="1759557"/>
                  </a:lnTo>
                  <a:close/>
                </a:path>
              </a:pathLst>
            </a:custGeom>
            <a:solidFill>
              <a:srgbClr val="32B04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1014931" cy="17976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0" name="Group 10"/>
          <p:cNvGrpSpPr>
            <a:grpSpLocks noGrp="1" noUngrp="1" noRot="1" noMove="1" noResize="1"/>
          </p:cNvGrpSpPr>
          <p:nvPr/>
        </p:nvGrpSpPr>
        <p:grpSpPr>
          <a:xfrm>
            <a:off x="0" y="4014617"/>
            <a:ext cx="7772400" cy="570027"/>
            <a:chOff x="0" y="0"/>
            <a:chExt cx="2709333" cy="198702"/>
          </a:xfrm>
        </p:grpSpPr>
        <p:sp>
          <p:nvSpPr>
            <p:cNvPr id="11" name="Freeform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98702"/>
            </a:xfrm>
            <a:custGeom>
              <a:avLst/>
              <a:gdLst/>
              <a:ahLst/>
              <a:cxnLst/>
              <a:rect l="l" t="t" r="r" b="b"/>
              <a:pathLst>
                <a:path w="2709333" h="198702">
                  <a:moveTo>
                    <a:pt x="0" y="0"/>
                  </a:moveTo>
                  <a:lnTo>
                    <a:pt x="2709333" y="0"/>
                  </a:lnTo>
                  <a:lnTo>
                    <a:pt x="2709333" y="198702"/>
                  </a:lnTo>
                  <a:lnTo>
                    <a:pt x="0" y="198702"/>
                  </a:lnTo>
                  <a:close/>
                </a:path>
              </a:pathLst>
            </a:custGeom>
            <a:solidFill>
              <a:srgbClr val="B2D23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2709333" cy="236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0" y="9854949"/>
            <a:ext cx="7772400" cy="309643"/>
            <a:chOff x="0" y="0"/>
            <a:chExt cx="2709333" cy="10793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709333" cy="107936"/>
            </a:xfrm>
            <a:custGeom>
              <a:avLst/>
              <a:gdLst/>
              <a:ahLst/>
              <a:cxnLst/>
              <a:rect l="l" t="t" r="r" b="b"/>
              <a:pathLst>
                <a:path w="2709333" h="107936">
                  <a:moveTo>
                    <a:pt x="0" y="0"/>
                  </a:moveTo>
                  <a:lnTo>
                    <a:pt x="2709333" y="0"/>
                  </a:lnTo>
                  <a:lnTo>
                    <a:pt x="2709333" y="107936"/>
                  </a:lnTo>
                  <a:lnTo>
                    <a:pt x="0" y="107936"/>
                  </a:lnTo>
                  <a:close/>
                </a:path>
              </a:pathLst>
            </a:custGeom>
            <a:solidFill>
              <a:srgbClr val="B2D23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2709333" cy="1460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6" name="Group 16"/>
          <p:cNvGrpSpPr>
            <a:grpSpLocks noGrp="1" noUngrp="1" noRot="1" noMove="1" noResize="1"/>
          </p:cNvGrpSpPr>
          <p:nvPr/>
        </p:nvGrpSpPr>
        <p:grpSpPr>
          <a:xfrm>
            <a:off x="0" y="9278190"/>
            <a:ext cx="2911583" cy="890756"/>
            <a:chOff x="0" y="0"/>
            <a:chExt cx="1014931" cy="522202"/>
          </a:xfrm>
        </p:grpSpPr>
        <p:sp>
          <p:nvSpPr>
            <p:cNvPr id="17" name="Freeform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014931" cy="522202"/>
            </a:xfrm>
            <a:custGeom>
              <a:avLst/>
              <a:gdLst/>
              <a:ahLst/>
              <a:cxnLst/>
              <a:rect l="l" t="t" r="r" b="b"/>
              <a:pathLst>
                <a:path w="1014931" h="522202">
                  <a:moveTo>
                    <a:pt x="0" y="0"/>
                  </a:moveTo>
                  <a:lnTo>
                    <a:pt x="1014931" y="0"/>
                  </a:lnTo>
                  <a:lnTo>
                    <a:pt x="1014931" y="522202"/>
                  </a:lnTo>
                  <a:lnTo>
                    <a:pt x="0" y="522202"/>
                  </a:lnTo>
                  <a:close/>
                </a:path>
              </a:pathLst>
            </a:custGeom>
            <a:solidFill>
              <a:srgbClr val="006A4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1014931" cy="5603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3882845" y="4775145"/>
            <a:ext cx="3184436" cy="743035"/>
          </a:xfrm>
          <a:custGeom>
            <a:avLst/>
            <a:gdLst/>
            <a:ahLst/>
            <a:cxnLst/>
            <a:rect l="l" t="t" r="r" b="b"/>
            <a:pathLst>
              <a:path w="3184436" h="743035">
                <a:moveTo>
                  <a:pt x="0" y="0"/>
                </a:moveTo>
                <a:lnTo>
                  <a:pt x="3184437" y="0"/>
                </a:lnTo>
                <a:lnTo>
                  <a:pt x="3184437" y="743035"/>
                </a:lnTo>
                <a:lnTo>
                  <a:pt x="0" y="7430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038" b="-1038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4" name="Freeform 2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6104" y="9396164"/>
            <a:ext cx="1599374" cy="572443"/>
          </a:xfrm>
          <a:custGeom>
            <a:avLst/>
            <a:gdLst/>
            <a:ahLst/>
            <a:cxnLst/>
            <a:rect l="l" t="t" r="r" b="b"/>
            <a:pathLst>
              <a:path w="2371049" h="848638">
                <a:moveTo>
                  <a:pt x="0" y="0"/>
                </a:moveTo>
                <a:lnTo>
                  <a:pt x="2371050" y="0"/>
                </a:lnTo>
                <a:lnTo>
                  <a:pt x="2371050" y="848639"/>
                </a:lnTo>
                <a:lnTo>
                  <a:pt x="0" y="8486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>
            <a:off x="3189438" y="6019800"/>
            <a:ext cx="455528" cy="455528"/>
          </a:xfrm>
          <a:custGeom>
            <a:avLst/>
            <a:gdLst/>
            <a:ahLst/>
            <a:cxnLst/>
            <a:rect l="l" t="t" r="r" b="b"/>
            <a:pathLst>
              <a:path w="455528" h="455528">
                <a:moveTo>
                  <a:pt x="0" y="0"/>
                </a:moveTo>
                <a:lnTo>
                  <a:pt x="455528" y="0"/>
                </a:lnTo>
                <a:lnTo>
                  <a:pt x="455528" y="455528"/>
                </a:lnTo>
                <a:lnTo>
                  <a:pt x="0" y="4555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/>
          <p:nvPr/>
        </p:nvSpPr>
        <p:spPr>
          <a:xfrm>
            <a:off x="3202337" y="7198585"/>
            <a:ext cx="429730" cy="429730"/>
          </a:xfrm>
          <a:custGeom>
            <a:avLst/>
            <a:gdLst/>
            <a:ahLst/>
            <a:cxnLst/>
            <a:rect l="l" t="t" r="r" b="b"/>
            <a:pathLst>
              <a:path w="429730" h="429730">
                <a:moveTo>
                  <a:pt x="0" y="0"/>
                </a:moveTo>
                <a:lnTo>
                  <a:pt x="429730" y="0"/>
                </a:lnTo>
                <a:lnTo>
                  <a:pt x="429730" y="429730"/>
                </a:lnTo>
                <a:lnTo>
                  <a:pt x="0" y="42973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/>
          <p:nvPr/>
        </p:nvSpPr>
        <p:spPr>
          <a:xfrm>
            <a:off x="3177727" y="8136965"/>
            <a:ext cx="469953" cy="469953"/>
          </a:xfrm>
          <a:custGeom>
            <a:avLst/>
            <a:gdLst/>
            <a:ahLst/>
            <a:cxnLst/>
            <a:rect l="l" t="t" r="r" b="b"/>
            <a:pathLst>
              <a:path w="469953" h="469953">
                <a:moveTo>
                  <a:pt x="0" y="0"/>
                </a:moveTo>
                <a:lnTo>
                  <a:pt x="469952" y="0"/>
                </a:lnTo>
                <a:lnTo>
                  <a:pt x="469952" y="469953"/>
                </a:lnTo>
                <a:lnTo>
                  <a:pt x="0" y="46995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9" name="Picture 2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91842" y="8527119"/>
            <a:ext cx="1174932" cy="1174932"/>
          </a:xfrm>
          <a:prstGeom prst="rect">
            <a:avLst/>
          </a:prstGeom>
        </p:spPr>
      </p:pic>
      <p:sp>
        <p:nvSpPr>
          <p:cNvPr id="31" name="TextBox 31"/>
          <p:cNvSpPr txBox="1"/>
          <p:nvPr/>
        </p:nvSpPr>
        <p:spPr>
          <a:xfrm>
            <a:off x="3177727" y="5670580"/>
            <a:ext cx="4594673" cy="2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0"/>
              </a:lnSpc>
            </a:pPr>
            <a:r>
              <a:rPr lang="en-US" sz="1600" dirty="0">
                <a:solidFill>
                  <a:srgbClr val="009EC9"/>
                </a:solidFill>
                <a:latin typeface="DINOT-Bold" panose="020B0804020101020102" pitchFamily="34" charset="0"/>
                <a:ea typeface="DIN OT 1"/>
                <a:cs typeface="DINOT-Bold" panose="020B0804020101020102" pitchFamily="34" charset="0"/>
                <a:sym typeface="DIN OT 1"/>
              </a:rPr>
              <a:t>WAYS TO SUPPORT STUDENTS</a:t>
            </a:r>
            <a:endParaRPr lang="en-US" sz="1600" dirty="0">
              <a:solidFill>
                <a:srgbClr val="009EC9"/>
              </a:solidFill>
              <a:latin typeface="DIN OT 1"/>
              <a:ea typeface="DIN OT 1"/>
              <a:cs typeface="DIN OT 1"/>
              <a:sym typeface="DIN OT 1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058D40C-6C31-7359-6A5F-10D2994A6A1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83909" y="6829147"/>
            <a:ext cx="1943764" cy="2238653"/>
            <a:chOff x="483909" y="6829147"/>
            <a:chExt cx="1943764" cy="2238653"/>
          </a:xfrm>
        </p:grpSpPr>
        <p:sp>
          <p:nvSpPr>
            <p:cNvPr id="25" name="Freeform 2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84562" y="6829147"/>
              <a:ext cx="1142459" cy="1142459"/>
            </a:xfrm>
            <a:custGeom>
              <a:avLst/>
              <a:gdLst/>
              <a:ahLst/>
              <a:cxnLst/>
              <a:rect l="l" t="t" r="r" b="b"/>
              <a:pathLst>
                <a:path w="1872100" h="1872100">
                  <a:moveTo>
                    <a:pt x="0" y="0"/>
                  </a:moveTo>
                  <a:lnTo>
                    <a:pt x="1872100" y="0"/>
                  </a:lnTo>
                  <a:lnTo>
                    <a:pt x="1872100" y="1872099"/>
                  </a:lnTo>
                  <a:lnTo>
                    <a:pt x="0" y="18720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6745" y="8775989"/>
              <a:ext cx="1378092" cy="2918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 dirty="0">
                  <a:solidFill>
                    <a:srgbClr val="FFFFFF"/>
                  </a:solidFill>
                  <a:latin typeface="DINOT-Bold" panose="020B0804020101020102" pitchFamily="34" charset="0"/>
                  <a:ea typeface="DIN OT 3"/>
                  <a:cs typeface="DINOT-Bold" panose="020B0804020101020102" pitchFamily="34" charset="0"/>
                  <a:sym typeface="DIN OT 3"/>
                </a:rPr>
                <a:t>Students</a:t>
              </a:r>
            </a:p>
          </p:txBody>
        </p:sp>
        <p:sp>
          <p:nvSpPr>
            <p:cNvPr id="33" name="TextBox 33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83909" y="7843479"/>
              <a:ext cx="1943764" cy="97911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8399"/>
                </a:lnSpc>
                <a:spcBef>
                  <a:spcPct val="0"/>
                </a:spcBef>
              </a:pPr>
              <a:r>
                <a:rPr lang="en-US" sz="4800" dirty="0">
                  <a:solidFill>
                    <a:srgbClr val="FFFFFF"/>
                  </a:solidFill>
                  <a:latin typeface="DINOT-Bold" panose="020B0804020101020102" pitchFamily="34" charset="0"/>
                  <a:ea typeface="DIN OT 1"/>
                  <a:cs typeface="DINOT-Bold" panose="020B0804020101020102" pitchFamily="34" charset="0"/>
                  <a:sym typeface="DIN OT 1"/>
                </a:rPr>
                <a:t>000</a:t>
              </a:r>
            </a:p>
          </p:txBody>
        </p:sp>
      </p:grpSp>
      <p:sp>
        <p:nvSpPr>
          <p:cNvPr id="34" name="TextBox 3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53527" y="4153607"/>
            <a:ext cx="6465345" cy="266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60"/>
              </a:lnSpc>
            </a:pPr>
            <a:r>
              <a:rPr lang="en-US" sz="1600" i="1" dirty="0">
                <a:solidFill>
                  <a:srgbClr val="FFFFFF"/>
                </a:solidFill>
                <a:latin typeface="DINOT-Bold" panose="020B0804020101020102" pitchFamily="34" charset="0"/>
                <a:ea typeface="DIN OT 4"/>
                <a:cs typeface="DINOT-Bold" panose="020B0804020101020102" pitchFamily="34" charset="0"/>
                <a:sym typeface="DIN OT 4"/>
              </a:rPr>
              <a:t>MAKE A DIFFERENCE IN THE LIVES OF HIGH SCHOOL STUDENTS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762891" y="6019800"/>
            <a:ext cx="3765649" cy="1086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  <a:spcBef>
                <a:spcPct val="0"/>
              </a:spcBef>
            </a:pPr>
            <a:r>
              <a:rPr lang="en-US" sz="1400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Share your career path</a:t>
            </a:r>
          </a:p>
          <a:p>
            <a:pPr marL="259080" lvl="1" indent="-129540" algn="l">
              <a:lnSpc>
                <a:spcPts val="1679"/>
              </a:lnSpc>
              <a:buFont typeface="Arial"/>
              <a:buChar char="•"/>
            </a:pPr>
            <a:r>
              <a:rPr lang="en-US" sz="1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Serve as a guest speaker</a:t>
            </a:r>
          </a:p>
          <a:p>
            <a:pPr marL="259080" lvl="1" indent="-129540" algn="l">
              <a:lnSpc>
                <a:spcPts val="1679"/>
              </a:lnSpc>
              <a:buFont typeface="Arial"/>
              <a:buChar char="•"/>
            </a:pPr>
            <a:r>
              <a:rPr lang="en-US" sz="1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Have a career conversation/informational interview</a:t>
            </a:r>
          </a:p>
          <a:p>
            <a:pPr marL="259080" lvl="1" indent="-129540" algn="l">
              <a:lnSpc>
                <a:spcPts val="1679"/>
              </a:lnSpc>
              <a:buFont typeface="Arial"/>
              <a:buChar char="•"/>
            </a:pPr>
            <a:r>
              <a:rPr lang="en-US" sz="1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Host a worksite tour or job shadow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762891" y="7198585"/>
            <a:ext cx="3678702" cy="893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9"/>
              </a:lnSpc>
              <a:spcBef>
                <a:spcPct val="0"/>
              </a:spcBef>
            </a:pPr>
            <a:r>
              <a:rPr lang="en-US" sz="1399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Support skill development</a:t>
            </a:r>
          </a:p>
          <a:p>
            <a:pPr marL="259080" lvl="1" indent="-129540" algn="l">
              <a:lnSpc>
                <a:spcPts val="1679"/>
              </a:lnSpc>
              <a:buFont typeface="Arial"/>
              <a:buChar char="•"/>
            </a:pPr>
            <a:r>
              <a:rPr lang="en-US" sz="1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Offer resume reviews/coaching</a:t>
            </a:r>
          </a:p>
          <a:p>
            <a:pPr marL="259080" lvl="1" indent="-129540" algn="l">
              <a:lnSpc>
                <a:spcPts val="1679"/>
              </a:lnSpc>
              <a:buFont typeface="Arial"/>
              <a:buChar char="•"/>
            </a:pPr>
            <a:r>
              <a:rPr lang="en-US" sz="1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Facilitate a mock interview</a:t>
            </a:r>
          </a:p>
          <a:p>
            <a:pPr marL="259080" lvl="1" indent="-129540" algn="l">
              <a:lnSpc>
                <a:spcPts val="1679"/>
              </a:lnSpc>
              <a:buFont typeface="Arial"/>
              <a:buChar char="•"/>
            </a:pPr>
            <a:r>
              <a:rPr lang="en-US" sz="1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Present a skills workshop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3762891" y="8279765"/>
            <a:ext cx="3798669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9"/>
              </a:lnSpc>
            </a:pPr>
            <a:r>
              <a:rPr lang="en-US" sz="1399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Provide internships &amp; other on-the-job experiences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139934" y="9601041"/>
            <a:ext cx="1957876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20"/>
              </a:lnSpc>
            </a:pPr>
            <a:r>
              <a:rPr lang="en-US" sz="1100" b="1" dirty="0">
                <a:solidFill>
                  <a:srgbClr val="009EC9"/>
                </a:solidFill>
                <a:latin typeface="Roboto Bold"/>
                <a:ea typeface="Roboto Bold"/>
                <a:cs typeface="Roboto Bold"/>
                <a:sym typeface="Roboto Bold"/>
              </a:rPr>
              <a:t>Volunteer Interest Form</a:t>
            </a:r>
          </a:p>
        </p:txBody>
      </p:sp>
      <p:sp>
        <p:nvSpPr>
          <p:cNvPr id="43" name="TextBox 36">
            <a:extLst>
              <a:ext uri="{FF2B5EF4-FFF2-40B4-BE49-F238E27FC236}">
                <a16:creationId xmlns:a16="http://schemas.microsoft.com/office/drawing/2014/main" id="{4E23EBC1-FA1B-DC6F-D5C9-728EE85BE591}"/>
              </a:ext>
            </a:extLst>
          </p:cNvPr>
          <p:cNvSpPr txBox="1"/>
          <p:nvPr/>
        </p:nvSpPr>
        <p:spPr>
          <a:xfrm>
            <a:off x="305626" y="4821240"/>
            <a:ext cx="2401140" cy="8907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59"/>
              </a:lnSpc>
              <a:spcBef>
                <a:spcPct val="0"/>
              </a:spcBef>
            </a:pPr>
            <a:r>
              <a:rPr lang="en-US" sz="1399" b="1" dirty="0">
                <a:solidFill>
                  <a:schemeClr val="bg1"/>
                </a:solidFill>
                <a:latin typeface="Roboto Bold"/>
                <a:ea typeface="Roboto Bold"/>
                <a:cs typeface="Roboto Bold"/>
                <a:sym typeface="Roboto Bold"/>
              </a:rPr>
              <a:t>About Our Academy</a:t>
            </a:r>
          </a:p>
          <a:p>
            <a:pPr marL="259080" lvl="1" indent="-129540" algn="l">
              <a:lnSpc>
                <a:spcPts val="1679"/>
              </a:lnSpc>
              <a:buFont typeface="Arial"/>
              <a:buChar char="•"/>
            </a:pPr>
            <a:r>
              <a:rPr lang="en-US" sz="1100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Career-connected courses:</a:t>
            </a:r>
          </a:p>
          <a:p>
            <a:pPr marL="259080" lvl="1" indent="-129540" algn="l">
              <a:lnSpc>
                <a:spcPts val="1679"/>
              </a:lnSpc>
              <a:buFont typeface="Arial"/>
              <a:buChar char="•"/>
            </a:pPr>
            <a:r>
              <a:rPr lang="en-US" sz="1100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Student clubs: </a:t>
            </a:r>
          </a:p>
          <a:p>
            <a:pPr marL="259080" lvl="1" indent="-129540" algn="l">
              <a:lnSpc>
                <a:spcPts val="1679"/>
              </a:lnSpc>
              <a:buFont typeface="Arial"/>
              <a:buChar char="•"/>
            </a:pPr>
            <a:r>
              <a:rPr lang="en-US" sz="1100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WBL activities:</a:t>
            </a:r>
          </a:p>
        </p:txBody>
      </p:sp>
      <p:sp>
        <p:nvSpPr>
          <p:cNvPr id="45" name="TextBox 39">
            <a:extLst>
              <a:ext uri="{FF2B5EF4-FFF2-40B4-BE49-F238E27FC236}">
                <a16:creationId xmlns:a16="http://schemas.microsoft.com/office/drawing/2014/main" id="{AF49A898-D08B-1AC7-61A5-502B689FF15E}"/>
              </a:ext>
            </a:extLst>
          </p:cNvPr>
          <p:cNvSpPr txBox="1"/>
          <p:nvPr/>
        </p:nvSpPr>
        <p:spPr>
          <a:xfrm>
            <a:off x="3202337" y="9044685"/>
            <a:ext cx="1957876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20"/>
              </a:lnSpc>
            </a:pPr>
            <a:r>
              <a:rPr lang="en-US" sz="1200" b="1" dirty="0">
                <a:solidFill>
                  <a:srgbClr val="009EC9"/>
                </a:solidFill>
                <a:latin typeface="Roboto Bold"/>
                <a:ea typeface="Roboto Bold"/>
                <a:cs typeface="Roboto Bold"/>
                <a:sym typeface="Roboto Bold"/>
              </a:rPr>
              <a:t>Questions?</a:t>
            </a:r>
          </a:p>
          <a:p>
            <a:pPr algn="l">
              <a:lnSpc>
                <a:spcPts val="1320"/>
              </a:lnSpc>
            </a:pPr>
            <a:r>
              <a:rPr lang="en-US" sz="1100" dirty="0">
                <a:latin typeface="Roboto" panose="02000000000000000000" pitchFamily="2" charset="0"/>
                <a:ea typeface="Roboto" panose="02000000000000000000" pitchFamily="2" charset="0"/>
                <a:cs typeface="Roboto Bold"/>
                <a:sym typeface="Roboto Bold"/>
              </a:rPr>
              <a:t>Contact &lt;name&gt;</a:t>
            </a:r>
            <a:br>
              <a:rPr lang="en-US" sz="1100" dirty="0">
                <a:latin typeface="Roboto" panose="02000000000000000000" pitchFamily="2" charset="0"/>
                <a:ea typeface="Roboto" panose="02000000000000000000" pitchFamily="2" charset="0"/>
                <a:cs typeface="Roboto Bold"/>
                <a:sym typeface="Roboto Bold"/>
              </a:rPr>
            </a:br>
            <a:r>
              <a:rPr lang="en-US" sz="1100" dirty="0">
                <a:latin typeface="Roboto" panose="02000000000000000000" pitchFamily="2" charset="0"/>
                <a:ea typeface="Roboto" panose="02000000000000000000" pitchFamily="2" charset="0"/>
                <a:cs typeface="Roboto Bold"/>
                <a:sym typeface="Roboto Bold"/>
              </a:rPr>
              <a:t>&lt;title&gt;</a:t>
            </a:r>
          </a:p>
          <a:p>
            <a:pPr algn="l">
              <a:lnSpc>
                <a:spcPts val="1320"/>
              </a:lnSpc>
            </a:pPr>
            <a:r>
              <a:rPr lang="en-US" sz="1100" dirty="0">
                <a:latin typeface="Roboto" panose="02000000000000000000" pitchFamily="2" charset="0"/>
                <a:ea typeface="Roboto" panose="02000000000000000000" pitchFamily="2" charset="0"/>
                <a:cs typeface="Roboto Bold"/>
                <a:sym typeface="Roboto Bold"/>
              </a:rPr>
              <a:t>&lt;email&gt;</a:t>
            </a: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89</Words>
  <Application>Microsoft Office PowerPoint</Application>
  <PresentationFormat>Custom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DINOT-Bold</vt:lpstr>
      <vt:lpstr>DIN OT 1</vt:lpstr>
      <vt:lpstr>Roboto</vt:lpstr>
      <vt:lpstr>Roboto Bold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 Recruitment Templates 2026-27</dc:title>
  <cp:lastModifiedBy>Kirsten Kirby</cp:lastModifiedBy>
  <cp:revision>3</cp:revision>
  <dcterms:created xsi:type="dcterms:W3CDTF">2006-08-16T00:00:00Z</dcterms:created>
  <dcterms:modified xsi:type="dcterms:W3CDTF">2026-08-05T20:20:19Z</dcterms:modified>
  <dc:identifier>DAHQOSV4Pdw</dc:identifier>
</cp:coreProperties>
</file>