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5143500"/>
  <p:notesSz cx="7099300" cy="93853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Oswald" panose="00000500000000000000" pitchFamily="2" charset="0"/>
      <p:regular r:id="rId13"/>
      <p:bold r:id="rId14"/>
    </p:embeddedFont>
    <p:embeddedFont>
      <p:font typeface="Oswald Medium" panose="00000600000000000000" pitchFamily="2" charset="0"/>
      <p:regular r:id="rId15"/>
      <p:bold r:id="rId16"/>
    </p:embeddedFont>
    <p:embeddedFont>
      <p:font typeface="Oswald SemiBold" panose="00000700000000000000" pitchFamily="2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67479E-13FF-61F7-1FE5-05F9ADEE090C}" name="Laurie Johnson" initials="LJ" userId="S::ljohnson@naf.org::687bcbd5-195d-457a-b55d-61037e0f7125" providerId="AD"/>
  <p188:author id="{DB5A1AD7-8C04-7B8C-37FC-407D5EDF1694}" name="Jennifer Geisler" initials="JG" userId="S::JGeisler@naf.org::c74c38fa-52c2-42d2-afac-d108ad145cc4" providerId="AD"/>
  <p188:author id="{8A510BFB-3915-4BC4-1E0E-A572CCD7A7FE}" name="Jennifer Geisler" initials="JG" userId="S::jgeisler@naf.org::c74c38fa-52c2-42d2-afac-d108ad145c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F"/>
    <a:srgbClr val="FBAF17"/>
    <a:srgbClr val="009EC9"/>
    <a:srgbClr val="FBB334"/>
    <a:srgbClr val="1D7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39C23-4A68-E0FE-96F1-459D23D50F79}" v="13" dt="2023-06-28T13:14:36.484"/>
    <p1510:client id="{C688161F-C58A-4889-B837-798BB229D49B}" v="35" dt="2023-06-28T15:01:29.495"/>
    <p1510:client id="{E6CD660A-F99D-4A1A-9C65-761C092971BF}" v="127" dt="2023-06-29T02:19:08.624"/>
  </p1510:revLst>
</p1510:revInfo>
</file>

<file path=ppt/tableStyles.xml><?xml version="1.0" encoding="utf-8"?>
<a:tblStyleLst xmlns:a="http://schemas.openxmlformats.org/drawingml/2006/main" def="{12C4EB12-655D-4ADF-A6E6-896551395D25}">
  <a:tblStyle styleId="{12C4EB12-655D-4ADF-A6E6-896551395D2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824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94177" rIns="94177" bIns="94177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77d4c89977_2_34:notes"/>
          <p:cNvSpPr txBox="1">
            <a:spLocks noGrp="1"/>
          </p:cNvSpPr>
          <p:nvPr>
            <p:ph type="body" idx="1"/>
          </p:nvPr>
        </p:nvSpPr>
        <p:spPr>
          <a:xfrm>
            <a:off x="709919" y="4457999"/>
            <a:ext cx="5679426" cy="4223379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1" name="Google Shape;41;g77d4c89977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7d4c8a981_0_0:notes"/>
          <p:cNvSpPr txBox="1">
            <a:spLocks noGrp="1"/>
          </p:cNvSpPr>
          <p:nvPr>
            <p:ph type="body" idx="1"/>
          </p:nvPr>
        </p:nvSpPr>
        <p:spPr>
          <a:xfrm>
            <a:off x="709920" y="4457999"/>
            <a:ext cx="5679440" cy="4223385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7" name="Google Shape;57;g77d4c8a9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7d4c89977_0_347:notes"/>
          <p:cNvSpPr txBox="1">
            <a:spLocks noGrp="1"/>
          </p:cNvSpPr>
          <p:nvPr>
            <p:ph type="body" idx="1"/>
          </p:nvPr>
        </p:nvSpPr>
        <p:spPr>
          <a:xfrm>
            <a:off x="709920" y="4457999"/>
            <a:ext cx="5679440" cy="4223385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68" name="Google Shape;68;g77d4c89977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7d4c89977_0_354:notes"/>
          <p:cNvSpPr txBox="1">
            <a:spLocks noGrp="1"/>
          </p:cNvSpPr>
          <p:nvPr>
            <p:ph type="body" idx="1"/>
          </p:nvPr>
        </p:nvSpPr>
        <p:spPr>
          <a:xfrm>
            <a:off x="709920" y="4457999"/>
            <a:ext cx="5679440" cy="4223385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79" name="Google Shape;79;g77d4c89977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7d4c89977_0_360:notes"/>
          <p:cNvSpPr txBox="1">
            <a:spLocks noGrp="1"/>
          </p:cNvSpPr>
          <p:nvPr>
            <p:ph type="body" idx="1"/>
          </p:nvPr>
        </p:nvSpPr>
        <p:spPr>
          <a:xfrm>
            <a:off x="709920" y="4457999"/>
            <a:ext cx="5679440" cy="4223385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0" name="Google Shape;90;g77d4c89977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7d4c89977_0_367:notes"/>
          <p:cNvSpPr txBox="1">
            <a:spLocks noGrp="1"/>
          </p:cNvSpPr>
          <p:nvPr>
            <p:ph type="body" idx="1"/>
          </p:nvPr>
        </p:nvSpPr>
        <p:spPr>
          <a:xfrm>
            <a:off x="709920" y="4457999"/>
            <a:ext cx="5679440" cy="4223385"/>
          </a:xfrm>
          <a:prstGeom prst="rect">
            <a:avLst/>
          </a:prstGeom>
        </p:spPr>
        <p:txBody>
          <a:bodyPr spcFirstLastPara="1" wrap="square" lIns="94177" tIns="94177" rIns="94177" bIns="94177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01" name="Google Shape;101;g77d4c89977_0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4238" cy="35194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594486"/>
            <a:ext cx="5829300" cy="108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028700" y="2880361"/>
            <a:ext cx="48006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42900" y="205740"/>
            <a:ext cx="617220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42900" y="1183005"/>
            <a:ext cx="617220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685800" lvl="1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028700" lvl="2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1371600" lvl="3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1714500" lvl="4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2057400" lvl="5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2400300" lvl="6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2743200" lvl="7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3086100" lvl="8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42900" y="205740"/>
            <a:ext cx="617220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685800" lvl="1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028700" lvl="2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1371600" lvl="3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1714500" lvl="4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2057400" lvl="5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2400300" lvl="6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2743200" lvl="7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3086100" lvl="8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685800" lvl="1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028700" lvl="2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1371600" lvl="3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1714500" lvl="4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2057400" lvl="5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2400300" lvl="6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2743200" lvl="7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3086100" lvl="8" indent="-17145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342900" y="205740"/>
            <a:ext cx="617220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>
              <a:lnSpc>
                <a:spcPct val="104545"/>
              </a:lnSpc>
              <a:spcBef>
                <a:spcPts val="0"/>
              </a:spcBef>
              <a:buNone/>
              <a:defRPr sz="6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205740"/>
            <a:ext cx="617220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900" y="1183005"/>
            <a:ext cx="617220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2331720" y="4783456"/>
            <a:ext cx="219456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342900" y="4783456"/>
            <a:ext cx="157734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125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178134" y="4745767"/>
            <a:ext cx="377537" cy="10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9525" marR="0" lvl="0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5" marR="0" lvl="1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525" marR="0" lvl="2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525" marR="0" lvl="3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525" marR="0" lvl="4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525" marR="0" lvl="5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25" marR="0" lvl="6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525" marR="0" lvl="7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5" marR="0" lvl="8" indent="0" algn="l" rtl="0">
              <a:lnSpc>
                <a:spcPct val="104545"/>
              </a:lnSpc>
              <a:spcBef>
                <a:spcPts val="0"/>
              </a:spcBef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pg. </a:t>
            </a:r>
            <a:fld id="{00000000-1234-1234-1234-123412341234}" type="slidenum">
              <a:rPr lang="en" smtClean="0"/>
              <a:pPr/>
              <a:t>‹#›</a:t>
            </a:fld>
            <a:r>
              <a:rPr lang="en"/>
              <a:t> of 5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sh.naf.org/public/downloadable-resource/index/action-plan-templa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naf.org/public/action-pl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naf.org/public/learning-center.professional-lear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microcredentials.digitalpromise.org/explore/enhancing-personalized-learning-environ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te.ed.gov/initiatives/octaes-programs-of-study-design-framewor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ash.naf.org/public/learning" TargetMode="External"/><Relationship Id="rId4" Type="http://schemas.openxmlformats.org/officeDocument/2006/relationships/hyperlink" Target="https://careertech.org/career-clust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/>
        </p:nvSpPr>
        <p:spPr>
          <a:xfrm>
            <a:off x="1199475" y="597270"/>
            <a:ext cx="5406888" cy="41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r>
              <a:rPr lang="en" sz="2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rPr>
              <a:t>STRATEGIC ACTION PLANNING TOOL </a:t>
            </a:r>
            <a:endParaRPr sz="2800" b="1">
              <a:solidFill>
                <a:srgbClr val="006A4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" name="Google Shape;46;p7"/>
          <p:cNvGrpSpPr>
            <a:grpSpLocks noChangeAspect="1"/>
          </p:cNvGrpSpPr>
          <p:nvPr/>
        </p:nvGrpSpPr>
        <p:grpSpPr>
          <a:xfrm>
            <a:off x="180754" y="385978"/>
            <a:ext cx="857200" cy="807051"/>
            <a:chOff x="107387" y="76184"/>
            <a:chExt cx="1190001" cy="1120382"/>
          </a:xfrm>
        </p:grpSpPr>
        <p:grpSp>
          <p:nvGrpSpPr>
            <p:cNvPr id="47" name="Google Shape;47;p7"/>
            <p:cNvGrpSpPr/>
            <p:nvPr/>
          </p:nvGrpSpPr>
          <p:grpSpPr>
            <a:xfrm rot="-5400000">
              <a:off x="142196" y="41375"/>
              <a:ext cx="1120382" cy="1190001"/>
              <a:chOff x="330080" y="226000"/>
              <a:chExt cx="1260982" cy="1379391"/>
            </a:xfrm>
          </p:grpSpPr>
          <p:sp>
            <p:nvSpPr>
              <p:cNvPr id="48" name="Google Shape;48;p7"/>
              <p:cNvSpPr>
                <a:spLocks noChangeAspect="1"/>
              </p:cNvSpPr>
              <p:nvPr/>
            </p:nvSpPr>
            <p:spPr>
              <a:xfrm>
                <a:off x="330080" y="226000"/>
                <a:ext cx="1260982" cy="1379391"/>
              </a:xfrm>
              <a:custGeom>
                <a:avLst/>
                <a:gdLst/>
                <a:ahLst/>
                <a:cxnLst/>
                <a:rect l="l" t="t" r="r" b="b"/>
                <a:pathLst>
                  <a:path w="7774" h="7626" extrusionOk="0">
                    <a:moveTo>
                      <a:pt x="7773" y="3653"/>
                    </a:moveTo>
                    <a:lnTo>
                      <a:pt x="7773" y="3653"/>
                    </a:lnTo>
                    <a:cubicBezTo>
                      <a:pt x="7773" y="1638"/>
                      <a:pt x="6042" y="0"/>
                      <a:pt x="3896" y="0"/>
                    </a:cubicBezTo>
                    <a:cubicBezTo>
                      <a:pt x="1732" y="0"/>
                      <a:pt x="0" y="1638"/>
                      <a:pt x="0" y="3653"/>
                    </a:cubicBezTo>
                    <a:cubicBezTo>
                      <a:pt x="0" y="4932"/>
                      <a:pt x="677" y="6081"/>
                      <a:pt x="1807" y="6758"/>
                    </a:cubicBezTo>
                    <a:cubicBezTo>
                      <a:pt x="2710" y="5291"/>
                      <a:pt x="2710" y="5291"/>
                      <a:pt x="2710" y="5291"/>
                    </a:cubicBezTo>
                    <a:cubicBezTo>
                      <a:pt x="2108" y="4915"/>
                      <a:pt x="1751" y="4311"/>
                      <a:pt x="1751" y="3653"/>
                    </a:cubicBezTo>
                    <a:cubicBezTo>
                      <a:pt x="1751" y="2598"/>
                      <a:pt x="2710" y="1732"/>
                      <a:pt x="3896" y="1732"/>
                    </a:cubicBezTo>
                    <a:cubicBezTo>
                      <a:pt x="5064" y="1732"/>
                      <a:pt x="6023" y="2598"/>
                      <a:pt x="6023" y="3653"/>
                    </a:cubicBezTo>
                    <a:cubicBezTo>
                      <a:pt x="6023" y="4330"/>
                      <a:pt x="5665" y="4932"/>
                      <a:pt x="5026" y="5291"/>
                    </a:cubicBezTo>
                    <a:cubicBezTo>
                      <a:pt x="4535" y="4462"/>
                      <a:pt x="4535" y="4462"/>
                      <a:pt x="4535" y="4462"/>
                    </a:cubicBezTo>
                    <a:cubicBezTo>
                      <a:pt x="3896" y="6966"/>
                      <a:pt x="3896" y="6966"/>
                      <a:pt x="3896" y="6966"/>
                    </a:cubicBezTo>
                    <a:cubicBezTo>
                      <a:pt x="6401" y="7625"/>
                      <a:pt x="6401" y="7625"/>
                      <a:pt x="6401" y="7625"/>
                    </a:cubicBezTo>
                    <a:cubicBezTo>
                      <a:pt x="5912" y="6797"/>
                      <a:pt x="5912" y="6797"/>
                      <a:pt x="5912" y="6797"/>
                    </a:cubicBezTo>
                    <a:cubicBezTo>
                      <a:pt x="7059" y="6137"/>
                      <a:pt x="7773" y="4932"/>
                      <a:pt x="7773" y="3653"/>
                    </a:cubicBezTo>
                  </a:path>
                </a:pathLst>
              </a:custGeom>
              <a:solidFill>
                <a:srgbClr val="009EC9"/>
              </a:solidFill>
              <a:ln>
                <a:solidFill>
                  <a:srgbClr val="009EC9"/>
                </a:solidFill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5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;p7"/>
              <p:cNvSpPr txBox="1">
                <a:spLocks noChangeAspect="1"/>
              </p:cNvSpPr>
              <p:nvPr/>
            </p:nvSpPr>
            <p:spPr>
              <a:xfrm rot="5400000">
                <a:off x="1010159" y="791380"/>
                <a:ext cx="808500" cy="201300"/>
              </a:xfrm>
              <a:prstGeom prst="rect">
                <a:avLst/>
              </a:prstGeom>
              <a:noFill/>
              <a:ln>
                <a:solidFill>
                  <a:srgbClr val="009EC9"/>
                </a:solidFill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r>
                  <a:rPr lang="en" sz="825">
                    <a:solidFill>
                      <a:srgbClr val="FFFFFF"/>
                    </a:solidFill>
                    <a:latin typeface="Oswald Medium"/>
                    <a:ea typeface="Oswald Medium"/>
                    <a:cs typeface="Oswald Medium"/>
                    <a:sym typeface="Oswald Medium"/>
                  </a:rPr>
                  <a:t>DEVELOP</a:t>
                </a:r>
                <a:endParaRPr sz="225">
                  <a:solidFill>
                    <a:srgbClr val="FFFFFF"/>
                  </a:solidFill>
                  <a:latin typeface="Oswald Medium"/>
                  <a:ea typeface="Oswald Medium"/>
                  <a:cs typeface="Oswald Medium"/>
                  <a:sym typeface="Oswald Medium"/>
                </a:endParaRPr>
              </a:p>
            </p:txBody>
          </p:sp>
        </p:grpSp>
        <p:pic>
          <p:nvPicPr>
            <p:cNvPr id="50" name="Google Shape;50;p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 r="54695"/>
            <a:stretch/>
          </p:blipFill>
          <p:spPr>
            <a:xfrm>
              <a:off x="371925" y="322575"/>
              <a:ext cx="620100" cy="627600"/>
            </a:xfrm>
            <a:prstGeom prst="ellipse">
              <a:avLst/>
            </a:prstGeom>
            <a:solidFill>
              <a:srgbClr val="1D7E74"/>
            </a:solidFill>
            <a:ln>
              <a:solidFill>
                <a:srgbClr val="009EC9"/>
              </a:solidFill>
            </a:ln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3D287A4-4622-4397-B17E-85F393DE211D}"/>
              </a:ext>
            </a:extLst>
          </p:cNvPr>
          <p:cNvGrpSpPr/>
          <p:nvPr/>
        </p:nvGrpSpPr>
        <p:grpSpPr>
          <a:xfrm>
            <a:off x="6265835" y="3461136"/>
            <a:ext cx="599023" cy="1602345"/>
            <a:chOff x="6227392" y="2769726"/>
            <a:chExt cx="630664" cy="1738852"/>
          </a:xfrm>
        </p:grpSpPr>
        <p:sp>
          <p:nvSpPr>
            <p:cNvPr id="51" name="Google Shape;51;p7"/>
            <p:cNvSpPr>
              <a:spLocks noChangeAspect="1"/>
            </p:cNvSpPr>
            <p:nvPr/>
          </p:nvSpPr>
          <p:spPr>
            <a:xfrm rot="5400000" flipH="1">
              <a:off x="5673270" y="3323848"/>
              <a:ext cx="1738852" cy="630608"/>
            </a:xfrm>
            <a:custGeom>
              <a:avLst/>
              <a:gdLst/>
              <a:ahLst/>
              <a:cxnLst/>
              <a:rect l="l" t="t" r="r" b="b"/>
              <a:pathLst>
                <a:path w="6972" h="2531" extrusionOk="0">
                  <a:moveTo>
                    <a:pt x="0" y="1411"/>
                  </a:moveTo>
                  <a:lnTo>
                    <a:pt x="0" y="1411"/>
                  </a:lnTo>
                  <a:cubicBezTo>
                    <a:pt x="4295" y="1411"/>
                    <a:pt x="4295" y="1411"/>
                    <a:pt x="4295" y="1411"/>
                  </a:cubicBezTo>
                  <a:cubicBezTo>
                    <a:pt x="4060" y="1646"/>
                    <a:pt x="4060" y="1646"/>
                    <a:pt x="4060" y="1646"/>
                  </a:cubicBezTo>
                  <a:cubicBezTo>
                    <a:pt x="3883" y="1851"/>
                    <a:pt x="3883" y="2177"/>
                    <a:pt x="4060" y="2383"/>
                  </a:cubicBezTo>
                  <a:cubicBezTo>
                    <a:pt x="4177" y="2471"/>
                    <a:pt x="4295" y="2530"/>
                    <a:pt x="4442" y="2530"/>
                  </a:cubicBezTo>
                  <a:cubicBezTo>
                    <a:pt x="4559" y="2530"/>
                    <a:pt x="4706" y="2471"/>
                    <a:pt x="4794" y="2383"/>
                  </a:cubicBezTo>
                  <a:cubicBezTo>
                    <a:pt x="6824" y="353"/>
                    <a:pt x="6824" y="353"/>
                    <a:pt x="6824" y="353"/>
                  </a:cubicBezTo>
                  <a:cubicBezTo>
                    <a:pt x="6912" y="265"/>
                    <a:pt x="6971" y="118"/>
                    <a:pt x="697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11"/>
                  </a:lnTo>
                </a:path>
              </a:pathLst>
            </a:custGeom>
            <a:solidFill>
              <a:srgbClr val="FBAF17"/>
            </a:solidFill>
            <a:ln w="31750">
              <a:solidFill>
                <a:schemeClr val="accent1"/>
              </a:solidFill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05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2" name="Google Shape;52;p7"/>
            <p:cNvGrpSpPr/>
            <p:nvPr/>
          </p:nvGrpSpPr>
          <p:grpSpPr>
            <a:xfrm>
              <a:off x="6227931" y="3579628"/>
              <a:ext cx="630125" cy="905409"/>
              <a:chOff x="6990562" y="3599167"/>
              <a:chExt cx="1860553" cy="2524120"/>
            </a:xfrm>
          </p:grpSpPr>
          <p:sp>
            <p:nvSpPr>
              <p:cNvPr id="53" name="Google Shape;53;p7"/>
              <p:cNvSpPr/>
              <p:nvPr/>
            </p:nvSpPr>
            <p:spPr>
              <a:xfrm>
                <a:off x="7931951" y="3599167"/>
                <a:ext cx="919164" cy="2524120"/>
              </a:xfrm>
              <a:custGeom>
                <a:avLst/>
                <a:gdLst/>
                <a:ahLst/>
                <a:cxnLst/>
                <a:rect l="l" t="t" r="r" b="b"/>
                <a:pathLst>
                  <a:path w="2557" h="7017" extrusionOk="0">
                    <a:moveTo>
                      <a:pt x="1454" y="7016"/>
                    </a:moveTo>
                    <a:lnTo>
                      <a:pt x="1454" y="7016"/>
                    </a:lnTo>
                    <a:cubicBezTo>
                      <a:pt x="1454" y="2675"/>
                      <a:pt x="1454" y="2675"/>
                      <a:pt x="1454" y="2675"/>
                    </a:cubicBezTo>
                    <a:cubicBezTo>
                      <a:pt x="1695" y="2913"/>
                      <a:pt x="1695" y="2913"/>
                      <a:pt x="1695" y="2913"/>
                    </a:cubicBezTo>
                    <a:cubicBezTo>
                      <a:pt x="1900" y="3123"/>
                      <a:pt x="2229" y="3123"/>
                      <a:pt x="2407" y="2913"/>
                    </a:cubicBezTo>
                    <a:cubicBezTo>
                      <a:pt x="2526" y="2824"/>
                      <a:pt x="2556" y="2675"/>
                      <a:pt x="2556" y="2557"/>
                    </a:cubicBezTo>
                    <a:cubicBezTo>
                      <a:pt x="2556" y="2438"/>
                      <a:pt x="2526" y="2289"/>
                      <a:pt x="2407" y="2200"/>
                    </a:cubicBezTo>
                    <a:cubicBezTo>
                      <a:pt x="386" y="149"/>
                      <a:pt x="386" y="149"/>
                      <a:pt x="386" y="149"/>
                    </a:cubicBezTo>
                    <a:cubicBezTo>
                      <a:pt x="267" y="60"/>
                      <a:pt x="148" y="0"/>
                      <a:pt x="0" y="0"/>
                    </a:cubicBezTo>
                    <a:cubicBezTo>
                      <a:pt x="0" y="7016"/>
                      <a:pt x="0" y="7016"/>
                      <a:pt x="0" y="7016"/>
                    </a:cubicBezTo>
                    <a:lnTo>
                      <a:pt x="1454" y="7016"/>
                    </a:lnTo>
                  </a:path>
                </a:pathLst>
              </a:custGeom>
              <a:solidFill>
                <a:srgbClr val="FEE599">
                  <a:alpha val="470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053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7"/>
              <p:cNvSpPr/>
              <p:nvPr/>
            </p:nvSpPr>
            <p:spPr>
              <a:xfrm>
                <a:off x="6990562" y="3599167"/>
                <a:ext cx="939797" cy="2524120"/>
              </a:xfrm>
              <a:custGeom>
                <a:avLst/>
                <a:gdLst/>
                <a:ahLst/>
                <a:cxnLst/>
                <a:rect l="l" t="t" r="r" b="b"/>
                <a:pathLst>
                  <a:path w="2617" h="7017" extrusionOk="0">
                    <a:moveTo>
                      <a:pt x="208" y="2200"/>
                    </a:moveTo>
                    <a:lnTo>
                      <a:pt x="208" y="2200"/>
                    </a:lnTo>
                    <a:cubicBezTo>
                      <a:pt x="0" y="2408"/>
                      <a:pt x="0" y="2705"/>
                      <a:pt x="208" y="2913"/>
                    </a:cubicBezTo>
                    <a:cubicBezTo>
                      <a:pt x="416" y="3123"/>
                      <a:pt x="742" y="3123"/>
                      <a:pt x="950" y="2913"/>
                    </a:cubicBezTo>
                    <a:cubicBezTo>
                      <a:pt x="1188" y="2675"/>
                      <a:pt x="1188" y="2675"/>
                      <a:pt x="1188" y="2675"/>
                    </a:cubicBezTo>
                    <a:cubicBezTo>
                      <a:pt x="1188" y="7016"/>
                      <a:pt x="1188" y="7016"/>
                      <a:pt x="1188" y="7016"/>
                    </a:cubicBezTo>
                    <a:cubicBezTo>
                      <a:pt x="2616" y="7016"/>
                      <a:pt x="2616" y="7016"/>
                      <a:pt x="2616" y="7016"/>
                    </a:cubicBezTo>
                    <a:cubicBezTo>
                      <a:pt x="2616" y="0"/>
                      <a:pt x="2616" y="0"/>
                      <a:pt x="2616" y="0"/>
                    </a:cubicBezTo>
                    <a:cubicBezTo>
                      <a:pt x="2497" y="0"/>
                      <a:pt x="2348" y="60"/>
                      <a:pt x="2257" y="149"/>
                    </a:cubicBezTo>
                    <a:lnTo>
                      <a:pt x="208" y="2200"/>
                    </a:lnTo>
                  </a:path>
                </a:pathLst>
              </a:custGeom>
              <a:solidFill>
                <a:srgbClr val="FEE599">
                  <a:alpha val="3686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053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2529772-ED00-489E-AE75-87C2DBCDE7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864858" cy="68479"/>
          </a:xfrm>
          <a:prstGeom prst="rect">
            <a:avLst/>
          </a:prstGeom>
          <a:solidFill>
            <a:srgbClr val="006A4F"/>
          </a:solidFill>
          <a:ln>
            <a:noFill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endParaRPr lang="en-US" sz="10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7E4E5D-CCD5-4A57-A153-0481E8C847AA}"/>
              </a:ext>
            </a:extLst>
          </p:cNvPr>
          <p:cNvGrpSpPr/>
          <p:nvPr/>
        </p:nvGrpSpPr>
        <p:grpSpPr>
          <a:xfrm>
            <a:off x="0" y="1470130"/>
            <a:ext cx="6858000" cy="3287392"/>
            <a:chOff x="-171695" y="1625381"/>
            <a:chExt cx="6858000" cy="2954657"/>
          </a:xfrm>
        </p:grpSpPr>
        <p:sp>
          <p:nvSpPr>
            <p:cNvPr id="43" name="Google Shape;43;p7"/>
            <p:cNvSpPr/>
            <p:nvPr/>
          </p:nvSpPr>
          <p:spPr>
            <a:xfrm>
              <a:off x="-171695" y="1625381"/>
              <a:ext cx="6858000" cy="2954657"/>
            </a:xfrm>
            <a:prstGeom prst="rect">
              <a:avLst/>
            </a:prstGeom>
            <a:solidFill>
              <a:srgbClr val="BFBFBF">
                <a:alpha val="2863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/>
              <a:endParaRPr sz="105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7"/>
            <p:cNvSpPr txBox="1"/>
            <p:nvPr/>
          </p:nvSpPr>
          <p:spPr>
            <a:xfrm>
              <a:off x="105396" y="1782622"/>
              <a:ext cx="6329272" cy="99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006A4F"/>
                  </a:solidFill>
                  <a:latin typeface="Oswald SemiBold"/>
                  <a:ea typeface="Oswald SemiBold"/>
                  <a:cs typeface="Oswald SemiBold"/>
                  <a:sym typeface="Oswald SemiBold"/>
                </a:rPr>
                <a:t>2023-2024 ACTION PLAN  </a:t>
              </a:r>
              <a:endParaRPr sz="2400">
                <a:solidFill>
                  <a:srgbClr val="006A4F"/>
                </a:solidFill>
                <a:latin typeface="Oswald SemiBold"/>
                <a:ea typeface="Oswald SemiBold"/>
                <a:cs typeface="Oswald SemiBold"/>
                <a:sym typeface="Oswald SemiBold"/>
              </a:endParaRPr>
            </a:p>
            <a:p>
              <a:pPr algn="ctr"/>
              <a:r>
                <a:rPr lang="en" sz="2400">
                  <a:solidFill>
                    <a:srgbClr val="006A4F"/>
                  </a:solidFill>
                  <a:latin typeface="Oswald SemiBold"/>
                  <a:ea typeface="Oswald SemiBold"/>
                  <a:cs typeface="Oswald SemiBold"/>
                  <a:sym typeface="Oswald SemiBold"/>
                </a:rPr>
                <a:t>ALIGNED TO NAF’S QUALITY REVIEW PROCESS</a:t>
              </a:r>
              <a:r>
                <a:rPr lang="en" sz="1200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 </a:t>
              </a:r>
              <a:endParaRPr sz="1200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77CDA5C-EBE6-4029-9543-DD3EC6B52DDD}"/>
                </a:ext>
              </a:extLst>
            </p:cNvPr>
            <p:cNvSpPr txBox="1"/>
            <p:nvPr/>
          </p:nvSpPr>
          <p:spPr>
            <a:xfrm>
              <a:off x="44498" y="2564451"/>
              <a:ext cx="6425610" cy="1908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Instructions:</a:t>
              </a:r>
            </a:p>
            <a:p>
              <a:endParaRPr lang="en-US" sz="12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Review your academy’s 2022-2023 Academy Assessment (AA) scores. For each element (Academy Development &amp; Structure, Advisory Board, Curriculum &amp; Instruction, and Work-Based Learning), identify all </a:t>
              </a:r>
              <a:r>
                <a:rPr lang="en-US" sz="1200" i="1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standards</a:t>
              </a:r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 </a:t>
              </a:r>
              <a:r>
                <a:rPr lang="en-US" sz="1200" i="1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of practice</a:t>
              </a:r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 with scores </a:t>
              </a:r>
              <a:r>
                <a:rPr lang="en-US" sz="1200" i="1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less than or equal to 20  </a:t>
              </a:r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or other scores designated for improvement. </a:t>
              </a:r>
            </a:p>
            <a:p>
              <a:endParaRPr lang="en-US" sz="12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For identified standards, select or create appropriate goals and strategic action steps to ensure the academy meets the AA requirements of the chosen standard.  </a:t>
              </a:r>
            </a:p>
            <a:p>
              <a:endParaRPr lang="en-US" sz="12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Review this planning tool, copy and paste selections into your academy’s </a:t>
              </a:r>
              <a:r>
                <a:rPr lang="en-US" sz="1200" b="1" dirty="0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Action Plan</a:t>
              </a:r>
              <a:r>
                <a:rPr lang="en-US" sz="1200" dirty="0">
                  <a:solidFill>
                    <a:schemeClr val="dk1"/>
                  </a:solidFill>
                  <a:latin typeface="Oswald"/>
                  <a:ea typeface="Oswald"/>
                  <a:cs typeface="Oswald"/>
                  <a:sym typeface="Oswald"/>
                </a:rPr>
                <a:t>, then add timelines and assign an academy team member.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8"/>
          <p:cNvGraphicFramePr/>
          <p:nvPr>
            <p:extLst>
              <p:ext uri="{D42A27DB-BD31-4B8C-83A1-F6EECF244321}">
                <p14:modId xmlns:p14="http://schemas.microsoft.com/office/powerpoint/2010/main" val="2370986382"/>
              </p:ext>
            </p:extLst>
          </p:nvPr>
        </p:nvGraphicFramePr>
        <p:xfrm>
          <a:off x="75092" y="634410"/>
          <a:ext cx="6702881" cy="4206239"/>
        </p:xfrm>
        <a:graphic>
          <a:graphicData uri="http://schemas.openxmlformats.org/drawingml/2006/table">
            <a:tbl>
              <a:tblPr firstRow="1" bandRow="1">
                <a:noFill/>
                <a:tableStyleId>{12C4EB12-655D-4ADF-A6E6-896551395D25}</a:tableStyleId>
              </a:tblPr>
              <a:tblGrid>
                <a:gridCol w="128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3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900" b="1">
                          <a:solidFill>
                            <a:srgbClr val="00000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ACADEMY DEVELOPMENT &amp; STRUCTURE</a:t>
                      </a:r>
                      <a:endParaRPr sz="900" b="1">
                        <a:solidFill>
                          <a:srgbClr val="00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AF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33">
                <a:tc>
                  <a:txBody>
                    <a:bodyPr/>
                    <a:lstStyle/>
                    <a:p>
                      <a:pPr marL="0" marR="10160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Standards of  Practice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Goals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Strategic Action Steps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22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Student Recruitment   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&amp;  Enrollment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marR="508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Implement an open choice enrollment process to ensure all students are eligible to enroll in the academy.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Recruit </a:t>
                      </a:r>
                      <a:r>
                        <a:rPr lang="en" sz="800" i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all 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students, including low performing, special education, and second language.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Ensure academy enrollment reflects school or district demographics.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2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508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Enroll </a:t>
                      </a:r>
                      <a:r>
                        <a:rPr lang="en" sz="800" b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50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 students or more but at least </a:t>
                      </a:r>
                      <a:r>
                        <a:rPr lang="en" sz="800" b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20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 students per grade level in the academy program.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Enroll </a:t>
                      </a:r>
                      <a:r>
                        <a:rPr lang="en" sz="800" b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200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 students (4-year program) for large schools (≥ 1,000) </a:t>
                      </a:r>
                      <a:r>
                        <a:rPr lang="en" sz="800" b="1" i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or </a:t>
                      </a:r>
                      <a:r>
                        <a:rPr lang="en" sz="800" b="1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at least 20% 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of the high school’s total enrollment for smaller schools (&lt; 1,000). 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0881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9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Personalized Learning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Environment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marR="508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Create academy structures that promote student agency and help students develop positive relationships with peers and adults in their network.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Allow student choice of a career pathway, program of study course selection, project/assignment topics, and work-based learning experiences.</a:t>
                      </a:r>
                    </a:p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support systems to ensure students’ academic and social success including academic monitoring and planning activities that encourage students to connect with peers and caring adults (teachers, family, mentors, alumni &amp; advisory board members).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285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5578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Data Collection &amp; Review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800" marR="1524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Access NAFTrack, WBL Participation Tracker, Academy Support Hub (ASH) reports and NAF Student Survey data to determine academy and student progress and to identify practices in need of improvement.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82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Access and analyze NAFTrack Certification (NTC) reports for student progress regarding completion of NTC requirements.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Track and monitor work-based learning (WBL) participation data at the student level to ensure equity in student participation.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academy reports in ASH and NAF Student Survey results to identify academy trends and to highlight areas with growth potential.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19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635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Create an action plan to address elements and standards of practice in need of development based on AA scores.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Analyze AA results to identify strategic action steps required to meet all standards of practice within NAF’s design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and update your online </a:t>
                      </a:r>
                      <a:r>
                        <a:rPr lang="en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Action Plan</a:t>
                      </a:r>
                      <a:r>
                        <a:rPr lang="en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.</a:t>
                      </a:r>
                      <a:endParaRPr sz="800" u="none" strike="noStrike" cap="none">
                        <a:solidFill>
                          <a:srgbClr val="006A4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25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7CC24CF-42F9-4712-B8C3-02162EA5C179}"/>
              </a:ext>
            </a:extLst>
          </p:cNvPr>
          <p:cNvGrpSpPr/>
          <p:nvPr/>
        </p:nvGrpSpPr>
        <p:grpSpPr>
          <a:xfrm>
            <a:off x="0" y="0"/>
            <a:ext cx="6863897" cy="570862"/>
            <a:chOff x="0" y="-77323"/>
            <a:chExt cx="9153144" cy="761149"/>
          </a:xfrm>
        </p:grpSpPr>
        <p:sp>
          <p:nvSpPr>
            <p:cNvPr id="60" name="Google Shape;60;p8"/>
            <p:cNvSpPr txBox="1"/>
            <p:nvPr/>
          </p:nvSpPr>
          <p:spPr>
            <a:xfrm>
              <a:off x="719657" y="126126"/>
              <a:ext cx="6041100" cy="55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r>
                <a:rPr lang="en" sz="1800" b="1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STRATEGIC ACTION PLANNING TOOL</a:t>
              </a:r>
              <a:endParaRPr sz="1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61" name="Google Shape;61;p8"/>
            <p:cNvGrpSpPr>
              <a:grpSpLocks noChangeAspect="1"/>
            </p:cNvGrpSpPr>
            <p:nvPr/>
          </p:nvGrpSpPr>
          <p:grpSpPr>
            <a:xfrm>
              <a:off x="37387" y="130610"/>
              <a:ext cx="576975" cy="449352"/>
              <a:chOff x="-50232" y="76183"/>
              <a:chExt cx="1449595" cy="1120383"/>
            </a:xfrm>
          </p:grpSpPr>
          <p:grpSp>
            <p:nvGrpSpPr>
              <p:cNvPr id="62" name="Google Shape;62;p8"/>
              <p:cNvGrpSpPr/>
              <p:nvPr/>
            </p:nvGrpSpPr>
            <p:grpSpPr>
              <a:xfrm rot="-5400000">
                <a:off x="114374" y="-88423"/>
                <a:ext cx="1120383" cy="1449595"/>
                <a:chOff x="330080" y="43296"/>
                <a:chExt cx="1260983" cy="1680300"/>
              </a:xfrm>
            </p:grpSpPr>
            <p:sp>
              <p:nvSpPr>
                <p:cNvPr id="63" name="Google Shape;63;p8"/>
                <p:cNvSpPr/>
                <p:nvPr/>
              </p:nvSpPr>
              <p:spPr>
                <a:xfrm>
                  <a:off x="330080" y="225998"/>
                  <a:ext cx="1260983" cy="1379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4" h="7626" extrusionOk="0">
                      <a:moveTo>
                        <a:pt x="7773" y="3653"/>
                      </a:moveTo>
                      <a:lnTo>
                        <a:pt x="7773" y="3653"/>
                      </a:lnTo>
                      <a:cubicBezTo>
                        <a:pt x="7773" y="1638"/>
                        <a:pt x="6042" y="0"/>
                        <a:pt x="3896" y="0"/>
                      </a:cubicBezTo>
                      <a:cubicBezTo>
                        <a:pt x="1732" y="0"/>
                        <a:pt x="0" y="1638"/>
                        <a:pt x="0" y="3653"/>
                      </a:cubicBezTo>
                      <a:cubicBezTo>
                        <a:pt x="0" y="4932"/>
                        <a:pt x="677" y="6081"/>
                        <a:pt x="1807" y="6758"/>
                      </a:cubicBezTo>
                      <a:cubicBezTo>
                        <a:pt x="2710" y="5291"/>
                        <a:pt x="2710" y="5291"/>
                        <a:pt x="2710" y="5291"/>
                      </a:cubicBezTo>
                      <a:cubicBezTo>
                        <a:pt x="2108" y="4915"/>
                        <a:pt x="1751" y="4311"/>
                        <a:pt x="1751" y="3653"/>
                      </a:cubicBezTo>
                      <a:cubicBezTo>
                        <a:pt x="1751" y="2598"/>
                        <a:pt x="2710" y="1732"/>
                        <a:pt x="3896" y="1732"/>
                      </a:cubicBezTo>
                      <a:cubicBezTo>
                        <a:pt x="5064" y="1732"/>
                        <a:pt x="6023" y="2598"/>
                        <a:pt x="6023" y="3653"/>
                      </a:cubicBezTo>
                      <a:cubicBezTo>
                        <a:pt x="6023" y="4330"/>
                        <a:pt x="5665" y="4932"/>
                        <a:pt x="5026" y="5291"/>
                      </a:cubicBezTo>
                      <a:cubicBezTo>
                        <a:pt x="4535" y="4462"/>
                        <a:pt x="4535" y="4462"/>
                        <a:pt x="4535" y="4462"/>
                      </a:cubicBezTo>
                      <a:cubicBezTo>
                        <a:pt x="3896" y="6966"/>
                        <a:pt x="3896" y="6966"/>
                        <a:pt x="3896" y="6966"/>
                      </a:cubicBezTo>
                      <a:cubicBezTo>
                        <a:pt x="6401" y="7625"/>
                        <a:pt x="6401" y="7625"/>
                        <a:pt x="6401" y="7625"/>
                      </a:cubicBezTo>
                      <a:cubicBezTo>
                        <a:pt x="5912" y="6797"/>
                        <a:pt x="5912" y="6797"/>
                        <a:pt x="5912" y="6797"/>
                      </a:cubicBezTo>
                      <a:cubicBezTo>
                        <a:pt x="7059" y="6137"/>
                        <a:pt x="7773" y="4932"/>
                        <a:pt x="7773" y="3653"/>
                      </a:cubicBezTo>
                    </a:path>
                  </a:pathLst>
                </a:custGeom>
                <a:solidFill>
                  <a:srgbClr val="009EC9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endParaRPr sz="1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" name="Google Shape;64;p8"/>
                <p:cNvSpPr txBox="1"/>
                <p:nvPr/>
              </p:nvSpPr>
              <p:spPr>
                <a:xfrm rot="5400000">
                  <a:off x="574283" y="782796"/>
                  <a:ext cx="1680300" cy="20130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7150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algn="ctr"/>
                  <a:r>
                    <a:rPr lang="en" sz="375">
                      <a:solidFill>
                        <a:schemeClr val="lt1"/>
                      </a:solidFill>
                      <a:latin typeface="Oswald Medium"/>
                      <a:ea typeface="Oswald Medium"/>
                      <a:cs typeface="Oswald Medium"/>
                      <a:sym typeface="Oswald Medium"/>
                    </a:rPr>
                    <a:t>DEVELOP</a:t>
                  </a:r>
                  <a:endParaRPr sz="225">
                    <a:solidFill>
                      <a:schemeClr val="lt1"/>
                    </a:solidFill>
                    <a:latin typeface="Oswald Medium"/>
                    <a:ea typeface="Oswald Medium"/>
                    <a:cs typeface="Oswald Medium"/>
                    <a:sym typeface="Oswald Medium"/>
                  </a:endParaRPr>
                </a:p>
              </p:txBody>
            </p:sp>
          </p:grpSp>
          <p:pic>
            <p:nvPicPr>
              <p:cNvPr id="65" name="Google Shape;65;p8"/>
              <p:cNvPicPr preferRelativeResize="0"/>
              <p:nvPr/>
            </p:nvPicPr>
            <p:blipFill rotWithShape="1">
              <a:blip r:embed="rId4">
                <a:alphaModFix/>
              </a:blip>
              <a:srcRect r="54695"/>
              <a:stretch/>
            </p:blipFill>
            <p:spPr>
              <a:xfrm>
                <a:off x="371925" y="322575"/>
                <a:ext cx="620100" cy="6276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2E2185B-0375-4ECB-8FA3-D638B13B7F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77323"/>
              <a:ext cx="9153144" cy="91305"/>
            </a:xfrm>
            <a:prstGeom prst="rect">
              <a:avLst/>
            </a:prstGeom>
            <a:solidFill>
              <a:srgbClr val="006A4F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US" sz="1050">
                <a:solidFill>
                  <a:srgbClr val="006A4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9"/>
          <p:cNvGraphicFramePr/>
          <p:nvPr>
            <p:extLst>
              <p:ext uri="{D42A27DB-BD31-4B8C-83A1-F6EECF244321}">
                <p14:modId xmlns:p14="http://schemas.microsoft.com/office/powerpoint/2010/main" val="3159685768"/>
              </p:ext>
            </p:extLst>
          </p:nvPr>
        </p:nvGraphicFramePr>
        <p:xfrm>
          <a:off x="77560" y="634408"/>
          <a:ext cx="6702882" cy="4206240"/>
        </p:xfrm>
        <a:graphic>
          <a:graphicData uri="http://schemas.openxmlformats.org/drawingml/2006/table">
            <a:tbl>
              <a:tblPr firstRow="1" bandRow="1">
                <a:noFill/>
                <a:tableStyleId>{12C4EB12-655D-4ADF-A6E6-896551395D25}</a:tableStyleId>
              </a:tblPr>
              <a:tblGrid>
                <a:gridCol w="122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6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01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900" b="1">
                          <a:solidFill>
                            <a:srgbClr val="00000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ACADEMY DEVELOPMENT &amp; STRUCTURE</a:t>
                      </a:r>
                      <a:endParaRPr sz="900" b="1">
                        <a:solidFill>
                          <a:srgbClr val="00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AF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45">
                <a:tc>
                  <a:txBody>
                    <a:bodyPr/>
                    <a:lstStyle/>
                    <a:p>
                      <a:pPr marL="203200" marR="10160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Standards of Practice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Goals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Strategic Action Steps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0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Academy Leadership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academy leads who collaborate with the academy team to coordinate and share the  leadership of the academy program, work-based learning (WBL), and college and career readiness (CCR).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Establish a strong NAF academy identity within the school to instill a sense of community and student pride in the academy.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Enhance academy team development through a distributive-leadership structure and ongoing collaboration that promotes continuous improvement in WBL, CCR, and student academic achievement.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68569" marB="68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Promote the academy and share best practices with stakeholders using various platforms.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Advocate for the academy by articulating the value of a NAF academy in developing a career pipeline for local businesses.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social media to advertise academy programs and events and as a vehicle to share best practices and impact stories.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Present academy best practices at school, district, state, CTE meetings, and NAF Next.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68569" marB="68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236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Professional Learning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Organize and lead regular collaboration time for three or more members of the academy team.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Collaborate weekly/bi-weekly/monthly to pla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n and coordinate academy curriculum, projects, WBL and CCR activities. </a:t>
                      </a: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Monitor and support students not on track for NTC.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68569" marB="68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Participate in ongoing professional learning to increase the fidelity of implementation of NAF’s design.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Attend NAF Next and other NAF and CTE training.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resources in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NAF’s Academy Support Hub (ASH)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 to create a professional learning plan, including </a:t>
                      </a:r>
                      <a:r>
                        <a:rPr lang="en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Professional Learning Modules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, Educator Certifications, and 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NAF generated/curated micro-Credentials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68569" marB="68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A009099E-795F-4541-BB82-0291F36CA053}"/>
              </a:ext>
            </a:extLst>
          </p:cNvPr>
          <p:cNvGrpSpPr/>
          <p:nvPr/>
        </p:nvGrpSpPr>
        <p:grpSpPr>
          <a:xfrm>
            <a:off x="0" y="0"/>
            <a:ext cx="6863897" cy="570862"/>
            <a:chOff x="0" y="-77323"/>
            <a:chExt cx="9153144" cy="761149"/>
          </a:xfrm>
        </p:grpSpPr>
        <p:sp>
          <p:nvSpPr>
            <p:cNvPr id="12" name="Google Shape;60;p8">
              <a:extLst>
                <a:ext uri="{FF2B5EF4-FFF2-40B4-BE49-F238E27FC236}">
                  <a16:creationId xmlns:a16="http://schemas.microsoft.com/office/drawing/2014/main" id="{66583883-7CFA-4BFB-B242-07AF0C732AD7}"/>
                </a:ext>
              </a:extLst>
            </p:cNvPr>
            <p:cNvSpPr txBox="1"/>
            <p:nvPr/>
          </p:nvSpPr>
          <p:spPr>
            <a:xfrm>
              <a:off x="719657" y="126126"/>
              <a:ext cx="6041100" cy="55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r>
                <a:rPr lang="en" sz="1800" b="1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STRATEGIC ACTION PLANNING TOOL</a:t>
              </a:r>
              <a:endParaRPr sz="1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" name="Google Shape;61;p8">
              <a:extLst>
                <a:ext uri="{FF2B5EF4-FFF2-40B4-BE49-F238E27FC236}">
                  <a16:creationId xmlns:a16="http://schemas.microsoft.com/office/drawing/2014/main" id="{9B817069-3CCB-4E25-82C3-B236ECAC75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387" y="130610"/>
              <a:ext cx="576975" cy="449352"/>
              <a:chOff x="-50232" y="76183"/>
              <a:chExt cx="1449595" cy="1120383"/>
            </a:xfrm>
          </p:grpSpPr>
          <p:grpSp>
            <p:nvGrpSpPr>
              <p:cNvPr id="15" name="Google Shape;62;p8">
                <a:extLst>
                  <a:ext uri="{FF2B5EF4-FFF2-40B4-BE49-F238E27FC236}">
                    <a16:creationId xmlns:a16="http://schemas.microsoft.com/office/drawing/2014/main" id="{41EE2909-50A1-4E9E-8D9B-6022E7FD6D07}"/>
                  </a:ext>
                </a:extLst>
              </p:cNvPr>
              <p:cNvGrpSpPr/>
              <p:nvPr/>
            </p:nvGrpSpPr>
            <p:grpSpPr>
              <a:xfrm rot="-5400000">
                <a:off x="114374" y="-88423"/>
                <a:ext cx="1120383" cy="1449595"/>
                <a:chOff x="330080" y="43296"/>
                <a:chExt cx="1260983" cy="1680300"/>
              </a:xfrm>
            </p:grpSpPr>
            <p:sp>
              <p:nvSpPr>
                <p:cNvPr id="25" name="Google Shape;63;p8">
                  <a:extLst>
                    <a:ext uri="{FF2B5EF4-FFF2-40B4-BE49-F238E27FC236}">
                      <a16:creationId xmlns:a16="http://schemas.microsoft.com/office/drawing/2014/main" id="{3BF55397-4E31-4029-905E-E5EBD9B7B462}"/>
                    </a:ext>
                  </a:extLst>
                </p:cNvPr>
                <p:cNvSpPr/>
                <p:nvPr/>
              </p:nvSpPr>
              <p:spPr>
                <a:xfrm>
                  <a:off x="330080" y="225998"/>
                  <a:ext cx="1260983" cy="1379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4" h="7626" extrusionOk="0">
                      <a:moveTo>
                        <a:pt x="7773" y="3653"/>
                      </a:moveTo>
                      <a:lnTo>
                        <a:pt x="7773" y="3653"/>
                      </a:lnTo>
                      <a:cubicBezTo>
                        <a:pt x="7773" y="1638"/>
                        <a:pt x="6042" y="0"/>
                        <a:pt x="3896" y="0"/>
                      </a:cubicBezTo>
                      <a:cubicBezTo>
                        <a:pt x="1732" y="0"/>
                        <a:pt x="0" y="1638"/>
                        <a:pt x="0" y="3653"/>
                      </a:cubicBezTo>
                      <a:cubicBezTo>
                        <a:pt x="0" y="4932"/>
                        <a:pt x="677" y="6081"/>
                        <a:pt x="1807" y="6758"/>
                      </a:cubicBezTo>
                      <a:cubicBezTo>
                        <a:pt x="2710" y="5291"/>
                        <a:pt x="2710" y="5291"/>
                        <a:pt x="2710" y="5291"/>
                      </a:cubicBezTo>
                      <a:cubicBezTo>
                        <a:pt x="2108" y="4915"/>
                        <a:pt x="1751" y="4311"/>
                        <a:pt x="1751" y="3653"/>
                      </a:cubicBezTo>
                      <a:cubicBezTo>
                        <a:pt x="1751" y="2598"/>
                        <a:pt x="2710" y="1732"/>
                        <a:pt x="3896" y="1732"/>
                      </a:cubicBezTo>
                      <a:cubicBezTo>
                        <a:pt x="5064" y="1732"/>
                        <a:pt x="6023" y="2598"/>
                        <a:pt x="6023" y="3653"/>
                      </a:cubicBezTo>
                      <a:cubicBezTo>
                        <a:pt x="6023" y="4330"/>
                        <a:pt x="5665" y="4932"/>
                        <a:pt x="5026" y="5291"/>
                      </a:cubicBezTo>
                      <a:cubicBezTo>
                        <a:pt x="4535" y="4462"/>
                        <a:pt x="4535" y="4462"/>
                        <a:pt x="4535" y="4462"/>
                      </a:cubicBezTo>
                      <a:cubicBezTo>
                        <a:pt x="3896" y="6966"/>
                        <a:pt x="3896" y="6966"/>
                        <a:pt x="3896" y="6966"/>
                      </a:cubicBezTo>
                      <a:cubicBezTo>
                        <a:pt x="6401" y="7625"/>
                        <a:pt x="6401" y="7625"/>
                        <a:pt x="6401" y="7625"/>
                      </a:cubicBezTo>
                      <a:cubicBezTo>
                        <a:pt x="5912" y="6797"/>
                        <a:pt x="5912" y="6797"/>
                        <a:pt x="5912" y="6797"/>
                      </a:cubicBezTo>
                      <a:cubicBezTo>
                        <a:pt x="7059" y="6137"/>
                        <a:pt x="7773" y="4932"/>
                        <a:pt x="7773" y="3653"/>
                      </a:cubicBezTo>
                    </a:path>
                  </a:pathLst>
                </a:custGeom>
                <a:solidFill>
                  <a:srgbClr val="009EC9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endParaRPr sz="1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64;p8">
                  <a:extLst>
                    <a:ext uri="{FF2B5EF4-FFF2-40B4-BE49-F238E27FC236}">
                      <a16:creationId xmlns:a16="http://schemas.microsoft.com/office/drawing/2014/main" id="{EE03AD88-9DB6-4EF3-82AE-A45D7CB9C6A0}"/>
                    </a:ext>
                  </a:extLst>
                </p:cNvPr>
                <p:cNvSpPr txBox="1"/>
                <p:nvPr/>
              </p:nvSpPr>
              <p:spPr>
                <a:xfrm rot="5400000">
                  <a:off x="574283" y="782796"/>
                  <a:ext cx="1680300" cy="20130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7150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algn="ctr"/>
                  <a:r>
                    <a:rPr lang="en" sz="375">
                      <a:solidFill>
                        <a:schemeClr val="lt1"/>
                      </a:solidFill>
                      <a:latin typeface="Oswald Medium"/>
                      <a:ea typeface="Oswald Medium"/>
                      <a:cs typeface="Oswald Medium"/>
                      <a:sym typeface="Oswald Medium"/>
                    </a:rPr>
                    <a:t>DEVELOP</a:t>
                  </a:r>
                  <a:endParaRPr sz="225">
                    <a:solidFill>
                      <a:schemeClr val="lt1"/>
                    </a:solidFill>
                    <a:latin typeface="Oswald Medium"/>
                    <a:ea typeface="Oswald Medium"/>
                    <a:cs typeface="Oswald Medium"/>
                    <a:sym typeface="Oswald Medium"/>
                  </a:endParaRPr>
                </a:p>
              </p:txBody>
            </p:sp>
          </p:grpSp>
          <p:pic>
            <p:nvPicPr>
              <p:cNvPr id="16" name="Google Shape;65;p8">
                <a:extLst>
                  <a:ext uri="{FF2B5EF4-FFF2-40B4-BE49-F238E27FC236}">
                    <a16:creationId xmlns:a16="http://schemas.microsoft.com/office/drawing/2014/main" id="{4E44E785-C95D-4003-9B34-8C8437ECFF49}"/>
                  </a:ext>
                </a:extLst>
              </p:cNvPr>
              <p:cNvPicPr preferRelativeResize="0"/>
              <p:nvPr/>
            </p:nvPicPr>
            <p:blipFill rotWithShape="1">
              <a:blip r:embed="rId5">
                <a:alphaModFix/>
              </a:blip>
              <a:srcRect r="54695"/>
              <a:stretch/>
            </p:blipFill>
            <p:spPr>
              <a:xfrm>
                <a:off x="371925" y="322575"/>
                <a:ext cx="620100" cy="6276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04B44F-1E33-4F03-A698-619CC0C497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77323"/>
              <a:ext cx="9153144" cy="91305"/>
            </a:xfrm>
            <a:prstGeom prst="rect">
              <a:avLst/>
            </a:prstGeom>
            <a:solidFill>
              <a:srgbClr val="006A4F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US" sz="1050">
                <a:solidFill>
                  <a:srgbClr val="006A4F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10"/>
          <p:cNvGraphicFramePr/>
          <p:nvPr>
            <p:extLst>
              <p:ext uri="{D42A27DB-BD31-4B8C-83A1-F6EECF244321}">
                <p14:modId xmlns:p14="http://schemas.microsoft.com/office/powerpoint/2010/main" val="3546237157"/>
              </p:ext>
            </p:extLst>
          </p:nvPr>
        </p:nvGraphicFramePr>
        <p:xfrm>
          <a:off x="75092" y="614102"/>
          <a:ext cx="6702882" cy="4206240"/>
        </p:xfrm>
        <a:graphic>
          <a:graphicData uri="http://schemas.openxmlformats.org/drawingml/2006/table">
            <a:tbl>
              <a:tblPr firstRow="1" bandRow="1">
                <a:noFill/>
                <a:tableStyleId>{12C4EB12-655D-4ADF-A6E6-896551395D25}</a:tableStyleId>
              </a:tblPr>
              <a:tblGrid>
                <a:gridCol w="117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54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00000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ADVISORY BOARD</a:t>
                      </a:r>
                      <a:endParaRPr sz="900" b="1">
                        <a:solidFill>
                          <a:srgbClr val="00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AF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362">
                <a:tc>
                  <a:txBody>
                    <a:bodyPr/>
                    <a:lstStyle/>
                    <a:p>
                      <a:pPr marL="203200" marR="10160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Standards of  Practice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Goals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Strategic Action Steps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17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Advisory Board  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Membership &amp;</a:t>
                      </a:r>
                      <a:r>
                        <a:rPr lang="en" sz="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Operations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8100" marR="2794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and sustain an active advisory board (AB) to support work-based learning (WBL) activities.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Recruit at least ten (10) AB members with 80% representing business, industry, and postsecondary education.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student leaders who interact with AB members to coordinate and implement the WBL plan.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1397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Produce operational documents to guide the growth and functions of</a:t>
                      </a:r>
                      <a:r>
                        <a:rPr lang="en" sz="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the advisory board.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by-laws with AB to govern the operation of AB.</a:t>
                      </a:r>
                    </a:p>
                    <a:p>
                      <a:pPr marL="196850" marR="9144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Host planning meetings with AB to create a strategic action plan with clear annual outcomes.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Share academy data with AB to inform action planning regarding critical areas of support required for academy growth.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873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Support for Learning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8100" marR="1651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Create a WBL plan that actively supports student learning with direct and intentional  input from AB members.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Collaborate with the AB and teachers to develop and support the WBL plan and calendar.</a:t>
                      </a: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Identify AB leaders to lead and manage designated portions of the WBL plan.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systems to report AB impact on student outcomes and periodically share with AB and the school community.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Identify opportunties for AB to offer input on career-themed curriculum, participate in classroom activities, and provide professional learning opportunities for academy staff.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72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Support for</a:t>
                      </a:r>
                      <a:r>
                        <a:rPr lang="en" sz="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Sustainability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8100" marR="5080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Engage the community to promote and sustain NAF career academies as an integral part of local workforce and economic development systems.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Articulate an understanding of the AB’s role in the academy’s mission.</a:t>
                      </a:r>
                      <a:endParaRPr sz="800" u="none" strike="noStrike" cap="none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6850" marR="9144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AB resources to support engagement efforts with community leaders and employers.</a:t>
                      </a:r>
                      <a:endParaRPr sz="800" u="none" strike="noStrike" cap="none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3706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D5D129AC-63B5-4585-93F8-85CF1AB05B9C}"/>
              </a:ext>
            </a:extLst>
          </p:cNvPr>
          <p:cNvGrpSpPr/>
          <p:nvPr/>
        </p:nvGrpSpPr>
        <p:grpSpPr>
          <a:xfrm>
            <a:off x="0" y="0"/>
            <a:ext cx="6863897" cy="570862"/>
            <a:chOff x="0" y="-77323"/>
            <a:chExt cx="9153144" cy="761149"/>
          </a:xfrm>
        </p:grpSpPr>
        <p:sp>
          <p:nvSpPr>
            <p:cNvPr id="12" name="Google Shape;60;p8">
              <a:extLst>
                <a:ext uri="{FF2B5EF4-FFF2-40B4-BE49-F238E27FC236}">
                  <a16:creationId xmlns:a16="http://schemas.microsoft.com/office/drawing/2014/main" id="{064ADD13-95B2-4C04-B1D3-3E755010A8D9}"/>
                </a:ext>
              </a:extLst>
            </p:cNvPr>
            <p:cNvSpPr txBox="1"/>
            <p:nvPr/>
          </p:nvSpPr>
          <p:spPr>
            <a:xfrm>
              <a:off x="719657" y="126126"/>
              <a:ext cx="6041100" cy="55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r>
                <a:rPr lang="en" sz="1800" b="1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STRATEGIC ACTION PLANNING TOOL</a:t>
              </a:r>
              <a:endParaRPr sz="1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" name="Google Shape;61;p8">
              <a:extLst>
                <a:ext uri="{FF2B5EF4-FFF2-40B4-BE49-F238E27FC236}">
                  <a16:creationId xmlns:a16="http://schemas.microsoft.com/office/drawing/2014/main" id="{8EF35FCF-4890-4180-A423-72DD6D6B239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387" y="130610"/>
              <a:ext cx="576975" cy="449352"/>
              <a:chOff x="-50232" y="76183"/>
              <a:chExt cx="1449595" cy="1120383"/>
            </a:xfrm>
          </p:grpSpPr>
          <p:grpSp>
            <p:nvGrpSpPr>
              <p:cNvPr id="15" name="Google Shape;62;p8">
                <a:extLst>
                  <a:ext uri="{FF2B5EF4-FFF2-40B4-BE49-F238E27FC236}">
                    <a16:creationId xmlns:a16="http://schemas.microsoft.com/office/drawing/2014/main" id="{9F128C4D-0429-4350-AC30-B892DB8A4B6F}"/>
                  </a:ext>
                </a:extLst>
              </p:cNvPr>
              <p:cNvGrpSpPr/>
              <p:nvPr/>
            </p:nvGrpSpPr>
            <p:grpSpPr>
              <a:xfrm rot="-5400000">
                <a:off x="114374" y="-88423"/>
                <a:ext cx="1120383" cy="1449595"/>
                <a:chOff x="330080" y="43296"/>
                <a:chExt cx="1260983" cy="1680300"/>
              </a:xfrm>
            </p:grpSpPr>
            <p:sp>
              <p:nvSpPr>
                <p:cNvPr id="25" name="Google Shape;63;p8">
                  <a:extLst>
                    <a:ext uri="{FF2B5EF4-FFF2-40B4-BE49-F238E27FC236}">
                      <a16:creationId xmlns:a16="http://schemas.microsoft.com/office/drawing/2014/main" id="{11144731-FC5C-4E28-B9DE-3D157A90BF19}"/>
                    </a:ext>
                  </a:extLst>
                </p:cNvPr>
                <p:cNvSpPr/>
                <p:nvPr/>
              </p:nvSpPr>
              <p:spPr>
                <a:xfrm>
                  <a:off x="330080" y="225998"/>
                  <a:ext cx="1260983" cy="1379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4" h="7626" extrusionOk="0">
                      <a:moveTo>
                        <a:pt x="7773" y="3653"/>
                      </a:moveTo>
                      <a:lnTo>
                        <a:pt x="7773" y="3653"/>
                      </a:lnTo>
                      <a:cubicBezTo>
                        <a:pt x="7773" y="1638"/>
                        <a:pt x="6042" y="0"/>
                        <a:pt x="3896" y="0"/>
                      </a:cubicBezTo>
                      <a:cubicBezTo>
                        <a:pt x="1732" y="0"/>
                        <a:pt x="0" y="1638"/>
                        <a:pt x="0" y="3653"/>
                      </a:cubicBezTo>
                      <a:cubicBezTo>
                        <a:pt x="0" y="4932"/>
                        <a:pt x="677" y="6081"/>
                        <a:pt x="1807" y="6758"/>
                      </a:cubicBezTo>
                      <a:cubicBezTo>
                        <a:pt x="2710" y="5291"/>
                        <a:pt x="2710" y="5291"/>
                        <a:pt x="2710" y="5291"/>
                      </a:cubicBezTo>
                      <a:cubicBezTo>
                        <a:pt x="2108" y="4915"/>
                        <a:pt x="1751" y="4311"/>
                        <a:pt x="1751" y="3653"/>
                      </a:cubicBezTo>
                      <a:cubicBezTo>
                        <a:pt x="1751" y="2598"/>
                        <a:pt x="2710" y="1732"/>
                        <a:pt x="3896" y="1732"/>
                      </a:cubicBezTo>
                      <a:cubicBezTo>
                        <a:pt x="5064" y="1732"/>
                        <a:pt x="6023" y="2598"/>
                        <a:pt x="6023" y="3653"/>
                      </a:cubicBezTo>
                      <a:cubicBezTo>
                        <a:pt x="6023" y="4330"/>
                        <a:pt x="5665" y="4932"/>
                        <a:pt x="5026" y="5291"/>
                      </a:cubicBezTo>
                      <a:cubicBezTo>
                        <a:pt x="4535" y="4462"/>
                        <a:pt x="4535" y="4462"/>
                        <a:pt x="4535" y="4462"/>
                      </a:cubicBezTo>
                      <a:cubicBezTo>
                        <a:pt x="3896" y="6966"/>
                        <a:pt x="3896" y="6966"/>
                        <a:pt x="3896" y="6966"/>
                      </a:cubicBezTo>
                      <a:cubicBezTo>
                        <a:pt x="6401" y="7625"/>
                        <a:pt x="6401" y="7625"/>
                        <a:pt x="6401" y="7625"/>
                      </a:cubicBezTo>
                      <a:cubicBezTo>
                        <a:pt x="5912" y="6797"/>
                        <a:pt x="5912" y="6797"/>
                        <a:pt x="5912" y="6797"/>
                      </a:cubicBezTo>
                      <a:cubicBezTo>
                        <a:pt x="7059" y="6137"/>
                        <a:pt x="7773" y="4932"/>
                        <a:pt x="7773" y="3653"/>
                      </a:cubicBezTo>
                    </a:path>
                  </a:pathLst>
                </a:custGeom>
                <a:solidFill>
                  <a:srgbClr val="009EC9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endParaRPr sz="1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64;p8">
                  <a:extLst>
                    <a:ext uri="{FF2B5EF4-FFF2-40B4-BE49-F238E27FC236}">
                      <a16:creationId xmlns:a16="http://schemas.microsoft.com/office/drawing/2014/main" id="{B40E3E82-6421-458F-AD89-FF9689E84332}"/>
                    </a:ext>
                  </a:extLst>
                </p:cNvPr>
                <p:cNvSpPr txBox="1"/>
                <p:nvPr/>
              </p:nvSpPr>
              <p:spPr>
                <a:xfrm rot="5400000">
                  <a:off x="574283" y="782796"/>
                  <a:ext cx="1680300" cy="20130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7150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algn="ctr"/>
                  <a:r>
                    <a:rPr lang="en" sz="375">
                      <a:solidFill>
                        <a:schemeClr val="lt1"/>
                      </a:solidFill>
                      <a:latin typeface="Oswald Medium"/>
                      <a:ea typeface="Oswald Medium"/>
                      <a:cs typeface="Oswald Medium"/>
                      <a:sym typeface="Oswald Medium"/>
                    </a:rPr>
                    <a:t>DEVELOP</a:t>
                  </a:r>
                  <a:endParaRPr sz="225">
                    <a:solidFill>
                      <a:schemeClr val="lt1"/>
                    </a:solidFill>
                    <a:latin typeface="Oswald Medium"/>
                    <a:ea typeface="Oswald Medium"/>
                    <a:cs typeface="Oswald Medium"/>
                    <a:sym typeface="Oswald Medium"/>
                  </a:endParaRPr>
                </a:p>
              </p:txBody>
            </p:sp>
          </p:grpSp>
          <p:pic>
            <p:nvPicPr>
              <p:cNvPr id="16" name="Google Shape;65;p8">
                <a:extLst>
                  <a:ext uri="{FF2B5EF4-FFF2-40B4-BE49-F238E27FC236}">
                    <a16:creationId xmlns:a16="http://schemas.microsoft.com/office/drawing/2014/main" id="{22B2793D-FECE-4782-9E0E-895C4996D58D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 r="54695"/>
              <a:stretch/>
            </p:blipFill>
            <p:spPr>
              <a:xfrm>
                <a:off x="371925" y="322575"/>
                <a:ext cx="620100" cy="6276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6745D18-4482-4FCC-95AB-4BB1C9658F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77323"/>
              <a:ext cx="9153144" cy="91305"/>
            </a:xfrm>
            <a:prstGeom prst="rect">
              <a:avLst/>
            </a:prstGeom>
            <a:solidFill>
              <a:srgbClr val="006A4F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US" sz="1050">
                <a:solidFill>
                  <a:srgbClr val="006A4F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1"/>
          <p:cNvGraphicFramePr/>
          <p:nvPr>
            <p:extLst>
              <p:ext uri="{D42A27DB-BD31-4B8C-83A1-F6EECF244321}">
                <p14:modId xmlns:p14="http://schemas.microsoft.com/office/powerpoint/2010/main" val="1645975496"/>
              </p:ext>
            </p:extLst>
          </p:nvPr>
        </p:nvGraphicFramePr>
        <p:xfrm>
          <a:off x="75092" y="634406"/>
          <a:ext cx="6702882" cy="4206240"/>
        </p:xfrm>
        <a:graphic>
          <a:graphicData uri="http://schemas.openxmlformats.org/drawingml/2006/table">
            <a:tbl>
              <a:tblPr firstRow="1" bandRow="1">
                <a:noFill/>
                <a:tableStyleId>{12C4EB12-655D-4ADF-A6E6-896551395D25}</a:tableStyleId>
              </a:tblPr>
              <a:tblGrid>
                <a:gridCol w="1250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94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00000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CURRICULUM &amp; INSTRUCTION (PROGRAM OF STUDY)</a:t>
                      </a:r>
                      <a:endParaRPr sz="900" b="1">
                        <a:solidFill>
                          <a:srgbClr val="00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AF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61">
                <a:tc>
                  <a:txBody>
                    <a:bodyPr/>
                    <a:lstStyle/>
                    <a:p>
                      <a:pPr marL="203200" marR="10160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Standards of Practice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Goals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Strategic Action Steps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134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Academy Coursework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a career-connected Program of Study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featuring a comprehensive sequence of courses that adheres to OCTAE's 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Programs of Study Design Framework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. 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3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Ensure the academy’s Program of Study contains the 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supporting elements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instrumental for </a:t>
                      </a:r>
                      <a:r>
                        <a:rPr lang="en-US" sz="800" u="none" strike="noStrike" cap="none">
                          <a:latin typeface="Oswald" panose="00000500000000000000" pitchFamily="2" charset="0"/>
                          <a:ea typeface="Oswald"/>
                          <a:cs typeface="Oswald"/>
                          <a:sym typeface="Oswald"/>
                        </a:rPr>
                        <a:t>creating and implementing high quality, comprehensive programs of study</a:t>
                      </a:r>
                      <a:r>
                        <a:rPr lang="en-US" sz="800" u="none" strike="noStrike" cap="none">
                          <a:latin typeface="Oswald" panose="00000500000000000000" pitchFamily="2" charset="0"/>
                          <a:ea typeface="Oswald"/>
                          <a:cs typeface="Oswald"/>
                        </a:rPr>
                        <a:t> and aligns with one of </a:t>
                      </a:r>
                      <a:r>
                        <a:rPr lang="en-US" sz="800" b="0" i="0" u="none" strike="noStrike" cap="none">
                          <a:solidFill>
                            <a:schemeClr val="dk1"/>
                          </a:solidFill>
                          <a:effectLst/>
                          <a:latin typeface="Oswald" panose="00000500000000000000" pitchFamily="2" charset="0"/>
                          <a:ea typeface="Calibri"/>
                          <a:cs typeface="Calibri"/>
                          <a:sym typeface="Arial"/>
                        </a:rPr>
                        <a:t>the US Department of Education’s </a:t>
                      </a:r>
                      <a:r>
                        <a:rPr lang="en-US" sz="800" b="0" i="0" u="sng" strike="noStrike" cap="none">
                          <a:solidFill>
                            <a:srgbClr val="006A4F"/>
                          </a:solidFill>
                          <a:effectLst/>
                          <a:latin typeface="Oswald" panose="00000500000000000000" pitchFamily="2" charset="0"/>
                          <a:ea typeface="Calibri"/>
                          <a:cs typeface="Calibri"/>
                          <a:sym typeface="Arial"/>
                          <a:hlinkClick r:id="rId4" tooltip="https://careertech.org/career-cluster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16 career clusters and associated pathways</a:t>
                      </a:r>
                      <a:r>
                        <a:rPr lang="en-US" sz="800" u="none" strike="noStrike" cap="none">
                          <a:latin typeface="Oswald" panose="00000500000000000000" pitchFamily="2" charset="0"/>
                          <a:ea typeface="Oswald"/>
                          <a:cs typeface="Oswald"/>
                        </a:rPr>
                        <a:t>.</a:t>
                      </a:r>
                      <a:endParaRPr lang="en-US" sz="800" u="none" strike="noStrike" cap="none">
                        <a:latin typeface="Oswald" panose="00000500000000000000" pitchFamily="2" charset="0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Access NAF’s 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Ready Learning site</a:t>
                      </a:r>
                      <a:r>
                        <a:rPr lang="en-US" sz="800" u="none" strike="noStrike" cap="none">
                          <a:solidFill>
                            <a:srgbClr val="006A4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for curriculum and resources.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37156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authentic project learning experiences to solve real-world challenges.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20569" marB="20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Develop extended-length authentic projects for students that relate to the academy’s career pathway and provide innovative solutions to real-world challenges.</a:t>
                      </a:r>
                    </a:p>
                    <a:p>
                      <a:pPr marL="199390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opportunities to include industry professionals in completing authentic projects.</a:t>
                      </a: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Showcase project outcomes in dynamic and compelling presentation formats.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20569" marB="20569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93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College &amp; Career Readiness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Implement activities to build students’ college and career readiness.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industry certifications and advanced/dual enrollment courses.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Expose students to various career pathways within their designed career clusters.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99390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structures for students to navigate the postsecondary system including researching/visiting colleges, completing college applications, entrance exams, and FAFSA.</a:t>
                      </a:r>
                    </a:p>
                  </a:txBody>
                  <a:tcPr marL="0" marR="0" marT="13706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382736A-64A7-4642-92FB-020296C70CF4}"/>
              </a:ext>
            </a:extLst>
          </p:cNvPr>
          <p:cNvGrpSpPr/>
          <p:nvPr/>
        </p:nvGrpSpPr>
        <p:grpSpPr>
          <a:xfrm>
            <a:off x="0" y="0"/>
            <a:ext cx="6863897" cy="570862"/>
            <a:chOff x="0" y="-77323"/>
            <a:chExt cx="9153144" cy="761149"/>
          </a:xfrm>
        </p:grpSpPr>
        <p:sp>
          <p:nvSpPr>
            <p:cNvPr id="12" name="Google Shape;60;p8">
              <a:extLst>
                <a:ext uri="{FF2B5EF4-FFF2-40B4-BE49-F238E27FC236}">
                  <a16:creationId xmlns:a16="http://schemas.microsoft.com/office/drawing/2014/main" id="{3C32F7B2-62B6-4EF0-B39E-18440485F4FB}"/>
                </a:ext>
              </a:extLst>
            </p:cNvPr>
            <p:cNvSpPr txBox="1"/>
            <p:nvPr/>
          </p:nvSpPr>
          <p:spPr>
            <a:xfrm>
              <a:off x="719657" y="126126"/>
              <a:ext cx="6041100" cy="55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r>
                <a:rPr lang="en" sz="1800" b="1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STRATEGIC ACTION PLANNING TOOL</a:t>
              </a:r>
              <a:endParaRPr sz="1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" name="Google Shape;61;p8">
              <a:extLst>
                <a:ext uri="{FF2B5EF4-FFF2-40B4-BE49-F238E27FC236}">
                  <a16:creationId xmlns:a16="http://schemas.microsoft.com/office/drawing/2014/main" id="{84F84077-3571-4415-96A7-73979981FFA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387" y="130610"/>
              <a:ext cx="576975" cy="449352"/>
              <a:chOff x="-50232" y="76183"/>
              <a:chExt cx="1449595" cy="1120383"/>
            </a:xfrm>
          </p:grpSpPr>
          <p:grpSp>
            <p:nvGrpSpPr>
              <p:cNvPr id="15" name="Google Shape;62;p8">
                <a:extLst>
                  <a:ext uri="{FF2B5EF4-FFF2-40B4-BE49-F238E27FC236}">
                    <a16:creationId xmlns:a16="http://schemas.microsoft.com/office/drawing/2014/main" id="{C7914754-D3A5-4822-8299-0876E6E2D44C}"/>
                  </a:ext>
                </a:extLst>
              </p:cNvPr>
              <p:cNvGrpSpPr/>
              <p:nvPr/>
            </p:nvGrpSpPr>
            <p:grpSpPr>
              <a:xfrm rot="-5400000">
                <a:off x="114374" y="-88423"/>
                <a:ext cx="1120383" cy="1449595"/>
                <a:chOff x="330080" y="43296"/>
                <a:chExt cx="1260983" cy="1680300"/>
              </a:xfrm>
            </p:grpSpPr>
            <p:sp>
              <p:nvSpPr>
                <p:cNvPr id="25" name="Google Shape;63;p8">
                  <a:extLst>
                    <a:ext uri="{FF2B5EF4-FFF2-40B4-BE49-F238E27FC236}">
                      <a16:creationId xmlns:a16="http://schemas.microsoft.com/office/drawing/2014/main" id="{826C55D3-3677-4CEE-A671-BE1514E4AA5C}"/>
                    </a:ext>
                  </a:extLst>
                </p:cNvPr>
                <p:cNvSpPr/>
                <p:nvPr/>
              </p:nvSpPr>
              <p:spPr>
                <a:xfrm>
                  <a:off x="330080" y="225998"/>
                  <a:ext cx="1260983" cy="1379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4" h="7626" extrusionOk="0">
                      <a:moveTo>
                        <a:pt x="7773" y="3653"/>
                      </a:moveTo>
                      <a:lnTo>
                        <a:pt x="7773" y="3653"/>
                      </a:lnTo>
                      <a:cubicBezTo>
                        <a:pt x="7773" y="1638"/>
                        <a:pt x="6042" y="0"/>
                        <a:pt x="3896" y="0"/>
                      </a:cubicBezTo>
                      <a:cubicBezTo>
                        <a:pt x="1732" y="0"/>
                        <a:pt x="0" y="1638"/>
                        <a:pt x="0" y="3653"/>
                      </a:cubicBezTo>
                      <a:cubicBezTo>
                        <a:pt x="0" y="4932"/>
                        <a:pt x="677" y="6081"/>
                        <a:pt x="1807" y="6758"/>
                      </a:cubicBezTo>
                      <a:cubicBezTo>
                        <a:pt x="2710" y="5291"/>
                        <a:pt x="2710" y="5291"/>
                        <a:pt x="2710" y="5291"/>
                      </a:cubicBezTo>
                      <a:cubicBezTo>
                        <a:pt x="2108" y="4915"/>
                        <a:pt x="1751" y="4311"/>
                        <a:pt x="1751" y="3653"/>
                      </a:cubicBezTo>
                      <a:cubicBezTo>
                        <a:pt x="1751" y="2598"/>
                        <a:pt x="2710" y="1732"/>
                        <a:pt x="3896" y="1732"/>
                      </a:cubicBezTo>
                      <a:cubicBezTo>
                        <a:pt x="5064" y="1732"/>
                        <a:pt x="6023" y="2598"/>
                        <a:pt x="6023" y="3653"/>
                      </a:cubicBezTo>
                      <a:cubicBezTo>
                        <a:pt x="6023" y="4330"/>
                        <a:pt x="5665" y="4932"/>
                        <a:pt x="5026" y="5291"/>
                      </a:cubicBezTo>
                      <a:cubicBezTo>
                        <a:pt x="4535" y="4462"/>
                        <a:pt x="4535" y="4462"/>
                        <a:pt x="4535" y="4462"/>
                      </a:cubicBezTo>
                      <a:cubicBezTo>
                        <a:pt x="3896" y="6966"/>
                        <a:pt x="3896" y="6966"/>
                        <a:pt x="3896" y="6966"/>
                      </a:cubicBezTo>
                      <a:cubicBezTo>
                        <a:pt x="6401" y="7625"/>
                        <a:pt x="6401" y="7625"/>
                        <a:pt x="6401" y="7625"/>
                      </a:cubicBezTo>
                      <a:cubicBezTo>
                        <a:pt x="5912" y="6797"/>
                        <a:pt x="5912" y="6797"/>
                        <a:pt x="5912" y="6797"/>
                      </a:cubicBezTo>
                      <a:cubicBezTo>
                        <a:pt x="7059" y="6137"/>
                        <a:pt x="7773" y="4932"/>
                        <a:pt x="7773" y="3653"/>
                      </a:cubicBezTo>
                    </a:path>
                  </a:pathLst>
                </a:custGeom>
                <a:solidFill>
                  <a:srgbClr val="009EC9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endParaRPr sz="1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64;p8">
                  <a:extLst>
                    <a:ext uri="{FF2B5EF4-FFF2-40B4-BE49-F238E27FC236}">
                      <a16:creationId xmlns:a16="http://schemas.microsoft.com/office/drawing/2014/main" id="{E36A67B6-588D-4FF1-8CD1-F54DBA5D6D16}"/>
                    </a:ext>
                  </a:extLst>
                </p:cNvPr>
                <p:cNvSpPr txBox="1"/>
                <p:nvPr/>
              </p:nvSpPr>
              <p:spPr>
                <a:xfrm rot="5400000">
                  <a:off x="574283" y="782796"/>
                  <a:ext cx="1680300" cy="20130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7150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algn="ctr"/>
                  <a:r>
                    <a:rPr lang="en" sz="375">
                      <a:solidFill>
                        <a:schemeClr val="lt1"/>
                      </a:solidFill>
                      <a:latin typeface="Oswald Medium"/>
                      <a:ea typeface="Oswald Medium"/>
                      <a:cs typeface="Oswald Medium"/>
                      <a:sym typeface="Oswald Medium"/>
                    </a:rPr>
                    <a:t>DEVELOP</a:t>
                  </a:r>
                  <a:endParaRPr sz="225">
                    <a:solidFill>
                      <a:schemeClr val="lt1"/>
                    </a:solidFill>
                    <a:latin typeface="Oswald Medium"/>
                    <a:ea typeface="Oswald Medium"/>
                    <a:cs typeface="Oswald Medium"/>
                    <a:sym typeface="Oswald Medium"/>
                  </a:endParaRPr>
                </a:p>
              </p:txBody>
            </p:sp>
          </p:grpSp>
          <p:pic>
            <p:nvPicPr>
              <p:cNvPr id="16" name="Google Shape;65;p8">
                <a:extLst>
                  <a:ext uri="{FF2B5EF4-FFF2-40B4-BE49-F238E27FC236}">
                    <a16:creationId xmlns:a16="http://schemas.microsoft.com/office/drawing/2014/main" id="{429072F3-6091-482A-887E-C56E132BFAAD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 r="54695"/>
              <a:stretch/>
            </p:blipFill>
            <p:spPr>
              <a:xfrm>
                <a:off x="371925" y="322575"/>
                <a:ext cx="620100" cy="6276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F87C8-8FC8-4DB4-A0C7-2B6AE20814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77323"/>
              <a:ext cx="9153144" cy="91305"/>
            </a:xfrm>
            <a:prstGeom prst="rect">
              <a:avLst/>
            </a:prstGeom>
            <a:solidFill>
              <a:srgbClr val="006A4F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US" sz="1050">
                <a:solidFill>
                  <a:srgbClr val="006A4F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2"/>
          <p:cNvGraphicFramePr/>
          <p:nvPr>
            <p:extLst>
              <p:ext uri="{D42A27DB-BD31-4B8C-83A1-F6EECF244321}">
                <p14:modId xmlns:p14="http://schemas.microsoft.com/office/powerpoint/2010/main" val="3794346644"/>
              </p:ext>
            </p:extLst>
          </p:nvPr>
        </p:nvGraphicFramePr>
        <p:xfrm>
          <a:off x="77559" y="668979"/>
          <a:ext cx="6702882" cy="4206241"/>
        </p:xfrm>
        <a:graphic>
          <a:graphicData uri="http://schemas.openxmlformats.org/drawingml/2006/table">
            <a:tbl>
              <a:tblPr firstRow="1" bandRow="1">
                <a:noFill/>
                <a:tableStyleId>{12C4EB12-655D-4ADF-A6E6-896551395D25}</a:tableStyleId>
              </a:tblPr>
              <a:tblGrid>
                <a:gridCol w="130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136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00000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WORK-BASED LEARNING</a:t>
                      </a:r>
                      <a:endParaRPr sz="900" b="1">
                        <a:solidFill>
                          <a:srgbClr val="00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AF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62">
                <a:tc>
                  <a:txBody>
                    <a:bodyPr/>
                    <a:lstStyle/>
                    <a:p>
                      <a:pPr marL="203200" marR="10160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Standards of Practice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15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Goals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strike="noStrike" cap="none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Strategic Action Steps</a:t>
                      </a:r>
                      <a:endParaRPr sz="900" u="none" strike="noStrike" cap="none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43181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A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743">
                <a:tc rowSpan="2">
                  <a:txBody>
                    <a:bodyPr/>
                    <a:lstStyle/>
                    <a:p>
                      <a:pPr marL="45720" marR="4572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Work-Based Learning Program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</a:t>
                      </a: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 continuum of work-based learning experiences that include career awareness, exploration, and preparation activities that build in sophistication, duration, and intensity. 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Collaborate with AB to develop and execute the WBL plan and calendar.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Schedule WBL activities for all levels within the academy program.</a:t>
                      </a:r>
                    </a:p>
                  </a:txBody>
                  <a:tcPr marL="0" marR="0" marT="34275" marB="3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Solicit student voice and input to guide WBL program planning.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01168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Utilize WBL reflection forms within the WBL Participation Tracker.</a:t>
                      </a:r>
                    </a:p>
                    <a:p>
                      <a:pPr marL="201168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Ensure students complete NAF’s Student Survey each spring.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342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84580"/>
                  </a:ext>
                </a:extLst>
              </a:tr>
              <a:tr h="2220648">
                <a:tc>
                  <a:txBody>
                    <a:bodyPr/>
                    <a:lstStyle/>
                    <a:p>
                      <a:pPr marL="45720" marR="4572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Work-Based Learning Participation &amp; Equity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" marR="45720" lvl="0" indent="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Collect and analyze WBL data at the academy and student levels to ensure equitable student participation.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0" marR="0" marT="3427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01168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the WBL Participation Tracker to collect data on WBL activities at the student level (beyond internships).</a:t>
                      </a:r>
                    </a:p>
                    <a:p>
                      <a:pPr marL="201168" marR="45720" lvl="0" indent="-1714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Analyze individual student participation in WBL activities to ensure equitable participation.</a:t>
                      </a:r>
                    </a:p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Increase internship opportunities through an AB campaign to recruit additional support from community partners and businesses.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Use internship resources in ASH to prepare employers and internship supervisors to host high-quality internships.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Provide training for internship supervisors to complete the Internship Assessment.</a:t>
                      </a:r>
                      <a:endParaRPr sz="800" u="none" strike="noStrike" cap="none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201168" marR="45720" lvl="0" indent="-171450" algn="l" rtl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" sz="800" u="none" strike="noStrike" cap="none">
                          <a:latin typeface="Oswald"/>
                          <a:ea typeface="Oswald"/>
                          <a:cs typeface="Oswald"/>
                          <a:sym typeface="Oswald"/>
                        </a:rPr>
                        <a:t>Conduct mock interviews to improve student readiness for internships.</a:t>
                      </a:r>
                    </a:p>
                  </a:txBody>
                  <a:tcPr marL="0" marR="0" marT="34275" marB="3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69A4DD08-0327-40E1-9F8A-AF7333CF6D41}"/>
              </a:ext>
            </a:extLst>
          </p:cNvPr>
          <p:cNvGrpSpPr/>
          <p:nvPr/>
        </p:nvGrpSpPr>
        <p:grpSpPr>
          <a:xfrm>
            <a:off x="0" y="0"/>
            <a:ext cx="6863897" cy="570862"/>
            <a:chOff x="0" y="-77323"/>
            <a:chExt cx="9153144" cy="761149"/>
          </a:xfrm>
        </p:grpSpPr>
        <p:sp>
          <p:nvSpPr>
            <p:cNvPr id="12" name="Google Shape;60;p8">
              <a:extLst>
                <a:ext uri="{FF2B5EF4-FFF2-40B4-BE49-F238E27FC236}">
                  <a16:creationId xmlns:a16="http://schemas.microsoft.com/office/drawing/2014/main" id="{947318A4-130B-470D-A4D9-B70318F7EF6D}"/>
                </a:ext>
              </a:extLst>
            </p:cNvPr>
            <p:cNvSpPr txBox="1"/>
            <p:nvPr/>
          </p:nvSpPr>
          <p:spPr>
            <a:xfrm>
              <a:off x="719657" y="126126"/>
              <a:ext cx="6041100" cy="55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r>
                <a:rPr lang="en" sz="1800" b="1">
                  <a:solidFill>
                    <a:srgbClr val="006A4F"/>
                  </a:solidFill>
                  <a:latin typeface="Oswald"/>
                  <a:ea typeface="Oswald"/>
                  <a:cs typeface="Oswald"/>
                  <a:sym typeface="Oswald"/>
                </a:rPr>
                <a:t>STRATEGIC ACTION PLANNING TOOL</a:t>
              </a:r>
              <a:endParaRPr sz="1800" b="1">
                <a:solidFill>
                  <a:srgbClr val="006A4F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" name="Google Shape;61;p8">
              <a:extLst>
                <a:ext uri="{FF2B5EF4-FFF2-40B4-BE49-F238E27FC236}">
                  <a16:creationId xmlns:a16="http://schemas.microsoft.com/office/drawing/2014/main" id="{BF07349B-0E70-4ACA-9083-845BFBD8812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387" y="130610"/>
              <a:ext cx="576975" cy="449352"/>
              <a:chOff x="-50232" y="76183"/>
              <a:chExt cx="1449595" cy="1120383"/>
            </a:xfrm>
          </p:grpSpPr>
          <p:grpSp>
            <p:nvGrpSpPr>
              <p:cNvPr id="15" name="Google Shape;62;p8">
                <a:extLst>
                  <a:ext uri="{FF2B5EF4-FFF2-40B4-BE49-F238E27FC236}">
                    <a16:creationId xmlns:a16="http://schemas.microsoft.com/office/drawing/2014/main" id="{79FE5784-2587-43C9-8652-4B24D5BA79BE}"/>
                  </a:ext>
                </a:extLst>
              </p:cNvPr>
              <p:cNvGrpSpPr/>
              <p:nvPr/>
            </p:nvGrpSpPr>
            <p:grpSpPr>
              <a:xfrm rot="-5400000">
                <a:off x="114374" y="-88423"/>
                <a:ext cx="1120383" cy="1449595"/>
                <a:chOff x="330080" y="43296"/>
                <a:chExt cx="1260983" cy="1680300"/>
              </a:xfrm>
            </p:grpSpPr>
            <p:sp>
              <p:nvSpPr>
                <p:cNvPr id="25" name="Google Shape;63;p8">
                  <a:extLst>
                    <a:ext uri="{FF2B5EF4-FFF2-40B4-BE49-F238E27FC236}">
                      <a16:creationId xmlns:a16="http://schemas.microsoft.com/office/drawing/2014/main" id="{15EFB60A-6CB7-4058-A1E4-16A857F58EE1}"/>
                    </a:ext>
                  </a:extLst>
                </p:cNvPr>
                <p:cNvSpPr/>
                <p:nvPr/>
              </p:nvSpPr>
              <p:spPr>
                <a:xfrm>
                  <a:off x="330080" y="225998"/>
                  <a:ext cx="1260983" cy="1379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4" h="7626" extrusionOk="0">
                      <a:moveTo>
                        <a:pt x="7773" y="3653"/>
                      </a:moveTo>
                      <a:lnTo>
                        <a:pt x="7773" y="3653"/>
                      </a:lnTo>
                      <a:cubicBezTo>
                        <a:pt x="7773" y="1638"/>
                        <a:pt x="6042" y="0"/>
                        <a:pt x="3896" y="0"/>
                      </a:cubicBezTo>
                      <a:cubicBezTo>
                        <a:pt x="1732" y="0"/>
                        <a:pt x="0" y="1638"/>
                        <a:pt x="0" y="3653"/>
                      </a:cubicBezTo>
                      <a:cubicBezTo>
                        <a:pt x="0" y="4932"/>
                        <a:pt x="677" y="6081"/>
                        <a:pt x="1807" y="6758"/>
                      </a:cubicBezTo>
                      <a:cubicBezTo>
                        <a:pt x="2710" y="5291"/>
                        <a:pt x="2710" y="5291"/>
                        <a:pt x="2710" y="5291"/>
                      </a:cubicBezTo>
                      <a:cubicBezTo>
                        <a:pt x="2108" y="4915"/>
                        <a:pt x="1751" y="4311"/>
                        <a:pt x="1751" y="3653"/>
                      </a:cubicBezTo>
                      <a:cubicBezTo>
                        <a:pt x="1751" y="2598"/>
                        <a:pt x="2710" y="1732"/>
                        <a:pt x="3896" y="1732"/>
                      </a:cubicBezTo>
                      <a:cubicBezTo>
                        <a:pt x="5064" y="1732"/>
                        <a:pt x="6023" y="2598"/>
                        <a:pt x="6023" y="3653"/>
                      </a:cubicBezTo>
                      <a:cubicBezTo>
                        <a:pt x="6023" y="4330"/>
                        <a:pt x="5665" y="4932"/>
                        <a:pt x="5026" y="5291"/>
                      </a:cubicBezTo>
                      <a:cubicBezTo>
                        <a:pt x="4535" y="4462"/>
                        <a:pt x="4535" y="4462"/>
                        <a:pt x="4535" y="4462"/>
                      </a:cubicBezTo>
                      <a:cubicBezTo>
                        <a:pt x="3896" y="6966"/>
                        <a:pt x="3896" y="6966"/>
                        <a:pt x="3896" y="6966"/>
                      </a:cubicBezTo>
                      <a:cubicBezTo>
                        <a:pt x="6401" y="7625"/>
                        <a:pt x="6401" y="7625"/>
                        <a:pt x="6401" y="7625"/>
                      </a:cubicBezTo>
                      <a:cubicBezTo>
                        <a:pt x="5912" y="6797"/>
                        <a:pt x="5912" y="6797"/>
                        <a:pt x="5912" y="6797"/>
                      </a:cubicBezTo>
                      <a:cubicBezTo>
                        <a:pt x="7059" y="6137"/>
                        <a:pt x="7773" y="4932"/>
                        <a:pt x="7773" y="3653"/>
                      </a:cubicBezTo>
                    </a:path>
                  </a:pathLst>
                </a:custGeom>
                <a:solidFill>
                  <a:srgbClr val="009EC9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endParaRPr sz="1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64;p8">
                  <a:extLst>
                    <a:ext uri="{FF2B5EF4-FFF2-40B4-BE49-F238E27FC236}">
                      <a16:creationId xmlns:a16="http://schemas.microsoft.com/office/drawing/2014/main" id="{F7D237B3-3709-4591-8E87-19E85043A312}"/>
                    </a:ext>
                  </a:extLst>
                </p:cNvPr>
                <p:cNvSpPr txBox="1"/>
                <p:nvPr/>
              </p:nvSpPr>
              <p:spPr>
                <a:xfrm rot="5400000">
                  <a:off x="574283" y="782796"/>
                  <a:ext cx="1680300" cy="20130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7150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algn="ctr"/>
                  <a:r>
                    <a:rPr lang="en" sz="375">
                      <a:solidFill>
                        <a:schemeClr val="lt1"/>
                      </a:solidFill>
                      <a:latin typeface="Oswald Medium"/>
                      <a:ea typeface="Oswald Medium"/>
                      <a:cs typeface="Oswald Medium"/>
                      <a:sym typeface="Oswald Medium"/>
                    </a:rPr>
                    <a:t>DEVELOP</a:t>
                  </a:r>
                  <a:endParaRPr sz="225">
                    <a:solidFill>
                      <a:schemeClr val="lt1"/>
                    </a:solidFill>
                    <a:latin typeface="Oswald Medium"/>
                    <a:ea typeface="Oswald Medium"/>
                    <a:cs typeface="Oswald Medium"/>
                    <a:sym typeface="Oswald Medium"/>
                  </a:endParaRPr>
                </a:p>
              </p:txBody>
            </p:sp>
          </p:grpSp>
          <p:pic>
            <p:nvPicPr>
              <p:cNvPr id="16" name="Google Shape;65;p8">
                <a:extLst>
                  <a:ext uri="{FF2B5EF4-FFF2-40B4-BE49-F238E27FC236}">
                    <a16:creationId xmlns:a16="http://schemas.microsoft.com/office/drawing/2014/main" id="{80F6661A-6B35-4032-A7EA-24A9F35D9C4B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 r="54695"/>
              <a:stretch/>
            </p:blipFill>
            <p:spPr>
              <a:xfrm>
                <a:off x="371925" y="322575"/>
                <a:ext cx="620100" cy="6276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F83F1C-DAAC-4676-8200-BE090D6FF7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77323"/>
              <a:ext cx="9153144" cy="91305"/>
            </a:xfrm>
            <a:prstGeom prst="rect">
              <a:avLst/>
            </a:prstGeom>
            <a:solidFill>
              <a:srgbClr val="006A4F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US" sz="1050">
                <a:solidFill>
                  <a:srgbClr val="006A4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1431</Words>
  <Application>Microsoft Office PowerPoint</Application>
  <PresentationFormat>Custom</PresentationFormat>
  <Paragraphs>122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Oswald</vt:lpstr>
      <vt:lpstr>Arial</vt:lpstr>
      <vt:lpstr>Oswald SemiBold</vt:lpstr>
      <vt:lpstr>Calibri</vt:lpstr>
      <vt:lpstr>Oswald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Johnson</dc:creator>
  <cp:lastModifiedBy>Laurie Johnson</cp:lastModifiedBy>
  <cp:revision>1</cp:revision>
  <dcterms:modified xsi:type="dcterms:W3CDTF">2023-06-29T02:19:08Z</dcterms:modified>
</cp:coreProperties>
</file>