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985000" cy="92837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ill Sans" panose="020B0604020202020204" charset="0"/>
      <p:regular r:id="rId15"/>
      <p:bold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H0JO095/Ylv/d8V/p6aLtlVu8P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Laper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05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://www.naf.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/>
          <p:nvPr/>
        </p:nvSpPr>
        <p:spPr>
          <a:xfrm>
            <a:off x="0" y="3120571"/>
            <a:ext cx="12192000" cy="3737429"/>
          </a:xfrm>
          <a:prstGeom prst="rect">
            <a:avLst/>
          </a:prstGeom>
          <a:gradFill>
            <a:gsLst>
              <a:gs pos="0">
                <a:srgbClr val="2CA439"/>
              </a:gs>
              <a:gs pos="100000">
                <a:srgbClr val="006A4F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742950" y="2270581"/>
            <a:ext cx="11223172" cy="74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2"/>
          </p:nvPr>
        </p:nvSpPr>
        <p:spPr>
          <a:xfrm>
            <a:off x="742950" y="3228975"/>
            <a:ext cx="11223625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body" idx="3"/>
          </p:nvPr>
        </p:nvSpPr>
        <p:spPr>
          <a:xfrm>
            <a:off x="7176635" y="4774292"/>
            <a:ext cx="4789487" cy="61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4"/>
          </p:nvPr>
        </p:nvSpPr>
        <p:spPr>
          <a:xfrm>
            <a:off x="8346622" y="5422645"/>
            <a:ext cx="3619500" cy="55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5"/>
          </p:nvPr>
        </p:nvSpPr>
        <p:spPr>
          <a:xfrm>
            <a:off x="8346622" y="5972598"/>
            <a:ext cx="3619500" cy="55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9010" y="420680"/>
            <a:ext cx="3730752" cy="112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0" y="0"/>
            <a:ext cx="12204700" cy="6854434"/>
          </a:xfrm>
          <a:prstGeom prst="rect">
            <a:avLst/>
          </a:prstGeom>
          <a:gradFill>
            <a:gsLst>
              <a:gs pos="0">
                <a:srgbClr val="2CA439"/>
              </a:gs>
              <a:gs pos="100000">
                <a:srgbClr val="006A4F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" y="5798527"/>
            <a:ext cx="2539282" cy="768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12"/>
          <p:cNvCxnSpPr/>
          <p:nvPr/>
        </p:nvCxnSpPr>
        <p:spPr>
          <a:xfrm>
            <a:off x="356333" y="682870"/>
            <a:ext cx="11426092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355600" y="37149"/>
            <a:ext cx="11426825" cy="59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355600" y="768596"/>
            <a:ext cx="11426825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">
  <p:cSld name="Body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9725" y="5807334"/>
            <a:ext cx="2539283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434975" y="116793"/>
            <a:ext cx="11220450" cy="52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9598"/>
              </a:buClr>
              <a:buSzPts val="2800"/>
              <a:buFont typeface="Arial"/>
              <a:buNone/>
              <a:defRPr sz="2800" b="0" i="1" u="none" strike="noStrike" cap="none">
                <a:solidFill>
                  <a:srgbClr val="9395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7" name="Google Shape;27;p13"/>
          <p:cNvCxnSpPr/>
          <p:nvPr/>
        </p:nvCxnSpPr>
        <p:spPr>
          <a:xfrm>
            <a:off x="434975" y="696685"/>
            <a:ext cx="11220450" cy="0"/>
          </a:xfrm>
          <a:prstGeom prst="straightConnector1">
            <a:avLst/>
          </a:prstGeom>
          <a:noFill/>
          <a:ln w="19050" cap="flat" cmpd="sng">
            <a:solidFill>
              <a:srgbClr val="9395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2289175" y="1023953"/>
            <a:ext cx="9366250" cy="451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/>
          <p:nvPr/>
        </p:nvSpPr>
        <p:spPr>
          <a:xfrm>
            <a:off x="0" y="2857501"/>
            <a:ext cx="12192000" cy="4000500"/>
          </a:xfrm>
          <a:prstGeom prst="rect">
            <a:avLst/>
          </a:prstGeom>
          <a:gradFill>
            <a:gsLst>
              <a:gs pos="0">
                <a:srgbClr val="2CA439"/>
              </a:gs>
              <a:gs pos="100000">
                <a:srgbClr val="006A4F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9074739" y="1066006"/>
            <a:ext cx="1364661" cy="56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 u="sng">
                <a:solidFill>
                  <a:srgbClr val="009EC9"/>
                </a:solidFill>
                <a:latin typeface="Tahoma"/>
                <a:ea typeface="Tahoma"/>
                <a:cs typeface="Tahoma"/>
                <a:sym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naf.org</a:t>
            </a:r>
            <a:endParaRPr sz="3000" i="1">
              <a:solidFill>
                <a:srgbClr val="009EC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Google Shape;32;p14"/>
          <p:cNvSpPr/>
          <p:nvPr/>
        </p:nvSpPr>
        <p:spPr>
          <a:xfrm>
            <a:off x="689788" y="3323796"/>
            <a:ext cx="7848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CONNECT WITH US</a:t>
            </a:r>
            <a:endParaRPr/>
          </a:p>
        </p:txBody>
      </p:sp>
      <p:sp>
        <p:nvSpPr>
          <p:cNvPr id="33" name="Google Shape;33;p14"/>
          <p:cNvSpPr/>
          <p:nvPr/>
        </p:nvSpPr>
        <p:spPr>
          <a:xfrm>
            <a:off x="1657350" y="3971066"/>
            <a:ext cx="7696200" cy="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/NAFCareerAcads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1631950" y="4580665"/>
            <a:ext cx="7696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@NAFCareerAcads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" name="Google Shape;35;p14"/>
          <p:cNvSpPr/>
          <p:nvPr/>
        </p:nvSpPr>
        <p:spPr>
          <a:xfrm>
            <a:off x="1657350" y="5244238"/>
            <a:ext cx="76962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@NAFCareerAcads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1631950" y="5815739"/>
            <a:ext cx="7696200" cy="43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naf.org/LinkedIn</a:t>
            </a:r>
            <a:endParaRPr/>
          </a:p>
        </p:txBody>
      </p:sp>
      <p:pic>
        <p:nvPicPr>
          <p:cNvPr id="37" name="Google Shape;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788" y="674690"/>
            <a:ext cx="4455709" cy="134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271" y="3963980"/>
            <a:ext cx="438912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6271" y="5244238"/>
            <a:ext cx="438912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7034" y="4604109"/>
            <a:ext cx="438912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5321" y="5851552"/>
            <a:ext cx="402336" cy="402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with Chart">
  <p:cSld name="Body Slide with Char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9725" y="5807334"/>
            <a:ext cx="2539283" cy="7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434975" y="116793"/>
            <a:ext cx="11220450" cy="52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9598"/>
              </a:buClr>
              <a:buSzPts val="2800"/>
              <a:buFont typeface="Arial"/>
              <a:buNone/>
              <a:defRPr sz="2800" b="0" i="1" u="none" strike="noStrike" cap="none">
                <a:solidFill>
                  <a:srgbClr val="9395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5" name="Google Shape;45;p15"/>
          <p:cNvCxnSpPr/>
          <p:nvPr/>
        </p:nvCxnSpPr>
        <p:spPr>
          <a:xfrm>
            <a:off x="434975" y="696685"/>
            <a:ext cx="11220450" cy="0"/>
          </a:xfrm>
          <a:prstGeom prst="straightConnector1">
            <a:avLst/>
          </a:prstGeom>
          <a:noFill/>
          <a:ln w="19050" cap="flat" cmpd="sng">
            <a:solidFill>
              <a:srgbClr val="9395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" name="Google Shape;46;p15"/>
          <p:cNvSpPr>
            <a:spLocks noGrp="1"/>
          </p:cNvSpPr>
          <p:nvPr>
            <p:ph type="chart" idx="2"/>
          </p:nvPr>
        </p:nvSpPr>
        <p:spPr>
          <a:xfrm>
            <a:off x="2476499" y="899460"/>
            <a:ext cx="9178925" cy="47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body" idx="1"/>
          </p:nvPr>
        </p:nvSpPr>
        <p:spPr>
          <a:xfrm>
            <a:off x="399245" y="2270581"/>
            <a:ext cx="11566877" cy="74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A4F"/>
              </a:buClr>
              <a:buSzPts val="4400"/>
              <a:buNone/>
            </a:pPr>
            <a:r>
              <a:rPr lang="en-US" b="1">
                <a:solidFill>
                  <a:srgbClr val="006A4F"/>
                </a:solidFill>
              </a:rPr>
              <a:t>How to Write a Resume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A9A26-BB61-421E-9009-43825186AF5C}"/>
              </a:ext>
            </a:extLst>
          </p:cNvPr>
          <p:cNvSpPr txBox="1"/>
          <p:nvPr/>
        </p:nvSpPr>
        <p:spPr>
          <a:xfrm>
            <a:off x="10935784" y="6611779"/>
            <a:ext cx="1030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>
            <a:spLocks noGrp="1"/>
          </p:cNvSpPr>
          <p:nvPr>
            <p:ph type="body" idx="1"/>
          </p:nvPr>
        </p:nvSpPr>
        <p:spPr>
          <a:xfrm>
            <a:off x="355600" y="37149"/>
            <a:ext cx="11426825" cy="59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/>
              <a:t>How to Write a Resume</a:t>
            </a:r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body" idx="2"/>
          </p:nvPr>
        </p:nvSpPr>
        <p:spPr>
          <a:xfrm>
            <a:off x="355600" y="1247334"/>
            <a:ext cx="11426825" cy="3739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dirty="0"/>
              <a:t>Agenda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/>
              <a:t>Resume Definition and Purpose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/>
              <a:t>Resume Components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Headings and Experience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Resume Rough Draft 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Detailing Experiences with Action Verbs and Quantities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/>
              <a:t>Resume Style and Tips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/>
              <a:t>Resume Work Time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endParaRPr dirty="0"/>
          </a:p>
          <a:p>
            <a:pPr marL="5715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>
            <a:spLocks noGrp="1"/>
          </p:cNvSpPr>
          <p:nvPr>
            <p:ph type="body" idx="1"/>
          </p:nvPr>
        </p:nvSpPr>
        <p:spPr>
          <a:xfrm>
            <a:off x="434975" y="116793"/>
            <a:ext cx="11220450" cy="52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2800"/>
              <a:buNone/>
            </a:pPr>
            <a:r>
              <a:rPr lang="en-US"/>
              <a:t>What is a resume?</a:t>
            </a:r>
            <a:endParaRPr/>
          </a:p>
        </p:txBody>
      </p:sp>
      <p:sp>
        <p:nvSpPr>
          <p:cNvPr id="65" name="Google Shape;65;p3"/>
          <p:cNvSpPr txBox="1"/>
          <p:nvPr/>
        </p:nvSpPr>
        <p:spPr>
          <a:xfrm>
            <a:off x="609600" y="1066800"/>
            <a:ext cx="8229600" cy="48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Pronounced “</a:t>
            </a:r>
            <a:r>
              <a:rPr lang="en-US" sz="3200" b="0" i="0" u="none" strike="noStrike" cap="none" dirty="0" err="1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rez</a:t>
            </a:r>
            <a:r>
              <a:rPr lang="en-US" sz="32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-uh-may”</a:t>
            </a:r>
            <a:endParaRPr sz="3200" b="0" i="0" u="none" strike="noStrike" cap="none" dirty="0">
              <a:solidFill>
                <a:srgbClr val="006A4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Summarizes your </a:t>
            </a:r>
            <a:r>
              <a:rPr lang="en-US" sz="3200" b="0" i="1" u="sng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relevant</a:t>
            </a:r>
            <a:r>
              <a:rPr lang="en-US" sz="32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 education</a:t>
            </a:r>
            <a:r>
              <a:rPr lang="en-US" sz="32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work experienc</a:t>
            </a:r>
            <a:r>
              <a:rPr lang="en-US" sz="32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n-US" sz="32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, special skills, interests, and activities</a:t>
            </a:r>
            <a:endParaRPr sz="3200" b="0" i="0" u="none" strike="noStrike" cap="none" dirty="0">
              <a:solidFill>
                <a:srgbClr val="006A4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First impression to potential employer, </a:t>
            </a:r>
            <a:r>
              <a:rPr lang="en-US" sz="32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sometimes used in lieu of a full application (especially for high school jobs!)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6A4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6" name="Google Shape;66;p3" descr="C:\Documents and Settings\shickert\Local Settings\Temporary Internet Files\Content.IE5\LBMLLUE8\MP900443228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0" y="2541084"/>
            <a:ext cx="2486891" cy="3725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body" idx="1"/>
          </p:nvPr>
        </p:nvSpPr>
        <p:spPr>
          <a:xfrm>
            <a:off x="434975" y="116793"/>
            <a:ext cx="11220450" cy="52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2800"/>
              <a:buNone/>
            </a:pPr>
            <a:r>
              <a:rPr lang="en-US"/>
              <a:t>What do I include?</a:t>
            </a:r>
            <a:endParaRPr/>
          </a:p>
        </p:txBody>
      </p:sp>
      <p:sp>
        <p:nvSpPr>
          <p:cNvPr id="72" name="Google Shape;72;p4"/>
          <p:cNvSpPr txBox="1"/>
          <p:nvPr/>
        </p:nvSpPr>
        <p:spPr>
          <a:xfrm>
            <a:off x="228600" y="839676"/>
            <a:ext cx="10505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Contact </a:t>
            </a:r>
            <a:r>
              <a:rPr lang="en-US" sz="28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nformation (</a:t>
            </a:r>
            <a:r>
              <a:rPr lang="en-US" sz="28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ame, </a:t>
            </a:r>
            <a:r>
              <a:rPr lang="en-US" sz="28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ddress, </a:t>
            </a:r>
            <a:r>
              <a:rPr lang="en-US" sz="28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elephone </a:t>
            </a:r>
            <a:r>
              <a:rPr lang="en-US" sz="28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umber, </a:t>
            </a:r>
            <a:r>
              <a:rPr lang="en-US" sz="280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professional</a:t>
            </a:r>
            <a:r>
              <a:rPr lang="en-US" sz="2800" b="0" i="1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email address)</a:t>
            </a:r>
            <a:endParaRPr dirty="0"/>
          </a:p>
          <a:p>
            <a:pPr marL="457200" marR="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Relevant </a:t>
            </a:r>
            <a:r>
              <a:rPr lang="en-US" sz="28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ourses</a:t>
            </a:r>
            <a:r>
              <a:rPr lang="en-US" sz="28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, p</a:t>
            </a: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rojects, </a:t>
            </a:r>
            <a:r>
              <a:rPr lang="en-US" sz="28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h</a:t>
            </a: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onors, and awards</a:t>
            </a:r>
            <a:endParaRPr dirty="0"/>
          </a:p>
          <a:p>
            <a:pPr marL="457200" marR="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GPA (if </a:t>
            </a:r>
            <a:r>
              <a:rPr lang="en-US" sz="28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this is a positive reflection of your academic record</a:t>
            </a: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dirty="0"/>
          </a:p>
          <a:p>
            <a:pPr marL="457200" marR="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Relevant </a:t>
            </a:r>
            <a:r>
              <a:rPr lang="en-US" sz="28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xperiences (paid and unpaid)</a:t>
            </a:r>
            <a:endParaRPr dirty="0"/>
          </a:p>
          <a:p>
            <a:pPr marL="4572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Extracurricular activities</a:t>
            </a:r>
            <a:endParaRPr dirty="0"/>
          </a:p>
          <a:p>
            <a:pPr marL="4572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After</a:t>
            </a:r>
            <a:r>
              <a:rPr lang="en-US" sz="28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school jobs</a:t>
            </a:r>
            <a:endParaRPr dirty="0"/>
          </a:p>
          <a:p>
            <a:pPr marL="4572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Volunteer experiences</a:t>
            </a:r>
            <a:endParaRPr dirty="0"/>
          </a:p>
          <a:p>
            <a:pPr marL="457200" marR="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Soft s</a:t>
            </a: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kills, </a:t>
            </a:r>
            <a:r>
              <a:rPr lang="en-US" sz="28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28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nterests</a:t>
            </a:r>
            <a:r>
              <a:rPr lang="en-US" sz="28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, and other relevant information (such as certifications or language proficiencies)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/>
          <p:nvPr/>
        </p:nvSpPr>
        <p:spPr>
          <a:xfrm>
            <a:off x="7445375" y="749200"/>
            <a:ext cx="4172400" cy="60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Although the two descriptions of previous work experience are very similar, there are key differences in </a:t>
            </a:r>
            <a:r>
              <a:rPr lang="en-US" sz="20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phrasing</a:t>
            </a:r>
            <a:r>
              <a:rPr lang="en-US" sz="20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-US" sz="20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impact</a:t>
            </a:r>
            <a:r>
              <a:rPr lang="en-US" sz="20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that make the second example sound much stronger than the first.</a:t>
            </a:r>
            <a:endParaRPr sz="20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The use of active verbs like </a:t>
            </a:r>
            <a:r>
              <a:rPr lang="en-US" sz="20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“managed”</a:t>
            </a:r>
            <a:r>
              <a:rPr lang="en-US" sz="20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-US" sz="20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“collaborated”</a:t>
            </a:r>
            <a:r>
              <a:rPr lang="en-US" sz="20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instead of weaker verbs like </a:t>
            </a:r>
            <a:r>
              <a:rPr lang="en-US" sz="20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“moved”</a:t>
            </a:r>
            <a:r>
              <a:rPr lang="en-US" sz="20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-US" sz="20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“attended”</a:t>
            </a:r>
            <a:r>
              <a:rPr lang="en-US" sz="20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emphasizes the applicant’s role, while a quantifiable impact (</a:t>
            </a:r>
            <a:r>
              <a:rPr lang="en-US" sz="20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“researched 12 companies” </a:t>
            </a:r>
            <a:r>
              <a:rPr lang="en-US" sz="20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instead of </a:t>
            </a:r>
            <a:r>
              <a:rPr lang="en-US" sz="2000" b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“Internet searches”</a:t>
            </a:r>
            <a:r>
              <a:rPr lang="en-US" sz="200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) provides a better picture of the applicant’s abilities and experience.</a:t>
            </a:r>
            <a:endParaRPr sz="20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79;p6"/>
          <p:cNvSpPr txBox="1">
            <a:spLocks noGrp="1"/>
          </p:cNvSpPr>
          <p:nvPr>
            <p:ph type="body" idx="1"/>
          </p:nvPr>
        </p:nvSpPr>
        <p:spPr>
          <a:xfrm>
            <a:off x="434975" y="116793"/>
            <a:ext cx="11220450" cy="52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2800"/>
              <a:buNone/>
            </a:pPr>
            <a:r>
              <a:rPr lang="en-US"/>
              <a:t>Who would you hire?</a:t>
            </a:r>
            <a:endParaRPr/>
          </a:p>
        </p:txBody>
      </p:sp>
      <p:sp>
        <p:nvSpPr>
          <p:cNvPr id="80" name="Google Shape;80;p6"/>
          <p:cNvSpPr txBox="1"/>
          <p:nvPr/>
        </p:nvSpPr>
        <p:spPr>
          <a:xfrm>
            <a:off x="566850" y="825400"/>
            <a:ext cx="62484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Experience:</a:t>
            </a:r>
            <a:endParaRPr sz="2000" b="1" dirty="0">
              <a:solidFill>
                <a:srgbClr val="006A4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Acme Associates</a:t>
            </a:r>
            <a:r>
              <a:rPr lang="en-US" sz="20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, Technology Assistant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Moved computer files between folders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Attended group meetings; took notes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Internet searches for supervisor for presentation</a:t>
            </a:r>
            <a:endParaRPr dirty="0"/>
          </a:p>
        </p:txBody>
      </p:sp>
      <p:sp>
        <p:nvSpPr>
          <p:cNvPr id="81" name="Google Shape;81;p6"/>
          <p:cNvSpPr txBox="1"/>
          <p:nvPr/>
        </p:nvSpPr>
        <p:spPr>
          <a:xfrm>
            <a:off x="566850" y="3417698"/>
            <a:ext cx="6248400" cy="247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Experience: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Acme Paper Company, </a:t>
            </a:r>
            <a:r>
              <a:rPr lang="en-US" sz="20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Technology Assistant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Managed confidential company documents 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Collaborated weekly with Information Technology Department 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Researched 12 companies in preparation for supervisor’s presentation</a:t>
            </a:r>
            <a:endParaRPr sz="2000" dirty="0">
              <a:solidFill>
                <a:srgbClr val="006A4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" name="Google Shape;82;p6"/>
          <p:cNvSpPr txBox="1"/>
          <p:nvPr/>
        </p:nvSpPr>
        <p:spPr>
          <a:xfrm>
            <a:off x="2483379" y="2530175"/>
            <a:ext cx="1438500" cy="11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32B04A"/>
                </a:solidFill>
                <a:latin typeface="Tahoma"/>
                <a:ea typeface="Tahoma"/>
                <a:cs typeface="Tahoma"/>
                <a:sym typeface="Tahoma"/>
              </a:rPr>
              <a:t>vs</a:t>
            </a:r>
            <a:endParaRPr/>
          </a:p>
        </p:txBody>
      </p:sp>
      <p:cxnSp>
        <p:nvCxnSpPr>
          <p:cNvPr id="83" name="Google Shape;83;p6"/>
          <p:cNvCxnSpPr/>
          <p:nvPr/>
        </p:nvCxnSpPr>
        <p:spPr>
          <a:xfrm>
            <a:off x="6772200" y="1052725"/>
            <a:ext cx="14700" cy="5415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/>
        </p:nvSpPr>
        <p:spPr>
          <a:xfrm>
            <a:off x="1025235" y="3657600"/>
            <a:ext cx="8104909" cy="268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Detailing Experiences with </a:t>
            </a:r>
            <a:r>
              <a:rPr lang="en-US" sz="2800" b="1" dirty="0">
                <a:solidFill>
                  <a:srgbClr val="32B04A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Amounts</a:t>
            </a:r>
            <a:endParaRPr dirty="0"/>
          </a:p>
          <a:p>
            <a:pPr marL="9144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800"/>
              <a:buFont typeface="Arial"/>
              <a:buChar char="•"/>
            </a:pPr>
            <a:r>
              <a:rPr lang="en-US" sz="2800" i="1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How much?</a:t>
            </a:r>
            <a:endParaRPr dirty="0"/>
          </a:p>
          <a:p>
            <a:pPr marL="9144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800"/>
              <a:buFont typeface="Arial"/>
              <a:buChar char="•"/>
            </a:pPr>
            <a:r>
              <a:rPr lang="en-US" sz="2800" i="1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How many times?</a:t>
            </a:r>
            <a:endParaRPr dirty="0"/>
          </a:p>
          <a:p>
            <a:pPr marL="9144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2800"/>
              <a:buFont typeface="Arial"/>
              <a:buChar char="•"/>
            </a:pPr>
            <a:r>
              <a:rPr lang="en-US" sz="2800" i="1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How many people?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 dirty="0">
              <a:solidFill>
                <a:srgbClr val="006A4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rgbClr val="006A4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" name="Google Shape;89;p7"/>
          <p:cNvSpPr txBox="1"/>
          <p:nvPr/>
        </p:nvSpPr>
        <p:spPr>
          <a:xfrm>
            <a:off x="1025235" y="1103055"/>
            <a:ext cx="8104909" cy="289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Detailing Experiences with </a:t>
            </a:r>
            <a:r>
              <a:rPr lang="en-US" sz="2800" b="1" dirty="0">
                <a:solidFill>
                  <a:srgbClr val="32B04A"/>
                </a:solidFill>
                <a:latin typeface="Tahoma"/>
                <a:ea typeface="Tahoma"/>
                <a:cs typeface="Tahoma"/>
                <a:sym typeface="Tahoma"/>
              </a:rPr>
              <a:t>Action</a:t>
            </a:r>
            <a:r>
              <a:rPr lang="en-US" sz="2800" b="1" i="1" dirty="0">
                <a:solidFill>
                  <a:srgbClr val="32B04A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dirty="0">
                <a:solidFill>
                  <a:srgbClr val="32B04A"/>
                </a:solidFill>
                <a:latin typeface="Tahoma"/>
                <a:ea typeface="Tahoma"/>
                <a:cs typeface="Tahoma"/>
                <a:sym typeface="Tahoma"/>
              </a:rPr>
              <a:t>Verbs</a:t>
            </a:r>
            <a:endParaRPr dirty="0"/>
          </a:p>
          <a:p>
            <a:pPr marL="914400" lvl="3" indent="-457200">
              <a:lnSpc>
                <a:spcPct val="90000"/>
              </a:lnSpc>
              <a:spcBef>
                <a:spcPts val="1000"/>
              </a:spcBef>
              <a:buClr>
                <a:srgbClr val="006A4F"/>
              </a:buClr>
              <a:buSzPts val="2800"/>
              <a:buFont typeface="Arial"/>
              <a:buChar char="•"/>
            </a:pPr>
            <a:r>
              <a:rPr lang="en-US" sz="2800" i="1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Managed</a:t>
            </a:r>
            <a:endParaRPr dirty="0"/>
          </a:p>
          <a:p>
            <a:pPr marL="914400" lvl="3" indent="-457200">
              <a:lnSpc>
                <a:spcPct val="90000"/>
              </a:lnSpc>
              <a:spcBef>
                <a:spcPts val="1000"/>
              </a:spcBef>
              <a:buClr>
                <a:srgbClr val="006A4F"/>
              </a:buClr>
              <a:buSzPts val="2800"/>
              <a:buFont typeface="Arial"/>
              <a:buChar char="•"/>
            </a:pPr>
            <a:r>
              <a:rPr lang="en-US" sz="2800" i="1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Organized</a:t>
            </a:r>
            <a:endParaRPr dirty="0"/>
          </a:p>
          <a:p>
            <a:pPr marL="914400" lvl="3" indent="-457200">
              <a:lnSpc>
                <a:spcPct val="90000"/>
              </a:lnSpc>
              <a:spcBef>
                <a:spcPts val="1000"/>
              </a:spcBef>
              <a:buClr>
                <a:srgbClr val="006A4F"/>
              </a:buClr>
              <a:buSzPts val="2800"/>
              <a:buFont typeface="Arial"/>
              <a:buChar char="•"/>
            </a:pPr>
            <a:r>
              <a:rPr lang="en-US" sz="2800" i="1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Created</a:t>
            </a:r>
            <a:endParaRPr dirty="0"/>
          </a:p>
          <a:p>
            <a:pPr marL="914400" lvl="3" indent="-457200">
              <a:lnSpc>
                <a:spcPct val="90000"/>
              </a:lnSpc>
              <a:spcBef>
                <a:spcPts val="1000"/>
              </a:spcBef>
              <a:buClr>
                <a:srgbClr val="006A4F"/>
              </a:buClr>
              <a:buSzPts val="2800"/>
              <a:buFont typeface="Arial"/>
              <a:buChar char="•"/>
            </a:pPr>
            <a:r>
              <a:rPr lang="en-US" sz="2800" i="1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Collaborated</a:t>
            </a:r>
            <a:endParaRPr sz="2000" b="1" i="1" dirty="0">
              <a:solidFill>
                <a:srgbClr val="006A4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rgbClr val="006A4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7"/>
          <p:cNvSpPr txBox="1">
            <a:spLocks noGrp="1"/>
          </p:cNvSpPr>
          <p:nvPr>
            <p:ph type="body" idx="1"/>
          </p:nvPr>
        </p:nvSpPr>
        <p:spPr>
          <a:xfrm>
            <a:off x="434975" y="116793"/>
            <a:ext cx="11220450" cy="52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2800"/>
              <a:buNone/>
            </a:pPr>
            <a:r>
              <a:rPr lang="en-US"/>
              <a:t>Details Matter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>
            <a:spLocks noGrp="1"/>
          </p:cNvSpPr>
          <p:nvPr>
            <p:ph type="body" idx="1"/>
          </p:nvPr>
        </p:nvSpPr>
        <p:spPr>
          <a:xfrm>
            <a:off x="434975" y="116793"/>
            <a:ext cx="11220450" cy="52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2800"/>
              <a:buNone/>
            </a:pPr>
            <a:r>
              <a:rPr lang="en-US"/>
              <a:t>Resume Style and Tips</a:t>
            </a:r>
            <a:endParaRPr/>
          </a:p>
        </p:txBody>
      </p:sp>
      <p:sp>
        <p:nvSpPr>
          <p:cNvPr id="97" name="Google Shape;97;p8"/>
          <p:cNvSpPr/>
          <p:nvPr/>
        </p:nvSpPr>
        <p:spPr>
          <a:xfrm>
            <a:off x="616525" y="818891"/>
            <a:ext cx="9435000" cy="516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Be honest: Describe the job duties that you performed without exaggeration or understatement.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Be concise</a:t>
            </a:r>
            <a:r>
              <a:rPr lang="en-US" sz="32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: Avoid rambling and summarize whenever possible.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Check for spelling, grammar, organization, and format consistency</a:t>
            </a:r>
            <a:endParaRPr dirty="0"/>
          </a:p>
          <a:p>
            <a:pPr marL="1371600" marR="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Use p</a:t>
            </a:r>
            <a:r>
              <a:rPr lang="en-US" sz="32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resent tense for current jobs</a:t>
            </a:r>
            <a:r>
              <a:rPr lang="en-US" sz="32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 and</a:t>
            </a:r>
            <a:r>
              <a:rPr lang="en-US" sz="32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 past tense for previous jobs</a:t>
            </a:r>
            <a:endParaRPr dirty="0"/>
          </a:p>
          <a:p>
            <a:pPr marL="1371600" marR="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A4F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Standardize f</a:t>
            </a:r>
            <a:r>
              <a:rPr lang="en-US" sz="3200" b="0" i="0" u="none" strike="noStrike" cap="none" dirty="0">
                <a:solidFill>
                  <a:srgbClr val="006A4F"/>
                </a:solidFill>
                <a:latin typeface="Tahoma"/>
                <a:ea typeface="Tahoma"/>
                <a:cs typeface="Tahoma"/>
                <a:sym typeface="Tahoma"/>
              </a:rPr>
              <a:t>ont type and size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A4F"/>
      </a:accent1>
      <a:accent2>
        <a:srgbClr val="C7C8CA"/>
      </a:accent2>
      <a:accent3>
        <a:srgbClr val="009EC9"/>
      </a:accent3>
      <a:accent4>
        <a:srgbClr val="939598"/>
      </a:accent4>
      <a:accent5>
        <a:srgbClr val="32B04A"/>
      </a:accent5>
      <a:accent6>
        <a:srgbClr val="FCAF17"/>
      </a:accent6>
      <a:hlink>
        <a:srgbClr val="009EC9"/>
      </a:hlink>
      <a:folHlink>
        <a:srgbClr val="006A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382</Words>
  <Application>Microsoft Office PowerPoint</Application>
  <PresentationFormat>Widescreen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Gill Sans</vt:lpstr>
      <vt:lpstr>Tahoma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Umang Beri</dc:creator>
  <cp:lastModifiedBy>Stephanie Lapera</cp:lastModifiedBy>
  <cp:revision>3</cp:revision>
  <dcterms:created xsi:type="dcterms:W3CDTF">2015-06-23T16:15:39Z</dcterms:created>
  <dcterms:modified xsi:type="dcterms:W3CDTF">2022-03-18T20:33:06Z</dcterms:modified>
</cp:coreProperties>
</file>