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39" r:id="rId2"/>
  </p:sldMasterIdLst>
  <p:notesMasterIdLst>
    <p:notesMasterId r:id="rId18"/>
  </p:notesMasterIdLst>
  <p:sldIdLst>
    <p:sldId id="256" r:id="rId3"/>
    <p:sldId id="258" r:id="rId4"/>
    <p:sldId id="282" r:id="rId5"/>
    <p:sldId id="275" r:id="rId6"/>
    <p:sldId id="277" r:id="rId7"/>
    <p:sldId id="279" r:id="rId8"/>
    <p:sldId id="280" r:id="rId9"/>
    <p:sldId id="278" r:id="rId10"/>
    <p:sldId id="283" r:id="rId11"/>
    <p:sldId id="284" r:id="rId12"/>
    <p:sldId id="285" r:id="rId13"/>
    <p:sldId id="281" r:id="rId14"/>
    <p:sldId id="286" r:id="rId15"/>
    <p:sldId id="266" r:id="rId16"/>
    <p:sldId id="26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DINOT-Bold" panose="020B0804020101020102" pitchFamily="34" charset="0"/>
      <p:bold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uEtOC0zGtrQUQM+soo5Hb4uz3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3F35E-A074-4884-9188-10FBDEB9DBBD}" v="2" dt="2024-04-03T20:26:29.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2" autoAdjust="0"/>
  </p:normalViewPr>
  <p:slideViewPr>
    <p:cSldViewPr snapToGrid="0">
      <p:cViewPr varScale="1">
        <p:scale>
          <a:sx n="88" d="100"/>
          <a:sy n="88"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liman" userId="11bbcdc2-50ed-4f6d-be02-7c55be0d8cb3" providerId="ADAL" clId="{DCD3F35E-A074-4884-9188-10FBDEB9DBBD}"/>
    <pc:docChg chg="custSel modSld">
      <pc:chgData name="Susan Climan" userId="11bbcdc2-50ed-4f6d-be02-7c55be0d8cb3" providerId="ADAL" clId="{DCD3F35E-A074-4884-9188-10FBDEB9DBBD}" dt="2024-04-03T20:26:29.138" v="75" actId="20577"/>
      <pc:docMkLst>
        <pc:docMk/>
      </pc:docMkLst>
      <pc:sldChg chg="modSp mod">
        <pc:chgData name="Susan Climan" userId="11bbcdc2-50ed-4f6d-be02-7c55be0d8cb3" providerId="ADAL" clId="{DCD3F35E-A074-4884-9188-10FBDEB9DBBD}" dt="2024-03-22T13:08:54.743" v="71" actId="20577"/>
        <pc:sldMkLst>
          <pc:docMk/>
          <pc:sldMk cId="2108605931" sldId="278"/>
        </pc:sldMkLst>
        <pc:spChg chg="mod">
          <ac:chgData name="Susan Climan" userId="11bbcdc2-50ed-4f6d-be02-7c55be0d8cb3" providerId="ADAL" clId="{DCD3F35E-A074-4884-9188-10FBDEB9DBBD}" dt="2024-03-22T13:08:54.743" v="71" actId="20577"/>
          <ac:spMkLst>
            <pc:docMk/>
            <pc:sldMk cId="2108605931" sldId="278"/>
            <ac:spMk id="3" creationId="{CA0D4CCE-4111-816A-EADC-75C7042CF427}"/>
          </ac:spMkLst>
        </pc:spChg>
      </pc:sldChg>
      <pc:sldChg chg="modSp mod">
        <pc:chgData name="Susan Climan" userId="11bbcdc2-50ed-4f6d-be02-7c55be0d8cb3" providerId="ADAL" clId="{DCD3F35E-A074-4884-9188-10FBDEB9DBBD}" dt="2024-04-03T20:26:29.138" v="75" actId="20577"/>
        <pc:sldMkLst>
          <pc:docMk/>
          <pc:sldMk cId="2026768879" sldId="281"/>
        </pc:sldMkLst>
        <pc:spChg chg="mod">
          <ac:chgData name="Susan Climan" userId="11bbcdc2-50ed-4f6d-be02-7c55be0d8cb3" providerId="ADAL" clId="{DCD3F35E-A074-4884-9188-10FBDEB9DBBD}" dt="2024-04-03T20:26:29.138" v="75" actId="20577"/>
          <ac:spMkLst>
            <pc:docMk/>
            <pc:sldMk cId="2026768879" sldId="281"/>
            <ac:spMk id="5" creationId="{E7284806-76A8-0A6C-49C1-8124CC3DF1C3}"/>
          </ac:spMkLst>
        </pc:spChg>
      </pc:sldChg>
      <pc:sldChg chg="modSp mod">
        <pc:chgData name="Susan Climan" userId="11bbcdc2-50ed-4f6d-be02-7c55be0d8cb3" providerId="ADAL" clId="{DCD3F35E-A074-4884-9188-10FBDEB9DBBD}" dt="2024-03-22T13:07:05.528" v="63" actId="20577"/>
        <pc:sldMkLst>
          <pc:docMk/>
          <pc:sldMk cId="958716076" sldId="282"/>
        </pc:sldMkLst>
        <pc:spChg chg="mod">
          <ac:chgData name="Susan Climan" userId="11bbcdc2-50ed-4f6d-be02-7c55be0d8cb3" providerId="ADAL" clId="{DCD3F35E-A074-4884-9188-10FBDEB9DBBD}" dt="2024-03-22T13:07:05.528" v="63" actId="20577"/>
          <ac:spMkLst>
            <pc:docMk/>
            <pc:sldMk cId="958716076" sldId="282"/>
            <ac:spMk id="98" creationId="{00000000-0000-0000-0000-000000000000}"/>
          </ac:spMkLst>
        </pc:spChg>
      </pc:sldChg>
      <pc:sldChg chg="modSp mod">
        <pc:chgData name="Susan Climan" userId="11bbcdc2-50ed-4f6d-be02-7c55be0d8cb3" providerId="ADAL" clId="{DCD3F35E-A074-4884-9188-10FBDEB9DBBD}" dt="2024-04-03T20:26:21.414" v="74" actId="20577"/>
        <pc:sldMkLst>
          <pc:docMk/>
          <pc:sldMk cId="1361579311" sldId="286"/>
        </pc:sldMkLst>
        <pc:spChg chg="mod">
          <ac:chgData name="Susan Climan" userId="11bbcdc2-50ed-4f6d-be02-7c55be0d8cb3" providerId="ADAL" clId="{DCD3F35E-A074-4884-9188-10FBDEB9DBBD}" dt="2024-04-03T20:26:21.414" v="74" actId="20577"/>
          <ac:spMkLst>
            <pc:docMk/>
            <pc:sldMk cId="1361579311" sldId="286"/>
            <ac:spMk id="4" creationId="{AF8F5D33-C359-6F18-AB5B-E71705987D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halabs.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consistently hear from academy leads and teachers that it is very hard for them to find people and companies to offer opportunities to students and get involved in the academy. Here are a few ways you can help!</a:t>
            </a:r>
            <a:endParaRPr dirty="0"/>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6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Academies can always use help getting the word out there about what they are doing and also having you highlight the ways you are involved. Please post/repost to your Network!</a:t>
            </a:r>
            <a:endParaRPr dirty="0"/>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52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NAF has created a lot of resources related WBL and Advisory Boards and these can be found on ash.naf.org. They are publicly available and don’t require a log-in. We encourage you to browse!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7F22E-BA7D-46A7-A4A1-4E4656668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55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Where do you go from here? These are some specific steps we recommend.</a:t>
            </a:r>
            <a:endParaRPr dirty="0"/>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07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We’re so grateful you’re interested in being part of the NAF Alumni Industry Ambassadors Program! During this Orientation, we’re going to cover what this program is, ways you can get involved as an AIA, NAF resources, next steps, and Q&amp;A.</a:t>
            </a:r>
            <a:endParaRPr dirty="0"/>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is the Alumni Industry Ambassadors program all about? IMPACT! We want you to get engaged with NAF academies in ways that are meaningful for you. Here are just a few of the many options to consider.</a:t>
            </a:r>
            <a:endParaRPr dirty="0"/>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48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you each have your own unique story about how your NAF academy experience impacted you and becoming an AIA is a way to pay it forward.</a:t>
            </a:r>
          </a:p>
          <a:p>
            <a:endParaRPr lang="en-US" dirty="0"/>
          </a:p>
          <a:p>
            <a:r>
              <a:rPr lang="en-US" dirty="0"/>
              <a:t>Here’s an example: Daniel Uribe, a teen parent who joined the NAF academy at Kimball and went on to college to study engineering, who now works at Argent Edges and regularly supports Dallas students in WBL including by hiring interns!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7F22E-BA7D-46A7-A4A1-4E4656668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94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WBL is a subcategory of career readiness and it’s an essential component of students’ academy experience. How did WBL impact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7F22E-BA7D-46A7-A4A1-4E4656668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4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NAF academies are now implementing an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Outcomes Driven Work-Based Learning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program focused on student outcomes and impact to ensure students are Future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the 3 goals we want all NAF students to achieve by the end of their NAF academy experience.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7F22E-BA7D-46A7-A4A1-4E4656668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80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These 6 skills were carefully selected after working with </a:t>
            </a:r>
            <a:r>
              <a:rPr lang="en-US" sz="1800" b="0" i="0" u="sng" strike="noStrike" dirty="0">
                <a:solidFill>
                  <a:srgbClr val="0563C1"/>
                </a:solidFill>
                <a:effectLst/>
                <a:latin typeface="Arial" panose="020B0604020202020204" pitchFamily="34" charset="0"/>
                <a:hlinkClick r:id="rId3"/>
              </a:rPr>
              <a:t>MHA Labs</a:t>
            </a:r>
            <a:r>
              <a:rPr lang="en-US" sz="1800" b="0" i="0" u="none" strike="noStrike" dirty="0">
                <a:solidFill>
                  <a:srgbClr val="000000"/>
                </a:solidFill>
                <a:effectLst/>
                <a:latin typeface="Arial" panose="020B0604020202020204" pitchFamily="34" charset="0"/>
              </a:rPr>
              <a:t> to build upon their thorough research and holding conversations across the NAF Network. By building these skills through work-based learning activities and receiving feedback from professionals, students will be positioned for success in the world of work today and tomorrow.</a:t>
            </a:r>
            <a:endParaRPr lang="en-US" b="0" dirty="0">
              <a:effectLst/>
            </a:endParaRPr>
          </a:p>
          <a:p>
            <a:br>
              <a:rPr lang="en-US" dirty="0"/>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7F22E-BA7D-46A7-A4A1-4E4656668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74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100" b="0" i="0" u="none" strike="noStrike" dirty="0">
                <a:solidFill>
                  <a:srgbClr val="000000"/>
                </a:solidFill>
                <a:effectLst/>
                <a:latin typeface="+mn-lt"/>
              </a:rPr>
              <a:t>NAF’s WBL continuum provides a roadmap for WBL activities. Students start with </a:t>
            </a:r>
            <a:r>
              <a:rPr lang="en-US" sz="1100" b="1" i="0" u="none" strike="noStrike" dirty="0">
                <a:solidFill>
                  <a:srgbClr val="000000"/>
                </a:solidFill>
                <a:effectLst/>
                <a:latin typeface="+mn-lt"/>
              </a:rPr>
              <a:t>Awareness</a:t>
            </a:r>
            <a:r>
              <a:rPr lang="en-US" sz="1100" b="0" i="0" u="none" strike="noStrike" dirty="0">
                <a:solidFill>
                  <a:srgbClr val="000000"/>
                </a:solidFill>
                <a:effectLst/>
                <a:latin typeface="+mn-lt"/>
              </a:rPr>
              <a:t> activities to begin identifying areas of interest through observing and receiving information and asking questions. Next students gain a deeper understanding of the workplace through </a:t>
            </a:r>
            <a:r>
              <a:rPr lang="en-US" sz="1100" b="1" i="0" u="none" strike="noStrike" dirty="0">
                <a:solidFill>
                  <a:srgbClr val="000000"/>
                </a:solidFill>
                <a:effectLst/>
                <a:latin typeface="+mn-lt"/>
              </a:rPr>
              <a:t>Exploration </a:t>
            </a:r>
            <a:r>
              <a:rPr lang="en-US" sz="1100" b="0" i="0" u="none" strike="noStrike" dirty="0">
                <a:solidFill>
                  <a:srgbClr val="000000"/>
                </a:solidFill>
                <a:effectLst/>
                <a:latin typeface="+mn-lt"/>
              </a:rPr>
              <a:t>activities</a:t>
            </a:r>
            <a:r>
              <a:rPr lang="en-US" sz="1100" b="1" i="0" u="none" strike="noStrike" dirty="0">
                <a:solidFill>
                  <a:srgbClr val="000000"/>
                </a:solidFill>
                <a:effectLst/>
                <a:latin typeface="+mn-lt"/>
              </a:rPr>
              <a:t> </a:t>
            </a:r>
            <a:r>
              <a:rPr lang="en-US" sz="1100" b="0" i="0" u="none" strike="noStrike" dirty="0">
                <a:solidFill>
                  <a:srgbClr val="000000"/>
                </a:solidFill>
                <a:effectLst/>
                <a:latin typeface="+mn-lt"/>
              </a:rPr>
              <a:t>where they can begin to apply their knowledge through interactions with adults. Finally, </a:t>
            </a:r>
            <a:r>
              <a:rPr lang="en-US" sz="1100" b="1" i="0" u="none" strike="noStrike" dirty="0">
                <a:solidFill>
                  <a:srgbClr val="000000"/>
                </a:solidFill>
                <a:effectLst/>
                <a:latin typeface="+mn-lt"/>
              </a:rPr>
              <a:t>Preparation</a:t>
            </a:r>
            <a:r>
              <a:rPr lang="en-US" sz="1100" b="0" i="0" u="none" strike="noStrike" dirty="0">
                <a:solidFill>
                  <a:srgbClr val="000000"/>
                </a:solidFill>
                <a:effectLst/>
                <a:latin typeface="+mn-lt"/>
              </a:rPr>
              <a:t> activities allow students to apply their learnings through practical experiences with industry professionals. </a:t>
            </a:r>
          </a:p>
          <a:p>
            <a:pPr rtl="0">
              <a:spcBef>
                <a:spcPts val="0"/>
              </a:spcBef>
              <a:spcAft>
                <a:spcPts val="0"/>
              </a:spcAft>
            </a:pPr>
            <a:endParaRPr lang="en-US" sz="1100" b="0" i="0" u="none" strike="noStrike" dirty="0">
              <a:solidFill>
                <a:srgbClr val="000000"/>
              </a:solidFill>
              <a:effectLst/>
              <a:latin typeface="+mn-lt"/>
            </a:endParaRPr>
          </a:p>
          <a:p>
            <a:pPr rtl="0">
              <a:spcBef>
                <a:spcPts val="0"/>
              </a:spcBef>
              <a:spcAft>
                <a:spcPts val="0"/>
              </a:spcAft>
            </a:pPr>
            <a:r>
              <a:rPr lang="en-US" sz="1100" b="0" i="0" u="none" strike="noStrike" dirty="0">
                <a:solidFill>
                  <a:srgbClr val="000000"/>
                </a:solidFill>
                <a:effectLst/>
                <a:latin typeface="+mn-lt"/>
              </a:rPr>
              <a:t>These are all places you can help as a NAF alumnus/a.</a:t>
            </a:r>
            <a:endParaRPr lang="en-US" sz="1100" b="0" dirty="0">
              <a:effectLst/>
              <a:latin typeface="+mn-lt"/>
            </a:endParaRPr>
          </a:p>
          <a:p>
            <a:pPr rtl="0">
              <a:spcBef>
                <a:spcPts val="0"/>
              </a:spcBef>
              <a:spcAft>
                <a:spcPts val="0"/>
              </a:spcAft>
            </a:pPr>
            <a:br>
              <a:rPr lang="en-US" b="0" dirty="0">
                <a:effectLst/>
              </a:rPr>
            </a:br>
            <a:br>
              <a:rPr lang="en-US" b="0" dirty="0">
                <a:effectLst/>
              </a:rPr>
            </a:br>
            <a:br>
              <a:rPr lang="en-US" b="0" dirty="0">
                <a:effectLst/>
              </a:rPr>
            </a:br>
            <a:br>
              <a:rPr lang="en-US" b="0" dirty="0">
                <a:effectLst/>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D7F22E-BA7D-46A7-A4A1-4E4656668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7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Becoming part of an Advisory Board is another way to support NAF academies. This often entails attending meetings, being part of planning and participating in WBL activities, and providing overall support and guidance to academies.</a:t>
            </a:r>
            <a:endParaRPr dirty="0"/>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147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4592547" y="1122363"/>
            <a:ext cx="7075577"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4592546" y="3881438"/>
            <a:ext cx="7179561" cy="13763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8" name="Google Shape;18;p7"/>
          <p:cNvCxnSpPr/>
          <p:nvPr/>
        </p:nvCxnSpPr>
        <p:spPr>
          <a:xfrm>
            <a:off x="4178300" y="3695700"/>
            <a:ext cx="7489825" cy="0"/>
          </a:xfrm>
          <a:prstGeom prst="straightConnector1">
            <a:avLst/>
          </a:prstGeom>
          <a:noFill/>
          <a:ln w="31750" cap="flat" cmpd="sng">
            <a:solidFill>
              <a:schemeClr val="lt1"/>
            </a:solidFill>
            <a:prstDash val="solid"/>
            <a:miter lim="800000"/>
            <a:headEnd type="none" w="sm" len="sm"/>
            <a:tailEnd type="none" w="sm" len="sm"/>
          </a:ln>
        </p:spPr>
      </p:cxnSp>
      <p:sp>
        <p:nvSpPr>
          <p:cNvPr id="19" name="Google Shape;19;p7"/>
          <p:cNvSpPr txBox="1">
            <a:spLocks noGrp="1"/>
          </p:cNvSpPr>
          <p:nvPr>
            <p:ph type="body" idx="2"/>
          </p:nvPr>
        </p:nvSpPr>
        <p:spPr>
          <a:xfrm>
            <a:off x="168273" y="6344032"/>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body" idx="3"/>
          </p:nvPr>
        </p:nvSpPr>
        <p:spPr>
          <a:xfrm>
            <a:off x="8003382" y="6344032"/>
            <a:ext cx="3768725" cy="3238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800"/>
              <a:buNone/>
              <a:defRPr sz="18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7" descr="A white circle with black text&#10;&#10;Description automatically generated"/>
          <p:cNvPicPr preferRelativeResize="0"/>
          <p:nvPr/>
        </p:nvPicPr>
        <p:blipFill rotWithShape="1">
          <a:blip r:embed="rId2">
            <a:alphaModFix/>
          </a:blip>
          <a:srcRect/>
          <a:stretch/>
        </p:blipFill>
        <p:spPr>
          <a:xfrm>
            <a:off x="268747" y="1356553"/>
            <a:ext cx="4144893" cy="414489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2"/>
        <p:cNvGrpSpPr/>
        <p:nvPr/>
      </p:nvGrpSpPr>
      <p:grpSpPr>
        <a:xfrm>
          <a:off x="0" y="0"/>
          <a:ext cx="0" cy="0"/>
          <a:chOff x="0" y="0"/>
          <a:chExt cx="0" cy="0"/>
        </a:xfrm>
      </p:grpSpPr>
      <p:cxnSp>
        <p:nvCxnSpPr>
          <p:cNvPr id="23" name="Google Shape;23;p8"/>
          <p:cNvCxnSpPr/>
          <p:nvPr/>
        </p:nvCxnSpPr>
        <p:spPr>
          <a:xfrm>
            <a:off x="1143000" y="825500"/>
            <a:ext cx="10629900" cy="0"/>
          </a:xfrm>
          <a:prstGeom prst="straightConnector1">
            <a:avLst/>
          </a:prstGeom>
          <a:noFill/>
          <a:ln w="25400" cap="flat" cmpd="sng">
            <a:solidFill>
              <a:srgbClr val="C6C8CA"/>
            </a:solidFill>
            <a:prstDash val="solid"/>
            <a:miter lim="800000"/>
            <a:headEnd type="none" w="sm" len="sm"/>
            <a:tailEnd type="none" w="sm" len="sm"/>
          </a:ln>
        </p:spPr>
      </p:cxnSp>
      <p:cxnSp>
        <p:nvCxnSpPr>
          <p:cNvPr id="24" name="Google Shape;24;p8"/>
          <p:cNvCxnSpPr/>
          <p:nvPr/>
        </p:nvCxnSpPr>
        <p:spPr>
          <a:xfrm>
            <a:off x="304800" y="6203950"/>
            <a:ext cx="11633200" cy="0"/>
          </a:xfrm>
          <a:prstGeom prst="straightConnector1">
            <a:avLst/>
          </a:prstGeom>
          <a:noFill/>
          <a:ln w="25400" cap="flat" cmpd="sng">
            <a:solidFill>
              <a:srgbClr val="C6C8CA"/>
            </a:solidFill>
            <a:prstDash val="solid"/>
            <a:miter lim="800000"/>
            <a:headEnd type="none" w="sm" len="sm"/>
            <a:tailEnd type="none" w="sm" len="sm"/>
          </a:ln>
        </p:spPr>
      </p:cxnSp>
      <p:sp>
        <p:nvSpPr>
          <p:cNvPr id="25" name="Google Shape;25;p8"/>
          <p:cNvSpPr txBox="1">
            <a:spLocks noGrp="1"/>
          </p:cNvSpPr>
          <p:nvPr>
            <p:ph type="body" idx="1"/>
          </p:nvPr>
        </p:nvSpPr>
        <p:spPr>
          <a:xfrm>
            <a:off x="1193799" y="350141"/>
            <a:ext cx="10579101" cy="41509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8"/>
          <p:cNvSpPr txBox="1">
            <a:spLocks noGrp="1"/>
          </p:cNvSpPr>
          <p:nvPr>
            <p:ph type="body" idx="2"/>
          </p:nvPr>
        </p:nvSpPr>
        <p:spPr>
          <a:xfrm>
            <a:off x="1143000" y="1293560"/>
            <a:ext cx="10579101" cy="304714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8" descr="A green circle with black letters&#10;&#10;Description automatically generated"/>
          <p:cNvPicPr preferRelativeResize="0"/>
          <p:nvPr/>
        </p:nvPicPr>
        <p:blipFill rotWithShape="1">
          <a:blip r:embed="rId2">
            <a:alphaModFix/>
          </a:blip>
          <a:srcRect/>
          <a:stretch/>
        </p:blipFill>
        <p:spPr>
          <a:xfrm>
            <a:off x="227587" y="242887"/>
            <a:ext cx="966212" cy="9662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2">
    <p:bg>
      <p:bgPr>
        <a:solidFill>
          <a:schemeClr val="lt1"/>
        </a:solid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sldNum" idx="12"/>
          </p:nvPr>
        </p:nvSpPr>
        <p:spPr>
          <a:xfrm>
            <a:off x="9220200" y="63309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C6C8CA"/>
                </a:solidFill>
                <a:latin typeface="Arial"/>
                <a:ea typeface="Arial"/>
                <a:cs typeface="Arial"/>
                <a:sym typeface="Arial"/>
              </a:defRPr>
            </a:lvl1pPr>
            <a:lvl2pPr marL="0" lvl="1" indent="0" algn="r">
              <a:spcBef>
                <a:spcPts val="0"/>
              </a:spcBef>
              <a:buNone/>
              <a:defRPr>
                <a:solidFill>
                  <a:srgbClr val="C6C8CA"/>
                </a:solidFill>
                <a:latin typeface="Arial"/>
                <a:ea typeface="Arial"/>
                <a:cs typeface="Arial"/>
                <a:sym typeface="Arial"/>
              </a:defRPr>
            </a:lvl2pPr>
            <a:lvl3pPr marL="0" lvl="2" indent="0" algn="r">
              <a:spcBef>
                <a:spcPts val="0"/>
              </a:spcBef>
              <a:buNone/>
              <a:defRPr>
                <a:solidFill>
                  <a:srgbClr val="C6C8CA"/>
                </a:solidFill>
                <a:latin typeface="Arial"/>
                <a:ea typeface="Arial"/>
                <a:cs typeface="Arial"/>
                <a:sym typeface="Arial"/>
              </a:defRPr>
            </a:lvl3pPr>
            <a:lvl4pPr marL="0" lvl="3" indent="0" algn="r">
              <a:spcBef>
                <a:spcPts val="0"/>
              </a:spcBef>
              <a:buNone/>
              <a:defRPr>
                <a:solidFill>
                  <a:srgbClr val="C6C8CA"/>
                </a:solidFill>
                <a:latin typeface="Arial"/>
                <a:ea typeface="Arial"/>
                <a:cs typeface="Arial"/>
                <a:sym typeface="Arial"/>
              </a:defRPr>
            </a:lvl4pPr>
            <a:lvl5pPr marL="0" lvl="4" indent="0" algn="r">
              <a:spcBef>
                <a:spcPts val="0"/>
              </a:spcBef>
              <a:buNone/>
              <a:defRPr>
                <a:solidFill>
                  <a:srgbClr val="C6C8CA"/>
                </a:solidFill>
                <a:latin typeface="Arial"/>
                <a:ea typeface="Arial"/>
                <a:cs typeface="Arial"/>
                <a:sym typeface="Arial"/>
              </a:defRPr>
            </a:lvl5pPr>
            <a:lvl6pPr marL="0" lvl="5" indent="0" algn="r">
              <a:spcBef>
                <a:spcPts val="0"/>
              </a:spcBef>
              <a:buNone/>
              <a:defRPr>
                <a:solidFill>
                  <a:srgbClr val="C6C8CA"/>
                </a:solidFill>
                <a:latin typeface="Arial"/>
                <a:ea typeface="Arial"/>
                <a:cs typeface="Arial"/>
                <a:sym typeface="Arial"/>
              </a:defRPr>
            </a:lvl6pPr>
            <a:lvl7pPr marL="0" lvl="6" indent="0" algn="r">
              <a:spcBef>
                <a:spcPts val="0"/>
              </a:spcBef>
              <a:buNone/>
              <a:defRPr>
                <a:solidFill>
                  <a:srgbClr val="C6C8CA"/>
                </a:solidFill>
                <a:latin typeface="Arial"/>
                <a:ea typeface="Arial"/>
                <a:cs typeface="Arial"/>
                <a:sym typeface="Arial"/>
              </a:defRPr>
            </a:lvl7pPr>
            <a:lvl8pPr marL="0" lvl="7" indent="0" algn="r">
              <a:spcBef>
                <a:spcPts val="0"/>
              </a:spcBef>
              <a:buNone/>
              <a:defRPr>
                <a:solidFill>
                  <a:srgbClr val="C6C8CA"/>
                </a:solidFill>
                <a:latin typeface="Arial"/>
                <a:ea typeface="Arial"/>
                <a:cs typeface="Arial"/>
                <a:sym typeface="Arial"/>
              </a:defRPr>
            </a:lvl8pPr>
            <a:lvl9pPr marL="0" lvl="8" indent="0" algn="r">
              <a:spcBef>
                <a:spcPts val="0"/>
              </a:spcBef>
              <a:buNone/>
              <a:defRPr>
                <a:solidFill>
                  <a:srgbClr val="C6C8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9"/>
          <p:cNvCxnSpPr/>
          <p:nvPr/>
        </p:nvCxnSpPr>
        <p:spPr>
          <a:xfrm>
            <a:off x="1143000" y="825500"/>
            <a:ext cx="10629900" cy="0"/>
          </a:xfrm>
          <a:prstGeom prst="straightConnector1">
            <a:avLst/>
          </a:prstGeom>
          <a:noFill/>
          <a:ln w="25400" cap="flat" cmpd="sng">
            <a:solidFill>
              <a:srgbClr val="C6C8CA"/>
            </a:solidFill>
            <a:prstDash val="solid"/>
            <a:miter lim="800000"/>
            <a:headEnd type="none" w="sm" len="sm"/>
            <a:tailEnd type="none" w="sm" len="sm"/>
          </a:ln>
        </p:spPr>
      </p:cxnSp>
      <p:cxnSp>
        <p:nvCxnSpPr>
          <p:cNvPr id="31" name="Google Shape;31;p9"/>
          <p:cNvCxnSpPr/>
          <p:nvPr/>
        </p:nvCxnSpPr>
        <p:spPr>
          <a:xfrm>
            <a:off x="304800" y="6203950"/>
            <a:ext cx="11633200" cy="0"/>
          </a:xfrm>
          <a:prstGeom prst="straightConnector1">
            <a:avLst/>
          </a:prstGeom>
          <a:noFill/>
          <a:ln w="25400" cap="flat" cmpd="sng">
            <a:solidFill>
              <a:srgbClr val="C6C8CA"/>
            </a:solidFill>
            <a:prstDash val="solid"/>
            <a:miter lim="800000"/>
            <a:headEnd type="none" w="sm" len="sm"/>
            <a:tailEnd type="none" w="sm" len="sm"/>
          </a:ln>
        </p:spPr>
      </p:cxnSp>
      <p:sp>
        <p:nvSpPr>
          <p:cNvPr id="32" name="Google Shape;32;p9"/>
          <p:cNvSpPr txBox="1">
            <a:spLocks noGrp="1"/>
          </p:cNvSpPr>
          <p:nvPr>
            <p:ph type="body" idx="1"/>
          </p:nvPr>
        </p:nvSpPr>
        <p:spPr>
          <a:xfrm>
            <a:off x="1193799" y="1208086"/>
            <a:ext cx="1057910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9"/>
          <p:cNvSpPr txBox="1">
            <a:spLocks noGrp="1"/>
          </p:cNvSpPr>
          <p:nvPr>
            <p:ph type="body" idx="2"/>
          </p:nvPr>
        </p:nvSpPr>
        <p:spPr>
          <a:xfrm>
            <a:off x="1193799" y="2187670"/>
            <a:ext cx="10579101" cy="304714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
          <p:cNvSpPr txBox="1">
            <a:spLocks noGrp="1"/>
          </p:cNvSpPr>
          <p:nvPr>
            <p:ph type="body" idx="3"/>
          </p:nvPr>
        </p:nvSpPr>
        <p:spPr>
          <a:xfrm>
            <a:off x="1345910" y="399669"/>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body" idx="4"/>
          </p:nvPr>
        </p:nvSpPr>
        <p:spPr>
          <a:xfrm>
            <a:off x="304800" y="6304540"/>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9" descr="A green circle with black letters&#10;&#10;Description automatically generated"/>
          <p:cNvPicPr preferRelativeResize="0"/>
          <p:nvPr/>
        </p:nvPicPr>
        <p:blipFill rotWithShape="1">
          <a:blip r:embed="rId2">
            <a:alphaModFix/>
          </a:blip>
          <a:srcRect/>
          <a:stretch/>
        </p:blipFill>
        <p:spPr>
          <a:xfrm>
            <a:off x="227587" y="242887"/>
            <a:ext cx="966212" cy="9662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2907166"/>
            <a:ext cx="10515600" cy="104366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10" descr="A white circle with black text&#10;&#10;Description automatically generated"/>
          <p:cNvPicPr preferRelativeResize="0"/>
          <p:nvPr/>
        </p:nvPicPr>
        <p:blipFill rotWithShape="1">
          <a:blip r:embed="rId2">
            <a:alphaModFix/>
          </a:blip>
          <a:srcRect/>
          <a:stretch/>
        </p:blipFill>
        <p:spPr>
          <a:xfrm>
            <a:off x="5574166" y="5580684"/>
            <a:ext cx="1043668" cy="10436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pic>
        <p:nvPicPr>
          <p:cNvPr id="41" name="Google Shape;41;p11" descr="A black and white logo&#10;&#10;Description automatically generated"/>
          <p:cNvPicPr preferRelativeResize="0"/>
          <p:nvPr/>
        </p:nvPicPr>
        <p:blipFill rotWithShape="1">
          <a:blip r:embed="rId2">
            <a:alphaModFix/>
          </a:blip>
          <a:srcRect/>
          <a:stretch/>
        </p:blipFill>
        <p:spPr>
          <a:xfrm>
            <a:off x="3282121" y="1167150"/>
            <a:ext cx="4937540" cy="2261850"/>
          </a:xfrm>
          <a:prstGeom prst="rect">
            <a:avLst/>
          </a:prstGeom>
          <a:noFill/>
          <a:ln>
            <a:noFill/>
          </a:ln>
        </p:spPr>
      </p:pic>
      <p:grpSp>
        <p:nvGrpSpPr>
          <p:cNvPr id="42" name="Google Shape;42;p11"/>
          <p:cNvGrpSpPr/>
          <p:nvPr/>
        </p:nvGrpSpPr>
        <p:grpSpPr>
          <a:xfrm>
            <a:off x="2086767" y="4175754"/>
            <a:ext cx="8036257" cy="2148841"/>
            <a:chOff x="2086767" y="4175754"/>
            <a:chExt cx="8036257" cy="2148841"/>
          </a:xfrm>
        </p:grpSpPr>
        <p:pic>
          <p:nvPicPr>
            <p:cNvPr id="43" name="Google Shape;43;p11"/>
            <p:cNvPicPr preferRelativeResize="0"/>
            <p:nvPr/>
          </p:nvPicPr>
          <p:blipFill rotWithShape="1">
            <a:blip r:embed="rId3">
              <a:alphaModFix/>
            </a:blip>
            <a:srcRect/>
            <a:stretch/>
          </p:blipFill>
          <p:spPr>
            <a:xfrm>
              <a:off x="2086767" y="4175755"/>
              <a:ext cx="8036257" cy="2148840"/>
            </a:xfrm>
            <a:prstGeom prst="rect">
              <a:avLst/>
            </a:prstGeom>
            <a:noFill/>
            <a:ln>
              <a:noFill/>
            </a:ln>
          </p:spPr>
        </p:pic>
        <p:pic>
          <p:nvPicPr>
            <p:cNvPr id="44" name="Google Shape;44;p11" descr="A black and white circle with a black circle and a black circle with a black circle and a black circle with a black circle and a black circle with a black circle and a black circle with a&#10;&#10;Description automatically generated"/>
            <p:cNvPicPr preferRelativeResize="0"/>
            <p:nvPr/>
          </p:nvPicPr>
          <p:blipFill rotWithShape="1">
            <a:blip r:embed="rId4">
              <a:alphaModFix amt="85000"/>
            </a:blip>
            <a:srcRect/>
            <a:stretch/>
          </p:blipFill>
          <p:spPr>
            <a:xfrm>
              <a:off x="9684470" y="4175754"/>
              <a:ext cx="318727" cy="31872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9220200" y="63309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C6C8CA"/>
                </a:solidFill>
                <a:latin typeface="Arial"/>
                <a:ea typeface="Arial"/>
                <a:cs typeface="Arial"/>
                <a:sym typeface="Arial"/>
              </a:defRPr>
            </a:lvl1pPr>
            <a:lvl2pPr marL="0" lvl="1" indent="0" algn="r">
              <a:spcBef>
                <a:spcPts val="0"/>
              </a:spcBef>
              <a:buNone/>
              <a:defRPr>
                <a:solidFill>
                  <a:srgbClr val="C6C8CA"/>
                </a:solidFill>
                <a:latin typeface="Arial"/>
                <a:ea typeface="Arial"/>
                <a:cs typeface="Arial"/>
                <a:sym typeface="Arial"/>
              </a:defRPr>
            </a:lvl2pPr>
            <a:lvl3pPr marL="0" lvl="2" indent="0" algn="r">
              <a:spcBef>
                <a:spcPts val="0"/>
              </a:spcBef>
              <a:buNone/>
              <a:defRPr>
                <a:solidFill>
                  <a:srgbClr val="C6C8CA"/>
                </a:solidFill>
                <a:latin typeface="Arial"/>
                <a:ea typeface="Arial"/>
                <a:cs typeface="Arial"/>
                <a:sym typeface="Arial"/>
              </a:defRPr>
            </a:lvl3pPr>
            <a:lvl4pPr marL="0" lvl="3" indent="0" algn="r">
              <a:spcBef>
                <a:spcPts val="0"/>
              </a:spcBef>
              <a:buNone/>
              <a:defRPr>
                <a:solidFill>
                  <a:srgbClr val="C6C8CA"/>
                </a:solidFill>
                <a:latin typeface="Arial"/>
                <a:ea typeface="Arial"/>
                <a:cs typeface="Arial"/>
                <a:sym typeface="Arial"/>
              </a:defRPr>
            </a:lvl4pPr>
            <a:lvl5pPr marL="0" lvl="4" indent="0" algn="r">
              <a:spcBef>
                <a:spcPts val="0"/>
              </a:spcBef>
              <a:buNone/>
              <a:defRPr>
                <a:solidFill>
                  <a:srgbClr val="C6C8CA"/>
                </a:solidFill>
                <a:latin typeface="Arial"/>
                <a:ea typeface="Arial"/>
                <a:cs typeface="Arial"/>
                <a:sym typeface="Arial"/>
              </a:defRPr>
            </a:lvl5pPr>
            <a:lvl6pPr marL="0" lvl="5" indent="0" algn="r">
              <a:spcBef>
                <a:spcPts val="0"/>
              </a:spcBef>
              <a:buNone/>
              <a:defRPr>
                <a:solidFill>
                  <a:srgbClr val="C6C8CA"/>
                </a:solidFill>
                <a:latin typeface="Arial"/>
                <a:ea typeface="Arial"/>
                <a:cs typeface="Arial"/>
                <a:sym typeface="Arial"/>
              </a:defRPr>
            </a:lvl6pPr>
            <a:lvl7pPr marL="0" lvl="6" indent="0" algn="r">
              <a:spcBef>
                <a:spcPts val="0"/>
              </a:spcBef>
              <a:buNone/>
              <a:defRPr>
                <a:solidFill>
                  <a:srgbClr val="C6C8CA"/>
                </a:solidFill>
                <a:latin typeface="Arial"/>
                <a:ea typeface="Arial"/>
                <a:cs typeface="Arial"/>
                <a:sym typeface="Arial"/>
              </a:defRPr>
            </a:lvl7pPr>
            <a:lvl8pPr marL="0" lvl="7" indent="0" algn="r">
              <a:spcBef>
                <a:spcPts val="0"/>
              </a:spcBef>
              <a:buNone/>
              <a:defRPr>
                <a:solidFill>
                  <a:srgbClr val="C6C8CA"/>
                </a:solidFill>
                <a:latin typeface="Arial"/>
                <a:ea typeface="Arial"/>
                <a:cs typeface="Arial"/>
                <a:sym typeface="Arial"/>
              </a:defRPr>
            </a:lvl8pPr>
            <a:lvl9pPr marL="0" lvl="8" indent="0" algn="r">
              <a:spcBef>
                <a:spcPts val="0"/>
              </a:spcBef>
              <a:buNone/>
              <a:defRPr>
                <a:solidFill>
                  <a:srgbClr val="C6C8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12"/>
          <p:cNvCxnSpPr/>
          <p:nvPr/>
        </p:nvCxnSpPr>
        <p:spPr>
          <a:xfrm>
            <a:off x="4648200" y="825500"/>
            <a:ext cx="6261100" cy="0"/>
          </a:xfrm>
          <a:prstGeom prst="straightConnector1">
            <a:avLst/>
          </a:prstGeom>
          <a:noFill/>
          <a:ln w="25400" cap="flat" cmpd="sng">
            <a:solidFill>
              <a:srgbClr val="C6C8CA"/>
            </a:solidFill>
            <a:prstDash val="solid"/>
            <a:miter lim="800000"/>
            <a:headEnd type="none" w="sm" len="sm"/>
            <a:tailEnd type="none" w="sm" len="sm"/>
          </a:ln>
        </p:spPr>
      </p:cxnSp>
      <p:cxnSp>
        <p:nvCxnSpPr>
          <p:cNvPr id="48" name="Google Shape;48;p12"/>
          <p:cNvCxnSpPr/>
          <p:nvPr/>
        </p:nvCxnSpPr>
        <p:spPr>
          <a:xfrm>
            <a:off x="4495800" y="6203950"/>
            <a:ext cx="7442200" cy="0"/>
          </a:xfrm>
          <a:prstGeom prst="straightConnector1">
            <a:avLst/>
          </a:prstGeom>
          <a:noFill/>
          <a:ln w="25400" cap="flat" cmpd="sng">
            <a:solidFill>
              <a:srgbClr val="C6C8CA"/>
            </a:solidFill>
            <a:prstDash val="solid"/>
            <a:miter lim="800000"/>
            <a:headEnd type="none" w="sm" len="sm"/>
            <a:tailEnd type="none" w="sm" len="sm"/>
          </a:ln>
        </p:spPr>
      </p:cxnSp>
      <p:sp>
        <p:nvSpPr>
          <p:cNvPr id="49" name="Google Shape;49;p12"/>
          <p:cNvSpPr/>
          <p:nvPr/>
        </p:nvSpPr>
        <p:spPr>
          <a:xfrm>
            <a:off x="-3314700" y="-1003300"/>
            <a:ext cx="9309100" cy="930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12"/>
          <p:cNvSpPr txBox="1">
            <a:spLocks noGrp="1"/>
          </p:cNvSpPr>
          <p:nvPr>
            <p:ph type="body" idx="1"/>
          </p:nvPr>
        </p:nvSpPr>
        <p:spPr>
          <a:xfrm>
            <a:off x="6331426" y="1501360"/>
            <a:ext cx="5157787" cy="82391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2"/>
          </p:nvPr>
        </p:nvSpPr>
        <p:spPr>
          <a:xfrm>
            <a:off x="6331426" y="2480944"/>
            <a:ext cx="5157787" cy="3047146"/>
          </a:xfrm>
          <a:prstGeom prst="rect">
            <a:avLst/>
          </a:prstGeom>
          <a:noFill/>
          <a:ln>
            <a:noFill/>
          </a:ln>
        </p:spPr>
        <p:txBody>
          <a:bodyPr spcFirstLastPara="1" wrap="square" lIns="91425" tIns="45700" rIns="91425" bIns="45700" anchor="t" anchorCtr="0">
            <a:normAutofit/>
          </a:bodyPr>
          <a:lstStyle>
            <a:lvl1pPr marL="457200" lvl="0" indent="-406400" algn="r">
              <a:lnSpc>
                <a:spcPct val="90000"/>
              </a:lnSpc>
              <a:spcBef>
                <a:spcPts val="1000"/>
              </a:spcBef>
              <a:spcAft>
                <a:spcPts val="0"/>
              </a:spcAft>
              <a:buClr>
                <a:srgbClr val="000000"/>
              </a:buClr>
              <a:buSzPts val="2800"/>
              <a:buChar char="•"/>
              <a:defRPr>
                <a:solidFill>
                  <a:srgbClr val="000000"/>
                </a:solidFill>
              </a:defRPr>
            </a:lvl1pPr>
            <a:lvl2pPr marL="914400" lvl="1" indent="-381000" algn="r">
              <a:lnSpc>
                <a:spcPct val="90000"/>
              </a:lnSpc>
              <a:spcBef>
                <a:spcPts val="500"/>
              </a:spcBef>
              <a:spcAft>
                <a:spcPts val="0"/>
              </a:spcAft>
              <a:buClr>
                <a:srgbClr val="000000"/>
              </a:buClr>
              <a:buSzPts val="2400"/>
              <a:buChar char="•"/>
              <a:defRPr>
                <a:solidFill>
                  <a:srgbClr val="000000"/>
                </a:solidFill>
              </a:defRPr>
            </a:lvl2pPr>
            <a:lvl3pPr marL="1371600" lvl="2" indent="-355600" algn="r">
              <a:lnSpc>
                <a:spcPct val="90000"/>
              </a:lnSpc>
              <a:spcBef>
                <a:spcPts val="500"/>
              </a:spcBef>
              <a:spcAft>
                <a:spcPts val="0"/>
              </a:spcAft>
              <a:buClr>
                <a:srgbClr val="000000"/>
              </a:buClr>
              <a:buSzPts val="2000"/>
              <a:buChar char="•"/>
              <a:defRPr>
                <a:solidFill>
                  <a:srgbClr val="000000"/>
                </a:solidFill>
              </a:defRPr>
            </a:lvl3pPr>
            <a:lvl4pPr marL="1828800" lvl="3" indent="-342900" algn="r">
              <a:lnSpc>
                <a:spcPct val="90000"/>
              </a:lnSpc>
              <a:spcBef>
                <a:spcPts val="500"/>
              </a:spcBef>
              <a:spcAft>
                <a:spcPts val="0"/>
              </a:spcAft>
              <a:buClr>
                <a:srgbClr val="000000"/>
              </a:buClr>
              <a:buSzPts val="1800"/>
              <a:buChar char="•"/>
              <a:defRPr>
                <a:solidFill>
                  <a:srgbClr val="000000"/>
                </a:solidFill>
              </a:defRPr>
            </a:lvl4pPr>
            <a:lvl5pPr marL="2286000" lvl="4" indent="-342900" algn="r">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body" idx="3"/>
          </p:nvPr>
        </p:nvSpPr>
        <p:spPr>
          <a:xfrm>
            <a:off x="5199207" y="405441"/>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body" idx="4"/>
          </p:nvPr>
        </p:nvSpPr>
        <p:spPr>
          <a:xfrm>
            <a:off x="5199207" y="6372225"/>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a:spLocks noGrp="1"/>
          </p:cNvSpPr>
          <p:nvPr>
            <p:ph type="pic" idx="5"/>
          </p:nvPr>
        </p:nvSpPr>
        <p:spPr>
          <a:xfrm>
            <a:off x="-2125155" y="-589654"/>
            <a:ext cx="8119555" cy="8300682"/>
          </a:xfrm>
          <a:prstGeom prst="flowChartConnector">
            <a:avLst/>
          </a:prstGeom>
          <a:noFill/>
          <a:ln>
            <a:noFill/>
          </a:ln>
        </p:spPr>
      </p:sp>
      <p:pic>
        <p:nvPicPr>
          <p:cNvPr id="55" name="Google Shape;55;p12" descr="A green circle with black letters&#10;&#10;Description automatically generated"/>
          <p:cNvPicPr preferRelativeResize="0"/>
          <p:nvPr/>
        </p:nvPicPr>
        <p:blipFill rotWithShape="1">
          <a:blip r:embed="rId2">
            <a:alphaModFix/>
          </a:blip>
          <a:srcRect/>
          <a:stretch/>
        </p:blipFill>
        <p:spPr>
          <a:xfrm>
            <a:off x="10870187" y="242887"/>
            <a:ext cx="966212" cy="9662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3"/>
          <p:cNvSpPr txBox="1">
            <a:spLocks noGrp="1"/>
          </p:cNvSpPr>
          <p:nvPr>
            <p:ph type="body" idx="2"/>
          </p:nvPr>
        </p:nvSpPr>
        <p:spPr>
          <a:xfrm>
            <a:off x="839788" y="2660747"/>
            <a:ext cx="5157787" cy="304714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3"/>
          <p:cNvSpPr txBox="1">
            <a:spLocks noGrp="1"/>
          </p:cNvSpPr>
          <p:nvPr>
            <p:ph type="body" idx="4"/>
          </p:nvPr>
        </p:nvSpPr>
        <p:spPr>
          <a:xfrm>
            <a:off x="6172200" y="2660747"/>
            <a:ext cx="5183188" cy="304714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13"/>
          <p:cNvCxnSpPr/>
          <p:nvPr/>
        </p:nvCxnSpPr>
        <p:spPr>
          <a:xfrm>
            <a:off x="1143000" y="825500"/>
            <a:ext cx="10629900" cy="0"/>
          </a:xfrm>
          <a:prstGeom prst="straightConnector1">
            <a:avLst/>
          </a:prstGeom>
          <a:noFill/>
          <a:ln w="25400" cap="flat" cmpd="sng">
            <a:solidFill>
              <a:srgbClr val="C6C8CA"/>
            </a:solidFill>
            <a:prstDash val="solid"/>
            <a:miter lim="800000"/>
            <a:headEnd type="none" w="sm" len="sm"/>
            <a:tailEnd type="none" w="sm" len="sm"/>
          </a:ln>
        </p:spPr>
      </p:cxnSp>
      <p:sp>
        <p:nvSpPr>
          <p:cNvPr id="62" name="Google Shape;62;p13"/>
          <p:cNvSpPr txBox="1">
            <a:spLocks noGrp="1"/>
          </p:cNvSpPr>
          <p:nvPr>
            <p:ph type="sldNum" idx="12"/>
          </p:nvPr>
        </p:nvSpPr>
        <p:spPr>
          <a:xfrm>
            <a:off x="9220200" y="637189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C6C8CA"/>
                </a:solidFill>
                <a:latin typeface="Arial"/>
                <a:ea typeface="Arial"/>
                <a:cs typeface="Arial"/>
                <a:sym typeface="Arial"/>
              </a:defRPr>
            </a:lvl1pPr>
            <a:lvl2pPr marL="0" lvl="1" indent="0" algn="r">
              <a:spcBef>
                <a:spcPts val="0"/>
              </a:spcBef>
              <a:buNone/>
              <a:defRPr>
                <a:solidFill>
                  <a:srgbClr val="C6C8CA"/>
                </a:solidFill>
                <a:latin typeface="Arial"/>
                <a:ea typeface="Arial"/>
                <a:cs typeface="Arial"/>
                <a:sym typeface="Arial"/>
              </a:defRPr>
            </a:lvl2pPr>
            <a:lvl3pPr marL="0" lvl="2" indent="0" algn="r">
              <a:spcBef>
                <a:spcPts val="0"/>
              </a:spcBef>
              <a:buNone/>
              <a:defRPr>
                <a:solidFill>
                  <a:srgbClr val="C6C8CA"/>
                </a:solidFill>
                <a:latin typeface="Arial"/>
                <a:ea typeface="Arial"/>
                <a:cs typeface="Arial"/>
                <a:sym typeface="Arial"/>
              </a:defRPr>
            </a:lvl3pPr>
            <a:lvl4pPr marL="0" lvl="3" indent="0" algn="r">
              <a:spcBef>
                <a:spcPts val="0"/>
              </a:spcBef>
              <a:buNone/>
              <a:defRPr>
                <a:solidFill>
                  <a:srgbClr val="C6C8CA"/>
                </a:solidFill>
                <a:latin typeface="Arial"/>
                <a:ea typeface="Arial"/>
                <a:cs typeface="Arial"/>
                <a:sym typeface="Arial"/>
              </a:defRPr>
            </a:lvl4pPr>
            <a:lvl5pPr marL="0" lvl="4" indent="0" algn="r">
              <a:spcBef>
                <a:spcPts val="0"/>
              </a:spcBef>
              <a:buNone/>
              <a:defRPr>
                <a:solidFill>
                  <a:srgbClr val="C6C8CA"/>
                </a:solidFill>
                <a:latin typeface="Arial"/>
                <a:ea typeface="Arial"/>
                <a:cs typeface="Arial"/>
                <a:sym typeface="Arial"/>
              </a:defRPr>
            </a:lvl5pPr>
            <a:lvl6pPr marL="0" lvl="5" indent="0" algn="r">
              <a:spcBef>
                <a:spcPts val="0"/>
              </a:spcBef>
              <a:buNone/>
              <a:defRPr>
                <a:solidFill>
                  <a:srgbClr val="C6C8CA"/>
                </a:solidFill>
                <a:latin typeface="Arial"/>
                <a:ea typeface="Arial"/>
                <a:cs typeface="Arial"/>
                <a:sym typeface="Arial"/>
              </a:defRPr>
            </a:lvl6pPr>
            <a:lvl7pPr marL="0" lvl="6" indent="0" algn="r">
              <a:spcBef>
                <a:spcPts val="0"/>
              </a:spcBef>
              <a:buNone/>
              <a:defRPr>
                <a:solidFill>
                  <a:srgbClr val="C6C8CA"/>
                </a:solidFill>
                <a:latin typeface="Arial"/>
                <a:ea typeface="Arial"/>
                <a:cs typeface="Arial"/>
                <a:sym typeface="Arial"/>
              </a:defRPr>
            </a:lvl7pPr>
            <a:lvl8pPr marL="0" lvl="7" indent="0" algn="r">
              <a:spcBef>
                <a:spcPts val="0"/>
              </a:spcBef>
              <a:buNone/>
              <a:defRPr>
                <a:solidFill>
                  <a:srgbClr val="C6C8CA"/>
                </a:solidFill>
                <a:latin typeface="Arial"/>
                <a:ea typeface="Arial"/>
                <a:cs typeface="Arial"/>
                <a:sym typeface="Arial"/>
              </a:defRPr>
            </a:lvl8pPr>
            <a:lvl9pPr marL="0" lvl="8" indent="0" algn="r">
              <a:spcBef>
                <a:spcPts val="0"/>
              </a:spcBef>
              <a:buNone/>
              <a:defRPr>
                <a:solidFill>
                  <a:srgbClr val="C6C8C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13"/>
          <p:cNvCxnSpPr/>
          <p:nvPr/>
        </p:nvCxnSpPr>
        <p:spPr>
          <a:xfrm>
            <a:off x="304800" y="6244894"/>
            <a:ext cx="11633200" cy="0"/>
          </a:xfrm>
          <a:prstGeom prst="straightConnector1">
            <a:avLst/>
          </a:prstGeom>
          <a:noFill/>
          <a:ln w="25400" cap="flat" cmpd="sng">
            <a:solidFill>
              <a:srgbClr val="C6C8CA"/>
            </a:solidFill>
            <a:prstDash val="solid"/>
            <a:miter lim="800000"/>
            <a:headEnd type="none" w="sm" len="sm"/>
            <a:tailEnd type="none" w="sm" len="sm"/>
          </a:ln>
        </p:spPr>
      </p:cxnSp>
      <p:sp>
        <p:nvSpPr>
          <p:cNvPr id="64" name="Google Shape;64;p13"/>
          <p:cNvSpPr txBox="1">
            <a:spLocks noGrp="1"/>
          </p:cNvSpPr>
          <p:nvPr>
            <p:ph type="body" idx="5"/>
          </p:nvPr>
        </p:nvSpPr>
        <p:spPr>
          <a:xfrm>
            <a:off x="1345910" y="399669"/>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3"/>
          <p:cNvSpPr txBox="1">
            <a:spLocks noGrp="1"/>
          </p:cNvSpPr>
          <p:nvPr>
            <p:ph type="body" idx="6"/>
          </p:nvPr>
        </p:nvSpPr>
        <p:spPr>
          <a:xfrm>
            <a:off x="304800" y="6304540"/>
            <a:ext cx="3768725" cy="3238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13" descr="A green circle with black letters&#10;&#10;Description automatically generated"/>
          <p:cNvPicPr preferRelativeResize="0"/>
          <p:nvPr/>
        </p:nvPicPr>
        <p:blipFill rotWithShape="1">
          <a:blip r:embed="rId2">
            <a:alphaModFix/>
          </a:blip>
          <a:srcRect/>
          <a:stretch/>
        </p:blipFill>
        <p:spPr>
          <a:xfrm>
            <a:off x="227587" y="242887"/>
            <a:ext cx="966212" cy="96621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67"/>
        <p:cNvGrpSpPr/>
        <p:nvPr/>
      </p:nvGrpSpPr>
      <p:grpSpPr>
        <a:xfrm>
          <a:off x="0" y="0"/>
          <a:ext cx="0" cy="0"/>
          <a:chOff x="0" y="0"/>
          <a:chExt cx="0" cy="0"/>
        </a:xfrm>
      </p:grpSpPr>
      <p:cxnSp>
        <p:nvCxnSpPr>
          <p:cNvPr id="68" name="Google Shape;68;p14"/>
          <p:cNvCxnSpPr/>
          <p:nvPr/>
        </p:nvCxnSpPr>
        <p:spPr>
          <a:xfrm>
            <a:off x="524301" y="6229350"/>
            <a:ext cx="7442200" cy="0"/>
          </a:xfrm>
          <a:prstGeom prst="straightConnector1">
            <a:avLst/>
          </a:prstGeom>
          <a:noFill/>
          <a:ln w="25400" cap="flat" cmpd="sng">
            <a:solidFill>
              <a:srgbClr val="C6C8CA"/>
            </a:solidFill>
            <a:prstDash val="solid"/>
            <a:miter lim="800000"/>
            <a:headEnd type="none" w="sm" len="sm"/>
            <a:tailEnd type="none" w="sm" len="sm"/>
          </a:ln>
        </p:spPr>
      </p:cxn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p:cNvSpPr/>
          <p:nvPr/>
        </p:nvSpPr>
        <p:spPr>
          <a:xfrm>
            <a:off x="7092431" y="-1116368"/>
            <a:ext cx="9309100" cy="930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1" name="Google Shape;71;p14"/>
          <p:cNvSpPr txBox="1"/>
          <p:nvPr/>
        </p:nvSpPr>
        <p:spPr>
          <a:xfrm>
            <a:off x="5108316" y="6367497"/>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C6C8CA"/>
                </a:solidFill>
                <a:latin typeface="Arial"/>
                <a:ea typeface="Arial"/>
                <a:cs typeface="Arial"/>
                <a:sym typeface="Arial"/>
              </a:rPr>
              <a:t>‹#›</a:t>
            </a:fld>
            <a:endParaRPr sz="1200" b="0" i="0" u="none" strike="noStrike" cap="none">
              <a:solidFill>
                <a:srgbClr val="C6C8CA"/>
              </a:solidFill>
              <a:latin typeface="Arial"/>
              <a:ea typeface="Arial"/>
              <a:cs typeface="Arial"/>
              <a:sym typeface="Arial"/>
            </a:endParaRPr>
          </a:p>
        </p:txBody>
      </p:sp>
      <p:sp>
        <p:nvSpPr>
          <p:cNvPr id="72" name="Google Shape;72;p14"/>
          <p:cNvSpPr txBox="1"/>
          <p:nvPr/>
        </p:nvSpPr>
        <p:spPr>
          <a:xfrm>
            <a:off x="498901" y="6356350"/>
            <a:ext cx="37465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C6C8CA"/>
                </a:solidFill>
                <a:latin typeface="Arial"/>
                <a:ea typeface="Arial"/>
                <a:cs typeface="Arial"/>
                <a:sym typeface="Arial"/>
              </a:rPr>
              <a:t>DEPARTMENT</a:t>
            </a:r>
            <a:endParaRPr/>
          </a:p>
        </p:txBody>
      </p:sp>
      <p:sp>
        <p:nvSpPr>
          <p:cNvPr id="73" name="Google Shape;73;p14"/>
          <p:cNvSpPr txBox="1"/>
          <p:nvPr/>
        </p:nvSpPr>
        <p:spPr>
          <a:xfrm>
            <a:off x="1248201" y="443109"/>
            <a:ext cx="37465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939597"/>
                </a:solidFill>
                <a:latin typeface="Arial"/>
                <a:ea typeface="Arial"/>
                <a:cs typeface="Arial"/>
                <a:sym typeface="Arial"/>
              </a:rPr>
              <a:t>PRESENTATION TITLE</a:t>
            </a:r>
            <a:endParaRPr/>
          </a:p>
        </p:txBody>
      </p:sp>
      <p:cxnSp>
        <p:nvCxnSpPr>
          <p:cNvPr id="74" name="Google Shape;74;p14"/>
          <p:cNvCxnSpPr/>
          <p:nvPr/>
        </p:nvCxnSpPr>
        <p:spPr>
          <a:xfrm>
            <a:off x="676701" y="850900"/>
            <a:ext cx="6261100" cy="0"/>
          </a:xfrm>
          <a:prstGeom prst="straightConnector1">
            <a:avLst/>
          </a:prstGeom>
          <a:noFill/>
          <a:ln w="25400" cap="flat" cmpd="sng">
            <a:solidFill>
              <a:srgbClr val="C6C8CA"/>
            </a:solidFill>
            <a:prstDash val="solid"/>
            <a:miter lim="800000"/>
            <a:headEnd type="none" w="sm" len="sm"/>
            <a:tailEnd type="none" w="sm" len="sm"/>
          </a:ln>
        </p:spPr>
      </p:cxnSp>
      <p:sp>
        <p:nvSpPr>
          <p:cNvPr id="75" name="Google Shape;75;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4"/>
          <p:cNvSpPr txBox="1">
            <a:spLocks noGrp="1"/>
          </p:cNvSpPr>
          <p:nvPr>
            <p:ph type="body" idx="2"/>
          </p:nvPr>
        </p:nvSpPr>
        <p:spPr>
          <a:xfrm>
            <a:off x="839788" y="2660747"/>
            <a:ext cx="5157787" cy="304714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a:spLocks noGrp="1"/>
          </p:cNvSpPr>
          <p:nvPr>
            <p:ph type="pic" idx="3"/>
          </p:nvPr>
        </p:nvSpPr>
        <p:spPr>
          <a:xfrm>
            <a:off x="7092431" y="-521596"/>
            <a:ext cx="8119555" cy="8119555"/>
          </a:xfrm>
          <a:prstGeom prst="flowChartConnector">
            <a:avLst/>
          </a:prstGeom>
          <a:noFill/>
          <a:ln>
            <a:noFill/>
          </a:ln>
        </p:spPr>
      </p:sp>
      <p:pic>
        <p:nvPicPr>
          <p:cNvPr id="78" name="Google Shape;78;p14" descr="A green circle with black letters&#10;&#10;Description automatically generated"/>
          <p:cNvPicPr preferRelativeResize="0"/>
          <p:nvPr/>
        </p:nvPicPr>
        <p:blipFill rotWithShape="1">
          <a:blip r:embed="rId2">
            <a:alphaModFix/>
          </a:blip>
          <a:srcRect/>
          <a:stretch/>
        </p:blipFill>
        <p:spPr>
          <a:xfrm>
            <a:off x="227587" y="113891"/>
            <a:ext cx="966212" cy="9662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171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2B04A"/>
            </a:gs>
            <a:gs pos="100000">
              <a:srgbClr val="006A4F"/>
            </a:gs>
          </a:gsLst>
          <a:lin ang="2700000" scaled="0"/>
        </a:gra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A4F"/>
            </a:gs>
            <a:gs pos="38000">
              <a:srgbClr val="32B04A"/>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980" y="421877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117;p11">
            <a:extLst>
              <a:ext uri="{FF2B5EF4-FFF2-40B4-BE49-F238E27FC236}">
                <a16:creationId xmlns:a16="http://schemas.microsoft.com/office/drawing/2014/main" id="{2B5C17C1-47AB-4925-BEC4-0F0444361812}"/>
              </a:ext>
            </a:extLst>
          </p:cNvPr>
          <p:cNvSpPr/>
          <p:nvPr/>
        </p:nvSpPr>
        <p:spPr>
          <a:xfrm>
            <a:off x="-4467" y="-1498"/>
            <a:ext cx="12196229" cy="6859498"/>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18;p11">
            <a:extLst>
              <a:ext uri="{FF2B5EF4-FFF2-40B4-BE49-F238E27FC236}">
                <a16:creationId xmlns:a16="http://schemas.microsoft.com/office/drawing/2014/main" id="{3E83BDAA-69ED-4B75-8F7A-1114D8B90BCD}"/>
              </a:ext>
            </a:extLst>
          </p:cNvPr>
          <p:cNvSpPr/>
          <p:nvPr/>
        </p:nvSpPr>
        <p:spPr>
          <a:xfrm>
            <a:off x="239" y="1190020"/>
            <a:ext cx="1365223" cy="952708"/>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19;p11">
            <a:extLst>
              <a:ext uri="{FF2B5EF4-FFF2-40B4-BE49-F238E27FC236}">
                <a16:creationId xmlns:a16="http://schemas.microsoft.com/office/drawing/2014/main" id="{BBA80547-B1A6-4AD4-81D1-532A5D61EA53}"/>
              </a:ext>
            </a:extLst>
          </p:cNvPr>
          <p:cNvSpPr/>
          <p:nvPr/>
        </p:nvSpPr>
        <p:spPr>
          <a:xfrm>
            <a:off x="6286616" y="2"/>
            <a:ext cx="5892680" cy="1035273"/>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20;p11">
            <a:extLst>
              <a:ext uri="{FF2B5EF4-FFF2-40B4-BE49-F238E27FC236}">
                <a16:creationId xmlns:a16="http://schemas.microsoft.com/office/drawing/2014/main" id="{29EE2E66-C69B-4744-AE5F-3332EB070F84}"/>
              </a:ext>
            </a:extLst>
          </p:cNvPr>
          <p:cNvSpPr/>
          <p:nvPr/>
        </p:nvSpPr>
        <p:spPr>
          <a:xfrm flipH="1" flipV="1">
            <a:off x="1554191" y="2436870"/>
            <a:ext cx="3587199" cy="952707"/>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1;p11">
            <a:extLst>
              <a:ext uri="{FF2B5EF4-FFF2-40B4-BE49-F238E27FC236}">
                <a16:creationId xmlns:a16="http://schemas.microsoft.com/office/drawing/2014/main" id="{B8E35377-FC75-4982-AFE5-1830CA9BF7D3}"/>
              </a:ext>
            </a:extLst>
          </p:cNvPr>
          <p:cNvSpPr/>
          <p:nvPr/>
        </p:nvSpPr>
        <p:spPr>
          <a:xfrm>
            <a:off x="2971982" y="2"/>
            <a:ext cx="5137047" cy="901893"/>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389463CD-9393-4CBF-AC34-2BC5D51D68FC}"/>
              </a:ext>
            </a:extLst>
          </p:cNvPr>
          <p:cNvSpPr>
            <a:spLocks noGrp="1"/>
          </p:cNvSpPr>
          <p:nvPr>
            <p:ph type="sldNum" sz="quarter" idx="4"/>
          </p:nvPr>
        </p:nvSpPr>
        <p:spPr>
          <a:xfrm>
            <a:off x="9232956" y="6310714"/>
            <a:ext cx="2743200" cy="365125"/>
          </a:xfrm>
          <a:prstGeom prst="rect">
            <a:avLst/>
          </a:prstGeom>
        </p:spPr>
        <p:txBody>
          <a:bodyPr vert="horz" lIns="91440" tIns="45720" rIns="91440" bIns="45720" rtlCol="0" anchor="ctr"/>
          <a:lstStyle>
            <a:lvl1pPr algn="r">
              <a:defRPr sz="1200">
                <a:solidFill>
                  <a:schemeClr val="tx1"/>
                </a:solidFill>
                <a:latin typeface="DINOT-Bold" panose="020B0804020101020102" pitchFamily="34" charset="0"/>
                <a:cs typeface="DINOT-Bold" panose="020B0804020101020102" pitchFamily="34" charset="0"/>
              </a:defRPr>
            </a:lvl1pPr>
          </a:lstStyle>
          <a:p>
            <a:fld id="{6AF73F2D-DC13-4ACD-8100-8D03B3ADFEB4}" type="slidenum">
              <a:rPr lang="en-US" smtClean="0"/>
              <a:pPr/>
              <a:t>‹#›</a:t>
            </a:fld>
            <a:endParaRPr lang="en-US"/>
          </a:p>
        </p:txBody>
      </p:sp>
    </p:spTree>
    <p:extLst>
      <p:ext uri="{BB962C8B-B14F-4D97-AF65-F5344CB8AC3E}">
        <p14:creationId xmlns:p14="http://schemas.microsoft.com/office/powerpoint/2010/main" val="399337074"/>
      </p:ext>
    </p:extLst>
  </p:cSld>
  <p:clrMap bg1="lt1" tx1="dk1" bg2="lt2" tx2="dk2" accent1="accent1" accent2="accent2" accent3="accent3" accent4="accent4" accent5="accent5" accent6="accent6" hlink="hlink" folHlink="folHlink"/>
  <p:sldLayoutIdLst>
    <p:sldLayoutId id="2147483741"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4.tmp"/><Relationship Id="rId3" Type="http://schemas.openxmlformats.org/officeDocument/2006/relationships/hyperlink" Target="https://ash.naf.org/public/" TargetMode="External"/><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ash.naf.org/public/wbl/partners-engage-in-wbl" TargetMode="External"/><Relationship Id="rId4" Type="http://schemas.openxmlformats.org/officeDocument/2006/relationships/image" Target="../media/image31.tmp"/><Relationship Id="rId9" Type="http://schemas.openxmlformats.org/officeDocument/2006/relationships/image" Target="../media/image35.tmp"/></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groups/455530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54000">
              <a:schemeClr val="dk2"/>
            </a:gs>
            <a:gs pos="100000">
              <a:schemeClr val="accent1"/>
            </a:gs>
          </a:gsLst>
          <a:lin ang="2700000" scaled="0"/>
        </a:gradFill>
        <a:effectLst/>
      </p:bgPr>
    </p:bg>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4592547" y="1122363"/>
            <a:ext cx="7075577"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latin typeface="Tahoma"/>
                <a:ea typeface="Tahoma"/>
                <a:cs typeface="Tahoma"/>
                <a:sym typeface="Tahoma"/>
              </a:rPr>
              <a:t>	Alumni Industry Ambassadors Program</a:t>
            </a:r>
            <a:endParaRPr dirty="0">
              <a:latin typeface="Tahoma"/>
              <a:ea typeface="Tahoma"/>
              <a:cs typeface="Tahoma"/>
              <a:sym typeface="Tahoma"/>
            </a:endParaRPr>
          </a:p>
        </p:txBody>
      </p:sp>
      <p:sp>
        <p:nvSpPr>
          <p:cNvPr id="84" name="Google Shape;84;p1"/>
          <p:cNvSpPr txBox="1">
            <a:spLocks noGrp="1"/>
          </p:cNvSpPr>
          <p:nvPr>
            <p:ph type="subTitle" idx="1"/>
          </p:nvPr>
        </p:nvSpPr>
        <p:spPr>
          <a:xfrm>
            <a:off x="4592546" y="3881438"/>
            <a:ext cx="7179561" cy="13763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latin typeface="Tahoma"/>
                <a:ea typeface="Tahoma"/>
                <a:cs typeface="Tahoma"/>
                <a:sym typeface="Tahoma"/>
              </a:rPr>
              <a:t>Orientation Session</a:t>
            </a:r>
            <a:endParaRPr dirty="0">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3"/>
          <p:cNvSpPr txBox="1">
            <a:spLocks noGrp="1"/>
          </p:cNvSpPr>
          <p:nvPr>
            <p:ph type="body" idx="1"/>
          </p:nvPr>
        </p:nvSpPr>
        <p:spPr>
          <a:xfrm>
            <a:off x="1193799" y="350141"/>
            <a:ext cx="10772914" cy="415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2"/>
              </a:buClr>
              <a:buSzPts val="2400"/>
              <a:buNone/>
            </a:pPr>
            <a:r>
              <a:rPr lang="en-US" dirty="0">
                <a:latin typeface="Tahoma"/>
                <a:ea typeface="Tahoma"/>
                <a:cs typeface="Tahoma"/>
                <a:sym typeface="Tahoma"/>
              </a:rPr>
              <a:t>Facilitate Connections between Academies &amp; Industry Professionals</a:t>
            </a:r>
          </a:p>
        </p:txBody>
      </p:sp>
      <p:sp>
        <p:nvSpPr>
          <p:cNvPr id="4" name="Google Shape;232;p8">
            <a:extLst>
              <a:ext uri="{FF2B5EF4-FFF2-40B4-BE49-F238E27FC236}">
                <a16:creationId xmlns:a16="http://schemas.microsoft.com/office/drawing/2014/main" id="{AF8F5D33-C359-6F18-AB5B-E71705987DD5}"/>
              </a:ext>
            </a:extLst>
          </p:cNvPr>
          <p:cNvSpPr txBox="1"/>
          <p:nvPr/>
        </p:nvSpPr>
        <p:spPr>
          <a:xfrm>
            <a:off x="932948" y="1245705"/>
            <a:ext cx="10326104" cy="3739445"/>
          </a:xfrm>
          <a:prstGeom prst="rect">
            <a:avLst/>
          </a:prstGeom>
          <a:noFill/>
          <a:ln>
            <a:noFill/>
          </a:ln>
        </p:spPr>
        <p:txBody>
          <a:bodyPr spcFirstLastPara="1" wrap="square" lIns="91425" tIns="45700" rIns="91425" bIns="45700" anchor="t" anchorCtr="0">
            <a:spAutoFit/>
          </a:bodyPr>
          <a:lstStyle/>
          <a:p>
            <a:pPr marL="114300" marR="0" lvl="0" algn="l" rtl="0">
              <a:lnSpc>
                <a:spcPct val="100000"/>
              </a:lnSpc>
              <a:spcBef>
                <a:spcPts val="0"/>
              </a:spcBef>
              <a:spcAft>
                <a:spcPts val="0"/>
              </a:spcAft>
              <a:buClr>
                <a:srgbClr val="32B04A"/>
              </a:buClr>
              <a:buSzPts val="1800"/>
            </a:pPr>
            <a:r>
              <a:rPr lang="en-US" sz="2400" b="1" i="0" u="none" strike="noStrike" cap="none" dirty="0">
                <a:latin typeface="Tahoma" panose="020B0604030504040204" pitchFamily="34" charset="0"/>
                <a:ea typeface="Tahoma" panose="020B0604030504040204" pitchFamily="34" charset="0"/>
                <a:cs typeface="Tahoma" panose="020B0604030504040204" pitchFamily="34" charset="0"/>
                <a:sym typeface="Roboto"/>
              </a:rPr>
              <a:t>One of the top challenges for academies is building connections with industry professionals…they need your help!</a:t>
            </a:r>
          </a:p>
          <a:p>
            <a:pPr marL="114300" marR="0" lvl="0" algn="l" rtl="0">
              <a:lnSpc>
                <a:spcPct val="100000"/>
              </a:lnSpc>
              <a:spcBef>
                <a:spcPts val="0"/>
              </a:spcBef>
              <a:spcAft>
                <a:spcPts val="0"/>
              </a:spcAft>
              <a:buClr>
                <a:srgbClr val="32B04A"/>
              </a:buClr>
              <a:buSzPts val="1800"/>
            </a:pPr>
            <a:endParaRPr lang="en-US" sz="2400" dirty="0">
              <a:latin typeface="Tahoma" panose="020B0604030504040204" pitchFamily="34" charset="0"/>
              <a:ea typeface="Tahoma" panose="020B0604030504040204" pitchFamily="34" charset="0"/>
              <a:cs typeface="Tahoma" panose="020B0604030504040204" pitchFamily="34" charset="0"/>
              <a:sym typeface="Roboto"/>
            </a:endParaRPr>
          </a:p>
          <a:p>
            <a:pPr marL="914400" lvl="1" indent="-406400">
              <a:spcAft>
                <a:spcPts val="1800"/>
              </a:spcAft>
              <a:buSzPts val="2800"/>
              <a:buFont typeface="Tahoma"/>
              <a:buChar char="•"/>
            </a:pPr>
            <a:r>
              <a:rPr lang="en-US" sz="2400" dirty="0">
                <a:latin typeface="Tahoma"/>
                <a:ea typeface="Tahoma"/>
                <a:cs typeface="Tahoma"/>
                <a:sym typeface="Roboto"/>
              </a:rPr>
              <a:t>Identify potential people in your Network that you could introduce to NAF academy leaders</a:t>
            </a:r>
          </a:p>
          <a:p>
            <a:pPr marL="914400" lvl="1" indent="-406400">
              <a:spcAft>
                <a:spcPts val="1800"/>
              </a:spcAft>
              <a:buSzPts val="2800"/>
              <a:buFont typeface="Tahoma"/>
              <a:buChar char="•"/>
            </a:pPr>
            <a:r>
              <a:rPr lang="en-US" sz="2400" dirty="0">
                <a:latin typeface="Tahoma"/>
                <a:ea typeface="Tahoma"/>
                <a:cs typeface="Tahoma"/>
                <a:sym typeface="Roboto"/>
              </a:rPr>
              <a:t>Encourage colleagues at your organization to get involved</a:t>
            </a:r>
          </a:p>
          <a:p>
            <a:pPr marL="914400" lvl="1" indent="-406400">
              <a:spcAft>
                <a:spcPts val="1800"/>
              </a:spcAft>
              <a:buSzPts val="2800"/>
              <a:buFont typeface="Tahoma"/>
              <a:buChar char="•"/>
            </a:pPr>
            <a:r>
              <a:rPr lang="en-US" sz="2400" dirty="0">
                <a:latin typeface="Tahoma"/>
                <a:ea typeface="Tahoma"/>
                <a:cs typeface="Tahoma"/>
                <a:sym typeface="Roboto"/>
              </a:rPr>
              <a:t>Help academies brainstorm and reach out to organizations in your community</a:t>
            </a:r>
          </a:p>
        </p:txBody>
      </p:sp>
    </p:spTree>
    <p:extLst>
      <p:ext uri="{BB962C8B-B14F-4D97-AF65-F5344CB8AC3E}">
        <p14:creationId xmlns:p14="http://schemas.microsoft.com/office/powerpoint/2010/main" val="141686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3"/>
          <p:cNvSpPr txBox="1">
            <a:spLocks noGrp="1"/>
          </p:cNvSpPr>
          <p:nvPr>
            <p:ph type="body" idx="1"/>
          </p:nvPr>
        </p:nvSpPr>
        <p:spPr>
          <a:xfrm>
            <a:off x="1193799" y="350141"/>
            <a:ext cx="10772914" cy="415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2"/>
              </a:buClr>
              <a:buSzPts val="2400"/>
              <a:buNone/>
            </a:pPr>
            <a:r>
              <a:rPr lang="en-US" dirty="0">
                <a:latin typeface="Tahoma"/>
                <a:ea typeface="Tahoma"/>
                <a:cs typeface="Tahoma"/>
                <a:sym typeface="Tahoma"/>
              </a:rPr>
              <a:t>Highlight and Share Academy Activities on Social Media</a:t>
            </a:r>
          </a:p>
        </p:txBody>
      </p:sp>
      <p:sp>
        <p:nvSpPr>
          <p:cNvPr id="4" name="Google Shape;232;p8">
            <a:extLst>
              <a:ext uri="{FF2B5EF4-FFF2-40B4-BE49-F238E27FC236}">
                <a16:creationId xmlns:a16="http://schemas.microsoft.com/office/drawing/2014/main" id="{AF8F5D33-C359-6F18-AB5B-E71705987DD5}"/>
              </a:ext>
            </a:extLst>
          </p:cNvPr>
          <p:cNvSpPr txBox="1"/>
          <p:nvPr/>
        </p:nvSpPr>
        <p:spPr>
          <a:xfrm>
            <a:off x="1193799" y="1126907"/>
            <a:ext cx="7381461" cy="1200288"/>
          </a:xfrm>
          <a:prstGeom prst="rect">
            <a:avLst/>
          </a:prstGeom>
          <a:noFill/>
          <a:ln>
            <a:noFill/>
          </a:ln>
        </p:spPr>
        <p:txBody>
          <a:bodyPr spcFirstLastPara="1" wrap="square" lIns="91425" tIns="45700" rIns="91425" bIns="45700" anchor="t" anchorCtr="0">
            <a:spAutoFit/>
          </a:bodyPr>
          <a:lstStyle/>
          <a:p>
            <a:pPr marL="114300" marR="0" lvl="0" algn="l" rtl="0">
              <a:lnSpc>
                <a:spcPct val="100000"/>
              </a:lnSpc>
              <a:spcBef>
                <a:spcPts val="0"/>
              </a:spcBef>
              <a:spcAft>
                <a:spcPts val="0"/>
              </a:spcAft>
              <a:buClr>
                <a:srgbClr val="32B04A"/>
              </a:buClr>
              <a:buSzPts val="1800"/>
            </a:pPr>
            <a:r>
              <a:rPr lang="en-US" sz="2400" b="0" i="0" u="none" strike="noStrike" cap="none" dirty="0">
                <a:latin typeface="Tahoma" panose="020B0604030504040204" pitchFamily="34" charset="0"/>
                <a:ea typeface="Tahoma" panose="020B0604030504040204" pitchFamily="34" charset="0"/>
                <a:cs typeface="Tahoma" panose="020B0604030504040204" pitchFamily="34" charset="0"/>
                <a:sym typeface="Roboto"/>
              </a:rPr>
              <a:t>Posting or reposting on LinkedIn, X, or other social media platforms helps spread the word about what academies are doing and how to get involved!</a:t>
            </a:r>
          </a:p>
        </p:txBody>
      </p:sp>
      <p:pic>
        <p:nvPicPr>
          <p:cNvPr id="2" name="Google Shape;262;p11">
            <a:extLst>
              <a:ext uri="{FF2B5EF4-FFF2-40B4-BE49-F238E27FC236}">
                <a16:creationId xmlns:a16="http://schemas.microsoft.com/office/drawing/2014/main" id="{93942705-8A0E-E448-71FF-4D1D2853AD8D}"/>
              </a:ext>
            </a:extLst>
          </p:cNvPr>
          <p:cNvPicPr preferRelativeResize="0"/>
          <p:nvPr/>
        </p:nvPicPr>
        <p:blipFill rotWithShape="1">
          <a:blip r:embed="rId3">
            <a:alphaModFix/>
          </a:blip>
          <a:srcRect/>
          <a:stretch/>
        </p:blipFill>
        <p:spPr>
          <a:xfrm>
            <a:off x="8605957" y="1177443"/>
            <a:ext cx="3360756" cy="4812540"/>
          </a:xfrm>
          <a:prstGeom prst="rect">
            <a:avLst/>
          </a:prstGeom>
          <a:noFill/>
          <a:ln>
            <a:noFill/>
          </a:ln>
        </p:spPr>
      </p:pic>
      <p:pic>
        <p:nvPicPr>
          <p:cNvPr id="3" name="Google Shape;274;p12">
            <a:extLst>
              <a:ext uri="{FF2B5EF4-FFF2-40B4-BE49-F238E27FC236}">
                <a16:creationId xmlns:a16="http://schemas.microsoft.com/office/drawing/2014/main" id="{41A4A6E9-9007-6796-CF67-10F9E9F332F8}"/>
              </a:ext>
            </a:extLst>
          </p:cNvPr>
          <p:cNvPicPr preferRelativeResize="0"/>
          <p:nvPr/>
        </p:nvPicPr>
        <p:blipFill rotWithShape="1">
          <a:blip r:embed="rId4">
            <a:alphaModFix/>
          </a:blip>
          <a:srcRect/>
          <a:stretch/>
        </p:blipFill>
        <p:spPr>
          <a:xfrm>
            <a:off x="4596245" y="2581350"/>
            <a:ext cx="3343854" cy="3136266"/>
          </a:xfrm>
          <a:prstGeom prst="rect">
            <a:avLst/>
          </a:prstGeom>
          <a:noFill/>
          <a:ln>
            <a:noFill/>
          </a:ln>
        </p:spPr>
      </p:pic>
      <p:pic>
        <p:nvPicPr>
          <p:cNvPr id="5" name="Google Shape;275;p12">
            <a:extLst>
              <a:ext uri="{FF2B5EF4-FFF2-40B4-BE49-F238E27FC236}">
                <a16:creationId xmlns:a16="http://schemas.microsoft.com/office/drawing/2014/main" id="{2FD8269E-839A-C092-5C9C-57A39AF9A32A}"/>
              </a:ext>
            </a:extLst>
          </p:cNvPr>
          <p:cNvPicPr preferRelativeResize="0"/>
          <p:nvPr/>
        </p:nvPicPr>
        <p:blipFill rotWithShape="1">
          <a:blip r:embed="rId5">
            <a:alphaModFix/>
          </a:blip>
          <a:srcRect/>
          <a:stretch/>
        </p:blipFill>
        <p:spPr>
          <a:xfrm>
            <a:off x="443444" y="2924627"/>
            <a:ext cx="3132926" cy="2449712"/>
          </a:xfrm>
          <a:prstGeom prst="rect">
            <a:avLst/>
          </a:prstGeom>
          <a:noFill/>
          <a:ln>
            <a:noFill/>
          </a:ln>
        </p:spPr>
      </p:pic>
    </p:spTree>
    <p:extLst>
      <p:ext uri="{BB962C8B-B14F-4D97-AF65-F5344CB8AC3E}">
        <p14:creationId xmlns:p14="http://schemas.microsoft.com/office/powerpoint/2010/main" val="380851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284806-76A8-0A6C-49C1-8124CC3DF1C3}"/>
              </a:ext>
            </a:extLst>
          </p:cNvPr>
          <p:cNvSpPr txBox="1"/>
          <p:nvPr/>
        </p:nvSpPr>
        <p:spPr>
          <a:xfrm>
            <a:off x="2657512" y="799683"/>
            <a:ext cx="5842000" cy="54367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933" b="1" dirty="0">
                <a:solidFill>
                  <a:srgbClr val="002060"/>
                </a:solidFill>
                <a:latin typeface="Tahoma" panose="020B0604030504040204" pitchFamily="34" charset="0"/>
                <a:ea typeface="Tahoma" panose="020B0604030504040204" pitchFamily="34" charset="0"/>
                <a:cs typeface="Tahoma" panose="020B0604030504040204" pitchFamily="34" charset="0"/>
                <a:hlinkClick r:id="rId3"/>
              </a:rPr>
              <a:t>https://ash.naf.org/public/</a:t>
            </a:r>
            <a:r>
              <a:rPr lang="en-US" sz="2933" b="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 name="Picture 2" descr="A screenshot of a phone&#10;&#10;Description automatically generated">
            <a:extLst>
              <a:ext uri="{FF2B5EF4-FFF2-40B4-BE49-F238E27FC236}">
                <a16:creationId xmlns:a16="http://schemas.microsoft.com/office/drawing/2014/main" id="{AFF2855D-1AD6-2461-0E9A-C77BC6654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382" y="1326314"/>
            <a:ext cx="2032000" cy="4786677"/>
          </a:xfrm>
          <a:prstGeom prst="rect">
            <a:avLst/>
          </a:prstGeom>
        </p:spPr>
      </p:pic>
      <p:sp>
        <p:nvSpPr>
          <p:cNvPr id="2" name="Text Placeholder 1">
            <a:extLst>
              <a:ext uri="{FF2B5EF4-FFF2-40B4-BE49-F238E27FC236}">
                <a16:creationId xmlns:a16="http://schemas.microsoft.com/office/drawing/2014/main" id="{9C126B33-90D1-1922-D9D5-2F73E351B867}"/>
              </a:ext>
            </a:extLst>
          </p:cNvPr>
          <p:cNvSpPr>
            <a:spLocks noGrp="1"/>
          </p:cNvSpPr>
          <p:nvPr>
            <p:ph type="body" idx="1"/>
          </p:nvPr>
        </p:nvSpPr>
        <p:spPr>
          <a:noFill/>
          <a:ln>
            <a:noFill/>
          </a:ln>
        </p:spPr>
        <p:txBody>
          <a:bodyPr spcFirstLastPara="1" wrap="square" lIns="91425" tIns="45700" rIns="91425" bIns="45700" anchor="b" anchorCtr="0">
            <a:normAutofit lnSpcReduction="10000"/>
          </a:bodyPr>
          <a:lstStyle/>
          <a:p>
            <a:pPr marL="0" indent="0">
              <a:spcBef>
                <a:spcPts val="0"/>
              </a:spcBef>
            </a:pPr>
            <a:r>
              <a:rPr lang="en-US" dirty="0">
                <a:latin typeface="Tahoma"/>
                <a:ea typeface="Tahoma"/>
                <a:cs typeface="Tahoma"/>
              </a:rPr>
              <a:t>Resources</a:t>
            </a:r>
          </a:p>
        </p:txBody>
      </p:sp>
      <p:pic>
        <p:nvPicPr>
          <p:cNvPr id="6" name="Google Shape;211;p6">
            <a:hlinkClick r:id="rId5"/>
            <a:extLst>
              <a:ext uri="{FF2B5EF4-FFF2-40B4-BE49-F238E27FC236}">
                <a16:creationId xmlns:a16="http://schemas.microsoft.com/office/drawing/2014/main" id="{EDFC61F5-E064-1A48-4535-25FDB2696D23}"/>
              </a:ext>
            </a:extLst>
          </p:cNvPr>
          <p:cNvPicPr preferRelativeResize="0"/>
          <p:nvPr/>
        </p:nvPicPr>
        <p:blipFill rotWithShape="1">
          <a:blip r:embed="rId6">
            <a:alphaModFix/>
          </a:blip>
          <a:srcRect/>
          <a:stretch/>
        </p:blipFill>
        <p:spPr>
          <a:xfrm>
            <a:off x="8911263" y="830653"/>
            <a:ext cx="2365460" cy="3264958"/>
          </a:xfrm>
          <a:prstGeom prst="rect">
            <a:avLst/>
          </a:prstGeom>
          <a:noFill/>
          <a:ln>
            <a:noFill/>
          </a:ln>
        </p:spPr>
      </p:pic>
      <p:pic>
        <p:nvPicPr>
          <p:cNvPr id="8" name="Google Shape;212;p6">
            <a:hlinkClick r:id="rId5"/>
            <a:extLst>
              <a:ext uri="{FF2B5EF4-FFF2-40B4-BE49-F238E27FC236}">
                <a16:creationId xmlns:a16="http://schemas.microsoft.com/office/drawing/2014/main" id="{72673841-EBEC-29A8-E1D0-D779B8B54416}"/>
              </a:ext>
            </a:extLst>
          </p:cNvPr>
          <p:cNvPicPr preferRelativeResize="0"/>
          <p:nvPr/>
        </p:nvPicPr>
        <p:blipFill rotWithShape="1">
          <a:blip r:embed="rId7">
            <a:alphaModFix/>
          </a:blip>
          <a:srcRect/>
          <a:stretch/>
        </p:blipFill>
        <p:spPr>
          <a:xfrm>
            <a:off x="8194769" y="4161026"/>
            <a:ext cx="3798448" cy="1925617"/>
          </a:xfrm>
          <a:prstGeom prst="rect">
            <a:avLst/>
          </a:prstGeom>
          <a:noFill/>
          <a:ln>
            <a:noFill/>
          </a:ln>
        </p:spPr>
      </p:pic>
      <p:cxnSp>
        <p:nvCxnSpPr>
          <p:cNvPr id="21" name="Straight Arrow Connector 20">
            <a:extLst>
              <a:ext uri="{FF2B5EF4-FFF2-40B4-BE49-F238E27FC236}">
                <a16:creationId xmlns:a16="http://schemas.microsoft.com/office/drawing/2014/main" id="{1EAEF5DD-806B-CEBC-1D0D-F8DD3471C82B}"/>
              </a:ext>
            </a:extLst>
          </p:cNvPr>
          <p:cNvCxnSpPr>
            <a:cxnSpLocks/>
          </p:cNvCxnSpPr>
          <p:nvPr/>
        </p:nvCxnSpPr>
        <p:spPr>
          <a:xfrm flipV="1">
            <a:off x="4850296" y="3491208"/>
            <a:ext cx="1526043" cy="484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screenshot of a phone&#10;&#10;Description automatically generated">
            <a:extLst>
              <a:ext uri="{FF2B5EF4-FFF2-40B4-BE49-F238E27FC236}">
                <a16:creationId xmlns:a16="http://schemas.microsoft.com/office/drawing/2014/main" id="{75CEAE21-6E5F-2B95-8961-DD0AC2606BF7}"/>
              </a:ext>
            </a:extLst>
          </p:cNvPr>
          <p:cNvPicPr>
            <a:picLocks noChangeAspect="1"/>
          </p:cNvPicPr>
          <p:nvPr/>
        </p:nvPicPr>
        <p:blipFill>
          <a:blip r:embed="rId8"/>
          <a:stretch>
            <a:fillRect/>
          </a:stretch>
        </p:blipFill>
        <p:spPr>
          <a:xfrm>
            <a:off x="6473133" y="1613460"/>
            <a:ext cx="1614628" cy="4499531"/>
          </a:xfrm>
          <a:prstGeom prst="rect">
            <a:avLst/>
          </a:prstGeom>
        </p:spPr>
      </p:pic>
      <p:cxnSp>
        <p:nvCxnSpPr>
          <p:cNvPr id="28" name="Straight Arrow Connector 27">
            <a:extLst>
              <a:ext uri="{FF2B5EF4-FFF2-40B4-BE49-F238E27FC236}">
                <a16:creationId xmlns:a16="http://schemas.microsoft.com/office/drawing/2014/main" id="{8CB7FA15-CD69-6793-3824-67767445979F}"/>
              </a:ext>
            </a:extLst>
          </p:cNvPr>
          <p:cNvCxnSpPr>
            <a:cxnSpLocks/>
          </p:cNvCxnSpPr>
          <p:nvPr/>
        </p:nvCxnSpPr>
        <p:spPr>
          <a:xfrm flipH="1" flipV="1">
            <a:off x="2210522" y="3975652"/>
            <a:ext cx="839394" cy="6557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screenshot of a blue background&#10;&#10;Description automatically generated">
            <a:extLst>
              <a:ext uri="{FF2B5EF4-FFF2-40B4-BE49-F238E27FC236}">
                <a16:creationId xmlns:a16="http://schemas.microsoft.com/office/drawing/2014/main" id="{6B72B821-32FE-CF10-61AE-3E86CEF746D6}"/>
              </a:ext>
            </a:extLst>
          </p:cNvPr>
          <p:cNvPicPr>
            <a:picLocks noChangeAspect="1"/>
          </p:cNvPicPr>
          <p:nvPr/>
        </p:nvPicPr>
        <p:blipFill>
          <a:blip r:embed="rId9"/>
          <a:stretch>
            <a:fillRect/>
          </a:stretch>
        </p:blipFill>
        <p:spPr>
          <a:xfrm>
            <a:off x="427668" y="1613460"/>
            <a:ext cx="1675846" cy="4499532"/>
          </a:xfrm>
          <a:prstGeom prst="rect">
            <a:avLst/>
          </a:prstGeom>
        </p:spPr>
      </p:pic>
    </p:spTree>
    <p:extLst>
      <p:ext uri="{BB962C8B-B14F-4D97-AF65-F5344CB8AC3E}">
        <p14:creationId xmlns:p14="http://schemas.microsoft.com/office/powerpoint/2010/main" val="202676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3"/>
          <p:cNvSpPr txBox="1">
            <a:spLocks noGrp="1"/>
          </p:cNvSpPr>
          <p:nvPr>
            <p:ph type="body" idx="1"/>
          </p:nvPr>
        </p:nvSpPr>
        <p:spPr>
          <a:xfrm>
            <a:off x="1193799" y="350141"/>
            <a:ext cx="10772914" cy="415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2"/>
              </a:buClr>
              <a:buSzPts val="2400"/>
              <a:buNone/>
            </a:pPr>
            <a:r>
              <a:rPr lang="en-US" dirty="0">
                <a:latin typeface="Tahoma"/>
                <a:ea typeface="Tahoma"/>
                <a:cs typeface="Tahoma"/>
                <a:sym typeface="Tahoma"/>
              </a:rPr>
              <a:t>Next Steps</a:t>
            </a:r>
          </a:p>
        </p:txBody>
      </p:sp>
      <p:sp>
        <p:nvSpPr>
          <p:cNvPr id="4" name="Google Shape;232;p8">
            <a:extLst>
              <a:ext uri="{FF2B5EF4-FFF2-40B4-BE49-F238E27FC236}">
                <a16:creationId xmlns:a16="http://schemas.microsoft.com/office/drawing/2014/main" id="{AF8F5D33-C359-6F18-AB5B-E71705987DD5}"/>
              </a:ext>
            </a:extLst>
          </p:cNvPr>
          <p:cNvSpPr txBox="1"/>
          <p:nvPr/>
        </p:nvSpPr>
        <p:spPr>
          <a:xfrm>
            <a:off x="932948" y="1245705"/>
            <a:ext cx="10326104" cy="3231614"/>
          </a:xfrm>
          <a:prstGeom prst="rect">
            <a:avLst/>
          </a:prstGeom>
          <a:noFill/>
          <a:ln>
            <a:noFill/>
          </a:ln>
        </p:spPr>
        <p:txBody>
          <a:bodyPr spcFirstLastPara="1" wrap="square" lIns="91425" tIns="45700" rIns="91425" bIns="45700" anchor="t" anchorCtr="0">
            <a:spAutoFit/>
          </a:bodyPr>
          <a:lstStyle/>
          <a:p>
            <a:pPr marL="914400" lvl="1" indent="-406400">
              <a:spcAft>
                <a:spcPts val="1800"/>
              </a:spcAft>
              <a:buSzPts val="2800"/>
              <a:buFont typeface="Tahoma"/>
              <a:buChar char="•"/>
            </a:pPr>
            <a:r>
              <a:rPr lang="en-US" sz="2400" dirty="0">
                <a:latin typeface="Tahoma"/>
                <a:ea typeface="Tahoma"/>
                <a:cs typeface="Tahoma"/>
                <a:sym typeface="Roboto"/>
              </a:rPr>
              <a:t>Connect with the Portfolio Managers for academies in your area (we’ll help introduce you to them)</a:t>
            </a:r>
          </a:p>
          <a:p>
            <a:pPr marL="914400" lvl="1" indent="-406400">
              <a:spcAft>
                <a:spcPts val="1800"/>
              </a:spcAft>
              <a:buSzPts val="2800"/>
              <a:buFont typeface="Tahoma"/>
              <a:buChar char="•"/>
            </a:pPr>
            <a:r>
              <a:rPr lang="en-US" sz="2400" dirty="0">
                <a:latin typeface="Tahoma"/>
                <a:ea typeface="Tahoma"/>
                <a:cs typeface="Tahoma"/>
                <a:sym typeface="Roboto"/>
              </a:rPr>
              <a:t>Think about what involvement would be most meaningful for you</a:t>
            </a:r>
          </a:p>
          <a:p>
            <a:pPr marL="914400" lvl="1" indent="-406400">
              <a:spcAft>
                <a:spcPts val="1800"/>
              </a:spcAft>
              <a:buSzPts val="2800"/>
              <a:buFont typeface="Tahoma"/>
              <a:buChar char="•"/>
            </a:pPr>
            <a:r>
              <a:rPr lang="en-US" sz="2400" dirty="0">
                <a:latin typeface="Tahoma"/>
                <a:ea typeface="Tahoma"/>
                <a:cs typeface="Tahoma"/>
                <a:sym typeface="Roboto"/>
              </a:rPr>
              <a:t>Join the NAF Alumni LinkedIn group (if you’re not already there!) </a:t>
            </a:r>
            <a:r>
              <a:rPr lang="en-US" sz="2400" dirty="0">
                <a:latin typeface="Tahoma"/>
                <a:ea typeface="Tahoma"/>
                <a:cs typeface="Tahoma"/>
                <a:sym typeface="Roboto"/>
                <a:hlinkClick r:id="rId3"/>
              </a:rPr>
              <a:t>https://www.linkedin.com/groups/4555300/</a:t>
            </a:r>
            <a:r>
              <a:rPr lang="en-US" sz="2400" dirty="0">
                <a:latin typeface="Tahoma"/>
                <a:ea typeface="Tahoma"/>
                <a:cs typeface="Tahoma"/>
                <a:sym typeface="Roboto"/>
              </a:rPr>
              <a:t> </a:t>
            </a:r>
          </a:p>
          <a:p>
            <a:pPr marL="914400" lvl="1" indent="-406400">
              <a:spcAft>
                <a:spcPts val="1800"/>
              </a:spcAft>
              <a:buSzPts val="2800"/>
              <a:buFont typeface="Tahoma"/>
              <a:buChar char="•"/>
            </a:pPr>
            <a:r>
              <a:rPr lang="en-US" sz="2400" dirty="0">
                <a:latin typeface="Tahoma"/>
                <a:ea typeface="Tahoma"/>
                <a:cs typeface="Tahoma"/>
                <a:sym typeface="Roboto"/>
              </a:rPr>
              <a:t>Start sharing NAF academy highlights on social media </a:t>
            </a:r>
          </a:p>
        </p:txBody>
      </p:sp>
    </p:spTree>
    <p:extLst>
      <p:ext uri="{BB962C8B-B14F-4D97-AF65-F5344CB8AC3E}">
        <p14:creationId xmlns:p14="http://schemas.microsoft.com/office/powerpoint/2010/main" val="136157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838200" y="2493016"/>
            <a:ext cx="10515600" cy="1043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a:t>Q&amp;A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2"/>
          </p:nvPr>
        </p:nvSpPr>
        <p:spPr>
          <a:xfrm>
            <a:off x="1177225" y="1230227"/>
            <a:ext cx="10579200" cy="4507500"/>
          </a:xfrm>
          <a:prstGeom prst="rect">
            <a:avLst/>
          </a:prstGeom>
          <a:noFill/>
          <a:ln>
            <a:noFill/>
          </a:ln>
        </p:spPr>
        <p:txBody>
          <a:bodyPr spcFirstLastPara="1" wrap="square" lIns="91425" tIns="45700" rIns="91425" bIns="45700" anchor="t" anchorCtr="0">
            <a:normAutofit/>
          </a:bodyPr>
          <a:lstStyle/>
          <a:p>
            <a:pPr>
              <a:lnSpc>
                <a:spcPct val="100000"/>
              </a:lnSpc>
              <a:spcBef>
                <a:spcPts val="0"/>
              </a:spcBef>
              <a:spcAft>
                <a:spcPts val="1800"/>
              </a:spcAft>
              <a:buFont typeface="Tahoma"/>
              <a:buChar char="•"/>
            </a:pPr>
            <a:r>
              <a:rPr lang="en-US" sz="3600" dirty="0">
                <a:latin typeface="Tahoma"/>
                <a:ea typeface="Tahoma"/>
                <a:cs typeface="Tahoma"/>
                <a:sym typeface="Tahoma"/>
              </a:rPr>
              <a:t>Alumni Industry Ambassadors Program overview</a:t>
            </a:r>
          </a:p>
          <a:p>
            <a:pPr marL="457200" lvl="0" indent="-406400" algn="l" rtl="0">
              <a:lnSpc>
                <a:spcPct val="100000"/>
              </a:lnSpc>
              <a:spcBef>
                <a:spcPts val="0"/>
              </a:spcBef>
              <a:spcAft>
                <a:spcPts val="1800"/>
              </a:spcAft>
              <a:buSzPts val="2800"/>
              <a:buFont typeface="Tahoma"/>
              <a:buChar char="•"/>
            </a:pPr>
            <a:r>
              <a:rPr lang="en-US" sz="3600" dirty="0">
                <a:latin typeface="Tahoma"/>
                <a:ea typeface="Tahoma"/>
                <a:cs typeface="Tahoma"/>
                <a:sym typeface="Tahoma"/>
              </a:rPr>
              <a:t>Specific options for getting involved</a:t>
            </a:r>
          </a:p>
          <a:p>
            <a:pPr marL="457200" lvl="0" indent="-406400" algn="l" rtl="0">
              <a:lnSpc>
                <a:spcPct val="100000"/>
              </a:lnSpc>
              <a:spcBef>
                <a:spcPts val="0"/>
              </a:spcBef>
              <a:spcAft>
                <a:spcPts val="1800"/>
              </a:spcAft>
              <a:buSzPts val="2800"/>
              <a:buFont typeface="Tahoma"/>
              <a:buChar char="•"/>
            </a:pPr>
            <a:r>
              <a:rPr lang="en-US" sz="3600" dirty="0">
                <a:latin typeface="Tahoma"/>
                <a:ea typeface="Tahoma"/>
                <a:cs typeface="Tahoma"/>
                <a:sym typeface="Tahoma"/>
              </a:rPr>
              <a:t>Resources</a:t>
            </a:r>
          </a:p>
          <a:p>
            <a:pPr marL="457200" lvl="0" indent="-406400" algn="l" rtl="0">
              <a:lnSpc>
                <a:spcPct val="100000"/>
              </a:lnSpc>
              <a:spcBef>
                <a:spcPts val="0"/>
              </a:spcBef>
              <a:spcAft>
                <a:spcPts val="1800"/>
              </a:spcAft>
              <a:buSzPts val="2800"/>
              <a:buFont typeface="Tahoma"/>
              <a:buChar char="•"/>
            </a:pPr>
            <a:r>
              <a:rPr lang="en-US" sz="3600" dirty="0">
                <a:latin typeface="Tahoma"/>
                <a:ea typeface="Tahoma"/>
                <a:cs typeface="Tahoma"/>
                <a:sym typeface="Tahoma"/>
              </a:rPr>
              <a:t>Next steps</a:t>
            </a:r>
          </a:p>
          <a:p>
            <a:pPr marL="457200" lvl="0" indent="-406400" algn="l" rtl="0">
              <a:lnSpc>
                <a:spcPct val="100000"/>
              </a:lnSpc>
              <a:spcBef>
                <a:spcPts val="0"/>
              </a:spcBef>
              <a:spcAft>
                <a:spcPts val="1800"/>
              </a:spcAft>
              <a:buSzPts val="2800"/>
              <a:buFont typeface="Tahoma"/>
              <a:buChar char="•"/>
            </a:pPr>
            <a:r>
              <a:rPr lang="en-US" sz="3600" dirty="0">
                <a:latin typeface="Tahoma"/>
                <a:ea typeface="Tahoma"/>
                <a:cs typeface="Tahoma"/>
                <a:sym typeface="Tahoma"/>
              </a:rPr>
              <a:t>Q&amp;A</a:t>
            </a:r>
            <a:endParaRPr sz="3600" dirty="0">
              <a:latin typeface="Tahoma"/>
              <a:ea typeface="Tahoma"/>
              <a:cs typeface="Tahoma"/>
              <a:sym typeface="Tahoma"/>
            </a:endParaRPr>
          </a:p>
        </p:txBody>
      </p:sp>
      <p:sp>
        <p:nvSpPr>
          <p:cNvPr id="99" name="Google Shape;99;p3"/>
          <p:cNvSpPr txBox="1">
            <a:spLocks noGrp="1"/>
          </p:cNvSpPr>
          <p:nvPr>
            <p:ph type="body" idx="1"/>
          </p:nvPr>
        </p:nvSpPr>
        <p:spPr>
          <a:xfrm>
            <a:off x="1193799" y="350141"/>
            <a:ext cx="10579200" cy="415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2"/>
              </a:buClr>
              <a:buSzPts val="2400"/>
              <a:buNone/>
            </a:pPr>
            <a:r>
              <a:rPr lang="en-US" dirty="0">
                <a:latin typeface="Tahoma"/>
                <a:ea typeface="Tahoma"/>
                <a:cs typeface="Tahoma"/>
                <a:sym typeface="Tahoma"/>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2"/>
          </p:nvPr>
        </p:nvSpPr>
        <p:spPr>
          <a:xfrm>
            <a:off x="1177225" y="1230226"/>
            <a:ext cx="10579200" cy="4879025"/>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1800"/>
              </a:spcAft>
              <a:buSzPts val="2800"/>
              <a:buNone/>
            </a:pPr>
            <a:r>
              <a:rPr lang="en-US" sz="3200" dirty="0">
                <a:latin typeface="Tahoma"/>
                <a:ea typeface="Tahoma"/>
                <a:cs typeface="Tahoma"/>
                <a:sym typeface="Tahoma"/>
              </a:rPr>
              <a:t>Connect with NAF academies and pursue ways to make an impact</a:t>
            </a:r>
          </a:p>
          <a:p>
            <a:pPr marL="50800" lvl="0" indent="0" algn="l" rtl="0">
              <a:lnSpc>
                <a:spcPct val="100000"/>
              </a:lnSpc>
              <a:spcBef>
                <a:spcPts val="0"/>
              </a:spcBef>
              <a:spcAft>
                <a:spcPts val="1800"/>
              </a:spcAft>
              <a:buSzPts val="2800"/>
              <a:buNone/>
            </a:pPr>
            <a:r>
              <a:rPr lang="en-US" sz="3600" dirty="0">
                <a:latin typeface="Tahoma"/>
                <a:ea typeface="Tahoma"/>
                <a:cs typeface="Tahoma"/>
                <a:sym typeface="Tahoma"/>
              </a:rPr>
              <a:t>	</a:t>
            </a:r>
            <a:r>
              <a:rPr lang="en-US" dirty="0">
                <a:latin typeface="Tahoma"/>
                <a:ea typeface="Tahoma"/>
                <a:cs typeface="Tahoma"/>
                <a:sym typeface="Tahoma"/>
              </a:rPr>
              <a:t>Examples:</a:t>
            </a:r>
          </a:p>
          <a:p>
            <a:pPr lvl="1" indent="-406400">
              <a:lnSpc>
                <a:spcPct val="100000"/>
              </a:lnSpc>
              <a:spcBef>
                <a:spcPts val="0"/>
              </a:spcBef>
              <a:spcAft>
                <a:spcPts val="1800"/>
              </a:spcAft>
              <a:buSzPts val="2800"/>
              <a:buFont typeface="Tahoma"/>
              <a:buChar char="•"/>
            </a:pPr>
            <a:r>
              <a:rPr lang="en-US" dirty="0">
                <a:latin typeface="Tahoma"/>
                <a:ea typeface="Tahoma"/>
                <a:cs typeface="Tahoma"/>
                <a:sym typeface="Tahoma"/>
              </a:rPr>
              <a:t>Host students at your work site for a job shadow opportunity</a:t>
            </a:r>
          </a:p>
          <a:p>
            <a:pPr lvl="1" indent="-406400">
              <a:lnSpc>
                <a:spcPct val="100000"/>
              </a:lnSpc>
              <a:spcBef>
                <a:spcPts val="0"/>
              </a:spcBef>
              <a:spcAft>
                <a:spcPts val="1800"/>
              </a:spcAft>
              <a:buSzPts val="2800"/>
              <a:buFont typeface="Tahoma"/>
              <a:buChar char="•"/>
            </a:pPr>
            <a:r>
              <a:rPr lang="en-US" dirty="0">
                <a:latin typeface="Tahoma"/>
                <a:ea typeface="Tahoma"/>
                <a:cs typeface="Tahoma"/>
                <a:sym typeface="Tahoma"/>
              </a:rPr>
              <a:t>Join the Advisory Board</a:t>
            </a:r>
          </a:p>
          <a:p>
            <a:pPr lvl="1" indent="-406400">
              <a:lnSpc>
                <a:spcPct val="100000"/>
              </a:lnSpc>
              <a:spcBef>
                <a:spcPts val="0"/>
              </a:spcBef>
              <a:spcAft>
                <a:spcPts val="1800"/>
              </a:spcAft>
              <a:buSzPts val="2800"/>
              <a:buFont typeface="Tahoma"/>
              <a:buChar char="•"/>
            </a:pPr>
            <a:r>
              <a:rPr lang="en-US" dirty="0">
                <a:latin typeface="Tahoma"/>
                <a:ea typeface="Tahoma"/>
                <a:cs typeface="Tahoma"/>
                <a:sym typeface="Tahoma"/>
              </a:rPr>
              <a:t>Facilitate connections between academies and industry professionals</a:t>
            </a:r>
          </a:p>
          <a:p>
            <a:pPr lvl="1" indent="-406400">
              <a:lnSpc>
                <a:spcPct val="100000"/>
              </a:lnSpc>
              <a:spcBef>
                <a:spcPts val="0"/>
              </a:spcBef>
              <a:spcAft>
                <a:spcPts val="1800"/>
              </a:spcAft>
              <a:buSzPts val="2800"/>
              <a:buFont typeface="Tahoma"/>
              <a:buChar char="•"/>
            </a:pPr>
            <a:r>
              <a:rPr lang="en-US" dirty="0">
                <a:latin typeface="Tahoma"/>
                <a:ea typeface="Tahoma"/>
                <a:cs typeface="Tahoma"/>
                <a:sym typeface="Tahoma"/>
              </a:rPr>
              <a:t>Highlight and share academy activities on social media</a:t>
            </a:r>
          </a:p>
          <a:p>
            <a:pPr lvl="1" indent="-406400">
              <a:lnSpc>
                <a:spcPct val="100000"/>
              </a:lnSpc>
              <a:spcBef>
                <a:spcPts val="0"/>
              </a:spcBef>
              <a:spcAft>
                <a:spcPts val="1800"/>
              </a:spcAft>
              <a:buSzPts val="2800"/>
              <a:buFont typeface="Tahoma"/>
              <a:buChar char="•"/>
            </a:pPr>
            <a:endParaRPr lang="en-US" sz="3200" dirty="0">
              <a:latin typeface="Tahoma"/>
              <a:ea typeface="Tahoma"/>
              <a:cs typeface="Tahoma"/>
              <a:sym typeface="Tahoma"/>
            </a:endParaRPr>
          </a:p>
          <a:p>
            <a:pPr lvl="1" indent="-406400">
              <a:lnSpc>
                <a:spcPct val="100000"/>
              </a:lnSpc>
              <a:spcBef>
                <a:spcPts val="0"/>
              </a:spcBef>
              <a:spcAft>
                <a:spcPts val="1800"/>
              </a:spcAft>
              <a:buSzPts val="2800"/>
              <a:buFont typeface="Tahoma"/>
              <a:buChar char="•"/>
            </a:pPr>
            <a:endParaRPr sz="3200" dirty="0">
              <a:latin typeface="Tahoma"/>
              <a:ea typeface="Tahoma"/>
              <a:cs typeface="Tahoma"/>
              <a:sym typeface="Tahoma"/>
            </a:endParaRPr>
          </a:p>
        </p:txBody>
      </p:sp>
      <p:sp>
        <p:nvSpPr>
          <p:cNvPr id="99" name="Google Shape;99;p3"/>
          <p:cNvSpPr txBox="1">
            <a:spLocks noGrp="1"/>
          </p:cNvSpPr>
          <p:nvPr>
            <p:ph type="body" idx="1"/>
          </p:nvPr>
        </p:nvSpPr>
        <p:spPr>
          <a:xfrm>
            <a:off x="1193799" y="350141"/>
            <a:ext cx="10579200" cy="415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2"/>
              </a:buClr>
              <a:buSzPts val="2400"/>
              <a:buNone/>
            </a:pPr>
            <a:r>
              <a:rPr lang="en-US" dirty="0">
                <a:latin typeface="Tahoma"/>
                <a:ea typeface="Tahoma"/>
                <a:cs typeface="Tahoma"/>
                <a:sym typeface="Tahoma"/>
              </a:rPr>
              <a:t>Alumni Industry Ambassadors Program Overview</a:t>
            </a:r>
          </a:p>
        </p:txBody>
      </p:sp>
    </p:spTree>
    <p:extLst>
      <p:ext uri="{BB962C8B-B14F-4D97-AF65-F5344CB8AC3E}">
        <p14:creationId xmlns:p14="http://schemas.microsoft.com/office/powerpoint/2010/main" val="95871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39C824E-43AF-1AC3-90C0-4F3A2E34682F}"/>
              </a:ext>
            </a:extLst>
          </p:cNvPr>
          <p:cNvSpPr/>
          <p:nvPr/>
        </p:nvSpPr>
        <p:spPr>
          <a:xfrm>
            <a:off x="266711" y="1598576"/>
            <a:ext cx="4385736" cy="4137210"/>
          </a:xfrm>
          <a:prstGeom prst="ellipse">
            <a:avLst/>
          </a:prstGeom>
          <a:solidFill>
            <a:srgbClr val="FFFFFF"/>
          </a:solidFill>
          <a:ln w="57150">
            <a:solidFill>
              <a:srgbClr val="009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500" b="0" i="0" dirty="0">
                <a:solidFill>
                  <a:srgbClr val="5B5C60"/>
                </a:solidFill>
                <a:effectLst/>
                <a:latin typeface="Tahoma" panose="020B0604030504040204" pitchFamily="34" charset="0"/>
                <a:ea typeface="Tahoma" panose="020B0604030504040204" pitchFamily="34" charset="0"/>
                <a:cs typeface="Tahoma" panose="020B0604030504040204" pitchFamily="34" charset="0"/>
              </a:rPr>
              <a:t>I participated in internships that pushed me to work with different kinds of people in areas that I knew nothing about like marketing and event planning.</a:t>
            </a:r>
          </a:p>
          <a:p>
            <a:pPr algn="ctr"/>
            <a:endParaRPr lang="en-US" sz="1500" b="0" i="0" dirty="0">
              <a:solidFill>
                <a:srgbClr val="5B5C60"/>
              </a:solidFill>
              <a:effectLst/>
              <a:latin typeface="Tahoma" panose="020B0604030504040204" pitchFamily="34" charset="0"/>
              <a:ea typeface="Tahoma" panose="020B0604030504040204" pitchFamily="34" charset="0"/>
              <a:cs typeface="Tahoma" panose="020B0604030504040204" pitchFamily="34" charset="0"/>
            </a:endParaRPr>
          </a:p>
          <a:p>
            <a:pPr algn="ctr"/>
            <a:r>
              <a:rPr lang="en-US" sz="1500" b="0" i="0" dirty="0">
                <a:solidFill>
                  <a:srgbClr val="5B5C60"/>
                </a:solidFill>
                <a:effectLst/>
                <a:latin typeface="Tahoma" panose="020B0604030504040204" pitchFamily="34" charset="0"/>
                <a:ea typeface="Tahoma" panose="020B0604030504040204" pitchFamily="34" charset="0"/>
                <a:cs typeface="Tahoma" panose="020B0604030504040204" pitchFamily="34" charset="0"/>
              </a:rPr>
              <a:t>The support I received from my academy instructors still has a marked influence on me. For all you teachers, I hope you never forget the difference you can make in a student’s life. </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E5B4C23F-1FDF-52B4-19A7-05AD48DE244F}"/>
              </a:ext>
            </a:extLst>
          </p:cNvPr>
          <p:cNvPicPr>
            <a:picLocks noChangeAspect="1"/>
          </p:cNvPicPr>
          <p:nvPr/>
        </p:nvPicPr>
        <p:blipFill>
          <a:blip r:embed="rId3"/>
          <a:stretch>
            <a:fillRect/>
          </a:stretch>
        </p:blipFill>
        <p:spPr>
          <a:xfrm>
            <a:off x="8259024" y="1262763"/>
            <a:ext cx="2432271" cy="18726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TextBox 20">
            <a:extLst>
              <a:ext uri="{FF2B5EF4-FFF2-40B4-BE49-F238E27FC236}">
                <a16:creationId xmlns:a16="http://schemas.microsoft.com/office/drawing/2014/main" id="{4C4AF635-515C-9237-148E-C316727D4C3C}"/>
              </a:ext>
            </a:extLst>
          </p:cNvPr>
          <p:cNvSpPr txBox="1"/>
          <p:nvPr/>
        </p:nvSpPr>
        <p:spPr>
          <a:xfrm>
            <a:off x="4505624" y="1660567"/>
            <a:ext cx="3765072" cy="107702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i="1" dirty="0">
                <a:solidFill>
                  <a:srgbClr val="002060"/>
                </a:solidFill>
                <a:latin typeface="Tahoma" panose="020B0604030504040204" pitchFamily="34" charset="0"/>
                <a:ea typeface="Tahoma" panose="020B0604030504040204" pitchFamily="34" charset="0"/>
                <a:cs typeface="Tahoma" panose="020B0604030504040204" pitchFamily="34" charset="0"/>
              </a:rPr>
              <a:t>Daniel Uribe </a:t>
            </a:r>
          </a:p>
          <a:p>
            <a:pPr algn="ctr"/>
            <a:r>
              <a:rPr lang="en-US" sz="2133" i="1" dirty="0">
                <a:solidFill>
                  <a:srgbClr val="002060"/>
                </a:solidFill>
                <a:latin typeface="Tahoma" panose="020B0604030504040204" pitchFamily="34" charset="0"/>
                <a:ea typeface="Tahoma" panose="020B0604030504040204" pitchFamily="34" charset="0"/>
                <a:cs typeface="Tahoma" panose="020B0604030504040204" pitchFamily="34" charset="0"/>
              </a:rPr>
              <a:t>Class of 2018</a:t>
            </a:r>
          </a:p>
          <a:p>
            <a:pPr algn="ctr"/>
            <a:r>
              <a:rPr lang="en-US" sz="2133" i="1" dirty="0">
                <a:solidFill>
                  <a:srgbClr val="002060"/>
                </a:solidFill>
                <a:latin typeface="Tahoma" panose="020B0604030504040204" pitchFamily="34" charset="0"/>
                <a:ea typeface="Tahoma" panose="020B0604030504040204" pitchFamily="34" charset="0"/>
                <a:cs typeface="Tahoma" panose="020B0604030504040204" pitchFamily="34" charset="0"/>
              </a:rPr>
              <a:t>Kimball High School</a:t>
            </a:r>
          </a:p>
        </p:txBody>
      </p:sp>
      <p:pic>
        <p:nvPicPr>
          <p:cNvPr id="22" name="Picture 21" descr="Image preview">
            <a:extLst>
              <a:ext uri="{FF2B5EF4-FFF2-40B4-BE49-F238E27FC236}">
                <a16:creationId xmlns:a16="http://schemas.microsoft.com/office/drawing/2014/main" id="{7639C836-9170-187E-1B1D-15474CC3FF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935" r="16266" b="24549"/>
          <a:stretch/>
        </p:blipFill>
        <p:spPr bwMode="auto">
          <a:xfrm>
            <a:off x="4874379" y="3516935"/>
            <a:ext cx="4154374" cy="2400306"/>
          </a:xfrm>
          <a:prstGeom prst="rect">
            <a:avLst/>
          </a:prstGeom>
          <a:noFill/>
          <a:ln>
            <a:noFill/>
          </a:ln>
        </p:spPr>
      </p:pic>
      <p:sp>
        <p:nvSpPr>
          <p:cNvPr id="23" name="TextBox 22">
            <a:extLst>
              <a:ext uri="{FF2B5EF4-FFF2-40B4-BE49-F238E27FC236}">
                <a16:creationId xmlns:a16="http://schemas.microsoft.com/office/drawing/2014/main" id="{AB4997C5-3E79-8A90-EEDC-15DACC74002E}"/>
              </a:ext>
            </a:extLst>
          </p:cNvPr>
          <p:cNvSpPr txBox="1"/>
          <p:nvPr/>
        </p:nvSpPr>
        <p:spPr>
          <a:xfrm>
            <a:off x="8624544" y="4014460"/>
            <a:ext cx="3765072" cy="140525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i="1" dirty="0">
                <a:solidFill>
                  <a:srgbClr val="002060"/>
                </a:solidFill>
                <a:latin typeface="Tahoma" panose="020B0604030504040204" pitchFamily="34" charset="0"/>
                <a:ea typeface="Tahoma" panose="020B0604030504040204" pitchFamily="34" charset="0"/>
                <a:cs typeface="Tahoma" panose="020B0604030504040204" pitchFamily="34" charset="0"/>
              </a:rPr>
              <a:t>Daniel Uribe today </a:t>
            </a:r>
          </a:p>
          <a:p>
            <a:pPr algn="ctr"/>
            <a:r>
              <a:rPr lang="en-US" sz="2133" i="1" dirty="0">
                <a:solidFill>
                  <a:srgbClr val="002060"/>
                </a:solidFill>
                <a:latin typeface="Tahoma" panose="020B0604030504040204" pitchFamily="34" charset="0"/>
                <a:ea typeface="Tahoma" panose="020B0604030504040204" pitchFamily="34" charset="0"/>
                <a:cs typeface="Tahoma" panose="020B0604030504040204" pitchFamily="34" charset="0"/>
              </a:rPr>
              <a:t>Manager, Ardent Edges</a:t>
            </a:r>
          </a:p>
          <a:p>
            <a:pPr algn="ctr"/>
            <a:r>
              <a:rPr lang="en-US" sz="2133" i="1" dirty="0">
                <a:solidFill>
                  <a:srgbClr val="002060"/>
                </a:solidFill>
                <a:latin typeface="Tahoma" panose="020B0604030504040204" pitchFamily="34" charset="0"/>
                <a:ea typeface="Tahoma" panose="020B0604030504040204" pitchFamily="34" charset="0"/>
                <a:cs typeface="Tahoma" panose="020B0604030504040204" pitchFamily="34" charset="0"/>
              </a:rPr>
              <a:t>WBL Partner &amp; </a:t>
            </a:r>
          </a:p>
          <a:p>
            <a:pPr algn="ctr"/>
            <a:r>
              <a:rPr lang="en-US" sz="2133" i="1" dirty="0">
                <a:solidFill>
                  <a:srgbClr val="002060"/>
                </a:solidFill>
                <a:latin typeface="Tahoma" panose="020B0604030504040204" pitchFamily="34" charset="0"/>
                <a:ea typeface="Tahoma" panose="020B0604030504040204" pitchFamily="34" charset="0"/>
                <a:cs typeface="Tahoma" panose="020B0604030504040204" pitchFamily="34" charset="0"/>
              </a:rPr>
              <a:t>Internship Provider</a:t>
            </a:r>
          </a:p>
        </p:txBody>
      </p:sp>
      <p:sp>
        <p:nvSpPr>
          <p:cNvPr id="2" name="Text Placeholder 1">
            <a:extLst>
              <a:ext uri="{FF2B5EF4-FFF2-40B4-BE49-F238E27FC236}">
                <a16:creationId xmlns:a16="http://schemas.microsoft.com/office/drawing/2014/main" id="{36F5AD9E-6C2D-1185-53AC-382D73BC06B4}"/>
              </a:ext>
            </a:extLst>
          </p:cNvPr>
          <p:cNvSpPr>
            <a:spLocks noGrp="1"/>
          </p:cNvSpPr>
          <p:nvPr>
            <p:ph type="body" idx="1"/>
          </p:nvPr>
        </p:nvSpPr>
        <p:spPr>
          <a:noFill/>
          <a:ln>
            <a:noFill/>
          </a:ln>
        </p:spPr>
        <p:txBody>
          <a:bodyPr spcFirstLastPara="1" wrap="square" lIns="91425" tIns="45700" rIns="91425" bIns="45700" anchor="b" anchorCtr="0">
            <a:normAutofit lnSpcReduction="10000"/>
          </a:bodyPr>
          <a:lstStyle/>
          <a:p>
            <a:pPr marL="0" indent="0">
              <a:spcBef>
                <a:spcPts val="0"/>
              </a:spcBef>
            </a:pPr>
            <a:r>
              <a:rPr lang="en-US" dirty="0">
                <a:latin typeface="Tahoma"/>
                <a:ea typeface="Tahoma"/>
                <a:cs typeface="Tahoma"/>
              </a:rPr>
              <a:t>You’re Paying It Forward</a:t>
            </a:r>
          </a:p>
        </p:txBody>
      </p:sp>
    </p:spTree>
    <p:extLst>
      <p:ext uri="{BB962C8B-B14F-4D97-AF65-F5344CB8AC3E}">
        <p14:creationId xmlns:p14="http://schemas.microsoft.com/office/powerpoint/2010/main" val="163009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F1DD0-5A24-3518-F835-CC442CC60A3A}"/>
              </a:ext>
            </a:extLst>
          </p:cNvPr>
          <p:cNvSpPr/>
          <p:nvPr/>
        </p:nvSpPr>
        <p:spPr>
          <a:xfrm>
            <a:off x="430389" y="1902725"/>
            <a:ext cx="4687711" cy="914400"/>
          </a:xfrm>
          <a:prstGeom prst="rect">
            <a:avLst/>
          </a:prstGeom>
          <a:solidFill>
            <a:srgbClr val="009EC9"/>
          </a:solidFill>
          <a:ln w="25400" cap="flat" cmpd="sng" algn="ctr">
            <a:noFill/>
            <a:prstDash val="solid"/>
          </a:ln>
          <a:effectLst/>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914446"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College Readiness Activities</a:t>
            </a:r>
          </a:p>
        </p:txBody>
      </p:sp>
      <p:sp>
        <p:nvSpPr>
          <p:cNvPr id="14" name="Rectangle 13">
            <a:extLst>
              <a:ext uri="{FF2B5EF4-FFF2-40B4-BE49-F238E27FC236}">
                <a16:creationId xmlns:a16="http://schemas.microsoft.com/office/drawing/2014/main" id="{C025BB80-4F88-04CC-A7D4-725CE916C8D9}"/>
              </a:ext>
            </a:extLst>
          </p:cNvPr>
          <p:cNvSpPr/>
          <p:nvPr/>
        </p:nvSpPr>
        <p:spPr>
          <a:xfrm>
            <a:off x="6946900" y="1902725"/>
            <a:ext cx="4826000" cy="914400"/>
          </a:xfrm>
          <a:prstGeom prst="rect">
            <a:avLst/>
          </a:prstGeom>
          <a:solidFill>
            <a:srgbClr val="7030A0"/>
          </a:solidFill>
          <a:ln w="25400" cap="flat" cmpd="sng" algn="ctr">
            <a:noFill/>
            <a:prstDash val="solid"/>
          </a:ln>
          <a:effectLst/>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914446"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Career Readiness Activities</a:t>
            </a:r>
          </a:p>
        </p:txBody>
      </p:sp>
      <p:sp>
        <p:nvSpPr>
          <p:cNvPr id="19" name="TextBox 18">
            <a:extLst>
              <a:ext uri="{FF2B5EF4-FFF2-40B4-BE49-F238E27FC236}">
                <a16:creationId xmlns:a16="http://schemas.microsoft.com/office/drawing/2014/main" id="{76FAFD93-36B9-11BD-A9C5-B29491E4E76F}"/>
              </a:ext>
            </a:extLst>
          </p:cNvPr>
          <p:cNvSpPr txBox="1"/>
          <p:nvPr/>
        </p:nvSpPr>
        <p:spPr>
          <a:xfrm>
            <a:off x="3050685" y="4026448"/>
            <a:ext cx="2677015" cy="91281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333" b="1" dirty="0">
                <a:solidFill>
                  <a:srgbClr val="002060"/>
                </a:solidFill>
                <a:latin typeface="Tahoma" panose="020B0604030504040204" pitchFamily="34" charset="0"/>
                <a:ea typeface="Tahoma" panose="020B0604030504040204" pitchFamily="34" charset="0"/>
                <a:cs typeface="Tahoma" panose="020B0604030504040204" pitchFamily="34" charset="0"/>
              </a:rPr>
              <a:t>Application Logistics </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FAFSA</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Common App and other applications</a:t>
            </a:r>
          </a:p>
        </p:txBody>
      </p:sp>
      <p:sp>
        <p:nvSpPr>
          <p:cNvPr id="20" name="TextBox 19">
            <a:extLst>
              <a:ext uri="{FF2B5EF4-FFF2-40B4-BE49-F238E27FC236}">
                <a16:creationId xmlns:a16="http://schemas.microsoft.com/office/drawing/2014/main" id="{79CF5FB5-C902-39C6-D6D2-4BF32BD646F0}"/>
              </a:ext>
            </a:extLst>
          </p:cNvPr>
          <p:cNvSpPr txBox="1"/>
          <p:nvPr/>
        </p:nvSpPr>
        <p:spPr>
          <a:xfrm>
            <a:off x="430389" y="4026448"/>
            <a:ext cx="2096911" cy="111793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333" b="1" dirty="0">
                <a:solidFill>
                  <a:srgbClr val="002060"/>
                </a:solidFill>
                <a:latin typeface="Tahoma" panose="020B0604030504040204" pitchFamily="34" charset="0"/>
                <a:ea typeface="Tahoma" panose="020B0604030504040204" pitchFamily="34" charset="0"/>
                <a:cs typeface="Tahoma" panose="020B0604030504040204" pitchFamily="34" charset="0"/>
              </a:rPr>
              <a:t>Learning about options</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College Tours</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College Fairs </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Admissions rep. visits</a:t>
            </a:r>
          </a:p>
        </p:txBody>
      </p:sp>
      <p:sp>
        <p:nvSpPr>
          <p:cNvPr id="21" name="TextBox 20">
            <a:extLst>
              <a:ext uri="{FF2B5EF4-FFF2-40B4-BE49-F238E27FC236}">
                <a16:creationId xmlns:a16="http://schemas.microsoft.com/office/drawing/2014/main" id="{DF9BC927-3844-7C8A-023D-587B14336616}"/>
              </a:ext>
            </a:extLst>
          </p:cNvPr>
          <p:cNvSpPr txBox="1"/>
          <p:nvPr/>
        </p:nvSpPr>
        <p:spPr>
          <a:xfrm>
            <a:off x="6846849" y="4026448"/>
            <a:ext cx="2387600" cy="13230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333" b="1" dirty="0">
                <a:solidFill>
                  <a:srgbClr val="002060"/>
                </a:solidFill>
                <a:latin typeface="Tahoma" panose="020B0604030504040204" pitchFamily="34" charset="0"/>
                <a:ea typeface="Tahoma" panose="020B0604030504040204" pitchFamily="34" charset="0"/>
                <a:cs typeface="Tahoma" panose="020B0604030504040204" pitchFamily="34" charset="0"/>
              </a:rPr>
              <a:t>Career-Connected Curriculum</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Teacher-led activities (for example, students creating a resume draft)</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Career research projects </a:t>
            </a:r>
          </a:p>
        </p:txBody>
      </p:sp>
      <p:sp>
        <p:nvSpPr>
          <p:cNvPr id="22" name="TextBox 21">
            <a:extLst>
              <a:ext uri="{FF2B5EF4-FFF2-40B4-BE49-F238E27FC236}">
                <a16:creationId xmlns:a16="http://schemas.microsoft.com/office/drawing/2014/main" id="{A849E523-6E81-CC10-360D-02A0DE061324}"/>
              </a:ext>
            </a:extLst>
          </p:cNvPr>
          <p:cNvSpPr txBox="1"/>
          <p:nvPr/>
        </p:nvSpPr>
        <p:spPr>
          <a:xfrm>
            <a:off x="9451760" y="4026448"/>
            <a:ext cx="2387600" cy="13230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333" b="1" dirty="0">
                <a:solidFill>
                  <a:srgbClr val="002060"/>
                </a:solidFill>
                <a:latin typeface="Tahoma" panose="020B0604030504040204" pitchFamily="34" charset="0"/>
                <a:ea typeface="Tahoma" panose="020B0604030504040204" pitchFamily="34" charset="0"/>
                <a:cs typeface="Tahoma" panose="020B0604030504040204" pitchFamily="34" charset="0"/>
              </a:rPr>
              <a:t>Work-Based Learning</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Involves industry professionals interacting with students</a:t>
            </a:r>
          </a:p>
          <a:p>
            <a:pPr marL="190510" indent="-190510">
              <a:buFont typeface="Arial" panose="020B0604020202020204" pitchFamily="34" charset="0"/>
              <a:buChar char="•"/>
            </a:pPr>
            <a:r>
              <a:rPr lang="en-US" sz="1333" dirty="0">
                <a:solidFill>
                  <a:srgbClr val="002060"/>
                </a:solidFill>
                <a:latin typeface="Tahoma" panose="020B0604030504040204" pitchFamily="34" charset="0"/>
                <a:ea typeface="Tahoma" panose="020B0604030504040204" pitchFamily="34" charset="0"/>
                <a:cs typeface="Tahoma" panose="020B0604030504040204" pitchFamily="34" charset="0"/>
              </a:rPr>
              <a:t>Can take place in or out of the classroom</a:t>
            </a:r>
          </a:p>
        </p:txBody>
      </p:sp>
      <p:pic>
        <p:nvPicPr>
          <p:cNvPr id="26" name="Graphic 25" descr="Idea with solid fill">
            <a:extLst>
              <a:ext uri="{FF2B5EF4-FFF2-40B4-BE49-F238E27FC236}">
                <a16:creationId xmlns:a16="http://schemas.microsoft.com/office/drawing/2014/main" id="{2160C82E-889B-973D-C521-B526EB25C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300" y="2889092"/>
            <a:ext cx="1117600" cy="1117600"/>
          </a:xfrm>
          <a:prstGeom prst="rect">
            <a:avLst/>
          </a:prstGeom>
        </p:spPr>
      </p:pic>
      <p:pic>
        <p:nvPicPr>
          <p:cNvPr id="28" name="Graphic 27" descr="Checklist with solid fill">
            <a:extLst>
              <a:ext uri="{FF2B5EF4-FFF2-40B4-BE49-F238E27FC236}">
                <a16:creationId xmlns:a16="http://schemas.microsoft.com/office/drawing/2014/main" id="{A9FDF3D9-6123-7BA2-C9E7-CD694BAA96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0900" y="2952042"/>
            <a:ext cx="1016000" cy="1016000"/>
          </a:xfrm>
          <a:prstGeom prst="rect">
            <a:avLst/>
          </a:prstGeom>
        </p:spPr>
      </p:pic>
      <p:pic>
        <p:nvPicPr>
          <p:cNvPr id="30" name="Graphic 29" descr="Diploma roll with solid fill">
            <a:extLst>
              <a:ext uri="{FF2B5EF4-FFF2-40B4-BE49-F238E27FC236}">
                <a16:creationId xmlns:a16="http://schemas.microsoft.com/office/drawing/2014/main" id="{9EA19A21-3FA3-0D47-036E-D9207928E4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2627" y="3015386"/>
            <a:ext cx="1117600" cy="1117600"/>
          </a:xfrm>
          <a:prstGeom prst="rect">
            <a:avLst/>
          </a:prstGeom>
        </p:spPr>
      </p:pic>
      <p:pic>
        <p:nvPicPr>
          <p:cNvPr id="32" name="Picture 31" descr="A person climbing up a staircase&#10;&#10;Description automatically generated">
            <a:extLst>
              <a:ext uri="{FF2B5EF4-FFF2-40B4-BE49-F238E27FC236}">
                <a16:creationId xmlns:a16="http://schemas.microsoft.com/office/drawing/2014/main" id="{9E369C0A-F79D-F043-556E-229D1D9F3D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4101" y="2961192"/>
            <a:ext cx="1050551" cy="1050551"/>
          </a:xfrm>
          <a:prstGeom prst="rect">
            <a:avLst/>
          </a:prstGeom>
        </p:spPr>
      </p:pic>
      <p:sp>
        <p:nvSpPr>
          <p:cNvPr id="3" name="Rectangle 2">
            <a:extLst>
              <a:ext uri="{FF2B5EF4-FFF2-40B4-BE49-F238E27FC236}">
                <a16:creationId xmlns:a16="http://schemas.microsoft.com/office/drawing/2014/main" id="{31E20BD9-1E49-10FE-A0A3-AC1E62E308A2}"/>
              </a:ext>
            </a:extLst>
          </p:cNvPr>
          <p:cNvSpPr/>
          <p:nvPr/>
        </p:nvSpPr>
        <p:spPr>
          <a:xfrm>
            <a:off x="9385300" y="2889093"/>
            <a:ext cx="2387600" cy="2671233"/>
          </a:xfrm>
          <a:prstGeom prst="rect">
            <a:avLst/>
          </a:prstGeom>
          <a:noFill/>
          <a:ln w="38100">
            <a:solidFill>
              <a:srgbClr val="3D39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4" name="Text Placeholder 3">
            <a:extLst>
              <a:ext uri="{FF2B5EF4-FFF2-40B4-BE49-F238E27FC236}">
                <a16:creationId xmlns:a16="http://schemas.microsoft.com/office/drawing/2014/main" id="{649B3813-5BE8-852D-DE83-9C7AE184B9B7}"/>
              </a:ext>
            </a:extLst>
          </p:cNvPr>
          <p:cNvSpPr>
            <a:spLocks noGrp="1"/>
          </p:cNvSpPr>
          <p:nvPr>
            <p:ph type="body" idx="1"/>
          </p:nvPr>
        </p:nvSpPr>
        <p:spPr>
          <a:noFill/>
          <a:ln>
            <a:noFill/>
          </a:ln>
        </p:spPr>
        <p:txBody>
          <a:bodyPr spcFirstLastPara="1" wrap="square" lIns="91425" tIns="45700" rIns="91425" bIns="45700" anchor="b" anchorCtr="0">
            <a:normAutofit fontScale="92500"/>
          </a:bodyPr>
          <a:lstStyle/>
          <a:p>
            <a:pPr marL="0" indent="0">
              <a:spcBef>
                <a:spcPts val="0"/>
              </a:spcBef>
            </a:pPr>
            <a:r>
              <a:rPr lang="en-US" dirty="0">
                <a:latin typeface="Tahoma"/>
                <a:ea typeface="Tahoma"/>
                <a:cs typeface="Tahoma"/>
              </a:rPr>
              <a:t>Work-Based Learning: An Essential Part of College &amp; Career Readiness</a:t>
            </a:r>
          </a:p>
        </p:txBody>
      </p:sp>
    </p:spTree>
    <p:extLst>
      <p:ext uri="{BB962C8B-B14F-4D97-AF65-F5344CB8AC3E}">
        <p14:creationId xmlns:p14="http://schemas.microsoft.com/office/powerpoint/2010/main" val="4522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Google Shape;319;p5">
            <a:extLst>
              <a:ext uri="{FF2B5EF4-FFF2-40B4-BE49-F238E27FC236}">
                <a16:creationId xmlns:a16="http://schemas.microsoft.com/office/drawing/2014/main" id="{D59378DF-1C57-E3C0-93C7-225C491901D2}"/>
              </a:ext>
            </a:extLst>
          </p:cNvPr>
          <p:cNvPicPr preferRelativeResize="0">
            <a:picLocks noChangeAspect="1"/>
          </p:cNvPicPr>
          <p:nvPr/>
        </p:nvPicPr>
        <p:blipFill rotWithShape="1">
          <a:blip r:embed="rId3">
            <a:duotone>
              <a:srgbClr val="009EC9">
                <a:shade val="45000"/>
                <a:satMod val="135000"/>
              </a:srgbClr>
              <a:prstClr val="white"/>
            </a:duotone>
            <a:extLst>
              <a:ext uri="{28A0092B-C50C-407E-A947-70E740481C1C}">
                <a14:useLocalDpi xmlns:a14="http://schemas.microsoft.com/office/drawing/2010/main" val="0"/>
              </a:ext>
            </a:extLst>
          </a:blip>
          <a:srcRect/>
          <a:stretch/>
        </p:blipFill>
        <p:spPr>
          <a:xfrm>
            <a:off x="4990352" y="1301834"/>
            <a:ext cx="2280922" cy="2286000"/>
          </a:xfrm>
          <a:prstGeom prst="rect">
            <a:avLst/>
          </a:prstGeom>
          <a:solidFill>
            <a:sysClr val="window" lastClr="FFFFFF"/>
          </a:solidFill>
          <a:ln>
            <a:noFill/>
          </a:ln>
        </p:spPr>
      </p:pic>
      <p:sp>
        <p:nvSpPr>
          <p:cNvPr id="42" name="Google Shape;321;p5">
            <a:extLst>
              <a:ext uri="{FF2B5EF4-FFF2-40B4-BE49-F238E27FC236}">
                <a16:creationId xmlns:a16="http://schemas.microsoft.com/office/drawing/2014/main" id="{591CB562-01C2-B779-52E9-B96D6C1F6A1C}"/>
              </a:ext>
            </a:extLst>
          </p:cNvPr>
          <p:cNvSpPr txBox="1">
            <a:spLocks noChangeAspect="1"/>
          </p:cNvSpPr>
          <p:nvPr/>
        </p:nvSpPr>
        <p:spPr>
          <a:xfrm>
            <a:off x="957191" y="3713068"/>
            <a:ext cx="2227791" cy="400069"/>
          </a:xfrm>
          <a:prstGeom prst="rect">
            <a:avLst/>
          </a:prstGeom>
          <a:noFill/>
          <a:ln>
            <a:noFill/>
          </a:ln>
        </p:spPr>
        <p:txBody>
          <a:bodyPr spcFirstLastPara="1" wrap="square" lIns="91425" tIns="45700" rIns="91425" bIns="45700" anchor="t" anchorCtr="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sym typeface="Arial"/>
              </a:rPr>
              <a:t>ASPIRATIONS</a:t>
            </a:r>
            <a:endParaRPr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43" name="Google Shape;322;p5">
            <a:extLst>
              <a:ext uri="{FF2B5EF4-FFF2-40B4-BE49-F238E27FC236}">
                <a16:creationId xmlns:a16="http://schemas.microsoft.com/office/drawing/2014/main" id="{9B1E4BFE-00F8-990A-8024-FE49BE12BA47}"/>
              </a:ext>
            </a:extLst>
          </p:cNvPr>
          <p:cNvSpPr txBox="1">
            <a:spLocks noChangeAspect="1"/>
          </p:cNvSpPr>
          <p:nvPr/>
        </p:nvSpPr>
        <p:spPr>
          <a:xfrm>
            <a:off x="5077155" y="3713068"/>
            <a:ext cx="1788176" cy="400069"/>
          </a:xfrm>
          <a:prstGeom prst="rect">
            <a:avLst/>
          </a:prstGeom>
          <a:noFill/>
          <a:ln>
            <a:noFill/>
          </a:ln>
        </p:spPr>
        <p:txBody>
          <a:bodyPr spcFirstLastPara="1" wrap="square" lIns="91425" tIns="45700" rIns="91425" bIns="45700" anchor="t" anchorCtr="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defRPr/>
            </a:pP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sym typeface="Arial"/>
              </a:rPr>
              <a:t>SKILLS</a:t>
            </a:r>
            <a:endParaRPr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44" name="Google Shape;323;p5">
            <a:extLst>
              <a:ext uri="{FF2B5EF4-FFF2-40B4-BE49-F238E27FC236}">
                <a16:creationId xmlns:a16="http://schemas.microsoft.com/office/drawing/2014/main" id="{54B8BB7F-AF5B-4EC1-8EE1-446B326E0423}"/>
              </a:ext>
            </a:extLst>
          </p:cNvPr>
          <p:cNvSpPr txBox="1">
            <a:spLocks noChangeAspect="1"/>
          </p:cNvSpPr>
          <p:nvPr/>
        </p:nvSpPr>
        <p:spPr>
          <a:xfrm>
            <a:off x="8529109" y="3713068"/>
            <a:ext cx="2345023" cy="400069"/>
          </a:xfrm>
          <a:prstGeom prst="rect">
            <a:avLst/>
          </a:prstGeom>
          <a:noFill/>
          <a:ln>
            <a:noFill/>
          </a:ln>
        </p:spPr>
        <p:txBody>
          <a:bodyPr spcFirstLastPara="1" wrap="square" lIns="91425" tIns="45700" rIns="91425" bIns="45700" anchor="t" anchorCtr="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defRPr/>
            </a:pP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sym typeface="Arial"/>
              </a:rPr>
              <a:t>CONNECTIONS</a:t>
            </a:r>
            <a:endParaRPr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3D2C177-10D4-EE26-B0A5-BBF54CC254B7}"/>
              </a:ext>
            </a:extLst>
          </p:cNvPr>
          <p:cNvSpPr txBox="1"/>
          <p:nvPr/>
        </p:nvSpPr>
        <p:spPr>
          <a:xfrm>
            <a:off x="957190" y="4195221"/>
            <a:ext cx="2947950" cy="954300"/>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solidFill>
                  <a:prstClr val="black"/>
                </a:solidFill>
                <a:latin typeface="Tahoma" panose="020B0604030504040204" pitchFamily="34" charset="0"/>
                <a:ea typeface="Tahoma" panose="020B0604030504040204" pitchFamily="34" charset="0"/>
                <a:cs typeface="Tahoma" panose="020B0604030504040204" pitchFamily="34" charset="0"/>
              </a:rPr>
              <a:t>Define and map a plan for at least one career of interest</a:t>
            </a:r>
          </a:p>
        </p:txBody>
      </p:sp>
      <p:sp>
        <p:nvSpPr>
          <p:cNvPr id="5" name="TextBox 4">
            <a:extLst>
              <a:ext uri="{FF2B5EF4-FFF2-40B4-BE49-F238E27FC236}">
                <a16:creationId xmlns:a16="http://schemas.microsoft.com/office/drawing/2014/main" id="{8077525F-8812-8584-8CCA-4CC83063AA50}"/>
              </a:ext>
            </a:extLst>
          </p:cNvPr>
          <p:cNvSpPr txBox="1"/>
          <p:nvPr/>
        </p:nvSpPr>
        <p:spPr>
          <a:xfrm>
            <a:off x="4460310" y="4195220"/>
            <a:ext cx="3589318" cy="2103589"/>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2900" indent="-342900">
              <a:buFont typeface="Arial" panose="020B0604020202020204" pitchFamily="34" charset="0"/>
              <a:buChar char="•"/>
            </a:pPr>
            <a:r>
              <a:rPr lang="en-US" sz="1867" dirty="0">
                <a:solidFill>
                  <a:prstClr val="black"/>
                </a:solidFill>
                <a:latin typeface="Tahoma" panose="020B0604030504040204" pitchFamily="34" charset="0"/>
                <a:ea typeface="Tahoma" panose="020B0604030504040204" pitchFamily="34" charset="0"/>
                <a:cs typeface="Tahoma" panose="020B0604030504040204" pitchFamily="34" charset="0"/>
              </a:rPr>
              <a:t>Build the 6 Future Ready skills</a:t>
            </a:r>
          </a:p>
          <a:p>
            <a:pPr marL="342900" indent="-342900">
              <a:buFont typeface="Arial" panose="020B0604020202020204" pitchFamily="34" charset="0"/>
              <a:buChar char="•"/>
            </a:pPr>
            <a:r>
              <a:rPr lang="en-US" sz="1867" dirty="0">
                <a:solidFill>
                  <a:prstClr val="black"/>
                </a:solidFill>
                <a:latin typeface="Tahoma" panose="020B0604030504040204" pitchFamily="34" charset="0"/>
                <a:ea typeface="Tahoma" panose="020B0604030504040204" pitchFamily="34" charset="0"/>
                <a:cs typeface="Tahoma" panose="020B0604030504040204" pitchFamily="34" charset="0"/>
              </a:rPr>
              <a:t>Receive continuous feedback from industry professionals</a:t>
            </a:r>
          </a:p>
          <a:p>
            <a:pPr marL="342900" indent="-342900">
              <a:buFont typeface="Arial" panose="020B0604020202020204" pitchFamily="34" charset="0"/>
              <a:buChar char="•"/>
            </a:pPr>
            <a:r>
              <a:rPr lang="en-US" sz="1867" dirty="0">
                <a:solidFill>
                  <a:prstClr val="black"/>
                </a:solidFill>
                <a:latin typeface="Tahoma" panose="020B0604030504040204" pitchFamily="34" charset="0"/>
                <a:ea typeface="Tahoma" panose="020B0604030504040204" pitchFamily="34" charset="0"/>
                <a:cs typeface="Tahoma" panose="020B0604030504040204" pitchFamily="34" charset="0"/>
              </a:rPr>
              <a:t>Be able to articulate their strengths</a:t>
            </a:r>
          </a:p>
          <a:p>
            <a:endParaRPr lang="en-US" sz="1867"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63F73B5A-A7D6-C951-2AA1-0797BADCEF37}"/>
              </a:ext>
            </a:extLst>
          </p:cNvPr>
          <p:cNvSpPr txBox="1"/>
          <p:nvPr/>
        </p:nvSpPr>
        <p:spPr>
          <a:xfrm>
            <a:off x="8529108" y="4195221"/>
            <a:ext cx="3243792" cy="666977"/>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kumimoji="0" lang="en-US" sz="1867"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evelop</a:t>
            </a:r>
            <a:r>
              <a:rPr kumimoji="0" lang="en-US" sz="1867"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least three professional connections</a:t>
            </a:r>
            <a:endParaRPr lang="en-US" sz="1867"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blue outline of a person reaching out to stars&#10;&#10;Description automatically generated">
            <a:extLst>
              <a:ext uri="{FF2B5EF4-FFF2-40B4-BE49-F238E27FC236}">
                <a16:creationId xmlns:a16="http://schemas.microsoft.com/office/drawing/2014/main" id="{0EFDF485-E35F-2B07-4E9E-37D22CA7F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331" y="1301834"/>
            <a:ext cx="2286000" cy="2286000"/>
          </a:xfrm>
          <a:prstGeom prst="rect">
            <a:avLst/>
          </a:prstGeom>
        </p:spPr>
      </p:pic>
      <p:pic>
        <p:nvPicPr>
          <p:cNvPr id="8" name="Picture 7" descr="A blue line drawing of people in circles&#10;&#10;Description automatically generated">
            <a:extLst>
              <a:ext uri="{FF2B5EF4-FFF2-40B4-BE49-F238E27FC236}">
                <a16:creationId xmlns:a16="http://schemas.microsoft.com/office/drawing/2014/main" id="{A1BF3036-CA0D-83F4-886F-57F1251D1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3748" y="1301834"/>
            <a:ext cx="2285315" cy="2286000"/>
          </a:xfrm>
          <a:prstGeom prst="rect">
            <a:avLst/>
          </a:prstGeom>
        </p:spPr>
      </p:pic>
      <p:sp>
        <p:nvSpPr>
          <p:cNvPr id="2" name="Text Placeholder 1">
            <a:extLst>
              <a:ext uri="{FF2B5EF4-FFF2-40B4-BE49-F238E27FC236}">
                <a16:creationId xmlns:a16="http://schemas.microsoft.com/office/drawing/2014/main" id="{A5EB197A-DA87-A5A1-2C42-7DA2F6A7FF42}"/>
              </a:ext>
            </a:extLst>
          </p:cNvPr>
          <p:cNvSpPr>
            <a:spLocks noGrp="1"/>
          </p:cNvSpPr>
          <p:nvPr>
            <p:ph type="body" idx="1"/>
          </p:nvPr>
        </p:nvSpPr>
        <p:spPr>
          <a:noFill/>
          <a:ln>
            <a:noFill/>
          </a:ln>
        </p:spPr>
        <p:txBody>
          <a:bodyPr spcFirstLastPara="1" wrap="square" lIns="91425" tIns="45700" rIns="91425" bIns="45700" anchor="b" anchorCtr="0">
            <a:normAutofit lnSpcReduction="10000"/>
          </a:bodyPr>
          <a:lstStyle/>
          <a:p>
            <a:pPr marL="0" indent="0">
              <a:spcBef>
                <a:spcPts val="0"/>
              </a:spcBef>
            </a:pPr>
            <a:r>
              <a:rPr lang="en-US" dirty="0">
                <a:latin typeface="Tahoma"/>
                <a:ea typeface="Tahoma"/>
                <a:cs typeface="Tahoma"/>
              </a:rPr>
              <a:t>NAF’s Outcomes-Driven Approach to Work-Based Learning</a:t>
            </a:r>
          </a:p>
        </p:txBody>
      </p:sp>
    </p:spTree>
    <p:extLst>
      <p:ext uri="{BB962C8B-B14F-4D97-AF65-F5344CB8AC3E}">
        <p14:creationId xmlns:p14="http://schemas.microsoft.com/office/powerpoint/2010/main" val="185550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a:extLst>
              <a:ext uri="{FF2B5EF4-FFF2-40B4-BE49-F238E27FC236}">
                <a16:creationId xmlns:a16="http://schemas.microsoft.com/office/drawing/2014/main" id="{A6AC7E74-52F5-3562-7934-420CFEC8A568}"/>
              </a:ext>
            </a:extLst>
          </p:cNvPr>
          <p:cNvSpPr txBox="1"/>
          <p:nvPr/>
        </p:nvSpPr>
        <p:spPr>
          <a:xfrm>
            <a:off x="1389282" y="2889811"/>
            <a:ext cx="2212052" cy="1840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spcBef>
                <a:spcPts val="0"/>
              </a:spcBef>
              <a:spcAft>
                <a:spcPts val="0"/>
              </a:spcAft>
            </a:pPr>
            <a:r>
              <a:rPr lang="en-US" sz="16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COLLABORATION</a:t>
            </a:r>
            <a:endParaRPr lang="en-US" sz="1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 Box 16">
            <a:extLst>
              <a:ext uri="{FF2B5EF4-FFF2-40B4-BE49-F238E27FC236}">
                <a16:creationId xmlns:a16="http://schemas.microsoft.com/office/drawing/2014/main" id="{065E38B7-C543-6560-622D-5253AD10B577}"/>
              </a:ext>
            </a:extLst>
          </p:cNvPr>
          <p:cNvSpPr txBox="1"/>
          <p:nvPr/>
        </p:nvSpPr>
        <p:spPr>
          <a:xfrm>
            <a:off x="5135855" y="2889811"/>
            <a:ext cx="2212052" cy="1840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spcBef>
                <a:spcPts val="0"/>
              </a:spcBef>
              <a:spcAft>
                <a:spcPts val="0"/>
              </a:spcAft>
            </a:pPr>
            <a:r>
              <a:rPr lang="en-US" sz="16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COMMUNICATION</a:t>
            </a:r>
            <a:endParaRPr lang="en-US" sz="1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 Box 16">
            <a:extLst>
              <a:ext uri="{FF2B5EF4-FFF2-40B4-BE49-F238E27FC236}">
                <a16:creationId xmlns:a16="http://schemas.microsoft.com/office/drawing/2014/main" id="{850EBDDD-1FE4-7424-10EB-C4767E6DF28A}"/>
              </a:ext>
            </a:extLst>
          </p:cNvPr>
          <p:cNvSpPr txBox="1"/>
          <p:nvPr/>
        </p:nvSpPr>
        <p:spPr>
          <a:xfrm>
            <a:off x="8785941" y="2889811"/>
            <a:ext cx="2212052" cy="1840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spcBef>
                <a:spcPts val="0"/>
              </a:spcBef>
              <a:spcAft>
                <a:spcPts val="0"/>
              </a:spcAft>
            </a:pP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PROBLEM</a:t>
            </a:r>
            <a:b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SOLVING</a:t>
            </a:r>
            <a:endParaRPr lang="en-US" sz="1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Icon&#10;&#10;Description automatically generated">
            <a:extLst>
              <a:ext uri="{FF2B5EF4-FFF2-40B4-BE49-F238E27FC236}">
                <a16:creationId xmlns:a16="http://schemas.microsoft.com/office/drawing/2014/main" id="{926F6CE1-F570-ED7A-5F5D-65EBA547A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793" y="1416824"/>
            <a:ext cx="1371188" cy="1371600"/>
          </a:xfrm>
          <a:prstGeom prst="rect">
            <a:avLst/>
          </a:prstGeom>
        </p:spPr>
      </p:pic>
      <p:pic>
        <p:nvPicPr>
          <p:cNvPr id="9" name="Picture 8" descr="Icon&#10;&#10;Description automatically generated">
            <a:extLst>
              <a:ext uri="{FF2B5EF4-FFF2-40B4-BE49-F238E27FC236}">
                <a16:creationId xmlns:a16="http://schemas.microsoft.com/office/drawing/2014/main" id="{013C3328-5859-F755-A5FB-4F52DC760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406" y="1416824"/>
            <a:ext cx="1371188" cy="1371600"/>
          </a:xfrm>
          <a:prstGeom prst="rect">
            <a:avLst/>
          </a:prstGeom>
        </p:spPr>
      </p:pic>
      <p:pic>
        <p:nvPicPr>
          <p:cNvPr id="10" name="Picture 9" descr="Icon&#10;&#10;Description automatically generated">
            <a:extLst>
              <a:ext uri="{FF2B5EF4-FFF2-40B4-BE49-F238E27FC236}">
                <a16:creationId xmlns:a16="http://schemas.microsoft.com/office/drawing/2014/main" id="{0A44D762-243D-1232-D5F9-8191F70F74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0432" y="1416824"/>
            <a:ext cx="1371188" cy="1371600"/>
          </a:xfrm>
          <a:prstGeom prst="rect">
            <a:avLst/>
          </a:prstGeom>
        </p:spPr>
      </p:pic>
      <p:pic>
        <p:nvPicPr>
          <p:cNvPr id="11" name="Picture 10" descr="Icon&#10;&#10;Description automatically generated">
            <a:extLst>
              <a:ext uri="{FF2B5EF4-FFF2-40B4-BE49-F238E27FC236}">
                <a16:creationId xmlns:a16="http://schemas.microsoft.com/office/drawing/2014/main" id="{03C9F949-4F49-3FFC-2A94-71B2948D45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9421" y="3618281"/>
            <a:ext cx="1371188" cy="1371600"/>
          </a:xfrm>
          <a:prstGeom prst="rect">
            <a:avLst/>
          </a:prstGeom>
        </p:spPr>
      </p:pic>
      <p:sp>
        <p:nvSpPr>
          <p:cNvPr id="12" name="Text Box 16">
            <a:extLst>
              <a:ext uri="{FF2B5EF4-FFF2-40B4-BE49-F238E27FC236}">
                <a16:creationId xmlns:a16="http://schemas.microsoft.com/office/drawing/2014/main" id="{174A3668-D78D-4353-B335-6F53150B70FB}"/>
              </a:ext>
            </a:extLst>
          </p:cNvPr>
          <p:cNvSpPr txBox="1"/>
          <p:nvPr/>
        </p:nvSpPr>
        <p:spPr>
          <a:xfrm>
            <a:off x="5072071" y="5202269"/>
            <a:ext cx="2212052" cy="1840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spcBef>
                <a:spcPts val="0"/>
              </a:spcBef>
              <a:spcAft>
                <a:spcPts val="0"/>
              </a:spcAft>
            </a:pP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SOCIAL</a:t>
            </a:r>
            <a:b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AWARENESS</a:t>
            </a:r>
            <a:endParaRPr lang="en-US" sz="1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descr="A black and white logo&#10;&#10;Description automatically generated with low confidence">
            <a:extLst>
              <a:ext uri="{FF2B5EF4-FFF2-40B4-BE49-F238E27FC236}">
                <a16:creationId xmlns:a16="http://schemas.microsoft.com/office/drawing/2014/main" id="{AB671C29-7649-18CA-3726-20B765F6CD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3618281"/>
            <a:ext cx="1371600" cy="1371600"/>
          </a:xfrm>
          <a:prstGeom prst="rect">
            <a:avLst/>
          </a:prstGeom>
        </p:spPr>
      </p:pic>
      <p:sp>
        <p:nvSpPr>
          <p:cNvPr id="14" name="Text Box 16">
            <a:extLst>
              <a:ext uri="{FF2B5EF4-FFF2-40B4-BE49-F238E27FC236}">
                <a16:creationId xmlns:a16="http://schemas.microsoft.com/office/drawing/2014/main" id="{6A9FE95F-F00E-F41B-AC69-D7F1A373D763}"/>
              </a:ext>
            </a:extLst>
          </p:cNvPr>
          <p:cNvSpPr txBox="1"/>
          <p:nvPr/>
        </p:nvSpPr>
        <p:spPr>
          <a:xfrm>
            <a:off x="8869071" y="5202269"/>
            <a:ext cx="2212052" cy="1840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spcBef>
                <a:spcPts val="0"/>
              </a:spcBef>
              <a:spcAft>
                <a:spcPts val="0"/>
              </a:spcAft>
            </a:pP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PLANNING FOR</a:t>
            </a:r>
            <a:b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SUCCESS</a:t>
            </a:r>
            <a:endParaRPr lang="en-US" sz="1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5" name="Picture 14" descr="A picture containing text, outdoor, sign&#10;&#10;Description automatically generated">
            <a:extLst>
              <a:ext uri="{FF2B5EF4-FFF2-40B4-BE49-F238E27FC236}">
                <a16:creationId xmlns:a16="http://schemas.microsoft.com/office/drawing/2014/main" id="{B05C8B3D-3909-D0F9-097C-7F5F56297A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8629" y="3618281"/>
            <a:ext cx="1369352" cy="1371600"/>
          </a:xfrm>
          <a:prstGeom prst="rect">
            <a:avLst/>
          </a:prstGeom>
        </p:spPr>
      </p:pic>
      <p:sp>
        <p:nvSpPr>
          <p:cNvPr id="16" name="Text Box 16">
            <a:extLst>
              <a:ext uri="{FF2B5EF4-FFF2-40B4-BE49-F238E27FC236}">
                <a16:creationId xmlns:a16="http://schemas.microsoft.com/office/drawing/2014/main" id="{5F83B431-0B4A-4421-74EC-9F989F2384A7}"/>
              </a:ext>
            </a:extLst>
          </p:cNvPr>
          <p:cNvSpPr txBox="1"/>
          <p:nvPr/>
        </p:nvSpPr>
        <p:spPr>
          <a:xfrm>
            <a:off x="1389282" y="5076159"/>
            <a:ext cx="2212052" cy="1840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spcBef>
                <a:spcPts val="0"/>
              </a:spcBef>
              <a:spcAft>
                <a:spcPts val="0"/>
              </a:spcAft>
            </a:pPr>
            <a:r>
              <a:rPr lang="en-US" sz="1600" b="1">
                <a:solidFill>
                  <a:srgbClr val="002060"/>
                </a:solidFill>
                <a:effectLst/>
                <a:latin typeface="Tahoma" panose="020B0604030504040204" pitchFamily="34" charset="0"/>
                <a:ea typeface="Tahoma" panose="020B0604030504040204" pitchFamily="34" charset="0"/>
                <a:cs typeface="Tahoma" panose="020B0604030504040204" pitchFamily="34" charset="0"/>
              </a:rPr>
              <a:t>INITIATIVE &amp;</a:t>
            </a:r>
            <a:br>
              <a:rPr lang="en-US" sz="1600" b="1">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lang="en-US" sz="1600" b="1">
                <a:solidFill>
                  <a:srgbClr val="002060"/>
                </a:solidFill>
                <a:effectLst/>
                <a:latin typeface="Tahoma" panose="020B0604030504040204" pitchFamily="34" charset="0"/>
                <a:ea typeface="Tahoma" panose="020B0604030504040204" pitchFamily="34" charset="0"/>
                <a:cs typeface="Tahoma" panose="020B0604030504040204" pitchFamily="34" charset="0"/>
              </a:rPr>
              <a:t>SELF-DIRECTION</a:t>
            </a:r>
            <a:endParaRPr lang="en-US" sz="160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A56C5293-FC9C-0770-0A4A-0717E387A7B9}"/>
              </a:ext>
            </a:extLst>
          </p:cNvPr>
          <p:cNvSpPr>
            <a:spLocks noGrp="1"/>
          </p:cNvSpPr>
          <p:nvPr>
            <p:ph type="body" idx="1"/>
          </p:nvPr>
        </p:nvSpPr>
        <p:spPr>
          <a:noFill/>
          <a:ln>
            <a:noFill/>
          </a:ln>
        </p:spPr>
        <p:txBody>
          <a:bodyPr spcFirstLastPara="1" wrap="square" lIns="91425" tIns="45700" rIns="91425" bIns="45700" anchor="b" anchorCtr="0">
            <a:normAutofit lnSpcReduction="10000"/>
          </a:bodyPr>
          <a:lstStyle/>
          <a:p>
            <a:pPr marL="0" indent="0">
              <a:spcBef>
                <a:spcPts val="0"/>
              </a:spcBef>
            </a:pPr>
            <a:r>
              <a:rPr lang="en-US" dirty="0">
                <a:latin typeface="Tahoma"/>
                <a:ea typeface="Tahoma"/>
                <a:cs typeface="Tahoma"/>
              </a:rPr>
              <a:t>Future Ready Skills</a:t>
            </a:r>
          </a:p>
        </p:txBody>
      </p:sp>
    </p:spTree>
    <p:extLst>
      <p:ext uri="{BB962C8B-B14F-4D97-AF65-F5344CB8AC3E}">
        <p14:creationId xmlns:p14="http://schemas.microsoft.com/office/powerpoint/2010/main" val="268230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4">
            <a:extLst>
              <a:ext uri="{FF2B5EF4-FFF2-40B4-BE49-F238E27FC236}">
                <a16:creationId xmlns:a16="http://schemas.microsoft.com/office/drawing/2014/main" id="{096FF1A2-BB53-347E-4D52-ED338A6542AA}"/>
              </a:ext>
            </a:extLst>
          </p:cNvPr>
          <p:cNvSpPr/>
          <p:nvPr/>
        </p:nvSpPr>
        <p:spPr>
          <a:xfrm>
            <a:off x="917863" y="3201569"/>
            <a:ext cx="2286000" cy="74861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dirty="0">
                <a:solidFill>
                  <a:schemeClr val="bg1"/>
                </a:solidFill>
                <a:latin typeface="Tahoma" panose="020B0604030504040204" pitchFamily="34" charset="0"/>
                <a:ea typeface="Tahoma" panose="020B0604030504040204" pitchFamily="34" charset="0"/>
                <a:cs typeface="Tahoma" panose="020B0604030504040204" pitchFamily="34" charset="0"/>
              </a:rPr>
              <a:t>Career</a:t>
            </a:r>
          </a:p>
          <a:p>
            <a:pPr algn="ctr"/>
            <a:r>
              <a:rPr lang="en-US" sz="2133" b="1" dirty="0">
                <a:solidFill>
                  <a:schemeClr val="bg1"/>
                </a:solidFill>
                <a:latin typeface="Tahoma" panose="020B0604030504040204" pitchFamily="34" charset="0"/>
                <a:ea typeface="Tahoma" panose="020B0604030504040204" pitchFamily="34" charset="0"/>
                <a:cs typeface="Tahoma" panose="020B0604030504040204" pitchFamily="34" charset="0"/>
              </a:rPr>
              <a:t>Awareness</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ounded Rectangle 5">
            <a:extLst>
              <a:ext uri="{FF2B5EF4-FFF2-40B4-BE49-F238E27FC236}">
                <a16:creationId xmlns:a16="http://schemas.microsoft.com/office/drawing/2014/main" id="{A125502C-9036-9DA7-88AA-7EF22DF3BB4E}"/>
              </a:ext>
            </a:extLst>
          </p:cNvPr>
          <p:cNvSpPr/>
          <p:nvPr/>
        </p:nvSpPr>
        <p:spPr>
          <a:xfrm>
            <a:off x="4791209" y="3201569"/>
            <a:ext cx="2286000" cy="74861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dirty="0">
                <a:solidFill>
                  <a:schemeClr val="bg1"/>
                </a:solidFill>
                <a:latin typeface="Tahoma" panose="020B0604030504040204" pitchFamily="34" charset="0"/>
                <a:ea typeface="Tahoma" panose="020B0604030504040204" pitchFamily="34" charset="0"/>
                <a:cs typeface="Tahoma" panose="020B0604030504040204" pitchFamily="34" charset="0"/>
              </a:rPr>
              <a:t>Career</a:t>
            </a:r>
          </a:p>
          <a:p>
            <a:pPr algn="ctr"/>
            <a:r>
              <a:rPr lang="en-US" sz="2133" b="1" dirty="0">
                <a:solidFill>
                  <a:schemeClr val="bg1"/>
                </a:solidFill>
                <a:latin typeface="Tahoma" panose="020B0604030504040204" pitchFamily="34" charset="0"/>
                <a:ea typeface="Tahoma" panose="020B0604030504040204" pitchFamily="34" charset="0"/>
                <a:cs typeface="Tahoma" panose="020B0604030504040204" pitchFamily="34" charset="0"/>
              </a:rPr>
              <a:t>Exploration</a:t>
            </a:r>
          </a:p>
        </p:txBody>
      </p:sp>
      <p:sp>
        <p:nvSpPr>
          <p:cNvPr id="21" name="Rounded Rectangle 6">
            <a:extLst>
              <a:ext uri="{FF2B5EF4-FFF2-40B4-BE49-F238E27FC236}">
                <a16:creationId xmlns:a16="http://schemas.microsoft.com/office/drawing/2014/main" id="{AD0397D2-78D1-1567-93C2-A17E8748B5F9}"/>
              </a:ext>
            </a:extLst>
          </p:cNvPr>
          <p:cNvSpPr/>
          <p:nvPr/>
        </p:nvSpPr>
        <p:spPr>
          <a:xfrm>
            <a:off x="8553980" y="3214673"/>
            <a:ext cx="2286000" cy="732232"/>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dirty="0">
                <a:solidFill>
                  <a:schemeClr val="bg1"/>
                </a:solidFill>
                <a:latin typeface="Tahoma" panose="020B0604030504040204" pitchFamily="34" charset="0"/>
                <a:ea typeface="Tahoma" panose="020B0604030504040204" pitchFamily="34" charset="0"/>
                <a:cs typeface="Tahoma" panose="020B0604030504040204" pitchFamily="34" charset="0"/>
              </a:rPr>
              <a:t>Career</a:t>
            </a:r>
          </a:p>
          <a:p>
            <a:pPr algn="ctr"/>
            <a:r>
              <a:rPr lang="en-US" sz="2133" b="1" dirty="0">
                <a:solidFill>
                  <a:schemeClr val="bg1"/>
                </a:solidFill>
                <a:latin typeface="Tahoma" panose="020B0604030504040204" pitchFamily="34" charset="0"/>
                <a:ea typeface="Tahoma" panose="020B0604030504040204" pitchFamily="34" charset="0"/>
                <a:cs typeface="Tahoma" panose="020B0604030504040204" pitchFamily="34" charset="0"/>
              </a:rPr>
              <a:t>Preparation</a:t>
            </a:r>
          </a:p>
        </p:txBody>
      </p:sp>
      <p:sp>
        <p:nvSpPr>
          <p:cNvPr id="22" name="TextBox 21">
            <a:extLst>
              <a:ext uri="{FF2B5EF4-FFF2-40B4-BE49-F238E27FC236}">
                <a16:creationId xmlns:a16="http://schemas.microsoft.com/office/drawing/2014/main" id="{B1978A67-20C2-A478-576E-322BE1DA04FC}"/>
              </a:ext>
            </a:extLst>
          </p:cNvPr>
          <p:cNvSpPr txBox="1"/>
          <p:nvPr/>
        </p:nvSpPr>
        <p:spPr>
          <a:xfrm>
            <a:off x="917864" y="4001281"/>
            <a:ext cx="1809433" cy="830997"/>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Guest Speaker</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Worksite Tour</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Career Fair</a:t>
            </a:r>
          </a:p>
        </p:txBody>
      </p:sp>
      <p:sp>
        <p:nvSpPr>
          <p:cNvPr id="23" name="TextBox 22">
            <a:extLst>
              <a:ext uri="{FF2B5EF4-FFF2-40B4-BE49-F238E27FC236}">
                <a16:creationId xmlns:a16="http://schemas.microsoft.com/office/drawing/2014/main" id="{7A51D56B-71DB-285D-4E43-72DCE96275D0}"/>
              </a:ext>
            </a:extLst>
          </p:cNvPr>
          <p:cNvSpPr txBox="1"/>
          <p:nvPr/>
        </p:nvSpPr>
        <p:spPr>
          <a:xfrm>
            <a:off x="4614421" y="4001280"/>
            <a:ext cx="3777261" cy="1815882"/>
          </a:xfrm>
          <a:prstGeom prst="rect">
            <a:avLst/>
          </a:prstGeom>
          <a:noFill/>
        </p:spPr>
        <p:txBody>
          <a:bodyPr wrap="square" lIns="91440" tIns="45720" rIns="91440" bIns="4572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Informational Interview</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Job Shadow</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Resume Coaching/Review Session</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Mock Interview</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Mentorship </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Skills Workshop </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Partner Engagement Project</a:t>
            </a:r>
          </a:p>
        </p:txBody>
      </p:sp>
      <p:sp>
        <p:nvSpPr>
          <p:cNvPr id="24" name="TextBox 23">
            <a:extLst>
              <a:ext uri="{FF2B5EF4-FFF2-40B4-BE49-F238E27FC236}">
                <a16:creationId xmlns:a16="http://schemas.microsoft.com/office/drawing/2014/main" id="{E7115317-A021-0371-87AC-EB2EC6AD12FB}"/>
              </a:ext>
            </a:extLst>
          </p:cNvPr>
          <p:cNvSpPr txBox="1"/>
          <p:nvPr/>
        </p:nvSpPr>
        <p:spPr>
          <a:xfrm>
            <a:off x="8553980" y="4001281"/>
            <a:ext cx="3218920" cy="1323439"/>
          </a:xfrm>
          <a:prstGeom prst="rect">
            <a:avLst/>
          </a:prstGeom>
          <a:noFill/>
        </p:spPr>
        <p:txBody>
          <a:bodyPr wrap="square" lIns="91440" tIns="45720" rIns="91440" bIns="4572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Internship</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Clinical Experience</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Apprenticeship/Youth Apprenticeship</a:t>
            </a:r>
          </a:p>
          <a:p>
            <a:pPr marL="285764" indent="-285764">
              <a:buFont typeface="Arial" panose="020B0604020202020204" pitchFamily="34" charset="0"/>
              <a:buChar char="•"/>
            </a:pPr>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Mentored Industry Project</a:t>
            </a:r>
          </a:p>
        </p:txBody>
      </p:sp>
      <p:grpSp>
        <p:nvGrpSpPr>
          <p:cNvPr id="36" name="Group 35">
            <a:extLst>
              <a:ext uri="{FF2B5EF4-FFF2-40B4-BE49-F238E27FC236}">
                <a16:creationId xmlns:a16="http://schemas.microsoft.com/office/drawing/2014/main" id="{B76F5F47-CCC9-8DE3-8667-F8CBF8C35E10}"/>
              </a:ext>
            </a:extLst>
          </p:cNvPr>
          <p:cNvGrpSpPr/>
          <p:nvPr/>
        </p:nvGrpSpPr>
        <p:grpSpPr>
          <a:xfrm>
            <a:off x="864988" y="2627414"/>
            <a:ext cx="10543592" cy="640597"/>
            <a:chOff x="766478" y="3557463"/>
            <a:chExt cx="10543592" cy="640597"/>
          </a:xfrm>
        </p:grpSpPr>
        <p:sp>
          <p:nvSpPr>
            <p:cNvPr id="4" name="Arrow: Right 3">
              <a:extLst>
                <a:ext uri="{FF2B5EF4-FFF2-40B4-BE49-F238E27FC236}">
                  <a16:creationId xmlns:a16="http://schemas.microsoft.com/office/drawing/2014/main" id="{0D9DC95A-3A49-9587-D5D3-14126F32C412}"/>
                </a:ext>
              </a:extLst>
            </p:cNvPr>
            <p:cNvSpPr/>
            <p:nvPr/>
          </p:nvSpPr>
          <p:spPr>
            <a:xfrm>
              <a:off x="766478" y="3557463"/>
              <a:ext cx="10543592" cy="640597"/>
            </a:xfrm>
            <a:prstGeom prst="rightArrow">
              <a:avLst/>
            </a:prstGeom>
            <a:gradFill flip="none" rotWithShape="1">
              <a:gsLst>
                <a:gs pos="0">
                  <a:srgbClr val="3EB555">
                    <a:tint val="66000"/>
                    <a:satMod val="160000"/>
                  </a:srgbClr>
                </a:gs>
                <a:gs pos="75000">
                  <a:srgbClr val="3EB555">
                    <a:tint val="44500"/>
                    <a:satMod val="160000"/>
                  </a:srgbClr>
                </a:gs>
                <a:gs pos="0">
                  <a:srgbClr val="3EB555"/>
                </a:gs>
              </a:gsLst>
              <a:lin ang="10800000" scaled="1"/>
              <a:tileRect/>
            </a:gradFill>
            <a:ln w="19050">
              <a:solidFill>
                <a:srgbClr val="876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2700" dirty="0"/>
            </a:p>
          </p:txBody>
        </p:sp>
        <p:sp>
          <p:nvSpPr>
            <p:cNvPr id="6" name="TextBox 5">
              <a:extLst>
                <a:ext uri="{FF2B5EF4-FFF2-40B4-BE49-F238E27FC236}">
                  <a16:creationId xmlns:a16="http://schemas.microsoft.com/office/drawing/2014/main" id="{1877A51C-CB25-2088-F812-889E1E4119BC}"/>
                </a:ext>
              </a:extLst>
            </p:cNvPr>
            <p:cNvSpPr txBox="1"/>
            <p:nvPr/>
          </p:nvSpPr>
          <p:spPr>
            <a:xfrm>
              <a:off x="4822545" y="3723874"/>
              <a:ext cx="2919874" cy="3385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dirty="0">
                  <a:solidFill>
                    <a:srgbClr val="3C3882"/>
                  </a:solidFill>
                  <a:latin typeface="Tahoma" panose="020B0604030504040204" pitchFamily="34" charset="0"/>
                  <a:ea typeface="Tahoma" panose="020B0604030504040204" pitchFamily="34" charset="0"/>
                  <a:cs typeface="Tahoma" panose="020B0604030504040204" pitchFamily="34" charset="0"/>
                </a:rPr>
                <a:t>MORE IMPACTFUL</a:t>
              </a:r>
            </a:p>
          </p:txBody>
        </p:sp>
        <p:sp>
          <p:nvSpPr>
            <p:cNvPr id="18" name="TextBox 17">
              <a:extLst>
                <a:ext uri="{FF2B5EF4-FFF2-40B4-BE49-F238E27FC236}">
                  <a16:creationId xmlns:a16="http://schemas.microsoft.com/office/drawing/2014/main" id="{A893326E-5642-4A06-98D6-397D4E15B6BF}"/>
                </a:ext>
              </a:extLst>
            </p:cNvPr>
            <p:cNvSpPr txBox="1"/>
            <p:nvPr/>
          </p:nvSpPr>
          <p:spPr>
            <a:xfrm>
              <a:off x="8639248" y="3717417"/>
              <a:ext cx="2380780" cy="3385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dirty="0">
                  <a:solidFill>
                    <a:srgbClr val="3C3882"/>
                  </a:solidFill>
                  <a:latin typeface="Tahoma" panose="020B0604030504040204" pitchFamily="34" charset="0"/>
                  <a:ea typeface="Tahoma" panose="020B0604030504040204" pitchFamily="34" charset="0"/>
                  <a:cs typeface="Tahoma" panose="020B0604030504040204" pitchFamily="34" charset="0"/>
                </a:rPr>
                <a:t>MOST IMPACTFUL</a:t>
              </a:r>
            </a:p>
          </p:txBody>
        </p:sp>
        <p:sp>
          <p:nvSpPr>
            <p:cNvPr id="25" name="TextBox 24">
              <a:extLst>
                <a:ext uri="{FF2B5EF4-FFF2-40B4-BE49-F238E27FC236}">
                  <a16:creationId xmlns:a16="http://schemas.microsoft.com/office/drawing/2014/main" id="{F32A6620-244E-9902-1DA2-5F555172643D}"/>
                </a:ext>
              </a:extLst>
            </p:cNvPr>
            <p:cNvSpPr txBox="1"/>
            <p:nvPr/>
          </p:nvSpPr>
          <p:spPr>
            <a:xfrm>
              <a:off x="1385013" y="3723874"/>
              <a:ext cx="1992745" cy="3385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dirty="0">
                  <a:solidFill>
                    <a:srgbClr val="3C3882"/>
                  </a:solidFill>
                  <a:latin typeface="Tahoma" panose="020B0604030504040204" pitchFamily="34" charset="0"/>
                  <a:ea typeface="Tahoma" panose="020B0604030504040204" pitchFamily="34" charset="0"/>
                  <a:cs typeface="Tahoma" panose="020B0604030504040204" pitchFamily="34" charset="0"/>
                </a:rPr>
                <a:t>IMPACTFUL</a:t>
              </a:r>
            </a:p>
          </p:txBody>
        </p:sp>
      </p:grpSp>
      <p:grpSp>
        <p:nvGrpSpPr>
          <p:cNvPr id="37" name="Group 36">
            <a:extLst>
              <a:ext uri="{FF2B5EF4-FFF2-40B4-BE49-F238E27FC236}">
                <a16:creationId xmlns:a16="http://schemas.microsoft.com/office/drawing/2014/main" id="{EE3E211D-7D7A-0397-01A6-2C7A4DEE59EB}"/>
              </a:ext>
            </a:extLst>
          </p:cNvPr>
          <p:cNvGrpSpPr/>
          <p:nvPr/>
        </p:nvGrpSpPr>
        <p:grpSpPr>
          <a:xfrm>
            <a:off x="1371485" y="1198895"/>
            <a:ext cx="9052813" cy="1371600"/>
            <a:chOff x="1330700" y="1990465"/>
            <a:chExt cx="9052813" cy="1371600"/>
          </a:xfrm>
        </p:grpSpPr>
        <p:pic>
          <p:nvPicPr>
            <p:cNvPr id="28" name="Picture 27">
              <a:extLst>
                <a:ext uri="{FF2B5EF4-FFF2-40B4-BE49-F238E27FC236}">
                  <a16:creationId xmlns:a16="http://schemas.microsoft.com/office/drawing/2014/main" id="{D0B55FE1-2CA2-5574-B41D-DE189CAE41AD}"/>
                </a:ext>
              </a:extLst>
            </p:cNvPr>
            <p:cNvPicPr>
              <a:picLocks noChangeAspect="1"/>
            </p:cNvPicPr>
            <p:nvPr/>
          </p:nvPicPr>
          <p:blipFill>
            <a:blip r:embed="rId3" cstate="print">
              <a:extLst>
                <a:ext uri="{28A0092B-C50C-407E-A947-70E740481C1C}">
                  <a14:useLocalDpi xmlns:a14="http://schemas.microsoft.com/office/drawing/2010/main" val="0"/>
                </a:ext>
              </a:extLst>
            </a:blip>
            <a:srcRect l="14649" r="14649"/>
            <a:stretch/>
          </p:blipFill>
          <p:spPr>
            <a:xfrm>
              <a:off x="1330700" y="1990465"/>
              <a:ext cx="1454634" cy="1371600"/>
            </a:xfrm>
            <a:prstGeom prst="ellipse">
              <a:avLst/>
            </a:prstGeom>
            <a:ln w="76200">
              <a:solidFill>
                <a:srgbClr val="C0EAC5"/>
              </a:solidFill>
            </a:ln>
            <a:effectLst/>
          </p:spPr>
        </p:pic>
        <p:pic>
          <p:nvPicPr>
            <p:cNvPr id="29" name="Picture 28">
              <a:extLst>
                <a:ext uri="{FF2B5EF4-FFF2-40B4-BE49-F238E27FC236}">
                  <a16:creationId xmlns:a16="http://schemas.microsoft.com/office/drawing/2014/main" id="{969C1484-CB2A-7F2C-6AE6-E6C9F08685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9" t="28206" r="1129" b="18754"/>
            <a:stretch/>
          </p:blipFill>
          <p:spPr>
            <a:xfrm>
              <a:off x="8928878" y="1990465"/>
              <a:ext cx="1454635" cy="1371600"/>
            </a:xfrm>
            <a:prstGeom prst="ellipse">
              <a:avLst/>
            </a:prstGeom>
            <a:ln w="76200">
              <a:solidFill>
                <a:srgbClr val="32B04A"/>
              </a:solidFill>
            </a:ln>
            <a:effectLst/>
          </p:spPr>
        </p:pic>
        <p:pic>
          <p:nvPicPr>
            <p:cNvPr id="35" name="Picture 34" descr="A group of people sitting in chairs&#10;&#10;Description automatically generated">
              <a:extLst>
                <a:ext uri="{FF2B5EF4-FFF2-40B4-BE49-F238E27FC236}">
                  <a16:creationId xmlns:a16="http://schemas.microsoft.com/office/drawing/2014/main" id="{A3D36E70-907C-537C-2D6F-58F737666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789" y="1990465"/>
              <a:ext cx="1454634" cy="1371600"/>
            </a:xfrm>
            <a:prstGeom prst="ellipse">
              <a:avLst/>
            </a:prstGeom>
            <a:ln w="76200">
              <a:solidFill>
                <a:srgbClr val="85D292"/>
              </a:solidFill>
            </a:ln>
            <a:effectLst/>
          </p:spPr>
        </p:pic>
      </p:grpSp>
      <p:sp>
        <p:nvSpPr>
          <p:cNvPr id="3" name="Text Placeholder 2">
            <a:extLst>
              <a:ext uri="{FF2B5EF4-FFF2-40B4-BE49-F238E27FC236}">
                <a16:creationId xmlns:a16="http://schemas.microsoft.com/office/drawing/2014/main" id="{CA0D4CCE-4111-816A-EADC-75C7042CF427}"/>
              </a:ext>
            </a:extLst>
          </p:cNvPr>
          <p:cNvSpPr>
            <a:spLocks noGrp="1"/>
          </p:cNvSpPr>
          <p:nvPr>
            <p:ph type="body" idx="1"/>
          </p:nvPr>
        </p:nvSpPr>
        <p:spPr>
          <a:xfrm>
            <a:off x="1193799" y="350141"/>
            <a:ext cx="10998201" cy="415097"/>
          </a:xfrm>
          <a:noFill/>
          <a:ln>
            <a:noFill/>
          </a:ln>
        </p:spPr>
        <p:txBody>
          <a:bodyPr spcFirstLastPara="1" wrap="square" lIns="91425" tIns="45700" rIns="91425" bIns="45700" anchor="b" anchorCtr="0">
            <a:normAutofit fontScale="92500"/>
          </a:bodyPr>
          <a:lstStyle/>
          <a:p>
            <a:pPr marL="0" indent="0">
              <a:spcBef>
                <a:spcPts val="0"/>
              </a:spcBef>
            </a:pPr>
            <a:r>
              <a:rPr lang="en-US" dirty="0">
                <a:latin typeface="Tahoma"/>
                <a:ea typeface="Tahoma"/>
                <a:cs typeface="Tahoma"/>
              </a:rPr>
              <a:t>WBL Continuum: Lots of Activities You Can Participate to Support Students</a:t>
            </a:r>
          </a:p>
        </p:txBody>
      </p:sp>
    </p:spTree>
    <p:extLst>
      <p:ext uri="{BB962C8B-B14F-4D97-AF65-F5344CB8AC3E}">
        <p14:creationId xmlns:p14="http://schemas.microsoft.com/office/powerpoint/2010/main" val="210860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3"/>
          <p:cNvSpPr txBox="1">
            <a:spLocks noGrp="1"/>
          </p:cNvSpPr>
          <p:nvPr>
            <p:ph type="body" idx="1"/>
          </p:nvPr>
        </p:nvSpPr>
        <p:spPr>
          <a:xfrm>
            <a:off x="1193799" y="350141"/>
            <a:ext cx="10579200" cy="415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2"/>
              </a:buClr>
              <a:buSzPts val="2400"/>
              <a:buNone/>
            </a:pPr>
            <a:r>
              <a:rPr lang="en-US" dirty="0">
                <a:latin typeface="Tahoma"/>
                <a:ea typeface="Tahoma"/>
                <a:cs typeface="Tahoma"/>
                <a:sym typeface="Tahoma"/>
              </a:rPr>
              <a:t>Join or Support an Advisory Board</a:t>
            </a:r>
          </a:p>
        </p:txBody>
      </p:sp>
      <p:sp>
        <p:nvSpPr>
          <p:cNvPr id="4" name="Google Shape;232;p8">
            <a:extLst>
              <a:ext uri="{FF2B5EF4-FFF2-40B4-BE49-F238E27FC236}">
                <a16:creationId xmlns:a16="http://schemas.microsoft.com/office/drawing/2014/main" id="{AF8F5D33-C359-6F18-AB5B-E71705987DD5}"/>
              </a:ext>
            </a:extLst>
          </p:cNvPr>
          <p:cNvSpPr txBox="1"/>
          <p:nvPr/>
        </p:nvSpPr>
        <p:spPr>
          <a:xfrm>
            <a:off x="739461" y="1722783"/>
            <a:ext cx="4416723" cy="3816389"/>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32B04A"/>
              </a:buClr>
              <a:buSzPts val="1800"/>
              <a:buFont typeface="Noto Sans Symbols"/>
              <a:buChar char="✔"/>
            </a:pPr>
            <a:r>
              <a:rPr lang="en-US" sz="24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Meet monthly or quarterly</a:t>
            </a:r>
            <a:endParaRPr sz="1800" dirty="0">
              <a:latin typeface="Tahoma" panose="020B0604030504040204" pitchFamily="34" charset="0"/>
              <a:ea typeface="Tahoma" panose="020B0604030504040204" pitchFamily="34" charset="0"/>
              <a:cs typeface="Tahoma" panose="020B0604030504040204" pitchFamily="34" charset="0"/>
            </a:endParaRPr>
          </a:p>
          <a:p>
            <a:pPr marL="457200" marR="0" lvl="0" indent="-342900" algn="l" rtl="0">
              <a:lnSpc>
                <a:spcPct val="100000"/>
              </a:lnSpc>
              <a:spcBef>
                <a:spcPts val="1200"/>
              </a:spcBef>
              <a:spcAft>
                <a:spcPts val="0"/>
              </a:spcAft>
              <a:buClr>
                <a:srgbClr val="32B04A"/>
              </a:buClr>
              <a:buSzPts val="1800"/>
              <a:buFont typeface="Noto Sans Symbols"/>
              <a:buChar char="✔"/>
            </a:pPr>
            <a:r>
              <a:rPr lang="en-US" sz="24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Great place to network</a:t>
            </a:r>
            <a:endParaRPr sz="1800" dirty="0">
              <a:latin typeface="Tahoma" panose="020B0604030504040204" pitchFamily="34" charset="0"/>
              <a:ea typeface="Tahoma" panose="020B0604030504040204" pitchFamily="34" charset="0"/>
              <a:cs typeface="Tahoma" panose="020B0604030504040204" pitchFamily="34" charset="0"/>
            </a:endParaRPr>
          </a:p>
          <a:p>
            <a:pPr marL="457200" marR="0" lvl="0" indent="-342900" algn="l" rtl="0">
              <a:lnSpc>
                <a:spcPct val="100000"/>
              </a:lnSpc>
              <a:spcBef>
                <a:spcPts val="1200"/>
              </a:spcBef>
              <a:spcAft>
                <a:spcPts val="0"/>
              </a:spcAft>
              <a:buClr>
                <a:srgbClr val="32B04A"/>
              </a:buClr>
              <a:buSzPts val="1800"/>
              <a:buFont typeface="Noto Sans Symbols"/>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Leadership opportunities</a:t>
            </a:r>
          </a:p>
          <a:p>
            <a:pPr marL="457200" marR="0" lvl="0" indent="-342900" algn="l" rtl="0">
              <a:lnSpc>
                <a:spcPct val="100000"/>
              </a:lnSpc>
              <a:spcBef>
                <a:spcPts val="1200"/>
              </a:spcBef>
              <a:spcAft>
                <a:spcPts val="0"/>
              </a:spcAft>
              <a:buClr>
                <a:srgbClr val="32B04A"/>
              </a:buClr>
              <a:buSzPts val="1800"/>
              <a:buFont typeface="Noto Sans Symbols"/>
              <a:buChar char="✔"/>
            </a:pPr>
            <a:endParaRPr lang="en-US" sz="2400" dirty="0">
              <a:latin typeface="Tahoma" panose="020B0604030504040204" pitchFamily="34" charset="0"/>
              <a:ea typeface="Tahoma" panose="020B0604030504040204" pitchFamily="34" charset="0"/>
              <a:cs typeface="Tahoma" panose="020B0604030504040204" pitchFamily="34" charset="0"/>
              <a:sym typeface="Roboto"/>
            </a:endParaRPr>
          </a:p>
          <a:p>
            <a:pPr marL="114300" marR="0" lvl="0" algn="l" rtl="0">
              <a:lnSpc>
                <a:spcPct val="100000"/>
              </a:lnSpc>
              <a:spcBef>
                <a:spcPts val="1200"/>
              </a:spcBef>
              <a:spcAft>
                <a:spcPts val="0"/>
              </a:spcAft>
              <a:buClr>
                <a:srgbClr val="32B04A"/>
              </a:buClr>
              <a:buSzPts val="1800"/>
            </a:pPr>
            <a:r>
              <a:rPr lang="en-US" sz="2400" b="0" i="0" u="none" strike="noStrike" cap="none" dirty="0">
                <a:latin typeface="Tahoma" panose="020B0604030504040204" pitchFamily="34" charset="0"/>
                <a:ea typeface="Tahoma" panose="020B0604030504040204" pitchFamily="34" charset="0"/>
                <a:cs typeface="Tahoma" panose="020B0604030504040204" pitchFamily="34" charset="0"/>
                <a:sym typeface="Roboto"/>
              </a:rPr>
              <a:t>Not sure about </a:t>
            </a:r>
            <a:r>
              <a:rPr lang="en-US" sz="2400" dirty="0">
                <a:latin typeface="Tahoma" panose="020B0604030504040204" pitchFamily="34" charset="0"/>
                <a:ea typeface="Tahoma" panose="020B0604030504040204" pitchFamily="34" charset="0"/>
                <a:cs typeface="Tahoma" panose="020B0604030504040204" pitchFamily="34" charset="0"/>
                <a:sym typeface="Roboto"/>
              </a:rPr>
              <a:t>whether joining is right for you? </a:t>
            </a:r>
          </a:p>
          <a:p>
            <a:pPr marL="114300" marR="0" lvl="0" algn="l" rtl="0">
              <a:lnSpc>
                <a:spcPct val="100000"/>
              </a:lnSpc>
              <a:spcBef>
                <a:spcPts val="1200"/>
              </a:spcBef>
              <a:spcAft>
                <a:spcPts val="0"/>
              </a:spcAft>
              <a:buClr>
                <a:srgbClr val="32B04A"/>
              </a:buClr>
              <a:buSzPts val="1800"/>
            </a:pPr>
            <a:r>
              <a:rPr lang="en-US" sz="2400" dirty="0">
                <a:latin typeface="Tahoma" panose="020B0604030504040204" pitchFamily="34" charset="0"/>
                <a:ea typeface="Tahoma" panose="020B0604030504040204" pitchFamily="34" charset="0"/>
                <a:cs typeface="Tahoma" panose="020B0604030504040204" pitchFamily="34" charset="0"/>
                <a:sym typeface="Roboto"/>
              </a:rPr>
              <a:t>Talk to academy leaders and the AB chair </a:t>
            </a:r>
            <a:endParaRPr lang="en-US" sz="2400" b="0" i="0" u="none" strike="noStrike" cap="none" dirty="0">
              <a:latin typeface="Tahoma" panose="020B0604030504040204" pitchFamily="34" charset="0"/>
              <a:ea typeface="Tahoma" panose="020B0604030504040204" pitchFamily="34" charset="0"/>
              <a:cs typeface="Tahoma" panose="020B0604030504040204" pitchFamily="34" charset="0"/>
              <a:sym typeface="Roboto"/>
            </a:endParaRPr>
          </a:p>
        </p:txBody>
      </p:sp>
      <p:pic>
        <p:nvPicPr>
          <p:cNvPr id="6" name="Google Shape;239;p8" descr="A group of people sitting around a table&#10;&#10;Description automatically generated">
            <a:extLst>
              <a:ext uri="{FF2B5EF4-FFF2-40B4-BE49-F238E27FC236}">
                <a16:creationId xmlns:a16="http://schemas.microsoft.com/office/drawing/2014/main" id="{842649CC-DD4E-B8F6-5C7B-6AB92535C83F}"/>
              </a:ext>
            </a:extLst>
          </p:cNvPr>
          <p:cNvPicPr preferRelativeResize="0"/>
          <p:nvPr/>
        </p:nvPicPr>
        <p:blipFill rotWithShape="1">
          <a:blip r:embed="rId3">
            <a:alphaModFix/>
          </a:blip>
          <a:srcRect t="21581"/>
          <a:stretch/>
        </p:blipFill>
        <p:spPr>
          <a:xfrm>
            <a:off x="5748016" y="1722783"/>
            <a:ext cx="5704523" cy="2358886"/>
          </a:xfrm>
          <a:prstGeom prst="rect">
            <a:avLst/>
          </a:prstGeom>
          <a:noFill/>
          <a:ln>
            <a:noFill/>
          </a:ln>
        </p:spPr>
      </p:pic>
    </p:spTree>
    <p:extLst>
      <p:ext uri="{BB962C8B-B14F-4D97-AF65-F5344CB8AC3E}">
        <p14:creationId xmlns:p14="http://schemas.microsoft.com/office/powerpoint/2010/main" val="451310149"/>
      </p:ext>
    </p:extLst>
  </p:cSld>
  <p:clrMapOvr>
    <a:masterClrMapping/>
  </p:clrMapOvr>
</p:sld>
</file>

<file path=ppt/theme/theme1.xml><?xml version="1.0" encoding="utf-8"?>
<a:theme xmlns:a="http://schemas.openxmlformats.org/drawingml/2006/main" name="NAF 2022 Template">
  <a:themeElements>
    <a:clrScheme name="NAF 2022">
      <a:dk1>
        <a:srgbClr val="FFFFFF"/>
      </a:dk1>
      <a:lt1>
        <a:srgbClr val="FFFFFF"/>
      </a:lt1>
      <a:dk2>
        <a:srgbClr val="32B04A"/>
      </a:dk2>
      <a:lt2>
        <a:srgbClr val="C6C8CA"/>
      </a:lt2>
      <a:accent1>
        <a:srgbClr val="006A4F"/>
      </a:accent1>
      <a:accent2>
        <a:srgbClr val="005480"/>
      </a:accent2>
      <a:accent3>
        <a:srgbClr val="FBAF17"/>
      </a:accent3>
      <a:accent4>
        <a:srgbClr val="B2D235"/>
      </a:accent4>
      <a:accent5>
        <a:srgbClr val="EBEA70"/>
      </a:accent5>
      <a:accent6>
        <a:srgbClr val="005581"/>
      </a:accent6>
      <a:hlink>
        <a:srgbClr val="009EC9"/>
      </a:hlink>
      <a:folHlink>
        <a:srgbClr val="9227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1108</Words>
  <Application>Microsoft Office PowerPoint</Application>
  <PresentationFormat>Widescreen</PresentationFormat>
  <Paragraphs>131</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Calibri Light</vt:lpstr>
      <vt:lpstr>DINOT-Bold</vt:lpstr>
      <vt:lpstr>Tahoma</vt:lpstr>
      <vt:lpstr>Arial</vt:lpstr>
      <vt:lpstr>Noto Sans Symbols</vt:lpstr>
      <vt:lpstr>Calibri</vt:lpstr>
      <vt:lpstr>NAF 2022 Template</vt:lpstr>
      <vt:lpstr>6_Office Theme</vt:lpstr>
      <vt:lpstr> Alumni Industry Ambassadors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LinkedIn Skills Workshop for Educators</dc:title>
  <dc:creator>Kirsten Kirby</dc:creator>
  <cp:lastModifiedBy>Susan Climan</cp:lastModifiedBy>
  <cp:revision>2</cp:revision>
  <dcterms:created xsi:type="dcterms:W3CDTF">2024-03-01T21:13:21Z</dcterms:created>
  <dcterms:modified xsi:type="dcterms:W3CDTF">2024-04-03T20:26:37Z</dcterms:modified>
</cp:coreProperties>
</file>