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8" r:id="rId2"/>
    <p:sldId id="269" r:id="rId3"/>
    <p:sldId id="259" r:id="rId4"/>
    <p:sldId id="260" r:id="rId5"/>
    <p:sldId id="261" r:id="rId6"/>
    <p:sldId id="270" r:id="rId7"/>
    <p:sldId id="263" r:id="rId8"/>
    <p:sldId id="274" r:id="rId9"/>
    <p:sldId id="265" r:id="rId10"/>
    <p:sldId id="273" r:id="rId11"/>
    <p:sldId id="266" r:id="rId12"/>
    <p:sldId id="271" r:id="rId13"/>
    <p:sldId id="267" r:id="rId14"/>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510BFB-3915-4BC4-1E0E-A572CCD7A7FE}" name="Jennifer Geisler" initials="JG" userId="S::jgeisler@naf.org::c74c38fa-52c2-42d2-afac-d108ad145c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A70"/>
    <a:srgbClr val="FFFFFF"/>
    <a:srgbClr val="334155"/>
    <a:srgbClr val="FEFEFE"/>
    <a:srgbClr val="F8FAFC"/>
    <a:srgbClr val="F1F5F9"/>
    <a:srgbClr val="E1E1E1"/>
    <a:srgbClr val="FAFAFA"/>
    <a:srgbClr val="006A4F"/>
    <a:srgbClr val="32B0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396" autoAdjust="0"/>
  </p:normalViewPr>
  <p:slideViewPr>
    <p:cSldViewPr snapToGrid="0">
      <p:cViewPr varScale="1">
        <p:scale>
          <a:sx n="82" d="100"/>
          <a:sy n="82" d="100"/>
        </p:scale>
        <p:origin x="22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6EBFE2-099D-4722-AD87-0AEEB004A302}" type="datetimeFigureOut">
              <a:rPr lang="en-US" smtClean="0"/>
              <a:t>8/14/2025</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78364A-6E8C-4CEC-ABFE-711477A5438D}" type="slidenum">
              <a:rPr lang="en-US" smtClean="0"/>
              <a:t>‹#›</a:t>
            </a:fld>
            <a:endParaRPr lang="en-US"/>
          </a:p>
        </p:txBody>
      </p:sp>
    </p:spTree>
    <p:extLst>
      <p:ext uri="{BB962C8B-B14F-4D97-AF65-F5344CB8AC3E}">
        <p14:creationId xmlns:p14="http://schemas.microsoft.com/office/powerpoint/2010/main" val="3852955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a:t>
            </a:fld>
            <a:endParaRPr lang="en-US"/>
          </a:p>
        </p:txBody>
      </p:sp>
    </p:spTree>
    <p:extLst>
      <p:ext uri="{BB962C8B-B14F-4D97-AF65-F5344CB8AC3E}">
        <p14:creationId xmlns:p14="http://schemas.microsoft.com/office/powerpoint/2010/main" val="2517557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12</a:t>
            </a:fld>
            <a:endParaRPr lang="en-US"/>
          </a:p>
        </p:txBody>
      </p:sp>
    </p:spTree>
    <p:extLst>
      <p:ext uri="{BB962C8B-B14F-4D97-AF65-F5344CB8AC3E}">
        <p14:creationId xmlns:p14="http://schemas.microsoft.com/office/powerpoint/2010/main" val="3504492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13</a:t>
            </a:fld>
            <a:endParaRPr lang="en-US"/>
          </a:p>
        </p:txBody>
      </p:sp>
    </p:spTree>
    <p:extLst>
      <p:ext uri="{BB962C8B-B14F-4D97-AF65-F5344CB8AC3E}">
        <p14:creationId xmlns:p14="http://schemas.microsoft.com/office/powerpoint/2010/main" val="108427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2</a:t>
            </a:fld>
            <a:endParaRPr lang="en-US"/>
          </a:p>
        </p:txBody>
      </p:sp>
    </p:spTree>
    <p:extLst>
      <p:ext uri="{BB962C8B-B14F-4D97-AF65-F5344CB8AC3E}">
        <p14:creationId xmlns:p14="http://schemas.microsoft.com/office/powerpoint/2010/main" val="1736788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3</a:t>
            </a:fld>
            <a:endParaRPr lang="en-US"/>
          </a:p>
        </p:txBody>
      </p:sp>
    </p:spTree>
    <p:extLst>
      <p:ext uri="{BB962C8B-B14F-4D97-AF65-F5344CB8AC3E}">
        <p14:creationId xmlns:p14="http://schemas.microsoft.com/office/powerpoint/2010/main" val="1465097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6</a:t>
            </a:fld>
            <a:endParaRPr lang="en-US"/>
          </a:p>
        </p:txBody>
      </p:sp>
    </p:spTree>
    <p:extLst>
      <p:ext uri="{BB962C8B-B14F-4D97-AF65-F5344CB8AC3E}">
        <p14:creationId xmlns:p14="http://schemas.microsoft.com/office/powerpoint/2010/main" val="796491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7</a:t>
            </a:fld>
            <a:endParaRPr lang="en-US"/>
          </a:p>
        </p:txBody>
      </p:sp>
    </p:spTree>
    <p:extLst>
      <p:ext uri="{BB962C8B-B14F-4D97-AF65-F5344CB8AC3E}">
        <p14:creationId xmlns:p14="http://schemas.microsoft.com/office/powerpoint/2010/main" val="3737663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8</a:t>
            </a:fld>
            <a:endParaRPr lang="en-US"/>
          </a:p>
        </p:txBody>
      </p:sp>
    </p:spTree>
    <p:extLst>
      <p:ext uri="{BB962C8B-B14F-4D97-AF65-F5344CB8AC3E}">
        <p14:creationId xmlns:p14="http://schemas.microsoft.com/office/powerpoint/2010/main" val="3452166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9</a:t>
            </a:fld>
            <a:endParaRPr lang="en-US"/>
          </a:p>
        </p:txBody>
      </p:sp>
    </p:spTree>
    <p:extLst>
      <p:ext uri="{BB962C8B-B14F-4D97-AF65-F5344CB8AC3E}">
        <p14:creationId xmlns:p14="http://schemas.microsoft.com/office/powerpoint/2010/main" val="750480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10</a:t>
            </a:fld>
            <a:endParaRPr lang="en-US"/>
          </a:p>
        </p:txBody>
      </p:sp>
    </p:spTree>
    <p:extLst>
      <p:ext uri="{BB962C8B-B14F-4D97-AF65-F5344CB8AC3E}">
        <p14:creationId xmlns:p14="http://schemas.microsoft.com/office/powerpoint/2010/main" val="123623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11</a:t>
            </a:fld>
            <a:endParaRPr lang="en-US"/>
          </a:p>
        </p:txBody>
      </p:sp>
    </p:spTree>
    <p:extLst>
      <p:ext uri="{BB962C8B-B14F-4D97-AF65-F5344CB8AC3E}">
        <p14:creationId xmlns:p14="http://schemas.microsoft.com/office/powerpoint/2010/main" val="1837377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p>
        </p:txBody>
      </p:sp>
      <p:sp>
        <p:nvSpPr>
          <p:cNvPr id="4" name="Date Placeholder 3"/>
          <p:cNvSpPr>
            <a:spLocks noGrp="1"/>
          </p:cNvSpPr>
          <p:nvPr>
            <p:ph type="dt" sz="half" idx="10"/>
          </p:nvPr>
        </p:nvSpPr>
        <p:spPr/>
        <p:txBody>
          <a:bodyPr/>
          <a:lstStyle/>
          <a:p>
            <a:fld id="{38B37F1A-9995-4782-BB05-E00F3399144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75279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B37F1A-9995-4782-BB05-E00F3399144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2683158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B37F1A-9995-4782-BB05-E00F3399144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307736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B37F1A-9995-4782-BB05-E00F3399144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237539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B37F1A-9995-4782-BB05-E00F3399144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2461735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B37F1A-9995-4782-BB05-E00F3399144D}"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1591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8B37F1A-9995-4782-BB05-E00F3399144D}" type="datetimeFigureOut">
              <a:rPr lang="en-US" smtClean="0"/>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962099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B37F1A-9995-4782-BB05-E00F3399144D}" type="datetimeFigureOut">
              <a:rPr lang="en-US" smtClean="0"/>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1696625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37F1A-9995-4782-BB05-E00F3399144D}" type="datetimeFigureOut">
              <a:rPr lang="en-US" smtClean="0"/>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388660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38B37F1A-9995-4782-BB05-E00F3399144D}"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990091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38B37F1A-9995-4782-BB05-E00F3399144D}"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840307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38B37F1A-9995-4782-BB05-E00F3399144D}" type="datetimeFigureOut">
              <a:rPr lang="en-US" smtClean="0"/>
              <a:t>8/14/2025</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2164EEA6-1D4B-4F8D-93B2-6DDDEE7C46D2}" type="slidenum">
              <a:rPr lang="en-US" smtClean="0"/>
              <a:t>‹#›</a:t>
            </a:fld>
            <a:endParaRPr lang="en-US"/>
          </a:p>
        </p:txBody>
      </p:sp>
    </p:spTree>
    <p:extLst>
      <p:ext uri="{BB962C8B-B14F-4D97-AF65-F5344CB8AC3E}">
        <p14:creationId xmlns:p14="http://schemas.microsoft.com/office/powerpoint/2010/main" val="3537144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sh.naf.org/public/quality-center/quality-level-proces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ash.naf.org/public/quality-center.data-collection/select-academy?redirect=inde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1.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upport@naf.org"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www.knopro.org/" TargetMode="External"/><Relationship Id="rId3" Type="http://schemas.openxmlformats.org/officeDocument/2006/relationships/image" Target="../media/image1.png"/><Relationship Id="rId7" Type="http://schemas.openxmlformats.org/officeDocument/2006/relationships/hyperlink" Target="https://ash.naf.org/public/article/m/5IgeJdNRHlVK40Rdc9wEMI/wbl-skills-feedback-survey-resources"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s://ash.naf.org/public/article/m/6QkPZPxYTFqp9wSogRXbcR/wbl-reflection-form-resources" TargetMode="External"/><Relationship Id="rId5" Type="http://schemas.openxmlformats.org/officeDocument/2006/relationships/hyperlink" Target="https://ash.naf.org/public/article/m/z8apAZGXjCD7b1RweDoGi/wbl-participation-tracker-resources" TargetMode="Externa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E2BDA71-E562-472D-900F-EE82EB17A8EB}"/>
              </a:ext>
            </a:extLst>
          </p:cNvPr>
          <p:cNvGraphicFramePr>
            <a:graphicFrameLocks noGrp="1"/>
          </p:cNvGraphicFramePr>
          <p:nvPr>
            <p:extLst>
              <p:ext uri="{D42A27DB-BD31-4B8C-83A1-F6EECF244321}">
                <p14:modId xmlns:p14="http://schemas.microsoft.com/office/powerpoint/2010/main" val="2285057669"/>
              </p:ext>
            </p:extLst>
          </p:nvPr>
        </p:nvGraphicFramePr>
        <p:xfrm>
          <a:off x="519469" y="2739236"/>
          <a:ext cx="9042701" cy="4733520"/>
        </p:xfrm>
        <a:graphic>
          <a:graphicData uri="http://schemas.openxmlformats.org/drawingml/2006/table">
            <a:tbl>
              <a:tblPr firstRow="1" bandRow="1">
                <a:tableStyleId>{F5AB1C69-6EDB-4FF4-983F-18BD219EF322}</a:tableStyleId>
              </a:tblPr>
              <a:tblGrid>
                <a:gridCol w="2268402">
                  <a:extLst>
                    <a:ext uri="{9D8B030D-6E8A-4147-A177-3AD203B41FA5}">
                      <a16:colId xmlns:a16="http://schemas.microsoft.com/office/drawing/2014/main" val="1750335540"/>
                    </a:ext>
                  </a:extLst>
                </a:gridCol>
                <a:gridCol w="6774299">
                  <a:extLst>
                    <a:ext uri="{9D8B030D-6E8A-4147-A177-3AD203B41FA5}">
                      <a16:colId xmlns:a16="http://schemas.microsoft.com/office/drawing/2014/main" val="4096591399"/>
                    </a:ext>
                  </a:extLst>
                </a:gridCol>
              </a:tblGrid>
              <a:tr h="326751">
                <a:tc>
                  <a:txBody>
                    <a:bodyPr/>
                    <a:lstStyle/>
                    <a:p>
                      <a:r>
                        <a:rPr lang="en-US" sz="1400">
                          <a:latin typeface="Tahoma" panose="020B0604030504040204" pitchFamily="34" charset="0"/>
                          <a:ea typeface="Tahoma" panose="020B0604030504040204" pitchFamily="34" charset="0"/>
                          <a:cs typeface="Tahoma" panose="020B0604030504040204" pitchFamily="34" charset="0"/>
                        </a:rPr>
                        <a:t>Form</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4155"/>
                    </a:solidFill>
                  </a:tcPr>
                </a:tc>
                <a:tc>
                  <a:txBody>
                    <a:bodyPr/>
                    <a:lstStyle/>
                    <a:p>
                      <a:r>
                        <a:rPr lang="en-US" sz="1400" dirty="0">
                          <a:latin typeface="Tahoma" panose="020B0604030504040204" pitchFamily="34" charset="0"/>
                          <a:ea typeface="Tahoma" panose="020B0604030504040204" pitchFamily="34" charset="0"/>
                          <a:cs typeface="Tahoma" panose="020B0604030504040204" pitchFamily="34" charset="0"/>
                        </a:rPr>
                        <a:t>Description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4155"/>
                    </a:solidFill>
                  </a:tcPr>
                </a:tc>
                <a:extLst>
                  <a:ext uri="{0D108BD9-81ED-4DB2-BD59-A6C34878D82A}">
                    <a16:rowId xmlns:a16="http://schemas.microsoft.com/office/drawing/2014/main" val="272079515"/>
                  </a:ext>
                </a:extLst>
              </a:tr>
              <a:tr h="375613">
                <a:tc>
                  <a:txBody>
                    <a:bodyPr/>
                    <a:lstStyle/>
                    <a:p>
                      <a:pPr marL="228600" indent="-274320">
                        <a:buFont typeface="+mj-lt"/>
                        <a:buAutoNum type="arabicPeriod"/>
                      </a:pPr>
                      <a:r>
                        <a:rPr lang="en-US" sz="1200" dirty="0">
                          <a:latin typeface="Tahoma" panose="020B0604030504040204" pitchFamily="34" charset="0"/>
                          <a:ea typeface="Tahoma" panose="020B0604030504040204" pitchFamily="34" charset="0"/>
                          <a:cs typeface="Tahoma" panose="020B0604030504040204" pitchFamily="34" charset="0"/>
                        </a:rPr>
                        <a:t>Academy Information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program information and contacts including billing</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3280443864"/>
                  </a:ext>
                </a:extLst>
              </a:tr>
              <a:tr h="345688">
                <a:tc>
                  <a:txBody>
                    <a:bodyPr/>
                    <a:lstStyle/>
                    <a:p>
                      <a:pPr marL="228600" indent="-274320">
                        <a:buFont typeface="+mj-lt"/>
                        <a:buAutoNum type="arabicPeriod" startAt="2"/>
                      </a:pPr>
                      <a:r>
                        <a:rPr lang="en-US" sz="1200" dirty="0">
                          <a:latin typeface="Tahoma" panose="020B0604030504040204" pitchFamily="34" charset="0"/>
                          <a:ea typeface="Tahoma" panose="020B0604030504040204" pitchFamily="34" charset="0"/>
                          <a:cs typeface="Tahoma" panose="020B0604030504040204" pitchFamily="34" charset="0"/>
                        </a:rPr>
                        <a:t>Academy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student demographic data and student list</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1487147795"/>
                  </a:ext>
                </a:extLst>
              </a:tr>
              <a:tr h="367990">
                <a:tc>
                  <a:txBody>
                    <a:bodyPr/>
                    <a:lstStyle/>
                    <a:p>
                      <a:pPr marL="228600" indent="-274320">
                        <a:buFont typeface="+mj-lt"/>
                        <a:buAutoNum type="arabicPeriod" startAt="3"/>
                      </a:pPr>
                      <a:r>
                        <a:rPr lang="en-US" sz="1200" dirty="0">
                          <a:latin typeface="Tahoma" panose="020B0604030504040204" pitchFamily="34" charset="0"/>
                          <a:ea typeface="Tahoma" panose="020B0604030504040204" pitchFamily="34" charset="0"/>
                          <a:cs typeface="Tahoma" panose="020B0604030504040204" pitchFamily="34" charset="0"/>
                        </a:rPr>
                        <a:t>HS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High school student demographic data</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117548358"/>
                  </a:ext>
                </a:extLst>
              </a:tr>
              <a:tr h="334537">
                <a:tc>
                  <a:txBody>
                    <a:bodyPr/>
                    <a:lstStyle/>
                    <a:p>
                      <a:pPr marL="228600" indent="-274320">
                        <a:buFont typeface="+mj-lt"/>
                        <a:buAutoNum type="arabicPeriod" startAt="4"/>
                      </a:pPr>
                      <a:r>
                        <a:rPr lang="en-US" sz="1200">
                          <a:latin typeface="Tahoma" panose="020B0604030504040204" pitchFamily="34" charset="0"/>
                          <a:ea typeface="Tahoma" panose="020B0604030504040204" pitchFamily="34" charset="0"/>
                          <a:cs typeface="Tahoma" panose="020B0604030504040204" pitchFamily="34" charset="0"/>
                        </a:rPr>
                        <a:t>Graduation Profile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Postsecondary plans for academy’s most recent graduates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1969535321"/>
                  </a:ext>
                </a:extLst>
              </a:tr>
              <a:tr h="367990">
                <a:tc>
                  <a:txBody>
                    <a:bodyPr/>
                    <a:lstStyle/>
                    <a:p>
                      <a:pPr marL="228600" indent="-274320">
                        <a:buFont typeface="+mj-lt"/>
                        <a:buAutoNum type="arabicPeriod" startAt="5"/>
                      </a:pPr>
                      <a:r>
                        <a:rPr lang="en-US" sz="1200" dirty="0">
                          <a:latin typeface="Tahoma" panose="020B0604030504040204" pitchFamily="34" charset="0"/>
                          <a:ea typeface="Tahoma" panose="020B0604030504040204" pitchFamily="34" charset="0"/>
                          <a:cs typeface="Tahoma" panose="020B0604030504040204" pitchFamily="34" charset="0"/>
                        </a:rPr>
                        <a:t>Advisory Board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Advisory board members &amp; members' profiles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1550276437"/>
                  </a:ext>
                </a:extLst>
              </a:tr>
              <a:tr h="334537">
                <a:tc>
                  <a:txBody>
                    <a:bodyPr/>
                    <a:lstStyle/>
                    <a:p>
                      <a:pPr marL="228600" indent="-274320">
                        <a:buFont typeface="+mj-lt"/>
                        <a:buAutoNum type="arabicPeriod" startAt="6"/>
                      </a:pPr>
                      <a:r>
                        <a:rPr lang="en-US" sz="1200">
                          <a:latin typeface="Tahoma" panose="020B0604030504040204" pitchFamily="34" charset="0"/>
                          <a:ea typeface="Tahoma" panose="020B0604030504040204" pitchFamily="34" charset="0"/>
                          <a:cs typeface="Tahoma" panose="020B0604030504040204" pitchFamily="34" charset="0"/>
                        </a:rPr>
                        <a:t>Teachers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academy teachers for current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3810708116"/>
                  </a:ext>
                </a:extLst>
              </a:tr>
              <a:tr h="420285">
                <a:tc>
                  <a:txBody>
                    <a:bodyPr/>
                    <a:lstStyle/>
                    <a:p>
                      <a:pPr marL="274320" lvl="0" indent="-274320">
                        <a:buFont typeface="+mj-lt"/>
                        <a:buAutoNum type="arabicPeriod" startAt="7"/>
                      </a:pPr>
                      <a:r>
                        <a:rPr lang="en-US" sz="1200" dirty="0">
                          <a:latin typeface="Tahoma" panose="020B0604030504040204" pitchFamily="34" charset="0"/>
                          <a:ea typeface="Tahoma" panose="020B0604030504040204" pitchFamily="34" charset="0"/>
                          <a:cs typeface="Tahoma" panose="020B0604030504040204" pitchFamily="34" charset="0"/>
                        </a:rPr>
                        <a:t>Partners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Educational partnerships, initiatives, and industry certifications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3400565723"/>
                  </a:ext>
                </a:extLst>
              </a:tr>
              <a:tr h="366949">
                <a:tc>
                  <a:txBody>
                    <a:bodyPr/>
                    <a:lstStyle/>
                    <a:p>
                      <a:pPr marL="228600" indent="-274320">
                        <a:buFont typeface="+mj-lt"/>
                        <a:buAutoNum type="arabicPeriod" startAt="8"/>
                      </a:pPr>
                      <a:r>
                        <a:rPr lang="en-US" sz="1200">
                          <a:latin typeface="Tahoma" panose="020B0604030504040204" pitchFamily="34" charset="0"/>
                          <a:ea typeface="Tahoma" panose="020B0604030504040204" pitchFamily="34" charset="0"/>
                          <a:cs typeface="Tahoma" panose="020B0604030504040204" pitchFamily="34" charset="0"/>
                        </a:rPr>
                        <a:t>Work-Based Learning</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Work-Based Learning activities from previous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766087921"/>
                  </a:ext>
                </a:extLst>
              </a:tr>
              <a:tr h="366206">
                <a:tc>
                  <a:txBody>
                    <a:bodyPr/>
                    <a:lstStyle/>
                    <a:p>
                      <a:pPr marL="228600" indent="-274320">
                        <a:buFont typeface="+mj-lt"/>
                        <a:buAutoNum type="arabicPeriod" startAt="9"/>
                      </a:pPr>
                      <a:r>
                        <a:rPr lang="en-US" sz="1200" dirty="0">
                          <a:latin typeface="Tahoma" panose="020B0604030504040204" pitchFamily="34" charset="0"/>
                          <a:ea typeface="Tahoma" panose="020B0604030504040204" pitchFamily="34" charset="0"/>
                          <a:cs typeface="Tahoma" panose="020B0604030504040204" pitchFamily="34" charset="0"/>
                        </a:rPr>
                        <a:t>Program of Study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effectLst/>
                          <a:latin typeface="Tahoma" panose="020B0604030504040204" pitchFamily="34" charset="0"/>
                          <a:ea typeface="Tahoma" panose="020B0604030504040204" pitchFamily="34" charset="0"/>
                          <a:cs typeface="Tahoma" panose="020B0604030504040204" pitchFamily="34" charset="0"/>
                        </a:rPr>
                        <a:t>List of academy’s Program of Study courses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3277990687"/>
                  </a:ext>
                </a:extLst>
              </a:tr>
              <a:tr h="366206">
                <a:tc>
                  <a:txBody>
                    <a:bodyPr/>
                    <a:lstStyle/>
                    <a:p>
                      <a:pPr marL="228600" indent="-274320">
                        <a:buFont typeface="+mj-lt"/>
                        <a:buAutoNum type="arabicPeriod" startAt="10"/>
                      </a:pPr>
                      <a:r>
                        <a:rPr lang="en-US" sz="1200" dirty="0">
                          <a:latin typeface="Tahoma" panose="020B0604030504040204" pitchFamily="34" charset="0"/>
                          <a:ea typeface="Tahoma" panose="020B0604030504040204" pitchFamily="34" charset="0"/>
                          <a:cs typeface="Tahoma" panose="020B0604030504040204" pitchFamily="34" charset="0"/>
                        </a:rPr>
                        <a:t>Social Media</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Social media used to promote NAF and academy events </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535595173"/>
                  </a:ext>
                </a:extLst>
              </a:tr>
              <a:tr h="380384">
                <a:tc>
                  <a:txBody>
                    <a:bodyPr/>
                    <a:lstStyle/>
                    <a:p>
                      <a:pPr marL="228600" indent="-274320">
                        <a:buFont typeface="+mj-lt"/>
                        <a:buAutoNum type="arabicPeriod" startAt="11"/>
                      </a:pPr>
                      <a:r>
                        <a:rPr lang="en-US" sz="1200" dirty="0">
                          <a:latin typeface="Tahoma" panose="020B0604030504040204" pitchFamily="34" charset="0"/>
                          <a:ea typeface="Tahoma" panose="020B0604030504040204" pitchFamily="34" charset="0"/>
                          <a:cs typeface="Tahoma" panose="020B0604030504040204" pitchFamily="34" charset="0"/>
                        </a:rPr>
                        <a:t>Roll Forward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Academy’s Roll Forward status for current SY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1767741493"/>
                  </a:ext>
                </a:extLst>
              </a:tr>
              <a:tr h="380384">
                <a:tc>
                  <a:txBody>
                    <a:bodyPr/>
                    <a:lstStyle/>
                    <a:p>
                      <a:pPr marL="228600" indent="-274320">
                        <a:buFont typeface="+mj-lt"/>
                        <a:buAutoNum type="arabicPeriod" startAt="12"/>
                      </a:pPr>
                      <a:r>
                        <a:rPr lang="en-US" sz="1200" dirty="0">
                          <a:latin typeface="Tahoma" panose="020B0604030504040204" pitchFamily="34" charset="0"/>
                          <a:ea typeface="Tahoma" panose="020B0604030504040204" pitchFamily="34" charset="0"/>
                          <a:cs typeface="Tahoma" panose="020B0604030504040204" pitchFamily="34" charset="0"/>
                        </a:rPr>
                        <a:t>Finalize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Finalize after updating and confirming all required forms above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3197424058"/>
                  </a:ext>
                </a:extLst>
              </a:tr>
            </a:tbl>
          </a:graphicData>
        </a:graphic>
      </p:graphicFrame>
      <p:sp>
        <p:nvSpPr>
          <p:cNvPr id="9" name="TextBox 8">
            <a:extLst>
              <a:ext uri="{FF2B5EF4-FFF2-40B4-BE49-F238E27FC236}">
                <a16:creationId xmlns:a16="http://schemas.microsoft.com/office/drawing/2014/main" id="{CE07CB3F-6BD4-4141-8671-BEAD044D5027}"/>
              </a:ext>
            </a:extLst>
          </p:cNvPr>
          <p:cNvSpPr txBox="1"/>
          <p:nvPr/>
        </p:nvSpPr>
        <p:spPr>
          <a:xfrm>
            <a:off x="435836" y="275430"/>
            <a:ext cx="8186872" cy="369332"/>
          </a:xfrm>
          <a:prstGeom prst="rect">
            <a:avLst/>
          </a:prstGeom>
          <a:noFill/>
        </p:spPr>
        <p:txBody>
          <a:bodyPr wrap="square" rtlCol="0">
            <a:spAutoFit/>
          </a:bodyPr>
          <a:lstStyle/>
          <a:p>
            <a:r>
              <a:rPr lang="en-US" sz="18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NAF Data Collection Template (2025-2026)</a:t>
            </a:r>
            <a:endParaRPr lang="en-US"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5" y="871450"/>
            <a:ext cx="9209970" cy="1754326"/>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NAF’s annual </a:t>
            </a:r>
            <a:r>
              <a:rPr lang="en-US" sz="1200" b="1" dirty="0">
                <a:latin typeface="Tahoma" panose="020B0604030504040204" pitchFamily="34" charset="0"/>
                <a:ea typeface="Tahoma" panose="020B0604030504040204" pitchFamily="34" charset="0"/>
                <a:cs typeface="Tahoma" panose="020B0604030504040204" pitchFamily="34" charset="0"/>
              </a:rPr>
              <a:t>Data Collection</a:t>
            </a:r>
            <a:r>
              <a:rPr lang="en-US" sz="1200" dirty="0">
                <a:latin typeface="Tahoma" panose="020B0604030504040204" pitchFamily="34" charset="0"/>
                <a:ea typeface="Tahoma" panose="020B0604030504040204" pitchFamily="34" charset="0"/>
                <a:cs typeface="Tahoma" panose="020B0604030504040204" pitchFamily="34" charset="0"/>
              </a:rPr>
              <a:t>, located in the Academy Support Hub (ASH), is part of the </a:t>
            </a:r>
            <a:r>
              <a:rPr lang="en-US" sz="1200" b="1" dirty="0">
                <a:latin typeface="Tahoma" panose="020B0604030504040204" pitchFamily="34" charset="0"/>
                <a:ea typeface="Tahoma" panose="020B0604030504040204" pitchFamily="34" charset="0"/>
                <a:cs typeface="Tahoma" panose="020B0604030504040204" pitchFamily="34" charset="0"/>
                <a:hlinkClick r:id="rId3"/>
              </a:rPr>
              <a:t>Quality Level Process</a:t>
            </a:r>
            <a:r>
              <a:rPr lang="en-US" sz="1200" b="1"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academies participate in each school year. Academy data are collected to populate NAF’s Academy Assessment (AA), generate academy reports, and ensure academy and user information is accurate.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1" dirty="0">
                <a:latin typeface="Tahoma" panose="020B0604030504040204" pitchFamily="34" charset="0"/>
                <a:ea typeface="Tahoma" panose="020B0604030504040204" pitchFamily="34" charset="0"/>
                <a:cs typeface="Tahoma" panose="020B0604030504040204" pitchFamily="34" charset="0"/>
              </a:rPr>
              <a:t>Instructions:</a:t>
            </a:r>
          </a:p>
          <a:p>
            <a:r>
              <a:rPr lang="en-US" sz="1200" dirty="0">
                <a:latin typeface="Tahoma" panose="020B0604030504040204" pitchFamily="34" charset="0"/>
                <a:ea typeface="Tahoma" panose="020B0604030504040204" pitchFamily="34" charset="0"/>
                <a:cs typeface="Tahoma" panose="020B0604030504040204" pitchFamily="34" charset="0"/>
              </a:rPr>
              <a:t>Use NAF’s Data Collection Template as a guide for collecting the required academy data. Once the required data has been compiled for each of the forms listed below, log into </a:t>
            </a:r>
            <a:r>
              <a:rPr lang="en-US" sz="1200" b="1" dirty="0">
                <a:latin typeface="Tahoma" panose="020B0604030504040204" pitchFamily="34" charset="0"/>
                <a:ea typeface="Tahoma" panose="020B0604030504040204" pitchFamily="34" charset="0"/>
                <a:cs typeface="Tahoma" panose="020B0604030504040204" pitchFamily="34" charset="0"/>
                <a:hlinkClick r:id="rId4"/>
              </a:rPr>
              <a:t>Data Collection</a:t>
            </a:r>
            <a:r>
              <a:rPr lang="en-US" sz="1200" b="1"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in ASH and use the templates as a reference to enter the data online.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The 2025-2026 deadline for NAF’s annual data collection is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October 24, 2025</a:t>
            </a:r>
            <a:r>
              <a:rPr lang="en-US" sz="1200" dirty="0">
                <a:latin typeface="Tahoma" panose="020B0604030504040204" pitchFamily="34" charset="0"/>
                <a:ea typeface="Tahoma" panose="020B0604030504040204" pitchFamily="34" charset="0"/>
                <a:cs typeface="Tahoma" panose="020B0604030504040204" pitchFamily="34" charset="0"/>
              </a:rPr>
              <a:t>, for all open academies.</a:t>
            </a:r>
            <a:endParaRPr lang="en-US" sz="11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descr="A green and black logo&#10;&#10;Description automatically generated">
            <a:extLst>
              <a:ext uri="{FF2B5EF4-FFF2-40B4-BE49-F238E27FC236}">
                <a16:creationId xmlns:a16="http://schemas.microsoft.com/office/drawing/2014/main" id="{83924B52-6476-96D3-5140-AED359A749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3146026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B45DE50-ACBD-E969-B720-AEEA00D6DBA8}"/>
              </a:ext>
            </a:extLst>
          </p:cNvPr>
          <p:cNvSpPr txBox="1"/>
          <p:nvPr/>
        </p:nvSpPr>
        <p:spPr>
          <a:xfrm>
            <a:off x="457894" y="1296060"/>
            <a:ext cx="9038702"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Add new program of study courses* using the                             button. Enter the course provider, course name and indicate which grade levels and academies within the high school utilize the course offering. </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Table 32">
            <a:extLst>
              <a:ext uri="{FF2B5EF4-FFF2-40B4-BE49-F238E27FC236}">
                <a16:creationId xmlns:a16="http://schemas.microsoft.com/office/drawing/2014/main" id="{4885AB5A-83E6-AA99-BF96-540367ECC859}"/>
              </a:ext>
            </a:extLst>
          </p:cNvPr>
          <p:cNvGraphicFramePr>
            <a:graphicFrameLocks noGrp="1"/>
          </p:cNvGraphicFramePr>
          <p:nvPr>
            <p:extLst>
              <p:ext uri="{D42A27DB-BD31-4B8C-83A1-F6EECF244321}">
                <p14:modId xmlns:p14="http://schemas.microsoft.com/office/powerpoint/2010/main" val="791350394"/>
              </p:ext>
            </p:extLst>
          </p:nvPr>
        </p:nvGraphicFramePr>
        <p:xfrm>
          <a:off x="591126" y="1868673"/>
          <a:ext cx="8957425" cy="4424648"/>
        </p:xfrm>
        <a:graphic>
          <a:graphicData uri="http://schemas.openxmlformats.org/drawingml/2006/table">
            <a:tbl>
              <a:tblPr firstRow="1" bandRow="1">
                <a:tableStyleId>{073A0DAA-6AF3-43AB-8588-CEC1D06C72B9}</a:tableStyleId>
              </a:tblPr>
              <a:tblGrid>
                <a:gridCol w="1560267">
                  <a:extLst>
                    <a:ext uri="{9D8B030D-6E8A-4147-A177-3AD203B41FA5}">
                      <a16:colId xmlns:a16="http://schemas.microsoft.com/office/drawing/2014/main" val="1281356165"/>
                    </a:ext>
                  </a:extLst>
                </a:gridCol>
                <a:gridCol w="1785845">
                  <a:extLst>
                    <a:ext uri="{9D8B030D-6E8A-4147-A177-3AD203B41FA5}">
                      <a16:colId xmlns:a16="http://schemas.microsoft.com/office/drawing/2014/main" val="3745531990"/>
                    </a:ext>
                  </a:extLst>
                </a:gridCol>
                <a:gridCol w="1720051">
                  <a:extLst>
                    <a:ext uri="{9D8B030D-6E8A-4147-A177-3AD203B41FA5}">
                      <a16:colId xmlns:a16="http://schemas.microsoft.com/office/drawing/2014/main" val="1477720474"/>
                    </a:ext>
                  </a:extLst>
                </a:gridCol>
                <a:gridCol w="1842241">
                  <a:extLst>
                    <a:ext uri="{9D8B030D-6E8A-4147-A177-3AD203B41FA5}">
                      <a16:colId xmlns:a16="http://schemas.microsoft.com/office/drawing/2014/main" val="1486803801"/>
                    </a:ext>
                  </a:extLst>
                </a:gridCol>
                <a:gridCol w="2049021">
                  <a:extLst>
                    <a:ext uri="{9D8B030D-6E8A-4147-A177-3AD203B41FA5}">
                      <a16:colId xmlns:a16="http://schemas.microsoft.com/office/drawing/2014/main" val="2812057677"/>
                    </a:ext>
                  </a:extLst>
                </a:gridCol>
              </a:tblGrid>
              <a:tr h="1034509">
                <a:tc gridSpan="2">
                  <a:txBody>
                    <a:bodyPr/>
                    <a:lstStyle/>
                    <a:p>
                      <a:pPr algn="l"/>
                      <a:r>
                        <a:rPr lang="en-US" sz="1400" b="1" dirty="0">
                          <a:solidFill>
                            <a:schemeClr val="bg1">
                              <a:lumMod val="95000"/>
                            </a:schemeClr>
                          </a:solidFill>
                          <a:latin typeface="Arial Nova" panose="020B0504020202020204" pitchFamily="34" charset="0"/>
                        </a:rPr>
                        <a:t>Provider</a:t>
                      </a:r>
                    </a:p>
                    <a:p>
                      <a:pPr algn="l"/>
                      <a:endParaRPr lang="en-US" sz="400" b="1" dirty="0">
                        <a:solidFill>
                          <a:schemeClr val="bg1">
                            <a:lumMod val="95000"/>
                          </a:schemeClr>
                        </a:solidFill>
                        <a:latin typeface="Arial Nova" panose="020B0504020202020204" pitchFamily="34" charset="0"/>
                      </a:endParaRPr>
                    </a:p>
                    <a:p>
                      <a:pPr marL="0" marR="0" lvl="0" indent="0" algn="l" defTabSz="100584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Arial Nova" panose="020B0504020202020204" pitchFamily="34" charset="0"/>
                        </a:rPr>
                        <a:t>Step 1: </a:t>
                      </a:r>
                      <a:r>
                        <a:rPr lang="en-US" sz="1000" b="0" dirty="0">
                          <a:solidFill>
                            <a:schemeClr val="bg1"/>
                          </a:solidFill>
                          <a:latin typeface="Arial Nova" panose="020B0504020202020204" pitchFamily="34" charset="0"/>
                        </a:rPr>
                        <a:t>Select the Course Provider from the dropdown to populate a list of courses for a specific provider or select “Other” to enter a course provider not listed.</a:t>
                      </a:r>
                      <a:endParaRPr lang="en-US" sz="1000" b="0" dirty="0">
                        <a:solidFill>
                          <a:schemeClr val="bg1">
                            <a:lumMod val="95000"/>
                          </a:schemeClr>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endParaRPr lang="en-US"/>
                    </a:p>
                  </a:txBody>
                  <a:tcPr/>
                </a:tc>
                <a:tc gridSpan="2">
                  <a:txBody>
                    <a:bodyPr/>
                    <a:lstStyle/>
                    <a:p>
                      <a:pPr algn="l"/>
                      <a:r>
                        <a:rPr lang="en-US" sz="1400" b="1" dirty="0">
                          <a:solidFill>
                            <a:schemeClr val="bg1"/>
                          </a:solidFill>
                          <a:latin typeface="Arial Nova" panose="020B0504020202020204" pitchFamily="34" charset="0"/>
                        </a:rPr>
                        <a:t>Course</a:t>
                      </a:r>
                    </a:p>
                    <a:p>
                      <a:pPr algn="l"/>
                      <a:endParaRPr lang="en-US" sz="400" b="1" dirty="0">
                        <a:solidFill>
                          <a:schemeClr val="bg1"/>
                        </a:solidFill>
                        <a:latin typeface="Arial Nova" panose="020B0504020202020204" pitchFamily="34" charset="0"/>
                      </a:endParaRPr>
                    </a:p>
                    <a:p>
                      <a:pPr marL="0" marR="0" lvl="0" indent="0" algn="l" defTabSz="100584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Arial Nova" panose="020B0504020202020204" pitchFamily="34" charset="0"/>
                        </a:rPr>
                        <a:t>Step 2: </a:t>
                      </a:r>
                      <a:r>
                        <a:rPr lang="en-US" sz="1000" b="0" dirty="0">
                          <a:solidFill>
                            <a:schemeClr val="bg1"/>
                          </a:solidFill>
                          <a:latin typeface="Arial Nova" panose="020B0504020202020204" pitchFamily="34" charset="0"/>
                        </a:rPr>
                        <a:t>Select  the Course Name from the dropdown provided or select “Other” if the course name is not listed.</a:t>
                      </a:r>
                      <a:endParaRPr lang="en-US" sz="1000" b="0" dirty="0">
                        <a:solidFill>
                          <a:schemeClr val="bg1">
                            <a:lumMod val="95000"/>
                          </a:schemeClr>
                        </a:solidFill>
                        <a:latin typeface="Arial Nova" panose="020B0504020202020204" pitchFamily="34" charset="0"/>
                      </a:endParaRPr>
                    </a:p>
                    <a:p>
                      <a:pPr algn="l"/>
                      <a:endParaRPr lang="en-US" sz="1200" b="1" dirty="0">
                        <a:solidFill>
                          <a:schemeClr val="bg1"/>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endParaRPr lang="en-US"/>
                    </a:p>
                  </a:txBody>
                  <a:tcPr/>
                </a:tc>
                <a:tc>
                  <a:txBody>
                    <a:bodyPr/>
                    <a:lstStyle/>
                    <a:p>
                      <a:pPr algn="l"/>
                      <a:r>
                        <a:rPr lang="en-US" sz="1400" b="1" dirty="0">
                          <a:solidFill>
                            <a:schemeClr val="bg1"/>
                          </a:solidFill>
                          <a:latin typeface="Arial Nova" panose="020B0504020202020204" pitchFamily="34" charset="0"/>
                        </a:rPr>
                        <a:t>Grades/Academies</a:t>
                      </a:r>
                      <a:endParaRPr lang="en-US" sz="1200" b="1" dirty="0">
                        <a:solidFill>
                          <a:schemeClr val="bg1"/>
                        </a:solidFill>
                        <a:latin typeface="Arial Nova" panose="020B0504020202020204" pitchFamily="34" charset="0"/>
                      </a:endParaRPr>
                    </a:p>
                    <a:p>
                      <a:pPr algn="l"/>
                      <a:endParaRPr lang="en-US" sz="400" b="1" dirty="0">
                        <a:solidFill>
                          <a:schemeClr val="bg1"/>
                        </a:solidFill>
                        <a:latin typeface="Arial Nova" panose="020B0504020202020204" pitchFamily="34" charset="0"/>
                      </a:endParaRPr>
                    </a:p>
                    <a:p>
                      <a:pPr marL="0" marR="0" lvl="0" indent="0" algn="l" defTabSz="100584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Arial Nova" panose="020B0504020202020204" pitchFamily="34" charset="0"/>
                        </a:rPr>
                        <a:t>Step 3: </a:t>
                      </a:r>
                      <a:r>
                        <a:rPr lang="en-US" sz="1000" b="0" dirty="0">
                          <a:solidFill>
                            <a:schemeClr val="bg1"/>
                          </a:solidFill>
                          <a:latin typeface="Arial Nova" panose="020B0504020202020204" pitchFamily="34" charset="0"/>
                        </a:rPr>
                        <a:t>Check boxes for grade levels and academies the course applies to within the high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1908963">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Arial Nova" panose="020B0504020202020204" pitchFamily="34" charset="0"/>
                        </a:rPr>
                        <a:t>*NAF</a:t>
                      </a:r>
                    </a:p>
                    <a:p>
                      <a:pPr algn="l"/>
                      <a:r>
                        <a:rPr lang="en-US" sz="900" b="0" dirty="0">
                          <a:solidFill>
                            <a:schemeClr val="tx1"/>
                          </a:solidFill>
                          <a:latin typeface="Arial Nova" panose="020B0504020202020204" pitchFamily="34" charset="0"/>
                        </a:rPr>
                        <a:t>Advanced Placement</a:t>
                      </a:r>
                    </a:p>
                    <a:p>
                      <a:pPr algn="l"/>
                      <a:r>
                        <a:rPr lang="en-US" sz="900" b="0" dirty="0">
                          <a:solidFill>
                            <a:schemeClr val="tx1"/>
                          </a:solidFill>
                          <a:latin typeface="Arial Nova" panose="020B0504020202020204" pitchFamily="34" charset="0"/>
                        </a:rPr>
                        <a:t>Cambridge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Capstone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Cisco</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Code.org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Cyber.org</a:t>
                      </a:r>
                    </a:p>
                    <a:p>
                      <a:pPr algn="l"/>
                      <a:r>
                        <a:rPr lang="en-US" sz="900" b="0" dirty="0">
                          <a:solidFill>
                            <a:schemeClr val="tx1"/>
                          </a:solidFill>
                          <a:latin typeface="Arial Nova" panose="020B0504020202020204" pitchFamily="34" charset="0"/>
                        </a:rPr>
                        <a:t>Dual Enrollment</a:t>
                      </a:r>
                    </a:p>
                    <a:p>
                      <a:pPr algn="l"/>
                      <a:r>
                        <a:rPr lang="en-US" sz="900" b="0" dirty="0">
                          <a:solidFill>
                            <a:schemeClr val="tx1"/>
                          </a:solidFill>
                          <a:latin typeface="Arial Nova" panose="020B0504020202020204" pitchFamily="34" charset="0"/>
                        </a:rPr>
                        <a:t>FLDOE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Google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Harvard </a:t>
                      </a:r>
                      <a:r>
                        <a:rPr lang="en-US" sz="900" b="0" dirty="0" err="1">
                          <a:solidFill>
                            <a:schemeClr val="tx1"/>
                          </a:solidFill>
                          <a:latin typeface="Arial Nova" panose="020B0504020202020204" pitchFamily="34" charset="0"/>
                        </a:rPr>
                        <a:t>LabXchange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HTMP</a:t>
                      </a:r>
                      <a:br>
                        <a:rPr lang="en-US" sz="900" b="0" dirty="0">
                          <a:solidFill>
                            <a:schemeClr val="tx1"/>
                          </a:solidFill>
                          <a:latin typeface="Arial Nova" panose="020B0504020202020204" pitchFamily="34" charset="0"/>
                        </a:rPr>
                      </a:br>
                      <a:r>
                        <a:rPr lang="en-US" sz="900" b="0" dirty="0" err="1">
                          <a:solidFill>
                            <a:schemeClr val="tx1"/>
                          </a:solidFill>
                          <a:latin typeface="Arial Nova" panose="020B0504020202020204" pitchFamily="34" charset="0"/>
                        </a:rPr>
                        <a:t>Intelitek</a:t>
                      </a:r>
                      <a:endParaRPr lang="en-US" sz="900" b="0" dirty="0">
                        <a:solidFill>
                          <a:schemeClr val="tx1"/>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International Baccalaureate</a:t>
                      </a:r>
                    </a:p>
                    <a:p>
                      <a:pPr algn="l"/>
                      <a:r>
                        <a:rPr lang="en-US" sz="900" b="0" dirty="0">
                          <a:solidFill>
                            <a:schemeClr val="tx1"/>
                          </a:solidFill>
                          <a:latin typeface="Arial Nova" panose="020B0504020202020204" pitchFamily="34" charset="0"/>
                        </a:rPr>
                        <a:t>MDCPS</a:t>
                      </a:r>
                    </a:p>
                    <a:p>
                      <a:pPr algn="l"/>
                      <a:r>
                        <a:rPr lang="en-US" sz="900" b="0" dirty="0">
                          <a:solidFill>
                            <a:schemeClr val="tx1"/>
                          </a:solidFill>
                          <a:latin typeface="Arial Nova" panose="020B0504020202020204" pitchFamily="34" charset="0"/>
                        </a:rPr>
                        <a:t>NCDPI</a:t>
                      </a:r>
                    </a:p>
                    <a:p>
                      <a:pPr algn="l"/>
                      <a:r>
                        <a:rPr lang="en-US" sz="900" b="0" dirty="0">
                          <a:solidFill>
                            <a:schemeClr val="tx1"/>
                          </a:solidFill>
                          <a:latin typeface="Arial Nova" panose="020B0504020202020204" pitchFamily="34" charset="0"/>
                        </a:rPr>
                        <a:t>NFTE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NGPF.org</a:t>
                      </a:r>
                    </a:p>
                    <a:p>
                      <a:pPr algn="l"/>
                      <a:r>
                        <a:rPr lang="en-US" sz="900" b="0" dirty="0">
                          <a:solidFill>
                            <a:schemeClr val="tx1"/>
                          </a:solidFill>
                          <a:latin typeface="Arial Nova" panose="020B0504020202020204" pitchFamily="34" charset="0"/>
                        </a:rPr>
                        <a:t>OSSEE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Other</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Paxton Peterson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Project Lead the Way</a:t>
                      </a:r>
                    </a:p>
                    <a:p>
                      <a:pPr algn="l"/>
                      <a:r>
                        <a:rPr lang="en-US" sz="900" b="0" dirty="0">
                          <a:solidFill>
                            <a:schemeClr val="tx1"/>
                          </a:solidFill>
                          <a:latin typeface="Arial Nova" panose="020B0504020202020204" pitchFamily="34" charset="0"/>
                        </a:rPr>
                        <a:t>STEM101</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TEA</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Virtual Enterprise International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Applied Finance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Biotechnology</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Business Economics</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Business in a Global Economy</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Computer Networking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Computer Systems</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Database Design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Delivering Great Customer Service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Digital Video Production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Entrepreneurship</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Event Planning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Financial Planning</a:t>
                      </a:r>
                    </a:p>
                    <a:p>
                      <a:pPr algn="l"/>
                      <a:r>
                        <a:rPr lang="en-US" sz="900" b="0" dirty="0">
                          <a:solidFill>
                            <a:schemeClr val="tx1"/>
                          </a:solidFill>
                          <a:latin typeface="Arial Nova" panose="020B0504020202020204" pitchFamily="34" charset="0"/>
                        </a:rPr>
                        <a:t>Financial Services</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Foundations of Anatomy &amp; Physiology I </a:t>
                      </a:r>
                    </a:p>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Foundations of Anatomy &amp; Physiology II</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Geography for Tourism</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Global Health</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Graphic Design</a:t>
                      </a:r>
                    </a:p>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Health Career Exploration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Hospitality Marketing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Introduction to Programming </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67091647"/>
                  </a:ext>
                </a:extLst>
              </a:tr>
              <a:tr h="301714">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35331417"/>
                  </a:ext>
                </a:extLst>
              </a:tr>
              <a:tr h="301714">
                <a:tc gridSpan="2">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79902069"/>
                  </a:ext>
                </a:extLst>
              </a:tr>
              <a:tr h="301714">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765658516"/>
                  </a:ext>
                </a:extLst>
              </a:tr>
              <a:tr h="301714">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00209794"/>
                  </a:ext>
                </a:extLst>
              </a:tr>
              <a:tr h="223186">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568886167"/>
                  </a:ext>
                </a:extLst>
              </a:tr>
            </a:tbl>
          </a:graphicData>
        </a:graphic>
      </p:graphicFrame>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9: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Program of Study</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academy’s Program of Study courses for the current SY.</a:t>
            </a:r>
          </a:p>
          <a:p>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AEC374C9-9F57-ED59-58D3-CA8AFD4E8F22}"/>
              </a:ext>
            </a:extLst>
          </p:cNvPr>
          <p:cNvSpPr/>
          <p:nvPr/>
        </p:nvSpPr>
        <p:spPr>
          <a:xfrm rot="20561350">
            <a:off x="6833508" y="4977458"/>
            <a:ext cx="2126131" cy="1827668"/>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Box 16">
            <a:extLst>
              <a:ext uri="{FF2B5EF4-FFF2-40B4-BE49-F238E27FC236}">
                <a16:creationId xmlns:a16="http://schemas.microsoft.com/office/drawing/2014/main" id="{263B7ECC-560F-27DE-21C5-9304B6A34CCF}"/>
              </a:ext>
            </a:extLst>
          </p:cNvPr>
          <p:cNvSpPr txBox="1"/>
          <p:nvPr/>
        </p:nvSpPr>
        <p:spPr>
          <a:xfrm rot="20537556">
            <a:off x="6881187" y="5048123"/>
            <a:ext cx="2055295" cy="169767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US" sz="1200" b="1" dirty="0">
                <a:effectLst/>
                <a:latin typeface="Tahoma" panose="020B0604030504040204" pitchFamily="34" charset="0"/>
                <a:ea typeface="Calibri" panose="020F0502020204030204" pitchFamily="34" charset="0"/>
                <a:cs typeface="Times New Roman" panose="02020603050405020304" pitchFamily="18" charset="0"/>
              </a:rPr>
              <a:t>NOTE: </a:t>
            </a:r>
            <a:r>
              <a:rPr lang="en-US" sz="1200" dirty="0">
                <a:latin typeface="Tahoma" panose="020B0604030504040204" pitchFamily="34" charset="0"/>
                <a:ea typeface="Calibri" panose="020F0502020204030204" pitchFamily="34" charset="0"/>
                <a:cs typeface="Times New Roman" panose="02020603050405020304" pitchFamily="18" charset="0"/>
              </a:rPr>
              <a:t>This form was new in 2023-2024. Enrolling individual students into program of study courses in </a:t>
            </a:r>
            <a:r>
              <a:rPr lang="en-US" sz="1200" dirty="0" err="1">
                <a:latin typeface="Tahoma" panose="020B0604030504040204" pitchFamily="34" charset="0"/>
                <a:ea typeface="Calibri" panose="020F0502020204030204" pitchFamily="34" charset="0"/>
                <a:cs typeface="Times New Roman" panose="02020603050405020304" pitchFamily="18" charset="0"/>
              </a:rPr>
              <a:t>NAFTrack</a:t>
            </a:r>
            <a:r>
              <a:rPr lang="en-US" sz="1200" dirty="0">
                <a:latin typeface="Tahoma" panose="020B0604030504040204" pitchFamily="34" charset="0"/>
                <a:ea typeface="Calibri" panose="020F0502020204030204" pitchFamily="34" charset="0"/>
                <a:cs typeface="Times New Roman" panose="02020603050405020304" pitchFamily="18" charset="0"/>
              </a:rPr>
              <a:t> Educators is optional for 2024 graduates &amp; beyond.</a:t>
            </a:r>
            <a:br>
              <a:rPr lang="en-US" sz="1200" b="1" dirty="0">
                <a:effectLst/>
                <a:latin typeface="Tahoma" panose="020B0604030504040204" pitchFamily="34" charset="0"/>
                <a:ea typeface="Calibri" panose="020F0502020204030204" pitchFamily="34" charset="0"/>
                <a:cs typeface="Times New Roman" panose="02020603050405020304" pitchFamily="18" charset="0"/>
              </a:rPr>
            </a:b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010EAF34-CE99-C90E-B742-32D646E28C31}"/>
              </a:ext>
            </a:extLst>
          </p:cNvPr>
          <p:cNvPicPr>
            <a:picLocks noChangeAspect="1"/>
          </p:cNvPicPr>
          <p:nvPr/>
        </p:nvPicPr>
        <p:blipFill rotWithShape="1">
          <a:blip r:embed="rId3"/>
          <a:srcRect t="1" r="4202" b="11965"/>
          <a:stretch/>
        </p:blipFill>
        <p:spPr>
          <a:xfrm>
            <a:off x="3668187" y="1247276"/>
            <a:ext cx="1341494" cy="309919"/>
          </a:xfrm>
          <a:prstGeom prst="rect">
            <a:avLst/>
          </a:prstGeom>
        </p:spPr>
      </p:pic>
      <p:pic>
        <p:nvPicPr>
          <p:cNvPr id="19" name="Picture 18">
            <a:extLst>
              <a:ext uri="{FF2B5EF4-FFF2-40B4-BE49-F238E27FC236}">
                <a16:creationId xmlns:a16="http://schemas.microsoft.com/office/drawing/2014/main" id="{1E8BB811-1A40-6958-B2D4-9DB810ED0021}"/>
              </a:ext>
            </a:extLst>
          </p:cNvPr>
          <p:cNvPicPr>
            <a:picLocks noChangeAspect="1"/>
          </p:cNvPicPr>
          <p:nvPr/>
        </p:nvPicPr>
        <p:blipFill>
          <a:blip r:embed="rId4"/>
          <a:stretch>
            <a:fillRect/>
          </a:stretch>
        </p:blipFill>
        <p:spPr>
          <a:xfrm>
            <a:off x="8003377" y="3157928"/>
            <a:ext cx="1019317" cy="1066949"/>
          </a:xfrm>
          <a:prstGeom prst="rect">
            <a:avLst/>
          </a:prstGeom>
        </p:spPr>
      </p:pic>
      <p:pic>
        <p:nvPicPr>
          <p:cNvPr id="12" name="Picture 11" descr="A green and black logo&#10;&#10;Description automatically generated">
            <a:extLst>
              <a:ext uri="{FF2B5EF4-FFF2-40B4-BE49-F238E27FC236}">
                <a16:creationId xmlns:a16="http://schemas.microsoft.com/office/drawing/2014/main" id="{2BFA1CA3-0416-BB4E-BDEA-ECDD3C3EE64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
        <p:nvSpPr>
          <p:cNvPr id="13" name="TextBox 12">
            <a:extLst>
              <a:ext uri="{FF2B5EF4-FFF2-40B4-BE49-F238E27FC236}">
                <a16:creationId xmlns:a16="http://schemas.microsoft.com/office/drawing/2014/main" id="{E7652E7B-B8B8-B753-DDFB-EE2EC0F90819}"/>
              </a:ext>
            </a:extLst>
          </p:cNvPr>
          <p:cNvSpPr txBox="1"/>
          <p:nvPr/>
        </p:nvSpPr>
        <p:spPr>
          <a:xfrm>
            <a:off x="591126" y="6539520"/>
            <a:ext cx="6174435" cy="600164"/>
          </a:xfrm>
          <a:prstGeom prst="rect">
            <a:avLst/>
          </a:prstGeom>
          <a:noFill/>
        </p:spPr>
        <p:txBody>
          <a:bodyPr wrap="square" rtlCol="0">
            <a:spAutoFit/>
          </a:bodyPr>
          <a:lstStyle/>
          <a:p>
            <a:r>
              <a:rPr lang="en-US" sz="1100" i="1" dirty="0">
                <a:latin typeface="Tahoma" panose="020B0604030504040204" pitchFamily="34" charset="0"/>
                <a:ea typeface="Tahoma" panose="020B0604030504040204" pitchFamily="34" charset="0"/>
                <a:cs typeface="Tahoma" panose="020B0604030504040204" pitchFamily="34" charset="0"/>
              </a:rPr>
              <a:t>*Once entered, </a:t>
            </a:r>
            <a:r>
              <a:rPr lang="en-US" sz="1100" b="1" i="1" dirty="0">
                <a:highlight>
                  <a:srgbClr val="EBEA70"/>
                </a:highlight>
                <a:latin typeface="Tahoma" panose="020B0604030504040204" pitchFamily="34" charset="0"/>
                <a:ea typeface="Tahoma" panose="020B0604030504040204" pitchFamily="34" charset="0"/>
                <a:cs typeface="Tahoma" panose="020B0604030504040204" pitchFamily="34" charset="0"/>
              </a:rPr>
              <a:t>courses remain active</a:t>
            </a:r>
            <a:r>
              <a:rPr lang="en-US" sz="1100" b="1" i="1" dirty="0">
                <a:latin typeface="Tahoma" panose="020B0604030504040204" pitchFamily="34" charset="0"/>
                <a:ea typeface="Tahoma" panose="020B0604030504040204" pitchFamily="34" charset="0"/>
                <a:cs typeface="Tahoma" panose="020B0604030504040204" pitchFamily="34" charset="0"/>
              </a:rPr>
              <a:t> </a:t>
            </a:r>
            <a:r>
              <a:rPr lang="en-US" sz="1100" i="1" dirty="0">
                <a:latin typeface="Tahoma" panose="020B0604030504040204" pitchFamily="34" charset="0"/>
                <a:ea typeface="Tahoma" panose="020B0604030504040204" pitchFamily="34" charset="0"/>
                <a:cs typeface="Tahoma" panose="020B0604030504040204" pitchFamily="34" charset="0"/>
              </a:rPr>
              <a:t>and do not need to be re-entered each school year. Academies verify that the courses listed are accurate and can add, remove or update courses as needed for the current school year.</a:t>
            </a:r>
          </a:p>
        </p:txBody>
      </p:sp>
    </p:spTree>
    <p:extLst>
      <p:ext uri="{BB962C8B-B14F-4D97-AF65-F5344CB8AC3E}">
        <p14:creationId xmlns:p14="http://schemas.microsoft.com/office/powerpoint/2010/main" val="1770780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10: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Social Media</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a:latin typeface="Tahoma" panose="020B0604030504040204" pitchFamily="34" charset="0"/>
                <a:ea typeface="Tahoma" panose="020B0604030504040204" pitchFamily="34" charset="0"/>
                <a:cs typeface="Tahoma" panose="020B0604030504040204" pitchFamily="34" charset="0"/>
              </a:rPr>
              <a:t>Verify social media the academy uses to promote NAF and academy events.</a:t>
            </a:r>
            <a:br>
              <a:rPr lang="en-US" sz="1200">
                <a:latin typeface="Tahoma" panose="020B0604030504040204" pitchFamily="34" charset="0"/>
                <a:ea typeface="Tahoma" panose="020B0604030504040204" pitchFamily="34" charset="0"/>
                <a:cs typeface="Tahoma" panose="020B0604030504040204" pitchFamily="34" charset="0"/>
              </a:rPr>
            </a:br>
            <a:endParaRPr lang="en-US" sz="120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0" name="Table 32">
            <a:extLst>
              <a:ext uri="{FF2B5EF4-FFF2-40B4-BE49-F238E27FC236}">
                <a16:creationId xmlns:a16="http://schemas.microsoft.com/office/drawing/2014/main" id="{3511C37D-699C-4EC9-968D-EFE8A71648C3}"/>
              </a:ext>
            </a:extLst>
          </p:cNvPr>
          <p:cNvGraphicFramePr>
            <a:graphicFrameLocks noGrp="1"/>
          </p:cNvGraphicFramePr>
          <p:nvPr>
            <p:extLst>
              <p:ext uri="{D42A27DB-BD31-4B8C-83A1-F6EECF244321}">
                <p14:modId xmlns:p14="http://schemas.microsoft.com/office/powerpoint/2010/main" val="419083117"/>
              </p:ext>
            </p:extLst>
          </p:nvPr>
        </p:nvGraphicFramePr>
        <p:xfrm>
          <a:off x="2229527" y="2017158"/>
          <a:ext cx="5622587" cy="4336017"/>
        </p:xfrm>
        <a:graphic>
          <a:graphicData uri="http://schemas.openxmlformats.org/drawingml/2006/table">
            <a:tbl>
              <a:tblPr firstRow="1" bandRow="1">
                <a:tableStyleId>{073A0DAA-6AF3-43AB-8588-CEC1D06C72B9}</a:tableStyleId>
              </a:tblPr>
              <a:tblGrid>
                <a:gridCol w="1649244">
                  <a:extLst>
                    <a:ext uri="{9D8B030D-6E8A-4147-A177-3AD203B41FA5}">
                      <a16:colId xmlns:a16="http://schemas.microsoft.com/office/drawing/2014/main" val="1477720474"/>
                    </a:ext>
                  </a:extLst>
                </a:gridCol>
                <a:gridCol w="3973343">
                  <a:extLst>
                    <a:ext uri="{9D8B030D-6E8A-4147-A177-3AD203B41FA5}">
                      <a16:colId xmlns:a16="http://schemas.microsoft.com/office/drawing/2014/main" val="3961974108"/>
                    </a:ext>
                  </a:extLst>
                </a:gridCol>
              </a:tblGrid>
              <a:tr h="382905">
                <a:tc>
                  <a:txBody>
                    <a:bodyPr/>
                    <a:lstStyle/>
                    <a:p>
                      <a:pPr algn="ctr"/>
                      <a:r>
                        <a:rPr lang="en-US" sz="1400" b="1" dirty="0">
                          <a:solidFill>
                            <a:schemeClr val="bg1"/>
                          </a:solidFill>
                          <a:latin typeface="Arial Nova" panose="020B0504020202020204" pitchFamily="34" charset="0"/>
                        </a:rPr>
                        <a:t>Site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400" b="1" dirty="0">
                          <a:solidFill>
                            <a:schemeClr val="bg1"/>
                          </a:solidFill>
                          <a:latin typeface="Arial Nova" panose="020B0504020202020204" pitchFamily="34" charset="0"/>
                        </a:rPr>
                        <a:t>URL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524112">
                <a:tc>
                  <a:txBody>
                    <a:bodyPr/>
                    <a:lstStyle/>
                    <a:p>
                      <a:pPr lvl="1" algn="l"/>
                      <a:r>
                        <a:rPr lang="en-US" sz="1400" b="0" dirty="0">
                          <a:solidFill>
                            <a:schemeClr val="tx1"/>
                          </a:solidFill>
                          <a:latin typeface="Arial Nova" panose="020B0504020202020204" pitchFamily="34" charset="0"/>
                        </a:rPr>
                        <a:t>Website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495300">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Facebook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476250">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Twitter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495300">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Instagram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46672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TikTok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54186237"/>
                  </a:ext>
                </a:extLst>
              </a:tr>
              <a:tr h="54292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YouTube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96209797"/>
                  </a:ext>
                </a:extLst>
              </a:tr>
              <a:tr h="48577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Vimeo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082559786"/>
                  </a:ext>
                </a:extLst>
              </a:tr>
              <a:tr h="46672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Other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89639987"/>
                  </a:ext>
                </a:extLst>
              </a:tr>
            </a:tbl>
          </a:graphicData>
        </a:graphic>
      </p:graphicFrame>
      <p:pic>
        <p:nvPicPr>
          <p:cNvPr id="7" name="Picture 6">
            <a:extLst>
              <a:ext uri="{FF2B5EF4-FFF2-40B4-BE49-F238E27FC236}">
                <a16:creationId xmlns:a16="http://schemas.microsoft.com/office/drawing/2014/main" id="{F769AF1F-3CAC-D5A0-3A33-E7A339B5EE0A}"/>
              </a:ext>
            </a:extLst>
          </p:cNvPr>
          <p:cNvPicPr>
            <a:picLocks noChangeAspect="1"/>
          </p:cNvPicPr>
          <p:nvPr/>
        </p:nvPicPr>
        <p:blipFill rotWithShape="1">
          <a:blip r:embed="rId3"/>
          <a:srcRect l="13133" t="83792" r="13961" b="4566"/>
          <a:stretch/>
        </p:blipFill>
        <p:spPr>
          <a:xfrm>
            <a:off x="2372465" y="5926198"/>
            <a:ext cx="333375" cy="331590"/>
          </a:xfrm>
          <a:prstGeom prst="rect">
            <a:avLst/>
          </a:prstGeom>
        </p:spPr>
      </p:pic>
      <p:pic>
        <p:nvPicPr>
          <p:cNvPr id="13" name="Picture 12">
            <a:extLst>
              <a:ext uri="{FF2B5EF4-FFF2-40B4-BE49-F238E27FC236}">
                <a16:creationId xmlns:a16="http://schemas.microsoft.com/office/drawing/2014/main" id="{F69689B9-4A60-0172-0E9F-D09316598264}"/>
              </a:ext>
            </a:extLst>
          </p:cNvPr>
          <p:cNvPicPr>
            <a:picLocks noChangeAspect="1"/>
          </p:cNvPicPr>
          <p:nvPr/>
        </p:nvPicPr>
        <p:blipFill rotWithShape="1">
          <a:blip r:embed="rId4"/>
          <a:srcRect l="-1" t="3441" r="3441"/>
          <a:stretch/>
        </p:blipFill>
        <p:spPr>
          <a:xfrm>
            <a:off x="2350749" y="5017004"/>
            <a:ext cx="333422" cy="249536"/>
          </a:xfrm>
          <a:prstGeom prst="rect">
            <a:avLst/>
          </a:prstGeom>
        </p:spPr>
      </p:pic>
      <p:pic>
        <p:nvPicPr>
          <p:cNvPr id="14" name="Picture 13">
            <a:extLst>
              <a:ext uri="{FF2B5EF4-FFF2-40B4-BE49-F238E27FC236}">
                <a16:creationId xmlns:a16="http://schemas.microsoft.com/office/drawing/2014/main" id="{1740DB7C-3B64-93DD-ED7D-3D109A94AE89}"/>
              </a:ext>
            </a:extLst>
          </p:cNvPr>
          <p:cNvPicPr>
            <a:picLocks noChangeAspect="1"/>
          </p:cNvPicPr>
          <p:nvPr/>
        </p:nvPicPr>
        <p:blipFill rotWithShape="1">
          <a:blip r:embed="rId3"/>
          <a:srcRect l="15215" t="2386" r="11878" b="85910"/>
          <a:stretch/>
        </p:blipFill>
        <p:spPr>
          <a:xfrm>
            <a:off x="2358872" y="4011075"/>
            <a:ext cx="333375" cy="333376"/>
          </a:xfrm>
          <a:prstGeom prst="rect">
            <a:avLst/>
          </a:prstGeom>
        </p:spPr>
      </p:pic>
      <p:pic>
        <p:nvPicPr>
          <p:cNvPr id="16" name="Picture 15">
            <a:extLst>
              <a:ext uri="{FF2B5EF4-FFF2-40B4-BE49-F238E27FC236}">
                <a16:creationId xmlns:a16="http://schemas.microsoft.com/office/drawing/2014/main" id="{5FA02953-835E-FAAD-DFD5-F3AC5DE160CB}"/>
              </a:ext>
            </a:extLst>
          </p:cNvPr>
          <p:cNvPicPr>
            <a:picLocks noChangeAspect="1"/>
          </p:cNvPicPr>
          <p:nvPr/>
        </p:nvPicPr>
        <p:blipFill rotWithShape="1">
          <a:blip r:embed="rId3"/>
          <a:srcRect t="18437" b="69525"/>
          <a:stretch/>
        </p:blipFill>
        <p:spPr>
          <a:xfrm>
            <a:off x="2296927" y="2499768"/>
            <a:ext cx="457264" cy="342899"/>
          </a:xfrm>
          <a:prstGeom prst="rect">
            <a:avLst/>
          </a:prstGeom>
        </p:spPr>
      </p:pic>
      <p:pic>
        <p:nvPicPr>
          <p:cNvPr id="19" name="Picture 18">
            <a:extLst>
              <a:ext uri="{FF2B5EF4-FFF2-40B4-BE49-F238E27FC236}">
                <a16:creationId xmlns:a16="http://schemas.microsoft.com/office/drawing/2014/main" id="{1F286779-BE6E-11B0-03E5-8493E83A8272}"/>
              </a:ext>
            </a:extLst>
          </p:cNvPr>
          <p:cNvPicPr>
            <a:picLocks noChangeAspect="1"/>
          </p:cNvPicPr>
          <p:nvPr/>
        </p:nvPicPr>
        <p:blipFill rotWithShape="1">
          <a:blip r:embed="rId3"/>
          <a:srcRect l="11825" t="50017" r="11102" b="36608"/>
          <a:stretch/>
        </p:blipFill>
        <p:spPr>
          <a:xfrm>
            <a:off x="2362941" y="2972052"/>
            <a:ext cx="352425" cy="381000"/>
          </a:xfrm>
          <a:prstGeom prst="rect">
            <a:avLst/>
          </a:prstGeom>
        </p:spPr>
      </p:pic>
      <p:pic>
        <p:nvPicPr>
          <p:cNvPr id="20" name="Picture 19">
            <a:extLst>
              <a:ext uri="{FF2B5EF4-FFF2-40B4-BE49-F238E27FC236}">
                <a16:creationId xmlns:a16="http://schemas.microsoft.com/office/drawing/2014/main" id="{6686FED1-AC90-6F74-50E2-BDB254681244}"/>
              </a:ext>
            </a:extLst>
          </p:cNvPr>
          <p:cNvPicPr>
            <a:picLocks noChangeAspect="1"/>
          </p:cNvPicPr>
          <p:nvPr/>
        </p:nvPicPr>
        <p:blipFill rotWithShape="1">
          <a:blip r:embed="rId3"/>
          <a:srcRect t="66894" b="19730"/>
          <a:stretch/>
        </p:blipFill>
        <p:spPr>
          <a:xfrm>
            <a:off x="2296943" y="4438619"/>
            <a:ext cx="457264" cy="381000"/>
          </a:xfrm>
          <a:prstGeom prst="rect">
            <a:avLst/>
          </a:prstGeom>
        </p:spPr>
      </p:pic>
      <p:pic>
        <p:nvPicPr>
          <p:cNvPr id="22" name="Picture 21">
            <a:extLst>
              <a:ext uri="{FF2B5EF4-FFF2-40B4-BE49-F238E27FC236}">
                <a16:creationId xmlns:a16="http://schemas.microsoft.com/office/drawing/2014/main" id="{5AB438F5-6E78-97A9-5E49-2082CFD61856}"/>
              </a:ext>
            </a:extLst>
          </p:cNvPr>
          <p:cNvPicPr>
            <a:picLocks noChangeAspect="1"/>
          </p:cNvPicPr>
          <p:nvPr/>
        </p:nvPicPr>
        <p:blipFill>
          <a:blip r:embed="rId5"/>
          <a:stretch>
            <a:fillRect/>
          </a:stretch>
        </p:blipFill>
        <p:spPr>
          <a:xfrm>
            <a:off x="2362894" y="5479277"/>
            <a:ext cx="333422" cy="311911"/>
          </a:xfrm>
          <a:prstGeom prst="rect">
            <a:avLst/>
          </a:prstGeom>
        </p:spPr>
      </p:pic>
      <p:pic>
        <p:nvPicPr>
          <p:cNvPr id="4" name="Picture 3" descr="A green and black logo&#10;&#10;Description automatically generated">
            <a:extLst>
              <a:ext uri="{FF2B5EF4-FFF2-40B4-BE49-F238E27FC236}">
                <a16:creationId xmlns:a16="http://schemas.microsoft.com/office/drawing/2014/main" id="{AC9A32C6-87C6-3EA7-7B63-943B80AA2DE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pic>
        <p:nvPicPr>
          <p:cNvPr id="8" name="Picture 7" descr="A black x symbol with white background&#10;&#10;Description automatically generated">
            <a:extLst>
              <a:ext uri="{FF2B5EF4-FFF2-40B4-BE49-F238E27FC236}">
                <a16:creationId xmlns:a16="http://schemas.microsoft.com/office/drawing/2014/main" id="{277F9177-F54D-6A07-B057-CC27614176B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40928" y="3497887"/>
            <a:ext cx="396447" cy="333376"/>
          </a:xfrm>
          <a:prstGeom prst="rect">
            <a:avLst/>
          </a:prstGeom>
        </p:spPr>
      </p:pic>
    </p:spTree>
    <p:extLst>
      <p:ext uri="{BB962C8B-B14F-4D97-AF65-F5344CB8AC3E}">
        <p14:creationId xmlns:p14="http://schemas.microsoft.com/office/powerpoint/2010/main" val="230092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11: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Roll Forward</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academy’s Roll Forward status for the 2025-2026 SY.</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91A79498-D604-D40E-2F7B-C87D8C3288FB}"/>
              </a:ext>
            </a:extLst>
          </p:cNvPr>
          <p:cNvSpPr txBox="1"/>
          <p:nvPr/>
        </p:nvSpPr>
        <p:spPr>
          <a:xfrm>
            <a:off x="498155" y="1539833"/>
            <a:ext cx="8925064" cy="3951851"/>
          </a:xfrm>
          <a:prstGeom prst="rect">
            <a:avLst/>
          </a:prstGeom>
          <a:noFill/>
        </p:spPr>
        <p:txBody>
          <a:bodyPr wrap="square" rtlCol="0">
            <a:spAutoFit/>
          </a:bodyPr>
          <a:lstStyle/>
          <a:p>
            <a:pPr marL="0" marR="0">
              <a:lnSpc>
                <a:spcPct val="107000"/>
              </a:lnSpc>
              <a:spcBef>
                <a:spcPts val="0"/>
              </a:spcBef>
              <a:spcAft>
                <a:spcPts val="800"/>
              </a:spcAft>
            </a:pPr>
            <a:r>
              <a:rPr lang="en-US" sz="1200" dirty="0">
                <a:effectLst/>
                <a:latin typeface="Tahoma" panose="020B0604030504040204" pitchFamily="34" charset="0"/>
                <a:ea typeface="Tahoma" panose="020B0604030504040204" pitchFamily="34" charset="0"/>
                <a:cs typeface="Tahoma" panose="020B0604030504040204" pitchFamily="34" charset="0"/>
              </a:rPr>
              <a:t>All Certified, Model and Distinguished academies are eligible to Roll Forward and maintain their previous quality level and are exempt from taking the Academy Assessment (AA) if they meet the following criteria:</a:t>
            </a:r>
            <a:br>
              <a:rPr lang="en-US" sz="1200" dirty="0">
                <a:effectLst/>
                <a:latin typeface="Tahoma" panose="020B0604030504040204" pitchFamily="34" charset="0"/>
                <a:ea typeface="Tahoma" panose="020B0604030504040204" pitchFamily="34" charset="0"/>
                <a:cs typeface="Tahoma" panose="020B0604030504040204" pitchFamily="34" charset="0"/>
              </a:rPr>
            </a:b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200" b="1" dirty="0">
                <a:effectLst/>
                <a:latin typeface="Tahoma" panose="020B0604030504040204" pitchFamily="34" charset="0"/>
                <a:ea typeface="Tahoma" panose="020B0604030504040204" pitchFamily="34" charset="0"/>
                <a:cs typeface="Tahoma" panose="020B0604030504040204" pitchFamily="34" charset="0"/>
              </a:rPr>
              <a:t>Academy is in year-2 or year-3 of a 3-year data cycle, which begins when an academy takes the AA.</a:t>
            </a:r>
            <a:br>
              <a:rPr lang="en-US" sz="1200" b="1" dirty="0">
                <a:effectLst/>
                <a:latin typeface="Tahoma" panose="020B0604030504040204" pitchFamily="34" charset="0"/>
                <a:ea typeface="Tahoma" panose="020B0604030504040204" pitchFamily="34" charset="0"/>
                <a:cs typeface="Tahoma" panose="020B0604030504040204" pitchFamily="34" charset="0"/>
              </a:rPr>
            </a:b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200" b="1" dirty="0">
                <a:effectLst/>
                <a:latin typeface="Tahoma" panose="020B0604030504040204" pitchFamily="34" charset="0"/>
                <a:ea typeface="Tahoma" panose="020B0604030504040204" pitchFamily="34" charset="0"/>
                <a:cs typeface="Tahoma" panose="020B0604030504040204" pitchFamily="34" charset="0"/>
              </a:rPr>
              <a:t>Academy updates annually required academy and school-level data by the established Roll Forward deadline. The deadline for this school year is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October 24, 2025</a:t>
            </a:r>
            <a:r>
              <a:rPr lang="en-US" sz="1200" b="1" dirty="0">
                <a:effectLst/>
                <a:latin typeface="Tahoma" panose="020B0604030504040204" pitchFamily="34" charset="0"/>
                <a:ea typeface="Tahoma" panose="020B0604030504040204" pitchFamily="34" charset="0"/>
                <a:cs typeface="Tahoma" panose="020B0604030504040204" pitchFamily="34" charset="0"/>
              </a:rPr>
              <a:t>. </a:t>
            </a:r>
            <a:br>
              <a:rPr lang="en-US" sz="1200" b="1" dirty="0">
                <a:effectLst/>
                <a:latin typeface="Tahoma" panose="020B0604030504040204" pitchFamily="34" charset="0"/>
                <a:ea typeface="Tahoma" panose="020B0604030504040204" pitchFamily="34" charset="0"/>
                <a:cs typeface="Tahoma" panose="020B0604030504040204" pitchFamily="34" charset="0"/>
              </a:rPr>
            </a:b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200" b="1" dirty="0">
                <a:effectLst/>
                <a:latin typeface="Tahoma" panose="020B0604030504040204" pitchFamily="34" charset="0"/>
                <a:ea typeface="Tahoma" panose="020B0604030504040204" pitchFamily="34" charset="0"/>
                <a:cs typeface="Tahoma" panose="020B0604030504040204" pitchFamily="34" charset="0"/>
              </a:rPr>
              <a:t>Model and Distinguished academies must meet established Thresholds by the Roll Forward deadline to maintain their previous quality level. Academies that do not meet required Thresholds may opt to Roll Forward at a lower academy quality level.</a:t>
            </a: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0" marR="0">
              <a:lnSpc>
                <a:spcPct val="107000"/>
              </a:lnSpc>
              <a:spcBef>
                <a:spcPts val="0"/>
              </a:spcBef>
              <a:spcAft>
                <a:spcPts val="800"/>
              </a:spcAft>
            </a:pPr>
            <a:br>
              <a:rPr lang="en-US" sz="1200" dirty="0">
                <a:effectLst/>
                <a:latin typeface="Tahoma" panose="020B0604030504040204" pitchFamily="34" charset="0"/>
                <a:ea typeface="Tahoma" panose="020B0604030504040204" pitchFamily="34" charset="0"/>
                <a:cs typeface="Tahoma" panose="020B0604030504040204" pitchFamily="34" charset="0"/>
              </a:rPr>
            </a:br>
            <a:r>
              <a:rPr lang="en-US" sz="1200" dirty="0">
                <a:effectLst/>
                <a:latin typeface="Tahoma" panose="020B0604030504040204" pitchFamily="34" charset="0"/>
                <a:ea typeface="Tahoma" panose="020B0604030504040204" pitchFamily="34" charset="0"/>
                <a:cs typeface="Tahoma" panose="020B0604030504040204" pitchFamily="34" charset="0"/>
              </a:rPr>
              <a:t>Academies that do not meet the Roll Forward deadline must complete the AA. After a 3-year data cycle ends, all academies, including Model and Distinguished academies, must take the AA to begin a new 3-year data cycle.</a:t>
            </a:r>
          </a:p>
          <a:p>
            <a:pPr marL="0" marR="0">
              <a:lnSpc>
                <a:spcPct val="107000"/>
              </a:lnSpc>
              <a:spcBef>
                <a:spcPts val="0"/>
              </a:spcBef>
              <a:spcAft>
                <a:spcPts val="800"/>
              </a:spcAft>
            </a:pPr>
            <a:r>
              <a:rPr lang="en-US" sz="1200" dirty="0">
                <a:effectLst/>
                <a:latin typeface="Tahoma" panose="020B0604030504040204" pitchFamily="34" charset="0"/>
                <a:ea typeface="Tahoma" panose="020B0604030504040204" pitchFamily="34" charset="0"/>
                <a:cs typeface="Tahoma" panose="020B0604030504040204" pitchFamily="34" charset="0"/>
              </a:rPr>
              <a:t> </a:t>
            </a:r>
          </a:p>
          <a:p>
            <a:pPr marL="0" marR="0">
              <a:lnSpc>
                <a:spcPct val="107000"/>
              </a:lnSpc>
              <a:spcBef>
                <a:spcPts val="0"/>
              </a:spcBef>
              <a:spcAft>
                <a:spcPts val="800"/>
              </a:spcAft>
            </a:pPr>
            <a:r>
              <a:rPr lang="en-US" sz="1200" i="1" dirty="0">
                <a:effectLst/>
                <a:latin typeface="Tahoma" panose="020B0604030504040204" pitchFamily="34" charset="0"/>
                <a:ea typeface="Tahoma" panose="020B0604030504040204" pitchFamily="34" charset="0"/>
                <a:cs typeface="Tahoma" panose="020B0604030504040204" pitchFamily="34" charset="0"/>
              </a:rPr>
              <a:t> </a:t>
            </a:r>
            <a:endParaRPr lang="en-US" sz="1200" dirty="0">
              <a:effectLst/>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descr="A green and black logo&#10;&#10;Description automatically generated">
            <a:extLst>
              <a:ext uri="{FF2B5EF4-FFF2-40B4-BE49-F238E27FC236}">
                <a16:creationId xmlns:a16="http://schemas.microsoft.com/office/drawing/2014/main" id="{D4A060B2-14DE-79CE-3BA3-BE95C1656C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526803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a:t>
            </a:r>
            <a:r>
              <a:rPr lang="en-US" sz="1600" dirty="0">
                <a:solidFill>
                  <a:srgbClr val="334155"/>
                </a:solidFill>
                <a:latin typeface="Tahoma" panose="020B0604030504040204" pitchFamily="34" charset="0"/>
                <a:ea typeface="Calibri" panose="020F0502020204030204" pitchFamily="34" charset="0"/>
                <a:cs typeface="Times New Roman" panose="02020603050405020304" pitchFamily="18" charset="0"/>
              </a:rPr>
              <a:t>12</a:t>
            </a:r>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Finalize</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1015663"/>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Clicking the Finalize button on the Finalize form indicates that data entries on forms 1-11 are complete and accurate for your academy for the current SY.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NAF’s annual data collection must be finalized by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October 24, 2025</a:t>
            </a:r>
            <a:r>
              <a:rPr lang="en-US" sz="1200" dirty="0">
                <a:latin typeface="Tahoma" panose="020B0604030504040204" pitchFamily="34" charset="0"/>
                <a:ea typeface="Tahoma" panose="020B0604030504040204" pitchFamily="34" charset="0"/>
                <a:cs typeface="Tahoma" panose="020B0604030504040204" pitchFamily="34" charset="0"/>
              </a:rPr>
              <a:t>, for all open academies. For academies not Rolling Forward, the deadline for obtaining a provisional score on the Academy Assessment is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December 5, 2025</a:t>
            </a:r>
            <a:r>
              <a:rPr lang="en-US" sz="1200" dirty="0">
                <a:latin typeface="Tahoma" panose="020B0604030504040204" pitchFamily="34" charset="0"/>
                <a:ea typeface="Tahoma" panose="020B0604030504040204" pitchFamily="34" charset="0"/>
                <a:cs typeface="Tahoma" panose="020B0604030504040204" pitchFamily="34" charset="0"/>
              </a:rPr>
              <a:t>.</a:t>
            </a:r>
          </a:p>
        </p:txBody>
      </p:sp>
      <p:sp>
        <p:nvSpPr>
          <p:cNvPr id="14" name="TextBox 13">
            <a:extLst>
              <a:ext uri="{FF2B5EF4-FFF2-40B4-BE49-F238E27FC236}">
                <a16:creationId xmlns:a16="http://schemas.microsoft.com/office/drawing/2014/main" id="{05AF70B5-0179-46D3-BAA1-BF699DF2EAB4}"/>
              </a:ext>
            </a:extLst>
          </p:cNvPr>
          <p:cNvSpPr txBox="1"/>
          <p:nvPr/>
        </p:nvSpPr>
        <p:spPr>
          <a:xfrm>
            <a:off x="839744" y="7063099"/>
            <a:ext cx="6878893" cy="276999"/>
          </a:xfrm>
          <a:prstGeom prst="rect">
            <a:avLst/>
          </a:prstGeom>
          <a:noFill/>
        </p:spPr>
        <p:txBody>
          <a:bodyPr wrap="square" rtlCol="0">
            <a:spAutoFit/>
          </a:bodyPr>
          <a:lstStyle/>
          <a:p>
            <a:r>
              <a:rPr lang="en-US" sz="1200" i="1" dirty="0">
                <a:latin typeface="Tahoma" panose="020B0604030504040204" pitchFamily="34" charset="0"/>
                <a:ea typeface="Tahoma" panose="020B0604030504040204" pitchFamily="34" charset="0"/>
                <a:cs typeface="Tahoma" panose="020B0604030504040204" pitchFamily="34" charset="0"/>
              </a:rPr>
              <a:t>Academies have the option to finalize once forms 1-11 have been confirmed.</a:t>
            </a:r>
            <a:endParaRPr lang="en-US" sz="1100" i="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Table 4">
            <a:extLst>
              <a:ext uri="{FF2B5EF4-FFF2-40B4-BE49-F238E27FC236}">
                <a16:creationId xmlns:a16="http://schemas.microsoft.com/office/drawing/2014/main" id="{AF945503-F61F-8611-E90F-8CC9B79D22FF}"/>
              </a:ext>
            </a:extLst>
          </p:cNvPr>
          <p:cNvGraphicFramePr>
            <a:graphicFrameLocks noGrp="1"/>
          </p:cNvGraphicFramePr>
          <p:nvPr>
            <p:extLst>
              <p:ext uri="{D42A27DB-BD31-4B8C-83A1-F6EECF244321}">
                <p14:modId xmlns:p14="http://schemas.microsoft.com/office/powerpoint/2010/main" val="3169786826"/>
              </p:ext>
            </p:extLst>
          </p:nvPr>
        </p:nvGraphicFramePr>
        <p:xfrm>
          <a:off x="839744" y="2197203"/>
          <a:ext cx="8435292" cy="4723761"/>
        </p:xfrm>
        <a:graphic>
          <a:graphicData uri="http://schemas.openxmlformats.org/drawingml/2006/table">
            <a:tbl>
              <a:tblPr firstRow="1" bandRow="1">
                <a:tableStyleId>{F5AB1C69-6EDB-4FF4-983F-18BD219EF322}</a:tableStyleId>
              </a:tblPr>
              <a:tblGrid>
                <a:gridCol w="2197448">
                  <a:extLst>
                    <a:ext uri="{9D8B030D-6E8A-4147-A177-3AD203B41FA5}">
                      <a16:colId xmlns:a16="http://schemas.microsoft.com/office/drawing/2014/main" val="1750335540"/>
                    </a:ext>
                  </a:extLst>
                </a:gridCol>
                <a:gridCol w="4935470">
                  <a:extLst>
                    <a:ext uri="{9D8B030D-6E8A-4147-A177-3AD203B41FA5}">
                      <a16:colId xmlns:a16="http://schemas.microsoft.com/office/drawing/2014/main" val="4096591399"/>
                    </a:ext>
                  </a:extLst>
                </a:gridCol>
                <a:gridCol w="1302374">
                  <a:extLst>
                    <a:ext uri="{9D8B030D-6E8A-4147-A177-3AD203B41FA5}">
                      <a16:colId xmlns:a16="http://schemas.microsoft.com/office/drawing/2014/main" val="3509224581"/>
                    </a:ext>
                  </a:extLst>
                </a:gridCol>
              </a:tblGrid>
              <a:tr h="251476">
                <a:tc>
                  <a:txBody>
                    <a:bodyPr/>
                    <a:lstStyle/>
                    <a:p>
                      <a:r>
                        <a:rPr lang="en-US" sz="1400">
                          <a:latin typeface="Tahoma" panose="020B0604030504040204" pitchFamily="34" charset="0"/>
                          <a:ea typeface="Tahoma" panose="020B0604030504040204" pitchFamily="34" charset="0"/>
                          <a:cs typeface="Tahoma" panose="020B0604030504040204" pitchFamily="34" charset="0"/>
                        </a:rPr>
                        <a:t>Form</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r>
                        <a:rPr lang="en-US" sz="1400" dirty="0">
                          <a:latin typeface="Tahoma" panose="020B0604030504040204" pitchFamily="34" charset="0"/>
                          <a:ea typeface="Tahoma" panose="020B0604030504040204" pitchFamily="34" charset="0"/>
                          <a:cs typeface="Tahoma" panose="020B0604030504040204" pitchFamily="34" charset="0"/>
                        </a:rPr>
                        <a:t>Description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r>
                        <a:rPr lang="en-US" sz="1400" dirty="0">
                          <a:latin typeface="Tahoma" panose="020B0604030504040204" pitchFamily="34" charset="0"/>
                          <a:ea typeface="Tahoma" panose="020B0604030504040204" pitchFamily="34" charset="0"/>
                          <a:cs typeface="Tahoma" panose="020B0604030504040204" pitchFamily="34" charset="0"/>
                        </a:rPr>
                        <a:t>Action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272079515"/>
                  </a:ext>
                </a:extLst>
              </a:tr>
              <a:tr h="375613">
                <a:tc>
                  <a:txBody>
                    <a:bodyPr/>
                    <a:lstStyle/>
                    <a:p>
                      <a:pPr marL="228600" indent="-274320">
                        <a:buFont typeface="+mj-lt"/>
                        <a:buAutoNum type="arabicPeriod"/>
                      </a:pPr>
                      <a:r>
                        <a:rPr lang="en-US" sz="1200" dirty="0">
                          <a:latin typeface="Tahoma" panose="020B0604030504040204" pitchFamily="34" charset="0"/>
                          <a:ea typeface="Tahoma" panose="020B0604030504040204" pitchFamily="34" charset="0"/>
                          <a:cs typeface="Tahoma" panose="020B0604030504040204" pitchFamily="34" charset="0"/>
                        </a:rPr>
                        <a:t>Academy Information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program information and contacts including billing</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80443864"/>
                  </a:ext>
                </a:extLst>
              </a:tr>
              <a:tr h="345688">
                <a:tc>
                  <a:txBody>
                    <a:bodyPr/>
                    <a:lstStyle/>
                    <a:p>
                      <a:pPr marL="228600" indent="-274320">
                        <a:buFont typeface="+mj-lt"/>
                        <a:buAutoNum type="arabicPeriod" startAt="2"/>
                      </a:pPr>
                      <a:r>
                        <a:rPr lang="en-US" sz="1200" dirty="0">
                          <a:latin typeface="Tahoma" panose="020B0604030504040204" pitchFamily="34" charset="0"/>
                          <a:ea typeface="Tahoma" panose="020B0604030504040204" pitchFamily="34" charset="0"/>
                          <a:cs typeface="Tahoma" panose="020B0604030504040204" pitchFamily="34" charset="0"/>
                        </a:rPr>
                        <a:t>Academy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student demographic data and student list</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487147795"/>
                  </a:ext>
                </a:extLst>
              </a:tr>
              <a:tr h="367990">
                <a:tc>
                  <a:txBody>
                    <a:bodyPr/>
                    <a:lstStyle/>
                    <a:p>
                      <a:pPr marL="228600" indent="-274320">
                        <a:buFont typeface="+mj-lt"/>
                        <a:buAutoNum type="arabicPeriod" startAt="3"/>
                      </a:pPr>
                      <a:r>
                        <a:rPr lang="en-US" sz="1200" dirty="0">
                          <a:latin typeface="Tahoma" panose="020B0604030504040204" pitchFamily="34" charset="0"/>
                          <a:ea typeface="Tahoma" panose="020B0604030504040204" pitchFamily="34" charset="0"/>
                          <a:cs typeface="Tahoma" panose="020B0604030504040204" pitchFamily="34" charset="0"/>
                        </a:rPr>
                        <a:t>HS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High school student demographic data</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17548358"/>
                  </a:ext>
                </a:extLst>
              </a:tr>
              <a:tr h="334537">
                <a:tc>
                  <a:txBody>
                    <a:bodyPr/>
                    <a:lstStyle/>
                    <a:p>
                      <a:pPr marL="228600" indent="-274320">
                        <a:buFont typeface="+mj-lt"/>
                        <a:buAutoNum type="arabicPeriod" startAt="4"/>
                      </a:pPr>
                      <a:r>
                        <a:rPr lang="en-US" sz="1200" dirty="0">
                          <a:latin typeface="Tahoma" panose="020B0604030504040204" pitchFamily="34" charset="0"/>
                          <a:ea typeface="Tahoma" panose="020B0604030504040204" pitchFamily="34" charset="0"/>
                          <a:cs typeface="Tahoma" panose="020B0604030504040204" pitchFamily="34" charset="0"/>
                        </a:rPr>
                        <a:t>Graduation Profile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Postsecondary plans for academy’s most recent graduates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969535321"/>
                  </a:ext>
                </a:extLst>
              </a:tr>
              <a:tr h="367990">
                <a:tc>
                  <a:txBody>
                    <a:bodyPr/>
                    <a:lstStyle/>
                    <a:p>
                      <a:pPr marL="228600" indent="-274320">
                        <a:buFont typeface="+mj-lt"/>
                        <a:buAutoNum type="arabicPeriod" startAt="5"/>
                      </a:pPr>
                      <a:r>
                        <a:rPr lang="en-US" sz="1200" dirty="0">
                          <a:latin typeface="Tahoma" panose="020B0604030504040204" pitchFamily="34" charset="0"/>
                          <a:ea typeface="Tahoma" panose="020B0604030504040204" pitchFamily="34" charset="0"/>
                          <a:cs typeface="Tahoma" panose="020B0604030504040204" pitchFamily="34" charset="0"/>
                        </a:rPr>
                        <a:t>Advisory Board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Advisory board members &amp; members' profiles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550276437"/>
                  </a:ext>
                </a:extLst>
              </a:tr>
              <a:tr h="334537">
                <a:tc>
                  <a:txBody>
                    <a:bodyPr/>
                    <a:lstStyle/>
                    <a:p>
                      <a:pPr marL="228600" indent="-274320">
                        <a:buFont typeface="+mj-lt"/>
                        <a:buAutoNum type="arabicPeriod" startAt="6"/>
                      </a:pPr>
                      <a:r>
                        <a:rPr lang="en-US" sz="1200" dirty="0">
                          <a:latin typeface="Tahoma" panose="020B0604030504040204" pitchFamily="34" charset="0"/>
                          <a:ea typeface="Tahoma" panose="020B0604030504040204" pitchFamily="34" charset="0"/>
                          <a:cs typeface="Tahoma" panose="020B0604030504040204" pitchFamily="34" charset="0"/>
                        </a:rPr>
                        <a:t>Teachers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academy teachers for current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810708116"/>
                  </a:ext>
                </a:extLst>
              </a:tr>
              <a:tr h="420285">
                <a:tc>
                  <a:txBody>
                    <a:bodyPr/>
                    <a:lstStyle/>
                    <a:p>
                      <a:pPr marL="274320" lvl="0" indent="-274320">
                        <a:buFont typeface="+mj-lt"/>
                        <a:buAutoNum type="arabicPeriod" startAt="7"/>
                      </a:pPr>
                      <a:r>
                        <a:rPr lang="en-US" sz="1200" dirty="0">
                          <a:latin typeface="Tahoma" panose="020B0604030504040204" pitchFamily="34" charset="0"/>
                          <a:ea typeface="Tahoma" panose="020B0604030504040204" pitchFamily="34" charset="0"/>
                          <a:cs typeface="Tahoma" panose="020B0604030504040204" pitchFamily="34" charset="0"/>
                        </a:rPr>
                        <a:t>Partners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Educational partnerships, initiatives, and industry certifications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00565723"/>
                  </a:ext>
                </a:extLst>
              </a:tr>
              <a:tr h="366949">
                <a:tc>
                  <a:txBody>
                    <a:bodyPr/>
                    <a:lstStyle/>
                    <a:p>
                      <a:pPr marL="228600" indent="-274320">
                        <a:buFont typeface="+mj-lt"/>
                        <a:buAutoNum type="arabicPeriod" startAt="8"/>
                      </a:pPr>
                      <a:r>
                        <a:rPr lang="en-US" sz="1200" dirty="0">
                          <a:latin typeface="Tahoma" panose="020B0604030504040204" pitchFamily="34" charset="0"/>
                          <a:ea typeface="Tahoma" panose="020B0604030504040204" pitchFamily="34" charset="0"/>
                          <a:cs typeface="Tahoma" panose="020B0604030504040204" pitchFamily="34" charset="0"/>
                        </a:rPr>
                        <a:t>Work-Based Learning</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Work-Based Learning activities from previous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766087921"/>
                  </a:ext>
                </a:extLst>
              </a:tr>
              <a:tr h="366206">
                <a:tc>
                  <a:txBody>
                    <a:bodyPr/>
                    <a:lstStyle/>
                    <a:p>
                      <a:pPr marL="228600" indent="-274320">
                        <a:buFont typeface="+mj-lt"/>
                        <a:buAutoNum type="arabicPeriod" startAt="9"/>
                      </a:pPr>
                      <a:r>
                        <a:rPr lang="en-US" sz="1200" dirty="0">
                          <a:latin typeface="Tahoma" panose="020B0604030504040204" pitchFamily="34" charset="0"/>
                          <a:ea typeface="Tahoma" panose="020B0604030504040204" pitchFamily="34" charset="0"/>
                          <a:cs typeface="Tahoma" panose="020B0604030504040204" pitchFamily="34" charset="0"/>
                        </a:rPr>
                        <a:t>Program of Study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effectLst/>
                          <a:latin typeface="Tahoma" panose="020B0604030504040204" pitchFamily="34" charset="0"/>
                          <a:ea typeface="Tahoma" panose="020B0604030504040204" pitchFamily="34" charset="0"/>
                          <a:cs typeface="Tahoma" panose="020B0604030504040204" pitchFamily="34" charset="0"/>
                        </a:rPr>
                        <a:t>List of academy’s Program of Study courses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77990687"/>
                  </a:ext>
                </a:extLst>
              </a:tr>
              <a:tr h="366206">
                <a:tc>
                  <a:txBody>
                    <a:bodyPr/>
                    <a:lstStyle/>
                    <a:p>
                      <a:pPr marL="228600" indent="-274320">
                        <a:buFont typeface="+mj-lt"/>
                        <a:buAutoNum type="arabicPeriod" startAt="10"/>
                      </a:pPr>
                      <a:r>
                        <a:rPr lang="en-US" sz="1200" dirty="0">
                          <a:latin typeface="Tahoma" panose="020B0604030504040204" pitchFamily="34" charset="0"/>
                          <a:ea typeface="Tahoma" panose="020B0604030504040204" pitchFamily="34" charset="0"/>
                          <a:cs typeface="Tahoma" panose="020B0604030504040204" pitchFamily="34" charset="0"/>
                        </a:rPr>
                        <a:t>Social Media</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Social media used to promote NAF and academy events </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535595173"/>
                  </a:ext>
                </a:extLst>
              </a:tr>
              <a:tr h="380384">
                <a:tc>
                  <a:txBody>
                    <a:bodyPr/>
                    <a:lstStyle/>
                    <a:p>
                      <a:pPr marL="228600" indent="-274320">
                        <a:buFont typeface="+mj-lt"/>
                        <a:buAutoNum type="arabicPeriod" startAt="11"/>
                      </a:pPr>
                      <a:r>
                        <a:rPr lang="en-US" sz="1200" dirty="0">
                          <a:latin typeface="Tahoma" panose="020B0604030504040204" pitchFamily="34" charset="0"/>
                          <a:ea typeface="Tahoma" panose="020B0604030504040204" pitchFamily="34" charset="0"/>
                          <a:cs typeface="Tahoma" panose="020B0604030504040204" pitchFamily="34" charset="0"/>
                        </a:rPr>
                        <a:t>Roll Forward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Academy’s Roll Forward status for current SY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endParaRPr lang="en-US" sz="1200" dirty="0">
                        <a:latin typeface="Tahoma" panose="020B0604030504040204" pitchFamily="34" charset="0"/>
                        <a:ea typeface="Tahoma" panose="020B0604030504040204" pitchFamily="34" charset="0"/>
                        <a:cs typeface="Tahoma" panose="020B0604030504040204" pitchFamily="34" charset="0"/>
                      </a:endParaRP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767741493"/>
                  </a:ext>
                </a:extLst>
              </a:tr>
              <a:tr h="380384">
                <a:tc>
                  <a:txBody>
                    <a:bodyPr/>
                    <a:lstStyle/>
                    <a:p>
                      <a:pPr marL="228600" indent="-274320">
                        <a:buFont typeface="+mj-lt"/>
                        <a:buAutoNum type="arabicPeriod" startAt="12"/>
                      </a:pPr>
                      <a:r>
                        <a:rPr lang="en-US" sz="1200" dirty="0">
                          <a:latin typeface="Tahoma" panose="020B0604030504040204" pitchFamily="34" charset="0"/>
                          <a:ea typeface="Tahoma" panose="020B0604030504040204" pitchFamily="34" charset="0"/>
                          <a:cs typeface="Tahoma" panose="020B0604030504040204" pitchFamily="34" charset="0"/>
                        </a:rPr>
                        <a:t>Finalize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Finalize after updating and confirming all required forms above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endParaRPr lang="en-US" sz="1200" dirty="0">
                        <a:latin typeface="Tahoma" panose="020B0604030504040204" pitchFamily="34" charset="0"/>
                        <a:ea typeface="Tahoma" panose="020B0604030504040204" pitchFamily="34" charset="0"/>
                        <a:cs typeface="Tahoma" panose="020B0604030504040204" pitchFamily="34" charset="0"/>
                      </a:endParaRP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197424058"/>
                  </a:ext>
                </a:extLst>
              </a:tr>
            </a:tbl>
          </a:graphicData>
        </a:graphic>
      </p:graphicFrame>
      <p:pic>
        <p:nvPicPr>
          <p:cNvPr id="10" name="Picture 9">
            <a:extLst>
              <a:ext uri="{FF2B5EF4-FFF2-40B4-BE49-F238E27FC236}">
                <a16:creationId xmlns:a16="http://schemas.microsoft.com/office/drawing/2014/main" id="{FBCB89CD-A2BF-9DE2-815D-AAA98CACB798}"/>
              </a:ext>
            </a:extLst>
          </p:cNvPr>
          <p:cNvPicPr>
            <a:picLocks noChangeAspect="1"/>
          </p:cNvPicPr>
          <p:nvPr/>
        </p:nvPicPr>
        <p:blipFill>
          <a:blip r:embed="rId3"/>
          <a:stretch>
            <a:fillRect/>
          </a:stretch>
        </p:blipFill>
        <p:spPr>
          <a:xfrm>
            <a:off x="8284373" y="2915544"/>
            <a:ext cx="661181" cy="274320"/>
          </a:xfrm>
          <a:prstGeom prst="rect">
            <a:avLst/>
          </a:prstGeom>
        </p:spPr>
      </p:pic>
      <p:pic>
        <p:nvPicPr>
          <p:cNvPr id="25" name="Picture 24">
            <a:extLst>
              <a:ext uri="{FF2B5EF4-FFF2-40B4-BE49-F238E27FC236}">
                <a16:creationId xmlns:a16="http://schemas.microsoft.com/office/drawing/2014/main" id="{28449CF2-45E2-2482-2613-B2309BA9030C}"/>
              </a:ext>
            </a:extLst>
          </p:cNvPr>
          <p:cNvPicPr>
            <a:picLocks noChangeAspect="1"/>
          </p:cNvPicPr>
          <p:nvPr/>
        </p:nvPicPr>
        <p:blipFill>
          <a:blip r:embed="rId3"/>
          <a:stretch>
            <a:fillRect/>
          </a:stretch>
        </p:blipFill>
        <p:spPr>
          <a:xfrm>
            <a:off x="8284373" y="3634787"/>
            <a:ext cx="661181" cy="274320"/>
          </a:xfrm>
          <a:prstGeom prst="rect">
            <a:avLst/>
          </a:prstGeom>
        </p:spPr>
      </p:pic>
      <p:pic>
        <p:nvPicPr>
          <p:cNvPr id="26" name="Picture 25">
            <a:extLst>
              <a:ext uri="{FF2B5EF4-FFF2-40B4-BE49-F238E27FC236}">
                <a16:creationId xmlns:a16="http://schemas.microsoft.com/office/drawing/2014/main" id="{40DFE58C-6126-162D-225A-FBFEE075FDBE}"/>
              </a:ext>
            </a:extLst>
          </p:cNvPr>
          <p:cNvPicPr>
            <a:picLocks noChangeAspect="1"/>
          </p:cNvPicPr>
          <p:nvPr/>
        </p:nvPicPr>
        <p:blipFill>
          <a:blip r:embed="rId3"/>
          <a:stretch>
            <a:fillRect/>
          </a:stretch>
        </p:blipFill>
        <p:spPr>
          <a:xfrm>
            <a:off x="8284373" y="4328360"/>
            <a:ext cx="661181" cy="274320"/>
          </a:xfrm>
          <a:prstGeom prst="rect">
            <a:avLst/>
          </a:prstGeom>
        </p:spPr>
      </p:pic>
      <p:pic>
        <p:nvPicPr>
          <p:cNvPr id="27" name="Picture 26">
            <a:extLst>
              <a:ext uri="{FF2B5EF4-FFF2-40B4-BE49-F238E27FC236}">
                <a16:creationId xmlns:a16="http://schemas.microsoft.com/office/drawing/2014/main" id="{DCEA3DE0-5F16-3552-3874-B97E87B03943}"/>
              </a:ext>
            </a:extLst>
          </p:cNvPr>
          <p:cNvPicPr>
            <a:picLocks noChangeAspect="1"/>
          </p:cNvPicPr>
          <p:nvPr/>
        </p:nvPicPr>
        <p:blipFill>
          <a:blip r:embed="rId3"/>
          <a:stretch>
            <a:fillRect/>
          </a:stretch>
        </p:blipFill>
        <p:spPr>
          <a:xfrm>
            <a:off x="8284373" y="5113120"/>
            <a:ext cx="661181" cy="274320"/>
          </a:xfrm>
          <a:prstGeom prst="rect">
            <a:avLst/>
          </a:prstGeom>
        </p:spPr>
      </p:pic>
      <p:pic>
        <p:nvPicPr>
          <p:cNvPr id="28" name="Picture 27">
            <a:extLst>
              <a:ext uri="{FF2B5EF4-FFF2-40B4-BE49-F238E27FC236}">
                <a16:creationId xmlns:a16="http://schemas.microsoft.com/office/drawing/2014/main" id="{E7A85647-AB52-9923-AD89-FAA85B3263A6}"/>
              </a:ext>
            </a:extLst>
          </p:cNvPr>
          <p:cNvPicPr>
            <a:picLocks noChangeAspect="1"/>
          </p:cNvPicPr>
          <p:nvPr/>
        </p:nvPicPr>
        <p:blipFill>
          <a:blip r:embed="rId3"/>
          <a:stretch>
            <a:fillRect/>
          </a:stretch>
        </p:blipFill>
        <p:spPr>
          <a:xfrm>
            <a:off x="8285892" y="5841657"/>
            <a:ext cx="661181" cy="274320"/>
          </a:xfrm>
          <a:prstGeom prst="rect">
            <a:avLst/>
          </a:prstGeom>
        </p:spPr>
      </p:pic>
      <p:pic>
        <p:nvPicPr>
          <p:cNvPr id="29" name="Picture 28">
            <a:extLst>
              <a:ext uri="{FF2B5EF4-FFF2-40B4-BE49-F238E27FC236}">
                <a16:creationId xmlns:a16="http://schemas.microsoft.com/office/drawing/2014/main" id="{5F1B16F9-3FEB-FD1A-49CC-A1C131A6E263}"/>
              </a:ext>
            </a:extLst>
          </p:cNvPr>
          <p:cNvPicPr>
            <a:picLocks noChangeAspect="1"/>
          </p:cNvPicPr>
          <p:nvPr/>
        </p:nvPicPr>
        <p:blipFill>
          <a:blip r:embed="rId3"/>
          <a:stretch>
            <a:fillRect/>
          </a:stretch>
        </p:blipFill>
        <p:spPr>
          <a:xfrm>
            <a:off x="8284373" y="6592868"/>
            <a:ext cx="661181" cy="274320"/>
          </a:xfrm>
          <a:prstGeom prst="rect">
            <a:avLst/>
          </a:prstGeom>
        </p:spPr>
      </p:pic>
      <p:pic>
        <p:nvPicPr>
          <p:cNvPr id="31" name="Picture 30">
            <a:extLst>
              <a:ext uri="{FF2B5EF4-FFF2-40B4-BE49-F238E27FC236}">
                <a16:creationId xmlns:a16="http://schemas.microsoft.com/office/drawing/2014/main" id="{962367A1-55EA-FC30-256A-AA3CC2D44C0C}"/>
              </a:ext>
            </a:extLst>
          </p:cNvPr>
          <p:cNvPicPr>
            <a:picLocks noChangeAspect="1"/>
          </p:cNvPicPr>
          <p:nvPr/>
        </p:nvPicPr>
        <p:blipFill>
          <a:blip r:embed="rId4"/>
          <a:stretch>
            <a:fillRect/>
          </a:stretch>
        </p:blipFill>
        <p:spPr>
          <a:xfrm>
            <a:off x="8273800" y="2572278"/>
            <a:ext cx="640080" cy="282186"/>
          </a:xfrm>
          <a:prstGeom prst="rect">
            <a:avLst/>
          </a:prstGeom>
        </p:spPr>
      </p:pic>
      <p:pic>
        <p:nvPicPr>
          <p:cNvPr id="33" name="Picture 32">
            <a:extLst>
              <a:ext uri="{FF2B5EF4-FFF2-40B4-BE49-F238E27FC236}">
                <a16:creationId xmlns:a16="http://schemas.microsoft.com/office/drawing/2014/main" id="{7A063EF2-DE9E-D69F-2C90-DD704B2F39C1}"/>
              </a:ext>
            </a:extLst>
          </p:cNvPr>
          <p:cNvPicPr>
            <a:picLocks noChangeAspect="1"/>
          </p:cNvPicPr>
          <p:nvPr/>
        </p:nvPicPr>
        <p:blipFill>
          <a:blip r:embed="rId4"/>
          <a:stretch>
            <a:fillRect/>
          </a:stretch>
        </p:blipFill>
        <p:spPr>
          <a:xfrm>
            <a:off x="8284373" y="3990849"/>
            <a:ext cx="640080" cy="282186"/>
          </a:xfrm>
          <a:prstGeom prst="rect">
            <a:avLst/>
          </a:prstGeom>
        </p:spPr>
      </p:pic>
      <p:pic>
        <p:nvPicPr>
          <p:cNvPr id="35" name="Picture 34">
            <a:extLst>
              <a:ext uri="{FF2B5EF4-FFF2-40B4-BE49-F238E27FC236}">
                <a16:creationId xmlns:a16="http://schemas.microsoft.com/office/drawing/2014/main" id="{576A6D3C-DD08-4609-75D1-61E038DCF679}"/>
              </a:ext>
            </a:extLst>
          </p:cNvPr>
          <p:cNvPicPr>
            <a:picLocks noChangeAspect="1"/>
          </p:cNvPicPr>
          <p:nvPr/>
        </p:nvPicPr>
        <p:blipFill>
          <a:blip r:embed="rId4"/>
          <a:stretch>
            <a:fillRect/>
          </a:stretch>
        </p:blipFill>
        <p:spPr>
          <a:xfrm>
            <a:off x="8284373" y="5490207"/>
            <a:ext cx="640080" cy="282186"/>
          </a:xfrm>
          <a:prstGeom prst="rect">
            <a:avLst/>
          </a:prstGeom>
        </p:spPr>
      </p:pic>
      <p:pic>
        <p:nvPicPr>
          <p:cNvPr id="36" name="Picture 35">
            <a:extLst>
              <a:ext uri="{FF2B5EF4-FFF2-40B4-BE49-F238E27FC236}">
                <a16:creationId xmlns:a16="http://schemas.microsoft.com/office/drawing/2014/main" id="{208E2A44-4DCA-FDDF-C33D-BADC49482BF9}"/>
              </a:ext>
            </a:extLst>
          </p:cNvPr>
          <p:cNvPicPr>
            <a:picLocks noChangeAspect="1"/>
          </p:cNvPicPr>
          <p:nvPr/>
        </p:nvPicPr>
        <p:blipFill>
          <a:blip r:embed="rId4"/>
          <a:stretch>
            <a:fillRect/>
          </a:stretch>
        </p:blipFill>
        <p:spPr>
          <a:xfrm>
            <a:off x="8272280" y="6224908"/>
            <a:ext cx="640080" cy="282186"/>
          </a:xfrm>
          <a:prstGeom prst="rect">
            <a:avLst/>
          </a:prstGeom>
        </p:spPr>
      </p:pic>
      <p:pic>
        <p:nvPicPr>
          <p:cNvPr id="38" name="Picture 37">
            <a:extLst>
              <a:ext uri="{FF2B5EF4-FFF2-40B4-BE49-F238E27FC236}">
                <a16:creationId xmlns:a16="http://schemas.microsoft.com/office/drawing/2014/main" id="{1E556727-EE0F-EFF7-26A6-544F2EA410C4}"/>
              </a:ext>
            </a:extLst>
          </p:cNvPr>
          <p:cNvPicPr>
            <a:picLocks noChangeAspect="1"/>
          </p:cNvPicPr>
          <p:nvPr/>
        </p:nvPicPr>
        <p:blipFill>
          <a:blip r:embed="rId5"/>
          <a:stretch>
            <a:fillRect/>
          </a:stretch>
        </p:blipFill>
        <p:spPr>
          <a:xfrm>
            <a:off x="8171734" y="3272721"/>
            <a:ext cx="932263" cy="292608"/>
          </a:xfrm>
          <a:prstGeom prst="rect">
            <a:avLst/>
          </a:prstGeom>
        </p:spPr>
      </p:pic>
      <p:pic>
        <p:nvPicPr>
          <p:cNvPr id="39" name="Picture 38">
            <a:extLst>
              <a:ext uri="{FF2B5EF4-FFF2-40B4-BE49-F238E27FC236}">
                <a16:creationId xmlns:a16="http://schemas.microsoft.com/office/drawing/2014/main" id="{42974AF9-E725-9662-64BA-EAD4FC7FB7AA}"/>
              </a:ext>
            </a:extLst>
          </p:cNvPr>
          <p:cNvPicPr>
            <a:picLocks noChangeAspect="1"/>
          </p:cNvPicPr>
          <p:nvPr/>
        </p:nvPicPr>
        <p:blipFill>
          <a:blip r:embed="rId5"/>
          <a:stretch>
            <a:fillRect/>
          </a:stretch>
        </p:blipFill>
        <p:spPr>
          <a:xfrm>
            <a:off x="8126188" y="4711326"/>
            <a:ext cx="932263" cy="292608"/>
          </a:xfrm>
          <a:prstGeom prst="rect">
            <a:avLst/>
          </a:prstGeom>
        </p:spPr>
      </p:pic>
      <p:pic>
        <p:nvPicPr>
          <p:cNvPr id="4" name="Picture 3" descr="A green and black logo&#10;&#10;Description automatically generated">
            <a:extLst>
              <a:ext uri="{FF2B5EF4-FFF2-40B4-BE49-F238E27FC236}">
                <a16:creationId xmlns:a16="http://schemas.microsoft.com/office/drawing/2014/main" id="{EC4CA794-206E-F45A-B79A-3310B2AA872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530221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1: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Academy Information</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796778"/>
            <a:ext cx="9209970" cy="27699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that all academy information is current for the 2025-2026 school year (SY).</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Table 32">
            <a:extLst>
              <a:ext uri="{FF2B5EF4-FFF2-40B4-BE49-F238E27FC236}">
                <a16:creationId xmlns:a16="http://schemas.microsoft.com/office/drawing/2014/main" id="{2BB13168-A3D1-23FB-D307-45248E647789}"/>
              </a:ext>
            </a:extLst>
          </p:cNvPr>
          <p:cNvGraphicFramePr>
            <a:graphicFrameLocks noGrp="1"/>
          </p:cNvGraphicFramePr>
          <p:nvPr>
            <p:extLst>
              <p:ext uri="{D42A27DB-BD31-4B8C-83A1-F6EECF244321}">
                <p14:modId xmlns:p14="http://schemas.microsoft.com/office/powerpoint/2010/main" val="2644095176"/>
              </p:ext>
            </p:extLst>
          </p:nvPr>
        </p:nvGraphicFramePr>
        <p:xfrm>
          <a:off x="2721033" y="1285104"/>
          <a:ext cx="2295112" cy="2194560"/>
        </p:xfrm>
        <a:graphic>
          <a:graphicData uri="http://schemas.openxmlformats.org/drawingml/2006/table">
            <a:tbl>
              <a:tblPr firstRow="1" bandRow="1">
                <a:tableStyleId>{073A0DAA-6AF3-43AB-8588-CEC1D06C72B9}</a:tableStyleId>
              </a:tblPr>
              <a:tblGrid>
                <a:gridCol w="845127">
                  <a:extLst>
                    <a:ext uri="{9D8B030D-6E8A-4147-A177-3AD203B41FA5}">
                      <a16:colId xmlns:a16="http://schemas.microsoft.com/office/drawing/2014/main" val="1281356165"/>
                    </a:ext>
                  </a:extLst>
                </a:gridCol>
                <a:gridCol w="1449985">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ACADEMY LEAD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1" name="Table 32">
            <a:extLst>
              <a:ext uri="{FF2B5EF4-FFF2-40B4-BE49-F238E27FC236}">
                <a16:creationId xmlns:a16="http://schemas.microsoft.com/office/drawing/2014/main" id="{23905697-44D0-041E-2C8E-B9974E704AC0}"/>
              </a:ext>
            </a:extLst>
          </p:cNvPr>
          <p:cNvGraphicFramePr>
            <a:graphicFrameLocks noGrp="1"/>
          </p:cNvGraphicFramePr>
          <p:nvPr>
            <p:extLst>
              <p:ext uri="{D42A27DB-BD31-4B8C-83A1-F6EECF244321}">
                <p14:modId xmlns:p14="http://schemas.microsoft.com/office/powerpoint/2010/main" val="3723546483"/>
              </p:ext>
            </p:extLst>
          </p:nvPr>
        </p:nvGraphicFramePr>
        <p:xfrm>
          <a:off x="221661" y="1278390"/>
          <a:ext cx="2399619" cy="1645920"/>
        </p:xfrm>
        <a:graphic>
          <a:graphicData uri="http://schemas.openxmlformats.org/drawingml/2006/table">
            <a:tbl>
              <a:tblPr firstRow="1" bandRow="1">
                <a:tableStyleId>{073A0DAA-6AF3-43AB-8588-CEC1D06C72B9}</a:tableStyleId>
              </a:tblPr>
              <a:tblGrid>
                <a:gridCol w="749031">
                  <a:extLst>
                    <a:ext uri="{9D8B030D-6E8A-4147-A177-3AD203B41FA5}">
                      <a16:colId xmlns:a16="http://schemas.microsoft.com/office/drawing/2014/main" val="1281356165"/>
                    </a:ext>
                  </a:extLst>
                </a:gridCol>
                <a:gridCol w="1650588">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HIGH SCHOOL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262928">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2" name="Table 32">
            <a:extLst>
              <a:ext uri="{FF2B5EF4-FFF2-40B4-BE49-F238E27FC236}">
                <a16:creationId xmlns:a16="http://schemas.microsoft.com/office/drawing/2014/main" id="{CE7E7075-A3F6-4917-B668-544D2199662D}"/>
              </a:ext>
            </a:extLst>
          </p:cNvPr>
          <p:cNvGraphicFramePr>
            <a:graphicFrameLocks noGrp="1"/>
          </p:cNvGraphicFramePr>
          <p:nvPr>
            <p:extLst>
              <p:ext uri="{D42A27DB-BD31-4B8C-83A1-F6EECF244321}">
                <p14:modId xmlns:p14="http://schemas.microsoft.com/office/powerpoint/2010/main" val="1509515259"/>
              </p:ext>
            </p:extLst>
          </p:nvPr>
        </p:nvGraphicFramePr>
        <p:xfrm>
          <a:off x="221661" y="6341804"/>
          <a:ext cx="2399619" cy="1097280"/>
        </p:xfrm>
        <a:graphic>
          <a:graphicData uri="http://schemas.openxmlformats.org/drawingml/2006/table">
            <a:tbl>
              <a:tblPr firstRow="1" bandRow="1">
                <a:tableStyleId>{073A0DAA-6AF3-43AB-8588-CEC1D06C72B9}</a:tableStyleId>
              </a:tblPr>
              <a:tblGrid>
                <a:gridCol w="749030">
                  <a:extLst>
                    <a:ext uri="{9D8B030D-6E8A-4147-A177-3AD203B41FA5}">
                      <a16:colId xmlns:a16="http://schemas.microsoft.com/office/drawing/2014/main" val="1281356165"/>
                    </a:ext>
                  </a:extLst>
                </a:gridCol>
                <a:gridCol w="1650589">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SUPERINTENDENT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graphicFrame>
        <p:nvGraphicFramePr>
          <p:cNvPr id="33" name="Table 32">
            <a:extLst>
              <a:ext uri="{FF2B5EF4-FFF2-40B4-BE49-F238E27FC236}">
                <a16:creationId xmlns:a16="http://schemas.microsoft.com/office/drawing/2014/main" id="{3220FABA-3BB4-95ED-3CE0-F5566C3A0365}"/>
              </a:ext>
            </a:extLst>
          </p:cNvPr>
          <p:cNvGraphicFramePr>
            <a:graphicFrameLocks noGrp="1"/>
          </p:cNvGraphicFramePr>
          <p:nvPr>
            <p:extLst>
              <p:ext uri="{D42A27DB-BD31-4B8C-83A1-F6EECF244321}">
                <p14:modId xmlns:p14="http://schemas.microsoft.com/office/powerpoint/2010/main" val="3264816078"/>
              </p:ext>
            </p:extLst>
          </p:nvPr>
        </p:nvGraphicFramePr>
        <p:xfrm>
          <a:off x="221661" y="4529763"/>
          <a:ext cx="2399619" cy="1645920"/>
        </p:xfrm>
        <a:graphic>
          <a:graphicData uri="http://schemas.openxmlformats.org/drawingml/2006/table">
            <a:tbl>
              <a:tblPr firstRow="1" bandRow="1">
                <a:tableStyleId>{073A0DAA-6AF3-43AB-8588-CEC1D06C72B9}</a:tableStyleId>
              </a:tblPr>
              <a:tblGrid>
                <a:gridCol w="749030">
                  <a:extLst>
                    <a:ext uri="{9D8B030D-6E8A-4147-A177-3AD203B41FA5}">
                      <a16:colId xmlns:a16="http://schemas.microsoft.com/office/drawing/2014/main" val="1281356165"/>
                    </a:ext>
                  </a:extLst>
                </a:gridCol>
                <a:gridCol w="1650589">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DISTRICT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4" name="Table 32">
            <a:extLst>
              <a:ext uri="{FF2B5EF4-FFF2-40B4-BE49-F238E27FC236}">
                <a16:creationId xmlns:a16="http://schemas.microsoft.com/office/drawing/2014/main" id="{ECDF5F90-BBCE-B14F-8C2E-D6FA6FE0B859}"/>
              </a:ext>
            </a:extLst>
          </p:cNvPr>
          <p:cNvGraphicFramePr>
            <a:graphicFrameLocks noGrp="1"/>
          </p:cNvGraphicFramePr>
          <p:nvPr>
            <p:extLst>
              <p:ext uri="{D42A27DB-BD31-4B8C-83A1-F6EECF244321}">
                <p14:modId xmlns:p14="http://schemas.microsoft.com/office/powerpoint/2010/main" val="1831700726"/>
              </p:ext>
            </p:extLst>
          </p:nvPr>
        </p:nvGraphicFramePr>
        <p:xfrm>
          <a:off x="7510763" y="4528514"/>
          <a:ext cx="2399619" cy="1920240"/>
        </p:xfrm>
        <a:graphic>
          <a:graphicData uri="http://schemas.openxmlformats.org/drawingml/2006/table">
            <a:tbl>
              <a:tblPr firstRow="1" bandRow="1">
                <a:tableStyleId>{073A0DAA-6AF3-43AB-8588-CEC1D06C72B9}</a:tableStyleId>
              </a:tblPr>
              <a:tblGrid>
                <a:gridCol w="749031">
                  <a:extLst>
                    <a:ext uri="{9D8B030D-6E8A-4147-A177-3AD203B41FA5}">
                      <a16:colId xmlns:a16="http://schemas.microsoft.com/office/drawing/2014/main" val="1281356165"/>
                    </a:ext>
                  </a:extLst>
                </a:gridCol>
                <a:gridCol w="1650588">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BILLING </a:t>
                      </a:r>
                      <a:r>
                        <a:rPr lang="en-US" sz="1200" b="0" dirty="0">
                          <a:solidFill>
                            <a:schemeClr val="bg1"/>
                          </a:solidFill>
                          <a:latin typeface="Arial Nova" panose="020B0504020202020204" pitchFamily="34" charset="0"/>
                        </a:rPr>
                        <a:t>(Department/Individual)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Contact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City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07111589"/>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5" name="Table 32">
            <a:extLst>
              <a:ext uri="{FF2B5EF4-FFF2-40B4-BE49-F238E27FC236}">
                <a16:creationId xmlns:a16="http://schemas.microsoft.com/office/drawing/2014/main" id="{242F88B5-0F2F-9A1D-BB77-6C200D4BE43A}"/>
              </a:ext>
            </a:extLst>
          </p:cNvPr>
          <p:cNvGraphicFramePr>
            <a:graphicFrameLocks noGrp="1"/>
          </p:cNvGraphicFramePr>
          <p:nvPr>
            <p:extLst>
              <p:ext uri="{D42A27DB-BD31-4B8C-83A1-F6EECF244321}">
                <p14:modId xmlns:p14="http://schemas.microsoft.com/office/powerpoint/2010/main" val="4227239552"/>
              </p:ext>
            </p:extLst>
          </p:nvPr>
        </p:nvGraphicFramePr>
        <p:xfrm>
          <a:off x="7516933" y="1278390"/>
          <a:ext cx="2409168" cy="2118360"/>
        </p:xfrm>
        <a:graphic>
          <a:graphicData uri="http://schemas.openxmlformats.org/drawingml/2006/table">
            <a:tbl>
              <a:tblPr firstRow="1" bandRow="1">
                <a:tableStyleId>{073A0DAA-6AF3-43AB-8588-CEC1D06C72B9}</a:tableStyleId>
              </a:tblPr>
              <a:tblGrid>
                <a:gridCol w="752012">
                  <a:extLst>
                    <a:ext uri="{9D8B030D-6E8A-4147-A177-3AD203B41FA5}">
                      <a16:colId xmlns:a16="http://schemas.microsoft.com/office/drawing/2014/main" val="1281356165"/>
                    </a:ext>
                  </a:extLst>
                </a:gridCol>
                <a:gridCol w="1657156">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ACADEMY INFORMATION</a:t>
                      </a:r>
                      <a:endParaRPr lang="en-US" sz="1200" b="0" dirty="0">
                        <a:solidFill>
                          <a:schemeClr val="bg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Program</a:t>
                      </a:r>
                      <a:br>
                        <a:rPr lang="en-US" sz="1100" b="0" dirty="0">
                          <a:solidFill>
                            <a:schemeClr val="tx1"/>
                          </a:solidFill>
                          <a:latin typeface="Arial Nova" panose="020B0504020202020204" pitchFamily="34" charset="0"/>
                        </a:rPr>
                      </a:br>
                      <a:r>
                        <a:rPr lang="en-US" sz="1100" b="0" dirty="0">
                          <a:solidFill>
                            <a:schemeClr val="tx1"/>
                          </a:solidFill>
                          <a:latin typeface="Arial Nova" panose="020B0504020202020204" pitchFamily="34" charset="0"/>
                        </a:rPr>
                        <a:t>Length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9-12   </a:t>
                      </a:r>
                      <a:b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b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10-12   </a:t>
                      </a:r>
                      <a:b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b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11-12  </a:t>
                      </a: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Career Pathway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Engineering</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Finance</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Hospitality &amp; Tourism</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Health Sciences</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Information Technology</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Other Pathway</a:t>
                      </a: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dirty="0">
                          <a:solidFill>
                            <a:schemeClr val="tx1"/>
                          </a:solidFill>
                          <a:highlight>
                            <a:srgbClr val="EBEA70"/>
                          </a:highlight>
                          <a:latin typeface="Arial Nova" panose="020B0504020202020204" pitchFamily="34" charset="0"/>
                        </a:rPr>
                        <a:t>Career Cluster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a:t>
                      </a:r>
                      <a:r>
                        <a:rPr lang="en-US" sz="900" i="1" dirty="0">
                          <a:latin typeface="Arial Nova" panose="020B0504020202020204" pitchFamily="34" charset="0"/>
                          <a:ea typeface="Tahoma" panose="020B0604030504040204" pitchFamily="34" charset="0"/>
                          <a:cs typeface="Tahoma" panose="020B0604030504040204" pitchFamily="34" charset="0"/>
                        </a:rPr>
                        <a:t>Choose from 14 National Career Clusters</a:t>
                      </a:r>
                      <a:endParaRPr lang="en-US" sz="1200" dirty="0">
                        <a:latin typeface="Arial Nova" panose="020B050402020202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07111589"/>
                  </a:ext>
                </a:extLst>
              </a:tr>
            </a:tbl>
          </a:graphicData>
        </a:graphic>
      </p:graphicFrame>
      <p:graphicFrame>
        <p:nvGraphicFramePr>
          <p:cNvPr id="36" name="Table 32">
            <a:extLst>
              <a:ext uri="{FF2B5EF4-FFF2-40B4-BE49-F238E27FC236}">
                <a16:creationId xmlns:a16="http://schemas.microsoft.com/office/drawing/2014/main" id="{FC130F67-66D0-A392-AB51-B6081A5DEE8A}"/>
              </a:ext>
            </a:extLst>
          </p:cNvPr>
          <p:cNvGraphicFramePr>
            <a:graphicFrameLocks noGrp="1"/>
          </p:cNvGraphicFramePr>
          <p:nvPr>
            <p:extLst>
              <p:ext uri="{D42A27DB-BD31-4B8C-83A1-F6EECF244321}">
                <p14:modId xmlns:p14="http://schemas.microsoft.com/office/powerpoint/2010/main" val="1064123713"/>
              </p:ext>
            </p:extLst>
          </p:nvPr>
        </p:nvGraphicFramePr>
        <p:xfrm>
          <a:off x="221661" y="3090431"/>
          <a:ext cx="2399619" cy="1097280"/>
        </p:xfrm>
        <a:graphic>
          <a:graphicData uri="http://schemas.openxmlformats.org/drawingml/2006/table">
            <a:tbl>
              <a:tblPr firstRow="1" bandRow="1">
                <a:tableStyleId>{073A0DAA-6AF3-43AB-8588-CEC1D06C72B9}</a:tableStyleId>
              </a:tblPr>
              <a:tblGrid>
                <a:gridCol w="749030">
                  <a:extLst>
                    <a:ext uri="{9D8B030D-6E8A-4147-A177-3AD203B41FA5}">
                      <a16:colId xmlns:a16="http://schemas.microsoft.com/office/drawing/2014/main" val="1281356165"/>
                    </a:ext>
                  </a:extLst>
                </a:gridCol>
                <a:gridCol w="1650589">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PRINCIPAL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graphicFrame>
        <p:nvGraphicFramePr>
          <p:cNvPr id="41" name="Table 32">
            <a:extLst>
              <a:ext uri="{FF2B5EF4-FFF2-40B4-BE49-F238E27FC236}">
                <a16:creationId xmlns:a16="http://schemas.microsoft.com/office/drawing/2014/main" id="{58B919FC-E82F-0355-B910-93B2433BF7CC}"/>
              </a:ext>
            </a:extLst>
          </p:cNvPr>
          <p:cNvGraphicFramePr>
            <a:graphicFrameLocks noGrp="1"/>
          </p:cNvGraphicFramePr>
          <p:nvPr>
            <p:extLst>
              <p:ext uri="{D42A27DB-BD31-4B8C-83A1-F6EECF244321}">
                <p14:modId xmlns:p14="http://schemas.microsoft.com/office/powerpoint/2010/main" val="1407510296"/>
              </p:ext>
            </p:extLst>
          </p:nvPr>
        </p:nvGraphicFramePr>
        <p:xfrm>
          <a:off x="5118983" y="1278390"/>
          <a:ext cx="2295112" cy="2194560"/>
        </p:xfrm>
        <a:graphic>
          <a:graphicData uri="http://schemas.openxmlformats.org/drawingml/2006/table">
            <a:tbl>
              <a:tblPr firstRow="1" bandRow="1">
                <a:tableStyleId>{073A0DAA-6AF3-43AB-8588-CEC1D06C72B9}</a:tableStyleId>
              </a:tblPr>
              <a:tblGrid>
                <a:gridCol w="824617">
                  <a:extLst>
                    <a:ext uri="{9D8B030D-6E8A-4147-A177-3AD203B41FA5}">
                      <a16:colId xmlns:a16="http://schemas.microsoft.com/office/drawing/2014/main" val="1281356165"/>
                    </a:ext>
                  </a:extLst>
                </a:gridCol>
                <a:gridCol w="1470495">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ACADEMY ADMIN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42" name="Table 32">
            <a:extLst>
              <a:ext uri="{FF2B5EF4-FFF2-40B4-BE49-F238E27FC236}">
                <a16:creationId xmlns:a16="http://schemas.microsoft.com/office/drawing/2014/main" id="{B8D75407-54A7-24CD-D65A-19A1B5CA23FD}"/>
              </a:ext>
            </a:extLst>
          </p:cNvPr>
          <p:cNvGraphicFramePr>
            <a:graphicFrameLocks noGrp="1"/>
          </p:cNvGraphicFramePr>
          <p:nvPr>
            <p:extLst>
              <p:ext uri="{D42A27DB-BD31-4B8C-83A1-F6EECF244321}">
                <p14:modId xmlns:p14="http://schemas.microsoft.com/office/powerpoint/2010/main" val="2815674674"/>
              </p:ext>
            </p:extLst>
          </p:nvPr>
        </p:nvGraphicFramePr>
        <p:xfrm>
          <a:off x="2721033" y="4528514"/>
          <a:ext cx="2295112" cy="2194560"/>
        </p:xfrm>
        <a:graphic>
          <a:graphicData uri="http://schemas.openxmlformats.org/drawingml/2006/table">
            <a:tbl>
              <a:tblPr firstRow="1" bandRow="1">
                <a:tableStyleId>{073A0DAA-6AF3-43AB-8588-CEC1D06C72B9}</a:tableStyleId>
              </a:tblPr>
              <a:tblGrid>
                <a:gridCol w="870065">
                  <a:extLst>
                    <a:ext uri="{9D8B030D-6E8A-4147-A177-3AD203B41FA5}">
                      <a16:colId xmlns:a16="http://schemas.microsoft.com/office/drawing/2014/main" val="1281356165"/>
                    </a:ext>
                  </a:extLst>
                </a:gridCol>
                <a:gridCol w="1425047">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DISTRICT LEAD*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43" name="Table 32">
            <a:extLst>
              <a:ext uri="{FF2B5EF4-FFF2-40B4-BE49-F238E27FC236}">
                <a16:creationId xmlns:a16="http://schemas.microsoft.com/office/drawing/2014/main" id="{66305D6B-D9E1-07E9-83EB-2B0C314A4CD1}"/>
              </a:ext>
            </a:extLst>
          </p:cNvPr>
          <p:cNvGraphicFramePr>
            <a:graphicFrameLocks noGrp="1"/>
          </p:cNvGraphicFramePr>
          <p:nvPr>
            <p:extLst>
              <p:ext uri="{D42A27DB-BD31-4B8C-83A1-F6EECF244321}">
                <p14:modId xmlns:p14="http://schemas.microsoft.com/office/powerpoint/2010/main" val="2250112429"/>
              </p:ext>
            </p:extLst>
          </p:nvPr>
        </p:nvGraphicFramePr>
        <p:xfrm>
          <a:off x="5115898" y="4528514"/>
          <a:ext cx="2295112" cy="2194560"/>
        </p:xfrm>
        <a:graphic>
          <a:graphicData uri="http://schemas.openxmlformats.org/drawingml/2006/table">
            <a:tbl>
              <a:tblPr firstRow="1" bandRow="1">
                <a:tableStyleId>{073A0DAA-6AF3-43AB-8588-CEC1D06C72B9}</a:tableStyleId>
              </a:tblPr>
              <a:tblGrid>
                <a:gridCol w="827702">
                  <a:extLst>
                    <a:ext uri="{9D8B030D-6E8A-4147-A177-3AD203B41FA5}">
                      <a16:colId xmlns:a16="http://schemas.microsoft.com/office/drawing/2014/main" val="1281356165"/>
                    </a:ext>
                  </a:extLst>
                </a:gridCol>
                <a:gridCol w="1467410">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DISTRICT ADMIN*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sp>
        <p:nvSpPr>
          <p:cNvPr id="3" name="TextBox 2">
            <a:extLst>
              <a:ext uri="{FF2B5EF4-FFF2-40B4-BE49-F238E27FC236}">
                <a16:creationId xmlns:a16="http://schemas.microsoft.com/office/drawing/2014/main" id="{EEF3C853-3085-2ED2-2DFC-6AD4D50FCA8D}"/>
              </a:ext>
            </a:extLst>
          </p:cNvPr>
          <p:cNvSpPr txBox="1"/>
          <p:nvPr/>
        </p:nvSpPr>
        <p:spPr>
          <a:xfrm>
            <a:off x="2721034" y="6760178"/>
            <a:ext cx="4620748" cy="430887"/>
          </a:xfrm>
          <a:prstGeom prst="rect">
            <a:avLst/>
          </a:prstGeom>
          <a:noFill/>
        </p:spPr>
        <p:txBody>
          <a:bodyPr wrap="square" rtlCol="0">
            <a:spAutoFit/>
          </a:bodyPr>
          <a:lstStyle/>
          <a:p>
            <a:r>
              <a:rPr lang="en-US" sz="1100" i="1" dirty="0">
                <a:latin typeface="Tahoma" panose="020B0604030504040204" pitchFamily="34" charset="0"/>
                <a:ea typeface="Tahoma" panose="020B0604030504040204" pitchFamily="34" charset="0"/>
                <a:cs typeface="Tahoma" panose="020B0604030504040204" pitchFamily="34" charset="0"/>
              </a:rPr>
              <a:t>*District Lead and District Admin for academies with district contracts only; Academies w/ district contracts may also add a </a:t>
            </a:r>
            <a:r>
              <a:rPr lang="en-US" sz="1100" b="1" i="1" dirty="0">
                <a:highlight>
                  <a:srgbClr val="EBEA70"/>
                </a:highlight>
                <a:latin typeface="Tahoma" panose="020B0604030504040204" pitchFamily="34" charset="0"/>
                <a:ea typeface="Tahoma" panose="020B0604030504040204" pitchFamily="34" charset="0"/>
                <a:cs typeface="Tahoma" panose="020B0604030504040204" pitchFamily="34" charset="0"/>
              </a:rPr>
              <a:t>CTE Director</a:t>
            </a:r>
            <a:endParaRPr lang="en-US" sz="1100" i="1" dirty="0">
              <a:highlight>
                <a:srgbClr val="EBEA70"/>
              </a:highlight>
              <a:latin typeface="Tahoma" panose="020B0604030504040204" pitchFamily="34" charset="0"/>
              <a:ea typeface="Tahoma" panose="020B0604030504040204" pitchFamily="34" charset="0"/>
              <a:cs typeface="Tahoma" panose="020B0604030504040204" pitchFamily="34" charset="0"/>
            </a:endParaRPr>
          </a:p>
        </p:txBody>
      </p:sp>
      <p:pic>
        <p:nvPicPr>
          <p:cNvPr id="6" name="Picture 5" descr="A green and black logo&#10;&#10;Description automatically generated">
            <a:extLst>
              <a:ext uri="{FF2B5EF4-FFF2-40B4-BE49-F238E27FC236}">
                <a16:creationId xmlns:a16="http://schemas.microsoft.com/office/drawing/2014/main" id="{A28CC154-065F-858E-691C-1BEC968424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
        <p:nvSpPr>
          <p:cNvPr id="8" name="Rectangle 7">
            <a:extLst>
              <a:ext uri="{FF2B5EF4-FFF2-40B4-BE49-F238E27FC236}">
                <a16:creationId xmlns:a16="http://schemas.microsoft.com/office/drawing/2014/main" id="{41EF8A29-2B13-DF69-6BAF-9CD0AE45851B}"/>
              </a:ext>
            </a:extLst>
          </p:cNvPr>
          <p:cNvSpPr/>
          <p:nvPr/>
        </p:nvSpPr>
        <p:spPr>
          <a:xfrm rot="20777810">
            <a:off x="5976691" y="2707987"/>
            <a:ext cx="1559542" cy="1451733"/>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Box 8">
            <a:extLst>
              <a:ext uri="{FF2B5EF4-FFF2-40B4-BE49-F238E27FC236}">
                <a16:creationId xmlns:a16="http://schemas.microsoft.com/office/drawing/2014/main" id="{9276FE30-EF7B-5B91-33A0-1997E288E946}"/>
              </a:ext>
            </a:extLst>
          </p:cNvPr>
          <p:cNvSpPr txBox="1"/>
          <p:nvPr/>
        </p:nvSpPr>
        <p:spPr>
          <a:xfrm rot="20752223">
            <a:off x="6037431" y="2765473"/>
            <a:ext cx="1519823" cy="134522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latin typeface="Tahoma" panose="020B0604030504040204" pitchFamily="34" charset="0"/>
                <a:ea typeface="Calibri" panose="020F0502020204030204" pitchFamily="34" charset="0"/>
                <a:cs typeface="Times New Roman" panose="02020603050405020304" pitchFamily="18" charset="0"/>
              </a:rPr>
              <a:t>NOTE</a:t>
            </a:r>
            <a:r>
              <a:rPr lang="en-US" sz="1200" b="1" dirty="0">
                <a:effectLst/>
                <a:latin typeface="Tahoma" panose="020B0604030504040204" pitchFamily="34" charset="0"/>
                <a:ea typeface="Calibri" panose="020F0502020204030204" pitchFamily="34" charset="0"/>
                <a:cs typeface="Times New Roman" panose="02020603050405020304" pitchFamily="18" charset="0"/>
              </a:rPr>
              <a:t>: </a:t>
            </a:r>
            <a:br>
              <a:rPr lang="en-US" sz="1200" dirty="0">
                <a:effectLst/>
                <a:latin typeface="Tahoma" panose="020B0604030504040204" pitchFamily="34" charset="0"/>
                <a:ea typeface="Calibri" panose="020F0502020204030204" pitchFamily="34" charset="0"/>
                <a:cs typeface="Times New Roman" panose="02020603050405020304" pitchFamily="18" charset="0"/>
              </a:rPr>
            </a:br>
            <a:r>
              <a:rPr lang="en-US" sz="1200" dirty="0">
                <a:latin typeface="Tahoma" panose="020B0604030504040204" pitchFamily="34" charset="0"/>
                <a:ea typeface="Calibri" panose="020F0502020204030204" pitchFamily="34" charset="0"/>
                <a:cs typeface="Times New Roman" panose="02020603050405020304" pitchFamily="18" charset="0"/>
              </a:rPr>
              <a:t>Career Cluster options updated in 2025-26. STEM was removed, double check this field.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2036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2: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Academy Enrollment</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27699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Data fields for the Academy Enrollment form </a:t>
            </a:r>
            <a:r>
              <a:rPr lang="en-US" sz="1200" b="1" u="sng" dirty="0">
                <a:latin typeface="Tahoma" panose="020B0604030504040204" pitchFamily="34" charset="0"/>
                <a:ea typeface="Tahoma" panose="020B0604030504040204" pitchFamily="34" charset="0"/>
                <a:cs typeface="Tahoma" panose="020B0604030504040204" pitchFamily="34" charset="0"/>
              </a:rPr>
              <a:t>automatically populate</a:t>
            </a:r>
            <a:r>
              <a:rPr lang="en-US" sz="1200" dirty="0">
                <a:latin typeface="Tahoma" panose="020B0604030504040204" pitchFamily="34" charset="0"/>
                <a:ea typeface="Tahoma" panose="020B0604030504040204" pitchFamily="34" charset="0"/>
                <a:cs typeface="Tahoma" panose="020B0604030504040204" pitchFamily="34" charset="0"/>
              </a:rPr>
              <a:t> from 2025-2026 SY NAFTrack Educators entries.</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a:extLst>
              <a:ext uri="{FF2B5EF4-FFF2-40B4-BE49-F238E27FC236}">
                <a16:creationId xmlns:a16="http://schemas.microsoft.com/office/drawing/2014/main" id="{03C54115-DE29-4F39-B009-62802736163D}"/>
              </a:ext>
            </a:extLst>
          </p:cNvPr>
          <p:cNvSpPr txBox="1"/>
          <p:nvPr/>
        </p:nvSpPr>
        <p:spPr>
          <a:xfrm>
            <a:off x="6246564" y="1222488"/>
            <a:ext cx="337600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accurate academy assignment for students on the List of Students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cxnSp>
        <p:nvCxnSpPr>
          <p:cNvPr id="31" name="Straight Arrow Connector 30">
            <a:extLst>
              <a:ext uri="{FF2B5EF4-FFF2-40B4-BE49-F238E27FC236}">
                <a16:creationId xmlns:a16="http://schemas.microsoft.com/office/drawing/2014/main" id="{6A933C93-34A1-4DB9-8640-CB75686CD161}"/>
              </a:ext>
            </a:extLst>
          </p:cNvPr>
          <p:cNvCxnSpPr>
            <a:cxnSpLocks/>
          </p:cNvCxnSpPr>
          <p:nvPr/>
        </p:nvCxnSpPr>
        <p:spPr>
          <a:xfrm>
            <a:off x="960045" y="1760280"/>
            <a:ext cx="409575" cy="2665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2711637040"/>
              </p:ext>
            </p:extLst>
          </p:nvPr>
        </p:nvGraphicFramePr>
        <p:xfrm>
          <a:off x="5492511" y="2891803"/>
          <a:ext cx="3844299" cy="2643574"/>
        </p:xfrm>
        <a:graphic>
          <a:graphicData uri="http://schemas.openxmlformats.org/drawingml/2006/table">
            <a:tbl>
              <a:tblPr firstRow="1" bandRow="1">
                <a:tableStyleId>{073A0DAA-6AF3-43AB-8588-CEC1D06C72B9}</a:tableStyleId>
              </a:tblPr>
              <a:tblGrid>
                <a:gridCol w="800016">
                  <a:extLst>
                    <a:ext uri="{9D8B030D-6E8A-4147-A177-3AD203B41FA5}">
                      <a16:colId xmlns:a16="http://schemas.microsoft.com/office/drawing/2014/main" val="1281356165"/>
                    </a:ext>
                  </a:extLst>
                </a:gridCol>
                <a:gridCol w="1003610">
                  <a:extLst>
                    <a:ext uri="{9D8B030D-6E8A-4147-A177-3AD203B41FA5}">
                      <a16:colId xmlns:a16="http://schemas.microsoft.com/office/drawing/2014/main" val="1477720474"/>
                    </a:ext>
                  </a:extLst>
                </a:gridCol>
                <a:gridCol w="1014761">
                  <a:extLst>
                    <a:ext uri="{9D8B030D-6E8A-4147-A177-3AD203B41FA5}">
                      <a16:colId xmlns:a16="http://schemas.microsoft.com/office/drawing/2014/main" val="3961974108"/>
                    </a:ext>
                  </a:extLst>
                </a:gridCol>
                <a:gridCol w="1025912">
                  <a:extLst>
                    <a:ext uri="{9D8B030D-6E8A-4147-A177-3AD203B41FA5}">
                      <a16:colId xmlns:a16="http://schemas.microsoft.com/office/drawing/2014/main" val="3601644543"/>
                    </a:ext>
                  </a:extLst>
                </a:gridCol>
              </a:tblGrid>
              <a:tr h="418534">
                <a:tc>
                  <a:txBody>
                    <a:bodyPr/>
                    <a:lstStyle/>
                    <a:p>
                      <a:pPr algn="ctr"/>
                      <a:r>
                        <a:rPr lang="en-US" sz="1000" b="1" dirty="0">
                          <a:solidFill>
                            <a:schemeClr val="bg1"/>
                          </a:solidFill>
                          <a:latin typeface="Arial Nova" panose="020B0504020202020204" pitchFamily="34" charset="0"/>
                        </a:rPr>
                        <a:t>Student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000" b="1" dirty="0">
                          <a:solidFill>
                            <a:schemeClr val="bg1"/>
                          </a:solidFill>
                          <a:latin typeface="Arial Nova" panose="020B0504020202020204" pitchFamily="34" charset="0"/>
                        </a:rPr>
                        <a:t>Graduation</a:t>
                      </a:r>
                    </a:p>
                    <a:p>
                      <a:pPr algn="ctr"/>
                      <a:r>
                        <a:rPr lang="en-US" sz="1000" b="1" dirty="0">
                          <a:solidFill>
                            <a:schemeClr val="bg1"/>
                          </a:solidFill>
                          <a:latin typeface="Arial Nova" panose="020B0504020202020204" pitchFamily="34" charset="0"/>
                        </a:rPr>
                        <a:t>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000" b="1" dirty="0">
                          <a:solidFill>
                            <a:schemeClr val="bg1"/>
                          </a:solidFill>
                          <a:latin typeface="Arial Nova" panose="020B0504020202020204" pitchFamily="34" charset="0"/>
                        </a:rPr>
                        <a:t>Academy 1 </a:t>
                      </a:r>
                      <a:br>
                        <a:rPr lang="en-US" sz="1000" b="1" dirty="0">
                          <a:solidFill>
                            <a:schemeClr val="bg1"/>
                          </a:solidFill>
                          <a:latin typeface="Arial Nova" panose="020B0504020202020204" pitchFamily="34" charset="0"/>
                        </a:rPr>
                      </a:br>
                      <a:r>
                        <a:rPr lang="en-US" sz="1000" b="1" dirty="0">
                          <a:solidFill>
                            <a:schemeClr val="bg1"/>
                          </a:solidFill>
                          <a:latin typeface="Arial Nova" panose="020B0504020202020204" pitchFamily="34" charset="0"/>
                        </a:rPr>
                        <a:t>AOF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000" b="1" dirty="0">
                          <a:solidFill>
                            <a:schemeClr val="bg1"/>
                          </a:solidFill>
                          <a:latin typeface="Arial Nova" panose="020B0504020202020204" pitchFamily="34" charset="0"/>
                        </a:rPr>
                        <a:t>Academy 2 </a:t>
                      </a:r>
                      <a:br>
                        <a:rPr lang="en-US" sz="1000" b="1" dirty="0">
                          <a:solidFill>
                            <a:schemeClr val="bg1"/>
                          </a:solidFill>
                          <a:latin typeface="Arial Nova" panose="020B0504020202020204" pitchFamily="34" charset="0"/>
                        </a:rPr>
                      </a:br>
                      <a:r>
                        <a:rPr lang="en-US" sz="1000" b="1" dirty="0">
                          <a:solidFill>
                            <a:schemeClr val="bg1"/>
                          </a:solidFill>
                          <a:latin typeface="Arial Nova" panose="020B0504020202020204" pitchFamily="34" charset="0"/>
                        </a:rPr>
                        <a:t>AOIT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ctr"/>
                      <a:r>
                        <a:rPr lang="en-US" sz="1000" b="0" dirty="0">
                          <a:solidFill>
                            <a:schemeClr val="tx1"/>
                          </a:solidFill>
                          <a:latin typeface="Arial Nova" panose="020B0504020202020204" pitchFamily="34" charset="0"/>
                        </a:rPr>
                        <a:t>Student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ctr"/>
                      <a:r>
                        <a:rPr lang="en-US" sz="1000" b="0" dirty="0">
                          <a:solidFill>
                            <a:schemeClr val="tx1"/>
                          </a:solidFill>
                          <a:latin typeface="Arial Nova" panose="020B0504020202020204" pitchFamily="34" charset="0"/>
                        </a:rPr>
                        <a:t>Student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ctr"/>
                      <a:r>
                        <a:rPr lang="en-US" sz="1000" b="0">
                          <a:solidFill>
                            <a:schemeClr val="tx1"/>
                          </a:solidFill>
                          <a:latin typeface="Arial Nova" panose="020B0504020202020204" pitchFamily="34" charset="0"/>
                        </a:rPr>
                        <a:t>Student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ctr"/>
                      <a:r>
                        <a:rPr lang="en-US" sz="1000" b="0" dirty="0">
                          <a:solidFill>
                            <a:schemeClr val="tx1"/>
                          </a:solidFill>
                          <a:latin typeface="Arial Nova" panose="020B0504020202020204" pitchFamily="34" charset="0"/>
                        </a:rPr>
                        <a:t>Student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370840">
                <a:tc>
                  <a:txBody>
                    <a:bodyPr/>
                    <a:lstStyle/>
                    <a:p>
                      <a:pPr algn="ctr"/>
                      <a:r>
                        <a:rPr lang="en-US" sz="1000" b="0">
                          <a:solidFill>
                            <a:schemeClr val="tx1"/>
                          </a:solidFill>
                          <a:latin typeface="Arial Nova" panose="020B0504020202020204" pitchFamily="34" charset="0"/>
                        </a:rPr>
                        <a:t>Student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472292605"/>
                  </a:ext>
                </a:extLst>
              </a:tr>
              <a:tr h="370840">
                <a:tc>
                  <a:txBody>
                    <a:bodyPr/>
                    <a:lstStyle/>
                    <a:p>
                      <a:pPr algn="ctr"/>
                      <a:r>
                        <a:rPr lang="en-US" sz="1000" b="0" dirty="0">
                          <a:solidFill>
                            <a:schemeClr val="tx1"/>
                          </a:solidFill>
                          <a:latin typeface="Arial Nova" panose="020B0504020202020204" pitchFamily="34" charset="0"/>
                        </a:rPr>
                        <a:t>Student 6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36243863"/>
                  </a:ext>
                </a:extLst>
              </a:tr>
            </a:tbl>
          </a:graphicData>
        </a:graphic>
      </p:graphicFrame>
      <p:graphicFrame>
        <p:nvGraphicFramePr>
          <p:cNvPr id="57" name="Table 56">
            <a:extLst>
              <a:ext uri="{FF2B5EF4-FFF2-40B4-BE49-F238E27FC236}">
                <a16:creationId xmlns:a16="http://schemas.microsoft.com/office/drawing/2014/main" id="{5ED5E56C-C794-4639-BA4C-31679E4CCAC7}"/>
              </a:ext>
            </a:extLst>
          </p:cNvPr>
          <p:cNvGraphicFramePr>
            <a:graphicFrameLocks noGrp="1"/>
          </p:cNvGraphicFramePr>
          <p:nvPr>
            <p:extLst>
              <p:ext uri="{D42A27DB-BD31-4B8C-83A1-F6EECF244321}">
                <p14:modId xmlns:p14="http://schemas.microsoft.com/office/powerpoint/2010/main" val="752676166"/>
              </p:ext>
            </p:extLst>
          </p:nvPr>
        </p:nvGraphicFramePr>
        <p:xfrm>
          <a:off x="586076" y="2870766"/>
          <a:ext cx="4667248" cy="4437163"/>
        </p:xfrm>
        <a:graphic>
          <a:graphicData uri="http://schemas.openxmlformats.org/drawingml/2006/table">
            <a:tbl>
              <a:tblPr firstRow="1" firstCol="1" bandRow="1">
                <a:tableStyleId>{F5AB1C69-6EDB-4FF4-983F-18BD219EF322}</a:tableStyleId>
              </a:tblPr>
              <a:tblGrid>
                <a:gridCol w="576081">
                  <a:extLst>
                    <a:ext uri="{9D8B030D-6E8A-4147-A177-3AD203B41FA5}">
                      <a16:colId xmlns:a16="http://schemas.microsoft.com/office/drawing/2014/main" val="1668997910"/>
                    </a:ext>
                  </a:extLst>
                </a:gridCol>
                <a:gridCol w="752475">
                  <a:extLst>
                    <a:ext uri="{9D8B030D-6E8A-4147-A177-3AD203B41FA5}">
                      <a16:colId xmlns:a16="http://schemas.microsoft.com/office/drawing/2014/main" val="1817414005"/>
                    </a:ext>
                  </a:extLst>
                </a:gridCol>
                <a:gridCol w="438150">
                  <a:extLst>
                    <a:ext uri="{9D8B030D-6E8A-4147-A177-3AD203B41FA5}">
                      <a16:colId xmlns:a16="http://schemas.microsoft.com/office/drawing/2014/main" val="954223902"/>
                    </a:ext>
                  </a:extLst>
                </a:gridCol>
                <a:gridCol w="638175">
                  <a:extLst>
                    <a:ext uri="{9D8B030D-6E8A-4147-A177-3AD203B41FA5}">
                      <a16:colId xmlns:a16="http://schemas.microsoft.com/office/drawing/2014/main" val="127401691"/>
                    </a:ext>
                  </a:extLst>
                </a:gridCol>
                <a:gridCol w="590550">
                  <a:extLst>
                    <a:ext uri="{9D8B030D-6E8A-4147-A177-3AD203B41FA5}">
                      <a16:colId xmlns:a16="http://schemas.microsoft.com/office/drawing/2014/main" val="2185098814"/>
                    </a:ext>
                  </a:extLst>
                </a:gridCol>
                <a:gridCol w="647700">
                  <a:extLst>
                    <a:ext uri="{9D8B030D-6E8A-4147-A177-3AD203B41FA5}">
                      <a16:colId xmlns:a16="http://schemas.microsoft.com/office/drawing/2014/main" val="4270918260"/>
                    </a:ext>
                  </a:extLst>
                </a:gridCol>
                <a:gridCol w="447675">
                  <a:extLst>
                    <a:ext uri="{9D8B030D-6E8A-4147-A177-3AD203B41FA5}">
                      <a16:colId xmlns:a16="http://schemas.microsoft.com/office/drawing/2014/main" val="878806244"/>
                    </a:ext>
                  </a:extLst>
                </a:gridCol>
                <a:gridCol w="576442">
                  <a:extLst>
                    <a:ext uri="{9D8B030D-6E8A-4147-A177-3AD203B41FA5}">
                      <a16:colId xmlns:a16="http://schemas.microsoft.com/office/drawing/2014/main" val="678604414"/>
                    </a:ext>
                  </a:extLst>
                </a:gridCol>
              </a:tblGrid>
              <a:tr h="697310">
                <a:tc>
                  <a:txBody>
                    <a:bodyPr/>
                    <a:lstStyle/>
                    <a:p>
                      <a:pPr marL="0" marR="0" algn="ctr">
                        <a:lnSpc>
                          <a:spcPct val="115000"/>
                        </a:lnSpc>
                        <a:spcBef>
                          <a:spcPts val="600"/>
                        </a:spcBef>
                        <a:spcAft>
                          <a:spcPts val="600"/>
                        </a:spcAft>
                      </a:pPr>
                      <a:r>
                        <a:rPr lang="en-US" sz="900" dirty="0">
                          <a:solidFill>
                            <a:schemeClr val="bg1"/>
                          </a:solidFill>
                          <a:effectLst/>
                          <a:latin typeface="Arial Nova" panose="020B0504020202020204" pitchFamily="34" charset="0"/>
                        </a:rPr>
                        <a:t>Grade</a:t>
                      </a:r>
                      <a:endParaRPr lang="en-US" sz="9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900" dirty="0">
                          <a:solidFill>
                            <a:schemeClr val="bg1"/>
                          </a:solidFill>
                          <a:effectLst/>
                          <a:latin typeface="Arial Nova" panose="020B0504020202020204" pitchFamily="34" charset="0"/>
                        </a:rPr>
                        <a:t>Gender</a:t>
                      </a:r>
                      <a:endParaRPr lang="en-US" sz="9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Asian</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Black/ African American</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Hispanic/</a:t>
                      </a:r>
                      <a:br>
                        <a:rPr lang="en-US" sz="800" dirty="0">
                          <a:solidFill>
                            <a:schemeClr val="bg1"/>
                          </a:solidFill>
                          <a:effectLst/>
                          <a:latin typeface="Arial Nova" panose="020B0504020202020204" pitchFamily="34" charset="0"/>
                        </a:rPr>
                      </a:br>
                      <a:r>
                        <a:rPr lang="en-US" sz="800" dirty="0">
                          <a:solidFill>
                            <a:schemeClr val="bg1"/>
                          </a:solidFill>
                          <a:effectLst/>
                          <a:latin typeface="Arial Nova" panose="020B0504020202020204" pitchFamily="34" charset="0"/>
                        </a:rPr>
                        <a:t>Latino</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Native American/</a:t>
                      </a:r>
                      <a:br>
                        <a:rPr lang="en-US" sz="800" dirty="0">
                          <a:solidFill>
                            <a:schemeClr val="bg1"/>
                          </a:solidFill>
                          <a:effectLst/>
                          <a:latin typeface="Arial Nova" panose="020B0504020202020204" pitchFamily="34" charset="0"/>
                        </a:rPr>
                      </a:br>
                      <a:r>
                        <a:rPr lang="en-US" sz="800" dirty="0">
                          <a:solidFill>
                            <a:schemeClr val="bg1"/>
                          </a:solidFill>
                          <a:effectLst/>
                          <a:latin typeface="Arial Nova" panose="020B0504020202020204" pitchFamily="34" charset="0"/>
                        </a:rPr>
                        <a:t>Alaska Native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Other/Multi Racial</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Pacific Islander</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1681674212"/>
                  </a:ext>
                </a:extLst>
              </a:tr>
              <a:tr h="204608">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9th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537116030"/>
                  </a:ext>
                </a:extLst>
              </a:tr>
              <a:tr h="209550">
                <a:tc vMerge="1">
                  <a:txBody>
                    <a:bodyPr/>
                    <a:lstStyle/>
                    <a:p>
                      <a:endParaRPr lang="en-US"/>
                    </a:p>
                  </a:txBody>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Female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18646279"/>
                  </a:ext>
                </a:extLst>
              </a:tr>
              <a:tr h="347345">
                <a:tc vMerge="1">
                  <a:txBody>
                    <a:bodyPr/>
                    <a:lstStyle/>
                    <a:p>
                      <a:endParaRPr lang="en-US"/>
                    </a:p>
                  </a:txBody>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984300572"/>
                  </a:ext>
                </a:extLst>
              </a:tr>
              <a:tr h="203622">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946052624"/>
                  </a:ext>
                </a:extLst>
              </a:tr>
              <a:tr h="186055">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10th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293692722"/>
                  </a:ext>
                </a:extLst>
              </a:tr>
              <a:tr h="190500">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Female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795572026"/>
                  </a:ext>
                </a:extLst>
              </a:tr>
              <a:tr h="347345">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438399924"/>
                  </a:ext>
                </a:extLst>
              </a:tr>
              <a:tr h="197306">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836237439"/>
                  </a:ext>
                </a:extLst>
              </a:tr>
              <a:tr h="195580">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11th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Male</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014849535"/>
                  </a:ext>
                </a:extLst>
              </a:tr>
              <a:tr h="190500">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Female</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99777642"/>
                  </a:ext>
                </a:extLst>
              </a:tr>
              <a:tr h="347345">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647967818"/>
                  </a:ext>
                </a:extLst>
              </a:tr>
              <a:tr h="195770">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61423605"/>
                  </a:ext>
                </a:extLst>
              </a:tr>
              <a:tr h="186055">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12th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17533268"/>
                  </a:ext>
                </a:extLst>
              </a:tr>
              <a:tr h="190500">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Female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37090818"/>
                  </a:ext>
                </a:extLst>
              </a:tr>
              <a:tr h="347345">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407901990"/>
                  </a:ext>
                </a:extLst>
              </a:tr>
              <a:tr h="200427">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071012301"/>
                  </a:ext>
                </a:extLst>
              </a:tr>
            </a:tbl>
          </a:graphicData>
        </a:graphic>
      </p:graphicFrame>
      <p:sp>
        <p:nvSpPr>
          <p:cNvPr id="59" name="TextBox 58">
            <a:extLst>
              <a:ext uri="{FF2B5EF4-FFF2-40B4-BE49-F238E27FC236}">
                <a16:creationId xmlns:a16="http://schemas.microsoft.com/office/drawing/2014/main" id="{0F5EEB2F-44A2-43D4-815E-AC9D5A909909}"/>
              </a:ext>
            </a:extLst>
          </p:cNvPr>
          <p:cNvSpPr txBox="1"/>
          <p:nvPr/>
        </p:nvSpPr>
        <p:spPr>
          <a:xfrm>
            <a:off x="586076" y="1237810"/>
            <a:ext cx="28207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accurate academy student totals on the Student Totals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cxnSp>
        <p:nvCxnSpPr>
          <p:cNvPr id="60" name="Straight Arrow Connector 59">
            <a:extLst>
              <a:ext uri="{FF2B5EF4-FFF2-40B4-BE49-F238E27FC236}">
                <a16:creationId xmlns:a16="http://schemas.microsoft.com/office/drawing/2014/main" id="{4065DEF0-0D98-4B86-B44F-F341BB6301F3}"/>
              </a:ext>
            </a:extLst>
          </p:cNvPr>
          <p:cNvCxnSpPr>
            <a:cxnSpLocks/>
          </p:cNvCxnSpPr>
          <p:nvPr/>
        </p:nvCxnSpPr>
        <p:spPr>
          <a:xfrm flipH="1">
            <a:off x="6408011" y="1680221"/>
            <a:ext cx="503841" cy="3478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40CBF179-E66B-435B-5F02-AB3E540FF120}"/>
              </a:ext>
            </a:extLst>
          </p:cNvPr>
          <p:cNvPicPr>
            <a:picLocks noChangeAspect="1"/>
          </p:cNvPicPr>
          <p:nvPr/>
        </p:nvPicPr>
        <p:blipFill rotWithShape="1">
          <a:blip r:embed="rId3"/>
          <a:srcRect l="36350" t="7024"/>
          <a:stretch/>
        </p:blipFill>
        <p:spPr>
          <a:xfrm>
            <a:off x="586076" y="2097843"/>
            <a:ext cx="9119899" cy="540292"/>
          </a:xfrm>
          <a:prstGeom prst="rect">
            <a:avLst/>
          </a:prstGeom>
        </p:spPr>
      </p:pic>
      <p:sp>
        <p:nvSpPr>
          <p:cNvPr id="19" name="Rectangle 18">
            <a:extLst>
              <a:ext uri="{FF2B5EF4-FFF2-40B4-BE49-F238E27FC236}">
                <a16:creationId xmlns:a16="http://schemas.microsoft.com/office/drawing/2014/main" id="{3F1290AF-A414-135F-1BE7-20F45E406BAE}"/>
              </a:ext>
            </a:extLst>
          </p:cNvPr>
          <p:cNvSpPr/>
          <p:nvPr/>
        </p:nvSpPr>
        <p:spPr>
          <a:xfrm rot="20561350">
            <a:off x="5654993" y="5941364"/>
            <a:ext cx="1474407" cy="1316548"/>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 Box 16">
            <a:extLst>
              <a:ext uri="{FF2B5EF4-FFF2-40B4-BE49-F238E27FC236}">
                <a16:creationId xmlns:a16="http://schemas.microsoft.com/office/drawing/2014/main" id="{CC615864-8380-4BBD-BE71-0D8848FE8DA7}"/>
              </a:ext>
            </a:extLst>
          </p:cNvPr>
          <p:cNvSpPr txBox="1"/>
          <p:nvPr/>
        </p:nvSpPr>
        <p:spPr>
          <a:xfrm rot="20537556">
            <a:off x="5651440" y="5965040"/>
            <a:ext cx="1533264" cy="128386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effectLst/>
                <a:latin typeface="Tahoma" panose="020B0604030504040204" pitchFamily="34" charset="0"/>
                <a:ea typeface="Tahoma" panose="020B0604030504040204" pitchFamily="34" charset="0"/>
                <a:cs typeface="Tahoma" panose="020B0604030504040204" pitchFamily="34" charset="0"/>
              </a:rPr>
              <a:t>NOTE: </a:t>
            </a:r>
            <a:br>
              <a:rPr lang="en-US" sz="1200" b="1" dirty="0">
                <a:effectLst/>
                <a:latin typeface="Tahoma" panose="020B0604030504040204" pitchFamily="34" charset="0"/>
                <a:ea typeface="Tahoma" panose="020B0604030504040204" pitchFamily="34" charset="0"/>
                <a:cs typeface="Tahoma" panose="020B0604030504040204" pitchFamily="34" charset="0"/>
              </a:rPr>
            </a:br>
            <a:r>
              <a:rPr lang="en-US" sz="1200" dirty="0">
                <a:effectLst/>
                <a:latin typeface="Tahoma" panose="020B0604030504040204" pitchFamily="34" charset="0"/>
                <a:ea typeface="Tahoma" panose="020B0604030504040204" pitchFamily="34" charset="0"/>
                <a:cs typeface="Tahoma" panose="020B0604030504040204" pitchFamily="34" charset="0"/>
              </a:rPr>
              <a:t>Correction required for this form are made in </a:t>
            </a:r>
            <a:r>
              <a:rPr lang="en-US" sz="1200" dirty="0" err="1">
                <a:effectLst/>
                <a:latin typeface="Tahoma" panose="020B0604030504040204" pitchFamily="34" charset="0"/>
                <a:ea typeface="Tahoma" panose="020B0604030504040204" pitchFamily="34" charset="0"/>
                <a:cs typeface="Tahoma" panose="020B0604030504040204" pitchFamily="34" charset="0"/>
              </a:rPr>
              <a:t>NAFTrack</a:t>
            </a:r>
            <a:r>
              <a:rPr lang="en-US" sz="1200" dirty="0">
                <a:effectLst/>
                <a:latin typeface="Tahoma" panose="020B0604030504040204" pitchFamily="34" charset="0"/>
                <a:ea typeface="Tahoma" panose="020B0604030504040204" pitchFamily="34" charset="0"/>
                <a:cs typeface="Tahoma" panose="020B0604030504040204" pitchFamily="34" charset="0"/>
              </a:rPr>
              <a:t> Educators.</a:t>
            </a:r>
          </a:p>
          <a:p>
            <a:pPr marL="0" marR="0">
              <a:lnSpc>
                <a:spcPct val="115000"/>
              </a:lnSpc>
              <a:spcBef>
                <a:spcPts val="0"/>
              </a:spcBef>
              <a:spcAft>
                <a:spcPts val="1000"/>
              </a:spcAft>
            </a:pPr>
            <a:r>
              <a:rPr lang="en-US" sz="1100" dirty="0">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green and black logo&#10;&#10;Description automatically generated">
            <a:extLst>
              <a:ext uri="{FF2B5EF4-FFF2-40B4-BE49-F238E27FC236}">
                <a16:creationId xmlns:a16="http://schemas.microsoft.com/office/drawing/2014/main" id="{A207A5D2-0F96-04A8-8F70-CC54603AA9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
        <p:nvSpPr>
          <p:cNvPr id="3" name="TextBox 2">
            <a:extLst>
              <a:ext uri="{FF2B5EF4-FFF2-40B4-BE49-F238E27FC236}">
                <a16:creationId xmlns:a16="http://schemas.microsoft.com/office/drawing/2014/main" id="{3C14FB8C-687A-5C6B-8486-09EE6217A0C2}"/>
              </a:ext>
            </a:extLst>
          </p:cNvPr>
          <p:cNvSpPr txBox="1"/>
          <p:nvPr/>
        </p:nvSpPr>
        <p:spPr>
          <a:xfrm>
            <a:off x="7210279" y="5802294"/>
            <a:ext cx="2694561" cy="892552"/>
          </a:xfrm>
          <a:prstGeom prst="rect">
            <a:avLst/>
          </a:prstGeom>
          <a:noFill/>
        </p:spPr>
        <p:txBody>
          <a:bodyPr wrap="square" rtlCol="0">
            <a:spAutoFit/>
          </a:bodyPr>
          <a:lstStyle/>
          <a:p>
            <a:r>
              <a:rPr lang="en-US" sz="1100" b="1" dirty="0">
                <a:highlight>
                  <a:srgbClr val="EBEA70"/>
                </a:highlight>
                <a:latin typeface="Tahoma" panose="020B0604030504040204" pitchFamily="34" charset="0"/>
                <a:ea typeface="Tahoma" panose="020B0604030504040204" pitchFamily="34" charset="0"/>
                <a:cs typeface="Tahoma" panose="020B0604030504040204" pitchFamily="34" charset="0"/>
              </a:rPr>
              <a:t>Data point ADDED in 2024-2025:</a:t>
            </a:r>
          </a:p>
          <a:p>
            <a:endParaRPr lang="en-US" sz="800" b="1" dirty="0">
              <a:highlight>
                <a:srgbClr val="EBEA70"/>
              </a:highlight>
              <a:latin typeface="Tahoma" panose="020B0604030504040204" pitchFamily="34" charset="0"/>
              <a:ea typeface="Tahoma" panose="020B0604030504040204" pitchFamily="34" charset="0"/>
              <a:cs typeface="Tahoma" panose="020B0604030504040204" pitchFamily="34" charset="0"/>
            </a:endParaRPr>
          </a:p>
          <a:p>
            <a:pPr marL="228600" indent="-228600">
              <a:buFont typeface="Wingdings" panose="05000000000000000000" pitchFamily="2" charset="2"/>
              <a:buChar char="ü"/>
            </a:pPr>
            <a:r>
              <a:rPr lang="en-US" sz="1100" b="1" dirty="0">
                <a:highlight>
                  <a:srgbClr val="EBEA70"/>
                </a:highlight>
                <a:latin typeface="Tahoma" panose="020B0604030504040204" pitchFamily="34" charset="0"/>
                <a:ea typeface="Tahoma" panose="020B0604030504040204" pitchFamily="34" charset="0"/>
                <a:cs typeface="Tahoma" panose="020B0604030504040204" pitchFamily="34" charset="0"/>
              </a:rPr>
              <a:t>Academy uses a lottery system for academy enrollment. </a:t>
            </a:r>
            <a:br>
              <a:rPr lang="en-US" sz="1100" b="1" dirty="0">
                <a:highlight>
                  <a:srgbClr val="EBEA70"/>
                </a:highlight>
                <a:latin typeface="Tahoma" panose="020B0604030504040204" pitchFamily="34" charset="0"/>
                <a:ea typeface="Tahoma" panose="020B0604030504040204" pitchFamily="34" charset="0"/>
                <a:cs typeface="Tahoma" panose="020B0604030504040204" pitchFamily="34" charset="0"/>
              </a:rPr>
            </a:br>
            <a:r>
              <a:rPr lang="en-US" sz="1100" b="1" dirty="0">
                <a:latin typeface="Tahoma" panose="020B0604030504040204" pitchFamily="34" charset="0"/>
                <a:ea typeface="Tahoma" panose="020B0604030504040204" pitchFamily="34" charset="0"/>
                <a:cs typeface="Tahoma" panose="020B0604030504040204" pitchFamily="34" charset="0"/>
                <a:sym typeface="Wingdings" panose="05000000000000000000" pitchFamily="2" charset="2"/>
              </a:rPr>
              <a:t> yes    no</a:t>
            </a:r>
            <a:endParaRPr lang="en-US" sz="1100" b="1" dirty="0">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B1C7A20E-1862-2B2A-4D70-B08B77467B79}"/>
              </a:ext>
            </a:extLst>
          </p:cNvPr>
          <p:cNvPicPr>
            <a:picLocks noChangeAspect="1"/>
          </p:cNvPicPr>
          <p:nvPr/>
        </p:nvPicPr>
        <p:blipFill>
          <a:blip r:embed="rId5"/>
          <a:srcRect t="5918"/>
          <a:stretch>
            <a:fillRect/>
          </a:stretch>
        </p:blipFill>
        <p:spPr>
          <a:xfrm>
            <a:off x="619996" y="2173814"/>
            <a:ext cx="1700977" cy="431171"/>
          </a:xfrm>
          <a:prstGeom prst="rect">
            <a:avLst/>
          </a:prstGeom>
        </p:spPr>
      </p:pic>
      <p:pic>
        <p:nvPicPr>
          <p:cNvPr id="10" name="Picture 9">
            <a:extLst>
              <a:ext uri="{FF2B5EF4-FFF2-40B4-BE49-F238E27FC236}">
                <a16:creationId xmlns:a16="http://schemas.microsoft.com/office/drawing/2014/main" id="{D257D67D-0D1E-2518-3156-4D6681B54B68}"/>
              </a:ext>
            </a:extLst>
          </p:cNvPr>
          <p:cNvPicPr>
            <a:picLocks noChangeAspect="1"/>
          </p:cNvPicPr>
          <p:nvPr/>
        </p:nvPicPr>
        <p:blipFill>
          <a:blip r:embed="rId6"/>
          <a:stretch>
            <a:fillRect/>
          </a:stretch>
        </p:blipFill>
        <p:spPr>
          <a:xfrm>
            <a:off x="5396075" y="2141886"/>
            <a:ext cx="1700977" cy="419082"/>
          </a:xfrm>
          <a:prstGeom prst="rect">
            <a:avLst/>
          </a:prstGeom>
        </p:spPr>
      </p:pic>
    </p:spTree>
    <p:extLst>
      <p:ext uri="{BB962C8B-B14F-4D97-AF65-F5344CB8AC3E}">
        <p14:creationId xmlns:p14="http://schemas.microsoft.com/office/powerpoint/2010/main" val="327680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a:t>
            </a:r>
            <a:r>
              <a:rPr lang="en-US" sz="1600" dirty="0">
                <a:solidFill>
                  <a:srgbClr val="334155"/>
                </a:solidFill>
                <a:latin typeface="Tahoma" panose="020B0604030504040204" pitchFamily="34" charset="0"/>
                <a:ea typeface="Calibri" panose="020F0502020204030204" pitchFamily="34" charset="0"/>
                <a:cs typeface="Times New Roman" panose="02020603050405020304" pitchFamily="18" charset="0"/>
              </a:rPr>
              <a:t>3</a:t>
            </a:r>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High School Enrollment</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Enter the </a:t>
            </a:r>
            <a:r>
              <a:rPr lang="en-US" sz="1200" b="1" dirty="0">
                <a:latin typeface="Tahoma" panose="020B0604030504040204" pitchFamily="34" charset="0"/>
                <a:ea typeface="Tahoma" panose="020B0604030504040204" pitchFamily="34" charset="0"/>
                <a:cs typeface="Tahoma" panose="020B0604030504040204" pitchFamily="34" charset="0"/>
              </a:rPr>
              <a:t>student counts </a:t>
            </a:r>
            <a:r>
              <a:rPr lang="en-US" sz="1200" dirty="0">
                <a:latin typeface="Tahoma" panose="020B0604030504040204" pitchFamily="34" charset="0"/>
                <a:ea typeface="Tahoma" panose="020B0604030504040204" pitchFamily="34" charset="0"/>
                <a:cs typeface="Tahoma" panose="020B0604030504040204" pitchFamily="34" charset="0"/>
              </a:rPr>
              <a:t>for each grade level and </a:t>
            </a:r>
            <a:r>
              <a:rPr lang="en-US" sz="1200" b="1" dirty="0">
                <a:latin typeface="Tahoma" panose="020B0604030504040204" pitchFamily="34" charset="0"/>
                <a:ea typeface="Tahoma" panose="020B0604030504040204" pitchFamily="34" charset="0"/>
                <a:cs typeface="Tahoma" panose="020B0604030504040204" pitchFamily="34" charset="0"/>
              </a:rPr>
              <a:t>school-wide percentages </a:t>
            </a:r>
            <a:r>
              <a:rPr lang="en-US" sz="1200" dirty="0">
                <a:latin typeface="Tahoma" panose="020B0604030504040204" pitchFamily="34" charset="0"/>
                <a:ea typeface="Tahoma" panose="020B0604030504040204" pitchFamily="34" charset="0"/>
                <a:cs typeface="Tahoma" panose="020B0604030504040204" pitchFamily="34" charset="0"/>
              </a:rPr>
              <a:t>for race/ethnicity, gender, free/reduced lunch, and English Language Learner (ELL) demographic fields for the 2025-2026 SY.</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974107473"/>
              </p:ext>
            </p:extLst>
          </p:nvPr>
        </p:nvGraphicFramePr>
        <p:xfrm>
          <a:off x="647948" y="1700592"/>
          <a:ext cx="2447737" cy="1854200"/>
        </p:xfrm>
        <a:graphic>
          <a:graphicData uri="http://schemas.openxmlformats.org/drawingml/2006/table">
            <a:tbl>
              <a:tblPr firstRow="1" bandRow="1">
                <a:tableStyleId>{073A0DAA-6AF3-43AB-8588-CEC1D06C72B9}</a:tableStyleId>
              </a:tblPr>
              <a:tblGrid>
                <a:gridCol w="1085718">
                  <a:extLst>
                    <a:ext uri="{9D8B030D-6E8A-4147-A177-3AD203B41FA5}">
                      <a16:colId xmlns:a16="http://schemas.microsoft.com/office/drawing/2014/main" val="1281356165"/>
                    </a:ext>
                  </a:extLst>
                </a:gridCol>
                <a:gridCol w="1362019">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Student Count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9</a:t>
                      </a:r>
                      <a:r>
                        <a:rPr lang="en-US" sz="1200" b="0" baseline="30000" dirty="0">
                          <a:solidFill>
                            <a:schemeClr val="tx1"/>
                          </a:solidFill>
                          <a:latin typeface="Arial Nova" panose="020B0504020202020204" pitchFamily="34" charset="0"/>
                        </a:rPr>
                        <a:t>th </a:t>
                      </a:r>
                      <a:r>
                        <a:rPr lang="en-US" sz="1200" b="0" dirty="0">
                          <a:solidFill>
                            <a:schemeClr val="tx1"/>
                          </a:solidFill>
                          <a:latin typeface="Arial Nova" panose="020B0504020202020204" pitchFamily="34" charset="0"/>
                        </a:rPr>
                        <a:t>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a:solidFill>
                            <a:schemeClr val="tx1"/>
                          </a:solidFill>
                          <a:latin typeface="Arial Nova" panose="020B0504020202020204" pitchFamily="34" charset="0"/>
                        </a:rPr>
                        <a:t>10</a:t>
                      </a:r>
                      <a:r>
                        <a:rPr lang="en-US" sz="1200" b="0" baseline="30000">
                          <a:solidFill>
                            <a:schemeClr val="tx1"/>
                          </a:solidFill>
                          <a:latin typeface="Arial Nova" panose="020B0504020202020204" pitchFamily="34" charset="0"/>
                        </a:rPr>
                        <a:t>th</a:t>
                      </a:r>
                      <a:r>
                        <a:rPr lang="en-US" sz="1200" b="0">
                          <a:solidFill>
                            <a:schemeClr val="tx1"/>
                          </a:solidFill>
                          <a:latin typeface="Arial Nova" panose="020B0504020202020204" pitchFamily="34" charset="0"/>
                        </a:rPr>
                        <a:t> 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r>
                        <a:rPr lang="en-US" sz="1200" b="0">
                          <a:solidFill>
                            <a:schemeClr val="tx1"/>
                          </a:solidFill>
                          <a:latin typeface="Arial Nova" panose="020B0504020202020204" pitchFamily="34" charset="0"/>
                        </a:rPr>
                        <a:t>11</a:t>
                      </a:r>
                      <a:r>
                        <a:rPr lang="en-US" sz="1200" b="0" baseline="30000">
                          <a:solidFill>
                            <a:schemeClr val="tx1"/>
                          </a:solidFill>
                          <a:latin typeface="Arial Nova" panose="020B0504020202020204" pitchFamily="34" charset="0"/>
                        </a:rPr>
                        <a:t>th</a:t>
                      </a:r>
                      <a:r>
                        <a:rPr lang="en-US" sz="1200" b="0">
                          <a:solidFill>
                            <a:schemeClr val="tx1"/>
                          </a:solidFill>
                          <a:latin typeface="Arial Nova" panose="020B0504020202020204" pitchFamily="34" charset="0"/>
                        </a:rPr>
                        <a:t> 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l"/>
                      <a:r>
                        <a:rPr lang="en-US" sz="1200" b="0">
                          <a:solidFill>
                            <a:schemeClr val="tx1"/>
                          </a:solidFill>
                          <a:latin typeface="Arial Nova" panose="020B0504020202020204" pitchFamily="34" charset="0"/>
                        </a:rPr>
                        <a:t>12</a:t>
                      </a:r>
                      <a:r>
                        <a:rPr lang="en-US" sz="1200" b="0" baseline="30000">
                          <a:solidFill>
                            <a:schemeClr val="tx1"/>
                          </a:solidFill>
                          <a:latin typeface="Arial Nova" panose="020B0504020202020204" pitchFamily="34" charset="0"/>
                        </a:rPr>
                        <a:t>th</a:t>
                      </a:r>
                      <a:r>
                        <a:rPr lang="en-US" sz="1200" b="0">
                          <a:solidFill>
                            <a:schemeClr val="tx1"/>
                          </a:solidFill>
                          <a:latin typeface="Arial Nova" panose="020B0504020202020204" pitchFamily="34" charset="0"/>
                        </a:rPr>
                        <a:t> 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3" name="Table 32">
            <a:extLst>
              <a:ext uri="{FF2B5EF4-FFF2-40B4-BE49-F238E27FC236}">
                <a16:creationId xmlns:a16="http://schemas.microsoft.com/office/drawing/2014/main" id="{6006AE8A-CB53-44EE-B9BB-3B190B07B469}"/>
              </a:ext>
            </a:extLst>
          </p:cNvPr>
          <p:cNvGraphicFramePr>
            <a:graphicFrameLocks noGrp="1"/>
          </p:cNvGraphicFramePr>
          <p:nvPr>
            <p:extLst>
              <p:ext uri="{D42A27DB-BD31-4B8C-83A1-F6EECF244321}">
                <p14:modId xmlns:p14="http://schemas.microsoft.com/office/powerpoint/2010/main" val="787632699"/>
              </p:ext>
            </p:extLst>
          </p:nvPr>
        </p:nvGraphicFramePr>
        <p:xfrm>
          <a:off x="3592450" y="1700592"/>
          <a:ext cx="2609030" cy="3225800"/>
        </p:xfrm>
        <a:graphic>
          <a:graphicData uri="http://schemas.openxmlformats.org/drawingml/2006/table">
            <a:tbl>
              <a:tblPr firstRow="1" bandRow="1">
                <a:tableStyleId>{073A0DAA-6AF3-43AB-8588-CEC1D06C72B9}</a:tableStyleId>
              </a:tblPr>
              <a:tblGrid>
                <a:gridCol w="1370105">
                  <a:extLst>
                    <a:ext uri="{9D8B030D-6E8A-4147-A177-3AD203B41FA5}">
                      <a16:colId xmlns:a16="http://schemas.microsoft.com/office/drawing/2014/main" val="1281356165"/>
                    </a:ext>
                  </a:extLst>
                </a:gridCol>
                <a:gridCol w="1238925">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Race/Ethnicity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Percentage*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Asian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a:solidFill>
                            <a:schemeClr val="tx1"/>
                          </a:solidFill>
                          <a:latin typeface="Arial Nova" panose="020B0504020202020204" pitchFamily="34" charset="0"/>
                        </a:rPr>
                        <a:t>Black/African </a:t>
                      </a:r>
                    </a:p>
                    <a:p>
                      <a:pPr algn="l"/>
                      <a:r>
                        <a:rPr lang="en-US" sz="1200" b="0">
                          <a:solidFill>
                            <a:schemeClr val="tx1"/>
                          </a:solidFill>
                          <a:latin typeface="Arial Nova" panose="020B0504020202020204" pitchFamily="34" charset="0"/>
                        </a:rPr>
                        <a:t>American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r>
                        <a:rPr lang="en-US" sz="1200" b="0">
                          <a:solidFill>
                            <a:schemeClr val="tx1"/>
                          </a:solidFill>
                          <a:latin typeface="Arial Nova" panose="020B0504020202020204" pitchFamily="34" charset="0"/>
                        </a:rPr>
                        <a:t>Hispanic/Latino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l"/>
                      <a:r>
                        <a:rPr lang="en-US" sz="1200" b="0">
                          <a:solidFill>
                            <a:schemeClr val="tx1"/>
                          </a:solidFill>
                          <a:latin typeface="Arial Nova" panose="020B0504020202020204" pitchFamily="34" charset="0"/>
                        </a:rPr>
                        <a:t>Native American/</a:t>
                      </a:r>
                    </a:p>
                    <a:p>
                      <a:pPr algn="l"/>
                      <a:r>
                        <a:rPr lang="en-US" sz="1200" b="0">
                          <a:solidFill>
                            <a:schemeClr val="tx1"/>
                          </a:solidFill>
                          <a:latin typeface="Arial Nova" panose="020B0504020202020204" pitchFamily="34" charset="0"/>
                        </a:rPr>
                        <a:t>Alaska Native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370840">
                <a:tc>
                  <a:txBody>
                    <a:bodyPr/>
                    <a:lstStyle/>
                    <a:p>
                      <a:pPr algn="l"/>
                      <a:r>
                        <a:rPr lang="en-US" sz="1200" b="0">
                          <a:solidFill>
                            <a:schemeClr val="tx1"/>
                          </a:solidFill>
                          <a:latin typeface="Arial Nova" panose="020B0504020202020204" pitchFamily="34" charset="0"/>
                        </a:rPr>
                        <a:t>Other/</a:t>
                      </a:r>
                    </a:p>
                    <a:p>
                      <a:pPr algn="l"/>
                      <a:r>
                        <a:rPr lang="en-US" sz="1200" b="0">
                          <a:solidFill>
                            <a:schemeClr val="tx1"/>
                          </a:solidFill>
                          <a:latin typeface="Arial Nova" panose="020B0504020202020204" pitchFamily="34" charset="0"/>
                        </a:rPr>
                        <a:t>Multi-Racial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88859872"/>
                  </a:ext>
                </a:extLst>
              </a:tr>
              <a:tr h="370840">
                <a:tc>
                  <a:txBody>
                    <a:bodyPr/>
                    <a:lstStyle/>
                    <a:p>
                      <a:pPr algn="l"/>
                      <a:r>
                        <a:rPr lang="en-US" sz="1200" b="0">
                          <a:solidFill>
                            <a:schemeClr val="tx1"/>
                          </a:solidFill>
                          <a:latin typeface="Arial Nova" panose="020B0504020202020204" pitchFamily="34" charset="0"/>
                        </a:rPr>
                        <a:t>Pacific Islander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60180820"/>
                  </a:ext>
                </a:extLst>
              </a:tr>
              <a:tr h="370840">
                <a:tc>
                  <a:txBody>
                    <a:bodyPr/>
                    <a:lstStyle/>
                    <a:p>
                      <a:pPr algn="l"/>
                      <a:r>
                        <a:rPr lang="en-US" sz="1200" b="0" dirty="0">
                          <a:solidFill>
                            <a:schemeClr val="tx1"/>
                          </a:solidFill>
                          <a:latin typeface="Arial Nova" panose="020B0504020202020204" pitchFamily="34" charset="0"/>
                        </a:rPr>
                        <a:t>White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248612381"/>
                  </a:ext>
                </a:extLst>
              </a:tr>
            </a:tbl>
          </a:graphicData>
        </a:graphic>
      </p:graphicFrame>
      <p:graphicFrame>
        <p:nvGraphicFramePr>
          <p:cNvPr id="34" name="Table 33">
            <a:extLst>
              <a:ext uri="{FF2B5EF4-FFF2-40B4-BE49-F238E27FC236}">
                <a16:creationId xmlns:a16="http://schemas.microsoft.com/office/drawing/2014/main" id="{2F3C7D6D-3153-41AE-90C4-467A1F1A3378}"/>
              </a:ext>
            </a:extLst>
          </p:cNvPr>
          <p:cNvGraphicFramePr>
            <a:graphicFrameLocks noGrp="1"/>
          </p:cNvGraphicFramePr>
          <p:nvPr>
            <p:extLst>
              <p:ext uri="{D42A27DB-BD31-4B8C-83A1-F6EECF244321}">
                <p14:modId xmlns:p14="http://schemas.microsoft.com/office/powerpoint/2010/main" val="3579378225"/>
              </p:ext>
            </p:extLst>
          </p:nvPr>
        </p:nvGraphicFramePr>
        <p:xfrm>
          <a:off x="6698245" y="1704206"/>
          <a:ext cx="2609030" cy="1569720"/>
        </p:xfrm>
        <a:graphic>
          <a:graphicData uri="http://schemas.openxmlformats.org/drawingml/2006/table">
            <a:tbl>
              <a:tblPr firstRow="1" bandRow="1">
                <a:tableStyleId>{073A0DAA-6AF3-43AB-8588-CEC1D06C72B9}</a:tableStyleId>
              </a:tblPr>
              <a:tblGrid>
                <a:gridCol w="1541242">
                  <a:extLst>
                    <a:ext uri="{9D8B030D-6E8A-4147-A177-3AD203B41FA5}">
                      <a16:colId xmlns:a16="http://schemas.microsoft.com/office/drawing/2014/main" val="1281356165"/>
                    </a:ext>
                  </a:extLst>
                </a:gridCol>
                <a:gridCol w="1067788">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Gender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Percentage*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Female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dirty="0">
                          <a:solidFill>
                            <a:schemeClr val="tx1"/>
                          </a:solidFill>
                          <a:latin typeface="Arial Nova" panose="020B0504020202020204" pitchFamily="34" charset="0"/>
                        </a:rPr>
                        <a:t>Male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r>
                        <a:rPr lang="en-US" sz="1200" b="0" dirty="0">
                          <a:solidFill>
                            <a:schemeClr val="tx1"/>
                          </a:solidFill>
                          <a:latin typeface="Arial Nova" panose="020B0504020202020204" pitchFamily="34" charset="0"/>
                        </a:rPr>
                        <a:t>Gender Nonconforming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graphicFrame>
        <p:nvGraphicFramePr>
          <p:cNvPr id="35" name="Table 34">
            <a:extLst>
              <a:ext uri="{FF2B5EF4-FFF2-40B4-BE49-F238E27FC236}">
                <a16:creationId xmlns:a16="http://schemas.microsoft.com/office/drawing/2014/main" id="{AE1F4FA8-FA51-41D3-B0FE-70B2445BF021}"/>
              </a:ext>
            </a:extLst>
          </p:cNvPr>
          <p:cNvGraphicFramePr>
            <a:graphicFrameLocks noGrp="1"/>
          </p:cNvGraphicFramePr>
          <p:nvPr>
            <p:extLst>
              <p:ext uri="{D42A27DB-BD31-4B8C-83A1-F6EECF244321}">
                <p14:modId xmlns:p14="http://schemas.microsoft.com/office/powerpoint/2010/main" val="2474582823"/>
              </p:ext>
            </p:extLst>
          </p:nvPr>
        </p:nvGraphicFramePr>
        <p:xfrm>
          <a:off x="6698245" y="3554792"/>
          <a:ext cx="2609030" cy="1285240"/>
        </p:xfrm>
        <a:graphic>
          <a:graphicData uri="http://schemas.openxmlformats.org/drawingml/2006/table">
            <a:tbl>
              <a:tblPr firstRow="1" bandRow="1">
                <a:tableStyleId>{073A0DAA-6AF3-43AB-8588-CEC1D06C72B9}</a:tableStyleId>
              </a:tblPr>
              <a:tblGrid>
                <a:gridCol w="1540880">
                  <a:extLst>
                    <a:ext uri="{9D8B030D-6E8A-4147-A177-3AD203B41FA5}">
                      <a16:colId xmlns:a16="http://schemas.microsoft.com/office/drawing/2014/main" val="1281356165"/>
                    </a:ext>
                  </a:extLst>
                </a:gridCol>
                <a:gridCol w="1068150">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Other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Percentage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Eligible for Free/ Reduced Lunch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a:solidFill>
                            <a:schemeClr val="tx1"/>
                          </a:solidFill>
                          <a:latin typeface="Arial Nova" panose="020B0504020202020204" pitchFamily="34" charset="0"/>
                        </a:rPr>
                        <a:t>English Language Learners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bl>
          </a:graphicData>
        </a:graphic>
      </p:graphicFrame>
      <p:sp>
        <p:nvSpPr>
          <p:cNvPr id="50" name="TextBox 49">
            <a:extLst>
              <a:ext uri="{FF2B5EF4-FFF2-40B4-BE49-F238E27FC236}">
                <a16:creationId xmlns:a16="http://schemas.microsoft.com/office/drawing/2014/main" id="{E8C8EC57-F4B6-4AEC-9970-8F08EFC3436B}"/>
              </a:ext>
            </a:extLst>
          </p:cNvPr>
          <p:cNvSpPr txBox="1"/>
          <p:nvPr/>
        </p:nvSpPr>
        <p:spPr>
          <a:xfrm>
            <a:off x="3592450" y="5068758"/>
            <a:ext cx="4920586" cy="276999"/>
          </a:xfrm>
          <a:prstGeom prst="rect">
            <a:avLst/>
          </a:prstGeom>
          <a:noFill/>
        </p:spPr>
        <p:txBody>
          <a:bodyPr wrap="square" rtlCol="0">
            <a:spAutoFit/>
          </a:bodyPr>
          <a:lstStyle/>
          <a:p>
            <a:r>
              <a:rPr lang="en-US" sz="1200" i="1" dirty="0">
                <a:latin typeface="Tahoma" panose="020B0604030504040204" pitchFamily="34" charset="0"/>
                <a:ea typeface="Tahoma" panose="020B0604030504040204" pitchFamily="34" charset="0"/>
                <a:cs typeface="Tahoma" panose="020B0604030504040204" pitchFamily="34" charset="0"/>
              </a:rPr>
              <a:t>*Ensure percentages add up to </a:t>
            </a:r>
            <a:r>
              <a:rPr lang="en-US" sz="1200" b="1" i="1" dirty="0">
                <a:latin typeface="Tahoma" panose="020B0604030504040204" pitchFamily="34" charset="0"/>
                <a:ea typeface="Tahoma" panose="020B0604030504040204" pitchFamily="34" charset="0"/>
                <a:cs typeface="Tahoma" panose="020B0604030504040204" pitchFamily="34" charset="0"/>
              </a:rPr>
              <a:t>100% </a:t>
            </a:r>
            <a:r>
              <a:rPr lang="en-US" sz="1200" i="1" dirty="0">
                <a:latin typeface="Tahoma" panose="020B0604030504040204" pitchFamily="34" charset="0"/>
                <a:ea typeface="Tahoma" panose="020B0604030504040204" pitchFamily="34" charset="0"/>
                <a:cs typeface="Tahoma" panose="020B0604030504040204" pitchFamily="34" charset="0"/>
              </a:rPr>
              <a:t>for the data to load properly.</a:t>
            </a:r>
            <a:endParaRPr lang="en-US" sz="1100" i="1"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a:extLst>
              <a:ext uri="{FF2B5EF4-FFF2-40B4-BE49-F238E27FC236}">
                <a16:creationId xmlns:a16="http://schemas.microsoft.com/office/drawing/2014/main" id="{96BA6A16-F502-EF62-1475-99B83AADE308}"/>
              </a:ext>
            </a:extLst>
          </p:cNvPr>
          <p:cNvSpPr/>
          <p:nvPr/>
        </p:nvSpPr>
        <p:spPr>
          <a:xfrm rot="20561350">
            <a:off x="919447" y="4269224"/>
            <a:ext cx="2208364" cy="1827668"/>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Box 16">
            <a:extLst>
              <a:ext uri="{FF2B5EF4-FFF2-40B4-BE49-F238E27FC236}">
                <a16:creationId xmlns:a16="http://schemas.microsoft.com/office/drawing/2014/main" id="{00303E45-F2CA-59C0-AA49-FBA6C5D20B87}"/>
              </a:ext>
            </a:extLst>
          </p:cNvPr>
          <p:cNvSpPr txBox="1"/>
          <p:nvPr/>
        </p:nvSpPr>
        <p:spPr>
          <a:xfrm rot="20537556">
            <a:off x="929674" y="4307445"/>
            <a:ext cx="2222259" cy="169767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effectLst/>
                <a:latin typeface="Tahoma" panose="020B0604030504040204" pitchFamily="34" charset="0"/>
                <a:ea typeface="Tahoma" panose="020B0604030504040204" pitchFamily="34" charset="0"/>
                <a:cs typeface="Tahoma" panose="020B0604030504040204" pitchFamily="34" charset="0"/>
              </a:rPr>
              <a:t>NOTE: </a:t>
            </a:r>
            <a:br>
              <a:rPr lang="en-US" sz="1200" b="1" dirty="0">
                <a:effectLst/>
                <a:latin typeface="Tahoma" panose="020B0604030504040204" pitchFamily="34" charset="0"/>
                <a:ea typeface="Tahoma" panose="020B0604030504040204" pitchFamily="34" charset="0"/>
                <a:cs typeface="Tahoma" panose="020B0604030504040204" pitchFamily="34" charset="0"/>
              </a:rPr>
            </a:br>
            <a:r>
              <a:rPr lang="en-US" sz="1200" dirty="0">
                <a:effectLst/>
                <a:latin typeface="Tahoma" panose="020B0604030504040204" pitchFamily="34" charset="0"/>
                <a:ea typeface="Tahoma" panose="020B0604030504040204" pitchFamily="34" charset="0"/>
                <a:cs typeface="Tahoma" panose="020B0604030504040204" pitchFamily="34" charset="0"/>
              </a:rPr>
              <a:t>For high schools with multiple NAF academies, the first academy to enter the high school’s enrollment data automatically populates the other academies’ data for this form.</a:t>
            </a:r>
            <a:r>
              <a:rPr lang="en-US" sz="1100" dirty="0">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A green and black logo&#10;&#10;Description automatically generated">
            <a:extLst>
              <a:ext uri="{FF2B5EF4-FFF2-40B4-BE49-F238E27FC236}">
                <a16:creationId xmlns:a16="http://schemas.microsoft.com/office/drawing/2014/main" id="{B58903DC-D4E9-2A8F-A24A-6A8E301941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47514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4: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Graduation Profile</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Enter postsecondary plans for the </a:t>
            </a:r>
            <a:r>
              <a:rPr lang="en-US" sz="1200" b="1" dirty="0">
                <a:latin typeface="Tahoma" panose="020B0604030504040204" pitchFamily="34" charset="0"/>
                <a:ea typeface="Tahoma" panose="020B0604030504040204" pitchFamily="34" charset="0"/>
                <a:cs typeface="Tahoma" panose="020B0604030504040204" pitchFamily="34" charset="0"/>
              </a:rPr>
              <a:t>2024-2025 SY </a:t>
            </a:r>
            <a:r>
              <a:rPr lang="en-US" sz="1200" dirty="0">
                <a:latin typeface="Tahoma" panose="020B0604030504040204" pitchFamily="34" charset="0"/>
                <a:ea typeface="Tahoma" panose="020B0604030504040204" pitchFamily="34" charset="0"/>
                <a:cs typeface="Tahoma" panose="020B0604030504040204" pitchFamily="34" charset="0"/>
              </a:rPr>
              <a:t>academy seniors.</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1" i="1" dirty="0">
                <a:latin typeface="Tahoma" panose="020B0604030504040204" pitchFamily="34" charset="0"/>
                <a:ea typeface="Tahoma" panose="020B0604030504040204" pitchFamily="34" charset="0"/>
                <a:cs typeface="Tahoma" panose="020B0604030504040204" pitchFamily="34" charset="0"/>
              </a:rPr>
              <a:t>Note: </a:t>
            </a:r>
            <a:r>
              <a:rPr lang="en-US" sz="1200" dirty="0">
                <a:latin typeface="Tahoma" panose="020B0604030504040204" pitchFamily="34" charset="0"/>
                <a:ea typeface="Tahoma" panose="020B0604030504040204" pitchFamily="34" charset="0"/>
                <a:cs typeface="Tahoma" panose="020B0604030504040204" pitchFamily="34" charset="0"/>
              </a:rPr>
              <a:t>Student data in </a:t>
            </a:r>
            <a:r>
              <a:rPr lang="en-US" sz="1200" dirty="0" err="1">
                <a:latin typeface="Tahoma" panose="020B0604030504040204" pitchFamily="34" charset="0"/>
                <a:ea typeface="Tahoma" panose="020B0604030504040204" pitchFamily="34" charset="0"/>
                <a:cs typeface="Tahoma" panose="020B0604030504040204" pitchFamily="34" charset="0"/>
              </a:rPr>
              <a:t>NAFTrack</a:t>
            </a:r>
            <a:r>
              <a:rPr lang="en-US" sz="1200" dirty="0">
                <a:latin typeface="Tahoma" panose="020B0604030504040204" pitchFamily="34" charset="0"/>
                <a:ea typeface="Tahoma" panose="020B0604030504040204" pitchFamily="34" charset="0"/>
                <a:cs typeface="Tahoma" panose="020B0604030504040204" pitchFamily="34" charset="0"/>
              </a:rPr>
              <a:t> Educators automatically populates a list of seniors for this page.</a:t>
            </a: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3067308749"/>
              </p:ext>
            </p:extLst>
          </p:nvPr>
        </p:nvGraphicFramePr>
        <p:xfrm>
          <a:off x="651851" y="1867354"/>
          <a:ext cx="8743702" cy="5369560"/>
        </p:xfrm>
        <a:graphic>
          <a:graphicData uri="http://schemas.openxmlformats.org/drawingml/2006/table">
            <a:tbl>
              <a:tblPr firstRow="1" bandRow="1">
                <a:tableStyleId>{073A0DAA-6AF3-43AB-8588-CEC1D06C72B9}</a:tableStyleId>
              </a:tblPr>
              <a:tblGrid>
                <a:gridCol w="1835578">
                  <a:extLst>
                    <a:ext uri="{9D8B030D-6E8A-4147-A177-3AD203B41FA5}">
                      <a16:colId xmlns:a16="http://schemas.microsoft.com/office/drawing/2014/main" val="1281356165"/>
                    </a:ext>
                  </a:extLst>
                </a:gridCol>
                <a:gridCol w="3602949">
                  <a:extLst>
                    <a:ext uri="{9D8B030D-6E8A-4147-A177-3AD203B41FA5}">
                      <a16:colId xmlns:a16="http://schemas.microsoft.com/office/drawing/2014/main" val="1477720474"/>
                    </a:ext>
                  </a:extLst>
                </a:gridCol>
                <a:gridCol w="1409700">
                  <a:extLst>
                    <a:ext uri="{9D8B030D-6E8A-4147-A177-3AD203B41FA5}">
                      <a16:colId xmlns:a16="http://schemas.microsoft.com/office/drawing/2014/main" val="2812057677"/>
                    </a:ext>
                  </a:extLst>
                </a:gridCol>
                <a:gridCol w="1895475">
                  <a:extLst>
                    <a:ext uri="{9D8B030D-6E8A-4147-A177-3AD203B41FA5}">
                      <a16:colId xmlns:a16="http://schemas.microsoft.com/office/drawing/2014/main" val="2669705475"/>
                    </a:ext>
                  </a:extLst>
                </a:gridCol>
              </a:tblGrid>
              <a:tr h="370840">
                <a:tc>
                  <a:txBody>
                    <a:bodyPr/>
                    <a:lstStyle/>
                    <a:p>
                      <a:pPr algn="l"/>
                      <a:r>
                        <a:rPr lang="en-US" sz="1400" b="1" dirty="0">
                          <a:solidFill>
                            <a:schemeClr val="bg1"/>
                          </a:solidFill>
                          <a:latin typeface="Arial Nova" panose="020B0504020202020204" pitchFamily="34" charset="0"/>
                        </a:rPr>
                        <a:t>Name</a:t>
                      </a:r>
                    </a:p>
                    <a:p>
                      <a:pPr algn="l"/>
                      <a:endParaRPr lang="en-US" sz="10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Last, First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l"/>
                      <a:r>
                        <a:rPr lang="en-US" sz="1400" b="1" dirty="0">
                          <a:solidFill>
                            <a:schemeClr val="bg1"/>
                          </a:solidFill>
                          <a:latin typeface="Arial Nova" panose="020B0504020202020204" pitchFamily="34" charset="0"/>
                        </a:rPr>
                        <a:t>Status</a:t>
                      </a:r>
                    </a:p>
                    <a:p>
                      <a:pPr algn="l"/>
                      <a:endParaRPr lang="en-US" sz="10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For each student, select a postsecondary option from the drop-down menu:</a:t>
                      </a:r>
                    </a:p>
                    <a:p>
                      <a:pPr algn="l"/>
                      <a:endParaRPr lang="en-US" sz="1000" b="0" dirty="0">
                        <a:solidFill>
                          <a:schemeClr val="bg1"/>
                        </a:solidFill>
                        <a:latin typeface="Arial Nova" panose="020B0504020202020204" pitchFamily="34" charset="0"/>
                      </a:endParaRP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Did not Graduate</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Four Year Postsecondary/College (No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Four Year Postsecondary/College +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Two Year Postsecondary/College (No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Two Year Postsecondary/College +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Advanced Training/Technical Degree (No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Advanced Training/Technical Degree +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Transition Services</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Employed (No Postsecondary)</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Military</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Unknown</a:t>
                      </a:r>
                    </a:p>
                    <a:p>
                      <a:pPr algn="l"/>
                      <a:endParaRPr lang="en-US" sz="1200" b="1" dirty="0">
                        <a:solidFill>
                          <a:schemeClr val="bg1"/>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l"/>
                      <a:r>
                        <a:rPr lang="en-US" sz="1400" b="1" dirty="0">
                          <a:solidFill>
                            <a:schemeClr val="bg1"/>
                          </a:solidFill>
                          <a:latin typeface="Arial Nova" panose="020B0504020202020204" pitchFamily="34" charset="0"/>
                        </a:rPr>
                        <a:t>State</a:t>
                      </a:r>
                    </a:p>
                    <a:p>
                      <a:pPr algn="l"/>
                      <a:endParaRPr lang="en-US" sz="12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If the student’s postsecondary plans include college, select the state of the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l"/>
                      <a:r>
                        <a:rPr lang="en-US" sz="1400" b="1" dirty="0">
                          <a:solidFill>
                            <a:schemeClr val="bg1"/>
                          </a:solidFill>
                          <a:latin typeface="Arial Nova" panose="020B0504020202020204" pitchFamily="34" charset="0"/>
                        </a:rPr>
                        <a:t>Institution</a:t>
                      </a:r>
                    </a:p>
                    <a:p>
                      <a:pPr algn="l"/>
                      <a:endParaRPr lang="en-US" sz="12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Select the name of the postsecondary institution the student will attend. Choose “Other” for institutions that are not listed or contact </a:t>
                      </a:r>
                      <a:r>
                        <a:rPr lang="en-US" sz="1000" b="0" dirty="0">
                          <a:solidFill>
                            <a:schemeClr val="bg1"/>
                          </a:solidFill>
                          <a:latin typeface="Arial Nova" panose="020B0504020202020204" pitchFamily="34" charset="0"/>
                          <a:hlinkClick r:id="rId2">
                            <a:extLst>
                              <a:ext uri="{A12FA001-AC4F-418D-AE19-62706E023703}">
                                <ahyp:hlinkClr xmlns:ahyp="http://schemas.microsoft.com/office/drawing/2018/hyperlinkcolor" val="tx"/>
                              </a:ext>
                            </a:extLst>
                          </a:hlinkClick>
                        </a:rPr>
                        <a:t>support@naf.org</a:t>
                      </a:r>
                      <a:r>
                        <a:rPr lang="en-US" sz="1000" b="0" dirty="0">
                          <a:solidFill>
                            <a:schemeClr val="bg1"/>
                          </a:solidFill>
                          <a:latin typeface="Arial Nova" panose="020B0504020202020204" pitchFamily="34" charset="0"/>
                        </a:rPr>
                        <a:t> to add an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67091647"/>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835331417"/>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679902069"/>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765658516"/>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sp>
        <p:nvSpPr>
          <p:cNvPr id="3" name="Rectangle 2">
            <a:extLst>
              <a:ext uri="{FF2B5EF4-FFF2-40B4-BE49-F238E27FC236}">
                <a16:creationId xmlns:a16="http://schemas.microsoft.com/office/drawing/2014/main" id="{F9782187-8E5A-9A0D-C36B-DFE3D3612218}"/>
              </a:ext>
            </a:extLst>
          </p:cNvPr>
          <p:cNvSpPr/>
          <p:nvPr/>
        </p:nvSpPr>
        <p:spPr>
          <a:xfrm rot="20777810">
            <a:off x="6299077" y="4153590"/>
            <a:ext cx="2030363" cy="1890007"/>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Box 8">
            <a:extLst>
              <a:ext uri="{FF2B5EF4-FFF2-40B4-BE49-F238E27FC236}">
                <a16:creationId xmlns:a16="http://schemas.microsoft.com/office/drawing/2014/main" id="{CF329D47-9FE0-4F4E-BB27-6A654848C45B}"/>
              </a:ext>
            </a:extLst>
          </p:cNvPr>
          <p:cNvSpPr txBox="1"/>
          <p:nvPr/>
        </p:nvSpPr>
        <p:spPr>
          <a:xfrm rot="20752223">
            <a:off x="6361919" y="4242899"/>
            <a:ext cx="1978653" cy="175134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effectLst/>
                <a:latin typeface="Tahoma" panose="020B0604030504040204" pitchFamily="34" charset="0"/>
                <a:ea typeface="Calibri" panose="020F0502020204030204" pitchFamily="34" charset="0"/>
                <a:cs typeface="Times New Roman" panose="02020603050405020304" pitchFamily="18" charset="0"/>
              </a:rPr>
              <a:t>TIP: </a:t>
            </a:r>
            <a:br>
              <a:rPr lang="en-US" sz="1200" dirty="0">
                <a:effectLst/>
                <a:latin typeface="Tahoma" panose="020B0604030504040204" pitchFamily="34" charset="0"/>
                <a:ea typeface="Calibri" panose="020F0502020204030204" pitchFamily="34" charset="0"/>
                <a:cs typeface="Times New Roman" panose="02020603050405020304" pitchFamily="18" charset="0"/>
              </a:rPr>
            </a:br>
            <a:r>
              <a:rPr lang="en-US" sz="1200" dirty="0">
                <a:effectLst/>
                <a:latin typeface="Tahoma" panose="020B0604030504040204" pitchFamily="34" charset="0"/>
                <a:ea typeface="Calibri" panose="020F0502020204030204" pitchFamily="34" charset="0"/>
                <a:cs typeface="Times New Roman" panose="02020603050405020304" pitchFamily="18" charset="0"/>
              </a:rPr>
              <a:t>This data automatically populates for students who complete the </a:t>
            </a:r>
            <a:r>
              <a:rPr lang="en-US" sz="1200" b="1" dirty="0">
                <a:effectLst/>
                <a:latin typeface="Tahoma" panose="020B0604030504040204" pitchFamily="34" charset="0"/>
                <a:ea typeface="Calibri" panose="020F0502020204030204" pitchFamily="34" charset="0"/>
                <a:cs typeface="Times New Roman" panose="02020603050405020304" pitchFamily="18" charset="0"/>
              </a:rPr>
              <a:t>Student Survey </a:t>
            </a:r>
            <a:r>
              <a:rPr lang="en-US" sz="1200" dirty="0">
                <a:effectLst/>
                <a:latin typeface="Tahoma" panose="020B0604030504040204" pitchFamily="34" charset="0"/>
                <a:ea typeface="Calibri" panose="020F0502020204030204" pitchFamily="34" charset="0"/>
                <a:cs typeface="Times New Roman" panose="02020603050405020304" pitchFamily="18" charset="0"/>
              </a:rPr>
              <a:t>in </a:t>
            </a:r>
            <a:r>
              <a:rPr lang="en-US" sz="1200" dirty="0" err="1">
                <a:effectLst/>
                <a:latin typeface="Tahoma" panose="020B0604030504040204" pitchFamily="34" charset="0"/>
                <a:ea typeface="Calibri" panose="020F0502020204030204" pitchFamily="34" charset="0"/>
                <a:cs typeface="Times New Roman" panose="02020603050405020304" pitchFamily="18" charset="0"/>
              </a:rPr>
              <a:t>NAFTrack</a:t>
            </a:r>
            <a:r>
              <a:rPr lang="en-US" sz="1200" dirty="0">
                <a:effectLst/>
                <a:latin typeface="Tahoma" panose="020B0604030504040204" pitchFamily="34" charset="0"/>
                <a:ea typeface="Calibri" panose="020F0502020204030204" pitchFamily="34" charset="0"/>
                <a:cs typeface="Times New Roman" panose="02020603050405020304" pitchFamily="18" charset="0"/>
              </a:rPr>
              <a:t> Students during the spring of their senior year.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Tahoma" panose="020B060403050404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A green and black logo&#10;&#10;Description automatically generated">
            <a:extLst>
              <a:ext uri="{FF2B5EF4-FFF2-40B4-BE49-F238E27FC236}">
                <a16:creationId xmlns:a16="http://schemas.microsoft.com/office/drawing/2014/main" id="{1293517A-0001-195B-1906-F83F1CC834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2606193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5: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Advisory Board</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List each Advisory Board (AB) that supports the academy and update member profiles and contact information. Create a new advisory board or Edit/View an advisory board list from previous years.    </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a:extLst>
              <a:ext uri="{FF2B5EF4-FFF2-40B4-BE49-F238E27FC236}">
                <a16:creationId xmlns:a16="http://schemas.microsoft.com/office/drawing/2014/main" id="{03C54115-DE29-4F39-B009-62802736163D}"/>
              </a:ext>
            </a:extLst>
          </p:cNvPr>
          <p:cNvSpPr txBox="1"/>
          <p:nvPr/>
        </p:nvSpPr>
        <p:spPr>
          <a:xfrm>
            <a:off x="436002" y="1526163"/>
            <a:ext cx="4524181"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AB members who are active for the 2025-2026 SY &amp; update board member data on the Board Info &amp; Members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1756409295"/>
              </p:ext>
            </p:extLst>
          </p:nvPr>
        </p:nvGraphicFramePr>
        <p:xfrm>
          <a:off x="476438" y="2894330"/>
          <a:ext cx="2818387" cy="1854200"/>
        </p:xfrm>
        <a:graphic>
          <a:graphicData uri="http://schemas.openxmlformats.org/drawingml/2006/table">
            <a:tbl>
              <a:tblPr firstRow="1" bandRow="1">
                <a:tableStyleId>{073A0DAA-6AF3-43AB-8588-CEC1D06C72B9}</a:tableStyleId>
              </a:tblPr>
              <a:tblGrid>
                <a:gridCol w="723712">
                  <a:extLst>
                    <a:ext uri="{9D8B030D-6E8A-4147-A177-3AD203B41FA5}">
                      <a16:colId xmlns:a16="http://schemas.microsoft.com/office/drawing/2014/main" val="1281356165"/>
                    </a:ext>
                  </a:extLst>
                </a:gridCol>
                <a:gridCol w="1314450">
                  <a:extLst>
                    <a:ext uri="{9D8B030D-6E8A-4147-A177-3AD203B41FA5}">
                      <a16:colId xmlns:a16="http://schemas.microsoft.com/office/drawing/2014/main" val="1477720474"/>
                    </a:ext>
                  </a:extLst>
                </a:gridCol>
                <a:gridCol w="780225">
                  <a:extLst>
                    <a:ext uri="{9D8B030D-6E8A-4147-A177-3AD203B41FA5}">
                      <a16:colId xmlns:a16="http://schemas.microsoft.com/office/drawing/2014/main" val="3961974108"/>
                    </a:ext>
                  </a:extLst>
                </a:gridCol>
              </a:tblGrid>
              <a:tr h="370840">
                <a:tc>
                  <a:txBody>
                    <a:bodyPr/>
                    <a:lstStyle/>
                    <a:p>
                      <a:pPr algn="ctr"/>
                      <a:r>
                        <a:rPr lang="en-US" sz="1200" b="1" dirty="0">
                          <a:solidFill>
                            <a:schemeClr val="bg1"/>
                          </a:solidFill>
                          <a:latin typeface="Arial Nova" panose="020B0504020202020204" pitchFamily="34" charset="0"/>
                        </a:rPr>
                        <a:t>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Edit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r>
                        <a:rPr lang="en-US" sz="1200" b="0" dirty="0">
                          <a:solidFill>
                            <a:schemeClr val="tx1"/>
                          </a:solidFill>
                          <a:latin typeface="Arial Nova" panose="020B0504020202020204" pitchFamily="34" charset="0"/>
                        </a:rPr>
                        <a:t>AB Member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0020979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AB Member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568886167"/>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AB Member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652960511"/>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AB Member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474940254"/>
                  </a:ext>
                </a:extLst>
              </a:tr>
            </a:tbl>
          </a:graphicData>
        </a:graphic>
      </p:graphicFrame>
      <p:sp>
        <p:nvSpPr>
          <p:cNvPr id="52" name="TextBox 51">
            <a:extLst>
              <a:ext uri="{FF2B5EF4-FFF2-40B4-BE49-F238E27FC236}">
                <a16:creationId xmlns:a16="http://schemas.microsoft.com/office/drawing/2014/main" id="{B9A2844E-D152-468B-9680-B138AEF75941}"/>
              </a:ext>
            </a:extLst>
          </p:cNvPr>
          <p:cNvSpPr txBox="1"/>
          <p:nvPr/>
        </p:nvSpPr>
        <p:spPr>
          <a:xfrm>
            <a:off x="467375" y="4986463"/>
            <a:ext cx="5733862" cy="27699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Update the following fields for AB members using the Edit       button:</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59" name="TextBox 58">
            <a:extLst>
              <a:ext uri="{FF2B5EF4-FFF2-40B4-BE49-F238E27FC236}">
                <a16:creationId xmlns:a16="http://schemas.microsoft.com/office/drawing/2014/main" id="{0F5EEB2F-44A2-43D4-815E-AC9D5A909909}"/>
              </a:ext>
            </a:extLst>
          </p:cNvPr>
          <p:cNvSpPr txBox="1"/>
          <p:nvPr/>
        </p:nvSpPr>
        <p:spPr>
          <a:xfrm>
            <a:off x="5591179" y="1522557"/>
            <a:ext cx="396221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board level and academies served by each AB for the 2025-2026 SY on the Board Level &amp; Academies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cxnSp>
        <p:nvCxnSpPr>
          <p:cNvPr id="31" name="Straight Arrow Connector 30">
            <a:extLst>
              <a:ext uri="{FF2B5EF4-FFF2-40B4-BE49-F238E27FC236}">
                <a16:creationId xmlns:a16="http://schemas.microsoft.com/office/drawing/2014/main" id="{6A933C93-34A1-4DB9-8640-CB75686CD161}"/>
              </a:ext>
            </a:extLst>
          </p:cNvPr>
          <p:cNvCxnSpPr>
            <a:cxnSpLocks/>
          </p:cNvCxnSpPr>
          <p:nvPr/>
        </p:nvCxnSpPr>
        <p:spPr>
          <a:xfrm>
            <a:off x="1748156" y="1984222"/>
            <a:ext cx="0" cy="1912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67" name="Table 32">
            <a:extLst>
              <a:ext uri="{FF2B5EF4-FFF2-40B4-BE49-F238E27FC236}">
                <a16:creationId xmlns:a16="http://schemas.microsoft.com/office/drawing/2014/main" id="{E78CD0D3-B12C-43FE-8710-CF5134361881}"/>
              </a:ext>
            </a:extLst>
          </p:cNvPr>
          <p:cNvGraphicFramePr>
            <a:graphicFrameLocks noGrp="1"/>
          </p:cNvGraphicFramePr>
          <p:nvPr>
            <p:extLst>
              <p:ext uri="{D42A27DB-BD31-4B8C-83A1-F6EECF244321}">
                <p14:modId xmlns:p14="http://schemas.microsoft.com/office/powerpoint/2010/main" val="2460153619"/>
              </p:ext>
            </p:extLst>
          </p:nvPr>
        </p:nvGraphicFramePr>
        <p:xfrm>
          <a:off x="6175424" y="2884805"/>
          <a:ext cx="3356736" cy="1854200"/>
        </p:xfrm>
        <a:graphic>
          <a:graphicData uri="http://schemas.openxmlformats.org/drawingml/2006/table">
            <a:tbl>
              <a:tblPr firstRow="1" bandRow="1">
                <a:tableStyleId>{073A0DAA-6AF3-43AB-8588-CEC1D06C72B9}</a:tableStyleId>
              </a:tblPr>
              <a:tblGrid>
                <a:gridCol w="2092276">
                  <a:extLst>
                    <a:ext uri="{9D8B030D-6E8A-4147-A177-3AD203B41FA5}">
                      <a16:colId xmlns:a16="http://schemas.microsoft.com/office/drawing/2014/main" val="1281356165"/>
                    </a:ext>
                  </a:extLst>
                </a:gridCol>
                <a:gridCol w="1264460">
                  <a:extLst>
                    <a:ext uri="{9D8B030D-6E8A-4147-A177-3AD203B41FA5}">
                      <a16:colId xmlns:a16="http://schemas.microsoft.com/office/drawing/2014/main" val="1477720474"/>
                    </a:ext>
                  </a:extLst>
                </a:gridCol>
              </a:tblGrid>
              <a:tr h="370840">
                <a:tc>
                  <a:txBody>
                    <a:bodyPr/>
                    <a:lstStyle/>
                    <a:p>
                      <a:pPr algn="ctr"/>
                      <a:r>
                        <a:rPr lang="en-US" sz="1200" b="1" dirty="0">
                          <a:solidFill>
                            <a:schemeClr val="bg1"/>
                          </a:solidFill>
                          <a:latin typeface="Arial Nova" panose="020B0504020202020204" pitchFamily="34" charset="0"/>
                        </a:rPr>
                        <a:t>Academies Served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Board Level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lvl="1" algn="l"/>
                      <a:r>
                        <a:rPr lang="en-US" sz="1200" b="0" dirty="0">
                          <a:solidFill>
                            <a:schemeClr val="tx1"/>
                          </a:solidFill>
                          <a:latin typeface="Arial Nova" panose="020B0504020202020204" pitchFamily="34" charset="0"/>
                        </a:rPr>
                        <a:t>Academy 1 – AOE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rowSpan="4">
                  <a:txBody>
                    <a:bodyPr/>
                    <a:lstStyle/>
                    <a:p>
                      <a:pPr algn="ctr"/>
                      <a:r>
                        <a:rPr lang="en-US" sz="1200" b="0" dirty="0">
                          <a:solidFill>
                            <a:schemeClr val="tx1"/>
                          </a:solidFill>
                          <a:latin typeface="Arial Nova" panose="020B0504020202020204" pitchFamily="34" charset="0"/>
                        </a:rPr>
                        <a:t>High School Level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00209794"/>
                  </a:ext>
                </a:extLst>
              </a:tr>
              <a:tr h="370840">
                <a:tc>
                  <a:txBody>
                    <a:bodyPr/>
                    <a:lstStyle/>
                    <a:p>
                      <a:pPr lvl="1" algn="l"/>
                      <a:r>
                        <a:rPr lang="en-US" sz="1200" b="0" dirty="0">
                          <a:solidFill>
                            <a:schemeClr val="tx1"/>
                          </a:solidFill>
                          <a:latin typeface="Arial Nova" panose="020B0504020202020204" pitchFamily="34" charset="0"/>
                        </a:rPr>
                        <a:t>Academy 2 – AOF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vMerge="1">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568886167"/>
                  </a:ext>
                </a:extLst>
              </a:tr>
              <a:tr h="370840">
                <a:tc>
                  <a:txBody>
                    <a:bodyPr/>
                    <a:lstStyle/>
                    <a:p>
                      <a:pPr lvl="1" algn="l"/>
                      <a:r>
                        <a:rPr lang="en-US" sz="1200" b="0" dirty="0">
                          <a:solidFill>
                            <a:schemeClr val="tx1"/>
                          </a:solidFill>
                          <a:latin typeface="Arial Nova" panose="020B0504020202020204" pitchFamily="34" charset="0"/>
                        </a:rPr>
                        <a:t>Academy 3 – AOHS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vMerge="1">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652960511"/>
                  </a:ext>
                </a:extLst>
              </a:tr>
              <a:tr h="370840">
                <a:tc>
                  <a:txBody>
                    <a:bodyPr/>
                    <a:lstStyle/>
                    <a:p>
                      <a:pPr lvl="1" algn="l"/>
                      <a:r>
                        <a:rPr lang="en-US" sz="1200" b="0" dirty="0">
                          <a:solidFill>
                            <a:schemeClr val="tx1"/>
                          </a:solidFill>
                          <a:latin typeface="Arial Nova" panose="020B0504020202020204" pitchFamily="34" charset="0"/>
                        </a:rPr>
                        <a:t>Academy 4 - AOIT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vMerge="1">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474940254"/>
                  </a:ext>
                </a:extLst>
              </a:tr>
            </a:tbl>
          </a:graphicData>
        </a:graphic>
      </p:graphicFrame>
      <p:cxnSp>
        <p:nvCxnSpPr>
          <p:cNvPr id="68" name="Straight Arrow Connector 67">
            <a:extLst>
              <a:ext uri="{FF2B5EF4-FFF2-40B4-BE49-F238E27FC236}">
                <a16:creationId xmlns:a16="http://schemas.microsoft.com/office/drawing/2014/main" id="{8C1F895F-0543-478C-A672-42F6310CBD76}"/>
              </a:ext>
            </a:extLst>
          </p:cNvPr>
          <p:cNvCxnSpPr>
            <a:cxnSpLocks/>
          </p:cNvCxnSpPr>
          <p:nvPr/>
        </p:nvCxnSpPr>
        <p:spPr>
          <a:xfrm>
            <a:off x="7733326" y="1984222"/>
            <a:ext cx="0" cy="1912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9649F615-F762-4275-9B87-D204FAF4C728}"/>
              </a:ext>
            </a:extLst>
          </p:cNvPr>
          <p:cNvCxnSpPr>
            <a:cxnSpLocks/>
          </p:cNvCxnSpPr>
          <p:nvPr/>
        </p:nvCxnSpPr>
        <p:spPr>
          <a:xfrm>
            <a:off x="2900361" y="4600827"/>
            <a:ext cx="0" cy="3724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 name="Table 32">
            <a:extLst>
              <a:ext uri="{FF2B5EF4-FFF2-40B4-BE49-F238E27FC236}">
                <a16:creationId xmlns:a16="http://schemas.microsoft.com/office/drawing/2014/main" id="{C497113D-4B9C-6A87-DA85-E84F705DAA89}"/>
              </a:ext>
            </a:extLst>
          </p:cNvPr>
          <p:cNvGraphicFramePr>
            <a:graphicFrameLocks noGrp="1"/>
          </p:cNvGraphicFramePr>
          <p:nvPr>
            <p:extLst>
              <p:ext uri="{D42A27DB-BD31-4B8C-83A1-F6EECF244321}">
                <p14:modId xmlns:p14="http://schemas.microsoft.com/office/powerpoint/2010/main" val="3162465514"/>
              </p:ext>
            </p:extLst>
          </p:nvPr>
        </p:nvGraphicFramePr>
        <p:xfrm>
          <a:off x="476901" y="5348834"/>
          <a:ext cx="2754428" cy="2072640"/>
        </p:xfrm>
        <a:graphic>
          <a:graphicData uri="http://schemas.openxmlformats.org/drawingml/2006/table">
            <a:tbl>
              <a:tblPr firstRow="1" bandRow="1">
                <a:tableStyleId>{073A0DAA-6AF3-43AB-8588-CEC1D06C72B9}</a:tableStyleId>
              </a:tblPr>
              <a:tblGrid>
                <a:gridCol w="1541800">
                  <a:extLst>
                    <a:ext uri="{9D8B030D-6E8A-4147-A177-3AD203B41FA5}">
                      <a16:colId xmlns:a16="http://schemas.microsoft.com/office/drawing/2014/main" val="1281356165"/>
                    </a:ext>
                  </a:extLst>
                </a:gridCol>
                <a:gridCol w="1212628">
                  <a:extLst>
                    <a:ext uri="{9D8B030D-6E8A-4147-A177-3AD203B41FA5}">
                      <a16:colId xmlns:a16="http://schemas.microsoft.com/office/drawing/2014/main" val="1477720474"/>
                    </a:ext>
                  </a:extLst>
                </a:gridCol>
              </a:tblGrid>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4109139388"/>
                  </a:ext>
                </a:extLst>
              </a:tr>
              <a:tr h="228600">
                <a:tc>
                  <a:txBody>
                    <a:bodyPr/>
                    <a:lstStyle/>
                    <a:p>
                      <a:pPr algn="l"/>
                      <a:r>
                        <a:rPr lang="en-US" sz="1100" b="0" dirty="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710000746"/>
                  </a:ext>
                </a:extLst>
              </a:tr>
              <a:tr h="228600">
                <a:tc>
                  <a:txBody>
                    <a:bodyPr/>
                    <a:lstStyle/>
                    <a:p>
                      <a:pPr algn="l"/>
                      <a:r>
                        <a:rPr lang="en-US" sz="1100" b="0" dirty="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341384554"/>
                  </a:ext>
                </a:extLst>
              </a:tr>
              <a:tr h="228600">
                <a:tc>
                  <a:txBody>
                    <a:bodyPr/>
                    <a:lstStyle/>
                    <a:p>
                      <a:pPr algn="l"/>
                      <a:r>
                        <a:rPr lang="en-US" sz="1100" b="0" dirty="0">
                          <a:solidFill>
                            <a:schemeClr val="tx1"/>
                          </a:solidFill>
                          <a:latin typeface="Arial Nova" panose="020B0504020202020204" pitchFamily="34" charset="0"/>
                        </a:rPr>
                        <a:t>Chair/Co-Chair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747023732"/>
                  </a:ext>
                </a:extLst>
              </a:tr>
              <a:tr h="228600">
                <a:tc>
                  <a:txBody>
                    <a:bodyPr/>
                    <a:lstStyle/>
                    <a:p>
                      <a:pPr algn="l"/>
                      <a:r>
                        <a:rPr lang="en-US" sz="1100" b="0" dirty="0">
                          <a:solidFill>
                            <a:schemeClr val="tx1"/>
                          </a:solidFill>
                          <a:latin typeface="Arial Nova" panose="020B0504020202020204" pitchFamily="34" charset="0"/>
                        </a:rPr>
                        <a:t>NAF Alumni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34638019"/>
                  </a:ext>
                </a:extLst>
              </a:tr>
              <a:tr h="228600">
                <a:tc>
                  <a:txBody>
                    <a:bodyPr/>
                    <a:lstStyle/>
                    <a:p>
                      <a:pPr algn="l"/>
                      <a:r>
                        <a:rPr lang="en-US" sz="1100" b="0" dirty="0">
                          <a:solidFill>
                            <a:schemeClr val="tx1"/>
                          </a:solidFill>
                          <a:latin typeface="Arial Nova" panose="020B0504020202020204" pitchFamily="34" charset="0"/>
                        </a:rPr>
                        <a:t>NAF Parent/Guardian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878877304"/>
                  </a:ext>
                </a:extLst>
              </a:tr>
              <a:tr h="228600">
                <a:tc>
                  <a:txBody>
                    <a:bodyPr/>
                    <a:lstStyle/>
                    <a:p>
                      <a:pPr algn="l"/>
                      <a:r>
                        <a:rPr lang="en-US" sz="1100" b="0" dirty="0">
                          <a:solidFill>
                            <a:schemeClr val="tx1"/>
                          </a:solidFill>
                          <a:latin typeface="Arial Nova" panose="020B0504020202020204" pitchFamily="34" charset="0"/>
                        </a:rPr>
                        <a:t>Virtual Member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875145247"/>
                  </a:ext>
                </a:extLst>
              </a:tr>
            </a:tbl>
          </a:graphicData>
        </a:graphic>
      </p:graphicFrame>
      <p:graphicFrame>
        <p:nvGraphicFramePr>
          <p:cNvPr id="5" name="Table 32">
            <a:extLst>
              <a:ext uri="{FF2B5EF4-FFF2-40B4-BE49-F238E27FC236}">
                <a16:creationId xmlns:a16="http://schemas.microsoft.com/office/drawing/2014/main" id="{8EE8F1DC-C317-E03E-8A54-2BEC378DB4D5}"/>
              </a:ext>
            </a:extLst>
          </p:cNvPr>
          <p:cNvGraphicFramePr>
            <a:graphicFrameLocks noGrp="1"/>
          </p:cNvGraphicFramePr>
          <p:nvPr>
            <p:extLst>
              <p:ext uri="{D42A27DB-BD31-4B8C-83A1-F6EECF244321}">
                <p14:modId xmlns:p14="http://schemas.microsoft.com/office/powerpoint/2010/main" val="512687585"/>
              </p:ext>
            </p:extLst>
          </p:nvPr>
        </p:nvGraphicFramePr>
        <p:xfrm>
          <a:off x="3231329" y="5348834"/>
          <a:ext cx="3693346" cy="1371600"/>
        </p:xfrm>
        <a:graphic>
          <a:graphicData uri="http://schemas.openxmlformats.org/drawingml/2006/table">
            <a:tbl>
              <a:tblPr firstRow="1" bandRow="1">
                <a:tableStyleId>{073A0DAA-6AF3-43AB-8588-CEC1D06C72B9}</a:tableStyleId>
              </a:tblPr>
              <a:tblGrid>
                <a:gridCol w="895422">
                  <a:extLst>
                    <a:ext uri="{9D8B030D-6E8A-4147-A177-3AD203B41FA5}">
                      <a16:colId xmlns:a16="http://schemas.microsoft.com/office/drawing/2014/main" val="1281356165"/>
                    </a:ext>
                  </a:extLst>
                </a:gridCol>
                <a:gridCol w="1607186">
                  <a:extLst>
                    <a:ext uri="{9D8B030D-6E8A-4147-A177-3AD203B41FA5}">
                      <a16:colId xmlns:a16="http://schemas.microsoft.com/office/drawing/2014/main" val="1477720474"/>
                    </a:ext>
                  </a:extLst>
                </a:gridCol>
                <a:gridCol w="1190738">
                  <a:extLst>
                    <a:ext uri="{9D8B030D-6E8A-4147-A177-3AD203B41FA5}">
                      <a16:colId xmlns:a16="http://schemas.microsoft.com/office/drawing/2014/main" val="1001297353"/>
                    </a:ext>
                  </a:extLst>
                </a:gridCol>
              </a:tblGrid>
              <a:tr h="0">
                <a:tc>
                  <a:txBody>
                    <a:bodyPr/>
                    <a:lstStyle/>
                    <a:p>
                      <a:pPr algn="l"/>
                      <a:r>
                        <a:rPr lang="en-US" sz="1100" b="0" dirty="0">
                          <a:solidFill>
                            <a:schemeClr val="tx1"/>
                          </a:solidFill>
                          <a:latin typeface="Arial Nova" panose="020B0504020202020204" pitchFamily="34" charset="0"/>
                        </a:rPr>
                        <a:t>Org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gridSpan="2">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hMerge="1">
                  <a:txBody>
                    <a:bodyPr/>
                    <a:lstStyle/>
                    <a:p>
                      <a:pPr algn="ctr"/>
                      <a:endParaRPr lang="en-US" sz="1000" b="0">
                        <a:solidFill>
                          <a:schemeClr val="tx1"/>
                        </a:solidFill>
                        <a:latin typeface="Arial Nova" panose="020B0504020202020204" pitchFamily="34" charset="0"/>
                      </a:endParaRPr>
                    </a:p>
                  </a:txBody>
                  <a:tcPr anchor="ctr">
                    <a:solidFill>
                      <a:srgbClr val="E7E7E7"/>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Job Title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gridSpan="2">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hMerge="1">
                  <a:txBody>
                    <a:bodyPr/>
                    <a:lstStyle/>
                    <a:p>
                      <a:pPr algn="ctr"/>
                      <a:endParaRPr lang="en-US" sz="1000" b="0">
                        <a:solidFill>
                          <a:schemeClr val="tx1"/>
                        </a:solidFill>
                        <a:latin typeface="Arial Nova" panose="020B0504020202020204" pitchFamily="34" charset="0"/>
                      </a:endParaRPr>
                    </a:p>
                  </a:txBody>
                  <a:tcPr anchor="ctr">
                    <a:solidFill>
                      <a:srgbClr val="E7E7E7"/>
                    </a:solidFill>
                  </a:tcPr>
                </a:tc>
                <a:extLst>
                  <a:ext uri="{0D108BD9-81ED-4DB2-BD59-A6C34878D82A}">
                    <a16:rowId xmlns:a16="http://schemas.microsoft.com/office/drawing/2014/main" val="4109139388"/>
                  </a:ext>
                </a:extLst>
              </a:tr>
              <a:tr h="228600">
                <a:tc>
                  <a:txBody>
                    <a:bodyPr/>
                    <a:lstStyle/>
                    <a:p>
                      <a:pPr algn="l"/>
                      <a:r>
                        <a:rPr lang="en-US" sz="1100" b="0" dirty="0">
                          <a:solidFill>
                            <a:schemeClr val="tx1"/>
                          </a:solidFill>
                          <a:latin typeface="Arial Nova" panose="020B0504020202020204" pitchFamily="34" charset="0"/>
                        </a:rPr>
                        <a:t>Org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171450" lvl="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Academy                    </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Business/Industry</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Government/Civic</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High School</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Higher Education</a:t>
                      </a: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Individual</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Non-Profit</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Other</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School District</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State</a:t>
                      </a: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568886167"/>
                  </a:ext>
                </a:extLst>
              </a:tr>
            </a:tbl>
          </a:graphicData>
        </a:graphic>
      </p:graphicFrame>
      <p:pic>
        <p:nvPicPr>
          <p:cNvPr id="7" name="Picture 6">
            <a:extLst>
              <a:ext uri="{FF2B5EF4-FFF2-40B4-BE49-F238E27FC236}">
                <a16:creationId xmlns:a16="http://schemas.microsoft.com/office/drawing/2014/main" id="{2C4F974A-D760-EEC5-0F8F-1BCC42A5A3FD}"/>
              </a:ext>
            </a:extLst>
          </p:cNvPr>
          <p:cNvPicPr>
            <a:picLocks noChangeAspect="1"/>
          </p:cNvPicPr>
          <p:nvPr/>
        </p:nvPicPr>
        <p:blipFill>
          <a:blip r:embed="rId3"/>
          <a:stretch>
            <a:fillRect/>
          </a:stretch>
        </p:blipFill>
        <p:spPr>
          <a:xfrm>
            <a:off x="467375" y="2219326"/>
            <a:ext cx="9086007" cy="541682"/>
          </a:xfrm>
          <a:prstGeom prst="rect">
            <a:avLst/>
          </a:prstGeom>
        </p:spPr>
      </p:pic>
      <p:pic>
        <p:nvPicPr>
          <p:cNvPr id="13" name="Picture 12">
            <a:extLst>
              <a:ext uri="{FF2B5EF4-FFF2-40B4-BE49-F238E27FC236}">
                <a16:creationId xmlns:a16="http://schemas.microsoft.com/office/drawing/2014/main" id="{1897C0E0-78A0-3B59-D397-EBCAAA6BDE8B}"/>
              </a:ext>
            </a:extLst>
          </p:cNvPr>
          <p:cNvPicPr>
            <a:picLocks noChangeAspect="1"/>
          </p:cNvPicPr>
          <p:nvPr/>
        </p:nvPicPr>
        <p:blipFill rotWithShape="1">
          <a:blip r:embed="rId4"/>
          <a:srcRect b="11621"/>
          <a:stretch/>
        </p:blipFill>
        <p:spPr>
          <a:xfrm>
            <a:off x="609324" y="2251566"/>
            <a:ext cx="2362530" cy="463059"/>
          </a:xfrm>
          <a:prstGeom prst="rect">
            <a:avLst/>
          </a:prstGeom>
        </p:spPr>
      </p:pic>
      <p:pic>
        <p:nvPicPr>
          <p:cNvPr id="16" name="Picture 15">
            <a:extLst>
              <a:ext uri="{FF2B5EF4-FFF2-40B4-BE49-F238E27FC236}">
                <a16:creationId xmlns:a16="http://schemas.microsoft.com/office/drawing/2014/main" id="{3575D191-0549-3838-92E8-85B7735BFCF2}"/>
              </a:ext>
            </a:extLst>
          </p:cNvPr>
          <p:cNvPicPr>
            <a:picLocks noChangeAspect="1"/>
          </p:cNvPicPr>
          <p:nvPr/>
        </p:nvPicPr>
        <p:blipFill rotWithShape="1">
          <a:blip r:embed="rId5"/>
          <a:srcRect b="12011"/>
          <a:stretch/>
        </p:blipFill>
        <p:spPr>
          <a:xfrm>
            <a:off x="6504422" y="2224104"/>
            <a:ext cx="2572109" cy="494545"/>
          </a:xfrm>
          <a:prstGeom prst="rect">
            <a:avLst/>
          </a:prstGeom>
        </p:spPr>
      </p:pic>
      <p:pic>
        <p:nvPicPr>
          <p:cNvPr id="19" name="Picture 18">
            <a:extLst>
              <a:ext uri="{FF2B5EF4-FFF2-40B4-BE49-F238E27FC236}">
                <a16:creationId xmlns:a16="http://schemas.microsoft.com/office/drawing/2014/main" id="{DC115EA8-00D3-1AEE-CCA2-79CD23DF72D1}"/>
              </a:ext>
            </a:extLst>
          </p:cNvPr>
          <p:cNvPicPr>
            <a:picLocks noChangeAspect="1"/>
          </p:cNvPicPr>
          <p:nvPr/>
        </p:nvPicPr>
        <p:blipFill>
          <a:blip r:embed="rId6"/>
          <a:stretch>
            <a:fillRect/>
          </a:stretch>
        </p:blipFill>
        <p:spPr>
          <a:xfrm>
            <a:off x="2752779" y="3296147"/>
            <a:ext cx="288036" cy="274320"/>
          </a:xfrm>
          <a:prstGeom prst="rect">
            <a:avLst/>
          </a:prstGeom>
        </p:spPr>
      </p:pic>
      <p:pic>
        <p:nvPicPr>
          <p:cNvPr id="20" name="Picture 19">
            <a:extLst>
              <a:ext uri="{FF2B5EF4-FFF2-40B4-BE49-F238E27FC236}">
                <a16:creationId xmlns:a16="http://schemas.microsoft.com/office/drawing/2014/main" id="{687E0619-7527-AE98-0B39-AC0BAE4B88B5}"/>
              </a:ext>
            </a:extLst>
          </p:cNvPr>
          <p:cNvPicPr>
            <a:picLocks noChangeAspect="1"/>
          </p:cNvPicPr>
          <p:nvPr/>
        </p:nvPicPr>
        <p:blipFill>
          <a:blip r:embed="rId6"/>
          <a:stretch>
            <a:fillRect/>
          </a:stretch>
        </p:blipFill>
        <p:spPr>
          <a:xfrm>
            <a:off x="2752779" y="3658097"/>
            <a:ext cx="288036" cy="274320"/>
          </a:xfrm>
          <a:prstGeom prst="rect">
            <a:avLst/>
          </a:prstGeom>
        </p:spPr>
      </p:pic>
      <p:pic>
        <p:nvPicPr>
          <p:cNvPr id="21" name="Picture 20">
            <a:extLst>
              <a:ext uri="{FF2B5EF4-FFF2-40B4-BE49-F238E27FC236}">
                <a16:creationId xmlns:a16="http://schemas.microsoft.com/office/drawing/2014/main" id="{75CFD517-A0FF-DB7E-94C9-BE347B24F0A2}"/>
              </a:ext>
            </a:extLst>
          </p:cNvPr>
          <p:cNvPicPr>
            <a:picLocks noChangeAspect="1"/>
          </p:cNvPicPr>
          <p:nvPr/>
        </p:nvPicPr>
        <p:blipFill>
          <a:blip r:embed="rId6"/>
          <a:stretch>
            <a:fillRect/>
          </a:stretch>
        </p:blipFill>
        <p:spPr>
          <a:xfrm>
            <a:off x="2752779" y="4029572"/>
            <a:ext cx="288036" cy="274320"/>
          </a:xfrm>
          <a:prstGeom prst="rect">
            <a:avLst/>
          </a:prstGeom>
        </p:spPr>
      </p:pic>
      <p:pic>
        <p:nvPicPr>
          <p:cNvPr id="24" name="Picture 23">
            <a:extLst>
              <a:ext uri="{FF2B5EF4-FFF2-40B4-BE49-F238E27FC236}">
                <a16:creationId xmlns:a16="http://schemas.microsoft.com/office/drawing/2014/main" id="{933001A5-47C2-FD82-3504-EB879B647744}"/>
              </a:ext>
            </a:extLst>
          </p:cNvPr>
          <p:cNvPicPr>
            <a:picLocks noChangeAspect="1"/>
          </p:cNvPicPr>
          <p:nvPr/>
        </p:nvPicPr>
        <p:blipFill>
          <a:blip r:embed="rId6"/>
          <a:stretch>
            <a:fillRect/>
          </a:stretch>
        </p:blipFill>
        <p:spPr>
          <a:xfrm>
            <a:off x="2752779" y="4391522"/>
            <a:ext cx="288036" cy="274320"/>
          </a:xfrm>
          <a:prstGeom prst="rect">
            <a:avLst/>
          </a:prstGeom>
        </p:spPr>
      </p:pic>
      <p:pic>
        <p:nvPicPr>
          <p:cNvPr id="25" name="Picture 24">
            <a:extLst>
              <a:ext uri="{FF2B5EF4-FFF2-40B4-BE49-F238E27FC236}">
                <a16:creationId xmlns:a16="http://schemas.microsoft.com/office/drawing/2014/main" id="{511752B9-3ACE-8B8B-5A8A-43D2AF463B80}"/>
              </a:ext>
            </a:extLst>
          </p:cNvPr>
          <p:cNvPicPr>
            <a:picLocks noChangeAspect="1"/>
          </p:cNvPicPr>
          <p:nvPr/>
        </p:nvPicPr>
        <p:blipFill>
          <a:blip r:embed="rId6"/>
          <a:stretch>
            <a:fillRect/>
          </a:stretch>
        </p:blipFill>
        <p:spPr>
          <a:xfrm>
            <a:off x="4485047" y="4970859"/>
            <a:ext cx="288036" cy="274320"/>
          </a:xfrm>
          <a:prstGeom prst="rect">
            <a:avLst/>
          </a:prstGeom>
        </p:spPr>
      </p:pic>
      <p:sp>
        <p:nvSpPr>
          <p:cNvPr id="34" name="Rectangle 33">
            <a:extLst>
              <a:ext uri="{FF2B5EF4-FFF2-40B4-BE49-F238E27FC236}">
                <a16:creationId xmlns:a16="http://schemas.microsoft.com/office/drawing/2014/main" id="{BA3939FD-255C-9E37-4885-296A460089F0}"/>
              </a:ext>
            </a:extLst>
          </p:cNvPr>
          <p:cNvSpPr/>
          <p:nvPr/>
        </p:nvSpPr>
        <p:spPr>
          <a:xfrm rot="20655666">
            <a:off x="7292702" y="5234281"/>
            <a:ext cx="2333793" cy="1963575"/>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 Box 8">
            <a:extLst>
              <a:ext uri="{FF2B5EF4-FFF2-40B4-BE49-F238E27FC236}">
                <a16:creationId xmlns:a16="http://schemas.microsoft.com/office/drawing/2014/main" id="{2ED49B7E-3D14-4C8E-8158-417C1231CBD2}"/>
              </a:ext>
            </a:extLst>
          </p:cNvPr>
          <p:cNvSpPr txBox="1"/>
          <p:nvPr/>
        </p:nvSpPr>
        <p:spPr>
          <a:xfrm rot="20671377">
            <a:off x="7292247" y="5250147"/>
            <a:ext cx="2230651" cy="187206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100" b="1" dirty="0">
                <a:effectLst/>
                <a:latin typeface="Tahoma" panose="020B0604030504040204" pitchFamily="34" charset="0"/>
                <a:ea typeface="Calibri" panose="020F0502020204030204" pitchFamily="34" charset="0"/>
                <a:cs typeface="Times New Roman" panose="02020603050405020304" pitchFamily="18" charset="0"/>
              </a:rPr>
              <a:t>REMINDER: </a:t>
            </a:r>
            <a:br>
              <a:rPr lang="en-US" sz="1100" dirty="0">
                <a:effectLst/>
                <a:latin typeface="Tahoma" panose="020B0604030504040204" pitchFamily="34" charset="0"/>
                <a:ea typeface="Calibri" panose="020F0502020204030204" pitchFamily="34" charset="0"/>
                <a:cs typeface="Times New Roman" panose="02020603050405020304" pitchFamily="18" charset="0"/>
              </a:rPr>
            </a:br>
            <a:r>
              <a:rPr lang="en-US" sz="1050" dirty="0">
                <a:effectLst/>
                <a:latin typeface="Tahoma" panose="020B0604030504040204" pitchFamily="34" charset="0"/>
                <a:ea typeface="Calibri" panose="020F0502020204030204" pitchFamily="34" charset="0"/>
                <a:cs typeface="Times New Roman" panose="02020603050405020304" pitchFamily="18" charset="0"/>
              </a:rPr>
              <a:t>The AA threshold for Model or Distinguished requires that 80% or more of the AB members must represent business, industry, government, alumni, community, and postsecondary education leaders. </a:t>
            </a:r>
            <a:br>
              <a:rPr lang="en-US" sz="1100" dirty="0">
                <a:effectLst/>
                <a:latin typeface="Tahoma" panose="020B0604030504040204" pitchFamily="34" charset="0"/>
                <a:ea typeface="Calibri" panose="020F0502020204030204" pitchFamily="34" charset="0"/>
                <a:cs typeface="Times New Roman" panose="02020603050405020304" pitchFamily="18" charset="0"/>
              </a:rPr>
            </a:br>
            <a:br>
              <a:rPr lang="en-US" sz="300" dirty="0">
                <a:effectLst/>
                <a:latin typeface="Tahoma" panose="020B0604030504040204" pitchFamily="34" charset="0"/>
                <a:ea typeface="Calibri" panose="020F0502020204030204" pitchFamily="34" charset="0"/>
                <a:cs typeface="Times New Roman" panose="02020603050405020304" pitchFamily="18" charset="0"/>
              </a:rPr>
            </a:br>
            <a:r>
              <a:rPr lang="en-US" sz="900" dirty="0">
                <a:effectLst/>
                <a:latin typeface="Tahoma" panose="020B0604030504040204" pitchFamily="34" charset="0"/>
                <a:ea typeface="Calibri" panose="020F0502020204030204" pitchFamily="34" charset="0"/>
                <a:cs typeface="Times New Roman" panose="02020603050405020304" pitchFamily="18" charset="0"/>
              </a:rPr>
              <a:t>(Does not apply to academies within the </a:t>
            </a:r>
            <a:r>
              <a:rPr lang="en-US" sz="900" i="1" dirty="0">
                <a:effectLst/>
                <a:latin typeface="Tahoma" panose="020B0604030504040204" pitchFamily="34" charset="0"/>
                <a:ea typeface="Calibri" panose="020F0502020204030204" pitchFamily="34" charset="0"/>
                <a:cs typeface="Times New Roman" panose="02020603050405020304" pitchFamily="18" charset="0"/>
              </a:rPr>
              <a:t>Education</a:t>
            </a:r>
            <a:r>
              <a:rPr lang="en-US" sz="900" dirty="0">
                <a:effectLst/>
                <a:latin typeface="Tahoma" panose="020B0604030504040204" pitchFamily="34" charset="0"/>
                <a:ea typeface="Calibri" panose="020F0502020204030204" pitchFamily="34" charset="0"/>
                <a:cs typeface="Times New Roman" panose="02020603050405020304" pitchFamily="18" charset="0"/>
              </a:rPr>
              <a:t> Career Cluster.)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BA7ACD5D-9DAE-6F6D-8FF7-A3AC226E248E}"/>
              </a:ext>
            </a:extLst>
          </p:cNvPr>
          <p:cNvSpPr txBox="1"/>
          <p:nvPr/>
        </p:nvSpPr>
        <p:spPr>
          <a:xfrm>
            <a:off x="3605761" y="2861250"/>
            <a:ext cx="2463093" cy="2246769"/>
          </a:xfrm>
          <a:prstGeom prst="rect">
            <a:avLst/>
          </a:prstGeom>
          <a:noFill/>
        </p:spPr>
        <p:txBody>
          <a:bodyPr wrap="square" rtlCol="0">
            <a:spAutoFit/>
          </a:bodyPr>
          <a:lstStyle/>
          <a:p>
            <a:r>
              <a:rPr lang="en-US" sz="1100" b="1" dirty="0">
                <a:highlight>
                  <a:srgbClr val="EBEA70"/>
                </a:highlight>
                <a:latin typeface="Tahoma" panose="020B0604030504040204" pitchFamily="34" charset="0"/>
                <a:ea typeface="Tahoma" panose="020B0604030504040204" pitchFamily="34" charset="0"/>
                <a:cs typeface="Tahoma" panose="020B0604030504040204" pitchFamily="34" charset="0"/>
              </a:rPr>
              <a:t>Data ADDED in 2023-2024:</a:t>
            </a:r>
          </a:p>
          <a:p>
            <a:endParaRPr lang="en-US" sz="800" b="1" dirty="0">
              <a:highlight>
                <a:srgbClr val="FFFF00"/>
              </a:highlight>
              <a:latin typeface="Tahoma" panose="020B0604030504040204" pitchFamily="34" charset="0"/>
              <a:ea typeface="Tahoma" panose="020B0604030504040204" pitchFamily="34" charset="0"/>
              <a:cs typeface="Tahoma" panose="020B0604030504040204" pitchFamily="34" charset="0"/>
            </a:endParaRPr>
          </a:p>
          <a:p>
            <a:pPr marL="228600" indent="-228600">
              <a:buFont typeface="Wingdings" panose="05000000000000000000" pitchFamily="2" charset="2"/>
              <a:buChar char="ü"/>
            </a:pPr>
            <a:r>
              <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rPr>
              <a:t>Is the board a 501(c)(3)?</a:t>
            </a:r>
            <a:br>
              <a:rPr lang="en-US" sz="1100" dirty="0">
                <a:highlight>
                  <a:srgbClr val="FFFF00"/>
                </a:highlight>
                <a:latin typeface="Tahoma" panose="020B0604030504040204" pitchFamily="34" charset="0"/>
                <a:ea typeface="Tahoma" panose="020B0604030504040204" pitchFamily="34" charset="0"/>
                <a:cs typeface="Tahoma" panose="020B0604030504040204" pitchFamily="34" charset="0"/>
              </a:rPr>
            </a:br>
            <a:r>
              <a:rPr lang="en-US" sz="1100" dirty="0">
                <a:highlight>
                  <a:srgbClr val="FFFF00"/>
                </a:highlight>
                <a:latin typeface="Tahoma" panose="020B0604030504040204" pitchFamily="34" charset="0"/>
                <a:ea typeface="Tahoma" panose="020B0604030504040204" pitchFamily="34" charset="0"/>
                <a:cs typeface="Tahoma" panose="020B0604030504040204" pitchFamily="34" charset="0"/>
              </a:rPr>
              <a:t> </a:t>
            </a:r>
          </a:p>
          <a:p>
            <a:pPr marL="228600" indent="-228600">
              <a:buFont typeface="Wingdings" panose="05000000000000000000" pitchFamily="2" charset="2"/>
              <a:buChar char="ü"/>
            </a:pPr>
            <a:r>
              <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rPr>
              <a:t>Does the board only serve NAF students?</a:t>
            </a:r>
            <a:br>
              <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rPr>
            </a:br>
            <a:endPar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endParaRPr>
          </a:p>
          <a:p>
            <a:pPr marL="228600" indent="-228600">
              <a:buFont typeface="Wingdings" panose="05000000000000000000" pitchFamily="2" charset="2"/>
              <a:buChar char="ü"/>
            </a:pPr>
            <a:r>
              <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rPr>
              <a:t>What level is the board (district, high school, academy)?</a:t>
            </a:r>
          </a:p>
          <a:p>
            <a:endPar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endParaRPr>
          </a:p>
          <a:p>
            <a:pPr marL="228600" indent="-228600">
              <a:buFont typeface="Wingdings" panose="05000000000000000000" pitchFamily="2" charset="2"/>
              <a:buChar char="ü"/>
            </a:pPr>
            <a:r>
              <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rPr>
              <a:t>Is the board member virtual, or a NAF parent/guardian?</a:t>
            </a:r>
          </a:p>
          <a:p>
            <a:endParaRPr lang="en-US" sz="1100" b="1" dirty="0">
              <a:highlight>
                <a:srgbClr val="FFFF00"/>
              </a:highlight>
              <a:latin typeface="Tahoma" panose="020B0604030504040204" pitchFamily="34" charset="0"/>
              <a:ea typeface="Tahoma" panose="020B0604030504040204" pitchFamily="34" charset="0"/>
              <a:cs typeface="Tahoma" panose="020B0604030504040204" pitchFamily="34" charset="0"/>
            </a:endParaRPr>
          </a:p>
        </p:txBody>
      </p:sp>
      <p:sp>
        <p:nvSpPr>
          <p:cNvPr id="35" name="TextBox 34">
            <a:extLst>
              <a:ext uri="{FF2B5EF4-FFF2-40B4-BE49-F238E27FC236}">
                <a16:creationId xmlns:a16="http://schemas.microsoft.com/office/drawing/2014/main" id="{13AB0ACF-0817-F475-C254-64C7B867D5CF}"/>
              </a:ext>
            </a:extLst>
          </p:cNvPr>
          <p:cNvSpPr txBox="1"/>
          <p:nvPr/>
        </p:nvSpPr>
        <p:spPr>
          <a:xfrm>
            <a:off x="3334306" y="6805806"/>
            <a:ext cx="3812908" cy="553998"/>
          </a:xfrm>
          <a:prstGeom prst="rect">
            <a:avLst/>
          </a:prstGeom>
          <a:noFill/>
        </p:spPr>
        <p:txBody>
          <a:bodyPr wrap="square" rtlCol="0">
            <a:spAutoFit/>
          </a:bodyPr>
          <a:lstStyle/>
          <a:p>
            <a:r>
              <a:rPr lang="en-US" sz="1100" b="1" dirty="0">
                <a:highlight>
                  <a:srgbClr val="EBEA70"/>
                </a:highlight>
                <a:latin typeface="Tahoma" panose="020B0604030504040204" pitchFamily="34" charset="0"/>
                <a:ea typeface="Tahoma" panose="020B0604030504040204" pitchFamily="34" charset="0"/>
                <a:cs typeface="Tahoma" panose="020B0604030504040204" pitchFamily="34" charset="0"/>
              </a:rPr>
              <a:t>Data REMOVED in 2023-2024:</a:t>
            </a:r>
          </a:p>
          <a:p>
            <a:endParaRPr lang="en-US" sz="800" b="1" dirty="0">
              <a:highlight>
                <a:srgbClr val="EBEA70"/>
              </a:highlight>
              <a:latin typeface="Tahoma" panose="020B0604030504040204" pitchFamily="34" charset="0"/>
              <a:ea typeface="Tahoma" panose="020B0604030504040204" pitchFamily="34" charset="0"/>
              <a:cs typeface="Tahoma" panose="020B0604030504040204" pitchFamily="34" charset="0"/>
            </a:endParaRPr>
          </a:p>
          <a:p>
            <a:pPr marL="228600" indent="-228600">
              <a:buFont typeface="Wingdings" panose="05000000000000000000" pitchFamily="2" charset="2"/>
              <a:buChar char="ü"/>
            </a:pPr>
            <a:r>
              <a:rPr lang="en-US" sz="1100" dirty="0">
                <a:highlight>
                  <a:srgbClr val="EBEA70"/>
                </a:highlight>
                <a:latin typeface="Tahoma" panose="020B0604030504040204" pitchFamily="34" charset="0"/>
                <a:ea typeface="Tahoma" panose="020B0604030504040204" pitchFamily="34" charset="0"/>
                <a:cs typeface="Tahoma" panose="020B0604030504040204" pitchFamily="34" charset="0"/>
              </a:rPr>
              <a:t>AB member street address &amp; zip no longer required</a:t>
            </a:r>
            <a:endParaRPr lang="en-US" sz="1100" b="1" dirty="0">
              <a:highlight>
                <a:srgbClr val="EBEA70"/>
              </a:highlight>
              <a:latin typeface="Tahoma" panose="020B0604030504040204" pitchFamily="34" charset="0"/>
              <a:ea typeface="Tahoma" panose="020B0604030504040204" pitchFamily="34" charset="0"/>
              <a:cs typeface="Tahoma" panose="020B0604030504040204" pitchFamily="34" charset="0"/>
            </a:endParaRPr>
          </a:p>
        </p:txBody>
      </p:sp>
      <p:pic>
        <p:nvPicPr>
          <p:cNvPr id="37" name="Picture 36">
            <a:extLst>
              <a:ext uri="{FF2B5EF4-FFF2-40B4-BE49-F238E27FC236}">
                <a16:creationId xmlns:a16="http://schemas.microsoft.com/office/drawing/2014/main" id="{03F8533E-FCA9-2C32-1C52-BCCEC8852A9D}"/>
              </a:ext>
            </a:extLst>
          </p:cNvPr>
          <p:cNvPicPr>
            <a:picLocks noChangeAspect="1"/>
          </p:cNvPicPr>
          <p:nvPr/>
        </p:nvPicPr>
        <p:blipFill>
          <a:blip r:embed="rId7"/>
          <a:stretch>
            <a:fillRect/>
          </a:stretch>
        </p:blipFill>
        <p:spPr>
          <a:xfrm>
            <a:off x="710102" y="3332342"/>
            <a:ext cx="246184" cy="228600"/>
          </a:xfrm>
          <a:prstGeom prst="rect">
            <a:avLst/>
          </a:prstGeom>
        </p:spPr>
      </p:pic>
      <p:pic>
        <p:nvPicPr>
          <p:cNvPr id="40" name="Picture 39">
            <a:extLst>
              <a:ext uri="{FF2B5EF4-FFF2-40B4-BE49-F238E27FC236}">
                <a16:creationId xmlns:a16="http://schemas.microsoft.com/office/drawing/2014/main" id="{8D49A2A1-DFB4-59F6-7676-4FBE6C31D580}"/>
              </a:ext>
            </a:extLst>
          </p:cNvPr>
          <p:cNvPicPr>
            <a:picLocks noChangeAspect="1"/>
          </p:cNvPicPr>
          <p:nvPr/>
        </p:nvPicPr>
        <p:blipFill>
          <a:blip r:embed="rId7"/>
          <a:stretch>
            <a:fillRect/>
          </a:stretch>
        </p:blipFill>
        <p:spPr>
          <a:xfrm>
            <a:off x="710102" y="3694292"/>
            <a:ext cx="246184" cy="228600"/>
          </a:xfrm>
          <a:prstGeom prst="rect">
            <a:avLst/>
          </a:prstGeom>
        </p:spPr>
      </p:pic>
      <p:pic>
        <p:nvPicPr>
          <p:cNvPr id="41" name="Picture 40">
            <a:extLst>
              <a:ext uri="{FF2B5EF4-FFF2-40B4-BE49-F238E27FC236}">
                <a16:creationId xmlns:a16="http://schemas.microsoft.com/office/drawing/2014/main" id="{4ABE0452-3E37-056D-1159-D3B42265D93B}"/>
              </a:ext>
            </a:extLst>
          </p:cNvPr>
          <p:cNvPicPr>
            <a:picLocks noChangeAspect="1"/>
          </p:cNvPicPr>
          <p:nvPr/>
        </p:nvPicPr>
        <p:blipFill>
          <a:blip r:embed="rId7"/>
          <a:stretch>
            <a:fillRect/>
          </a:stretch>
        </p:blipFill>
        <p:spPr>
          <a:xfrm>
            <a:off x="710102" y="4065767"/>
            <a:ext cx="246184" cy="228600"/>
          </a:xfrm>
          <a:prstGeom prst="rect">
            <a:avLst/>
          </a:prstGeom>
        </p:spPr>
      </p:pic>
      <p:pic>
        <p:nvPicPr>
          <p:cNvPr id="43" name="Picture 42">
            <a:extLst>
              <a:ext uri="{FF2B5EF4-FFF2-40B4-BE49-F238E27FC236}">
                <a16:creationId xmlns:a16="http://schemas.microsoft.com/office/drawing/2014/main" id="{529835D0-1C69-20BB-3EC9-A0E36BB3BD9C}"/>
              </a:ext>
            </a:extLst>
          </p:cNvPr>
          <p:cNvPicPr>
            <a:picLocks noChangeAspect="1"/>
          </p:cNvPicPr>
          <p:nvPr/>
        </p:nvPicPr>
        <p:blipFill>
          <a:blip r:embed="rId7"/>
          <a:stretch>
            <a:fillRect/>
          </a:stretch>
        </p:blipFill>
        <p:spPr>
          <a:xfrm>
            <a:off x="6287468" y="3319298"/>
            <a:ext cx="246184" cy="228600"/>
          </a:xfrm>
          <a:prstGeom prst="rect">
            <a:avLst/>
          </a:prstGeom>
        </p:spPr>
      </p:pic>
      <p:pic>
        <p:nvPicPr>
          <p:cNvPr id="45" name="Picture 44">
            <a:extLst>
              <a:ext uri="{FF2B5EF4-FFF2-40B4-BE49-F238E27FC236}">
                <a16:creationId xmlns:a16="http://schemas.microsoft.com/office/drawing/2014/main" id="{47654F95-ED20-858D-2788-14A376D12478}"/>
              </a:ext>
            </a:extLst>
          </p:cNvPr>
          <p:cNvPicPr>
            <a:picLocks noChangeAspect="1"/>
          </p:cNvPicPr>
          <p:nvPr/>
        </p:nvPicPr>
        <p:blipFill>
          <a:blip r:embed="rId7"/>
          <a:stretch>
            <a:fillRect/>
          </a:stretch>
        </p:blipFill>
        <p:spPr>
          <a:xfrm>
            <a:off x="6287468" y="4439933"/>
            <a:ext cx="246184" cy="228600"/>
          </a:xfrm>
          <a:prstGeom prst="rect">
            <a:avLst/>
          </a:prstGeom>
        </p:spPr>
      </p:pic>
      <p:pic>
        <p:nvPicPr>
          <p:cNvPr id="47" name="Picture 46">
            <a:extLst>
              <a:ext uri="{FF2B5EF4-FFF2-40B4-BE49-F238E27FC236}">
                <a16:creationId xmlns:a16="http://schemas.microsoft.com/office/drawing/2014/main" id="{0409A7CA-6CAA-85C8-DAE3-43B6C969A869}"/>
              </a:ext>
            </a:extLst>
          </p:cNvPr>
          <p:cNvPicPr>
            <a:picLocks noChangeAspect="1"/>
          </p:cNvPicPr>
          <p:nvPr/>
        </p:nvPicPr>
        <p:blipFill>
          <a:blip r:embed="rId8"/>
          <a:stretch>
            <a:fillRect/>
          </a:stretch>
        </p:blipFill>
        <p:spPr>
          <a:xfrm>
            <a:off x="719627" y="4436519"/>
            <a:ext cx="228600" cy="228600"/>
          </a:xfrm>
          <a:prstGeom prst="rect">
            <a:avLst/>
          </a:prstGeom>
        </p:spPr>
      </p:pic>
      <p:pic>
        <p:nvPicPr>
          <p:cNvPr id="48" name="Picture 47">
            <a:extLst>
              <a:ext uri="{FF2B5EF4-FFF2-40B4-BE49-F238E27FC236}">
                <a16:creationId xmlns:a16="http://schemas.microsoft.com/office/drawing/2014/main" id="{11B6DAED-B906-406C-8F5D-7A537D72CE19}"/>
              </a:ext>
            </a:extLst>
          </p:cNvPr>
          <p:cNvPicPr>
            <a:picLocks noChangeAspect="1"/>
          </p:cNvPicPr>
          <p:nvPr/>
        </p:nvPicPr>
        <p:blipFill>
          <a:blip r:embed="rId8"/>
          <a:stretch>
            <a:fillRect/>
          </a:stretch>
        </p:blipFill>
        <p:spPr>
          <a:xfrm>
            <a:off x="6303071" y="3703411"/>
            <a:ext cx="228600" cy="228600"/>
          </a:xfrm>
          <a:prstGeom prst="rect">
            <a:avLst/>
          </a:prstGeom>
        </p:spPr>
      </p:pic>
      <p:pic>
        <p:nvPicPr>
          <p:cNvPr id="49" name="Picture 48">
            <a:extLst>
              <a:ext uri="{FF2B5EF4-FFF2-40B4-BE49-F238E27FC236}">
                <a16:creationId xmlns:a16="http://schemas.microsoft.com/office/drawing/2014/main" id="{AF6E88F2-FC42-84C9-2521-EE9A251B13CC}"/>
              </a:ext>
            </a:extLst>
          </p:cNvPr>
          <p:cNvPicPr>
            <a:picLocks noChangeAspect="1"/>
          </p:cNvPicPr>
          <p:nvPr/>
        </p:nvPicPr>
        <p:blipFill>
          <a:blip r:embed="rId8"/>
          <a:stretch>
            <a:fillRect/>
          </a:stretch>
        </p:blipFill>
        <p:spPr>
          <a:xfrm>
            <a:off x="6303071" y="4065767"/>
            <a:ext cx="228600" cy="228600"/>
          </a:xfrm>
          <a:prstGeom prst="rect">
            <a:avLst/>
          </a:prstGeom>
        </p:spPr>
      </p:pic>
      <p:pic>
        <p:nvPicPr>
          <p:cNvPr id="6" name="Picture 5" descr="A green and black logo&#10;&#10;Description automatically generated">
            <a:extLst>
              <a:ext uri="{FF2B5EF4-FFF2-40B4-BE49-F238E27FC236}">
                <a16:creationId xmlns:a16="http://schemas.microsoft.com/office/drawing/2014/main" id="{F08D8B0C-8C9F-A1E3-F960-909DE10CB86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34783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6: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Teachers</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120032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Enter the names and contact information for the 2025-2026 SY academy teachers. </a:t>
            </a:r>
            <a:r>
              <a:rPr lang="en-US" sz="1200" b="1" dirty="0">
                <a:latin typeface="Tahoma" panose="020B0604030504040204" pitchFamily="34" charset="0"/>
                <a:ea typeface="Tahoma" panose="020B0604030504040204" pitchFamily="34" charset="0"/>
                <a:cs typeface="Tahoma" panose="020B0604030504040204" pitchFamily="34" charset="0"/>
              </a:rPr>
              <a:t>Identified teachers gain access to </a:t>
            </a:r>
            <a:r>
              <a:rPr lang="en-US" sz="1200" b="1" dirty="0" err="1">
                <a:latin typeface="Tahoma" panose="020B0604030504040204" pitchFamily="34" charset="0"/>
                <a:ea typeface="Tahoma" panose="020B0604030504040204" pitchFamily="34" charset="0"/>
                <a:cs typeface="Tahoma" panose="020B0604030504040204" pitchFamily="34" charset="0"/>
              </a:rPr>
              <a:t>NAFTrack</a:t>
            </a:r>
            <a:r>
              <a:rPr lang="en-US" sz="1200" b="1" dirty="0">
                <a:latin typeface="Tahoma" panose="020B0604030504040204" pitchFamily="34" charset="0"/>
                <a:ea typeface="Tahoma" panose="020B0604030504040204" pitchFamily="34" charset="0"/>
                <a:cs typeface="Tahoma" panose="020B0604030504040204" pitchFamily="34" charset="0"/>
              </a:rPr>
              <a:t> Educators. </a:t>
            </a:r>
          </a:p>
          <a:p>
            <a:endParaRPr lang="en-US" sz="1200" b="1" dirty="0">
              <a:latin typeface="Tahoma" panose="020B0604030504040204" pitchFamily="34" charset="0"/>
              <a:ea typeface="Tahoma" panose="020B0604030504040204" pitchFamily="34" charset="0"/>
              <a:cs typeface="Tahoma" panose="020B0604030504040204" pitchFamily="34" charset="0"/>
            </a:endParaRPr>
          </a:p>
          <a:p>
            <a:r>
              <a:rPr lang="en-US" sz="1200" b="1" i="1" dirty="0">
                <a:latin typeface="Tahoma" panose="020B0604030504040204" pitchFamily="34" charset="0"/>
                <a:ea typeface="Tahoma" panose="020B0604030504040204" pitchFamily="34" charset="0"/>
                <a:cs typeface="Tahoma" panose="020B0604030504040204" pitchFamily="34" charset="0"/>
              </a:rPr>
              <a:t>Recommendation: </a:t>
            </a:r>
            <a:r>
              <a:rPr lang="en-US" sz="1200" dirty="0">
                <a:latin typeface="Tahoma" panose="020B0604030504040204" pitchFamily="34" charset="0"/>
                <a:ea typeface="Tahoma" panose="020B0604030504040204" pitchFamily="34" charset="0"/>
                <a:cs typeface="Tahoma" panose="020B0604030504040204" pitchFamily="34" charset="0"/>
              </a:rPr>
              <a:t>Use teachers’ official (school-assigned) email addresses.</a:t>
            </a:r>
          </a:p>
          <a:p>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a:extLst>
              <a:ext uri="{FF2B5EF4-FFF2-40B4-BE49-F238E27FC236}">
                <a16:creationId xmlns:a16="http://schemas.microsoft.com/office/drawing/2014/main" id="{03C54115-DE29-4F39-B009-62802736163D}"/>
              </a:ext>
            </a:extLst>
          </p:cNvPr>
          <p:cNvSpPr txBox="1"/>
          <p:nvPr/>
        </p:nvSpPr>
        <p:spPr>
          <a:xfrm>
            <a:off x="435836" y="2026150"/>
            <a:ext cx="9038702"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Teachers who were active last year are displayed by default and can be reactivated by checking the box next to their name. </a:t>
            </a:r>
            <a:br>
              <a:rPr lang="en-US" sz="1200" dirty="0">
                <a:latin typeface="Tahoma" panose="020B0604030504040204" pitchFamily="34" charset="0"/>
                <a:ea typeface="Tahoma" panose="020B0604030504040204" pitchFamily="34" charset="0"/>
                <a:cs typeface="Tahoma" panose="020B0604030504040204" pitchFamily="34" charset="0"/>
              </a:rPr>
            </a:br>
            <a:br>
              <a:rPr lang="en-US" sz="1200" dirty="0">
                <a:latin typeface="Tahoma" panose="020B0604030504040204" pitchFamily="34" charset="0"/>
                <a:ea typeface="Tahoma" panose="020B0604030504040204" pitchFamily="34" charset="0"/>
                <a:cs typeface="Tahoma" panose="020B0604030504040204" pitchFamily="34" charset="0"/>
              </a:rPr>
            </a:br>
            <a:r>
              <a:rPr lang="en-US" sz="1200" dirty="0">
                <a:latin typeface="Tahoma" panose="020B0604030504040204" pitchFamily="34" charset="0"/>
                <a:ea typeface="Tahoma" panose="020B0604030504040204" pitchFamily="34" charset="0"/>
                <a:cs typeface="Tahoma" panose="020B0604030504040204" pitchFamily="34" charset="0"/>
              </a:rPr>
              <a:t>New teachers can be added using the              button.</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1463933831"/>
              </p:ext>
            </p:extLst>
          </p:nvPr>
        </p:nvGraphicFramePr>
        <p:xfrm>
          <a:off x="1341826" y="2958424"/>
          <a:ext cx="7374747" cy="2966720"/>
        </p:xfrm>
        <a:graphic>
          <a:graphicData uri="http://schemas.openxmlformats.org/drawingml/2006/table">
            <a:tbl>
              <a:tblPr firstRow="1" bandRow="1">
                <a:tableStyleId>{073A0DAA-6AF3-43AB-8588-CEC1D06C72B9}</a:tableStyleId>
              </a:tblPr>
              <a:tblGrid>
                <a:gridCol w="990413">
                  <a:extLst>
                    <a:ext uri="{9D8B030D-6E8A-4147-A177-3AD203B41FA5}">
                      <a16:colId xmlns:a16="http://schemas.microsoft.com/office/drawing/2014/main" val="1281356165"/>
                    </a:ext>
                  </a:extLst>
                </a:gridCol>
                <a:gridCol w="2228850">
                  <a:extLst>
                    <a:ext uri="{9D8B030D-6E8A-4147-A177-3AD203B41FA5}">
                      <a16:colId xmlns:a16="http://schemas.microsoft.com/office/drawing/2014/main" val="2473807309"/>
                    </a:ext>
                  </a:extLst>
                </a:gridCol>
                <a:gridCol w="2124075">
                  <a:extLst>
                    <a:ext uri="{9D8B030D-6E8A-4147-A177-3AD203B41FA5}">
                      <a16:colId xmlns:a16="http://schemas.microsoft.com/office/drawing/2014/main" val="1477720474"/>
                    </a:ext>
                  </a:extLst>
                </a:gridCol>
                <a:gridCol w="2031409">
                  <a:extLst>
                    <a:ext uri="{9D8B030D-6E8A-4147-A177-3AD203B41FA5}">
                      <a16:colId xmlns:a16="http://schemas.microsoft.com/office/drawing/2014/main" val="3961974108"/>
                    </a:ext>
                  </a:extLst>
                </a:gridCol>
              </a:tblGrid>
              <a:tr h="370840">
                <a:tc>
                  <a:txBody>
                    <a:bodyPr/>
                    <a:lstStyle/>
                    <a:p>
                      <a:pPr algn="ctr"/>
                      <a:r>
                        <a:rPr lang="en-US" sz="1200" b="1" dirty="0">
                          <a:solidFill>
                            <a:schemeClr val="bg1"/>
                          </a:solidFill>
                          <a:latin typeface="Arial Nova" panose="020B0504020202020204" pitchFamily="34" charset="0"/>
                        </a:rPr>
                        <a:t>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First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Last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First Name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Last Name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a:solidFill>
                            <a:schemeClr val="tx1"/>
                          </a:solidFill>
                          <a:latin typeface="Arial Nova" panose="020B0504020202020204" pitchFamily="34" charset="0"/>
                        </a:rPr>
                        <a:t>Email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First Name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a:solidFill>
                            <a:schemeClr val="tx1"/>
                          </a:solidFill>
                          <a:latin typeface="Arial Nova" panose="020B0504020202020204" pitchFamily="34" charset="0"/>
                        </a:rPr>
                        <a:t>Email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a:solidFill>
                            <a:schemeClr val="tx1"/>
                          </a:solidFill>
                          <a:latin typeface="Arial Nova" panose="020B0504020202020204" pitchFamily="34" charset="0"/>
                        </a:rPr>
                        <a:t>Email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Last Name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96209797"/>
                  </a:ext>
                </a:extLst>
              </a:tr>
              <a:tr h="370840">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082559786"/>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Last Name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89639987"/>
                  </a:ext>
                </a:extLst>
              </a:tr>
            </a:tbl>
          </a:graphicData>
        </a:graphic>
      </p:graphicFrame>
      <p:pic>
        <p:nvPicPr>
          <p:cNvPr id="4" name="Picture 3">
            <a:extLst>
              <a:ext uri="{FF2B5EF4-FFF2-40B4-BE49-F238E27FC236}">
                <a16:creationId xmlns:a16="http://schemas.microsoft.com/office/drawing/2014/main" id="{65170FF7-AC5D-1BA2-7235-7C802A134051}"/>
              </a:ext>
            </a:extLst>
          </p:cNvPr>
          <p:cNvPicPr>
            <a:picLocks noChangeAspect="1"/>
          </p:cNvPicPr>
          <p:nvPr/>
        </p:nvPicPr>
        <p:blipFill>
          <a:blip r:embed="rId3"/>
          <a:stretch>
            <a:fillRect/>
          </a:stretch>
        </p:blipFill>
        <p:spPr>
          <a:xfrm>
            <a:off x="1677368" y="3405023"/>
            <a:ext cx="246184" cy="228600"/>
          </a:xfrm>
          <a:prstGeom prst="rect">
            <a:avLst/>
          </a:prstGeom>
        </p:spPr>
      </p:pic>
      <p:pic>
        <p:nvPicPr>
          <p:cNvPr id="7" name="Picture 6">
            <a:extLst>
              <a:ext uri="{FF2B5EF4-FFF2-40B4-BE49-F238E27FC236}">
                <a16:creationId xmlns:a16="http://schemas.microsoft.com/office/drawing/2014/main" id="{D513FDF8-06E6-B45D-0D09-338302FB17B7}"/>
              </a:ext>
            </a:extLst>
          </p:cNvPr>
          <p:cNvPicPr>
            <a:picLocks noChangeAspect="1"/>
          </p:cNvPicPr>
          <p:nvPr/>
        </p:nvPicPr>
        <p:blipFill>
          <a:blip r:embed="rId4"/>
          <a:stretch>
            <a:fillRect/>
          </a:stretch>
        </p:blipFill>
        <p:spPr>
          <a:xfrm>
            <a:off x="1692971" y="5253364"/>
            <a:ext cx="228600" cy="228600"/>
          </a:xfrm>
          <a:prstGeom prst="rect">
            <a:avLst/>
          </a:prstGeom>
        </p:spPr>
      </p:pic>
      <p:pic>
        <p:nvPicPr>
          <p:cNvPr id="10" name="Picture 9">
            <a:extLst>
              <a:ext uri="{FF2B5EF4-FFF2-40B4-BE49-F238E27FC236}">
                <a16:creationId xmlns:a16="http://schemas.microsoft.com/office/drawing/2014/main" id="{1B3D8327-6E39-80F9-193B-3ACABB93BA25}"/>
              </a:ext>
            </a:extLst>
          </p:cNvPr>
          <p:cNvPicPr>
            <a:picLocks noChangeAspect="1"/>
          </p:cNvPicPr>
          <p:nvPr/>
        </p:nvPicPr>
        <p:blipFill>
          <a:blip r:embed="rId4"/>
          <a:stretch>
            <a:fillRect/>
          </a:stretch>
        </p:blipFill>
        <p:spPr>
          <a:xfrm>
            <a:off x="1692971" y="5625540"/>
            <a:ext cx="228600" cy="228600"/>
          </a:xfrm>
          <a:prstGeom prst="rect">
            <a:avLst/>
          </a:prstGeom>
        </p:spPr>
      </p:pic>
      <p:pic>
        <p:nvPicPr>
          <p:cNvPr id="12" name="Picture 11">
            <a:extLst>
              <a:ext uri="{FF2B5EF4-FFF2-40B4-BE49-F238E27FC236}">
                <a16:creationId xmlns:a16="http://schemas.microsoft.com/office/drawing/2014/main" id="{835FD81D-80F1-C7DF-3587-4D14D00247C8}"/>
              </a:ext>
            </a:extLst>
          </p:cNvPr>
          <p:cNvPicPr>
            <a:picLocks noChangeAspect="1"/>
          </p:cNvPicPr>
          <p:nvPr/>
        </p:nvPicPr>
        <p:blipFill>
          <a:blip r:embed="rId3"/>
          <a:stretch>
            <a:fillRect/>
          </a:stretch>
        </p:blipFill>
        <p:spPr>
          <a:xfrm>
            <a:off x="1684179" y="3777199"/>
            <a:ext cx="246184" cy="228600"/>
          </a:xfrm>
          <a:prstGeom prst="rect">
            <a:avLst/>
          </a:prstGeom>
        </p:spPr>
      </p:pic>
      <p:pic>
        <p:nvPicPr>
          <p:cNvPr id="13" name="Picture 12">
            <a:extLst>
              <a:ext uri="{FF2B5EF4-FFF2-40B4-BE49-F238E27FC236}">
                <a16:creationId xmlns:a16="http://schemas.microsoft.com/office/drawing/2014/main" id="{10C1E7B3-3FFA-38C3-AB33-8F555F49D849}"/>
              </a:ext>
            </a:extLst>
          </p:cNvPr>
          <p:cNvPicPr>
            <a:picLocks noChangeAspect="1"/>
          </p:cNvPicPr>
          <p:nvPr/>
        </p:nvPicPr>
        <p:blipFill>
          <a:blip r:embed="rId3"/>
          <a:stretch>
            <a:fillRect/>
          </a:stretch>
        </p:blipFill>
        <p:spPr>
          <a:xfrm>
            <a:off x="1675387" y="4143105"/>
            <a:ext cx="246184" cy="228600"/>
          </a:xfrm>
          <a:prstGeom prst="rect">
            <a:avLst/>
          </a:prstGeom>
        </p:spPr>
      </p:pic>
      <p:pic>
        <p:nvPicPr>
          <p:cNvPr id="14" name="Picture 13">
            <a:extLst>
              <a:ext uri="{FF2B5EF4-FFF2-40B4-BE49-F238E27FC236}">
                <a16:creationId xmlns:a16="http://schemas.microsoft.com/office/drawing/2014/main" id="{22C642B7-4872-C61F-834C-D179A329B231}"/>
              </a:ext>
            </a:extLst>
          </p:cNvPr>
          <p:cNvPicPr>
            <a:picLocks noChangeAspect="1"/>
          </p:cNvPicPr>
          <p:nvPr/>
        </p:nvPicPr>
        <p:blipFill>
          <a:blip r:embed="rId3"/>
          <a:stretch>
            <a:fillRect/>
          </a:stretch>
        </p:blipFill>
        <p:spPr>
          <a:xfrm>
            <a:off x="1684179" y="4509011"/>
            <a:ext cx="246184" cy="228600"/>
          </a:xfrm>
          <a:prstGeom prst="rect">
            <a:avLst/>
          </a:prstGeom>
        </p:spPr>
      </p:pic>
      <p:pic>
        <p:nvPicPr>
          <p:cNvPr id="15" name="Picture 14">
            <a:extLst>
              <a:ext uri="{FF2B5EF4-FFF2-40B4-BE49-F238E27FC236}">
                <a16:creationId xmlns:a16="http://schemas.microsoft.com/office/drawing/2014/main" id="{452572CF-8BBF-2F05-13D1-A8B613C9C65F}"/>
              </a:ext>
            </a:extLst>
          </p:cNvPr>
          <p:cNvPicPr>
            <a:picLocks noChangeAspect="1"/>
          </p:cNvPicPr>
          <p:nvPr/>
        </p:nvPicPr>
        <p:blipFill>
          <a:blip r:embed="rId3"/>
          <a:stretch>
            <a:fillRect/>
          </a:stretch>
        </p:blipFill>
        <p:spPr>
          <a:xfrm>
            <a:off x="1675387" y="4887458"/>
            <a:ext cx="246184" cy="228600"/>
          </a:xfrm>
          <a:prstGeom prst="rect">
            <a:avLst/>
          </a:prstGeom>
        </p:spPr>
      </p:pic>
      <p:pic>
        <p:nvPicPr>
          <p:cNvPr id="17" name="Picture 16">
            <a:extLst>
              <a:ext uri="{FF2B5EF4-FFF2-40B4-BE49-F238E27FC236}">
                <a16:creationId xmlns:a16="http://schemas.microsoft.com/office/drawing/2014/main" id="{701F5336-D35E-D368-C344-EA6937F65D3F}"/>
              </a:ext>
            </a:extLst>
          </p:cNvPr>
          <p:cNvPicPr>
            <a:picLocks noChangeAspect="1"/>
          </p:cNvPicPr>
          <p:nvPr/>
        </p:nvPicPr>
        <p:blipFill>
          <a:blip r:embed="rId5"/>
          <a:stretch>
            <a:fillRect/>
          </a:stretch>
        </p:blipFill>
        <p:spPr>
          <a:xfrm>
            <a:off x="3105097" y="2368365"/>
            <a:ext cx="613886" cy="276249"/>
          </a:xfrm>
          <a:prstGeom prst="rect">
            <a:avLst/>
          </a:prstGeom>
        </p:spPr>
      </p:pic>
      <p:pic>
        <p:nvPicPr>
          <p:cNvPr id="5" name="Picture 4" descr="A green and black logo&#10;&#10;Description automatically generated">
            <a:extLst>
              <a:ext uri="{FF2B5EF4-FFF2-40B4-BE49-F238E27FC236}">
                <a16:creationId xmlns:a16="http://schemas.microsoft.com/office/drawing/2014/main" id="{AD846AEA-6A60-455B-950C-E6AF31B6164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3794976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7: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Partnerships, Initiatives and Certifications</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 Partnerships, Initiatives and Certifications in effect for the 2025-2026 SY.</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1554495138"/>
              </p:ext>
            </p:extLst>
          </p:nvPr>
        </p:nvGraphicFramePr>
        <p:xfrm>
          <a:off x="280193" y="1160023"/>
          <a:ext cx="4865737" cy="6520063"/>
        </p:xfrm>
        <a:graphic>
          <a:graphicData uri="http://schemas.openxmlformats.org/drawingml/2006/table">
            <a:tbl>
              <a:tblPr firstRow="1" bandRow="1">
                <a:tableStyleId>{073A0DAA-6AF3-43AB-8588-CEC1D06C72B9}</a:tableStyleId>
              </a:tblPr>
              <a:tblGrid>
                <a:gridCol w="4865737">
                  <a:extLst>
                    <a:ext uri="{9D8B030D-6E8A-4147-A177-3AD203B41FA5}">
                      <a16:colId xmlns:a16="http://schemas.microsoft.com/office/drawing/2014/main" val="2473807309"/>
                    </a:ext>
                  </a:extLst>
                </a:gridCol>
              </a:tblGrid>
              <a:tr h="393583">
                <a:tc>
                  <a:txBody>
                    <a:bodyPr/>
                    <a:lstStyle/>
                    <a:p>
                      <a:pPr algn="ctr"/>
                      <a:r>
                        <a:rPr lang="en-US" sz="1400" b="1" dirty="0">
                          <a:solidFill>
                            <a:schemeClr val="bg1"/>
                          </a:solidFill>
                          <a:latin typeface="Arial Nova" panose="020B0504020202020204" pitchFamily="34" charset="0"/>
                        </a:rPr>
                        <a:t>Partnerships and Initiatives</a:t>
                      </a:r>
                    </a:p>
                  </a:txBody>
                  <a:tcPr anchor="ctr">
                    <a:solidFill>
                      <a:srgbClr val="334155"/>
                    </a:solidFill>
                  </a:tcPr>
                </a:tc>
                <a:extLst>
                  <a:ext uri="{0D108BD9-81ED-4DB2-BD59-A6C34878D82A}">
                    <a16:rowId xmlns:a16="http://schemas.microsoft.com/office/drawing/2014/main" val="3159517954"/>
                  </a:ext>
                </a:extLst>
              </a:tr>
              <a:tr h="5440262">
                <a:tc>
                  <a:txBody>
                    <a:bodyPr/>
                    <a:lstStyle/>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3DE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AAA - American Accounting Association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BPA - Business Professionals of America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City Year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Code HS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Code.org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Communities in Schools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Connect ED/Linked Learning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CYBER.ORG </a:t>
                      </a:r>
                    </a:p>
                    <a:p>
                      <a:pPr marL="274320" indent="-274320" algn="l">
                        <a:buFont typeface="Wingdings" panose="05000000000000000000" pitchFamily="2" charset="2"/>
                        <a:buChar char="q"/>
                      </a:pPr>
                      <a:r>
                        <a:rPr lang="en-US" sz="1100" b="0" dirty="0" err="1">
                          <a:solidFill>
                            <a:schemeClr val="tx1"/>
                          </a:solidFill>
                          <a:latin typeface="Arial Nova" panose="020B0504020202020204" pitchFamily="34" charset="0"/>
                        </a:rPr>
                        <a:t>CyberPatriot</a:t>
                      </a:r>
                      <a:r>
                        <a:rPr lang="en-US" sz="1100" b="0" dirty="0">
                          <a:solidFill>
                            <a:schemeClr val="tx1"/>
                          </a:solidFill>
                          <a:latin typeface="Arial Nova" panose="020B0504020202020204" pitchFamily="34" charset="0"/>
                        </a:rPr>
                        <a:t>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DECA - Distributive Education Clubs of America </a:t>
                      </a:r>
                    </a:p>
                    <a:p>
                      <a:pPr marL="274320" indent="-274320" algn="l">
                        <a:buFont typeface="Wingdings" panose="05000000000000000000" pitchFamily="2" charset="2"/>
                        <a:buChar char="q"/>
                      </a:pPr>
                      <a:r>
                        <a:rPr lang="en-US" sz="1100" b="0" dirty="0" err="1">
                          <a:solidFill>
                            <a:schemeClr val="tx1"/>
                          </a:solidFill>
                          <a:latin typeface="Arial Nova" panose="020B0504020202020204" pitchFamily="34" charset="0"/>
                        </a:rPr>
                        <a:t>DiscoverE</a:t>
                      </a:r>
                      <a:r>
                        <a:rPr lang="en-US" sz="1100" b="0" dirty="0">
                          <a:solidFill>
                            <a:schemeClr val="tx1"/>
                          </a:solidFill>
                          <a:latin typeface="Arial Nova" panose="020B0504020202020204" pitchFamily="34" charset="0"/>
                        </a:rPr>
                        <a:t>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FBLA - Future Business Leaders of America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FCCLA - Family, Career and Community Leaders of America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First Robotics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FIU - Florida International University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HOSA - Future Health Professionals </a:t>
                      </a:r>
                    </a:p>
                    <a:p>
                      <a:pPr marL="274320" indent="-274320" algn="l">
                        <a:buFont typeface="Wingdings" panose="05000000000000000000" pitchFamily="2" charset="2"/>
                        <a:buChar char="q"/>
                      </a:pPr>
                      <a:r>
                        <a:rPr lang="en-US" sz="1100" b="0" dirty="0" err="1">
                          <a:solidFill>
                            <a:schemeClr val="tx1"/>
                          </a:solidFill>
                          <a:latin typeface="Arial Nova" panose="020B0504020202020204" pitchFamily="34" charset="0"/>
                        </a:rPr>
                        <a:t>INCubatoredu</a:t>
                      </a:r>
                      <a:r>
                        <a:rPr lang="en-US" sz="1100" b="0" dirty="0">
                          <a:solidFill>
                            <a:schemeClr val="tx1"/>
                          </a:solidFill>
                          <a:latin typeface="Arial Nova" panose="020B0504020202020204" pitchFamily="34" charset="0"/>
                        </a:rPr>
                        <a:t>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International Baccalaureate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Junior Achievement</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NABA – National Association for Black Accountants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NACME - National Action Council for Minorities in Engineering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NFTE - Network for Teaching Entrepreneurship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PLTW - Project Lead the Way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ProStart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Road Trip Nation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SIFMA Foundation - The Stock Market Game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SkillsUSA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SREB - South Regional Education Board/High Schools that Work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Talent Development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Teach for America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TEALS - Microsoft Technology Education and Learning Support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Urban Alliance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VEX Robotics </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Other ______________________</a:t>
                      </a:r>
                    </a:p>
                    <a:p>
                      <a:pPr marL="274320" indent="-274320" algn="l">
                        <a:buFont typeface="Wingdings" panose="05000000000000000000" pitchFamily="2" charset="2"/>
                        <a:buChar char="q"/>
                      </a:pPr>
                      <a:r>
                        <a:rPr lang="en-US" sz="1100" b="0" dirty="0">
                          <a:solidFill>
                            <a:schemeClr val="tx1"/>
                          </a:solidFill>
                          <a:latin typeface="Arial Nova" panose="020B0504020202020204" pitchFamily="34" charset="0"/>
                        </a:rPr>
                        <a:t>None of the Above </a:t>
                      </a:r>
                    </a:p>
                  </a:txBody>
                  <a:tcPr>
                    <a:solidFill>
                      <a:srgbClr val="F1F5F9"/>
                    </a:solidFill>
                  </a:tcPr>
                </a:tc>
                <a:extLst>
                  <a:ext uri="{0D108BD9-81ED-4DB2-BD59-A6C34878D82A}">
                    <a16:rowId xmlns:a16="http://schemas.microsoft.com/office/drawing/2014/main" val="2400209794"/>
                  </a:ext>
                </a:extLst>
              </a:tr>
            </a:tbl>
          </a:graphicData>
        </a:graphic>
      </p:graphicFrame>
      <p:pic>
        <p:nvPicPr>
          <p:cNvPr id="4" name="Picture 3" descr="A green and black logo&#10;&#10;Description automatically generated">
            <a:extLst>
              <a:ext uri="{FF2B5EF4-FFF2-40B4-BE49-F238E27FC236}">
                <a16:creationId xmlns:a16="http://schemas.microsoft.com/office/drawing/2014/main" id="{B2762840-A0B1-9CCF-1AC1-3287C2199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graphicFrame>
        <p:nvGraphicFramePr>
          <p:cNvPr id="3" name="Table 32">
            <a:extLst>
              <a:ext uri="{FF2B5EF4-FFF2-40B4-BE49-F238E27FC236}">
                <a16:creationId xmlns:a16="http://schemas.microsoft.com/office/drawing/2014/main" id="{8A94D46A-D94C-837D-2866-0E98AB8A22AE}"/>
              </a:ext>
            </a:extLst>
          </p:cNvPr>
          <p:cNvGraphicFramePr>
            <a:graphicFrameLocks noGrp="1"/>
          </p:cNvGraphicFramePr>
          <p:nvPr>
            <p:extLst>
              <p:ext uri="{D42A27DB-BD31-4B8C-83A1-F6EECF244321}">
                <p14:modId xmlns:p14="http://schemas.microsoft.com/office/powerpoint/2010/main" val="2765440414"/>
              </p:ext>
            </p:extLst>
          </p:nvPr>
        </p:nvGraphicFramePr>
        <p:xfrm>
          <a:off x="5372585" y="1160023"/>
          <a:ext cx="4428864" cy="6521224"/>
        </p:xfrm>
        <a:graphic>
          <a:graphicData uri="http://schemas.openxmlformats.org/drawingml/2006/table">
            <a:tbl>
              <a:tblPr firstRow="1" bandRow="1">
                <a:tableStyleId>{073A0DAA-6AF3-43AB-8588-CEC1D06C72B9}</a:tableStyleId>
              </a:tblPr>
              <a:tblGrid>
                <a:gridCol w="4428864">
                  <a:extLst>
                    <a:ext uri="{9D8B030D-6E8A-4147-A177-3AD203B41FA5}">
                      <a16:colId xmlns:a16="http://schemas.microsoft.com/office/drawing/2014/main" val="2473807309"/>
                    </a:ext>
                  </a:extLst>
                </a:gridCol>
              </a:tblGrid>
              <a:tr h="394744">
                <a:tc>
                  <a:txBody>
                    <a:bodyPr/>
                    <a:lstStyle/>
                    <a:p>
                      <a:pPr algn="ctr"/>
                      <a:r>
                        <a:rPr lang="en-US" sz="1400" b="1" dirty="0">
                          <a:solidFill>
                            <a:schemeClr val="bg1"/>
                          </a:solidFill>
                          <a:latin typeface="Arial Nova"/>
                        </a:rPr>
                        <a:t>Industry Certifications</a:t>
                      </a:r>
                    </a:p>
                  </a:txBody>
                  <a:tcPr anchor="ctr">
                    <a:solidFill>
                      <a:srgbClr val="334155"/>
                    </a:solidFill>
                  </a:tcPr>
                </a:tc>
                <a:extLst>
                  <a:ext uri="{0D108BD9-81ED-4DB2-BD59-A6C34878D82A}">
                    <a16:rowId xmlns:a16="http://schemas.microsoft.com/office/drawing/2014/main" val="3159517954"/>
                  </a:ext>
                </a:extLst>
              </a:tr>
              <a:tr h="5956901">
                <a:tc>
                  <a:txBody>
                    <a:bodyPr/>
                    <a:lstStyle/>
                    <a:p>
                      <a:pPr marL="274320" indent="-274320" algn="l">
                        <a:buFont typeface="Wingdings" panose="05000000000000000000" pitchFamily="2" charset="2"/>
                        <a:buChar char="q"/>
                      </a:pPr>
                      <a:r>
                        <a:rPr lang="en-US" sz="1100" b="0" dirty="0">
                          <a:solidFill>
                            <a:schemeClr val="tx1"/>
                          </a:solidFill>
                          <a:latin typeface="Arial Nova"/>
                        </a:rPr>
                        <a:t>Adobe </a:t>
                      </a:r>
                    </a:p>
                    <a:p>
                      <a:pPr marL="274320" indent="-274320" algn="l">
                        <a:buFont typeface="Wingdings" panose="05000000000000000000" pitchFamily="2" charset="2"/>
                        <a:buChar char="q"/>
                      </a:pPr>
                      <a:r>
                        <a:rPr lang="en-US" sz="1100" b="0" dirty="0">
                          <a:solidFill>
                            <a:schemeClr val="tx1"/>
                          </a:solidFill>
                          <a:latin typeface="Arial Nova"/>
                        </a:rPr>
                        <a:t>AICPA - American Institute of Certified Public Accountants </a:t>
                      </a:r>
                    </a:p>
                    <a:p>
                      <a:pPr marL="274320" indent="-274320" algn="l">
                        <a:buFont typeface="Wingdings" panose="05000000000000000000" pitchFamily="2" charset="2"/>
                        <a:buChar char="q"/>
                      </a:pPr>
                      <a:r>
                        <a:rPr lang="en-US" sz="1100" b="0" dirty="0">
                          <a:solidFill>
                            <a:schemeClr val="tx1"/>
                          </a:solidFill>
                          <a:latin typeface="Arial Nova"/>
                        </a:rPr>
                        <a:t>Autodesk </a:t>
                      </a:r>
                    </a:p>
                    <a:p>
                      <a:pPr marL="274320" indent="-274320" algn="l">
                        <a:buFont typeface="Wingdings" panose="05000000000000000000" pitchFamily="2" charset="2"/>
                        <a:buChar char="q"/>
                      </a:pPr>
                      <a:r>
                        <a:rPr lang="en-US" sz="1100" b="0" dirty="0">
                          <a:solidFill>
                            <a:schemeClr val="tx1"/>
                          </a:solidFill>
                          <a:latin typeface="Arial Nova"/>
                        </a:rPr>
                        <a:t>Azure Certification(s) </a:t>
                      </a:r>
                    </a:p>
                    <a:p>
                      <a:pPr marL="274320" indent="-274320" algn="l">
                        <a:buFont typeface="Wingdings" panose="05000000000000000000" pitchFamily="2" charset="2"/>
                        <a:buChar char="q"/>
                      </a:pPr>
                      <a:r>
                        <a:rPr lang="en-US" sz="1100" b="0" dirty="0">
                          <a:solidFill>
                            <a:schemeClr val="tx1"/>
                          </a:solidFill>
                          <a:latin typeface="Arial Nova"/>
                        </a:rPr>
                        <a:t>BACE - Biotechnician Assistant Credentialing Exam </a:t>
                      </a:r>
                    </a:p>
                    <a:p>
                      <a:pPr marL="274320" indent="-274320" algn="l">
                        <a:buFont typeface="Wingdings" panose="05000000000000000000" pitchFamily="2" charset="2"/>
                        <a:buChar char="q"/>
                      </a:pPr>
                      <a:r>
                        <a:rPr lang="en-US" sz="1100" b="0" dirty="0">
                          <a:solidFill>
                            <a:schemeClr val="tx1"/>
                          </a:solidFill>
                          <a:latin typeface="Arial Nova"/>
                        </a:rPr>
                        <a:t>CDA - Childhood Development Associate® </a:t>
                      </a:r>
                    </a:p>
                    <a:p>
                      <a:pPr marL="274320" indent="-274320" algn="l">
                        <a:buFont typeface="Wingdings" panose="05000000000000000000" pitchFamily="2" charset="2"/>
                        <a:buChar char="q"/>
                      </a:pPr>
                      <a:r>
                        <a:rPr lang="en-US" sz="1100" b="0" dirty="0">
                          <a:solidFill>
                            <a:schemeClr val="tx1"/>
                          </a:solidFill>
                          <a:latin typeface="Arial Nova"/>
                        </a:rPr>
                        <a:t>CET - Certified EKG Technician </a:t>
                      </a:r>
                    </a:p>
                    <a:p>
                      <a:pPr marL="274320" indent="-274320" algn="l">
                        <a:buFont typeface="Wingdings" panose="05000000000000000000" pitchFamily="2" charset="2"/>
                        <a:buChar char="q"/>
                      </a:pPr>
                      <a:r>
                        <a:rPr lang="en-US" sz="1100" b="0" dirty="0">
                          <a:solidFill>
                            <a:schemeClr val="tx1"/>
                          </a:solidFill>
                          <a:latin typeface="Arial Nova"/>
                        </a:rPr>
                        <a:t>CHTMP - Certified Hospitality and Tourism Management Professional </a:t>
                      </a:r>
                    </a:p>
                    <a:p>
                      <a:pPr marL="274320" indent="-274320" algn="l">
                        <a:buFont typeface="Wingdings" panose="05000000000000000000" pitchFamily="2" charset="2"/>
                        <a:buChar char="q"/>
                      </a:pPr>
                      <a:r>
                        <a:rPr lang="en-US" sz="1100" b="0" dirty="0">
                          <a:solidFill>
                            <a:schemeClr val="tx1"/>
                          </a:solidFill>
                          <a:latin typeface="Arial Nova"/>
                        </a:rPr>
                        <a:t>Cisco Certification(s) </a:t>
                      </a:r>
                    </a:p>
                    <a:p>
                      <a:pPr marL="274320" indent="-274320" algn="l">
                        <a:buFont typeface="Wingdings" panose="05000000000000000000" pitchFamily="2" charset="2"/>
                        <a:buChar char="q"/>
                      </a:pPr>
                      <a:r>
                        <a:rPr lang="en-US" sz="1100" b="0" dirty="0">
                          <a:solidFill>
                            <a:schemeClr val="tx1"/>
                          </a:solidFill>
                          <a:latin typeface="Arial Nova"/>
                        </a:rPr>
                        <a:t>CIW - Certified Internet Web Professional Certification(s) </a:t>
                      </a:r>
                    </a:p>
                    <a:p>
                      <a:pPr marL="274320" indent="-274320" algn="l">
                        <a:buFont typeface="Wingdings" panose="05000000000000000000" pitchFamily="2" charset="2"/>
                        <a:buChar char="q"/>
                      </a:pPr>
                      <a:r>
                        <a:rPr lang="en-US" sz="1100" b="0" dirty="0">
                          <a:solidFill>
                            <a:schemeClr val="tx1"/>
                          </a:solidFill>
                          <a:latin typeface="Arial Nova"/>
                        </a:rPr>
                        <a:t>CMAA - Certified Medical Administrative Assistant </a:t>
                      </a:r>
                    </a:p>
                    <a:p>
                      <a:pPr marL="274320" indent="-274320" algn="l">
                        <a:buFont typeface="Wingdings" panose="05000000000000000000" pitchFamily="2" charset="2"/>
                        <a:buChar char="q"/>
                      </a:pPr>
                      <a:r>
                        <a:rPr lang="en-US" sz="1100" b="0" dirty="0">
                          <a:solidFill>
                            <a:schemeClr val="tx1"/>
                          </a:solidFill>
                          <a:latin typeface="Arial Nova"/>
                        </a:rPr>
                        <a:t>CNA - Certified Nursing Assistant </a:t>
                      </a:r>
                    </a:p>
                    <a:p>
                      <a:pPr marL="274320" indent="-274320" algn="l">
                        <a:buFont typeface="Wingdings" panose="05000000000000000000" pitchFamily="2" charset="2"/>
                        <a:buChar char="q"/>
                      </a:pPr>
                      <a:r>
                        <a:rPr lang="en-US" sz="1100" b="0" dirty="0">
                          <a:solidFill>
                            <a:schemeClr val="tx1"/>
                          </a:solidFill>
                          <a:latin typeface="Arial Nova"/>
                        </a:rPr>
                        <a:t>CompTIA - The Computing Technology Industry Association </a:t>
                      </a:r>
                    </a:p>
                    <a:p>
                      <a:pPr marL="274320" indent="-274320" algn="l">
                        <a:buFont typeface="Wingdings" panose="05000000000000000000" pitchFamily="2" charset="2"/>
                        <a:buChar char="q"/>
                      </a:pPr>
                      <a:r>
                        <a:rPr lang="en-US" sz="1100" b="0" dirty="0">
                          <a:solidFill>
                            <a:schemeClr val="tx1"/>
                          </a:solidFill>
                          <a:latin typeface="Arial Nova"/>
                        </a:rPr>
                        <a:t>CPCT - Certified Patient Care Technician </a:t>
                      </a:r>
                    </a:p>
                    <a:p>
                      <a:pPr marL="274320" indent="-274320" algn="l">
                        <a:buFont typeface="Wingdings" panose="05000000000000000000" pitchFamily="2" charset="2"/>
                        <a:buChar char="q"/>
                      </a:pPr>
                      <a:r>
                        <a:rPr lang="en-US" sz="1100" b="0" dirty="0" err="1">
                          <a:solidFill>
                            <a:schemeClr val="tx1"/>
                          </a:solidFill>
                          <a:latin typeface="Arial Nova"/>
                        </a:rPr>
                        <a:t>CPhT</a:t>
                      </a:r>
                      <a:r>
                        <a:rPr lang="en-US" sz="1100" b="0" dirty="0">
                          <a:solidFill>
                            <a:schemeClr val="tx1"/>
                          </a:solidFill>
                          <a:latin typeface="Arial Nova"/>
                        </a:rPr>
                        <a:t> - Certified Pharmacy Technician </a:t>
                      </a:r>
                    </a:p>
                    <a:p>
                      <a:pPr marL="274320" indent="-274320" algn="l">
                        <a:buFont typeface="Wingdings" panose="05000000000000000000" pitchFamily="2" charset="2"/>
                        <a:buChar char="q"/>
                      </a:pPr>
                      <a:r>
                        <a:rPr lang="en-US" sz="1100" b="0" dirty="0">
                          <a:solidFill>
                            <a:schemeClr val="tx1"/>
                          </a:solidFill>
                          <a:latin typeface="Arial Nova"/>
                        </a:rPr>
                        <a:t>CPR/First Aid </a:t>
                      </a:r>
                    </a:p>
                    <a:p>
                      <a:pPr marL="274320" indent="-274320" algn="l">
                        <a:buFont typeface="Wingdings" panose="05000000000000000000" pitchFamily="2" charset="2"/>
                        <a:buChar char="q"/>
                      </a:pPr>
                      <a:r>
                        <a:rPr lang="en-US" sz="1100" b="0" dirty="0">
                          <a:solidFill>
                            <a:schemeClr val="tx1"/>
                          </a:solidFill>
                          <a:latin typeface="Arial Nova"/>
                        </a:rPr>
                        <a:t>CSB - Communication Skills for Business </a:t>
                      </a:r>
                    </a:p>
                    <a:p>
                      <a:pPr marL="274320" indent="-274320" algn="l">
                        <a:buFont typeface="Wingdings" panose="05000000000000000000" pitchFamily="2" charset="2"/>
                        <a:buChar char="q"/>
                      </a:pPr>
                      <a:r>
                        <a:rPr lang="en-US" sz="1100" b="0" dirty="0">
                          <a:solidFill>
                            <a:schemeClr val="tx1"/>
                          </a:solidFill>
                          <a:latin typeface="Arial Nova"/>
                        </a:rPr>
                        <a:t>CVA - Certified Veterinary Assistant </a:t>
                      </a:r>
                    </a:p>
                    <a:p>
                      <a:pPr marL="274320" indent="-274320" algn="l">
                        <a:buFont typeface="Wingdings" panose="05000000000000000000" pitchFamily="2" charset="2"/>
                        <a:buChar char="q"/>
                      </a:pPr>
                      <a:r>
                        <a:rPr lang="en-US" sz="1100" b="0" dirty="0">
                          <a:solidFill>
                            <a:schemeClr val="tx1"/>
                          </a:solidFill>
                          <a:latin typeface="Arial Nova"/>
                        </a:rPr>
                        <a:t>ESB - Entrepreneurship &amp; Small Business </a:t>
                      </a:r>
                    </a:p>
                    <a:p>
                      <a:pPr marL="274320" indent="-274320" algn="l">
                        <a:buFont typeface="Wingdings" panose="05000000000000000000" pitchFamily="2" charset="2"/>
                        <a:buChar char="q"/>
                      </a:pPr>
                      <a:r>
                        <a:rPr lang="en-US" sz="1100" b="0" dirty="0">
                          <a:solidFill>
                            <a:schemeClr val="tx1"/>
                          </a:solidFill>
                          <a:latin typeface="Arial Nova"/>
                        </a:rPr>
                        <a:t>Google Career Certificate(s) </a:t>
                      </a:r>
                    </a:p>
                    <a:p>
                      <a:pPr marL="274320" indent="-274320" algn="l">
                        <a:buFont typeface="Wingdings" panose="05000000000000000000" pitchFamily="2" charset="2"/>
                        <a:buChar char="q"/>
                      </a:pPr>
                      <a:r>
                        <a:rPr lang="en-US" sz="1100" b="0" dirty="0">
                          <a:solidFill>
                            <a:schemeClr val="tx1"/>
                          </a:solidFill>
                          <a:latin typeface="Arial Nova"/>
                        </a:rPr>
                        <a:t>Intuit QuickBooks </a:t>
                      </a:r>
                    </a:p>
                    <a:p>
                      <a:pPr marL="274320" indent="-274320" algn="l">
                        <a:buFont typeface="Wingdings" panose="05000000000000000000" pitchFamily="2" charset="2"/>
                        <a:buChar char="q"/>
                      </a:pPr>
                      <a:r>
                        <a:rPr lang="en-US" sz="1100" b="0" dirty="0">
                          <a:solidFill>
                            <a:schemeClr val="tx1"/>
                          </a:solidFill>
                          <a:latin typeface="Arial Nova"/>
                        </a:rPr>
                        <a:t>ITS - Information Technology Specialist </a:t>
                      </a:r>
                    </a:p>
                    <a:p>
                      <a:pPr marL="274320" indent="-274320" algn="l">
                        <a:buFont typeface="Wingdings" panose="05000000000000000000" pitchFamily="2" charset="2"/>
                        <a:buChar char="q"/>
                      </a:pPr>
                      <a:r>
                        <a:rPr lang="en-US" sz="1100" b="0" dirty="0">
                          <a:solidFill>
                            <a:schemeClr val="tx1"/>
                          </a:solidFill>
                          <a:latin typeface="Arial Nova"/>
                        </a:rPr>
                        <a:t>MOS - Microsoft Office Specialist </a:t>
                      </a:r>
                    </a:p>
                    <a:p>
                      <a:pPr marL="274320" indent="-274320" algn="l">
                        <a:buFont typeface="Wingdings" panose="05000000000000000000" pitchFamily="2" charset="2"/>
                        <a:buChar char="q"/>
                      </a:pPr>
                      <a:r>
                        <a:rPr lang="en-US" sz="1100" b="0" dirty="0">
                          <a:solidFill>
                            <a:schemeClr val="tx1"/>
                          </a:solidFill>
                          <a:latin typeface="Arial Nova"/>
                        </a:rPr>
                        <a:t>MTA - Microsoft Technology Associate </a:t>
                      </a:r>
                    </a:p>
                    <a:p>
                      <a:pPr marL="274320" indent="-274320" algn="l">
                        <a:buFont typeface="Wingdings" panose="05000000000000000000" pitchFamily="2" charset="2"/>
                        <a:buChar char="q"/>
                      </a:pPr>
                      <a:r>
                        <a:rPr lang="en-US" sz="1100" b="0" dirty="0">
                          <a:solidFill>
                            <a:schemeClr val="tx1"/>
                          </a:solidFill>
                          <a:latin typeface="Arial Nova"/>
                        </a:rPr>
                        <a:t>OSHA - Occupational Safety and Health Administration </a:t>
                      </a:r>
                    </a:p>
                    <a:p>
                      <a:pPr marL="274320" indent="-274320" algn="l">
                        <a:buFont typeface="Wingdings" panose="05000000000000000000" pitchFamily="2" charset="2"/>
                        <a:buChar char="q"/>
                      </a:pPr>
                      <a:r>
                        <a:rPr lang="en-US" sz="1100" b="0" dirty="0">
                          <a:solidFill>
                            <a:schemeClr val="tx1"/>
                          </a:solidFill>
                          <a:latin typeface="Arial Nova"/>
                        </a:rPr>
                        <a:t>PLTW - Project Lead the Way </a:t>
                      </a:r>
                    </a:p>
                    <a:p>
                      <a:pPr marL="274320" indent="-274320" algn="l">
                        <a:buFont typeface="Wingdings" panose="05000000000000000000" pitchFamily="2" charset="2"/>
                        <a:buChar char="q"/>
                      </a:pPr>
                      <a:r>
                        <a:rPr lang="en-US" sz="1100" b="0" dirty="0">
                          <a:solidFill>
                            <a:schemeClr val="tx1"/>
                          </a:solidFill>
                          <a:latin typeface="Arial Nova"/>
                        </a:rPr>
                        <a:t>PMI - Project Management Institute </a:t>
                      </a:r>
                    </a:p>
                    <a:p>
                      <a:pPr marL="274320" indent="-274320" algn="l">
                        <a:buFont typeface="Wingdings" panose="05000000000000000000" pitchFamily="2" charset="2"/>
                        <a:buChar char="q"/>
                      </a:pPr>
                      <a:r>
                        <a:rPr lang="en-US" sz="1100" b="0" dirty="0">
                          <a:solidFill>
                            <a:schemeClr val="tx1"/>
                          </a:solidFill>
                          <a:latin typeface="Arial Nova"/>
                        </a:rPr>
                        <a:t>Serv Safe </a:t>
                      </a:r>
                    </a:p>
                    <a:p>
                      <a:pPr marL="274320" indent="-274320" algn="l">
                        <a:buFont typeface="Wingdings" panose="05000000000000000000" pitchFamily="2" charset="2"/>
                        <a:buChar char="q"/>
                      </a:pPr>
                      <a:r>
                        <a:rPr lang="en-US" sz="1100" b="0" dirty="0">
                          <a:solidFill>
                            <a:schemeClr val="tx1"/>
                          </a:solidFill>
                          <a:latin typeface="Arial Nova"/>
                        </a:rPr>
                        <a:t>STOP THE BLEED® </a:t>
                      </a:r>
                    </a:p>
                    <a:p>
                      <a:pPr marL="274320" indent="-274320" algn="l">
                        <a:buFont typeface="Wingdings" panose="05000000000000000000" pitchFamily="2" charset="2"/>
                        <a:buChar char="q"/>
                      </a:pPr>
                      <a:r>
                        <a:rPr lang="en-US" sz="1100" b="0" dirty="0">
                          <a:solidFill>
                            <a:schemeClr val="tx1"/>
                          </a:solidFill>
                          <a:latin typeface="Arial Nova"/>
                        </a:rPr>
                        <a:t>Other ________________________</a:t>
                      </a:r>
                    </a:p>
                    <a:p>
                      <a:pPr marL="274320" indent="-274320" algn="l">
                        <a:buFont typeface="Wingdings" panose="05000000000000000000" pitchFamily="2" charset="2"/>
                        <a:buChar char="q"/>
                      </a:pPr>
                      <a:r>
                        <a:rPr lang="en-US" sz="1100" b="0" dirty="0">
                          <a:solidFill>
                            <a:schemeClr val="tx1"/>
                          </a:solidFill>
                          <a:latin typeface="Arial Nova"/>
                        </a:rPr>
                        <a:t>None of the Above </a:t>
                      </a:r>
                    </a:p>
                    <a:p>
                      <a:pPr marL="0" indent="0" algn="l">
                        <a:buFont typeface="Wingdings" panose="05000000000000000000" pitchFamily="2" charset="2"/>
                        <a:buNone/>
                      </a:pPr>
                      <a:endParaRPr lang="en-US" sz="1100" b="0" dirty="0">
                        <a:solidFill>
                          <a:schemeClr val="tx1"/>
                        </a:solidFill>
                        <a:latin typeface="Arial Nova"/>
                      </a:endParaRPr>
                    </a:p>
                    <a:p>
                      <a:pPr marL="0" indent="0" algn="l">
                        <a:buFont typeface="Wingdings" panose="05000000000000000000" pitchFamily="2" charset="2"/>
                        <a:buNone/>
                      </a:pPr>
                      <a:endParaRPr lang="en-US" sz="1100" b="0" dirty="0">
                        <a:solidFill>
                          <a:schemeClr val="tx1"/>
                        </a:solidFill>
                        <a:latin typeface="Arial Nova"/>
                      </a:endParaRPr>
                    </a:p>
                    <a:p>
                      <a:pPr marL="0" indent="0" algn="l">
                        <a:buFont typeface="Wingdings" panose="05000000000000000000" pitchFamily="2" charset="2"/>
                        <a:buNone/>
                      </a:pPr>
                      <a:endParaRPr lang="en-US" sz="1100" b="0" dirty="0">
                        <a:solidFill>
                          <a:schemeClr val="tx1"/>
                        </a:solidFill>
                        <a:latin typeface="Arial Nova"/>
                      </a:endParaRPr>
                    </a:p>
                    <a:p>
                      <a:pPr marL="0" indent="0" algn="l">
                        <a:buFont typeface="Wingdings" panose="05000000000000000000" pitchFamily="2" charset="2"/>
                        <a:buNone/>
                      </a:pPr>
                      <a:endParaRPr lang="en-US" sz="1100" b="0" dirty="0">
                        <a:solidFill>
                          <a:schemeClr val="tx1"/>
                        </a:solidFill>
                        <a:latin typeface="Arial Nova"/>
                      </a:endParaRPr>
                    </a:p>
                  </a:txBody>
                  <a:tcPr>
                    <a:solidFill>
                      <a:srgbClr val="F1F5F9"/>
                    </a:solidFill>
                  </a:tcPr>
                </a:tc>
                <a:extLst>
                  <a:ext uri="{0D108BD9-81ED-4DB2-BD59-A6C34878D82A}">
                    <a16:rowId xmlns:a16="http://schemas.microsoft.com/office/drawing/2014/main" val="2400209794"/>
                  </a:ext>
                </a:extLst>
              </a:tr>
            </a:tbl>
          </a:graphicData>
        </a:graphic>
      </p:graphicFrame>
    </p:spTree>
    <p:extLst>
      <p:ext uri="{BB962C8B-B14F-4D97-AF65-F5344CB8AC3E}">
        <p14:creationId xmlns:p14="http://schemas.microsoft.com/office/powerpoint/2010/main" val="343109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8: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Work-Based Learning</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1015663"/>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academy’s Work-Based Learning (WBL) activities from the past two school years in the WBL Tracker, answer the questions about NAF’s WBL tools, and confirm at the bottom of the page.</a:t>
            </a:r>
          </a:p>
          <a:p>
            <a:endParaRPr lang="en-US" sz="1200" dirty="0">
              <a:latin typeface="Tahoma" panose="020B0604030504040204" pitchFamily="34" charset="0"/>
              <a:ea typeface="Tahoma" panose="020B0604030504040204" pitchFamily="34" charset="0"/>
              <a:cs typeface="Tahoma" panose="020B0604030504040204" pitchFamily="34" charset="0"/>
            </a:endParaRPr>
          </a:p>
          <a:p>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pic>
        <p:nvPicPr>
          <p:cNvPr id="6" name="Picture 5" descr="A green and black logo&#10;&#10;Description automatically generated">
            <a:extLst>
              <a:ext uri="{FF2B5EF4-FFF2-40B4-BE49-F238E27FC236}">
                <a16:creationId xmlns:a16="http://schemas.microsoft.com/office/drawing/2014/main" id="{25782FFA-2727-20F0-6B4A-3038D88D02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grpSp>
        <p:nvGrpSpPr>
          <p:cNvPr id="12" name="Group 11">
            <a:extLst>
              <a:ext uri="{FF2B5EF4-FFF2-40B4-BE49-F238E27FC236}">
                <a16:creationId xmlns:a16="http://schemas.microsoft.com/office/drawing/2014/main" id="{AB35E790-C138-8753-9442-2DAE533D0268}"/>
              </a:ext>
            </a:extLst>
          </p:cNvPr>
          <p:cNvGrpSpPr/>
          <p:nvPr/>
        </p:nvGrpSpPr>
        <p:grpSpPr>
          <a:xfrm>
            <a:off x="550728" y="3781292"/>
            <a:ext cx="9071835" cy="3606354"/>
            <a:chOff x="412594" y="1522025"/>
            <a:chExt cx="9487114" cy="4054193"/>
          </a:xfrm>
        </p:grpSpPr>
        <p:pic>
          <p:nvPicPr>
            <p:cNvPr id="7" name="Picture 6">
              <a:extLst>
                <a:ext uri="{FF2B5EF4-FFF2-40B4-BE49-F238E27FC236}">
                  <a16:creationId xmlns:a16="http://schemas.microsoft.com/office/drawing/2014/main" id="{CA04504C-A50A-E4D6-BD95-DA914CB7ED35}"/>
                </a:ext>
              </a:extLst>
            </p:cNvPr>
            <p:cNvPicPr>
              <a:picLocks noChangeAspect="1"/>
            </p:cNvPicPr>
            <p:nvPr/>
          </p:nvPicPr>
          <p:blipFill>
            <a:blip r:embed="rId4"/>
            <a:srcRect r="49697"/>
            <a:stretch>
              <a:fillRect/>
            </a:stretch>
          </p:blipFill>
          <p:spPr>
            <a:xfrm>
              <a:off x="412594" y="1522027"/>
              <a:ext cx="4757283" cy="4054191"/>
            </a:xfrm>
            <a:prstGeom prst="rect">
              <a:avLst/>
            </a:prstGeom>
          </p:spPr>
        </p:pic>
        <p:pic>
          <p:nvPicPr>
            <p:cNvPr id="8" name="Picture 7">
              <a:extLst>
                <a:ext uri="{FF2B5EF4-FFF2-40B4-BE49-F238E27FC236}">
                  <a16:creationId xmlns:a16="http://schemas.microsoft.com/office/drawing/2014/main" id="{398F3E53-9212-94A4-BB1D-19642F33210A}"/>
                </a:ext>
              </a:extLst>
            </p:cNvPr>
            <p:cNvPicPr>
              <a:picLocks noChangeAspect="1"/>
            </p:cNvPicPr>
            <p:nvPr/>
          </p:nvPicPr>
          <p:blipFill>
            <a:blip r:embed="rId4"/>
            <a:srcRect l="49380" t="-1" r="607" b="87004"/>
            <a:stretch>
              <a:fillRect/>
            </a:stretch>
          </p:blipFill>
          <p:spPr>
            <a:xfrm>
              <a:off x="5169877" y="1522025"/>
              <a:ext cx="4729831" cy="526908"/>
            </a:xfrm>
            <a:prstGeom prst="rect">
              <a:avLst/>
            </a:prstGeom>
          </p:spPr>
        </p:pic>
        <p:pic>
          <p:nvPicPr>
            <p:cNvPr id="10" name="Picture 9">
              <a:extLst>
                <a:ext uri="{FF2B5EF4-FFF2-40B4-BE49-F238E27FC236}">
                  <a16:creationId xmlns:a16="http://schemas.microsoft.com/office/drawing/2014/main" id="{89A2C4A4-3FF8-6EFC-68FC-BC50CD98F889}"/>
                </a:ext>
              </a:extLst>
            </p:cNvPr>
            <p:cNvPicPr>
              <a:picLocks noChangeAspect="1"/>
            </p:cNvPicPr>
            <p:nvPr/>
          </p:nvPicPr>
          <p:blipFill>
            <a:blip r:embed="rId4"/>
            <a:srcRect l="40" t="10431" r="49658" b="-279"/>
            <a:stretch>
              <a:fillRect/>
            </a:stretch>
          </p:blipFill>
          <p:spPr>
            <a:xfrm>
              <a:off x="5142425" y="1933602"/>
              <a:ext cx="4757283" cy="3642616"/>
            </a:xfrm>
            <a:prstGeom prst="rect">
              <a:avLst/>
            </a:prstGeom>
          </p:spPr>
        </p:pic>
      </p:grpSp>
      <p:sp>
        <p:nvSpPr>
          <p:cNvPr id="4" name="TextBox 3">
            <a:extLst>
              <a:ext uri="{FF2B5EF4-FFF2-40B4-BE49-F238E27FC236}">
                <a16:creationId xmlns:a16="http://schemas.microsoft.com/office/drawing/2014/main" id="{AD1BA8D0-53EA-F05F-65F7-08829AA308E7}"/>
              </a:ext>
            </a:extLst>
          </p:cNvPr>
          <p:cNvSpPr txBox="1"/>
          <p:nvPr/>
        </p:nvSpPr>
        <p:spPr>
          <a:xfrm>
            <a:off x="434026" y="1413925"/>
            <a:ext cx="9071835" cy="276999"/>
          </a:xfrm>
          <a:prstGeom prst="rect">
            <a:avLst/>
          </a:prstGeom>
          <a:noFill/>
        </p:spPr>
        <p:txBody>
          <a:bodyPr wrap="square">
            <a:spAutoFit/>
          </a:bodyPr>
          <a:lstStyle/>
          <a:p>
            <a:r>
              <a:rPr lang="en-US" sz="1200" i="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familiar is your academy with the following tools used to track, inform, and support WBL activities? </a:t>
            </a:r>
            <a:endParaRPr lang="en-US"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7" name="Table 16">
            <a:extLst>
              <a:ext uri="{FF2B5EF4-FFF2-40B4-BE49-F238E27FC236}">
                <a16:creationId xmlns:a16="http://schemas.microsoft.com/office/drawing/2014/main" id="{C471D9FD-B1E1-D056-A9F2-3DE79E6F21DA}"/>
              </a:ext>
            </a:extLst>
          </p:cNvPr>
          <p:cNvGraphicFramePr>
            <a:graphicFrameLocks noGrp="1"/>
          </p:cNvGraphicFramePr>
          <p:nvPr>
            <p:extLst>
              <p:ext uri="{D42A27DB-BD31-4B8C-83A1-F6EECF244321}">
                <p14:modId xmlns:p14="http://schemas.microsoft.com/office/powerpoint/2010/main" val="2319099387"/>
              </p:ext>
            </p:extLst>
          </p:nvPr>
        </p:nvGraphicFramePr>
        <p:xfrm>
          <a:off x="550730" y="1772160"/>
          <a:ext cx="9071834" cy="1803275"/>
        </p:xfrm>
        <a:graphic>
          <a:graphicData uri="http://schemas.openxmlformats.org/drawingml/2006/table">
            <a:tbl>
              <a:tblPr firstRow="1" bandRow="1">
                <a:tableStyleId>{073A0DAA-6AF3-43AB-8588-CEC1D06C72B9}</a:tableStyleId>
              </a:tblPr>
              <a:tblGrid>
                <a:gridCol w="2794271">
                  <a:extLst>
                    <a:ext uri="{9D8B030D-6E8A-4147-A177-3AD203B41FA5}">
                      <a16:colId xmlns:a16="http://schemas.microsoft.com/office/drawing/2014/main" val="1281356165"/>
                    </a:ext>
                  </a:extLst>
                </a:gridCol>
                <a:gridCol w="6277563">
                  <a:extLst>
                    <a:ext uri="{9D8B030D-6E8A-4147-A177-3AD203B41FA5}">
                      <a16:colId xmlns:a16="http://schemas.microsoft.com/office/drawing/2014/main" val="1477720474"/>
                    </a:ext>
                  </a:extLst>
                </a:gridCol>
              </a:tblGrid>
              <a:tr h="319915">
                <a:tc>
                  <a:txBody>
                    <a:bodyPr/>
                    <a:lstStyle/>
                    <a:p>
                      <a:pPr algn="l"/>
                      <a:r>
                        <a:rPr lang="en-US" sz="1200" b="1" dirty="0">
                          <a:solidFill>
                            <a:schemeClr val="bg1"/>
                          </a:solidFill>
                          <a:latin typeface="Arial Nova" panose="020B0504020202020204" pitchFamily="34" charset="0"/>
                        </a:rPr>
                        <a:t>NAF Tool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Selection Options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rtl="0" fontAlgn="base">
                        <a:lnSpc>
                          <a:spcPts val="1350"/>
                        </a:lnSpc>
                        <a:buNone/>
                      </a:pPr>
                      <a:r>
                        <a:rPr lang="en-US" sz="1400" b="0" i="0" u="sng" strike="noStrike" dirty="0">
                          <a:solidFill>
                            <a:srgbClr val="467886"/>
                          </a:solidFill>
                          <a:effectLst/>
                          <a:latin typeface="Arial Nova" panose="020B0504020202020204" pitchFamily="34" charset="0"/>
                          <a:hlinkClick r:id="rId5"/>
                        </a:rPr>
                        <a:t>WBL Participation Tracker</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rowSpan="4">
                  <a:txBody>
                    <a:bodyPr/>
                    <a:lstStyle/>
                    <a:p>
                      <a:pPr marL="342900" indent="-342900">
                        <a:buFont typeface="+mj-lt"/>
                        <a:buAutoNum type="arabicPeriod"/>
                      </a:pPr>
                      <a:r>
                        <a:rPr lang="en-US" sz="1400" i="0" dirty="0">
                          <a:effectLst/>
                          <a:latin typeface="Arial Nova" panose="020B0504020202020204" pitchFamily="34" charset="0"/>
                        </a:rPr>
                        <a:t>We currently use this tool. </a:t>
                      </a:r>
                      <a:endParaRPr lang="en-US" sz="1400" i="0" dirty="0">
                        <a:latin typeface="Arial Nova" panose="020B0504020202020204" pitchFamily="34" charset="0"/>
                      </a:endParaRPr>
                    </a:p>
                    <a:p>
                      <a:pPr marL="342900" indent="-342900">
                        <a:buFont typeface="+mj-lt"/>
                        <a:buAutoNum type="arabicPeriod"/>
                      </a:pPr>
                      <a:r>
                        <a:rPr lang="en-US" sz="1400" i="0" dirty="0">
                          <a:effectLst/>
                          <a:latin typeface="Arial Nova" panose="020B0504020202020204" pitchFamily="34" charset="0"/>
                        </a:rPr>
                        <a:t>We are aware of it and plan to use it. </a:t>
                      </a:r>
                      <a:endParaRPr lang="en-US" sz="1400" i="0" dirty="0">
                        <a:latin typeface="Arial Nova" panose="020B0504020202020204" pitchFamily="34" charset="0"/>
                      </a:endParaRPr>
                    </a:p>
                    <a:p>
                      <a:pPr marL="342900" indent="-342900">
                        <a:buFont typeface="+mj-lt"/>
                        <a:buAutoNum type="arabicPeriod"/>
                      </a:pPr>
                      <a:r>
                        <a:rPr lang="en-US" sz="1400" i="0" dirty="0">
                          <a:effectLst/>
                          <a:latin typeface="Arial Nova" panose="020B0504020202020204" pitchFamily="34" charset="0"/>
                        </a:rPr>
                        <a:t>We are aware of it but do not plan to use it. </a:t>
                      </a:r>
                      <a:endParaRPr lang="en-US" sz="1400" i="0" dirty="0">
                        <a:latin typeface="Arial Nova" panose="020B0504020202020204" pitchFamily="34" charset="0"/>
                      </a:endParaRPr>
                    </a:p>
                    <a:p>
                      <a:pPr marL="342900" indent="-342900">
                        <a:buFont typeface="+mj-lt"/>
                        <a:buAutoNum type="arabicPeriod"/>
                      </a:pPr>
                      <a:r>
                        <a:rPr lang="en-US" sz="1400" i="0" dirty="0">
                          <a:effectLst/>
                          <a:latin typeface="Arial Nova" panose="020B0504020202020204" pitchFamily="34" charset="0"/>
                        </a:rPr>
                        <a:t>We are not familiar with it but would like more information or support.</a:t>
                      </a:r>
                    </a:p>
                    <a:p>
                      <a:pPr marL="342900" indent="-342900">
                        <a:buFont typeface="+mj-lt"/>
                        <a:buAutoNum type="arabicPeriod"/>
                      </a:pPr>
                      <a:r>
                        <a:rPr lang="en-US" sz="1400" i="0" dirty="0">
                          <a:effectLst/>
                          <a:latin typeface="Arial Nova" panose="020B0504020202020204" pitchFamily="34" charset="0"/>
                        </a:rPr>
                        <a:t>We are not familiar with it and do not plan to use it.</a:t>
                      </a: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rtl="0" fontAlgn="base">
                        <a:lnSpc>
                          <a:spcPts val="1350"/>
                        </a:lnSpc>
                        <a:buNone/>
                      </a:pPr>
                      <a:r>
                        <a:rPr lang="en-US" sz="1400" b="0" i="0" u="sng" strike="noStrike" dirty="0">
                          <a:solidFill>
                            <a:srgbClr val="467886"/>
                          </a:solidFill>
                          <a:effectLst/>
                          <a:latin typeface="Arial Nova" panose="020B0504020202020204" pitchFamily="34" charset="0"/>
                          <a:hlinkClick r:id="rId6"/>
                        </a:rPr>
                        <a:t>WBL Reflection Forms</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vMerge="1">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rtl="0" fontAlgn="base">
                        <a:lnSpc>
                          <a:spcPts val="1350"/>
                        </a:lnSpc>
                        <a:buNone/>
                      </a:pPr>
                      <a:r>
                        <a:rPr lang="en-US" sz="1400" b="0" i="0" u="sng" strike="noStrike" dirty="0">
                          <a:solidFill>
                            <a:srgbClr val="467886"/>
                          </a:solidFill>
                          <a:effectLst/>
                          <a:latin typeface="Arial Nova" panose="020B0504020202020204" pitchFamily="34" charset="0"/>
                          <a:hlinkClick r:id="rId7"/>
                        </a:rPr>
                        <a:t>WBL Skills Feedback Survey</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vMerge="1">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l" rtl="0" fontAlgn="base">
                        <a:lnSpc>
                          <a:spcPts val="1350"/>
                        </a:lnSpc>
                        <a:buNone/>
                      </a:pPr>
                      <a:r>
                        <a:rPr lang="en-US" sz="1400" b="0" i="0" u="sng" strike="noStrike" dirty="0" err="1">
                          <a:solidFill>
                            <a:srgbClr val="467886"/>
                          </a:solidFill>
                          <a:effectLst/>
                          <a:latin typeface="Arial Nova" panose="020B0504020202020204" pitchFamily="34" charset="0"/>
                          <a:hlinkClick r:id="rId8"/>
                        </a:rPr>
                        <a:t>KnoPro</a:t>
                      </a:r>
                      <a:r>
                        <a:rPr lang="en-US" sz="1400" b="0" i="0" u="sng" strike="noStrike" dirty="0">
                          <a:solidFill>
                            <a:srgbClr val="467886"/>
                          </a:solidFill>
                          <a:effectLst/>
                          <a:latin typeface="Arial Nova" panose="020B0504020202020204" pitchFamily="34" charset="0"/>
                          <a:hlinkClick r:id="rId8"/>
                        </a:rPr>
                        <a:t> Challenges</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vMerge="1">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spTree>
    <p:extLst>
      <p:ext uri="{BB962C8B-B14F-4D97-AF65-F5344CB8AC3E}">
        <p14:creationId xmlns:p14="http://schemas.microsoft.com/office/powerpoint/2010/main" val="16861837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1643</TotalTime>
  <Words>2687</Words>
  <Application>Microsoft Office PowerPoint</Application>
  <PresentationFormat>Custom</PresentationFormat>
  <Paragraphs>594</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Nova</vt:lpstr>
      <vt:lpstr>Calibri</vt:lpstr>
      <vt:lpstr>Calibri Light</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Laurie Johnson</dc:creator>
  <cp:lastModifiedBy>Laurie Johnson</cp:lastModifiedBy>
  <cp:revision>91</cp:revision>
  <dcterms:created xsi:type="dcterms:W3CDTF">2021-08-20T16:16:59Z</dcterms:created>
  <dcterms:modified xsi:type="dcterms:W3CDTF">2025-08-14T13:36:01Z</dcterms:modified>
</cp:coreProperties>
</file>