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8" r:id="rId2"/>
    <p:sldId id="269" r:id="rId3"/>
    <p:sldId id="259" r:id="rId4"/>
    <p:sldId id="260" r:id="rId5"/>
    <p:sldId id="261" r:id="rId6"/>
    <p:sldId id="270" r:id="rId7"/>
    <p:sldId id="263" r:id="rId8"/>
    <p:sldId id="264" r:id="rId9"/>
    <p:sldId id="265" r:id="rId10"/>
    <p:sldId id="273" r:id="rId11"/>
    <p:sldId id="266" r:id="rId12"/>
    <p:sldId id="271" r:id="rId13"/>
    <p:sldId id="267" r:id="rId1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510BFB-3915-4BC4-1E0E-A572CCD7A7FE}" name="Jennifer Geisler" initials="JG" userId="S::jgeisler@naf.org::c74c38fa-52c2-42d2-afac-d108ad145c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4155"/>
    <a:srgbClr val="FEFEFE"/>
    <a:srgbClr val="F8FAFC"/>
    <a:srgbClr val="F1F5F9"/>
    <a:srgbClr val="EBEA70"/>
    <a:srgbClr val="E1E1E1"/>
    <a:srgbClr val="FAFAFA"/>
    <a:srgbClr val="006A4F"/>
    <a:srgbClr val="32B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63DAA3-1004-40B9-AFFD-FAD0685D7578}" v="31" dt="2023-09-11T17:03:39.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186" autoAdjust="0"/>
  </p:normalViewPr>
  <p:slideViewPr>
    <p:cSldViewPr snapToGrid="0">
      <p:cViewPr varScale="1">
        <p:scale>
          <a:sx n="92" d="100"/>
          <a:sy n="92" d="100"/>
        </p:scale>
        <p:origin x="19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Johnson" userId="687bcbd5-195d-457a-b55d-61037e0f7125" providerId="ADAL" clId="{D663DAA3-1004-40B9-AFFD-FAD0685D7578}"/>
    <pc:docChg chg="undo custSel modSld">
      <pc:chgData name="Laurie Johnson" userId="687bcbd5-195d-457a-b55d-61037e0f7125" providerId="ADAL" clId="{D663DAA3-1004-40B9-AFFD-FAD0685D7578}" dt="2023-09-11T17:10:20.476" v="2860" actId="20577"/>
      <pc:docMkLst>
        <pc:docMk/>
      </pc:docMkLst>
      <pc:sldChg chg="addSp delSp modSp mod">
        <pc:chgData name="Laurie Johnson" userId="687bcbd5-195d-457a-b55d-61037e0f7125" providerId="ADAL" clId="{D663DAA3-1004-40B9-AFFD-FAD0685D7578}" dt="2023-09-11T17:10:20.476" v="2860" actId="20577"/>
        <pc:sldMkLst>
          <pc:docMk/>
          <pc:sldMk cId="1770780144" sldId="273"/>
        </pc:sldMkLst>
        <pc:spChg chg="mod">
          <ac:chgData name="Laurie Johnson" userId="687bcbd5-195d-457a-b55d-61037e0f7125" providerId="ADAL" clId="{D663DAA3-1004-40B9-AFFD-FAD0685D7578}" dt="2023-09-11T16:31:21.481" v="1008" actId="1076"/>
          <ac:spMkLst>
            <pc:docMk/>
            <pc:sldMk cId="1770780144" sldId="273"/>
            <ac:spMk id="2" creationId="{D3223EC5-65E2-4872-A858-43D378014FC6}"/>
          </ac:spMkLst>
        </pc:spChg>
        <pc:spChg chg="mod">
          <ac:chgData name="Laurie Johnson" userId="687bcbd5-195d-457a-b55d-61037e0f7125" providerId="ADAL" clId="{D663DAA3-1004-40B9-AFFD-FAD0685D7578}" dt="2023-09-11T17:01:26.809" v="2689" actId="1076"/>
          <ac:spMkLst>
            <pc:docMk/>
            <pc:sldMk cId="1770780144" sldId="273"/>
            <ac:spMk id="3" creationId="{AEC374C9-9F57-ED59-58D3-CA8AFD4E8F22}"/>
          </ac:spMkLst>
        </pc:spChg>
        <pc:spChg chg="mod">
          <ac:chgData name="Laurie Johnson" userId="687bcbd5-195d-457a-b55d-61037e0f7125" providerId="ADAL" clId="{D663DAA3-1004-40B9-AFFD-FAD0685D7578}" dt="2023-09-11T17:10:20.476" v="2860" actId="20577"/>
          <ac:spMkLst>
            <pc:docMk/>
            <pc:sldMk cId="1770780144" sldId="273"/>
            <ac:spMk id="4" creationId="{263B7ECC-560F-27DE-21C5-9304B6A34CCF}"/>
          </ac:spMkLst>
        </pc:spChg>
        <pc:spChg chg="add mod ord">
          <ac:chgData name="Laurie Johnson" userId="687bcbd5-195d-457a-b55d-61037e0f7125" providerId="ADAL" clId="{D663DAA3-1004-40B9-AFFD-FAD0685D7578}" dt="2023-09-11T17:05:32.562" v="2816" actId="1038"/>
          <ac:spMkLst>
            <pc:docMk/>
            <pc:sldMk cId="1770780144" sldId="273"/>
            <ac:spMk id="10" creationId="{FB45DE50-ACBD-E969-B720-AEEA00D6DBA8}"/>
          </ac:spMkLst>
        </pc:spChg>
        <pc:graphicFrameChg chg="add mod ord modGraphic">
          <ac:chgData name="Laurie Johnson" userId="687bcbd5-195d-457a-b55d-61037e0f7125" providerId="ADAL" clId="{D663DAA3-1004-40B9-AFFD-FAD0685D7578}" dt="2023-09-11T17:09:56.903" v="2855" actId="20577"/>
          <ac:graphicFrameMkLst>
            <pc:docMk/>
            <pc:sldMk cId="1770780144" sldId="273"/>
            <ac:graphicFrameMk id="5" creationId="{4885AB5A-83E6-AA99-BF96-540367ECC859}"/>
          </ac:graphicFrameMkLst>
        </pc:graphicFrameChg>
        <pc:picChg chg="add mod modCrop">
          <ac:chgData name="Laurie Johnson" userId="687bcbd5-195d-457a-b55d-61037e0f7125" providerId="ADAL" clId="{D663DAA3-1004-40B9-AFFD-FAD0685D7578}" dt="2023-09-11T17:05:32.562" v="2816" actId="1038"/>
          <ac:picMkLst>
            <pc:docMk/>
            <pc:sldMk cId="1770780144" sldId="273"/>
            <ac:picMk id="7" creationId="{010EAF34-CE99-C90E-B742-32D646E28C31}"/>
          </ac:picMkLst>
        </pc:picChg>
        <pc:picChg chg="add del mod">
          <ac:chgData name="Laurie Johnson" userId="687bcbd5-195d-457a-b55d-61037e0f7125" providerId="ADAL" clId="{D663DAA3-1004-40B9-AFFD-FAD0685D7578}" dt="2023-09-11T16:49:06.583" v="2042" actId="478"/>
          <ac:picMkLst>
            <pc:docMk/>
            <pc:sldMk cId="1770780144" sldId="273"/>
            <ac:picMk id="13" creationId="{CB947B38-D2E3-B0C8-A3E6-6219F495D791}"/>
          </ac:picMkLst>
        </pc:picChg>
        <pc:picChg chg="add del mod modCrop">
          <ac:chgData name="Laurie Johnson" userId="687bcbd5-195d-457a-b55d-61037e0f7125" providerId="ADAL" clId="{D663DAA3-1004-40B9-AFFD-FAD0685D7578}" dt="2023-09-11T16:47:40.523" v="2027" actId="478"/>
          <ac:picMkLst>
            <pc:docMk/>
            <pc:sldMk cId="1770780144" sldId="273"/>
            <ac:picMk id="15" creationId="{E1895618-CD87-A9C7-EC59-57A160A1246F}"/>
          </ac:picMkLst>
        </pc:picChg>
        <pc:picChg chg="add del mod modCrop">
          <ac:chgData name="Laurie Johnson" userId="687bcbd5-195d-457a-b55d-61037e0f7125" providerId="ADAL" clId="{D663DAA3-1004-40B9-AFFD-FAD0685D7578}" dt="2023-09-11T16:48:49.374" v="2041" actId="478"/>
          <ac:picMkLst>
            <pc:docMk/>
            <pc:sldMk cId="1770780144" sldId="273"/>
            <ac:picMk id="17" creationId="{9366F270-F3BA-2555-A717-4ABB4FEDDD84}"/>
          </ac:picMkLst>
        </pc:picChg>
        <pc:picChg chg="add mod">
          <ac:chgData name="Laurie Johnson" userId="687bcbd5-195d-457a-b55d-61037e0f7125" providerId="ADAL" clId="{D663DAA3-1004-40B9-AFFD-FAD0685D7578}" dt="2023-09-11T17:10:04.984" v="2856" actId="1076"/>
          <ac:picMkLst>
            <pc:docMk/>
            <pc:sldMk cId="1770780144" sldId="273"/>
            <ac:picMk id="19" creationId="{1E8BB811-1A40-6958-B2D4-9DB810ED00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EBFE2-099D-4722-AD87-0AEEB004A302}" type="datetimeFigureOut">
              <a:rPr lang="en-US" smtClean="0"/>
              <a:t>9/11/2023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8364A-6E8C-4CEC-ABFE-711477A5438D}" type="slidenum">
              <a:rPr lang="en-US" smtClean="0"/>
              <a:t>‹#›</a:t>
            </a:fld>
            <a:endParaRPr lang="en-US"/>
          </a:p>
        </p:txBody>
      </p:sp>
    </p:spTree>
    <p:extLst>
      <p:ext uri="{BB962C8B-B14F-4D97-AF65-F5344CB8AC3E}">
        <p14:creationId xmlns:p14="http://schemas.microsoft.com/office/powerpoint/2010/main" val="385295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a:t>
            </a:fld>
            <a:endParaRPr lang="en-US"/>
          </a:p>
        </p:txBody>
      </p:sp>
    </p:spTree>
    <p:extLst>
      <p:ext uri="{BB962C8B-B14F-4D97-AF65-F5344CB8AC3E}">
        <p14:creationId xmlns:p14="http://schemas.microsoft.com/office/powerpoint/2010/main" val="251755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13</a:t>
            </a:fld>
            <a:endParaRPr lang="en-US"/>
          </a:p>
        </p:txBody>
      </p:sp>
    </p:spTree>
    <p:extLst>
      <p:ext uri="{BB962C8B-B14F-4D97-AF65-F5344CB8AC3E}">
        <p14:creationId xmlns:p14="http://schemas.microsoft.com/office/powerpoint/2010/main" val="108427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2</a:t>
            </a:fld>
            <a:endParaRPr lang="en-US"/>
          </a:p>
        </p:txBody>
      </p:sp>
    </p:spTree>
    <p:extLst>
      <p:ext uri="{BB962C8B-B14F-4D97-AF65-F5344CB8AC3E}">
        <p14:creationId xmlns:p14="http://schemas.microsoft.com/office/powerpoint/2010/main" val="173678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3</a:t>
            </a:fld>
            <a:endParaRPr lang="en-US"/>
          </a:p>
        </p:txBody>
      </p:sp>
    </p:spTree>
    <p:extLst>
      <p:ext uri="{BB962C8B-B14F-4D97-AF65-F5344CB8AC3E}">
        <p14:creationId xmlns:p14="http://schemas.microsoft.com/office/powerpoint/2010/main" val="1465097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6</a:t>
            </a:fld>
            <a:endParaRPr lang="en-US"/>
          </a:p>
        </p:txBody>
      </p:sp>
    </p:spTree>
    <p:extLst>
      <p:ext uri="{BB962C8B-B14F-4D97-AF65-F5344CB8AC3E}">
        <p14:creationId xmlns:p14="http://schemas.microsoft.com/office/powerpoint/2010/main" val="79649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8</a:t>
            </a:fld>
            <a:endParaRPr lang="en-US"/>
          </a:p>
        </p:txBody>
      </p:sp>
    </p:spTree>
    <p:extLst>
      <p:ext uri="{BB962C8B-B14F-4D97-AF65-F5344CB8AC3E}">
        <p14:creationId xmlns:p14="http://schemas.microsoft.com/office/powerpoint/2010/main" val="789087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9</a:t>
            </a:fld>
            <a:endParaRPr lang="en-US"/>
          </a:p>
        </p:txBody>
      </p:sp>
    </p:spTree>
    <p:extLst>
      <p:ext uri="{BB962C8B-B14F-4D97-AF65-F5344CB8AC3E}">
        <p14:creationId xmlns:p14="http://schemas.microsoft.com/office/powerpoint/2010/main" val="75048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10</a:t>
            </a:fld>
            <a:endParaRPr lang="en-US"/>
          </a:p>
        </p:txBody>
      </p:sp>
    </p:spTree>
    <p:extLst>
      <p:ext uri="{BB962C8B-B14F-4D97-AF65-F5344CB8AC3E}">
        <p14:creationId xmlns:p14="http://schemas.microsoft.com/office/powerpoint/2010/main" val="123623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11</a:t>
            </a:fld>
            <a:endParaRPr lang="en-US"/>
          </a:p>
        </p:txBody>
      </p:sp>
    </p:spTree>
    <p:extLst>
      <p:ext uri="{BB962C8B-B14F-4D97-AF65-F5344CB8AC3E}">
        <p14:creationId xmlns:p14="http://schemas.microsoft.com/office/powerpoint/2010/main" val="1837377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12</a:t>
            </a:fld>
            <a:endParaRPr lang="en-US"/>
          </a:p>
        </p:txBody>
      </p:sp>
    </p:spTree>
    <p:extLst>
      <p:ext uri="{BB962C8B-B14F-4D97-AF65-F5344CB8AC3E}">
        <p14:creationId xmlns:p14="http://schemas.microsoft.com/office/powerpoint/2010/main" val="350449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sp>
        <p:nvSpPr>
          <p:cNvPr id="4" name="Date Placeholder 3"/>
          <p:cNvSpPr>
            <a:spLocks noGrp="1"/>
          </p:cNvSpPr>
          <p:nvPr>
            <p:ph type="dt" sz="half" idx="10"/>
          </p:nvPr>
        </p:nvSpPr>
        <p:spPr/>
        <p:txBody>
          <a:bodyPr/>
          <a:lstStyle/>
          <a:p>
            <a:fld id="{38B37F1A-9995-4782-BB05-E00F3399144D}"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75279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68315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30773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3753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B37F1A-9995-4782-BB05-E00F3399144D}"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46173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B37F1A-9995-4782-BB05-E00F3399144D}"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1591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B37F1A-9995-4782-BB05-E00F3399144D}" type="datetimeFigureOut">
              <a:rPr lang="en-US" smtClean="0"/>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96209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B37F1A-9995-4782-BB05-E00F3399144D}" type="datetimeFigureOut">
              <a:rPr lang="en-US" smtClean="0"/>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169662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7F1A-9995-4782-BB05-E00F3399144D}" type="datetimeFigureOut">
              <a:rPr lang="en-US" smtClean="0"/>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38866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38B37F1A-9995-4782-BB05-E00F3399144D}"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99009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38B37F1A-9995-4782-BB05-E00F3399144D}"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84030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8B37F1A-9995-4782-BB05-E00F3399144D}" type="datetimeFigureOut">
              <a:rPr lang="en-US" smtClean="0"/>
              <a:t>9/11/2023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2164EEA6-1D4B-4F8D-93B2-6DDDEE7C46D2}" type="slidenum">
              <a:rPr lang="en-US" smtClean="0"/>
              <a:t>‹#›</a:t>
            </a:fld>
            <a:endParaRPr lang="en-US"/>
          </a:p>
        </p:txBody>
      </p:sp>
    </p:spTree>
    <p:extLst>
      <p:ext uri="{BB962C8B-B14F-4D97-AF65-F5344CB8AC3E}">
        <p14:creationId xmlns:p14="http://schemas.microsoft.com/office/powerpoint/2010/main" val="3537144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ash.naf.org/public/quality-center.data-collection/select-academy?redirect=index" TargetMode="External"/><Relationship Id="rId4" Type="http://schemas.openxmlformats.org/officeDocument/2006/relationships/hyperlink" Target="https://ash.naf.org/public/quality-center/quality-level-proces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support@naf.or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E2BDA71-E562-472D-900F-EE82EB17A8EB}"/>
              </a:ext>
            </a:extLst>
          </p:cNvPr>
          <p:cNvGraphicFramePr>
            <a:graphicFrameLocks noGrp="1"/>
          </p:cNvGraphicFramePr>
          <p:nvPr>
            <p:extLst>
              <p:ext uri="{D42A27DB-BD31-4B8C-83A1-F6EECF244321}">
                <p14:modId xmlns:p14="http://schemas.microsoft.com/office/powerpoint/2010/main" val="2285057669"/>
              </p:ext>
            </p:extLst>
          </p:nvPr>
        </p:nvGraphicFramePr>
        <p:xfrm>
          <a:off x="519469" y="2739236"/>
          <a:ext cx="9042701" cy="4733520"/>
        </p:xfrm>
        <a:graphic>
          <a:graphicData uri="http://schemas.openxmlformats.org/drawingml/2006/table">
            <a:tbl>
              <a:tblPr firstRow="1" bandRow="1">
                <a:tableStyleId>{F5AB1C69-6EDB-4FF4-983F-18BD219EF322}</a:tableStyleId>
              </a:tblPr>
              <a:tblGrid>
                <a:gridCol w="2268402">
                  <a:extLst>
                    <a:ext uri="{9D8B030D-6E8A-4147-A177-3AD203B41FA5}">
                      <a16:colId xmlns:a16="http://schemas.microsoft.com/office/drawing/2014/main" val="1750335540"/>
                    </a:ext>
                  </a:extLst>
                </a:gridCol>
                <a:gridCol w="6774299">
                  <a:extLst>
                    <a:ext uri="{9D8B030D-6E8A-4147-A177-3AD203B41FA5}">
                      <a16:colId xmlns:a16="http://schemas.microsoft.com/office/drawing/2014/main" val="4096591399"/>
                    </a:ext>
                  </a:extLst>
                </a:gridCol>
              </a:tblGrid>
              <a:tr h="326751">
                <a:tc>
                  <a:txBody>
                    <a:bodyPr/>
                    <a:lstStyle/>
                    <a:p>
                      <a:r>
                        <a:rPr lang="en-US" sz="1400">
                          <a:latin typeface="Tahoma" panose="020B0604030504040204" pitchFamily="34" charset="0"/>
                          <a:ea typeface="Tahoma" panose="020B0604030504040204" pitchFamily="34" charset="0"/>
                          <a:cs typeface="Tahoma" panose="020B0604030504040204" pitchFamily="34" charset="0"/>
                        </a:rPr>
                        <a:t>Form</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Description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4155"/>
                    </a:solidFill>
                  </a:tcPr>
                </a:tc>
                <a:extLst>
                  <a:ext uri="{0D108BD9-81ED-4DB2-BD59-A6C34878D82A}">
                    <a16:rowId xmlns:a16="http://schemas.microsoft.com/office/drawing/2014/main" val="272079515"/>
                  </a:ext>
                </a:extLst>
              </a:tr>
              <a:tr h="375613">
                <a:tc>
                  <a:txBody>
                    <a:bodyPr/>
                    <a:lstStyle/>
                    <a:p>
                      <a:pPr marL="228600" indent="-274320">
                        <a:buFont typeface="+mj-lt"/>
                        <a:buAutoNum type="arabicPeriod"/>
                      </a:pPr>
                      <a:r>
                        <a:rPr lang="en-US" sz="1200" dirty="0">
                          <a:latin typeface="Tahoma" panose="020B0604030504040204" pitchFamily="34" charset="0"/>
                          <a:ea typeface="Tahoma" panose="020B0604030504040204" pitchFamily="34" charset="0"/>
                          <a:cs typeface="Tahoma" panose="020B0604030504040204" pitchFamily="34" charset="0"/>
                        </a:rPr>
                        <a:t>Academy Information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program information and contacts including billing</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280443864"/>
                  </a:ext>
                </a:extLst>
              </a:tr>
              <a:tr h="345688">
                <a:tc>
                  <a:txBody>
                    <a:bodyPr/>
                    <a:lstStyle/>
                    <a:p>
                      <a:pPr marL="228600" indent="-274320">
                        <a:buFont typeface="+mj-lt"/>
                        <a:buAutoNum type="arabicPeriod" startAt="2"/>
                      </a:pPr>
                      <a:r>
                        <a:rPr lang="en-US" sz="1200" dirty="0">
                          <a:latin typeface="Tahoma" panose="020B0604030504040204" pitchFamily="34" charset="0"/>
                          <a:ea typeface="Tahoma" panose="020B0604030504040204" pitchFamily="34" charset="0"/>
                          <a:cs typeface="Tahoma" panose="020B0604030504040204" pitchFamily="34" charset="0"/>
                        </a:rPr>
                        <a:t>Academy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student demographic data and student list</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1487147795"/>
                  </a:ext>
                </a:extLst>
              </a:tr>
              <a:tr h="367990">
                <a:tc>
                  <a:txBody>
                    <a:bodyPr/>
                    <a:lstStyle/>
                    <a:p>
                      <a:pPr marL="228600" indent="-274320">
                        <a:buFont typeface="+mj-lt"/>
                        <a:buAutoNum type="arabicPeriod" startAt="3"/>
                      </a:pPr>
                      <a:r>
                        <a:rPr lang="en-US" sz="1200" dirty="0">
                          <a:latin typeface="Tahoma" panose="020B0604030504040204" pitchFamily="34" charset="0"/>
                          <a:ea typeface="Tahoma" panose="020B0604030504040204" pitchFamily="34" charset="0"/>
                          <a:cs typeface="Tahoma" panose="020B0604030504040204" pitchFamily="34" charset="0"/>
                        </a:rPr>
                        <a:t>HS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 student demographic data</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17548358"/>
                  </a:ext>
                </a:extLst>
              </a:tr>
              <a:tr h="334537">
                <a:tc>
                  <a:txBody>
                    <a:bodyPr/>
                    <a:lstStyle/>
                    <a:p>
                      <a:pPr marL="228600" indent="-274320">
                        <a:buFont typeface="+mj-lt"/>
                        <a:buAutoNum type="arabicPeriod" startAt="4"/>
                      </a:pPr>
                      <a:r>
                        <a:rPr lang="en-US" sz="1200">
                          <a:latin typeface="Tahoma" panose="020B0604030504040204" pitchFamily="34" charset="0"/>
                          <a:ea typeface="Tahoma" panose="020B0604030504040204" pitchFamily="34" charset="0"/>
                          <a:cs typeface="Tahoma" panose="020B0604030504040204" pitchFamily="34" charset="0"/>
                        </a:rPr>
                        <a:t>Graduation Profile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 plans for academy’s most recent graduates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1969535321"/>
                  </a:ext>
                </a:extLst>
              </a:tr>
              <a:tr h="367990">
                <a:tc>
                  <a:txBody>
                    <a:bodyPr/>
                    <a:lstStyle/>
                    <a:p>
                      <a:pPr marL="228600" indent="-274320">
                        <a:buFont typeface="+mj-lt"/>
                        <a:buAutoNum type="arabicPeriod" startAt="5"/>
                      </a:pPr>
                      <a:r>
                        <a:rPr lang="en-US" sz="1200" dirty="0">
                          <a:latin typeface="Tahoma" panose="020B0604030504040204" pitchFamily="34" charset="0"/>
                          <a:ea typeface="Tahoma" panose="020B0604030504040204" pitchFamily="34" charset="0"/>
                          <a:cs typeface="Tahoma" panose="020B0604030504040204" pitchFamily="34" charset="0"/>
                        </a:rPr>
                        <a:t>Advisory Board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Advisory board members &amp; members' profiles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550276437"/>
                  </a:ext>
                </a:extLst>
              </a:tr>
              <a:tr h="334537">
                <a:tc>
                  <a:txBody>
                    <a:bodyPr/>
                    <a:lstStyle/>
                    <a:p>
                      <a:pPr marL="228600" indent="-274320">
                        <a:buFont typeface="+mj-lt"/>
                        <a:buAutoNum type="arabicPeriod" startAt="6"/>
                      </a:pPr>
                      <a:r>
                        <a:rPr lang="en-US" sz="1200">
                          <a:latin typeface="Tahoma" panose="020B0604030504040204" pitchFamily="34" charset="0"/>
                          <a:ea typeface="Tahoma" panose="020B0604030504040204" pitchFamily="34" charset="0"/>
                          <a:cs typeface="Tahoma" panose="020B0604030504040204" pitchFamily="34" charset="0"/>
                        </a:rPr>
                        <a:t>Teachers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academy teachers for current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3810708116"/>
                  </a:ext>
                </a:extLst>
              </a:tr>
              <a:tr h="420285">
                <a:tc>
                  <a:txBody>
                    <a:bodyPr/>
                    <a:lstStyle/>
                    <a:p>
                      <a:pPr marL="274320" lvl="0" indent="-274320">
                        <a:buFont typeface="+mj-lt"/>
                        <a:buAutoNum type="arabicPeriod" startAt="7"/>
                      </a:pPr>
                      <a:r>
                        <a:rPr lang="en-US" sz="1200" dirty="0">
                          <a:latin typeface="Tahoma" panose="020B0604030504040204" pitchFamily="34" charset="0"/>
                          <a:ea typeface="Tahoma" panose="020B0604030504040204" pitchFamily="34" charset="0"/>
                          <a:cs typeface="Tahoma" panose="020B0604030504040204" pitchFamily="34" charset="0"/>
                        </a:rPr>
                        <a:t>Partners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Educational partnerships, initiatives, and industry certifications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400565723"/>
                  </a:ext>
                </a:extLst>
              </a:tr>
              <a:tr h="366949">
                <a:tc>
                  <a:txBody>
                    <a:bodyPr/>
                    <a:lstStyle/>
                    <a:p>
                      <a:pPr marL="228600" indent="-274320">
                        <a:buFont typeface="+mj-lt"/>
                        <a:buAutoNum type="arabicPeriod" startAt="8"/>
                      </a:pPr>
                      <a:r>
                        <a:rPr lang="en-US" sz="1200">
                          <a:latin typeface="Tahoma" panose="020B0604030504040204" pitchFamily="34" charset="0"/>
                          <a:ea typeface="Tahoma" panose="020B0604030504040204" pitchFamily="34" charset="0"/>
                          <a:cs typeface="Tahoma" panose="020B0604030504040204" pitchFamily="34" charset="0"/>
                        </a:rPr>
                        <a:t>Work-Based Learning</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Work-Based Learning activities from previous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766087921"/>
                  </a:ext>
                </a:extLst>
              </a:tr>
              <a:tr h="366206">
                <a:tc>
                  <a:txBody>
                    <a:bodyPr/>
                    <a:lstStyle/>
                    <a:p>
                      <a:pPr marL="228600" indent="-274320">
                        <a:buFont typeface="+mj-lt"/>
                        <a:buAutoNum type="arabicPeriod" startAt="9"/>
                      </a:pPr>
                      <a:r>
                        <a:rPr lang="en-US" sz="1200" dirty="0">
                          <a:latin typeface="Tahoma" panose="020B0604030504040204" pitchFamily="34" charset="0"/>
                          <a:ea typeface="Tahoma" panose="020B0604030504040204" pitchFamily="34" charset="0"/>
                          <a:cs typeface="Tahoma" panose="020B0604030504040204" pitchFamily="34" charset="0"/>
                        </a:rPr>
                        <a:t>Program of Study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effectLst/>
                          <a:latin typeface="Tahoma" panose="020B0604030504040204" pitchFamily="34" charset="0"/>
                          <a:ea typeface="Tahoma" panose="020B0604030504040204" pitchFamily="34" charset="0"/>
                          <a:cs typeface="Tahoma" panose="020B0604030504040204" pitchFamily="34" charset="0"/>
                        </a:rPr>
                        <a:t>List of academy’s Program of Study courses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277990687"/>
                  </a:ext>
                </a:extLst>
              </a:tr>
              <a:tr h="366206">
                <a:tc>
                  <a:txBody>
                    <a:bodyPr/>
                    <a:lstStyle/>
                    <a:p>
                      <a:pPr marL="228600" indent="-274320">
                        <a:buFont typeface="+mj-lt"/>
                        <a:buAutoNum type="arabicPeriod" startAt="10"/>
                      </a:pPr>
                      <a:r>
                        <a:rPr lang="en-US" sz="1200" dirty="0">
                          <a:latin typeface="Tahoma" panose="020B0604030504040204" pitchFamily="34" charset="0"/>
                          <a:ea typeface="Tahoma" panose="020B0604030504040204" pitchFamily="34" charset="0"/>
                          <a:cs typeface="Tahoma" panose="020B0604030504040204" pitchFamily="34" charset="0"/>
                        </a:rPr>
                        <a:t>Social Media</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Social media used to promote NAF and academy events </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535595173"/>
                  </a:ext>
                </a:extLst>
              </a:tr>
              <a:tr h="380384">
                <a:tc>
                  <a:txBody>
                    <a:bodyPr/>
                    <a:lstStyle/>
                    <a:p>
                      <a:pPr marL="228600" indent="-274320">
                        <a:buFont typeface="+mj-lt"/>
                        <a:buAutoNum type="arabicPeriod" startAt="11"/>
                      </a:pPr>
                      <a:r>
                        <a:rPr lang="en-US" sz="1200" dirty="0">
                          <a:latin typeface="Tahoma" panose="020B0604030504040204" pitchFamily="34" charset="0"/>
                          <a:ea typeface="Tahoma" panose="020B0604030504040204" pitchFamily="34" charset="0"/>
                          <a:cs typeface="Tahoma" panose="020B0604030504040204" pitchFamily="34" charset="0"/>
                        </a:rPr>
                        <a:t>Roll Forward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Academy’s Roll Forward status for current SY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767741493"/>
                  </a:ext>
                </a:extLst>
              </a:tr>
              <a:tr h="380384">
                <a:tc>
                  <a:txBody>
                    <a:bodyPr/>
                    <a:lstStyle/>
                    <a:p>
                      <a:pPr marL="228600" indent="-274320">
                        <a:buFont typeface="+mj-lt"/>
                        <a:buAutoNum type="arabicPeriod" startAt="12"/>
                      </a:pPr>
                      <a:r>
                        <a:rPr lang="en-US" sz="1200" dirty="0">
                          <a:latin typeface="Tahoma" panose="020B0604030504040204" pitchFamily="34" charset="0"/>
                          <a:ea typeface="Tahoma" panose="020B0604030504040204" pitchFamily="34" charset="0"/>
                          <a:cs typeface="Tahoma" panose="020B0604030504040204" pitchFamily="34" charset="0"/>
                        </a:rPr>
                        <a:t>Finalize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Finalize after updating and confirming all required forms above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3197424058"/>
                  </a:ext>
                </a:extLst>
              </a:tr>
            </a:tbl>
          </a:graphicData>
        </a:graphic>
      </p:graphicFrame>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275430"/>
            <a:ext cx="8186872" cy="369332"/>
          </a:xfrm>
          <a:prstGeom prst="rect">
            <a:avLst/>
          </a:prstGeom>
          <a:noFill/>
        </p:spPr>
        <p:txBody>
          <a:bodyPr wrap="square" rtlCol="0">
            <a:spAutoFit/>
          </a:bodyPr>
          <a:lstStyle/>
          <a:p>
            <a:r>
              <a:rPr lang="en-US" sz="18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NAF Data Collection Template (2023-2024)</a:t>
            </a:r>
            <a:endParaRPr lang="en-US"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5" y="871450"/>
            <a:ext cx="9209970" cy="1754326"/>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NAF’s annual </a:t>
            </a:r>
            <a:r>
              <a:rPr lang="en-US" sz="1200" b="1" dirty="0">
                <a:latin typeface="Tahoma" panose="020B0604030504040204" pitchFamily="34" charset="0"/>
                <a:ea typeface="Tahoma" panose="020B0604030504040204" pitchFamily="34" charset="0"/>
                <a:cs typeface="Tahoma" panose="020B0604030504040204" pitchFamily="34" charset="0"/>
              </a:rPr>
              <a:t>Data Collection</a:t>
            </a:r>
            <a:r>
              <a:rPr lang="en-US" sz="1200" dirty="0">
                <a:latin typeface="Tahoma" panose="020B0604030504040204" pitchFamily="34" charset="0"/>
                <a:ea typeface="Tahoma" panose="020B0604030504040204" pitchFamily="34" charset="0"/>
                <a:cs typeface="Tahoma" panose="020B0604030504040204" pitchFamily="34" charset="0"/>
              </a:rPr>
              <a:t>, located in the Academy Support Hub (ASH), is part of the </a:t>
            </a:r>
            <a:r>
              <a:rPr lang="en-US" sz="1200" b="1" dirty="0">
                <a:latin typeface="Tahoma" panose="020B0604030504040204" pitchFamily="34" charset="0"/>
                <a:ea typeface="Tahoma" panose="020B0604030504040204" pitchFamily="34" charset="0"/>
                <a:cs typeface="Tahoma" panose="020B0604030504040204" pitchFamily="34" charset="0"/>
                <a:hlinkClick r:id="rId4"/>
              </a:rPr>
              <a:t>Quality Level Process</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academies participate in each school year. Academy data are collected to populate NAF’s Academy Assessment (AA), generate academy reports, and ensure academy and user information is accurate.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dirty="0">
                <a:latin typeface="Tahoma" panose="020B0604030504040204" pitchFamily="34" charset="0"/>
                <a:ea typeface="Tahoma" panose="020B0604030504040204" pitchFamily="34" charset="0"/>
                <a:cs typeface="Tahoma" panose="020B0604030504040204" pitchFamily="34" charset="0"/>
              </a:rPr>
              <a:t>Instructions:</a:t>
            </a:r>
          </a:p>
          <a:p>
            <a:r>
              <a:rPr lang="en-US" sz="1200" dirty="0">
                <a:latin typeface="Tahoma" panose="020B0604030504040204" pitchFamily="34" charset="0"/>
                <a:ea typeface="Tahoma" panose="020B0604030504040204" pitchFamily="34" charset="0"/>
                <a:cs typeface="Tahoma" panose="020B0604030504040204" pitchFamily="34" charset="0"/>
              </a:rPr>
              <a:t>Use NAF’s Data Collection Template as a guide for collecting the required academy data. Once the required data has been compiled for each of the forms listed below, log into </a:t>
            </a:r>
            <a:r>
              <a:rPr lang="en-US" sz="1200" b="1" dirty="0">
                <a:latin typeface="Tahoma" panose="020B0604030504040204" pitchFamily="34" charset="0"/>
                <a:ea typeface="Tahoma" panose="020B0604030504040204" pitchFamily="34" charset="0"/>
                <a:cs typeface="Tahoma" panose="020B0604030504040204" pitchFamily="34" charset="0"/>
                <a:hlinkClick r:id="rId5"/>
              </a:rPr>
              <a:t>Data Collection</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in ASH and use the templates as a reference to enter the data online.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The 2023-2024 deadline for NAF’s annual data collection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27, 2023</a:t>
            </a:r>
            <a:r>
              <a:rPr lang="en-US" sz="1200" dirty="0">
                <a:latin typeface="Tahoma" panose="020B0604030504040204" pitchFamily="34" charset="0"/>
                <a:ea typeface="Tahoma" panose="020B0604030504040204" pitchFamily="34" charset="0"/>
                <a:cs typeface="Tahoma" panose="020B0604030504040204" pitchFamily="34" charset="0"/>
              </a:rPr>
              <a:t>, for all open academies.</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4602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B45DE50-ACBD-E969-B720-AEEA00D6DBA8}"/>
              </a:ext>
            </a:extLst>
          </p:cNvPr>
          <p:cNvSpPr txBox="1"/>
          <p:nvPr/>
        </p:nvSpPr>
        <p:spPr>
          <a:xfrm>
            <a:off x="457894" y="1296060"/>
            <a:ext cx="9038702"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Add new program of study courses using the                             button. Enter the course provider, course name and indicate which grade levels and academies within the high school utilize the course offering. </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32">
            <a:extLst>
              <a:ext uri="{FF2B5EF4-FFF2-40B4-BE49-F238E27FC236}">
                <a16:creationId xmlns:a16="http://schemas.microsoft.com/office/drawing/2014/main" id="{4885AB5A-83E6-AA99-BF96-540367ECC859}"/>
              </a:ext>
            </a:extLst>
          </p:cNvPr>
          <p:cNvGraphicFramePr>
            <a:graphicFrameLocks noGrp="1"/>
          </p:cNvGraphicFramePr>
          <p:nvPr>
            <p:extLst>
              <p:ext uri="{D42A27DB-BD31-4B8C-83A1-F6EECF244321}">
                <p14:modId xmlns:p14="http://schemas.microsoft.com/office/powerpoint/2010/main" val="3123465090"/>
              </p:ext>
            </p:extLst>
          </p:nvPr>
        </p:nvGraphicFramePr>
        <p:xfrm>
          <a:off x="591126" y="1868673"/>
          <a:ext cx="8957425" cy="5329790"/>
        </p:xfrm>
        <a:graphic>
          <a:graphicData uri="http://schemas.openxmlformats.org/drawingml/2006/table">
            <a:tbl>
              <a:tblPr firstRow="1" bandRow="1">
                <a:tableStyleId>{073A0DAA-6AF3-43AB-8588-CEC1D06C72B9}</a:tableStyleId>
              </a:tblPr>
              <a:tblGrid>
                <a:gridCol w="1560267">
                  <a:extLst>
                    <a:ext uri="{9D8B030D-6E8A-4147-A177-3AD203B41FA5}">
                      <a16:colId xmlns:a16="http://schemas.microsoft.com/office/drawing/2014/main" val="1281356165"/>
                    </a:ext>
                  </a:extLst>
                </a:gridCol>
                <a:gridCol w="1785845">
                  <a:extLst>
                    <a:ext uri="{9D8B030D-6E8A-4147-A177-3AD203B41FA5}">
                      <a16:colId xmlns:a16="http://schemas.microsoft.com/office/drawing/2014/main" val="3745531990"/>
                    </a:ext>
                  </a:extLst>
                </a:gridCol>
                <a:gridCol w="1720051">
                  <a:extLst>
                    <a:ext uri="{9D8B030D-6E8A-4147-A177-3AD203B41FA5}">
                      <a16:colId xmlns:a16="http://schemas.microsoft.com/office/drawing/2014/main" val="1477720474"/>
                    </a:ext>
                  </a:extLst>
                </a:gridCol>
                <a:gridCol w="1842241">
                  <a:extLst>
                    <a:ext uri="{9D8B030D-6E8A-4147-A177-3AD203B41FA5}">
                      <a16:colId xmlns:a16="http://schemas.microsoft.com/office/drawing/2014/main" val="1486803801"/>
                    </a:ext>
                  </a:extLst>
                </a:gridCol>
                <a:gridCol w="2049021">
                  <a:extLst>
                    <a:ext uri="{9D8B030D-6E8A-4147-A177-3AD203B41FA5}">
                      <a16:colId xmlns:a16="http://schemas.microsoft.com/office/drawing/2014/main" val="2812057677"/>
                    </a:ext>
                  </a:extLst>
                </a:gridCol>
              </a:tblGrid>
              <a:tr h="1034509">
                <a:tc gridSpan="2">
                  <a:txBody>
                    <a:bodyPr/>
                    <a:lstStyle/>
                    <a:p>
                      <a:pPr algn="l"/>
                      <a:r>
                        <a:rPr lang="en-US" sz="1400" b="1" dirty="0">
                          <a:solidFill>
                            <a:schemeClr val="bg1">
                              <a:lumMod val="95000"/>
                            </a:schemeClr>
                          </a:solidFill>
                          <a:latin typeface="Arial Nova" panose="020B0504020202020204" pitchFamily="34" charset="0"/>
                        </a:rPr>
                        <a:t>Provider</a:t>
                      </a:r>
                    </a:p>
                    <a:p>
                      <a:pPr algn="l"/>
                      <a:endParaRPr lang="en-US" sz="400" b="1" dirty="0">
                        <a:solidFill>
                          <a:schemeClr val="bg1">
                            <a:lumMod val="95000"/>
                          </a:schemeClr>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1: </a:t>
                      </a:r>
                      <a:r>
                        <a:rPr lang="en-US" sz="1000" b="0" dirty="0">
                          <a:solidFill>
                            <a:schemeClr val="bg1"/>
                          </a:solidFill>
                          <a:latin typeface="Arial Nova" panose="020B0504020202020204" pitchFamily="34" charset="0"/>
                        </a:rPr>
                        <a:t>Select the Course Provider from the dropdown to populate a list of courses for a specific provider or select “Other” to enter a course provider not listed.</a:t>
                      </a:r>
                      <a:endParaRPr lang="en-US" sz="1000" b="0" dirty="0">
                        <a:solidFill>
                          <a:schemeClr val="bg1">
                            <a:lumMod val="95000"/>
                          </a:schemeClr>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endParaRPr lang="en-US"/>
                    </a:p>
                  </a:txBody>
                  <a:tcPr/>
                </a:tc>
                <a:tc gridSpan="2">
                  <a:txBody>
                    <a:bodyPr/>
                    <a:lstStyle/>
                    <a:p>
                      <a:pPr algn="l"/>
                      <a:r>
                        <a:rPr lang="en-US" sz="1400" b="1" dirty="0">
                          <a:solidFill>
                            <a:schemeClr val="bg1"/>
                          </a:solidFill>
                          <a:latin typeface="Arial Nova" panose="020B0504020202020204" pitchFamily="34" charset="0"/>
                        </a:rPr>
                        <a:t>Course</a:t>
                      </a:r>
                    </a:p>
                    <a:p>
                      <a:pPr algn="l"/>
                      <a:endParaRPr lang="en-US" sz="400" b="1" dirty="0">
                        <a:solidFill>
                          <a:schemeClr val="bg1"/>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2: </a:t>
                      </a:r>
                      <a:r>
                        <a:rPr lang="en-US" sz="1000" b="0" dirty="0">
                          <a:solidFill>
                            <a:schemeClr val="bg1"/>
                          </a:solidFill>
                          <a:latin typeface="Arial Nova" panose="020B0504020202020204" pitchFamily="34" charset="0"/>
                        </a:rPr>
                        <a:t>Select  the Course Name from the dropdown provided or select “Other” if the course name is not listed.</a:t>
                      </a:r>
                      <a:endParaRPr lang="en-US" sz="1000" b="0" dirty="0">
                        <a:solidFill>
                          <a:schemeClr val="bg1">
                            <a:lumMod val="95000"/>
                          </a:schemeClr>
                        </a:solidFill>
                        <a:latin typeface="Arial Nova" panose="020B0504020202020204" pitchFamily="34" charset="0"/>
                      </a:endParaRPr>
                    </a:p>
                    <a:p>
                      <a:pPr algn="l"/>
                      <a:endParaRPr lang="en-US" sz="1200" b="1" dirty="0">
                        <a:solidFill>
                          <a:schemeClr val="bg1"/>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endParaRPr lang="en-US"/>
                    </a:p>
                  </a:txBody>
                  <a:tcPr/>
                </a:tc>
                <a:tc>
                  <a:txBody>
                    <a:bodyPr/>
                    <a:lstStyle/>
                    <a:p>
                      <a:pPr algn="l"/>
                      <a:r>
                        <a:rPr lang="en-US" sz="1400" b="1" dirty="0">
                          <a:solidFill>
                            <a:schemeClr val="bg1"/>
                          </a:solidFill>
                          <a:latin typeface="Arial Nova" panose="020B0504020202020204" pitchFamily="34" charset="0"/>
                        </a:rPr>
                        <a:t>Grades/Academies</a:t>
                      </a:r>
                      <a:endParaRPr lang="en-US" sz="1200" b="1" dirty="0">
                        <a:solidFill>
                          <a:schemeClr val="bg1"/>
                        </a:solidFill>
                        <a:latin typeface="Arial Nova" panose="020B0504020202020204" pitchFamily="34" charset="0"/>
                      </a:endParaRPr>
                    </a:p>
                    <a:p>
                      <a:pPr algn="l"/>
                      <a:endParaRPr lang="en-US" sz="400" b="1" dirty="0">
                        <a:solidFill>
                          <a:schemeClr val="bg1"/>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3: </a:t>
                      </a:r>
                      <a:r>
                        <a:rPr lang="en-US" sz="1000" b="0" dirty="0">
                          <a:solidFill>
                            <a:schemeClr val="bg1"/>
                          </a:solidFill>
                          <a:latin typeface="Arial Nova" panose="020B0504020202020204" pitchFamily="34" charset="0"/>
                        </a:rPr>
                        <a:t>Check boxes for grade levels and academies the course applies to within the high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1908963">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ova" panose="020B0504020202020204" pitchFamily="34" charset="0"/>
                        </a:rPr>
                        <a:t>*NAF</a:t>
                      </a:r>
                    </a:p>
                    <a:p>
                      <a:pPr algn="l"/>
                      <a:r>
                        <a:rPr lang="en-US" sz="900" b="0" dirty="0">
                          <a:solidFill>
                            <a:schemeClr val="tx1"/>
                          </a:solidFill>
                          <a:latin typeface="Arial Nova" panose="020B0504020202020204" pitchFamily="34" charset="0"/>
                        </a:rPr>
                        <a:t>Advanced Placement</a:t>
                      </a:r>
                    </a:p>
                    <a:p>
                      <a:pPr algn="l"/>
                      <a:r>
                        <a:rPr lang="en-US" sz="900" b="0" dirty="0">
                          <a:solidFill>
                            <a:schemeClr val="tx1"/>
                          </a:solidFill>
                          <a:latin typeface="Arial Nova" panose="020B0504020202020204" pitchFamily="34" charset="0"/>
                        </a:rPr>
                        <a:t>AICPA</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Cambridge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Capstone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Cisco</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Code.org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Cyber.org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Google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Harvard </a:t>
                      </a:r>
                      <a:r>
                        <a:rPr lang="en-US" sz="900" b="0" dirty="0" err="1">
                          <a:solidFill>
                            <a:schemeClr val="tx1"/>
                          </a:solidFill>
                          <a:latin typeface="Arial Nova" panose="020B0504020202020204" pitchFamily="34" charset="0"/>
                        </a:rPr>
                        <a:t>LabXchange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Hospitality and Tourism Management Program</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br>
                        <a:rPr lang="en-US" sz="900" b="0" dirty="0">
                          <a:solidFill>
                            <a:schemeClr val="tx1"/>
                          </a:solidFill>
                          <a:latin typeface="Arial Nova" panose="020B0504020202020204" pitchFamily="34" charset="0"/>
                        </a:rPr>
                      </a:br>
                      <a:r>
                        <a:rPr lang="en-US" sz="900" b="0" dirty="0" err="1">
                          <a:solidFill>
                            <a:schemeClr val="tx1"/>
                          </a:solidFill>
                          <a:latin typeface="Arial Nova" panose="020B0504020202020204" pitchFamily="34" charset="0"/>
                        </a:rPr>
                        <a:t>Intellitek</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International Baccalaureate</a:t>
                      </a:r>
                    </a:p>
                    <a:p>
                      <a:pPr algn="l"/>
                      <a:r>
                        <a:rPr lang="en-US" sz="900" b="0" dirty="0">
                          <a:solidFill>
                            <a:schemeClr val="tx1"/>
                          </a:solidFill>
                          <a:latin typeface="Arial Nova" panose="020B0504020202020204" pitchFamily="34" charset="0"/>
                        </a:rPr>
                        <a:t>NFTE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NGPF.org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Other</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Paxton Peterson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Project Lead the Way</a:t>
                      </a:r>
                    </a:p>
                    <a:p>
                      <a:pPr algn="l"/>
                      <a:r>
                        <a:rPr lang="en-US" sz="900" b="0" dirty="0">
                          <a:solidFill>
                            <a:schemeClr val="tx1"/>
                          </a:solidFill>
                          <a:latin typeface="Arial Nova" panose="020B0504020202020204" pitchFamily="34" charset="0"/>
                        </a:rPr>
                        <a:t>Prologis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STEM101</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Teach Engineering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Virtual Enterprise International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Applied Finance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Biotechnology</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Business Economics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Business in a Global Economy</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Computer Networking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Computer Systems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Database Design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Delivering Great Customer Service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Digital Video Production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Entrepreneurship</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Event Planning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Financial Planning</a:t>
                      </a:r>
                    </a:p>
                    <a:p>
                      <a:pPr algn="l"/>
                      <a:r>
                        <a:rPr lang="en-US" sz="900" b="0" dirty="0">
                          <a:solidFill>
                            <a:schemeClr val="tx1"/>
                          </a:solidFill>
                          <a:latin typeface="Arial Nova" panose="020B0504020202020204" pitchFamily="34" charset="0"/>
                        </a:rPr>
                        <a:t>Financial Services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Foundations of Anatomy &amp; Physiology I </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Foundations of Anatomy &amp; Physiology II</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Geography for Tourism</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Global Health</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Graphic Design</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Health Career Exploration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Hospitality Marketing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Introduction to Programming </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67091647"/>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35331417"/>
                  </a:ext>
                </a:extLst>
              </a:tr>
              <a:tr h="301714">
                <a:tc gridSpan="2">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79902069"/>
                  </a:ext>
                </a:extLst>
              </a:tr>
              <a:tr h="301714">
                <a:tc gridSpan="2">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765658516"/>
                  </a:ext>
                </a:extLst>
              </a:tr>
              <a:tr h="301714">
                <a:tc gridSpan="2">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00209794"/>
                  </a:ext>
                </a:extLst>
              </a:tr>
              <a:tr h="223186">
                <a:tc gridSpan="2">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68886167"/>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52960511"/>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71096660"/>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2779056"/>
                  </a:ext>
                </a:extLst>
              </a:tr>
            </a:tbl>
          </a:graphicData>
        </a:graphic>
      </p:graphicFrame>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9: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Program of Study</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Program of Study courses for the current SY.</a:t>
            </a: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AEC374C9-9F57-ED59-58D3-CA8AFD4E8F22}"/>
              </a:ext>
            </a:extLst>
          </p:cNvPr>
          <p:cNvSpPr/>
          <p:nvPr/>
        </p:nvSpPr>
        <p:spPr>
          <a:xfrm rot="20561350">
            <a:off x="6835401" y="4989893"/>
            <a:ext cx="2042547"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Box 16">
            <a:extLst>
              <a:ext uri="{FF2B5EF4-FFF2-40B4-BE49-F238E27FC236}">
                <a16:creationId xmlns:a16="http://schemas.microsoft.com/office/drawing/2014/main" id="{263B7ECC-560F-27DE-21C5-9304B6A34CCF}"/>
              </a:ext>
            </a:extLst>
          </p:cNvPr>
          <p:cNvSpPr txBox="1"/>
          <p:nvPr/>
        </p:nvSpPr>
        <p:spPr>
          <a:xfrm rot="20537556">
            <a:off x="6882241" y="5054887"/>
            <a:ext cx="2010817"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NOTE: </a:t>
            </a:r>
            <a:r>
              <a:rPr lang="en-US" sz="1200" dirty="0">
                <a:latin typeface="Tahoma" panose="020B0604030504040204" pitchFamily="34" charset="0"/>
                <a:ea typeface="Calibri" panose="020F0502020204030204" pitchFamily="34" charset="0"/>
                <a:cs typeface="Times New Roman" panose="02020603050405020304" pitchFamily="18" charset="0"/>
              </a:rPr>
              <a:t>This form is new for 2023-2024. Enrolling individual students into program of study courses in </a:t>
            </a:r>
            <a:r>
              <a:rPr lang="en-US" sz="1200" dirty="0" err="1">
                <a:latin typeface="Tahoma" panose="020B0604030504040204" pitchFamily="34" charset="0"/>
                <a:ea typeface="Calibri" panose="020F0502020204030204" pitchFamily="34" charset="0"/>
                <a:cs typeface="Times New Roman" panose="02020603050405020304" pitchFamily="18" charset="0"/>
              </a:rPr>
              <a:t>NAFTrack</a:t>
            </a:r>
            <a:r>
              <a:rPr lang="en-US" sz="1200" dirty="0">
                <a:latin typeface="Tahoma" panose="020B0604030504040204" pitchFamily="34" charset="0"/>
                <a:ea typeface="Calibri" panose="020F0502020204030204" pitchFamily="34" charset="0"/>
                <a:cs typeface="Times New Roman" panose="02020603050405020304" pitchFamily="18" charset="0"/>
              </a:rPr>
              <a:t> is optional for 2024 graduates &amp; beyond.</a:t>
            </a:r>
            <a:br>
              <a:rPr lang="en-US" sz="1200" b="1" dirty="0">
                <a:effectLst/>
                <a:latin typeface="Tahoma" panose="020B0604030504040204" pitchFamily="34" charset="0"/>
                <a:ea typeface="Calibri" panose="020F0502020204030204" pitchFamily="34" charset="0"/>
                <a:cs typeface="Times New Roman" panose="02020603050405020304" pitchFamily="18"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10EAF34-CE99-C90E-B742-32D646E28C31}"/>
              </a:ext>
            </a:extLst>
          </p:cNvPr>
          <p:cNvPicPr>
            <a:picLocks noChangeAspect="1"/>
          </p:cNvPicPr>
          <p:nvPr/>
        </p:nvPicPr>
        <p:blipFill rotWithShape="1">
          <a:blip r:embed="rId4"/>
          <a:srcRect t="1" r="4202" b="11965"/>
          <a:stretch/>
        </p:blipFill>
        <p:spPr>
          <a:xfrm>
            <a:off x="3578241" y="1247276"/>
            <a:ext cx="1341494" cy="309919"/>
          </a:xfrm>
          <a:prstGeom prst="rect">
            <a:avLst/>
          </a:prstGeom>
        </p:spPr>
      </p:pic>
      <p:pic>
        <p:nvPicPr>
          <p:cNvPr id="19" name="Picture 18">
            <a:extLst>
              <a:ext uri="{FF2B5EF4-FFF2-40B4-BE49-F238E27FC236}">
                <a16:creationId xmlns:a16="http://schemas.microsoft.com/office/drawing/2014/main" id="{1E8BB811-1A40-6958-B2D4-9DB810ED0021}"/>
              </a:ext>
            </a:extLst>
          </p:cNvPr>
          <p:cNvPicPr>
            <a:picLocks noChangeAspect="1"/>
          </p:cNvPicPr>
          <p:nvPr/>
        </p:nvPicPr>
        <p:blipFill>
          <a:blip r:embed="rId5"/>
          <a:stretch>
            <a:fillRect/>
          </a:stretch>
        </p:blipFill>
        <p:spPr>
          <a:xfrm>
            <a:off x="8003377" y="3157928"/>
            <a:ext cx="1019317" cy="1066949"/>
          </a:xfrm>
          <a:prstGeom prst="rect">
            <a:avLst/>
          </a:prstGeom>
        </p:spPr>
      </p:pic>
    </p:spTree>
    <p:extLst>
      <p:ext uri="{BB962C8B-B14F-4D97-AF65-F5344CB8AC3E}">
        <p14:creationId xmlns:p14="http://schemas.microsoft.com/office/powerpoint/2010/main" val="1770780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10: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Social Media</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a:latin typeface="Tahoma" panose="020B0604030504040204" pitchFamily="34" charset="0"/>
                <a:ea typeface="Tahoma" panose="020B0604030504040204" pitchFamily="34" charset="0"/>
                <a:cs typeface="Tahoma" panose="020B0604030504040204" pitchFamily="34" charset="0"/>
              </a:rPr>
              <a:t>Verify social media the academy uses to promote NAF and academy events.</a:t>
            </a:r>
            <a:br>
              <a:rPr lang="en-US" sz="1200">
                <a:latin typeface="Tahoma" panose="020B0604030504040204" pitchFamily="34" charset="0"/>
                <a:ea typeface="Tahoma" panose="020B0604030504040204" pitchFamily="34" charset="0"/>
                <a:cs typeface="Tahoma" panose="020B0604030504040204" pitchFamily="34" charset="0"/>
              </a:rPr>
            </a:br>
            <a:endParaRPr lang="en-US" sz="120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0" name="Table 32">
            <a:extLst>
              <a:ext uri="{FF2B5EF4-FFF2-40B4-BE49-F238E27FC236}">
                <a16:creationId xmlns:a16="http://schemas.microsoft.com/office/drawing/2014/main" id="{3511C37D-699C-4EC9-968D-EFE8A71648C3}"/>
              </a:ext>
            </a:extLst>
          </p:cNvPr>
          <p:cNvGraphicFramePr>
            <a:graphicFrameLocks noGrp="1"/>
          </p:cNvGraphicFramePr>
          <p:nvPr>
            <p:extLst>
              <p:ext uri="{D42A27DB-BD31-4B8C-83A1-F6EECF244321}">
                <p14:modId xmlns:p14="http://schemas.microsoft.com/office/powerpoint/2010/main" val="419083117"/>
              </p:ext>
            </p:extLst>
          </p:nvPr>
        </p:nvGraphicFramePr>
        <p:xfrm>
          <a:off x="2229527" y="2017158"/>
          <a:ext cx="5622587" cy="4336017"/>
        </p:xfrm>
        <a:graphic>
          <a:graphicData uri="http://schemas.openxmlformats.org/drawingml/2006/table">
            <a:tbl>
              <a:tblPr firstRow="1" bandRow="1">
                <a:tableStyleId>{073A0DAA-6AF3-43AB-8588-CEC1D06C72B9}</a:tableStyleId>
              </a:tblPr>
              <a:tblGrid>
                <a:gridCol w="1649244">
                  <a:extLst>
                    <a:ext uri="{9D8B030D-6E8A-4147-A177-3AD203B41FA5}">
                      <a16:colId xmlns:a16="http://schemas.microsoft.com/office/drawing/2014/main" val="1477720474"/>
                    </a:ext>
                  </a:extLst>
                </a:gridCol>
                <a:gridCol w="3973343">
                  <a:extLst>
                    <a:ext uri="{9D8B030D-6E8A-4147-A177-3AD203B41FA5}">
                      <a16:colId xmlns:a16="http://schemas.microsoft.com/office/drawing/2014/main" val="3961974108"/>
                    </a:ext>
                  </a:extLst>
                </a:gridCol>
              </a:tblGrid>
              <a:tr h="382905">
                <a:tc>
                  <a:txBody>
                    <a:bodyPr/>
                    <a:lstStyle/>
                    <a:p>
                      <a:pPr algn="ctr"/>
                      <a:r>
                        <a:rPr lang="en-US" sz="1400" b="1" dirty="0">
                          <a:solidFill>
                            <a:schemeClr val="bg1"/>
                          </a:solidFill>
                          <a:latin typeface="Arial Nova" panose="020B0504020202020204" pitchFamily="34" charset="0"/>
                        </a:rPr>
                        <a:t>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400" b="1" dirty="0">
                          <a:solidFill>
                            <a:schemeClr val="bg1"/>
                          </a:solidFill>
                          <a:latin typeface="Arial Nova" panose="020B0504020202020204" pitchFamily="34" charset="0"/>
                        </a:rPr>
                        <a:t>URL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524112">
                <a:tc>
                  <a:txBody>
                    <a:bodyPr/>
                    <a:lstStyle/>
                    <a:p>
                      <a:pPr lvl="1" algn="l"/>
                      <a:r>
                        <a:rPr lang="en-US" sz="1400" b="0" dirty="0">
                          <a:solidFill>
                            <a:schemeClr val="tx1"/>
                          </a:solidFill>
                          <a:latin typeface="Arial Nova" panose="020B0504020202020204" pitchFamily="34" charset="0"/>
                        </a:rPr>
                        <a:t>Website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49530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Facebook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47625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Twitter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49530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Instagram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4667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TikTok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54186237"/>
                  </a:ext>
                </a:extLst>
              </a:tr>
              <a:tr h="5429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YouTube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96209797"/>
                  </a:ext>
                </a:extLst>
              </a:tr>
              <a:tr h="48577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Vimeo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82559786"/>
                  </a:ext>
                </a:extLst>
              </a:tr>
              <a:tr h="4667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89639987"/>
                  </a:ext>
                </a:extLst>
              </a:tr>
            </a:tbl>
          </a:graphicData>
        </a:graphic>
      </p:graphicFrame>
      <p:pic>
        <p:nvPicPr>
          <p:cNvPr id="7" name="Picture 6">
            <a:extLst>
              <a:ext uri="{FF2B5EF4-FFF2-40B4-BE49-F238E27FC236}">
                <a16:creationId xmlns:a16="http://schemas.microsoft.com/office/drawing/2014/main" id="{F769AF1F-3CAC-D5A0-3A33-E7A339B5EE0A}"/>
              </a:ext>
            </a:extLst>
          </p:cNvPr>
          <p:cNvPicPr>
            <a:picLocks noChangeAspect="1"/>
          </p:cNvPicPr>
          <p:nvPr/>
        </p:nvPicPr>
        <p:blipFill rotWithShape="1">
          <a:blip r:embed="rId4"/>
          <a:srcRect l="13133" t="83792" r="13961" b="4566"/>
          <a:stretch/>
        </p:blipFill>
        <p:spPr>
          <a:xfrm>
            <a:off x="2372465" y="5926198"/>
            <a:ext cx="333375" cy="331590"/>
          </a:xfrm>
          <a:prstGeom prst="rect">
            <a:avLst/>
          </a:prstGeom>
        </p:spPr>
      </p:pic>
      <p:pic>
        <p:nvPicPr>
          <p:cNvPr id="13" name="Picture 12">
            <a:extLst>
              <a:ext uri="{FF2B5EF4-FFF2-40B4-BE49-F238E27FC236}">
                <a16:creationId xmlns:a16="http://schemas.microsoft.com/office/drawing/2014/main" id="{F69689B9-4A60-0172-0E9F-D09316598264}"/>
              </a:ext>
            </a:extLst>
          </p:cNvPr>
          <p:cNvPicPr>
            <a:picLocks noChangeAspect="1"/>
          </p:cNvPicPr>
          <p:nvPr/>
        </p:nvPicPr>
        <p:blipFill rotWithShape="1">
          <a:blip r:embed="rId5"/>
          <a:srcRect l="-1" t="3441" r="3441"/>
          <a:stretch/>
        </p:blipFill>
        <p:spPr>
          <a:xfrm>
            <a:off x="2350749" y="5017004"/>
            <a:ext cx="333422" cy="249536"/>
          </a:xfrm>
          <a:prstGeom prst="rect">
            <a:avLst/>
          </a:prstGeom>
        </p:spPr>
      </p:pic>
      <p:pic>
        <p:nvPicPr>
          <p:cNvPr id="14" name="Picture 13">
            <a:extLst>
              <a:ext uri="{FF2B5EF4-FFF2-40B4-BE49-F238E27FC236}">
                <a16:creationId xmlns:a16="http://schemas.microsoft.com/office/drawing/2014/main" id="{1740DB7C-3B64-93DD-ED7D-3D109A94AE89}"/>
              </a:ext>
            </a:extLst>
          </p:cNvPr>
          <p:cNvPicPr>
            <a:picLocks noChangeAspect="1"/>
          </p:cNvPicPr>
          <p:nvPr/>
        </p:nvPicPr>
        <p:blipFill rotWithShape="1">
          <a:blip r:embed="rId4"/>
          <a:srcRect l="15215" t="2386" r="11878" b="85910"/>
          <a:stretch/>
        </p:blipFill>
        <p:spPr>
          <a:xfrm>
            <a:off x="2358872" y="4011075"/>
            <a:ext cx="333375" cy="333376"/>
          </a:xfrm>
          <a:prstGeom prst="rect">
            <a:avLst/>
          </a:prstGeom>
        </p:spPr>
      </p:pic>
      <p:pic>
        <p:nvPicPr>
          <p:cNvPr id="16" name="Picture 15">
            <a:extLst>
              <a:ext uri="{FF2B5EF4-FFF2-40B4-BE49-F238E27FC236}">
                <a16:creationId xmlns:a16="http://schemas.microsoft.com/office/drawing/2014/main" id="{5FA02953-835E-FAAD-DFD5-F3AC5DE160CB}"/>
              </a:ext>
            </a:extLst>
          </p:cNvPr>
          <p:cNvPicPr>
            <a:picLocks noChangeAspect="1"/>
          </p:cNvPicPr>
          <p:nvPr/>
        </p:nvPicPr>
        <p:blipFill rotWithShape="1">
          <a:blip r:embed="rId4"/>
          <a:srcRect t="18437" b="69525"/>
          <a:stretch/>
        </p:blipFill>
        <p:spPr>
          <a:xfrm>
            <a:off x="2296927" y="2499768"/>
            <a:ext cx="457264" cy="342899"/>
          </a:xfrm>
          <a:prstGeom prst="rect">
            <a:avLst/>
          </a:prstGeom>
        </p:spPr>
      </p:pic>
      <p:pic>
        <p:nvPicPr>
          <p:cNvPr id="17" name="Picture 16">
            <a:extLst>
              <a:ext uri="{FF2B5EF4-FFF2-40B4-BE49-F238E27FC236}">
                <a16:creationId xmlns:a16="http://schemas.microsoft.com/office/drawing/2014/main" id="{670904C1-F51B-FBE4-0EFF-D99F67D6E69B}"/>
              </a:ext>
            </a:extLst>
          </p:cNvPr>
          <p:cNvPicPr>
            <a:picLocks noChangeAspect="1"/>
          </p:cNvPicPr>
          <p:nvPr/>
        </p:nvPicPr>
        <p:blipFill rotWithShape="1">
          <a:blip r:embed="rId4"/>
          <a:srcRect l="15215" t="34300" r="9795" b="54999"/>
          <a:stretch/>
        </p:blipFill>
        <p:spPr>
          <a:xfrm>
            <a:off x="2358919" y="3492381"/>
            <a:ext cx="342900" cy="304800"/>
          </a:xfrm>
          <a:prstGeom prst="rect">
            <a:avLst/>
          </a:prstGeom>
        </p:spPr>
      </p:pic>
      <p:pic>
        <p:nvPicPr>
          <p:cNvPr id="19" name="Picture 18">
            <a:extLst>
              <a:ext uri="{FF2B5EF4-FFF2-40B4-BE49-F238E27FC236}">
                <a16:creationId xmlns:a16="http://schemas.microsoft.com/office/drawing/2014/main" id="{1F286779-BE6E-11B0-03E5-8493E83A8272}"/>
              </a:ext>
            </a:extLst>
          </p:cNvPr>
          <p:cNvPicPr>
            <a:picLocks noChangeAspect="1"/>
          </p:cNvPicPr>
          <p:nvPr/>
        </p:nvPicPr>
        <p:blipFill rotWithShape="1">
          <a:blip r:embed="rId4"/>
          <a:srcRect l="11825" t="50017" r="11102" b="36608"/>
          <a:stretch/>
        </p:blipFill>
        <p:spPr>
          <a:xfrm>
            <a:off x="2362941" y="2972052"/>
            <a:ext cx="352425" cy="381000"/>
          </a:xfrm>
          <a:prstGeom prst="rect">
            <a:avLst/>
          </a:prstGeom>
        </p:spPr>
      </p:pic>
      <p:pic>
        <p:nvPicPr>
          <p:cNvPr id="20" name="Picture 19">
            <a:extLst>
              <a:ext uri="{FF2B5EF4-FFF2-40B4-BE49-F238E27FC236}">
                <a16:creationId xmlns:a16="http://schemas.microsoft.com/office/drawing/2014/main" id="{6686FED1-AC90-6F74-50E2-BDB254681244}"/>
              </a:ext>
            </a:extLst>
          </p:cNvPr>
          <p:cNvPicPr>
            <a:picLocks noChangeAspect="1"/>
          </p:cNvPicPr>
          <p:nvPr/>
        </p:nvPicPr>
        <p:blipFill rotWithShape="1">
          <a:blip r:embed="rId4"/>
          <a:srcRect t="66894" b="19730"/>
          <a:stretch/>
        </p:blipFill>
        <p:spPr>
          <a:xfrm>
            <a:off x="2296943" y="4438619"/>
            <a:ext cx="457264" cy="381000"/>
          </a:xfrm>
          <a:prstGeom prst="rect">
            <a:avLst/>
          </a:prstGeom>
        </p:spPr>
      </p:pic>
      <p:pic>
        <p:nvPicPr>
          <p:cNvPr id="22" name="Picture 21">
            <a:extLst>
              <a:ext uri="{FF2B5EF4-FFF2-40B4-BE49-F238E27FC236}">
                <a16:creationId xmlns:a16="http://schemas.microsoft.com/office/drawing/2014/main" id="{5AB438F5-6E78-97A9-5E49-2082CFD61856}"/>
              </a:ext>
            </a:extLst>
          </p:cNvPr>
          <p:cNvPicPr>
            <a:picLocks noChangeAspect="1"/>
          </p:cNvPicPr>
          <p:nvPr/>
        </p:nvPicPr>
        <p:blipFill>
          <a:blip r:embed="rId6"/>
          <a:stretch>
            <a:fillRect/>
          </a:stretch>
        </p:blipFill>
        <p:spPr>
          <a:xfrm>
            <a:off x="2362894" y="5479277"/>
            <a:ext cx="333422" cy="311911"/>
          </a:xfrm>
          <a:prstGeom prst="rect">
            <a:avLst/>
          </a:prstGeom>
        </p:spPr>
      </p:pic>
    </p:spTree>
    <p:extLst>
      <p:ext uri="{BB962C8B-B14F-4D97-AF65-F5344CB8AC3E}">
        <p14:creationId xmlns:p14="http://schemas.microsoft.com/office/powerpoint/2010/main" val="23009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11: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Roll Forward</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Roll Forward status for the 2023-2024 SY.</a:t>
            </a:r>
          </a:p>
          <a:p>
            <a:endParaRPr lang="en-US" sz="1200" dirty="0">
              <a:latin typeface="Tahoma" panose="020B0604030504040204" pitchFamily="34" charset="0"/>
              <a:ea typeface="Tahoma" panose="020B0604030504040204" pitchFamily="34" charset="0"/>
              <a:cs typeface="Tahoma" panose="020B0604030504040204" pitchFamily="34" charset="0"/>
            </a:endParaRP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91A79498-D604-D40E-2F7B-C87D8C3288FB}"/>
              </a:ext>
            </a:extLst>
          </p:cNvPr>
          <p:cNvSpPr txBox="1"/>
          <p:nvPr/>
        </p:nvSpPr>
        <p:spPr>
          <a:xfrm>
            <a:off x="498155" y="1539833"/>
            <a:ext cx="8925064" cy="3951851"/>
          </a:xfrm>
          <a:prstGeom prst="rect">
            <a:avLst/>
          </a:prstGeom>
          <a:noFill/>
        </p:spPr>
        <p:txBody>
          <a:bodyPr wrap="square" rtlCol="0">
            <a:spAutoFit/>
          </a:bodyPr>
          <a:lstStyle/>
          <a:p>
            <a:pPr marL="0" marR="0">
              <a:lnSpc>
                <a:spcPct val="107000"/>
              </a:lnSpc>
              <a:spcBef>
                <a:spcPts val="0"/>
              </a:spcBef>
              <a:spcAft>
                <a:spcPts val="800"/>
              </a:spcAft>
            </a:pPr>
            <a:r>
              <a:rPr lang="en-US" sz="1200" dirty="0">
                <a:effectLst/>
                <a:latin typeface="Tahoma" panose="020B0604030504040204" pitchFamily="34" charset="0"/>
                <a:ea typeface="Tahoma" panose="020B0604030504040204" pitchFamily="34" charset="0"/>
                <a:cs typeface="Tahoma" panose="020B0604030504040204" pitchFamily="34" charset="0"/>
              </a:rPr>
              <a:t>All Certified, Model and Distinguished academies are eligible to Roll Forward and maintain their previous quality level and are exempt from taking the Academy Assessment (AA) if they meet the following criteria:</a:t>
            </a:r>
            <a:br>
              <a:rPr lang="en-US" sz="1200"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Academy is in year-2 or year-3 of a 3-year data cycle, which begins when an academy takes the AA.</a:t>
            </a:r>
            <a:br>
              <a:rPr lang="en-US" sz="1200" b="1"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Academy updates annually required academy and school-level data by the established Roll Forward deadline. The deadline for this school year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27, 2023</a:t>
            </a:r>
            <a:r>
              <a:rPr lang="en-US" sz="1200" b="1" dirty="0">
                <a:effectLst/>
                <a:latin typeface="Tahoma" panose="020B0604030504040204" pitchFamily="34" charset="0"/>
                <a:ea typeface="Tahoma" panose="020B0604030504040204" pitchFamily="34" charset="0"/>
                <a:cs typeface="Tahoma" panose="020B0604030504040204" pitchFamily="34" charset="0"/>
              </a:rPr>
              <a:t>. </a:t>
            </a:r>
            <a:br>
              <a:rPr lang="en-US" sz="1200" b="1"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Model and Distinguished academies must meet established Thresholds by the Roll Forward deadline to maintain their previous quality level. Academies that do not meet required Thresholds may opt to Roll Forward at a lower academy quality level.</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800"/>
              </a:spcAft>
            </a:pPr>
            <a:br>
              <a:rPr lang="en-US" sz="1200"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Academies that do not meet the Roll Forward deadline must complete the AA. After a 3-year data cycle ends, all academies, including Model and Distinguished academies, must take the AA to begin a new 3-year data cycle.</a:t>
            </a:r>
          </a:p>
          <a:p>
            <a:pPr marL="0" marR="0">
              <a:lnSpc>
                <a:spcPct val="107000"/>
              </a:lnSpc>
              <a:spcBef>
                <a:spcPts val="0"/>
              </a:spcBef>
              <a:spcAft>
                <a:spcPts val="80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p>
          <a:p>
            <a:pPr marL="0" marR="0">
              <a:lnSpc>
                <a:spcPct val="107000"/>
              </a:lnSpc>
              <a:spcBef>
                <a:spcPts val="0"/>
              </a:spcBef>
              <a:spcAft>
                <a:spcPts val="800"/>
              </a:spcAft>
            </a:pPr>
            <a:r>
              <a:rPr lang="en-US" sz="1200" i="1" dirty="0">
                <a:effectLst/>
                <a:latin typeface="Tahoma" panose="020B0604030504040204" pitchFamily="34" charset="0"/>
                <a:ea typeface="Tahoma" panose="020B0604030504040204" pitchFamily="34" charset="0"/>
                <a:cs typeface="Tahoma" panose="020B0604030504040204" pitchFamily="34" charset="0"/>
              </a:rPr>
              <a:t> </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6803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a:t>
            </a:r>
            <a:r>
              <a:rPr lang="en-US" sz="1600" dirty="0">
                <a:solidFill>
                  <a:srgbClr val="334155"/>
                </a:solidFill>
                <a:latin typeface="Tahoma" panose="020B0604030504040204" pitchFamily="34" charset="0"/>
                <a:ea typeface="Calibri" panose="020F0502020204030204" pitchFamily="34" charset="0"/>
                <a:cs typeface="Times New Roman" panose="02020603050405020304" pitchFamily="18" charset="0"/>
              </a:rPr>
              <a:t>12</a:t>
            </a:r>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Finalize</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015663"/>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Clicking the Finalize button on the Finalize form indicates that data entries on forms 1-11 are complete and accurate for your academy for the current SY.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NAF’s annual data collection must be finalized by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27, 2023</a:t>
            </a:r>
            <a:r>
              <a:rPr lang="en-US" sz="1200" dirty="0">
                <a:latin typeface="Tahoma" panose="020B0604030504040204" pitchFamily="34" charset="0"/>
                <a:ea typeface="Tahoma" panose="020B0604030504040204" pitchFamily="34" charset="0"/>
                <a:cs typeface="Tahoma" panose="020B0604030504040204" pitchFamily="34" charset="0"/>
              </a:rPr>
              <a:t>, for all open academies. For academies not Rolling Forward, the deadline for obtaining a provisional score on the Academy Assessment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December 1, 2023</a:t>
            </a:r>
            <a:r>
              <a:rPr lang="en-US" sz="1200" dirty="0">
                <a:latin typeface="Tahoma" panose="020B0604030504040204" pitchFamily="34" charset="0"/>
                <a:ea typeface="Tahoma" panose="020B0604030504040204" pitchFamily="34" charset="0"/>
                <a:cs typeface="Tahoma" panose="020B0604030504040204" pitchFamily="34" charset="0"/>
              </a:rPr>
              <a:t>.</a:t>
            </a:r>
          </a:p>
        </p:txBody>
      </p:sp>
      <p:sp>
        <p:nvSpPr>
          <p:cNvPr id="14" name="TextBox 13">
            <a:extLst>
              <a:ext uri="{FF2B5EF4-FFF2-40B4-BE49-F238E27FC236}">
                <a16:creationId xmlns:a16="http://schemas.microsoft.com/office/drawing/2014/main" id="{05AF70B5-0179-46D3-BAA1-BF699DF2EAB4}"/>
              </a:ext>
            </a:extLst>
          </p:cNvPr>
          <p:cNvSpPr txBox="1"/>
          <p:nvPr/>
        </p:nvSpPr>
        <p:spPr>
          <a:xfrm>
            <a:off x="852056" y="7080418"/>
            <a:ext cx="6878893" cy="276999"/>
          </a:xfrm>
          <a:prstGeom prst="rect">
            <a:avLst/>
          </a:prstGeom>
          <a:noFill/>
        </p:spPr>
        <p:txBody>
          <a:bodyPr wrap="square" rtlCol="0">
            <a:spAutoFit/>
          </a:bodyPr>
          <a:lstStyle/>
          <a:p>
            <a:r>
              <a:rPr lang="en-US" sz="1200" i="1" dirty="0">
                <a:latin typeface="Tahoma" panose="020B0604030504040204" pitchFamily="34" charset="0"/>
                <a:ea typeface="Tahoma" panose="020B0604030504040204" pitchFamily="34" charset="0"/>
                <a:cs typeface="Tahoma" panose="020B0604030504040204" pitchFamily="34" charset="0"/>
              </a:rPr>
              <a:t>Academies have the option to finalize once forms 1-11 have been confirmed.</a:t>
            </a:r>
            <a:endParaRPr lang="en-US" sz="1100" i="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a:extLst>
              <a:ext uri="{FF2B5EF4-FFF2-40B4-BE49-F238E27FC236}">
                <a16:creationId xmlns:a16="http://schemas.microsoft.com/office/drawing/2014/main" id="{AF945503-F61F-8611-E90F-8CC9B79D22FF}"/>
              </a:ext>
            </a:extLst>
          </p:cNvPr>
          <p:cNvGraphicFramePr>
            <a:graphicFrameLocks noGrp="1"/>
          </p:cNvGraphicFramePr>
          <p:nvPr>
            <p:extLst>
              <p:ext uri="{D42A27DB-BD31-4B8C-83A1-F6EECF244321}">
                <p14:modId xmlns:p14="http://schemas.microsoft.com/office/powerpoint/2010/main" val="3169786826"/>
              </p:ext>
            </p:extLst>
          </p:nvPr>
        </p:nvGraphicFramePr>
        <p:xfrm>
          <a:off x="839744" y="2197203"/>
          <a:ext cx="8435292" cy="4723761"/>
        </p:xfrm>
        <a:graphic>
          <a:graphicData uri="http://schemas.openxmlformats.org/drawingml/2006/table">
            <a:tbl>
              <a:tblPr firstRow="1" bandRow="1">
                <a:tableStyleId>{F5AB1C69-6EDB-4FF4-983F-18BD219EF322}</a:tableStyleId>
              </a:tblPr>
              <a:tblGrid>
                <a:gridCol w="2197448">
                  <a:extLst>
                    <a:ext uri="{9D8B030D-6E8A-4147-A177-3AD203B41FA5}">
                      <a16:colId xmlns:a16="http://schemas.microsoft.com/office/drawing/2014/main" val="1750335540"/>
                    </a:ext>
                  </a:extLst>
                </a:gridCol>
                <a:gridCol w="4935470">
                  <a:extLst>
                    <a:ext uri="{9D8B030D-6E8A-4147-A177-3AD203B41FA5}">
                      <a16:colId xmlns:a16="http://schemas.microsoft.com/office/drawing/2014/main" val="4096591399"/>
                    </a:ext>
                  </a:extLst>
                </a:gridCol>
                <a:gridCol w="1302374">
                  <a:extLst>
                    <a:ext uri="{9D8B030D-6E8A-4147-A177-3AD203B41FA5}">
                      <a16:colId xmlns:a16="http://schemas.microsoft.com/office/drawing/2014/main" val="3509224581"/>
                    </a:ext>
                  </a:extLst>
                </a:gridCol>
              </a:tblGrid>
              <a:tr h="251476">
                <a:tc>
                  <a:txBody>
                    <a:bodyPr/>
                    <a:lstStyle/>
                    <a:p>
                      <a:r>
                        <a:rPr lang="en-US" sz="1400">
                          <a:latin typeface="Tahoma" panose="020B0604030504040204" pitchFamily="34" charset="0"/>
                          <a:ea typeface="Tahoma" panose="020B0604030504040204" pitchFamily="34" charset="0"/>
                          <a:cs typeface="Tahoma" panose="020B0604030504040204" pitchFamily="34" charset="0"/>
                        </a:rPr>
                        <a:t>Form</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Description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Action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272079515"/>
                  </a:ext>
                </a:extLst>
              </a:tr>
              <a:tr h="375613">
                <a:tc>
                  <a:txBody>
                    <a:bodyPr/>
                    <a:lstStyle/>
                    <a:p>
                      <a:pPr marL="228600" indent="-274320">
                        <a:buFont typeface="+mj-lt"/>
                        <a:buAutoNum type="arabicPeriod"/>
                      </a:pPr>
                      <a:r>
                        <a:rPr lang="en-US" sz="1200" dirty="0">
                          <a:latin typeface="Tahoma" panose="020B0604030504040204" pitchFamily="34" charset="0"/>
                          <a:ea typeface="Tahoma" panose="020B0604030504040204" pitchFamily="34" charset="0"/>
                          <a:cs typeface="Tahoma" panose="020B0604030504040204" pitchFamily="34" charset="0"/>
                        </a:rPr>
                        <a:t>Academy Information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program information and contacts including billing</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80443864"/>
                  </a:ext>
                </a:extLst>
              </a:tr>
              <a:tr h="345688">
                <a:tc>
                  <a:txBody>
                    <a:bodyPr/>
                    <a:lstStyle/>
                    <a:p>
                      <a:pPr marL="228600" indent="-274320">
                        <a:buFont typeface="+mj-lt"/>
                        <a:buAutoNum type="arabicPeriod" startAt="2"/>
                      </a:pPr>
                      <a:r>
                        <a:rPr lang="en-US" sz="1200" dirty="0">
                          <a:latin typeface="Tahoma" panose="020B0604030504040204" pitchFamily="34" charset="0"/>
                          <a:ea typeface="Tahoma" panose="020B0604030504040204" pitchFamily="34" charset="0"/>
                          <a:cs typeface="Tahoma" panose="020B0604030504040204" pitchFamily="34" charset="0"/>
                        </a:rPr>
                        <a:t>Academy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student demographic data and student list</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487147795"/>
                  </a:ext>
                </a:extLst>
              </a:tr>
              <a:tr h="367990">
                <a:tc>
                  <a:txBody>
                    <a:bodyPr/>
                    <a:lstStyle/>
                    <a:p>
                      <a:pPr marL="228600" indent="-274320">
                        <a:buFont typeface="+mj-lt"/>
                        <a:buAutoNum type="arabicPeriod" startAt="3"/>
                      </a:pPr>
                      <a:r>
                        <a:rPr lang="en-US" sz="1200" dirty="0">
                          <a:latin typeface="Tahoma" panose="020B0604030504040204" pitchFamily="34" charset="0"/>
                          <a:ea typeface="Tahoma" panose="020B0604030504040204" pitchFamily="34" charset="0"/>
                          <a:cs typeface="Tahoma" panose="020B0604030504040204" pitchFamily="34" charset="0"/>
                        </a:rPr>
                        <a:t>HS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 student demographic data</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17548358"/>
                  </a:ext>
                </a:extLst>
              </a:tr>
              <a:tr h="334537">
                <a:tc>
                  <a:txBody>
                    <a:bodyPr/>
                    <a:lstStyle/>
                    <a:p>
                      <a:pPr marL="228600" indent="-274320">
                        <a:buFont typeface="+mj-lt"/>
                        <a:buAutoNum type="arabicPeriod" startAt="4"/>
                      </a:pPr>
                      <a:r>
                        <a:rPr lang="en-US" sz="1200" dirty="0">
                          <a:latin typeface="Tahoma" panose="020B0604030504040204" pitchFamily="34" charset="0"/>
                          <a:ea typeface="Tahoma" panose="020B0604030504040204" pitchFamily="34" charset="0"/>
                          <a:cs typeface="Tahoma" panose="020B0604030504040204" pitchFamily="34" charset="0"/>
                        </a:rPr>
                        <a:t>Graduation Profile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 plans for academy’s most recent graduates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969535321"/>
                  </a:ext>
                </a:extLst>
              </a:tr>
              <a:tr h="367990">
                <a:tc>
                  <a:txBody>
                    <a:bodyPr/>
                    <a:lstStyle/>
                    <a:p>
                      <a:pPr marL="228600" indent="-274320">
                        <a:buFont typeface="+mj-lt"/>
                        <a:buAutoNum type="arabicPeriod" startAt="5"/>
                      </a:pPr>
                      <a:r>
                        <a:rPr lang="en-US" sz="1200" dirty="0">
                          <a:latin typeface="Tahoma" panose="020B0604030504040204" pitchFamily="34" charset="0"/>
                          <a:ea typeface="Tahoma" panose="020B0604030504040204" pitchFamily="34" charset="0"/>
                          <a:cs typeface="Tahoma" panose="020B0604030504040204" pitchFamily="34" charset="0"/>
                        </a:rPr>
                        <a:t>Advisory Board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Advisory board members &amp; members' profiles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550276437"/>
                  </a:ext>
                </a:extLst>
              </a:tr>
              <a:tr h="334537">
                <a:tc>
                  <a:txBody>
                    <a:bodyPr/>
                    <a:lstStyle/>
                    <a:p>
                      <a:pPr marL="228600" indent="-274320">
                        <a:buFont typeface="+mj-lt"/>
                        <a:buAutoNum type="arabicPeriod" startAt="6"/>
                      </a:pPr>
                      <a:r>
                        <a:rPr lang="en-US" sz="1200" dirty="0">
                          <a:latin typeface="Tahoma" panose="020B0604030504040204" pitchFamily="34" charset="0"/>
                          <a:ea typeface="Tahoma" panose="020B0604030504040204" pitchFamily="34" charset="0"/>
                          <a:cs typeface="Tahoma" panose="020B0604030504040204" pitchFamily="34" charset="0"/>
                        </a:rPr>
                        <a:t>Teachers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academy teachers for current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810708116"/>
                  </a:ext>
                </a:extLst>
              </a:tr>
              <a:tr h="420285">
                <a:tc>
                  <a:txBody>
                    <a:bodyPr/>
                    <a:lstStyle/>
                    <a:p>
                      <a:pPr marL="274320" lvl="0" indent="-274320">
                        <a:buFont typeface="+mj-lt"/>
                        <a:buAutoNum type="arabicPeriod" startAt="7"/>
                      </a:pPr>
                      <a:r>
                        <a:rPr lang="en-US" sz="1200" dirty="0">
                          <a:latin typeface="Tahoma" panose="020B0604030504040204" pitchFamily="34" charset="0"/>
                          <a:ea typeface="Tahoma" panose="020B0604030504040204" pitchFamily="34" charset="0"/>
                          <a:cs typeface="Tahoma" panose="020B0604030504040204" pitchFamily="34" charset="0"/>
                        </a:rPr>
                        <a:t>Partners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Educational partnerships, initiatives, and industry certifications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00565723"/>
                  </a:ext>
                </a:extLst>
              </a:tr>
              <a:tr h="366949">
                <a:tc>
                  <a:txBody>
                    <a:bodyPr/>
                    <a:lstStyle/>
                    <a:p>
                      <a:pPr marL="228600" indent="-274320">
                        <a:buFont typeface="+mj-lt"/>
                        <a:buAutoNum type="arabicPeriod" startAt="8"/>
                      </a:pPr>
                      <a:r>
                        <a:rPr lang="en-US" sz="1200" dirty="0">
                          <a:latin typeface="Tahoma" panose="020B0604030504040204" pitchFamily="34" charset="0"/>
                          <a:ea typeface="Tahoma" panose="020B0604030504040204" pitchFamily="34" charset="0"/>
                          <a:cs typeface="Tahoma" panose="020B0604030504040204" pitchFamily="34" charset="0"/>
                        </a:rPr>
                        <a:t>Work-Based Learning</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Work-Based Learning activities from previous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766087921"/>
                  </a:ext>
                </a:extLst>
              </a:tr>
              <a:tr h="366206">
                <a:tc>
                  <a:txBody>
                    <a:bodyPr/>
                    <a:lstStyle/>
                    <a:p>
                      <a:pPr marL="228600" indent="-274320">
                        <a:buFont typeface="+mj-lt"/>
                        <a:buAutoNum type="arabicPeriod" startAt="9"/>
                      </a:pPr>
                      <a:r>
                        <a:rPr lang="en-US" sz="1200" dirty="0">
                          <a:latin typeface="Tahoma" panose="020B0604030504040204" pitchFamily="34" charset="0"/>
                          <a:ea typeface="Tahoma" panose="020B0604030504040204" pitchFamily="34" charset="0"/>
                          <a:cs typeface="Tahoma" panose="020B0604030504040204" pitchFamily="34" charset="0"/>
                        </a:rPr>
                        <a:t>Program of Study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effectLst/>
                          <a:latin typeface="Tahoma" panose="020B0604030504040204" pitchFamily="34" charset="0"/>
                          <a:ea typeface="Tahoma" panose="020B0604030504040204" pitchFamily="34" charset="0"/>
                          <a:cs typeface="Tahoma" panose="020B0604030504040204" pitchFamily="34" charset="0"/>
                        </a:rPr>
                        <a:t>List of academy’s Program of Study courses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77990687"/>
                  </a:ext>
                </a:extLst>
              </a:tr>
              <a:tr h="366206">
                <a:tc>
                  <a:txBody>
                    <a:bodyPr/>
                    <a:lstStyle/>
                    <a:p>
                      <a:pPr marL="228600" indent="-274320">
                        <a:buFont typeface="+mj-lt"/>
                        <a:buAutoNum type="arabicPeriod" startAt="10"/>
                      </a:pPr>
                      <a:r>
                        <a:rPr lang="en-US" sz="1200" dirty="0">
                          <a:latin typeface="Tahoma" panose="020B0604030504040204" pitchFamily="34" charset="0"/>
                          <a:ea typeface="Tahoma" panose="020B0604030504040204" pitchFamily="34" charset="0"/>
                          <a:cs typeface="Tahoma" panose="020B0604030504040204" pitchFamily="34" charset="0"/>
                        </a:rPr>
                        <a:t>Social Media</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Social media used to promote NAF and academy events </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535595173"/>
                  </a:ext>
                </a:extLst>
              </a:tr>
              <a:tr h="380384">
                <a:tc>
                  <a:txBody>
                    <a:bodyPr/>
                    <a:lstStyle/>
                    <a:p>
                      <a:pPr marL="228600" indent="-274320">
                        <a:buFont typeface="+mj-lt"/>
                        <a:buAutoNum type="arabicPeriod" startAt="11"/>
                      </a:pPr>
                      <a:r>
                        <a:rPr lang="en-US" sz="1200" dirty="0">
                          <a:latin typeface="Tahoma" panose="020B0604030504040204" pitchFamily="34" charset="0"/>
                          <a:ea typeface="Tahoma" panose="020B0604030504040204" pitchFamily="34" charset="0"/>
                          <a:cs typeface="Tahoma" panose="020B0604030504040204" pitchFamily="34" charset="0"/>
                        </a:rPr>
                        <a:t>Roll Forward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Academy’s Roll Forward status for current SY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767741493"/>
                  </a:ext>
                </a:extLst>
              </a:tr>
              <a:tr h="380384">
                <a:tc>
                  <a:txBody>
                    <a:bodyPr/>
                    <a:lstStyle/>
                    <a:p>
                      <a:pPr marL="228600" indent="-274320">
                        <a:buFont typeface="+mj-lt"/>
                        <a:buAutoNum type="arabicPeriod" startAt="12"/>
                      </a:pPr>
                      <a:r>
                        <a:rPr lang="en-US" sz="1200" dirty="0">
                          <a:latin typeface="Tahoma" panose="020B0604030504040204" pitchFamily="34" charset="0"/>
                          <a:ea typeface="Tahoma" panose="020B0604030504040204" pitchFamily="34" charset="0"/>
                          <a:cs typeface="Tahoma" panose="020B0604030504040204" pitchFamily="34" charset="0"/>
                        </a:rPr>
                        <a:t>Finalize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Finalize after updating and confirming all required forms above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197424058"/>
                  </a:ext>
                </a:extLst>
              </a:tr>
            </a:tbl>
          </a:graphicData>
        </a:graphic>
      </p:graphicFrame>
      <p:pic>
        <p:nvPicPr>
          <p:cNvPr id="10" name="Picture 9">
            <a:extLst>
              <a:ext uri="{FF2B5EF4-FFF2-40B4-BE49-F238E27FC236}">
                <a16:creationId xmlns:a16="http://schemas.microsoft.com/office/drawing/2014/main" id="{FBCB89CD-A2BF-9DE2-815D-AAA98CACB798}"/>
              </a:ext>
            </a:extLst>
          </p:cNvPr>
          <p:cNvPicPr>
            <a:picLocks noChangeAspect="1"/>
          </p:cNvPicPr>
          <p:nvPr/>
        </p:nvPicPr>
        <p:blipFill>
          <a:blip r:embed="rId4"/>
          <a:stretch>
            <a:fillRect/>
          </a:stretch>
        </p:blipFill>
        <p:spPr>
          <a:xfrm>
            <a:off x="8284373" y="2915544"/>
            <a:ext cx="661181" cy="274320"/>
          </a:xfrm>
          <a:prstGeom prst="rect">
            <a:avLst/>
          </a:prstGeom>
        </p:spPr>
      </p:pic>
      <p:pic>
        <p:nvPicPr>
          <p:cNvPr id="25" name="Picture 24">
            <a:extLst>
              <a:ext uri="{FF2B5EF4-FFF2-40B4-BE49-F238E27FC236}">
                <a16:creationId xmlns:a16="http://schemas.microsoft.com/office/drawing/2014/main" id="{28449CF2-45E2-2482-2613-B2309BA9030C}"/>
              </a:ext>
            </a:extLst>
          </p:cNvPr>
          <p:cNvPicPr>
            <a:picLocks noChangeAspect="1"/>
          </p:cNvPicPr>
          <p:nvPr/>
        </p:nvPicPr>
        <p:blipFill>
          <a:blip r:embed="rId4"/>
          <a:stretch>
            <a:fillRect/>
          </a:stretch>
        </p:blipFill>
        <p:spPr>
          <a:xfrm>
            <a:off x="8284373" y="3634787"/>
            <a:ext cx="661181" cy="274320"/>
          </a:xfrm>
          <a:prstGeom prst="rect">
            <a:avLst/>
          </a:prstGeom>
        </p:spPr>
      </p:pic>
      <p:pic>
        <p:nvPicPr>
          <p:cNvPr id="26" name="Picture 25">
            <a:extLst>
              <a:ext uri="{FF2B5EF4-FFF2-40B4-BE49-F238E27FC236}">
                <a16:creationId xmlns:a16="http://schemas.microsoft.com/office/drawing/2014/main" id="{40DFE58C-6126-162D-225A-FBFEE075FDBE}"/>
              </a:ext>
            </a:extLst>
          </p:cNvPr>
          <p:cNvPicPr>
            <a:picLocks noChangeAspect="1"/>
          </p:cNvPicPr>
          <p:nvPr/>
        </p:nvPicPr>
        <p:blipFill>
          <a:blip r:embed="rId4"/>
          <a:stretch>
            <a:fillRect/>
          </a:stretch>
        </p:blipFill>
        <p:spPr>
          <a:xfrm>
            <a:off x="8284373" y="4328360"/>
            <a:ext cx="661181" cy="274320"/>
          </a:xfrm>
          <a:prstGeom prst="rect">
            <a:avLst/>
          </a:prstGeom>
        </p:spPr>
      </p:pic>
      <p:pic>
        <p:nvPicPr>
          <p:cNvPr id="27" name="Picture 26">
            <a:extLst>
              <a:ext uri="{FF2B5EF4-FFF2-40B4-BE49-F238E27FC236}">
                <a16:creationId xmlns:a16="http://schemas.microsoft.com/office/drawing/2014/main" id="{DCEA3DE0-5F16-3552-3874-B97E87B03943}"/>
              </a:ext>
            </a:extLst>
          </p:cNvPr>
          <p:cNvPicPr>
            <a:picLocks noChangeAspect="1"/>
          </p:cNvPicPr>
          <p:nvPr/>
        </p:nvPicPr>
        <p:blipFill>
          <a:blip r:embed="rId4"/>
          <a:stretch>
            <a:fillRect/>
          </a:stretch>
        </p:blipFill>
        <p:spPr>
          <a:xfrm>
            <a:off x="8284373" y="5113120"/>
            <a:ext cx="661181" cy="274320"/>
          </a:xfrm>
          <a:prstGeom prst="rect">
            <a:avLst/>
          </a:prstGeom>
        </p:spPr>
      </p:pic>
      <p:pic>
        <p:nvPicPr>
          <p:cNvPr id="28" name="Picture 27">
            <a:extLst>
              <a:ext uri="{FF2B5EF4-FFF2-40B4-BE49-F238E27FC236}">
                <a16:creationId xmlns:a16="http://schemas.microsoft.com/office/drawing/2014/main" id="{E7A85647-AB52-9923-AD89-FAA85B3263A6}"/>
              </a:ext>
            </a:extLst>
          </p:cNvPr>
          <p:cNvPicPr>
            <a:picLocks noChangeAspect="1"/>
          </p:cNvPicPr>
          <p:nvPr/>
        </p:nvPicPr>
        <p:blipFill>
          <a:blip r:embed="rId4"/>
          <a:stretch>
            <a:fillRect/>
          </a:stretch>
        </p:blipFill>
        <p:spPr>
          <a:xfrm>
            <a:off x="8285892" y="5841657"/>
            <a:ext cx="661181" cy="274320"/>
          </a:xfrm>
          <a:prstGeom prst="rect">
            <a:avLst/>
          </a:prstGeom>
        </p:spPr>
      </p:pic>
      <p:pic>
        <p:nvPicPr>
          <p:cNvPr id="29" name="Picture 28">
            <a:extLst>
              <a:ext uri="{FF2B5EF4-FFF2-40B4-BE49-F238E27FC236}">
                <a16:creationId xmlns:a16="http://schemas.microsoft.com/office/drawing/2014/main" id="{5F1B16F9-3FEB-FD1A-49CC-A1C131A6E263}"/>
              </a:ext>
            </a:extLst>
          </p:cNvPr>
          <p:cNvPicPr>
            <a:picLocks noChangeAspect="1"/>
          </p:cNvPicPr>
          <p:nvPr/>
        </p:nvPicPr>
        <p:blipFill>
          <a:blip r:embed="rId4"/>
          <a:stretch>
            <a:fillRect/>
          </a:stretch>
        </p:blipFill>
        <p:spPr>
          <a:xfrm>
            <a:off x="8284373" y="6592868"/>
            <a:ext cx="661181" cy="274320"/>
          </a:xfrm>
          <a:prstGeom prst="rect">
            <a:avLst/>
          </a:prstGeom>
        </p:spPr>
      </p:pic>
      <p:pic>
        <p:nvPicPr>
          <p:cNvPr id="31" name="Picture 30">
            <a:extLst>
              <a:ext uri="{FF2B5EF4-FFF2-40B4-BE49-F238E27FC236}">
                <a16:creationId xmlns:a16="http://schemas.microsoft.com/office/drawing/2014/main" id="{962367A1-55EA-FC30-256A-AA3CC2D44C0C}"/>
              </a:ext>
            </a:extLst>
          </p:cNvPr>
          <p:cNvPicPr>
            <a:picLocks noChangeAspect="1"/>
          </p:cNvPicPr>
          <p:nvPr/>
        </p:nvPicPr>
        <p:blipFill>
          <a:blip r:embed="rId5"/>
          <a:stretch>
            <a:fillRect/>
          </a:stretch>
        </p:blipFill>
        <p:spPr>
          <a:xfrm>
            <a:off x="8273800" y="2572278"/>
            <a:ext cx="640080" cy="282186"/>
          </a:xfrm>
          <a:prstGeom prst="rect">
            <a:avLst/>
          </a:prstGeom>
        </p:spPr>
      </p:pic>
      <p:pic>
        <p:nvPicPr>
          <p:cNvPr id="33" name="Picture 32">
            <a:extLst>
              <a:ext uri="{FF2B5EF4-FFF2-40B4-BE49-F238E27FC236}">
                <a16:creationId xmlns:a16="http://schemas.microsoft.com/office/drawing/2014/main" id="{7A063EF2-DE9E-D69F-2C90-DD704B2F39C1}"/>
              </a:ext>
            </a:extLst>
          </p:cNvPr>
          <p:cNvPicPr>
            <a:picLocks noChangeAspect="1"/>
          </p:cNvPicPr>
          <p:nvPr/>
        </p:nvPicPr>
        <p:blipFill>
          <a:blip r:embed="rId5"/>
          <a:stretch>
            <a:fillRect/>
          </a:stretch>
        </p:blipFill>
        <p:spPr>
          <a:xfrm>
            <a:off x="8284373" y="3990849"/>
            <a:ext cx="640080" cy="282186"/>
          </a:xfrm>
          <a:prstGeom prst="rect">
            <a:avLst/>
          </a:prstGeom>
        </p:spPr>
      </p:pic>
      <p:pic>
        <p:nvPicPr>
          <p:cNvPr id="35" name="Picture 34">
            <a:extLst>
              <a:ext uri="{FF2B5EF4-FFF2-40B4-BE49-F238E27FC236}">
                <a16:creationId xmlns:a16="http://schemas.microsoft.com/office/drawing/2014/main" id="{576A6D3C-DD08-4609-75D1-61E038DCF679}"/>
              </a:ext>
            </a:extLst>
          </p:cNvPr>
          <p:cNvPicPr>
            <a:picLocks noChangeAspect="1"/>
          </p:cNvPicPr>
          <p:nvPr/>
        </p:nvPicPr>
        <p:blipFill>
          <a:blip r:embed="rId5"/>
          <a:stretch>
            <a:fillRect/>
          </a:stretch>
        </p:blipFill>
        <p:spPr>
          <a:xfrm>
            <a:off x="8284373" y="5490207"/>
            <a:ext cx="640080" cy="282186"/>
          </a:xfrm>
          <a:prstGeom prst="rect">
            <a:avLst/>
          </a:prstGeom>
        </p:spPr>
      </p:pic>
      <p:pic>
        <p:nvPicPr>
          <p:cNvPr id="36" name="Picture 35">
            <a:extLst>
              <a:ext uri="{FF2B5EF4-FFF2-40B4-BE49-F238E27FC236}">
                <a16:creationId xmlns:a16="http://schemas.microsoft.com/office/drawing/2014/main" id="{208E2A44-4DCA-FDDF-C33D-BADC49482BF9}"/>
              </a:ext>
            </a:extLst>
          </p:cNvPr>
          <p:cNvPicPr>
            <a:picLocks noChangeAspect="1"/>
          </p:cNvPicPr>
          <p:nvPr/>
        </p:nvPicPr>
        <p:blipFill>
          <a:blip r:embed="rId5"/>
          <a:stretch>
            <a:fillRect/>
          </a:stretch>
        </p:blipFill>
        <p:spPr>
          <a:xfrm>
            <a:off x="8272280" y="6224908"/>
            <a:ext cx="640080" cy="282186"/>
          </a:xfrm>
          <a:prstGeom prst="rect">
            <a:avLst/>
          </a:prstGeom>
        </p:spPr>
      </p:pic>
      <p:pic>
        <p:nvPicPr>
          <p:cNvPr id="38" name="Picture 37">
            <a:extLst>
              <a:ext uri="{FF2B5EF4-FFF2-40B4-BE49-F238E27FC236}">
                <a16:creationId xmlns:a16="http://schemas.microsoft.com/office/drawing/2014/main" id="{1E556727-EE0F-EFF7-26A6-544F2EA410C4}"/>
              </a:ext>
            </a:extLst>
          </p:cNvPr>
          <p:cNvPicPr>
            <a:picLocks noChangeAspect="1"/>
          </p:cNvPicPr>
          <p:nvPr/>
        </p:nvPicPr>
        <p:blipFill>
          <a:blip r:embed="rId6"/>
          <a:stretch>
            <a:fillRect/>
          </a:stretch>
        </p:blipFill>
        <p:spPr>
          <a:xfrm>
            <a:off x="8171734" y="3272721"/>
            <a:ext cx="932263" cy="292608"/>
          </a:xfrm>
          <a:prstGeom prst="rect">
            <a:avLst/>
          </a:prstGeom>
        </p:spPr>
      </p:pic>
      <p:pic>
        <p:nvPicPr>
          <p:cNvPr id="39" name="Picture 38">
            <a:extLst>
              <a:ext uri="{FF2B5EF4-FFF2-40B4-BE49-F238E27FC236}">
                <a16:creationId xmlns:a16="http://schemas.microsoft.com/office/drawing/2014/main" id="{42974AF9-E725-9662-64BA-EAD4FC7FB7AA}"/>
              </a:ext>
            </a:extLst>
          </p:cNvPr>
          <p:cNvPicPr>
            <a:picLocks noChangeAspect="1"/>
          </p:cNvPicPr>
          <p:nvPr/>
        </p:nvPicPr>
        <p:blipFill>
          <a:blip r:embed="rId6"/>
          <a:stretch>
            <a:fillRect/>
          </a:stretch>
        </p:blipFill>
        <p:spPr>
          <a:xfrm>
            <a:off x="8126188" y="4711326"/>
            <a:ext cx="932263" cy="292608"/>
          </a:xfrm>
          <a:prstGeom prst="rect">
            <a:avLst/>
          </a:prstGeom>
        </p:spPr>
      </p:pic>
    </p:spTree>
    <p:extLst>
      <p:ext uri="{BB962C8B-B14F-4D97-AF65-F5344CB8AC3E}">
        <p14:creationId xmlns:p14="http://schemas.microsoft.com/office/powerpoint/2010/main" val="53022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Academy Information</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796778"/>
            <a:ext cx="9209970"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that all academy information is current for the 2023-2024 school year (SY).</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2">
            <a:extLst>
              <a:ext uri="{FF2B5EF4-FFF2-40B4-BE49-F238E27FC236}">
                <a16:creationId xmlns:a16="http://schemas.microsoft.com/office/drawing/2014/main" id="{2BB13168-A3D1-23FB-D307-45248E647789}"/>
              </a:ext>
            </a:extLst>
          </p:cNvPr>
          <p:cNvGraphicFramePr>
            <a:graphicFrameLocks noGrp="1"/>
          </p:cNvGraphicFramePr>
          <p:nvPr>
            <p:extLst>
              <p:ext uri="{D42A27DB-BD31-4B8C-83A1-F6EECF244321}">
                <p14:modId xmlns:p14="http://schemas.microsoft.com/office/powerpoint/2010/main" val="2644095176"/>
              </p:ext>
            </p:extLst>
          </p:nvPr>
        </p:nvGraphicFramePr>
        <p:xfrm>
          <a:off x="2721033" y="1285104"/>
          <a:ext cx="2295112" cy="2194560"/>
        </p:xfrm>
        <a:graphic>
          <a:graphicData uri="http://schemas.openxmlformats.org/drawingml/2006/table">
            <a:tbl>
              <a:tblPr firstRow="1" bandRow="1">
                <a:tableStyleId>{073A0DAA-6AF3-43AB-8588-CEC1D06C72B9}</a:tableStyleId>
              </a:tblPr>
              <a:tblGrid>
                <a:gridCol w="845127">
                  <a:extLst>
                    <a:ext uri="{9D8B030D-6E8A-4147-A177-3AD203B41FA5}">
                      <a16:colId xmlns:a16="http://schemas.microsoft.com/office/drawing/2014/main" val="1281356165"/>
                    </a:ext>
                  </a:extLst>
                </a:gridCol>
                <a:gridCol w="1449985">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ACADEMY LEAD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1" name="Table 32">
            <a:extLst>
              <a:ext uri="{FF2B5EF4-FFF2-40B4-BE49-F238E27FC236}">
                <a16:creationId xmlns:a16="http://schemas.microsoft.com/office/drawing/2014/main" id="{23905697-44D0-041E-2C8E-B9974E704AC0}"/>
              </a:ext>
            </a:extLst>
          </p:cNvPr>
          <p:cNvGraphicFramePr>
            <a:graphicFrameLocks noGrp="1"/>
          </p:cNvGraphicFramePr>
          <p:nvPr>
            <p:extLst>
              <p:ext uri="{D42A27DB-BD31-4B8C-83A1-F6EECF244321}">
                <p14:modId xmlns:p14="http://schemas.microsoft.com/office/powerpoint/2010/main" val="3723546483"/>
              </p:ext>
            </p:extLst>
          </p:nvPr>
        </p:nvGraphicFramePr>
        <p:xfrm>
          <a:off x="221661" y="1278390"/>
          <a:ext cx="2399619" cy="1645920"/>
        </p:xfrm>
        <a:graphic>
          <a:graphicData uri="http://schemas.openxmlformats.org/drawingml/2006/table">
            <a:tbl>
              <a:tblPr firstRow="1" bandRow="1">
                <a:tableStyleId>{073A0DAA-6AF3-43AB-8588-CEC1D06C72B9}</a:tableStyleId>
              </a:tblPr>
              <a:tblGrid>
                <a:gridCol w="749031">
                  <a:extLst>
                    <a:ext uri="{9D8B030D-6E8A-4147-A177-3AD203B41FA5}">
                      <a16:colId xmlns:a16="http://schemas.microsoft.com/office/drawing/2014/main" val="1281356165"/>
                    </a:ext>
                  </a:extLst>
                </a:gridCol>
                <a:gridCol w="1650588">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HIGH SCHOOL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262928">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2" name="Table 32">
            <a:extLst>
              <a:ext uri="{FF2B5EF4-FFF2-40B4-BE49-F238E27FC236}">
                <a16:creationId xmlns:a16="http://schemas.microsoft.com/office/drawing/2014/main" id="{CE7E7075-A3F6-4917-B668-544D2199662D}"/>
              </a:ext>
            </a:extLst>
          </p:cNvPr>
          <p:cNvGraphicFramePr>
            <a:graphicFrameLocks noGrp="1"/>
          </p:cNvGraphicFramePr>
          <p:nvPr>
            <p:extLst>
              <p:ext uri="{D42A27DB-BD31-4B8C-83A1-F6EECF244321}">
                <p14:modId xmlns:p14="http://schemas.microsoft.com/office/powerpoint/2010/main" val="1509515259"/>
              </p:ext>
            </p:extLst>
          </p:nvPr>
        </p:nvGraphicFramePr>
        <p:xfrm>
          <a:off x="221661" y="6341804"/>
          <a:ext cx="2399619" cy="109728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SUPERINTENDENT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33" name="Table 32">
            <a:extLst>
              <a:ext uri="{FF2B5EF4-FFF2-40B4-BE49-F238E27FC236}">
                <a16:creationId xmlns:a16="http://schemas.microsoft.com/office/drawing/2014/main" id="{3220FABA-3BB4-95ED-3CE0-F5566C3A0365}"/>
              </a:ext>
            </a:extLst>
          </p:cNvPr>
          <p:cNvGraphicFramePr>
            <a:graphicFrameLocks noGrp="1"/>
          </p:cNvGraphicFramePr>
          <p:nvPr>
            <p:extLst>
              <p:ext uri="{D42A27DB-BD31-4B8C-83A1-F6EECF244321}">
                <p14:modId xmlns:p14="http://schemas.microsoft.com/office/powerpoint/2010/main" val="3264816078"/>
              </p:ext>
            </p:extLst>
          </p:nvPr>
        </p:nvGraphicFramePr>
        <p:xfrm>
          <a:off x="221661" y="4529763"/>
          <a:ext cx="2399619" cy="164592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DISTRICT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4" name="Table 32">
            <a:extLst>
              <a:ext uri="{FF2B5EF4-FFF2-40B4-BE49-F238E27FC236}">
                <a16:creationId xmlns:a16="http://schemas.microsoft.com/office/drawing/2014/main" id="{ECDF5F90-BBCE-B14F-8C2E-D6FA6FE0B859}"/>
              </a:ext>
            </a:extLst>
          </p:cNvPr>
          <p:cNvGraphicFramePr>
            <a:graphicFrameLocks noGrp="1"/>
          </p:cNvGraphicFramePr>
          <p:nvPr>
            <p:extLst>
              <p:ext uri="{D42A27DB-BD31-4B8C-83A1-F6EECF244321}">
                <p14:modId xmlns:p14="http://schemas.microsoft.com/office/powerpoint/2010/main" val="1831700726"/>
              </p:ext>
            </p:extLst>
          </p:nvPr>
        </p:nvGraphicFramePr>
        <p:xfrm>
          <a:off x="7510763" y="4528514"/>
          <a:ext cx="2399619" cy="1920240"/>
        </p:xfrm>
        <a:graphic>
          <a:graphicData uri="http://schemas.openxmlformats.org/drawingml/2006/table">
            <a:tbl>
              <a:tblPr firstRow="1" bandRow="1">
                <a:tableStyleId>{073A0DAA-6AF3-43AB-8588-CEC1D06C72B9}</a:tableStyleId>
              </a:tblPr>
              <a:tblGrid>
                <a:gridCol w="749031">
                  <a:extLst>
                    <a:ext uri="{9D8B030D-6E8A-4147-A177-3AD203B41FA5}">
                      <a16:colId xmlns:a16="http://schemas.microsoft.com/office/drawing/2014/main" val="1281356165"/>
                    </a:ext>
                  </a:extLst>
                </a:gridCol>
                <a:gridCol w="1650588">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BILLING </a:t>
                      </a:r>
                      <a:r>
                        <a:rPr lang="en-US" sz="1200" b="0" dirty="0">
                          <a:solidFill>
                            <a:schemeClr val="bg1"/>
                          </a:solidFill>
                          <a:latin typeface="Arial Nova" panose="020B0504020202020204" pitchFamily="34" charset="0"/>
                        </a:rPr>
                        <a:t>(Department/Individual)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City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07111589"/>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5" name="Table 32">
            <a:extLst>
              <a:ext uri="{FF2B5EF4-FFF2-40B4-BE49-F238E27FC236}">
                <a16:creationId xmlns:a16="http://schemas.microsoft.com/office/drawing/2014/main" id="{242F88B5-0F2F-9A1D-BB77-6C200D4BE43A}"/>
              </a:ext>
            </a:extLst>
          </p:cNvPr>
          <p:cNvGraphicFramePr>
            <a:graphicFrameLocks noGrp="1"/>
          </p:cNvGraphicFramePr>
          <p:nvPr>
            <p:extLst>
              <p:ext uri="{D42A27DB-BD31-4B8C-83A1-F6EECF244321}">
                <p14:modId xmlns:p14="http://schemas.microsoft.com/office/powerpoint/2010/main" val="1453729141"/>
              </p:ext>
            </p:extLst>
          </p:nvPr>
        </p:nvGraphicFramePr>
        <p:xfrm>
          <a:off x="7516933" y="1278390"/>
          <a:ext cx="2409168" cy="2392680"/>
        </p:xfrm>
        <a:graphic>
          <a:graphicData uri="http://schemas.openxmlformats.org/drawingml/2006/table">
            <a:tbl>
              <a:tblPr firstRow="1" bandRow="1">
                <a:tableStyleId>{073A0DAA-6AF3-43AB-8588-CEC1D06C72B9}</a:tableStyleId>
              </a:tblPr>
              <a:tblGrid>
                <a:gridCol w="752012">
                  <a:extLst>
                    <a:ext uri="{9D8B030D-6E8A-4147-A177-3AD203B41FA5}">
                      <a16:colId xmlns:a16="http://schemas.microsoft.com/office/drawing/2014/main" val="1281356165"/>
                    </a:ext>
                  </a:extLst>
                </a:gridCol>
                <a:gridCol w="1657156">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ACADEMY INFORMATION</a:t>
                      </a:r>
                      <a:endParaRPr lang="en-US" sz="1200" b="0" dirty="0">
                        <a:solidFill>
                          <a:schemeClr val="bg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Program</a:t>
                      </a:r>
                      <a:br>
                        <a:rPr lang="en-US" sz="1100" b="0" dirty="0">
                          <a:solidFill>
                            <a:schemeClr val="tx1"/>
                          </a:solidFill>
                          <a:latin typeface="Arial Nova" panose="020B0504020202020204" pitchFamily="34" charset="0"/>
                        </a:rPr>
                      </a:br>
                      <a:r>
                        <a:rPr lang="en-US" sz="1100" b="0" dirty="0">
                          <a:solidFill>
                            <a:schemeClr val="tx1"/>
                          </a:solidFill>
                          <a:latin typeface="Arial Nova" panose="020B050402020202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9-12   </a:t>
                      </a:r>
                      <a:b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b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10-12   </a:t>
                      </a:r>
                      <a:b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b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11-12  </a:t>
                      </a: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Career Pathway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Engineering</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Finance</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Hospitality &amp; Tourism</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Health Sciences</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Information Technology</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Other Pathway</a:t>
                      </a: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Career Cluster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a:t>
                      </a:r>
                      <a:r>
                        <a:rPr lang="en-US" sz="900" i="1" dirty="0">
                          <a:latin typeface="Arial Nova" panose="020B0504020202020204" pitchFamily="34" charset="0"/>
                          <a:ea typeface="Tahoma" panose="020B0604030504040204" pitchFamily="34" charset="0"/>
                          <a:cs typeface="Tahoma" panose="020B0604030504040204" pitchFamily="34" charset="0"/>
                        </a:rPr>
                        <a:t>Choose from 16 National Career Clusters</a:t>
                      </a:r>
                      <a:endParaRPr lang="en-US" sz="1200" dirty="0">
                        <a:latin typeface="Arial Nova" panose="020B050402020202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07111589"/>
                  </a:ext>
                </a:extLst>
              </a:tr>
            </a:tbl>
          </a:graphicData>
        </a:graphic>
      </p:graphicFrame>
      <p:graphicFrame>
        <p:nvGraphicFramePr>
          <p:cNvPr id="36" name="Table 32">
            <a:extLst>
              <a:ext uri="{FF2B5EF4-FFF2-40B4-BE49-F238E27FC236}">
                <a16:creationId xmlns:a16="http://schemas.microsoft.com/office/drawing/2014/main" id="{FC130F67-66D0-A392-AB51-B6081A5DEE8A}"/>
              </a:ext>
            </a:extLst>
          </p:cNvPr>
          <p:cNvGraphicFramePr>
            <a:graphicFrameLocks noGrp="1"/>
          </p:cNvGraphicFramePr>
          <p:nvPr>
            <p:extLst>
              <p:ext uri="{D42A27DB-BD31-4B8C-83A1-F6EECF244321}">
                <p14:modId xmlns:p14="http://schemas.microsoft.com/office/powerpoint/2010/main" val="1064123713"/>
              </p:ext>
            </p:extLst>
          </p:nvPr>
        </p:nvGraphicFramePr>
        <p:xfrm>
          <a:off x="221661" y="3090431"/>
          <a:ext cx="2399619" cy="109728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PRINCIPAL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41" name="Table 32">
            <a:extLst>
              <a:ext uri="{FF2B5EF4-FFF2-40B4-BE49-F238E27FC236}">
                <a16:creationId xmlns:a16="http://schemas.microsoft.com/office/drawing/2014/main" id="{58B919FC-E82F-0355-B910-93B2433BF7CC}"/>
              </a:ext>
            </a:extLst>
          </p:cNvPr>
          <p:cNvGraphicFramePr>
            <a:graphicFrameLocks noGrp="1"/>
          </p:cNvGraphicFramePr>
          <p:nvPr>
            <p:extLst>
              <p:ext uri="{D42A27DB-BD31-4B8C-83A1-F6EECF244321}">
                <p14:modId xmlns:p14="http://schemas.microsoft.com/office/powerpoint/2010/main" val="1407510296"/>
              </p:ext>
            </p:extLst>
          </p:nvPr>
        </p:nvGraphicFramePr>
        <p:xfrm>
          <a:off x="5118983" y="1278390"/>
          <a:ext cx="2295112" cy="2194560"/>
        </p:xfrm>
        <a:graphic>
          <a:graphicData uri="http://schemas.openxmlformats.org/drawingml/2006/table">
            <a:tbl>
              <a:tblPr firstRow="1" bandRow="1">
                <a:tableStyleId>{073A0DAA-6AF3-43AB-8588-CEC1D06C72B9}</a:tableStyleId>
              </a:tblPr>
              <a:tblGrid>
                <a:gridCol w="824617">
                  <a:extLst>
                    <a:ext uri="{9D8B030D-6E8A-4147-A177-3AD203B41FA5}">
                      <a16:colId xmlns:a16="http://schemas.microsoft.com/office/drawing/2014/main" val="1281356165"/>
                    </a:ext>
                  </a:extLst>
                </a:gridCol>
                <a:gridCol w="1470495">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ACADEMY ADMIN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42" name="Table 32">
            <a:extLst>
              <a:ext uri="{FF2B5EF4-FFF2-40B4-BE49-F238E27FC236}">
                <a16:creationId xmlns:a16="http://schemas.microsoft.com/office/drawing/2014/main" id="{B8D75407-54A7-24CD-D65A-19A1B5CA23FD}"/>
              </a:ext>
            </a:extLst>
          </p:cNvPr>
          <p:cNvGraphicFramePr>
            <a:graphicFrameLocks noGrp="1"/>
          </p:cNvGraphicFramePr>
          <p:nvPr>
            <p:extLst>
              <p:ext uri="{D42A27DB-BD31-4B8C-83A1-F6EECF244321}">
                <p14:modId xmlns:p14="http://schemas.microsoft.com/office/powerpoint/2010/main" val="2815674674"/>
              </p:ext>
            </p:extLst>
          </p:nvPr>
        </p:nvGraphicFramePr>
        <p:xfrm>
          <a:off x="2721033" y="4528514"/>
          <a:ext cx="2295112" cy="2194560"/>
        </p:xfrm>
        <a:graphic>
          <a:graphicData uri="http://schemas.openxmlformats.org/drawingml/2006/table">
            <a:tbl>
              <a:tblPr firstRow="1" bandRow="1">
                <a:tableStyleId>{073A0DAA-6AF3-43AB-8588-CEC1D06C72B9}</a:tableStyleId>
              </a:tblPr>
              <a:tblGrid>
                <a:gridCol w="870065">
                  <a:extLst>
                    <a:ext uri="{9D8B030D-6E8A-4147-A177-3AD203B41FA5}">
                      <a16:colId xmlns:a16="http://schemas.microsoft.com/office/drawing/2014/main" val="1281356165"/>
                    </a:ext>
                  </a:extLst>
                </a:gridCol>
                <a:gridCol w="1425047">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DISTRICT LEAD*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43" name="Table 32">
            <a:extLst>
              <a:ext uri="{FF2B5EF4-FFF2-40B4-BE49-F238E27FC236}">
                <a16:creationId xmlns:a16="http://schemas.microsoft.com/office/drawing/2014/main" id="{66305D6B-D9E1-07E9-83EB-2B0C314A4CD1}"/>
              </a:ext>
            </a:extLst>
          </p:cNvPr>
          <p:cNvGraphicFramePr>
            <a:graphicFrameLocks noGrp="1"/>
          </p:cNvGraphicFramePr>
          <p:nvPr>
            <p:extLst>
              <p:ext uri="{D42A27DB-BD31-4B8C-83A1-F6EECF244321}">
                <p14:modId xmlns:p14="http://schemas.microsoft.com/office/powerpoint/2010/main" val="2250112429"/>
              </p:ext>
            </p:extLst>
          </p:nvPr>
        </p:nvGraphicFramePr>
        <p:xfrm>
          <a:off x="5115898" y="4528514"/>
          <a:ext cx="2295112" cy="2194560"/>
        </p:xfrm>
        <a:graphic>
          <a:graphicData uri="http://schemas.openxmlformats.org/drawingml/2006/table">
            <a:tbl>
              <a:tblPr firstRow="1" bandRow="1">
                <a:tableStyleId>{073A0DAA-6AF3-43AB-8588-CEC1D06C72B9}</a:tableStyleId>
              </a:tblPr>
              <a:tblGrid>
                <a:gridCol w="827702">
                  <a:extLst>
                    <a:ext uri="{9D8B030D-6E8A-4147-A177-3AD203B41FA5}">
                      <a16:colId xmlns:a16="http://schemas.microsoft.com/office/drawing/2014/main" val="1281356165"/>
                    </a:ext>
                  </a:extLst>
                </a:gridCol>
                <a:gridCol w="1467410">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DISTRICT ADMIN*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sp>
        <p:nvSpPr>
          <p:cNvPr id="3" name="TextBox 2">
            <a:extLst>
              <a:ext uri="{FF2B5EF4-FFF2-40B4-BE49-F238E27FC236}">
                <a16:creationId xmlns:a16="http://schemas.microsoft.com/office/drawing/2014/main" id="{EEF3C853-3085-2ED2-2DFC-6AD4D50FCA8D}"/>
              </a:ext>
            </a:extLst>
          </p:cNvPr>
          <p:cNvSpPr txBox="1"/>
          <p:nvPr/>
        </p:nvSpPr>
        <p:spPr>
          <a:xfrm>
            <a:off x="2721033" y="6760178"/>
            <a:ext cx="5565717" cy="430887"/>
          </a:xfrm>
          <a:prstGeom prst="rect">
            <a:avLst/>
          </a:prstGeom>
          <a:noFill/>
        </p:spPr>
        <p:txBody>
          <a:bodyPr wrap="square" rtlCol="0">
            <a:spAutoFit/>
          </a:bodyPr>
          <a:lstStyle/>
          <a:p>
            <a:r>
              <a:rPr lang="en-US" sz="1100" i="1" dirty="0">
                <a:latin typeface="Tahoma" panose="020B0604030504040204" pitchFamily="34" charset="0"/>
                <a:ea typeface="Tahoma" panose="020B0604030504040204" pitchFamily="34" charset="0"/>
                <a:cs typeface="Tahoma" panose="020B0604030504040204" pitchFamily="34" charset="0"/>
              </a:rPr>
              <a:t>*District Lead and District Admin for academies with district contracts only; Beginning in 2023-2024 academies w/ district contracts may also add a </a:t>
            </a:r>
            <a:r>
              <a:rPr lang="en-US" sz="1100" b="1" i="1" dirty="0">
                <a:highlight>
                  <a:srgbClr val="EBEA70"/>
                </a:highlight>
                <a:latin typeface="Tahoma" panose="020B0604030504040204" pitchFamily="34" charset="0"/>
                <a:ea typeface="Tahoma" panose="020B0604030504040204" pitchFamily="34" charset="0"/>
                <a:cs typeface="Tahoma" panose="020B0604030504040204" pitchFamily="34" charset="0"/>
              </a:rPr>
              <a:t>CTE Director</a:t>
            </a:r>
            <a:endParaRPr lang="en-US" sz="1100" i="1" dirty="0">
              <a:highlight>
                <a:srgbClr val="EBEA7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203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2: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Academy Enrollment</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Data fields for the Academy Enrollment form </a:t>
            </a:r>
            <a:r>
              <a:rPr lang="en-US" sz="1200" b="1" u="sng" dirty="0">
                <a:latin typeface="Tahoma" panose="020B0604030504040204" pitchFamily="34" charset="0"/>
                <a:ea typeface="Tahoma" panose="020B0604030504040204" pitchFamily="34" charset="0"/>
                <a:cs typeface="Tahoma" panose="020B0604030504040204" pitchFamily="34" charset="0"/>
              </a:rPr>
              <a:t>automatically populate</a:t>
            </a:r>
            <a:r>
              <a:rPr lang="en-US" sz="1200" dirty="0">
                <a:latin typeface="Tahoma" panose="020B0604030504040204" pitchFamily="34" charset="0"/>
                <a:ea typeface="Tahoma" panose="020B0604030504040204" pitchFamily="34" charset="0"/>
                <a:cs typeface="Tahoma" panose="020B0604030504040204" pitchFamily="34" charset="0"/>
              </a:rPr>
              <a:t> from 2023-2024 SY </a:t>
            </a:r>
            <a:r>
              <a:rPr lang="en-US" sz="1200" dirty="0" err="1">
                <a:latin typeface="Tahoma" panose="020B0604030504040204" pitchFamily="34" charset="0"/>
                <a:ea typeface="Tahoma" panose="020B0604030504040204" pitchFamily="34" charset="0"/>
                <a:cs typeface="Tahoma" panose="020B0604030504040204" pitchFamily="34" charset="0"/>
              </a:rPr>
              <a:t>NAFTrack</a:t>
            </a:r>
            <a:r>
              <a:rPr lang="en-US" sz="1200" dirty="0">
                <a:latin typeface="Tahoma" panose="020B0604030504040204" pitchFamily="34" charset="0"/>
                <a:ea typeface="Tahoma" panose="020B0604030504040204" pitchFamily="34" charset="0"/>
                <a:cs typeface="Tahoma" panose="020B0604030504040204" pitchFamily="34" charset="0"/>
              </a:rPr>
              <a:t> entries.</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61083" y="1268073"/>
            <a:ext cx="337600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accurate academy assignment for students on the List of Students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31" name="Straight Arrow Connector 30">
            <a:extLst>
              <a:ext uri="{FF2B5EF4-FFF2-40B4-BE49-F238E27FC236}">
                <a16:creationId xmlns:a16="http://schemas.microsoft.com/office/drawing/2014/main" id="{6A933C93-34A1-4DB9-8640-CB75686CD161}"/>
              </a:ext>
            </a:extLst>
          </p:cNvPr>
          <p:cNvCxnSpPr>
            <a:cxnSpLocks/>
          </p:cNvCxnSpPr>
          <p:nvPr/>
        </p:nvCxnSpPr>
        <p:spPr>
          <a:xfrm>
            <a:off x="960045" y="1760280"/>
            <a:ext cx="409575" cy="2665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1453565360"/>
              </p:ext>
            </p:extLst>
          </p:nvPr>
        </p:nvGraphicFramePr>
        <p:xfrm>
          <a:off x="721586" y="2870766"/>
          <a:ext cx="3844299" cy="2643574"/>
        </p:xfrm>
        <a:graphic>
          <a:graphicData uri="http://schemas.openxmlformats.org/drawingml/2006/table">
            <a:tbl>
              <a:tblPr firstRow="1" bandRow="1">
                <a:tableStyleId>{073A0DAA-6AF3-43AB-8588-CEC1D06C72B9}</a:tableStyleId>
              </a:tblPr>
              <a:tblGrid>
                <a:gridCol w="800016">
                  <a:extLst>
                    <a:ext uri="{9D8B030D-6E8A-4147-A177-3AD203B41FA5}">
                      <a16:colId xmlns:a16="http://schemas.microsoft.com/office/drawing/2014/main" val="1281356165"/>
                    </a:ext>
                  </a:extLst>
                </a:gridCol>
                <a:gridCol w="1003610">
                  <a:extLst>
                    <a:ext uri="{9D8B030D-6E8A-4147-A177-3AD203B41FA5}">
                      <a16:colId xmlns:a16="http://schemas.microsoft.com/office/drawing/2014/main" val="1477720474"/>
                    </a:ext>
                  </a:extLst>
                </a:gridCol>
                <a:gridCol w="1014761">
                  <a:extLst>
                    <a:ext uri="{9D8B030D-6E8A-4147-A177-3AD203B41FA5}">
                      <a16:colId xmlns:a16="http://schemas.microsoft.com/office/drawing/2014/main" val="3961974108"/>
                    </a:ext>
                  </a:extLst>
                </a:gridCol>
                <a:gridCol w="1025912">
                  <a:extLst>
                    <a:ext uri="{9D8B030D-6E8A-4147-A177-3AD203B41FA5}">
                      <a16:colId xmlns:a16="http://schemas.microsoft.com/office/drawing/2014/main" val="3601644543"/>
                    </a:ext>
                  </a:extLst>
                </a:gridCol>
              </a:tblGrid>
              <a:tr h="418534">
                <a:tc>
                  <a:txBody>
                    <a:bodyPr/>
                    <a:lstStyle/>
                    <a:p>
                      <a:pPr algn="ctr"/>
                      <a:r>
                        <a:rPr lang="en-US" sz="1000" b="1" dirty="0">
                          <a:solidFill>
                            <a:schemeClr val="bg1"/>
                          </a:solidFill>
                          <a:latin typeface="Arial Nova" panose="020B0504020202020204" pitchFamily="34" charset="0"/>
                        </a:rPr>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Graduation</a:t>
                      </a:r>
                    </a:p>
                    <a:p>
                      <a:pPr algn="ctr"/>
                      <a:r>
                        <a:rPr lang="en-US" sz="1000" b="1" dirty="0">
                          <a:solidFill>
                            <a:schemeClr val="bg1"/>
                          </a:solidFill>
                          <a:latin typeface="Arial Nova" panose="020B0504020202020204" pitchFamily="34" charset="0"/>
                        </a:rPr>
                        <a:t>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Academy 1 </a:t>
                      </a:r>
                      <a:br>
                        <a:rPr lang="en-US" sz="1000" b="1" dirty="0">
                          <a:solidFill>
                            <a:schemeClr val="bg1"/>
                          </a:solidFill>
                          <a:latin typeface="Arial Nova" panose="020B0504020202020204" pitchFamily="34" charset="0"/>
                        </a:rPr>
                      </a:br>
                      <a:r>
                        <a:rPr lang="en-US" sz="1000" b="1" dirty="0">
                          <a:solidFill>
                            <a:schemeClr val="bg1"/>
                          </a:solidFill>
                          <a:latin typeface="Arial Nova" panose="020B0504020202020204" pitchFamily="34" charset="0"/>
                        </a:rPr>
                        <a:t>AOF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Academy 2 </a:t>
                      </a:r>
                      <a:br>
                        <a:rPr lang="en-US" sz="1000" b="1" dirty="0">
                          <a:solidFill>
                            <a:schemeClr val="bg1"/>
                          </a:solidFill>
                          <a:latin typeface="Arial Nova" panose="020B0504020202020204" pitchFamily="34" charset="0"/>
                        </a:rPr>
                      </a:br>
                      <a:r>
                        <a:rPr lang="en-US" sz="1000" b="1" dirty="0">
                          <a:solidFill>
                            <a:schemeClr val="bg1"/>
                          </a:solidFill>
                          <a:latin typeface="Arial Nova" panose="020B0504020202020204" pitchFamily="34" charset="0"/>
                        </a:rPr>
                        <a:t>AOIT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r>
                        <a:rPr lang="en-US" sz="1000" b="0" dirty="0">
                          <a:solidFill>
                            <a:schemeClr val="tx1"/>
                          </a:solidFill>
                          <a:latin typeface="Arial Nova" panose="020B0504020202020204" pitchFamily="34" charset="0"/>
                        </a:rPr>
                        <a:t>Student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ctr"/>
                      <a:r>
                        <a:rPr lang="en-US" sz="1000" b="0" dirty="0">
                          <a:solidFill>
                            <a:schemeClr val="tx1"/>
                          </a:solidFill>
                          <a:latin typeface="Arial Nova" panose="020B0504020202020204" pitchFamily="34" charset="0"/>
                        </a:rPr>
                        <a:t>Student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ctr"/>
                      <a:r>
                        <a:rPr lang="en-US" sz="1000" b="0">
                          <a:solidFill>
                            <a:schemeClr val="tx1"/>
                          </a:solidFill>
                          <a:latin typeface="Arial Nova" panose="020B0504020202020204" pitchFamily="34" charset="0"/>
                        </a:rPr>
                        <a:t>Student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ctr"/>
                      <a:r>
                        <a:rPr lang="en-US" sz="1000" b="0" dirty="0">
                          <a:solidFill>
                            <a:schemeClr val="tx1"/>
                          </a:solidFill>
                          <a:latin typeface="Arial Nova" panose="020B0504020202020204" pitchFamily="34" charset="0"/>
                        </a:rPr>
                        <a:t>Student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ctr"/>
                      <a:r>
                        <a:rPr lang="en-US" sz="1000" b="0">
                          <a:solidFill>
                            <a:schemeClr val="tx1"/>
                          </a:solidFill>
                          <a:latin typeface="Arial Nova" panose="020B0504020202020204" pitchFamily="34" charset="0"/>
                        </a:rPr>
                        <a:t>Student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72292605"/>
                  </a:ext>
                </a:extLst>
              </a:tr>
              <a:tr h="370840">
                <a:tc>
                  <a:txBody>
                    <a:bodyPr/>
                    <a:lstStyle/>
                    <a:p>
                      <a:pPr algn="ctr"/>
                      <a:r>
                        <a:rPr lang="en-US" sz="1000" b="0" dirty="0">
                          <a:solidFill>
                            <a:schemeClr val="tx1"/>
                          </a:solidFill>
                          <a:latin typeface="Arial Nova" panose="020B0504020202020204" pitchFamily="34" charset="0"/>
                        </a:rPr>
                        <a:t>Student 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36243863"/>
                  </a:ext>
                </a:extLst>
              </a:tr>
            </a:tbl>
          </a:graphicData>
        </a:graphic>
      </p:graphicFrame>
      <p:graphicFrame>
        <p:nvGraphicFramePr>
          <p:cNvPr id="57" name="Table 56">
            <a:extLst>
              <a:ext uri="{FF2B5EF4-FFF2-40B4-BE49-F238E27FC236}">
                <a16:creationId xmlns:a16="http://schemas.microsoft.com/office/drawing/2014/main" id="{5ED5E56C-C794-4639-BA4C-31679E4CCAC7}"/>
              </a:ext>
            </a:extLst>
          </p:cNvPr>
          <p:cNvGraphicFramePr>
            <a:graphicFrameLocks noGrp="1"/>
          </p:cNvGraphicFramePr>
          <p:nvPr>
            <p:extLst>
              <p:ext uri="{D42A27DB-BD31-4B8C-83A1-F6EECF244321}">
                <p14:modId xmlns:p14="http://schemas.microsoft.com/office/powerpoint/2010/main" val="769556038"/>
              </p:ext>
            </p:extLst>
          </p:nvPr>
        </p:nvGraphicFramePr>
        <p:xfrm>
          <a:off x="4978558" y="2870766"/>
          <a:ext cx="4667248" cy="4437163"/>
        </p:xfrm>
        <a:graphic>
          <a:graphicData uri="http://schemas.openxmlformats.org/drawingml/2006/table">
            <a:tbl>
              <a:tblPr firstRow="1" firstCol="1" bandRow="1">
                <a:tableStyleId>{F5AB1C69-6EDB-4FF4-983F-18BD219EF322}</a:tableStyleId>
              </a:tblPr>
              <a:tblGrid>
                <a:gridCol w="576081">
                  <a:extLst>
                    <a:ext uri="{9D8B030D-6E8A-4147-A177-3AD203B41FA5}">
                      <a16:colId xmlns:a16="http://schemas.microsoft.com/office/drawing/2014/main" val="1668997910"/>
                    </a:ext>
                  </a:extLst>
                </a:gridCol>
                <a:gridCol w="752475">
                  <a:extLst>
                    <a:ext uri="{9D8B030D-6E8A-4147-A177-3AD203B41FA5}">
                      <a16:colId xmlns:a16="http://schemas.microsoft.com/office/drawing/2014/main" val="1817414005"/>
                    </a:ext>
                  </a:extLst>
                </a:gridCol>
                <a:gridCol w="438150">
                  <a:extLst>
                    <a:ext uri="{9D8B030D-6E8A-4147-A177-3AD203B41FA5}">
                      <a16:colId xmlns:a16="http://schemas.microsoft.com/office/drawing/2014/main" val="954223902"/>
                    </a:ext>
                  </a:extLst>
                </a:gridCol>
                <a:gridCol w="638175">
                  <a:extLst>
                    <a:ext uri="{9D8B030D-6E8A-4147-A177-3AD203B41FA5}">
                      <a16:colId xmlns:a16="http://schemas.microsoft.com/office/drawing/2014/main" val="127401691"/>
                    </a:ext>
                  </a:extLst>
                </a:gridCol>
                <a:gridCol w="590550">
                  <a:extLst>
                    <a:ext uri="{9D8B030D-6E8A-4147-A177-3AD203B41FA5}">
                      <a16:colId xmlns:a16="http://schemas.microsoft.com/office/drawing/2014/main" val="2185098814"/>
                    </a:ext>
                  </a:extLst>
                </a:gridCol>
                <a:gridCol w="647700">
                  <a:extLst>
                    <a:ext uri="{9D8B030D-6E8A-4147-A177-3AD203B41FA5}">
                      <a16:colId xmlns:a16="http://schemas.microsoft.com/office/drawing/2014/main" val="4270918260"/>
                    </a:ext>
                  </a:extLst>
                </a:gridCol>
                <a:gridCol w="447675">
                  <a:extLst>
                    <a:ext uri="{9D8B030D-6E8A-4147-A177-3AD203B41FA5}">
                      <a16:colId xmlns:a16="http://schemas.microsoft.com/office/drawing/2014/main" val="878806244"/>
                    </a:ext>
                  </a:extLst>
                </a:gridCol>
                <a:gridCol w="576442">
                  <a:extLst>
                    <a:ext uri="{9D8B030D-6E8A-4147-A177-3AD203B41FA5}">
                      <a16:colId xmlns:a16="http://schemas.microsoft.com/office/drawing/2014/main" val="678604414"/>
                    </a:ext>
                  </a:extLst>
                </a:gridCol>
              </a:tblGrid>
              <a:tr h="697310">
                <a:tc>
                  <a:txBody>
                    <a:bodyPr/>
                    <a:lstStyle/>
                    <a:p>
                      <a:pPr marL="0" marR="0" algn="ctr">
                        <a:lnSpc>
                          <a:spcPct val="115000"/>
                        </a:lnSpc>
                        <a:spcBef>
                          <a:spcPts val="600"/>
                        </a:spcBef>
                        <a:spcAft>
                          <a:spcPts val="600"/>
                        </a:spcAft>
                      </a:pPr>
                      <a:r>
                        <a:rPr lang="en-US" sz="900" dirty="0">
                          <a:solidFill>
                            <a:schemeClr val="bg1"/>
                          </a:solidFill>
                          <a:effectLst/>
                          <a:latin typeface="Arial Nova" panose="020B0504020202020204" pitchFamily="34" charset="0"/>
                        </a:rPr>
                        <a:t>Grade</a:t>
                      </a:r>
                      <a:endParaRPr lang="en-US" sz="9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900" dirty="0">
                          <a:solidFill>
                            <a:schemeClr val="bg1"/>
                          </a:solidFill>
                          <a:effectLst/>
                          <a:latin typeface="Arial Nova" panose="020B0504020202020204" pitchFamily="34" charset="0"/>
                        </a:rPr>
                        <a:t>Gender</a:t>
                      </a:r>
                      <a:endParaRPr lang="en-US" sz="9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Asian</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Black/ African American</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Hispanic/</a:t>
                      </a:r>
                      <a:br>
                        <a:rPr lang="en-US" sz="800" dirty="0">
                          <a:solidFill>
                            <a:schemeClr val="bg1"/>
                          </a:solidFill>
                          <a:effectLst/>
                          <a:latin typeface="Arial Nova" panose="020B0504020202020204" pitchFamily="34" charset="0"/>
                        </a:rPr>
                      </a:br>
                      <a:r>
                        <a:rPr lang="en-US" sz="800" dirty="0">
                          <a:solidFill>
                            <a:schemeClr val="bg1"/>
                          </a:solidFill>
                          <a:effectLst/>
                          <a:latin typeface="Arial Nova" panose="020B0504020202020204" pitchFamily="34" charset="0"/>
                        </a:rPr>
                        <a:t>Latino</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Native American/</a:t>
                      </a:r>
                      <a:br>
                        <a:rPr lang="en-US" sz="800" dirty="0">
                          <a:solidFill>
                            <a:schemeClr val="bg1"/>
                          </a:solidFill>
                          <a:effectLst/>
                          <a:latin typeface="Arial Nova" panose="020B0504020202020204" pitchFamily="34" charset="0"/>
                        </a:rPr>
                      </a:br>
                      <a:r>
                        <a:rPr lang="en-US" sz="800" dirty="0">
                          <a:solidFill>
                            <a:schemeClr val="bg1"/>
                          </a:solidFill>
                          <a:effectLst/>
                          <a:latin typeface="Arial Nova" panose="020B0504020202020204" pitchFamily="34" charset="0"/>
                        </a:rPr>
                        <a:t>Alaska Native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Other/Multi Racial</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Pacific Islander</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1681674212"/>
                  </a:ext>
                </a:extLst>
              </a:tr>
              <a:tr h="204608">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9th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537116030"/>
                  </a:ext>
                </a:extLst>
              </a:tr>
              <a:tr h="209550">
                <a:tc vMerge="1">
                  <a:txBody>
                    <a:bodyPr/>
                    <a:lstStyle/>
                    <a:p>
                      <a:endParaRPr lang="en-US"/>
                    </a:p>
                  </a:txBody>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18646279"/>
                  </a:ext>
                </a:extLst>
              </a:tr>
              <a:tr h="347345">
                <a:tc vMerge="1">
                  <a:txBody>
                    <a:bodyPr/>
                    <a:lstStyle/>
                    <a:p>
                      <a:endParaRPr lang="en-US"/>
                    </a:p>
                  </a:txBody>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984300572"/>
                  </a:ext>
                </a:extLst>
              </a:tr>
              <a:tr h="203622">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946052624"/>
                  </a:ext>
                </a:extLst>
              </a:tr>
              <a:tr h="186055">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10th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293692722"/>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795572026"/>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38399924"/>
                  </a:ext>
                </a:extLst>
              </a:tr>
              <a:tr h="197306">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836237439"/>
                  </a:ext>
                </a:extLst>
              </a:tr>
              <a:tr h="195580">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11th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Male</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14849535"/>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Female</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99777642"/>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647967818"/>
                  </a:ext>
                </a:extLst>
              </a:tr>
              <a:tr h="195770">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61423605"/>
                  </a:ext>
                </a:extLst>
              </a:tr>
              <a:tr h="186055">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12th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17533268"/>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37090818"/>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07901990"/>
                  </a:ext>
                </a:extLst>
              </a:tr>
              <a:tr h="200427">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071012301"/>
                  </a:ext>
                </a:extLst>
              </a:tr>
            </a:tbl>
          </a:graphicData>
        </a:graphic>
      </p:graphicFrame>
      <p:sp>
        <p:nvSpPr>
          <p:cNvPr id="59" name="TextBox 58">
            <a:extLst>
              <a:ext uri="{FF2B5EF4-FFF2-40B4-BE49-F238E27FC236}">
                <a16:creationId xmlns:a16="http://schemas.microsoft.com/office/drawing/2014/main" id="{0F5EEB2F-44A2-43D4-815E-AC9D5A909909}"/>
              </a:ext>
            </a:extLst>
          </p:cNvPr>
          <p:cNvSpPr txBox="1"/>
          <p:nvPr/>
        </p:nvSpPr>
        <p:spPr>
          <a:xfrm>
            <a:off x="6911852" y="1268016"/>
            <a:ext cx="28207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accurate academy student totals on the Student Totals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60" name="Straight Arrow Connector 59">
            <a:extLst>
              <a:ext uri="{FF2B5EF4-FFF2-40B4-BE49-F238E27FC236}">
                <a16:creationId xmlns:a16="http://schemas.microsoft.com/office/drawing/2014/main" id="{4065DEF0-0D98-4B86-B44F-F341BB6301F3}"/>
              </a:ext>
            </a:extLst>
          </p:cNvPr>
          <p:cNvCxnSpPr>
            <a:cxnSpLocks/>
          </p:cNvCxnSpPr>
          <p:nvPr/>
        </p:nvCxnSpPr>
        <p:spPr>
          <a:xfrm flipH="1">
            <a:off x="6408011" y="1680221"/>
            <a:ext cx="503841" cy="347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0CBF179-E66B-435B-5F02-AB3E540FF120}"/>
              </a:ext>
            </a:extLst>
          </p:cNvPr>
          <p:cNvPicPr>
            <a:picLocks noChangeAspect="1"/>
          </p:cNvPicPr>
          <p:nvPr/>
        </p:nvPicPr>
        <p:blipFill rotWithShape="1">
          <a:blip r:embed="rId4"/>
          <a:srcRect l="36350" t="7024"/>
          <a:stretch/>
        </p:blipFill>
        <p:spPr>
          <a:xfrm>
            <a:off x="586076" y="2097843"/>
            <a:ext cx="9119899" cy="540292"/>
          </a:xfrm>
          <a:prstGeom prst="rect">
            <a:avLst/>
          </a:prstGeom>
        </p:spPr>
      </p:pic>
      <p:pic>
        <p:nvPicPr>
          <p:cNvPr id="6" name="Picture 5">
            <a:extLst>
              <a:ext uri="{FF2B5EF4-FFF2-40B4-BE49-F238E27FC236}">
                <a16:creationId xmlns:a16="http://schemas.microsoft.com/office/drawing/2014/main" id="{6EDFAB9F-86E1-5A21-E83A-5E02B189A360}"/>
              </a:ext>
            </a:extLst>
          </p:cNvPr>
          <p:cNvPicPr>
            <a:picLocks noChangeAspect="1"/>
          </p:cNvPicPr>
          <p:nvPr/>
        </p:nvPicPr>
        <p:blipFill rotWithShape="1">
          <a:blip r:embed="rId5"/>
          <a:srcRect t="17073" r="76652"/>
          <a:stretch/>
        </p:blipFill>
        <p:spPr>
          <a:xfrm>
            <a:off x="586077" y="2110820"/>
            <a:ext cx="2264261" cy="473994"/>
          </a:xfrm>
          <a:prstGeom prst="rect">
            <a:avLst/>
          </a:prstGeom>
        </p:spPr>
      </p:pic>
      <p:pic>
        <p:nvPicPr>
          <p:cNvPr id="12" name="Picture 11">
            <a:extLst>
              <a:ext uri="{FF2B5EF4-FFF2-40B4-BE49-F238E27FC236}">
                <a16:creationId xmlns:a16="http://schemas.microsoft.com/office/drawing/2014/main" id="{F4AFA3BC-B2D5-D7C8-F1CD-92FBF45F1969}"/>
              </a:ext>
            </a:extLst>
          </p:cNvPr>
          <p:cNvPicPr>
            <a:picLocks noChangeAspect="1"/>
          </p:cNvPicPr>
          <p:nvPr/>
        </p:nvPicPr>
        <p:blipFill rotWithShape="1">
          <a:blip r:embed="rId4"/>
          <a:srcRect t="18432" r="67921" b="5528"/>
          <a:stretch/>
        </p:blipFill>
        <p:spPr>
          <a:xfrm>
            <a:off x="4977561" y="2133996"/>
            <a:ext cx="1937452" cy="441863"/>
          </a:xfrm>
          <a:prstGeom prst="rect">
            <a:avLst/>
          </a:prstGeom>
        </p:spPr>
      </p:pic>
      <p:sp>
        <p:nvSpPr>
          <p:cNvPr id="19" name="Rectangle 18">
            <a:extLst>
              <a:ext uri="{FF2B5EF4-FFF2-40B4-BE49-F238E27FC236}">
                <a16:creationId xmlns:a16="http://schemas.microsoft.com/office/drawing/2014/main" id="{3F1290AF-A414-135F-1BE7-20F45E406BAE}"/>
              </a:ext>
            </a:extLst>
          </p:cNvPr>
          <p:cNvSpPr/>
          <p:nvPr/>
        </p:nvSpPr>
        <p:spPr>
          <a:xfrm rot="20561350">
            <a:off x="749244" y="5903627"/>
            <a:ext cx="1444086" cy="131654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6">
            <a:extLst>
              <a:ext uri="{FF2B5EF4-FFF2-40B4-BE49-F238E27FC236}">
                <a16:creationId xmlns:a16="http://schemas.microsoft.com/office/drawing/2014/main" id="{CC615864-8380-4BBD-BE71-0D8848FE8DA7}"/>
              </a:ext>
            </a:extLst>
          </p:cNvPr>
          <p:cNvSpPr txBox="1"/>
          <p:nvPr/>
        </p:nvSpPr>
        <p:spPr>
          <a:xfrm rot="20537556">
            <a:off x="746597" y="5933026"/>
            <a:ext cx="1465970" cy="12838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NOTE: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Any corrections required for this form are made in </a:t>
            </a:r>
            <a:r>
              <a:rPr lang="en-US" sz="1200" dirty="0" err="1">
                <a:effectLst/>
                <a:latin typeface="Tahoma" panose="020B0604030504040204" pitchFamily="34" charset="0"/>
                <a:ea typeface="Tahoma" panose="020B0604030504040204" pitchFamily="34" charset="0"/>
                <a:cs typeface="Tahoma" panose="020B0604030504040204" pitchFamily="34" charset="0"/>
              </a:rPr>
              <a:t>NAFTrack</a:t>
            </a:r>
            <a:r>
              <a:rPr lang="en-US" sz="1200" dirty="0">
                <a:effectLst/>
                <a:latin typeface="Tahoma" panose="020B0604030504040204" pitchFamily="34" charset="0"/>
                <a:ea typeface="Tahoma" panose="020B0604030504040204" pitchFamily="34" charset="0"/>
                <a:cs typeface="Tahoma" panose="020B0604030504040204" pitchFamily="34" charset="0"/>
              </a:rPr>
              <a:t>.</a:t>
            </a:r>
          </a:p>
          <a:p>
            <a:pPr marL="0" marR="0">
              <a:lnSpc>
                <a:spcPct val="115000"/>
              </a:lnSpc>
              <a:spcBef>
                <a:spcPts val="0"/>
              </a:spcBef>
              <a:spcAft>
                <a:spcPts val="100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680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a:t>
            </a:r>
            <a:r>
              <a:rPr lang="en-US" sz="1600" dirty="0">
                <a:solidFill>
                  <a:srgbClr val="334155"/>
                </a:solidFill>
                <a:latin typeface="Tahoma" panose="020B0604030504040204" pitchFamily="34" charset="0"/>
                <a:ea typeface="Calibri" panose="020F0502020204030204" pitchFamily="34" charset="0"/>
                <a:cs typeface="Times New Roman" panose="02020603050405020304" pitchFamily="18" charset="0"/>
              </a:rPr>
              <a:t>3</a:t>
            </a:r>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High School Enrollment</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the </a:t>
            </a:r>
            <a:r>
              <a:rPr lang="en-US" sz="1200" b="1" dirty="0">
                <a:latin typeface="Tahoma" panose="020B0604030504040204" pitchFamily="34" charset="0"/>
                <a:ea typeface="Tahoma" panose="020B0604030504040204" pitchFamily="34" charset="0"/>
                <a:cs typeface="Tahoma" panose="020B0604030504040204" pitchFamily="34" charset="0"/>
              </a:rPr>
              <a:t>student counts </a:t>
            </a:r>
            <a:r>
              <a:rPr lang="en-US" sz="1200" dirty="0">
                <a:latin typeface="Tahoma" panose="020B0604030504040204" pitchFamily="34" charset="0"/>
                <a:ea typeface="Tahoma" panose="020B0604030504040204" pitchFamily="34" charset="0"/>
                <a:cs typeface="Tahoma" panose="020B0604030504040204" pitchFamily="34" charset="0"/>
              </a:rPr>
              <a:t>for each grade level and </a:t>
            </a:r>
            <a:r>
              <a:rPr lang="en-US" sz="1200" b="1" dirty="0">
                <a:latin typeface="Tahoma" panose="020B0604030504040204" pitchFamily="34" charset="0"/>
                <a:ea typeface="Tahoma" panose="020B0604030504040204" pitchFamily="34" charset="0"/>
                <a:cs typeface="Tahoma" panose="020B0604030504040204" pitchFamily="34" charset="0"/>
              </a:rPr>
              <a:t>school-wide percentages </a:t>
            </a:r>
            <a:r>
              <a:rPr lang="en-US" sz="1200" dirty="0">
                <a:latin typeface="Tahoma" panose="020B0604030504040204" pitchFamily="34" charset="0"/>
                <a:ea typeface="Tahoma" panose="020B0604030504040204" pitchFamily="34" charset="0"/>
                <a:cs typeface="Tahoma" panose="020B0604030504040204" pitchFamily="34" charset="0"/>
              </a:rPr>
              <a:t>for race/ethnicity, gender, free/reduced lunch, and English Language Learner (ELL) demographic fields for the 2023-2024 SY.</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974107473"/>
              </p:ext>
            </p:extLst>
          </p:nvPr>
        </p:nvGraphicFramePr>
        <p:xfrm>
          <a:off x="647948" y="1700592"/>
          <a:ext cx="2447737" cy="1854200"/>
        </p:xfrm>
        <a:graphic>
          <a:graphicData uri="http://schemas.openxmlformats.org/drawingml/2006/table">
            <a:tbl>
              <a:tblPr firstRow="1" bandRow="1">
                <a:tableStyleId>{073A0DAA-6AF3-43AB-8588-CEC1D06C72B9}</a:tableStyleId>
              </a:tblPr>
              <a:tblGrid>
                <a:gridCol w="1085718">
                  <a:extLst>
                    <a:ext uri="{9D8B030D-6E8A-4147-A177-3AD203B41FA5}">
                      <a16:colId xmlns:a16="http://schemas.microsoft.com/office/drawing/2014/main" val="1281356165"/>
                    </a:ext>
                  </a:extLst>
                </a:gridCol>
                <a:gridCol w="1362019">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Student 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9</a:t>
                      </a:r>
                      <a:r>
                        <a:rPr lang="en-US" sz="1200" b="0" baseline="30000" dirty="0">
                          <a:solidFill>
                            <a:schemeClr val="tx1"/>
                          </a:solidFill>
                          <a:latin typeface="Arial Nova" panose="020B0504020202020204" pitchFamily="34" charset="0"/>
                        </a:rPr>
                        <a:t>th </a:t>
                      </a:r>
                      <a:r>
                        <a:rPr lang="en-US" sz="1200" b="0" dirty="0">
                          <a:solidFill>
                            <a:schemeClr val="tx1"/>
                          </a:solidFill>
                          <a:latin typeface="Arial Nova" panose="020B0504020202020204" pitchFamily="34" charset="0"/>
                        </a:rPr>
                        <a:t>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10</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a:solidFill>
                            <a:schemeClr val="tx1"/>
                          </a:solidFill>
                          <a:latin typeface="Arial Nova" panose="020B0504020202020204" pitchFamily="34" charset="0"/>
                        </a:rPr>
                        <a:t>11</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l"/>
                      <a:r>
                        <a:rPr lang="en-US" sz="1200" b="0">
                          <a:solidFill>
                            <a:schemeClr val="tx1"/>
                          </a:solidFill>
                          <a:latin typeface="Arial Nova" panose="020B0504020202020204" pitchFamily="34" charset="0"/>
                        </a:rPr>
                        <a:t>12</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3" name="Table 32">
            <a:extLst>
              <a:ext uri="{FF2B5EF4-FFF2-40B4-BE49-F238E27FC236}">
                <a16:creationId xmlns:a16="http://schemas.microsoft.com/office/drawing/2014/main" id="{6006AE8A-CB53-44EE-B9BB-3B190B07B469}"/>
              </a:ext>
            </a:extLst>
          </p:cNvPr>
          <p:cNvGraphicFramePr>
            <a:graphicFrameLocks noGrp="1"/>
          </p:cNvGraphicFramePr>
          <p:nvPr>
            <p:extLst>
              <p:ext uri="{D42A27DB-BD31-4B8C-83A1-F6EECF244321}">
                <p14:modId xmlns:p14="http://schemas.microsoft.com/office/powerpoint/2010/main" val="787632699"/>
              </p:ext>
            </p:extLst>
          </p:nvPr>
        </p:nvGraphicFramePr>
        <p:xfrm>
          <a:off x="3592450" y="1700592"/>
          <a:ext cx="2609030" cy="3225800"/>
        </p:xfrm>
        <a:graphic>
          <a:graphicData uri="http://schemas.openxmlformats.org/drawingml/2006/table">
            <a:tbl>
              <a:tblPr firstRow="1" bandRow="1">
                <a:tableStyleId>{073A0DAA-6AF3-43AB-8588-CEC1D06C72B9}</a:tableStyleId>
              </a:tblPr>
              <a:tblGrid>
                <a:gridCol w="1370105">
                  <a:extLst>
                    <a:ext uri="{9D8B030D-6E8A-4147-A177-3AD203B41FA5}">
                      <a16:colId xmlns:a16="http://schemas.microsoft.com/office/drawing/2014/main" val="1281356165"/>
                    </a:ext>
                  </a:extLst>
                </a:gridCol>
                <a:gridCol w="1238925">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Asian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Black/African </a:t>
                      </a:r>
                    </a:p>
                    <a:p>
                      <a:pPr algn="l"/>
                      <a:r>
                        <a:rPr lang="en-US" sz="1200" b="0">
                          <a:solidFill>
                            <a:schemeClr val="tx1"/>
                          </a:solidFill>
                          <a:latin typeface="Arial Nova" panose="020B0504020202020204" pitchFamily="34" charset="0"/>
                        </a:rPr>
                        <a:t>American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a:solidFill>
                            <a:schemeClr val="tx1"/>
                          </a:solidFill>
                          <a:latin typeface="Arial Nova" panose="020B0504020202020204" pitchFamily="34" charset="0"/>
                        </a:rPr>
                        <a:t>Hispanic/Latino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l"/>
                      <a:r>
                        <a:rPr lang="en-US" sz="1200" b="0">
                          <a:solidFill>
                            <a:schemeClr val="tx1"/>
                          </a:solidFill>
                          <a:latin typeface="Arial Nova" panose="020B0504020202020204" pitchFamily="34" charset="0"/>
                        </a:rPr>
                        <a:t>Native American/</a:t>
                      </a:r>
                    </a:p>
                    <a:p>
                      <a:pPr algn="l"/>
                      <a:r>
                        <a:rPr lang="en-US" sz="1200" b="0">
                          <a:solidFill>
                            <a:schemeClr val="tx1"/>
                          </a:solidFill>
                          <a:latin typeface="Arial Nova" panose="020B0504020202020204" pitchFamily="34" charset="0"/>
                        </a:rPr>
                        <a:t>Alaska Native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l"/>
                      <a:r>
                        <a:rPr lang="en-US" sz="1200" b="0">
                          <a:solidFill>
                            <a:schemeClr val="tx1"/>
                          </a:solidFill>
                          <a:latin typeface="Arial Nova" panose="020B0504020202020204" pitchFamily="34" charset="0"/>
                        </a:rPr>
                        <a:t>Other/</a:t>
                      </a:r>
                    </a:p>
                    <a:p>
                      <a:pPr algn="l"/>
                      <a:r>
                        <a:rPr lang="en-US" sz="1200" b="0">
                          <a:solidFill>
                            <a:schemeClr val="tx1"/>
                          </a:solidFill>
                          <a:latin typeface="Arial Nova" panose="020B0504020202020204" pitchFamily="34" charset="0"/>
                        </a:rPr>
                        <a:t>Multi-Racial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88859872"/>
                  </a:ext>
                </a:extLst>
              </a:tr>
              <a:tr h="370840">
                <a:tc>
                  <a:txBody>
                    <a:bodyPr/>
                    <a:lstStyle/>
                    <a:p>
                      <a:pPr algn="l"/>
                      <a:r>
                        <a:rPr lang="en-US" sz="1200" b="0">
                          <a:solidFill>
                            <a:schemeClr val="tx1"/>
                          </a:solidFill>
                          <a:latin typeface="Arial Nova" panose="020B0504020202020204" pitchFamily="34" charset="0"/>
                        </a:rPr>
                        <a:t>Pacific Islander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60180820"/>
                  </a:ext>
                </a:extLst>
              </a:tr>
              <a:tr h="370840">
                <a:tc>
                  <a:txBody>
                    <a:bodyPr/>
                    <a:lstStyle/>
                    <a:p>
                      <a:pPr algn="l"/>
                      <a:r>
                        <a:rPr lang="en-US" sz="1200" b="0">
                          <a:solidFill>
                            <a:schemeClr val="tx1"/>
                          </a:solidFill>
                          <a:latin typeface="Arial Nova" panose="020B0504020202020204" pitchFamily="34" charset="0"/>
                        </a:rPr>
                        <a:t>White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248612381"/>
                  </a:ext>
                </a:extLst>
              </a:tr>
            </a:tbl>
          </a:graphicData>
        </a:graphic>
      </p:graphicFrame>
      <p:graphicFrame>
        <p:nvGraphicFramePr>
          <p:cNvPr id="34" name="Table 33">
            <a:extLst>
              <a:ext uri="{FF2B5EF4-FFF2-40B4-BE49-F238E27FC236}">
                <a16:creationId xmlns:a16="http://schemas.microsoft.com/office/drawing/2014/main" id="{2F3C7D6D-3153-41AE-90C4-467A1F1A3378}"/>
              </a:ext>
            </a:extLst>
          </p:cNvPr>
          <p:cNvGraphicFramePr>
            <a:graphicFrameLocks noGrp="1"/>
          </p:cNvGraphicFramePr>
          <p:nvPr>
            <p:extLst>
              <p:ext uri="{D42A27DB-BD31-4B8C-83A1-F6EECF244321}">
                <p14:modId xmlns:p14="http://schemas.microsoft.com/office/powerpoint/2010/main" val="3579378225"/>
              </p:ext>
            </p:extLst>
          </p:nvPr>
        </p:nvGraphicFramePr>
        <p:xfrm>
          <a:off x="6698245" y="1704206"/>
          <a:ext cx="2609030" cy="1569720"/>
        </p:xfrm>
        <a:graphic>
          <a:graphicData uri="http://schemas.openxmlformats.org/drawingml/2006/table">
            <a:tbl>
              <a:tblPr firstRow="1" bandRow="1">
                <a:tableStyleId>{073A0DAA-6AF3-43AB-8588-CEC1D06C72B9}</a:tableStyleId>
              </a:tblPr>
              <a:tblGrid>
                <a:gridCol w="1541242">
                  <a:extLst>
                    <a:ext uri="{9D8B030D-6E8A-4147-A177-3AD203B41FA5}">
                      <a16:colId xmlns:a16="http://schemas.microsoft.com/office/drawing/2014/main" val="1281356165"/>
                    </a:ext>
                  </a:extLst>
                </a:gridCol>
                <a:gridCol w="1067788">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Gender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Female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dirty="0">
                          <a:solidFill>
                            <a:schemeClr val="tx1"/>
                          </a:solidFill>
                          <a:latin typeface="Arial Nova" panose="020B0504020202020204" pitchFamily="34" charset="0"/>
                        </a:rPr>
                        <a:t>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dirty="0">
                          <a:solidFill>
                            <a:schemeClr val="tx1"/>
                          </a:solidFill>
                          <a:latin typeface="Arial Nova" panose="020B0504020202020204" pitchFamily="34" charset="0"/>
                        </a:rPr>
                        <a:t>Gender Nonconforming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35" name="Table 34">
            <a:extLst>
              <a:ext uri="{FF2B5EF4-FFF2-40B4-BE49-F238E27FC236}">
                <a16:creationId xmlns:a16="http://schemas.microsoft.com/office/drawing/2014/main" id="{AE1F4FA8-FA51-41D3-B0FE-70B2445BF021}"/>
              </a:ext>
            </a:extLst>
          </p:cNvPr>
          <p:cNvGraphicFramePr>
            <a:graphicFrameLocks noGrp="1"/>
          </p:cNvGraphicFramePr>
          <p:nvPr>
            <p:extLst>
              <p:ext uri="{D42A27DB-BD31-4B8C-83A1-F6EECF244321}">
                <p14:modId xmlns:p14="http://schemas.microsoft.com/office/powerpoint/2010/main" val="3682417219"/>
              </p:ext>
            </p:extLst>
          </p:nvPr>
        </p:nvGraphicFramePr>
        <p:xfrm>
          <a:off x="6698245" y="3554792"/>
          <a:ext cx="2609030" cy="1285240"/>
        </p:xfrm>
        <a:graphic>
          <a:graphicData uri="http://schemas.openxmlformats.org/drawingml/2006/table">
            <a:tbl>
              <a:tblPr firstRow="1" bandRow="1">
                <a:tableStyleId>{073A0DAA-6AF3-43AB-8588-CEC1D06C72B9}</a:tableStyleId>
              </a:tblPr>
              <a:tblGrid>
                <a:gridCol w="1540880">
                  <a:extLst>
                    <a:ext uri="{9D8B030D-6E8A-4147-A177-3AD203B41FA5}">
                      <a16:colId xmlns:a16="http://schemas.microsoft.com/office/drawing/2014/main" val="1281356165"/>
                    </a:ext>
                  </a:extLst>
                </a:gridCol>
                <a:gridCol w="1068150">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Eligible for Free/ Reduced Lunch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English Language Learners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bl>
          </a:graphicData>
        </a:graphic>
      </p:graphicFrame>
      <p:sp>
        <p:nvSpPr>
          <p:cNvPr id="50" name="TextBox 49">
            <a:extLst>
              <a:ext uri="{FF2B5EF4-FFF2-40B4-BE49-F238E27FC236}">
                <a16:creationId xmlns:a16="http://schemas.microsoft.com/office/drawing/2014/main" id="{E8C8EC57-F4B6-4AEC-9970-8F08EFC3436B}"/>
              </a:ext>
            </a:extLst>
          </p:cNvPr>
          <p:cNvSpPr txBox="1"/>
          <p:nvPr/>
        </p:nvSpPr>
        <p:spPr>
          <a:xfrm>
            <a:off x="3592450" y="5068758"/>
            <a:ext cx="4920586" cy="276999"/>
          </a:xfrm>
          <a:prstGeom prst="rect">
            <a:avLst/>
          </a:prstGeom>
          <a:noFill/>
        </p:spPr>
        <p:txBody>
          <a:bodyPr wrap="square" rtlCol="0">
            <a:spAutoFit/>
          </a:bodyPr>
          <a:lstStyle/>
          <a:p>
            <a:r>
              <a:rPr lang="en-US" sz="1200" i="1">
                <a:latin typeface="Tahoma" panose="020B0604030504040204" pitchFamily="34" charset="0"/>
                <a:ea typeface="Tahoma" panose="020B0604030504040204" pitchFamily="34" charset="0"/>
                <a:cs typeface="Tahoma" panose="020B0604030504040204" pitchFamily="34" charset="0"/>
              </a:rPr>
              <a:t>*Ensure percentages add up to </a:t>
            </a:r>
            <a:r>
              <a:rPr lang="en-US" sz="1200" b="1" i="1">
                <a:latin typeface="Tahoma" panose="020B0604030504040204" pitchFamily="34" charset="0"/>
                <a:ea typeface="Tahoma" panose="020B0604030504040204" pitchFamily="34" charset="0"/>
                <a:cs typeface="Tahoma" panose="020B0604030504040204" pitchFamily="34" charset="0"/>
              </a:rPr>
              <a:t>100% </a:t>
            </a:r>
            <a:r>
              <a:rPr lang="en-US" sz="1200" i="1">
                <a:latin typeface="Tahoma" panose="020B0604030504040204" pitchFamily="34" charset="0"/>
                <a:ea typeface="Tahoma" panose="020B0604030504040204" pitchFamily="34" charset="0"/>
                <a:cs typeface="Tahoma" panose="020B0604030504040204" pitchFamily="34" charset="0"/>
              </a:rPr>
              <a:t>for the data to load properly.</a:t>
            </a:r>
            <a:endParaRPr lang="en-US" sz="1100" i="1">
              <a:latin typeface="Tahoma" panose="020B0604030504040204" pitchFamily="34"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96BA6A16-F502-EF62-1475-99B83AADE308}"/>
              </a:ext>
            </a:extLst>
          </p:cNvPr>
          <p:cNvSpPr/>
          <p:nvPr/>
        </p:nvSpPr>
        <p:spPr>
          <a:xfrm rot="20561350">
            <a:off x="919447" y="4269224"/>
            <a:ext cx="2208364"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16">
            <a:extLst>
              <a:ext uri="{FF2B5EF4-FFF2-40B4-BE49-F238E27FC236}">
                <a16:creationId xmlns:a16="http://schemas.microsoft.com/office/drawing/2014/main" id="{00303E45-F2CA-59C0-AA49-FBA6C5D20B87}"/>
              </a:ext>
            </a:extLst>
          </p:cNvPr>
          <p:cNvSpPr txBox="1"/>
          <p:nvPr/>
        </p:nvSpPr>
        <p:spPr>
          <a:xfrm rot="20537556">
            <a:off x="929674" y="4307445"/>
            <a:ext cx="2222259"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NOTE: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For high schools with multiple NAF academies, the first academy to enter the high school’s enrollment data automatically populates the other academies’ data for this form.</a:t>
            </a: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514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4: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Graduation Profile</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postsecondary plans for the </a:t>
            </a:r>
            <a:r>
              <a:rPr lang="en-US" sz="1200" b="1" dirty="0">
                <a:latin typeface="Tahoma" panose="020B0604030504040204" pitchFamily="34" charset="0"/>
                <a:ea typeface="Tahoma" panose="020B0604030504040204" pitchFamily="34" charset="0"/>
                <a:cs typeface="Tahoma" panose="020B0604030504040204" pitchFamily="34" charset="0"/>
              </a:rPr>
              <a:t>2022-2023 SY </a:t>
            </a:r>
            <a:r>
              <a:rPr lang="en-US" sz="1200" dirty="0">
                <a:latin typeface="Tahoma" panose="020B0604030504040204" pitchFamily="34" charset="0"/>
                <a:ea typeface="Tahoma" panose="020B0604030504040204" pitchFamily="34" charset="0"/>
                <a:cs typeface="Tahoma" panose="020B0604030504040204" pitchFamily="34" charset="0"/>
              </a:rPr>
              <a:t>academy seniors.</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Note: </a:t>
            </a:r>
            <a:r>
              <a:rPr lang="en-US" sz="1200" dirty="0">
                <a:latin typeface="Tahoma" panose="020B0604030504040204" pitchFamily="34" charset="0"/>
                <a:ea typeface="Tahoma" panose="020B0604030504040204" pitchFamily="34" charset="0"/>
                <a:cs typeface="Tahoma" panose="020B0604030504040204" pitchFamily="34" charset="0"/>
              </a:rPr>
              <a:t>A list of the seniors automatically populates this page from student data in </a:t>
            </a:r>
            <a:r>
              <a:rPr lang="en-US" sz="1200" dirty="0" err="1">
                <a:latin typeface="Tahoma" panose="020B0604030504040204" pitchFamily="34" charset="0"/>
                <a:ea typeface="Tahoma" panose="020B0604030504040204" pitchFamily="34" charset="0"/>
                <a:cs typeface="Tahoma" panose="020B0604030504040204" pitchFamily="34" charset="0"/>
              </a:rPr>
              <a:t>NAFTrack</a:t>
            </a:r>
            <a:r>
              <a:rPr lang="en-US" sz="1200" dirty="0">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3067308749"/>
              </p:ext>
            </p:extLst>
          </p:nvPr>
        </p:nvGraphicFramePr>
        <p:xfrm>
          <a:off x="651851" y="1867354"/>
          <a:ext cx="8743702" cy="5369560"/>
        </p:xfrm>
        <a:graphic>
          <a:graphicData uri="http://schemas.openxmlformats.org/drawingml/2006/table">
            <a:tbl>
              <a:tblPr firstRow="1" bandRow="1">
                <a:tableStyleId>{073A0DAA-6AF3-43AB-8588-CEC1D06C72B9}</a:tableStyleId>
              </a:tblPr>
              <a:tblGrid>
                <a:gridCol w="1835578">
                  <a:extLst>
                    <a:ext uri="{9D8B030D-6E8A-4147-A177-3AD203B41FA5}">
                      <a16:colId xmlns:a16="http://schemas.microsoft.com/office/drawing/2014/main" val="1281356165"/>
                    </a:ext>
                  </a:extLst>
                </a:gridCol>
                <a:gridCol w="3602949">
                  <a:extLst>
                    <a:ext uri="{9D8B030D-6E8A-4147-A177-3AD203B41FA5}">
                      <a16:colId xmlns:a16="http://schemas.microsoft.com/office/drawing/2014/main" val="1477720474"/>
                    </a:ext>
                  </a:extLst>
                </a:gridCol>
                <a:gridCol w="1409700">
                  <a:extLst>
                    <a:ext uri="{9D8B030D-6E8A-4147-A177-3AD203B41FA5}">
                      <a16:colId xmlns:a16="http://schemas.microsoft.com/office/drawing/2014/main" val="2812057677"/>
                    </a:ext>
                  </a:extLst>
                </a:gridCol>
                <a:gridCol w="1895475">
                  <a:extLst>
                    <a:ext uri="{9D8B030D-6E8A-4147-A177-3AD203B41FA5}">
                      <a16:colId xmlns:a16="http://schemas.microsoft.com/office/drawing/2014/main" val="2669705475"/>
                    </a:ext>
                  </a:extLst>
                </a:gridCol>
              </a:tblGrid>
              <a:tr h="370840">
                <a:tc>
                  <a:txBody>
                    <a:bodyPr/>
                    <a:lstStyle/>
                    <a:p>
                      <a:pPr algn="l"/>
                      <a:r>
                        <a:rPr lang="en-US" sz="1400" b="1" dirty="0">
                          <a:solidFill>
                            <a:schemeClr val="bg1"/>
                          </a:solidFill>
                          <a:latin typeface="Arial Nova" panose="020B0504020202020204" pitchFamily="34" charset="0"/>
                        </a:rPr>
                        <a:t>Name</a:t>
                      </a:r>
                    </a:p>
                    <a:p>
                      <a:pPr algn="l"/>
                      <a:endParaRPr lang="en-US" sz="10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Last, First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Status</a:t>
                      </a:r>
                    </a:p>
                    <a:p>
                      <a:pPr algn="l"/>
                      <a:endParaRPr lang="en-US" sz="10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For each student, select a postsecondary option from the drop-down menu:</a:t>
                      </a:r>
                    </a:p>
                    <a:p>
                      <a:pPr algn="l"/>
                      <a:endParaRPr lang="en-US" sz="1000" b="0" dirty="0">
                        <a:solidFill>
                          <a:schemeClr val="bg1"/>
                        </a:solidFill>
                        <a:latin typeface="Arial Nova" panose="020B0504020202020204" pitchFamily="34" charset="0"/>
                      </a:endParaRP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Did not Graduate</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Four Year Postsecondary/College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Four Year Postsecondary/College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Two Year Postsecondary/College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Two Year Postsecondary/College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Advanced Training/Technical Degree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Advanced Training/Technical Degree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Transition Services</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Employed (No Postsecondary)</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Military</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Unknown</a:t>
                      </a:r>
                    </a:p>
                    <a:p>
                      <a:pPr algn="l"/>
                      <a:endParaRPr lang="en-US" sz="1200" b="1" dirty="0">
                        <a:solidFill>
                          <a:schemeClr val="bg1"/>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State</a:t>
                      </a:r>
                    </a:p>
                    <a:p>
                      <a:pPr algn="l"/>
                      <a:endParaRPr lang="en-US" sz="12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If the student’s postsecondary plans include college, select the state of the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Institution</a:t>
                      </a:r>
                    </a:p>
                    <a:p>
                      <a:pPr algn="l"/>
                      <a:endParaRPr lang="en-US" sz="12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Select the name of the postsecondary institution the student will attend. Choose “Other” for institutions that are not listed or contact </a:t>
                      </a:r>
                      <a:r>
                        <a:rPr lang="en-US" sz="1000" b="0" dirty="0">
                          <a:solidFill>
                            <a:schemeClr val="bg1"/>
                          </a:solidFill>
                          <a:latin typeface="Arial Nova" panose="020B0504020202020204" pitchFamily="34" charset="0"/>
                          <a:hlinkClick r:id="rId3">
                            <a:extLst>
                              <a:ext uri="{A12FA001-AC4F-418D-AE19-62706E023703}">
                                <ahyp:hlinkClr xmlns:ahyp="http://schemas.microsoft.com/office/drawing/2018/hyperlinkcolor" val="tx"/>
                              </a:ext>
                            </a:extLst>
                          </a:hlinkClick>
                        </a:rPr>
                        <a:t>support@naf.org</a:t>
                      </a:r>
                      <a:r>
                        <a:rPr lang="en-US" sz="1000" b="0" dirty="0">
                          <a:solidFill>
                            <a:schemeClr val="bg1"/>
                          </a:solidFill>
                          <a:latin typeface="Arial Nova" panose="020B0504020202020204" pitchFamily="34" charset="0"/>
                        </a:rPr>
                        <a:t> to add an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6709164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83533141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679902069"/>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765658516"/>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sp>
        <p:nvSpPr>
          <p:cNvPr id="3" name="Rectangle 2">
            <a:extLst>
              <a:ext uri="{FF2B5EF4-FFF2-40B4-BE49-F238E27FC236}">
                <a16:creationId xmlns:a16="http://schemas.microsoft.com/office/drawing/2014/main" id="{F9782187-8E5A-9A0D-C36B-DFE3D3612218}"/>
              </a:ext>
            </a:extLst>
          </p:cNvPr>
          <p:cNvSpPr/>
          <p:nvPr/>
        </p:nvSpPr>
        <p:spPr>
          <a:xfrm rot="20777810">
            <a:off x="6277866" y="4143857"/>
            <a:ext cx="2132582" cy="1723207"/>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8">
            <a:extLst>
              <a:ext uri="{FF2B5EF4-FFF2-40B4-BE49-F238E27FC236}">
                <a16:creationId xmlns:a16="http://schemas.microsoft.com/office/drawing/2014/main" id="{CF329D47-9FE0-4F4E-BB27-6A654848C45B}"/>
              </a:ext>
            </a:extLst>
          </p:cNvPr>
          <p:cNvSpPr txBox="1"/>
          <p:nvPr/>
        </p:nvSpPr>
        <p:spPr>
          <a:xfrm rot="20752223">
            <a:off x="6331767" y="4240920"/>
            <a:ext cx="2024780" cy="15100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TIP: </a:t>
            </a:r>
            <a:br>
              <a:rPr lang="en-US" sz="1200" dirty="0">
                <a:effectLst/>
                <a:latin typeface="Tahoma" panose="020B0604030504040204" pitchFamily="34" charset="0"/>
                <a:ea typeface="Calibri" panose="020F0502020204030204" pitchFamily="34" charset="0"/>
                <a:cs typeface="Times New Roman" panose="02020603050405020304" pitchFamily="18" charset="0"/>
              </a:rPr>
            </a:br>
            <a:r>
              <a:rPr lang="en-US" sz="1200" dirty="0">
                <a:effectLst/>
                <a:latin typeface="Tahoma" panose="020B0604030504040204" pitchFamily="34" charset="0"/>
                <a:ea typeface="Calibri" panose="020F0502020204030204" pitchFamily="34" charset="0"/>
                <a:cs typeface="Times New Roman" panose="02020603050405020304" pitchFamily="18" charset="0"/>
              </a:rPr>
              <a:t>This data automatically populates for students who complete the </a:t>
            </a:r>
            <a:r>
              <a:rPr lang="en-US" sz="1200" b="1" dirty="0">
                <a:effectLst/>
                <a:latin typeface="Tahoma" panose="020B0604030504040204" pitchFamily="34" charset="0"/>
                <a:ea typeface="Calibri" panose="020F0502020204030204" pitchFamily="34" charset="0"/>
                <a:cs typeface="Times New Roman" panose="02020603050405020304" pitchFamily="18" charset="0"/>
              </a:rPr>
              <a:t>Student Survey </a:t>
            </a:r>
            <a:r>
              <a:rPr lang="en-US" sz="1200" dirty="0">
                <a:effectLst/>
                <a:latin typeface="Tahoma" panose="020B0604030504040204" pitchFamily="34" charset="0"/>
                <a:ea typeface="Calibri" panose="020F0502020204030204" pitchFamily="34" charset="0"/>
                <a:cs typeface="Times New Roman" panose="02020603050405020304" pitchFamily="18" charset="0"/>
              </a:rPr>
              <a:t>in </a:t>
            </a:r>
            <a:r>
              <a:rPr lang="en-US" sz="1200" dirty="0" err="1">
                <a:effectLst/>
                <a:latin typeface="Tahoma" panose="020B0604030504040204" pitchFamily="34" charset="0"/>
                <a:ea typeface="Calibri" panose="020F0502020204030204" pitchFamily="34" charset="0"/>
                <a:cs typeface="Times New Roman" panose="02020603050405020304" pitchFamily="18" charset="0"/>
              </a:rPr>
              <a:t>NAFTrack</a:t>
            </a:r>
            <a:r>
              <a:rPr lang="en-US" sz="1200" dirty="0">
                <a:effectLst/>
                <a:latin typeface="Tahoma" panose="020B0604030504040204" pitchFamily="34" charset="0"/>
                <a:ea typeface="Calibri" panose="020F0502020204030204" pitchFamily="34" charset="0"/>
                <a:cs typeface="Times New Roman" panose="02020603050405020304" pitchFamily="18" charset="0"/>
              </a:rPr>
              <a:t> during the spring of their senior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19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5: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Advisory Board</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List each Advisory Board (AB) that supports the academy and update member profiles and contact information. Create a new advisory board or Edit/View an advisory board list from previous years.    </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36002" y="1526163"/>
            <a:ext cx="4524181"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AB members who are active for the 2023-2024 SY &amp; update board member data on the Board Info &amp; Members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1756409295"/>
              </p:ext>
            </p:extLst>
          </p:nvPr>
        </p:nvGraphicFramePr>
        <p:xfrm>
          <a:off x="476438" y="2894330"/>
          <a:ext cx="2818387" cy="1854200"/>
        </p:xfrm>
        <a:graphic>
          <a:graphicData uri="http://schemas.openxmlformats.org/drawingml/2006/table">
            <a:tbl>
              <a:tblPr firstRow="1" bandRow="1">
                <a:tableStyleId>{073A0DAA-6AF3-43AB-8588-CEC1D06C72B9}</a:tableStyleId>
              </a:tblPr>
              <a:tblGrid>
                <a:gridCol w="723712">
                  <a:extLst>
                    <a:ext uri="{9D8B030D-6E8A-4147-A177-3AD203B41FA5}">
                      <a16:colId xmlns:a16="http://schemas.microsoft.com/office/drawing/2014/main" val="1281356165"/>
                    </a:ext>
                  </a:extLst>
                </a:gridCol>
                <a:gridCol w="1314450">
                  <a:extLst>
                    <a:ext uri="{9D8B030D-6E8A-4147-A177-3AD203B41FA5}">
                      <a16:colId xmlns:a16="http://schemas.microsoft.com/office/drawing/2014/main" val="1477720474"/>
                    </a:ext>
                  </a:extLst>
                </a:gridCol>
                <a:gridCol w="780225">
                  <a:extLst>
                    <a:ext uri="{9D8B030D-6E8A-4147-A177-3AD203B41FA5}">
                      <a16:colId xmlns:a16="http://schemas.microsoft.com/office/drawing/2014/main" val="3961974108"/>
                    </a:ext>
                  </a:extLst>
                </a:gridCol>
              </a:tblGrid>
              <a:tr h="370840">
                <a:tc>
                  <a:txBody>
                    <a:bodyPr/>
                    <a:lstStyle/>
                    <a:p>
                      <a:pPr algn="ctr"/>
                      <a:r>
                        <a:rPr lang="en-US" sz="1200" b="1" dirty="0">
                          <a:solidFill>
                            <a:schemeClr val="bg1"/>
                          </a:solidFill>
                          <a:latin typeface="Arial Nova" panose="020B0504020202020204" pitchFamily="34" charset="0"/>
                        </a:rPr>
                        <a:t>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Edit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r>
                        <a:rPr lang="en-US" sz="1200" b="0" dirty="0">
                          <a:solidFill>
                            <a:schemeClr val="tx1"/>
                          </a:solidFill>
                          <a:latin typeface="Arial Nova" panose="020B0504020202020204" pitchFamily="34" charset="0"/>
                        </a:rPr>
                        <a:t>AB Member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652960511"/>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474940254"/>
                  </a:ext>
                </a:extLst>
              </a:tr>
            </a:tbl>
          </a:graphicData>
        </a:graphic>
      </p:graphicFrame>
      <p:sp>
        <p:nvSpPr>
          <p:cNvPr id="52" name="TextBox 51">
            <a:extLst>
              <a:ext uri="{FF2B5EF4-FFF2-40B4-BE49-F238E27FC236}">
                <a16:creationId xmlns:a16="http://schemas.microsoft.com/office/drawing/2014/main" id="{B9A2844E-D152-468B-9680-B138AEF75941}"/>
              </a:ext>
            </a:extLst>
          </p:cNvPr>
          <p:cNvSpPr txBox="1"/>
          <p:nvPr/>
        </p:nvSpPr>
        <p:spPr>
          <a:xfrm>
            <a:off x="467375" y="4986463"/>
            <a:ext cx="5733862"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Update the following fields for AB members using the Edit       button:</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59" name="TextBox 58">
            <a:extLst>
              <a:ext uri="{FF2B5EF4-FFF2-40B4-BE49-F238E27FC236}">
                <a16:creationId xmlns:a16="http://schemas.microsoft.com/office/drawing/2014/main" id="{0F5EEB2F-44A2-43D4-815E-AC9D5A909909}"/>
              </a:ext>
            </a:extLst>
          </p:cNvPr>
          <p:cNvSpPr txBox="1"/>
          <p:nvPr/>
        </p:nvSpPr>
        <p:spPr>
          <a:xfrm>
            <a:off x="5591179" y="1522557"/>
            <a:ext cx="396221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board level and academies served by each AB for the 2023-24 SY on the Board Level &amp; Academies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31" name="Straight Arrow Connector 30">
            <a:extLst>
              <a:ext uri="{FF2B5EF4-FFF2-40B4-BE49-F238E27FC236}">
                <a16:creationId xmlns:a16="http://schemas.microsoft.com/office/drawing/2014/main" id="{6A933C93-34A1-4DB9-8640-CB75686CD161}"/>
              </a:ext>
            </a:extLst>
          </p:cNvPr>
          <p:cNvCxnSpPr>
            <a:cxnSpLocks/>
          </p:cNvCxnSpPr>
          <p:nvPr/>
        </p:nvCxnSpPr>
        <p:spPr>
          <a:xfrm>
            <a:off x="1748156" y="1984222"/>
            <a:ext cx="0" cy="191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7" name="Table 32">
            <a:extLst>
              <a:ext uri="{FF2B5EF4-FFF2-40B4-BE49-F238E27FC236}">
                <a16:creationId xmlns:a16="http://schemas.microsoft.com/office/drawing/2014/main" id="{E78CD0D3-B12C-43FE-8710-CF5134361881}"/>
              </a:ext>
            </a:extLst>
          </p:cNvPr>
          <p:cNvGraphicFramePr>
            <a:graphicFrameLocks noGrp="1"/>
          </p:cNvGraphicFramePr>
          <p:nvPr>
            <p:extLst>
              <p:ext uri="{D42A27DB-BD31-4B8C-83A1-F6EECF244321}">
                <p14:modId xmlns:p14="http://schemas.microsoft.com/office/powerpoint/2010/main" val="2460153619"/>
              </p:ext>
            </p:extLst>
          </p:nvPr>
        </p:nvGraphicFramePr>
        <p:xfrm>
          <a:off x="6175424" y="2884805"/>
          <a:ext cx="3356736" cy="1854200"/>
        </p:xfrm>
        <a:graphic>
          <a:graphicData uri="http://schemas.openxmlformats.org/drawingml/2006/table">
            <a:tbl>
              <a:tblPr firstRow="1" bandRow="1">
                <a:tableStyleId>{073A0DAA-6AF3-43AB-8588-CEC1D06C72B9}</a:tableStyleId>
              </a:tblPr>
              <a:tblGrid>
                <a:gridCol w="2092276">
                  <a:extLst>
                    <a:ext uri="{9D8B030D-6E8A-4147-A177-3AD203B41FA5}">
                      <a16:colId xmlns:a16="http://schemas.microsoft.com/office/drawing/2014/main" val="1281356165"/>
                    </a:ext>
                  </a:extLst>
                </a:gridCol>
                <a:gridCol w="1264460">
                  <a:extLst>
                    <a:ext uri="{9D8B030D-6E8A-4147-A177-3AD203B41FA5}">
                      <a16:colId xmlns:a16="http://schemas.microsoft.com/office/drawing/2014/main" val="1477720474"/>
                    </a:ext>
                  </a:extLst>
                </a:gridCol>
              </a:tblGrid>
              <a:tr h="370840">
                <a:tc>
                  <a:txBody>
                    <a:bodyPr/>
                    <a:lstStyle/>
                    <a:p>
                      <a:pPr algn="ctr"/>
                      <a:r>
                        <a:rPr lang="en-US" sz="1200" b="1" dirty="0">
                          <a:solidFill>
                            <a:schemeClr val="bg1"/>
                          </a:solidFill>
                          <a:latin typeface="Arial Nova" panose="020B0504020202020204" pitchFamily="34" charset="0"/>
                        </a:rPr>
                        <a:t>Academies 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Board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lvl="1" algn="l"/>
                      <a:r>
                        <a:rPr lang="en-US" sz="1200" b="0" dirty="0">
                          <a:solidFill>
                            <a:schemeClr val="tx1"/>
                          </a:solidFill>
                          <a:latin typeface="Arial Nova" panose="020B0504020202020204" pitchFamily="34" charset="0"/>
                        </a:rPr>
                        <a:t>Academy 1 – AOE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rowSpan="4">
                  <a:txBody>
                    <a:bodyPr/>
                    <a:lstStyle/>
                    <a:p>
                      <a:pPr algn="ctr"/>
                      <a:r>
                        <a:rPr lang="en-US" sz="1200" b="0" dirty="0">
                          <a:solidFill>
                            <a:schemeClr val="tx1"/>
                          </a:solidFill>
                          <a:latin typeface="Arial Nova" panose="020B0504020202020204" pitchFamily="34" charset="0"/>
                        </a:rPr>
                        <a:t>High School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370840">
                <a:tc>
                  <a:txBody>
                    <a:bodyPr/>
                    <a:lstStyle/>
                    <a:p>
                      <a:pPr lvl="1" algn="l"/>
                      <a:r>
                        <a:rPr lang="en-US" sz="1200" b="0" dirty="0">
                          <a:solidFill>
                            <a:schemeClr val="tx1"/>
                          </a:solidFill>
                          <a:latin typeface="Arial Nova" panose="020B0504020202020204" pitchFamily="34" charset="0"/>
                        </a:rPr>
                        <a:t>Academy 2 – AOF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r h="370840">
                <a:tc>
                  <a:txBody>
                    <a:bodyPr/>
                    <a:lstStyle/>
                    <a:p>
                      <a:pPr lvl="1" algn="l"/>
                      <a:r>
                        <a:rPr lang="en-US" sz="1200" b="0" dirty="0">
                          <a:solidFill>
                            <a:schemeClr val="tx1"/>
                          </a:solidFill>
                          <a:latin typeface="Arial Nova" panose="020B0504020202020204" pitchFamily="34" charset="0"/>
                        </a:rPr>
                        <a:t>Academy 3 – AOHS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652960511"/>
                  </a:ext>
                </a:extLst>
              </a:tr>
              <a:tr h="370840">
                <a:tc>
                  <a:txBody>
                    <a:bodyPr/>
                    <a:lstStyle/>
                    <a:p>
                      <a:pPr lvl="1" algn="l"/>
                      <a:r>
                        <a:rPr lang="en-US" sz="1200" b="0" dirty="0">
                          <a:solidFill>
                            <a:schemeClr val="tx1"/>
                          </a:solidFill>
                          <a:latin typeface="Arial Nova" panose="020B0504020202020204" pitchFamily="34" charset="0"/>
                        </a:rPr>
                        <a:t>Academy 4 - AOIT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474940254"/>
                  </a:ext>
                </a:extLst>
              </a:tr>
            </a:tbl>
          </a:graphicData>
        </a:graphic>
      </p:graphicFrame>
      <p:cxnSp>
        <p:nvCxnSpPr>
          <p:cNvPr id="68" name="Straight Arrow Connector 67">
            <a:extLst>
              <a:ext uri="{FF2B5EF4-FFF2-40B4-BE49-F238E27FC236}">
                <a16:creationId xmlns:a16="http://schemas.microsoft.com/office/drawing/2014/main" id="{8C1F895F-0543-478C-A672-42F6310CBD76}"/>
              </a:ext>
            </a:extLst>
          </p:cNvPr>
          <p:cNvCxnSpPr>
            <a:cxnSpLocks/>
          </p:cNvCxnSpPr>
          <p:nvPr/>
        </p:nvCxnSpPr>
        <p:spPr>
          <a:xfrm>
            <a:off x="7733326" y="1984222"/>
            <a:ext cx="0" cy="191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649F615-F762-4275-9B87-D204FAF4C728}"/>
              </a:ext>
            </a:extLst>
          </p:cNvPr>
          <p:cNvCxnSpPr>
            <a:cxnSpLocks/>
          </p:cNvCxnSpPr>
          <p:nvPr/>
        </p:nvCxnSpPr>
        <p:spPr>
          <a:xfrm>
            <a:off x="2900361" y="4600827"/>
            <a:ext cx="0" cy="3724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32">
            <a:extLst>
              <a:ext uri="{FF2B5EF4-FFF2-40B4-BE49-F238E27FC236}">
                <a16:creationId xmlns:a16="http://schemas.microsoft.com/office/drawing/2014/main" id="{C497113D-4B9C-6A87-DA85-E84F705DAA89}"/>
              </a:ext>
            </a:extLst>
          </p:cNvPr>
          <p:cNvGraphicFramePr>
            <a:graphicFrameLocks noGrp="1"/>
          </p:cNvGraphicFramePr>
          <p:nvPr>
            <p:extLst>
              <p:ext uri="{D42A27DB-BD31-4B8C-83A1-F6EECF244321}">
                <p14:modId xmlns:p14="http://schemas.microsoft.com/office/powerpoint/2010/main" val="3162465514"/>
              </p:ext>
            </p:extLst>
          </p:nvPr>
        </p:nvGraphicFramePr>
        <p:xfrm>
          <a:off x="476901" y="5348834"/>
          <a:ext cx="2754428" cy="2072640"/>
        </p:xfrm>
        <a:graphic>
          <a:graphicData uri="http://schemas.openxmlformats.org/drawingml/2006/table">
            <a:tbl>
              <a:tblPr firstRow="1" bandRow="1">
                <a:tableStyleId>{073A0DAA-6AF3-43AB-8588-CEC1D06C72B9}</a:tableStyleId>
              </a:tblPr>
              <a:tblGrid>
                <a:gridCol w="1541800">
                  <a:extLst>
                    <a:ext uri="{9D8B030D-6E8A-4147-A177-3AD203B41FA5}">
                      <a16:colId xmlns:a16="http://schemas.microsoft.com/office/drawing/2014/main" val="1281356165"/>
                    </a:ext>
                  </a:extLst>
                </a:gridCol>
                <a:gridCol w="1212628">
                  <a:extLst>
                    <a:ext uri="{9D8B030D-6E8A-4147-A177-3AD203B41FA5}">
                      <a16:colId xmlns:a16="http://schemas.microsoft.com/office/drawing/2014/main" val="1477720474"/>
                    </a:ext>
                  </a:extLst>
                </a:gridCol>
              </a:tblGrid>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4109139388"/>
                  </a:ext>
                </a:extLst>
              </a:tr>
              <a:tr h="228600">
                <a:tc>
                  <a:txBody>
                    <a:bodyPr/>
                    <a:lstStyle/>
                    <a:p>
                      <a:pPr algn="l"/>
                      <a:r>
                        <a:rPr lang="en-US" sz="1100" b="0" dirty="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710000746"/>
                  </a:ext>
                </a:extLst>
              </a:tr>
              <a:tr h="228600">
                <a:tc>
                  <a:txBody>
                    <a:bodyPr/>
                    <a:lstStyle/>
                    <a:p>
                      <a:pPr algn="l"/>
                      <a:r>
                        <a:rPr lang="en-US" sz="1100" b="0" dirty="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341384554"/>
                  </a:ext>
                </a:extLst>
              </a:tr>
              <a:tr h="228600">
                <a:tc>
                  <a:txBody>
                    <a:bodyPr/>
                    <a:lstStyle/>
                    <a:p>
                      <a:pPr algn="l"/>
                      <a:r>
                        <a:rPr lang="en-US" sz="1100" b="0" dirty="0">
                          <a:solidFill>
                            <a:schemeClr val="tx1"/>
                          </a:solidFill>
                          <a:latin typeface="Arial Nova" panose="020B0504020202020204" pitchFamily="34" charset="0"/>
                        </a:rPr>
                        <a:t>Chair/Co-Chair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747023732"/>
                  </a:ext>
                </a:extLst>
              </a:tr>
              <a:tr h="228600">
                <a:tc>
                  <a:txBody>
                    <a:bodyPr/>
                    <a:lstStyle/>
                    <a:p>
                      <a:pPr algn="l"/>
                      <a:r>
                        <a:rPr lang="en-US" sz="1100" b="0" dirty="0">
                          <a:solidFill>
                            <a:schemeClr val="tx1"/>
                          </a:solidFill>
                          <a:latin typeface="Arial Nova" panose="020B0504020202020204" pitchFamily="34" charset="0"/>
                        </a:rPr>
                        <a:t>NAF Alumni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34638019"/>
                  </a:ext>
                </a:extLst>
              </a:tr>
              <a:tr h="228600">
                <a:tc>
                  <a:txBody>
                    <a:bodyPr/>
                    <a:lstStyle/>
                    <a:p>
                      <a:pPr algn="l"/>
                      <a:r>
                        <a:rPr lang="en-US" sz="1100" b="0" dirty="0">
                          <a:solidFill>
                            <a:schemeClr val="tx1"/>
                          </a:solidFill>
                          <a:latin typeface="Arial Nova" panose="020B0504020202020204" pitchFamily="34" charset="0"/>
                        </a:rPr>
                        <a:t>NAF Parent/Guardian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878877304"/>
                  </a:ext>
                </a:extLst>
              </a:tr>
              <a:tr h="228600">
                <a:tc>
                  <a:txBody>
                    <a:bodyPr/>
                    <a:lstStyle/>
                    <a:p>
                      <a:pPr algn="l"/>
                      <a:r>
                        <a:rPr lang="en-US" sz="1100" b="0" dirty="0">
                          <a:solidFill>
                            <a:schemeClr val="tx1"/>
                          </a:solidFill>
                          <a:latin typeface="Arial Nova" panose="020B0504020202020204" pitchFamily="34" charset="0"/>
                        </a:rPr>
                        <a:t>Virtual Member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875145247"/>
                  </a:ext>
                </a:extLst>
              </a:tr>
            </a:tbl>
          </a:graphicData>
        </a:graphic>
      </p:graphicFrame>
      <p:graphicFrame>
        <p:nvGraphicFramePr>
          <p:cNvPr id="5" name="Table 32">
            <a:extLst>
              <a:ext uri="{FF2B5EF4-FFF2-40B4-BE49-F238E27FC236}">
                <a16:creationId xmlns:a16="http://schemas.microsoft.com/office/drawing/2014/main" id="{8EE8F1DC-C317-E03E-8A54-2BEC378DB4D5}"/>
              </a:ext>
            </a:extLst>
          </p:cNvPr>
          <p:cNvGraphicFramePr>
            <a:graphicFrameLocks noGrp="1"/>
          </p:cNvGraphicFramePr>
          <p:nvPr>
            <p:extLst>
              <p:ext uri="{D42A27DB-BD31-4B8C-83A1-F6EECF244321}">
                <p14:modId xmlns:p14="http://schemas.microsoft.com/office/powerpoint/2010/main" val="512687585"/>
              </p:ext>
            </p:extLst>
          </p:nvPr>
        </p:nvGraphicFramePr>
        <p:xfrm>
          <a:off x="3231329" y="5348834"/>
          <a:ext cx="3693346" cy="1371600"/>
        </p:xfrm>
        <a:graphic>
          <a:graphicData uri="http://schemas.openxmlformats.org/drawingml/2006/table">
            <a:tbl>
              <a:tblPr firstRow="1" bandRow="1">
                <a:tableStyleId>{073A0DAA-6AF3-43AB-8588-CEC1D06C72B9}</a:tableStyleId>
              </a:tblPr>
              <a:tblGrid>
                <a:gridCol w="895422">
                  <a:extLst>
                    <a:ext uri="{9D8B030D-6E8A-4147-A177-3AD203B41FA5}">
                      <a16:colId xmlns:a16="http://schemas.microsoft.com/office/drawing/2014/main" val="1281356165"/>
                    </a:ext>
                  </a:extLst>
                </a:gridCol>
                <a:gridCol w="1607186">
                  <a:extLst>
                    <a:ext uri="{9D8B030D-6E8A-4147-A177-3AD203B41FA5}">
                      <a16:colId xmlns:a16="http://schemas.microsoft.com/office/drawing/2014/main" val="1477720474"/>
                    </a:ext>
                  </a:extLst>
                </a:gridCol>
                <a:gridCol w="1190738">
                  <a:extLst>
                    <a:ext uri="{9D8B030D-6E8A-4147-A177-3AD203B41FA5}">
                      <a16:colId xmlns:a16="http://schemas.microsoft.com/office/drawing/2014/main" val="1001297353"/>
                    </a:ext>
                  </a:extLst>
                </a:gridCol>
              </a:tblGrid>
              <a:tr h="0">
                <a:tc>
                  <a:txBody>
                    <a:bodyPr/>
                    <a:lstStyle/>
                    <a:p>
                      <a:pPr algn="l"/>
                      <a:r>
                        <a:rPr lang="en-US" sz="1100" b="0" dirty="0">
                          <a:solidFill>
                            <a:schemeClr val="tx1"/>
                          </a:solidFill>
                          <a:latin typeface="Arial Nova" panose="020B0504020202020204" pitchFamily="34" charset="0"/>
                        </a:rPr>
                        <a:t>Org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hMerge="1">
                  <a:txBody>
                    <a:bodyPr/>
                    <a:lstStyle/>
                    <a:p>
                      <a:pPr algn="ctr"/>
                      <a:endParaRPr lang="en-US" sz="1000" b="0">
                        <a:solidFill>
                          <a:schemeClr val="tx1"/>
                        </a:solidFill>
                        <a:latin typeface="Arial Nova" panose="020B0504020202020204" pitchFamily="34" charset="0"/>
                      </a:endParaRPr>
                    </a:p>
                  </a:txBody>
                  <a:tcPr anchor="ctr">
                    <a:solidFill>
                      <a:srgbClr val="E7E7E7"/>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Job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hMerge="1">
                  <a:txBody>
                    <a:bodyPr/>
                    <a:lstStyle/>
                    <a:p>
                      <a:pPr algn="ctr"/>
                      <a:endParaRPr lang="en-US" sz="1000" b="0">
                        <a:solidFill>
                          <a:schemeClr val="tx1"/>
                        </a:solidFill>
                        <a:latin typeface="Arial Nova" panose="020B0504020202020204" pitchFamily="34" charset="0"/>
                      </a:endParaRPr>
                    </a:p>
                  </a:txBody>
                  <a:tcPr anchor="ctr">
                    <a:solidFill>
                      <a:srgbClr val="E7E7E7"/>
                    </a:solidFill>
                  </a:tcPr>
                </a:tc>
                <a:extLst>
                  <a:ext uri="{0D108BD9-81ED-4DB2-BD59-A6C34878D82A}">
                    <a16:rowId xmlns:a16="http://schemas.microsoft.com/office/drawing/2014/main" val="4109139388"/>
                  </a:ext>
                </a:extLst>
              </a:tr>
              <a:tr h="228600">
                <a:tc>
                  <a:txBody>
                    <a:bodyPr/>
                    <a:lstStyle/>
                    <a:p>
                      <a:pPr algn="l"/>
                      <a:r>
                        <a:rPr lang="en-US" sz="1100" b="0" dirty="0">
                          <a:solidFill>
                            <a:schemeClr val="tx1"/>
                          </a:solidFill>
                          <a:latin typeface="Arial Nova" panose="020B0504020202020204" pitchFamily="34" charset="0"/>
                        </a:rPr>
                        <a:t>Org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171450" lvl="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Academy                    </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Business/Industry</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Government/Civic</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High School</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Higher Education</a:t>
                      </a: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Individual</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Non-Profit</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Other</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School District</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State</a:t>
                      </a: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bl>
          </a:graphicData>
        </a:graphic>
      </p:graphicFrame>
      <p:pic>
        <p:nvPicPr>
          <p:cNvPr id="7" name="Picture 6">
            <a:extLst>
              <a:ext uri="{FF2B5EF4-FFF2-40B4-BE49-F238E27FC236}">
                <a16:creationId xmlns:a16="http://schemas.microsoft.com/office/drawing/2014/main" id="{2C4F974A-D760-EEC5-0F8F-1BCC42A5A3FD}"/>
              </a:ext>
            </a:extLst>
          </p:cNvPr>
          <p:cNvPicPr>
            <a:picLocks noChangeAspect="1"/>
          </p:cNvPicPr>
          <p:nvPr/>
        </p:nvPicPr>
        <p:blipFill>
          <a:blip r:embed="rId4"/>
          <a:stretch>
            <a:fillRect/>
          </a:stretch>
        </p:blipFill>
        <p:spPr>
          <a:xfrm>
            <a:off x="467375" y="2219326"/>
            <a:ext cx="9086007" cy="541682"/>
          </a:xfrm>
          <a:prstGeom prst="rect">
            <a:avLst/>
          </a:prstGeom>
        </p:spPr>
      </p:pic>
      <p:pic>
        <p:nvPicPr>
          <p:cNvPr id="13" name="Picture 12">
            <a:extLst>
              <a:ext uri="{FF2B5EF4-FFF2-40B4-BE49-F238E27FC236}">
                <a16:creationId xmlns:a16="http://schemas.microsoft.com/office/drawing/2014/main" id="{1897C0E0-78A0-3B59-D397-EBCAAA6BDE8B}"/>
              </a:ext>
            </a:extLst>
          </p:cNvPr>
          <p:cNvPicPr>
            <a:picLocks noChangeAspect="1"/>
          </p:cNvPicPr>
          <p:nvPr/>
        </p:nvPicPr>
        <p:blipFill rotWithShape="1">
          <a:blip r:embed="rId5"/>
          <a:srcRect b="11621"/>
          <a:stretch/>
        </p:blipFill>
        <p:spPr>
          <a:xfrm>
            <a:off x="609324" y="2251566"/>
            <a:ext cx="2362530" cy="463059"/>
          </a:xfrm>
          <a:prstGeom prst="rect">
            <a:avLst/>
          </a:prstGeom>
        </p:spPr>
      </p:pic>
      <p:pic>
        <p:nvPicPr>
          <p:cNvPr id="16" name="Picture 15">
            <a:extLst>
              <a:ext uri="{FF2B5EF4-FFF2-40B4-BE49-F238E27FC236}">
                <a16:creationId xmlns:a16="http://schemas.microsoft.com/office/drawing/2014/main" id="{3575D191-0549-3838-92E8-85B7735BFCF2}"/>
              </a:ext>
            </a:extLst>
          </p:cNvPr>
          <p:cNvPicPr>
            <a:picLocks noChangeAspect="1"/>
          </p:cNvPicPr>
          <p:nvPr/>
        </p:nvPicPr>
        <p:blipFill rotWithShape="1">
          <a:blip r:embed="rId6"/>
          <a:srcRect b="12011"/>
          <a:stretch/>
        </p:blipFill>
        <p:spPr>
          <a:xfrm>
            <a:off x="6504422" y="2224104"/>
            <a:ext cx="2572109" cy="494545"/>
          </a:xfrm>
          <a:prstGeom prst="rect">
            <a:avLst/>
          </a:prstGeom>
        </p:spPr>
      </p:pic>
      <p:pic>
        <p:nvPicPr>
          <p:cNvPr id="19" name="Picture 18">
            <a:extLst>
              <a:ext uri="{FF2B5EF4-FFF2-40B4-BE49-F238E27FC236}">
                <a16:creationId xmlns:a16="http://schemas.microsoft.com/office/drawing/2014/main" id="{DC115EA8-00D3-1AEE-CCA2-79CD23DF72D1}"/>
              </a:ext>
            </a:extLst>
          </p:cNvPr>
          <p:cNvPicPr>
            <a:picLocks noChangeAspect="1"/>
          </p:cNvPicPr>
          <p:nvPr/>
        </p:nvPicPr>
        <p:blipFill>
          <a:blip r:embed="rId7"/>
          <a:stretch>
            <a:fillRect/>
          </a:stretch>
        </p:blipFill>
        <p:spPr>
          <a:xfrm>
            <a:off x="2752779" y="3296147"/>
            <a:ext cx="288036" cy="274320"/>
          </a:xfrm>
          <a:prstGeom prst="rect">
            <a:avLst/>
          </a:prstGeom>
        </p:spPr>
      </p:pic>
      <p:pic>
        <p:nvPicPr>
          <p:cNvPr id="20" name="Picture 19">
            <a:extLst>
              <a:ext uri="{FF2B5EF4-FFF2-40B4-BE49-F238E27FC236}">
                <a16:creationId xmlns:a16="http://schemas.microsoft.com/office/drawing/2014/main" id="{687E0619-7527-AE98-0B39-AC0BAE4B88B5}"/>
              </a:ext>
            </a:extLst>
          </p:cNvPr>
          <p:cNvPicPr>
            <a:picLocks noChangeAspect="1"/>
          </p:cNvPicPr>
          <p:nvPr/>
        </p:nvPicPr>
        <p:blipFill>
          <a:blip r:embed="rId7"/>
          <a:stretch>
            <a:fillRect/>
          </a:stretch>
        </p:blipFill>
        <p:spPr>
          <a:xfrm>
            <a:off x="2752779" y="3658097"/>
            <a:ext cx="288036" cy="274320"/>
          </a:xfrm>
          <a:prstGeom prst="rect">
            <a:avLst/>
          </a:prstGeom>
        </p:spPr>
      </p:pic>
      <p:pic>
        <p:nvPicPr>
          <p:cNvPr id="21" name="Picture 20">
            <a:extLst>
              <a:ext uri="{FF2B5EF4-FFF2-40B4-BE49-F238E27FC236}">
                <a16:creationId xmlns:a16="http://schemas.microsoft.com/office/drawing/2014/main" id="{75CFD517-A0FF-DB7E-94C9-BE347B24F0A2}"/>
              </a:ext>
            </a:extLst>
          </p:cNvPr>
          <p:cNvPicPr>
            <a:picLocks noChangeAspect="1"/>
          </p:cNvPicPr>
          <p:nvPr/>
        </p:nvPicPr>
        <p:blipFill>
          <a:blip r:embed="rId7"/>
          <a:stretch>
            <a:fillRect/>
          </a:stretch>
        </p:blipFill>
        <p:spPr>
          <a:xfrm>
            <a:off x="2752779" y="4029572"/>
            <a:ext cx="288036" cy="274320"/>
          </a:xfrm>
          <a:prstGeom prst="rect">
            <a:avLst/>
          </a:prstGeom>
        </p:spPr>
      </p:pic>
      <p:pic>
        <p:nvPicPr>
          <p:cNvPr id="24" name="Picture 23">
            <a:extLst>
              <a:ext uri="{FF2B5EF4-FFF2-40B4-BE49-F238E27FC236}">
                <a16:creationId xmlns:a16="http://schemas.microsoft.com/office/drawing/2014/main" id="{933001A5-47C2-FD82-3504-EB879B647744}"/>
              </a:ext>
            </a:extLst>
          </p:cNvPr>
          <p:cNvPicPr>
            <a:picLocks noChangeAspect="1"/>
          </p:cNvPicPr>
          <p:nvPr/>
        </p:nvPicPr>
        <p:blipFill>
          <a:blip r:embed="rId7"/>
          <a:stretch>
            <a:fillRect/>
          </a:stretch>
        </p:blipFill>
        <p:spPr>
          <a:xfrm>
            <a:off x="2752779" y="4391522"/>
            <a:ext cx="288036" cy="274320"/>
          </a:xfrm>
          <a:prstGeom prst="rect">
            <a:avLst/>
          </a:prstGeom>
        </p:spPr>
      </p:pic>
      <p:pic>
        <p:nvPicPr>
          <p:cNvPr id="25" name="Picture 24">
            <a:extLst>
              <a:ext uri="{FF2B5EF4-FFF2-40B4-BE49-F238E27FC236}">
                <a16:creationId xmlns:a16="http://schemas.microsoft.com/office/drawing/2014/main" id="{511752B9-3ACE-8B8B-5A8A-43D2AF463B80}"/>
              </a:ext>
            </a:extLst>
          </p:cNvPr>
          <p:cNvPicPr>
            <a:picLocks noChangeAspect="1"/>
          </p:cNvPicPr>
          <p:nvPr/>
        </p:nvPicPr>
        <p:blipFill>
          <a:blip r:embed="rId7"/>
          <a:stretch>
            <a:fillRect/>
          </a:stretch>
        </p:blipFill>
        <p:spPr>
          <a:xfrm>
            <a:off x="4485047" y="4970859"/>
            <a:ext cx="288036" cy="274320"/>
          </a:xfrm>
          <a:prstGeom prst="rect">
            <a:avLst/>
          </a:prstGeom>
        </p:spPr>
      </p:pic>
      <p:sp>
        <p:nvSpPr>
          <p:cNvPr id="34" name="Rectangle 33">
            <a:extLst>
              <a:ext uri="{FF2B5EF4-FFF2-40B4-BE49-F238E27FC236}">
                <a16:creationId xmlns:a16="http://schemas.microsoft.com/office/drawing/2014/main" id="{BA3939FD-255C-9E37-4885-296A460089F0}"/>
              </a:ext>
            </a:extLst>
          </p:cNvPr>
          <p:cNvSpPr/>
          <p:nvPr/>
        </p:nvSpPr>
        <p:spPr>
          <a:xfrm rot="20655666">
            <a:off x="7292702" y="5234281"/>
            <a:ext cx="2333793" cy="1963575"/>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8">
            <a:extLst>
              <a:ext uri="{FF2B5EF4-FFF2-40B4-BE49-F238E27FC236}">
                <a16:creationId xmlns:a16="http://schemas.microsoft.com/office/drawing/2014/main" id="{2ED49B7E-3D14-4C8E-8158-417C1231CBD2}"/>
              </a:ext>
            </a:extLst>
          </p:cNvPr>
          <p:cNvSpPr txBox="1"/>
          <p:nvPr/>
        </p:nvSpPr>
        <p:spPr>
          <a:xfrm rot="20671377">
            <a:off x="7292247" y="5250147"/>
            <a:ext cx="2230651" cy="18720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REMINDER: </a:t>
            </a:r>
            <a:br>
              <a:rPr lang="en-US" sz="1100" dirty="0">
                <a:effectLst/>
                <a:latin typeface="Tahoma" panose="020B0604030504040204" pitchFamily="34" charset="0"/>
                <a:ea typeface="Calibri" panose="020F0502020204030204" pitchFamily="34" charset="0"/>
                <a:cs typeface="Times New Roman" panose="02020603050405020304" pitchFamily="18" charset="0"/>
              </a:rPr>
            </a:br>
            <a:r>
              <a:rPr lang="en-US" sz="1050" dirty="0">
                <a:effectLst/>
                <a:latin typeface="Tahoma" panose="020B0604030504040204" pitchFamily="34" charset="0"/>
                <a:ea typeface="Calibri" panose="020F0502020204030204" pitchFamily="34" charset="0"/>
                <a:cs typeface="Times New Roman" panose="02020603050405020304" pitchFamily="18" charset="0"/>
              </a:rPr>
              <a:t>The AA threshold for Model or Distinguished requires that 80% or more of the AB members must represent business, industry, government, alumni, community, and postsecondary education leaders. </a:t>
            </a:r>
            <a:br>
              <a:rPr lang="en-US" sz="1100" dirty="0">
                <a:effectLst/>
                <a:latin typeface="Tahoma" panose="020B0604030504040204" pitchFamily="34" charset="0"/>
                <a:ea typeface="Calibri" panose="020F0502020204030204" pitchFamily="34" charset="0"/>
                <a:cs typeface="Times New Roman" panose="02020603050405020304" pitchFamily="18" charset="0"/>
              </a:rPr>
            </a:br>
            <a:br>
              <a:rPr lang="en-US" sz="300" dirty="0">
                <a:effectLst/>
                <a:latin typeface="Tahoma" panose="020B0604030504040204" pitchFamily="34" charset="0"/>
                <a:ea typeface="Calibri" panose="020F0502020204030204" pitchFamily="34" charset="0"/>
                <a:cs typeface="Times New Roman" panose="02020603050405020304" pitchFamily="18" charset="0"/>
              </a:rPr>
            </a:br>
            <a:r>
              <a:rPr lang="en-US" sz="900" dirty="0">
                <a:effectLst/>
                <a:latin typeface="Tahoma" panose="020B0604030504040204" pitchFamily="34" charset="0"/>
                <a:ea typeface="Calibri" panose="020F0502020204030204" pitchFamily="34" charset="0"/>
                <a:cs typeface="Times New Roman" panose="02020603050405020304" pitchFamily="18" charset="0"/>
              </a:rPr>
              <a:t>(Does not apply to academies within the </a:t>
            </a:r>
            <a:r>
              <a:rPr lang="en-US" sz="900" i="1" dirty="0">
                <a:effectLst/>
                <a:latin typeface="Tahoma" panose="020B0604030504040204" pitchFamily="34" charset="0"/>
                <a:ea typeface="Calibri" panose="020F0502020204030204" pitchFamily="34" charset="0"/>
                <a:cs typeface="Times New Roman" panose="02020603050405020304" pitchFamily="18" charset="0"/>
              </a:rPr>
              <a:t>Education</a:t>
            </a:r>
            <a:r>
              <a:rPr lang="en-US" sz="900" dirty="0">
                <a:effectLst/>
                <a:latin typeface="Tahoma" panose="020B0604030504040204" pitchFamily="34" charset="0"/>
                <a:ea typeface="Calibri" panose="020F0502020204030204" pitchFamily="34" charset="0"/>
                <a:cs typeface="Times New Roman" panose="02020603050405020304" pitchFamily="18" charset="0"/>
              </a:rPr>
              <a:t> Career Cluster.)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A7ACD5D-9DAE-6F6D-8FF7-A3AC226E248E}"/>
              </a:ext>
            </a:extLst>
          </p:cNvPr>
          <p:cNvSpPr txBox="1"/>
          <p:nvPr/>
        </p:nvSpPr>
        <p:spPr>
          <a:xfrm>
            <a:off x="3605761" y="2861250"/>
            <a:ext cx="2463093" cy="2246769"/>
          </a:xfrm>
          <a:prstGeom prst="rect">
            <a:avLst/>
          </a:prstGeom>
          <a:noFill/>
        </p:spPr>
        <p:txBody>
          <a:bodyPr wrap="square" rtlCol="0">
            <a:spAutoFit/>
          </a:bodyPr>
          <a:lstStyle/>
          <a:p>
            <a:r>
              <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rPr>
              <a:t>Data ADDED for 2023-2024:</a:t>
            </a:r>
          </a:p>
          <a:p>
            <a:endParaRPr lang="en-US" sz="800" b="1" dirty="0">
              <a:highlight>
                <a:srgbClr val="FFFF0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Is the board a 501(c)(3)?</a:t>
            </a:r>
            <a:br>
              <a:rPr lang="en-US" sz="1100" dirty="0">
                <a:highlight>
                  <a:srgbClr val="FFFF00"/>
                </a:highlight>
                <a:latin typeface="Tahoma" panose="020B0604030504040204" pitchFamily="34" charset="0"/>
                <a:ea typeface="Tahoma" panose="020B0604030504040204" pitchFamily="34" charset="0"/>
                <a:cs typeface="Tahoma" panose="020B0604030504040204" pitchFamily="34" charset="0"/>
              </a:rPr>
            </a:br>
            <a:r>
              <a:rPr lang="en-US" sz="1100" dirty="0">
                <a:highlight>
                  <a:srgbClr val="FFFF00"/>
                </a:highlight>
                <a:latin typeface="Tahoma" panose="020B0604030504040204" pitchFamily="34" charset="0"/>
                <a:ea typeface="Tahoma" panose="020B0604030504040204" pitchFamily="34" charset="0"/>
                <a:cs typeface="Tahoma" panose="020B0604030504040204" pitchFamily="34" charset="0"/>
              </a:rPr>
              <a:t> </a:t>
            </a: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Does the board only serve NAF students?</a:t>
            </a:r>
            <a:b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br>
            <a:endPar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What level is the board (district, high school, academy)?</a:t>
            </a:r>
          </a:p>
          <a:p>
            <a:endPar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Is the board member virtual, or a NAF parent/guardian?</a:t>
            </a:r>
          </a:p>
          <a:p>
            <a:endParaRPr lang="en-US" sz="1100" b="1" dirty="0">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13AB0ACF-0817-F475-C254-64C7B867D5CF}"/>
              </a:ext>
            </a:extLst>
          </p:cNvPr>
          <p:cNvSpPr txBox="1"/>
          <p:nvPr/>
        </p:nvSpPr>
        <p:spPr>
          <a:xfrm>
            <a:off x="3334306" y="6805806"/>
            <a:ext cx="3812908" cy="553998"/>
          </a:xfrm>
          <a:prstGeom prst="rect">
            <a:avLst/>
          </a:prstGeom>
          <a:noFill/>
        </p:spPr>
        <p:txBody>
          <a:bodyPr wrap="square" rtlCol="0">
            <a:spAutoFit/>
          </a:bodyPr>
          <a:lstStyle/>
          <a:p>
            <a:r>
              <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rPr>
              <a:t>Data REMOVED for 2023-2024:</a:t>
            </a:r>
          </a:p>
          <a:p>
            <a:endParaRPr lang="en-US" sz="800" b="1"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AB member street address &amp; zip no longer required</a:t>
            </a:r>
            <a:endPar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endParaRPr>
          </a:p>
        </p:txBody>
      </p:sp>
      <p:pic>
        <p:nvPicPr>
          <p:cNvPr id="37" name="Picture 36">
            <a:extLst>
              <a:ext uri="{FF2B5EF4-FFF2-40B4-BE49-F238E27FC236}">
                <a16:creationId xmlns:a16="http://schemas.microsoft.com/office/drawing/2014/main" id="{03F8533E-FCA9-2C32-1C52-BCCEC8852A9D}"/>
              </a:ext>
            </a:extLst>
          </p:cNvPr>
          <p:cNvPicPr>
            <a:picLocks noChangeAspect="1"/>
          </p:cNvPicPr>
          <p:nvPr/>
        </p:nvPicPr>
        <p:blipFill>
          <a:blip r:embed="rId8"/>
          <a:stretch>
            <a:fillRect/>
          </a:stretch>
        </p:blipFill>
        <p:spPr>
          <a:xfrm>
            <a:off x="710102" y="3332342"/>
            <a:ext cx="246184" cy="228600"/>
          </a:xfrm>
          <a:prstGeom prst="rect">
            <a:avLst/>
          </a:prstGeom>
        </p:spPr>
      </p:pic>
      <p:pic>
        <p:nvPicPr>
          <p:cNvPr id="40" name="Picture 39">
            <a:extLst>
              <a:ext uri="{FF2B5EF4-FFF2-40B4-BE49-F238E27FC236}">
                <a16:creationId xmlns:a16="http://schemas.microsoft.com/office/drawing/2014/main" id="{8D49A2A1-DFB4-59F6-7676-4FBE6C31D580}"/>
              </a:ext>
            </a:extLst>
          </p:cNvPr>
          <p:cNvPicPr>
            <a:picLocks noChangeAspect="1"/>
          </p:cNvPicPr>
          <p:nvPr/>
        </p:nvPicPr>
        <p:blipFill>
          <a:blip r:embed="rId8"/>
          <a:stretch>
            <a:fillRect/>
          </a:stretch>
        </p:blipFill>
        <p:spPr>
          <a:xfrm>
            <a:off x="710102" y="3694292"/>
            <a:ext cx="246184" cy="228600"/>
          </a:xfrm>
          <a:prstGeom prst="rect">
            <a:avLst/>
          </a:prstGeom>
        </p:spPr>
      </p:pic>
      <p:pic>
        <p:nvPicPr>
          <p:cNvPr id="41" name="Picture 40">
            <a:extLst>
              <a:ext uri="{FF2B5EF4-FFF2-40B4-BE49-F238E27FC236}">
                <a16:creationId xmlns:a16="http://schemas.microsoft.com/office/drawing/2014/main" id="{4ABE0452-3E37-056D-1159-D3B42265D93B}"/>
              </a:ext>
            </a:extLst>
          </p:cNvPr>
          <p:cNvPicPr>
            <a:picLocks noChangeAspect="1"/>
          </p:cNvPicPr>
          <p:nvPr/>
        </p:nvPicPr>
        <p:blipFill>
          <a:blip r:embed="rId8"/>
          <a:stretch>
            <a:fillRect/>
          </a:stretch>
        </p:blipFill>
        <p:spPr>
          <a:xfrm>
            <a:off x="710102" y="4065767"/>
            <a:ext cx="246184" cy="228600"/>
          </a:xfrm>
          <a:prstGeom prst="rect">
            <a:avLst/>
          </a:prstGeom>
        </p:spPr>
      </p:pic>
      <p:pic>
        <p:nvPicPr>
          <p:cNvPr id="43" name="Picture 42">
            <a:extLst>
              <a:ext uri="{FF2B5EF4-FFF2-40B4-BE49-F238E27FC236}">
                <a16:creationId xmlns:a16="http://schemas.microsoft.com/office/drawing/2014/main" id="{529835D0-1C69-20BB-3EC9-A0E36BB3BD9C}"/>
              </a:ext>
            </a:extLst>
          </p:cNvPr>
          <p:cNvPicPr>
            <a:picLocks noChangeAspect="1"/>
          </p:cNvPicPr>
          <p:nvPr/>
        </p:nvPicPr>
        <p:blipFill>
          <a:blip r:embed="rId8"/>
          <a:stretch>
            <a:fillRect/>
          </a:stretch>
        </p:blipFill>
        <p:spPr>
          <a:xfrm>
            <a:off x="6287468" y="3319298"/>
            <a:ext cx="246184" cy="228600"/>
          </a:xfrm>
          <a:prstGeom prst="rect">
            <a:avLst/>
          </a:prstGeom>
        </p:spPr>
      </p:pic>
      <p:pic>
        <p:nvPicPr>
          <p:cNvPr id="45" name="Picture 44">
            <a:extLst>
              <a:ext uri="{FF2B5EF4-FFF2-40B4-BE49-F238E27FC236}">
                <a16:creationId xmlns:a16="http://schemas.microsoft.com/office/drawing/2014/main" id="{47654F95-ED20-858D-2788-14A376D12478}"/>
              </a:ext>
            </a:extLst>
          </p:cNvPr>
          <p:cNvPicPr>
            <a:picLocks noChangeAspect="1"/>
          </p:cNvPicPr>
          <p:nvPr/>
        </p:nvPicPr>
        <p:blipFill>
          <a:blip r:embed="rId8"/>
          <a:stretch>
            <a:fillRect/>
          </a:stretch>
        </p:blipFill>
        <p:spPr>
          <a:xfrm>
            <a:off x="6287468" y="4439933"/>
            <a:ext cx="246184" cy="228600"/>
          </a:xfrm>
          <a:prstGeom prst="rect">
            <a:avLst/>
          </a:prstGeom>
        </p:spPr>
      </p:pic>
      <p:pic>
        <p:nvPicPr>
          <p:cNvPr id="47" name="Picture 46">
            <a:extLst>
              <a:ext uri="{FF2B5EF4-FFF2-40B4-BE49-F238E27FC236}">
                <a16:creationId xmlns:a16="http://schemas.microsoft.com/office/drawing/2014/main" id="{0409A7CA-6CAA-85C8-DAE3-43B6C969A869}"/>
              </a:ext>
            </a:extLst>
          </p:cNvPr>
          <p:cNvPicPr>
            <a:picLocks noChangeAspect="1"/>
          </p:cNvPicPr>
          <p:nvPr/>
        </p:nvPicPr>
        <p:blipFill>
          <a:blip r:embed="rId9"/>
          <a:stretch>
            <a:fillRect/>
          </a:stretch>
        </p:blipFill>
        <p:spPr>
          <a:xfrm>
            <a:off x="719627" y="4436519"/>
            <a:ext cx="228600" cy="228600"/>
          </a:xfrm>
          <a:prstGeom prst="rect">
            <a:avLst/>
          </a:prstGeom>
        </p:spPr>
      </p:pic>
      <p:pic>
        <p:nvPicPr>
          <p:cNvPr id="48" name="Picture 47">
            <a:extLst>
              <a:ext uri="{FF2B5EF4-FFF2-40B4-BE49-F238E27FC236}">
                <a16:creationId xmlns:a16="http://schemas.microsoft.com/office/drawing/2014/main" id="{11B6DAED-B906-406C-8F5D-7A537D72CE19}"/>
              </a:ext>
            </a:extLst>
          </p:cNvPr>
          <p:cNvPicPr>
            <a:picLocks noChangeAspect="1"/>
          </p:cNvPicPr>
          <p:nvPr/>
        </p:nvPicPr>
        <p:blipFill>
          <a:blip r:embed="rId9"/>
          <a:stretch>
            <a:fillRect/>
          </a:stretch>
        </p:blipFill>
        <p:spPr>
          <a:xfrm>
            <a:off x="6303071" y="3703411"/>
            <a:ext cx="228600" cy="228600"/>
          </a:xfrm>
          <a:prstGeom prst="rect">
            <a:avLst/>
          </a:prstGeom>
        </p:spPr>
      </p:pic>
      <p:pic>
        <p:nvPicPr>
          <p:cNvPr id="49" name="Picture 48">
            <a:extLst>
              <a:ext uri="{FF2B5EF4-FFF2-40B4-BE49-F238E27FC236}">
                <a16:creationId xmlns:a16="http://schemas.microsoft.com/office/drawing/2014/main" id="{AF6E88F2-FC42-84C9-2521-EE9A251B13CC}"/>
              </a:ext>
            </a:extLst>
          </p:cNvPr>
          <p:cNvPicPr>
            <a:picLocks noChangeAspect="1"/>
          </p:cNvPicPr>
          <p:nvPr/>
        </p:nvPicPr>
        <p:blipFill>
          <a:blip r:embed="rId9"/>
          <a:stretch>
            <a:fillRect/>
          </a:stretch>
        </p:blipFill>
        <p:spPr>
          <a:xfrm>
            <a:off x="6303071" y="4065767"/>
            <a:ext cx="228600" cy="228600"/>
          </a:xfrm>
          <a:prstGeom prst="rect">
            <a:avLst/>
          </a:prstGeom>
        </p:spPr>
      </p:pic>
    </p:spTree>
    <p:extLst>
      <p:ext uri="{BB962C8B-B14F-4D97-AF65-F5344CB8AC3E}">
        <p14:creationId xmlns:p14="http://schemas.microsoft.com/office/powerpoint/2010/main" val="34783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6: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Teachers</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015663"/>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the names and contact information for the 2023-2024 SY academy teachers. </a:t>
            </a:r>
            <a:r>
              <a:rPr lang="en-US" sz="1200" b="1" dirty="0">
                <a:latin typeface="Tahoma" panose="020B0604030504040204" pitchFamily="34" charset="0"/>
                <a:ea typeface="Tahoma" panose="020B0604030504040204" pitchFamily="34" charset="0"/>
                <a:cs typeface="Tahoma" panose="020B0604030504040204" pitchFamily="34" charset="0"/>
              </a:rPr>
              <a:t>Identified teachers gain access to </a:t>
            </a:r>
            <a:r>
              <a:rPr lang="en-US" sz="1200" b="1" dirty="0" err="1">
                <a:latin typeface="Tahoma" panose="020B0604030504040204" pitchFamily="34" charset="0"/>
                <a:ea typeface="Tahoma" panose="020B0604030504040204" pitchFamily="34" charset="0"/>
                <a:cs typeface="Tahoma" panose="020B0604030504040204" pitchFamily="34" charset="0"/>
              </a:rPr>
              <a:t>NAFTrack</a:t>
            </a:r>
            <a:r>
              <a:rPr lang="en-US" sz="1200" b="1" dirty="0">
                <a:latin typeface="Tahoma" panose="020B0604030504040204" pitchFamily="34" charset="0"/>
                <a:ea typeface="Tahoma" panose="020B0604030504040204" pitchFamily="34" charset="0"/>
                <a:cs typeface="Tahoma" panose="020B0604030504040204" pitchFamily="34" charset="0"/>
              </a:rPr>
              <a:t>. </a:t>
            </a:r>
          </a:p>
          <a:p>
            <a:endParaRPr lang="en-US" sz="1200" b="1"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Recommendation: </a:t>
            </a:r>
            <a:r>
              <a:rPr lang="en-US" sz="1200" dirty="0">
                <a:latin typeface="Tahoma" panose="020B0604030504040204" pitchFamily="34" charset="0"/>
                <a:ea typeface="Tahoma" panose="020B0604030504040204" pitchFamily="34" charset="0"/>
                <a:cs typeface="Tahoma" panose="020B0604030504040204" pitchFamily="34" charset="0"/>
              </a:rPr>
              <a:t>Use teachers’ official (school-assigned) email addresses.</a:t>
            </a:r>
          </a:p>
          <a:p>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35836" y="2026150"/>
            <a:ext cx="9038702"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Teachers who were active last year are displayed by default and can be reactivated by checking the box next to their name. </a:t>
            </a:r>
            <a:br>
              <a:rPr lang="en-US" sz="1200" dirty="0">
                <a:latin typeface="Tahoma" panose="020B0604030504040204" pitchFamily="34" charset="0"/>
                <a:ea typeface="Tahoma" panose="020B0604030504040204" pitchFamily="34" charset="0"/>
                <a:cs typeface="Tahoma" panose="020B0604030504040204" pitchFamily="34" charset="0"/>
              </a:rPr>
            </a:br>
            <a:br>
              <a:rPr lang="en-US" sz="1200" dirty="0">
                <a:latin typeface="Tahoma" panose="020B0604030504040204" pitchFamily="34" charset="0"/>
                <a:ea typeface="Tahoma" panose="020B0604030504040204" pitchFamily="34" charset="0"/>
                <a:cs typeface="Tahoma" panose="020B0604030504040204" pitchFamily="34" charset="0"/>
              </a:rPr>
            </a:br>
            <a:r>
              <a:rPr lang="en-US" sz="1200" dirty="0">
                <a:latin typeface="Tahoma" panose="020B0604030504040204" pitchFamily="34" charset="0"/>
                <a:ea typeface="Tahoma" panose="020B0604030504040204" pitchFamily="34" charset="0"/>
                <a:cs typeface="Tahoma" panose="020B0604030504040204" pitchFamily="34" charset="0"/>
              </a:rPr>
              <a:t>New teachers can be added using the              button.</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211411719"/>
              </p:ext>
            </p:extLst>
          </p:nvPr>
        </p:nvGraphicFramePr>
        <p:xfrm>
          <a:off x="1341826" y="2958424"/>
          <a:ext cx="7374747" cy="2966720"/>
        </p:xfrm>
        <a:graphic>
          <a:graphicData uri="http://schemas.openxmlformats.org/drawingml/2006/table">
            <a:tbl>
              <a:tblPr firstRow="1" bandRow="1">
                <a:tableStyleId>{073A0DAA-6AF3-43AB-8588-CEC1D06C72B9}</a:tableStyleId>
              </a:tblPr>
              <a:tblGrid>
                <a:gridCol w="990413">
                  <a:extLst>
                    <a:ext uri="{9D8B030D-6E8A-4147-A177-3AD203B41FA5}">
                      <a16:colId xmlns:a16="http://schemas.microsoft.com/office/drawing/2014/main" val="1281356165"/>
                    </a:ext>
                  </a:extLst>
                </a:gridCol>
                <a:gridCol w="2228850">
                  <a:extLst>
                    <a:ext uri="{9D8B030D-6E8A-4147-A177-3AD203B41FA5}">
                      <a16:colId xmlns:a16="http://schemas.microsoft.com/office/drawing/2014/main" val="2473807309"/>
                    </a:ext>
                  </a:extLst>
                </a:gridCol>
                <a:gridCol w="2124075">
                  <a:extLst>
                    <a:ext uri="{9D8B030D-6E8A-4147-A177-3AD203B41FA5}">
                      <a16:colId xmlns:a16="http://schemas.microsoft.com/office/drawing/2014/main" val="1477720474"/>
                    </a:ext>
                  </a:extLst>
                </a:gridCol>
                <a:gridCol w="2031409">
                  <a:extLst>
                    <a:ext uri="{9D8B030D-6E8A-4147-A177-3AD203B41FA5}">
                      <a16:colId xmlns:a16="http://schemas.microsoft.com/office/drawing/2014/main" val="3961974108"/>
                    </a:ext>
                  </a:extLst>
                </a:gridCol>
              </a:tblGrid>
              <a:tr h="370840">
                <a:tc>
                  <a:txBody>
                    <a:bodyPr/>
                    <a:lstStyle/>
                    <a:p>
                      <a:pPr algn="ctr"/>
                      <a:r>
                        <a:rPr lang="en-US" sz="1200" b="1" dirty="0">
                          <a:solidFill>
                            <a:schemeClr val="bg1"/>
                          </a:solidFill>
                          <a:latin typeface="Arial Nova" panose="020B0504020202020204" pitchFamily="34" charset="0"/>
                        </a:rPr>
                        <a:t>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First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Last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First Name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Last Name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First Name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Last Name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96209797"/>
                  </a:ext>
                </a:extLst>
              </a:tr>
              <a:tr h="370840">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82559786"/>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Last Name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89639987"/>
                  </a:ext>
                </a:extLst>
              </a:tr>
            </a:tbl>
          </a:graphicData>
        </a:graphic>
      </p:graphicFrame>
      <p:pic>
        <p:nvPicPr>
          <p:cNvPr id="4" name="Picture 3">
            <a:extLst>
              <a:ext uri="{FF2B5EF4-FFF2-40B4-BE49-F238E27FC236}">
                <a16:creationId xmlns:a16="http://schemas.microsoft.com/office/drawing/2014/main" id="{65170FF7-AC5D-1BA2-7235-7C802A134051}"/>
              </a:ext>
            </a:extLst>
          </p:cNvPr>
          <p:cNvPicPr>
            <a:picLocks noChangeAspect="1"/>
          </p:cNvPicPr>
          <p:nvPr/>
        </p:nvPicPr>
        <p:blipFill>
          <a:blip r:embed="rId3"/>
          <a:stretch>
            <a:fillRect/>
          </a:stretch>
        </p:blipFill>
        <p:spPr>
          <a:xfrm>
            <a:off x="1677368" y="3405023"/>
            <a:ext cx="246184" cy="228600"/>
          </a:xfrm>
          <a:prstGeom prst="rect">
            <a:avLst/>
          </a:prstGeom>
        </p:spPr>
      </p:pic>
      <p:pic>
        <p:nvPicPr>
          <p:cNvPr id="7" name="Picture 6">
            <a:extLst>
              <a:ext uri="{FF2B5EF4-FFF2-40B4-BE49-F238E27FC236}">
                <a16:creationId xmlns:a16="http://schemas.microsoft.com/office/drawing/2014/main" id="{D513FDF8-06E6-B45D-0D09-338302FB17B7}"/>
              </a:ext>
            </a:extLst>
          </p:cNvPr>
          <p:cNvPicPr>
            <a:picLocks noChangeAspect="1"/>
          </p:cNvPicPr>
          <p:nvPr/>
        </p:nvPicPr>
        <p:blipFill>
          <a:blip r:embed="rId4"/>
          <a:stretch>
            <a:fillRect/>
          </a:stretch>
        </p:blipFill>
        <p:spPr>
          <a:xfrm>
            <a:off x="1692971" y="5253364"/>
            <a:ext cx="228600" cy="228600"/>
          </a:xfrm>
          <a:prstGeom prst="rect">
            <a:avLst/>
          </a:prstGeom>
        </p:spPr>
      </p:pic>
      <p:pic>
        <p:nvPicPr>
          <p:cNvPr id="10" name="Picture 9">
            <a:extLst>
              <a:ext uri="{FF2B5EF4-FFF2-40B4-BE49-F238E27FC236}">
                <a16:creationId xmlns:a16="http://schemas.microsoft.com/office/drawing/2014/main" id="{1B3D8327-6E39-80F9-193B-3ACABB93BA25}"/>
              </a:ext>
            </a:extLst>
          </p:cNvPr>
          <p:cNvPicPr>
            <a:picLocks noChangeAspect="1"/>
          </p:cNvPicPr>
          <p:nvPr/>
        </p:nvPicPr>
        <p:blipFill>
          <a:blip r:embed="rId4"/>
          <a:stretch>
            <a:fillRect/>
          </a:stretch>
        </p:blipFill>
        <p:spPr>
          <a:xfrm>
            <a:off x="1692971" y="5625540"/>
            <a:ext cx="228600" cy="228600"/>
          </a:xfrm>
          <a:prstGeom prst="rect">
            <a:avLst/>
          </a:prstGeom>
        </p:spPr>
      </p:pic>
      <p:pic>
        <p:nvPicPr>
          <p:cNvPr id="12" name="Picture 11">
            <a:extLst>
              <a:ext uri="{FF2B5EF4-FFF2-40B4-BE49-F238E27FC236}">
                <a16:creationId xmlns:a16="http://schemas.microsoft.com/office/drawing/2014/main" id="{835FD81D-80F1-C7DF-3587-4D14D00247C8}"/>
              </a:ext>
            </a:extLst>
          </p:cNvPr>
          <p:cNvPicPr>
            <a:picLocks noChangeAspect="1"/>
          </p:cNvPicPr>
          <p:nvPr/>
        </p:nvPicPr>
        <p:blipFill>
          <a:blip r:embed="rId3"/>
          <a:stretch>
            <a:fillRect/>
          </a:stretch>
        </p:blipFill>
        <p:spPr>
          <a:xfrm>
            <a:off x="1684179" y="3777199"/>
            <a:ext cx="246184" cy="228600"/>
          </a:xfrm>
          <a:prstGeom prst="rect">
            <a:avLst/>
          </a:prstGeom>
        </p:spPr>
      </p:pic>
      <p:pic>
        <p:nvPicPr>
          <p:cNvPr id="13" name="Picture 12">
            <a:extLst>
              <a:ext uri="{FF2B5EF4-FFF2-40B4-BE49-F238E27FC236}">
                <a16:creationId xmlns:a16="http://schemas.microsoft.com/office/drawing/2014/main" id="{10C1E7B3-3FFA-38C3-AB33-8F555F49D849}"/>
              </a:ext>
            </a:extLst>
          </p:cNvPr>
          <p:cNvPicPr>
            <a:picLocks noChangeAspect="1"/>
          </p:cNvPicPr>
          <p:nvPr/>
        </p:nvPicPr>
        <p:blipFill>
          <a:blip r:embed="rId3"/>
          <a:stretch>
            <a:fillRect/>
          </a:stretch>
        </p:blipFill>
        <p:spPr>
          <a:xfrm>
            <a:off x="1675387" y="4143105"/>
            <a:ext cx="246184" cy="228600"/>
          </a:xfrm>
          <a:prstGeom prst="rect">
            <a:avLst/>
          </a:prstGeom>
        </p:spPr>
      </p:pic>
      <p:pic>
        <p:nvPicPr>
          <p:cNvPr id="14" name="Picture 13">
            <a:extLst>
              <a:ext uri="{FF2B5EF4-FFF2-40B4-BE49-F238E27FC236}">
                <a16:creationId xmlns:a16="http://schemas.microsoft.com/office/drawing/2014/main" id="{22C642B7-4872-C61F-834C-D179A329B231}"/>
              </a:ext>
            </a:extLst>
          </p:cNvPr>
          <p:cNvPicPr>
            <a:picLocks noChangeAspect="1"/>
          </p:cNvPicPr>
          <p:nvPr/>
        </p:nvPicPr>
        <p:blipFill>
          <a:blip r:embed="rId3"/>
          <a:stretch>
            <a:fillRect/>
          </a:stretch>
        </p:blipFill>
        <p:spPr>
          <a:xfrm>
            <a:off x="1684179" y="4509011"/>
            <a:ext cx="246184" cy="228600"/>
          </a:xfrm>
          <a:prstGeom prst="rect">
            <a:avLst/>
          </a:prstGeom>
        </p:spPr>
      </p:pic>
      <p:pic>
        <p:nvPicPr>
          <p:cNvPr id="15" name="Picture 14">
            <a:extLst>
              <a:ext uri="{FF2B5EF4-FFF2-40B4-BE49-F238E27FC236}">
                <a16:creationId xmlns:a16="http://schemas.microsoft.com/office/drawing/2014/main" id="{452572CF-8BBF-2F05-13D1-A8B613C9C65F}"/>
              </a:ext>
            </a:extLst>
          </p:cNvPr>
          <p:cNvPicPr>
            <a:picLocks noChangeAspect="1"/>
          </p:cNvPicPr>
          <p:nvPr/>
        </p:nvPicPr>
        <p:blipFill>
          <a:blip r:embed="rId3"/>
          <a:stretch>
            <a:fillRect/>
          </a:stretch>
        </p:blipFill>
        <p:spPr>
          <a:xfrm>
            <a:off x="1675387" y="4887458"/>
            <a:ext cx="246184" cy="228600"/>
          </a:xfrm>
          <a:prstGeom prst="rect">
            <a:avLst/>
          </a:prstGeom>
        </p:spPr>
      </p:pic>
      <p:pic>
        <p:nvPicPr>
          <p:cNvPr id="17" name="Picture 16">
            <a:extLst>
              <a:ext uri="{FF2B5EF4-FFF2-40B4-BE49-F238E27FC236}">
                <a16:creationId xmlns:a16="http://schemas.microsoft.com/office/drawing/2014/main" id="{701F5336-D35E-D368-C344-EA6937F65D3F}"/>
              </a:ext>
            </a:extLst>
          </p:cNvPr>
          <p:cNvPicPr>
            <a:picLocks noChangeAspect="1"/>
          </p:cNvPicPr>
          <p:nvPr/>
        </p:nvPicPr>
        <p:blipFill>
          <a:blip r:embed="rId5"/>
          <a:stretch>
            <a:fillRect/>
          </a:stretch>
        </p:blipFill>
        <p:spPr>
          <a:xfrm>
            <a:off x="3105097" y="2368365"/>
            <a:ext cx="613886" cy="276249"/>
          </a:xfrm>
          <a:prstGeom prst="rect">
            <a:avLst/>
          </a:prstGeom>
        </p:spPr>
      </p:pic>
    </p:spTree>
    <p:extLst>
      <p:ext uri="{BB962C8B-B14F-4D97-AF65-F5344CB8AC3E}">
        <p14:creationId xmlns:p14="http://schemas.microsoft.com/office/powerpoint/2010/main" val="379497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7: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Partnerships, Initiatives and Certifications</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 Partnerships, Initiatives and Certifications in effect for the 2023-2024 SY.</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1035727956"/>
              </p:ext>
            </p:extLst>
          </p:nvPr>
        </p:nvGraphicFramePr>
        <p:xfrm>
          <a:off x="435837" y="1257300"/>
          <a:ext cx="2726464" cy="6184783"/>
        </p:xfrm>
        <a:graphic>
          <a:graphicData uri="http://schemas.openxmlformats.org/drawingml/2006/table">
            <a:tbl>
              <a:tblPr firstRow="1" bandRow="1">
                <a:tableStyleId>{073A0DAA-6AF3-43AB-8588-CEC1D06C72B9}</a:tableStyleId>
              </a:tblPr>
              <a:tblGrid>
                <a:gridCol w="2726464">
                  <a:extLst>
                    <a:ext uri="{9D8B030D-6E8A-4147-A177-3AD203B41FA5}">
                      <a16:colId xmlns:a16="http://schemas.microsoft.com/office/drawing/2014/main" val="2473807309"/>
                    </a:ext>
                  </a:extLst>
                </a:gridCol>
              </a:tblGrid>
              <a:tr h="393583">
                <a:tc>
                  <a:txBody>
                    <a:bodyPr/>
                    <a:lstStyle/>
                    <a:p>
                      <a:pPr algn="ctr"/>
                      <a:r>
                        <a:rPr lang="en-US" sz="1400" b="1" dirty="0">
                          <a:solidFill>
                            <a:schemeClr val="bg1"/>
                          </a:solidFill>
                          <a:latin typeface="Arial Nova" panose="020B0504020202020204" pitchFamily="34" charset="0"/>
                        </a:rPr>
                        <a:t>Partnerships and Initiatives</a:t>
                      </a:r>
                    </a:p>
                  </a:txBody>
                  <a:tcPr anchor="ctr">
                    <a:solidFill>
                      <a:srgbClr val="334155"/>
                    </a:solidFill>
                  </a:tcPr>
                </a:tc>
                <a:extLst>
                  <a:ext uri="{0D108BD9-81ED-4DB2-BD59-A6C34878D82A}">
                    <a16:rowId xmlns:a16="http://schemas.microsoft.com/office/drawing/2014/main" val="3159517954"/>
                  </a:ext>
                </a:extLst>
              </a:tr>
              <a:tr h="5440262">
                <a:tc>
                  <a:txBody>
                    <a:bodyPr/>
                    <a:lstStyle/>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3DE</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American Accounting Association (AAA)</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BPA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City Year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Code HS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Code.org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Communities in Schools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Connect ED/Linked Learning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CYBER.ORG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CyberPatriot</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DECA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DiscoverE</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FBLA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First Robotics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FIU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HOSA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INCubatoredu</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International Baccalaureate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Junior Achievement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Microsoft TEALS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NACME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NFTE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PLTW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ProStart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Road Trip Nation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SkillsUSA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SREB/High Schools that Work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Talent Development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Teach for America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Urban Alliance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VEX Robotics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Other ______________________</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None of the Above </a:t>
                      </a:r>
                    </a:p>
                  </a:txBody>
                  <a:tcPr>
                    <a:solidFill>
                      <a:srgbClr val="F1F5F9"/>
                    </a:solidFill>
                  </a:tcPr>
                </a:tc>
                <a:extLst>
                  <a:ext uri="{0D108BD9-81ED-4DB2-BD59-A6C34878D82A}">
                    <a16:rowId xmlns:a16="http://schemas.microsoft.com/office/drawing/2014/main" val="2400209794"/>
                  </a:ext>
                </a:extLst>
              </a:tr>
            </a:tbl>
          </a:graphicData>
        </a:graphic>
      </p:graphicFrame>
      <p:graphicFrame>
        <p:nvGraphicFramePr>
          <p:cNvPr id="20" name="Table 32">
            <a:extLst>
              <a:ext uri="{FF2B5EF4-FFF2-40B4-BE49-F238E27FC236}">
                <a16:creationId xmlns:a16="http://schemas.microsoft.com/office/drawing/2014/main" id="{11AF17FC-F1B1-4CDA-AE1B-CE8E27FFD065}"/>
              </a:ext>
            </a:extLst>
          </p:cNvPr>
          <p:cNvGraphicFramePr>
            <a:graphicFrameLocks noGrp="1"/>
          </p:cNvGraphicFramePr>
          <p:nvPr>
            <p:extLst>
              <p:ext uri="{D42A27DB-BD31-4B8C-83A1-F6EECF244321}">
                <p14:modId xmlns:p14="http://schemas.microsoft.com/office/powerpoint/2010/main" val="2551682350"/>
              </p:ext>
            </p:extLst>
          </p:nvPr>
        </p:nvGraphicFramePr>
        <p:xfrm>
          <a:off x="3367686" y="1252930"/>
          <a:ext cx="6254877" cy="5008235"/>
        </p:xfrm>
        <a:graphic>
          <a:graphicData uri="http://schemas.openxmlformats.org/drawingml/2006/table">
            <a:tbl>
              <a:tblPr firstRow="1" bandRow="1">
                <a:tableStyleId>{073A0DAA-6AF3-43AB-8588-CEC1D06C72B9}</a:tableStyleId>
              </a:tblPr>
              <a:tblGrid>
                <a:gridCol w="3118839">
                  <a:extLst>
                    <a:ext uri="{9D8B030D-6E8A-4147-A177-3AD203B41FA5}">
                      <a16:colId xmlns:a16="http://schemas.microsoft.com/office/drawing/2014/main" val="2473807309"/>
                    </a:ext>
                  </a:extLst>
                </a:gridCol>
                <a:gridCol w="3136038">
                  <a:extLst>
                    <a:ext uri="{9D8B030D-6E8A-4147-A177-3AD203B41FA5}">
                      <a16:colId xmlns:a16="http://schemas.microsoft.com/office/drawing/2014/main" val="4179366724"/>
                    </a:ext>
                  </a:extLst>
                </a:gridCol>
              </a:tblGrid>
              <a:tr h="390515">
                <a:tc gridSpan="2">
                  <a:txBody>
                    <a:bodyPr/>
                    <a:lstStyle/>
                    <a:p>
                      <a:pPr algn="ctr"/>
                      <a:r>
                        <a:rPr lang="en-US" sz="1400" b="1" dirty="0">
                          <a:solidFill>
                            <a:schemeClr val="bg1"/>
                          </a:solidFill>
                          <a:latin typeface="Arial Nova"/>
                        </a:rPr>
                        <a:t>Industry Certifications</a:t>
                      </a:r>
                    </a:p>
                  </a:txBody>
                  <a:tcPr anchor="ctr">
                    <a:solidFill>
                      <a:srgbClr val="334155"/>
                    </a:solidFill>
                  </a:tcPr>
                </a:tc>
                <a:tc hMerge="1">
                  <a:txBody>
                    <a:bodyPr/>
                    <a:lstStyle/>
                    <a:p>
                      <a:pPr algn="ctr"/>
                      <a:endParaRPr lang="en-US" sz="1400" b="1" dirty="0">
                        <a:solidFill>
                          <a:schemeClr val="bg1"/>
                        </a:solidFill>
                        <a:latin typeface="Arial Nova"/>
                      </a:endParaRPr>
                    </a:p>
                  </a:txBody>
                  <a:tcPr anchor="ctr">
                    <a:solidFill>
                      <a:srgbClr val="334155"/>
                    </a:solidFill>
                  </a:tcPr>
                </a:tc>
                <a:extLst>
                  <a:ext uri="{0D108BD9-81ED-4DB2-BD59-A6C34878D82A}">
                    <a16:rowId xmlns:a16="http://schemas.microsoft.com/office/drawing/2014/main" val="3159517954"/>
                  </a:ext>
                </a:extLst>
              </a:tr>
              <a:tr h="3677742">
                <a:tc>
                  <a:txBody>
                    <a:bodyPr/>
                    <a:lstStyle/>
                    <a:p>
                      <a:pPr marL="274320" indent="-274320" algn="l">
                        <a:buFont typeface="Wingdings" panose="05000000000000000000" pitchFamily="2" charset="2"/>
                        <a:buChar char="q"/>
                      </a:pPr>
                      <a:r>
                        <a:rPr lang="en-US" sz="1100" b="0" dirty="0">
                          <a:solidFill>
                            <a:schemeClr val="tx1"/>
                          </a:solidFill>
                          <a:latin typeface="Arial Nova"/>
                        </a:rPr>
                        <a:t>Adobe</a:t>
                      </a:r>
                    </a:p>
                    <a:p>
                      <a:pPr marL="274320" indent="-274320" algn="l">
                        <a:buFont typeface="Wingdings" panose="05000000000000000000" pitchFamily="2" charset="2"/>
                        <a:buChar char="q"/>
                      </a:pPr>
                      <a:r>
                        <a:rPr lang="en-US" sz="1100" b="0" dirty="0">
                          <a:solidFill>
                            <a:schemeClr val="tx1"/>
                          </a:solidFill>
                          <a:latin typeface="Arial Nova"/>
                        </a:rPr>
                        <a:t>Agricultural Biotechnology Specialist </a:t>
                      </a:r>
                    </a:p>
                    <a:p>
                      <a:pPr marL="274320" indent="-274320" algn="l">
                        <a:buFont typeface="Wingdings" panose="05000000000000000000" pitchFamily="2" charset="2"/>
                        <a:buChar char="q"/>
                      </a:pPr>
                      <a:r>
                        <a:rPr lang="en-US" sz="1100" b="0" dirty="0">
                          <a:solidFill>
                            <a:schemeClr val="tx1"/>
                          </a:solidFill>
                          <a:latin typeface="Arial Nova"/>
                        </a:rPr>
                        <a:t>AICPA </a:t>
                      </a:r>
                    </a:p>
                    <a:p>
                      <a:pPr marL="274320" indent="-274320" algn="l">
                        <a:buFont typeface="Wingdings" panose="05000000000000000000" pitchFamily="2" charset="2"/>
                        <a:buChar char="q"/>
                      </a:pPr>
                      <a:r>
                        <a:rPr lang="en-US" sz="1100" b="0" dirty="0">
                          <a:solidFill>
                            <a:schemeClr val="tx1"/>
                          </a:solidFill>
                          <a:latin typeface="Arial Nova"/>
                        </a:rPr>
                        <a:t>ArcGIS </a:t>
                      </a:r>
                    </a:p>
                    <a:p>
                      <a:pPr marL="274320" indent="-274320" algn="l">
                        <a:buFont typeface="Wingdings" panose="05000000000000000000" pitchFamily="2" charset="2"/>
                        <a:buChar char="q"/>
                      </a:pPr>
                      <a:r>
                        <a:rPr lang="en-US" sz="1100" b="0" dirty="0">
                          <a:solidFill>
                            <a:schemeClr val="tx1"/>
                          </a:solidFill>
                          <a:latin typeface="Arial Nova"/>
                        </a:rPr>
                        <a:t>Autodesk </a:t>
                      </a:r>
                    </a:p>
                    <a:p>
                      <a:pPr marL="274320" indent="-274320" algn="l">
                        <a:buFont typeface="Wingdings" panose="05000000000000000000" pitchFamily="2" charset="2"/>
                        <a:buChar char="q"/>
                      </a:pPr>
                      <a:r>
                        <a:rPr lang="en-US" sz="1100" b="0" dirty="0">
                          <a:solidFill>
                            <a:schemeClr val="tx1"/>
                          </a:solidFill>
                          <a:latin typeface="Arial Nova"/>
                        </a:rPr>
                        <a:t>Azure Fundamentals </a:t>
                      </a:r>
                    </a:p>
                    <a:p>
                      <a:pPr marL="274320" indent="-274320" algn="l">
                        <a:buFont typeface="Wingdings" panose="05000000000000000000" pitchFamily="2" charset="2"/>
                        <a:buChar char="q"/>
                      </a:pPr>
                      <a:r>
                        <a:rPr lang="en-US" sz="1100" b="0" dirty="0">
                          <a:solidFill>
                            <a:schemeClr val="tx1"/>
                          </a:solidFill>
                          <a:latin typeface="Arial Nova"/>
                        </a:rPr>
                        <a:t>BACE </a:t>
                      </a:r>
                    </a:p>
                    <a:p>
                      <a:pPr marL="274320" indent="-274320" algn="l">
                        <a:buFont typeface="Wingdings" panose="05000000000000000000" pitchFamily="2" charset="2"/>
                        <a:buChar char="q"/>
                      </a:pPr>
                      <a:r>
                        <a:rPr lang="en-US" sz="1100" b="0" dirty="0">
                          <a:solidFill>
                            <a:schemeClr val="tx1"/>
                          </a:solidFill>
                          <a:latin typeface="Arial Nova"/>
                        </a:rPr>
                        <a:t>CDA </a:t>
                      </a:r>
                    </a:p>
                    <a:p>
                      <a:pPr marL="274320" indent="-274320" algn="l">
                        <a:buFont typeface="Wingdings" panose="05000000000000000000" pitchFamily="2" charset="2"/>
                        <a:buChar char="q"/>
                      </a:pPr>
                      <a:r>
                        <a:rPr lang="en-US" sz="1100" b="0" dirty="0">
                          <a:solidFill>
                            <a:schemeClr val="tx1"/>
                          </a:solidFill>
                          <a:latin typeface="Arial Nova"/>
                        </a:rPr>
                        <a:t>Certified EKG Technician (CET) </a:t>
                      </a:r>
                    </a:p>
                    <a:p>
                      <a:pPr marL="274320" indent="-274320" algn="l">
                        <a:buFont typeface="Wingdings" panose="05000000000000000000" pitchFamily="2" charset="2"/>
                        <a:buChar char="q"/>
                      </a:pPr>
                      <a:r>
                        <a:rPr lang="en-US" sz="1100" b="0" dirty="0">
                          <a:solidFill>
                            <a:schemeClr val="tx1"/>
                          </a:solidFill>
                          <a:latin typeface="Arial Nova"/>
                        </a:rPr>
                        <a:t>Certified Hospitality and Tourism Management Professional (CHTMP) </a:t>
                      </a:r>
                    </a:p>
                    <a:p>
                      <a:pPr marL="274320" indent="-274320" algn="l">
                        <a:buFont typeface="Wingdings" panose="05000000000000000000" pitchFamily="2" charset="2"/>
                        <a:buChar char="q"/>
                      </a:pPr>
                      <a:r>
                        <a:rPr lang="en-US" sz="1100" b="0" dirty="0">
                          <a:solidFill>
                            <a:schemeClr val="tx1"/>
                          </a:solidFill>
                          <a:latin typeface="Arial Nova"/>
                        </a:rPr>
                        <a:t>Certified Nursing Assistant (CNA) </a:t>
                      </a:r>
                    </a:p>
                    <a:p>
                      <a:pPr marL="274320" indent="-274320" algn="l">
                        <a:buFont typeface="Wingdings" panose="05000000000000000000" pitchFamily="2" charset="2"/>
                        <a:buChar char="q"/>
                      </a:pPr>
                      <a:r>
                        <a:rPr lang="en-US" sz="1100" b="0" dirty="0">
                          <a:solidFill>
                            <a:schemeClr val="tx1"/>
                          </a:solidFill>
                          <a:latin typeface="Arial Nova"/>
                        </a:rPr>
                        <a:t>Certified Patient Care Technician (CPCT) </a:t>
                      </a:r>
                    </a:p>
                    <a:p>
                      <a:pPr marL="274320" indent="-274320" algn="l">
                        <a:buFont typeface="Wingdings" panose="05000000000000000000" pitchFamily="2" charset="2"/>
                        <a:buChar char="q"/>
                      </a:pPr>
                      <a:r>
                        <a:rPr lang="en-US" sz="1100" b="0" dirty="0">
                          <a:solidFill>
                            <a:schemeClr val="tx1"/>
                          </a:solidFill>
                          <a:latin typeface="Arial Nova"/>
                        </a:rPr>
                        <a:t>Certified Pharmacy Technician (</a:t>
                      </a:r>
                      <a:r>
                        <a:rPr lang="en-US" sz="1100" b="0" dirty="0" err="1">
                          <a:solidFill>
                            <a:schemeClr val="tx1"/>
                          </a:solidFill>
                          <a:latin typeface="Arial Nova"/>
                        </a:rPr>
                        <a:t>CPhT</a:t>
                      </a:r>
                      <a:r>
                        <a:rPr lang="en-US" sz="1100" b="0" dirty="0">
                          <a:solidFill>
                            <a:schemeClr val="tx1"/>
                          </a:solidFill>
                          <a:latin typeface="Arial Nova"/>
                        </a:rPr>
                        <a:t>) </a:t>
                      </a:r>
                    </a:p>
                    <a:p>
                      <a:pPr marL="274320" indent="-274320" algn="l">
                        <a:buFont typeface="Wingdings" panose="05000000000000000000" pitchFamily="2" charset="2"/>
                        <a:buChar char="q"/>
                      </a:pPr>
                      <a:r>
                        <a:rPr lang="en-US" sz="1100" b="0" dirty="0">
                          <a:solidFill>
                            <a:schemeClr val="tx1"/>
                          </a:solidFill>
                          <a:latin typeface="Arial Nova"/>
                        </a:rPr>
                        <a:t>Certified Veterinary Assistant (CVA) </a:t>
                      </a:r>
                    </a:p>
                    <a:p>
                      <a:pPr marL="274320" indent="-274320" algn="l">
                        <a:buFont typeface="Wingdings" panose="05000000000000000000" pitchFamily="2" charset="2"/>
                        <a:buChar char="q"/>
                      </a:pPr>
                      <a:r>
                        <a:rPr lang="en-US" sz="1100" b="0" dirty="0" err="1">
                          <a:solidFill>
                            <a:schemeClr val="tx1"/>
                          </a:solidFill>
                          <a:latin typeface="Arial Nova"/>
                        </a:rPr>
                        <a:t>Certiport</a:t>
                      </a:r>
                      <a:r>
                        <a:rPr lang="en-US" sz="1100" b="0" dirty="0">
                          <a:solidFill>
                            <a:schemeClr val="tx1"/>
                          </a:solidFill>
                          <a:latin typeface="Arial Nova"/>
                        </a:rPr>
                        <a:t> Communication Skills for Business </a:t>
                      </a:r>
                    </a:p>
                    <a:p>
                      <a:pPr marL="274320" indent="-274320" algn="l">
                        <a:buFont typeface="Wingdings" panose="05000000000000000000" pitchFamily="2" charset="2"/>
                        <a:buChar char="q"/>
                      </a:pPr>
                      <a:r>
                        <a:rPr lang="en-US" sz="1100" b="0" dirty="0" err="1">
                          <a:solidFill>
                            <a:schemeClr val="tx1"/>
                          </a:solidFill>
                          <a:latin typeface="Arial Nova"/>
                        </a:rPr>
                        <a:t>Certiport</a:t>
                      </a:r>
                      <a:r>
                        <a:rPr lang="en-US" sz="1100" b="0" dirty="0">
                          <a:solidFill>
                            <a:schemeClr val="tx1"/>
                          </a:solidFill>
                          <a:latin typeface="Arial Nova"/>
                        </a:rPr>
                        <a:t> Entrepreneurship &amp; Small Business </a:t>
                      </a:r>
                    </a:p>
                    <a:p>
                      <a:pPr marL="274320" indent="-274320" algn="l">
                        <a:buFont typeface="Wingdings" panose="05000000000000000000" pitchFamily="2" charset="2"/>
                        <a:buChar char="q"/>
                      </a:pPr>
                      <a:r>
                        <a:rPr lang="en-US" sz="1100" b="0" dirty="0">
                          <a:solidFill>
                            <a:schemeClr val="tx1"/>
                          </a:solidFill>
                          <a:latin typeface="Arial Nova"/>
                        </a:rPr>
                        <a:t>Cisco Certified Network Associate (CCNA) </a:t>
                      </a:r>
                    </a:p>
                    <a:p>
                      <a:pPr marL="274320" indent="-274320" algn="l">
                        <a:buFont typeface="Wingdings" panose="05000000000000000000" pitchFamily="2" charset="2"/>
                        <a:buChar char="q"/>
                      </a:pPr>
                      <a:r>
                        <a:rPr lang="en-US" sz="1100" b="0" dirty="0">
                          <a:solidFill>
                            <a:schemeClr val="tx1"/>
                          </a:solidFill>
                          <a:latin typeface="Arial Nova"/>
                        </a:rPr>
                        <a:t>Cisco CNT </a:t>
                      </a:r>
                    </a:p>
                    <a:p>
                      <a:pPr marL="274320" indent="-274320" algn="l">
                        <a:buFont typeface="Wingdings" panose="05000000000000000000" pitchFamily="2" charset="2"/>
                        <a:buChar char="q"/>
                      </a:pPr>
                      <a:r>
                        <a:rPr lang="en-US" sz="1100" b="0" dirty="0">
                          <a:solidFill>
                            <a:schemeClr val="tx1"/>
                          </a:solidFill>
                          <a:latin typeface="Arial Nova"/>
                        </a:rPr>
                        <a:t>Cisco </a:t>
                      </a:r>
                      <a:r>
                        <a:rPr lang="en-US" sz="1100" b="0" dirty="0" err="1">
                          <a:solidFill>
                            <a:schemeClr val="tx1"/>
                          </a:solidFill>
                          <a:latin typeface="Arial Nova"/>
                        </a:rPr>
                        <a:t>CyberOps</a:t>
                      </a:r>
                      <a:r>
                        <a:rPr lang="en-US" sz="1100" b="0" dirty="0">
                          <a:solidFill>
                            <a:schemeClr val="tx1"/>
                          </a:solidFill>
                          <a:latin typeface="Arial Nova"/>
                        </a:rPr>
                        <a:t> </a:t>
                      </a:r>
                    </a:p>
                    <a:p>
                      <a:pPr marL="274320" indent="-274320" algn="l">
                        <a:buFont typeface="Wingdings" panose="05000000000000000000" pitchFamily="2" charset="2"/>
                        <a:buChar char="q"/>
                      </a:pPr>
                      <a:r>
                        <a:rPr lang="en-US" sz="1100" b="0" dirty="0">
                          <a:solidFill>
                            <a:schemeClr val="tx1"/>
                          </a:solidFill>
                          <a:latin typeface="Arial Nova"/>
                        </a:rPr>
                        <a:t>CIW AI Data Science Specialist </a:t>
                      </a:r>
                    </a:p>
                    <a:p>
                      <a:pPr marL="274320" indent="-274320" algn="l">
                        <a:buFont typeface="Wingdings" panose="05000000000000000000" pitchFamily="2" charset="2"/>
                        <a:buChar char="q"/>
                      </a:pPr>
                      <a:r>
                        <a:rPr lang="en-US" sz="1100" b="0" dirty="0">
                          <a:solidFill>
                            <a:schemeClr val="tx1"/>
                          </a:solidFill>
                          <a:latin typeface="Arial Nova"/>
                        </a:rPr>
                        <a:t>CIW SMS </a:t>
                      </a:r>
                    </a:p>
                    <a:p>
                      <a:pPr marL="274320" indent="-274320" algn="l">
                        <a:buFont typeface="Wingdings" panose="05000000000000000000" pitchFamily="2" charset="2"/>
                        <a:buChar char="q"/>
                      </a:pPr>
                      <a:r>
                        <a:rPr lang="en-US" sz="1100" b="0" dirty="0">
                          <a:solidFill>
                            <a:schemeClr val="tx1"/>
                          </a:solidFill>
                          <a:latin typeface="Arial Nova"/>
                        </a:rPr>
                        <a:t>CIW-IBA </a:t>
                      </a:r>
                    </a:p>
                    <a:p>
                      <a:pPr marL="274320" indent="-274320" algn="l">
                        <a:buFont typeface="Wingdings" panose="05000000000000000000" pitchFamily="2" charset="2"/>
                        <a:buChar char="q"/>
                      </a:pPr>
                      <a:r>
                        <a:rPr lang="en-US" sz="1100" b="0" dirty="0">
                          <a:solidFill>
                            <a:schemeClr val="tx1"/>
                          </a:solidFill>
                          <a:latin typeface="Arial Nova"/>
                        </a:rPr>
                        <a:t>CMAA </a:t>
                      </a:r>
                    </a:p>
                    <a:p>
                      <a:pPr marL="274320" indent="-274320" algn="l">
                        <a:buFont typeface="Wingdings" panose="05000000000000000000" pitchFamily="2" charset="2"/>
                        <a:buChar char="q"/>
                      </a:pPr>
                      <a:r>
                        <a:rPr lang="en-US" sz="1100" b="0" dirty="0">
                          <a:solidFill>
                            <a:schemeClr val="tx1"/>
                          </a:solidFill>
                          <a:latin typeface="Arial Nova"/>
                        </a:rPr>
                        <a:t>Comp TIA </a:t>
                      </a:r>
                    </a:p>
                  </a:txBody>
                  <a:tcPr>
                    <a:solidFill>
                      <a:srgbClr val="F1F5F9"/>
                    </a:solidFill>
                  </a:tcPr>
                </a:tc>
                <a:tc>
                  <a:txBody>
                    <a:bodyPr/>
                    <a:lstStyle/>
                    <a:p>
                      <a:pPr marL="274320" indent="-274320" algn="l">
                        <a:buFont typeface="Wingdings" panose="05000000000000000000" pitchFamily="2" charset="2"/>
                        <a:buChar char="q"/>
                      </a:pPr>
                      <a:r>
                        <a:rPr lang="en-US" sz="1100" b="0" dirty="0">
                          <a:solidFill>
                            <a:schemeClr val="tx1"/>
                          </a:solidFill>
                          <a:latin typeface="Arial Nova"/>
                        </a:rPr>
                        <a:t>CPR/First Aid </a:t>
                      </a:r>
                    </a:p>
                    <a:p>
                      <a:pPr marL="274320" indent="-274320" algn="l">
                        <a:buFont typeface="Wingdings" panose="05000000000000000000" pitchFamily="2" charset="2"/>
                        <a:buChar char="q"/>
                      </a:pPr>
                      <a:r>
                        <a:rPr lang="en-US" sz="1100" b="0" dirty="0">
                          <a:solidFill>
                            <a:schemeClr val="tx1"/>
                          </a:solidFill>
                          <a:latin typeface="Arial Nova"/>
                        </a:rPr>
                        <a:t>Digital Marketing &amp; E-commerce </a:t>
                      </a:r>
                    </a:p>
                    <a:p>
                      <a:pPr marL="274320" indent="-274320" algn="l">
                        <a:buFont typeface="Wingdings" panose="05000000000000000000" pitchFamily="2" charset="2"/>
                        <a:buChar char="q"/>
                      </a:pPr>
                      <a:r>
                        <a:rPr lang="en-US" sz="1100" b="0" dirty="0">
                          <a:solidFill>
                            <a:schemeClr val="tx1"/>
                          </a:solidFill>
                          <a:latin typeface="Arial Nova"/>
                        </a:rPr>
                        <a:t>ESB </a:t>
                      </a:r>
                    </a:p>
                    <a:p>
                      <a:pPr marL="274320" indent="-274320" algn="l">
                        <a:buFont typeface="Wingdings" panose="05000000000000000000" pitchFamily="2" charset="2"/>
                        <a:buChar char="q"/>
                      </a:pPr>
                      <a:r>
                        <a:rPr lang="en-US" sz="1100" b="0" dirty="0">
                          <a:solidFill>
                            <a:schemeClr val="tx1"/>
                          </a:solidFill>
                          <a:latin typeface="Arial Nova"/>
                        </a:rPr>
                        <a:t>ESB v2 </a:t>
                      </a:r>
                    </a:p>
                    <a:p>
                      <a:pPr marL="274320" indent="-274320" algn="l">
                        <a:buFont typeface="Wingdings" panose="05000000000000000000" pitchFamily="2" charset="2"/>
                        <a:buChar char="q"/>
                      </a:pPr>
                      <a:r>
                        <a:rPr lang="en-US" sz="1100" b="0" dirty="0">
                          <a:solidFill>
                            <a:schemeClr val="tx1"/>
                          </a:solidFill>
                          <a:latin typeface="Arial Nova"/>
                        </a:rPr>
                        <a:t>Google Advanced Data Analytics </a:t>
                      </a:r>
                    </a:p>
                    <a:p>
                      <a:pPr marL="274320" indent="-274320" algn="l">
                        <a:buFont typeface="Wingdings" panose="05000000000000000000" pitchFamily="2" charset="2"/>
                        <a:buChar char="q"/>
                      </a:pPr>
                      <a:r>
                        <a:rPr lang="en-US" sz="1100" b="0" dirty="0">
                          <a:solidFill>
                            <a:schemeClr val="tx1"/>
                          </a:solidFill>
                          <a:latin typeface="Arial Nova"/>
                        </a:rPr>
                        <a:t>Google Analytics </a:t>
                      </a:r>
                    </a:p>
                    <a:p>
                      <a:pPr marL="274320" indent="-274320" algn="l">
                        <a:buFont typeface="Wingdings" panose="05000000000000000000" pitchFamily="2" charset="2"/>
                        <a:buChar char="q"/>
                      </a:pPr>
                      <a:r>
                        <a:rPr lang="en-US" sz="1100" b="0" dirty="0">
                          <a:solidFill>
                            <a:schemeClr val="tx1"/>
                          </a:solidFill>
                          <a:latin typeface="Arial Nova"/>
                        </a:rPr>
                        <a:t>Google Business Intelligence </a:t>
                      </a:r>
                    </a:p>
                    <a:p>
                      <a:pPr marL="274320" indent="-274320" algn="l">
                        <a:buFont typeface="Wingdings" panose="05000000000000000000" pitchFamily="2" charset="2"/>
                        <a:buChar char="q"/>
                      </a:pPr>
                      <a:r>
                        <a:rPr lang="en-US" sz="1100" b="0" dirty="0">
                          <a:solidFill>
                            <a:schemeClr val="tx1"/>
                          </a:solidFill>
                          <a:latin typeface="Arial Nova"/>
                        </a:rPr>
                        <a:t>Google Cybersecurity Certificate </a:t>
                      </a:r>
                    </a:p>
                    <a:p>
                      <a:pPr marL="274320" indent="-274320" algn="l">
                        <a:buFont typeface="Wingdings" panose="05000000000000000000" pitchFamily="2" charset="2"/>
                        <a:buChar char="q"/>
                      </a:pPr>
                      <a:r>
                        <a:rPr lang="en-US" sz="1100" b="0" dirty="0">
                          <a:solidFill>
                            <a:schemeClr val="tx1"/>
                          </a:solidFill>
                          <a:latin typeface="Arial Nova"/>
                        </a:rPr>
                        <a:t>Google IT Automation </a:t>
                      </a:r>
                    </a:p>
                    <a:p>
                      <a:pPr marL="274320" indent="-274320" algn="l">
                        <a:buFont typeface="Wingdings" panose="05000000000000000000" pitchFamily="2" charset="2"/>
                        <a:buChar char="q"/>
                      </a:pPr>
                      <a:r>
                        <a:rPr lang="en-US" sz="1100" b="0" dirty="0">
                          <a:solidFill>
                            <a:schemeClr val="tx1"/>
                          </a:solidFill>
                          <a:latin typeface="Arial Nova"/>
                        </a:rPr>
                        <a:t>Google IT Support Professional </a:t>
                      </a:r>
                    </a:p>
                    <a:p>
                      <a:pPr marL="274320" indent="-274320" algn="l">
                        <a:buFont typeface="Wingdings" panose="05000000000000000000" pitchFamily="2" charset="2"/>
                        <a:buChar char="q"/>
                      </a:pPr>
                      <a:r>
                        <a:rPr lang="en-US" sz="1100" b="0" dirty="0">
                          <a:solidFill>
                            <a:schemeClr val="tx1"/>
                          </a:solidFill>
                          <a:latin typeface="Arial Nova"/>
                        </a:rPr>
                        <a:t>Google Project Management </a:t>
                      </a:r>
                    </a:p>
                    <a:p>
                      <a:pPr marL="274320" indent="-274320" algn="l">
                        <a:buFont typeface="Wingdings" panose="05000000000000000000" pitchFamily="2" charset="2"/>
                        <a:buChar char="q"/>
                      </a:pPr>
                      <a:r>
                        <a:rPr lang="en-US" sz="1100" b="0" dirty="0">
                          <a:solidFill>
                            <a:schemeClr val="tx1"/>
                          </a:solidFill>
                          <a:latin typeface="Arial Nova"/>
                        </a:rPr>
                        <a:t>Google UX Design </a:t>
                      </a:r>
                    </a:p>
                    <a:p>
                      <a:pPr marL="274320" indent="-274320" algn="l">
                        <a:buFont typeface="Wingdings" panose="05000000000000000000" pitchFamily="2" charset="2"/>
                        <a:buChar char="q"/>
                      </a:pPr>
                      <a:r>
                        <a:rPr lang="en-US" sz="1100" b="0" dirty="0">
                          <a:solidFill>
                            <a:schemeClr val="tx1"/>
                          </a:solidFill>
                          <a:latin typeface="Arial Nova"/>
                        </a:rPr>
                        <a:t>HTMP </a:t>
                      </a:r>
                    </a:p>
                    <a:p>
                      <a:pPr marL="274320" indent="-274320" algn="l">
                        <a:buFont typeface="Wingdings" panose="05000000000000000000" pitchFamily="2" charset="2"/>
                        <a:buChar char="q"/>
                      </a:pPr>
                      <a:r>
                        <a:rPr lang="en-US" sz="1100" b="0" dirty="0">
                          <a:solidFill>
                            <a:schemeClr val="tx1"/>
                          </a:solidFill>
                          <a:latin typeface="Arial Nova"/>
                        </a:rPr>
                        <a:t>MOS </a:t>
                      </a:r>
                    </a:p>
                    <a:p>
                      <a:pPr marL="274320" indent="-274320" algn="l">
                        <a:buFont typeface="Wingdings" panose="05000000000000000000" pitchFamily="2" charset="2"/>
                        <a:buChar char="q"/>
                      </a:pPr>
                      <a:r>
                        <a:rPr lang="en-US" sz="1100" b="0" dirty="0">
                          <a:solidFill>
                            <a:schemeClr val="tx1"/>
                          </a:solidFill>
                          <a:latin typeface="Arial Nova"/>
                        </a:rPr>
                        <a:t>MOS bundle </a:t>
                      </a:r>
                    </a:p>
                    <a:p>
                      <a:pPr marL="274320" indent="-274320" algn="l">
                        <a:buFont typeface="Wingdings" panose="05000000000000000000" pitchFamily="2" charset="2"/>
                        <a:buChar char="q"/>
                      </a:pPr>
                      <a:r>
                        <a:rPr lang="en-US" sz="1100" b="0" dirty="0">
                          <a:solidFill>
                            <a:schemeClr val="tx1"/>
                          </a:solidFill>
                          <a:latin typeface="Arial Nova"/>
                        </a:rPr>
                        <a:t>MTA </a:t>
                      </a:r>
                    </a:p>
                    <a:p>
                      <a:pPr marL="274320" indent="-274320" algn="l">
                        <a:buFont typeface="Wingdings" panose="05000000000000000000" pitchFamily="2" charset="2"/>
                        <a:buChar char="q"/>
                      </a:pPr>
                      <a:r>
                        <a:rPr lang="en-US" sz="1100" b="0" dirty="0">
                          <a:solidFill>
                            <a:schemeClr val="tx1"/>
                          </a:solidFill>
                          <a:latin typeface="Arial Nova"/>
                        </a:rPr>
                        <a:t>OSHA </a:t>
                      </a:r>
                    </a:p>
                    <a:p>
                      <a:pPr marL="274320" indent="-274320" algn="l">
                        <a:buFont typeface="Wingdings" panose="05000000000000000000" pitchFamily="2" charset="2"/>
                        <a:buChar char="q"/>
                      </a:pPr>
                      <a:r>
                        <a:rPr lang="en-US" sz="1100" b="0" dirty="0">
                          <a:solidFill>
                            <a:schemeClr val="tx1"/>
                          </a:solidFill>
                          <a:latin typeface="Arial Nova"/>
                        </a:rPr>
                        <a:t>PLTW awarded by the FL Engineering Association </a:t>
                      </a:r>
                    </a:p>
                    <a:p>
                      <a:pPr marL="274320" indent="-274320" algn="l">
                        <a:buFont typeface="Wingdings" panose="05000000000000000000" pitchFamily="2" charset="2"/>
                        <a:buChar char="q"/>
                      </a:pPr>
                      <a:r>
                        <a:rPr lang="en-US" sz="1100" b="0" dirty="0">
                          <a:solidFill>
                            <a:schemeClr val="tx1"/>
                          </a:solidFill>
                          <a:latin typeface="Arial Nova"/>
                        </a:rPr>
                        <a:t>PMI </a:t>
                      </a:r>
                    </a:p>
                    <a:p>
                      <a:pPr marL="274320" indent="-274320" algn="l">
                        <a:buFont typeface="Wingdings" panose="05000000000000000000" pitchFamily="2" charset="2"/>
                        <a:buChar char="q"/>
                      </a:pPr>
                      <a:r>
                        <a:rPr lang="en-US" sz="1100" b="0" dirty="0">
                          <a:solidFill>
                            <a:schemeClr val="tx1"/>
                          </a:solidFill>
                          <a:latin typeface="Arial Nova"/>
                        </a:rPr>
                        <a:t>QuickBooks </a:t>
                      </a:r>
                    </a:p>
                    <a:p>
                      <a:pPr marL="274320" indent="-274320" algn="l">
                        <a:buFont typeface="Wingdings" panose="05000000000000000000" pitchFamily="2" charset="2"/>
                        <a:buChar char="q"/>
                      </a:pPr>
                      <a:r>
                        <a:rPr lang="en-US" sz="1100" b="0" dirty="0">
                          <a:solidFill>
                            <a:schemeClr val="tx1"/>
                          </a:solidFill>
                          <a:latin typeface="Arial Nova"/>
                        </a:rPr>
                        <a:t>Serv Safe </a:t>
                      </a:r>
                    </a:p>
                    <a:p>
                      <a:pPr marL="274320" indent="-274320" algn="l">
                        <a:buFont typeface="Wingdings" panose="05000000000000000000" pitchFamily="2" charset="2"/>
                        <a:buChar char="q"/>
                      </a:pPr>
                      <a:r>
                        <a:rPr lang="en-US" sz="1100" b="0" dirty="0">
                          <a:solidFill>
                            <a:schemeClr val="tx1"/>
                          </a:solidFill>
                          <a:latin typeface="Arial Nova"/>
                        </a:rPr>
                        <a:t>Other ________________________</a:t>
                      </a:r>
                    </a:p>
                    <a:p>
                      <a:pPr marL="274320" indent="-274320" algn="l">
                        <a:buFont typeface="Wingdings" panose="05000000000000000000" pitchFamily="2" charset="2"/>
                        <a:buChar char="q"/>
                      </a:pPr>
                      <a:r>
                        <a:rPr lang="en-US" sz="1100" b="0" dirty="0">
                          <a:solidFill>
                            <a:schemeClr val="tx1"/>
                          </a:solidFill>
                          <a:latin typeface="Arial Nova"/>
                        </a:rPr>
                        <a:t>None of the Above </a:t>
                      </a:r>
                    </a:p>
                  </a:txBody>
                  <a:tcPr>
                    <a:solidFill>
                      <a:srgbClr val="F1F5F9"/>
                    </a:solidFill>
                  </a:tcPr>
                </a:tc>
                <a:extLst>
                  <a:ext uri="{0D108BD9-81ED-4DB2-BD59-A6C34878D82A}">
                    <a16:rowId xmlns:a16="http://schemas.microsoft.com/office/drawing/2014/main" val="2400209794"/>
                  </a:ext>
                </a:extLst>
              </a:tr>
            </a:tbl>
          </a:graphicData>
        </a:graphic>
      </p:graphicFrame>
    </p:spTree>
    <p:extLst>
      <p:ext uri="{BB962C8B-B14F-4D97-AF65-F5344CB8AC3E}">
        <p14:creationId xmlns:p14="http://schemas.microsoft.com/office/powerpoint/2010/main" val="347748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532DB781-9963-44CD-A622-7FC36385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3036" y="257356"/>
            <a:ext cx="1219200" cy="557784"/>
          </a:xfrm>
          <a:prstGeom prst="rect">
            <a:avLst/>
          </a:prstGeom>
        </p:spPr>
      </p:pic>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8: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Work-Based Learning</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20032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Work-Based Learning (WBL) activities from the </a:t>
            </a:r>
            <a:r>
              <a:rPr lang="en-US" sz="1200" u="sng" dirty="0">
                <a:latin typeface="Tahoma" panose="020B0604030504040204" pitchFamily="34" charset="0"/>
                <a:ea typeface="Tahoma" panose="020B0604030504040204" pitchFamily="34" charset="0"/>
                <a:cs typeface="Tahoma" panose="020B0604030504040204" pitchFamily="34" charset="0"/>
              </a:rPr>
              <a:t>previous school year</a:t>
            </a:r>
            <a:r>
              <a:rPr lang="en-US" sz="1200" dirty="0">
                <a:latin typeface="Tahoma" panose="020B0604030504040204" pitchFamily="34" charset="0"/>
                <a:ea typeface="Tahoma" panose="020B0604030504040204" pitchFamily="34" charset="0"/>
                <a:cs typeface="Tahoma" panose="020B0604030504040204" pitchFamily="34" charset="0"/>
              </a:rPr>
              <a:t> and upload the academy’s completed </a:t>
            </a:r>
            <a:r>
              <a:rPr lang="en-US" sz="1200" b="1" dirty="0">
                <a:latin typeface="Tahoma" panose="020B0604030504040204" pitchFamily="34" charset="0"/>
                <a:ea typeface="Tahoma" panose="020B0604030504040204" pitchFamily="34" charset="0"/>
                <a:cs typeface="Tahoma" panose="020B0604030504040204" pitchFamily="34" charset="0"/>
              </a:rPr>
              <a:t>2022-2023 SY WBL calendar </a:t>
            </a:r>
            <a:r>
              <a:rPr lang="en-US" sz="1200" dirty="0">
                <a:latin typeface="Tahoma" panose="020B0604030504040204" pitchFamily="34" charset="0"/>
                <a:ea typeface="Tahoma" panose="020B0604030504040204" pitchFamily="34" charset="0"/>
                <a:cs typeface="Tahoma" panose="020B0604030504040204" pitchFamily="34" charset="0"/>
              </a:rPr>
              <a:t>as evidence.</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Note: </a:t>
            </a:r>
            <a:r>
              <a:rPr lang="en-US" sz="1200" dirty="0">
                <a:latin typeface="Tahoma" panose="020B0604030504040204" pitchFamily="34" charset="0"/>
                <a:ea typeface="Tahoma" panose="020B0604030504040204" pitchFamily="34" charset="0"/>
                <a:cs typeface="Tahoma" panose="020B0604030504040204" pitchFamily="34" charset="0"/>
              </a:rPr>
              <a:t>Additional evidence not required if academy used NAF’s WBL Participation Tracker in the previous SY.</a:t>
            </a:r>
          </a:p>
          <a:p>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2342400103"/>
              </p:ext>
            </p:extLst>
          </p:nvPr>
        </p:nvGraphicFramePr>
        <p:xfrm>
          <a:off x="2596501" y="2023234"/>
          <a:ext cx="4888639" cy="4815840"/>
        </p:xfrm>
        <a:graphic>
          <a:graphicData uri="http://schemas.openxmlformats.org/drawingml/2006/table">
            <a:tbl>
              <a:tblPr firstRow="1" bandRow="1">
                <a:tableStyleId>{073A0DAA-6AF3-43AB-8588-CEC1D06C72B9}</a:tableStyleId>
              </a:tblPr>
              <a:tblGrid>
                <a:gridCol w="4888639">
                  <a:extLst>
                    <a:ext uri="{9D8B030D-6E8A-4147-A177-3AD203B41FA5}">
                      <a16:colId xmlns:a16="http://schemas.microsoft.com/office/drawing/2014/main" val="2473807309"/>
                    </a:ext>
                  </a:extLst>
                </a:gridCol>
              </a:tblGrid>
              <a:tr h="349697">
                <a:tc>
                  <a:txBody>
                    <a:bodyPr/>
                    <a:lstStyle/>
                    <a:p>
                      <a:pPr algn="l"/>
                      <a:r>
                        <a:rPr lang="en-US" sz="1400" b="1" dirty="0">
                          <a:solidFill>
                            <a:schemeClr val="tx1"/>
                          </a:solidFill>
                          <a:latin typeface="Arial Nova" panose="020B0504020202020204" pitchFamily="34" charset="0"/>
                        </a:rPr>
                        <a:t>The academy's work-based learning experiences include a continuum of career awareness, exploration, and preparation activities that build in sophistication, duration, and intensity. The academy provides (select all that apply):</a:t>
                      </a:r>
                    </a:p>
                  </a:txBody>
                  <a:tcPr anchor="ctr">
                    <a:solidFill>
                      <a:srgbClr val="F1F5F9"/>
                    </a:solidFill>
                  </a:tcPr>
                </a:tc>
                <a:extLst>
                  <a:ext uri="{0D108BD9-81ED-4DB2-BD59-A6C34878D82A}">
                    <a16:rowId xmlns:a16="http://schemas.microsoft.com/office/drawing/2014/main" val="3159517954"/>
                  </a:ext>
                </a:extLst>
              </a:tr>
              <a:tr h="370840">
                <a:tc>
                  <a:txBody>
                    <a:bodyPr/>
                    <a:lstStyle/>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Awareness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Career Fairs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Guest Speakers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Worksite Tours</a:t>
                      </a:r>
                    </a:p>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Exploration</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Informational Interviews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Job Shadows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Mentorships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Mock Interviews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Partner Engagement Projects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Resume Coaching/Review</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Skills Workshops</a:t>
                      </a:r>
                    </a:p>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Preparation</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Apprenticeship/Youth Apprenticeships </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Clinicals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Internships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Mentored Industry Projects</a:t>
                      </a:r>
                    </a:p>
                    <a:p>
                      <a:pPr marL="274320" indent="-274320" algn="l">
                        <a:buFont typeface="Wingdings" panose="05000000000000000000" pitchFamily="2" charset="2"/>
                        <a:buChar char="q"/>
                      </a:pPr>
                      <a:r>
                        <a:rPr lang="en-US" sz="1300" b="0" dirty="0">
                          <a:solidFill>
                            <a:schemeClr val="tx1"/>
                          </a:solidFill>
                          <a:latin typeface="Arial Nova" panose="020B0504020202020204" pitchFamily="34" charset="0"/>
                        </a:rPr>
                        <a:t>None of the above</a:t>
                      </a:r>
                    </a:p>
                  </a:txBody>
                  <a:tcPr>
                    <a:solidFill>
                      <a:srgbClr val="F1F5F9"/>
                    </a:solidFill>
                  </a:tcPr>
                </a:tc>
                <a:extLst>
                  <a:ext uri="{0D108BD9-81ED-4DB2-BD59-A6C34878D82A}">
                    <a16:rowId xmlns:a16="http://schemas.microsoft.com/office/drawing/2014/main" val="2400209794"/>
                  </a:ext>
                </a:extLst>
              </a:tr>
            </a:tbl>
          </a:graphicData>
        </a:graphic>
      </p:graphicFrame>
      <p:sp>
        <p:nvSpPr>
          <p:cNvPr id="3" name="Rectangle 2">
            <a:extLst>
              <a:ext uri="{FF2B5EF4-FFF2-40B4-BE49-F238E27FC236}">
                <a16:creationId xmlns:a16="http://schemas.microsoft.com/office/drawing/2014/main" id="{AEC374C9-9F57-ED59-58D3-CA8AFD4E8F22}"/>
              </a:ext>
            </a:extLst>
          </p:cNvPr>
          <p:cNvSpPr/>
          <p:nvPr/>
        </p:nvSpPr>
        <p:spPr>
          <a:xfrm rot="20561350">
            <a:off x="6784548" y="3486057"/>
            <a:ext cx="2042547"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16">
            <a:extLst>
              <a:ext uri="{FF2B5EF4-FFF2-40B4-BE49-F238E27FC236}">
                <a16:creationId xmlns:a16="http://schemas.microsoft.com/office/drawing/2014/main" id="{263B7ECC-560F-27DE-21C5-9304B6A34CCF}"/>
              </a:ext>
            </a:extLst>
          </p:cNvPr>
          <p:cNvSpPr txBox="1"/>
          <p:nvPr/>
        </p:nvSpPr>
        <p:spPr>
          <a:xfrm rot="20537556">
            <a:off x="6796029" y="3531763"/>
            <a:ext cx="2010817"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NOTE: </a:t>
            </a:r>
            <a:br>
              <a:rPr lang="en-US" sz="1200" b="1" dirty="0">
                <a:effectLst/>
                <a:latin typeface="Tahoma" panose="020B0604030504040204" pitchFamily="34" charset="0"/>
                <a:ea typeface="Calibri" panose="020F0502020204030204" pitchFamily="34" charset="0"/>
                <a:cs typeface="Times New Roman" panose="02020603050405020304" pitchFamily="18" charset="0"/>
              </a:rPr>
            </a:br>
            <a:r>
              <a:rPr lang="en-US" sz="1200" dirty="0">
                <a:effectLst/>
                <a:latin typeface="Tahoma" panose="020B0604030504040204" pitchFamily="34" charset="0"/>
                <a:ea typeface="Calibri" panose="020F0502020204030204" pitchFamily="34" charset="0"/>
                <a:cs typeface="Times New Roman" panose="02020603050405020304" pitchFamily="18" charset="0"/>
              </a:rPr>
              <a:t>This data automatically populates strategic action 4.1.a in the AA and updates made in either location (AA or WBL form) are reflected in both.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61837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2537</Words>
  <Application>Microsoft Office PowerPoint</Application>
  <PresentationFormat>Custom</PresentationFormat>
  <Paragraphs>604</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Nova</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Johnson</dc:creator>
  <cp:lastModifiedBy>Laurie Johnson</cp:lastModifiedBy>
  <cp:revision>60</cp:revision>
  <dcterms:created xsi:type="dcterms:W3CDTF">2021-08-20T16:16:59Z</dcterms:created>
  <dcterms:modified xsi:type="dcterms:W3CDTF">2023-09-11T17:10:27Z</dcterms:modified>
</cp:coreProperties>
</file>