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8" r:id="rId2"/>
    <p:sldId id="269" r:id="rId3"/>
    <p:sldId id="259" r:id="rId4"/>
    <p:sldId id="260" r:id="rId5"/>
    <p:sldId id="261" r:id="rId6"/>
    <p:sldId id="270" r:id="rId7"/>
    <p:sldId id="263" r:id="rId8"/>
    <p:sldId id="274" r:id="rId9"/>
    <p:sldId id="265" r:id="rId10"/>
    <p:sldId id="273" r:id="rId11"/>
    <p:sldId id="266" r:id="rId12"/>
    <p:sldId id="271" r:id="rId13"/>
    <p:sldId id="267" r:id="rId14"/>
  </p:sldIdLst>
  <p:sldSz cx="100584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A510BFB-3915-4BC4-1E0E-A572CCD7A7FE}" name="Jennifer Geisler" initials="JG" userId="S::jgeisler@naf.org::c74c38fa-52c2-42d2-afac-d108ad145cc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6F6F"/>
    <a:srgbClr val="EBEA70"/>
    <a:srgbClr val="FFFFFF"/>
    <a:srgbClr val="334155"/>
    <a:srgbClr val="FEFEFE"/>
    <a:srgbClr val="F8FAFC"/>
    <a:srgbClr val="F1F5F9"/>
    <a:srgbClr val="E1E1E1"/>
    <a:srgbClr val="FAFAFA"/>
    <a:srgbClr val="006A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396" autoAdjust="0"/>
  </p:normalViewPr>
  <p:slideViewPr>
    <p:cSldViewPr snapToGrid="0">
      <p:cViewPr>
        <p:scale>
          <a:sx n="66" d="100"/>
          <a:sy n="66" d="100"/>
        </p:scale>
        <p:origin x="-2674" y="-485"/>
      </p:cViewPr>
      <p:guideLst>
        <p:guide orient="horz" pos="2448"/>
        <p:guide pos="31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6EBFE2-099D-4722-AD87-0AEEB004A302}" type="datetimeFigureOut">
              <a:rPr lang="en-US" smtClean="0"/>
              <a:t>9/11/2026</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78364A-6E8C-4CEC-ABFE-711477A5438D}" type="slidenum">
              <a:rPr lang="en-US" smtClean="0"/>
              <a:t>‹#›</a:t>
            </a:fld>
            <a:endParaRPr lang="en-US"/>
          </a:p>
        </p:txBody>
      </p:sp>
    </p:spTree>
    <p:extLst>
      <p:ext uri="{BB962C8B-B14F-4D97-AF65-F5344CB8AC3E}">
        <p14:creationId xmlns:p14="http://schemas.microsoft.com/office/powerpoint/2010/main" val="3852955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 dirty="0"/>
          </a:p>
        </p:txBody>
      </p:sp>
      <p:sp>
        <p:nvSpPr>
          <p:cNvPr id="4" name="Slide Number Placeholder 3"/>
          <p:cNvSpPr>
            <a:spLocks noGrp="1"/>
          </p:cNvSpPr>
          <p:nvPr>
            <p:ph type="sldNum" sz="quarter" idx="5"/>
          </p:nvPr>
        </p:nvSpPr>
        <p:spPr/>
        <p:txBody>
          <a:bodyPr/>
          <a:lstStyle/>
          <a:p>
            <a:pPr algn="l" rtl="0"/>
            <a:fld id="{3378364A-6E8C-4CEC-ABFE-711477A5438D}" type="slidenum">
              <a:rPr/>
              <a:t>1</a:t>
            </a:fld>
            <a:endParaRPr lang="es"/>
          </a:p>
        </p:txBody>
      </p:sp>
    </p:spTree>
    <p:extLst>
      <p:ext uri="{BB962C8B-B14F-4D97-AF65-F5344CB8AC3E}">
        <p14:creationId xmlns:p14="http://schemas.microsoft.com/office/powerpoint/2010/main" val="251755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 dirty="0"/>
          </a:p>
        </p:txBody>
      </p:sp>
      <p:sp>
        <p:nvSpPr>
          <p:cNvPr id="4" name="Slide Number Placeholder 3"/>
          <p:cNvSpPr>
            <a:spLocks noGrp="1"/>
          </p:cNvSpPr>
          <p:nvPr>
            <p:ph type="sldNum" sz="quarter" idx="5"/>
          </p:nvPr>
        </p:nvSpPr>
        <p:spPr/>
        <p:txBody>
          <a:bodyPr/>
          <a:lstStyle/>
          <a:p>
            <a:pPr algn="l" rtl="0"/>
            <a:fld id="{3378364A-6E8C-4CEC-ABFE-711477A5438D}" type="slidenum">
              <a:rPr/>
              <a:t>2</a:t>
            </a:fld>
            <a:endParaRPr lang="es"/>
          </a:p>
        </p:txBody>
      </p:sp>
    </p:spTree>
    <p:extLst>
      <p:ext uri="{BB962C8B-B14F-4D97-AF65-F5344CB8AC3E}">
        <p14:creationId xmlns:p14="http://schemas.microsoft.com/office/powerpoint/2010/main" val="1736788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 dirty="0"/>
          </a:p>
        </p:txBody>
      </p:sp>
      <p:sp>
        <p:nvSpPr>
          <p:cNvPr id="4" name="Slide Number Placeholder 3"/>
          <p:cNvSpPr>
            <a:spLocks noGrp="1"/>
          </p:cNvSpPr>
          <p:nvPr>
            <p:ph type="sldNum" sz="quarter" idx="5"/>
          </p:nvPr>
        </p:nvSpPr>
        <p:spPr/>
        <p:txBody>
          <a:bodyPr/>
          <a:lstStyle/>
          <a:p>
            <a:pPr algn="l" rtl="0"/>
            <a:fld id="{3378364A-6E8C-4CEC-ABFE-711477A5438D}" type="slidenum">
              <a:rPr/>
              <a:t>3</a:t>
            </a:fld>
            <a:endParaRPr lang="es"/>
          </a:p>
        </p:txBody>
      </p:sp>
    </p:spTree>
    <p:extLst>
      <p:ext uri="{BB962C8B-B14F-4D97-AF65-F5344CB8AC3E}">
        <p14:creationId xmlns:p14="http://schemas.microsoft.com/office/powerpoint/2010/main" val="1465097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 dirty="0"/>
          </a:p>
        </p:txBody>
      </p:sp>
      <p:sp>
        <p:nvSpPr>
          <p:cNvPr id="4" name="Slide Number Placeholder 3"/>
          <p:cNvSpPr>
            <a:spLocks noGrp="1"/>
          </p:cNvSpPr>
          <p:nvPr>
            <p:ph type="sldNum" sz="quarter" idx="5"/>
          </p:nvPr>
        </p:nvSpPr>
        <p:spPr/>
        <p:txBody>
          <a:bodyPr/>
          <a:lstStyle/>
          <a:p>
            <a:pPr algn="l" rtl="0"/>
            <a:fld id="{3378364A-6E8C-4CEC-ABFE-711477A5438D}" type="slidenum">
              <a:rPr/>
              <a:t>6</a:t>
            </a:fld>
            <a:endParaRPr lang="es"/>
          </a:p>
        </p:txBody>
      </p:sp>
    </p:spTree>
    <p:extLst>
      <p:ext uri="{BB962C8B-B14F-4D97-AF65-F5344CB8AC3E}">
        <p14:creationId xmlns:p14="http://schemas.microsoft.com/office/powerpoint/2010/main" val="796491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 dirty="0"/>
          </a:p>
        </p:txBody>
      </p:sp>
      <p:sp>
        <p:nvSpPr>
          <p:cNvPr id="4" name="Slide Number Placeholder 3"/>
          <p:cNvSpPr>
            <a:spLocks noGrp="1"/>
          </p:cNvSpPr>
          <p:nvPr>
            <p:ph type="sldNum" sz="quarter" idx="5"/>
          </p:nvPr>
        </p:nvSpPr>
        <p:spPr/>
        <p:txBody>
          <a:bodyPr/>
          <a:lstStyle/>
          <a:p>
            <a:pPr algn="l" rtl="0"/>
            <a:fld id="{3378364A-6E8C-4CEC-ABFE-711477A5438D}" type="slidenum">
              <a:rPr/>
              <a:t>7</a:t>
            </a:fld>
            <a:endParaRPr lang="es"/>
          </a:p>
        </p:txBody>
      </p:sp>
    </p:spTree>
    <p:extLst>
      <p:ext uri="{BB962C8B-B14F-4D97-AF65-F5344CB8AC3E}">
        <p14:creationId xmlns:p14="http://schemas.microsoft.com/office/powerpoint/2010/main" val="3737663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 dirty="0"/>
          </a:p>
        </p:txBody>
      </p:sp>
      <p:sp>
        <p:nvSpPr>
          <p:cNvPr id="4" name="Slide Number Placeholder 3"/>
          <p:cNvSpPr>
            <a:spLocks noGrp="1"/>
          </p:cNvSpPr>
          <p:nvPr>
            <p:ph type="sldNum" sz="quarter" idx="5"/>
          </p:nvPr>
        </p:nvSpPr>
        <p:spPr/>
        <p:txBody>
          <a:bodyPr/>
          <a:lstStyle/>
          <a:p>
            <a:pPr algn="l" rtl="0"/>
            <a:fld id="{3378364A-6E8C-4CEC-ABFE-711477A5438D}" type="slidenum">
              <a:rPr/>
              <a:t>8</a:t>
            </a:fld>
            <a:endParaRPr lang="es"/>
          </a:p>
        </p:txBody>
      </p:sp>
    </p:spTree>
    <p:extLst>
      <p:ext uri="{BB962C8B-B14F-4D97-AF65-F5344CB8AC3E}">
        <p14:creationId xmlns:p14="http://schemas.microsoft.com/office/powerpoint/2010/main" val="3452166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 dirty="0"/>
          </a:p>
        </p:txBody>
      </p:sp>
      <p:sp>
        <p:nvSpPr>
          <p:cNvPr id="4" name="Slide Number Placeholder 3"/>
          <p:cNvSpPr>
            <a:spLocks noGrp="1"/>
          </p:cNvSpPr>
          <p:nvPr>
            <p:ph type="sldNum" sz="quarter" idx="5"/>
          </p:nvPr>
        </p:nvSpPr>
        <p:spPr/>
        <p:txBody>
          <a:bodyPr/>
          <a:lstStyle/>
          <a:p>
            <a:pPr algn="l" rtl="0"/>
            <a:fld id="{3378364A-6E8C-4CEC-ABFE-711477A5438D}" type="slidenum">
              <a:rPr/>
              <a:t>9</a:t>
            </a:fld>
            <a:endParaRPr lang="es"/>
          </a:p>
        </p:txBody>
      </p:sp>
    </p:spTree>
    <p:extLst>
      <p:ext uri="{BB962C8B-B14F-4D97-AF65-F5344CB8AC3E}">
        <p14:creationId xmlns:p14="http://schemas.microsoft.com/office/powerpoint/2010/main" val="750480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 dirty="0"/>
          </a:p>
        </p:txBody>
      </p:sp>
      <p:sp>
        <p:nvSpPr>
          <p:cNvPr id="4" name="Slide Number Placeholder 3"/>
          <p:cNvSpPr>
            <a:spLocks noGrp="1"/>
          </p:cNvSpPr>
          <p:nvPr>
            <p:ph type="sldNum" sz="quarter" idx="5"/>
          </p:nvPr>
        </p:nvSpPr>
        <p:spPr/>
        <p:txBody>
          <a:bodyPr/>
          <a:lstStyle/>
          <a:p>
            <a:pPr algn="l" rtl="0"/>
            <a:fld id="{3378364A-6E8C-4CEC-ABFE-711477A5438D}" type="slidenum">
              <a:rPr/>
              <a:t>10</a:t>
            </a:fld>
            <a:endParaRPr lang="es"/>
          </a:p>
        </p:txBody>
      </p:sp>
    </p:spTree>
    <p:extLst>
      <p:ext uri="{BB962C8B-B14F-4D97-AF65-F5344CB8AC3E}">
        <p14:creationId xmlns:p14="http://schemas.microsoft.com/office/powerpoint/2010/main" val="123623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 dirty="0"/>
          </a:p>
        </p:txBody>
      </p:sp>
      <p:sp>
        <p:nvSpPr>
          <p:cNvPr id="4" name="Slide Number Placeholder 3"/>
          <p:cNvSpPr>
            <a:spLocks noGrp="1"/>
          </p:cNvSpPr>
          <p:nvPr>
            <p:ph type="sldNum" sz="quarter" idx="5"/>
          </p:nvPr>
        </p:nvSpPr>
        <p:spPr/>
        <p:txBody>
          <a:bodyPr/>
          <a:lstStyle/>
          <a:p>
            <a:pPr algn="l" rtl="0"/>
            <a:fld id="{3378364A-6E8C-4CEC-ABFE-711477A5438D}" type="slidenum">
              <a:rPr/>
              <a:t>11</a:t>
            </a:fld>
            <a:endParaRPr lang="es"/>
          </a:p>
        </p:txBody>
      </p:sp>
    </p:spTree>
    <p:extLst>
      <p:ext uri="{BB962C8B-B14F-4D97-AF65-F5344CB8AC3E}">
        <p14:creationId xmlns:p14="http://schemas.microsoft.com/office/powerpoint/2010/main" val="1837377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 dirty="0"/>
          </a:p>
        </p:txBody>
      </p:sp>
      <p:sp>
        <p:nvSpPr>
          <p:cNvPr id="4" name="Slide Number Placeholder 3"/>
          <p:cNvSpPr>
            <a:spLocks noGrp="1"/>
          </p:cNvSpPr>
          <p:nvPr>
            <p:ph type="sldNum" sz="quarter" idx="5"/>
          </p:nvPr>
        </p:nvSpPr>
        <p:spPr/>
        <p:txBody>
          <a:bodyPr/>
          <a:lstStyle/>
          <a:p>
            <a:pPr algn="l" rtl="0"/>
            <a:fld id="{3378364A-6E8C-4CEC-ABFE-711477A5438D}" type="slidenum">
              <a:rPr/>
              <a:t>12</a:t>
            </a:fld>
            <a:endParaRPr lang="es"/>
          </a:p>
        </p:txBody>
      </p:sp>
    </p:spTree>
    <p:extLst>
      <p:ext uri="{BB962C8B-B14F-4D97-AF65-F5344CB8AC3E}">
        <p14:creationId xmlns:p14="http://schemas.microsoft.com/office/powerpoint/2010/main" val="3504492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 dirty="0"/>
          </a:p>
        </p:txBody>
      </p:sp>
      <p:sp>
        <p:nvSpPr>
          <p:cNvPr id="4" name="Slide Number Placeholder 3"/>
          <p:cNvSpPr>
            <a:spLocks noGrp="1"/>
          </p:cNvSpPr>
          <p:nvPr>
            <p:ph type="sldNum" sz="quarter" idx="5"/>
          </p:nvPr>
        </p:nvSpPr>
        <p:spPr/>
        <p:txBody>
          <a:bodyPr/>
          <a:lstStyle/>
          <a:p>
            <a:pPr algn="l" rtl="0"/>
            <a:fld id="{3378364A-6E8C-4CEC-ABFE-711477A5438D}" type="slidenum">
              <a:rPr/>
              <a:t>13</a:t>
            </a:fld>
            <a:endParaRPr lang="es"/>
          </a:p>
        </p:txBody>
      </p:sp>
    </p:spTree>
    <p:extLst>
      <p:ext uri="{BB962C8B-B14F-4D97-AF65-F5344CB8AC3E}">
        <p14:creationId xmlns:p14="http://schemas.microsoft.com/office/powerpoint/2010/main" val="1084275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272011"/>
            <a:ext cx="8549640" cy="2705947"/>
          </a:xfrm>
        </p:spPr>
        <p:txBody>
          <a:bodyPr anchor="b"/>
          <a:lstStyle>
            <a:lvl1pPr algn="ctr">
              <a:defRPr sz="6600"/>
            </a:lvl1pPr>
          </a:lstStyle>
          <a:p>
            <a:r>
              <a:rPr lang="en-US"/>
              <a:t>Click to edit Master title style</a:t>
            </a:r>
          </a:p>
        </p:txBody>
      </p:sp>
      <p:sp>
        <p:nvSpPr>
          <p:cNvPr id="3" name="Subtitle 2"/>
          <p:cNvSpPr>
            <a:spLocks noGrp="1"/>
          </p:cNvSpPr>
          <p:nvPr>
            <p:ph type="subTitle" idx="1"/>
          </p:nvPr>
        </p:nvSpPr>
        <p:spPr>
          <a:xfrm>
            <a:off x="1257300" y="4082310"/>
            <a:ext cx="7543800" cy="1876530"/>
          </a:xfrm>
        </p:spPr>
        <p:txBody>
          <a:bodyPr/>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a:t>Click to edit Master subtitle style</a:t>
            </a:r>
          </a:p>
        </p:txBody>
      </p:sp>
      <p:sp>
        <p:nvSpPr>
          <p:cNvPr id="4" name="Date Placeholder 3"/>
          <p:cNvSpPr>
            <a:spLocks noGrp="1"/>
          </p:cNvSpPr>
          <p:nvPr>
            <p:ph type="dt" sz="half" idx="10"/>
          </p:nvPr>
        </p:nvSpPr>
        <p:spPr/>
        <p:txBody>
          <a:bodyPr/>
          <a:lstStyle/>
          <a:p>
            <a:fld id="{38B37F1A-9995-4782-BB05-E00F3399144D}"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4EEA6-1D4B-4F8D-93B2-6DDDEE7C46D2}" type="slidenum">
              <a:rPr lang="en-US" smtClean="0"/>
              <a:t>‹#›</a:t>
            </a:fld>
            <a:endParaRPr lang="en-US"/>
          </a:p>
        </p:txBody>
      </p:sp>
    </p:spTree>
    <p:extLst>
      <p:ext uri="{BB962C8B-B14F-4D97-AF65-F5344CB8AC3E}">
        <p14:creationId xmlns:p14="http://schemas.microsoft.com/office/powerpoint/2010/main" val="3752798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B37F1A-9995-4782-BB05-E00F3399144D}"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4EEA6-1D4B-4F8D-93B2-6DDDEE7C46D2}" type="slidenum">
              <a:rPr lang="en-US" smtClean="0"/>
              <a:t>‹#›</a:t>
            </a:fld>
            <a:endParaRPr lang="en-US"/>
          </a:p>
        </p:txBody>
      </p:sp>
    </p:spTree>
    <p:extLst>
      <p:ext uri="{BB962C8B-B14F-4D97-AF65-F5344CB8AC3E}">
        <p14:creationId xmlns:p14="http://schemas.microsoft.com/office/powerpoint/2010/main" val="2375395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6277" y="1937705"/>
            <a:ext cx="8675370" cy="3233102"/>
          </a:xfrm>
        </p:spPr>
        <p:txBody>
          <a:bodyPr anchor="b"/>
          <a:lstStyle>
            <a:lvl1pPr>
              <a:defRPr sz="6600"/>
            </a:lvl1pPr>
          </a:lstStyle>
          <a:p>
            <a:r>
              <a:rPr lang="en-US"/>
              <a:t>Click to edit Master title style</a:t>
            </a:r>
          </a:p>
        </p:txBody>
      </p:sp>
      <p:sp>
        <p:nvSpPr>
          <p:cNvPr id="3" name="Text Placeholder 2"/>
          <p:cNvSpPr>
            <a:spLocks noGrp="1"/>
          </p:cNvSpPr>
          <p:nvPr>
            <p:ph type="body" idx="1"/>
          </p:nvPr>
        </p:nvSpPr>
        <p:spPr>
          <a:xfrm>
            <a:off x="686277" y="5201393"/>
            <a:ext cx="8675370" cy="1700212"/>
          </a:xfrm>
        </p:spPr>
        <p:txBody>
          <a:bodyPr/>
          <a:lstStyle>
            <a:lvl1pPr marL="0" indent="0">
              <a:buNone/>
              <a:defRPr sz="2640">
                <a:solidFill>
                  <a:schemeClr val="tx1"/>
                </a:solidFill>
              </a:defRPr>
            </a:lvl1pPr>
            <a:lvl2pPr marL="502920" indent="0">
              <a:buNone/>
              <a:defRPr sz="2200">
                <a:solidFill>
                  <a:schemeClr val="tx1">
                    <a:tint val="75000"/>
                  </a:schemeClr>
                </a:solidFill>
              </a:defRPr>
            </a:lvl2pPr>
            <a:lvl3pPr marL="1005840" indent="0">
              <a:buNone/>
              <a:defRPr sz="1980">
                <a:solidFill>
                  <a:schemeClr val="tx1">
                    <a:tint val="75000"/>
                  </a:schemeClr>
                </a:solidFill>
              </a:defRPr>
            </a:lvl3pPr>
            <a:lvl4pPr marL="1508760" indent="0">
              <a:buNone/>
              <a:defRPr sz="1760">
                <a:solidFill>
                  <a:schemeClr val="tx1">
                    <a:tint val="75000"/>
                  </a:schemeClr>
                </a:solidFill>
              </a:defRPr>
            </a:lvl4pPr>
            <a:lvl5pPr marL="2011680" indent="0">
              <a:buNone/>
              <a:defRPr sz="1760">
                <a:solidFill>
                  <a:schemeClr val="tx1">
                    <a:tint val="75000"/>
                  </a:schemeClr>
                </a:solidFill>
              </a:defRPr>
            </a:lvl5pPr>
            <a:lvl6pPr marL="2514600" indent="0">
              <a:buNone/>
              <a:defRPr sz="1760">
                <a:solidFill>
                  <a:schemeClr val="tx1">
                    <a:tint val="75000"/>
                  </a:schemeClr>
                </a:solidFill>
              </a:defRPr>
            </a:lvl6pPr>
            <a:lvl7pPr marL="3017520" indent="0">
              <a:buNone/>
              <a:defRPr sz="1760">
                <a:solidFill>
                  <a:schemeClr val="tx1">
                    <a:tint val="75000"/>
                  </a:schemeClr>
                </a:solidFill>
              </a:defRPr>
            </a:lvl7pPr>
            <a:lvl8pPr marL="3520440" indent="0">
              <a:buNone/>
              <a:defRPr sz="1760">
                <a:solidFill>
                  <a:schemeClr val="tx1">
                    <a:tint val="75000"/>
                  </a:schemeClr>
                </a:solidFill>
              </a:defRPr>
            </a:lvl8pPr>
            <a:lvl9pPr marL="4023360" indent="0">
              <a:buNone/>
              <a:defRPr sz="1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B37F1A-9995-4782-BB05-E00F3399144D}"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4EEA6-1D4B-4F8D-93B2-6DDDEE7C46D2}" type="slidenum">
              <a:rPr lang="en-US" smtClean="0"/>
              <a:t>‹#›</a:t>
            </a:fld>
            <a:endParaRPr lang="en-US"/>
          </a:p>
        </p:txBody>
      </p:sp>
    </p:spTree>
    <p:extLst>
      <p:ext uri="{BB962C8B-B14F-4D97-AF65-F5344CB8AC3E}">
        <p14:creationId xmlns:p14="http://schemas.microsoft.com/office/powerpoint/2010/main" val="2461735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151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9206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B37F1A-9995-4782-BB05-E00F3399144D}"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64EEA6-1D4B-4F8D-93B2-6DDDEE7C46D2}" type="slidenum">
              <a:rPr lang="en-US" smtClean="0"/>
              <a:t>‹#›</a:t>
            </a:fld>
            <a:endParaRPr lang="en-US"/>
          </a:p>
        </p:txBody>
      </p:sp>
    </p:spTree>
    <p:extLst>
      <p:ext uri="{BB962C8B-B14F-4D97-AF65-F5344CB8AC3E}">
        <p14:creationId xmlns:p14="http://schemas.microsoft.com/office/powerpoint/2010/main" val="315917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825" y="413810"/>
            <a:ext cx="8675370" cy="1502305"/>
          </a:xfrm>
        </p:spPr>
        <p:txBody>
          <a:bodyPr/>
          <a:lstStyle/>
          <a:p>
            <a:r>
              <a:rPr lang="en-US"/>
              <a:t>Click to edit Master title style</a:t>
            </a:r>
          </a:p>
        </p:txBody>
      </p:sp>
      <p:sp>
        <p:nvSpPr>
          <p:cNvPr id="3" name="Text Placeholder 2"/>
          <p:cNvSpPr>
            <a:spLocks noGrp="1"/>
          </p:cNvSpPr>
          <p:nvPr>
            <p:ph type="body" idx="1"/>
          </p:nvPr>
        </p:nvSpPr>
        <p:spPr>
          <a:xfrm>
            <a:off x="692826" y="1905318"/>
            <a:ext cx="4255174"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4" name="Content Placeholder 3"/>
          <p:cNvSpPr>
            <a:spLocks noGrp="1"/>
          </p:cNvSpPr>
          <p:nvPr>
            <p:ph sz="half" idx="2"/>
          </p:nvPr>
        </p:nvSpPr>
        <p:spPr>
          <a:xfrm>
            <a:off x="692826" y="2839085"/>
            <a:ext cx="4255174"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92066" y="1905318"/>
            <a:ext cx="4276130"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6" name="Content Placeholder 5"/>
          <p:cNvSpPr>
            <a:spLocks noGrp="1"/>
          </p:cNvSpPr>
          <p:nvPr>
            <p:ph sz="quarter" idx="4"/>
          </p:nvPr>
        </p:nvSpPr>
        <p:spPr>
          <a:xfrm>
            <a:off x="5092066" y="2839085"/>
            <a:ext cx="4276130"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B37F1A-9995-4782-BB05-E00F3399144D}" type="datetimeFigureOut">
              <a:rPr lang="en-US" smtClean="0"/>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64EEA6-1D4B-4F8D-93B2-6DDDEE7C46D2}" type="slidenum">
              <a:rPr lang="en-US" smtClean="0"/>
              <a:t>‹#›</a:t>
            </a:fld>
            <a:endParaRPr lang="en-US"/>
          </a:p>
        </p:txBody>
      </p:sp>
    </p:spTree>
    <p:extLst>
      <p:ext uri="{BB962C8B-B14F-4D97-AF65-F5344CB8AC3E}">
        <p14:creationId xmlns:p14="http://schemas.microsoft.com/office/powerpoint/2010/main" val="962099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B37F1A-9995-4782-BB05-E00F3399144D}" type="datetimeFigureOut">
              <a:rPr lang="en-US" smtClean="0"/>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64EEA6-1D4B-4F8D-93B2-6DDDEE7C46D2}" type="slidenum">
              <a:rPr lang="en-US" smtClean="0"/>
              <a:t>‹#›</a:t>
            </a:fld>
            <a:endParaRPr lang="en-US"/>
          </a:p>
        </p:txBody>
      </p:sp>
    </p:spTree>
    <p:extLst>
      <p:ext uri="{BB962C8B-B14F-4D97-AF65-F5344CB8AC3E}">
        <p14:creationId xmlns:p14="http://schemas.microsoft.com/office/powerpoint/2010/main" val="1696625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B37F1A-9995-4782-BB05-E00F3399144D}" type="datetimeFigureOut">
              <a:rPr lang="en-US" smtClean="0"/>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64EEA6-1D4B-4F8D-93B2-6DDDEE7C46D2}" type="slidenum">
              <a:rPr lang="en-US" smtClean="0"/>
              <a:t>‹#›</a:t>
            </a:fld>
            <a:endParaRPr lang="en-US"/>
          </a:p>
        </p:txBody>
      </p:sp>
    </p:spTree>
    <p:extLst>
      <p:ext uri="{BB962C8B-B14F-4D97-AF65-F5344CB8AC3E}">
        <p14:creationId xmlns:p14="http://schemas.microsoft.com/office/powerpoint/2010/main" val="3388660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p>
        </p:txBody>
      </p:sp>
      <p:sp>
        <p:nvSpPr>
          <p:cNvPr id="3" name="Content Placeholder 2"/>
          <p:cNvSpPr>
            <a:spLocks noGrp="1"/>
          </p:cNvSpPr>
          <p:nvPr>
            <p:ph idx="1"/>
          </p:nvPr>
        </p:nvSpPr>
        <p:spPr>
          <a:xfrm>
            <a:off x="4276130" y="1119083"/>
            <a:ext cx="5092065" cy="5523442"/>
          </a:xfrm>
        </p:spPr>
        <p:txBody>
          <a:bodyPr/>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38B37F1A-9995-4782-BB05-E00F3399144D}"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64EEA6-1D4B-4F8D-93B2-6DDDEE7C46D2}" type="slidenum">
              <a:rPr lang="en-US" smtClean="0"/>
              <a:t>‹#›</a:t>
            </a:fld>
            <a:endParaRPr lang="en-US"/>
          </a:p>
        </p:txBody>
      </p:sp>
    </p:spTree>
    <p:extLst>
      <p:ext uri="{BB962C8B-B14F-4D97-AF65-F5344CB8AC3E}">
        <p14:creationId xmlns:p14="http://schemas.microsoft.com/office/powerpoint/2010/main" val="990091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p>
        </p:txBody>
      </p:sp>
      <p:sp>
        <p:nvSpPr>
          <p:cNvPr id="3" name="Picture Placeholder 2"/>
          <p:cNvSpPr>
            <a:spLocks noGrp="1" noChangeAspect="1"/>
          </p:cNvSpPr>
          <p:nvPr>
            <p:ph type="pic" idx="1"/>
          </p:nvPr>
        </p:nvSpPr>
        <p:spPr>
          <a:xfrm>
            <a:off x="4276130" y="1119083"/>
            <a:ext cx="5092065" cy="5523442"/>
          </a:xfrm>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a:t>Click icon to add picture</a:t>
            </a:r>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38B37F1A-9995-4782-BB05-E00F3399144D}"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64EEA6-1D4B-4F8D-93B2-6DDDEE7C46D2}" type="slidenum">
              <a:rPr lang="en-US" smtClean="0"/>
              <a:t>‹#›</a:t>
            </a:fld>
            <a:endParaRPr lang="en-US"/>
          </a:p>
        </p:txBody>
      </p:sp>
    </p:spTree>
    <p:extLst>
      <p:ext uri="{BB962C8B-B14F-4D97-AF65-F5344CB8AC3E}">
        <p14:creationId xmlns:p14="http://schemas.microsoft.com/office/powerpoint/2010/main" val="840307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B37F1A-9995-4782-BB05-E00F3399144D}"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4EEA6-1D4B-4F8D-93B2-6DDDEE7C46D2}" type="slidenum">
              <a:rPr lang="en-US" smtClean="0"/>
              <a:t>‹#›</a:t>
            </a:fld>
            <a:endParaRPr lang="en-US"/>
          </a:p>
        </p:txBody>
      </p:sp>
    </p:spTree>
    <p:extLst>
      <p:ext uri="{BB962C8B-B14F-4D97-AF65-F5344CB8AC3E}">
        <p14:creationId xmlns:p14="http://schemas.microsoft.com/office/powerpoint/2010/main" val="2683158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8043" y="413808"/>
            <a:ext cx="2168843" cy="6586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91515" y="413808"/>
            <a:ext cx="6380798"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B37F1A-9995-4782-BB05-E00F3399144D}"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4EEA6-1D4B-4F8D-93B2-6DDDEE7C46D2}" type="slidenum">
              <a:rPr lang="en-US" smtClean="0"/>
              <a:t>‹#›</a:t>
            </a:fld>
            <a:endParaRPr lang="en-US"/>
          </a:p>
        </p:txBody>
      </p:sp>
    </p:spTree>
    <p:extLst>
      <p:ext uri="{BB962C8B-B14F-4D97-AF65-F5344CB8AC3E}">
        <p14:creationId xmlns:p14="http://schemas.microsoft.com/office/powerpoint/2010/main" val="3307736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38B37F1A-9995-4782-BB05-E00F3399144D}" type="datetimeFigureOut">
              <a:rPr lang="en-US" smtClean="0"/>
              <a:t>9/11/2026</a:t>
            </a:fld>
            <a:endParaRPr lang="en-US"/>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2164EEA6-1D4B-4F8D-93B2-6DDDEE7C46D2}" type="slidenum">
              <a:rPr lang="en-US" smtClean="0"/>
              <a:t>‹#›</a:t>
            </a:fld>
            <a:endParaRPr lang="en-US"/>
          </a:p>
        </p:txBody>
      </p:sp>
    </p:spTree>
    <p:extLst>
      <p:ext uri="{BB962C8B-B14F-4D97-AF65-F5344CB8AC3E}">
        <p14:creationId xmlns:p14="http://schemas.microsoft.com/office/powerpoint/2010/main" val="35371449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sh.naf.org/public/quality-center/quality-level-proces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hyperlink" Target="https://ash.naf.org/public/quality-center.data-collection/select-academy?redirect=index"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support@naf.org"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s://www.knopro.org/" TargetMode="External"/><Relationship Id="rId3" Type="http://schemas.openxmlformats.org/officeDocument/2006/relationships/image" Target="../media/image1.png"/><Relationship Id="rId7" Type="http://schemas.openxmlformats.org/officeDocument/2006/relationships/hyperlink" Target="https://ash.naf.org/public/article/m/5IgeJdNRHlVK40Rdc9wEMI/wbl-skills-feedback-survey-resources"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s://ash.naf.org/public/article/m/6QkPZPxYTFqp9wSogRXbcR/wbl-reflection-form-resources" TargetMode="External"/><Relationship Id="rId5" Type="http://schemas.openxmlformats.org/officeDocument/2006/relationships/hyperlink" Target="https://ash.naf.org/public/article/m/z8apAZGXjCD7b1RweDoGi/wbl-participation-tracker-resources" TargetMode="Externa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xmlns="" id="{4E2BDA71-E562-472D-900F-EE82EB17A8EB}"/>
              </a:ext>
            </a:extLst>
          </p:cNvPr>
          <p:cNvGraphicFramePr>
            <a:graphicFrameLocks noGrp="1"/>
          </p:cNvGraphicFramePr>
          <p:nvPr>
            <p:extLst>
              <p:ext uri="{D42A27DB-BD31-4B8C-83A1-F6EECF244321}">
                <p14:modId xmlns:p14="http://schemas.microsoft.com/office/powerpoint/2010/main" val="3882615962"/>
              </p:ext>
            </p:extLst>
          </p:nvPr>
        </p:nvGraphicFramePr>
        <p:xfrm>
          <a:off x="519469" y="2739236"/>
          <a:ext cx="9042701" cy="4815445"/>
        </p:xfrm>
        <a:graphic>
          <a:graphicData uri="http://schemas.openxmlformats.org/drawingml/2006/table">
            <a:tbl>
              <a:tblPr firstRow="1" bandRow="1">
                <a:tableStyleId>{F5AB1C69-6EDB-4FF4-983F-18BD219EF322}</a:tableStyleId>
              </a:tblPr>
              <a:tblGrid>
                <a:gridCol w="2268402">
                  <a:extLst>
                    <a:ext uri="{9D8B030D-6E8A-4147-A177-3AD203B41FA5}">
                      <a16:colId xmlns:a16="http://schemas.microsoft.com/office/drawing/2014/main" xmlns="" val="1750335540"/>
                    </a:ext>
                  </a:extLst>
                </a:gridCol>
                <a:gridCol w="6774299">
                  <a:extLst>
                    <a:ext uri="{9D8B030D-6E8A-4147-A177-3AD203B41FA5}">
                      <a16:colId xmlns:a16="http://schemas.microsoft.com/office/drawing/2014/main" xmlns="" val="4096591399"/>
                    </a:ext>
                  </a:extLst>
                </a:gridCol>
              </a:tblGrid>
              <a:tr h="326751">
                <a:tc>
                  <a:txBody>
                    <a:bodyPr/>
                    <a:lstStyle/>
                    <a:p>
                      <a:pPr algn="l" rtl="0"/>
                      <a:r>
                        <a:rPr lang="es" sz="1000" b="1" i="0" u="none" baseline="0" dirty="0">
                          <a:latin typeface="Tahoma" panose="020B0604030504040204" pitchFamily="34" charset="0"/>
                          <a:ea typeface="Tahoma" panose="020B0604030504040204" pitchFamily="34" charset="0"/>
                          <a:cs typeface="Tahoma" panose="020B0604030504040204" pitchFamily="34" charset="0"/>
                        </a:rPr>
                        <a:t>Formulario</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34155"/>
                    </a:solidFill>
                  </a:tcPr>
                </a:tc>
                <a:tc>
                  <a:txBody>
                    <a:bodyPr/>
                    <a:lstStyle/>
                    <a:p>
                      <a:pPr algn="l" rtl="0"/>
                      <a:r>
                        <a:rPr lang="es" sz="1000" b="1" i="0" u="none" baseline="0">
                          <a:latin typeface="Tahoma" panose="020B0604030504040204" pitchFamily="34" charset="0"/>
                          <a:ea typeface="Tahoma" panose="020B0604030504040204" pitchFamily="34" charset="0"/>
                          <a:cs typeface="Tahoma" panose="020B0604030504040204" pitchFamily="34" charset="0"/>
                        </a:rPr>
                        <a:t>Descripción</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34155"/>
                    </a:solidFill>
                  </a:tcPr>
                </a:tc>
                <a:extLst>
                  <a:ext uri="{0D108BD9-81ED-4DB2-BD59-A6C34878D82A}">
                    <a16:rowId xmlns:a16="http://schemas.microsoft.com/office/drawing/2014/main" xmlns="" val="272079515"/>
                  </a:ext>
                </a:extLst>
              </a:tr>
              <a:tr h="375613">
                <a:tc>
                  <a:txBody>
                    <a:bodyPr/>
                    <a:lstStyle/>
                    <a:p>
                      <a:pPr marL="228600" indent="-274320" algn="l" rtl="0">
                        <a:buFont typeface="+mj-lt"/>
                        <a:buAutoNum type="arabicPeriod"/>
                      </a:pPr>
                      <a:r>
                        <a:rPr lang="es" sz="1000" b="0" i="0" u="none" baseline="0">
                          <a:latin typeface="Tahoma" panose="020B0604030504040204" pitchFamily="34" charset="0"/>
                          <a:ea typeface="Tahoma" panose="020B0604030504040204" pitchFamily="34" charset="0"/>
                          <a:cs typeface="Tahoma" panose="020B0604030504040204" pitchFamily="34" charset="0"/>
                        </a:rPr>
                        <a:t>Información de la Academia</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Información del programa de la academia y contactos, incluyendo facturación</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extLst>
                  <a:ext uri="{0D108BD9-81ED-4DB2-BD59-A6C34878D82A}">
                    <a16:rowId xmlns:a16="http://schemas.microsoft.com/office/drawing/2014/main" xmlns="" val="3280443864"/>
                  </a:ext>
                </a:extLst>
              </a:tr>
              <a:tr h="345688">
                <a:tc>
                  <a:txBody>
                    <a:bodyPr/>
                    <a:lstStyle/>
                    <a:p>
                      <a:pPr marL="228600" indent="-274320" algn="l" rtl="0">
                        <a:buFont typeface="+mj-lt"/>
                        <a:buAutoNum type="arabicPeriod" startAt="2"/>
                      </a:pPr>
                      <a:r>
                        <a:rPr lang="es" sz="1000" b="0" i="0" u="none" baseline="0">
                          <a:latin typeface="Tahoma" panose="020B0604030504040204" pitchFamily="34" charset="0"/>
                          <a:ea typeface="Tahoma" panose="020B0604030504040204" pitchFamily="34" charset="0"/>
                          <a:cs typeface="Tahoma" panose="020B0604030504040204" pitchFamily="34" charset="0"/>
                        </a:rPr>
                        <a:t>Matrícula de la academia</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1F5F9"/>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Datos demográficos de los estudiantes de la academia y lista de estudiantes</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1F5F9"/>
                    </a:solidFill>
                  </a:tcPr>
                </a:tc>
                <a:extLst>
                  <a:ext uri="{0D108BD9-81ED-4DB2-BD59-A6C34878D82A}">
                    <a16:rowId xmlns:a16="http://schemas.microsoft.com/office/drawing/2014/main" xmlns="" val="1487147795"/>
                  </a:ext>
                </a:extLst>
              </a:tr>
              <a:tr h="367990">
                <a:tc>
                  <a:txBody>
                    <a:bodyPr/>
                    <a:lstStyle/>
                    <a:p>
                      <a:pPr marL="228600" indent="-274320" algn="l" rtl="0">
                        <a:buFont typeface="+mj-lt"/>
                        <a:buAutoNum type="arabicPeriod" startAt="3"/>
                      </a:pPr>
                      <a:r>
                        <a:rPr lang="es" sz="1000" b="0" i="0" u="none" baseline="0">
                          <a:latin typeface="Tahoma" panose="020B0604030504040204" pitchFamily="34" charset="0"/>
                          <a:ea typeface="Tahoma" panose="020B0604030504040204" pitchFamily="34" charset="0"/>
                          <a:cs typeface="Tahoma" panose="020B0604030504040204" pitchFamily="34" charset="0"/>
                        </a:rPr>
                        <a:t>Matrícula de Escuela Secundaria</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Datos demográficos de los estudiantes de la escuela secundaria</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extLst>
                  <a:ext uri="{0D108BD9-81ED-4DB2-BD59-A6C34878D82A}">
                    <a16:rowId xmlns:a16="http://schemas.microsoft.com/office/drawing/2014/main" xmlns="" val="117548358"/>
                  </a:ext>
                </a:extLst>
              </a:tr>
              <a:tr h="334537">
                <a:tc>
                  <a:txBody>
                    <a:bodyPr/>
                    <a:lstStyle/>
                    <a:p>
                      <a:pPr marL="228600" indent="-274320" algn="l" rtl="0">
                        <a:buFont typeface="+mj-lt"/>
                        <a:buAutoNum type="arabicPeriod" startAt="4"/>
                      </a:pPr>
                      <a:r>
                        <a:rPr lang="es" sz="1000" b="0" i="0" u="none" baseline="0">
                          <a:latin typeface="Tahoma" panose="020B0604030504040204" pitchFamily="34" charset="0"/>
                          <a:ea typeface="Tahoma" panose="020B0604030504040204" pitchFamily="34" charset="0"/>
                          <a:cs typeface="Tahoma" panose="020B0604030504040204" pitchFamily="34" charset="0"/>
                        </a:rPr>
                        <a:t>Perfil de graduación</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1F5F9"/>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Planes de educación superior de los graduados más recientes de la academia</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1F5F9"/>
                    </a:solidFill>
                  </a:tcPr>
                </a:tc>
                <a:extLst>
                  <a:ext uri="{0D108BD9-81ED-4DB2-BD59-A6C34878D82A}">
                    <a16:rowId xmlns:a16="http://schemas.microsoft.com/office/drawing/2014/main" xmlns="" val="1969535321"/>
                  </a:ext>
                </a:extLst>
              </a:tr>
              <a:tr h="367990">
                <a:tc>
                  <a:txBody>
                    <a:bodyPr/>
                    <a:lstStyle/>
                    <a:p>
                      <a:pPr marL="228600" indent="-274320" algn="l" rtl="0">
                        <a:buFont typeface="+mj-lt"/>
                        <a:buAutoNum type="arabicPeriod" startAt="5"/>
                      </a:pPr>
                      <a:r>
                        <a:rPr lang="es" sz="1000" b="0" i="0" u="none" baseline="0" dirty="0">
                          <a:latin typeface="Tahoma" panose="020B0604030504040204" pitchFamily="34" charset="0"/>
                          <a:ea typeface="Tahoma" panose="020B0604030504040204" pitchFamily="34" charset="0"/>
                          <a:cs typeface="Tahoma" panose="020B0604030504040204" pitchFamily="34" charset="0"/>
                        </a:rPr>
                        <a:t>Consejo asesor</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Miembros del consejo asesor y perfiles de los miembros</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extLst>
                  <a:ext uri="{0D108BD9-81ED-4DB2-BD59-A6C34878D82A}">
                    <a16:rowId xmlns:a16="http://schemas.microsoft.com/office/drawing/2014/main" xmlns="" val="1550276437"/>
                  </a:ext>
                </a:extLst>
              </a:tr>
              <a:tr h="334537">
                <a:tc>
                  <a:txBody>
                    <a:bodyPr/>
                    <a:lstStyle/>
                    <a:p>
                      <a:pPr marL="228600" indent="-274320" algn="l" rtl="0">
                        <a:buFont typeface="+mj-lt"/>
                        <a:buAutoNum type="arabicPeriod" startAt="6"/>
                      </a:pPr>
                      <a:r>
                        <a:rPr lang="es" sz="1000" b="0" i="0" u="none" baseline="0">
                          <a:latin typeface="Tahoma" panose="020B0604030504040204" pitchFamily="34" charset="0"/>
                          <a:ea typeface="Tahoma" panose="020B0604030504040204" pitchFamily="34" charset="0"/>
                          <a:cs typeface="Tahoma" panose="020B0604030504040204" pitchFamily="34" charset="0"/>
                        </a:rPr>
                        <a:t>Maestros</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1F5F9"/>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Lista de maestros de la academia para el año escolar actual</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1F5F9"/>
                    </a:solidFill>
                  </a:tcPr>
                </a:tc>
                <a:extLst>
                  <a:ext uri="{0D108BD9-81ED-4DB2-BD59-A6C34878D82A}">
                    <a16:rowId xmlns:a16="http://schemas.microsoft.com/office/drawing/2014/main" xmlns="" val="3810708116"/>
                  </a:ext>
                </a:extLst>
              </a:tr>
              <a:tr h="420285">
                <a:tc>
                  <a:txBody>
                    <a:bodyPr/>
                    <a:lstStyle/>
                    <a:p>
                      <a:pPr marL="274320" lvl="0" indent="-274320" algn="l" rtl="0">
                        <a:buFont typeface="+mj-lt"/>
                        <a:buAutoNum type="arabicPeriod" startAt="7"/>
                      </a:pPr>
                      <a:r>
                        <a:rPr lang="es" sz="1000" b="0" i="0" u="none" baseline="0">
                          <a:latin typeface="Tahoma" panose="020B0604030504040204" pitchFamily="34" charset="0"/>
                          <a:ea typeface="Tahoma" panose="020B0604030504040204" pitchFamily="34" charset="0"/>
                          <a:cs typeface="Tahoma" panose="020B0604030504040204" pitchFamily="34" charset="0"/>
                        </a:rPr>
                        <a:t>Asociados</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Alianzas educativas, iniciativas y certificaciones de la industria</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extLst>
                  <a:ext uri="{0D108BD9-81ED-4DB2-BD59-A6C34878D82A}">
                    <a16:rowId xmlns:a16="http://schemas.microsoft.com/office/drawing/2014/main" xmlns="" val="3400565723"/>
                  </a:ext>
                </a:extLst>
              </a:tr>
              <a:tr h="366949">
                <a:tc>
                  <a:txBody>
                    <a:bodyPr/>
                    <a:lstStyle/>
                    <a:p>
                      <a:pPr marL="228600" indent="-274320" algn="l" rtl="0">
                        <a:buFont typeface="+mj-lt"/>
                        <a:buAutoNum type="arabicPeriod" startAt="8"/>
                      </a:pPr>
                      <a:r>
                        <a:rPr lang="es" sz="1000" b="0" i="0" u="none" baseline="0">
                          <a:latin typeface="Tahoma" panose="020B0604030504040204" pitchFamily="34" charset="0"/>
                          <a:ea typeface="Tahoma" panose="020B0604030504040204" pitchFamily="34" charset="0"/>
                          <a:cs typeface="Tahoma" panose="020B0604030504040204" pitchFamily="34" charset="0"/>
                        </a:rPr>
                        <a:t>Aprendizaje basado en el trabajo</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1F5F9"/>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Lista de actividades de Aprendizaje Basado en el Trabajo del año escolar anterior</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1F5F9"/>
                    </a:solidFill>
                  </a:tcPr>
                </a:tc>
                <a:extLst>
                  <a:ext uri="{0D108BD9-81ED-4DB2-BD59-A6C34878D82A}">
                    <a16:rowId xmlns:a16="http://schemas.microsoft.com/office/drawing/2014/main" xmlns="" val="766087921"/>
                  </a:ext>
                </a:extLst>
              </a:tr>
              <a:tr h="366206">
                <a:tc>
                  <a:txBody>
                    <a:bodyPr/>
                    <a:lstStyle/>
                    <a:p>
                      <a:pPr marL="228600" indent="-274320" algn="l" rtl="0">
                        <a:buFont typeface="+mj-lt"/>
                        <a:buAutoNum type="arabicPeriod" startAt="9"/>
                      </a:pPr>
                      <a:r>
                        <a:rPr lang="es" sz="1000" b="0" i="0" u="none" baseline="0">
                          <a:latin typeface="Tahoma" panose="020B0604030504040204" pitchFamily="34" charset="0"/>
                          <a:ea typeface="Tahoma" panose="020B0604030504040204" pitchFamily="34" charset="0"/>
                          <a:cs typeface="Tahoma" panose="020B0604030504040204" pitchFamily="34" charset="0"/>
                        </a:rPr>
                        <a:t>Programa de estudio</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tc>
                  <a:txBody>
                    <a:bodyPr/>
                    <a:lstStyle/>
                    <a:p>
                      <a:pPr marL="0" marR="0" algn="l" rtl="0">
                        <a:lnSpc>
                          <a:spcPct val="115000"/>
                        </a:lnSpc>
                        <a:spcBef>
                          <a:spcPts val="0"/>
                        </a:spcBef>
                        <a:spcAft>
                          <a:spcPts val="600"/>
                        </a:spcAft>
                      </a:pPr>
                      <a:r>
                        <a:rPr lang="es" sz="1000" b="0" i="0" u="none" baseline="0">
                          <a:effectLst/>
                          <a:latin typeface="Tahoma" panose="020B0604030504040204" pitchFamily="34" charset="0"/>
                          <a:ea typeface="Tahoma" panose="020B0604030504040204" pitchFamily="34" charset="0"/>
                          <a:cs typeface="Tahoma" panose="020B0604030504040204" pitchFamily="34" charset="0"/>
                        </a:rPr>
                        <a:t>Lista de cursos del Programa de Estudio de la academia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extLst>
                  <a:ext uri="{0D108BD9-81ED-4DB2-BD59-A6C34878D82A}">
                    <a16:rowId xmlns:a16="http://schemas.microsoft.com/office/drawing/2014/main" xmlns="" val="3277990687"/>
                  </a:ext>
                </a:extLst>
              </a:tr>
              <a:tr h="366206">
                <a:tc>
                  <a:txBody>
                    <a:bodyPr/>
                    <a:lstStyle/>
                    <a:p>
                      <a:pPr marL="228600" indent="-274320" algn="l" rtl="0">
                        <a:buFont typeface="+mj-lt"/>
                        <a:buAutoNum type="arabicPeriod" startAt="10"/>
                      </a:pPr>
                      <a:r>
                        <a:rPr lang="es" sz="1000" b="0" i="0" u="none" baseline="0">
                          <a:latin typeface="Tahoma" panose="020B0604030504040204" pitchFamily="34" charset="0"/>
                          <a:ea typeface="Tahoma" panose="020B0604030504040204" pitchFamily="34" charset="0"/>
                          <a:cs typeface="Tahoma" panose="020B0604030504040204" pitchFamily="34" charset="0"/>
                        </a:rPr>
                        <a:t>Redes sociales</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1F5F9"/>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Redes sociales utilizadas para promocionar NAF y los eventos de la academia </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1F5F9"/>
                    </a:solidFill>
                  </a:tcPr>
                </a:tc>
                <a:extLst>
                  <a:ext uri="{0D108BD9-81ED-4DB2-BD59-A6C34878D82A}">
                    <a16:rowId xmlns:a16="http://schemas.microsoft.com/office/drawing/2014/main" xmlns="" val="535595173"/>
                  </a:ext>
                </a:extLst>
              </a:tr>
              <a:tr h="380384">
                <a:tc>
                  <a:txBody>
                    <a:bodyPr/>
                    <a:lstStyle/>
                    <a:p>
                      <a:pPr marL="228600" indent="-274320" algn="l" rtl="0">
                        <a:buFont typeface="+mj-lt"/>
                        <a:buAutoNum type="arabicPeriod" startAt="11"/>
                      </a:pPr>
                      <a:r>
                        <a:rPr lang="es" sz="1000" b="0" i="0" u="none" baseline="0">
                          <a:latin typeface="Tahoma" panose="020B0604030504040204" pitchFamily="34" charset="0"/>
                          <a:ea typeface="Tahoma" panose="020B0604030504040204" pitchFamily="34" charset="0"/>
                          <a:cs typeface="Tahoma" panose="020B0604030504040204" pitchFamily="34" charset="0"/>
                        </a:rPr>
                        <a:t>Roll Forward</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tc>
                  <a:txBody>
                    <a:bodyPr/>
                    <a:lstStyle/>
                    <a:p>
                      <a:pPr algn="l" rtl="0"/>
                      <a:r>
                        <a:rPr lang="es" sz="1000" b="0" i="0" u="none" baseline="0">
                          <a:latin typeface="Tahoma" panose="020B0604030504040204" pitchFamily="34" charset="0"/>
                          <a:ea typeface="Tahoma" panose="020B0604030504040204" pitchFamily="34" charset="0"/>
                          <a:cs typeface="Tahoma" panose="020B0604030504040204" pitchFamily="34" charset="0"/>
                        </a:rPr>
                        <a:t>Estado de la academia en cuanto a Roll Forward para el año escolar actual</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extLst>
                  <a:ext uri="{0D108BD9-81ED-4DB2-BD59-A6C34878D82A}">
                    <a16:rowId xmlns:a16="http://schemas.microsoft.com/office/drawing/2014/main" xmlns="" val="1767741493"/>
                  </a:ext>
                </a:extLst>
              </a:tr>
              <a:tr h="380384">
                <a:tc>
                  <a:txBody>
                    <a:bodyPr/>
                    <a:lstStyle/>
                    <a:p>
                      <a:pPr marL="228600" indent="-274320" algn="l" rtl="0">
                        <a:buFont typeface="+mj-lt"/>
                        <a:buAutoNum type="arabicPeriod" startAt="12"/>
                      </a:pPr>
                      <a:r>
                        <a:rPr lang="es" sz="1000" b="0" i="0" u="none" baseline="0">
                          <a:latin typeface="Tahoma" panose="020B0604030504040204" pitchFamily="34" charset="0"/>
                          <a:ea typeface="Tahoma" panose="020B0604030504040204" pitchFamily="34" charset="0"/>
                          <a:cs typeface="Tahoma" panose="020B0604030504040204" pitchFamily="34" charset="0"/>
                        </a:rPr>
                        <a:t>Finalizar</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1F5F9"/>
                    </a:solidFill>
                  </a:tcPr>
                </a:tc>
                <a:tc>
                  <a:txBody>
                    <a:bodyPr/>
                    <a:lstStyle/>
                    <a:p>
                      <a:pPr algn="l" rtl="0"/>
                      <a:r>
                        <a:rPr lang="es" sz="1000" b="0" i="0" u="none" baseline="0" dirty="0">
                          <a:latin typeface="Tahoma" panose="020B0604030504040204" pitchFamily="34" charset="0"/>
                          <a:ea typeface="Tahoma" panose="020B0604030504040204" pitchFamily="34" charset="0"/>
                          <a:cs typeface="Tahoma" panose="020B0604030504040204" pitchFamily="34" charset="0"/>
                        </a:rPr>
                        <a:t>Finalizar después de actualizar y confirmar todos los formularios requeridos arriba.</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1F5F9"/>
                    </a:solidFill>
                  </a:tcPr>
                </a:tc>
                <a:extLst>
                  <a:ext uri="{0D108BD9-81ED-4DB2-BD59-A6C34878D82A}">
                    <a16:rowId xmlns:a16="http://schemas.microsoft.com/office/drawing/2014/main" xmlns="" val="3197424058"/>
                  </a:ext>
                </a:extLst>
              </a:tr>
            </a:tbl>
          </a:graphicData>
        </a:graphic>
      </p:graphicFrame>
      <p:sp>
        <p:nvSpPr>
          <p:cNvPr id="9" name="TextBox 8">
            <a:extLst>
              <a:ext uri="{FF2B5EF4-FFF2-40B4-BE49-F238E27FC236}">
                <a16:creationId xmlns:a16="http://schemas.microsoft.com/office/drawing/2014/main" xmlns="" id="{CE07CB3F-6BD4-4141-8671-BEAD044D5027}"/>
              </a:ext>
            </a:extLst>
          </p:cNvPr>
          <p:cNvSpPr txBox="1"/>
          <p:nvPr/>
        </p:nvSpPr>
        <p:spPr>
          <a:xfrm>
            <a:off x="435836" y="275430"/>
            <a:ext cx="8186872" cy="369332"/>
          </a:xfrm>
          <a:prstGeom prst="rect">
            <a:avLst/>
          </a:prstGeom>
          <a:noFill/>
        </p:spPr>
        <p:txBody>
          <a:bodyPr wrap="square" rtlCol="0">
            <a:spAutoFit/>
          </a:bodyPr>
          <a:lstStyle/>
          <a:p>
            <a:pPr algn="l" rtl="0"/>
            <a:r>
              <a:rPr lang="es" sz="1800" b="1"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Plantilla de Recopilación de Datos de NAF (2026-2027)</a:t>
            </a:r>
            <a:endParaRPr lang="es" dirty="0">
              <a:solidFill>
                <a:srgbClr val="334155"/>
              </a:solidFill>
            </a:endParaRPr>
          </a:p>
        </p:txBody>
      </p:sp>
      <p:cxnSp>
        <p:nvCxnSpPr>
          <p:cNvPr id="11" name="Straight Connector 10">
            <a:extLst>
              <a:ext uri="{FF2B5EF4-FFF2-40B4-BE49-F238E27FC236}">
                <a16:creationId xmlns:a16="http://schemas.microsoft.com/office/drawing/2014/main" xmlns="" id="{70D0181A-DDFD-484F-8F26-C3997CE43D69}"/>
              </a:ext>
            </a:extLst>
          </p:cNvPr>
          <p:cNvCxnSpPr/>
          <p:nvPr/>
        </p:nvCxnSpPr>
        <p:spPr>
          <a:xfrm>
            <a:off x="435836" y="709301"/>
            <a:ext cx="7930497" cy="0"/>
          </a:xfrm>
          <a:prstGeom prst="line">
            <a:avLst/>
          </a:prstGeom>
          <a:ln>
            <a:solidFill>
              <a:srgbClr val="006A4F"/>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xmlns="" id="{D3223EC5-65E2-4872-A858-43D378014FC6}"/>
              </a:ext>
            </a:extLst>
          </p:cNvPr>
          <p:cNvSpPr txBox="1"/>
          <p:nvPr/>
        </p:nvSpPr>
        <p:spPr>
          <a:xfrm>
            <a:off x="435835" y="871450"/>
            <a:ext cx="9209970" cy="1631216"/>
          </a:xfrm>
          <a:prstGeom prst="rect">
            <a:avLst/>
          </a:prstGeom>
          <a:noFill/>
        </p:spPr>
        <p:txBody>
          <a:bodyPr wrap="square" rtlCol="0">
            <a:spAutoFit/>
          </a:bodyPr>
          <a:lstStyle/>
          <a:p>
            <a:pPr algn="l" rtl="0"/>
            <a:r>
              <a:rPr lang="es" sz="1000" b="0" i="0" u="none" baseline="0" dirty="0">
                <a:latin typeface="Tahoma" panose="020B0604030504040204" pitchFamily="34" charset="0"/>
                <a:ea typeface="Tahoma" panose="020B0604030504040204" pitchFamily="34" charset="0"/>
                <a:cs typeface="Tahoma" panose="020B0604030504040204" pitchFamily="34" charset="0"/>
              </a:rPr>
              <a:t>La </a:t>
            </a:r>
            <a:r>
              <a:rPr lang="es" sz="1000" b="1" i="0" u="none" baseline="0" dirty="0">
                <a:latin typeface="Tahoma" panose="020B0604030504040204" pitchFamily="34" charset="0"/>
                <a:ea typeface="Tahoma" panose="020B0604030504040204" pitchFamily="34" charset="0"/>
                <a:cs typeface="Tahoma" panose="020B0604030504040204" pitchFamily="34" charset="0"/>
              </a:rPr>
              <a:t>Recopilación de Datos</a:t>
            </a:r>
            <a:r>
              <a:rPr lang="es" sz="1000" b="0" i="0" u="none" baseline="0" dirty="0">
                <a:latin typeface="Tahoma" panose="020B0604030504040204" pitchFamily="34" charset="0"/>
                <a:ea typeface="Tahoma" panose="020B0604030504040204" pitchFamily="34" charset="0"/>
                <a:cs typeface="Tahoma" panose="020B0604030504040204" pitchFamily="34" charset="0"/>
              </a:rPr>
              <a:t> anual de NAF, ubicada en el Academy Support Hub (ASH), forma parte del </a:t>
            </a:r>
            <a:r>
              <a:rPr lang="es" sz="1000" b="1" i="0" u="none" baseline="0" dirty="0">
                <a:latin typeface="Tahoma" panose="020B0604030504040204" pitchFamily="34" charset="0"/>
                <a:ea typeface="Tahoma" panose="020B0604030504040204" pitchFamily="34" charset="0"/>
                <a:cs typeface="Tahoma" panose="020B0604030504040204" pitchFamily="34" charset="0"/>
                <a:hlinkClick r:id="rId3"/>
              </a:rPr>
              <a:t>Proceso de Nivel de Calidad</a:t>
            </a:r>
            <a:r>
              <a:rPr lang="es" sz="1000" b="1" i="0" u="none" baseline="0" dirty="0">
                <a:latin typeface="Tahoma" panose="020B0604030504040204" pitchFamily="34" charset="0"/>
                <a:ea typeface="Tahoma" panose="020B0604030504040204" pitchFamily="34" charset="0"/>
                <a:cs typeface="Tahoma" panose="020B0604030504040204" pitchFamily="34" charset="0"/>
              </a:rPr>
              <a:t> </a:t>
            </a:r>
            <a:r>
              <a:rPr lang="es" sz="1000" b="0" i="0" u="none" baseline="0" dirty="0">
                <a:latin typeface="Tahoma" panose="020B0604030504040204" pitchFamily="34" charset="0"/>
                <a:ea typeface="Tahoma" panose="020B0604030504040204" pitchFamily="34" charset="0"/>
                <a:cs typeface="Tahoma" panose="020B0604030504040204" pitchFamily="34" charset="0"/>
              </a:rPr>
              <a:t>en el que participan las academias cada año escolar. Los datos de las academias se recopilan para completar la Evaluación de la Academia de NAF (AA), generar informes de academias y garantizar que la información tanto de las academias como de los usuarios sea precisa. </a:t>
            </a:r>
          </a:p>
          <a:p>
            <a:endParaRPr lang="es" sz="1000" dirty="0">
              <a:latin typeface="Tahoma" panose="020B0604030504040204" pitchFamily="34" charset="0"/>
              <a:ea typeface="Tahoma" panose="020B0604030504040204" pitchFamily="34" charset="0"/>
              <a:cs typeface="Tahoma" panose="020B0604030504040204" pitchFamily="34" charset="0"/>
            </a:endParaRPr>
          </a:p>
          <a:p>
            <a:pPr algn="l" rtl="0"/>
            <a:r>
              <a:rPr lang="es" sz="1000" b="0" i="0" u="none" baseline="0" dirty="0">
                <a:latin typeface="Tahoma" panose="020B0604030504040204" pitchFamily="34" charset="0"/>
                <a:ea typeface="Tahoma" panose="020B0604030504040204" pitchFamily="34" charset="0"/>
                <a:cs typeface="Tahoma" panose="020B0604030504040204" pitchFamily="34" charset="0"/>
              </a:rPr>
              <a:t>Instrucciones:</a:t>
            </a:r>
          </a:p>
          <a:p>
            <a:pPr algn="l" rtl="0"/>
            <a:r>
              <a:rPr lang="es" sz="1000" b="0" i="0" u="none" baseline="0" dirty="0">
                <a:latin typeface="Tahoma" panose="020B0604030504040204" pitchFamily="34" charset="0"/>
                <a:ea typeface="Tahoma" panose="020B0604030504040204" pitchFamily="34" charset="0"/>
                <a:cs typeface="Tahoma" panose="020B0604030504040204" pitchFamily="34" charset="0"/>
              </a:rPr>
              <a:t>Utilice la Plantilla de Recopilación de Datos de NAF como guía para recopilar los datos requeridos de la academia. Una vez compilados los datos necesarios para cada uno de los formularios que se enumeran a continuación, inicie sesión en la sección </a:t>
            </a:r>
            <a:r>
              <a:rPr lang="es" sz="1000" b="1" i="0" u="none" baseline="0" dirty="0">
                <a:latin typeface="Tahoma" panose="020B0604030504040204" pitchFamily="34" charset="0"/>
                <a:ea typeface="Tahoma" panose="020B0604030504040204" pitchFamily="34" charset="0"/>
                <a:cs typeface="Tahoma" panose="020B0604030504040204" pitchFamily="34" charset="0"/>
                <a:hlinkClick r:id="rId4"/>
              </a:rPr>
              <a:t>Data Collection</a:t>
            </a:r>
            <a:r>
              <a:rPr lang="es" sz="1000" b="0" i="0" u="none" baseline="0" dirty="0">
                <a:latin typeface="Tahoma" panose="020B0604030504040204" pitchFamily="34" charset="0"/>
                <a:ea typeface="Tahoma" panose="020B0604030504040204" pitchFamily="34" charset="0"/>
                <a:cs typeface="Tahoma" panose="020B0604030504040204" pitchFamily="34" charset="0"/>
              </a:rPr>
              <a:t> de ASH y utilice las plantillas como referencia para ingresar la información en línea. </a:t>
            </a:r>
          </a:p>
          <a:p>
            <a:endParaRPr lang="es" sz="1000" dirty="0">
              <a:latin typeface="Tahoma" panose="020B0604030504040204" pitchFamily="34" charset="0"/>
              <a:ea typeface="Tahoma" panose="020B0604030504040204" pitchFamily="34" charset="0"/>
              <a:cs typeface="Tahoma" panose="020B0604030504040204" pitchFamily="34" charset="0"/>
            </a:endParaRPr>
          </a:p>
          <a:p>
            <a:pPr algn="l" rtl="0"/>
            <a:r>
              <a:rPr lang="es" sz="1000" b="0" i="0" u="none" baseline="0" dirty="0">
                <a:latin typeface="Tahoma" panose="020B0604030504040204" pitchFamily="34" charset="0"/>
                <a:ea typeface="Tahoma" panose="020B0604030504040204" pitchFamily="34" charset="0"/>
                <a:cs typeface="Tahoma" panose="020B0604030504040204" pitchFamily="34" charset="0"/>
              </a:rPr>
              <a:t>La fecha límite del ciclo 2026-2027 para la recopilación anual de datos de NAF es el </a:t>
            </a:r>
            <a:r>
              <a:rPr lang="es" sz="1000" b="1" i="0" u="none" baseline="0" dirty="0">
                <a:highlight>
                  <a:srgbClr val="EBEA70"/>
                </a:highlight>
                <a:latin typeface="Tahoma" panose="020B0604030504040204" pitchFamily="34" charset="0"/>
                <a:ea typeface="Tahoma" panose="020B0604030504040204" pitchFamily="34" charset="0"/>
                <a:cs typeface="Tahoma" panose="020B0604030504040204" pitchFamily="34" charset="0"/>
              </a:rPr>
              <a:t>23 de octubre de 2026</a:t>
            </a:r>
            <a:r>
              <a:rPr lang="es" sz="1000" b="0" i="0" u="none" baseline="0" dirty="0">
                <a:latin typeface="Tahoma" panose="020B0604030504040204" pitchFamily="34" charset="0"/>
                <a:ea typeface="Tahoma" panose="020B0604030504040204" pitchFamily="34" charset="0"/>
                <a:cs typeface="Tahoma" panose="020B0604030504040204" pitchFamily="34" charset="0"/>
              </a:rPr>
              <a:t> para todas las academias abiertas.</a:t>
            </a:r>
            <a:endParaRPr lang="es" sz="10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descr="Un logo verde y negro&#10;&#10;Descripción generada automáticamente">
            <a:extLst>
              <a:ext uri="{FF2B5EF4-FFF2-40B4-BE49-F238E27FC236}">
                <a16:creationId xmlns:a16="http://schemas.microsoft.com/office/drawing/2014/main" xmlns="" id="{83924B52-6476-96D3-5140-AED359A749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50277" y="260732"/>
            <a:ext cx="1280160" cy="586444"/>
          </a:xfrm>
          <a:prstGeom prst="rect">
            <a:avLst/>
          </a:prstGeom>
        </p:spPr>
      </p:pic>
    </p:spTree>
    <p:extLst>
      <p:ext uri="{BB962C8B-B14F-4D97-AF65-F5344CB8AC3E}">
        <p14:creationId xmlns:p14="http://schemas.microsoft.com/office/powerpoint/2010/main" val="3146026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CE07CB3F-6BD4-4141-8671-BEAD044D5027}"/>
              </a:ext>
            </a:extLst>
          </p:cNvPr>
          <p:cNvSpPr txBox="1"/>
          <p:nvPr/>
        </p:nvSpPr>
        <p:spPr>
          <a:xfrm>
            <a:off x="435836" y="362982"/>
            <a:ext cx="8186872" cy="338554"/>
          </a:xfrm>
          <a:prstGeom prst="rect">
            <a:avLst/>
          </a:prstGeom>
          <a:noFill/>
        </p:spPr>
        <p:txBody>
          <a:bodyPr wrap="square" rtlCol="0">
            <a:spAutoFit/>
          </a:bodyPr>
          <a:lstStyle/>
          <a:p>
            <a:pPr algn="l" rtl="0"/>
            <a:r>
              <a:rPr lang="es" sz="1600" b="0"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Formulario 1: </a:t>
            </a:r>
            <a:r>
              <a:rPr lang="es" sz="1600" b="1"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Información de la Academia</a:t>
            </a:r>
            <a:endParaRPr lang="es" sz="1600" dirty="0">
              <a:solidFill>
                <a:srgbClr val="334155"/>
              </a:solidFill>
            </a:endParaRPr>
          </a:p>
        </p:txBody>
      </p:sp>
      <p:cxnSp>
        <p:nvCxnSpPr>
          <p:cNvPr id="11" name="Straight Connector 10">
            <a:extLst>
              <a:ext uri="{FF2B5EF4-FFF2-40B4-BE49-F238E27FC236}">
                <a16:creationId xmlns:a16="http://schemas.microsoft.com/office/drawing/2014/main" xmlns="" id="{70D0181A-DDFD-484F-8F26-C3997CE43D69}"/>
              </a:ext>
            </a:extLst>
          </p:cNvPr>
          <p:cNvCxnSpPr/>
          <p:nvPr/>
        </p:nvCxnSpPr>
        <p:spPr>
          <a:xfrm>
            <a:off x="435836" y="709301"/>
            <a:ext cx="7930497" cy="0"/>
          </a:xfrm>
          <a:prstGeom prst="line">
            <a:avLst/>
          </a:prstGeom>
          <a:ln>
            <a:solidFill>
              <a:srgbClr val="006A4F"/>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xmlns="" id="{D3223EC5-65E2-4872-A858-43D378014FC6}"/>
              </a:ext>
            </a:extLst>
          </p:cNvPr>
          <p:cNvSpPr txBox="1"/>
          <p:nvPr/>
        </p:nvSpPr>
        <p:spPr>
          <a:xfrm>
            <a:off x="435836" y="796778"/>
            <a:ext cx="9209970" cy="276999"/>
          </a:xfrm>
          <a:prstGeom prst="rect">
            <a:avLst/>
          </a:prstGeom>
          <a:noFill/>
        </p:spPr>
        <p:txBody>
          <a:bodyPr wrap="square" rtlCol="0">
            <a:spAutoFit/>
          </a:bodyPr>
          <a:lstStyle/>
          <a:p>
            <a:pPr algn="l" rtl="0"/>
            <a:r>
              <a:rPr lang="es" sz="1200" b="0" i="0" u="none" baseline="0">
                <a:latin typeface="Tahoma" panose="020B0604030504040204" pitchFamily="34" charset="0"/>
                <a:ea typeface="Tahoma" panose="020B0604030504040204" pitchFamily="34" charset="0"/>
                <a:cs typeface="Tahoma" panose="020B0604030504040204" pitchFamily="34" charset="0"/>
              </a:rPr>
              <a:t>Verifique que toda la información de la academia esté actualizada para el año escolar (SY) 2026-2027.</a:t>
            </a:r>
            <a:endParaRPr lang="es" sz="11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Table 32">
            <a:extLst>
              <a:ext uri="{FF2B5EF4-FFF2-40B4-BE49-F238E27FC236}">
                <a16:creationId xmlns:a16="http://schemas.microsoft.com/office/drawing/2014/main" xmlns="" id="{2BB13168-A3D1-23FB-D307-45248E647789}"/>
              </a:ext>
            </a:extLst>
          </p:cNvPr>
          <p:cNvGraphicFramePr>
            <a:graphicFrameLocks noGrp="1"/>
          </p:cNvGraphicFramePr>
          <p:nvPr>
            <p:extLst>
              <p:ext uri="{D42A27DB-BD31-4B8C-83A1-F6EECF244321}">
                <p14:modId xmlns:p14="http://schemas.microsoft.com/office/powerpoint/2010/main" val="1374911037"/>
              </p:ext>
            </p:extLst>
          </p:nvPr>
        </p:nvGraphicFramePr>
        <p:xfrm>
          <a:off x="2721033" y="1285104"/>
          <a:ext cx="2295112" cy="2272603"/>
        </p:xfrm>
        <a:graphic>
          <a:graphicData uri="http://schemas.openxmlformats.org/drawingml/2006/table">
            <a:tbl>
              <a:tblPr firstRow="1" bandRow="1">
                <a:tableStyleId>{073A0DAA-6AF3-43AB-8588-CEC1D06C72B9}</a:tableStyleId>
              </a:tblPr>
              <a:tblGrid>
                <a:gridCol w="845127">
                  <a:extLst>
                    <a:ext uri="{9D8B030D-6E8A-4147-A177-3AD203B41FA5}">
                      <a16:colId xmlns:a16="http://schemas.microsoft.com/office/drawing/2014/main" xmlns="" val="1281356165"/>
                    </a:ext>
                  </a:extLst>
                </a:gridCol>
                <a:gridCol w="1449985">
                  <a:extLst>
                    <a:ext uri="{9D8B030D-6E8A-4147-A177-3AD203B41FA5}">
                      <a16:colId xmlns:a16="http://schemas.microsoft.com/office/drawing/2014/main" xmlns="" val="1477720474"/>
                    </a:ext>
                  </a:extLst>
                </a:gridCol>
              </a:tblGrid>
              <a:tr h="260923">
                <a:tc gridSpan="2">
                  <a:txBody>
                    <a:bodyPr/>
                    <a:lstStyle/>
                    <a:p>
                      <a:pPr algn="l"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LÍDER DE LA ACADEMIA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hMerge="1">
                  <a:txBody>
                    <a:bodyPr/>
                    <a:lstStyle/>
                    <a:p>
                      <a:pPr algn="ctr"/>
                      <a:r>
                        <a:rPr lang="es" sz="1200" b="1">
                          <a:solidFill>
                            <a:schemeClr val="tx1"/>
                          </a:solidFill>
                          <a:latin typeface="Arial Nova" panose="020B0504020202020204" pitchFamily="34" charset="0"/>
                        </a:rPr>
                        <a:t>Total Students</a:t>
                      </a:r>
                    </a:p>
                  </a:txBody>
                  <a:tcPr anchor="ctr">
                    <a:solidFill>
                      <a:srgbClr val="CBCBCB"/>
                    </a:solidFill>
                  </a:tcPr>
                </a:tc>
                <a:extLst>
                  <a:ext uri="{0D108BD9-81ED-4DB2-BD59-A6C34878D82A}">
                    <a16:rowId xmlns:a16="http://schemas.microsoft.com/office/drawing/2014/main" xmlns="" val="3159517954"/>
                  </a:ext>
                </a:extLst>
              </a:tr>
              <a:tr h="175433">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Nombre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228600">
                <a:tc>
                  <a:txBody>
                    <a:bodyPr/>
                    <a:lstStyle/>
                    <a:p>
                      <a:pPr algn="l" rtl="0"/>
                      <a:r>
                        <a:rPr lang="es" sz="10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Correo electrónico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4109139388"/>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Teléfono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370315492"/>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Dirección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Ciudad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Estado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379009351"/>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Código postal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74940254"/>
                  </a:ext>
                </a:extLst>
              </a:tr>
            </a:tbl>
          </a:graphicData>
        </a:graphic>
      </p:graphicFrame>
      <p:graphicFrame>
        <p:nvGraphicFramePr>
          <p:cNvPr id="31" name="Table 32">
            <a:extLst>
              <a:ext uri="{FF2B5EF4-FFF2-40B4-BE49-F238E27FC236}">
                <a16:creationId xmlns:a16="http://schemas.microsoft.com/office/drawing/2014/main" xmlns="" id="{23905697-44D0-041E-2C8E-B9974E704AC0}"/>
              </a:ext>
            </a:extLst>
          </p:cNvPr>
          <p:cNvGraphicFramePr>
            <a:graphicFrameLocks noGrp="1"/>
          </p:cNvGraphicFramePr>
          <p:nvPr>
            <p:extLst>
              <p:ext uri="{D42A27DB-BD31-4B8C-83A1-F6EECF244321}">
                <p14:modId xmlns:p14="http://schemas.microsoft.com/office/powerpoint/2010/main" val="422858360"/>
              </p:ext>
            </p:extLst>
          </p:nvPr>
        </p:nvGraphicFramePr>
        <p:xfrm>
          <a:off x="221661" y="1278390"/>
          <a:ext cx="2399619" cy="1651030"/>
        </p:xfrm>
        <a:graphic>
          <a:graphicData uri="http://schemas.openxmlformats.org/drawingml/2006/table">
            <a:tbl>
              <a:tblPr firstRow="1" bandRow="1">
                <a:tableStyleId>{073A0DAA-6AF3-43AB-8588-CEC1D06C72B9}</a:tableStyleId>
              </a:tblPr>
              <a:tblGrid>
                <a:gridCol w="749031">
                  <a:extLst>
                    <a:ext uri="{9D8B030D-6E8A-4147-A177-3AD203B41FA5}">
                      <a16:colId xmlns:a16="http://schemas.microsoft.com/office/drawing/2014/main" xmlns="" val="1281356165"/>
                    </a:ext>
                  </a:extLst>
                </a:gridCol>
                <a:gridCol w="1650588">
                  <a:extLst>
                    <a:ext uri="{9D8B030D-6E8A-4147-A177-3AD203B41FA5}">
                      <a16:colId xmlns:a16="http://schemas.microsoft.com/office/drawing/2014/main" xmlns="" val="1477720474"/>
                    </a:ext>
                  </a:extLst>
                </a:gridCol>
              </a:tblGrid>
              <a:tr h="260342">
                <a:tc gridSpan="2">
                  <a:txBody>
                    <a:bodyPr/>
                    <a:lstStyle/>
                    <a:p>
                      <a:pPr algn="l"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ESCUELA SECUNDARIA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hMerge="1">
                  <a:txBody>
                    <a:bodyPr/>
                    <a:lstStyle/>
                    <a:p>
                      <a:pPr algn="ctr"/>
                      <a:r>
                        <a:rPr lang="es" sz="1200" b="1">
                          <a:solidFill>
                            <a:schemeClr val="tx1"/>
                          </a:solidFill>
                          <a:latin typeface="Arial Nova" panose="020B0504020202020204" pitchFamily="34" charset="0"/>
                        </a:rPr>
                        <a:t>Total Students</a:t>
                      </a:r>
                    </a:p>
                  </a:txBody>
                  <a:tcPr anchor="ctr">
                    <a:solidFill>
                      <a:srgbClr val="CBCBCB"/>
                    </a:solidFill>
                  </a:tcPr>
                </a:tc>
                <a:extLst>
                  <a:ext uri="{0D108BD9-81ED-4DB2-BD59-A6C34878D82A}">
                    <a16:rowId xmlns:a16="http://schemas.microsoft.com/office/drawing/2014/main" xmlns="" val="3159517954"/>
                  </a:ext>
                </a:extLst>
              </a:tr>
              <a:tr h="262928">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Nombre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Dirección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Ciudad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Estado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379009351"/>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Código postal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74940254"/>
                  </a:ext>
                </a:extLst>
              </a:tr>
            </a:tbl>
          </a:graphicData>
        </a:graphic>
      </p:graphicFrame>
      <p:graphicFrame>
        <p:nvGraphicFramePr>
          <p:cNvPr id="32" name="Table 32">
            <a:extLst>
              <a:ext uri="{FF2B5EF4-FFF2-40B4-BE49-F238E27FC236}">
                <a16:creationId xmlns:a16="http://schemas.microsoft.com/office/drawing/2014/main" xmlns="" id="{CE7E7075-A3F6-4917-B668-544D2199662D}"/>
              </a:ext>
            </a:extLst>
          </p:cNvPr>
          <p:cNvGraphicFramePr>
            <a:graphicFrameLocks noGrp="1"/>
          </p:cNvGraphicFramePr>
          <p:nvPr>
            <p:extLst>
              <p:ext uri="{D42A27DB-BD31-4B8C-83A1-F6EECF244321}">
                <p14:modId xmlns:p14="http://schemas.microsoft.com/office/powerpoint/2010/main" val="1363491006"/>
              </p:ext>
            </p:extLst>
          </p:nvPr>
        </p:nvGraphicFramePr>
        <p:xfrm>
          <a:off x="221661" y="6341804"/>
          <a:ext cx="2399619" cy="1144262"/>
        </p:xfrm>
        <a:graphic>
          <a:graphicData uri="http://schemas.openxmlformats.org/drawingml/2006/table">
            <a:tbl>
              <a:tblPr firstRow="1" bandRow="1">
                <a:tableStyleId>{073A0DAA-6AF3-43AB-8588-CEC1D06C72B9}</a:tableStyleId>
              </a:tblPr>
              <a:tblGrid>
                <a:gridCol w="877934">
                  <a:extLst>
                    <a:ext uri="{9D8B030D-6E8A-4147-A177-3AD203B41FA5}">
                      <a16:colId xmlns:a16="http://schemas.microsoft.com/office/drawing/2014/main" xmlns="" val="1281356165"/>
                    </a:ext>
                  </a:extLst>
                </a:gridCol>
                <a:gridCol w="1521685">
                  <a:extLst>
                    <a:ext uri="{9D8B030D-6E8A-4147-A177-3AD203B41FA5}">
                      <a16:colId xmlns:a16="http://schemas.microsoft.com/office/drawing/2014/main" xmlns="" val="1477720474"/>
                    </a:ext>
                  </a:extLst>
                </a:gridCol>
              </a:tblGrid>
              <a:tr h="260342">
                <a:tc gridSpan="2">
                  <a:txBody>
                    <a:bodyPr/>
                    <a:lstStyle/>
                    <a:p>
                      <a:pPr algn="l"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SUPERINTENDENTE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hMerge="1">
                  <a:txBody>
                    <a:bodyPr/>
                    <a:lstStyle/>
                    <a:p>
                      <a:pPr algn="ctr"/>
                      <a:r>
                        <a:rPr lang="es" sz="1200" b="1">
                          <a:solidFill>
                            <a:schemeClr val="tx1"/>
                          </a:solidFill>
                          <a:latin typeface="Arial Nova" panose="020B0504020202020204" pitchFamily="34" charset="0"/>
                        </a:rPr>
                        <a:t>Total Students</a:t>
                      </a:r>
                    </a:p>
                  </a:txBody>
                  <a:tcPr anchor="ctr">
                    <a:solidFill>
                      <a:srgbClr val="CBCBCB"/>
                    </a:solidFill>
                  </a:tcPr>
                </a:tc>
                <a:extLst>
                  <a:ext uri="{0D108BD9-81ED-4DB2-BD59-A6C34878D82A}">
                    <a16:rowId xmlns:a16="http://schemas.microsoft.com/office/drawing/2014/main" xmlns="" val="3159517954"/>
                  </a:ext>
                </a:extLst>
              </a:tr>
              <a:tr h="175433">
                <a:tc>
                  <a:txBody>
                    <a:bodyPr/>
                    <a:lstStyle/>
                    <a:p>
                      <a:pPr algn="l" rtl="0"/>
                      <a:r>
                        <a:rPr lang="es" sz="10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Nombre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Correo electrónico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Teléfono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bl>
          </a:graphicData>
        </a:graphic>
      </p:graphicFrame>
      <p:graphicFrame>
        <p:nvGraphicFramePr>
          <p:cNvPr id="33" name="Table 32">
            <a:extLst>
              <a:ext uri="{FF2B5EF4-FFF2-40B4-BE49-F238E27FC236}">
                <a16:creationId xmlns:a16="http://schemas.microsoft.com/office/drawing/2014/main" xmlns="" id="{3220FABA-3BB4-95ED-3CE0-F5566C3A0365}"/>
              </a:ext>
            </a:extLst>
          </p:cNvPr>
          <p:cNvGraphicFramePr>
            <a:graphicFrameLocks noGrp="1"/>
          </p:cNvGraphicFramePr>
          <p:nvPr>
            <p:extLst>
              <p:ext uri="{D42A27DB-BD31-4B8C-83A1-F6EECF244321}">
                <p14:modId xmlns:p14="http://schemas.microsoft.com/office/powerpoint/2010/main" val="3921837250"/>
              </p:ext>
            </p:extLst>
          </p:nvPr>
        </p:nvGraphicFramePr>
        <p:xfrm>
          <a:off x="221661" y="4529763"/>
          <a:ext cx="2399619" cy="1631942"/>
        </p:xfrm>
        <a:graphic>
          <a:graphicData uri="http://schemas.openxmlformats.org/drawingml/2006/table">
            <a:tbl>
              <a:tblPr firstRow="1" bandRow="1">
                <a:tableStyleId>{073A0DAA-6AF3-43AB-8588-CEC1D06C72B9}</a:tableStyleId>
              </a:tblPr>
              <a:tblGrid>
                <a:gridCol w="749030">
                  <a:extLst>
                    <a:ext uri="{9D8B030D-6E8A-4147-A177-3AD203B41FA5}">
                      <a16:colId xmlns:a16="http://schemas.microsoft.com/office/drawing/2014/main" xmlns="" val="1281356165"/>
                    </a:ext>
                  </a:extLst>
                </a:gridCol>
                <a:gridCol w="1650589">
                  <a:extLst>
                    <a:ext uri="{9D8B030D-6E8A-4147-A177-3AD203B41FA5}">
                      <a16:colId xmlns:a16="http://schemas.microsoft.com/office/drawing/2014/main" xmlns="" val="1477720474"/>
                    </a:ext>
                  </a:extLst>
                </a:gridCol>
              </a:tblGrid>
              <a:tr h="260342">
                <a:tc gridSpan="2">
                  <a:txBody>
                    <a:bodyPr/>
                    <a:lstStyle/>
                    <a:p>
                      <a:pPr algn="l"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DISTRITO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hMerge="1">
                  <a:txBody>
                    <a:bodyPr/>
                    <a:lstStyle/>
                    <a:p>
                      <a:pPr algn="ctr"/>
                      <a:r>
                        <a:rPr lang="es" sz="1200" b="1">
                          <a:solidFill>
                            <a:schemeClr val="tx1"/>
                          </a:solidFill>
                          <a:latin typeface="Arial Nova" panose="020B0504020202020204" pitchFamily="34" charset="0"/>
                        </a:rPr>
                        <a:t>Total Students</a:t>
                      </a:r>
                    </a:p>
                  </a:txBody>
                  <a:tcPr anchor="ctr">
                    <a:solidFill>
                      <a:srgbClr val="CBCBCB"/>
                    </a:solidFill>
                  </a:tcPr>
                </a:tc>
                <a:extLst>
                  <a:ext uri="{0D108BD9-81ED-4DB2-BD59-A6C34878D82A}">
                    <a16:rowId xmlns:a16="http://schemas.microsoft.com/office/drawing/2014/main" xmlns="" val="3159517954"/>
                  </a:ext>
                </a:extLst>
              </a:tr>
              <a:tr h="175433">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Nombre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228600">
                <a:tc>
                  <a:txBody>
                    <a:bodyPr/>
                    <a:lstStyle/>
                    <a:p>
                      <a:pPr algn="l" rtl="0"/>
                      <a:r>
                        <a:rPr lang="es" sz="10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Dirección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Ciudad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Estado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379009351"/>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Código postal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74940254"/>
                  </a:ext>
                </a:extLst>
              </a:tr>
            </a:tbl>
          </a:graphicData>
        </a:graphic>
      </p:graphicFrame>
      <p:graphicFrame>
        <p:nvGraphicFramePr>
          <p:cNvPr id="34" name="Table 32">
            <a:extLst>
              <a:ext uri="{FF2B5EF4-FFF2-40B4-BE49-F238E27FC236}">
                <a16:creationId xmlns:a16="http://schemas.microsoft.com/office/drawing/2014/main" xmlns="" id="{ECDF5F90-BBCE-B14F-8C2E-D6FA6FE0B859}"/>
              </a:ext>
            </a:extLst>
          </p:cNvPr>
          <p:cNvGraphicFramePr>
            <a:graphicFrameLocks noGrp="1"/>
          </p:cNvGraphicFramePr>
          <p:nvPr>
            <p:extLst>
              <p:ext uri="{D42A27DB-BD31-4B8C-83A1-F6EECF244321}">
                <p14:modId xmlns:p14="http://schemas.microsoft.com/office/powerpoint/2010/main" val="569187622"/>
              </p:ext>
            </p:extLst>
          </p:nvPr>
        </p:nvGraphicFramePr>
        <p:xfrm>
          <a:off x="7422898" y="4192848"/>
          <a:ext cx="2399619" cy="2164080"/>
        </p:xfrm>
        <a:graphic>
          <a:graphicData uri="http://schemas.openxmlformats.org/drawingml/2006/table">
            <a:tbl>
              <a:tblPr firstRow="1" bandRow="1">
                <a:tableStyleId>{073A0DAA-6AF3-43AB-8588-CEC1D06C72B9}</a:tableStyleId>
              </a:tblPr>
              <a:tblGrid>
                <a:gridCol w="892457">
                  <a:extLst>
                    <a:ext uri="{9D8B030D-6E8A-4147-A177-3AD203B41FA5}">
                      <a16:colId xmlns:a16="http://schemas.microsoft.com/office/drawing/2014/main" xmlns="" val="1281356165"/>
                    </a:ext>
                  </a:extLst>
                </a:gridCol>
                <a:gridCol w="1507162">
                  <a:extLst>
                    <a:ext uri="{9D8B030D-6E8A-4147-A177-3AD203B41FA5}">
                      <a16:colId xmlns:a16="http://schemas.microsoft.com/office/drawing/2014/main" xmlns="" val="1477720474"/>
                    </a:ext>
                  </a:extLst>
                </a:gridCol>
              </a:tblGrid>
              <a:tr h="260342">
                <a:tc gridSpan="2">
                  <a:txBody>
                    <a:bodyPr/>
                    <a:lstStyle/>
                    <a:p>
                      <a:pPr algn="l"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FACTURACIÓN</a:t>
                      </a:r>
                      <a:r>
                        <a:rPr lang="es" sz="1000" b="0"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 (Departamento/Persona de contacto)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hMerge="1">
                  <a:txBody>
                    <a:bodyPr/>
                    <a:lstStyle/>
                    <a:p>
                      <a:pPr algn="ctr"/>
                      <a:r>
                        <a:rPr lang="es" sz="1200" b="1">
                          <a:solidFill>
                            <a:schemeClr val="tx1"/>
                          </a:solidFill>
                          <a:latin typeface="Arial Nova" panose="020B0504020202020204" pitchFamily="34" charset="0"/>
                        </a:rPr>
                        <a:t>Total Students</a:t>
                      </a:r>
                    </a:p>
                  </a:txBody>
                  <a:tcPr anchor="ctr">
                    <a:solidFill>
                      <a:srgbClr val="CBCBCB"/>
                    </a:solidFill>
                  </a:tcPr>
                </a:tc>
                <a:extLst>
                  <a:ext uri="{0D108BD9-81ED-4DB2-BD59-A6C34878D82A}">
                    <a16:rowId xmlns:a16="http://schemas.microsoft.com/office/drawing/2014/main" xmlns="" val="3159517954"/>
                  </a:ext>
                </a:extLst>
              </a:tr>
              <a:tr h="175433">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Contacto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Correo electrónico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Dirección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Ciudad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107111589"/>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Estado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379009351"/>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Código postal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74940254"/>
                  </a:ext>
                </a:extLst>
              </a:tr>
            </a:tbl>
          </a:graphicData>
        </a:graphic>
      </p:graphicFrame>
      <p:graphicFrame>
        <p:nvGraphicFramePr>
          <p:cNvPr id="35" name="Table 32">
            <a:extLst>
              <a:ext uri="{FF2B5EF4-FFF2-40B4-BE49-F238E27FC236}">
                <a16:creationId xmlns:a16="http://schemas.microsoft.com/office/drawing/2014/main" xmlns="" id="{242F88B5-0F2F-9A1D-BB77-6C200D4BE43A}"/>
              </a:ext>
            </a:extLst>
          </p:cNvPr>
          <p:cNvGraphicFramePr>
            <a:graphicFrameLocks noGrp="1"/>
          </p:cNvGraphicFramePr>
          <p:nvPr>
            <p:extLst>
              <p:ext uri="{D42A27DB-BD31-4B8C-83A1-F6EECF244321}">
                <p14:modId xmlns:p14="http://schemas.microsoft.com/office/powerpoint/2010/main" val="2539036743"/>
              </p:ext>
            </p:extLst>
          </p:nvPr>
        </p:nvGraphicFramePr>
        <p:xfrm>
          <a:off x="7516933" y="1278390"/>
          <a:ext cx="2409168" cy="2515862"/>
        </p:xfrm>
        <a:graphic>
          <a:graphicData uri="http://schemas.openxmlformats.org/drawingml/2006/table">
            <a:tbl>
              <a:tblPr firstRow="1" bandRow="1">
                <a:tableStyleId>{073A0DAA-6AF3-43AB-8588-CEC1D06C72B9}</a:tableStyleId>
              </a:tblPr>
              <a:tblGrid>
                <a:gridCol w="897862">
                  <a:extLst>
                    <a:ext uri="{9D8B030D-6E8A-4147-A177-3AD203B41FA5}">
                      <a16:colId xmlns:a16="http://schemas.microsoft.com/office/drawing/2014/main" xmlns="" val="1281356165"/>
                    </a:ext>
                  </a:extLst>
                </a:gridCol>
                <a:gridCol w="1511306">
                  <a:extLst>
                    <a:ext uri="{9D8B030D-6E8A-4147-A177-3AD203B41FA5}">
                      <a16:colId xmlns:a16="http://schemas.microsoft.com/office/drawing/2014/main" xmlns="" val="1477720474"/>
                    </a:ext>
                  </a:extLst>
                </a:gridCol>
              </a:tblGrid>
              <a:tr h="260342">
                <a:tc gridSpan="2">
                  <a:txBody>
                    <a:bodyPr/>
                    <a:lstStyle/>
                    <a:p>
                      <a:pPr algn="l"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INFORMACIÓN DE LA ACADEMIA</a:t>
                      </a:r>
                      <a:endParaRPr lang="es" sz="1000" b="0" dirty="0">
                        <a:solidFill>
                          <a:schemeClr val="bg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hMerge="1">
                  <a:txBody>
                    <a:bodyPr/>
                    <a:lstStyle/>
                    <a:p>
                      <a:pPr algn="ctr"/>
                      <a:r>
                        <a:rPr lang="es" sz="1200" b="1">
                          <a:solidFill>
                            <a:schemeClr val="tx1"/>
                          </a:solidFill>
                          <a:latin typeface="Arial Nova" panose="020B0504020202020204" pitchFamily="34" charset="0"/>
                        </a:rPr>
                        <a:t>Total Students</a:t>
                      </a:r>
                    </a:p>
                  </a:txBody>
                  <a:tcPr anchor="ctr">
                    <a:solidFill>
                      <a:srgbClr val="CBCBCB"/>
                    </a:solidFill>
                  </a:tcPr>
                </a:tc>
                <a:extLst>
                  <a:ext uri="{0D108BD9-81ED-4DB2-BD59-A6C34878D82A}">
                    <a16:rowId xmlns:a16="http://schemas.microsoft.com/office/drawing/2014/main" xmlns="" val="3159517954"/>
                  </a:ext>
                </a:extLst>
              </a:tr>
              <a:tr h="175433">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Duración del</a:t>
                      </a:r>
                      <a:r>
                        <a:rPr lang="es" sz="1000" b="0">
                          <a:solidFill>
                            <a:schemeClr val="tx1"/>
                          </a:solidFill>
                          <a:latin typeface="Arial Nova" panose="020B0504020202020204" pitchFamily="34" charset="0"/>
                        </a:rPr>
                        <a:t/>
                      </a:r>
                      <a:br>
                        <a:rPr lang="es" sz="1000" b="0">
                          <a:solidFill>
                            <a:schemeClr val="tx1"/>
                          </a:solidFill>
                          <a:latin typeface="Arial Nova" panose="020B0504020202020204" pitchFamily="34" charset="0"/>
                        </a:rPr>
                      </a:br>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Programa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s" sz="1000" b="0" i="0" u="none" baseline="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 9-12   </a:t>
                      </a:r>
                      <a:r>
                        <a:rPr lang="es" sz="100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
                      </a:r>
                      <a:br>
                        <a:rPr lang="es" sz="100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br>
                      <a:r>
                        <a:rPr lang="es" sz="1000" b="0" i="0" u="none" baseline="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 10-12   </a:t>
                      </a:r>
                      <a:r>
                        <a:rPr lang="es" sz="100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
                      </a:r>
                      <a:br>
                        <a:rPr lang="es" sz="100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br>
                      <a:r>
                        <a:rPr lang="es" sz="1000" b="0" i="0" u="none" baseline="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 11-12  </a:t>
                      </a:r>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228600">
                <a:tc>
                  <a:txBody>
                    <a:bodyPr/>
                    <a:lstStyle/>
                    <a:p>
                      <a:pPr algn="l" rtl="0"/>
                      <a:r>
                        <a:rPr lang="es" sz="10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Trayectoria profesional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171450" indent="-171450" algn="l" rtl="0">
                        <a:buFont typeface="Wingdings" panose="05000000000000000000" pitchFamily="2" charset="2"/>
                        <a:buChar char="r"/>
                      </a:pPr>
                      <a:r>
                        <a:rPr lang="es" sz="1000" b="0" i="0" u="none" baseline="0" dirty="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Ingeniería</a:t>
                      </a:r>
                    </a:p>
                    <a:p>
                      <a:pPr marL="171450" indent="-171450" algn="l" rtl="0">
                        <a:buFont typeface="Wingdings" panose="05000000000000000000" pitchFamily="2" charset="2"/>
                        <a:buChar char="r"/>
                      </a:pPr>
                      <a:r>
                        <a:rPr lang="es" sz="1000" b="0" i="0" u="none" baseline="0" dirty="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Finanzas</a:t>
                      </a:r>
                    </a:p>
                    <a:p>
                      <a:pPr marL="171450" indent="-171450" algn="l" rtl="0">
                        <a:buFont typeface="Wingdings" panose="05000000000000000000" pitchFamily="2" charset="2"/>
                        <a:buChar char="r"/>
                      </a:pPr>
                      <a:r>
                        <a:rPr lang="es" sz="1000" b="0" i="0" u="none" baseline="0" dirty="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Hotelería y turismo</a:t>
                      </a:r>
                    </a:p>
                    <a:p>
                      <a:pPr marL="171450" indent="-171450" algn="l" rtl="0">
                        <a:buFont typeface="Wingdings" panose="05000000000000000000" pitchFamily="2" charset="2"/>
                        <a:buChar char="r"/>
                      </a:pPr>
                      <a:r>
                        <a:rPr lang="es" sz="1000" b="0" i="0" u="none" baseline="0" dirty="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Ciencias de la salud</a:t>
                      </a:r>
                    </a:p>
                    <a:p>
                      <a:pPr marL="171450" indent="-171450" algn="l" rtl="0">
                        <a:buFont typeface="Wingdings" panose="05000000000000000000" pitchFamily="2" charset="2"/>
                        <a:buChar char="r"/>
                      </a:pPr>
                      <a:r>
                        <a:rPr lang="es" sz="1000" b="0" i="0" u="none" baseline="0" dirty="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Tecnología de la Información</a:t>
                      </a:r>
                    </a:p>
                    <a:p>
                      <a:pPr marL="171450" indent="-171450" algn="l" rtl="0">
                        <a:buFont typeface="Wingdings" panose="05000000000000000000" pitchFamily="2" charset="2"/>
                        <a:buChar char="r"/>
                      </a:pPr>
                      <a:r>
                        <a:rPr lang="es" sz="1000" b="0" i="0" u="none" baseline="0" dirty="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Otra trayectoria</a:t>
                      </a:r>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228600">
                <a:tc>
                  <a:txBody>
                    <a:bodyPr/>
                    <a:lstStyle/>
                    <a:p>
                      <a:pPr algn="l" rtl="0"/>
                      <a:r>
                        <a:rPr lang="es" sz="1000" b="0" i="0" u="none" baseline="0">
                          <a:solidFill>
                            <a:schemeClr val="tx1"/>
                          </a:solidFill>
                          <a:highlight>
                            <a:srgbClr val="EBEA70"/>
                          </a:highlight>
                          <a:latin typeface="Arial Nova" panose="020B0504020202020204" pitchFamily="34" charset="0"/>
                          <a:ea typeface="Arial Nova" panose="020B0504020202020204" pitchFamily="34" charset="0"/>
                          <a:cs typeface="Arial Nova" panose="020B0504020202020204" pitchFamily="34" charset="0"/>
                        </a:rPr>
                        <a:t>Grupo de carreras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s" sz="1000" b="0" i="0" u="none" baseline="0" dirty="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 </a:t>
                      </a:r>
                      <a:r>
                        <a:rPr lang="es" sz="1000" b="0" i="1" u="none" baseline="0" dirty="0">
                          <a:latin typeface="Arial Nova" panose="020B0504020202020204" pitchFamily="34" charset="0"/>
                          <a:ea typeface="Tahoma" panose="020B0604030504040204" pitchFamily="34" charset="0"/>
                          <a:cs typeface="Tahoma" panose="020B0604030504040204" pitchFamily="34" charset="0"/>
                        </a:rPr>
                        <a:t>Elija entre los 14 Grupos Nacionales de Carreras</a:t>
                      </a:r>
                      <a:endParaRPr lang="es" sz="1000" dirty="0">
                        <a:latin typeface="Arial Nova" panose="020B050402020202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107111589"/>
                  </a:ext>
                </a:extLst>
              </a:tr>
            </a:tbl>
          </a:graphicData>
        </a:graphic>
      </p:graphicFrame>
      <p:graphicFrame>
        <p:nvGraphicFramePr>
          <p:cNvPr id="36" name="Table 32">
            <a:extLst>
              <a:ext uri="{FF2B5EF4-FFF2-40B4-BE49-F238E27FC236}">
                <a16:creationId xmlns:a16="http://schemas.microsoft.com/office/drawing/2014/main" xmlns="" id="{FC130F67-66D0-A392-AB51-B6081A5DEE8A}"/>
              </a:ext>
            </a:extLst>
          </p:cNvPr>
          <p:cNvGraphicFramePr>
            <a:graphicFrameLocks noGrp="1"/>
          </p:cNvGraphicFramePr>
          <p:nvPr>
            <p:extLst>
              <p:ext uri="{D42A27DB-BD31-4B8C-83A1-F6EECF244321}">
                <p14:modId xmlns:p14="http://schemas.microsoft.com/office/powerpoint/2010/main" val="651203507"/>
              </p:ext>
            </p:extLst>
          </p:nvPr>
        </p:nvGraphicFramePr>
        <p:xfrm>
          <a:off x="221661" y="3090431"/>
          <a:ext cx="2399619" cy="1144262"/>
        </p:xfrm>
        <a:graphic>
          <a:graphicData uri="http://schemas.openxmlformats.org/drawingml/2006/table">
            <a:tbl>
              <a:tblPr firstRow="1" bandRow="1">
                <a:tableStyleId>{073A0DAA-6AF3-43AB-8588-CEC1D06C72B9}</a:tableStyleId>
              </a:tblPr>
              <a:tblGrid>
                <a:gridCol w="843210">
                  <a:extLst>
                    <a:ext uri="{9D8B030D-6E8A-4147-A177-3AD203B41FA5}">
                      <a16:colId xmlns:a16="http://schemas.microsoft.com/office/drawing/2014/main" xmlns="" val="1281356165"/>
                    </a:ext>
                  </a:extLst>
                </a:gridCol>
                <a:gridCol w="1556409">
                  <a:extLst>
                    <a:ext uri="{9D8B030D-6E8A-4147-A177-3AD203B41FA5}">
                      <a16:colId xmlns:a16="http://schemas.microsoft.com/office/drawing/2014/main" xmlns="" val="1477720474"/>
                    </a:ext>
                  </a:extLst>
                </a:gridCol>
              </a:tblGrid>
              <a:tr h="260342">
                <a:tc gridSpan="2">
                  <a:txBody>
                    <a:bodyPr/>
                    <a:lstStyle/>
                    <a:p>
                      <a:pPr algn="l"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DIRECTOR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hMerge="1">
                  <a:txBody>
                    <a:bodyPr/>
                    <a:lstStyle/>
                    <a:p>
                      <a:pPr algn="ctr"/>
                      <a:r>
                        <a:rPr lang="es" sz="1200" b="1">
                          <a:solidFill>
                            <a:schemeClr val="tx1"/>
                          </a:solidFill>
                          <a:latin typeface="Arial Nova" panose="020B0504020202020204" pitchFamily="34" charset="0"/>
                        </a:rPr>
                        <a:t>Total Students</a:t>
                      </a:r>
                    </a:p>
                  </a:txBody>
                  <a:tcPr anchor="ctr">
                    <a:solidFill>
                      <a:srgbClr val="CBCBCB"/>
                    </a:solidFill>
                  </a:tcPr>
                </a:tc>
                <a:extLst>
                  <a:ext uri="{0D108BD9-81ED-4DB2-BD59-A6C34878D82A}">
                    <a16:rowId xmlns:a16="http://schemas.microsoft.com/office/drawing/2014/main" xmlns="" val="3159517954"/>
                  </a:ext>
                </a:extLst>
              </a:tr>
              <a:tr h="175433">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Nombre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228600">
                <a:tc>
                  <a:txBody>
                    <a:bodyPr/>
                    <a:lstStyle/>
                    <a:p>
                      <a:pPr algn="l" rtl="0"/>
                      <a:r>
                        <a:rPr lang="es" sz="10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Correo electrónico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Teléfono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bl>
          </a:graphicData>
        </a:graphic>
      </p:graphicFrame>
      <p:graphicFrame>
        <p:nvGraphicFramePr>
          <p:cNvPr id="41" name="Table 32">
            <a:extLst>
              <a:ext uri="{FF2B5EF4-FFF2-40B4-BE49-F238E27FC236}">
                <a16:creationId xmlns:a16="http://schemas.microsoft.com/office/drawing/2014/main" xmlns="" id="{58B919FC-E82F-0355-B910-93B2433BF7CC}"/>
              </a:ext>
            </a:extLst>
          </p:cNvPr>
          <p:cNvGraphicFramePr>
            <a:graphicFrameLocks noGrp="1"/>
          </p:cNvGraphicFramePr>
          <p:nvPr>
            <p:extLst>
              <p:ext uri="{D42A27DB-BD31-4B8C-83A1-F6EECF244321}">
                <p14:modId xmlns:p14="http://schemas.microsoft.com/office/powerpoint/2010/main" val="3073625707"/>
              </p:ext>
            </p:extLst>
          </p:nvPr>
        </p:nvGraphicFramePr>
        <p:xfrm>
          <a:off x="5118983" y="1278390"/>
          <a:ext cx="2295112" cy="2407920"/>
        </p:xfrm>
        <a:graphic>
          <a:graphicData uri="http://schemas.openxmlformats.org/drawingml/2006/table">
            <a:tbl>
              <a:tblPr firstRow="1" bandRow="1">
                <a:tableStyleId>{073A0DAA-6AF3-43AB-8588-CEC1D06C72B9}</a:tableStyleId>
              </a:tblPr>
              <a:tblGrid>
                <a:gridCol w="824617">
                  <a:extLst>
                    <a:ext uri="{9D8B030D-6E8A-4147-A177-3AD203B41FA5}">
                      <a16:colId xmlns:a16="http://schemas.microsoft.com/office/drawing/2014/main" xmlns="" val="1281356165"/>
                    </a:ext>
                  </a:extLst>
                </a:gridCol>
                <a:gridCol w="1470495">
                  <a:extLst>
                    <a:ext uri="{9D8B030D-6E8A-4147-A177-3AD203B41FA5}">
                      <a16:colId xmlns:a16="http://schemas.microsoft.com/office/drawing/2014/main" xmlns="" val="1477720474"/>
                    </a:ext>
                  </a:extLst>
                </a:gridCol>
              </a:tblGrid>
              <a:tr h="260923">
                <a:tc gridSpan="2">
                  <a:txBody>
                    <a:bodyPr/>
                    <a:lstStyle/>
                    <a:p>
                      <a:pPr algn="l"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ADMINISTRADOR DE LA ACADEMIA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hMerge="1">
                  <a:txBody>
                    <a:bodyPr/>
                    <a:lstStyle/>
                    <a:p>
                      <a:pPr algn="ctr"/>
                      <a:r>
                        <a:rPr lang="es" sz="1200" b="1">
                          <a:solidFill>
                            <a:schemeClr val="tx1"/>
                          </a:solidFill>
                          <a:latin typeface="Arial Nova" panose="020B0504020202020204" pitchFamily="34" charset="0"/>
                        </a:rPr>
                        <a:t>Total Students</a:t>
                      </a:r>
                    </a:p>
                  </a:txBody>
                  <a:tcPr anchor="ctr">
                    <a:solidFill>
                      <a:srgbClr val="CBCBCB"/>
                    </a:solidFill>
                  </a:tcPr>
                </a:tc>
                <a:extLst>
                  <a:ext uri="{0D108BD9-81ED-4DB2-BD59-A6C34878D82A}">
                    <a16:rowId xmlns:a16="http://schemas.microsoft.com/office/drawing/2014/main" xmlns="" val="3159517954"/>
                  </a:ext>
                </a:extLst>
              </a:tr>
              <a:tr h="175433">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Nombre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Correo electrónico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4109139388"/>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Teléfono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370315492"/>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Dirección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Ciudad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Estado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379009351"/>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Código postal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74940254"/>
                  </a:ext>
                </a:extLst>
              </a:tr>
            </a:tbl>
          </a:graphicData>
        </a:graphic>
      </p:graphicFrame>
      <p:graphicFrame>
        <p:nvGraphicFramePr>
          <p:cNvPr id="42" name="Table 32">
            <a:extLst>
              <a:ext uri="{FF2B5EF4-FFF2-40B4-BE49-F238E27FC236}">
                <a16:creationId xmlns:a16="http://schemas.microsoft.com/office/drawing/2014/main" xmlns="" id="{B8D75407-54A7-24CD-D65A-19A1B5CA23FD}"/>
              </a:ext>
            </a:extLst>
          </p:cNvPr>
          <p:cNvGraphicFramePr>
            <a:graphicFrameLocks noGrp="1"/>
          </p:cNvGraphicFramePr>
          <p:nvPr>
            <p:extLst>
              <p:ext uri="{D42A27DB-BD31-4B8C-83A1-F6EECF244321}">
                <p14:modId xmlns:p14="http://schemas.microsoft.com/office/powerpoint/2010/main" val="2915287591"/>
              </p:ext>
            </p:extLst>
          </p:nvPr>
        </p:nvGraphicFramePr>
        <p:xfrm>
          <a:off x="2721034" y="3903481"/>
          <a:ext cx="2295112" cy="2272603"/>
        </p:xfrm>
        <a:graphic>
          <a:graphicData uri="http://schemas.openxmlformats.org/drawingml/2006/table">
            <a:tbl>
              <a:tblPr firstRow="1" bandRow="1">
                <a:tableStyleId>{073A0DAA-6AF3-43AB-8588-CEC1D06C72B9}</a:tableStyleId>
              </a:tblPr>
              <a:tblGrid>
                <a:gridCol w="870065">
                  <a:extLst>
                    <a:ext uri="{9D8B030D-6E8A-4147-A177-3AD203B41FA5}">
                      <a16:colId xmlns:a16="http://schemas.microsoft.com/office/drawing/2014/main" xmlns="" val="1281356165"/>
                    </a:ext>
                  </a:extLst>
                </a:gridCol>
                <a:gridCol w="1425047">
                  <a:extLst>
                    <a:ext uri="{9D8B030D-6E8A-4147-A177-3AD203B41FA5}">
                      <a16:colId xmlns:a16="http://schemas.microsoft.com/office/drawing/2014/main" xmlns="" val="1477720474"/>
                    </a:ext>
                  </a:extLst>
                </a:gridCol>
              </a:tblGrid>
              <a:tr h="260923">
                <a:tc gridSpan="2">
                  <a:txBody>
                    <a:bodyPr/>
                    <a:lstStyle/>
                    <a:p>
                      <a:pPr algn="l"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LÍDER DEL DISTRITO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hMerge="1">
                  <a:txBody>
                    <a:bodyPr/>
                    <a:lstStyle/>
                    <a:p>
                      <a:pPr algn="ctr"/>
                      <a:r>
                        <a:rPr lang="es" sz="1200" b="1">
                          <a:solidFill>
                            <a:schemeClr val="tx1"/>
                          </a:solidFill>
                          <a:latin typeface="Arial Nova" panose="020B0504020202020204" pitchFamily="34" charset="0"/>
                        </a:rPr>
                        <a:t>Total Students</a:t>
                      </a:r>
                    </a:p>
                  </a:txBody>
                  <a:tcPr anchor="ctr">
                    <a:solidFill>
                      <a:srgbClr val="CBCBCB"/>
                    </a:solidFill>
                  </a:tcPr>
                </a:tc>
                <a:extLst>
                  <a:ext uri="{0D108BD9-81ED-4DB2-BD59-A6C34878D82A}">
                    <a16:rowId xmlns:a16="http://schemas.microsoft.com/office/drawing/2014/main" xmlns="" val="3159517954"/>
                  </a:ext>
                </a:extLst>
              </a:tr>
              <a:tr h="175433">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Nombre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Correo electrónico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4109139388"/>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Teléfono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370315492"/>
                  </a:ext>
                </a:extLst>
              </a:tr>
              <a:tr h="228600">
                <a:tc>
                  <a:txBody>
                    <a:bodyPr/>
                    <a:lstStyle/>
                    <a:p>
                      <a:pPr algn="l" rtl="0"/>
                      <a:r>
                        <a:rPr lang="es" sz="10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Dirección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Ciudad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Estado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379009351"/>
                  </a:ext>
                </a:extLst>
              </a:tr>
              <a:tr h="228600">
                <a:tc>
                  <a:txBody>
                    <a:bodyPr/>
                    <a:lstStyle/>
                    <a:p>
                      <a:pPr algn="l" rtl="0"/>
                      <a:r>
                        <a:rPr lang="es" sz="10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Código postal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74940254"/>
                  </a:ext>
                </a:extLst>
              </a:tr>
            </a:tbl>
          </a:graphicData>
        </a:graphic>
      </p:graphicFrame>
      <p:graphicFrame>
        <p:nvGraphicFramePr>
          <p:cNvPr id="43" name="Table 32">
            <a:extLst>
              <a:ext uri="{FF2B5EF4-FFF2-40B4-BE49-F238E27FC236}">
                <a16:creationId xmlns:a16="http://schemas.microsoft.com/office/drawing/2014/main" xmlns="" id="{66305D6B-D9E1-07E9-83EB-2B0C314A4CD1}"/>
              </a:ext>
            </a:extLst>
          </p:cNvPr>
          <p:cNvGraphicFramePr>
            <a:graphicFrameLocks noGrp="1"/>
          </p:cNvGraphicFramePr>
          <p:nvPr>
            <p:extLst>
              <p:ext uri="{D42A27DB-BD31-4B8C-83A1-F6EECF244321}">
                <p14:modId xmlns:p14="http://schemas.microsoft.com/office/powerpoint/2010/main" val="91109159"/>
              </p:ext>
            </p:extLst>
          </p:nvPr>
        </p:nvGraphicFramePr>
        <p:xfrm>
          <a:off x="5046670" y="4275859"/>
          <a:ext cx="2295112" cy="2272603"/>
        </p:xfrm>
        <a:graphic>
          <a:graphicData uri="http://schemas.openxmlformats.org/drawingml/2006/table">
            <a:tbl>
              <a:tblPr firstRow="1" bandRow="1">
                <a:tableStyleId>{073A0DAA-6AF3-43AB-8588-CEC1D06C72B9}</a:tableStyleId>
              </a:tblPr>
              <a:tblGrid>
                <a:gridCol w="827702">
                  <a:extLst>
                    <a:ext uri="{9D8B030D-6E8A-4147-A177-3AD203B41FA5}">
                      <a16:colId xmlns:a16="http://schemas.microsoft.com/office/drawing/2014/main" xmlns="" val="1281356165"/>
                    </a:ext>
                  </a:extLst>
                </a:gridCol>
                <a:gridCol w="1467410">
                  <a:extLst>
                    <a:ext uri="{9D8B030D-6E8A-4147-A177-3AD203B41FA5}">
                      <a16:colId xmlns:a16="http://schemas.microsoft.com/office/drawing/2014/main" xmlns="" val="1477720474"/>
                    </a:ext>
                  </a:extLst>
                </a:gridCol>
              </a:tblGrid>
              <a:tr h="260923">
                <a:tc gridSpan="2">
                  <a:txBody>
                    <a:bodyPr/>
                    <a:lstStyle/>
                    <a:p>
                      <a:pPr algn="l"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ADMINISTRADOR DEL DISTRITO*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hMerge="1">
                  <a:txBody>
                    <a:bodyPr/>
                    <a:lstStyle/>
                    <a:p>
                      <a:pPr algn="ctr"/>
                      <a:r>
                        <a:rPr lang="es" sz="1200" b="1">
                          <a:solidFill>
                            <a:schemeClr val="tx1"/>
                          </a:solidFill>
                          <a:latin typeface="Arial Nova" panose="020B0504020202020204" pitchFamily="34" charset="0"/>
                        </a:rPr>
                        <a:t>Total Students</a:t>
                      </a:r>
                    </a:p>
                  </a:txBody>
                  <a:tcPr anchor="ctr">
                    <a:solidFill>
                      <a:srgbClr val="CBCBCB"/>
                    </a:solidFill>
                  </a:tcPr>
                </a:tc>
                <a:extLst>
                  <a:ext uri="{0D108BD9-81ED-4DB2-BD59-A6C34878D82A}">
                    <a16:rowId xmlns:a16="http://schemas.microsoft.com/office/drawing/2014/main" xmlns="" val="3159517954"/>
                  </a:ext>
                </a:extLst>
              </a:tr>
              <a:tr h="175433">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Nombre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Correo electrónico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4109139388"/>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Teléfono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370315492"/>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Dirección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Ciudad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Estado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379009351"/>
                  </a:ext>
                </a:extLst>
              </a:tr>
              <a:tr h="22860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Código postal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74940254"/>
                  </a:ext>
                </a:extLst>
              </a:tr>
            </a:tbl>
          </a:graphicData>
        </a:graphic>
      </p:graphicFrame>
      <p:sp>
        <p:nvSpPr>
          <p:cNvPr id="3" name="TextBox 2">
            <a:extLst>
              <a:ext uri="{FF2B5EF4-FFF2-40B4-BE49-F238E27FC236}">
                <a16:creationId xmlns:a16="http://schemas.microsoft.com/office/drawing/2014/main" xmlns="" id="{EEF3C853-3085-2ED2-2DFC-6AD4D50FCA8D}"/>
              </a:ext>
            </a:extLst>
          </p:cNvPr>
          <p:cNvSpPr txBox="1"/>
          <p:nvPr/>
        </p:nvSpPr>
        <p:spPr>
          <a:xfrm>
            <a:off x="2721034" y="6760178"/>
            <a:ext cx="4620748" cy="430887"/>
          </a:xfrm>
          <a:prstGeom prst="rect">
            <a:avLst/>
          </a:prstGeom>
          <a:noFill/>
        </p:spPr>
        <p:txBody>
          <a:bodyPr wrap="square" rtlCol="0">
            <a:spAutoFit/>
          </a:bodyPr>
          <a:lstStyle/>
          <a:p>
            <a:pPr algn="l" rtl="0"/>
            <a:r>
              <a:rPr lang="es" sz="1100" b="0" i="1" u="none" baseline="0" dirty="0">
                <a:latin typeface="Tahoma" panose="020B0604030504040204" pitchFamily="34" charset="0"/>
                <a:ea typeface="Tahoma" panose="020B0604030504040204" pitchFamily="34" charset="0"/>
                <a:cs typeface="Tahoma" panose="020B0604030504040204" pitchFamily="34" charset="0"/>
              </a:rPr>
              <a:t>*Líder del Distrito y Administrador del Distrito se aplican solo para academias con contratos distritales; las academias con contratos distritales también pueden agregar un </a:t>
            </a:r>
            <a:r>
              <a:rPr lang="es" sz="1100" b="1" i="1" u="none" baseline="0" dirty="0">
                <a:highlight>
                  <a:srgbClr val="EBEA70"/>
                </a:highlight>
                <a:latin typeface="Tahoma" panose="020B0604030504040204" pitchFamily="34" charset="0"/>
                <a:ea typeface="Tahoma" panose="020B0604030504040204" pitchFamily="34" charset="0"/>
                <a:cs typeface="Tahoma" panose="020B0604030504040204" pitchFamily="34" charset="0"/>
              </a:rPr>
              <a:t>Director de Educación Técnica y Profesional (CTE)</a:t>
            </a:r>
            <a:r>
              <a:rPr lang="es" sz="1100" b="0" i="1" u="none" baseline="0" dirty="0">
                <a:latin typeface="Tahoma" panose="020B0604030504040204" pitchFamily="34" charset="0"/>
                <a:ea typeface="Tahoma" panose="020B0604030504040204" pitchFamily="34" charset="0"/>
                <a:cs typeface="Tahoma" panose="020B0604030504040204" pitchFamily="34" charset="0"/>
              </a:rPr>
              <a:t>.</a:t>
            </a:r>
            <a:endParaRPr lang="es" sz="1100" i="1" dirty="0">
              <a:highlight>
                <a:srgbClr val="EBEA70"/>
              </a:highlight>
              <a:latin typeface="Tahoma" panose="020B0604030504040204" pitchFamily="34" charset="0"/>
              <a:ea typeface="Tahoma" panose="020B0604030504040204" pitchFamily="34" charset="0"/>
              <a:cs typeface="Tahoma" panose="020B0604030504040204" pitchFamily="34" charset="0"/>
            </a:endParaRPr>
          </a:p>
        </p:txBody>
      </p:sp>
      <p:pic>
        <p:nvPicPr>
          <p:cNvPr id="6" name="Picture 5" descr="Un logo verde y negro&#10;&#10;Descripción generada automáticamente">
            <a:extLst>
              <a:ext uri="{FF2B5EF4-FFF2-40B4-BE49-F238E27FC236}">
                <a16:creationId xmlns:a16="http://schemas.microsoft.com/office/drawing/2014/main" xmlns="" id="{A28CC154-065F-858E-691C-1BEC968424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277" y="260732"/>
            <a:ext cx="1280160" cy="586444"/>
          </a:xfrm>
          <a:prstGeom prst="rect">
            <a:avLst/>
          </a:prstGeom>
        </p:spPr>
      </p:pic>
      <p:sp>
        <p:nvSpPr>
          <p:cNvPr id="8" name="Rectangle 7">
            <a:extLst>
              <a:ext uri="{FF2B5EF4-FFF2-40B4-BE49-F238E27FC236}">
                <a16:creationId xmlns:a16="http://schemas.microsoft.com/office/drawing/2014/main" xmlns="" id="{41EF8A29-2B13-DF69-6BAF-9CD0AE45851B}"/>
              </a:ext>
            </a:extLst>
          </p:cNvPr>
          <p:cNvSpPr/>
          <p:nvPr/>
        </p:nvSpPr>
        <p:spPr>
          <a:xfrm rot="20777810">
            <a:off x="5976691" y="2707987"/>
            <a:ext cx="1559542" cy="1451733"/>
          </a:xfrm>
          <a:prstGeom prst="rect">
            <a:avLst/>
          </a:prstGeom>
          <a:solidFill>
            <a:srgbClr val="EBEA70"/>
          </a:solidFill>
          <a:ln>
            <a:solidFill>
              <a:schemeClr val="bg1">
                <a:lumMod val="7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s"/>
          </a:p>
        </p:txBody>
      </p:sp>
      <p:sp>
        <p:nvSpPr>
          <p:cNvPr id="10" name="Text Box 8">
            <a:extLst>
              <a:ext uri="{FF2B5EF4-FFF2-40B4-BE49-F238E27FC236}">
                <a16:creationId xmlns:a16="http://schemas.microsoft.com/office/drawing/2014/main" xmlns="" id="{9276FE30-EF7B-5B91-33A0-1997E288E946}"/>
              </a:ext>
            </a:extLst>
          </p:cNvPr>
          <p:cNvSpPr txBox="1"/>
          <p:nvPr/>
        </p:nvSpPr>
        <p:spPr>
          <a:xfrm rot="20752223">
            <a:off x="5968140" y="2603428"/>
            <a:ext cx="1519823" cy="134522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l" rtl="0">
              <a:lnSpc>
                <a:spcPct val="115000"/>
              </a:lnSpc>
              <a:spcBef>
                <a:spcPts val="0"/>
              </a:spcBef>
              <a:spcAft>
                <a:spcPts val="1000"/>
              </a:spcAft>
            </a:pPr>
            <a:r>
              <a:rPr lang="es" sz="1000" b="1" i="0" u="none" baseline="0" dirty="0">
                <a:latin typeface="Tahoma" panose="020B0604030504040204" pitchFamily="34" charset="0"/>
                <a:ea typeface="Calibri" panose="020F0502020204030204" pitchFamily="34" charset="0"/>
                <a:cs typeface="Times New Roman" panose="02020603050405020304" pitchFamily="18" charset="0"/>
              </a:rPr>
              <a:t>NOTA</a:t>
            </a:r>
            <a:r>
              <a:rPr lang="es" sz="1000" b="1" i="0" u="none" baseline="0" dirty="0">
                <a:effectLst/>
                <a:latin typeface="Tahoma" panose="020B0604030504040204" pitchFamily="34" charset="0"/>
                <a:ea typeface="Calibri" panose="020F0502020204030204" pitchFamily="34" charset="0"/>
                <a:cs typeface="Times New Roman" panose="02020603050405020304" pitchFamily="18" charset="0"/>
              </a:rPr>
              <a:t>: </a:t>
            </a:r>
            <a:r>
              <a:rPr lang="es" sz="1000" dirty="0">
                <a:effectLst/>
                <a:latin typeface="Tahoma" panose="020B0604030504040204" pitchFamily="34" charset="0"/>
                <a:ea typeface="Calibri" panose="020F0502020204030204" pitchFamily="34" charset="0"/>
                <a:cs typeface="Times New Roman" panose="02020603050405020304" pitchFamily="18" charset="0"/>
              </a:rPr>
              <a:t/>
            </a:r>
            <a:br>
              <a:rPr lang="es" sz="1000" dirty="0">
                <a:effectLst/>
                <a:latin typeface="Tahoma" panose="020B0604030504040204" pitchFamily="34" charset="0"/>
                <a:ea typeface="Calibri" panose="020F0502020204030204" pitchFamily="34" charset="0"/>
                <a:cs typeface="Times New Roman" panose="02020603050405020304" pitchFamily="18" charset="0"/>
              </a:rPr>
            </a:br>
            <a:r>
              <a:rPr lang="es" sz="1000" b="0" i="0" u="none" baseline="0" dirty="0">
                <a:latin typeface="Tahoma" panose="020B0604030504040204" pitchFamily="34" charset="0"/>
                <a:ea typeface="Calibri" panose="020F0502020204030204" pitchFamily="34" charset="0"/>
                <a:cs typeface="Times New Roman" panose="02020603050405020304" pitchFamily="18" charset="0"/>
              </a:rPr>
              <a:t>Las opciones de grupos de carreras se actualizaron en el ciclo 2025-26. Se eliminó la opción STEM; revise bien este campo. </a:t>
            </a:r>
            <a:endParaRPr lang="es" sz="1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2036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CE07CB3F-6BD4-4141-8671-BEAD044D5027}"/>
              </a:ext>
            </a:extLst>
          </p:cNvPr>
          <p:cNvSpPr txBox="1"/>
          <p:nvPr/>
        </p:nvSpPr>
        <p:spPr>
          <a:xfrm>
            <a:off x="435836" y="362982"/>
            <a:ext cx="8186872" cy="338554"/>
          </a:xfrm>
          <a:prstGeom prst="rect">
            <a:avLst/>
          </a:prstGeom>
          <a:noFill/>
        </p:spPr>
        <p:txBody>
          <a:bodyPr wrap="square" rtlCol="0">
            <a:spAutoFit/>
          </a:bodyPr>
          <a:lstStyle/>
          <a:p>
            <a:pPr algn="l" rtl="0"/>
            <a:r>
              <a:rPr lang="es" sz="1600" b="0"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Formulario 2: </a:t>
            </a:r>
            <a:r>
              <a:rPr lang="es" sz="1600" b="1"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Matrícula de la academia</a:t>
            </a:r>
            <a:endParaRPr lang="es" sz="1600" dirty="0">
              <a:solidFill>
                <a:srgbClr val="334155"/>
              </a:solidFill>
            </a:endParaRPr>
          </a:p>
        </p:txBody>
      </p:sp>
      <p:cxnSp>
        <p:nvCxnSpPr>
          <p:cNvPr id="11" name="Straight Connector 10">
            <a:extLst>
              <a:ext uri="{FF2B5EF4-FFF2-40B4-BE49-F238E27FC236}">
                <a16:creationId xmlns:a16="http://schemas.microsoft.com/office/drawing/2014/main" xmlns="" id="{70D0181A-DDFD-484F-8F26-C3997CE43D69}"/>
              </a:ext>
            </a:extLst>
          </p:cNvPr>
          <p:cNvCxnSpPr/>
          <p:nvPr/>
        </p:nvCxnSpPr>
        <p:spPr>
          <a:xfrm>
            <a:off x="435836" y="709301"/>
            <a:ext cx="7930497" cy="0"/>
          </a:xfrm>
          <a:prstGeom prst="line">
            <a:avLst/>
          </a:prstGeom>
          <a:ln>
            <a:solidFill>
              <a:srgbClr val="006A4F"/>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xmlns="" id="{D3223EC5-65E2-4872-A858-43D378014FC6}"/>
              </a:ext>
            </a:extLst>
          </p:cNvPr>
          <p:cNvSpPr txBox="1"/>
          <p:nvPr/>
        </p:nvSpPr>
        <p:spPr>
          <a:xfrm>
            <a:off x="435836" y="822905"/>
            <a:ext cx="9209970" cy="276999"/>
          </a:xfrm>
          <a:prstGeom prst="rect">
            <a:avLst/>
          </a:prstGeom>
          <a:noFill/>
        </p:spPr>
        <p:txBody>
          <a:bodyPr wrap="square" rtlCol="0">
            <a:spAutoFit/>
          </a:bodyPr>
          <a:lstStyle/>
          <a:p>
            <a:pPr algn="l" rtl="0"/>
            <a:r>
              <a:rPr lang="es" sz="1200" b="0" i="0" u="none" baseline="0" dirty="0">
                <a:latin typeface="Tahoma" panose="020B0604030504040204" pitchFamily="34" charset="0"/>
                <a:ea typeface="Tahoma" panose="020B0604030504040204" pitchFamily="34" charset="0"/>
                <a:cs typeface="Tahoma" panose="020B0604030504040204" pitchFamily="34" charset="0"/>
              </a:rPr>
              <a:t>Los campos de datos para el formulario de Matrícula de la Academia </a:t>
            </a:r>
            <a:r>
              <a:rPr lang="es" sz="1200" b="1" i="0" u="sng" baseline="0" dirty="0">
                <a:latin typeface="Tahoma" panose="020B0604030504040204" pitchFamily="34" charset="0"/>
                <a:ea typeface="Tahoma" panose="020B0604030504040204" pitchFamily="34" charset="0"/>
                <a:cs typeface="Tahoma" panose="020B0604030504040204" pitchFamily="34" charset="0"/>
              </a:rPr>
              <a:t>se completan automáticamente</a:t>
            </a:r>
            <a:r>
              <a:rPr lang="es" sz="1200" b="0" i="0" u="none" baseline="0" dirty="0">
                <a:latin typeface="Tahoma" panose="020B0604030504040204" pitchFamily="34" charset="0"/>
                <a:ea typeface="Tahoma" panose="020B0604030504040204" pitchFamily="34" charset="0"/>
                <a:cs typeface="Tahoma" panose="020B0604030504040204" pitchFamily="34" charset="0"/>
              </a:rPr>
              <a:t> a partir de las entradas de NAFTrack Educators del año escolar 2026-2027.</a:t>
            </a:r>
            <a:endParaRPr lang="es" sz="1100" dirty="0">
              <a:latin typeface="Tahoma" panose="020B0604030504040204" pitchFamily="34" charset="0"/>
              <a:ea typeface="Tahoma" panose="020B0604030504040204" pitchFamily="34" charset="0"/>
              <a:cs typeface="Tahoma" panose="020B0604030504040204" pitchFamily="34" charset="0"/>
            </a:endParaRPr>
          </a:p>
        </p:txBody>
      </p:sp>
      <p:sp>
        <p:nvSpPr>
          <p:cNvPr id="22" name="TextBox 21">
            <a:extLst>
              <a:ext uri="{FF2B5EF4-FFF2-40B4-BE49-F238E27FC236}">
                <a16:creationId xmlns:a16="http://schemas.microsoft.com/office/drawing/2014/main" xmlns="" id="{03C54115-DE29-4F39-B009-62802736163D}"/>
              </a:ext>
            </a:extLst>
          </p:cNvPr>
          <p:cNvSpPr txBox="1"/>
          <p:nvPr/>
        </p:nvSpPr>
        <p:spPr>
          <a:xfrm>
            <a:off x="6246564" y="1222488"/>
            <a:ext cx="3376000" cy="400110"/>
          </a:xfrm>
          <a:prstGeom prst="rect">
            <a:avLst/>
          </a:prstGeom>
          <a:noFill/>
        </p:spPr>
        <p:txBody>
          <a:bodyPr wrap="square" rtlCol="0">
            <a:spAutoFit/>
          </a:bodyPr>
          <a:lstStyle/>
          <a:p>
            <a:pPr algn="l" rtl="0"/>
            <a:r>
              <a:rPr lang="es" sz="1000" b="0" i="0" u="none" baseline="0" dirty="0">
                <a:latin typeface="Tahoma" panose="020B0604030504040204" pitchFamily="34" charset="0"/>
                <a:ea typeface="Tahoma" panose="020B0604030504040204" pitchFamily="34" charset="0"/>
                <a:cs typeface="Tahoma" panose="020B0604030504040204" pitchFamily="34" charset="0"/>
              </a:rPr>
              <a:t>Verifique la asignación precisa de los estudiantes a la academia en la pestaña Lista de Estudiantes.</a:t>
            </a:r>
            <a:endParaRPr lang="es" sz="1000" dirty="0">
              <a:latin typeface="Tahoma" panose="020B0604030504040204" pitchFamily="34" charset="0"/>
              <a:ea typeface="Tahoma" panose="020B0604030504040204" pitchFamily="34" charset="0"/>
              <a:cs typeface="Tahoma" panose="020B0604030504040204" pitchFamily="34" charset="0"/>
            </a:endParaRPr>
          </a:p>
        </p:txBody>
      </p:sp>
      <p:cxnSp>
        <p:nvCxnSpPr>
          <p:cNvPr id="31" name="Straight Arrow Connector 30">
            <a:extLst>
              <a:ext uri="{FF2B5EF4-FFF2-40B4-BE49-F238E27FC236}">
                <a16:creationId xmlns:a16="http://schemas.microsoft.com/office/drawing/2014/main" xmlns="" id="{6A933C93-34A1-4DB9-8640-CB75686CD161}"/>
              </a:ext>
            </a:extLst>
          </p:cNvPr>
          <p:cNvCxnSpPr>
            <a:cxnSpLocks/>
          </p:cNvCxnSpPr>
          <p:nvPr/>
        </p:nvCxnSpPr>
        <p:spPr>
          <a:xfrm>
            <a:off x="1497441" y="1876596"/>
            <a:ext cx="409575" cy="2665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32" name="Table 32">
            <a:extLst>
              <a:ext uri="{FF2B5EF4-FFF2-40B4-BE49-F238E27FC236}">
                <a16:creationId xmlns:a16="http://schemas.microsoft.com/office/drawing/2014/main" xmlns="" id="{5DAB02F0-7415-433B-AD66-0C44579F5688}"/>
              </a:ext>
            </a:extLst>
          </p:cNvPr>
          <p:cNvGraphicFramePr>
            <a:graphicFrameLocks noGrp="1"/>
          </p:cNvGraphicFramePr>
          <p:nvPr>
            <p:extLst>
              <p:ext uri="{D42A27DB-BD31-4B8C-83A1-F6EECF244321}">
                <p14:modId xmlns:p14="http://schemas.microsoft.com/office/powerpoint/2010/main" val="3749873473"/>
              </p:ext>
            </p:extLst>
          </p:nvPr>
        </p:nvGraphicFramePr>
        <p:xfrm>
          <a:off x="5492511" y="2891803"/>
          <a:ext cx="3844299" cy="2643574"/>
        </p:xfrm>
        <a:graphic>
          <a:graphicData uri="http://schemas.openxmlformats.org/drawingml/2006/table">
            <a:tbl>
              <a:tblPr firstRow="1" bandRow="1">
                <a:tableStyleId>{073A0DAA-6AF3-43AB-8588-CEC1D06C72B9}</a:tableStyleId>
              </a:tblPr>
              <a:tblGrid>
                <a:gridCol w="800016">
                  <a:extLst>
                    <a:ext uri="{9D8B030D-6E8A-4147-A177-3AD203B41FA5}">
                      <a16:colId xmlns:a16="http://schemas.microsoft.com/office/drawing/2014/main" xmlns="" val="1281356165"/>
                    </a:ext>
                  </a:extLst>
                </a:gridCol>
                <a:gridCol w="1003610">
                  <a:extLst>
                    <a:ext uri="{9D8B030D-6E8A-4147-A177-3AD203B41FA5}">
                      <a16:colId xmlns:a16="http://schemas.microsoft.com/office/drawing/2014/main" xmlns="" val="1477720474"/>
                    </a:ext>
                  </a:extLst>
                </a:gridCol>
                <a:gridCol w="1014761">
                  <a:extLst>
                    <a:ext uri="{9D8B030D-6E8A-4147-A177-3AD203B41FA5}">
                      <a16:colId xmlns:a16="http://schemas.microsoft.com/office/drawing/2014/main" xmlns="" val="3961974108"/>
                    </a:ext>
                  </a:extLst>
                </a:gridCol>
                <a:gridCol w="1025912">
                  <a:extLst>
                    <a:ext uri="{9D8B030D-6E8A-4147-A177-3AD203B41FA5}">
                      <a16:colId xmlns:a16="http://schemas.microsoft.com/office/drawing/2014/main" xmlns="" val="3601644543"/>
                    </a:ext>
                  </a:extLst>
                </a:gridCol>
              </a:tblGrid>
              <a:tr h="418534">
                <a:tc>
                  <a:txBody>
                    <a:bodyPr/>
                    <a:lstStyle/>
                    <a:p>
                      <a:pPr algn="ctr" rtl="0"/>
                      <a:r>
                        <a:rPr lang="es" sz="8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Estudiante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ctr" rtl="0"/>
                      <a:r>
                        <a:rPr lang="es" sz="8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Graduación</a:t>
                      </a:r>
                    </a:p>
                    <a:p>
                      <a:pPr algn="ctr" rtl="0"/>
                      <a:r>
                        <a:rPr lang="es" sz="8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Año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ctr" rtl="0"/>
                      <a:r>
                        <a:rPr lang="es" sz="8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Academia 1 </a:t>
                      </a:r>
                      <a:r>
                        <a:rPr lang="es" sz="800" b="1">
                          <a:solidFill>
                            <a:schemeClr val="bg1"/>
                          </a:solidFill>
                          <a:latin typeface="Arial Nova" panose="020B0504020202020204" pitchFamily="34" charset="0"/>
                        </a:rPr>
                        <a:t/>
                      </a:r>
                      <a:br>
                        <a:rPr lang="es" sz="800" b="1">
                          <a:solidFill>
                            <a:schemeClr val="bg1"/>
                          </a:solidFill>
                          <a:latin typeface="Arial Nova" panose="020B0504020202020204" pitchFamily="34" charset="0"/>
                        </a:rPr>
                      </a:br>
                      <a:r>
                        <a:rPr lang="es" sz="8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AOF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ctr" rtl="0"/>
                      <a:r>
                        <a:rPr lang="es" sz="8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Academia 2 </a:t>
                      </a:r>
                      <a:r>
                        <a:rPr lang="es" sz="800" b="1">
                          <a:solidFill>
                            <a:schemeClr val="bg1"/>
                          </a:solidFill>
                          <a:latin typeface="Arial Nova" panose="020B0504020202020204" pitchFamily="34" charset="0"/>
                        </a:rPr>
                        <a:t/>
                      </a:r>
                      <a:br>
                        <a:rPr lang="es" sz="800" b="1">
                          <a:solidFill>
                            <a:schemeClr val="bg1"/>
                          </a:solidFill>
                          <a:latin typeface="Arial Nova" panose="020B0504020202020204" pitchFamily="34" charset="0"/>
                        </a:rPr>
                      </a:br>
                      <a:r>
                        <a:rPr lang="es" sz="8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AOIT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extLst>
                  <a:ext uri="{0D108BD9-81ED-4DB2-BD59-A6C34878D82A}">
                    <a16:rowId xmlns:a16="http://schemas.microsoft.com/office/drawing/2014/main" xmlns="" val="3159517954"/>
                  </a:ext>
                </a:extLst>
              </a:tr>
              <a:tr h="370840">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Estudiante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2026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8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Sí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370840">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Estudiante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2026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Sí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Sí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370840">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Estudiante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2026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Sí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8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r h="370840">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Estudiante 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2027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Sí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8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74940254"/>
                  </a:ext>
                </a:extLst>
              </a:tr>
              <a:tr h="370840">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Estudiante 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2027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Sí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8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472292605"/>
                  </a:ext>
                </a:extLst>
              </a:tr>
              <a:tr h="370840">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Estudiante 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8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2028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8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Sí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236243863"/>
                  </a:ext>
                </a:extLst>
              </a:tr>
            </a:tbl>
          </a:graphicData>
        </a:graphic>
      </p:graphicFrame>
      <p:graphicFrame>
        <p:nvGraphicFramePr>
          <p:cNvPr id="57" name="Table 56">
            <a:extLst>
              <a:ext uri="{FF2B5EF4-FFF2-40B4-BE49-F238E27FC236}">
                <a16:creationId xmlns:a16="http://schemas.microsoft.com/office/drawing/2014/main" xmlns="" id="{5ED5E56C-C794-4639-BA4C-31679E4CCAC7}"/>
              </a:ext>
            </a:extLst>
          </p:cNvPr>
          <p:cNvGraphicFramePr>
            <a:graphicFrameLocks noGrp="1"/>
          </p:cNvGraphicFramePr>
          <p:nvPr>
            <p:extLst>
              <p:ext uri="{D42A27DB-BD31-4B8C-83A1-F6EECF244321}">
                <p14:modId xmlns:p14="http://schemas.microsoft.com/office/powerpoint/2010/main" val="1786915528"/>
              </p:ext>
            </p:extLst>
          </p:nvPr>
        </p:nvGraphicFramePr>
        <p:xfrm>
          <a:off x="586076" y="2870766"/>
          <a:ext cx="4667248" cy="4720302"/>
        </p:xfrm>
        <a:graphic>
          <a:graphicData uri="http://schemas.openxmlformats.org/drawingml/2006/table">
            <a:tbl>
              <a:tblPr firstRow="1" firstCol="1" bandRow="1">
                <a:tableStyleId>{F5AB1C69-6EDB-4FF4-983F-18BD219EF322}</a:tableStyleId>
              </a:tblPr>
              <a:tblGrid>
                <a:gridCol w="576081">
                  <a:extLst>
                    <a:ext uri="{9D8B030D-6E8A-4147-A177-3AD203B41FA5}">
                      <a16:colId xmlns:a16="http://schemas.microsoft.com/office/drawing/2014/main" xmlns="" val="1668997910"/>
                    </a:ext>
                  </a:extLst>
                </a:gridCol>
                <a:gridCol w="752475">
                  <a:extLst>
                    <a:ext uri="{9D8B030D-6E8A-4147-A177-3AD203B41FA5}">
                      <a16:colId xmlns:a16="http://schemas.microsoft.com/office/drawing/2014/main" xmlns="" val="1817414005"/>
                    </a:ext>
                  </a:extLst>
                </a:gridCol>
                <a:gridCol w="438150">
                  <a:extLst>
                    <a:ext uri="{9D8B030D-6E8A-4147-A177-3AD203B41FA5}">
                      <a16:colId xmlns:a16="http://schemas.microsoft.com/office/drawing/2014/main" xmlns="" val="954223902"/>
                    </a:ext>
                  </a:extLst>
                </a:gridCol>
                <a:gridCol w="638175">
                  <a:extLst>
                    <a:ext uri="{9D8B030D-6E8A-4147-A177-3AD203B41FA5}">
                      <a16:colId xmlns:a16="http://schemas.microsoft.com/office/drawing/2014/main" xmlns="" val="127401691"/>
                    </a:ext>
                  </a:extLst>
                </a:gridCol>
                <a:gridCol w="590550">
                  <a:extLst>
                    <a:ext uri="{9D8B030D-6E8A-4147-A177-3AD203B41FA5}">
                      <a16:colId xmlns:a16="http://schemas.microsoft.com/office/drawing/2014/main" xmlns="" val="2185098814"/>
                    </a:ext>
                  </a:extLst>
                </a:gridCol>
                <a:gridCol w="647700">
                  <a:extLst>
                    <a:ext uri="{9D8B030D-6E8A-4147-A177-3AD203B41FA5}">
                      <a16:colId xmlns:a16="http://schemas.microsoft.com/office/drawing/2014/main" xmlns="" val="4270918260"/>
                    </a:ext>
                  </a:extLst>
                </a:gridCol>
                <a:gridCol w="447675">
                  <a:extLst>
                    <a:ext uri="{9D8B030D-6E8A-4147-A177-3AD203B41FA5}">
                      <a16:colId xmlns:a16="http://schemas.microsoft.com/office/drawing/2014/main" xmlns="" val="878806244"/>
                    </a:ext>
                  </a:extLst>
                </a:gridCol>
                <a:gridCol w="576442">
                  <a:extLst>
                    <a:ext uri="{9D8B030D-6E8A-4147-A177-3AD203B41FA5}">
                      <a16:colId xmlns:a16="http://schemas.microsoft.com/office/drawing/2014/main" xmlns="" val="678604414"/>
                    </a:ext>
                  </a:extLst>
                </a:gridCol>
              </a:tblGrid>
              <a:tr h="697310">
                <a:tc>
                  <a:txBody>
                    <a:bodyPr/>
                    <a:lstStyle/>
                    <a:p>
                      <a:pPr marL="0" marR="0" algn="ctr" rtl="0">
                        <a:lnSpc>
                          <a:spcPct val="115000"/>
                        </a:lnSpc>
                        <a:spcBef>
                          <a:spcPts val="600"/>
                        </a:spcBef>
                        <a:spcAft>
                          <a:spcPts val="600"/>
                        </a:spcAft>
                      </a:pPr>
                      <a:r>
                        <a:rPr lang="es" sz="800" b="1" i="0" u="none" baseline="0" dirty="0">
                          <a:solidFill>
                            <a:schemeClr val="bg1"/>
                          </a:solidFill>
                          <a:effectLst/>
                          <a:latin typeface="Arial Nova" panose="020B0504020202020204" pitchFamily="34" charset="0"/>
                          <a:ea typeface="Arial Nova" panose="020B0504020202020204" pitchFamily="34" charset="0"/>
                          <a:cs typeface="Arial Nova" panose="020B0504020202020204" pitchFamily="34" charset="0"/>
                        </a:rPr>
                        <a:t>Grado</a:t>
                      </a:r>
                      <a:endParaRPr lang="es" sz="8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marL="0" marR="0" algn="ctr" rtl="0">
                        <a:lnSpc>
                          <a:spcPct val="115000"/>
                        </a:lnSpc>
                        <a:spcBef>
                          <a:spcPts val="600"/>
                        </a:spcBef>
                        <a:spcAft>
                          <a:spcPts val="600"/>
                        </a:spcAft>
                      </a:pPr>
                      <a:r>
                        <a:rPr lang="es" sz="800" b="1" i="0" u="none" baseline="0">
                          <a:solidFill>
                            <a:schemeClr val="bg1"/>
                          </a:solidFill>
                          <a:effectLst/>
                          <a:latin typeface="Arial Nova" panose="020B0504020202020204" pitchFamily="34" charset="0"/>
                          <a:ea typeface="Arial Nova" panose="020B0504020202020204" pitchFamily="34" charset="0"/>
                          <a:cs typeface="Arial Nova" panose="020B0504020202020204" pitchFamily="34" charset="0"/>
                        </a:rPr>
                        <a:t>Género</a:t>
                      </a:r>
                      <a:endParaRPr lang="es" sz="8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marL="0" marR="0" algn="ctr" rtl="0">
                        <a:lnSpc>
                          <a:spcPct val="115000"/>
                        </a:lnSpc>
                        <a:spcBef>
                          <a:spcPts val="600"/>
                        </a:spcBef>
                        <a:spcAft>
                          <a:spcPts val="600"/>
                        </a:spcAft>
                      </a:pPr>
                      <a:r>
                        <a:rPr lang="es" sz="800" b="1" i="0" u="none" baseline="0">
                          <a:solidFill>
                            <a:schemeClr val="bg1"/>
                          </a:solidFill>
                          <a:effectLst/>
                          <a:latin typeface="Arial Nova" panose="020B0504020202020204" pitchFamily="34" charset="0"/>
                          <a:ea typeface="Arial Nova" panose="020B0504020202020204" pitchFamily="34" charset="0"/>
                          <a:cs typeface="Arial Nova" panose="020B0504020202020204" pitchFamily="34" charset="0"/>
                        </a:rPr>
                        <a:t>Asiático</a:t>
                      </a:r>
                      <a:endParaRPr lang="es" sz="8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marL="0" marR="0" algn="ctr" rtl="0">
                        <a:lnSpc>
                          <a:spcPct val="115000"/>
                        </a:lnSpc>
                        <a:spcBef>
                          <a:spcPts val="600"/>
                        </a:spcBef>
                        <a:spcAft>
                          <a:spcPts val="600"/>
                        </a:spcAft>
                      </a:pPr>
                      <a:r>
                        <a:rPr lang="es" sz="800" b="1" i="0" u="none" baseline="0" dirty="0">
                          <a:solidFill>
                            <a:schemeClr val="bg1"/>
                          </a:solidFill>
                          <a:effectLst/>
                          <a:latin typeface="Arial Nova" panose="020B0504020202020204" pitchFamily="34" charset="0"/>
                          <a:ea typeface="Arial Nova" panose="020B0504020202020204" pitchFamily="34" charset="0"/>
                          <a:cs typeface="Arial Nova" panose="020B0504020202020204" pitchFamily="34" charset="0"/>
                        </a:rPr>
                        <a:t>Negro/Afroamericano</a:t>
                      </a:r>
                      <a:endParaRPr lang="es" sz="8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marL="0" marR="0" algn="ctr" rtl="0">
                        <a:lnSpc>
                          <a:spcPct val="115000"/>
                        </a:lnSpc>
                        <a:spcBef>
                          <a:spcPts val="600"/>
                        </a:spcBef>
                        <a:spcAft>
                          <a:spcPts val="600"/>
                        </a:spcAft>
                      </a:pPr>
                      <a:r>
                        <a:rPr lang="es" sz="800" b="1" i="0" u="none" baseline="0">
                          <a:solidFill>
                            <a:schemeClr val="bg1"/>
                          </a:solidFill>
                          <a:effectLst/>
                          <a:latin typeface="Arial Nova" panose="020B0504020202020204" pitchFamily="34" charset="0"/>
                          <a:ea typeface="Arial Nova" panose="020B0504020202020204" pitchFamily="34" charset="0"/>
                          <a:cs typeface="Arial Nova" panose="020B0504020202020204" pitchFamily="34" charset="0"/>
                        </a:rPr>
                        <a:t>Hispano/</a:t>
                      </a:r>
                      <a:r>
                        <a:rPr lang="es" sz="800">
                          <a:solidFill>
                            <a:schemeClr val="bg1"/>
                          </a:solidFill>
                          <a:effectLst/>
                          <a:latin typeface="Arial Nova" panose="020B0504020202020204" pitchFamily="34" charset="0"/>
                        </a:rPr>
                        <a:t/>
                      </a:r>
                      <a:br>
                        <a:rPr lang="es" sz="800">
                          <a:solidFill>
                            <a:schemeClr val="bg1"/>
                          </a:solidFill>
                          <a:effectLst/>
                          <a:latin typeface="Arial Nova" panose="020B0504020202020204" pitchFamily="34" charset="0"/>
                        </a:rPr>
                      </a:br>
                      <a:r>
                        <a:rPr lang="es" sz="800" b="1" i="0" u="none" baseline="0">
                          <a:solidFill>
                            <a:schemeClr val="bg1"/>
                          </a:solidFill>
                          <a:effectLst/>
                          <a:latin typeface="Arial Nova" panose="020B0504020202020204" pitchFamily="34" charset="0"/>
                          <a:ea typeface="Arial Nova" panose="020B0504020202020204" pitchFamily="34" charset="0"/>
                          <a:cs typeface="Arial Nova" panose="020B0504020202020204" pitchFamily="34" charset="0"/>
                        </a:rPr>
                        <a:t>Latino</a:t>
                      </a:r>
                      <a:endParaRPr lang="es" sz="8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marL="0" marR="0" algn="ctr" rtl="0">
                        <a:lnSpc>
                          <a:spcPct val="115000"/>
                        </a:lnSpc>
                        <a:spcBef>
                          <a:spcPts val="600"/>
                        </a:spcBef>
                        <a:spcAft>
                          <a:spcPts val="600"/>
                        </a:spcAft>
                      </a:pPr>
                      <a:r>
                        <a:rPr lang="es" sz="800" b="1" i="0" u="none" baseline="0">
                          <a:solidFill>
                            <a:schemeClr val="bg1"/>
                          </a:solidFill>
                          <a:effectLst/>
                          <a:latin typeface="Arial Nova" panose="020B0504020202020204" pitchFamily="34" charset="0"/>
                          <a:ea typeface="Arial Nova" panose="020B0504020202020204" pitchFamily="34" charset="0"/>
                          <a:cs typeface="Arial Nova" panose="020B0504020202020204" pitchFamily="34" charset="0"/>
                        </a:rPr>
                        <a:t>Nativo Americano/</a:t>
                      </a:r>
                      <a:r>
                        <a:rPr lang="es" sz="800">
                          <a:solidFill>
                            <a:schemeClr val="bg1"/>
                          </a:solidFill>
                          <a:effectLst/>
                          <a:latin typeface="Arial Nova" panose="020B0504020202020204" pitchFamily="34" charset="0"/>
                        </a:rPr>
                        <a:t/>
                      </a:r>
                      <a:br>
                        <a:rPr lang="es" sz="800">
                          <a:solidFill>
                            <a:schemeClr val="bg1"/>
                          </a:solidFill>
                          <a:effectLst/>
                          <a:latin typeface="Arial Nova" panose="020B0504020202020204" pitchFamily="34" charset="0"/>
                        </a:rPr>
                      </a:br>
                      <a:r>
                        <a:rPr lang="es" sz="800" b="1" i="0" u="none" baseline="0">
                          <a:solidFill>
                            <a:schemeClr val="bg1"/>
                          </a:solidFill>
                          <a:effectLst/>
                          <a:latin typeface="Arial Nova" panose="020B0504020202020204" pitchFamily="34" charset="0"/>
                          <a:ea typeface="Arial Nova" panose="020B0504020202020204" pitchFamily="34" charset="0"/>
                          <a:cs typeface="Arial Nova" panose="020B0504020202020204" pitchFamily="34" charset="0"/>
                        </a:rPr>
                        <a:t>Nativo de Alaska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marL="0" marR="0" algn="ctr" rtl="0">
                        <a:lnSpc>
                          <a:spcPct val="115000"/>
                        </a:lnSpc>
                        <a:spcBef>
                          <a:spcPts val="600"/>
                        </a:spcBef>
                        <a:spcAft>
                          <a:spcPts val="600"/>
                        </a:spcAft>
                      </a:pPr>
                      <a:r>
                        <a:rPr lang="es" sz="800" b="1" i="0" u="none" baseline="0">
                          <a:solidFill>
                            <a:schemeClr val="bg1"/>
                          </a:solidFill>
                          <a:effectLst/>
                          <a:latin typeface="Arial Nova" panose="020B0504020202020204" pitchFamily="34" charset="0"/>
                          <a:ea typeface="Arial Nova" panose="020B0504020202020204" pitchFamily="34" charset="0"/>
                          <a:cs typeface="Arial Nova" panose="020B0504020202020204" pitchFamily="34" charset="0"/>
                        </a:rPr>
                        <a:t>Otra/Multirracial</a:t>
                      </a:r>
                      <a:endParaRPr lang="es" sz="8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marL="0" marR="0" algn="ctr" rtl="0">
                        <a:lnSpc>
                          <a:spcPct val="115000"/>
                        </a:lnSpc>
                        <a:spcBef>
                          <a:spcPts val="600"/>
                        </a:spcBef>
                        <a:spcAft>
                          <a:spcPts val="600"/>
                        </a:spcAft>
                      </a:pPr>
                      <a:r>
                        <a:rPr lang="es" sz="800" b="1" i="0" u="none" baseline="0">
                          <a:solidFill>
                            <a:schemeClr val="bg1"/>
                          </a:solidFill>
                          <a:effectLst/>
                          <a:latin typeface="Arial Nova" panose="020B0504020202020204" pitchFamily="34" charset="0"/>
                          <a:ea typeface="Arial Nova" panose="020B0504020202020204" pitchFamily="34" charset="0"/>
                          <a:cs typeface="Arial Nova" panose="020B0504020202020204" pitchFamily="34" charset="0"/>
                        </a:rPr>
                        <a:t>Isleño del Pacífico</a:t>
                      </a:r>
                      <a:endParaRPr lang="es" sz="8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extLst>
                  <a:ext uri="{0D108BD9-81ED-4DB2-BD59-A6C34878D82A}">
                    <a16:rowId xmlns:a16="http://schemas.microsoft.com/office/drawing/2014/main" xmlns="" val="1681674212"/>
                  </a:ext>
                </a:extLst>
              </a:tr>
              <a:tr h="204608">
                <a:tc rowSpan="4">
                  <a:txBody>
                    <a:bodyPr/>
                    <a:lstStyle/>
                    <a:p>
                      <a:pPr marL="0" marR="0" algn="ctr" rtl="0">
                        <a:lnSpc>
                          <a:spcPct val="115000"/>
                        </a:lnSpc>
                        <a:spcBef>
                          <a:spcPts val="0"/>
                        </a:spcBef>
                        <a:spcAft>
                          <a:spcPts val="0"/>
                        </a:spcAft>
                      </a:pPr>
                      <a:r>
                        <a:rPr lang="es" sz="800" b="1" i="0" u="none" baseline="0">
                          <a:solidFill>
                            <a:schemeClr val="tx1"/>
                          </a:solidFill>
                          <a:effectLst/>
                          <a:latin typeface="Arial Nova" panose="020B0504020202020204" pitchFamily="34" charset="0"/>
                          <a:ea typeface="Arial Nova" panose="020B0504020202020204" pitchFamily="34" charset="0"/>
                          <a:cs typeface="Arial Nova" panose="020B0504020202020204" pitchFamily="34" charset="0"/>
                        </a:rPr>
                        <a:t>9.° grado</a:t>
                      </a:r>
                      <a:endParaRPr lang="es" sz="800" dirty="0">
                        <a:solidFill>
                          <a:schemeClr val="tx1"/>
                        </a:solidFill>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Masculino</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537116030"/>
                  </a:ext>
                </a:extLst>
              </a:tr>
              <a:tr h="209550">
                <a:tc vMerge="1">
                  <a:txBody>
                    <a:bodyPr/>
                    <a:lstStyle/>
                    <a:p>
                      <a:endParaRPr lang="es"/>
                    </a:p>
                  </a:txBody>
                  <a:tcPr/>
                </a:tc>
                <a:tc>
                  <a:txBody>
                    <a:bodyPr/>
                    <a:lstStyle/>
                    <a:p>
                      <a:pPr marL="0" marR="0" algn="ctr" rtl="0">
                        <a:lnSpc>
                          <a:spcPct val="115000"/>
                        </a:lnSpc>
                        <a:spcBef>
                          <a:spcPts val="0"/>
                        </a:spcBef>
                        <a:spcAft>
                          <a:spcPts val="0"/>
                        </a:spcAft>
                      </a:pPr>
                      <a:r>
                        <a:rPr lang="es" sz="800" b="1" i="0" u="none" baseline="0">
                          <a:effectLst/>
                          <a:latin typeface="Arial Nova" panose="020B0504020202020204" pitchFamily="34" charset="0"/>
                          <a:ea typeface="Arial Nova" panose="020B0504020202020204" pitchFamily="34" charset="0"/>
                          <a:cs typeface="Arial Nova" panose="020B0504020202020204" pitchFamily="34" charset="0"/>
                        </a:rPr>
                        <a:t>Femenino</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18646279"/>
                  </a:ext>
                </a:extLst>
              </a:tr>
              <a:tr h="347345">
                <a:tc vMerge="1">
                  <a:txBody>
                    <a:bodyPr/>
                    <a:lstStyle/>
                    <a:p>
                      <a:endParaRPr lang="es"/>
                    </a:p>
                  </a:txBody>
                  <a:tcPr/>
                </a:tc>
                <a:tc>
                  <a:txBody>
                    <a:bodyPr/>
                    <a:lstStyle/>
                    <a:p>
                      <a:pPr marL="0" marR="0" algn="ctr" rtl="0">
                        <a:lnSpc>
                          <a:spcPct val="115000"/>
                        </a:lnSpc>
                        <a:spcBef>
                          <a:spcPts val="0"/>
                        </a:spcBef>
                        <a:spcAft>
                          <a:spcPts val="0"/>
                        </a:spcAft>
                      </a:pPr>
                      <a:r>
                        <a:rPr lang="es" sz="800" b="1" i="0" u="none" baseline="0">
                          <a:effectLst/>
                          <a:latin typeface="Arial Nova" panose="020B0504020202020204" pitchFamily="34" charset="0"/>
                          <a:ea typeface="Arial Nova" panose="020B0504020202020204" pitchFamily="34" charset="0"/>
                          <a:cs typeface="Arial Nova" panose="020B0504020202020204" pitchFamily="34" charset="0"/>
                        </a:rPr>
                        <a:t>Genero no conforme</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984300572"/>
                  </a:ext>
                </a:extLst>
              </a:tr>
              <a:tr h="203622">
                <a:tc vMerge="1">
                  <a:txBody>
                    <a:bodyPr/>
                    <a:lstStyle/>
                    <a:p>
                      <a:pPr marL="0" marR="0" algn="ctr">
                        <a:lnSpc>
                          <a:spcPct val="115000"/>
                        </a:lnSpc>
                        <a:spcBef>
                          <a:spcPts val="0"/>
                        </a:spcBef>
                        <a:spcAft>
                          <a:spcPts val="0"/>
                        </a:spcAft>
                      </a:pPr>
                      <a:endParaRPr lang="es" sz="1000" dirty="0">
                        <a:solidFill>
                          <a:schemeClr val="tx1"/>
                        </a:solidFill>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1" i="0" u="none" baseline="0">
                          <a:effectLst/>
                          <a:latin typeface="Arial Nova" panose="020B0504020202020204" pitchFamily="34" charset="0"/>
                          <a:ea typeface="Calibri" panose="020F0502020204030204" pitchFamily="34" charset="0"/>
                          <a:cs typeface="Times New Roman" panose="02020603050405020304" pitchFamily="18" charset="0"/>
                        </a:rPr>
                        <a:t>Se desconoce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946052624"/>
                  </a:ext>
                </a:extLst>
              </a:tr>
              <a:tr h="186055">
                <a:tc rowSpan="4">
                  <a:txBody>
                    <a:bodyPr/>
                    <a:lstStyle/>
                    <a:p>
                      <a:pPr marL="0" marR="0" algn="ctr" rtl="0">
                        <a:lnSpc>
                          <a:spcPct val="115000"/>
                        </a:lnSpc>
                        <a:spcBef>
                          <a:spcPts val="0"/>
                        </a:spcBef>
                        <a:spcAft>
                          <a:spcPts val="0"/>
                        </a:spcAft>
                      </a:pPr>
                      <a:r>
                        <a:rPr lang="es" sz="800" b="1" i="0" u="none" baseline="0">
                          <a:solidFill>
                            <a:schemeClr val="tx1"/>
                          </a:solidFill>
                          <a:effectLst/>
                          <a:latin typeface="Arial Nova" panose="020B0504020202020204" pitchFamily="34" charset="0"/>
                          <a:ea typeface="Arial Nova" panose="020B0504020202020204" pitchFamily="34" charset="0"/>
                          <a:cs typeface="Arial Nova" panose="020B0504020202020204" pitchFamily="34" charset="0"/>
                        </a:rPr>
                        <a:t>10.° grado</a:t>
                      </a:r>
                      <a:endParaRPr lang="es" sz="800" dirty="0">
                        <a:solidFill>
                          <a:schemeClr val="tx1"/>
                        </a:solidFill>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Masculino</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293692722"/>
                  </a:ext>
                </a:extLst>
              </a:tr>
              <a:tr h="190500">
                <a:tc vMerge="1">
                  <a:txBody>
                    <a:bodyPr/>
                    <a:lstStyle/>
                    <a:p>
                      <a:endParaRPr lang="es"/>
                    </a:p>
                  </a:txBody>
                  <a:tcPr>
                    <a:solidFill>
                      <a:srgbClr val="CBCBCB"/>
                    </a:solidFill>
                  </a:tcPr>
                </a:tc>
                <a:tc>
                  <a:txBody>
                    <a:bodyPr/>
                    <a:lstStyle/>
                    <a:p>
                      <a:pPr marL="0" marR="0" algn="ctr" rtl="0">
                        <a:lnSpc>
                          <a:spcPct val="115000"/>
                        </a:lnSpc>
                        <a:spcBef>
                          <a:spcPts val="0"/>
                        </a:spcBef>
                        <a:spcAft>
                          <a:spcPts val="0"/>
                        </a:spcAft>
                      </a:pPr>
                      <a:r>
                        <a:rPr lang="es" sz="800" b="1" i="0" u="none" baseline="0">
                          <a:effectLst/>
                          <a:latin typeface="Arial Nova" panose="020B0504020202020204" pitchFamily="34" charset="0"/>
                          <a:ea typeface="Arial Nova" panose="020B0504020202020204" pitchFamily="34" charset="0"/>
                          <a:cs typeface="Arial Nova" panose="020B0504020202020204" pitchFamily="34" charset="0"/>
                        </a:rPr>
                        <a:t>Femenino</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795572026"/>
                  </a:ext>
                </a:extLst>
              </a:tr>
              <a:tr h="347345">
                <a:tc vMerge="1">
                  <a:txBody>
                    <a:bodyPr/>
                    <a:lstStyle/>
                    <a:p>
                      <a:endParaRPr lang="es"/>
                    </a:p>
                  </a:txBody>
                  <a:tcPr>
                    <a:solidFill>
                      <a:srgbClr val="CBCBCB"/>
                    </a:solidFill>
                  </a:tcPr>
                </a:tc>
                <a:tc>
                  <a:txBody>
                    <a:bodyPr/>
                    <a:lstStyle/>
                    <a:p>
                      <a:pPr marL="0" marR="0" algn="ctr" rtl="0">
                        <a:lnSpc>
                          <a:spcPct val="115000"/>
                        </a:lnSpc>
                        <a:spcBef>
                          <a:spcPts val="0"/>
                        </a:spcBef>
                        <a:spcAft>
                          <a:spcPts val="0"/>
                        </a:spcAft>
                      </a:pPr>
                      <a:r>
                        <a:rPr lang="es" sz="800" b="1" i="0" u="none" baseline="0">
                          <a:effectLst/>
                          <a:latin typeface="Arial Nova" panose="020B0504020202020204" pitchFamily="34" charset="0"/>
                          <a:ea typeface="Arial Nova" panose="020B0504020202020204" pitchFamily="34" charset="0"/>
                          <a:cs typeface="Arial Nova" panose="020B0504020202020204" pitchFamily="34" charset="0"/>
                        </a:rPr>
                        <a:t>Genero no conforme</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438399924"/>
                  </a:ext>
                </a:extLst>
              </a:tr>
              <a:tr h="197306">
                <a:tc vMerge="1">
                  <a:txBody>
                    <a:bodyPr/>
                    <a:lstStyle/>
                    <a:p>
                      <a:pPr marL="0" marR="0" algn="ctr">
                        <a:lnSpc>
                          <a:spcPct val="115000"/>
                        </a:lnSpc>
                        <a:spcBef>
                          <a:spcPts val="0"/>
                        </a:spcBef>
                        <a:spcAft>
                          <a:spcPts val="0"/>
                        </a:spcAft>
                      </a:pPr>
                      <a:endParaRPr lang="es" sz="1000" dirty="0">
                        <a:solidFill>
                          <a:schemeClr val="tx1"/>
                        </a:solidFill>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1" i="0" u="none" baseline="0">
                          <a:effectLst/>
                          <a:latin typeface="Arial Nova" panose="020B0504020202020204" pitchFamily="34" charset="0"/>
                          <a:ea typeface="Calibri" panose="020F0502020204030204" pitchFamily="34" charset="0"/>
                          <a:cs typeface="Times New Roman" panose="02020603050405020304" pitchFamily="18" charset="0"/>
                        </a:rPr>
                        <a:t>Se desconoce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836237439"/>
                  </a:ext>
                </a:extLst>
              </a:tr>
              <a:tr h="195580">
                <a:tc rowSpan="4">
                  <a:txBody>
                    <a:bodyPr/>
                    <a:lstStyle/>
                    <a:p>
                      <a:pPr marL="0" marR="0" algn="ctr" rtl="0">
                        <a:lnSpc>
                          <a:spcPct val="115000"/>
                        </a:lnSpc>
                        <a:spcBef>
                          <a:spcPts val="0"/>
                        </a:spcBef>
                        <a:spcAft>
                          <a:spcPts val="0"/>
                        </a:spcAft>
                      </a:pPr>
                      <a:r>
                        <a:rPr lang="es" sz="800" b="1" i="0" u="none" baseline="0">
                          <a:solidFill>
                            <a:schemeClr val="tx1"/>
                          </a:solidFill>
                          <a:effectLst/>
                          <a:latin typeface="Arial Nova" panose="020B0504020202020204" pitchFamily="34" charset="0"/>
                          <a:ea typeface="Arial Nova" panose="020B0504020202020204" pitchFamily="34" charset="0"/>
                          <a:cs typeface="Arial Nova" panose="020B0504020202020204" pitchFamily="34" charset="0"/>
                        </a:rPr>
                        <a:t>11.° grado</a:t>
                      </a:r>
                      <a:endParaRPr lang="es" sz="800" dirty="0">
                        <a:solidFill>
                          <a:schemeClr val="tx1"/>
                        </a:solidFill>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Masculino</a:t>
                      </a:r>
                      <a:endParaRPr lang="es" sz="80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4014849535"/>
                  </a:ext>
                </a:extLst>
              </a:tr>
              <a:tr h="190500">
                <a:tc vMerge="1">
                  <a:txBody>
                    <a:bodyPr/>
                    <a:lstStyle/>
                    <a:p>
                      <a:endParaRPr lang="es"/>
                    </a:p>
                  </a:txBody>
                  <a:tcPr>
                    <a:solidFill>
                      <a:srgbClr val="CBCBCB"/>
                    </a:solidFill>
                  </a:tcPr>
                </a:tc>
                <a:tc>
                  <a:txBody>
                    <a:bodyPr/>
                    <a:lstStyle/>
                    <a:p>
                      <a:pPr marL="0" marR="0" algn="ctr" rtl="0">
                        <a:lnSpc>
                          <a:spcPct val="115000"/>
                        </a:lnSpc>
                        <a:spcBef>
                          <a:spcPts val="0"/>
                        </a:spcBef>
                        <a:spcAft>
                          <a:spcPts val="0"/>
                        </a:spcAft>
                      </a:pPr>
                      <a:r>
                        <a:rPr lang="es" sz="800" b="1" i="0" u="none" baseline="0">
                          <a:effectLst/>
                          <a:latin typeface="Arial Nova" panose="020B0504020202020204" pitchFamily="34" charset="0"/>
                          <a:ea typeface="Arial Nova" panose="020B0504020202020204" pitchFamily="34" charset="0"/>
                          <a:cs typeface="Arial Nova" panose="020B0504020202020204" pitchFamily="34" charset="0"/>
                        </a:rPr>
                        <a:t>Femenino</a:t>
                      </a:r>
                      <a:endParaRPr lang="es" sz="80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199777642"/>
                  </a:ext>
                </a:extLst>
              </a:tr>
              <a:tr h="347345">
                <a:tc vMerge="1">
                  <a:txBody>
                    <a:bodyPr/>
                    <a:lstStyle/>
                    <a:p>
                      <a:endParaRPr lang="es"/>
                    </a:p>
                  </a:txBody>
                  <a:tcPr>
                    <a:solidFill>
                      <a:srgbClr val="CBCBCB"/>
                    </a:solidFill>
                  </a:tcPr>
                </a:tc>
                <a:tc>
                  <a:txBody>
                    <a:bodyPr/>
                    <a:lstStyle/>
                    <a:p>
                      <a:pPr marL="0" marR="0" algn="ctr" rtl="0">
                        <a:lnSpc>
                          <a:spcPct val="115000"/>
                        </a:lnSpc>
                        <a:spcBef>
                          <a:spcPts val="0"/>
                        </a:spcBef>
                        <a:spcAft>
                          <a:spcPts val="0"/>
                        </a:spcAft>
                      </a:pPr>
                      <a:r>
                        <a:rPr lang="es" sz="800" b="1" i="0" u="none" baseline="0">
                          <a:effectLst/>
                          <a:latin typeface="Arial Nova" panose="020B0504020202020204" pitchFamily="34" charset="0"/>
                          <a:ea typeface="Arial Nova" panose="020B0504020202020204" pitchFamily="34" charset="0"/>
                          <a:cs typeface="Arial Nova" panose="020B0504020202020204" pitchFamily="34" charset="0"/>
                        </a:rPr>
                        <a:t>Genero no conforme</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647967818"/>
                  </a:ext>
                </a:extLst>
              </a:tr>
              <a:tr h="195770">
                <a:tc vMerge="1">
                  <a:txBody>
                    <a:bodyPr/>
                    <a:lstStyle/>
                    <a:p>
                      <a:pPr marL="0" marR="0" algn="ctr">
                        <a:lnSpc>
                          <a:spcPct val="115000"/>
                        </a:lnSpc>
                        <a:spcBef>
                          <a:spcPts val="0"/>
                        </a:spcBef>
                        <a:spcAft>
                          <a:spcPts val="0"/>
                        </a:spcAft>
                      </a:pPr>
                      <a:endParaRPr lang="es" sz="1000" dirty="0">
                        <a:solidFill>
                          <a:schemeClr val="tx1"/>
                        </a:solidFill>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1" i="0" u="none" baseline="0">
                          <a:effectLst/>
                          <a:latin typeface="Arial Nova" panose="020B0504020202020204" pitchFamily="34" charset="0"/>
                          <a:ea typeface="Calibri" panose="020F0502020204030204" pitchFamily="34" charset="0"/>
                          <a:cs typeface="Times New Roman" panose="02020603050405020304" pitchFamily="18" charset="0"/>
                        </a:rPr>
                        <a:t>Se desconoce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161423605"/>
                  </a:ext>
                </a:extLst>
              </a:tr>
              <a:tr h="186055">
                <a:tc rowSpan="4">
                  <a:txBody>
                    <a:bodyPr/>
                    <a:lstStyle/>
                    <a:p>
                      <a:pPr marL="0" marR="0" algn="ctr" rtl="0">
                        <a:lnSpc>
                          <a:spcPct val="115000"/>
                        </a:lnSpc>
                        <a:spcBef>
                          <a:spcPts val="0"/>
                        </a:spcBef>
                        <a:spcAft>
                          <a:spcPts val="0"/>
                        </a:spcAft>
                      </a:pPr>
                      <a:r>
                        <a:rPr lang="es" sz="800" b="1" i="0" u="none" baseline="0">
                          <a:solidFill>
                            <a:schemeClr val="tx1"/>
                          </a:solidFill>
                          <a:effectLst/>
                          <a:latin typeface="Arial Nova" panose="020B0504020202020204" pitchFamily="34" charset="0"/>
                          <a:ea typeface="Arial Nova" panose="020B0504020202020204" pitchFamily="34" charset="0"/>
                          <a:cs typeface="Arial Nova" panose="020B0504020202020204" pitchFamily="34" charset="0"/>
                        </a:rPr>
                        <a:t>12.° grado</a:t>
                      </a:r>
                      <a:endParaRPr lang="es" sz="800" dirty="0">
                        <a:solidFill>
                          <a:schemeClr val="tx1"/>
                        </a:solidFill>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Masculino</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117533268"/>
                  </a:ext>
                </a:extLst>
              </a:tr>
              <a:tr h="190500">
                <a:tc vMerge="1">
                  <a:txBody>
                    <a:bodyPr/>
                    <a:lstStyle/>
                    <a:p>
                      <a:endParaRPr lang="es"/>
                    </a:p>
                  </a:txBody>
                  <a:tcPr>
                    <a:solidFill>
                      <a:srgbClr val="CBCBCB"/>
                    </a:solidFill>
                  </a:tcPr>
                </a:tc>
                <a:tc>
                  <a:txBody>
                    <a:bodyPr/>
                    <a:lstStyle/>
                    <a:p>
                      <a:pPr marL="0" marR="0" algn="ctr" rtl="0">
                        <a:lnSpc>
                          <a:spcPct val="115000"/>
                        </a:lnSpc>
                        <a:spcBef>
                          <a:spcPts val="0"/>
                        </a:spcBef>
                        <a:spcAft>
                          <a:spcPts val="0"/>
                        </a:spcAft>
                      </a:pPr>
                      <a:r>
                        <a:rPr lang="es" sz="800" b="1" i="0" u="none" baseline="0">
                          <a:effectLst/>
                          <a:latin typeface="Arial Nova" panose="020B0504020202020204" pitchFamily="34" charset="0"/>
                          <a:ea typeface="Arial Nova" panose="020B0504020202020204" pitchFamily="34" charset="0"/>
                          <a:cs typeface="Arial Nova" panose="020B0504020202020204" pitchFamily="34" charset="0"/>
                        </a:rPr>
                        <a:t>Femenino</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237090818"/>
                  </a:ext>
                </a:extLst>
              </a:tr>
              <a:tr h="347345">
                <a:tc vMerge="1">
                  <a:txBody>
                    <a:bodyPr/>
                    <a:lstStyle/>
                    <a:p>
                      <a:endParaRPr lang="es"/>
                    </a:p>
                  </a:txBody>
                  <a:tcPr>
                    <a:solidFill>
                      <a:srgbClr val="CBCBCB"/>
                    </a:solidFill>
                  </a:tcPr>
                </a:tc>
                <a:tc>
                  <a:txBody>
                    <a:bodyPr/>
                    <a:lstStyle/>
                    <a:p>
                      <a:pPr marL="0" marR="0" algn="ctr" rtl="0">
                        <a:lnSpc>
                          <a:spcPct val="115000"/>
                        </a:lnSpc>
                        <a:spcBef>
                          <a:spcPts val="0"/>
                        </a:spcBef>
                        <a:spcAft>
                          <a:spcPts val="0"/>
                        </a:spcAft>
                      </a:pPr>
                      <a:r>
                        <a:rPr lang="es" sz="800" b="1" i="0" u="none" baseline="0">
                          <a:effectLst/>
                          <a:latin typeface="Arial Nova" panose="020B0504020202020204" pitchFamily="34" charset="0"/>
                          <a:ea typeface="Arial Nova" panose="020B0504020202020204" pitchFamily="34" charset="0"/>
                          <a:cs typeface="Arial Nova" panose="020B0504020202020204" pitchFamily="34" charset="0"/>
                        </a:rPr>
                        <a:t>Genero no conforme</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407901990"/>
                  </a:ext>
                </a:extLst>
              </a:tr>
              <a:tr h="200427">
                <a:tc vMerge="1">
                  <a:txBody>
                    <a:bodyPr/>
                    <a:lstStyle/>
                    <a:p>
                      <a:pPr marL="0" marR="0" algn="ctr">
                        <a:lnSpc>
                          <a:spcPct val="115000"/>
                        </a:lnSpc>
                        <a:spcBef>
                          <a:spcPts val="0"/>
                        </a:spcBef>
                        <a:spcAft>
                          <a:spcPts val="0"/>
                        </a:spcAft>
                      </a:pPr>
                      <a:endParaRPr lang="es" sz="1000" dirty="0">
                        <a:solidFill>
                          <a:schemeClr val="tx1"/>
                        </a:solidFill>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1" i="0" u="none" baseline="0">
                          <a:effectLst/>
                          <a:latin typeface="Arial Nova" panose="020B0504020202020204" pitchFamily="34" charset="0"/>
                          <a:ea typeface="Calibri" panose="020F0502020204030204" pitchFamily="34" charset="0"/>
                          <a:cs typeface="Times New Roman" panose="02020603050405020304" pitchFamily="18" charset="0"/>
                        </a:rPr>
                        <a:t>Se desconoce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 </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ctr" rtl="0">
                        <a:lnSpc>
                          <a:spcPct val="115000"/>
                        </a:lnSpc>
                        <a:spcBef>
                          <a:spcPts val="0"/>
                        </a:spcBef>
                        <a:spcAft>
                          <a:spcPts val="0"/>
                        </a:spcAft>
                      </a:pPr>
                      <a:r>
                        <a:rPr lang="es" sz="800" b="0" i="0" u="none" baseline="0" dirty="0">
                          <a:effectLst/>
                          <a:latin typeface="Arial Nova" panose="020B0504020202020204" pitchFamily="34" charset="0"/>
                          <a:ea typeface="Arial Nova" panose="020B0504020202020204" pitchFamily="34" charset="0"/>
                          <a:cs typeface="Arial Nova" panose="020B0504020202020204" pitchFamily="34" charset="0"/>
                        </a:rPr>
                        <a:t>X</a:t>
                      </a:r>
                      <a:endParaRPr lang="es" sz="800" dirty="0">
                        <a:effectLst/>
                        <a:latin typeface="Arial Nova" panose="020B05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071012301"/>
                  </a:ext>
                </a:extLst>
              </a:tr>
            </a:tbl>
          </a:graphicData>
        </a:graphic>
      </p:graphicFrame>
      <p:sp>
        <p:nvSpPr>
          <p:cNvPr id="59" name="TextBox 58">
            <a:extLst>
              <a:ext uri="{FF2B5EF4-FFF2-40B4-BE49-F238E27FC236}">
                <a16:creationId xmlns:a16="http://schemas.microsoft.com/office/drawing/2014/main" xmlns="" id="{0F5EEB2F-44A2-43D4-815E-AC9D5A909909}"/>
              </a:ext>
            </a:extLst>
          </p:cNvPr>
          <p:cNvSpPr txBox="1"/>
          <p:nvPr/>
        </p:nvSpPr>
        <p:spPr>
          <a:xfrm>
            <a:off x="586076" y="1237810"/>
            <a:ext cx="2820770" cy="553998"/>
          </a:xfrm>
          <a:prstGeom prst="rect">
            <a:avLst/>
          </a:prstGeom>
          <a:noFill/>
        </p:spPr>
        <p:txBody>
          <a:bodyPr wrap="square" rtlCol="0">
            <a:spAutoFit/>
          </a:bodyPr>
          <a:lstStyle/>
          <a:p>
            <a:pPr algn="l" rtl="0"/>
            <a:r>
              <a:rPr lang="es" sz="1000" b="0" i="0" u="none" baseline="0" dirty="0">
                <a:latin typeface="Tahoma" panose="020B0604030504040204" pitchFamily="34" charset="0"/>
                <a:ea typeface="Tahoma" panose="020B0604030504040204" pitchFamily="34" charset="0"/>
                <a:cs typeface="Tahoma" panose="020B0604030504040204" pitchFamily="34" charset="0"/>
              </a:rPr>
              <a:t>Verifique que los totales de estudiantes de la academia sean correctos en la pestaña Totales de Estudiantes.</a:t>
            </a:r>
            <a:endParaRPr lang="es" sz="1000" dirty="0">
              <a:latin typeface="Tahoma" panose="020B0604030504040204" pitchFamily="34" charset="0"/>
              <a:ea typeface="Tahoma" panose="020B0604030504040204" pitchFamily="34" charset="0"/>
              <a:cs typeface="Tahoma" panose="020B0604030504040204" pitchFamily="34" charset="0"/>
            </a:endParaRPr>
          </a:p>
        </p:txBody>
      </p:sp>
      <p:cxnSp>
        <p:nvCxnSpPr>
          <p:cNvPr id="60" name="Straight Arrow Connector 59">
            <a:extLst>
              <a:ext uri="{FF2B5EF4-FFF2-40B4-BE49-F238E27FC236}">
                <a16:creationId xmlns:a16="http://schemas.microsoft.com/office/drawing/2014/main" xmlns="" id="{4065DEF0-0D98-4B86-B44F-F341BB6301F3}"/>
              </a:ext>
            </a:extLst>
          </p:cNvPr>
          <p:cNvCxnSpPr>
            <a:cxnSpLocks/>
          </p:cNvCxnSpPr>
          <p:nvPr/>
        </p:nvCxnSpPr>
        <p:spPr>
          <a:xfrm flipH="1">
            <a:off x="7097052" y="1680221"/>
            <a:ext cx="503841" cy="3478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xmlns="" id="{40CBF179-E66B-435B-5F02-AB3E540FF120}"/>
              </a:ext>
            </a:extLst>
          </p:cNvPr>
          <p:cNvPicPr>
            <a:picLocks noChangeAspect="1"/>
          </p:cNvPicPr>
          <p:nvPr/>
        </p:nvPicPr>
        <p:blipFill rotWithShape="1">
          <a:blip r:embed="rId3"/>
          <a:srcRect l="36350" t="7024"/>
          <a:stretch/>
        </p:blipFill>
        <p:spPr>
          <a:xfrm>
            <a:off x="586076" y="2097843"/>
            <a:ext cx="9119899" cy="540292"/>
          </a:xfrm>
          <a:prstGeom prst="rect">
            <a:avLst/>
          </a:prstGeom>
        </p:spPr>
      </p:pic>
      <p:sp>
        <p:nvSpPr>
          <p:cNvPr id="19" name="Rectangle 18">
            <a:extLst>
              <a:ext uri="{FF2B5EF4-FFF2-40B4-BE49-F238E27FC236}">
                <a16:creationId xmlns:a16="http://schemas.microsoft.com/office/drawing/2014/main" xmlns="" id="{3F1290AF-A414-135F-1BE7-20F45E406BAE}"/>
              </a:ext>
            </a:extLst>
          </p:cNvPr>
          <p:cNvSpPr/>
          <p:nvPr/>
        </p:nvSpPr>
        <p:spPr>
          <a:xfrm rot="20561350">
            <a:off x="6038051" y="5801839"/>
            <a:ext cx="1474407" cy="1316548"/>
          </a:xfrm>
          <a:prstGeom prst="rect">
            <a:avLst/>
          </a:prstGeom>
          <a:solidFill>
            <a:srgbClr val="EBEA70"/>
          </a:solidFill>
          <a:ln>
            <a:solidFill>
              <a:schemeClr val="bg1">
                <a:lumMod val="7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s"/>
          </a:p>
        </p:txBody>
      </p:sp>
      <p:sp>
        <p:nvSpPr>
          <p:cNvPr id="64" name="Text Box 16">
            <a:extLst>
              <a:ext uri="{FF2B5EF4-FFF2-40B4-BE49-F238E27FC236}">
                <a16:creationId xmlns:a16="http://schemas.microsoft.com/office/drawing/2014/main" xmlns="" id="{CC615864-8380-4BBD-BE71-0D8848FE8DA7}"/>
              </a:ext>
            </a:extLst>
          </p:cNvPr>
          <p:cNvSpPr txBox="1"/>
          <p:nvPr/>
        </p:nvSpPr>
        <p:spPr>
          <a:xfrm rot="20537556">
            <a:off x="6034498" y="5825515"/>
            <a:ext cx="1533264" cy="128386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l" rtl="0">
              <a:lnSpc>
                <a:spcPct val="115000"/>
              </a:lnSpc>
              <a:spcBef>
                <a:spcPts val="0"/>
              </a:spcBef>
              <a:spcAft>
                <a:spcPts val="1000"/>
              </a:spcAft>
            </a:pPr>
            <a:r>
              <a:rPr lang="es" sz="1000" b="1" i="0" u="none" baseline="0" dirty="0">
                <a:effectLst/>
                <a:latin typeface="Tahoma" panose="020B0604030504040204" pitchFamily="34" charset="0"/>
                <a:ea typeface="Tahoma" panose="020B0604030504040204" pitchFamily="34" charset="0"/>
                <a:cs typeface="Tahoma" panose="020B0604030504040204" pitchFamily="34" charset="0"/>
              </a:rPr>
              <a:t>NOTA: </a:t>
            </a:r>
            <a:r>
              <a:rPr lang="es" sz="1000" b="1" dirty="0">
                <a:effectLst/>
                <a:latin typeface="Tahoma" panose="020B0604030504040204" pitchFamily="34" charset="0"/>
                <a:ea typeface="Tahoma" panose="020B0604030504040204" pitchFamily="34" charset="0"/>
                <a:cs typeface="Tahoma" panose="020B0604030504040204" pitchFamily="34" charset="0"/>
              </a:rPr>
              <a:t/>
            </a:r>
            <a:br>
              <a:rPr lang="es" sz="1000" b="1" dirty="0">
                <a:effectLst/>
                <a:latin typeface="Tahoma" panose="020B0604030504040204" pitchFamily="34" charset="0"/>
                <a:ea typeface="Tahoma" panose="020B0604030504040204" pitchFamily="34" charset="0"/>
                <a:cs typeface="Tahoma" panose="020B0604030504040204" pitchFamily="34" charset="0"/>
              </a:rPr>
            </a:br>
            <a:r>
              <a:rPr lang="es" sz="1000" b="0" i="0" u="none" baseline="0" dirty="0">
                <a:effectLst/>
                <a:latin typeface="Tahoma" panose="020B0604030504040204" pitchFamily="34" charset="0"/>
                <a:ea typeface="Tahoma" panose="020B0604030504040204" pitchFamily="34" charset="0"/>
                <a:cs typeface="Tahoma" panose="020B0604030504040204" pitchFamily="34" charset="0"/>
              </a:rPr>
              <a:t>Las correcciones requeridas para este formulario se realizan directamente en NAFTrack Educators.</a:t>
            </a:r>
          </a:p>
          <a:p>
            <a:pPr marL="0" marR="0" algn="l" rtl="0">
              <a:lnSpc>
                <a:spcPct val="115000"/>
              </a:lnSpc>
              <a:spcBef>
                <a:spcPts val="0"/>
              </a:spcBef>
              <a:spcAft>
                <a:spcPts val="1000"/>
              </a:spcAft>
            </a:pPr>
            <a:r>
              <a:rPr lang="es" sz="1000" b="0" i="0" u="none" baseline="0" dirty="0">
                <a:effectLst/>
                <a:latin typeface="Tahoma" panose="020B0604030504040204" pitchFamily="34" charset="0"/>
                <a:ea typeface="Calibri" panose="020F0502020204030204" pitchFamily="34" charset="0"/>
                <a:cs typeface="Times New Roman" panose="02020603050405020304" pitchFamily="18" charset="0"/>
              </a:rPr>
              <a:t> </a:t>
            </a:r>
            <a:endParaRPr lang="es" sz="1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Un logo verde y negro&#10;&#10;Descripción generada automáticamente">
            <a:extLst>
              <a:ext uri="{FF2B5EF4-FFF2-40B4-BE49-F238E27FC236}">
                <a16:creationId xmlns:a16="http://schemas.microsoft.com/office/drawing/2014/main" xmlns="" id="{A207A5D2-0F96-04A8-8F70-CC54603AA9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50277" y="260732"/>
            <a:ext cx="1280160" cy="586444"/>
          </a:xfrm>
          <a:prstGeom prst="rect">
            <a:avLst/>
          </a:prstGeom>
        </p:spPr>
      </p:pic>
      <p:pic>
        <p:nvPicPr>
          <p:cNvPr id="7" name="Picture 6">
            <a:extLst>
              <a:ext uri="{FF2B5EF4-FFF2-40B4-BE49-F238E27FC236}">
                <a16:creationId xmlns:a16="http://schemas.microsoft.com/office/drawing/2014/main" xmlns="" id="{B1C7A20E-1862-2B2A-4D70-B08B77467B79}"/>
              </a:ext>
            </a:extLst>
          </p:cNvPr>
          <p:cNvPicPr>
            <a:picLocks noChangeAspect="1"/>
          </p:cNvPicPr>
          <p:nvPr/>
        </p:nvPicPr>
        <p:blipFill>
          <a:blip r:embed="rId5"/>
          <a:srcRect t="5918"/>
          <a:stretch>
            <a:fillRect/>
          </a:stretch>
        </p:blipFill>
        <p:spPr>
          <a:xfrm>
            <a:off x="619996" y="2173814"/>
            <a:ext cx="1700977" cy="431171"/>
          </a:xfrm>
          <a:prstGeom prst="rect">
            <a:avLst/>
          </a:prstGeom>
        </p:spPr>
      </p:pic>
      <p:pic>
        <p:nvPicPr>
          <p:cNvPr id="10" name="Picture 9">
            <a:extLst>
              <a:ext uri="{FF2B5EF4-FFF2-40B4-BE49-F238E27FC236}">
                <a16:creationId xmlns:a16="http://schemas.microsoft.com/office/drawing/2014/main" xmlns="" id="{D257D67D-0D1E-2518-3156-4D6681B54B68}"/>
              </a:ext>
            </a:extLst>
          </p:cNvPr>
          <p:cNvPicPr>
            <a:picLocks noChangeAspect="1"/>
          </p:cNvPicPr>
          <p:nvPr/>
        </p:nvPicPr>
        <p:blipFill>
          <a:blip r:embed="rId6"/>
          <a:stretch>
            <a:fillRect/>
          </a:stretch>
        </p:blipFill>
        <p:spPr>
          <a:xfrm>
            <a:off x="5396075" y="2141886"/>
            <a:ext cx="1700977" cy="419082"/>
          </a:xfrm>
          <a:prstGeom prst="rect">
            <a:avLst/>
          </a:prstGeom>
        </p:spPr>
      </p:pic>
    </p:spTree>
    <p:extLst>
      <p:ext uri="{BB962C8B-B14F-4D97-AF65-F5344CB8AC3E}">
        <p14:creationId xmlns:p14="http://schemas.microsoft.com/office/powerpoint/2010/main" val="3276806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CE07CB3F-6BD4-4141-8671-BEAD044D5027}"/>
              </a:ext>
            </a:extLst>
          </p:cNvPr>
          <p:cNvSpPr txBox="1"/>
          <p:nvPr/>
        </p:nvSpPr>
        <p:spPr>
          <a:xfrm>
            <a:off x="435836" y="362982"/>
            <a:ext cx="8186872" cy="338554"/>
          </a:xfrm>
          <a:prstGeom prst="rect">
            <a:avLst/>
          </a:prstGeom>
          <a:noFill/>
        </p:spPr>
        <p:txBody>
          <a:bodyPr wrap="square" rtlCol="0">
            <a:spAutoFit/>
          </a:bodyPr>
          <a:lstStyle/>
          <a:p>
            <a:pPr algn="l" rtl="0"/>
            <a:r>
              <a:rPr lang="es" sz="1600" b="0"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Formulario </a:t>
            </a:r>
            <a:r>
              <a:rPr lang="es" sz="1600" b="0" i="0" u="none" baseline="0">
                <a:solidFill>
                  <a:srgbClr val="334155"/>
                </a:solidFill>
                <a:latin typeface="Tahoma" panose="020B0604030504040204" pitchFamily="34" charset="0"/>
                <a:ea typeface="Calibri" panose="020F0502020204030204" pitchFamily="34" charset="0"/>
                <a:cs typeface="Times New Roman" panose="02020603050405020304" pitchFamily="18" charset="0"/>
              </a:rPr>
              <a:t>3</a:t>
            </a:r>
            <a:r>
              <a:rPr lang="es" sz="1600" b="0"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 </a:t>
            </a:r>
            <a:r>
              <a:rPr lang="es" sz="1600" b="1"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Matrícula de la escuela secundaria</a:t>
            </a:r>
            <a:endParaRPr lang="es" sz="1600" dirty="0">
              <a:solidFill>
                <a:srgbClr val="334155"/>
              </a:solidFill>
            </a:endParaRPr>
          </a:p>
        </p:txBody>
      </p:sp>
      <p:cxnSp>
        <p:nvCxnSpPr>
          <p:cNvPr id="11" name="Straight Connector 10">
            <a:extLst>
              <a:ext uri="{FF2B5EF4-FFF2-40B4-BE49-F238E27FC236}">
                <a16:creationId xmlns:a16="http://schemas.microsoft.com/office/drawing/2014/main" xmlns="" id="{70D0181A-DDFD-484F-8F26-C3997CE43D69}"/>
              </a:ext>
            </a:extLst>
          </p:cNvPr>
          <p:cNvCxnSpPr/>
          <p:nvPr/>
        </p:nvCxnSpPr>
        <p:spPr>
          <a:xfrm>
            <a:off x="435836" y="709301"/>
            <a:ext cx="7930497" cy="0"/>
          </a:xfrm>
          <a:prstGeom prst="line">
            <a:avLst/>
          </a:prstGeom>
          <a:ln>
            <a:solidFill>
              <a:srgbClr val="006A4F"/>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xmlns="" id="{D3223EC5-65E2-4872-A858-43D378014FC6}"/>
              </a:ext>
            </a:extLst>
          </p:cNvPr>
          <p:cNvSpPr txBox="1"/>
          <p:nvPr/>
        </p:nvSpPr>
        <p:spPr>
          <a:xfrm>
            <a:off x="435836" y="822905"/>
            <a:ext cx="9209970" cy="646331"/>
          </a:xfrm>
          <a:prstGeom prst="rect">
            <a:avLst/>
          </a:prstGeom>
          <a:noFill/>
        </p:spPr>
        <p:txBody>
          <a:bodyPr wrap="square" rtlCol="0">
            <a:spAutoFit/>
          </a:bodyPr>
          <a:lstStyle/>
          <a:p>
            <a:pPr algn="l" rtl="0"/>
            <a:r>
              <a:rPr lang="es" sz="1200" b="0" i="0" u="none" baseline="0">
                <a:latin typeface="Tahoma" panose="020B0604030504040204" pitchFamily="34" charset="0"/>
                <a:ea typeface="Tahoma" panose="020B0604030504040204" pitchFamily="34" charset="0"/>
                <a:cs typeface="Tahoma" panose="020B0604030504040204" pitchFamily="34" charset="0"/>
              </a:rPr>
              <a:t>Ingrese el </a:t>
            </a:r>
            <a:r>
              <a:rPr lang="es" sz="1200" b="1" i="0" u="none" baseline="0">
                <a:latin typeface="Tahoma" panose="020B0604030504040204" pitchFamily="34" charset="0"/>
                <a:ea typeface="Tahoma" panose="020B0604030504040204" pitchFamily="34" charset="0"/>
                <a:cs typeface="Tahoma" panose="020B0604030504040204" pitchFamily="34" charset="0"/>
              </a:rPr>
              <a:t>conteo de estudiantes</a:t>
            </a:r>
            <a:r>
              <a:rPr lang="es" sz="1200" b="0" i="0" u="none" baseline="0">
                <a:latin typeface="Tahoma" panose="020B0604030504040204" pitchFamily="34" charset="0"/>
                <a:ea typeface="Tahoma" panose="020B0604030504040204" pitchFamily="34" charset="0"/>
                <a:cs typeface="Tahoma" panose="020B0604030504040204" pitchFamily="34" charset="0"/>
              </a:rPr>
              <a:t> para cada nivel de grado y los </a:t>
            </a:r>
            <a:r>
              <a:rPr lang="es" sz="1200" b="1" i="0" u="none" baseline="0">
                <a:latin typeface="Tahoma" panose="020B0604030504040204" pitchFamily="34" charset="0"/>
                <a:ea typeface="Tahoma" panose="020B0604030504040204" pitchFamily="34" charset="0"/>
                <a:cs typeface="Tahoma" panose="020B0604030504040204" pitchFamily="34" charset="0"/>
              </a:rPr>
              <a:t>porcentajes a nivel de escuela </a:t>
            </a:r>
            <a:r>
              <a:rPr lang="es" sz="1200" b="0" i="0" u="none" baseline="0">
                <a:latin typeface="Tahoma" panose="020B0604030504040204" pitchFamily="34" charset="0"/>
                <a:ea typeface="Tahoma" panose="020B0604030504040204" pitchFamily="34" charset="0"/>
                <a:cs typeface="Tahoma" panose="020B0604030504040204" pitchFamily="34" charset="0"/>
              </a:rPr>
              <a:t>para las áreas demográficas de raza/etnicidad, género, almuerzo gratuito o de precio reducido, y Estudiantes del Idioma Inglés (ELL) para el año escolar 2026-2027.</a:t>
            </a:r>
            <a:r>
              <a:rPr lang="es" sz="1200">
                <a:latin typeface="Tahoma" panose="020B0604030504040204" pitchFamily="34" charset="0"/>
                <a:ea typeface="Tahoma" panose="020B0604030504040204" pitchFamily="34" charset="0"/>
                <a:cs typeface="Tahoma" panose="020B0604030504040204" pitchFamily="34" charset="0"/>
              </a:rPr>
              <a:t/>
            </a:r>
            <a:br>
              <a:rPr lang="es" sz="1200">
                <a:latin typeface="Tahoma" panose="020B0604030504040204" pitchFamily="34" charset="0"/>
                <a:ea typeface="Tahoma" panose="020B0604030504040204" pitchFamily="34" charset="0"/>
                <a:cs typeface="Tahoma" panose="020B0604030504040204" pitchFamily="34" charset="0"/>
              </a:rPr>
            </a:br>
            <a:endParaRPr lang="es" sz="12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2" name="Table 32">
            <a:extLst>
              <a:ext uri="{FF2B5EF4-FFF2-40B4-BE49-F238E27FC236}">
                <a16:creationId xmlns:a16="http://schemas.microsoft.com/office/drawing/2014/main" xmlns="" id="{5DAB02F0-7415-433B-AD66-0C44579F5688}"/>
              </a:ext>
            </a:extLst>
          </p:cNvPr>
          <p:cNvGraphicFramePr>
            <a:graphicFrameLocks noGrp="1"/>
          </p:cNvGraphicFramePr>
          <p:nvPr>
            <p:extLst>
              <p:ext uri="{D42A27DB-BD31-4B8C-83A1-F6EECF244321}">
                <p14:modId xmlns:p14="http://schemas.microsoft.com/office/powerpoint/2010/main" val="4175718861"/>
              </p:ext>
            </p:extLst>
          </p:nvPr>
        </p:nvGraphicFramePr>
        <p:xfrm>
          <a:off x="647948" y="1700592"/>
          <a:ext cx="2447737" cy="1879600"/>
        </p:xfrm>
        <a:graphic>
          <a:graphicData uri="http://schemas.openxmlformats.org/drawingml/2006/table">
            <a:tbl>
              <a:tblPr firstRow="1" bandRow="1">
                <a:tableStyleId>{073A0DAA-6AF3-43AB-8588-CEC1D06C72B9}</a:tableStyleId>
              </a:tblPr>
              <a:tblGrid>
                <a:gridCol w="1085718">
                  <a:extLst>
                    <a:ext uri="{9D8B030D-6E8A-4147-A177-3AD203B41FA5}">
                      <a16:colId xmlns:a16="http://schemas.microsoft.com/office/drawing/2014/main" xmlns="" val="1281356165"/>
                    </a:ext>
                  </a:extLst>
                </a:gridCol>
                <a:gridCol w="1362019">
                  <a:extLst>
                    <a:ext uri="{9D8B030D-6E8A-4147-A177-3AD203B41FA5}">
                      <a16:colId xmlns:a16="http://schemas.microsoft.com/office/drawing/2014/main" xmlns="" val="1477720474"/>
                    </a:ext>
                  </a:extLst>
                </a:gridCol>
              </a:tblGrid>
              <a:tr h="370840">
                <a:tc>
                  <a:txBody>
                    <a:bodyPr/>
                    <a:lstStyle/>
                    <a:p>
                      <a:pPr algn="l"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Grado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ctr" rtl="0"/>
                      <a:r>
                        <a:rPr lang="es" sz="10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Conteo de estudiantes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extLst>
                  <a:ext uri="{0D108BD9-81ED-4DB2-BD59-A6C34878D82A}">
                    <a16:rowId xmlns:a16="http://schemas.microsoft.com/office/drawing/2014/main" xmlns="" val="3159517954"/>
                  </a:ext>
                </a:extLst>
              </a:tr>
              <a:tr h="37084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9.° grado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370840">
                <a:tc>
                  <a:txBody>
                    <a:bodyPr/>
                    <a:lstStyle/>
                    <a:p>
                      <a:pPr algn="l" rtl="0"/>
                      <a:r>
                        <a:rPr lang="es" sz="10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10.° grado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37084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11.° grado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r h="37084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12.° grado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74940254"/>
                  </a:ext>
                </a:extLst>
              </a:tr>
            </a:tbl>
          </a:graphicData>
        </a:graphic>
      </p:graphicFrame>
      <p:graphicFrame>
        <p:nvGraphicFramePr>
          <p:cNvPr id="33" name="Table 32">
            <a:extLst>
              <a:ext uri="{FF2B5EF4-FFF2-40B4-BE49-F238E27FC236}">
                <a16:creationId xmlns:a16="http://schemas.microsoft.com/office/drawing/2014/main" xmlns="" id="{6006AE8A-CB53-44EE-B9BB-3B190B07B469}"/>
              </a:ext>
            </a:extLst>
          </p:cNvPr>
          <p:cNvGraphicFramePr>
            <a:graphicFrameLocks noGrp="1"/>
          </p:cNvGraphicFramePr>
          <p:nvPr>
            <p:extLst>
              <p:ext uri="{D42A27DB-BD31-4B8C-83A1-F6EECF244321}">
                <p14:modId xmlns:p14="http://schemas.microsoft.com/office/powerpoint/2010/main" val="2060976912"/>
              </p:ext>
            </p:extLst>
          </p:nvPr>
        </p:nvGraphicFramePr>
        <p:xfrm>
          <a:off x="3592450" y="1700592"/>
          <a:ext cx="2609030" cy="3042920"/>
        </p:xfrm>
        <a:graphic>
          <a:graphicData uri="http://schemas.openxmlformats.org/drawingml/2006/table">
            <a:tbl>
              <a:tblPr firstRow="1" bandRow="1">
                <a:tableStyleId>{073A0DAA-6AF3-43AB-8588-CEC1D06C72B9}</a:tableStyleId>
              </a:tblPr>
              <a:tblGrid>
                <a:gridCol w="1370105">
                  <a:extLst>
                    <a:ext uri="{9D8B030D-6E8A-4147-A177-3AD203B41FA5}">
                      <a16:colId xmlns:a16="http://schemas.microsoft.com/office/drawing/2014/main" xmlns="" val="1281356165"/>
                    </a:ext>
                  </a:extLst>
                </a:gridCol>
                <a:gridCol w="1238925">
                  <a:extLst>
                    <a:ext uri="{9D8B030D-6E8A-4147-A177-3AD203B41FA5}">
                      <a16:colId xmlns:a16="http://schemas.microsoft.com/office/drawing/2014/main" xmlns="" val="1477720474"/>
                    </a:ext>
                  </a:extLst>
                </a:gridCol>
              </a:tblGrid>
              <a:tr h="370840">
                <a:tc>
                  <a:txBody>
                    <a:bodyPr/>
                    <a:lstStyle/>
                    <a:p>
                      <a:pPr algn="l"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Raza/Etnicidad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ctr" rtl="0"/>
                      <a:r>
                        <a:rPr lang="es" sz="10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Porcentaje*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extLst>
                  <a:ext uri="{0D108BD9-81ED-4DB2-BD59-A6C34878D82A}">
                    <a16:rowId xmlns:a16="http://schemas.microsoft.com/office/drawing/2014/main" xmlns="" val="3159517954"/>
                  </a:ext>
                </a:extLst>
              </a:tr>
              <a:tr h="37084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Asiático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37084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Negro/Afro- </a:t>
                      </a:r>
                    </a:p>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americano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37084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Hispano/Latino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r h="37084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Nativo Americano/</a:t>
                      </a:r>
                    </a:p>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Nativo de Alaska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74940254"/>
                  </a:ext>
                </a:extLst>
              </a:tr>
              <a:tr h="37084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Otra/</a:t>
                      </a:r>
                    </a:p>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Multirracial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88859872"/>
                  </a:ext>
                </a:extLst>
              </a:tr>
              <a:tr h="37084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Isleño del Pacífico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60180820"/>
                  </a:ext>
                </a:extLst>
              </a:tr>
              <a:tr h="37084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Blanco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248612381"/>
                  </a:ext>
                </a:extLst>
              </a:tr>
            </a:tbl>
          </a:graphicData>
        </a:graphic>
      </p:graphicFrame>
      <p:graphicFrame>
        <p:nvGraphicFramePr>
          <p:cNvPr id="34" name="Table 33">
            <a:extLst>
              <a:ext uri="{FF2B5EF4-FFF2-40B4-BE49-F238E27FC236}">
                <a16:creationId xmlns:a16="http://schemas.microsoft.com/office/drawing/2014/main" xmlns="" id="{2F3C7D6D-3153-41AE-90C4-467A1F1A3378}"/>
              </a:ext>
            </a:extLst>
          </p:cNvPr>
          <p:cNvGraphicFramePr>
            <a:graphicFrameLocks noGrp="1"/>
          </p:cNvGraphicFramePr>
          <p:nvPr>
            <p:extLst>
              <p:ext uri="{D42A27DB-BD31-4B8C-83A1-F6EECF244321}">
                <p14:modId xmlns:p14="http://schemas.microsoft.com/office/powerpoint/2010/main" val="3285702854"/>
              </p:ext>
            </p:extLst>
          </p:nvPr>
        </p:nvGraphicFramePr>
        <p:xfrm>
          <a:off x="6698245" y="1704206"/>
          <a:ext cx="2609030" cy="1483360"/>
        </p:xfrm>
        <a:graphic>
          <a:graphicData uri="http://schemas.openxmlformats.org/drawingml/2006/table">
            <a:tbl>
              <a:tblPr firstRow="1" bandRow="1">
                <a:tableStyleId>{073A0DAA-6AF3-43AB-8588-CEC1D06C72B9}</a:tableStyleId>
              </a:tblPr>
              <a:tblGrid>
                <a:gridCol w="1541242">
                  <a:extLst>
                    <a:ext uri="{9D8B030D-6E8A-4147-A177-3AD203B41FA5}">
                      <a16:colId xmlns:a16="http://schemas.microsoft.com/office/drawing/2014/main" xmlns="" val="1281356165"/>
                    </a:ext>
                  </a:extLst>
                </a:gridCol>
                <a:gridCol w="1067788">
                  <a:extLst>
                    <a:ext uri="{9D8B030D-6E8A-4147-A177-3AD203B41FA5}">
                      <a16:colId xmlns:a16="http://schemas.microsoft.com/office/drawing/2014/main" xmlns="" val="1477720474"/>
                    </a:ext>
                  </a:extLst>
                </a:gridCol>
              </a:tblGrid>
              <a:tr h="370840">
                <a:tc>
                  <a:txBody>
                    <a:bodyPr/>
                    <a:lstStyle/>
                    <a:p>
                      <a:pPr algn="l" rtl="0"/>
                      <a:r>
                        <a:rPr lang="es" sz="10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Género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ctr" rtl="0"/>
                      <a:r>
                        <a:rPr lang="es" sz="10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Porcentaje*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extLst>
                  <a:ext uri="{0D108BD9-81ED-4DB2-BD59-A6C34878D82A}">
                    <a16:rowId xmlns:a16="http://schemas.microsoft.com/office/drawing/2014/main" xmlns="" val="3159517954"/>
                  </a:ext>
                </a:extLst>
              </a:tr>
              <a:tr h="37084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Femenino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370840">
                <a:tc>
                  <a:txBody>
                    <a:bodyPr/>
                    <a:lstStyle/>
                    <a:p>
                      <a:pPr algn="l" rtl="0"/>
                      <a:r>
                        <a:rPr lang="es" sz="10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Masculino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37084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Genero no conforme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bl>
          </a:graphicData>
        </a:graphic>
      </p:graphicFrame>
      <p:graphicFrame>
        <p:nvGraphicFramePr>
          <p:cNvPr id="35" name="Table 34">
            <a:extLst>
              <a:ext uri="{FF2B5EF4-FFF2-40B4-BE49-F238E27FC236}">
                <a16:creationId xmlns:a16="http://schemas.microsoft.com/office/drawing/2014/main" xmlns="" id="{AE1F4FA8-FA51-41D3-B0FE-70B2445BF021}"/>
              </a:ext>
            </a:extLst>
          </p:cNvPr>
          <p:cNvGraphicFramePr>
            <a:graphicFrameLocks noGrp="1"/>
          </p:cNvGraphicFramePr>
          <p:nvPr>
            <p:extLst>
              <p:ext uri="{D42A27DB-BD31-4B8C-83A1-F6EECF244321}">
                <p14:modId xmlns:p14="http://schemas.microsoft.com/office/powerpoint/2010/main" val="1472606230"/>
              </p:ext>
            </p:extLst>
          </p:nvPr>
        </p:nvGraphicFramePr>
        <p:xfrm>
          <a:off x="6698245" y="3554792"/>
          <a:ext cx="2609030" cy="1315720"/>
        </p:xfrm>
        <a:graphic>
          <a:graphicData uri="http://schemas.openxmlformats.org/drawingml/2006/table">
            <a:tbl>
              <a:tblPr firstRow="1" bandRow="1">
                <a:tableStyleId>{073A0DAA-6AF3-43AB-8588-CEC1D06C72B9}</a:tableStyleId>
              </a:tblPr>
              <a:tblGrid>
                <a:gridCol w="1540880">
                  <a:extLst>
                    <a:ext uri="{9D8B030D-6E8A-4147-A177-3AD203B41FA5}">
                      <a16:colId xmlns:a16="http://schemas.microsoft.com/office/drawing/2014/main" xmlns="" val="1281356165"/>
                    </a:ext>
                  </a:extLst>
                </a:gridCol>
                <a:gridCol w="1068150">
                  <a:extLst>
                    <a:ext uri="{9D8B030D-6E8A-4147-A177-3AD203B41FA5}">
                      <a16:colId xmlns:a16="http://schemas.microsoft.com/office/drawing/2014/main" xmlns="" val="1477720474"/>
                    </a:ext>
                  </a:extLst>
                </a:gridCol>
              </a:tblGrid>
              <a:tr h="370840">
                <a:tc>
                  <a:txBody>
                    <a:bodyPr/>
                    <a:lstStyle/>
                    <a:p>
                      <a:pPr algn="l"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Otro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ctr" rtl="0"/>
                      <a:r>
                        <a:rPr lang="es" sz="10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Porcentaje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extLst>
                  <a:ext uri="{0D108BD9-81ED-4DB2-BD59-A6C34878D82A}">
                    <a16:rowId xmlns:a16="http://schemas.microsoft.com/office/drawing/2014/main" xmlns="" val="3159517954"/>
                  </a:ext>
                </a:extLst>
              </a:tr>
              <a:tr h="370840">
                <a:tc>
                  <a:txBody>
                    <a:bodyPr/>
                    <a:lstStyle/>
                    <a:p>
                      <a:pPr algn="l" rtl="0"/>
                      <a:r>
                        <a:rPr lang="es" sz="10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Califica para almuerzo gratuito/de precio reducido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370840">
                <a:tc>
                  <a:txBody>
                    <a:bodyPr/>
                    <a:lstStyle/>
                    <a:p>
                      <a:pPr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Estudiantes del Idioma Inglés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bl>
          </a:graphicData>
        </a:graphic>
      </p:graphicFrame>
      <p:sp>
        <p:nvSpPr>
          <p:cNvPr id="50" name="TextBox 49">
            <a:extLst>
              <a:ext uri="{FF2B5EF4-FFF2-40B4-BE49-F238E27FC236}">
                <a16:creationId xmlns:a16="http://schemas.microsoft.com/office/drawing/2014/main" xmlns="" id="{E8C8EC57-F4B6-4AEC-9970-8F08EFC3436B}"/>
              </a:ext>
            </a:extLst>
          </p:cNvPr>
          <p:cNvSpPr txBox="1"/>
          <p:nvPr/>
        </p:nvSpPr>
        <p:spPr>
          <a:xfrm>
            <a:off x="3592450" y="5068758"/>
            <a:ext cx="4920586" cy="276999"/>
          </a:xfrm>
          <a:prstGeom prst="rect">
            <a:avLst/>
          </a:prstGeom>
          <a:noFill/>
        </p:spPr>
        <p:txBody>
          <a:bodyPr wrap="square" rtlCol="0">
            <a:spAutoFit/>
          </a:bodyPr>
          <a:lstStyle/>
          <a:p>
            <a:pPr algn="l" rtl="0"/>
            <a:r>
              <a:rPr lang="es" sz="1200" b="0" i="1" u="none" baseline="0">
                <a:latin typeface="Tahoma" panose="020B0604030504040204" pitchFamily="34" charset="0"/>
                <a:ea typeface="Tahoma" panose="020B0604030504040204" pitchFamily="34" charset="0"/>
                <a:cs typeface="Tahoma" panose="020B0604030504040204" pitchFamily="34" charset="0"/>
              </a:rPr>
              <a:t>*Asegúrese de que los porcentajes sumen un </a:t>
            </a:r>
            <a:r>
              <a:rPr lang="es" sz="1200" b="1" i="1" u="none" baseline="0">
                <a:latin typeface="Tahoma" panose="020B0604030504040204" pitchFamily="34" charset="0"/>
                <a:ea typeface="Tahoma" panose="020B0604030504040204" pitchFamily="34" charset="0"/>
                <a:cs typeface="Tahoma" panose="020B0604030504040204" pitchFamily="34" charset="0"/>
              </a:rPr>
              <a:t>100% </a:t>
            </a:r>
            <a:r>
              <a:rPr lang="es" sz="1200" b="0" i="1" u="none" baseline="0">
                <a:latin typeface="Tahoma" panose="020B0604030504040204" pitchFamily="34" charset="0"/>
                <a:ea typeface="Tahoma" panose="020B0604030504040204" pitchFamily="34" charset="0"/>
                <a:cs typeface="Tahoma" panose="020B0604030504040204" pitchFamily="34" charset="0"/>
              </a:rPr>
              <a:t>para que los datos se carguen correctamente.</a:t>
            </a:r>
            <a:endParaRPr lang="es" sz="1100" i="1" dirty="0">
              <a:latin typeface="Tahoma" panose="020B0604030504040204" pitchFamily="34" charset="0"/>
              <a:ea typeface="Tahoma" panose="020B0604030504040204" pitchFamily="34" charset="0"/>
              <a:cs typeface="Tahoma" panose="020B0604030504040204" pitchFamily="34" charset="0"/>
            </a:endParaRPr>
          </a:p>
        </p:txBody>
      </p:sp>
      <p:sp>
        <p:nvSpPr>
          <p:cNvPr id="4" name="Rectangle 3">
            <a:extLst>
              <a:ext uri="{FF2B5EF4-FFF2-40B4-BE49-F238E27FC236}">
                <a16:creationId xmlns:a16="http://schemas.microsoft.com/office/drawing/2014/main" xmlns="" id="{96BA6A16-F502-EF62-1475-99B83AADE308}"/>
              </a:ext>
            </a:extLst>
          </p:cNvPr>
          <p:cNvSpPr/>
          <p:nvPr/>
        </p:nvSpPr>
        <p:spPr>
          <a:xfrm rot="20561350">
            <a:off x="919447" y="4269224"/>
            <a:ext cx="2208364" cy="1827668"/>
          </a:xfrm>
          <a:prstGeom prst="rect">
            <a:avLst/>
          </a:prstGeom>
          <a:solidFill>
            <a:srgbClr val="EBEA70"/>
          </a:solidFill>
          <a:ln>
            <a:solidFill>
              <a:schemeClr val="bg1">
                <a:lumMod val="7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s"/>
          </a:p>
        </p:txBody>
      </p:sp>
      <p:sp>
        <p:nvSpPr>
          <p:cNvPr id="5" name="Text Box 16">
            <a:extLst>
              <a:ext uri="{FF2B5EF4-FFF2-40B4-BE49-F238E27FC236}">
                <a16:creationId xmlns:a16="http://schemas.microsoft.com/office/drawing/2014/main" xmlns="" id="{00303E45-F2CA-59C0-AA49-FBA6C5D20B87}"/>
              </a:ext>
            </a:extLst>
          </p:cNvPr>
          <p:cNvSpPr txBox="1"/>
          <p:nvPr/>
        </p:nvSpPr>
        <p:spPr>
          <a:xfrm rot="20537556">
            <a:off x="929674" y="4307445"/>
            <a:ext cx="2222259" cy="1697679"/>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l" rtl="0">
              <a:lnSpc>
                <a:spcPct val="115000"/>
              </a:lnSpc>
              <a:spcBef>
                <a:spcPts val="0"/>
              </a:spcBef>
              <a:spcAft>
                <a:spcPts val="1000"/>
              </a:spcAft>
            </a:pPr>
            <a:r>
              <a:rPr lang="es" sz="1000" b="1" i="0" u="none" baseline="0" dirty="0">
                <a:effectLst/>
                <a:latin typeface="Tahoma" panose="020B0604030504040204" pitchFamily="34" charset="0"/>
                <a:ea typeface="Tahoma" panose="020B0604030504040204" pitchFamily="34" charset="0"/>
                <a:cs typeface="Tahoma" panose="020B0604030504040204" pitchFamily="34" charset="0"/>
              </a:rPr>
              <a:t>NOTA: </a:t>
            </a:r>
            <a:r>
              <a:rPr lang="es" sz="1000" b="1" dirty="0">
                <a:effectLst/>
                <a:latin typeface="Tahoma" panose="020B0604030504040204" pitchFamily="34" charset="0"/>
                <a:ea typeface="Tahoma" panose="020B0604030504040204" pitchFamily="34" charset="0"/>
                <a:cs typeface="Tahoma" panose="020B0604030504040204" pitchFamily="34" charset="0"/>
              </a:rPr>
              <a:t/>
            </a:r>
            <a:br>
              <a:rPr lang="es" sz="1000" b="1" dirty="0">
                <a:effectLst/>
                <a:latin typeface="Tahoma" panose="020B0604030504040204" pitchFamily="34" charset="0"/>
                <a:ea typeface="Tahoma" panose="020B0604030504040204" pitchFamily="34" charset="0"/>
                <a:cs typeface="Tahoma" panose="020B0604030504040204" pitchFamily="34" charset="0"/>
              </a:rPr>
            </a:br>
            <a:r>
              <a:rPr lang="es" sz="1000" b="0" i="0" u="none" baseline="0" dirty="0">
                <a:effectLst/>
                <a:latin typeface="Tahoma" panose="020B0604030504040204" pitchFamily="34" charset="0"/>
                <a:ea typeface="Tahoma" panose="020B0604030504040204" pitchFamily="34" charset="0"/>
                <a:cs typeface="Tahoma" panose="020B0604030504040204" pitchFamily="34" charset="0"/>
              </a:rPr>
              <a:t>En el caso de escuelas secundarias con múltiples academias NAF, la primera academia que ingrese los datos de matrícula de la escuela secundaria completará automáticamente los datos para las demás academias en este formulario.</a:t>
            </a:r>
            <a:r>
              <a:rPr lang="es" sz="1000" b="0" i="0" u="none" baseline="0" dirty="0">
                <a:effectLst/>
                <a:latin typeface="Tahoma" panose="020B0604030504040204" pitchFamily="34" charset="0"/>
                <a:ea typeface="Calibri" panose="020F0502020204030204" pitchFamily="34" charset="0"/>
                <a:cs typeface="Times New Roman" panose="02020603050405020304" pitchFamily="18" charset="0"/>
              </a:rPr>
              <a:t> </a:t>
            </a:r>
            <a:endParaRPr lang="es" sz="1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Un logo verde y negro&#10;&#10;Descripción generada automáticamente">
            <a:extLst>
              <a:ext uri="{FF2B5EF4-FFF2-40B4-BE49-F238E27FC236}">
                <a16:creationId xmlns:a16="http://schemas.microsoft.com/office/drawing/2014/main" xmlns="" id="{B58903DC-D4E9-2A8F-A24A-6A8E301941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0277" y="260732"/>
            <a:ext cx="1280160" cy="586444"/>
          </a:xfrm>
          <a:prstGeom prst="rect">
            <a:avLst/>
          </a:prstGeom>
        </p:spPr>
      </p:pic>
    </p:spTree>
    <p:extLst>
      <p:ext uri="{BB962C8B-B14F-4D97-AF65-F5344CB8AC3E}">
        <p14:creationId xmlns:p14="http://schemas.microsoft.com/office/powerpoint/2010/main" val="475142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CE07CB3F-6BD4-4141-8671-BEAD044D5027}"/>
              </a:ext>
            </a:extLst>
          </p:cNvPr>
          <p:cNvSpPr txBox="1"/>
          <p:nvPr/>
        </p:nvSpPr>
        <p:spPr>
          <a:xfrm>
            <a:off x="435836" y="362982"/>
            <a:ext cx="8186872" cy="338554"/>
          </a:xfrm>
          <a:prstGeom prst="rect">
            <a:avLst/>
          </a:prstGeom>
          <a:noFill/>
        </p:spPr>
        <p:txBody>
          <a:bodyPr wrap="square" rtlCol="0">
            <a:spAutoFit/>
          </a:bodyPr>
          <a:lstStyle/>
          <a:p>
            <a:pPr algn="l" rtl="0"/>
            <a:r>
              <a:rPr lang="es" sz="1600" b="0"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Formulario 4: </a:t>
            </a:r>
            <a:r>
              <a:rPr lang="es" sz="1600" b="1"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Perfil de graduación</a:t>
            </a:r>
            <a:endParaRPr lang="es" sz="1600" dirty="0">
              <a:solidFill>
                <a:srgbClr val="334155"/>
              </a:solidFill>
            </a:endParaRPr>
          </a:p>
        </p:txBody>
      </p:sp>
      <p:cxnSp>
        <p:nvCxnSpPr>
          <p:cNvPr id="11" name="Straight Connector 10">
            <a:extLst>
              <a:ext uri="{FF2B5EF4-FFF2-40B4-BE49-F238E27FC236}">
                <a16:creationId xmlns:a16="http://schemas.microsoft.com/office/drawing/2014/main" xmlns="" id="{70D0181A-DDFD-484F-8F26-C3997CE43D69}"/>
              </a:ext>
            </a:extLst>
          </p:cNvPr>
          <p:cNvCxnSpPr/>
          <p:nvPr/>
        </p:nvCxnSpPr>
        <p:spPr>
          <a:xfrm>
            <a:off x="435836" y="709301"/>
            <a:ext cx="7930497" cy="0"/>
          </a:xfrm>
          <a:prstGeom prst="line">
            <a:avLst/>
          </a:prstGeom>
          <a:ln>
            <a:solidFill>
              <a:srgbClr val="006A4F"/>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xmlns="" id="{D3223EC5-65E2-4872-A858-43D378014FC6}"/>
              </a:ext>
            </a:extLst>
          </p:cNvPr>
          <p:cNvSpPr txBox="1"/>
          <p:nvPr/>
        </p:nvSpPr>
        <p:spPr>
          <a:xfrm>
            <a:off x="435836" y="822905"/>
            <a:ext cx="9209970" cy="646331"/>
          </a:xfrm>
          <a:prstGeom prst="rect">
            <a:avLst/>
          </a:prstGeom>
          <a:noFill/>
        </p:spPr>
        <p:txBody>
          <a:bodyPr wrap="square" rtlCol="0">
            <a:spAutoFit/>
          </a:bodyPr>
          <a:lstStyle/>
          <a:p>
            <a:pPr algn="l" rtl="0"/>
            <a:r>
              <a:rPr lang="es" sz="1200" b="0" i="0" u="none" baseline="0">
                <a:latin typeface="Tahoma" panose="020B0604030504040204" pitchFamily="34" charset="0"/>
                <a:ea typeface="Tahoma" panose="020B0604030504040204" pitchFamily="34" charset="0"/>
                <a:cs typeface="Tahoma" panose="020B0604030504040204" pitchFamily="34" charset="0"/>
              </a:rPr>
              <a:t>Ingrese los planes de educación superior para los estudiantes de último año (seniors) de la academia del año escolar </a:t>
            </a:r>
            <a:r>
              <a:rPr lang="es" sz="1200" b="1" i="0" u="none" baseline="0">
                <a:latin typeface="Tahoma" panose="020B0604030504040204" pitchFamily="34" charset="0"/>
                <a:ea typeface="Tahoma" panose="020B0604030504040204" pitchFamily="34" charset="0"/>
                <a:cs typeface="Tahoma" panose="020B0604030504040204" pitchFamily="34" charset="0"/>
              </a:rPr>
              <a:t>2025-2026</a:t>
            </a:r>
            <a:r>
              <a:rPr lang="es" sz="1200" b="0" i="0" u="none" baseline="0">
                <a:latin typeface="Tahoma" panose="020B0604030504040204" pitchFamily="34" charset="0"/>
                <a:ea typeface="Tahoma" panose="020B0604030504040204" pitchFamily="34" charset="0"/>
                <a:cs typeface="Tahoma" panose="020B0604030504040204" pitchFamily="34" charset="0"/>
              </a:rPr>
              <a:t>.</a:t>
            </a:r>
            <a:r>
              <a:rPr lang="es" sz="1200">
                <a:latin typeface="Tahoma" panose="020B0604030504040204" pitchFamily="34" charset="0"/>
                <a:ea typeface="Tahoma" panose="020B0604030504040204" pitchFamily="34" charset="0"/>
                <a:cs typeface="Tahoma" panose="020B0604030504040204" pitchFamily="34" charset="0"/>
              </a:rPr>
              <a:t/>
            </a:r>
            <a:br>
              <a:rPr lang="es" sz="1200">
                <a:latin typeface="Tahoma" panose="020B0604030504040204" pitchFamily="34" charset="0"/>
                <a:ea typeface="Tahoma" panose="020B0604030504040204" pitchFamily="34" charset="0"/>
                <a:cs typeface="Tahoma" panose="020B0604030504040204" pitchFamily="34" charset="0"/>
              </a:rPr>
            </a:br>
            <a:endParaRPr lang="es" sz="1200" dirty="0">
              <a:latin typeface="Tahoma" panose="020B0604030504040204" pitchFamily="34" charset="0"/>
              <a:ea typeface="Tahoma" panose="020B0604030504040204" pitchFamily="34" charset="0"/>
              <a:cs typeface="Tahoma" panose="020B0604030504040204" pitchFamily="34" charset="0"/>
            </a:endParaRPr>
          </a:p>
          <a:p>
            <a:pPr algn="l" rtl="0"/>
            <a:r>
              <a:rPr lang="es" sz="1200" b="1" i="1" u="none" baseline="0">
                <a:latin typeface="Tahoma" panose="020B0604030504040204" pitchFamily="34" charset="0"/>
                <a:ea typeface="Tahoma" panose="020B0604030504040204" pitchFamily="34" charset="0"/>
                <a:cs typeface="Tahoma" panose="020B0604030504040204" pitchFamily="34" charset="0"/>
              </a:rPr>
              <a:t>Nota: </a:t>
            </a:r>
            <a:r>
              <a:rPr lang="es" sz="1200" b="0" i="0" u="none" baseline="0">
                <a:latin typeface="Tahoma" panose="020B0604030504040204" pitchFamily="34" charset="0"/>
                <a:ea typeface="Tahoma" panose="020B0604030504040204" pitchFamily="34" charset="0"/>
                <a:cs typeface="Tahoma" panose="020B0604030504040204" pitchFamily="34" charset="0"/>
              </a:rPr>
              <a:t>Los datos de los estudiantes en NAFTrack Educators generan automáticamente la lista de estudiantes de último año para esta página.</a:t>
            </a:r>
          </a:p>
        </p:txBody>
      </p:sp>
      <p:graphicFrame>
        <p:nvGraphicFramePr>
          <p:cNvPr id="32" name="Table 32">
            <a:extLst>
              <a:ext uri="{FF2B5EF4-FFF2-40B4-BE49-F238E27FC236}">
                <a16:creationId xmlns:a16="http://schemas.microsoft.com/office/drawing/2014/main" xmlns="" id="{5DAB02F0-7415-433B-AD66-0C44579F5688}"/>
              </a:ext>
            </a:extLst>
          </p:cNvPr>
          <p:cNvGraphicFramePr>
            <a:graphicFrameLocks noGrp="1"/>
          </p:cNvGraphicFramePr>
          <p:nvPr>
            <p:extLst>
              <p:ext uri="{D42A27DB-BD31-4B8C-83A1-F6EECF244321}">
                <p14:modId xmlns:p14="http://schemas.microsoft.com/office/powerpoint/2010/main" val="1705083241"/>
              </p:ext>
            </p:extLst>
          </p:nvPr>
        </p:nvGraphicFramePr>
        <p:xfrm>
          <a:off x="651851" y="1867354"/>
          <a:ext cx="8743702" cy="5735320"/>
        </p:xfrm>
        <a:graphic>
          <a:graphicData uri="http://schemas.openxmlformats.org/drawingml/2006/table">
            <a:tbl>
              <a:tblPr firstRow="1" bandRow="1">
                <a:tableStyleId>{073A0DAA-6AF3-43AB-8588-CEC1D06C72B9}</a:tableStyleId>
              </a:tblPr>
              <a:tblGrid>
                <a:gridCol w="1835578">
                  <a:extLst>
                    <a:ext uri="{9D8B030D-6E8A-4147-A177-3AD203B41FA5}">
                      <a16:colId xmlns:a16="http://schemas.microsoft.com/office/drawing/2014/main" xmlns="" val="1281356165"/>
                    </a:ext>
                  </a:extLst>
                </a:gridCol>
                <a:gridCol w="3602949">
                  <a:extLst>
                    <a:ext uri="{9D8B030D-6E8A-4147-A177-3AD203B41FA5}">
                      <a16:colId xmlns:a16="http://schemas.microsoft.com/office/drawing/2014/main" xmlns="" val="1477720474"/>
                    </a:ext>
                  </a:extLst>
                </a:gridCol>
                <a:gridCol w="1409700">
                  <a:extLst>
                    <a:ext uri="{9D8B030D-6E8A-4147-A177-3AD203B41FA5}">
                      <a16:colId xmlns:a16="http://schemas.microsoft.com/office/drawing/2014/main" xmlns="" val="2812057677"/>
                    </a:ext>
                  </a:extLst>
                </a:gridCol>
                <a:gridCol w="1895475">
                  <a:extLst>
                    <a:ext uri="{9D8B030D-6E8A-4147-A177-3AD203B41FA5}">
                      <a16:colId xmlns:a16="http://schemas.microsoft.com/office/drawing/2014/main" xmlns="" val="2669705475"/>
                    </a:ext>
                  </a:extLst>
                </a:gridCol>
              </a:tblGrid>
              <a:tr h="370840">
                <a:tc>
                  <a:txBody>
                    <a:bodyPr/>
                    <a:lstStyle/>
                    <a:p>
                      <a:pPr algn="l"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Nombre</a:t>
                      </a:r>
                    </a:p>
                    <a:p>
                      <a:pPr algn="l" rtl="0"/>
                      <a:endParaRPr lang="es" sz="1000" b="1" dirty="0">
                        <a:solidFill>
                          <a:schemeClr val="bg1"/>
                        </a:solidFill>
                        <a:latin typeface="Arial Nova" panose="020B0504020202020204" pitchFamily="34" charset="0"/>
                      </a:endParaRPr>
                    </a:p>
                    <a:p>
                      <a:pPr algn="l" rtl="0"/>
                      <a:r>
                        <a:rPr lang="es" sz="1000" b="0"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Apellido, Nombre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l"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Estado/Estatus</a:t>
                      </a:r>
                    </a:p>
                    <a:p>
                      <a:pPr algn="l" rtl="0"/>
                      <a:endParaRPr lang="es" sz="1000" b="1" dirty="0">
                        <a:solidFill>
                          <a:schemeClr val="bg1"/>
                        </a:solidFill>
                        <a:latin typeface="Arial Nova" panose="020B0504020202020204" pitchFamily="34" charset="0"/>
                      </a:endParaRPr>
                    </a:p>
                    <a:p>
                      <a:pPr algn="l" rtl="0"/>
                      <a:r>
                        <a:rPr lang="es" sz="1000" b="0"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Para cada estudiante, seleccione una opción de educación superior del menú desplegable:</a:t>
                      </a:r>
                    </a:p>
                    <a:p>
                      <a:pPr algn="l" rtl="0"/>
                      <a:endParaRPr lang="es" sz="1000" b="0" dirty="0">
                        <a:solidFill>
                          <a:schemeClr val="bg1"/>
                        </a:solidFill>
                        <a:latin typeface="Arial Nova" panose="020B0504020202020204" pitchFamily="34" charset="0"/>
                      </a:endParaRPr>
                    </a:p>
                    <a:p>
                      <a:pPr marL="171450" indent="-171450" algn="l" rtl="0">
                        <a:buFont typeface="Wingdings" panose="05000000000000000000" pitchFamily="2" charset="2"/>
                        <a:buChar char="§"/>
                      </a:pPr>
                      <a:r>
                        <a:rPr lang="es" sz="1000" b="0"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No se graduó</a:t>
                      </a:r>
                    </a:p>
                    <a:p>
                      <a:pPr marL="171450" indent="-171450" algn="l" rtl="0">
                        <a:buFont typeface="Wingdings" panose="05000000000000000000" pitchFamily="2" charset="2"/>
                        <a:buChar char="§"/>
                      </a:pPr>
                      <a:r>
                        <a:rPr lang="es" sz="1000" b="0"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Educación Superior / Universidad de cuatro años (sin trabajo)</a:t>
                      </a:r>
                    </a:p>
                    <a:p>
                      <a:pPr marL="171450" indent="-171450" algn="l" rtl="0">
                        <a:buFont typeface="Wingdings" panose="05000000000000000000" pitchFamily="2" charset="2"/>
                        <a:buChar char="§"/>
                      </a:pPr>
                      <a:r>
                        <a:rPr lang="es" sz="1000" b="0"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Educación Superior / Universidad de cuatro años + trabajo</a:t>
                      </a:r>
                    </a:p>
                    <a:p>
                      <a:pPr marL="171450" indent="-171450" algn="l" rtl="0">
                        <a:buFont typeface="Wingdings" panose="05000000000000000000" pitchFamily="2" charset="2"/>
                        <a:buChar char="§"/>
                      </a:pPr>
                      <a:r>
                        <a:rPr lang="es" sz="1000" b="0"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Educación Superior / Universidad de dos años (sin trabajo)</a:t>
                      </a:r>
                    </a:p>
                    <a:p>
                      <a:pPr marL="171450" indent="-171450" algn="l" rtl="0">
                        <a:buFont typeface="Wingdings" panose="05000000000000000000" pitchFamily="2" charset="2"/>
                        <a:buChar char="§"/>
                      </a:pPr>
                      <a:r>
                        <a:rPr lang="es" sz="1000" b="0"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Educación Superior / Universidad de dos años + trabajo</a:t>
                      </a:r>
                    </a:p>
                    <a:p>
                      <a:pPr marL="171450" indent="-171450" algn="l" rtl="0">
                        <a:buFont typeface="Wingdings" panose="05000000000000000000" pitchFamily="2" charset="2"/>
                        <a:buChar char="§"/>
                      </a:pPr>
                      <a:r>
                        <a:rPr lang="es" sz="1000" b="0"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Capacitación avanzada/Título técnico (sin trabajo)</a:t>
                      </a:r>
                    </a:p>
                    <a:p>
                      <a:pPr marL="171450" indent="-171450" algn="l" rtl="0">
                        <a:buFont typeface="Wingdings" panose="05000000000000000000" pitchFamily="2" charset="2"/>
                        <a:buChar char="§"/>
                      </a:pPr>
                      <a:r>
                        <a:rPr lang="es" sz="1000" b="0"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Capacitación avanzada/Título técnico + trabajo</a:t>
                      </a:r>
                    </a:p>
                    <a:p>
                      <a:pPr marL="171450" indent="-171450" algn="l" rtl="0">
                        <a:buFont typeface="Wingdings" panose="05000000000000000000" pitchFamily="2" charset="2"/>
                        <a:buChar char="§"/>
                      </a:pPr>
                      <a:r>
                        <a:rPr lang="es" sz="1000" b="0"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Servicios de transición</a:t>
                      </a:r>
                    </a:p>
                    <a:p>
                      <a:pPr marL="171450" indent="-171450" algn="l" rtl="0">
                        <a:buFont typeface="Wingdings" panose="05000000000000000000" pitchFamily="2" charset="2"/>
                        <a:buChar char="§"/>
                      </a:pPr>
                      <a:r>
                        <a:rPr lang="es" sz="1000" b="0"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Empleado (sin educación superior)</a:t>
                      </a:r>
                    </a:p>
                    <a:p>
                      <a:pPr marL="171450" indent="-171450" algn="l" rtl="0">
                        <a:buFont typeface="Wingdings" panose="05000000000000000000" pitchFamily="2" charset="2"/>
                        <a:buChar char="§"/>
                      </a:pPr>
                      <a:r>
                        <a:rPr lang="es" sz="1000" b="0"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Servicio Militar</a:t>
                      </a:r>
                    </a:p>
                    <a:p>
                      <a:pPr marL="171450" indent="-171450" algn="l" rtl="0">
                        <a:buFont typeface="Wingdings" panose="05000000000000000000" pitchFamily="2" charset="2"/>
                        <a:buChar char="§"/>
                      </a:pPr>
                      <a:r>
                        <a:rPr lang="es" sz="1000" b="0"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Se desconoce</a:t>
                      </a:r>
                    </a:p>
                    <a:p>
                      <a:pPr algn="l" rtl="0"/>
                      <a:endParaRPr lang="es" sz="1000" b="1" dirty="0">
                        <a:solidFill>
                          <a:schemeClr val="bg1"/>
                        </a:solidFill>
                        <a:latin typeface="Arial Nova" panose="020B05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l" rtl="0"/>
                      <a:r>
                        <a:rPr lang="es" sz="10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Estado</a:t>
                      </a:r>
                    </a:p>
                    <a:p>
                      <a:pPr algn="l" rtl="0"/>
                      <a:endParaRPr lang="es" sz="1000" b="1" dirty="0">
                        <a:solidFill>
                          <a:schemeClr val="bg1"/>
                        </a:solidFill>
                        <a:latin typeface="Arial Nova" panose="020B0504020202020204" pitchFamily="34" charset="0"/>
                      </a:endParaRPr>
                    </a:p>
                    <a:p>
                      <a:pPr algn="l" rtl="0"/>
                      <a:r>
                        <a:rPr lang="es" sz="1000" b="0"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Si los planes de educación superior del estudiante incluyen la universidad, seleccione el estado donde se ubica la institución.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l" rtl="0"/>
                      <a:r>
                        <a:rPr lang="es" sz="10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Institución</a:t>
                      </a:r>
                    </a:p>
                    <a:p>
                      <a:pPr algn="l" rtl="0"/>
                      <a:endParaRPr lang="es" sz="1000" b="1" dirty="0">
                        <a:solidFill>
                          <a:schemeClr val="bg1"/>
                        </a:solidFill>
                        <a:latin typeface="Arial Nova" panose="020B0504020202020204" pitchFamily="34" charset="0"/>
                      </a:endParaRPr>
                    </a:p>
                    <a:p>
                      <a:pPr algn="l" rtl="0"/>
                      <a:r>
                        <a:rPr lang="es" sz="1000" b="0"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Seleccione el nombre de la institución de educación superior a la que asistirá el estudiante. Elija "Otra" para instituciones que no aparezcan en la lista o contacte a </a:t>
                      </a:r>
                      <a:r>
                        <a:rPr lang="es" sz="1000" b="0"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hlinkClick r:id="rId2">
                            <a:extLst>
                              <a:ext uri="{A12FA001-AC4F-418D-AE19-62706E023703}">
                                <ahyp:hlinkClr xmlns:ahyp="http://schemas.microsoft.com/office/drawing/2018/hyperlinkcolor" xmlns="" val="tx"/>
                              </a:ext>
                            </a:extLst>
                          </a:hlinkClick>
                        </a:rPr>
                        <a:t>support@naf.org</a:t>
                      </a:r>
                      <a:r>
                        <a:rPr lang="es" sz="1000" b="0"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 para agregar una nueva.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extLst>
                  <a:ext uri="{0D108BD9-81ED-4DB2-BD59-A6C34878D82A}">
                    <a16:rowId xmlns:a16="http://schemas.microsoft.com/office/drawing/2014/main" xmlns="" val="3159517954"/>
                  </a:ext>
                </a:extLst>
              </a:tr>
              <a:tr h="370840">
                <a:tc>
                  <a:txBody>
                    <a:bodyPr/>
                    <a:lstStyle/>
                    <a:p>
                      <a:pPr algn="l"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67091647"/>
                  </a:ext>
                </a:extLst>
              </a:tr>
              <a:tr h="370840">
                <a:tc>
                  <a:txBody>
                    <a:bodyPr/>
                    <a:lstStyle/>
                    <a:p>
                      <a:pPr algn="l"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835331417"/>
                  </a:ext>
                </a:extLst>
              </a:tr>
              <a:tr h="370840">
                <a:tc>
                  <a:txBody>
                    <a:bodyPr/>
                    <a:lstStyle/>
                    <a:p>
                      <a:pPr algn="l"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679902069"/>
                  </a:ext>
                </a:extLst>
              </a:tr>
              <a:tr h="370840">
                <a:tc>
                  <a:txBody>
                    <a:bodyPr/>
                    <a:lstStyle/>
                    <a:p>
                      <a:pPr algn="l"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765658516"/>
                  </a:ext>
                </a:extLst>
              </a:tr>
              <a:tr h="370840">
                <a:tc>
                  <a:txBody>
                    <a:bodyPr/>
                    <a:lstStyle/>
                    <a:p>
                      <a:pPr algn="l"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370840">
                <a:tc>
                  <a:txBody>
                    <a:bodyPr/>
                    <a:lstStyle/>
                    <a:p>
                      <a:pPr algn="l"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370840">
                <a:tc>
                  <a:txBody>
                    <a:bodyPr/>
                    <a:lstStyle/>
                    <a:p>
                      <a:pPr algn="l"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bl>
          </a:graphicData>
        </a:graphic>
      </p:graphicFrame>
      <p:sp>
        <p:nvSpPr>
          <p:cNvPr id="3" name="Rectangle 2">
            <a:extLst>
              <a:ext uri="{FF2B5EF4-FFF2-40B4-BE49-F238E27FC236}">
                <a16:creationId xmlns:a16="http://schemas.microsoft.com/office/drawing/2014/main" xmlns="" id="{F9782187-8E5A-9A0D-C36B-DFE3D3612218}"/>
              </a:ext>
            </a:extLst>
          </p:cNvPr>
          <p:cNvSpPr/>
          <p:nvPr/>
        </p:nvSpPr>
        <p:spPr>
          <a:xfrm rot="20777810">
            <a:off x="6299077" y="4153590"/>
            <a:ext cx="2030363" cy="1890007"/>
          </a:xfrm>
          <a:prstGeom prst="rect">
            <a:avLst/>
          </a:prstGeom>
          <a:solidFill>
            <a:srgbClr val="EBEA70"/>
          </a:solidFill>
          <a:ln>
            <a:solidFill>
              <a:schemeClr val="bg1">
                <a:lumMod val="7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s"/>
          </a:p>
        </p:txBody>
      </p:sp>
      <p:sp>
        <p:nvSpPr>
          <p:cNvPr id="13" name="Text Box 8">
            <a:extLst>
              <a:ext uri="{FF2B5EF4-FFF2-40B4-BE49-F238E27FC236}">
                <a16:creationId xmlns:a16="http://schemas.microsoft.com/office/drawing/2014/main" xmlns="" id="{CF329D47-9FE0-4F4E-BB27-6A654848C45B}"/>
              </a:ext>
            </a:extLst>
          </p:cNvPr>
          <p:cNvSpPr txBox="1"/>
          <p:nvPr/>
        </p:nvSpPr>
        <p:spPr>
          <a:xfrm rot="20752223">
            <a:off x="6361919" y="4242899"/>
            <a:ext cx="1978653" cy="175134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l" rtl="0">
              <a:lnSpc>
                <a:spcPct val="115000"/>
              </a:lnSpc>
              <a:spcBef>
                <a:spcPts val="0"/>
              </a:spcBef>
              <a:spcAft>
                <a:spcPts val="1000"/>
              </a:spcAft>
            </a:pPr>
            <a:r>
              <a:rPr lang="es" sz="1000" b="1" i="0" u="none" baseline="0" dirty="0">
                <a:effectLst/>
                <a:latin typeface="Tahoma" panose="020B0604030504040204" pitchFamily="34" charset="0"/>
                <a:ea typeface="Calibri" panose="020F0502020204030204" pitchFamily="34" charset="0"/>
                <a:cs typeface="Times New Roman" panose="02020603050405020304" pitchFamily="18" charset="0"/>
              </a:rPr>
              <a:t>CONSEJO: </a:t>
            </a:r>
            <a:r>
              <a:rPr lang="es" sz="1000" dirty="0">
                <a:effectLst/>
                <a:latin typeface="Tahoma" panose="020B0604030504040204" pitchFamily="34" charset="0"/>
                <a:ea typeface="Calibri" panose="020F0502020204030204" pitchFamily="34" charset="0"/>
                <a:cs typeface="Times New Roman" panose="02020603050405020304" pitchFamily="18" charset="0"/>
              </a:rPr>
              <a:t/>
            </a:r>
            <a:br>
              <a:rPr lang="es" sz="1000" dirty="0">
                <a:effectLst/>
                <a:latin typeface="Tahoma" panose="020B0604030504040204" pitchFamily="34" charset="0"/>
                <a:ea typeface="Calibri" panose="020F0502020204030204" pitchFamily="34" charset="0"/>
                <a:cs typeface="Times New Roman" panose="02020603050405020304" pitchFamily="18" charset="0"/>
              </a:rPr>
            </a:br>
            <a:r>
              <a:rPr lang="es" sz="1000" b="0" i="0" u="none" baseline="0" dirty="0">
                <a:effectLst/>
                <a:latin typeface="Tahoma" panose="020B0604030504040204" pitchFamily="34" charset="0"/>
                <a:ea typeface="Calibri" panose="020F0502020204030204" pitchFamily="34" charset="0"/>
                <a:cs typeface="Times New Roman" panose="02020603050405020304" pitchFamily="18" charset="0"/>
              </a:rPr>
              <a:t>Estos datos se cargan automáticamente para los estudiantes que completan la </a:t>
            </a:r>
            <a:r>
              <a:rPr lang="es" sz="1000" b="1" i="0" u="none" baseline="0" dirty="0">
                <a:effectLst/>
                <a:latin typeface="Tahoma" panose="020B0604030504040204" pitchFamily="34" charset="0"/>
                <a:ea typeface="Calibri" panose="020F0502020204030204" pitchFamily="34" charset="0"/>
                <a:cs typeface="Times New Roman" panose="02020603050405020304" pitchFamily="18" charset="0"/>
              </a:rPr>
              <a:t>Encuesta de Estudiantes</a:t>
            </a:r>
            <a:r>
              <a:rPr lang="es" sz="1000" b="0" i="0" u="none" baseline="0" dirty="0">
                <a:effectLst/>
                <a:latin typeface="Tahoma" panose="020B0604030504040204" pitchFamily="34" charset="0"/>
                <a:ea typeface="Calibri" panose="020F0502020204030204" pitchFamily="34" charset="0"/>
                <a:cs typeface="Times New Roman" panose="02020603050405020304" pitchFamily="18" charset="0"/>
              </a:rPr>
              <a:t> en NAFTrack Students durante la primavera de su último año.</a:t>
            </a:r>
            <a:endParaRPr lang="e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rtl="0">
              <a:lnSpc>
                <a:spcPct val="115000"/>
              </a:lnSpc>
              <a:spcBef>
                <a:spcPts val="0"/>
              </a:spcBef>
              <a:spcAft>
                <a:spcPts val="1000"/>
              </a:spcAft>
            </a:pPr>
            <a:r>
              <a:rPr lang="es" sz="1000" b="0" i="0" u="none" baseline="0" dirty="0">
                <a:effectLst/>
                <a:latin typeface="Tahoma" panose="020B0604030504040204" pitchFamily="34" charset="0"/>
                <a:ea typeface="Calibri" panose="020F0502020204030204" pitchFamily="34" charset="0"/>
                <a:cs typeface="Times New Roman" panose="02020603050405020304" pitchFamily="18" charset="0"/>
              </a:rPr>
              <a:t> </a:t>
            </a:r>
            <a:endParaRPr lang="es" sz="1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Un logo verde y negro&#10;&#10;Descripción generada automáticamente">
            <a:extLst>
              <a:ext uri="{FF2B5EF4-FFF2-40B4-BE49-F238E27FC236}">
                <a16:creationId xmlns:a16="http://schemas.microsoft.com/office/drawing/2014/main" xmlns="" id="{1293517A-0001-195B-1906-F83F1CC834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277" y="260732"/>
            <a:ext cx="1280160" cy="586444"/>
          </a:xfrm>
          <a:prstGeom prst="rect">
            <a:avLst/>
          </a:prstGeom>
        </p:spPr>
      </p:pic>
    </p:spTree>
    <p:extLst>
      <p:ext uri="{BB962C8B-B14F-4D97-AF65-F5344CB8AC3E}">
        <p14:creationId xmlns:p14="http://schemas.microsoft.com/office/powerpoint/2010/main" val="2606193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CE07CB3F-6BD4-4141-8671-BEAD044D5027}"/>
              </a:ext>
            </a:extLst>
          </p:cNvPr>
          <p:cNvSpPr txBox="1"/>
          <p:nvPr/>
        </p:nvSpPr>
        <p:spPr>
          <a:xfrm>
            <a:off x="435836" y="362982"/>
            <a:ext cx="8186872" cy="338554"/>
          </a:xfrm>
          <a:prstGeom prst="rect">
            <a:avLst/>
          </a:prstGeom>
          <a:noFill/>
        </p:spPr>
        <p:txBody>
          <a:bodyPr wrap="square" rtlCol="0">
            <a:spAutoFit/>
          </a:bodyPr>
          <a:lstStyle/>
          <a:p>
            <a:pPr algn="l" rtl="0"/>
            <a:r>
              <a:rPr lang="es" sz="1600" b="0"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Formulario 5 </a:t>
            </a:r>
            <a:r>
              <a:rPr lang="es" sz="1600" b="1"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Consejo asesor</a:t>
            </a:r>
            <a:endParaRPr lang="es" sz="1600" dirty="0">
              <a:solidFill>
                <a:srgbClr val="334155"/>
              </a:solidFill>
            </a:endParaRPr>
          </a:p>
        </p:txBody>
      </p:sp>
      <p:cxnSp>
        <p:nvCxnSpPr>
          <p:cNvPr id="11" name="Straight Connector 10">
            <a:extLst>
              <a:ext uri="{FF2B5EF4-FFF2-40B4-BE49-F238E27FC236}">
                <a16:creationId xmlns:a16="http://schemas.microsoft.com/office/drawing/2014/main" xmlns="" id="{70D0181A-DDFD-484F-8F26-C3997CE43D69}"/>
              </a:ext>
            </a:extLst>
          </p:cNvPr>
          <p:cNvCxnSpPr/>
          <p:nvPr/>
        </p:nvCxnSpPr>
        <p:spPr>
          <a:xfrm>
            <a:off x="435836" y="709301"/>
            <a:ext cx="7930497" cy="0"/>
          </a:xfrm>
          <a:prstGeom prst="line">
            <a:avLst/>
          </a:prstGeom>
          <a:ln>
            <a:solidFill>
              <a:srgbClr val="006A4F"/>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xmlns="" id="{D3223EC5-65E2-4872-A858-43D378014FC6}"/>
              </a:ext>
            </a:extLst>
          </p:cNvPr>
          <p:cNvSpPr txBox="1"/>
          <p:nvPr/>
        </p:nvSpPr>
        <p:spPr>
          <a:xfrm>
            <a:off x="435836" y="822905"/>
            <a:ext cx="9209970" cy="461665"/>
          </a:xfrm>
          <a:prstGeom prst="rect">
            <a:avLst/>
          </a:prstGeom>
          <a:noFill/>
        </p:spPr>
        <p:txBody>
          <a:bodyPr wrap="square" rtlCol="0">
            <a:spAutoFit/>
          </a:bodyPr>
          <a:lstStyle/>
          <a:p>
            <a:pPr algn="l" rtl="0"/>
            <a:r>
              <a:rPr lang="es" sz="1200" b="0" i="0" u="none" baseline="0">
                <a:latin typeface="Tahoma" panose="020B0604030504040204" pitchFamily="34" charset="0"/>
                <a:ea typeface="Tahoma" panose="020B0604030504040204" pitchFamily="34" charset="0"/>
                <a:cs typeface="Tahoma" panose="020B0604030504040204" pitchFamily="34" charset="0"/>
              </a:rPr>
              <a:t>Indique cada Consejo Asesor (AB) que brinde apoyo a la academia y actualice los perfiles de los miembros y su información de contacto. Cree un nuevo consejo asesor o edite/consulte la lista de un consejo asesor de años anteriores.    </a:t>
            </a:r>
            <a:endParaRPr lang="es" sz="1100" dirty="0">
              <a:latin typeface="Tahoma" panose="020B0604030504040204" pitchFamily="34" charset="0"/>
              <a:ea typeface="Tahoma" panose="020B0604030504040204" pitchFamily="34" charset="0"/>
              <a:cs typeface="Tahoma" panose="020B0604030504040204" pitchFamily="34" charset="0"/>
            </a:endParaRPr>
          </a:p>
        </p:txBody>
      </p:sp>
      <p:sp>
        <p:nvSpPr>
          <p:cNvPr id="22" name="TextBox 21">
            <a:extLst>
              <a:ext uri="{FF2B5EF4-FFF2-40B4-BE49-F238E27FC236}">
                <a16:creationId xmlns:a16="http://schemas.microsoft.com/office/drawing/2014/main" xmlns="" id="{03C54115-DE29-4F39-B009-62802736163D}"/>
              </a:ext>
            </a:extLst>
          </p:cNvPr>
          <p:cNvSpPr txBox="1"/>
          <p:nvPr/>
        </p:nvSpPr>
        <p:spPr>
          <a:xfrm>
            <a:off x="436002" y="1526163"/>
            <a:ext cx="4524181" cy="553998"/>
          </a:xfrm>
          <a:prstGeom prst="rect">
            <a:avLst/>
          </a:prstGeom>
          <a:noFill/>
        </p:spPr>
        <p:txBody>
          <a:bodyPr wrap="square" rtlCol="0">
            <a:spAutoFit/>
          </a:bodyPr>
          <a:lstStyle/>
          <a:p>
            <a:pPr algn="l" rtl="0"/>
            <a:r>
              <a:rPr lang="es" sz="1000" b="0" i="0" u="none" baseline="0" dirty="0">
                <a:latin typeface="Tahoma" panose="020B0604030504040204" pitchFamily="34" charset="0"/>
                <a:ea typeface="Tahoma" panose="020B0604030504040204" pitchFamily="34" charset="0"/>
                <a:cs typeface="Tahoma" panose="020B0604030504040204" pitchFamily="34" charset="0"/>
              </a:rPr>
              <a:t>Verifique los miembros del consejo asesor que estén activos para el año escolar 2026-2027 y actualice los datos de los miembros en la pestaña Información del Consejo y Miembros (Board Info &amp; Members).</a:t>
            </a:r>
            <a:endParaRPr lang="es" sz="10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2" name="Table 32">
            <a:extLst>
              <a:ext uri="{FF2B5EF4-FFF2-40B4-BE49-F238E27FC236}">
                <a16:creationId xmlns:a16="http://schemas.microsoft.com/office/drawing/2014/main" xmlns="" id="{5DAB02F0-7415-433B-AD66-0C44579F5688}"/>
              </a:ext>
            </a:extLst>
          </p:cNvPr>
          <p:cNvGraphicFramePr>
            <a:graphicFrameLocks noGrp="1"/>
          </p:cNvGraphicFramePr>
          <p:nvPr>
            <p:extLst>
              <p:ext uri="{D42A27DB-BD31-4B8C-83A1-F6EECF244321}">
                <p14:modId xmlns:p14="http://schemas.microsoft.com/office/powerpoint/2010/main" val="4005711271"/>
              </p:ext>
            </p:extLst>
          </p:nvPr>
        </p:nvGraphicFramePr>
        <p:xfrm>
          <a:off x="476438" y="2894330"/>
          <a:ext cx="2818387" cy="1854200"/>
        </p:xfrm>
        <a:graphic>
          <a:graphicData uri="http://schemas.openxmlformats.org/drawingml/2006/table">
            <a:tbl>
              <a:tblPr firstRow="1" bandRow="1">
                <a:tableStyleId>{073A0DAA-6AF3-43AB-8588-CEC1D06C72B9}</a:tableStyleId>
              </a:tblPr>
              <a:tblGrid>
                <a:gridCol w="723712">
                  <a:extLst>
                    <a:ext uri="{9D8B030D-6E8A-4147-A177-3AD203B41FA5}">
                      <a16:colId xmlns:a16="http://schemas.microsoft.com/office/drawing/2014/main" xmlns="" val="1281356165"/>
                    </a:ext>
                  </a:extLst>
                </a:gridCol>
                <a:gridCol w="1314450">
                  <a:extLst>
                    <a:ext uri="{9D8B030D-6E8A-4147-A177-3AD203B41FA5}">
                      <a16:colId xmlns:a16="http://schemas.microsoft.com/office/drawing/2014/main" xmlns="" val="1477720474"/>
                    </a:ext>
                  </a:extLst>
                </a:gridCol>
                <a:gridCol w="780225">
                  <a:extLst>
                    <a:ext uri="{9D8B030D-6E8A-4147-A177-3AD203B41FA5}">
                      <a16:colId xmlns:a16="http://schemas.microsoft.com/office/drawing/2014/main" xmlns="" val="3961974108"/>
                    </a:ext>
                  </a:extLst>
                </a:gridCol>
              </a:tblGrid>
              <a:tr h="370840">
                <a:tc>
                  <a:txBody>
                    <a:bodyPr/>
                    <a:lstStyle/>
                    <a:p>
                      <a:pPr algn="ctr"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Activo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ctr" rtl="0"/>
                      <a:r>
                        <a:rPr lang="es" sz="10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Nombre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ctr" rtl="0"/>
                      <a:r>
                        <a:rPr lang="es" sz="10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Editar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extLst>
                  <a:ext uri="{0D108BD9-81ED-4DB2-BD59-A6C34878D82A}">
                    <a16:rowId xmlns:a16="http://schemas.microsoft.com/office/drawing/2014/main" xmlns="" val="3159517954"/>
                  </a:ext>
                </a:extLst>
              </a:tr>
              <a:tr h="370840">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Miembro 1 del AB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2400209794"/>
                  </a:ext>
                </a:extLst>
              </a:tr>
              <a:tr h="370840">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kumimoji="0" lang="es" sz="1000" b="0" i="0" u="none" strike="noStrike" kern="1200" cap="none" spc="0" normalizeH="0" baseline="0">
                          <a:ln>
                            <a:noFill/>
                          </a:ln>
                          <a:solidFill>
                            <a:prstClr val="black"/>
                          </a:solidFill>
                          <a:effectLst/>
                          <a:uLnTx/>
                          <a:uFillTx/>
                          <a:latin typeface="Arial Nova" panose="020B0504020202020204" pitchFamily="34" charset="0"/>
                          <a:ea typeface="+mn-ea"/>
                          <a:cs typeface="+mn-cs"/>
                        </a:rPr>
                        <a:t>Miembro 2 del AB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3568886167"/>
                  </a:ext>
                </a:extLst>
              </a:tr>
              <a:tr h="370840">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kumimoji="0" lang="es" sz="1000" b="0" i="0" u="none" strike="noStrike" kern="1200" cap="none" spc="0" normalizeH="0" baseline="0" dirty="0">
                          <a:ln>
                            <a:noFill/>
                          </a:ln>
                          <a:solidFill>
                            <a:prstClr val="black"/>
                          </a:solidFill>
                          <a:effectLst/>
                          <a:uLnTx/>
                          <a:uFillTx/>
                          <a:latin typeface="Arial Nova" panose="020B0504020202020204" pitchFamily="34" charset="0"/>
                          <a:ea typeface="+mn-ea"/>
                          <a:cs typeface="+mn-cs"/>
                        </a:rPr>
                        <a:t>Miembro 3 del AB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1652960511"/>
                  </a:ext>
                </a:extLst>
              </a:tr>
              <a:tr h="370840">
                <a:tc>
                  <a:txBody>
                    <a:bodyPr/>
                    <a:lstStyle/>
                    <a:p>
                      <a:pPr algn="ctr" rtl="0"/>
                      <a:endParaRPr lang="es" sz="10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kumimoji="0" lang="es" sz="1000" b="0" i="0" u="none" strike="noStrike" kern="1200" cap="none" spc="0" normalizeH="0" baseline="0">
                          <a:ln>
                            <a:noFill/>
                          </a:ln>
                          <a:solidFill>
                            <a:prstClr val="black"/>
                          </a:solidFill>
                          <a:effectLst/>
                          <a:uLnTx/>
                          <a:uFillTx/>
                          <a:latin typeface="Arial Nova" panose="020B0504020202020204" pitchFamily="34" charset="0"/>
                          <a:ea typeface="+mn-ea"/>
                          <a:cs typeface="+mn-cs"/>
                        </a:rPr>
                        <a:t>Miembro 4 del AB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rtl="0"/>
                      <a:endParaRPr lang="es" sz="10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3474940254"/>
                  </a:ext>
                </a:extLst>
              </a:tr>
            </a:tbl>
          </a:graphicData>
        </a:graphic>
      </p:graphicFrame>
      <p:sp>
        <p:nvSpPr>
          <p:cNvPr id="52" name="TextBox 51">
            <a:extLst>
              <a:ext uri="{FF2B5EF4-FFF2-40B4-BE49-F238E27FC236}">
                <a16:creationId xmlns:a16="http://schemas.microsoft.com/office/drawing/2014/main" xmlns="" id="{B9A2844E-D152-468B-9680-B138AEF75941}"/>
              </a:ext>
            </a:extLst>
          </p:cNvPr>
          <p:cNvSpPr txBox="1"/>
          <p:nvPr/>
        </p:nvSpPr>
        <p:spPr>
          <a:xfrm>
            <a:off x="454603" y="4877185"/>
            <a:ext cx="6615534" cy="461665"/>
          </a:xfrm>
          <a:prstGeom prst="rect">
            <a:avLst/>
          </a:prstGeom>
          <a:noFill/>
        </p:spPr>
        <p:txBody>
          <a:bodyPr wrap="square" rtlCol="0">
            <a:spAutoFit/>
          </a:bodyPr>
          <a:lstStyle/>
          <a:p>
            <a:pPr algn="l" rtl="0"/>
            <a:r>
              <a:rPr lang="es" sz="1200" b="0" i="0" u="none" baseline="0" dirty="0">
                <a:latin typeface="Tahoma" panose="020B0604030504040204" pitchFamily="34" charset="0"/>
                <a:ea typeface="Tahoma" panose="020B0604030504040204" pitchFamily="34" charset="0"/>
                <a:cs typeface="Tahoma" panose="020B0604030504040204" pitchFamily="34" charset="0"/>
              </a:rPr>
              <a:t>Actualice los siguientes campos de los miembros del Consejo Asesor utilizando el botón </a:t>
            </a:r>
            <a:r>
              <a:rPr lang="es" sz="1200" b="0" i="0" u="none" baseline="0" dirty="0" smtClean="0">
                <a:latin typeface="Tahoma" panose="020B0604030504040204" pitchFamily="34" charset="0"/>
                <a:ea typeface="Tahoma" panose="020B0604030504040204" pitchFamily="34" charset="0"/>
                <a:cs typeface="Tahoma" panose="020B0604030504040204" pitchFamily="34" charset="0"/>
              </a:rPr>
              <a:t>       de </a:t>
            </a:r>
            <a:r>
              <a:rPr lang="es" sz="1200" b="0" i="0" u="none" baseline="0" dirty="0">
                <a:latin typeface="Tahoma" panose="020B0604030504040204" pitchFamily="34" charset="0"/>
                <a:ea typeface="Tahoma" panose="020B0604030504040204" pitchFamily="34" charset="0"/>
                <a:cs typeface="Tahoma" panose="020B0604030504040204" pitchFamily="34" charset="0"/>
              </a:rPr>
              <a:t>edición:</a:t>
            </a:r>
            <a:endParaRPr lang="es" sz="1100" dirty="0">
              <a:latin typeface="Tahoma" panose="020B0604030504040204" pitchFamily="34" charset="0"/>
              <a:ea typeface="Tahoma" panose="020B0604030504040204" pitchFamily="34" charset="0"/>
              <a:cs typeface="Tahoma" panose="020B0604030504040204" pitchFamily="34" charset="0"/>
            </a:endParaRPr>
          </a:p>
        </p:txBody>
      </p:sp>
      <p:sp>
        <p:nvSpPr>
          <p:cNvPr id="59" name="TextBox 58">
            <a:extLst>
              <a:ext uri="{FF2B5EF4-FFF2-40B4-BE49-F238E27FC236}">
                <a16:creationId xmlns:a16="http://schemas.microsoft.com/office/drawing/2014/main" xmlns="" id="{0F5EEB2F-44A2-43D4-815E-AC9D5A909909}"/>
              </a:ext>
            </a:extLst>
          </p:cNvPr>
          <p:cNvSpPr txBox="1"/>
          <p:nvPr/>
        </p:nvSpPr>
        <p:spPr>
          <a:xfrm>
            <a:off x="5591179" y="1522557"/>
            <a:ext cx="3962210" cy="553998"/>
          </a:xfrm>
          <a:prstGeom prst="rect">
            <a:avLst/>
          </a:prstGeom>
          <a:noFill/>
        </p:spPr>
        <p:txBody>
          <a:bodyPr wrap="square" rtlCol="0">
            <a:spAutoFit/>
          </a:bodyPr>
          <a:lstStyle/>
          <a:p>
            <a:pPr algn="l" rtl="0"/>
            <a:r>
              <a:rPr lang="es" sz="1000" b="0" i="0" u="none" baseline="0" dirty="0">
                <a:latin typeface="Tahoma" panose="020B0604030504040204" pitchFamily="34" charset="0"/>
                <a:ea typeface="Tahoma" panose="020B0604030504040204" pitchFamily="34" charset="0"/>
                <a:cs typeface="Tahoma" panose="020B0604030504040204" pitchFamily="34" charset="0"/>
              </a:rPr>
              <a:t>Verifique el nivel del consejo y las academias atendidas por cada consejo asesor (AB) para el año escolar (SY) 2026-2027 en la pestaña Nivel del Consejo y Academias (Board Level &amp; Academies).</a:t>
            </a:r>
            <a:endParaRPr lang="es" sz="1000" dirty="0">
              <a:latin typeface="Tahoma" panose="020B0604030504040204" pitchFamily="34" charset="0"/>
              <a:ea typeface="Tahoma" panose="020B0604030504040204" pitchFamily="34" charset="0"/>
              <a:cs typeface="Tahoma" panose="020B0604030504040204" pitchFamily="34" charset="0"/>
            </a:endParaRPr>
          </a:p>
        </p:txBody>
      </p:sp>
      <p:cxnSp>
        <p:nvCxnSpPr>
          <p:cNvPr id="31" name="Straight Arrow Connector 30">
            <a:extLst>
              <a:ext uri="{FF2B5EF4-FFF2-40B4-BE49-F238E27FC236}">
                <a16:creationId xmlns:a16="http://schemas.microsoft.com/office/drawing/2014/main" xmlns="" id="{6A933C93-34A1-4DB9-8640-CB75686CD161}"/>
              </a:ext>
            </a:extLst>
          </p:cNvPr>
          <p:cNvCxnSpPr>
            <a:cxnSpLocks/>
          </p:cNvCxnSpPr>
          <p:nvPr/>
        </p:nvCxnSpPr>
        <p:spPr>
          <a:xfrm>
            <a:off x="1736960" y="2060282"/>
            <a:ext cx="0" cy="1912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67" name="Table 32">
            <a:extLst>
              <a:ext uri="{FF2B5EF4-FFF2-40B4-BE49-F238E27FC236}">
                <a16:creationId xmlns:a16="http://schemas.microsoft.com/office/drawing/2014/main" xmlns="" id="{E78CD0D3-B12C-43FE-8710-CF5134361881}"/>
              </a:ext>
            </a:extLst>
          </p:cNvPr>
          <p:cNvGraphicFramePr>
            <a:graphicFrameLocks noGrp="1"/>
          </p:cNvGraphicFramePr>
          <p:nvPr>
            <p:extLst>
              <p:ext uri="{D42A27DB-BD31-4B8C-83A1-F6EECF244321}">
                <p14:modId xmlns:p14="http://schemas.microsoft.com/office/powerpoint/2010/main" val="330878121"/>
              </p:ext>
            </p:extLst>
          </p:nvPr>
        </p:nvGraphicFramePr>
        <p:xfrm>
          <a:off x="6175424" y="2884805"/>
          <a:ext cx="3356736" cy="1854200"/>
        </p:xfrm>
        <a:graphic>
          <a:graphicData uri="http://schemas.openxmlformats.org/drawingml/2006/table">
            <a:tbl>
              <a:tblPr firstRow="1" bandRow="1">
                <a:tableStyleId>{073A0DAA-6AF3-43AB-8588-CEC1D06C72B9}</a:tableStyleId>
              </a:tblPr>
              <a:tblGrid>
                <a:gridCol w="2092276">
                  <a:extLst>
                    <a:ext uri="{9D8B030D-6E8A-4147-A177-3AD203B41FA5}">
                      <a16:colId xmlns:a16="http://schemas.microsoft.com/office/drawing/2014/main" xmlns="" val="1281356165"/>
                    </a:ext>
                  </a:extLst>
                </a:gridCol>
                <a:gridCol w="1264460">
                  <a:extLst>
                    <a:ext uri="{9D8B030D-6E8A-4147-A177-3AD203B41FA5}">
                      <a16:colId xmlns:a16="http://schemas.microsoft.com/office/drawing/2014/main" xmlns="" val="1477720474"/>
                    </a:ext>
                  </a:extLst>
                </a:gridCol>
              </a:tblGrid>
              <a:tr h="370840">
                <a:tc>
                  <a:txBody>
                    <a:bodyPr/>
                    <a:lstStyle/>
                    <a:p>
                      <a:pPr algn="ctr" rtl="0"/>
                      <a:r>
                        <a:rPr lang="es" sz="10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Academias servidas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ctr" rtl="0"/>
                      <a:r>
                        <a:rPr lang="es" sz="10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Nivel del Consejo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extLst>
                  <a:ext uri="{0D108BD9-81ED-4DB2-BD59-A6C34878D82A}">
                    <a16:rowId xmlns:a16="http://schemas.microsoft.com/office/drawing/2014/main" xmlns="" val="3159517954"/>
                  </a:ext>
                </a:extLst>
              </a:tr>
              <a:tr h="370840">
                <a:tc>
                  <a:txBody>
                    <a:bodyPr/>
                    <a:lstStyle/>
                    <a:p>
                      <a:pPr lvl="1" algn="l" rtl="0"/>
                      <a:r>
                        <a:rPr lang="es" sz="10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Academia 1 – AOE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rowSpan="4">
                  <a:txBody>
                    <a:bodyPr/>
                    <a:lstStyle/>
                    <a:p>
                      <a:pPr algn="ctr"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Nivel de escuela secundaria: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2400209794"/>
                  </a:ext>
                </a:extLst>
              </a:tr>
              <a:tr h="370840">
                <a:tc>
                  <a:txBody>
                    <a:bodyPr/>
                    <a:lstStyle/>
                    <a:p>
                      <a:pPr lvl="1" algn="l" rtl="0"/>
                      <a:r>
                        <a:rPr lang="es" sz="10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Academia 2 – AOF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vMerge="1">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kumimoji="0" lang="es" sz="1200" b="0" i="0" u="none" strike="noStrike" kern="1200" cap="none" spc="0" normalizeH="0" baseline="0" noProof="0" dirty="0">
                        <a:ln>
                          <a:noFill/>
                        </a:ln>
                        <a:solidFill>
                          <a:prstClr val="black"/>
                        </a:solidFill>
                        <a:effectLst/>
                        <a:uLnTx/>
                        <a:uFillTx/>
                        <a:latin typeface="Arial Nova" panose="020B0504020202020204" pitchFamily="34"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3568886167"/>
                  </a:ext>
                </a:extLst>
              </a:tr>
              <a:tr h="370840">
                <a:tc>
                  <a:txBody>
                    <a:bodyPr/>
                    <a:lstStyle/>
                    <a:p>
                      <a:pPr lvl="1" algn="l" rtl="0"/>
                      <a:r>
                        <a:rPr lang="es" sz="10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Academia 3 – AOHS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vMerge="1">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kumimoji="0" lang="es" sz="1200" b="0" i="0" u="none" strike="noStrike" kern="1200" cap="none" spc="0" normalizeH="0" baseline="0" noProof="0" dirty="0">
                        <a:ln>
                          <a:noFill/>
                        </a:ln>
                        <a:solidFill>
                          <a:prstClr val="black"/>
                        </a:solidFill>
                        <a:effectLst/>
                        <a:uLnTx/>
                        <a:uFillTx/>
                        <a:latin typeface="Arial Nova" panose="020B0504020202020204" pitchFamily="34"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1652960511"/>
                  </a:ext>
                </a:extLst>
              </a:tr>
              <a:tr h="370840">
                <a:tc>
                  <a:txBody>
                    <a:bodyPr/>
                    <a:lstStyle/>
                    <a:p>
                      <a:pPr lvl="1" algn="l" rtl="0"/>
                      <a:r>
                        <a:rPr lang="es" sz="10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Academia 4 – AOIT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vMerge="1">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kumimoji="0" lang="es" sz="1200" b="0" i="0" u="none" strike="noStrike" kern="1200" cap="none" spc="0" normalizeH="0" baseline="0" noProof="0" dirty="0">
                        <a:ln>
                          <a:noFill/>
                        </a:ln>
                        <a:solidFill>
                          <a:prstClr val="black"/>
                        </a:solidFill>
                        <a:effectLst/>
                        <a:uLnTx/>
                        <a:uFillTx/>
                        <a:latin typeface="Arial Nova" panose="020B0504020202020204" pitchFamily="34"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3474940254"/>
                  </a:ext>
                </a:extLst>
              </a:tr>
            </a:tbl>
          </a:graphicData>
        </a:graphic>
      </p:graphicFrame>
      <p:cxnSp>
        <p:nvCxnSpPr>
          <p:cNvPr id="68" name="Straight Arrow Connector 67">
            <a:extLst>
              <a:ext uri="{FF2B5EF4-FFF2-40B4-BE49-F238E27FC236}">
                <a16:creationId xmlns:a16="http://schemas.microsoft.com/office/drawing/2014/main" xmlns="" id="{8C1F895F-0543-478C-A672-42F6310CBD76}"/>
              </a:ext>
            </a:extLst>
          </p:cNvPr>
          <p:cNvCxnSpPr>
            <a:cxnSpLocks/>
          </p:cNvCxnSpPr>
          <p:nvPr/>
        </p:nvCxnSpPr>
        <p:spPr>
          <a:xfrm>
            <a:off x="7734763" y="2076555"/>
            <a:ext cx="0" cy="1912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xmlns="" id="{9649F615-F762-4275-9B87-D204FAF4C728}"/>
              </a:ext>
            </a:extLst>
          </p:cNvPr>
          <p:cNvCxnSpPr>
            <a:cxnSpLocks/>
          </p:cNvCxnSpPr>
          <p:nvPr/>
        </p:nvCxnSpPr>
        <p:spPr>
          <a:xfrm>
            <a:off x="6579653" y="4504757"/>
            <a:ext cx="0" cy="3724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3" name="Table 32">
            <a:extLst>
              <a:ext uri="{FF2B5EF4-FFF2-40B4-BE49-F238E27FC236}">
                <a16:creationId xmlns:a16="http://schemas.microsoft.com/office/drawing/2014/main" xmlns="" id="{C497113D-4B9C-6A87-DA85-E84F705DAA89}"/>
              </a:ext>
            </a:extLst>
          </p:cNvPr>
          <p:cNvGraphicFramePr>
            <a:graphicFrameLocks noGrp="1"/>
          </p:cNvGraphicFramePr>
          <p:nvPr>
            <p:extLst>
              <p:ext uri="{D42A27DB-BD31-4B8C-83A1-F6EECF244321}">
                <p14:modId xmlns:p14="http://schemas.microsoft.com/office/powerpoint/2010/main" val="267135573"/>
              </p:ext>
            </p:extLst>
          </p:nvPr>
        </p:nvGraphicFramePr>
        <p:xfrm>
          <a:off x="476901" y="5348834"/>
          <a:ext cx="2754428" cy="1965960"/>
        </p:xfrm>
        <a:graphic>
          <a:graphicData uri="http://schemas.openxmlformats.org/drawingml/2006/table">
            <a:tbl>
              <a:tblPr firstRow="1" bandRow="1">
                <a:tableStyleId>{073A0DAA-6AF3-43AB-8588-CEC1D06C72B9}</a:tableStyleId>
              </a:tblPr>
              <a:tblGrid>
                <a:gridCol w="1541800">
                  <a:extLst>
                    <a:ext uri="{9D8B030D-6E8A-4147-A177-3AD203B41FA5}">
                      <a16:colId xmlns:a16="http://schemas.microsoft.com/office/drawing/2014/main" xmlns="" val="1281356165"/>
                    </a:ext>
                  </a:extLst>
                </a:gridCol>
                <a:gridCol w="1212628">
                  <a:extLst>
                    <a:ext uri="{9D8B030D-6E8A-4147-A177-3AD203B41FA5}">
                      <a16:colId xmlns:a16="http://schemas.microsoft.com/office/drawing/2014/main" xmlns="" val="1477720474"/>
                    </a:ext>
                  </a:extLst>
                </a:gridCol>
              </a:tblGrid>
              <a:tr h="175433">
                <a:tc>
                  <a:txBody>
                    <a:bodyPr/>
                    <a:lstStyle/>
                    <a:p>
                      <a:pPr algn="l" rtl="0"/>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Nombre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l" rtl="0"/>
                      <a:endParaRPr lang="es" sz="9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2400209794"/>
                  </a:ext>
                </a:extLst>
              </a:tr>
              <a:tr h="228600">
                <a:tc>
                  <a:txBody>
                    <a:bodyPr/>
                    <a:lstStyle/>
                    <a:p>
                      <a:pPr algn="l" rtl="0"/>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Correo electrónico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l" rtl="0"/>
                      <a:endParaRPr lang="es" sz="9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4109139388"/>
                  </a:ext>
                </a:extLst>
              </a:tr>
              <a:tr h="228600">
                <a:tc>
                  <a:txBody>
                    <a:bodyPr/>
                    <a:lstStyle/>
                    <a:p>
                      <a:pPr algn="l" rtl="0"/>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Ciudad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l" rtl="0"/>
                      <a:endParaRPr lang="es" sz="9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3710000746"/>
                  </a:ext>
                </a:extLst>
              </a:tr>
              <a:tr h="228600">
                <a:tc>
                  <a:txBody>
                    <a:bodyPr/>
                    <a:lstStyle/>
                    <a:p>
                      <a:pPr algn="l" rtl="0"/>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Estado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l" rtl="0"/>
                      <a:endParaRPr lang="es" sz="9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1341384554"/>
                  </a:ext>
                </a:extLst>
              </a:tr>
              <a:tr h="228600">
                <a:tc>
                  <a:txBody>
                    <a:bodyPr/>
                    <a:lstStyle/>
                    <a:p>
                      <a:pPr algn="l" rtl="0"/>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Presidente/Copresidente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s" sz="900" b="0" i="0" u="none" baseline="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 sí/no</a:t>
                      </a:r>
                      <a:endParaRPr lang="es" sz="9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3747023732"/>
                  </a:ext>
                </a:extLst>
              </a:tr>
              <a:tr h="228600">
                <a:tc>
                  <a:txBody>
                    <a:bodyPr/>
                    <a:lstStyle/>
                    <a:p>
                      <a:pPr algn="l" rtl="0"/>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Exalumno de NAF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s" sz="900" b="0" i="0" u="none" baseline="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 sí/no</a:t>
                      </a:r>
                      <a:endParaRPr lang="es" sz="9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2434638019"/>
                  </a:ext>
                </a:extLst>
              </a:tr>
              <a:tr h="228600">
                <a:tc>
                  <a:txBody>
                    <a:bodyPr/>
                    <a:lstStyle/>
                    <a:p>
                      <a:pPr algn="l" rtl="0"/>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Padre/Madre/Tutor de NAF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s" sz="900" b="0" i="0" u="none" baseline="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 sí/no</a:t>
                      </a:r>
                      <a:endParaRPr lang="es" sz="9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1878877304"/>
                  </a:ext>
                </a:extLst>
              </a:tr>
              <a:tr h="228600">
                <a:tc>
                  <a:txBody>
                    <a:bodyPr/>
                    <a:lstStyle/>
                    <a:p>
                      <a:pPr algn="l" rtl="0"/>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Miembro virtual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s" sz="900" b="0" i="0" u="none" baseline="0" dirty="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 sí/no</a:t>
                      </a:r>
                      <a:endParaRPr lang="es" sz="9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875145247"/>
                  </a:ext>
                </a:extLst>
              </a:tr>
            </a:tbl>
          </a:graphicData>
        </a:graphic>
      </p:graphicFrame>
      <p:graphicFrame>
        <p:nvGraphicFramePr>
          <p:cNvPr id="5" name="Table 32">
            <a:extLst>
              <a:ext uri="{FF2B5EF4-FFF2-40B4-BE49-F238E27FC236}">
                <a16:creationId xmlns:a16="http://schemas.microsoft.com/office/drawing/2014/main" xmlns="" id="{8EE8F1DC-C317-E03E-8A54-2BEC378DB4D5}"/>
              </a:ext>
            </a:extLst>
          </p:cNvPr>
          <p:cNvGraphicFramePr>
            <a:graphicFrameLocks noGrp="1"/>
          </p:cNvGraphicFramePr>
          <p:nvPr>
            <p:extLst>
              <p:ext uri="{D42A27DB-BD31-4B8C-83A1-F6EECF244321}">
                <p14:modId xmlns:p14="http://schemas.microsoft.com/office/powerpoint/2010/main" val="2864744443"/>
              </p:ext>
            </p:extLst>
          </p:nvPr>
        </p:nvGraphicFramePr>
        <p:xfrm>
          <a:off x="3414219" y="5393108"/>
          <a:ext cx="3693346" cy="1645920"/>
        </p:xfrm>
        <a:graphic>
          <a:graphicData uri="http://schemas.openxmlformats.org/drawingml/2006/table">
            <a:tbl>
              <a:tblPr firstRow="1" bandRow="1">
                <a:tableStyleId>{073A0DAA-6AF3-43AB-8588-CEC1D06C72B9}</a:tableStyleId>
              </a:tblPr>
              <a:tblGrid>
                <a:gridCol w="895422">
                  <a:extLst>
                    <a:ext uri="{9D8B030D-6E8A-4147-A177-3AD203B41FA5}">
                      <a16:colId xmlns:a16="http://schemas.microsoft.com/office/drawing/2014/main" xmlns="" val="1281356165"/>
                    </a:ext>
                  </a:extLst>
                </a:gridCol>
                <a:gridCol w="1607186">
                  <a:extLst>
                    <a:ext uri="{9D8B030D-6E8A-4147-A177-3AD203B41FA5}">
                      <a16:colId xmlns:a16="http://schemas.microsoft.com/office/drawing/2014/main" xmlns="" val="1477720474"/>
                    </a:ext>
                  </a:extLst>
                </a:gridCol>
                <a:gridCol w="1190738">
                  <a:extLst>
                    <a:ext uri="{9D8B030D-6E8A-4147-A177-3AD203B41FA5}">
                      <a16:colId xmlns:a16="http://schemas.microsoft.com/office/drawing/2014/main" xmlns="" val="1001297353"/>
                    </a:ext>
                  </a:extLst>
                </a:gridCol>
              </a:tblGrid>
              <a:tr h="0">
                <a:tc>
                  <a:txBody>
                    <a:bodyPr/>
                    <a:lstStyle/>
                    <a:p>
                      <a:pPr algn="l" rtl="0"/>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Nombre de la organización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gridSpan="2">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endParaRPr lang="es" sz="9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hMerge="1">
                  <a:txBody>
                    <a:bodyPr/>
                    <a:lstStyle/>
                    <a:p>
                      <a:pPr algn="ctr"/>
                      <a:endParaRPr lang="es" sz="1000" b="0">
                        <a:solidFill>
                          <a:schemeClr val="tx1"/>
                        </a:solidFill>
                        <a:latin typeface="Arial Nova" panose="020B0504020202020204" pitchFamily="34" charset="0"/>
                      </a:endParaRPr>
                    </a:p>
                  </a:txBody>
                  <a:tcPr anchor="ctr">
                    <a:solidFill>
                      <a:srgbClr val="E7E7E7"/>
                    </a:solidFill>
                  </a:tcPr>
                </a:tc>
                <a:extLst>
                  <a:ext uri="{0D108BD9-81ED-4DB2-BD59-A6C34878D82A}">
                    <a16:rowId xmlns:a16="http://schemas.microsoft.com/office/drawing/2014/main" xmlns="" val="2400209794"/>
                  </a:ext>
                </a:extLst>
              </a:tr>
              <a:tr h="228600">
                <a:tc>
                  <a:txBody>
                    <a:bodyPr/>
                    <a:lstStyle/>
                    <a:p>
                      <a:pPr algn="l" rtl="0"/>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Cargo/título del puesto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gridSpan="2">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endParaRPr lang="es" sz="9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hMerge="1">
                  <a:txBody>
                    <a:bodyPr/>
                    <a:lstStyle/>
                    <a:p>
                      <a:pPr algn="ctr"/>
                      <a:endParaRPr lang="es" sz="1000" b="0">
                        <a:solidFill>
                          <a:schemeClr val="tx1"/>
                        </a:solidFill>
                        <a:latin typeface="Arial Nova" panose="020B0504020202020204" pitchFamily="34" charset="0"/>
                      </a:endParaRPr>
                    </a:p>
                  </a:txBody>
                  <a:tcPr anchor="ctr">
                    <a:solidFill>
                      <a:srgbClr val="E7E7E7"/>
                    </a:solidFill>
                  </a:tcPr>
                </a:tc>
                <a:extLst>
                  <a:ext uri="{0D108BD9-81ED-4DB2-BD59-A6C34878D82A}">
                    <a16:rowId xmlns:a16="http://schemas.microsoft.com/office/drawing/2014/main" xmlns="" val="4109139388"/>
                  </a:ext>
                </a:extLst>
              </a:tr>
              <a:tr h="228600">
                <a:tc>
                  <a:txBody>
                    <a:bodyPr/>
                    <a:lstStyle/>
                    <a:p>
                      <a:pPr algn="l" rtl="0"/>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Tipo de organización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171450" lvl="0" indent="-171450" algn="l" rtl="0">
                        <a:buFont typeface="Wingdings" panose="05000000000000000000" pitchFamily="2" charset="2"/>
                        <a:buChar char="r"/>
                      </a:pPr>
                      <a:r>
                        <a:rPr lang="es" sz="900" b="0" i="0" u="none" baseline="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Academia                    </a:t>
                      </a:r>
                    </a:p>
                    <a:p>
                      <a:pPr marL="171450" indent="-171450" algn="l" rtl="0">
                        <a:buFont typeface="Wingdings" panose="05000000000000000000" pitchFamily="2" charset="2"/>
                        <a:buChar char="r"/>
                      </a:pPr>
                      <a:r>
                        <a:rPr lang="es" sz="900" b="0" i="0" u="none" baseline="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Empresa/Industria</a:t>
                      </a:r>
                    </a:p>
                    <a:p>
                      <a:pPr marL="171450" indent="-171450" algn="l" rtl="0">
                        <a:buFont typeface="Wingdings" panose="05000000000000000000" pitchFamily="2" charset="2"/>
                        <a:buChar char="r"/>
                      </a:pPr>
                      <a:r>
                        <a:rPr lang="es" sz="900" b="0" i="0" u="none" baseline="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Gobierno/Cívico</a:t>
                      </a:r>
                    </a:p>
                    <a:p>
                      <a:pPr marL="171450" indent="-171450" algn="l" rtl="0">
                        <a:buFont typeface="Wingdings" panose="05000000000000000000" pitchFamily="2" charset="2"/>
                        <a:buChar char="r"/>
                      </a:pPr>
                      <a:r>
                        <a:rPr lang="es" sz="900" b="0" i="0" u="none" baseline="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Escuela Secundaria</a:t>
                      </a:r>
                    </a:p>
                    <a:p>
                      <a:pPr marL="171450" indent="-171450" algn="l" rtl="0">
                        <a:buFont typeface="Wingdings" panose="05000000000000000000" pitchFamily="2" charset="2"/>
                        <a:buChar char="r"/>
                      </a:pPr>
                      <a:r>
                        <a:rPr lang="es" sz="900" b="0" i="0" u="none" baseline="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Educación Superior</a:t>
                      </a:r>
                      <a:endParaRPr lang="es" sz="9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171450" indent="-171450" algn="l" rtl="0">
                        <a:buFont typeface="Wingdings" panose="05000000000000000000" pitchFamily="2" charset="2"/>
                        <a:buChar char="r"/>
                      </a:pPr>
                      <a:r>
                        <a:rPr lang="es" sz="900" b="0" i="0" u="none" baseline="0" dirty="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Persona natural</a:t>
                      </a:r>
                    </a:p>
                    <a:p>
                      <a:pPr marL="171450" indent="-171450" algn="l" rtl="0">
                        <a:buFont typeface="Wingdings" panose="05000000000000000000" pitchFamily="2" charset="2"/>
                        <a:buChar char="r"/>
                      </a:pPr>
                      <a:r>
                        <a:rPr lang="es" sz="900" b="0" i="0" u="none" baseline="0" dirty="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Entidad sin fines de lucro</a:t>
                      </a:r>
                    </a:p>
                    <a:p>
                      <a:pPr marL="171450" indent="-171450" algn="l" rtl="0">
                        <a:buFont typeface="Wingdings" panose="05000000000000000000" pitchFamily="2" charset="2"/>
                        <a:buChar char="r"/>
                      </a:pPr>
                      <a:r>
                        <a:rPr lang="es" sz="900" b="0" i="0" u="none" baseline="0" dirty="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Otra</a:t>
                      </a:r>
                    </a:p>
                    <a:p>
                      <a:pPr marL="171450" indent="-171450" algn="l" rtl="0">
                        <a:buFont typeface="Wingdings" panose="05000000000000000000" pitchFamily="2" charset="2"/>
                        <a:buChar char="r"/>
                      </a:pPr>
                      <a:r>
                        <a:rPr lang="es" sz="900" b="0" i="0" u="none" baseline="0" dirty="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Distrito escolar</a:t>
                      </a:r>
                    </a:p>
                    <a:p>
                      <a:pPr marL="171450" indent="-171450" algn="l" rtl="0">
                        <a:buFont typeface="Wingdings" panose="05000000000000000000" pitchFamily="2" charset="2"/>
                        <a:buChar char="r"/>
                      </a:pPr>
                      <a:r>
                        <a:rPr lang="es" sz="900" b="0" i="0" u="none" baseline="0" dirty="0">
                          <a:latin typeface="Arial Nova" panose="020B0504020202020204" pitchFamily="34" charset="0"/>
                          <a:ea typeface="Tahoma" panose="020B0604030504040204" pitchFamily="34" charset="0"/>
                          <a:cs typeface="Tahoma" panose="020B0604030504040204" pitchFamily="34" charset="0"/>
                          <a:sym typeface="Wingdings" panose="05000000000000000000" pitchFamily="2" charset="2"/>
                        </a:rPr>
                        <a:t>Estado</a:t>
                      </a:r>
                      <a:endParaRPr lang="es" sz="9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3568886167"/>
                  </a:ext>
                </a:extLst>
              </a:tr>
            </a:tbl>
          </a:graphicData>
        </a:graphic>
      </p:graphicFrame>
      <p:pic>
        <p:nvPicPr>
          <p:cNvPr id="7" name="Picture 6">
            <a:extLst>
              <a:ext uri="{FF2B5EF4-FFF2-40B4-BE49-F238E27FC236}">
                <a16:creationId xmlns:a16="http://schemas.microsoft.com/office/drawing/2014/main" xmlns="" id="{2C4F974A-D760-EEC5-0F8F-1BCC42A5A3FD}"/>
              </a:ext>
            </a:extLst>
          </p:cNvPr>
          <p:cNvPicPr>
            <a:picLocks noChangeAspect="1"/>
          </p:cNvPicPr>
          <p:nvPr/>
        </p:nvPicPr>
        <p:blipFill>
          <a:blip r:embed="rId3"/>
          <a:stretch>
            <a:fillRect/>
          </a:stretch>
        </p:blipFill>
        <p:spPr>
          <a:xfrm>
            <a:off x="467375" y="2219326"/>
            <a:ext cx="9086007" cy="541682"/>
          </a:xfrm>
          <a:prstGeom prst="rect">
            <a:avLst/>
          </a:prstGeom>
        </p:spPr>
      </p:pic>
      <p:pic>
        <p:nvPicPr>
          <p:cNvPr id="13" name="Picture 12">
            <a:extLst>
              <a:ext uri="{FF2B5EF4-FFF2-40B4-BE49-F238E27FC236}">
                <a16:creationId xmlns:a16="http://schemas.microsoft.com/office/drawing/2014/main" xmlns="" id="{1897C0E0-78A0-3B59-D397-EBCAAA6BDE8B}"/>
              </a:ext>
            </a:extLst>
          </p:cNvPr>
          <p:cNvPicPr>
            <a:picLocks noChangeAspect="1"/>
          </p:cNvPicPr>
          <p:nvPr/>
        </p:nvPicPr>
        <p:blipFill rotWithShape="1">
          <a:blip r:embed="rId4"/>
          <a:srcRect b="11621"/>
          <a:stretch/>
        </p:blipFill>
        <p:spPr>
          <a:xfrm>
            <a:off x="609324" y="2251566"/>
            <a:ext cx="2362530" cy="463059"/>
          </a:xfrm>
          <a:prstGeom prst="rect">
            <a:avLst/>
          </a:prstGeom>
        </p:spPr>
      </p:pic>
      <p:pic>
        <p:nvPicPr>
          <p:cNvPr id="16" name="Picture 15">
            <a:extLst>
              <a:ext uri="{FF2B5EF4-FFF2-40B4-BE49-F238E27FC236}">
                <a16:creationId xmlns:a16="http://schemas.microsoft.com/office/drawing/2014/main" xmlns="" id="{3575D191-0549-3838-92E8-85B7735BFCF2}"/>
              </a:ext>
            </a:extLst>
          </p:cNvPr>
          <p:cNvPicPr>
            <a:picLocks noChangeAspect="1"/>
          </p:cNvPicPr>
          <p:nvPr/>
        </p:nvPicPr>
        <p:blipFill rotWithShape="1">
          <a:blip r:embed="rId5"/>
          <a:srcRect b="12011"/>
          <a:stretch/>
        </p:blipFill>
        <p:spPr>
          <a:xfrm>
            <a:off x="6504422" y="2224104"/>
            <a:ext cx="2572109" cy="494545"/>
          </a:xfrm>
          <a:prstGeom prst="rect">
            <a:avLst/>
          </a:prstGeom>
        </p:spPr>
      </p:pic>
      <p:pic>
        <p:nvPicPr>
          <p:cNvPr id="19" name="Picture 18">
            <a:extLst>
              <a:ext uri="{FF2B5EF4-FFF2-40B4-BE49-F238E27FC236}">
                <a16:creationId xmlns:a16="http://schemas.microsoft.com/office/drawing/2014/main" xmlns="" id="{DC115EA8-00D3-1AEE-CCA2-79CD23DF72D1}"/>
              </a:ext>
            </a:extLst>
          </p:cNvPr>
          <p:cNvPicPr>
            <a:picLocks noChangeAspect="1"/>
          </p:cNvPicPr>
          <p:nvPr/>
        </p:nvPicPr>
        <p:blipFill>
          <a:blip r:embed="rId6"/>
          <a:stretch>
            <a:fillRect/>
          </a:stretch>
        </p:blipFill>
        <p:spPr>
          <a:xfrm>
            <a:off x="2752779" y="3296147"/>
            <a:ext cx="288036" cy="274320"/>
          </a:xfrm>
          <a:prstGeom prst="rect">
            <a:avLst/>
          </a:prstGeom>
        </p:spPr>
      </p:pic>
      <p:pic>
        <p:nvPicPr>
          <p:cNvPr id="20" name="Picture 19">
            <a:extLst>
              <a:ext uri="{FF2B5EF4-FFF2-40B4-BE49-F238E27FC236}">
                <a16:creationId xmlns:a16="http://schemas.microsoft.com/office/drawing/2014/main" xmlns="" id="{687E0619-7527-AE98-0B39-AC0BAE4B88B5}"/>
              </a:ext>
            </a:extLst>
          </p:cNvPr>
          <p:cNvPicPr>
            <a:picLocks noChangeAspect="1"/>
          </p:cNvPicPr>
          <p:nvPr/>
        </p:nvPicPr>
        <p:blipFill>
          <a:blip r:embed="rId6"/>
          <a:stretch>
            <a:fillRect/>
          </a:stretch>
        </p:blipFill>
        <p:spPr>
          <a:xfrm>
            <a:off x="2752779" y="3658097"/>
            <a:ext cx="288036" cy="274320"/>
          </a:xfrm>
          <a:prstGeom prst="rect">
            <a:avLst/>
          </a:prstGeom>
        </p:spPr>
      </p:pic>
      <p:pic>
        <p:nvPicPr>
          <p:cNvPr id="21" name="Picture 20">
            <a:extLst>
              <a:ext uri="{FF2B5EF4-FFF2-40B4-BE49-F238E27FC236}">
                <a16:creationId xmlns:a16="http://schemas.microsoft.com/office/drawing/2014/main" xmlns="" id="{75CFD517-A0FF-DB7E-94C9-BE347B24F0A2}"/>
              </a:ext>
            </a:extLst>
          </p:cNvPr>
          <p:cNvPicPr>
            <a:picLocks noChangeAspect="1"/>
          </p:cNvPicPr>
          <p:nvPr/>
        </p:nvPicPr>
        <p:blipFill>
          <a:blip r:embed="rId6"/>
          <a:stretch>
            <a:fillRect/>
          </a:stretch>
        </p:blipFill>
        <p:spPr>
          <a:xfrm>
            <a:off x="2752779" y="4029572"/>
            <a:ext cx="288036" cy="274320"/>
          </a:xfrm>
          <a:prstGeom prst="rect">
            <a:avLst/>
          </a:prstGeom>
        </p:spPr>
      </p:pic>
      <p:pic>
        <p:nvPicPr>
          <p:cNvPr id="24" name="Picture 23">
            <a:extLst>
              <a:ext uri="{FF2B5EF4-FFF2-40B4-BE49-F238E27FC236}">
                <a16:creationId xmlns:a16="http://schemas.microsoft.com/office/drawing/2014/main" xmlns="" id="{933001A5-47C2-FD82-3504-EB879B647744}"/>
              </a:ext>
            </a:extLst>
          </p:cNvPr>
          <p:cNvPicPr>
            <a:picLocks noChangeAspect="1"/>
          </p:cNvPicPr>
          <p:nvPr/>
        </p:nvPicPr>
        <p:blipFill>
          <a:blip r:embed="rId6"/>
          <a:stretch>
            <a:fillRect/>
          </a:stretch>
        </p:blipFill>
        <p:spPr>
          <a:xfrm>
            <a:off x="2752779" y="4391522"/>
            <a:ext cx="288036" cy="274320"/>
          </a:xfrm>
          <a:prstGeom prst="rect">
            <a:avLst/>
          </a:prstGeom>
        </p:spPr>
      </p:pic>
      <p:pic>
        <p:nvPicPr>
          <p:cNvPr id="25" name="Picture 24">
            <a:extLst>
              <a:ext uri="{FF2B5EF4-FFF2-40B4-BE49-F238E27FC236}">
                <a16:creationId xmlns:a16="http://schemas.microsoft.com/office/drawing/2014/main" xmlns="" id="{511752B9-3ACE-8B8B-5A8A-43D2AF463B80}"/>
              </a:ext>
            </a:extLst>
          </p:cNvPr>
          <p:cNvPicPr>
            <a:picLocks noChangeAspect="1"/>
          </p:cNvPicPr>
          <p:nvPr/>
        </p:nvPicPr>
        <p:blipFill>
          <a:blip r:embed="rId6"/>
          <a:stretch>
            <a:fillRect/>
          </a:stretch>
        </p:blipFill>
        <p:spPr>
          <a:xfrm>
            <a:off x="6435635" y="4877185"/>
            <a:ext cx="288036" cy="274320"/>
          </a:xfrm>
          <a:prstGeom prst="rect">
            <a:avLst/>
          </a:prstGeom>
        </p:spPr>
      </p:pic>
      <p:sp>
        <p:nvSpPr>
          <p:cNvPr id="34" name="Rectangle 33">
            <a:extLst>
              <a:ext uri="{FF2B5EF4-FFF2-40B4-BE49-F238E27FC236}">
                <a16:creationId xmlns:a16="http://schemas.microsoft.com/office/drawing/2014/main" xmlns="" id="{BA3939FD-255C-9E37-4885-296A460089F0}"/>
              </a:ext>
            </a:extLst>
          </p:cNvPr>
          <p:cNvSpPr/>
          <p:nvPr/>
        </p:nvSpPr>
        <p:spPr>
          <a:xfrm rot="20655666">
            <a:off x="7292702" y="5234281"/>
            <a:ext cx="2333793" cy="1963575"/>
          </a:xfrm>
          <a:prstGeom prst="rect">
            <a:avLst/>
          </a:prstGeom>
          <a:solidFill>
            <a:srgbClr val="EBEA70"/>
          </a:solidFill>
          <a:ln>
            <a:solidFill>
              <a:schemeClr val="bg1">
                <a:lumMod val="7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s"/>
          </a:p>
        </p:txBody>
      </p:sp>
      <p:sp>
        <p:nvSpPr>
          <p:cNvPr id="79" name="Text Box 8">
            <a:extLst>
              <a:ext uri="{FF2B5EF4-FFF2-40B4-BE49-F238E27FC236}">
                <a16:creationId xmlns:a16="http://schemas.microsoft.com/office/drawing/2014/main" xmlns="" id="{2ED49B7E-3D14-4C8E-8158-417C1231CBD2}"/>
              </a:ext>
            </a:extLst>
          </p:cNvPr>
          <p:cNvSpPr txBox="1"/>
          <p:nvPr/>
        </p:nvSpPr>
        <p:spPr>
          <a:xfrm rot="20671377">
            <a:off x="7292247" y="5250147"/>
            <a:ext cx="2230651" cy="187206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l" rtl="0">
              <a:lnSpc>
                <a:spcPct val="115000"/>
              </a:lnSpc>
              <a:spcBef>
                <a:spcPts val="0"/>
              </a:spcBef>
              <a:spcAft>
                <a:spcPts val="1000"/>
              </a:spcAft>
            </a:pPr>
            <a:r>
              <a:rPr lang="es" sz="900" b="1" i="0" u="none" baseline="0" dirty="0">
                <a:effectLst/>
                <a:latin typeface="Tahoma" panose="020B0604030504040204" pitchFamily="34" charset="0"/>
                <a:ea typeface="Calibri" panose="020F0502020204030204" pitchFamily="34" charset="0"/>
                <a:cs typeface="Times New Roman" panose="02020603050405020304" pitchFamily="18" charset="0"/>
              </a:rPr>
              <a:t>RECORDATORIO: </a:t>
            </a:r>
            <a:r>
              <a:rPr lang="es" sz="900" dirty="0">
                <a:effectLst/>
                <a:latin typeface="Tahoma" panose="020B0604030504040204" pitchFamily="34" charset="0"/>
                <a:ea typeface="Calibri" panose="020F0502020204030204" pitchFamily="34" charset="0"/>
                <a:cs typeface="Times New Roman" panose="02020603050405020304" pitchFamily="18" charset="0"/>
              </a:rPr>
              <a:t/>
            </a:r>
            <a:br>
              <a:rPr lang="es" sz="900" dirty="0">
                <a:effectLst/>
                <a:latin typeface="Tahoma" panose="020B0604030504040204" pitchFamily="34" charset="0"/>
                <a:ea typeface="Calibri" panose="020F0502020204030204" pitchFamily="34" charset="0"/>
                <a:cs typeface="Times New Roman" panose="02020603050405020304" pitchFamily="18" charset="0"/>
              </a:rPr>
            </a:br>
            <a:r>
              <a:rPr lang="es" sz="900" b="0" i="0" u="none" baseline="0" dirty="0">
                <a:effectLst/>
                <a:latin typeface="Tahoma" panose="020B0604030504040204" pitchFamily="34" charset="0"/>
                <a:ea typeface="Calibri" panose="020F0502020204030204" pitchFamily="34" charset="0"/>
                <a:cs typeface="Times New Roman" panose="02020603050405020304" pitchFamily="18" charset="0"/>
              </a:rPr>
              <a:t>El umbral de la Evaluación de la Academia (AA) para la categoría de Modelo o Distinguida requiere que el 80 % o más de los miembros del consejo asesor (AB) representen a líderes de empresas, industrias, gobierno, exalumnos, la comunidad y educación superior. </a:t>
            </a:r>
            <a:r>
              <a:rPr lang="es" sz="900" dirty="0">
                <a:effectLst/>
                <a:latin typeface="Tahoma" panose="020B0604030504040204" pitchFamily="34" charset="0"/>
                <a:ea typeface="Calibri" panose="020F0502020204030204" pitchFamily="34" charset="0"/>
                <a:cs typeface="Times New Roman" panose="02020603050405020304" pitchFamily="18" charset="0"/>
              </a:rPr>
              <a:t/>
            </a:r>
            <a:br>
              <a:rPr lang="es" sz="900" dirty="0">
                <a:effectLst/>
                <a:latin typeface="Tahoma" panose="020B0604030504040204" pitchFamily="34" charset="0"/>
                <a:ea typeface="Calibri" panose="020F0502020204030204" pitchFamily="34" charset="0"/>
                <a:cs typeface="Times New Roman" panose="02020603050405020304" pitchFamily="18" charset="0"/>
              </a:rPr>
            </a:br>
            <a:r>
              <a:rPr lang="es" sz="900" dirty="0">
                <a:effectLst/>
                <a:latin typeface="Tahoma" panose="020B0604030504040204" pitchFamily="34" charset="0"/>
                <a:ea typeface="Calibri" panose="020F0502020204030204" pitchFamily="34" charset="0"/>
                <a:cs typeface="Times New Roman" panose="02020603050405020304" pitchFamily="18" charset="0"/>
              </a:rPr>
              <a:t/>
            </a:r>
            <a:br>
              <a:rPr lang="es" sz="900" dirty="0">
                <a:effectLst/>
                <a:latin typeface="Tahoma" panose="020B0604030504040204" pitchFamily="34" charset="0"/>
                <a:ea typeface="Calibri" panose="020F0502020204030204" pitchFamily="34" charset="0"/>
                <a:cs typeface="Times New Roman" panose="02020603050405020304" pitchFamily="18" charset="0"/>
              </a:rPr>
            </a:br>
            <a:r>
              <a:rPr lang="es" sz="900" b="0" i="1" u="none" baseline="0" dirty="0">
                <a:effectLst/>
                <a:latin typeface="Tahoma" panose="020B0604030504040204" pitchFamily="34" charset="0"/>
                <a:ea typeface="Calibri" panose="020F0502020204030204" pitchFamily="34" charset="0"/>
                <a:cs typeface="Times New Roman" panose="02020603050405020304" pitchFamily="18" charset="0"/>
              </a:rPr>
              <a:t>(No aplicable a las academias dentro al Grupo de Carreras de </a:t>
            </a:r>
            <a:r>
              <a:rPr lang="es" sz="900" b="0" i="0" u="none" baseline="0" dirty="0">
                <a:effectLst/>
                <a:latin typeface="Tahoma" panose="020B0604030504040204" pitchFamily="34" charset="0"/>
                <a:ea typeface="Calibri" panose="020F0502020204030204" pitchFamily="34" charset="0"/>
                <a:cs typeface="Times New Roman" panose="02020603050405020304" pitchFamily="18" charset="0"/>
              </a:rPr>
              <a:t>Educación).</a:t>
            </a:r>
            <a:endParaRPr lang="es" sz="9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7" name="Picture 36">
            <a:extLst>
              <a:ext uri="{FF2B5EF4-FFF2-40B4-BE49-F238E27FC236}">
                <a16:creationId xmlns:a16="http://schemas.microsoft.com/office/drawing/2014/main" xmlns="" id="{03F8533E-FCA9-2C32-1C52-BCCEC8852A9D}"/>
              </a:ext>
            </a:extLst>
          </p:cNvPr>
          <p:cNvPicPr>
            <a:picLocks noChangeAspect="1"/>
          </p:cNvPicPr>
          <p:nvPr/>
        </p:nvPicPr>
        <p:blipFill>
          <a:blip r:embed="rId7"/>
          <a:stretch>
            <a:fillRect/>
          </a:stretch>
        </p:blipFill>
        <p:spPr>
          <a:xfrm>
            <a:off x="710102" y="3332342"/>
            <a:ext cx="246184" cy="228600"/>
          </a:xfrm>
          <a:prstGeom prst="rect">
            <a:avLst/>
          </a:prstGeom>
        </p:spPr>
      </p:pic>
      <p:pic>
        <p:nvPicPr>
          <p:cNvPr id="40" name="Picture 39">
            <a:extLst>
              <a:ext uri="{FF2B5EF4-FFF2-40B4-BE49-F238E27FC236}">
                <a16:creationId xmlns:a16="http://schemas.microsoft.com/office/drawing/2014/main" xmlns="" id="{8D49A2A1-DFB4-59F6-7676-4FBE6C31D580}"/>
              </a:ext>
            </a:extLst>
          </p:cNvPr>
          <p:cNvPicPr>
            <a:picLocks noChangeAspect="1"/>
          </p:cNvPicPr>
          <p:nvPr/>
        </p:nvPicPr>
        <p:blipFill>
          <a:blip r:embed="rId7"/>
          <a:stretch>
            <a:fillRect/>
          </a:stretch>
        </p:blipFill>
        <p:spPr>
          <a:xfrm>
            <a:off x="710102" y="3694292"/>
            <a:ext cx="246184" cy="228600"/>
          </a:xfrm>
          <a:prstGeom prst="rect">
            <a:avLst/>
          </a:prstGeom>
        </p:spPr>
      </p:pic>
      <p:pic>
        <p:nvPicPr>
          <p:cNvPr id="41" name="Picture 40">
            <a:extLst>
              <a:ext uri="{FF2B5EF4-FFF2-40B4-BE49-F238E27FC236}">
                <a16:creationId xmlns:a16="http://schemas.microsoft.com/office/drawing/2014/main" xmlns="" id="{4ABE0452-3E37-056D-1159-D3B42265D93B}"/>
              </a:ext>
            </a:extLst>
          </p:cNvPr>
          <p:cNvPicPr>
            <a:picLocks noChangeAspect="1"/>
          </p:cNvPicPr>
          <p:nvPr/>
        </p:nvPicPr>
        <p:blipFill>
          <a:blip r:embed="rId7"/>
          <a:stretch>
            <a:fillRect/>
          </a:stretch>
        </p:blipFill>
        <p:spPr>
          <a:xfrm>
            <a:off x="710102" y="4065767"/>
            <a:ext cx="246184" cy="228600"/>
          </a:xfrm>
          <a:prstGeom prst="rect">
            <a:avLst/>
          </a:prstGeom>
        </p:spPr>
      </p:pic>
      <p:pic>
        <p:nvPicPr>
          <p:cNvPr id="43" name="Picture 42">
            <a:extLst>
              <a:ext uri="{FF2B5EF4-FFF2-40B4-BE49-F238E27FC236}">
                <a16:creationId xmlns:a16="http://schemas.microsoft.com/office/drawing/2014/main" xmlns="" id="{529835D0-1C69-20BB-3EC9-A0E36BB3BD9C}"/>
              </a:ext>
            </a:extLst>
          </p:cNvPr>
          <p:cNvPicPr>
            <a:picLocks noChangeAspect="1"/>
          </p:cNvPicPr>
          <p:nvPr/>
        </p:nvPicPr>
        <p:blipFill>
          <a:blip r:embed="rId7"/>
          <a:stretch>
            <a:fillRect/>
          </a:stretch>
        </p:blipFill>
        <p:spPr>
          <a:xfrm>
            <a:off x="6287468" y="3319298"/>
            <a:ext cx="246184" cy="228600"/>
          </a:xfrm>
          <a:prstGeom prst="rect">
            <a:avLst/>
          </a:prstGeom>
        </p:spPr>
      </p:pic>
      <p:pic>
        <p:nvPicPr>
          <p:cNvPr id="45" name="Picture 44">
            <a:extLst>
              <a:ext uri="{FF2B5EF4-FFF2-40B4-BE49-F238E27FC236}">
                <a16:creationId xmlns:a16="http://schemas.microsoft.com/office/drawing/2014/main" xmlns="" id="{47654F95-ED20-858D-2788-14A376D12478}"/>
              </a:ext>
            </a:extLst>
          </p:cNvPr>
          <p:cNvPicPr>
            <a:picLocks noChangeAspect="1"/>
          </p:cNvPicPr>
          <p:nvPr/>
        </p:nvPicPr>
        <p:blipFill>
          <a:blip r:embed="rId7"/>
          <a:stretch>
            <a:fillRect/>
          </a:stretch>
        </p:blipFill>
        <p:spPr>
          <a:xfrm>
            <a:off x="6287468" y="4439933"/>
            <a:ext cx="246184" cy="228600"/>
          </a:xfrm>
          <a:prstGeom prst="rect">
            <a:avLst/>
          </a:prstGeom>
        </p:spPr>
      </p:pic>
      <p:pic>
        <p:nvPicPr>
          <p:cNvPr id="47" name="Picture 46">
            <a:extLst>
              <a:ext uri="{FF2B5EF4-FFF2-40B4-BE49-F238E27FC236}">
                <a16:creationId xmlns:a16="http://schemas.microsoft.com/office/drawing/2014/main" xmlns="" id="{0409A7CA-6CAA-85C8-DAE3-43B6C969A869}"/>
              </a:ext>
            </a:extLst>
          </p:cNvPr>
          <p:cNvPicPr>
            <a:picLocks noChangeAspect="1"/>
          </p:cNvPicPr>
          <p:nvPr/>
        </p:nvPicPr>
        <p:blipFill>
          <a:blip r:embed="rId8"/>
          <a:stretch>
            <a:fillRect/>
          </a:stretch>
        </p:blipFill>
        <p:spPr>
          <a:xfrm>
            <a:off x="719627" y="4436519"/>
            <a:ext cx="228600" cy="228600"/>
          </a:xfrm>
          <a:prstGeom prst="rect">
            <a:avLst/>
          </a:prstGeom>
        </p:spPr>
      </p:pic>
      <p:pic>
        <p:nvPicPr>
          <p:cNvPr id="48" name="Picture 47">
            <a:extLst>
              <a:ext uri="{FF2B5EF4-FFF2-40B4-BE49-F238E27FC236}">
                <a16:creationId xmlns:a16="http://schemas.microsoft.com/office/drawing/2014/main" xmlns="" id="{11B6DAED-B906-406C-8F5D-7A537D72CE19}"/>
              </a:ext>
            </a:extLst>
          </p:cNvPr>
          <p:cNvPicPr>
            <a:picLocks noChangeAspect="1"/>
          </p:cNvPicPr>
          <p:nvPr/>
        </p:nvPicPr>
        <p:blipFill>
          <a:blip r:embed="rId8"/>
          <a:stretch>
            <a:fillRect/>
          </a:stretch>
        </p:blipFill>
        <p:spPr>
          <a:xfrm>
            <a:off x="6303071" y="3703411"/>
            <a:ext cx="228600" cy="228600"/>
          </a:xfrm>
          <a:prstGeom prst="rect">
            <a:avLst/>
          </a:prstGeom>
        </p:spPr>
      </p:pic>
      <p:pic>
        <p:nvPicPr>
          <p:cNvPr id="49" name="Picture 48">
            <a:extLst>
              <a:ext uri="{FF2B5EF4-FFF2-40B4-BE49-F238E27FC236}">
                <a16:creationId xmlns:a16="http://schemas.microsoft.com/office/drawing/2014/main" xmlns="" id="{AF6E88F2-FC42-84C9-2521-EE9A251B13CC}"/>
              </a:ext>
            </a:extLst>
          </p:cNvPr>
          <p:cNvPicPr>
            <a:picLocks noChangeAspect="1"/>
          </p:cNvPicPr>
          <p:nvPr/>
        </p:nvPicPr>
        <p:blipFill>
          <a:blip r:embed="rId8"/>
          <a:stretch>
            <a:fillRect/>
          </a:stretch>
        </p:blipFill>
        <p:spPr>
          <a:xfrm>
            <a:off x="6303071" y="4065767"/>
            <a:ext cx="228600" cy="228600"/>
          </a:xfrm>
          <a:prstGeom prst="rect">
            <a:avLst/>
          </a:prstGeom>
        </p:spPr>
      </p:pic>
      <p:pic>
        <p:nvPicPr>
          <p:cNvPr id="6" name="Picture 5" descr="Un logo verde y negro&#10;&#10;Descripción generada automáticamente">
            <a:extLst>
              <a:ext uri="{FF2B5EF4-FFF2-40B4-BE49-F238E27FC236}">
                <a16:creationId xmlns:a16="http://schemas.microsoft.com/office/drawing/2014/main" xmlns="" id="{F08D8B0C-8C9F-A1E3-F960-909DE10CB86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50277" y="260732"/>
            <a:ext cx="1280160" cy="586444"/>
          </a:xfrm>
          <a:prstGeom prst="rect">
            <a:avLst/>
          </a:prstGeom>
        </p:spPr>
      </p:pic>
    </p:spTree>
    <p:extLst>
      <p:ext uri="{BB962C8B-B14F-4D97-AF65-F5344CB8AC3E}">
        <p14:creationId xmlns:p14="http://schemas.microsoft.com/office/powerpoint/2010/main" val="347835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CE07CB3F-6BD4-4141-8671-BEAD044D5027}"/>
              </a:ext>
            </a:extLst>
          </p:cNvPr>
          <p:cNvSpPr txBox="1"/>
          <p:nvPr/>
        </p:nvSpPr>
        <p:spPr>
          <a:xfrm>
            <a:off x="435836" y="362982"/>
            <a:ext cx="8186872" cy="338554"/>
          </a:xfrm>
          <a:prstGeom prst="rect">
            <a:avLst/>
          </a:prstGeom>
          <a:noFill/>
        </p:spPr>
        <p:txBody>
          <a:bodyPr wrap="square" rtlCol="0">
            <a:spAutoFit/>
          </a:bodyPr>
          <a:lstStyle/>
          <a:p>
            <a:pPr algn="l" rtl="0"/>
            <a:r>
              <a:rPr lang="es" sz="1600" b="0"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Formulario 6: </a:t>
            </a:r>
            <a:r>
              <a:rPr lang="es" sz="1600" b="1"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Maestros</a:t>
            </a:r>
            <a:endParaRPr lang="es" sz="1600" dirty="0">
              <a:solidFill>
                <a:srgbClr val="334155"/>
              </a:solidFill>
            </a:endParaRPr>
          </a:p>
        </p:txBody>
      </p:sp>
      <p:cxnSp>
        <p:nvCxnSpPr>
          <p:cNvPr id="11" name="Straight Connector 10">
            <a:extLst>
              <a:ext uri="{FF2B5EF4-FFF2-40B4-BE49-F238E27FC236}">
                <a16:creationId xmlns:a16="http://schemas.microsoft.com/office/drawing/2014/main" xmlns="" id="{70D0181A-DDFD-484F-8F26-C3997CE43D69}"/>
              </a:ext>
            </a:extLst>
          </p:cNvPr>
          <p:cNvCxnSpPr/>
          <p:nvPr/>
        </p:nvCxnSpPr>
        <p:spPr>
          <a:xfrm>
            <a:off x="435836" y="709301"/>
            <a:ext cx="7930497" cy="0"/>
          </a:xfrm>
          <a:prstGeom prst="line">
            <a:avLst/>
          </a:prstGeom>
          <a:ln>
            <a:solidFill>
              <a:srgbClr val="006A4F"/>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xmlns="" id="{D3223EC5-65E2-4872-A858-43D378014FC6}"/>
              </a:ext>
            </a:extLst>
          </p:cNvPr>
          <p:cNvSpPr txBox="1"/>
          <p:nvPr/>
        </p:nvSpPr>
        <p:spPr>
          <a:xfrm>
            <a:off x="435836" y="822905"/>
            <a:ext cx="9209970" cy="1200329"/>
          </a:xfrm>
          <a:prstGeom prst="rect">
            <a:avLst/>
          </a:prstGeom>
          <a:noFill/>
        </p:spPr>
        <p:txBody>
          <a:bodyPr wrap="square" rtlCol="0">
            <a:spAutoFit/>
          </a:bodyPr>
          <a:lstStyle/>
          <a:p>
            <a:pPr algn="l" rtl="0"/>
            <a:r>
              <a:rPr lang="es" sz="1200" b="0" i="0" u="none" baseline="0">
                <a:latin typeface="Tahoma" panose="020B0604030504040204" pitchFamily="34" charset="0"/>
                <a:ea typeface="Tahoma" panose="020B0604030504040204" pitchFamily="34" charset="0"/>
                <a:cs typeface="Tahoma" panose="020B0604030504040204" pitchFamily="34" charset="0"/>
              </a:rPr>
              <a:t>Ingrese los nombres e información de contacto de los maestros de la academia para el año escolar 2026-2027. </a:t>
            </a:r>
            <a:r>
              <a:rPr lang="es" sz="1200" b="1" i="0" u="none" baseline="0">
                <a:latin typeface="Tahoma" panose="020B0604030504040204" pitchFamily="34" charset="0"/>
                <a:ea typeface="Tahoma" panose="020B0604030504040204" pitchFamily="34" charset="0"/>
                <a:cs typeface="Tahoma" panose="020B0604030504040204" pitchFamily="34" charset="0"/>
              </a:rPr>
              <a:t>Los docentes identificados obtendrán acceso a NAFTrack Educators. </a:t>
            </a:r>
          </a:p>
          <a:p>
            <a:endParaRPr lang="es" sz="1200" b="1" dirty="0">
              <a:latin typeface="Tahoma" panose="020B0604030504040204" pitchFamily="34" charset="0"/>
              <a:ea typeface="Tahoma" panose="020B0604030504040204" pitchFamily="34" charset="0"/>
              <a:cs typeface="Tahoma" panose="020B0604030504040204" pitchFamily="34" charset="0"/>
            </a:endParaRPr>
          </a:p>
          <a:p>
            <a:pPr algn="l" rtl="0"/>
            <a:r>
              <a:rPr lang="es" sz="1200" b="1" i="1" u="none" baseline="0">
                <a:latin typeface="Tahoma" panose="020B0604030504040204" pitchFamily="34" charset="0"/>
                <a:ea typeface="Tahoma" panose="020B0604030504040204" pitchFamily="34" charset="0"/>
                <a:cs typeface="Tahoma" panose="020B0604030504040204" pitchFamily="34" charset="0"/>
              </a:rPr>
              <a:t>Recomendación: </a:t>
            </a:r>
            <a:r>
              <a:rPr lang="es" sz="1200" b="0" i="0" u="none" baseline="0">
                <a:latin typeface="Tahoma" panose="020B0604030504040204" pitchFamily="34" charset="0"/>
                <a:ea typeface="Tahoma" panose="020B0604030504040204" pitchFamily="34" charset="0"/>
                <a:cs typeface="Tahoma" panose="020B0604030504040204" pitchFamily="34" charset="0"/>
              </a:rPr>
              <a:t>Utilice las direcciones de correo electrónico oficiales asignadas por la escuela.</a:t>
            </a:r>
          </a:p>
          <a:p>
            <a:pPr algn="l" rtl="0"/>
            <a:r>
              <a:rPr lang="es" sz="1200">
                <a:latin typeface="Tahoma" panose="020B0604030504040204" pitchFamily="34" charset="0"/>
                <a:ea typeface="Tahoma" panose="020B0604030504040204" pitchFamily="34" charset="0"/>
                <a:cs typeface="Tahoma" panose="020B0604030504040204" pitchFamily="34" charset="0"/>
              </a:rPr>
              <a:t/>
            </a:r>
            <a:br>
              <a:rPr lang="es" sz="1200">
                <a:latin typeface="Tahoma" panose="020B0604030504040204" pitchFamily="34" charset="0"/>
                <a:ea typeface="Tahoma" panose="020B0604030504040204" pitchFamily="34" charset="0"/>
                <a:cs typeface="Tahoma" panose="020B0604030504040204" pitchFamily="34" charset="0"/>
              </a:rPr>
            </a:br>
            <a:endParaRPr lang="es" sz="1200" dirty="0">
              <a:latin typeface="Tahoma" panose="020B0604030504040204" pitchFamily="34" charset="0"/>
              <a:ea typeface="Tahoma" panose="020B0604030504040204" pitchFamily="34" charset="0"/>
              <a:cs typeface="Tahoma" panose="020B0604030504040204" pitchFamily="34" charset="0"/>
            </a:endParaRPr>
          </a:p>
        </p:txBody>
      </p:sp>
      <p:sp>
        <p:nvSpPr>
          <p:cNvPr id="22" name="TextBox 21">
            <a:extLst>
              <a:ext uri="{FF2B5EF4-FFF2-40B4-BE49-F238E27FC236}">
                <a16:creationId xmlns:a16="http://schemas.microsoft.com/office/drawing/2014/main" xmlns="" id="{03C54115-DE29-4F39-B009-62802736163D}"/>
              </a:ext>
            </a:extLst>
          </p:cNvPr>
          <p:cNvSpPr txBox="1"/>
          <p:nvPr/>
        </p:nvSpPr>
        <p:spPr>
          <a:xfrm>
            <a:off x="435836" y="2026150"/>
            <a:ext cx="9038702" cy="646331"/>
          </a:xfrm>
          <a:prstGeom prst="rect">
            <a:avLst/>
          </a:prstGeom>
          <a:noFill/>
        </p:spPr>
        <p:txBody>
          <a:bodyPr wrap="square" rtlCol="0">
            <a:spAutoFit/>
          </a:bodyPr>
          <a:lstStyle/>
          <a:p>
            <a:pPr algn="l" rtl="0"/>
            <a:r>
              <a:rPr lang="es" sz="1200" b="0" i="0" u="none" baseline="0">
                <a:latin typeface="Tahoma" panose="020B0604030504040204" pitchFamily="34" charset="0"/>
                <a:ea typeface="Tahoma" panose="020B0604030504040204" pitchFamily="34" charset="0"/>
                <a:cs typeface="Tahoma" panose="020B0604030504040204" pitchFamily="34" charset="0"/>
              </a:rPr>
              <a:t>Los maestros que estuvieron activos el año pasado se muestran de manera predeterminada y pueden reactivarse marcando la casilla junto a su nombre. </a:t>
            </a:r>
            <a:r>
              <a:rPr lang="es" sz="1200">
                <a:latin typeface="Tahoma" panose="020B0604030504040204" pitchFamily="34" charset="0"/>
                <a:ea typeface="Tahoma" panose="020B0604030504040204" pitchFamily="34" charset="0"/>
                <a:cs typeface="Tahoma" panose="020B0604030504040204" pitchFamily="34" charset="0"/>
              </a:rPr>
              <a:t/>
            </a:r>
            <a:br>
              <a:rPr lang="es" sz="1200">
                <a:latin typeface="Tahoma" panose="020B0604030504040204" pitchFamily="34" charset="0"/>
                <a:ea typeface="Tahoma" panose="020B0604030504040204" pitchFamily="34" charset="0"/>
                <a:cs typeface="Tahoma" panose="020B0604030504040204" pitchFamily="34" charset="0"/>
              </a:rPr>
            </a:br>
            <a:r>
              <a:rPr lang="es" sz="1200">
                <a:latin typeface="Tahoma" panose="020B0604030504040204" pitchFamily="34" charset="0"/>
                <a:ea typeface="Tahoma" panose="020B0604030504040204" pitchFamily="34" charset="0"/>
                <a:cs typeface="Tahoma" panose="020B0604030504040204" pitchFamily="34" charset="0"/>
              </a:rPr>
              <a:t/>
            </a:r>
            <a:br>
              <a:rPr lang="es" sz="1200">
                <a:latin typeface="Tahoma" panose="020B0604030504040204" pitchFamily="34" charset="0"/>
                <a:ea typeface="Tahoma" panose="020B0604030504040204" pitchFamily="34" charset="0"/>
                <a:cs typeface="Tahoma" panose="020B0604030504040204" pitchFamily="34" charset="0"/>
              </a:rPr>
            </a:br>
            <a:r>
              <a:rPr lang="es" sz="1200" b="0" i="0" u="none" baseline="0">
                <a:latin typeface="Tahoma" panose="020B0604030504040204" pitchFamily="34" charset="0"/>
                <a:ea typeface="Tahoma" panose="020B0604030504040204" pitchFamily="34" charset="0"/>
                <a:cs typeface="Tahoma" panose="020B0604030504040204" pitchFamily="34" charset="0"/>
              </a:rPr>
              <a:t>Se pueden agregar nuevos docentes mediante el botón correspondiente.</a:t>
            </a:r>
            <a:endParaRPr lang="es" sz="11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2" name="Table 32">
            <a:extLst>
              <a:ext uri="{FF2B5EF4-FFF2-40B4-BE49-F238E27FC236}">
                <a16:creationId xmlns:a16="http://schemas.microsoft.com/office/drawing/2014/main" xmlns="" id="{5DAB02F0-7415-433B-AD66-0C44579F5688}"/>
              </a:ext>
            </a:extLst>
          </p:cNvPr>
          <p:cNvGraphicFramePr>
            <a:graphicFrameLocks noGrp="1"/>
          </p:cNvGraphicFramePr>
          <p:nvPr>
            <p:extLst>
              <p:ext uri="{D42A27DB-BD31-4B8C-83A1-F6EECF244321}">
                <p14:modId xmlns:p14="http://schemas.microsoft.com/office/powerpoint/2010/main" val="1463933831"/>
              </p:ext>
            </p:extLst>
          </p:nvPr>
        </p:nvGraphicFramePr>
        <p:xfrm>
          <a:off x="1341826" y="2958424"/>
          <a:ext cx="7374747" cy="2966720"/>
        </p:xfrm>
        <a:graphic>
          <a:graphicData uri="http://schemas.openxmlformats.org/drawingml/2006/table">
            <a:tbl>
              <a:tblPr firstRow="1" bandRow="1">
                <a:tableStyleId>{073A0DAA-6AF3-43AB-8588-CEC1D06C72B9}</a:tableStyleId>
              </a:tblPr>
              <a:tblGrid>
                <a:gridCol w="990413">
                  <a:extLst>
                    <a:ext uri="{9D8B030D-6E8A-4147-A177-3AD203B41FA5}">
                      <a16:colId xmlns:a16="http://schemas.microsoft.com/office/drawing/2014/main" xmlns="" val="1281356165"/>
                    </a:ext>
                  </a:extLst>
                </a:gridCol>
                <a:gridCol w="2228850">
                  <a:extLst>
                    <a:ext uri="{9D8B030D-6E8A-4147-A177-3AD203B41FA5}">
                      <a16:colId xmlns:a16="http://schemas.microsoft.com/office/drawing/2014/main" xmlns="" val="2473807309"/>
                    </a:ext>
                  </a:extLst>
                </a:gridCol>
                <a:gridCol w="2124075">
                  <a:extLst>
                    <a:ext uri="{9D8B030D-6E8A-4147-A177-3AD203B41FA5}">
                      <a16:colId xmlns:a16="http://schemas.microsoft.com/office/drawing/2014/main" xmlns="" val="1477720474"/>
                    </a:ext>
                  </a:extLst>
                </a:gridCol>
                <a:gridCol w="2031409">
                  <a:extLst>
                    <a:ext uri="{9D8B030D-6E8A-4147-A177-3AD203B41FA5}">
                      <a16:colId xmlns:a16="http://schemas.microsoft.com/office/drawing/2014/main" xmlns="" val="3961974108"/>
                    </a:ext>
                  </a:extLst>
                </a:gridCol>
              </a:tblGrid>
              <a:tr h="370840">
                <a:tc>
                  <a:txBody>
                    <a:bodyPr/>
                    <a:lstStyle/>
                    <a:p>
                      <a:pPr algn="ctr" rtl="0"/>
                      <a:r>
                        <a:rPr lang="es" sz="12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Activo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ctr" rtl="0"/>
                      <a:r>
                        <a:rPr lang="es" sz="12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Primer nombre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ctr" rtl="0"/>
                      <a:r>
                        <a:rPr lang="es" sz="12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Apellido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ctr" rtl="0"/>
                      <a:r>
                        <a:rPr lang="es" sz="12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Correo electrónico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extLst>
                  <a:ext uri="{0D108BD9-81ED-4DB2-BD59-A6C34878D82A}">
                    <a16:rowId xmlns:a16="http://schemas.microsoft.com/office/drawing/2014/main" xmlns="" val="3159517954"/>
                  </a:ext>
                </a:extLst>
              </a:tr>
              <a:tr h="370840">
                <a:tc>
                  <a:txBody>
                    <a:bodyPr/>
                    <a:lstStyle/>
                    <a:p>
                      <a:pPr algn="ctr"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12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Primer nombre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12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Apellido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12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Correo electrónico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370840">
                <a:tc>
                  <a:txBody>
                    <a:bodyPr/>
                    <a:lstStyle/>
                    <a:p>
                      <a:pPr algn="ctr" rtl="0"/>
                      <a:endParaRPr lang="es" sz="12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kumimoji="0" lang="es" sz="1200" b="0" i="0" u="none" strike="noStrike" kern="1200" cap="none" spc="0" normalizeH="0" baseline="0">
                          <a:ln>
                            <a:noFill/>
                          </a:ln>
                          <a:solidFill>
                            <a:prstClr val="black"/>
                          </a:solidFill>
                          <a:effectLst/>
                          <a:uLnTx/>
                          <a:uFillTx/>
                          <a:latin typeface="Arial Nova" panose="020B0504020202020204" pitchFamily="34" charset="0"/>
                          <a:ea typeface="+mn-ea"/>
                          <a:cs typeface="+mn-cs"/>
                        </a:rPr>
                        <a:t>Primer nombre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kumimoji="0" lang="es" sz="1200" b="0" i="0" u="none" strike="noStrike" kern="1200" cap="none" spc="0" normalizeH="0" baseline="0">
                          <a:ln>
                            <a:noFill/>
                          </a:ln>
                          <a:solidFill>
                            <a:prstClr val="black"/>
                          </a:solidFill>
                          <a:effectLst/>
                          <a:uLnTx/>
                          <a:uFillTx/>
                          <a:latin typeface="Arial Nova" panose="020B0504020202020204" pitchFamily="34" charset="0"/>
                          <a:ea typeface="+mn-ea"/>
                          <a:cs typeface="+mn-cs"/>
                        </a:rPr>
                        <a:t>Apellido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12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Correo electrónico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370840">
                <a:tc>
                  <a:txBody>
                    <a:bodyPr/>
                    <a:lstStyle/>
                    <a:p>
                      <a:pPr algn="ctr" rtl="0"/>
                      <a:endParaRPr lang="es" sz="12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kumimoji="0" lang="es" sz="1200" b="0" i="0" u="none" strike="noStrike" kern="1200" cap="none" spc="0" normalizeH="0" baseline="0">
                          <a:ln>
                            <a:noFill/>
                          </a:ln>
                          <a:solidFill>
                            <a:prstClr val="black"/>
                          </a:solidFill>
                          <a:effectLst/>
                          <a:uLnTx/>
                          <a:uFillTx/>
                          <a:latin typeface="Arial Nova" panose="020B0504020202020204" pitchFamily="34" charset="0"/>
                          <a:ea typeface="+mn-ea"/>
                          <a:cs typeface="+mn-cs"/>
                        </a:rPr>
                        <a:t>Primer nombre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kumimoji="0" lang="es" sz="1200" b="0" i="0" u="none" strike="noStrike" kern="1200" cap="none" spc="0" normalizeH="0" baseline="0">
                          <a:ln>
                            <a:noFill/>
                          </a:ln>
                          <a:solidFill>
                            <a:prstClr val="black"/>
                          </a:solidFill>
                          <a:effectLst/>
                          <a:uLnTx/>
                          <a:uFillTx/>
                          <a:latin typeface="Arial Nova" panose="020B0504020202020204" pitchFamily="34" charset="0"/>
                          <a:ea typeface="+mn-ea"/>
                          <a:cs typeface="+mn-cs"/>
                        </a:rPr>
                        <a:t>Apellido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12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Correo electrónico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r h="370840">
                <a:tc>
                  <a:txBody>
                    <a:bodyPr/>
                    <a:lstStyle/>
                    <a:p>
                      <a:pPr algn="ctr" rtl="0"/>
                      <a:endParaRPr lang="es" sz="12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kumimoji="0" lang="es" sz="1200" b="0" i="0" u="none" strike="noStrike" kern="1200" cap="none" spc="0" normalizeH="0" baseline="0">
                          <a:ln>
                            <a:noFill/>
                          </a:ln>
                          <a:solidFill>
                            <a:prstClr val="black"/>
                          </a:solidFill>
                          <a:effectLst/>
                          <a:uLnTx/>
                          <a:uFillTx/>
                          <a:latin typeface="Arial Nova" panose="020B0504020202020204" pitchFamily="34" charset="0"/>
                          <a:ea typeface="+mn-ea"/>
                          <a:cs typeface="+mn-cs"/>
                        </a:rPr>
                        <a:t>Primer nombre 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kumimoji="0" lang="es" sz="1200" b="0" i="0" u="none" strike="noStrike" kern="1200" cap="none" spc="0" normalizeH="0" baseline="0">
                          <a:ln>
                            <a:noFill/>
                          </a:ln>
                          <a:solidFill>
                            <a:prstClr val="black"/>
                          </a:solidFill>
                          <a:effectLst/>
                          <a:uLnTx/>
                          <a:uFillTx/>
                          <a:latin typeface="Arial Nova" panose="020B0504020202020204" pitchFamily="34" charset="0"/>
                          <a:ea typeface="+mn-ea"/>
                          <a:cs typeface="+mn-cs"/>
                        </a:rPr>
                        <a:t>Apellido 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12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Correo electrónico 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74940254"/>
                  </a:ext>
                </a:extLst>
              </a:tr>
              <a:tr h="370840">
                <a:tc>
                  <a:txBody>
                    <a:bodyPr/>
                    <a:lstStyle/>
                    <a:p>
                      <a:pPr algn="ctr" rtl="0"/>
                      <a:endParaRPr lang="es" sz="12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kumimoji="0" lang="es" sz="1200" b="0" i="0" u="none" strike="noStrike" kern="1200" cap="none" spc="0" normalizeH="0" baseline="0">
                          <a:ln>
                            <a:noFill/>
                          </a:ln>
                          <a:solidFill>
                            <a:prstClr val="black"/>
                          </a:solidFill>
                          <a:effectLst/>
                          <a:uLnTx/>
                          <a:uFillTx/>
                          <a:latin typeface="Arial Nova" panose="020B0504020202020204" pitchFamily="34" charset="0"/>
                          <a:ea typeface="+mn-ea"/>
                          <a:cs typeface="+mn-cs"/>
                        </a:rPr>
                        <a:t>Primer nombre 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kumimoji="0" lang="es" sz="1200" b="0" i="0" u="none" strike="noStrike" kern="1200" cap="none" spc="0" normalizeH="0" baseline="0">
                          <a:ln>
                            <a:noFill/>
                          </a:ln>
                          <a:solidFill>
                            <a:prstClr val="black"/>
                          </a:solidFill>
                          <a:effectLst/>
                          <a:uLnTx/>
                          <a:uFillTx/>
                          <a:latin typeface="Arial Nova" panose="020B0504020202020204" pitchFamily="34" charset="0"/>
                          <a:ea typeface="+mn-ea"/>
                          <a:cs typeface="+mn-cs"/>
                        </a:rPr>
                        <a:t>Apellido 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12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Correo electrónico 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96209797"/>
                  </a:ext>
                </a:extLst>
              </a:tr>
              <a:tr h="370840">
                <a:tc>
                  <a:txBody>
                    <a:bodyPr/>
                    <a:lstStyle/>
                    <a:p>
                      <a:pPr algn="ctr"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kumimoji="0" lang="es" sz="1200" b="0" i="0" u="none" strike="noStrike" kern="1200" cap="none" spc="0" normalizeH="0" baseline="0">
                          <a:ln>
                            <a:noFill/>
                          </a:ln>
                          <a:solidFill>
                            <a:prstClr val="black"/>
                          </a:solidFill>
                          <a:effectLst/>
                          <a:uLnTx/>
                          <a:uFillTx/>
                          <a:latin typeface="Arial Nova" panose="020B0504020202020204" pitchFamily="34" charset="0"/>
                          <a:ea typeface="+mn-ea"/>
                          <a:cs typeface="+mn-cs"/>
                        </a:rPr>
                        <a:t>Primer nombre 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kumimoji="0" lang="es" sz="1200" b="0" i="0" u="none" strike="noStrike" kern="1200" cap="none" spc="0" normalizeH="0" baseline="0">
                          <a:ln>
                            <a:noFill/>
                          </a:ln>
                          <a:solidFill>
                            <a:prstClr val="black"/>
                          </a:solidFill>
                          <a:effectLst/>
                          <a:uLnTx/>
                          <a:uFillTx/>
                          <a:latin typeface="Arial Nova" panose="020B0504020202020204" pitchFamily="34" charset="0"/>
                          <a:ea typeface="+mn-ea"/>
                          <a:cs typeface="+mn-cs"/>
                        </a:rPr>
                        <a:t>Apellido 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12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Correo electrónico 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4082559786"/>
                  </a:ext>
                </a:extLst>
              </a:tr>
              <a:tr h="370840">
                <a:tc>
                  <a:txBody>
                    <a:bodyPr/>
                    <a:lstStyle/>
                    <a:p>
                      <a:pPr algn="ctr" rtl="0"/>
                      <a:endParaRPr lang="es" sz="12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kumimoji="0" lang="es" sz="1200" b="0" i="0" u="none" strike="noStrike" kern="1200" cap="none" spc="0" normalizeH="0" baseline="0">
                          <a:ln>
                            <a:noFill/>
                          </a:ln>
                          <a:solidFill>
                            <a:prstClr val="black"/>
                          </a:solidFill>
                          <a:effectLst/>
                          <a:uLnTx/>
                          <a:uFillTx/>
                          <a:latin typeface="Arial Nova" panose="020B0504020202020204" pitchFamily="34" charset="0"/>
                          <a:ea typeface="+mn-ea"/>
                          <a:cs typeface="+mn-cs"/>
                        </a:rPr>
                        <a:t>Primer nombre 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kumimoji="0" lang="es" sz="1200" b="0" i="0" u="none" strike="noStrike" kern="1200" cap="none" spc="0" normalizeH="0" baseline="0">
                          <a:ln>
                            <a:noFill/>
                          </a:ln>
                          <a:solidFill>
                            <a:prstClr val="black"/>
                          </a:solidFill>
                          <a:effectLst/>
                          <a:uLnTx/>
                          <a:uFillTx/>
                          <a:latin typeface="Arial Nova" panose="020B0504020202020204" pitchFamily="34" charset="0"/>
                          <a:ea typeface="+mn-ea"/>
                          <a:cs typeface="+mn-cs"/>
                        </a:rPr>
                        <a:t>Apellido 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r>
                        <a:rPr lang="es" sz="12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Correo electrónico 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89639987"/>
                  </a:ext>
                </a:extLst>
              </a:tr>
            </a:tbl>
          </a:graphicData>
        </a:graphic>
      </p:graphicFrame>
      <p:pic>
        <p:nvPicPr>
          <p:cNvPr id="4" name="Picture 3">
            <a:extLst>
              <a:ext uri="{FF2B5EF4-FFF2-40B4-BE49-F238E27FC236}">
                <a16:creationId xmlns:a16="http://schemas.microsoft.com/office/drawing/2014/main" xmlns="" id="{65170FF7-AC5D-1BA2-7235-7C802A134051}"/>
              </a:ext>
            </a:extLst>
          </p:cNvPr>
          <p:cNvPicPr>
            <a:picLocks noChangeAspect="1"/>
          </p:cNvPicPr>
          <p:nvPr/>
        </p:nvPicPr>
        <p:blipFill>
          <a:blip r:embed="rId3"/>
          <a:stretch>
            <a:fillRect/>
          </a:stretch>
        </p:blipFill>
        <p:spPr>
          <a:xfrm>
            <a:off x="1677368" y="3405023"/>
            <a:ext cx="246184" cy="228600"/>
          </a:xfrm>
          <a:prstGeom prst="rect">
            <a:avLst/>
          </a:prstGeom>
        </p:spPr>
      </p:pic>
      <p:pic>
        <p:nvPicPr>
          <p:cNvPr id="7" name="Picture 6">
            <a:extLst>
              <a:ext uri="{FF2B5EF4-FFF2-40B4-BE49-F238E27FC236}">
                <a16:creationId xmlns:a16="http://schemas.microsoft.com/office/drawing/2014/main" xmlns="" id="{D513FDF8-06E6-B45D-0D09-338302FB17B7}"/>
              </a:ext>
            </a:extLst>
          </p:cNvPr>
          <p:cNvPicPr>
            <a:picLocks noChangeAspect="1"/>
          </p:cNvPicPr>
          <p:nvPr/>
        </p:nvPicPr>
        <p:blipFill>
          <a:blip r:embed="rId4"/>
          <a:stretch>
            <a:fillRect/>
          </a:stretch>
        </p:blipFill>
        <p:spPr>
          <a:xfrm>
            <a:off x="1692971" y="5253364"/>
            <a:ext cx="228600" cy="228600"/>
          </a:xfrm>
          <a:prstGeom prst="rect">
            <a:avLst/>
          </a:prstGeom>
        </p:spPr>
      </p:pic>
      <p:pic>
        <p:nvPicPr>
          <p:cNvPr id="10" name="Picture 9">
            <a:extLst>
              <a:ext uri="{FF2B5EF4-FFF2-40B4-BE49-F238E27FC236}">
                <a16:creationId xmlns:a16="http://schemas.microsoft.com/office/drawing/2014/main" xmlns="" id="{1B3D8327-6E39-80F9-193B-3ACABB93BA25}"/>
              </a:ext>
            </a:extLst>
          </p:cNvPr>
          <p:cNvPicPr>
            <a:picLocks noChangeAspect="1"/>
          </p:cNvPicPr>
          <p:nvPr/>
        </p:nvPicPr>
        <p:blipFill>
          <a:blip r:embed="rId4"/>
          <a:stretch>
            <a:fillRect/>
          </a:stretch>
        </p:blipFill>
        <p:spPr>
          <a:xfrm>
            <a:off x="1692971" y="5625540"/>
            <a:ext cx="228600" cy="228600"/>
          </a:xfrm>
          <a:prstGeom prst="rect">
            <a:avLst/>
          </a:prstGeom>
        </p:spPr>
      </p:pic>
      <p:pic>
        <p:nvPicPr>
          <p:cNvPr id="12" name="Picture 11">
            <a:extLst>
              <a:ext uri="{FF2B5EF4-FFF2-40B4-BE49-F238E27FC236}">
                <a16:creationId xmlns:a16="http://schemas.microsoft.com/office/drawing/2014/main" xmlns="" id="{835FD81D-80F1-C7DF-3587-4D14D00247C8}"/>
              </a:ext>
            </a:extLst>
          </p:cNvPr>
          <p:cNvPicPr>
            <a:picLocks noChangeAspect="1"/>
          </p:cNvPicPr>
          <p:nvPr/>
        </p:nvPicPr>
        <p:blipFill>
          <a:blip r:embed="rId3"/>
          <a:stretch>
            <a:fillRect/>
          </a:stretch>
        </p:blipFill>
        <p:spPr>
          <a:xfrm>
            <a:off x="1684179" y="3777199"/>
            <a:ext cx="246184" cy="228600"/>
          </a:xfrm>
          <a:prstGeom prst="rect">
            <a:avLst/>
          </a:prstGeom>
        </p:spPr>
      </p:pic>
      <p:pic>
        <p:nvPicPr>
          <p:cNvPr id="13" name="Picture 12">
            <a:extLst>
              <a:ext uri="{FF2B5EF4-FFF2-40B4-BE49-F238E27FC236}">
                <a16:creationId xmlns:a16="http://schemas.microsoft.com/office/drawing/2014/main" xmlns="" id="{10C1E7B3-3FFA-38C3-AB33-8F555F49D849}"/>
              </a:ext>
            </a:extLst>
          </p:cNvPr>
          <p:cNvPicPr>
            <a:picLocks noChangeAspect="1"/>
          </p:cNvPicPr>
          <p:nvPr/>
        </p:nvPicPr>
        <p:blipFill>
          <a:blip r:embed="rId3"/>
          <a:stretch>
            <a:fillRect/>
          </a:stretch>
        </p:blipFill>
        <p:spPr>
          <a:xfrm>
            <a:off x="1675387" y="4143105"/>
            <a:ext cx="246184" cy="228600"/>
          </a:xfrm>
          <a:prstGeom prst="rect">
            <a:avLst/>
          </a:prstGeom>
        </p:spPr>
      </p:pic>
      <p:pic>
        <p:nvPicPr>
          <p:cNvPr id="14" name="Picture 13">
            <a:extLst>
              <a:ext uri="{FF2B5EF4-FFF2-40B4-BE49-F238E27FC236}">
                <a16:creationId xmlns:a16="http://schemas.microsoft.com/office/drawing/2014/main" xmlns="" id="{22C642B7-4872-C61F-834C-D179A329B231}"/>
              </a:ext>
            </a:extLst>
          </p:cNvPr>
          <p:cNvPicPr>
            <a:picLocks noChangeAspect="1"/>
          </p:cNvPicPr>
          <p:nvPr/>
        </p:nvPicPr>
        <p:blipFill>
          <a:blip r:embed="rId3"/>
          <a:stretch>
            <a:fillRect/>
          </a:stretch>
        </p:blipFill>
        <p:spPr>
          <a:xfrm>
            <a:off x="1684179" y="4509011"/>
            <a:ext cx="246184" cy="228600"/>
          </a:xfrm>
          <a:prstGeom prst="rect">
            <a:avLst/>
          </a:prstGeom>
        </p:spPr>
      </p:pic>
      <p:pic>
        <p:nvPicPr>
          <p:cNvPr id="15" name="Picture 14">
            <a:extLst>
              <a:ext uri="{FF2B5EF4-FFF2-40B4-BE49-F238E27FC236}">
                <a16:creationId xmlns:a16="http://schemas.microsoft.com/office/drawing/2014/main" xmlns="" id="{452572CF-8BBF-2F05-13D1-A8B613C9C65F}"/>
              </a:ext>
            </a:extLst>
          </p:cNvPr>
          <p:cNvPicPr>
            <a:picLocks noChangeAspect="1"/>
          </p:cNvPicPr>
          <p:nvPr/>
        </p:nvPicPr>
        <p:blipFill>
          <a:blip r:embed="rId3"/>
          <a:stretch>
            <a:fillRect/>
          </a:stretch>
        </p:blipFill>
        <p:spPr>
          <a:xfrm>
            <a:off x="1675387" y="4887458"/>
            <a:ext cx="246184" cy="228600"/>
          </a:xfrm>
          <a:prstGeom prst="rect">
            <a:avLst/>
          </a:prstGeom>
        </p:spPr>
      </p:pic>
      <p:pic>
        <p:nvPicPr>
          <p:cNvPr id="17" name="Picture 16">
            <a:extLst>
              <a:ext uri="{FF2B5EF4-FFF2-40B4-BE49-F238E27FC236}">
                <a16:creationId xmlns:a16="http://schemas.microsoft.com/office/drawing/2014/main" xmlns="" id="{701F5336-D35E-D368-C344-EA6937F65D3F}"/>
              </a:ext>
            </a:extLst>
          </p:cNvPr>
          <p:cNvPicPr>
            <a:picLocks noChangeAspect="1"/>
          </p:cNvPicPr>
          <p:nvPr/>
        </p:nvPicPr>
        <p:blipFill>
          <a:blip r:embed="rId5"/>
          <a:stretch>
            <a:fillRect/>
          </a:stretch>
        </p:blipFill>
        <p:spPr>
          <a:xfrm>
            <a:off x="3105097" y="2368365"/>
            <a:ext cx="613886" cy="276249"/>
          </a:xfrm>
          <a:prstGeom prst="rect">
            <a:avLst/>
          </a:prstGeom>
        </p:spPr>
      </p:pic>
      <p:pic>
        <p:nvPicPr>
          <p:cNvPr id="5" name="Picture 4" descr="Un logo verde y negro&#10;&#10;Descripción generada automáticamente">
            <a:extLst>
              <a:ext uri="{FF2B5EF4-FFF2-40B4-BE49-F238E27FC236}">
                <a16:creationId xmlns:a16="http://schemas.microsoft.com/office/drawing/2014/main" xmlns="" id="{AD846AEA-6A60-455B-950C-E6AF31B6164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50277" y="260732"/>
            <a:ext cx="1280160" cy="586444"/>
          </a:xfrm>
          <a:prstGeom prst="rect">
            <a:avLst/>
          </a:prstGeom>
        </p:spPr>
      </p:pic>
    </p:spTree>
    <p:extLst>
      <p:ext uri="{BB962C8B-B14F-4D97-AF65-F5344CB8AC3E}">
        <p14:creationId xmlns:p14="http://schemas.microsoft.com/office/powerpoint/2010/main" val="3794976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CE07CB3F-6BD4-4141-8671-BEAD044D5027}"/>
              </a:ext>
            </a:extLst>
          </p:cNvPr>
          <p:cNvSpPr txBox="1"/>
          <p:nvPr/>
        </p:nvSpPr>
        <p:spPr>
          <a:xfrm>
            <a:off x="435836" y="362982"/>
            <a:ext cx="8186872" cy="338554"/>
          </a:xfrm>
          <a:prstGeom prst="rect">
            <a:avLst/>
          </a:prstGeom>
          <a:noFill/>
        </p:spPr>
        <p:txBody>
          <a:bodyPr wrap="square" rtlCol="0">
            <a:spAutoFit/>
          </a:bodyPr>
          <a:lstStyle/>
          <a:p>
            <a:pPr algn="l" rtl="0"/>
            <a:r>
              <a:rPr lang="es" sz="1600" b="0"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Formulario 7: </a:t>
            </a:r>
            <a:r>
              <a:rPr lang="es" sz="1600" b="1"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Alianzas educativas, iniciativas y certificaciones de la industria</a:t>
            </a:r>
            <a:endParaRPr lang="es" sz="1600" dirty="0">
              <a:solidFill>
                <a:srgbClr val="334155"/>
              </a:solidFill>
            </a:endParaRPr>
          </a:p>
        </p:txBody>
      </p:sp>
      <p:cxnSp>
        <p:nvCxnSpPr>
          <p:cNvPr id="11" name="Straight Connector 10">
            <a:extLst>
              <a:ext uri="{FF2B5EF4-FFF2-40B4-BE49-F238E27FC236}">
                <a16:creationId xmlns:a16="http://schemas.microsoft.com/office/drawing/2014/main" xmlns="" id="{70D0181A-DDFD-484F-8F26-C3997CE43D69}"/>
              </a:ext>
            </a:extLst>
          </p:cNvPr>
          <p:cNvCxnSpPr/>
          <p:nvPr/>
        </p:nvCxnSpPr>
        <p:spPr>
          <a:xfrm>
            <a:off x="435836" y="709301"/>
            <a:ext cx="7930497" cy="0"/>
          </a:xfrm>
          <a:prstGeom prst="line">
            <a:avLst/>
          </a:prstGeom>
          <a:ln>
            <a:solidFill>
              <a:srgbClr val="006A4F"/>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xmlns="" id="{D3223EC5-65E2-4872-A858-43D378014FC6}"/>
              </a:ext>
            </a:extLst>
          </p:cNvPr>
          <p:cNvSpPr txBox="1"/>
          <p:nvPr/>
        </p:nvSpPr>
        <p:spPr>
          <a:xfrm>
            <a:off x="435836" y="822905"/>
            <a:ext cx="9209970" cy="461665"/>
          </a:xfrm>
          <a:prstGeom prst="rect">
            <a:avLst/>
          </a:prstGeom>
          <a:noFill/>
        </p:spPr>
        <p:txBody>
          <a:bodyPr wrap="square" rtlCol="0">
            <a:spAutoFit/>
          </a:bodyPr>
          <a:lstStyle/>
          <a:p>
            <a:pPr algn="l" rtl="0"/>
            <a:r>
              <a:rPr lang="es" sz="1200" b="0" i="0" u="none" baseline="0">
                <a:latin typeface="Tahoma" panose="020B0604030504040204" pitchFamily="34" charset="0"/>
                <a:ea typeface="Tahoma" panose="020B0604030504040204" pitchFamily="34" charset="0"/>
                <a:cs typeface="Tahoma" panose="020B0604030504040204" pitchFamily="34" charset="0"/>
              </a:rPr>
              <a:t>Verifique las alianzas, iniciativas y certificaciones de la academia vigentes para el año escolar 2026-2027.</a:t>
            </a:r>
            <a:r>
              <a:rPr lang="es" sz="1200">
                <a:latin typeface="Tahoma" panose="020B0604030504040204" pitchFamily="34" charset="0"/>
                <a:ea typeface="Tahoma" panose="020B0604030504040204" pitchFamily="34" charset="0"/>
                <a:cs typeface="Tahoma" panose="020B0604030504040204" pitchFamily="34" charset="0"/>
              </a:rPr>
              <a:t/>
            </a:r>
            <a:br>
              <a:rPr lang="es" sz="1200">
                <a:latin typeface="Tahoma" panose="020B0604030504040204" pitchFamily="34" charset="0"/>
                <a:ea typeface="Tahoma" panose="020B0604030504040204" pitchFamily="34" charset="0"/>
                <a:cs typeface="Tahoma" panose="020B0604030504040204" pitchFamily="34" charset="0"/>
              </a:rPr>
            </a:br>
            <a:endParaRPr lang="es" sz="12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2" name="Table 32">
            <a:extLst>
              <a:ext uri="{FF2B5EF4-FFF2-40B4-BE49-F238E27FC236}">
                <a16:creationId xmlns:a16="http://schemas.microsoft.com/office/drawing/2014/main" xmlns="" id="{5DAB02F0-7415-433B-AD66-0C44579F5688}"/>
              </a:ext>
            </a:extLst>
          </p:cNvPr>
          <p:cNvGraphicFramePr>
            <a:graphicFrameLocks noGrp="1"/>
          </p:cNvGraphicFramePr>
          <p:nvPr>
            <p:extLst>
              <p:ext uri="{D42A27DB-BD31-4B8C-83A1-F6EECF244321}">
                <p14:modId xmlns:p14="http://schemas.microsoft.com/office/powerpoint/2010/main" val="1447655224"/>
              </p:ext>
            </p:extLst>
          </p:nvPr>
        </p:nvGraphicFramePr>
        <p:xfrm>
          <a:off x="280193" y="1160023"/>
          <a:ext cx="4865737" cy="5833845"/>
        </p:xfrm>
        <a:graphic>
          <a:graphicData uri="http://schemas.openxmlformats.org/drawingml/2006/table">
            <a:tbl>
              <a:tblPr firstRow="1" bandRow="1">
                <a:tableStyleId>{073A0DAA-6AF3-43AB-8588-CEC1D06C72B9}</a:tableStyleId>
              </a:tblPr>
              <a:tblGrid>
                <a:gridCol w="4865737">
                  <a:extLst>
                    <a:ext uri="{9D8B030D-6E8A-4147-A177-3AD203B41FA5}">
                      <a16:colId xmlns:a16="http://schemas.microsoft.com/office/drawing/2014/main" xmlns="" val="2473807309"/>
                    </a:ext>
                  </a:extLst>
                </a:gridCol>
              </a:tblGrid>
              <a:tr h="393583">
                <a:tc>
                  <a:txBody>
                    <a:bodyPr/>
                    <a:lstStyle/>
                    <a:p>
                      <a:pPr algn="ctr" rtl="0"/>
                      <a:r>
                        <a:rPr lang="es" sz="8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Alianzas e iniciativas</a:t>
                      </a:r>
                    </a:p>
                  </a:txBody>
                  <a:tcPr anchor="ctr">
                    <a:solidFill>
                      <a:srgbClr val="334155"/>
                    </a:solidFill>
                  </a:tcPr>
                </a:tc>
                <a:extLst>
                  <a:ext uri="{0D108BD9-81ED-4DB2-BD59-A6C34878D82A}">
                    <a16:rowId xmlns:a16="http://schemas.microsoft.com/office/drawing/2014/main" xmlns="" val="3159517954"/>
                  </a:ext>
                </a:extLst>
              </a:tr>
              <a:tr h="5440262">
                <a:tc>
                  <a:txBody>
                    <a:bodyPr/>
                    <a:lstStyle/>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3DE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AAA - American Accounting Association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ACTE - Association for Career and Technical Education</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BPA - Business Professionals of America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City Year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Code HS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Code.org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Communities in Schools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Connect ED/Linked Learning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CYBER.ORG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CyberPatriot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DECA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DiscoverE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FBLA</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FCCLA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FFA</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First Robotics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FIU - Florida International University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HOSA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International Baccalaureate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Junior Achievement</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NABA – National Association for Black Accountants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NACME - National Action Council for Minorities in Engineering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NFTE - Network for Teaching Entrepreneurship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PLTW - Project Lead the Way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ProStart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Road Trip Nation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SIFMA Foundation - The Stock Market Game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SkillsUSA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SREB - South Regional Education Board/High Schools that Work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Talent Development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Teach for America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TEALS - Microsoft Technology Education and Learning Support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TSA</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Teamship (formerly District C)</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Urban Alliance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VEX Robotics </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Otra ______________________</a:t>
                      </a:r>
                    </a:p>
                    <a:p>
                      <a:pPr marL="274320" indent="-274320" algn="l" rtl="0">
                        <a:buFont typeface="Wingdings" panose="05000000000000000000" pitchFamily="2" charset="2"/>
                        <a:buChar char="q"/>
                      </a:pPr>
                      <a:r>
                        <a:rPr lang="es" sz="8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Ninguna de las anteriores </a:t>
                      </a:r>
                    </a:p>
                  </a:txBody>
                  <a:tcPr>
                    <a:solidFill>
                      <a:srgbClr val="F1F5F9"/>
                    </a:solidFill>
                  </a:tcPr>
                </a:tc>
                <a:extLst>
                  <a:ext uri="{0D108BD9-81ED-4DB2-BD59-A6C34878D82A}">
                    <a16:rowId xmlns:a16="http://schemas.microsoft.com/office/drawing/2014/main" xmlns="" val="2400209794"/>
                  </a:ext>
                </a:extLst>
              </a:tr>
            </a:tbl>
          </a:graphicData>
        </a:graphic>
      </p:graphicFrame>
      <p:pic>
        <p:nvPicPr>
          <p:cNvPr id="4" name="Picture 3" descr="Un logo verde y negro&#10;&#10;Descripción generada automáticamente">
            <a:extLst>
              <a:ext uri="{FF2B5EF4-FFF2-40B4-BE49-F238E27FC236}">
                <a16:creationId xmlns:a16="http://schemas.microsoft.com/office/drawing/2014/main" xmlns="" id="{B2762840-A0B1-9CCF-1AC1-3287C2199A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277" y="260732"/>
            <a:ext cx="1280160" cy="586444"/>
          </a:xfrm>
          <a:prstGeom prst="rect">
            <a:avLst/>
          </a:prstGeom>
        </p:spPr>
      </p:pic>
      <p:graphicFrame>
        <p:nvGraphicFramePr>
          <p:cNvPr id="3" name="Table 32">
            <a:extLst>
              <a:ext uri="{FF2B5EF4-FFF2-40B4-BE49-F238E27FC236}">
                <a16:creationId xmlns:a16="http://schemas.microsoft.com/office/drawing/2014/main" xmlns="" id="{8A94D46A-D94C-837D-2866-0E98AB8A22AE}"/>
              </a:ext>
            </a:extLst>
          </p:cNvPr>
          <p:cNvGraphicFramePr>
            <a:graphicFrameLocks noGrp="1"/>
          </p:cNvGraphicFramePr>
          <p:nvPr>
            <p:extLst>
              <p:ext uri="{D42A27DB-BD31-4B8C-83A1-F6EECF244321}">
                <p14:modId xmlns:p14="http://schemas.microsoft.com/office/powerpoint/2010/main" val="3931191098"/>
              </p:ext>
            </p:extLst>
          </p:nvPr>
        </p:nvGraphicFramePr>
        <p:xfrm>
          <a:off x="5372585" y="1160023"/>
          <a:ext cx="4428864" cy="6351645"/>
        </p:xfrm>
        <a:graphic>
          <a:graphicData uri="http://schemas.openxmlformats.org/drawingml/2006/table">
            <a:tbl>
              <a:tblPr firstRow="1" bandRow="1">
                <a:tableStyleId>{073A0DAA-6AF3-43AB-8588-CEC1D06C72B9}</a:tableStyleId>
              </a:tblPr>
              <a:tblGrid>
                <a:gridCol w="4428864">
                  <a:extLst>
                    <a:ext uri="{9D8B030D-6E8A-4147-A177-3AD203B41FA5}">
                      <a16:colId xmlns:a16="http://schemas.microsoft.com/office/drawing/2014/main" xmlns="" val="2473807309"/>
                    </a:ext>
                  </a:extLst>
                </a:gridCol>
              </a:tblGrid>
              <a:tr h="394744">
                <a:tc>
                  <a:txBody>
                    <a:bodyPr/>
                    <a:lstStyle/>
                    <a:p>
                      <a:pPr algn="ctr" rtl="0"/>
                      <a:r>
                        <a:rPr lang="es" sz="800" b="1" i="0" u="none" baseline="0" dirty="0">
                          <a:solidFill>
                            <a:schemeClr val="bg1"/>
                          </a:solidFill>
                          <a:latin typeface="Arial Nova"/>
                          <a:ea typeface="Arial Nova"/>
                          <a:cs typeface="Arial Nova"/>
                        </a:rPr>
                        <a:t>Certificaciones de la industria</a:t>
                      </a:r>
                    </a:p>
                  </a:txBody>
                  <a:tcPr anchor="ctr">
                    <a:solidFill>
                      <a:srgbClr val="334155"/>
                    </a:solidFill>
                  </a:tcPr>
                </a:tc>
                <a:extLst>
                  <a:ext uri="{0D108BD9-81ED-4DB2-BD59-A6C34878D82A}">
                    <a16:rowId xmlns:a16="http://schemas.microsoft.com/office/drawing/2014/main" xmlns="" val="3159517954"/>
                  </a:ext>
                </a:extLst>
              </a:tr>
              <a:tr h="5956901">
                <a:tc>
                  <a:txBody>
                    <a:bodyPr/>
                    <a:lstStyle/>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Adobe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AICPA - Instituto Americano de Contadores Públicos Certificados (</a:t>
                      </a:r>
                      <a:r>
                        <a:rPr lang="es" sz="800" b="0" i="1" u="none" baseline="0" dirty="0">
                          <a:solidFill>
                            <a:schemeClr val="tx1"/>
                          </a:solidFill>
                          <a:latin typeface="Arial Nova"/>
                          <a:ea typeface="Arial Nova"/>
                          <a:cs typeface="Arial Nova"/>
                        </a:rPr>
                        <a:t>American Institute of Certified Public Accountants</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Autodesk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Certificación(es) de Azure (</a:t>
                      </a:r>
                      <a:r>
                        <a:rPr lang="es" sz="800" b="0" i="1" u="none" baseline="0" dirty="0">
                          <a:solidFill>
                            <a:schemeClr val="tx1"/>
                          </a:solidFill>
                          <a:latin typeface="Arial Nova"/>
                          <a:ea typeface="Arial Nova"/>
                          <a:cs typeface="Arial Nova"/>
                        </a:rPr>
                        <a:t>Azure Certification[s]</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BACE - Examen de Acreditación para Asistentes de Biotecnología (</a:t>
                      </a:r>
                      <a:r>
                        <a:rPr lang="es" sz="800" b="0" i="1" u="none" baseline="0" dirty="0">
                          <a:solidFill>
                            <a:schemeClr val="tx1"/>
                          </a:solidFill>
                          <a:latin typeface="Arial Nova"/>
                          <a:ea typeface="Arial Nova"/>
                          <a:cs typeface="Arial Nova"/>
                        </a:rPr>
                        <a:t>Biotechnician Assistant Credentialing Exam</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CDA - Credencial de Asociado en Desarrollo Infantil (</a:t>
                      </a:r>
                      <a:r>
                        <a:rPr lang="es" sz="800" b="0" i="1" u="none" baseline="0" dirty="0">
                          <a:solidFill>
                            <a:schemeClr val="tx1"/>
                          </a:solidFill>
                          <a:latin typeface="Arial Nova"/>
                          <a:ea typeface="Arial Nova"/>
                          <a:cs typeface="Arial Nova"/>
                        </a:rPr>
                        <a:t>Childhood Development Associate®</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CET - Técnico Certificado en Electrocardiograma (</a:t>
                      </a:r>
                      <a:r>
                        <a:rPr lang="es" sz="800" b="0" i="1" u="none" baseline="0" dirty="0">
                          <a:solidFill>
                            <a:schemeClr val="tx1"/>
                          </a:solidFill>
                          <a:latin typeface="Arial Nova"/>
                          <a:ea typeface="Arial Nova"/>
                          <a:cs typeface="Arial Nova"/>
                        </a:rPr>
                        <a:t>Certified EKG Technician</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CHTMP - Profesional Certificado en Gestión de Hotelería y Turismo (</a:t>
                      </a:r>
                      <a:r>
                        <a:rPr lang="es" sz="800" b="0" i="1" u="none" baseline="0" dirty="0">
                          <a:solidFill>
                            <a:schemeClr val="tx1"/>
                          </a:solidFill>
                          <a:latin typeface="Arial Nova"/>
                          <a:ea typeface="Arial Nova"/>
                          <a:cs typeface="Arial Nova"/>
                        </a:rPr>
                        <a:t>Certified Hospitality and Tourism Management Professional</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Certificación(es) de Cisco (</a:t>
                      </a:r>
                      <a:r>
                        <a:rPr lang="es" sz="800" b="0" i="1" u="none" baseline="0" dirty="0">
                          <a:solidFill>
                            <a:schemeClr val="tx1"/>
                          </a:solidFill>
                          <a:latin typeface="Arial Nova"/>
                          <a:ea typeface="Arial Nova"/>
                          <a:cs typeface="Arial Nova"/>
                        </a:rPr>
                        <a:t>Cisco Certification[s]</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CIW - Certificación de Profesional Web Certificado en Internet (</a:t>
                      </a:r>
                      <a:r>
                        <a:rPr lang="es" sz="800" b="0" i="1" u="none" baseline="0" dirty="0">
                          <a:solidFill>
                            <a:schemeClr val="tx1"/>
                          </a:solidFill>
                          <a:latin typeface="Arial Nova"/>
                          <a:ea typeface="Arial Nova"/>
                          <a:cs typeface="Arial Nova"/>
                        </a:rPr>
                        <a:t>Certified Internet Web Professiona</a:t>
                      </a:r>
                      <a:r>
                        <a:rPr lang="es" sz="800" b="0" i="0" u="none" baseline="0" dirty="0">
                          <a:solidFill>
                            <a:schemeClr val="tx1"/>
                          </a:solidFill>
                          <a:latin typeface="Arial Nova"/>
                          <a:ea typeface="Arial Nova"/>
                          <a:cs typeface="Arial Nova"/>
                        </a:rPr>
                        <a:t>l)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CMAA - Asistente Administrativo Médico Certificado (</a:t>
                      </a:r>
                      <a:r>
                        <a:rPr lang="es" sz="800" b="0" i="1" u="none" baseline="0" dirty="0">
                          <a:solidFill>
                            <a:schemeClr val="tx1"/>
                          </a:solidFill>
                          <a:latin typeface="Arial Nova"/>
                          <a:ea typeface="Arial Nova"/>
                          <a:cs typeface="Arial Nova"/>
                        </a:rPr>
                        <a:t>Certified Medical Administrative Assistant</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CNA - Asistente de Enfermería Certificado (</a:t>
                      </a:r>
                      <a:r>
                        <a:rPr lang="es" sz="800" b="0" i="1" u="none" baseline="0" dirty="0">
                          <a:solidFill>
                            <a:schemeClr val="tx1"/>
                          </a:solidFill>
                          <a:latin typeface="Arial Nova"/>
                          <a:ea typeface="Arial Nova"/>
                          <a:cs typeface="Arial Nova"/>
                        </a:rPr>
                        <a:t>Certified Nursing Assistant</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CompTIA - Asociación de la Industria de Tecnología de Computación (</a:t>
                      </a:r>
                      <a:r>
                        <a:rPr lang="es" sz="800" b="0" i="1" u="none" baseline="0" dirty="0">
                          <a:solidFill>
                            <a:schemeClr val="tx1"/>
                          </a:solidFill>
                          <a:latin typeface="Arial Nova"/>
                          <a:ea typeface="Arial Nova"/>
                          <a:cs typeface="Arial Nova"/>
                        </a:rPr>
                        <a:t>The Computing Technology Industry Association</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CPCT - Técnico Certificado en Atención al Paciente (</a:t>
                      </a:r>
                      <a:r>
                        <a:rPr lang="es" sz="800" b="0" i="1" u="none" baseline="0" dirty="0">
                          <a:solidFill>
                            <a:schemeClr val="tx1"/>
                          </a:solidFill>
                          <a:latin typeface="Arial Nova"/>
                          <a:ea typeface="Arial Nova"/>
                          <a:cs typeface="Arial Nova"/>
                        </a:rPr>
                        <a:t>Certified Patient Care Technician</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CPhT - Técnico de Farmacia Certificado (</a:t>
                      </a:r>
                      <a:r>
                        <a:rPr lang="es" sz="800" b="0" i="1" u="none" baseline="0" dirty="0">
                          <a:solidFill>
                            <a:schemeClr val="tx1"/>
                          </a:solidFill>
                          <a:latin typeface="Arial Nova"/>
                          <a:ea typeface="Arial Nova"/>
                          <a:cs typeface="Arial Nova"/>
                        </a:rPr>
                        <a:t>Certified Pharmacy Technician</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RCP / Primeros Auxilios (</a:t>
                      </a:r>
                      <a:r>
                        <a:rPr lang="es" sz="800" b="0" i="1" u="none" baseline="0" dirty="0">
                          <a:solidFill>
                            <a:schemeClr val="tx1"/>
                          </a:solidFill>
                          <a:latin typeface="Arial Nova"/>
                          <a:ea typeface="Arial Nova"/>
                          <a:cs typeface="Arial Nova"/>
                        </a:rPr>
                        <a:t>CPR/First Aid</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CSB - Habilidades de Comunicación para Negocios (</a:t>
                      </a:r>
                      <a:r>
                        <a:rPr lang="es" sz="800" b="0" i="1" u="none" baseline="0" dirty="0">
                          <a:solidFill>
                            <a:schemeClr val="tx1"/>
                          </a:solidFill>
                          <a:latin typeface="Arial Nova"/>
                          <a:ea typeface="Arial Nova"/>
                          <a:cs typeface="Arial Nova"/>
                        </a:rPr>
                        <a:t>Communication Skills for Business</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CVA - Asistente Veterinario Certificado (</a:t>
                      </a:r>
                      <a:r>
                        <a:rPr lang="es" sz="800" b="0" i="1" u="none" baseline="0" dirty="0">
                          <a:solidFill>
                            <a:schemeClr val="tx1"/>
                          </a:solidFill>
                          <a:latin typeface="Arial Nova"/>
                          <a:ea typeface="Arial Nova"/>
                          <a:cs typeface="Arial Nova"/>
                        </a:rPr>
                        <a:t>Certified Veterinary Assistant</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ESB - Emprendimiento y Pequeñas Empresas (</a:t>
                      </a:r>
                      <a:r>
                        <a:rPr lang="es" sz="800" b="0" i="1" u="none" baseline="0" dirty="0">
                          <a:solidFill>
                            <a:schemeClr val="tx1"/>
                          </a:solidFill>
                          <a:latin typeface="Arial Nova"/>
                          <a:ea typeface="Arial Nova"/>
                          <a:cs typeface="Arial Nova"/>
                        </a:rPr>
                        <a:t>Entrepreneurship &amp; Small Business</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Certificado(s) Profesional(es) de Google (</a:t>
                      </a:r>
                      <a:r>
                        <a:rPr lang="es" sz="800" b="0" i="1" u="none" baseline="0" dirty="0">
                          <a:solidFill>
                            <a:schemeClr val="tx1"/>
                          </a:solidFill>
                          <a:latin typeface="Arial Nova"/>
                          <a:ea typeface="Arial Nova"/>
                          <a:cs typeface="Arial Nova"/>
                        </a:rPr>
                        <a:t>Google Career Certificate[s]</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Intuit QuickBooks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ITS - Especialista en Tecnología de la Información (</a:t>
                      </a:r>
                      <a:r>
                        <a:rPr lang="es" sz="800" b="0" i="1" u="none" baseline="0" dirty="0">
                          <a:solidFill>
                            <a:schemeClr val="tx1"/>
                          </a:solidFill>
                          <a:latin typeface="Arial Nova"/>
                          <a:ea typeface="Arial Nova"/>
                          <a:cs typeface="Arial Nova"/>
                        </a:rPr>
                        <a:t>Information Technology Specialist</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MOS - Especialista en Microsoft Office (</a:t>
                      </a:r>
                      <a:r>
                        <a:rPr lang="es" sz="800" b="0" i="1" u="none" baseline="0" dirty="0">
                          <a:solidFill>
                            <a:schemeClr val="tx1"/>
                          </a:solidFill>
                          <a:latin typeface="Arial Nova"/>
                          <a:ea typeface="Arial Nova"/>
                          <a:cs typeface="Arial Nova"/>
                        </a:rPr>
                        <a:t>Microsoft Office Specialist</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MTA - Asociado en Tecnología de Microsoft (</a:t>
                      </a:r>
                      <a:r>
                        <a:rPr lang="es" sz="800" b="0" i="1" u="none" baseline="0" dirty="0">
                          <a:solidFill>
                            <a:schemeClr val="tx1"/>
                          </a:solidFill>
                          <a:latin typeface="Arial Nova"/>
                          <a:ea typeface="Arial Nova"/>
                          <a:cs typeface="Arial Nova"/>
                        </a:rPr>
                        <a:t>Microsoft Technology Associate</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OSHA - Administración de Seguridad y Salud Ocupacional (</a:t>
                      </a:r>
                      <a:r>
                        <a:rPr lang="es" sz="800" b="0" i="1" u="none" baseline="0" dirty="0">
                          <a:solidFill>
                            <a:schemeClr val="tx1"/>
                          </a:solidFill>
                          <a:latin typeface="Arial Nova"/>
                          <a:ea typeface="Arial Nova"/>
                          <a:cs typeface="Arial Nova"/>
                        </a:rPr>
                        <a:t>Occupational Safety and Health Administration</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PLTW - Project Lead the Way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PMI - Instituto de Gestión de Proyectos (</a:t>
                      </a:r>
                      <a:r>
                        <a:rPr lang="es" sz="800" b="0" i="1" u="none" baseline="0" dirty="0">
                          <a:solidFill>
                            <a:schemeClr val="tx1"/>
                          </a:solidFill>
                          <a:latin typeface="Arial Nova"/>
                          <a:ea typeface="Arial Nova"/>
                          <a:cs typeface="Arial Nova"/>
                        </a:rPr>
                        <a:t>Project Management Institute</a:t>
                      </a:r>
                      <a:r>
                        <a:rPr lang="es" sz="800" b="0" i="0" u="none" baseline="0" dirty="0">
                          <a:solidFill>
                            <a:schemeClr val="tx1"/>
                          </a:solidFill>
                          <a:latin typeface="Arial Nova"/>
                          <a:ea typeface="Arial Nova"/>
                          <a:cs typeface="Arial Nova"/>
                        </a:rPr>
                        <a:t>)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Serv Safe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Six Sigma</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STOP THE BLEED® (Control de Hemorragias de Emergencia) </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YouScience</a:t>
                      </a:r>
                      <a:endParaRPr lang="es" sz="800" b="0" dirty="0">
                        <a:solidFill>
                          <a:schemeClr val="tx1"/>
                        </a:solidFill>
                        <a:latin typeface="Arial Nova"/>
                      </a:endParaRP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Otra ______________________</a:t>
                      </a:r>
                    </a:p>
                    <a:p>
                      <a:pPr marL="274320" indent="-274320" algn="l" rtl="0">
                        <a:buFont typeface="Wingdings" panose="05000000000000000000" pitchFamily="2" charset="2"/>
                        <a:buChar char="q"/>
                      </a:pPr>
                      <a:r>
                        <a:rPr lang="es" sz="800" b="0" i="0" u="none" baseline="0" dirty="0">
                          <a:solidFill>
                            <a:schemeClr val="tx1"/>
                          </a:solidFill>
                          <a:latin typeface="Arial Nova"/>
                          <a:ea typeface="Arial Nova"/>
                          <a:cs typeface="Arial Nova"/>
                        </a:rPr>
                        <a:t>Ninguna de las anteriores </a:t>
                      </a:r>
                    </a:p>
                    <a:p>
                      <a:pPr marL="0" indent="0" algn="l" rtl="0">
                        <a:buFont typeface="Wingdings" panose="05000000000000000000" pitchFamily="2" charset="2"/>
                        <a:buNone/>
                      </a:pPr>
                      <a:endParaRPr lang="es" sz="800" b="0" dirty="0">
                        <a:solidFill>
                          <a:schemeClr val="tx1"/>
                        </a:solidFill>
                        <a:latin typeface="Arial Nova"/>
                      </a:endParaRPr>
                    </a:p>
                    <a:p>
                      <a:pPr marL="0" indent="0" algn="l" rtl="0">
                        <a:buFont typeface="Wingdings" panose="05000000000000000000" pitchFamily="2" charset="2"/>
                        <a:buNone/>
                      </a:pPr>
                      <a:endParaRPr lang="es" sz="800" b="0" dirty="0">
                        <a:solidFill>
                          <a:schemeClr val="tx1"/>
                        </a:solidFill>
                        <a:latin typeface="Arial Nova"/>
                      </a:endParaRPr>
                    </a:p>
                  </a:txBody>
                  <a:tcPr>
                    <a:solidFill>
                      <a:srgbClr val="F1F5F9"/>
                    </a:solidFill>
                  </a:tcPr>
                </a:tc>
                <a:extLst>
                  <a:ext uri="{0D108BD9-81ED-4DB2-BD59-A6C34878D82A}">
                    <a16:rowId xmlns:a16="http://schemas.microsoft.com/office/drawing/2014/main" xmlns="" val="2400209794"/>
                  </a:ext>
                </a:extLst>
              </a:tr>
            </a:tbl>
          </a:graphicData>
        </a:graphic>
      </p:graphicFrame>
    </p:spTree>
    <p:extLst>
      <p:ext uri="{BB962C8B-B14F-4D97-AF65-F5344CB8AC3E}">
        <p14:creationId xmlns:p14="http://schemas.microsoft.com/office/powerpoint/2010/main" val="343109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CE07CB3F-6BD4-4141-8671-BEAD044D5027}"/>
              </a:ext>
            </a:extLst>
          </p:cNvPr>
          <p:cNvSpPr txBox="1"/>
          <p:nvPr/>
        </p:nvSpPr>
        <p:spPr>
          <a:xfrm>
            <a:off x="435836" y="362982"/>
            <a:ext cx="8186872" cy="338554"/>
          </a:xfrm>
          <a:prstGeom prst="rect">
            <a:avLst/>
          </a:prstGeom>
          <a:noFill/>
        </p:spPr>
        <p:txBody>
          <a:bodyPr wrap="square" rtlCol="0">
            <a:spAutoFit/>
          </a:bodyPr>
          <a:lstStyle/>
          <a:p>
            <a:pPr algn="l" rtl="0"/>
            <a:r>
              <a:rPr lang="es" sz="1600" b="0"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Formulario 8: </a:t>
            </a:r>
            <a:r>
              <a:rPr lang="es" sz="1600" b="1"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Aprendizaje basado en el trabajo</a:t>
            </a:r>
            <a:endParaRPr lang="es" sz="1600" dirty="0">
              <a:solidFill>
                <a:srgbClr val="334155"/>
              </a:solidFill>
            </a:endParaRPr>
          </a:p>
        </p:txBody>
      </p:sp>
      <p:cxnSp>
        <p:nvCxnSpPr>
          <p:cNvPr id="11" name="Straight Connector 10">
            <a:extLst>
              <a:ext uri="{FF2B5EF4-FFF2-40B4-BE49-F238E27FC236}">
                <a16:creationId xmlns:a16="http://schemas.microsoft.com/office/drawing/2014/main" xmlns="" id="{70D0181A-DDFD-484F-8F26-C3997CE43D69}"/>
              </a:ext>
            </a:extLst>
          </p:cNvPr>
          <p:cNvCxnSpPr/>
          <p:nvPr/>
        </p:nvCxnSpPr>
        <p:spPr>
          <a:xfrm>
            <a:off x="435836" y="709301"/>
            <a:ext cx="7930497" cy="0"/>
          </a:xfrm>
          <a:prstGeom prst="line">
            <a:avLst/>
          </a:prstGeom>
          <a:ln>
            <a:solidFill>
              <a:srgbClr val="006A4F"/>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xmlns="" id="{D3223EC5-65E2-4872-A858-43D378014FC6}"/>
              </a:ext>
            </a:extLst>
          </p:cNvPr>
          <p:cNvSpPr txBox="1"/>
          <p:nvPr/>
        </p:nvSpPr>
        <p:spPr>
          <a:xfrm>
            <a:off x="435836" y="822905"/>
            <a:ext cx="9209970" cy="861774"/>
          </a:xfrm>
          <a:prstGeom prst="rect">
            <a:avLst/>
          </a:prstGeom>
          <a:noFill/>
        </p:spPr>
        <p:txBody>
          <a:bodyPr wrap="square" rtlCol="0">
            <a:spAutoFit/>
          </a:bodyPr>
          <a:lstStyle/>
          <a:p>
            <a:pPr algn="l" rtl="0"/>
            <a:r>
              <a:rPr lang="es" sz="1000" b="0" i="0" u="none" baseline="0" dirty="0">
                <a:latin typeface="Tahoma" panose="020B0604030504040204" pitchFamily="34" charset="0"/>
                <a:ea typeface="Tahoma" panose="020B0604030504040204" pitchFamily="34" charset="0"/>
                <a:cs typeface="Tahoma" panose="020B0604030504040204" pitchFamily="34" charset="0"/>
              </a:rPr>
              <a:t>Verifique las actividades de Aprendizaje Basado en el Trabajo (WBL) de la academia correspondientes a los últimos dos años escolares en el WBL Tracker, responda las preguntas sobre las herramientas de WBL de NAF y confirme al final de la página.</a:t>
            </a:r>
          </a:p>
          <a:p>
            <a:endParaRPr lang="es" sz="1000" dirty="0">
              <a:latin typeface="Tahoma" panose="020B0604030504040204" pitchFamily="34" charset="0"/>
              <a:ea typeface="Tahoma" panose="020B0604030504040204" pitchFamily="34" charset="0"/>
              <a:cs typeface="Tahoma" panose="020B0604030504040204" pitchFamily="34" charset="0"/>
            </a:endParaRPr>
          </a:p>
          <a:p>
            <a:pPr algn="l" rtl="0"/>
            <a:r>
              <a:rPr lang="es" sz="1000" dirty="0">
                <a:latin typeface="Tahoma" panose="020B0604030504040204" pitchFamily="34" charset="0"/>
                <a:ea typeface="Tahoma" panose="020B0604030504040204" pitchFamily="34" charset="0"/>
                <a:cs typeface="Tahoma" panose="020B0604030504040204" pitchFamily="34" charset="0"/>
              </a:rPr>
              <a:t/>
            </a:r>
            <a:br>
              <a:rPr lang="es" sz="1000" dirty="0">
                <a:latin typeface="Tahoma" panose="020B0604030504040204" pitchFamily="34" charset="0"/>
                <a:ea typeface="Tahoma" panose="020B0604030504040204" pitchFamily="34" charset="0"/>
                <a:cs typeface="Tahoma" panose="020B0604030504040204" pitchFamily="34" charset="0"/>
              </a:rPr>
            </a:br>
            <a:endParaRPr lang="es" sz="1000" dirty="0">
              <a:latin typeface="Tahoma" panose="020B0604030504040204" pitchFamily="34" charset="0"/>
              <a:ea typeface="Tahoma" panose="020B0604030504040204" pitchFamily="34" charset="0"/>
              <a:cs typeface="Tahoma" panose="020B0604030504040204" pitchFamily="34" charset="0"/>
            </a:endParaRPr>
          </a:p>
        </p:txBody>
      </p:sp>
      <p:pic>
        <p:nvPicPr>
          <p:cNvPr id="6" name="Picture 5" descr="Un logo verde y negro&#10;&#10;Descripción generada automáticamente">
            <a:extLst>
              <a:ext uri="{FF2B5EF4-FFF2-40B4-BE49-F238E27FC236}">
                <a16:creationId xmlns:a16="http://schemas.microsoft.com/office/drawing/2014/main" xmlns="" id="{25782FFA-2727-20F0-6B4A-3038D88D02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277" y="260732"/>
            <a:ext cx="1280160" cy="586444"/>
          </a:xfrm>
          <a:prstGeom prst="rect">
            <a:avLst/>
          </a:prstGeom>
        </p:spPr>
      </p:pic>
      <p:grpSp>
        <p:nvGrpSpPr>
          <p:cNvPr id="12" name="Group 11">
            <a:extLst>
              <a:ext uri="{FF2B5EF4-FFF2-40B4-BE49-F238E27FC236}">
                <a16:creationId xmlns:a16="http://schemas.microsoft.com/office/drawing/2014/main" xmlns="" id="{AB35E790-C138-8753-9442-2DAE533D0268}"/>
              </a:ext>
            </a:extLst>
          </p:cNvPr>
          <p:cNvGrpSpPr/>
          <p:nvPr/>
        </p:nvGrpSpPr>
        <p:grpSpPr>
          <a:xfrm>
            <a:off x="550728" y="3781292"/>
            <a:ext cx="9071835" cy="3606354"/>
            <a:chOff x="412594" y="1522025"/>
            <a:chExt cx="9487114" cy="4054193"/>
          </a:xfrm>
        </p:grpSpPr>
        <p:pic>
          <p:nvPicPr>
            <p:cNvPr id="7" name="Picture 6">
              <a:extLst>
                <a:ext uri="{FF2B5EF4-FFF2-40B4-BE49-F238E27FC236}">
                  <a16:creationId xmlns:a16="http://schemas.microsoft.com/office/drawing/2014/main" xmlns="" id="{CA04504C-A50A-E4D6-BD95-DA914CB7ED35}"/>
                </a:ext>
              </a:extLst>
            </p:cNvPr>
            <p:cNvPicPr>
              <a:picLocks noChangeAspect="1"/>
            </p:cNvPicPr>
            <p:nvPr/>
          </p:nvPicPr>
          <p:blipFill>
            <a:blip r:embed="rId4"/>
            <a:srcRect r="49697"/>
            <a:stretch>
              <a:fillRect/>
            </a:stretch>
          </p:blipFill>
          <p:spPr>
            <a:xfrm>
              <a:off x="412594" y="1522027"/>
              <a:ext cx="4757283" cy="4054191"/>
            </a:xfrm>
            <a:prstGeom prst="rect">
              <a:avLst/>
            </a:prstGeom>
          </p:spPr>
        </p:pic>
        <p:pic>
          <p:nvPicPr>
            <p:cNvPr id="8" name="Picture 7">
              <a:extLst>
                <a:ext uri="{FF2B5EF4-FFF2-40B4-BE49-F238E27FC236}">
                  <a16:creationId xmlns:a16="http://schemas.microsoft.com/office/drawing/2014/main" xmlns="" id="{398F3E53-9212-94A4-BB1D-19642F33210A}"/>
                </a:ext>
              </a:extLst>
            </p:cNvPr>
            <p:cNvPicPr>
              <a:picLocks noChangeAspect="1"/>
            </p:cNvPicPr>
            <p:nvPr/>
          </p:nvPicPr>
          <p:blipFill>
            <a:blip r:embed="rId4"/>
            <a:srcRect l="49380" t="-1" r="607" b="87004"/>
            <a:stretch>
              <a:fillRect/>
            </a:stretch>
          </p:blipFill>
          <p:spPr>
            <a:xfrm>
              <a:off x="5169877" y="1522025"/>
              <a:ext cx="4729831" cy="526908"/>
            </a:xfrm>
            <a:prstGeom prst="rect">
              <a:avLst/>
            </a:prstGeom>
          </p:spPr>
        </p:pic>
        <p:pic>
          <p:nvPicPr>
            <p:cNvPr id="10" name="Picture 9">
              <a:extLst>
                <a:ext uri="{FF2B5EF4-FFF2-40B4-BE49-F238E27FC236}">
                  <a16:creationId xmlns:a16="http://schemas.microsoft.com/office/drawing/2014/main" xmlns="" id="{89A2C4A4-3FF8-6EFC-68FC-BC50CD98F889}"/>
                </a:ext>
              </a:extLst>
            </p:cNvPr>
            <p:cNvPicPr>
              <a:picLocks noChangeAspect="1"/>
            </p:cNvPicPr>
            <p:nvPr/>
          </p:nvPicPr>
          <p:blipFill>
            <a:blip r:embed="rId4"/>
            <a:srcRect l="40" t="10431" r="49658" b="-279"/>
            <a:stretch>
              <a:fillRect/>
            </a:stretch>
          </p:blipFill>
          <p:spPr>
            <a:xfrm>
              <a:off x="5142425" y="1933602"/>
              <a:ext cx="4757283" cy="3642616"/>
            </a:xfrm>
            <a:prstGeom prst="rect">
              <a:avLst/>
            </a:prstGeom>
          </p:spPr>
        </p:pic>
      </p:grpSp>
      <p:sp>
        <p:nvSpPr>
          <p:cNvPr id="4" name="TextBox 3">
            <a:extLst>
              <a:ext uri="{FF2B5EF4-FFF2-40B4-BE49-F238E27FC236}">
                <a16:creationId xmlns:a16="http://schemas.microsoft.com/office/drawing/2014/main" xmlns="" id="{AD1BA8D0-53EA-F05F-65F7-08829AA308E7}"/>
              </a:ext>
            </a:extLst>
          </p:cNvPr>
          <p:cNvSpPr txBox="1"/>
          <p:nvPr/>
        </p:nvSpPr>
        <p:spPr>
          <a:xfrm>
            <a:off x="434026" y="1413925"/>
            <a:ext cx="9071835" cy="246221"/>
          </a:xfrm>
          <a:prstGeom prst="rect">
            <a:avLst/>
          </a:prstGeom>
          <a:noFill/>
        </p:spPr>
        <p:txBody>
          <a:bodyPr wrap="square">
            <a:spAutoFit/>
          </a:bodyPr>
          <a:lstStyle/>
          <a:p>
            <a:pPr algn="l" rtl="0"/>
            <a:r>
              <a:rPr lang="es" sz="1000" b="0" i="0" u="none" baseline="0" dirty="0">
                <a:solidFill>
                  <a:srgbClr val="000000"/>
                </a:solidFill>
                <a:effectLst/>
                <a:latin typeface="Tahoma" panose="020B0604030504040204" pitchFamily="34" charset="0"/>
                <a:ea typeface="Tahoma" panose="020B0604030504040204" pitchFamily="34" charset="0"/>
                <a:cs typeface="Tahoma" panose="020B0604030504040204" pitchFamily="34" charset="0"/>
              </a:rPr>
              <a:t>¿Qué tan familiarizada está su academia con las siguientes herramientas utilizadas para rastrear, informar y respaldar las actividades de WBL? </a:t>
            </a:r>
            <a:endParaRPr lang="es" sz="10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7" name="Table 16">
            <a:extLst>
              <a:ext uri="{FF2B5EF4-FFF2-40B4-BE49-F238E27FC236}">
                <a16:creationId xmlns:a16="http://schemas.microsoft.com/office/drawing/2014/main" xmlns="" id="{C471D9FD-B1E1-D056-A9F2-3DE79E6F21DA}"/>
              </a:ext>
            </a:extLst>
          </p:cNvPr>
          <p:cNvGraphicFramePr>
            <a:graphicFrameLocks noGrp="1"/>
          </p:cNvGraphicFramePr>
          <p:nvPr>
            <p:extLst>
              <p:ext uri="{D42A27DB-BD31-4B8C-83A1-F6EECF244321}">
                <p14:modId xmlns:p14="http://schemas.microsoft.com/office/powerpoint/2010/main" val="2319099387"/>
              </p:ext>
            </p:extLst>
          </p:nvPr>
        </p:nvGraphicFramePr>
        <p:xfrm>
          <a:off x="550730" y="1772160"/>
          <a:ext cx="9071834" cy="2031875"/>
        </p:xfrm>
        <a:graphic>
          <a:graphicData uri="http://schemas.openxmlformats.org/drawingml/2006/table">
            <a:tbl>
              <a:tblPr firstRow="1" bandRow="1">
                <a:tableStyleId>{073A0DAA-6AF3-43AB-8588-CEC1D06C72B9}</a:tableStyleId>
              </a:tblPr>
              <a:tblGrid>
                <a:gridCol w="2794271">
                  <a:extLst>
                    <a:ext uri="{9D8B030D-6E8A-4147-A177-3AD203B41FA5}">
                      <a16:colId xmlns:a16="http://schemas.microsoft.com/office/drawing/2014/main" xmlns="" val="1281356165"/>
                    </a:ext>
                  </a:extLst>
                </a:gridCol>
                <a:gridCol w="6277563">
                  <a:extLst>
                    <a:ext uri="{9D8B030D-6E8A-4147-A177-3AD203B41FA5}">
                      <a16:colId xmlns:a16="http://schemas.microsoft.com/office/drawing/2014/main" xmlns="" val="1477720474"/>
                    </a:ext>
                  </a:extLst>
                </a:gridCol>
              </a:tblGrid>
              <a:tr h="319915">
                <a:tc>
                  <a:txBody>
                    <a:bodyPr/>
                    <a:lstStyle/>
                    <a:p>
                      <a:pPr algn="l" rtl="0"/>
                      <a:r>
                        <a:rPr lang="es" sz="12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Herramienta de NAF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ctr" rtl="0"/>
                      <a:r>
                        <a:rPr lang="es" sz="12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Opciones de selección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extLst>
                  <a:ext uri="{0D108BD9-81ED-4DB2-BD59-A6C34878D82A}">
                    <a16:rowId xmlns:a16="http://schemas.microsoft.com/office/drawing/2014/main" xmlns="" val="3159517954"/>
                  </a:ext>
                </a:extLst>
              </a:tr>
              <a:tr h="370840">
                <a:tc>
                  <a:txBody>
                    <a:bodyPr/>
                    <a:lstStyle/>
                    <a:p>
                      <a:pPr algn="l" rtl="0" fontAlgn="base">
                        <a:lnSpc>
                          <a:spcPts val="1350"/>
                        </a:lnSpc>
                        <a:buNone/>
                      </a:pPr>
                      <a:r>
                        <a:rPr lang="es" sz="1400" b="0" i="0" u="sng" strike="noStrike" baseline="0">
                          <a:solidFill>
                            <a:srgbClr val="467886"/>
                          </a:solidFill>
                          <a:effectLst/>
                          <a:latin typeface="Arial Nova" panose="020B0504020202020204" pitchFamily="34" charset="0"/>
                          <a:ea typeface="Arial Nova" panose="020B0504020202020204" pitchFamily="34" charset="0"/>
                          <a:cs typeface="Arial Nova" panose="020B0504020202020204" pitchFamily="34" charset="0"/>
                          <a:hlinkClick r:id="rId5"/>
                        </a:rPr>
                        <a:t>Herramienta de seguimiento de la participación de WBL</a:t>
                      </a:r>
                      <a:r>
                        <a:rPr lang="es" sz="1400" b="0" i="0" u="none" baseline="0">
                          <a:effectLst/>
                          <a:latin typeface="Arial Nova" panose="020B0504020202020204" pitchFamily="34" charset="0"/>
                          <a:ea typeface="Arial Nova" panose="020B0504020202020204" pitchFamily="34" charset="0"/>
                          <a:cs typeface="Arial Nova" panose="020B0504020202020204" pitchFamily="34"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rowSpan="4">
                  <a:txBody>
                    <a:bodyPr/>
                    <a:lstStyle/>
                    <a:p>
                      <a:pPr marL="342900" indent="-342900" algn="l" rtl="0">
                        <a:buFont typeface="+mj-lt"/>
                        <a:buAutoNum type="arabicPeriod"/>
                      </a:pPr>
                      <a:r>
                        <a:rPr lang="es" sz="1400" b="0" i="0" u="none" baseline="0">
                          <a:effectLst/>
                          <a:latin typeface="Arial Nova" panose="020B0504020202020204" pitchFamily="34" charset="0"/>
                          <a:ea typeface="Arial Nova" panose="020B0504020202020204" pitchFamily="34" charset="0"/>
                          <a:cs typeface="Arial Nova" panose="020B0504020202020204" pitchFamily="34" charset="0"/>
                        </a:rPr>
                        <a:t>Actualmente utilizamos esta herramienta. </a:t>
                      </a:r>
                      <a:endParaRPr lang="es" sz="1400" i="0" dirty="0">
                        <a:latin typeface="Arial Nova" panose="020B0504020202020204" pitchFamily="34" charset="0"/>
                      </a:endParaRPr>
                    </a:p>
                    <a:p>
                      <a:pPr marL="342900" indent="-342900" algn="l" rtl="0">
                        <a:buFont typeface="+mj-lt"/>
                        <a:buAutoNum type="arabicPeriod"/>
                      </a:pPr>
                      <a:r>
                        <a:rPr lang="es" sz="1400" b="0" i="0" u="none" baseline="0">
                          <a:effectLst/>
                          <a:latin typeface="Arial Nova" panose="020B0504020202020204" pitchFamily="34" charset="0"/>
                          <a:ea typeface="Arial Nova" panose="020B0504020202020204" pitchFamily="34" charset="0"/>
                          <a:cs typeface="Arial Nova" panose="020B0504020202020204" pitchFamily="34" charset="0"/>
                        </a:rPr>
                        <a:t>La conocemos y planeamos utilizarla. </a:t>
                      </a:r>
                      <a:endParaRPr lang="es" sz="1400" i="0" dirty="0">
                        <a:latin typeface="Arial Nova" panose="020B0504020202020204" pitchFamily="34" charset="0"/>
                      </a:endParaRPr>
                    </a:p>
                    <a:p>
                      <a:pPr marL="342900" indent="-342900" algn="l" rtl="0">
                        <a:buFont typeface="+mj-lt"/>
                        <a:buAutoNum type="arabicPeriod"/>
                      </a:pPr>
                      <a:r>
                        <a:rPr lang="es" sz="1400" b="0" i="0" u="none" baseline="0">
                          <a:effectLst/>
                          <a:latin typeface="Arial Nova" panose="020B0504020202020204" pitchFamily="34" charset="0"/>
                          <a:ea typeface="Arial Nova" panose="020B0504020202020204" pitchFamily="34" charset="0"/>
                          <a:cs typeface="Arial Nova" panose="020B0504020202020204" pitchFamily="34" charset="0"/>
                        </a:rPr>
                        <a:t>La conocemos y pero no planeamos utilizarla. </a:t>
                      </a:r>
                      <a:endParaRPr lang="es" sz="1400" i="0" dirty="0">
                        <a:latin typeface="Arial Nova" panose="020B0504020202020204" pitchFamily="34" charset="0"/>
                      </a:endParaRPr>
                    </a:p>
                    <a:p>
                      <a:pPr marL="342900" indent="-342900" algn="l" rtl="0">
                        <a:buFont typeface="+mj-lt"/>
                        <a:buAutoNum type="arabicPeriod"/>
                      </a:pPr>
                      <a:r>
                        <a:rPr lang="es" sz="1400" b="0" i="0" u="none" baseline="0">
                          <a:effectLst/>
                          <a:latin typeface="Arial Nova" panose="020B0504020202020204" pitchFamily="34" charset="0"/>
                          <a:ea typeface="Arial Nova" panose="020B0504020202020204" pitchFamily="34" charset="0"/>
                          <a:cs typeface="Arial Nova" panose="020B0504020202020204" pitchFamily="34" charset="0"/>
                        </a:rPr>
                        <a:t>No estamos familiarizados con ella pero nos gustaría recibir más información o apoyo.</a:t>
                      </a:r>
                    </a:p>
                    <a:p>
                      <a:pPr marL="342900" indent="-342900" algn="l" rtl="0">
                        <a:buFont typeface="+mj-lt"/>
                        <a:buAutoNum type="arabicPeriod"/>
                      </a:pPr>
                      <a:r>
                        <a:rPr lang="es" sz="1400" b="0" i="0" u="none" baseline="0">
                          <a:effectLst/>
                          <a:latin typeface="Arial Nova" panose="020B0504020202020204" pitchFamily="34" charset="0"/>
                          <a:ea typeface="Arial Nova" panose="020B0504020202020204" pitchFamily="34" charset="0"/>
                          <a:cs typeface="Arial Nova" panose="020B0504020202020204" pitchFamily="34" charset="0"/>
                        </a:rPr>
                        <a:t>No estamos familiarizados con ella y no planeamos utilizarla.</a:t>
                      </a:r>
                      <a:endParaRPr lang="es" sz="14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370840">
                <a:tc>
                  <a:txBody>
                    <a:bodyPr/>
                    <a:lstStyle/>
                    <a:p>
                      <a:pPr algn="l" rtl="0" fontAlgn="base">
                        <a:lnSpc>
                          <a:spcPts val="1350"/>
                        </a:lnSpc>
                        <a:buNone/>
                      </a:pPr>
                      <a:r>
                        <a:rPr lang="es" sz="1400" b="0" i="0" u="sng" strike="noStrike" baseline="0">
                          <a:solidFill>
                            <a:srgbClr val="467886"/>
                          </a:solidFill>
                          <a:effectLst/>
                          <a:latin typeface="Arial Nova" panose="020B0504020202020204" pitchFamily="34" charset="0"/>
                          <a:ea typeface="Arial Nova" panose="020B0504020202020204" pitchFamily="34" charset="0"/>
                          <a:cs typeface="Arial Nova" panose="020B0504020202020204" pitchFamily="34" charset="0"/>
                          <a:hlinkClick r:id="rId6"/>
                        </a:rPr>
                        <a:t>Formularios de Reflexión de WBL</a:t>
                      </a:r>
                      <a:r>
                        <a:rPr lang="es" sz="1400" b="0" i="0" u="none" baseline="0">
                          <a:effectLst/>
                          <a:latin typeface="Arial Nova" panose="020B0504020202020204" pitchFamily="34" charset="0"/>
                          <a:ea typeface="Arial Nova" panose="020B0504020202020204" pitchFamily="34" charset="0"/>
                          <a:cs typeface="Arial Nova" panose="020B0504020202020204" pitchFamily="34"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vMerge="1">
                  <a:txBody>
                    <a:bodyPr/>
                    <a:lstStyle/>
                    <a:p>
                      <a:pPr algn="ctr"/>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370840">
                <a:tc>
                  <a:txBody>
                    <a:bodyPr/>
                    <a:lstStyle/>
                    <a:p>
                      <a:pPr algn="l" rtl="0" fontAlgn="base">
                        <a:lnSpc>
                          <a:spcPts val="1350"/>
                        </a:lnSpc>
                        <a:buNone/>
                      </a:pPr>
                      <a:r>
                        <a:rPr lang="es" sz="1400" b="0" i="0" u="sng" strike="noStrike" baseline="0">
                          <a:solidFill>
                            <a:srgbClr val="467886"/>
                          </a:solidFill>
                          <a:effectLst/>
                          <a:latin typeface="Arial Nova" panose="020B0504020202020204" pitchFamily="34" charset="0"/>
                          <a:ea typeface="Arial Nova" panose="020B0504020202020204" pitchFamily="34" charset="0"/>
                          <a:cs typeface="Arial Nova" panose="020B0504020202020204" pitchFamily="34" charset="0"/>
                          <a:hlinkClick r:id="rId7"/>
                        </a:rPr>
                        <a:t>Encuesta de Retroalimentación de Habilidades de WBL</a:t>
                      </a:r>
                      <a:r>
                        <a:rPr lang="es" sz="1400" b="0" i="0" u="none" baseline="0">
                          <a:effectLst/>
                          <a:latin typeface="Arial Nova" panose="020B0504020202020204" pitchFamily="34" charset="0"/>
                          <a:ea typeface="Arial Nova" panose="020B0504020202020204" pitchFamily="34" charset="0"/>
                          <a:cs typeface="Arial Nova" panose="020B0504020202020204" pitchFamily="34"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vMerge="1">
                  <a:txBody>
                    <a:bodyPr/>
                    <a:lstStyle/>
                    <a:p>
                      <a:pPr algn="ctr"/>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r h="370840">
                <a:tc>
                  <a:txBody>
                    <a:bodyPr/>
                    <a:lstStyle/>
                    <a:p>
                      <a:pPr algn="l" rtl="0" fontAlgn="base">
                        <a:lnSpc>
                          <a:spcPts val="1350"/>
                        </a:lnSpc>
                        <a:buNone/>
                      </a:pPr>
                      <a:r>
                        <a:rPr lang="es" sz="1400" b="0" i="0" u="sng" strike="noStrike" baseline="0">
                          <a:solidFill>
                            <a:srgbClr val="467886"/>
                          </a:solidFill>
                          <a:effectLst/>
                          <a:latin typeface="Arial Nova" panose="020B0504020202020204" pitchFamily="34" charset="0"/>
                          <a:ea typeface="Arial Nova" panose="020B0504020202020204" pitchFamily="34" charset="0"/>
                          <a:cs typeface="Arial Nova" panose="020B0504020202020204" pitchFamily="34" charset="0"/>
                          <a:hlinkClick r:id="rId8"/>
                        </a:rPr>
                        <a:t>Desafíos KnoPro</a:t>
                      </a:r>
                      <a:r>
                        <a:rPr lang="es" sz="1400" b="0" i="0" u="none" baseline="0">
                          <a:effectLst/>
                          <a:latin typeface="Arial Nova" panose="020B0504020202020204" pitchFamily="34" charset="0"/>
                          <a:ea typeface="Arial Nova" panose="020B0504020202020204" pitchFamily="34" charset="0"/>
                          <a:cs typeface="Arial Nova" panose="020B0504020202020204" pitchFamily="34"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vMerge="1">
                  <a:txBody>
                    <a:bodyPr/>
                    <a:lstStyle/>
                    <a:p>
                      <a:pPr algn="ctr"/>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74940254"/>
                  </a:ext>
                </a:extLst>
              </a:tr>
            </a:tbl>
          </a:graphicData>
        </a:graphic>
      </p:graphicFrame>
      <p:sp>
        <p:nvSpPr>
          <p:cNvPr id="3" name="TextBox 2">
            <a:extLst>
              <a:ext uri="{FF2B5EF4-FFF2-40B4-BE49-F238E27FC236}">
                <a16:creationId xmlns:a16="http://schemas.microsoft.com/office/drawing/2014/main" xmlns="" id="{BF48043A-7B08-E940-73F6-514CA663FAC1}"/>
              </a:ext>
            </a:extLst>
          </p:cNvPr>
          <p:cNvSpPr txBox="1"/>
          <p:nvPr/>
        </p:nvSpPr>
        <p:spPr>
          <a:xfrm>
            <a:off x="2990335" y="3904734"/>
            <a:ext cx="852616" cy="261610"/>
          </a:xfrm>
          <a:prstGeom prst="rect">
            <a:avLst/>
          </a:prstGeom>
          <a:solidFill>
            <a:schemeClr val="bg1"/>
          </a:solidFill>
        </p:spPr>
        <p:txBody>
          <a:bodyPr wrap="square" rtlCol="0">
            <a:spAutoFit/>
          </a:bodyPr>
          <a:lstStyle/>
          <a:p>
            <a:pPr algn="l" rtl="0"/>
            <a:r>
              <a:rPr lang="es" sz="1100" b="1" i="0" u="none" baseline="0">
                <a:solidFill>
                  <a:srgbClr val="6F6F6F"/>
                </a:solidFill>
              </a:rPr>
              <a:t>(2025-26)</a:t>
            </a:r>
          </a:p>
        </p:txBody>
      </p:sp>
      <p:sp>
        <p:nvSpPr>
          <p:cNvPr id="13" name="TextBox 12">
            <a:extLst>
              <a:ext uri="{FF2B5EF4-FFF2-40B4-BE49-F238E27FC236}">
                <a16:creationId xmlns:a16="http://schemas.microsoft.com/office/drawing/2014/main" xmlns="" id="{A35EBC40-34AB-41A1-D5C9-501F4876E1D0}"/>
              </a:ext>
            </a:extLst>
          </p:cNvPr>
          <p:cNvSpPr txBox="1"/>
          <p:nvPr/>
        </p:nvSpPr>
        <p:spPr>
          <a:xfrm>
            <a:off x="7513127" y="3904475"/>
            <a:ext cx="852616" cy="261610"/>
          </a:xfrm>
          <a:prstGeom prst="rect">
            <a:avLst/>
          </a:prstGeom>
          <a:solidFill>
            <a:schemeClr val="bg1"/>
          </a:solidFill>
        </p:spPr>
        <p:txBody>
          <a:bodyPr wrap="square" rtlCol="0">
            <a:spAutoFit/>
          </a:bodyPr>
          <a:lstStyle/>
          <a:p>
            <a:pPr algn="l" rtl="0"/>
            <a:r>
              <a:rPr lang="es" sz="1100" b="1" i="0" u="none" baseline="0">
                <a:solidFill>
                  <a:srgbClr val="6F6F6F"/>
                </a:solidFill>
              </a:rPr>
              <a:t>(2026-27)</a:t>
            </a:r>
          </a:p>
        </p:txBody>
      </p:sp>
    </p:spTree>
    <p:extLst>
      <p:ext uri="{BB962C8B-B14F-4D97-AF65-F5344CB8AC3E}">
        <p14:creationId xmlns:p14="http://schemas.microsoft.com/office/powerpoint/2010/main" val="1686183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xmlns="" id="{FB45DE50-ACBD-E969-B720-AEEA00D6DBA8}"/>
              </a:ext>
            </a:extLst>
          </p:cNvPr>
          <p:cNvSpPr txBox="1"/>
          <p:nvPr/>
        </p:nvSpPr>
        <p:spPr>
          <a:xfrm>
            <a:off x="457894" y="1296060"/>
            <a:ext cx="9038702" cy="461665"/>
          </a:xfrm>
          <a:prstGeom prst="rect">
            <a:avLst/>
          </a:prstGeom>
          <a:noFill/>
        </p:spPr>
        <p:txBody>
          <a:bodyPr wrap="square" rtlCol="0">
            <a:spAutoFit/>
          </a:bodyPr>
          <a:lstStyle/>
          <a:p>
            <a:pPr algn="l" rtl="0"/>
            <a:r>
              <a:rPr lang="es" sz="1200" b="0" i="0" u="none" baseline="0" dirty="0">
                <a:latin typeface="Tahoma" panose="020B0604030504040204" pitchFamily="34" charset="0"/>
                <a:ea typeface="Tahoma" panose="020B0604030504040204" pitchFamily="34" charset="0"/>
                <a:cs typeface="Tahoma" panose="020B0604030504040204" pitchFamily="34" charset="0"/>
              </a:rPr>
              <a:t>Agregue nuevos cursos del programa de estudio* usando el botón Ingrese el proveedor del curso, el nombre del curso e indique qué niveles de grado y academias dentro de la escuela secundaria utilizan la oferta académica. </a:t>
            </a:r>
            <a:endParaRPr lang="es" sz="11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5" name="Table 32">
            <a:extLst>
              <a:ext uri="{FF2B5EF4-FFF2-40B4-BE49-F238E27FC236}">
                <a16:creationId xmlns:a16="http://schemas.microsoft.com/office/drawing/2014/main" xmlns="" id="{4885AB5A-83E6-AA99-BF96-540367ECC859}"/>
              </a:ext>
            </a:extLst>
          </p:cNvPr>
          <p:cNvGraphicFramePr>
            <a:graphicFrameLocks noGrp="1"/>
          </p:cNvGraphicFramePr>
          <p:nvPr>
            <p:extLst>
              <p:ext uri="{D42A27DB-BD31-4B8C-83A1-F6EECF244321}">
                <p14:modId xmlns:p14="http://schemas.microsoft.com/office/powerpoint/2010/main" val="791350394"/>
              </p:ext>
            </p:extLst>
          </p:nvPr>
        </p:nvGraphicFramePr>
        <p:xfrm>
          <a:off x="591126" y="1868673"/>
          <a:ext cx="8957425" cy="4651096"/>
        </p:xfrm>
        <a:graphic>
          <a:graphicData uri="http://schemas.openxmlformats.org/drawingml/2006/table">
            <a:tbl>
              <a:tblPr firstRow="1" bandRow="1">
                <a:tableStyleId>{073A0DAA-6AF3-43AB-8588-CEC1D06C72B9}</a:tableStyleId>
              </a:tblPr>
              <a:tblGrid>
                <a:gridCol w="1560267">
                  <a:extLst>
                    <a:ext uri="{9D8B030D-6E8A-4147-A177-3AD203B41FA5}">
                      <a16:colId xmlns:a16="http://schemas.microsoft.com/office/drawing/2014/main" xmlns="" val="1281356165"/>
                    </a:ext>
                  </a:extLst>
                </a:gridCol>
                <a:gridCol w="1785845">
                  <a:extLst>
                    <a:ext uri="{9D8B030D-6E8A-4147-A177-3AD203B41FA5}">
                      <a16:colId xmlns:a16="http://schemas.microsoft.com/office/drawing/2014/main" xmlns="" val="3745531990"/>
                    </a:ext>
                  </a:extLst>
                </a:gridCol>
                <a:gridCol w="1720051">
                  <a:extLst>
                    <a:ext uri="{9D8B030D-6E8A-4147-A177-3AD203B41FA5}">
                      <a16:colId xmlns:a16="http://schemas.microsoft.com/office/drawing/2014/main" xmlns="" val="1477720474"/>
                    </a:ext>
                  </a:extLst>
                </a:gridCol>
                <a:gridCol w="1842241">
                  <a:extLst>
                    <a:ext uri="{9D8B030D-6E8A-4147-A177-3AD203B41FA5}">
                      <a16:colId xmlns:a16="http://schemas.microsoft.com/office/drawing/2014/main" xmlns="" val="1486803801"/>
                    </a:ext>
                  </a:extLst>
                </a:gridCol>
                <a:gridCol w="2049021">
                  <a:extLst>
                    <a:ext uri="{9D8B030D-6E8A-4147-A177-3AD203B41FA5}">
                      <a16:colId xmlns:a16="http://schemas.microsoft.com/office/drawing/2014/main" xmlns="" val="2812057677"/>
                    </a:ext>
                  </a:extLst>
                </a:gridCol>
              </a:tblGrid>
              <a:tr h="1034509">
                <a:tc gridSpan="2">
                  <a:txBody>
                    <a:bodyPr/>
                    <a:lstStyle/>
                    <a:p>
                      <a:pPr algn="l" rtl="0"/>
                      <a:r>
                        <a:rPr lang="es" sz="1400" b="1" i="0" u="none" baseline="0" dirty="0">
                          <a:solidFill>
                            <a:schemeClr val="bg1">
                              <a:lumMod val="95000"/>
                            </a:schemeClr>
                          </a:solidFill>
                          <a:latin typeface="Arial Nova" panose="020B0504020202020204" pitchFamily="34" charset="0"/>
                          <a:ea typeface="Arial Nova" panose="020B0504020202020204" pitchFamily="34" charset="0"/>
                          <a:cs typeface="Arial Nova" panose="020B0504020202020204" pitchFamily="34" charset="0"/>
                        </a:rPr>
                        <a:t>Proveedor</a:t>
                      </a:r>
                    </a:p>
                    <a:p>
                      <a:pPr algn="l" rtl="0"/>
                      <a:endParaRPr lang="es" sz="400" b="1" dirty="0">
                        <a:solidFill>
                          <a:schemeClr val="bg1">
                            <a:lumMod val="95000"/>
                          </a:schemeClr>
                        </a:solidFill>
                        <a:latin typeface="Arial Nova" panose="020B0504020202020204" pitchFamily="34" charset="0"/>
                      </a:endParaRPr>
                    </a:p>
                    <a:p>
                      <a:pPr marL="0" marR="0" lvl="0" indent="0" algn="l" defTabSz="1005840" rtl="0" eaLnBrk="1" fontAlgn="auto" latinLnBrk="0" hangingPunct="1">
                        <a:lnSpc>
                          <a:spcPct val="100000"/>
                        </a:lnSpc>
                        <a:spcBef>
                          <a:spcPts val="0"/>
                        </a:spcBef>
                        <a:spcAft>
                          <a:spcPts val="0"/>
                        </a:spcAft>
                        <a:buClrTx/>
                        <a:buSzTx/>
                        <a:buFontTx/>
                        <a:buNone/>
                        <a:tabLst/>
                        <a:defRPr/>
                      </a:pPr>
                      <a:r>
                        <a:rPr lang="es" sz="1200" b="1"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Paso 1: </a:t>
                      </a:r>
                      <a:r>
                        <a:rPr lang="es" sz="1000" b="0" i="0" u="none" baseline="0" dirty="0">
                          <a:solidFill>
                            <a:schemeClr val="bg1"/>
                          </a:solidFill>
                          <a:latin typeface="Arial Nova" panose="020B0504020202020204" pitchFamily="34" charset="0"/>
                          <a:ea typeface="Arial Nova" panose="020B0504020202020204" pitchFamily="34" charset="0"/>
                          <a:cs typeface="Arial Nova" panose="020B0504020202020204" pitchFamily="34" charset="0"/>
                        </a:rPr>
                        <a:t>Seleccione el proveedor del curso en el menú desplegable para generar la lista de cursos correspondientes a dicho proveedor, o seleccione “Otro” para ingresar un proveedor que no figure en la lista.</a:t>
                      </a:r>
                      <a:endParaRPr lang="es" sz="1000" b="0" dirty="0">
                        <a:solidFill>
                          <a:schemeClr val="bg1">
                            <a:lumMod val="95000"/>
                          </a:schemeClr>
                        </a:solidFill>
                        <a:latin typeface="Arial Nova" panose="020B05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hMerge="1">
                  <a:txBody>
                    <a:bodyPr/>
                    <a:lstStyle/>
                    <a:p>
                      <a:endParaRPr lang="es"/>
                    </a:p>
                  </a:txBody>
                  <a:tcPr/>
                </a:tc>
                <a:tc gridSpan="2">
                  <a:txBody>
                    <a:bodyPr/>
                    <a:lstStyle/>
                    <a:p>
                      <a:pPr algn="l" rtl="0"/>
                      <a:r>
                        <a:rPr lang="es" sz="14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Curso</a:t>
                      </a:r>
                    </a:p>
                    <a:p>
                      <a:pPr algn="l" rtl="0"/>
                      <a:endParaRPr lang="es" sz="400" b="1" dirty="0">
                        <a:solidFill>
                          <a:schemeClr val="bg1"/>
                        </a:solidFill>
                        <a:latin typeface="Arial Nova" panose="020B0504020202020204" pitchFamily="34" charset="0"/>
                      </a:endParaRPr>
                    </a:p>
                    <a:p>
                      <a:pPr marL="0" marR="0" lvl="0" indent="0" algn="l" defTabSz="1005840" rtl="0" eaLnBrk="1" fontAlgn="auto" latinLnBrk="0" hangingPunct="1">
                        <a:lnSpc>
                          <a:spcPct val="100000"/>
                        </a:lnSpc>
                        <a:spcBef>
                          <a:spcPts val="0"/>
                        </a:spcBef>
                        <a:spcAft>
                          <a:spcPts val="0"/>
                        </a:spcAft>
                        <a:buClrTx/>
                        <a:buSzTx/>
                        <a:buFontTx/>
                        <a:buNone/>
                        <a:tabLst/>
                        <a:defRPr/>
                      </a:pPr>
                      <a:r>
                        <a:rPr lang="es" sz="12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Paso 2: </a:t>
                      </a:r>
                      <a:r>
                        <a:rPr lang="es" sz="1000" b="0"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Seleccione el nombre del curso en el menú desplegable o seleccione “Otro” si el nombre del curso no está indicado.</a:t>
                      </a:r>
                      <a:endParaRPr lang="es" sz="1000" b="0" dirty="0">
                        <a:solidFill>
                          <a:schemeClr val="bg1">
                            <a:lumMod val="95000"/>
                          </a:schemeClr>
                        </a:solidFill>
                        <a:latin typeface="Arial Nova" panose="020B0504020202020204" pitchFamily="34" charset="0"/>
                      </a:endParaRPr>
                    </a:p>
                    <a:p>
                      <a:pPr algn="l" rtl="0"/>
                      <a:endParaRPr lang="es" sz="1200" b="1" dirty="0">
                        <a:solidFill>
                          <a:schemeClr val="bg1"/>
                        </a:solidFill>
                        <a:latin typeface="Arial Nova" panose="020B05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hMerge="1">
                  <a:txBody>
                    <a:bodyPr/>
                    <a:lstStyle/>
                    <a:p>
                      <a:endParaRPr lang="es"/>
                    </a:p>
                  </a:txBody>
                  <a:tcPr/>
                </a:tc>
                <a:tc>
                  <a:txBody>
                    <a:bodyPr/>
                    <a:lstStyle/>
                    <a:p>
                      <a:pPr algn="l" rtl="0"/>
                      <a:r>
                        <a:rPr lang="es" sz="14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Grados/Academias</a:t>
                      </a:r>
                      <a:endParaRPr lang="es" sz="1200" b="1" dirty="0">
                        <a:solidFill>
                          <a:schemeClr val="bg1"/>
                        </a:solidFill>
                        <a:latin typeface="Arial Nova" panose="020B0504020202020204" pitchFamily="34" charset="0"/>
                      </a:endParaRPr>
                    </a:p>
                    <a:p>
                      <a:pPr algn="l" rtl="0"/>
                      <a:endParaRPr lang="es" sz="400" b="1" dirty="0">
                        <a:solidFill>
                          <a:schemeClr val="bg1"/>
                        </a:solidFill>
                        <a:latin typeface="Arial Nova" panose="020B0504020202020204" pitchFamily="34" charset="0"/>
                      </a:endParaRPr>
                    </a:p>
                    <a:p>
                      <a:pPr marL="0" marR="0" lvl="0" indent="0" algn="l" defTabSz="1005840" rtl="0" eaLnBrk="1" fontAlgn="auto" latinLnBrk="0" hangingPunct="1">
                        <a:lnSpc>
                          <a:spcPct val="100000"/>
                        </a:lnSpc>
                        <a:spcBef>
                          <a:spcPts val="0"/>
                        </a:spcBef>
                        <a:spcAft>
                          <a:spcPts val="0"/>
                        </a:spcAft>
                        <a:buClrTx/>
                        <a:buSzTx/>
                        <a:buFontTx/>
                        <a:buNone/>
                        <a:tabLst/>
                        <a:defRPr/>
                      </a:pPr>
                      <a:r>
                        <a:rPr lang="es" sz="12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Paso 3: </a:t>
                      </a:r>
                      <a:r>
                        <a:rPr lang="es" sz="1000" b="0"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Marque las casillas correspondientes a los niveles de grado y a las academias de la escuela secundaria a las que aplica el curso.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extLst>
                  <a:ext uri="{0D108BD9-81ED-4DB2-BD59-A6C34878D82A}">
                    <a16:rowId xmlns:a16="http://schemas.microsoft.com/office/drawing/2014/main" xmlns="" val="3159517954"/>
                  </a:ext>
                </a:extLst>
              </a:tr>
              <a:tr h="1908963">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s" sz="900" b="1"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*NAF</a:t>
                      </a:r>
                    </a:p>
                    <a:p>
                      <a:pPr algn="l" rtl="0"/>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Colocación avanzada</a:t>
                      </a:r>
                    </a:p>
                    <a:p>
                      <a:pPr algn="l" rtl="0"/>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Cambridge</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Capstone</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Cisco</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Code.org</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Cyber.org</a:t>
                      </a:r>
                    </a:p>
                    <a:p>
                      <a:pPr algn="l" rtl="0"/>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Inscripción Dual</a:t>
                      </a:r>
                    </a:p>
                    <a:p>
                      <a:pPr algn="l" rtl="0"/>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FLDOE</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Google</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Harvard LabXchange</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HTMP</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Intelitek</a:t>
                      </a:r>
                      <a:endParaRPr lang="es" sz="900" b="0" dirty="0">
                        <a:solidFill>
                          <a:schemeClr val="tx1"/>
                        </a:solidFill>
                        <a:latin typeface="Arial Nova" panose="020B05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rtl="0"/>
                      <a:r>
                        <a:rPr lang="es" sz="900" b="0" dirty="0">
                          <a:solidFill>
                            <a:schemeClr val="tx1"/>
                          </a:solidFill>
                          <a:latin typeface="Arial Nova" panose="020B0504020202020204" pitchFamily="34" charset="0"/>
                        </a:rPr>
                        <a:t/>
                      </a:r>
                      <a:br>
                        <a:rPr lang="es" sz="900" b="0" dirty="0">
                          <a:solidFill>
                            <a:schemeClr val="tx1"/>
                          </a:solidFill>
                          <a:latin typeface="Arial Nova" panose="020B0504020202020204" pitchFamily="34" charset="0"/>
                        </a:rPr>
                      </a:br>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International Baccalaureate</a:t>
                      </a:r>
                    </a:p>
                    <a:p>
                      <a:pPr algn="l" rtl="0"/>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MDCPS</a:t>
                      </a:r>
                    </a:p>
                    <a:p>
                      <a:pPr algn="l" rtl="0"/>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NCDPI</a:t>
                      </a:r>
                    </a:p>
                    <a:p>
                      <a:pPr algn="l" rtl="0"/>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NFTE</a:t>
                      </a:r>
                      <a:r>
                        <a:rPr lang="es" sz="900" b="0" dirty="0">
                          <a:solidFill>
                            <a:schemeClr val="tx1"/>
                          </a:solidFill>
                          <a:latin typeface="Arial Nova" panose="020B0504020202020204" pitchFamily="34" charset="0"/>
                        </a:rPr>
                        <a:t/>
                      </a:r>
                      <a:br>
                        <a:rPr lang="es" sz="900" b="0" dirty="0">
                          <a:solidFill>
                            <a:schemeClr val="tx1"/>
                          </a:solidFill>
                          <a:latin typeface="Arial Nova" panose="020B0504020202020204" pitchFamily="34" charset="0"/>
                        </a:rPr>
                      </a:br>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NGPF.org</a:t>
                      </a:r>
                    </a:p>
                    <a:p>
                      <a:pPr algn="l" rtl="0"/>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OSSEE</a:t>
                      </a:r>
                      <a:r>
                        <a:rPr lang="es" sz="900" b="0" dirty="0">
                          <a:solidFill>
                            <a:schemeClr val="tx1"/>
                          </a:solidFill>
                          <a:latin typeface="Arial Nova" panose="020B0504020202020204" pitchFamily="34" charset="0"/>
                        </a:rPr>
                        <a:t/>
                      </a:r>
                      <a:br>
                        <a:rPr lang="es" sz="900" b="0" dirty="0">
                          <a:solidFill>
                            <a:schemeClr val="tx1"/>
                          </a:solidFill>
                          <a:latin typeface="Arial Nova" panose="020B0504020202020204" pitchFamily="34" charset="0"/>
                        </a:rPr>
                      </a:br>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Otro</a:t>
                      </a:r>
                      <a:r>
                        <a:rPr lang="es" sz="900" b="0" dirty="0">
                          <a:solidFill>
                            <a:schemeClr val="tx1"/>
                          </a:solidFill>
                          <a:latin typeface="Arial Nova" panose="020B0504020202020204" pitchFamily="34" charset="0"/>
                        </a:rPr>
                        <a:t/>
                      </a:r>
                      <a:br>
                        <a:rPr lang="es" sz="900" b="0" dirty="0">
                          <a:solidFill>
                            <a:schemeClr val="tx1"/>
                          </a:solidFill>
                          <a:latin typeface="Arial Nova" panose="020B0504020202020204" pitchFamily="34" charset="0"/>
                        </a:rPr>
                      </a:br>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Paxton Peterson</a:t>
                      </a:r>
                      <a:r>
                        <a:rPr lang="es" sz="900" b="0" dirty="0">
                          <a:solidFill>
                            <a:schemeClr val="tx1"/>
                          </a:solidFill>
                          <a:latin typeface="Arial Nova" panose="020B0504020202020204" pitchFamily="34" charset="0"/>
                        </a:rPr>
                        <a:t/>
                      </a:r>
                      <a:br>
                        <a:rPr lang="es" sz="900" b="0" dirty="0">
                          <a:solidFill>
                            <a:schemeClr val="tx1"/>
                          </a:solidFill>
                          <a:latin typeface="Arial Nova" panose="020B0504020202020204" pitchFamily="34" charset="0"/>
                        </a:rPr>
                      </a:br>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Project Lead the Way</a:t>
                      </a:r>
                    </a:p>
                    <a:p>
                      <a:pPr algn="l" rtl="0"/>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STEM101</a:t>
                      </a:r>
                      <a:r>
                        <a:rPr lang="es" sz="900" b="0" dirty="0">
                          <a:solidFill>
                            <a:schemeClr val="tx1"/>
                          </a:solidFill>
                          <a:latin typeface="Arial Nova" panose="020B0504020202020204" pitchFamily="34" charset="0"/>
                        </a:rPr>
                        <a:t/>
                      </a:r>
                      <a:br>
                        <a:rPr lang="es" sz="900" b="0" dirty="0">
                          <a:solidFill>
                            <a:schemeClr val="tx1"/>
                          </a:solidFill>
                          <a:latin typeface="Arial Nova" panose="020B0504020202020204" pitchFamily="34" charset="0"/>
                        </a:rPr>
                      </a:br>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TEA (Agencia de Educación de Texas)</a:t>
                      </a:r>
                      <a:r>
                        <a:rPr lang="es" sz="900" b="0" dirty="0">
                          <a:solidFill>
                            <a:schemeClr val="tx1"/>
                          </a:solidFill>
                          <a:latin typeface="Arial Nova" panose="020B0504020202020204" pitchFamily="34" charset="0"/>
                        </a:rPr>
                        <a:t/>
                      </a:r>
                      <a:br>
                        <a:rPr lang="es" sz="900" b="0" dirty="0">
                          <a:solidFill>
                            <a:schemeClr val="tx1"/>
                          </a:solidFill>
                          <a:latin typeface="Arial Nova" panose="020B0504020202020204" pitchFamily="34" charset="0"/>
                        </a:rPr>
                      </a:br>
                      <a:r>
                        <a:rPr lang="es" sz="900" b="0" i="0" u="none" baseline="0" dirty="0">
                          <a:solidFill>
                            <a:schemeClr val="tx1"/>
                          </a:solidFill>
                          <a:latin typeface="Arial Nova" panose="020B0504020202020204" pitchFamily="34" charset="0"/>
                          <a:ea typeface="Arial Nova" panose="020B0504020202020204" pitchFamily="34" charset="0"/>
                          <a:cs typeface="Arial Nova" panose="020B0504020202020204" pitchFamily="34" charset="0"/>
                        </a:rPr>
                        <a:t>Virtual Enterprise International</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Finanzas aplicadas</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Biotecnología</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Economía Empresarial</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Negocios en una Economía Global</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Redes de Computadoras</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Sistemas informáticos</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Diseño de Bases de Datos</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Prestación de un Servicio al Cliente de Excelencia</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Producción de Video Digital</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Emprendimiento</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Planificación de eventos</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Planificación Financiera</a:t>
                      </a:r>
                    </a:p>
                    <a:p>
                      <a:pPr algn="l" rtl="0"/>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Servicios Financieros</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Fundamentos de Anatomía y Fisiología I </a:t>
                      </a:r>
                    </a:p>
                    <a:p>
                      <a:pPr marL="0" marR="0" lvl="0" indent="0" algn="l" defTabSz="1005840" rtl="0" eaLnBrk="1" fontAlgn="auto" latinLnBrk="0" hangingPunct="1">
                        <a:lnSpc>
                          <a:spcPct val="100000"/>
                        </a:lnSpc>
                        <a:spcBef>
                          <a:spcPts val="0"/>
                        </a:spcBef>
                        <a:spcAft>
                          <a:spcPts val="0"/>
                        </a:spcAft>
                        <a:buClrTx/>
                        <a:buSzTx/>
                        <a:buFontTx/>
                        <a:buNone/>
                        <a:tabLst/>
                        <a:defRPr/>
                      </a:pP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Fundamentos de Anatomía y Fisiología II</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Geografía para el Turismo</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Salud Global</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Diseño Gráfico</a:t>
                      </a:r>
                    </a:p>
                    <a:p>
                      <a:pPr marL="0" marR="0" lvl="0" indent="0" algn="l" defTabSz="1005840" rtl="0" eaLnBrk="1" fontAlgn="auto" latinLnBrk="0" hangingPunct="1">
                        <a:lnSpc>
                          <a:spcPct val="100000"/>
                        </a:lnSpc>
                        <a:spcBef>
                          <a:spcPts val="0"/>
                        </a:spcBef>
                        <a:spcAft>
                          <a:spcPts val="0"/>
                        </a:spcAft>
                        <a:buClrTx/>
                        <a:buSzTx/>
                        <a:buFontTx/>
                        <a:buNone/>
                        <a:tabLst/>
                        <a:defRPr/>
                      </a:pP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Exploración de carreras en Salud</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Marketing Turístico y Hotelero</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Introducción a la programación </a:t>
                      </a:r>
                      <a:r>
                        <a:rPr lang="es" sz="900" b="0">
                          <a:solidFill>
                            <a:schemeClr val="tx1"/>
                          </a:solidFill>
                          <a:latin typeface="Arial Nova" panose="020B0504020202020204" pitchFamily="34" charset="0"/>
                        </a:rPr>
                        <a:t/>
                      </a:r>
                      <a:br>
                        <a:rPr lang="es" sz="900" b="0">
                          <a:solidFill>
                            <a:schemeClr val="tx1"/>
                          </a:solidFill>
                          <a:latin typeface="Arial Nova" panose="020B0504020202020204" pitchFamily="34" charset="0"/>
                        </a:rPr>
                      </a:br>
                      <a:r>
                        <a:rPr lang="es" sz="9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1667091647"/>
                  </a:ext>
                </a:extLst>
              </a:tr>
              <a:tr h="301714">
                <a:tc gridSpan="2">
                  <a:txBody>
                    <a:bodyPr/>
                    <a:lstStyle/>
                    <a:p>
                      <a:pPr algn="l"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s"/>
                    </a:p>
                  </a:txBody>
                  <a:tcPr/>
                </a:tc>
                <a:tc gridSpan="2">
                  <a:txBody>
                    <a:bodyPr/>
                    <a:lstStyle/>
                    <a:p>
                      <a:pPr algn="ctr"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s"/>
                    </a:p>
                  </a:txBody>
                  <a:tcPr/>
                </a:tc>
                <a:tc>
                  <a:txBody>
                    <a:bodyPr/>
                    <a:lstStyle/>
                    <a:p>
                      <a:pPr algn="ctr"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1835331417"/>
                  </a:ext>
                </a:extLst>
              </a:tr>
              <a:tr h="301714">
                <a:tc gridSpan="2">
                  <a:txBody>
                    <a:bodyPr/>
                    <a:lstStyle/>
                    <a:p>
                      <a:pPr algn="l" rtl="0"/>
                      <a:endParaRPr lang="es" sz="1200" b="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s"/>
                    </a:p>
                  </a:txBody>
                  <a:tcPr/>
                </a:tc>
                <a:tc gridSpan="2">
                  <a:txBody>
                    <a:bodyPr/>
                    <a:lstStyle/>
                    <a:p>
                      <a:pPr algn="ctr"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s"/>
                    </a:p>
                  </a:txBody>
                  <a:tcPr/>
                </a:tc>
                <a:tc>
                  <a:txBody>
                    <a:bodyPr/>
                    <a:lstStyle/>
                    <a:p>
                      <a:pPr algn="ctr"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2679902069"/>
                  </a:ext>
                </a:extLst>
              </a:tr>
              <a:tr h="301714">
                <a:tc gridSpan="2">
                  <a:txBody>
                    <a:bodyPr/>
                    <a:lstStyle/>
                    <a:p>
                      <a:pPr algn="l"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s"/>
                    </a:p>
                  </a:txBody>
                  <a:tcPr/>
                </a:tc>
                <a:tc gridSpan="2">
                  <a:txBody>
                    <a:bodyPr/>
                    <a:lstStyle/>
                    <a:p>
                      <a:pPr algn="ctr"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s"/>
                    </a:p>
                  </a:txBody>
                  <a:tcPr/>
                </a:tc>
                <a:tc>
                  <a:txBody>
                    <a:bodyPr/>
                    <a:lstStyle/>
                    <a:p>
                      <a:pPr algn="ctr"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3765658516"/>
                  </a:ext>
                </a:extLst>
              </a:tr>
              <a:tr h="301714">
                <a:tc gridSpan="2">
                  <a:txBody>
                    <a:bodyPr/>
                    <a:lstStyle/>
                    <a:p>
                      <a:pPr algn="l"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s"/>
                    </a:p>
                  </a:txBody>
                  <a:tcPr/>
                </a:tc>
                <a:tc gridSpan="2">
                  <a:txBody>
                    <a:bodyPr/>
                    <a:lstStyle/>
                    <a:p>
                      <a:pPr algn="ctr"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s"/>
                    </a:p>
                  </a:txBody>
                  <a:tcPr/>
                </a:tc>
                <a:tc>
                  <a:txBody>
                    <a:bodyPr/>
                    <a:lstStyle/>
                    <a:p>
                      <a:pPr algn="ctr"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2400209794"/>
                  </a:ext>
                </a:extLst>
              </a:tr>
              <a:tr h="223186">
                <a:tc gridSpan="2">
                  <a:txBody>
                    <a:bodyPr/>
                    <a:lstStyle/>
                    <a:p>
                      <a:pPr algn="l"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s"/>
                    </a:p>
                  </a:txBody>
                  <a:tcPr/>
                </a:tc>
                <a:tc gridSpan="2">
                  <a:txBody>
                    <a:bodyPr/>
                    <a:lstStyle/>
                    <a:p>
                      <a:pPr algn="ctr"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s"/>
                    </a:p>
                  </a:txBody>
                  <a:tcPr/>
                </a:tc>
                <a:tc>
                  <a:txBody>
                    <a:bodyPr/>
                    <a:lstStyle/>
                    <a:p>
                      <a:pPr algn="ctr" rtl="0"/>
                      <a:endParaRPr lang="es" sz="12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3568886167"/>
                  </a:ext>
                </a:extLst>
              </a:tr>
            </a:tbl>
          </a:graphicData>
        </a:graphic>
      </p:graphicFrame>
      <p:sp>
        <p:nvSpPr>
          <p:cNvPr id="9" name="TextBox 8">
            <a:extLst>
              <a:ext uri="{FF2B5EF4-FFF2-40B4-BE49-F238E27FC236}">
                <a16:creationId xmlns:a16="http://schemas.microsoft.com/office/drawing/2014/main" xmlns="" id="{CE07CB3F-6BD4-4141-8671-BEAD044D5027}"/>
              </a:ext>
            </a:extLst>
          </p:cNvPr>
          <p:cNvSpPr txBox="1"/>
          <p:nvPr/>
        </p:nvSpPr>
        <p:spPr>
          <a:xfrm>
            <a:off x="435836" y="362982"/>
            <a:ext cx="8186872" cy="338554"/>
          </a:xfrm>
          <a:prstGeom prst="rect">
            <a:avLst/>
          </a:prstGeom>
          <a:noFill/>
        </p:spPr>
        <p:txBody>
          <a:bodyPr wrap="square" rtlCol="0">
            <a:spAutoFit/>
          </a:bodyPr>
          <a:lstStyle/>
          <a:p>
            <a:pPr algn="l" rtl="0"/>
            <a:r>
              <a:rPr lang="es" sz="1600" b="0"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Formulario 9: </a:t>
            </a:r>
            <a:r>
              <a:rPr lang="es" sz="1600" b="1"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Programa de estudio</a:t>
            </a:r>
            <a:endParaRPr lang="es" sz="1600" dirty="0">
              <a:solidFill>
                <a:srgbClr val="334155"/>
              </a:solidFill>
            </a:endParaRPr>
          </a:p>
        </p:txBody>
      </p:sp>
      <p:cxnSp>
        <p:nvCxnSpPr>
          <p:cNvPr id="11" name="Straight Connector 10">
            <a:extLst>
              <a:ext uri="{FF2B5EF4-FFF2-40B4-BE49-F238E27FC236}">
                <a16:creationId xmlns:a16="http://schemas.microsoft.com/office/drawing/2014/main" xmlns="" id="{70D0181A-DDFD-484F-8F26-C3997CE43D69}"/>
              </a:ext>
            </a:extLst>
          </p:cNvPr>
          <p:cNvCxnSpPr/>
          <p:nvPr/>
        </p:nvCxnSpPr>
        <p:spPr>
          <a:xfrm>
            <a:off x="435836" y="709301"/>
            <a:ext cx="7930497" cy="0"/>
          </a:xfrm>
          <a:prstGeom prst="line">
            <a:avLst/>
          </a:prstGeom>
          <a:ln>
            <a:solidFill>
              <a:srgbClr val="006A4F"/>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xmlns="" id="{D3223EC5-65E2-4872-A858-43D378014FC6}"/>
              </a:ext>
            </a:extLst>
          </p:cNvPr>
          <p:cNvSpPr txBox="1"/>
          <p:nvPr/>
        </p:nvSpPr>
        <p:spPr>
          <a:xfrm>
            <a:off x="435836" y="822905"/>
            <a:ext cx="9209970" cy="461665"/>
          </a:xfrm>
          <a:prstGeom prst="rect">
            <a:avLst/>
          </a:prstGeom>
          <a:noFill/>
        </p:spPr>
        <p:txBody>
          <a:bodyPr wrap="square" rtlCol="0">
            <a:spAutoFit/>
          </a:bodyPr>
          <a:lstStyle/>
          <a:p>
            <a:pPr algn="l" rtl="0"/>
            <a:r>
              <a:rPr lang="es" sz="1200" b="0" i="0" u="none" baseline="0">
                <a:latin typeface="Tahoma" panose="020B0604030504040204" pitchFamily="34" charset="0"/>
                <a:ea typeface="Tahoma" panose="020B0604030504040204" pitchFamily="34" charset="0"/>
                <a:cs typeface="Tahoma" panose="020B0604030504040204" pitchFamily="34" charset="0"/>
              </a:rPr>
              <a:t>Verifique los cursos del Programa de Estudio de la academia para el año escolar actual.</a:t>
            </a:r>
          </a:p>
          <a:p>
            <a:endParaRPr lang="es" sz="1200" dirty="0">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xmlns="" id="{010EAF34-CE99-C90E-B742-32D646E28C31}"/>
              </a:ext>
            </a:extLst>
          </p:cNvPr>
          <p:cNvPicPr>
            <a:picLocks noChangeAspect="1"/>
          </p:cNvPicPr>
          <p:nvPr/>
        </p:nvPicPr>
        <p:blipFill rotWithShape="1">
          <a:blip r:embed="rId3"/>
          <a:srcRect t="1" r="4202" b="11965"/>
          <a:stretch/>
        </p:blipFill>
        <p:spPr>
          <a:xfrm>
            <a:off x="3668187" y="1247276"/>
            <a:ext cx="1341494" cy="309919"/>
          </a:xfrm>
          <a:prstGeom prst="rect">
            <a:avLst/>
          </a:prstGeom>
        </p:spPr>
      </p:pic>
      <p:pic>
        <p:nvPicPr>
          <p:cNvPr id="19" name="Picture 18">
            <a:extLst>
              <a:ext uri="{FF2B5EF4-FFF2-40B4-BE49-F238E27FC236}">
                <a16:creationId xmlns:a16="http://schemas.microsoft.com/office/drawing/2014/main" xmlns="" id="{1E8BB811-1A40-6958-B2D4-9DB810ED0021}"/>
              </a:ext>
            </a:extLst>
          </p:cNvPr>
          <p:cNvPicPr>
            <a:picLocks noChangeAspect="1"/>
          </p:cNvPicPr>
          <p:nvPr/>
        </p:nvPicPr>
        <p:blipFill>
          <a:blip r:embed="rId4"/>
          <a:stretch>
            <a:fillRect/>
          </a:stretch>
        </p:blipFill>
        <p:spPr>
          <a:xfrm>
            <a:off x="8003377" y="3157928"/>
            <a:ext cx="1019317" cy="1066949"/>
          </a:xfrm>
          <a:prstGeom prst="rect">
            <a:avLst/>
          </a:prstGeom>
        </p:spPr>
      </p:pic>
      <p:pic>
        <p:nvPicPr>
          <p:cNvPr id="12" name="Picture 11" descr="Un logo verde y negro&#10;&#10;Descripción generada automáticamente">
            <a:extLst>
              <a:ext uri="{FF2B5EF4-FFF2-40B4-BE49-F238E27FC236}">
                <a16:creationId xmlns:a16="http://schemas.microsoft.com/office/drawing/2014/main" xmlns="" id="{2BFA1CA3-0416-BB4E-BDEA-ECDD3C3EE64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50277" y="260732"/>
            <a:ext cx="1280160" cy="586444"/>
          </a:xfrm>
          <a:prstGeom prst="rect">
            <a:avLst/>
          </a:prstGeom>
        </p:spPr>
      </p:pic>
      <p:sp>
        <p:nvSpPr>
          <p:cNvPr id="13" name="TextBox 12">
            <a:extLst>
              <a:ext uri="{FF2B5EF4-FFF2-40B4-BE49-F238E27FC236}">
                <a16:creationId xmlns:a16="http://schemas.microsoft.com/office/drawing/2014/main" xmlns="" id="{E7652E7B-B8B8-B753-DDFB-EE2EC0F90819}"/>
              </a:ext>
            </a:extLst>
          </p:cNvPr>
          <p:cNvSpPr txBox="1"/>
          <p:nvPr/>
        </p:nvSpPr>
        <p:spPr>
          <a:xfrm>
            <a:off x="591126" y="6539520"/>
            <a:ext cx="6174435" cy="600164"/>
          </a:xfrm>
          <a:prstGeom prst="rect">
            <a:avLst/>
          </a:prstGeom>
          <a:noFill/>
        </p:spPr>
        <p:txBody>
          <a:bodyPr wrap="square" rtlCol="0">
            <a:spAutoFit/>
          </a:bodyPr>
          <a:lstStyle/>
          <a:p>
            <a:pPr algn="l" rtl="0"/>
            <a:r>
              <a:rPr lang="es" sz="1100" b="0" i="1" u="none" baseline="0">
                <a:latin typeface="Tahoma" panose="020B0604030504040204" pitchFamily="34" charset="0"/>
                <a:ea typeface="Tahoma" panose="020B0604030504040204" pitchFamily="34" charset="0"/>
                <a:cs typeface="Tahoma" panose="020B0604030504040204" pitchFamily="34" charset="0"/>
              </a:rPr>
              <a:t>*Una vez ingresados, los </a:t>
            </a:r>
            <a:r>
              <a:rPr lang="es" sz="1100" b="1" i="1" u="none" baseline="0">
                <a:highlight>
                  <a:srgbClr val="EBEA70"/>
                </a:highlight>
                <a:latin typeface="Tahoma" panose="020B0604030504040204" pitchFamily="34" charset="0"/>
                <a:ea typeface="Tahoma" panose="020B0604030504040204" pitchFamily="34" charset="0"/>
                <a:cs typeface="Tahoma" panose="020B0604030504040204" pitchFamily="34" charset="0"/>
              </a:rPr>
              <a:t>cursos permanecen activos</a:t>
            </a:r>
            <a:r>
              <a:rPr lang="es" sz="1100" b="0" i="1" u="none" baseline="0">
                <a:latin typeface="Tahoma" panose="020B0604030504040204" pitchFamily="34" charset="0"/>
                <a:ea typeface="Tahoma" panose="020B0604030504040204" pitchFamily="34" charset="0"/>
                <a:cs typeface="Tahoma" panose="020B0604030504040204" pitchFamily="34" charset="0"/>
              </a:rPr>
              <a:t> y no es necesario volver a ingresarlos cada año escolar. Las academias verifican que los cursos enumerados sean precisos y pueden agregar, eliminar o actualizar cursos según sea necesario para el año escolar actual.</a:t>
            </a:r>
          </a:p>
        </p:txBody>
      </p:sp>
    </p:spTree>
    <p:extLst>
      <p:ext uri="{BB962C8B-B14F-4D97-AF65-F5344CB8AC3E}">
        <p14:creationId xmlns:p14="http://schemas.microsoft.com/office/powerpoint/2010/main" val="1770780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CE07CB3F-6BD4-4141-8671-BEAD044D5027}"/>
              </a:ext>
            </a:extLst>
          </p:cNvPr>
          <p:cNvSpPr txBox="1"/>
          <p:nvPr/>
        </p:nvSpPr>
        <p:spPr>
          <a:xfrm>
            <a:off x="435836" y="362982"/>
            <a:ext cx="8186872" cy="338554"/>
          </a:xfrm>
          <a:prstGeom prst="rect">
            <a:avLst/>
          </a:prstGeom>
          <a:noFill/>
        </p:spPr>
        <p:txBody>
          <a:bodyPr wrap="square" rtlCol="0">
            <a:spAutoFit/>
          </a:bodyPr>
          <a:lstStyle/>
          <a:p>
            <a:pPr algn="l" rtl="0"/>
            <a:r>
              <a:rPr lang="es" sz="1600" b="0"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Formulario 10: </a:t>
            </a:r>
            <a:r>
              <a:rPr lang="es" sz="1600" b="1"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Redes sociales</a:t>
            </a:r>
            <a:endParaRPr lang="es" sz="1600" dirty="0">
              <a:solidFill>
                <a:srgbClr val="334155"/>
              </a:solidFill>
            </a:endParaRPr>
          </a:p>
        </p:txBody>
      </p:sp>
      <p:cxnSp>
        <p:nvCxnSpPr>
          <p:cNvPr id="11" name="Straight Connector 10">
            <a:extLst>
              <a:ext uri="{FF2B5EF4-FFF2-40B4-BE49-F238E27FC236}">
                <a16:creationId xmlns:a16="http://schemas.microsoft.com/office/drawing/2014/main" xmlns="" id="{70D0181A-DDFD-484F-8F26-C3997CE43D69}"/>
              </a:ext>
            </a:extLst>
          </p:cNvPr>
          <p:cNvCxnSpPr/>
          <p:nvPr/>
        </p:nvCxnSpPr>
        <p:spPr>
          <a:xfrm>
            <a:off x="435836" y="709301"/>
            <a:ext cx="7930497" cy="0"/>
          </a:xfrm>
          <a:prstGeom prst="line">
            <a:avLst/>
          </a:prstGeom>
          <a:ln>
            <a:solidFill>
              <a:srgbClr val="006A4F"/>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xmlns="" id="{D3223EC5-65E2-4872-A858-43D378014FC6}"/>
              </a:ext>
            </a:extLst>
          </p:cNvPr>
          <p:cNvSpPr txBox="1"/>
          <p:nvPr/>
        </p:nvSpPr>
        <p:spPr>
          <a:xfrm>
            <a:off x="435836" y="822905"/>
            <a:ext cx="9209970" cy="461665"/>
          </a:xfrm>
          <a:prstGeom prst="rect">
            <a:avLst/>
          </a:prstGeom>
          <a:noFill/>
        </p:spPr>
        <p:txBody>
          <a:bodyPr wrap="square" rtlCol="0">
            <a:spAutoFit/>
          </a:bodyPr>
          <a:lstStyle/>
          <a:p>
            <a:pPr algn="l" rtl="0"/>
            <a:r>
              <a:rPr lang="es" sz="1200" b="0" i="0" u="none" baseline="0">
                <a:latin typeface="Tahoma" panose="020B0604030504040204" pitchFamily="34" charset="0"/>
                <a:ea typeface="Tahoma" panose="020B0604030504040204" pitchFamily="34" charset="0"/>
                <a:cs typeface="Tahoma" panose="020B0604030504040204" pitchFamily="34" charset="0"/>
              </a:rPr>
              <a:t>Verifique las redes sociales que utiliza la academia para promocionar NAF y los eventos de la academia.</a:t>
            </a:r>
            <a:r>
              <a:rPr lang="es" sz="1200">
                <a:latin typeface="Tahoma" panose="020B0604030504040204" pitchFamily="34" charset="0"/>
                <a:ea typeface="Tahoma" panose="020B0604030504040204" pitchFamily="34" charset="0"/>
                <a:cs typeface="Tahoma" panose="020B0604030504040204" pitchFamily="34" charset="0"/>
              </a:rPr>
              <a:t/>
            </a:r>
            <a:br>
              <a:rPr lang="es" sz="1200">
                <a:latin typeface="Tahoma" panose="020B0604030504040204" pitchFamily="34" charset="0"/>
                <a:ea typeface="Tahoma" panose="020B0604030504040204" pitchFamily="34" charset="0"/>
                <a:cs typeface="Tahoma" panose="020B0604030504040204" pitchFamily="34" charset="0"/>
              </a:rPr>
            </a:br>
            <a:endParaRPr lang="es" sz="120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0" name="Table 32">
            <a:extLst>
              <a:ext uri="{FF2B5EF4-FFF2-40B4-BE49-F238E27FC236}">
                <a16:creationId xmlns:a16="http://schemas.microsoft.com/office/drawing/2014/main" xmlns="" id="{3511C37D-699C-4EC9-968D-EFE8A71648C3}"/>
              </a:ext>
            </a:extLst>
          </p:cNvPr>
          <p:cNvGraphicFramePr>
            <a:graphicFrameLocks noGrp="1"/>
          </p:cNvGraphicFramePr>
          <p:nvPr>
            <p:extLst>
              <p:ext uri="{D42A27DB-BD31-4B8C-83A1-F6EECF244321}">
                <p14:modId xmlns:p14="http://schemas.microsoft.com/office/powerpoint/2010/main" val="419083117"/>
              </p:ext>
            </p:extLst>
          </p:nvPr>
        </p:nvGraphicFramePr>
        <p:xfrm>
          <a:off x="2229527" y="2017158"/>
          <a:ext cx="5622587" cy="4336017"/>
        </p:xfrm>
        <a:graphic>
          <a:graphicData uri="http://schemas.openxmlformats.org/drawingml/2006/table">
            <a:tbl>
              <a:tblPr firstRow="1" bandRow="1">
                <a:tableStyleId>{073A0DAA-6AF3-43AB-8588-CEC1D06C72B9}</a:tableStyleId>
              </a:tblPr>
              <a:tblGrid>
                <a:gridCol w="1649244">
                  <a:extLst>
                    <a:ext uri="{9D8B030D-6E8A-4147-A177-3AD203B41FA5}">
                      <a16:colId xmlns:a16="http://schemas.microsoft.com/office/drawing/2014/main" xmlns="" val="1477720474"/>
                    </a:ext>
                  </a:extLst>
                </a:gridCol>
                <a:gridCol w="3973343">
                  <a:extLst>
                    <a:ext uri="{9D8B030D-6E8A-4147-A177-3AD203B41FA5}">
                      <a16:colId xmlns:a16="http://schemas.microsoft.com/office/drawing/2014/main" xmlns="" val="3961974108"/>
                    </a:ext>
                  </a:extLst>
                </a:gridCol>
              </a:tblGrid>
              <a:tr h="382905">
                <a:tc>
                  <a:txBody>
                    <a:bodyPr/>
                    <a:lstStyle/>
                    <a:p>
                      <a:pPr algn="ctr" rtl="0"/>
                      <a:r>
                        <a:rPr lang="es" sz="14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Sitio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ctr" rtl="0"/>
                      <a:r>
                        <a:rPr lang="es" sz="1400" b="1" i="0" u="none" baseline="0">
                          <a:solidFill>
                            <a:schemeClr val="bg1"/>
                          </a:solidFill>
                          <a:latin typeface="Arial Nova" panose="020B0504020202020204" pitchFamily="34" charset="0"/>
                          <a:ea typeface="Arial Nova" panose="020B0504020202020204" pitchFamily="34" charset="0"/>
                          <a:cs typeface="Arial Nova" panose="020B0504020202020204" pitchFamily="34" charset="0"/>
                        </a:rPr>
                        <a:t>URL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extLst>
                  <a:ext uri="{0D108BD9-81ED-4DB2-BD59-A6C34878D82A}">
                    <a16:rowId xmlns:a16="http://schemas.microsoft.com/office/drawing/2014/main" xmlns="" val="3159517954"/>
                  </a:ext>
                </a:extLst>
              </a:tr>
              <a:tr h="524112">
                <a:tc>
                  <a:txBody>
                    <a:bodyPr/>
                    <a:lstStyle/>
                    <a:p>
                      <a:pPr lvl="1" algn="l" rtl="0"/>
                      <a:r>
                        <a:rPr lang="es" sz="1400" b="0" i="0" u="none" baseline="0">
                          <a:solidFill>
                            <a:schemeClr val="tx1"/>
                          </a:solidFill>
                          <a:latin typeface="Arial Nova" panose="020B0504020202020204" pitchFamily="34" charset="0"/>
                          <a:ea typeface="Arial Nova" panose="020B0504020202020204" pitchFamily="34" charset="0"/>
                          <a:cs typeface="Arial Nova" panose="020B0504020202020204" pitchFamily="34" charset="0"/>
                        </a:rPr>
                        <a:t>Sitio web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4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400209794"/>
                  </a:ext>
                </a:extLst>
              </a:tr>
              <a:tr h="495300">
                <a:tc>
                  <a:txBody>
                    <a:bodyPr/>
                    <a:lstStyle/>
                    <a:p>
                      <a:pPr marL="502920" marR="0" lvl="1" indent="0" algn="l" defTabSz="1005840" rtl="0" eaLnBrk="1" fontAlgn="auto" latinLnBrk="0" hangingPunct="1">
                        <a:lnSpc>
                          <a:spcPct val="100000"/>
                        </a:lnSpc>
                        <a:spcBef>
                          <a:spcPts val="0"/>
                        </a:spcBef>
                        <a:spcAft>
                          <a:spcPts val="0"/>
                        </a:spcAft>
                        <a:buClrTx/>
                        <a:buSzTx/>
                        <a:buFontTx/>
                        <a:buNone/>
                        <a:tabLst/>
                        <a:defRPr/>
                      </a:pPr>
                      <a:r>
                        <a:rPr kumimoji="0" lang="es" sz="1400" b="0" i="0" u="none" strike="noStrike" kern="1200" cap="none" spc="0" normalizeH="0" baseline="0">
                          <a:ln>
                            <a:noFill/>
                          </a:ln>
                          <a:solidFill>
                            <a:prstClr val="black"/>
                          </a:solidFill>
                          <a:effectLst/>
                          <a:uLnTx/>
                          <a:uFillTx/>
                          <a:latin typeface="Arial Nova" panose="020B0504020202020204" pitchFamily="34" charset="0"/>
                          <a:ea typeface="+mn-ea"/>
                          <a:cs typeface="+mn-cs"/>
                        </a:rPr>
                        <a:t>Facebook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4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568886167"/>
                  </a:ext>
                </a:extLst>
              </a:tr>
              <a:tr h="476250">
                <a:tc>
                  <a:txBody>
                    <a:bodyPr/>
                    <a:lstStyle/>
                    <a:p>
                      <a:pPr marL="502920" marR="0" lvl="1" indent="0" algn="l" defTabSz="1005840" rtl="0" eaLnBrk="1" fontAlgn="auto" latinLnBrk="0" hangingPunct="1">
                        <a:lnSpc>
                          <a:spcPct val="100000"/>
                        </a:lnSpc>
                        <a:spcBef>
                          <a:spcPts val="0"/>
                        </a:spcBef>
                        <a:spcAft>
                          <a:spcPts val="0"/>
                        </a:spcAft>
                        <a:buClrTx/>
                        <a:buSzTx/>
                        <a:buFontTx/>
                        <a:buNone/>
                        <a:tabLst/>
                        <a:defRPr/>
                      </a:pPr>
                      <a:r>
                        <a:rPr kumimoji="0" lang="es" sz="1400" b="0" i="0" u="none" strike="noStrike" kern="1200" cap="none" spc="0" normalizeH="0" baseline="0">
                          <a:ln>
                            <a:noFill/>
                          </a:ln>
                          <a:solidFill>
                            <a:prstClr val="black"/>
                          </a:solidFill>
                          <a:effectLst/>
                          <a:uLnTx/>
                          <a:uFillTx/>
                          <a:latin typeface="Arial Nova" panose="020B0504020202020204" pitchFamily="34" charset="0"/>
                          <a:ea typeface="+mn-ea"/>
                          <a:cs typeface="+mn-cs"/>
                        </a:rPr>
                        <a:t>Twitter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4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652960511"/>
                  </a:ext>
                </a:extLst>
              </a:tr>
              <a:tr h="495300">
                <a:tc>
                  <a:txBody>
                    <a:bodyPr/>
                    <a:lstStyle/>
                    <a:p>
                      <a:pPr marL="502920" marR="0" lvl="1" indent="0" algn="l" defTabSz="1005840" rtl="0" eaLnBrk="1" fontAlgn="auto" latinLnBrk="0" hangingPunct="1">
                        <a:lnSpc>
                          <a:spcPct val="100000"/>
                        </a:lnSpc>
                        <a:spcBef>
                          <a:spcPts val="0"/>
                        </a:spcBef>
                        <a:spcAft>
                          <a:spcPts val="0"/>
                        </a:spcAft>
                        <a:buClrTx/>
                        <a:buSzTx/>
                        <a:buFontTx/>
                        <a:buNone/>
                        <a:tabLst/>
                        <a:defRPr/>
                      </a:pPr>
                      <a:r>
                        <a:rPr kumimoji="0" lang="es" sz="1400" b="0" i="0" u="none" strike="noStrike" kern="1200" cap="none" spc="0" normalizeH="0" baseline="0">
                          <a:ln>
                            <a:noFill/>
                          </a:ln>
                          <a:solidFill>
                            <a:prstClr val="black"/>
                          </a:solidFill>
                          <a:effectLst/>
                          <a:uLnTx/>
                          <a:uFillTx/>
                          <a:latin typeface="Arial Nova" panose="020B0504020202020204" pitchFamily="34" charset="0"/>
                          <a:ea typeface="+mn-ea"/>
                          <a:cs typeface="+mn-cs"/>
                        </a:rPr>
                        <a:t>Instagram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4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74940254"/>
                  </a:ext>
                </a:extLst>
              </a:tr>
              <a:tr h="466725">
                <a:tc>
                  <a:txBody>
                    <a:bodyPr/>
                    <a:lstStyle/>
                    <a:p>
                      <a:pPr marL="502920" marR="0" lvl="1" indent="0" algn="l" defTabSz="1005840" rtl="0" eaLnBrk="1" fontAlgn="auto" latinLnBrk="0" hangingPunct="1">
                        <a:lnSpc>
                          <a:spcPct val="100000"/>
                        </a:lnSpc>
                        <a:spcBef>
                          <a:spcPts val="0"/>
                        </a:spcBef>
                        <a:spcAft>
                          <a:spcPts val="0"/>
                        </a:spcAft>
                        <a:buClrTx/>
                        <a:buSzTx/>
                        <a:buFontTx/>
                        <a:buNone/>
                        <a:tabLst/>
                        <a:defRPr/>
                      </a:pPr>
                      <a:r>
                        <a:rPr kumimoji="0" lang="es" sz="1400" b="0" i="0" u="none" strike="noStrike" kern="1200" cap="none" spc="0" normalizeH="0" baseline="0">
                          <a:ln>
                            <a:noFill/>
                          </a:ln>
                          <a:solidFill>
                            <a:prstClr val="black"/>
                          </a:solidFill>
                          <a:effectLst/>
                          <a:uLnTx/>
                          <a:uFillTx/>
                          <a:latin typeface="Arial Nova" panose="020B0504020202020204" pitchFamily="34" charset="0"/>
                          <a:ea typeface="+mn-ea"/>
                          <a:cs typeface="+mn-cs"/>
                        </a:rPr>
                        <a:t>TikTok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4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154186237"/>
                  </a:ext>
                </a:extLst>
              </a:tr>
              <a:tr h="542925">
                <a:tc>
                  <a:txBody>
                    <a:bodyPr/>
                    <a:lstStyle/>
                    <a:p>
                      <a:pPr marL="502920" marR="0" lvl="1" indent="0" algn="l" defTabSz="1005840" rtl="0" eaLnBrk="1" fontAlgn="auto" latinLnBrk="0" hangingPunct="1">
                        <a:lnSpc>
                          <a:spcPct val="100000"/>
                        </a:lnSpc>
                        <a:spcBef>
                          <a:spcPts val="0"/>
                        </a:spcBef>
                        <a:spcAft>
                          <a:spcPts val="0"/>
                        </a:spcAft>
                        <a:buClrTx/>
                        <a:buSzTx/>
                        <a:buFontTx/>
                        <a:buNone/>
                        <a:tabLst/>
                        <a:defRPr/>
                      </a:pPr>
                      <a:r>
                        <a:rPr kumimoji="0" lang="es" sz="1400" b="0" i="0" u="none" strike="noStrike" kern="1200" cap="none" spc="0" normalizeH="0" baseline="0">
                          <a:ln>
                            <a:noFill/>
                          </a:ln>
                          <a:solidFill>
                            <a:prstClr val="black"/>
                          </a:solidFill>
                          <a:effectLst/>
                          <a:uLnTx/>
                          <a:uFillTx/>
                          <a:latin typeface="Arial Nova" panose="020B0504020202020204" pitchFamily="34" charset="0"/>
                          <a:ea typeface="+mn-ea"/>
                          <a:cs typeface="+mn-cs"/>
                        </a:rPr>
                        <a:t>YouTube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4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96209797"/>
                  </a:ext>
                </a:extLst>
              </a:tr>
              <a:tr h="485775">
                <a:tc>
                  <a:txBody>
                    <a:bodyPr/>
                    <a:lstStyle/>
                    <a:p>
                      <a:pPr marL="502920" marR="0" lvl="1" indent="0" algn="l" defTabSz="1005840" rtl="0" eaLnBrk="1" fontAlgn="auto" latinLnBrk="0" hangingPunct="1">
                        <a:lnSpc>
                          <a:spcPct val="100000"/>
                        </a:lnSpc>
                        <a:spcBef>
                          <a:spcPts val="0"/>
                        </a:spcBef>
                        <a:spcAft>
                          <a:spcPts val="0"/>
                        </a:spcAft>
                        <a:buClrTx/>
                        <a:buSzTx/>
                        <a:buFontTx/>
                        <a:buNone/>
                        <a:tabLst/>
                        <a:defRPr/>
                      </a:pPr>
                      <a:r>
                        <a:rPr kumimoji="0" lang="es" sz="1400" b="0" i="0" u="none" strike="noStrike" kern="1200" cap="none" spc="0" normalizeH="0" baseline="0">
                          <a:ln>
                            <a:noFill/>
                          </a:ln>
                          <a:solidFill>
                            <a:prstClr val="black"/>
                          </a:solidFill>
                          <a:effectLst/>
                          <a:uLnTx/>
                          <a:uFillTx/>
                          <a:latin typeface="Arial Nova" panose="020B0504020202020204" pitchFamily="34" charset="0"/>
                          <a:ea typeface="+mn-ea"/>
                          <a:cs typeface="+mn-cs"/>
                        </a:rPr>
                        <a:t>Vimeo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4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4082559786"/>
                  </a:ext>
                </a:extLst>
              </a:tr>
              <a:tr h="466725">
                <a:tc>
                  <a:txBody>
                    <a:bodyPr/>
                    <a:lstStyle/>
                    <a:p>
                      <a:pPr marL="502920" marR="0" lvl="1" indent="0" algn="l" defTabSz="1005840" rtl="0" eaLnBrk="1" fontAlgn="auto" latinLnBrk="0" hangingPunct="1">
                        <a:lnSpc>
                          <a:spcPct val="100000"/>
                        </a:lnSpc>
                        <a:spcBef>
                          <a:spcPts val="0"/>
                        </a:spcBef>
                        <a:spcAft>
                          <a:spcPts val="0"/>
                        </a:spcAft>
                        <a:buClrTx/>
                        <a:buSzTx/>
                        <a:buFontTx/>
                        <a:buNone/>
                        <a:tabLst/>
                        <a:defRPr/>
                      </a:pPr>
                      <a:r>
                        <a:rPr kumimoji="0" lang="es" sz="1400" b="0" i="0" u="none" strike="noStrike" kern="1200" cap="none" spc="0" normalizeH="0" baseline="0">
                          <a:ln>
                            <a:noFill/>
                          </a:ln>
                          <a:solidFill>
                            <a:prstClr val="black"/>
                          </a:solidFill>
                          <a:effectLst/>
                          <a:uLnTx/>
                          <a:uFillTx/>
                          <a:latin typeface="Arial Nova" panose="020B0504020202020204" pitchFamily="34" charset="0"/>
                          <a:ea typeface="+mn-ea"/>
                          <a:cs typeface="+mn-cs"/>
                        </a:rPr>
                        <a:t>Otra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ctr" rtl="0"/>
                      <a:endParaRPr lang="es" sz="1400" b="0" dirty="0">
                        <a:solidFill>
                          <a:schemeClr val="tx1"/>
                        </a:solidFill>
                        <a:latin typeface="Arial Nova" panose="020B05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289639987"/>
                  </a:ext>
                </a:extLst>
              </a:tr>
            </a:tbl>
          </a:graphicData>
        </a:graphic>
      </p:graphicFrame>
      <p:pic>
        <p:nvPicPr>
          <p:cNvPr id="7" name="Picture 6">
            <a:extLst>
              <a:ext uri="{FF2B5EF4-FFF2-40B4-BE49-F238E27FC236}">
                <a16:creationId xmlns:a16="http://schemas.microsoft.com/office/drawing/2014/main" xmlns="" id="{F769AF1F-3CAC-D5A0-3A33-E7A339B5EE0A}"/>
              </a:ext>
            </a:extLst>
          </p:cNvPr>
          <p:cNvPicPr>
            <a:picLocks noChangeAspect="1"/>
          </p:cNvPicPr>
          <p:nvPr/>
        </p:nvPicPr>
        <p:blipFill rotWithShape="1">
          <a:blip r:embed="rId3"/>
          <a:srcRect l="13133" t="83792" r="13961" b="4566"/>
          <a:stretch/>
        </p:blipFill>
        <p:spPr>
          <a:xfrm>
            <a:off x="2372465" y="5926198"/>
            <a:ext cx="333375" cy="331590"/>
          </a:xfrm>
          <a:prstGeom prst="rect">
            <a:avLst/>
          </a:prstGeom>
        </p:spPr>
      </p:pic>
      <p:pic>
        <p:nvPicPr>
          <p:cNvPr id="13" name="Picture 12">
            <a:extLst>
              <a:ext uri="{FF2B5EF4-FFF2-40B4-BE49-F238E27FC236}">
                <a16:creationId xmlns:a16="http://schemas.microsoft.com/office/drawing/2014/main" xmlns="" id="{F69689B9-4A60-0172-0E9F-D09316598264}"/>
              </a:ext>
            </a:extLst>
          </p:cNvPr>
          <p:cNvPicPr>
            <a:picLocks noChangeAspect="1"/>
          </p:cNvPicPr>
          <p:nvPr/>
        </p:nvPicPr>
        <p:blipFill rotWithShape="1">
          <a:blip r:embed="rId4"/>
          <a:srcRect l="-1" t="3441" r="3441"/>
          <a:stretch/>
        </p:blipFill>
        <p:spPr>
          <a:xfrm>
            <a:off x="2350749" y="5017004"/>
            <a:ext cx="333422" cy="249536"/>
          </a:xfrm>
          <a:prstGeom prst="rect">
            <a:avLst/>
          </a:prstGeom>
        </p:spPr>
      </p:pic>
      <p:pic>
        <p:nvPicPr>
          <p:cNvPr id="14" name="Picture 13">
            <a:extLst>
              <a:ext uri="{FF2B5EF4-FFF2-40B4-BE49-F238E27FC236}">
                <a16:creationId xmlns:a16="http://schemas.microsoft.com/office/drawing/2014/main" xmlns="" id="{1740DB7C-3B64-93DD-ED7D-3D109A94AE89}"/>
              </a:ext>
            </a:extLst>
          </p:cNvPr>
          <p:cNvPicPr>
            <a:picLocks noChangeAspect="1"/>
          </p:cNvPicPr>
          <p:nvPr/>
        </p:nvPicPr>
        <p:blipFill rotWithShape="1">
          <a:blip r:embed="rId3"/>
          <a:srcRect l="15215" t="2386" r="11878" b="85910"/>
          <a:stretch/>
        </p:blipFill>
        <p:spPr>
          <a:xfrm>
            <a:off x="2358872" y="4011075"/>
            <a:ext cx="333375" cy="333376"/>
          </a:xfrm>
          <a:prstGeom prst="rect">
            <a:avLst/>
          </a:prstGeom>
        </p:spPr>
      </p:pic>
      <p:pic>
        <p:nvPicPr>
          <p:cNvPr id="16" name="Picture 15">
            <a:extLst>
              <a:ext uri="{FF2B5EF4-FFF2-40B4-BE49-F238E27FC236}">
                <a16:creationId xmlns:a16="http://schemas.microsoft.com/office/drawing/2014/main" xmlns="" id="{5FA02953-835E-FAAD-DFD5-F3AC5DE160CB}"/>
              </a:ext>
            </a:extLst>
          </p:cNvPr>
          <p:cNvPicPr>
            <a:picLocks noChangeAspect="1"/>
          </p:cNvPicPr>
          <p:nvPr/>
        </p:nvPicPr>
        <p:blipFill rotWithShape="1">
          <a:blip r:embed="rId3"/>
          <a:srcRect t="18437" b="69525"/>
          <a:stretch/>
        </p:blipFill>
        <p:spPr>
          <a:xfrm>
            <a:off x="2296927" y="2499768"/>
            <a:ext cx="457264" cy="342899"/>
          </a:xfrm>
          <a:prstGeom prst="rect">
            <a:avLst/>
          </a:prstGeom>
        </p:spPr>
      </p:pic>
      <p:pic>
        <p:nvPicPr>
          <p:cNvPr id="19" name="Picture 18">
            <a:extLst>
              <a:ext uri="{FF2B5EF4-FFF2-40B4-BE49-F238E27FC236}">
                <a16:creationId xmlns:a16="http://schemas.microsoft.com/office/drawing/2014/main" xmlns="" id="{1F286779-BE6E-11B0-03E5-8493E83A8272}"/>
              </a:ext>
            </a:extLst>
          </p:cNvPr>
          <p:cNvPicPr>
            <a:picLocks noChangeAspect="1"/>
          </p:cNvPicPr>
          <p:nvPr/>
        </p:nvPicPr>
        <p:blipFill rotWithShape="1">
          <a:blip r:embed="rId3"/>
          <a:srcRect l="11825" t="50017" r="11102" b="36608"/>
          <a:stretch/>
        </p:blipFill>
        <p:spPr>
          <a:xfrm>
            <a:off x="2362941" y="2972052"/>
            <a:ext cx="352425" cy="381000"/>
          </a:xfrm>
          <a:prstGeom prst="rect">
            <a:avLst/>
          </a:prstGeom>
        </p:spPr>
      </p:pic>
      <p:pic>
        <p:nvPicPr>
          <p:cNvPr id="20" name="Picture 19">
            <a:extLst>
              <a:ext uri="{FF2B5EF4-FFF2-40B4-BE49-F238E27FC236}">
                <a16:creationId xmlns:a16="http://schemas.microsoft.com/office/drawing/2014/main" xmlns="" id="{6686FED1-AC90-6F74-50E2-BDB254681244}"/>
              </a:ext>
            </a:extLst>
          </p:cNvPr>
          <p:cNvPicPr>
            <a:picLocks noChangeAspect="1"/>
          </p:cNvPicPr>
          <p:nvPr/>
        </p:nvPicPr>
        <p:blipFill rotWithShape="1">
          <a:blip r:embed="rId3"/>
          <a:srcRect t="66894" b="19730"/>
          <a:stretch/>
        </p:blipFill>
        <p:spPr>
          <a:xfrm>
            <a:off x="2296943" y="4438619"/>
            <a:ext cx="457264" cy="381000"/>
          </a:xfrm>
          <a:prstGeom prst="rect">
            <a:avLst/>
          </a:prstGeom>
        </p:spPr>
      </p:pic>
      <p:pic>
        <p:nvPicPr>
          <p:cNvPr id="22" name="Picture 21">
            <a:extLst>
              <a:ext uri="{FF2B5EF4-FFF2-40B4-BE49-F238E27FC236}">
                <a16:creationId xmlns:a16="http://schemas.microsoft.com/office/drawing/2014/main" xmlns="" id="{5AB438F5-6E78-97A9-5E49-2082CFD61856}"/>
              </a:ext>
            </a:extLst>
          </p:cNvPr>
          <p:cNvPicPr>
            <a:picLocks noChangeAspect="1"/>
          </p:cNvPicPr>
          <p:nvPr/>
        </p:nvPicPr>
        <p:blipFill>
          <a:blip r:embed="rId5"/>
          <a:stretch>
            <a:fillRect/>
          </a:stretch>
        </p:blipFill>
        <p:spPr>
          <a:xfrm>
            <a:off x="2362894" y="5479277"/>
            <a:ext cx="333422" cy="311911"/>
          </a:xfrm>
          <a:prstGeom prst="rect">
            <a:avLst/>
          </a:prstGeom>
        </p:spPr>
      </p:pic>
      <p:pic>
        <p:nvPicPr>
          <p:cNvPr id="4" name="Picture 3" descr="Un logo verde y negro&#10;&#10;Descripción generada automáticamente">
            <a:extLst>
              <a:ext uri="{FF2B5EF4-FFF2-40B4-BE49-F238E27FC236}">
                <a16:creationId xmlns:a16="http://schemas.microsoft.com/office/drawing/2014/main" xmlns="" id="{AC9A32C6-87C6-3EA7-7B63-943B80AA2DE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50277" y="260732"/>
            <a:ext cx="1280160" cy="586444"/>
          </a:xfrm>
          <a:prstGeom prst="rect">
            <a:avLst/>
          </a:prstGeom>
        </p:spPr>
      </p:pic>
      <p:pic>
        <p:nvPicPr>
          <p:cNvPr id="8" name="Picture 7" descr="Símbolo de X negra con fondo blanco&#10;&#10;Descripción generada automáticamente">
            <a:extLst>
              <a:ext uri="{FF2B5EF4-FFF2-40B4-BE49-F238E27FC236}">
                <a16:creationId xmlns:a16="http://schemas.microsoft.com/office/drawing/2014/main" xmlns="" id="{277F9177-F54D-6A07-B057-CC27614176B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40928" y="3497887"/>
            <a:ext cx="396447" cy="333376"/>
          </a:xfrm>
          <a:prstGeom prst="rect">
            <a:avLst/>
          </a:prstGeom>
        </p:spPr>
      </p:pic>
    </p:spTree>
    <p:extLst>
      <p:ext uri="{BB962C8B-B14F-4D97-AF65-F5344CB8AC3E}">
        <p14:creationId xmlns:p14="http://schemas.microsoft.com/office/powerpoint/2010/main" val="230092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CE07CB3F-6BD4-4141-8671-BEAD044D5027}"/>
              </a:ext>
            </a:extLst>
          </p:cNvPr>
          <p:cNvSpPr txBox="1"/>
          <p:nvPr/>
        </p:nvSpPr>
        <p:spPr>
          <a:xfrm>
            <a:off x="435836" y="362982"/>
            <a:ext cx="8186872" cy="338554"/>
          </a:xfrm>
          <a:prstGeom prst="rect">
            <a:avLst/>
          </a:prstGeom>
          <a:noFill/>
        </p:spPr>
        <p:txBody>
          <a:bodyPr wrap="square" rtlCol="0">
            <a:spAutoFit/>
          </a:bodyPr>
          <a:lstStyle/>
          <a:p>
            <a:pPr algn="l" rtl="0"/>
            <a:r>
              <a:rPr lang="es" sz="1600" b="0"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Formulario 11: </a:t>
            </a:r>
            <a:r>
              <a:rPr lang="es" sz="1600" b="1"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Roll Forward</a:t>
            </a:r>
            <a:endParaRPr lang="es" sz="1600" dirty="0">
              <a:solidFill>
                <a:srgbClr val="334155"/>
              </a:solidFill>
            </a:endParaRPr>
          </a:p>
        </p:txBody>
      </p:sp>
      <p:cxnSp>
        <p:nvCxnSpPr>
          <p:cNvPr id="11" name="Straight Connector 10">
            <a:extLst>
              <a:ext uri="{FF2B5EF4-FFF2-40B4-BE49-F238E27FC236}">
                <a16:creationId xmlns:a16="http://schemas.microsoft.com/office/drawing/2014/main" xmlns="" id="{70D0181A-DDFD-484F-8F26-C3997CE43D69}"/>
              </a:ext>
            </a:extLst>
          </p:cNvPr>
          <p:cNvCxnSpPr/>
          <p:nvPr/>
        </p:nvCxnSpPr>
        <p:spPr>
          <a:xfrm>
            <a:off x="435836" y="709301"/>
            <a:ext cx="7930497" cy="0"/>
          </a:xfrm>
          <a:prstGeom prst="line">
            <a:avLst/>
          </a:prstGeom>
          <a:ln>
            <a:solidFill>
              <a:srgbClr val="006A4F"/>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xmlns="" id="{D3223EC5-65E2-4872-A858-43D378014FC6}"/>
              </a:ext>
            </a:extLst>
          </p:cNvPr>
          <p:cNvSpPr txBox="1"/>
          <p:nvPr/>
        </p:nvSpPr>
        <p:spPr>
          <a:xfrm>
            <a:off x="435836" y="822905"/>
            <a:ext cx="9209970" cy="646331"/>
          </a:xfrm>
          <a:prstGeom prst="rect">
            <a:avLst/>
          </a:prstGeom>
          <a:noFill/>
        </p:spPr>
        <p:txBody>
          <a:bodyPr wrap="square" rtlCol="0">
            <a:spAutoFit/>
          </a:bodyPr>
          <a:lstStyle/>
          <a:p>
            <a:pPr algn="l" rtl="0"/>
            <a:r>
              <a:rPr lang="es" sz="1200" b="0" i="0" u="none" baseline="0">
                <a:latin typeface="Tahoma" panose="020B0604030504040204" pitchFamily="34" charset="0"/>
                <a:ea typeface="Tahoma" panose="020B0604030504040204" pitchFamily="34" charset="0"/>
                <a:cs typeface="Tahoma" panose="020B0604030504040204" pitchFamily="34" charset="0"/>
              </a:rPr>
              <a:t>Verifique el estado de Roll Forward de la academia para el año escolar 2026-2027.</a:t>
            </a:r>
          </a:p>
          <a:p>
            <a:endParaRPr lang="es" sz="1200" dirty="0">
              <a:latin typeface="Tahoma" panose="020B0604030504040204" pitchFamily="34" charset="0"/>
              <a:ea typeface="Tahoma" panose="020B0604030504040204" pitchFamily="34" charset="0"/>
              <a:cs typeface="Tahoma" panose="020B0604030504040204" pitchFamily="34" charset="0"/>
            </a:endParaRPr>
          </a:p>
          <a:p>
            <a:endParaRPr lang="es" sz="1200"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xmlns="" id="{91A79498-D604-D40E-2F7B-C87D8C3288FB}"/>
              </a:ext>
            </a:extLst>
          </p:cNvPr>
          <p:cNvSpPr txBox="1"/>
          <p:nvPr/>
        </p:nvSpPr>
        <p:spPr>
          <a:xfrm>
            <a:off x="498155" y="1539833"/>
            <a:ext cx="8925064" cy="3951851"/>
          </a:xfrm>
          <a:prstGeom prst="rect">
            <a:avLst/>
          </a:prstGeom>
          <a:noFill/>
        </p:spPr>
        <p:txBody>
          <a:bodyPr wrap="square" rtlCol="0">
            <a:spAutoFit/>
          </a:bodyPr>
          <a:lstStyle/>
          <a:p>
            <a:pPr marL="0" marR="0" algn="l" rtl="0">
              <a:lnSpc>
                <a:spcPct val="107000"/>
              </a:lnSpc>
              <a:spcBef>
                <a:spcPts val="0"/>
              </a:spcBef>
              <a:spcAft>
                <a:spcPts val="800"/>
              </a:spcAft>
            </a:pPr>
            <a:r>
              <a:rPr lang="es" sz="1200" b="0" i="0" u="none" baseline="0">
                <a:effectLst/>
                <a:latin typeface="Tahoma" panose="020B0604030504040204" pitchFamily="34" charset="0"/>
                <a:ea typeface="Tahoma" panose="020B0604030504040204" pitchFamily="34" charset="0"/>
                <a:cs typeface="Tahoma" panose="020B0604030504040204" pitchFamily="34" charset="0"/>
              </a:rPr>
              <a:t>Todas las academias de nivel Certificada, Modelo y Distinguida califican para avanzar (Roll Forward) y mantener su nivel de calidad anterior y están exentas de que se les haga la Evaluación de la Academia (AA) si cumplen los siguientes criterios:</a:t>
            </a:r>
            <a:r>
              <a:rPr lang="es" sz="1200">
                <a:effectLst/>
                <a:latin typeface="Tahoma" panose="020B0604030504040204" pitchFamily="34" charset="0"/>
                <a:ea typeface="Tahoma" panose="020B0604030504040204" pitchFamily="34" charset="0"/>
                <a:cs typeface="Tahoma" panose="020B0604030504040204" pitchFamily="34" charset="0"/>
              </a:rPr>
              <a:t/>
            </a:r>
            <a:br>
              <a:rPr lang="es" sz="1200">
                <a:effectLst/>
                <a:latin typeface="Tahoma" panose="020B0604030504040204" pitchFamily="34" charset="0"/>
                <a:ea typeface="Tahoma" panose="020B0604030504040204" pitchFamily="34" charset="0"/>
                <a:cs typeface="Tahoma" panose="020B0604030504040204" pitchFamily="34" charset="0"/>
              </a:rPr>
            </a:br>
            <a:endParaRPr lang="es" sz="1200" dirty="0">
              <a:effectLst/>
              <a:latin typeface="Tahoma" panose="020B0604030504040204" pitchFamily="34" charset="0"/>
              <a:ea typeface="Tahoma" panose="020B0604030504040204" pitchFamily="34" charset="0"/>
              <a:cs typeface="Tahoma" panose="020B0604030504040204" pitchFamily="34" charset="0"/>
            </a:endParaRPr>
          </a:p>
          <a:p>
            <a:pPr marL="342900" marR="0" lvl="0" indent="-342900" algn="l" rtl="0">
              <a:lnSpc>
                <a:spcPct val="107000"/>
              </a:lnSpc>
              <a:spcBef>
                <a:spcPts val="0"/>
              </a:spcBef>
              <a:spcAft>
                <a:spcPts val="0"/>
              </a:spcAft>
              <a:buFont typeface="Wingdings" panose="05000000000000000000" pitchFamily="2" charset="2"/>
              <a:buChar char=""/>
            </a:pPr>
            <a:r>
              <a:rPr lang="es" sz="1200" b="1" i="0" u="none" baseline="0">
                <a:effectLst/>
                <a:latin typeface="Tahoma" panose="020B0604030504040204" pitchFamily="34" charset="0"/>
                <a:ea typeface="Tahoma" panose="020B0604030504040204" pitchFamily="34" charset="0"/>
                <a:cs typeface="Tahoma" panose="020B0604030504040204" pitchFamily="34" charset="0"/>
              </a:rPr>
              <a:t>La academia está en el segundo o tercer año de un ciclo de datos de tres años, que comienza cuando a una academia se le hace la AA.</a:t>
            </a:r>
            <a:r>
              <a:rPr lang="es" sz="1200" b="1">
                <a:effectLst/>
                <a:latin typeface="Tahoma" panose="020B0604030504040204" pitchFamily="34" charset="0"/>
                <a:ea typeface="Tahoma" panose="020B0604030504040204" pitchFamily="34" charset="0"/>
                <a:cs typeface="Tahoma" panose="020B0604030504040204" pitchFamily="34" charset="0"/>
              </a:rPr>
              <a:t/>
            </a:r>
            <a:br>
              <a:rPr lang="es" sz="1200" b="1">
                <a:effectLst/>
                <a:latin typeface="Tahoma" panose="020B0604030504040204" pitchFamily="34" charset="0"/>
                <a:ea typeface="Tahoma" panose="020B0604030504040204" pitchFamily="34" charset="0"/>
                <a:cs typeface="Tahoma" panose="020B0604030504040204" pitchFamily="34" charset="0"/>
              </a:rPr>
            </a:br>
            <a:endParaRPr lang="es" sz="1200" dirty="0">
              <a:effectLst/>
              <a:latin typeface="Tahoma" panose="020B0604030504040204" pitchFamily="34" charset="0"/>
              <a:ea typeface="Tahoma" panose="020B0604030504040204" pitchFamily="34" charset="0"/>
              <a:cs typeface="Tahoma" panose="020B0604030504040204" pitchFamily="34" charset="0"/>
            </a:endParaRPr>
          </a:p>
          <a:p>
            <a:pPr marL="342900" marR="0" lvl="0" indent="-342900" algn="l" rtl="0">
              <a:lnSpc>
                <a:spcPct val="107000"/>
              </a:lnSpc>
              <a:spcBef>
                <a:spcPts val="0"/>
              </a:spcBef>
              <a:spcAft>
                <a:spcPts val="0"/>
              </a:spcAft>
              <a:buFont typeface="Wingdings" panose="05000000000000000000" pitchFamily="2" charset="2"/>
              <a:buChar char=""/>
            </a:pPr>
            <a:r>
              <a:rPr lang="es" sz="1200" b="1" i="0" u="none" baseline="0">
                <a:effectLst/>
                <a:latin typeface="Tahoma" panose="020B0604030504040204" pitchFamily="34" charset="0"/>
                <a:ea typeface="Tahoma" panose="020B0604030504040204" pitchFamily="34" charset="0"/>
                <a:cs typeface="Tahoma" panose="020B0604030504040204" pitchFamily="34" charset="0"/>
              </a:rPr>
              <a:t>La Academia actualiza las actualizaciones anuales requeridas de datos a nivel de escuela y academia a la fecha del plazo de Roll Forward. El plazo para este año escolar es el </a:t>
            </a:r>
            <a:r>
              <a:rPr lang="es" sz="1200" b="1" i="0" u="none" baseline="0">
                <a:highlight>
                  <a:srgbClr val="EBEA70"/>
                </a:highlight>
                <a:latin typeface="Tahoma" panose="020B0604030504040204" pitchFamily="34" charset="0"/>
                <a:ea typeface="Tahoma" panose="020B0604030504040204" pitchFamily="34" charset="0"/>
                <a:cs typeface="Tahoma" panose="020B0604030504040204" pitchFamily="34" charset="0"/>
              </a:rPr>
              <a:t>23 de octubre de 2026</a:t>
            </a:r>
            <a:r>
              <a:rPr lang="es" sz="1200" b="1" i="0" u="none" baseline="0">
                <a:effectLst/>
                <a:latin typeface="Tahoma" panose="020B0604030504040204" pitchFamily="34" charset="0"/>
                <a:ea typeface="Tahoma" panose="020B0604030504040204" pitchFamily="34" charset="0"/>
                <a:cs typeface="Tahoma" panose="020B0604030504040204" pitchFamily="34" charset="0"/>
              </a:rPr>
              <a:t>. </a:t>
            </a:r>
            <a:r>
              <a:rPr lang="es" sz="1200" b="1">
                <a:effectLst/>
                <a:latin typeface="Tahoma" panose="020B0604030504040204" pitchFamily="34" charset="0"/>
                <a:ea typeface="Tahoma" panose="020B0604030504040204" pitchFamily="34" charset="0"/>
                <a:cs typeface="Tahoma" panose="020B0604030504040204" pitchFamily="34" charset="0"/>
              </a:rPr>
              <a:t/>
            </a:r>
            <a:br>
              <a:rPr lang="es" sz="1200" b="1">
                <a:effectLst/>
                <a:latin typeface="Tahoma" panose="020B0604030504040204" pitchFamily="34" charset="0"/>
                <a:ea typeface="Tahoma" panose="020B0604030504040204" pitchFamily="34" charset="0"/>
                <a:cs typeface="Tahoma" panose="020B0604030504040204" pitchFamily="34" charset="0"/>
              </a:rPr>
            </a:br>
            <a:endParaRPr lang="es" sz="1200" dirty="0">
              <a:effectLst/>
              <a:latin typeface="Tahoma" panose="020B0604030504040204" pitchFamily="34" charset="0"/>
              <a:ea typeface="Tahoma" panose="020B0604030504040204" pitchFamily="34" charset="0"/>
              <a:cs typeface="Tahoma" panose="020B0604030504040204" pitchFamily="34" charset="0"/>
            </a:endParaRPr>
          </a:p>
          <a:p>
            <a:pPr marL="342900" marR="0" lvl="0" indent="-342900" algn="l" rtl="0">
              <a:lnSpc>
                <a:spcPct val="107000"/>
              </a:lnSpc>
              <a:spcBef>
                <a:spcPts val="0"/>
              </a:spcBef>
              <a:spcAft>
                <a:spcPts val="800"/>
              </a:spcAft>
              <a:buFont typeface="Wingdings" panose="05000000000000000000" pitchFamily="2" charset="2"/>
              <a:buChar char=""/>
            </a:pPr>
            <a:r>
              <a:rPr lang="es" sz="1200" b="1" i="0" u="none" baseline="0">
                <a:effectLst/>
                <a:latin typeface="Tahoma" panose="020B0604030504040204" pitchFamily="34" charset="0"/>
                <a:ea typeface="Tahoma" panose="020B0604030504040204" pitchFamily="34" charset="0"/>
                <a:cs typeface="Tahoma" panose="020B0604030504040204" pitchFamily="34" charset="0"/>
              </a:rPr>
              <a:t>Las academias Modelo y Distinguidas deben cumplir con los umbrales establecidos por el plazo de Roll Forward para mantener su nivel de calidad anterior. Las academias que no cumplen con los umbrales requeridos pueden decidir avanzar (Roll Forward) a un nivel de calidad de academia inferior.</a:t>
            </a:r>
            <a:endParaRPr lang="es" sz="1200" dirty="0">
              <a:effectLst/>
              <a:latin typeface="Tahoma" panose="020B0604030504040204" pitchFamily="34" charset="0"/>
              <a:ea typeface="Tahoma" panose="020B0604030504040204" pitchFamily="34" charset="0"/>
              <a:cs typeface="Tahoma" panose="020B0604030504040204" pitchFamily="34" charset="0"/>
            </a:endParaRPr>
          </a:p>
          <a:p>
            <a:pPr marL="0" marR="0" algn="l" rtl="0">
              <a:lnSpc>
                <a:spcPct val="107000"/>
              </a:lnSpc>
              <a:spcBef>
                <a:spcPts val="0"/>
              </a:spcBef>
              <a:spcAft>
                <a:spcPts val="800"/>
              </a:spcAft>
            </a:pPr>
            <a:r>
              <a:rPr lang="es" sz="1200">
                <a:effectLst/>
                <a:latin typeface="Tahoma" panose="020B0604030504040204" pitchFamily="34" charset="0"/>
                <a:ea typeface="Tahoma" panose="020B0604030504040204" pitchFamily="34" charset="0"/>
                <a:cs typeface="Tahoma" panose="020B0604030504040204" pitchFamily="34" charset="0"/>
              </a:rPr>
              <a:t/>
            </a:r>
            <a:br>
              <a:rPr lang="es" sz="1200">
                <a:effectLst/>
                <a:latin typeface="Tahoma" panose="020B0604030504040204" pitchFamily="34" charset="0"/>
                <a:ea typeface="Tahoma" panose="020B0604030504040204" pitchFamily="34" charset="0"/>
                <a:cs typeface="Tahoma" panose="020B0604030504040204" pitchFamily="34" charset="0"/>
              </a:rPr>
            </a:br>
            <a:r>
              <a:rPr lang="es" sz="1200" b="0" i="0" u="none" baseline="0">
                <a:effectLst/>
                <a:latin typeface="Tahoma" panose="020B0604030504040204" pitchFamily="34" charset="0"/>
                <a:ea typeface="Tahoma" panose="020B0604030504040204" pitchFamily="34" charset="0"/>
                <a:cs typeface="Tahoma" panose="020B0604030504040204" pitchFamily="34" charset="0"/>
              </a:rPr>
              <a:t>Las academias que no cumplen con el plazo de Roll Forward deben completar la AA. Después de que termina un ciclo de tres años de datos, a todas las academias, incluso las academias modelo y distinguidas, se les debe realizar la AA para comenzar un nuevo ciclo de datos de tres años.</a:t>
            </a:r>
          </a:p>
          <a:p>
            <a:pPr marL="0" marR="0" algn="l" rtl="0">
              <a:lnSpc>
                <a:spcPct val="107000"/>
              </a:lnSpc>
              <a:spcBef>
                <a:spcPts val="0"/>
              </a:spcBef>
              <a:spcAft>
                <a:spcPts val="800"/>
              </a:spcAft>
            </a:pPr>
            <a:r>
              <a:rPr lang="es" sz="1200" b="0" i="0" u="none" baseline="0">
                <a:effectLst/>
                <a:latin typeface="Tahoma" panose="020B0604030504040204" pitchFamily="34" charset="0"/>
                <a:ea typeface="Tahoma" panose="020B0604030504040204" pitchFamily="34" charset="0"/>
                <a:cs typeface="Tahoma" panose="020B0604030504040204" pitchFamily="34" charset="0"/>
              </a:rPr>
              <a:t> </a:t>
            </a:r>
          </a:p>
          <a:p>
            <a:pPr marL="0" marR="0" algn="l" rtl="0">
              <a:lnSpc>
                <a:spcPct val="107000"/>
              </a:lnSpc>
              <a:spcBef>
                <a:spcPts val="0"/>
              </a:spcBef>
              <a:spcAft>
                <a:spcPts val="800"/>
              </a:spcAft>
            </a:pPr>
            <a:r>
              <a:rPr lang="es" sz="1200" b="0" i="0" u="none" baseline="0">
                <a:effectLst/>
                <a:latin typeface="Tahoma" panose="020B0604030504040204" pitchFamily="34" charset="0"/>
                <a:ea typeface="Tahoma" panose="020B0604030504040204" pitchFamily="34" charset="0"/>
                <a:cs typeface="Tahoma" panose="020B0604030504040204" pitchFamily="34" charset="0"/>
              </a:rPr>
              <a:t> </a:t>
            </a:r>
            <a:endParaRPr lang="es" sz="1200" dirty="0">
              <a:effectLst/>
              <a:latin typeface="Tahoma" panose="020B0604030504040204" pitchFamily="34" charset="0"/>
              <a:ea typeface="Tahoma" panose="020B0604030504040204" pitchFamily="34" charset="0"/>
              <a:cs typeface="Tahoma" panose="020B0604030504040204" pitchFamily="34" charset="0"/>
            </a:endParaRPr>
          </a:p>
          <a:p>
            <a:endParaRPr lang="es" sz="12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descr="Un logo verde y negro&#10;&#10;Descripción generada automáticamente">
            <a:extLst>
              <a:ext uri="{FF2B5EF4-FFF2-40B4-BE49-F238E27FC236}">
                <a16:creationId xmlns:a16="http://schemas.microsoft.com/office/drawing/2014/main" xmlns="" id="{D4A060B2-14DE-79CE-3BA3-BE95C1656C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277" y="260732"/>
            <a:ext cx="1280160" cy="586444"/>
          </a:xfrm>
          <a:prstGeom prst="rect">
            <a:avLst/>
          </a:prstGeom>
        </p:spPr>
      </p:pic>
    </p:spTree>
    <p:extLst>
      <p:ext uri="{BB962C8B-B14F-4D97-AF65-F5344CB8AC3E}">
        <p14:creationId xmlns:p14="http://schemas.microsoft.com/office/powerpoint/2010/main" val="526803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CE07CB3F-6BD4-4141-8671-BEAD044D5027}"/>
              </a:ext>
            </a:extLst>
          </p:cNvPr>
          <p:cNvSpPr txBox="1"/>
          <p:nvPr/>
        </p:nvSpPr>
        <p:spPr>
          <a:xfrm>
            <a:off x="435836" y="362982"/>
            <a:ext cx="8186872" cy="338554"/>
          </a:xfrm>
          <a:prstGeom prst="rect">
            <a:avLst/>
          </a:prstGeom>
          <a:noFill/>
        </p:spPr>
        <p:txBody>
          <a:bodyPr wrap="square" rtlCol="0">
            <a:spAutoFit/>
          </a:bodyPr>
          <a:lstStyle/>
          <a:p>
            <a:pPr algn="l" rtl="0"/>
            <a:r>
              <a:rPr lang="es" sz="1600" b="0"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Formulario </a:t>
            </a:r>
            <a:r>
              <a:rPr lang="es" sz="1600" b="0" i="0" u="none" baseline="0">
                <a:solidFill>
                  <a:srgbClr val="334155"/>
                </a:solidFill>
                <a:latin typeface="Tahoma" panose="020B0604030504040204" pitchFamily="34" charset="0"/>
                <a:ea typeface="Calibri" panose="020F0502020204030204" pitchFamily="34" charset="0"/>
                <a:cs typeface="Times New Roman" panose="02020603050405020304" pitchFamily="18" charset="0"/>
              </a:rPr>
              <a:t>12</a:t>
            </a:r>
            <a:r>
              <a:rPr lang="es" sz="1600" b="0"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 </a:t>
            </a:r>
            <a:r>
              <a:rPr lang="es" sz="1600" b="1" i="0" u="none" baseline="0">
                <a:solidFill>
                  <a:srgbClr val="334155"/>
                </a:solidFill>
                <a:effectLst/>
                <a:latin typeface="Tahoma" panose="020B0604030504040204" pitchFamily="34" charset="0"/>
                <a:ea typeface="Calibri" panose="020F0502020204030204" pitchFamily="34" charset="0"/>
                <a:cs typeface="Times New Roman" panose="02020603050405020304" pitchFamily="18" charset="0"/>
              </a:rPr>
              <a:t>Finalizar</a:t>
            </a:r>
            <a:endParaRPr lang="es" sz="1600" dirty="0">
              <a:solidFill>
                <a:srgbClr val="334155"/>
              </a:solidFill>
            </a:endParaRPr>
          </a:p>
        </p:txBody>
      </p:sp>
      <p:cxnSp>
        <p:nvCxnSpPr>
          <p:cNvPr id="11" name="Straight Connector 10">
            <a:extLst>
              <a:ext uri="{FF2B5EF4-FFF2-40B4-BE49-F238E27FC236}">
                <a16:creationId xmlns:a16="http://schemas.microsoft.com/office/drawing/2014/main" xmlns="" id="{70D0181A-DDFD-484F-8F26-C3997CE43D69}"/>
              </a:ext>
            </a:extLst>
          </p:cNvPr>
          <p:cNvCxnSpPr/>
          <p:nvPr/>
        </p:nvCxnSpPr>
        <p:spPr>
          <a:xfrm>
            <a:off x="435836" y="709301"/>
            <a:ext cx="7930497" cy="0"/>
          </a:xfrm>
          <a:prstGeom prst="line">
            <a:avLst/>
          </a:prstGeom>
          <a:ln>
            <a:solidFill>
              <a:srgbClr val="006A4F"/>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xmlns="" id="{D3223EC5-65E2-4872-A858-43D378014FC6}"/>
              </a:ext>
            </a:extLst>
          </p:cNvPr>
          <p:cNvSpPr txBox="1"/>
          <p:nvPr/>
        </p:nvSpPr>
        <p:spPr>
          <a:xfrm>
            <a:off x="435836" y="822905"/>
            <a:ext cx="9209970" cy="1015663"/>
          </a:xfrm>
          <a:prstGeom prst="rect">
            <a:avLst/>
          </a:prstGeom>
          <a:noFill/>
        </p:spPr>
        <p:txBody>
          <a:bodyPr wrap="square" rtlCol="0">
            <a:spAutoFit/>
          </a:bodyPr>
          <a:lstStyle/>
          <a:p>
            <a:pPr algn="l" rtl="0"/>
            <a:r>
              <a:rPr lang="es" sz="1200" b="0" i="0" u="none" baseline="0">
                <a:latin typeface="Tahoma" panose="020B0604030504040204" pitchFamily="34" charset="0"/>
                <a:ea typeface="Tahoma" panose="020B0604030504040204" pitchFamily="34" charset="0"/>
                <a:cs typeface="Tahoma" panose="020B0604030504040204" pitchFamily="34" charset="0"/>
              </a:rPr>
              <a:t>Hacer clic en el botón Finalizar dentro del formulario Finalizar indica que las entradas de datos en los formularios 1 al 11 están completas y son precisas para su academia en el año escolar actual.  </a:t>
            </a:r>
          </a:p>
          <a:p>
            <a:endParaRPr lang="es" sz="1200" dirty="0">
              <a:latin typeface="Tahoma" panose="020B0604030504040204" pitchFamily="34" charset="0"/>
              <a:ea typeface="Tahoma" panose="020B0604030504040204" pitchFamily="34" charset="0"/>
              <a:cs typeface="Tahoma" panose="020B0604030504040204" pitchFamily="34" charset="0"/>
            </a:endParaRPr>
          </a:p>
          <a:p>
            <a:pPr algn="l" rtl="0"/>
            <a:r>
              <a:rPr lang="es" sz="1200" b="0" i="0" u="none" baseline="0">
                <a:latin typeface="Tahoma" panose="020B0604030504040204" pitchFamily="34" charset="0"/>
                <a:ea typeface="Tahoma" panose="020B0604030504040204" pitchFamily="34" charset="0"/>
                <a:cs typeface="Tahoma" panose="020B0604030504040204" pitchFamily="34" charset="0"/>
              </a:rPr>
              <a:t>La recopilación anual de datos de NAF debe estar finalizada a más tardar el </a:t>
            </a:r>
            <a:r>
              <a:rPr lang="es" sz="1200" b="1" i="0" u="none" baseline="0">
                <a:highlight>
                  <a:srgbClr val="EBEA70"/>
                </a:highlight>
                <a:latin typeface="Tahoma" panose="020B0604030504040204" pitchFamily="34" charset="0"/>
                <a:ea typeface="Tahoma" panose="020B0604030504040204" pitchFamily="34" charset="0"/>
                <a:cs typeface="Tahoma" panose="020B0604030504040204" pitchFamily="34" charset="0"/>
              </a:rPr>
              <a:t>23 de octubre de 2026</a:t>
            </a:r>
            <a:r>
              <a:rPr lang="es" sz="1200" b="0" i="0" u="none" baseline="0">
                <a:latin typeface="Tahoma" panose="020B0604030504040204" pitchFamily="34" charset="0"/>
                <a:ea typeface="Tahoma" panose="020B0604030504040204" pitchFamily="34" charset="0"/>
                <a:cs typeface="Tahoma" panose="020B0604030504040204" pitchFamily="34" charset="0"/>
              </a:rPr>
              <a:t> para todas las academias abiertas. Para las academias que no realicen avancen con Roll Forward, la fecha límite para obtener una puntuación provisional en la Evaluación de Academias es el </a:t>
            </a:r>
            <a:r>
              <a:rPr lang="es" sz="1200" b="1" i="0" u="none" baseline="0">
                <a:highlight>
                  <a:srgbClr val="EBEA70"/>
                </a:highlight>
                <a:latin typeface="Tahoma" panose="020B0604030504040204" pitchFamily="34" charset="0"/>
                <a:ea typeface="Tahoma" panose="020B0604030504040204" pitchFamily="34" charset="0"/>
                <a:cs typeface="Tahoma" panose="020B0604030504040204" pitchFamily="34" charset="0"/>
              </a:rPr>
              <a:t>4 de diciembre de 2026</a:t>
            </a:r>
            <a:r>
              <a:rPr lang="es" sz="1200" b="0" i="0" u="none" baseline="0">
                <a:latin typeface="Tahoma" panose="020B0604030504040204" pitchFamily="34" charset="0"/>
                <a:ea typeface="Tahoma" panose="020B0604030504040204" pitchFamily="34" charset="0"/>
                <a:cs typeface="Tahoma" panose="020B0604030504040204" pitchFamily="34" charset="0"/>
              </a:rPr>
              <a:t>.</a:t>
            </a:r>
          </a:p>
        </p:txBody>
      </p:sp>
      <p:sp>
        <p:nvSpPr>
          <p:cNvPr id="14" name="TextBox 13">
            <a:extLst>
              <a:ext uri="{FF2B5EF4-FFF2-40B4-BE49-F238E27FC236}">
                <a16:creationId xmlns:a16="http://schemas.microsoft.com/office/drawing/2014/main" xmlns="" id="{05AF70B5-0179-46D3-BAA1-BF699DF2EAB4}"/>
              </a:ext>
            </a:extLst>
          </p:cNvPr>
          <p:cNvSpPr txBox="1"/>
          <p:nvPr/>
        </p:nvSpPr>
        <p:spPr>
          <a:xfrm>
            <a:off x="839744" y="7063099"/>
            <a:ext cx="7526589" cy="276999"/>
          </a:xfrm>
          <a:prstGeom prst="rect">
            <a:avLst/>
          </a:prstGeom>
          <a:noFill/>
        </p:spPr>
        <p:txBody>
          <a:bodyPr wrap="square" rtlCol="0">
            <a:spAutoFit/>
          </a:bodyPr>
          <a:lstStyle/>
          <a:p>
            <a:pPr algn="l" rtl="0"/>
            <a:r>
              <a:rPr lang="es" sz="1200" b="0" i="1" u="none" baseline="0" dirty="0">
                <a:latin typeface="Tahoma" panose="020B0604030504040204" pitchFamily="34" charset="0"/>
                <a:ea typeface="Tahoma" panose="020B0604030504040204" pitchFamily="34" charset="0"/>
                <a:cs typeface="Tahoma" panose="020B0604030504040204" pitchFamily="34" charset="0"/>
              </a:rPr>
              <a:t>Las academias tienen la opción de finalizar una vez que se hayan confirmado los formularios 1 al 11.</a:t>
            </a:r>
            <a:endParaRPr lang="es" sz="1100" i="1"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5" name="Table 4">
            <a:extLst>
              <a:ext uri="{FF2B5EF4-FFF2-40B4-BE49-F238E27FC236}">
                <a16:creationId xmlns:a16="http://schemas.microsoft.com/office/drawing/2014/main" xmlns="" id="{AF945503-F61F-8611-E90F-8CC9B79D22FF}"/>
              </a:ext>
            </a:extLst>
          </p:cNvPr>
          <p:cNvGraphicFramePr>
            <a:graphicFrameLocks noGrp="1"/>
          </p:cNvGraphicFramePr>
          <p:nvPr>
            <p:extLst>
              <p:ext uri="{D42A27DB-BD31-4B8C-83A1-F6EECF244321}">
                <p14:modId xmlns:p14="http://schemas.microsoft.com/office/powerpoint/2010/main" val="503618224"/>
              </p:ext>
            </p:extLst>
          </p:nvPr>
        </p:nvGraphicFramePr>
        <p:xfrm>
          <a:off x="839744" y="2197203"/>
          <a:ext cx="8435292" cy="4744726"/>
        </p:xfrm>
        <a:graphic>
          <a:graphicData uri="http://schemas.openxmlformats.org/drawingml/2006/table">
            <a:tbl>
              <a:tblPr firstRow="1" bandRow="1">
                <a:tableStyleId>{F5AB1C69-6EDB-4FF4-983F-18BD219EF322}</a:tableStyleId>
              </a:tblPr>
              <a:tblGrid>
                <a:gridCol w="2197448">
                  <a:extLst>
                    <a:ext uri="{9D8B030D-6E8A-4147-A177-3AD203B41FA5}">
                      <a16:colId xmlns:a16="http://schemas.microsoft.com/office/drawing/2014/main" xmlns="" val="1750335540"/>
                    </a:ext>
                  </a:extLst>
                </a:gridCol>
                <a:gridCol w="4935470">
                  <a:extLst>
                    <a:ext uri="{9D8B030D-6E8A-4147-A177-3AD203B41FA5}">
                      <a16:colId xmlns:a16="http://schemas.microsoft.com/office/drawing/2014/main" xmlns="" val="4096591399"/>
                    </a:ext>
                  </a:extLst>
                </a:gridCol>
                <a:gridCol w="1302374">
                  <a:extLst>
                    <a:ext uri="{9D8B030D-6E8A-4147-A177-3AD203B41FA5}">
                      <a16:colId xmlns:a16="http://schemas.microsoft.com/office/drawing/2014/main" xmlns="" val="3509224581"/>
                    </a:ext>
                  </a:extLst>
                </a:gridCol>
              </a:tblGrid>
              <a:tr h="251476">
                <a:tc>
                  <a:txBody>
                    <a:bodyPr/>
                    <a:lstStyle/>
                    <a:p>
                      <a:pPr algn="l" rtl="0"/>
                      <a:r>
                        <a:rPr lang="es" sz="1000" b="1" i="0" u="none" baseline="0">
                          <a:latin typeface="Tahoma" panose="020B0604030504040204" pitchFamily="34" charset="0"/>
                          <a:ea typeface="Tahoma" panose="020B0604030504040204" pitchFamily="34" charset="0"/>
                          <a:cs typeface="Tahoma" panose="020B0604030504040204" pitchFamily="34" charset="0"/>
                        </a:rPr>
                        <a:t>Formulario</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l" rtl="0"/>
                      <a:r>
                        <a:rPr lang="es" sz="1000" b="1" i="0" u="none" baseline="0">
                          <a:latin typeface="Tahoma" panose="020B0604030504040204" pitchFamily="34" charset="0"/>
                          <a:ea typeface="Tahoma" panose="020B0604030504040204" pitchFamily="34" charset="0"/>
                          <a:cs typeface="Tahoma" panose="020B0604030504040204" pitchFamily="34" charset="0"/>
                        </a:rPr>
                        <a:t>Descripción</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tc>
                  <a:txBody>
                    <a:bodyPr/>
                    <a:lstStyle/>
                    <a:p>
                      <a:pPr algn="l" rtl="0"/>
                      <a:r>
                        <a:rPr lang="es" sz="1000" b="1" i="0" u="none" baseline="0">
                          <a:latin typeface="Tahoma" panose="020B0604030504040204" pitchFamily="34" charset="0"/>
                          <a:ea typeface="Tahoma" panose="020B0604030504040204" pitchFamily="34" charset="0"/>
                          <a:cs typeface="Tahoma" panose="020B0604030504040204" pitchFamily="34" charset="0"/>
                        </a:rPr>
                        <a:t>Acción</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4155"/>
                    </a:solidFill>
                  </a:tcPr>
                </a:tc>
                <a:extLst>
                  <a:ext uri="{0D108BD9-81ED-4DB2-BD59-A6C34878D82A}">
                    <a16:rowId xmlns:a16="http://schemas.microsoft.com/office/drawing/2014/main" xmlns="" val="272079515"/>
                  </a:ext>
                </a:extLst>
              </a:tr>
              <a:tr h="375613">
                <a:tc>
                  <a:txBody>
                    <a:bodyPr/>
                    <a:lstStyle/>
                    <a:p>
                      <a:pPr marL="228600" indent="-274320" algn="l" rtl="0">
                        <a:buFont typeface="+mj-lt"/>
                        <a:buAutoNum type="arabicPeriod"/>
                      </a:pPr>
                      <a:r>
                        <a:rPr lang="es" sz="1000" b="0" i="0" u="none" baseline="0" dirty="0">
                          <a:latin typeface="Tahoma" panose="020B0604030504040204" pitchFamily="34" charset="0"/>
                          <a:ea typeface="Tahoma" panose="020B0604030504040204" pitchFamily="34" charset="0"/>
                          <a:cs typeface="Tahoma" panose="020B0604030504040204" pitchFamily="34" charset="0"/>
                        </a:rPr>
                        <a:t>Información de la Academia</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Información del programa de la academia y contactos, incluyendo facturación</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l" rtl="0">
                        <a:lnSpc>
                          <a:spcPct val="115000"/>
                        </a:lnSpc>
                        <a:spcBef>
                          <a:spcPts val="0"/>
                        </a:spcBef>
                        <a:spcAft>
                          <a:spcPts val="600"/>
                        </a:spcAft>
                      </a:pP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280443864"/>
                  </a:ext>
                </a:extLst>
              </a:tr>
              <a:tr h="345688">
                <a:tc>
                  <a:txBody>
                    <a:bodyPr/>
                    <a:lstStyle/>
                    <a:p>
                      <a:pPr marL="228600" indent="-274320" algn="l" rtl="0">
                        <a:buFont typeface="+mj-lt"/>
                        <a:buAutoNum type="arabicPeriod" startAt="2"/>
                      </a:pPr>
                      <a:r>
                        <a:rPr lang="es" sz="1000" b="0" i="0" u="none" baseline="0">
                          <a:latin typeface="Tahoma" panose="020B0604030504040204" pitchFamily="34" charset="0"/>
                          <a:ea typeface="Tahoma" panose="020B0604030504040204" pitchFamily="34" charset="0"/>
                          <a:cs typeface="Tahoma" panose="020B0604030504040204" pitchFamily="34" charset="0"/>
                        </a:rPr>
                        <a:t>Matrícula de la academia</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Datos demográficos de los estudiantes de la academia y lista de estudiantes</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algn="l" rtl="0">
                        <a:lnSpc>
                          <a:spcPct val="115000"/>
                        </a:lnSpc>
                        <a:spcBef>
                          <a:spcPts val="0"/>
                        </a:spcBef>
                        <a:spcAft>
                          <a:spcPts val="600"/>
                        </a:spcAft>
                      </a:pP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1487147795"/>
                  </a:ext>
                </a:extLst>
              </a:tr>
              <a:tr h="367990">
                <a:tc>
                  <a:txBody>
                    <a:bodyPr/>
                    <a:lstStyle/>
                    <a:p>
                      <a:pPr marL="228600" indent="-274320" algn="l" rtl="0">
                        <a:buFont typeface="+mj-lt"/>
                        <a:buAutoNum type="arabicPeriod" startAt="3"/>
                      </a:pPr>
                      <a:r>
                        <a:rPr lang="es" sz="1000" b="0" i="0" u="none" baseline="0">
                          <a:latin typeface="Tahoma" panose="020B0604030504040204" pitchFamily="34" charset="0"/>
                          <a:ea typeface="Tahoma" panose="020B0604030504040204" pitchFamily="34" charset="0"/>
                          <a:cs typeface="Tahoma" panose="020B0604030504040204" pitchFamily="34" charset="0"/>
                        </a:rPr>
                        <a:t>Matrícula de Escuela Secundaria</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Datos demográficos de los estudiantes de la escuela secundaria</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l" rtl="0">
                        <a:lnSpc>
                          <a:spcPct val="115000"/>
                        </a:lnSpc>
                        <a:spcBef>
                          <a:spcPts val="0"/>
                        </a:spcBef>
                        <a:spcAft>
                          <a:spcPts val="600"/>
                        </a:spcAft>
                      </a:pP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17548358"/>
                  </a:ext>
                </a:extLst>
              </a:tr>
              <a:tr h="334537">
                <a:tc>
                  <a:txBody>
                    <a:bodyPr/>
                    <a:lstStyle/>
                    <a:p>
                      <a:pPr marL="228600" indent="-274320" algn="l" rtl="0">
                        <a:buFont typeface="+mj-lt"/>
                        <a:buAutoNum type="arabicPeriod" startAt="4"/>
                      </a:pPr>
                      <a:r>
                        <a:rPr lang="es" sz="1000" b="0" i="0" u="none" baseline="0" dirty="0">
                          <a:latin typeface="Tahoma" panose="020B0604030504040204" pitchFamily="34" charset="0"/>
                          <a:ea typeface="Tahoma" panose="020B0604030504040204" pitchFamily="34" charset="0"/>
                          <a:cs typeface="Tahoma" panose="020B0604030504040204" pitchFamily="34" charset="0"/>
                        </a:rPr>
                        <a:t>Perfil de graduación</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Planes de educación superior de los graduados más recientes de la academia</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algn="l" rtl="0">
                        <a:lnSpc>
                          <a:spcPct val="115000"/>
                        </a:lnSpc>
                        <a:spcBef>
                          <a:spcPts val="0"/>
                        </a:spcBef>
                        <a:spcAft>
                          <a:spcPts val="600"/>
                        </a:spcAft>
                      </a:pP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1969535321"/>
                  </a:ext>
                </a:extLst>
              </a:tr>
              <a:tr h="367990">
                <a:tc>
                  <a:txBody>
                    <a:bodyPr/>
                    <a:lstStyle/>
                    <a:p>
                      <a:pPr marL="228600" indent="-274320" algn="l" rtl="0">
                        <a:buFont typeface="+mj-lt"/>
                        <a:buAutoNum type="arabicPeriod" startAt="5"/>
                      </a:pPr>
                      <a:r>
                        <a:rPr lang="es" sz="1000" b="0" i="0" u="none" baseline="0">
                          <a:latin typeface="Tahoma" panose="020B0604030504040204" pitchFamily="34" charset="0"/>
                          <a:ea typeface="Tahoma" panose="020B0604030504040204" pitchFamily="34" charset="0"/>
                          <a:cs typeface="Tahoma" panose="020B0604030504040204" pitchFamily="34" charset="0"/>
                        </a:rPr>
                        <a:t>Consejo asesor</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Miembros del consejo asesor y perfiles de los miembros</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l" rtl="0">
                        <a:lnSpc>
                          <a:spcPct val="115000"/>
                        </a:lnSpc>
                        <a:spcBef>
                          <a:spcPts val="0"/>
                        </a:spcBef>
                        <a:spcAft>
                          <a:spcPts val="600"/>
                        </a:spcAft>
                      </a:pP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550276437"/>
                  </a:ext>
                </a:extLst>
              </a:tr>
              <a:tr h="334537">
                <a:tc>
                  <a:txBody>
                    <a:bodyPr/>
                    <a:lstStyle/>
                    <a:p>
                      <a:pPr marL="228600" indent="-274320" algn="l" rtl="0">
                        <a:buFont typeface="+mj-lt"/>
                        <a:buAutoNum type="arabicPeriod" startAt="6"/>
                      </a:pPr>
                      <a:r>
                        <a:rPr lang="es" sz="1000" b="0" i="0" u="none" baseline="0">
                          <a:latin typeface="Tahoma" panose="020B0604030504040204" pitchFamily="34" charset="0"/>
                          <a:ea typeface="Tahoma" panose="020B0604030504040204" pitchFamily="34" charset="0"/>
                          <a:cs typeface="Tahoma" panose="020B0604030504040204" pitchFamily="34" charset="0"/>
                        </a:rPr>
                        <a:t>Maestros</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Lista de maestros de la academia para el año escolar actual</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algn="l" rtl="0">
                        <a:lnSpc>
                          <a:spcPct val="115000"/>
                        </a:lnSpc>
                        <a:spcBef>
                          <a:spcPts val="0"/>
                        </a:spcBef>
                        <a:spcAft>
                          <a:spcPts val="600"/>
                        </a:spcAft>
                      </a:pP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3810708116"/>
                  </a:ext>
                </a:extLst>
              </a:tr>
              <a:tr h="420285">
                <a:tc>
                  <a:txBody>
                    <a:bodyPr/>
                    <a:lstStyle/>
                    <a:p>
                      <a:pPr marL="274320" lvl="0" indent="-274320" algn="l" rtl="0">
                        <a:buFont typeface="+mj-lt"/>
                        <a:buAutoNum type="arabicPeriod" startAt="7"/>
                      </a:pPr>
                      <a:r>
                        <a:rPr lang="es" sz="1000" b="0" i="0" u="none" baseline="0">
                          <a:latin typeface="Tahoma" panose="020B0604030504040204" pitchFamily="34" charset="0"/>
                          <a:ea typeface="Tahoma" panose="020B0604030504040204" pitchFamily="34" charset="0"/>
                          <a:cs typeface="Tahoma" panose="020B0604030504040204" pitchFamily="34" charset="0"/>
                        </a:rPr>
                        <a:t>Asociados</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Alianzas educativas, iniciativas y certificaciones de la industria</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l" rtl="0">
                        <a:lnSpc>
                          <a:spcPct val="115000"/>
                        </a:lnSpc>
                        <a:spcBef>
                          <a:spcPts val="0"/>
                        </a:spcBef>
                        <a:spcAft>
                          <a:spcPts val="600"/>
                        </a:spcAft>
                      </a:pP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400565723"/>
                  </a:ext>
                </a:extLst>
              </a:tr>
              <a:tr h="366949">
                <a:tc>
                  <a:txBody>
                    <a:bodyPr/>
                    <a:lstStyle/>
                    <a:p>
                      <a:pPr marL="228600" indent="-274320" algn="l" rtl="0">
                        <a:buFont typeface="+mj-lt"/>
                        <a:buAutoNum type="arabicPeriod" startAt="8"/>
                      </a:pPr>
                      <a:r>
                        <a:rPr lang="es" sz="1000" b="0" i="0" u="none" baseline="0">
                          <a:latin typeface="Tahoma" panose="020B0604030504040204" pitchFamily="34" charset="0"/>
                          <a:ea typeface="Tahoma" panose="020B0604030504040204" pitchFamily="34" charset="0"/>
                          <a:cs typeface="Tahoma" panose="020B0604030504040204" pitchFamily="34" charset="0"/>
                        </a:rPr>
                        <a:t>Aprendizaje basado en el trabajo</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Lista de actividades de Aprendizaje Basado en el Trabajo del año escolar anterior</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algn="l" rtl="0">
                        <a:lnSpc>
                          <a:spcPct val="115000"/>
                        </a:lnSpc>
                        <a:spcBef>
                          <a:spcPts val="0"/>
                        </a:spcBef>
                        <a:spcAft>
                          <a:spcPts val="600"/>
                        </a:spcAft>
                      </a:pP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766087921"/>
                  </a:ext>
                </a:extLst>
              </a:tr>
              <a:tr h="366206">
                <a:tc>
                  <a:txBody>
                    <a:bodyPr/>
                    <a:lstStyle/>
                    <a:p>
                      <a:pPr marL="228600" indent="-274320" algn="l" rtl="0">
                        <a:buFont typeface="+mj-lt"/>
                        <a:buAutoNum type="arabicPeriod" startAt="9"/>
                      </a:pPr>
                      <a:r>
                        <a:rPr lang="es" sz="1000" b="0" i="0" u="none" baseline="0">
                          <a:latin typeface="Tahoma" panose="020B0604030504040204" pitchFamily="34" charset="0"/>
                          <a:ea typeface="Tahoma" panose="020B0604030504040204" pitchFamily="34" charset="0"/>
                          <a:cs typeface="Tahoma" panose="020B0604030504040204" pitchFamily="34" charset="0"/>
                        </a:rPr>
                        <a:t>Programa de estudio</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l" rtl="0">
                        <a:lnSpc>
                          <a:spcPct val="115000"/>
                        </a:lnSpc>
                        <a:spcBef>
                          <a:spcPts val="0"/>
                        </a:spcBef>
                        <a:spcAft>
                          <a:spcPts val="600"/>
                        </a:spcAft>
                      </a:pPr>
                      <a:r>
                        <a:rPr lang="es" sz="1000" b="0" i="0" u="none" baseline="0">
                          <a:effectLst/>
                          <a:latin typeface="Tahoma" panose="020B0604030504040204" pitchFamily="34" charset="0"/>
                          <a:ea typeface="Tahoma" panose="020B0604030504040204" pitchFamily="34" charset="0"/>
                          <a:cs typeface="Tahoma" panose="020B0604030504040204" pitchFamily="34" charset="0"/>
                        </a:rPr>
                        <a:t>Lista de cursos del Programa de Estudio de la academia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marL="0" marR="0" algn="l" rtl="0">
                        <a:lnSpc>
                          <a:spcPct val="115000"/>
                        </a:lnSpc>
                        <a:spcBef>
                          <a:spcPts val="0"/>
                        </a:spcBef>
                        <a:spcAft>
                          <a:spcPts val="600"/>
                        </a:spcAft>
                      </a:pP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3277990687"/>
                  </a:ext>
                </a:extLst>
              </a:tr>
              <a:tr h="366206">
                <a:tc>
                  <a:txBody>
                    <a:bodyPr/>
                    <a:lstStyle/>
                    <a:p>
                      <a:pPr marL="228600" indent="-274320" algn="l" rtl="0">
                        <a:buFont typeface="+mj-lt"/>
                        <a:buAutoNum type="arabicPeriod" startAt="10"/>
                      </a:pPr>
                      <a:r>
                        <a:rPr lang="es" sz="1000" b="0" i="0" u="none" baseline="0">
                          <a:latin typeface="Tahoma" panose="020B0604030504040204" pitchFamily="34" charset="0"/>
                          <a:ea typeface="Tahoma" panose="020B0604030504040204" pitchFamily="34" charset="0"/>
                          <a:cs typeface="Tahoma" panose="020B0604030504040204" pitchFamily="34" charset="0"/>
                        </a:rPr>
                        <a:t>Redes sociales</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algn="l" rtl="0">
                        <a:lnSpc>
                          <a:spcPct val="115000"/>
                        </a:lnSpc>
                        <a:spcBef>
                          <a:spcPts val="0"/>
                        </a:spcBef>
                        <a:spcAft>
                          <a:spcPts val="600"/>
                        </a:spcAft>
                      </a:pPr>
                      <a:r>
                        <a:rPr lang="es" sz="1000" b="0" i="0" u="none" baseline="0">
                          <a:solidFill>
                            <a:srgbClr val="000000"/>
                          </a:solidFill>
                          <a:effectLst/>
                          <a:latin typeface="Tahoma" panose="020B0604030504040204" pitchFamily="34" charset="0"/>
                          <a:ea typeface="Tahoma" panose="020B0604030504040204" pitchFamily="34" charset="0"/>
                          <a:cs typeface="Tahoma" panose="020B0604030504040204" pitchFamily="34" charset="0"/>
                        </a:rPr>
                        <a:t>Redes sociales utilizadas para promocionar NAF y los eventos de la academia </a:t>
                      </a: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marL="0" marR="0" algn="l" rtl="0">
                        <a:lnSpc>
                          <a:spcPct val="115000"/>
                        </a:lnSpc>
                        <a:spcBef>
                          <a:spcPts val="0"/>
                        </a:spcBef>
                        <a:spcAft>
                          <a:spcPts val="600"/>
                        </a:spcAft>
                      </a:pPr>
                      <a:endParaRPr lang="es" sz="10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535595173"/>
                  </a:ext>
                </a:extLst>
              </a:tr>
              <a:tr h="380384">
                <a:tc>
                  <a:txBody>
                    <a:bodyPr/>
                    <a:lstStyle/>
                    <a:p>
                      <a:pPr marL="228600" indent="-274320" algn="l" rtl="0">
                        <a:buFont typeface="+mj-lt"/>
                        <a:buAutoNum type="arabicPeriod" startAt="11"/>
                      </a:pPr>
                      <a:r>
                        <a:rPr lang="es" sz="1000" b="0" i="0" u="none" baseline="0">
                          <a:latin typeface="Tahoma" panose="020B0604030504040204" pitchFamily="34" charset="0"/>
                          <a:ea typeface="Tahoma" panose="020B0604030504040204" pitchFamily="34" charset="0"/>
                          <a:cs typeface="Tahoma" panose="020B0604030504040204" pitchFamily="34" charset="0"/>
                        </a:rPr>
                        <a:t>Roll Forward</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pPr algn="l" rtl="0"/>
                      <a:r>
                        <a:rPr lang="es" sz="1000" b="0" i="0" u="none" baseline="0">
                          <a:latin typeface="Tahoma" panose="020B0604030504040204" pitchFamily="34" charset="0"/>
                          <a:ea typeface="Tahoma" panose="020B0604030504040204" pitchFamily="34" charset="0"/>
                          <a:cs typeface="Tahoma" panose="020B0604030504040204" pitchFamily="34" charset="0"/>
                        </a:rPr>
                        <a:t>Estado de la academia en cuanto a Roll Forward para el año escolar actual</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tc>
                  <a:txBody>
                    <a:bodyPr/>
                    <a:lstStyle/>
                    <a:p>
                      <a:endParaRPr lang="es" sz="1000" dirty="0">
                        <a:latin typeface="Tahoma" panose="020B0604030504040204" pitchFamily="34" charset="0"/>
                        <a:ea typeface="Tahoma" panose="020B0604030504040204" pitchFamily="34" charset="0"/>
                        <a:cs typeface="Tahoma" panose="020B0604030504040204" pitchFamily="34" charset="0"/>
                      </a:endParaRP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5F9"/>
                    </a:solidFill>
                  </a:tcPr>
                </a:tc>
                <a:extLst>
                  <a:ext uri="{0D108BD9-81ED-4DB2-BD59-A6C34878D82A}">
                    <a16:rowId xmlns:a16="http://schemas.microsoft.com/office/drawing/2014/main" xmlns="" val="1767741493"/>
                  </a:ext>
                </a:extLst>
              </a:tr>
              <a:tr h="380384">
                <a:tc>
                  <a:txBody>
                    <a:bodyPr/>
                    <a:lstStyle/>
                    <a:p>
                      <a:pPr marL="228600" indent="-274320" algn="l" rtl="0">
                        <a:buFont typeface="+mj-lt"/>
                        <a:buAutoNum type="arabicPeriod" startAt="12"/>
                      </a:pPr>
                      <a:r>
                        <a:rPr lang="es" sz="1000" b="0" i="0" u="none" baseline="0" dirty="0">
                          <a:latin typeface="Tahoma" panose="020B0604030504040204" pitchFamily="34" charset="0"/>
                          <a:ea typeface="Tahoma" panose="020B0604030504040204" pitchFamily="34" charset="0"/>
                          <a:cs typeface="Tahoma" panose="020B0604030504040204" pitchFamily="34" charset="0"/>
                        </a:rPr>
                        <a:t>Finalizar</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l" rtl="0"/>
                      <a:r>
                        <a:rPr lang="es" sz="1000" b="0" i="0" u="none" baseline="0">
                          <a:latin typeface="Tahoma" panose="020B0604030504040204" pitchFamily="34" charset="0"/>
                          <a:ea typeface="Tahoma" panose="020B0604030504040204" pitchFamily="34" charset="0"/>
                          <a:cs typeface="Tahoma" panose="020B0604030504040204" pitchFamily="34" charset="0"/>
                        </a:rPr>
                        <a:t>Finalizar después de actualizar y confirmar todos los formularios requeridos arriba.</a:t>
                      </a: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endParaRPr lang="es" sz="1000" dirty="0">
                        <a:latin typeface="Tahoma" panose="020B0604030504040204" pitchFamily="34" charset="0"/>
                        <a:ea typeface="Tahoma" panose="020B0604030504040204" pitchFamily="34" charset="0"/>
                        <a:cs typeface="Tahoma" panose="020B0604030504040204" pitchFamily="34" charset="0"/>
                      </a:endParaRPr>
                    </a:p>
                  </a:txBody>
                  <a:tcPr marL="103632" marR="103632" marT="51816" marB="51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xmlns="" val="3197424058"/>
                  </a:ext>
                </a:extLst>
              </a:tr>
            </a:tbl>
          </a:graphicData>
        </a:graphic>
      </p:graphicFrame>
      <p:pic>
        <p:nvPicPr>
          <p:cNvPr id="10" name="Picture 9">
            <a:extLst>
              <a:ext uri="{FF2B5EF4-FFF2-40B4-BE49-F238E27FC236}">
                <a16:creationId xmlns:a16="http://schemas.microsoft.com/office/drawing/2014/main" xmlns="" id="{FBCB89CD-A2BF-9DE2-815D-AAA98CACB798}"/>
              </a:ext>
            </a:extLst>
          </p:cNvPr>
          <p:cNvPicPr>
            <a:picLocks noChangeAspect="1"/>
          </p:cNvPicPr>
          <p:nvPr/>
        </p:nvPicPr>
        <p:blipFill>
          <a:blip r:embed="rId3"/>
          <a:stretch>
            <a:fillRect/>
          </a:stretch>
        </p:blipFill>
        <p:spPr>
          <a:xfrm>
            <a:off x="8284373" y="2915544"/>
            <a:ext cx="661181" cy="274320"/>
          </a:xfrm>
          <a:prstGeom prst="rect">
            <a:avLst/>
          </a:prstGeom>
        </p:spPr>
      </p:pic>
      <p:pic>
        <p:nvPicPr>
          <p:cNvPr id="25" name="Picture 24">
            <a:extLst>
              <a:ext uri="{FF2B5EF4-FFF2-40B4-BE49-F238E27FC236}">
                <a16:creationId xmlns:a16="http://schemas.microsoft.com/office/drawing/2014/main" xmlns="" id="{28449CF2-45E2-2482-2613-B2309BA9030C}"/>
              </a:ext>
            </a:extLst>
          </p:cNvPr>
          <p:cNvPicPr>
            <a:picLocks noChangeAspect="1"/>
          </p:cNvPicPr>
          <p:nvPr/>
        </p:nvPicPr>
        <p:blipFill>
          <a:blip r:embed="rId3"/>
          <a:stretch>
            <a:fillRect/>
          </a:stretch>
        </p:blipFill>
        <p:spPr>
          <a:xfrm>
            <a:off x="8284373" y="3634787"/>
            <a:ext cx="661181" cy="274320"/>
          </a:xfrm>
          <a:prstGeom prst="rect">
            <a:avLst/>
          </a:prstGeom>
        </p:spPr>
      </p:pic>
      <p:pic>
        <p:nvPicPr>
          <p:cNvPr id="26" name="Picture 25">
            <a:extLst>
              <a:ext uri="{FF2B5EF4-FFF2-40B4-BE49-F238E27FC236}">
                <a16:creationId xmlns:a16="http://schemas.microsoft.com/office/drawing/2014/main" xmlns="" id="{40DFE58C-6126-162D-225A-FBFEE075FDBE}"/>
              </a:ext>
            </a:extLst>
          </p:cNvPr>
          <p:cNvPicPr>
            <a:picLocks noChangeAspect="1"/>
          </p:cNvPicPr>
          <p:nvPr/>
        </p:nvPicPr>
        <p:blipFill>
          <a:blip r:embed="rId3"/>
          <a:stretch>
            <a:fillRect/>
          </a:stretch>
        </p:blipFill>
        <p:spPr>
          <a:xfrm>
            <a:off x="8284373" y="4328360"/>
            <a:ext cx="661181" cy="274320"/>
          </a:xfrm>
          <a:prstGeom prst="rect">
            <a:avLst/>
          </a:prstGeom>
        </p:spPr>
      </p:pic>
      <p:pic>
        <p:nvPicPr>
          <p:cNvPr id="27" name="Picture 26">
            <a:extLst>
              <a:ext uri="{FF2B5EF4-FFF2-40B4-BE49-F238E27FC236}">
                <a16:creationId xmlns:a16="http://schemas.microsoft.com/office/drawing/2014/main" xmlns="" id="{DCEA3DE0-5F16-3552-3874-B97E87B03943}"/>
              </a:ext>
            </a:extLst>
          </p:cNvPr>
          <p:cNvPicPr>
            <a:picLocks noChangeAspect="1"/>
          </p:cNvPicPr>
          <p:nvPr/>
        </p:nvPicPr>
        <p:blipFill>
          <a:blip r:embed="rId3"/>
          <a:stretch>
            <a:fillRect/>
          </a:stretch>
        </p:blipFill>
        <p:spPr>
          <a:xfrm>
            <a:off x="8284373" y="5113120"/>
            <a:ext cx="661181" cy="274320"/>
          </a:xfrm>
          <a:prstGeom prst="rect">
            <a:avLst/>
          </a:prstGeom>
        </p:spPr>
      </p:pic>
      <p:pic>
        <p:nvPicPr>
          <p:cNvPr id="28" name="Picture 27">
            <a:extLst>
              <a:ext uri="{FF2B5EF4-FFF2-40B4-BE49-F238E27FC236}">
                <a16:creationId xmlns:a16="http://schemas.microsoft.com/office/drawing/2014/main" xmlns="" id="{E7A85647-AB52-9923-AD89-FAA85B3263A6}"/>
              </a:ext>
            </a:extLst>
          </p:cNvPr>
          <p:cNvPicPr>
            <a:picLocks noChangeAspect="1"/>
          </p:cNvPicPr>
          <p:nvPr/>
        </p:nvPicPr>
        <p:blipFill>
          <a:blip r:embed="rId3"/>
          <a:stretch>
            <a:fillRect/>
          </a:stretch>
        </p:blipFill>
        <p:spPr>
          <a:xfrm>
            <a:off x="8285892" y="5841657"/>
            <a:ext cx="661181" cy="274320"/>
          </a:xfrm>
          <a:prstGeom prst="rect">
            <a:avLst/>
          </a:prstGeom>
        </p:spPr>
      </p:pic>
      <p:pic>
        <p:nvPicPr>
          <p:cNvPr id="29" name="Picture 28">
            <a:extLst>
              <a:ext uri="{FF2B5EF4-FFF2-40B4-BE49-F238E27FC236}">
                <a16:creationId xmlns:a16="http://schemas.microsoft.com/office/drawing/2014/main" xmlns="" id="{5F1B16F9-3FEB-FD1A-49CC-A1C131A6E263}"/>
              </a:ext>
            </a:extLst>
          </p:cNvPr>
          <p:cNvPicPr>
            <a:picLocks noChangeAspect="1"/>
          </p:cNvPicPr>
          <p:nvPr/>
        </p:nvPicPr>
        <p:blipFill>
          <a:blip r:embed="rId3"/>
          <a:stretch>
            <a:fillRect/>
          </a:stretch>
        </p:blipFill>
        <p:spPr>
          <a:xfrm>
            <a:off x="8284373" y="6592868"/>
            <a:ext cx="661181" cy="274320"/>
          </a:xfrm>
          <a:prstGeom prst="rect">
            <a:avLst/>
          </a:prstGeom>
        </p:spPr>
      </p:pic>
      <p:pic>
        <p:nvPicPr>
          <p:cNvPr id="31" name="Picture 30">
            <a:extLst>
              <a:ext uri="{FF2B5EF4-FFF2-40B4-BE49-F238E27FC236}">
                <a16:creationId xmlns:a16="http://schemas.microsoft.com/office/drawing/2014/main" xmlns="" id="{962367A1-55EA-FC30-256A-AA3CC2D44C0C}"/>
              </a:ext>
            </a:extLst>
          </p:cNvPr>
          <p:cNvPicPr>
            <a:picLocks noChangeAspect="1"/>
          </p:cNvPicPr>
          <p:nvPr/>
        </p:nvPicPr>
        <p:blipFill>
          <a:blip r:embed="rId4"/>
          <a:stretch>
            <a:fillRect/>
          </a:stretch>
        </p:blipFill>
        <p:spPr>
          <a:xfrm>
            <a:off x="8273800" y="2572278"/>
            <a:ext cx="640080" cy="282186"/>
          </a:xfrm>
          <a:prstGeom prst="rect">
            <a:avLst/>
          </a:prstGeom>
        </p:spPr>
      </p:pic>
      <p:pic>
        <p:nvPicPr>
          <p:cNvPr id="33" name="Picture 32">
            <a:extLst>
              <a:ext uri="{FF2B5EF4-FFF2-40B4-BE49-F238E27FC236}">
                <a16:creationId xmlns:a16="http://schemas.microsoft.com/office/drawing/2014/main" xmlns="" id="{7A063EF2-DE9E-D69F-2C90-DD704B2F39C1}"/>
              </a:ext>
            </a:extLst>
          </p:cNvPr>
          <p:cNvPicPr>
            <a:picLocks noChangeAspect="1"/>
          </p:cNvPicPr>
          <p:nvPr/>
        </p:nvPicPr>
        <p:blipFill>
          <a:blip r:embed="rId4"/>
          <a:stretch>
            <a:fillRect/>
          </a:stretch>
        </p:blipFill>
        <p:spPr>
          <a:xfrm>
            <a:off x="8284373" y="3990849"/>
            <a:ext cx="640080" cy="282186"/>
          </a:xfrm>
          <a:prstGeom prst="rect">
            <a:avLst/>
          </a:prstGeom>
        </p:spPr>
      </p:pic>
      <p:pic>
        <p:nvPicPr>
          <p:cNvPr id="35" name="Picture 34">
            <a:extLst>
              <a:ext uri="{FF2B5EF4-FFF2-40B4-BE49-F238E27FC236}">
                <a16:creationId xmlns:a16="http://schemas.microsoft.com/office/drawing/2014/main" xmlns="" id="{576A6D3C-DD08-4609-75D1-61E038DCF679}"/>
              </a:ext>
            </a:extLst>
          </p:cNvPr>
          <p:cNvPicPr>
            <a:picLocks noChangeAspect="1"/>
          </p:cNvPicPr>
          <p:nvPr/>
        </p:nvPicPr>
        <p:blipFill>
          <a:blip r:embed="rId4"/>
          <a:stretch>
            <a:fillRect/>
          </a:stretch>
        </p:blipFill>
        <p:spPr>
          <a:xfrm>
            <a:off x="8284373" y="5490207"/>
            <a:ext cx="640080" cy="282186"/>
          </a:xfrm>
          <a:prstGeom prst="rect">
            <a:avLst/>
          </a:prstGeom>
        </p:spPr>
      </p:pic>
      <p:pic>
        <p:nvPicPr>
          <p:cNvPr id="36" name="Picture 35">
            <a:extLst>
              <a:ext uri="{FF2B5EF4-FFF2-40B4-BE49-F238E27FC236}">
                <a16:creationId xmlns:a16="http://schemas.microsoft.com/office/drawing/2014/main" xmlns="" id="{208E2A44-4DCA-FDDF-C33D-BADC49482BF9}"/>
              </a:ext>
            </a:extLst>
          </p:cNvPr>
          <p:cNvPicPr>
            <a:picLocks noChangeAspect="1"/>
          </p:cNvPicPr>
          <p:nvPr/>
        </p:nvPicPr>
        <p:blipFill>
          <a:blip r:embed="rId4"/>
          <a:stretch>
            <a:fillRect/>
          </a:stretch>
        </p:blipFill>
        <p:spPr>
          <a:xfrm>
            <a:off x="8272280" y="6224908"/>
            <a:ext cx="640080" cy="282186"/>
          </a:xfrm>
          <a:prstGeom prst="rect">
            <a:avLst/>
          </a:prstGeom>
        </p:spPr>
      </p:pic>
      <p:pic>
        <p:nvPicPr>
          <p:cNvPr id="38" name="Picture 37">
            <a:extLst>
              <a:ext uri="{FF2B5EF4-FFF2-40B4-BE49-F238E27FC236}">
                <a16:creationId xmlns:a16="http://schemas.microsoft.com/office/drawing/2014/main" xmlns="" id="{1E556727-EE0F-EFF7-26A6-544F2EA410C4}"/>
              </a:ext>
            </a:extLst>
          </p:cNvPr>
          <p:cNvPicPr>
            <a:picLocks noChangeAspect="1"/>
          </p:cNvPicPr>
          <p:nvPr/>
        </p:nvPicPr>
        <p:blipFill>
          <a:blip r:embed="rId5"/>
          <a:stretch>
            <a:fillRect/>
          </a:stretch>
        </p:blipFill>
        <p:spPr>
          <a:xfrm>
            <a:off x="8171734" y="3272721"/>
            <a:ext cx="932263" cy="292608"/>
          </a:xfrm>
          <a:prstGeom prst="rect">
            <a:avLst/>
          </a:prstGeom>
        </p:spPr>
      </p:pic>
      <p:pic>
        <p:nvPicPr>
          <p:cNvPr id="39" name="Picture 38">
            <a:extLst>
              <a:ext uri="{FF2B5EF4-FFF2-40B4-BE49-F238E27FC236}">
                <a16:creationId xmlns:a16="http://schemas.microsoft.com/office/drawing/2014/main" xmlns="" id="{42974AF9-E725-9662-64BA-EAD4FC7FB7AA}"/>
              </a:ext>
            </a:extLst>
          </p:cNvPr>
          <p:cNvPicPr>
            <a:picLocks noChangeAspect="1"/>
          </p:cNvPicPr>
          <p:nvPr/>
        </p:nvPicPr>
        <p:blipFill>
          <a:blip r:embed="rId5"/>
          <a:stretch>
            <a:fillRect/>
          </a:stretch>
        </p:blipFill>
        <p:spPr>
          <a:xfrm>
            <a:off x="8126188" y="4711326"/>
            <a:ext cx="932263" cy="292608"/>
          </a:xfrm>
          <a:prstGeom prst="rect">
            <a:avLst/>
          </a:prstGeom>
        </p:spPr>
      </p:pic>
      <p:pic>
        <p:nvPicPr>
          <p:cNvPr id="4" name="Picture 3" descr="Un logo verde y negro&#10;&#10;Descripción generada automáticamente">
            <a:extLst>
              <a:ext uri="{FF2B5EF4-FFF2-40B4-BE49-F238E27FC236}">
                <a16:creationId xmlns:a16="http://schemas.microsoft.com/office/drawing/2014/main" xmlns="" id="{EC4CA794-206E-F45A-B79A-3310B2AA872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50277" y="260732"/>
            <a:ext cx="1280160" cy="586444"/>
          </a:xfrm>
          <a:prstGeom prst="rect">
            <a:avLst/>
          </a:prstGeom>
        </p:spPr>
      </p:pic>
    </p:spTree>
    <p:extLst>
      <p:ext uri="{BB962C8B-B14F-4D97-AF65-F5344CB8AC3E}">
        <p14:creationId xmlns:p14="http://schemas.microsoft.com/office/powerpoint/2010/main" val="5302212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1687</TotalTime>
  <Words>2665</Words>
  <Application>Microsoft Office PowerPoint</Application>
  <PresentationFormat>Custom</PresentationFormat>
  <Paragraphs>585</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Laurie Johnson</dc:creator>
  <cp:lastModifiedBy>JR105SERVER</cp:lastModifiedBy>
  <cp:revision>98</cp:revision>
  <dcterms:created xsi:type="dcterms:W3CDTF">2021-08-20T16:16:59Z</dcterms:created>
  <dcterms:modified xsi:type="dcterms:W3CDTF">2026-09-11T15:36:10Z</dcterms:modified>
</cp:coreProperties>
</file>