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1" r:id="rId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FBA48-E393-129B-FD67-E43822147B3F}" name="Brooke A. Rice" initials="BR" userId="S::brice@naf.org::97fc221d-e54f-461d-8302-09020388489a" providerId="AD"/>
  <p188:author id="{1B2EEDB5-D2D1-D498-2F20-697EAE3A0131}" name="Stephanie Lapera" initials="SL" userId="Stephanie Lapera" providerId="None"/>
  <p188:author id="{267EF5E2-8A45-7DE6-226B-AA8722EEE454}" name="Cassie" initials="C" userId="Cass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882"/>
    <a:srgbClr val="876AB8"/>
    <a:srgbClr val="13854D"/>
    <a:srgbClr val="009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p:scale>
          <a:sx n="71" d="100"/>
          <a:sy n="71" d="100"/>
        </p:scale>
        <p:origin x="-2478"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AF6A32E-7624-DE58-A42B-790F104B2D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1848971"/>
          </a:xfrm>
          <a:prstGeom prst="rect">
            <a:avLst/>
          </a:prstGeom>
        </p:spPr>
      </p:pic>
      <p:sp>
        <p:nvSpPr>
          <p:cNvPr id="7" name="Title 1">
            <a:extLst>
              <a:ext uri="{FF2B5EF4-FFF2-40B4-BE49-F238E27FC236}">
                <a16:creationId xmlns:a16="http://schemas.microsoft.com/office/drawing/2014/main" xmlns="" id="{E78465AF-46C2-2923-061A-44A6A2DA8D8D}"/>
              </a:ext>
            </a:extLst>
          </p:cNvPr>
          <p:cNvSpPr>
            <a:spLocks noGrp="1"/>
          </p:cNvSpPr>
          <p:nvPr>
            <p:ph type="title"/>
          </p:nvPr>
        </p:nvSpPr>
        <p:spPr>
          <a:xfrm>
            <a:off x="1468971" y="98092"/>
            <a:ext cx="4657510" cy="1213104"/>
          </a:xfrm>
        </p:spPr>
        <p:txBody>
          <a:bodyPr/>
          <a:lstStyle>
            <a:lvl1pPr>
              <a:defRPr b="1">
                <a:solidFill>
                  <a:schemeClr val="bg1"/>
                </a:solidFill>
                <a:latin typeface="Advent Pro" panose="02000506040000020004" pitchFamily="2"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xmlns="" id="{9E991ACB-F862-EC2C-50A7-F497EF52C1B6}"/>
              </a:ext>
            </a:extLst>
          </p:cNvPr>
          <p:cNvPicPr>
            <a:picLocks noChangeAspect="1"/>
          </p:cNvPicPr>
          <p:nvPr userDrawn="1"/>
        </p:nvPicPr>
        <p:blipFill rotWithShape="1">
          <a:blip r:embed="rId3"/>
          <a:srcRect r="86588"/>
          <a:stretch/>
        </p:blipFill>
        <p:spPr>
          <a:xfrm>
            <a:off x="1" y="8388751"/>
            <a:ext cx="787078" cy="844270"/>
          </a:xfrm>
          <a:prstGeom prst="rect">
            <a:avLst/>
          </a:prstGeom>
        </p:spPr>
      </p:pic>
      <p:sp>
        <p:nvSpPr>
          <p:cNvPr id="9" name="TextBox 8">
            <a:extLst>
              <a:ext uri="{FF2B5EF4-FFF2-40B4-BE49-F238E27FC236}">
                <a16:creationId xmlns:a16="http://schemas.microsoft.com/office/drawing/2014/main" xmlns="" id="{C44B2E5F-DBA9-A7A3-5FEA-6F0A32189607}"/>
              </a:ext>
            </a:extLst>
          </p:cNvPr>
          <p:cNvSpPr txBox="1"/>
          <p:nvPr userDrawn="1"/>
        </p:nvSpPr>
        <p:spPr>
          <a:xfrm>
            <a:off x="616352" y="8787624"/>
            <a:ext cx="3431892" cy="261610"/>
          </a:xfrm>
          <a:prstGeom prst="rect">
            <a:avLst/>
          </a:prstGeom>
          <a:noFill/>
        </p:spPr>
        <p:txBody>
          <a:bodyPr wrap="square">
            <a:spAutoFit/>
          </a:bodyPr>
          <a:lstStyle/>
          <a:p>
            <a:pPr marL="171450" marR="0">
              <a:spcBef>
                <a:spcPts val="0"/>
              </a:spcBef>
              <a:spcAft>
                <a:spcPts val="0"/>
              </a:spcAft>
              <a:tabLst>
                <a:tab pos="2971800" algn="ctr"/>
                <a:tab pos="5943600" algn="r"/>
              </a:tabLst>
            </a:pPr>
            <a:r>
              <a:rPr lang="en-US" sz="1100" i="1" dirty="0">
                <a:solidFill>
                  <a:srgbClr val="BDC8D6"/>
                </a:solidFill>
                <a:effectLst/>
                <a:latin typeface="DINOT-Italic" panose="020B0504020101020102" pitchFamily="34" charset="0"/>
                <a:ea typeface="Calibri" panose="020F0502020204030204" pitchFamily="34" charset="0"/>
                <a:cs typeface="Times New Roman" panose="02020603050405020304" pitchFamily="18" charset="0"/>
              </a:rPr>
              <a:t>Copyright NAF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713B956C-2D1B-57DE-5AE0-1B1B0D330E91}"/>
              </a:ext>
            </a:extLst>
          </p:cNvPr>
          <p:cNvPicPr>
            <a:picLocks noChangeAspect="1"/>
          </p:cNvPicPr>
          <p:nvPr userDrawn="1"/>
        </p:nvPicPr>
        <p:blipFill rotWithShape="1">
          <a:blip r:embed="rId4"/>
          <a:srcRect l="71638"/>
          <a:stretch/>
        </p:blipFill>
        <p:spPr>
          <a:xfrm>
            <a:off x="5746830" y="8558695"/>
            <a:ext cx="1111169" cy="565487"/>
          </a:xfrm>
          <a:prstGeom prst="rect">
            <a:avLst/>
          </a:prstGeom>
        </p:spPr>
      </p:pic>
      <p:sp>
        <p:nvSpPr>
          <p:cNvPr id="11" name="Content Placeholder 2">
            <a:extLst>
              <a:ext uri="{FF2B5EF4-FFF2-40B4-BE49-F238E27FC236}">
                <a16:creationId xmlns:a16="http://schemas.microsoft.com/office/drawing/2014/main" xmlns="" id="{2AFFA0AA-2731-D99C-01FC-570F05D64F3A}"/>
              </a:ext>
            </a:extLst>
          </p:cNvPr>
          <p:cNvSpPr>
            <a:spLocks noGrp="1"/>
          </p:cNvSpPr>
          <p:nvPr>
            <p:ph idx="1"/>
          </p:nvPr>
        </p:nvSpPr>
        <p:spPr>
          <a:xfrm>
            <a:off x="471488" y="2434167"/>
            <a:ext cx="5915025" cy="5801784"/>
          </a:xfrm>
        </p:spPr>
        <p:txBody>
          <a:bodyPr/>
          <a:lstStyle>
            <a:lvl1pPr>
              <a:defRPr>
                <a:latin typeface="DINOT" panose="020B0504020101020102" pitchFamily="34" charset="0"/>
                <a:cs typeface="DINOT" panose="020B0504020101020102" pitchFamily="34" charset="0"/>
              </a:defRPr>
            </a:lvl1pPr>
            <a:lvl2pPr>
              <a:defRPr>
                <a:latin typeface="DINOT" panose="020B0504020101020102" pitchFamily="34" charset="0"/>
                <a:cs typeface="DINOT" panose="020B0504020101020102" pitchFamily="34" charset="0"/>
              </a:defRPr>
            </a:lvl2pPr>
            <a:lvl3pPr>
              <a:defRPr>
                <a:latin typeface="DINOT" panose="020B0504020101020102" pitchFamily="34" charset="0"/>
                <a:cs typeface="DINOT" panose="020B0504020101020102" pitchFamily="34" charset="0"/>
              </a:defRPr>
            </a:lvl3pPr>
            <a:lvl4pPr>
              <a:defRPr>
                <a:latin typeface="DINOT" panose="020B0504020101020102" pitchFamily="34" charset="0"/>
                <a:cs typeface="DINOT" panose="020B0504020101020102" pitchFamily="34" charset="0"/>
              </a:defRPr>
            </a:lvl4pPr>
            <a:lvl5pPr>
              <a:defRPr>
                <a:latin typeface="DINOT" panose="020B0504020101020102" pitchFamily="34" charset="0"/>
                <a:cs typeface="DINOT" panose="020B0504020101020102"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xmlns="" id="{87273DCE-1799-2330-5D2B-8DC944AC6858}"/>
              </a:ext>
            </a:extLst>
          </p:cNvPr>
          <p:cNvSpPr txBox="1">
            <a:spLocks/>
          </p:cNvSpPr>
          <p:nvPr userDrawn="1"/>
        </p:nvSpPr>
        <p:spPr>
          <a:xfrm>
            <a:off x="393540" y="1712628"/>
            <a:ext cx="5275342" cy="824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dirty="0">
                <a:solidFill>
                  <a:srgbClr val="009CC7"/>
                </a:solidFill>
                <a:latin typeface="DINOT-Black" panose="020B0A04020101010102" pitchFamily="34" charset="0"/>
                <a:cs typeface="DINOT-Black" panose="020B0A04020101010102" pitchFamily="34" charset="0"/>
              </a:rPr>
              <a:t>Click to edit heading style</a:t>
            </a:r>
          </a:p>
        </p:txBody>
      </p:sp>
    </p:spTree>
    <p:extLst>
      <p:ext uri="{BB962C8B-B14F-4D97-AF65-F5344CB8AC3E}">
        <p14:creationId xmlns:p14="http://schemas.microsoft.com/office/powerpoint/2010/main" val="3083549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B38BE17-F934-4CD4-8E15-DE95C30661B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121428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B38BE17-F934-4CD4-8E15-DE95C30661B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284743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8BE17-F934-4CD4-8E15-DE95C30661B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1173791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8BE17-F934-4CD4-8E15-DE95C30661B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258714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62162C8-36B3-761B-D7C9-B3506BD3DD4E}"/>
              </a:ext>
            </a:extLst>
          </p:cNvPr>
          <p:cNvPicPr>
            <a:picLocks noChangeAspect="1"/>
          </p:cNvPicPr>
          <p:nvPr userDrawn="1"/>
        </p:nvPicPr>
        <p:blipFill rotWithShape="1">
          <a:blip r:embed="rId2"/>
          <a:srcRect r="86588"/>
          <a:stretch/>
        </p:blipFill>
        <p:spPr>
          <a:xfrm>
            <a:off x="1" y="8388751"/>
            <a:ext cx="787078" cy="844270"/>
          </a:xfrm>
          <a:prstGeom prst="rect">
            <a:avLst/>
          </a:prstGeom>
        </p:spPr>
      </p:pic>
      <p:sp>
        <p:nvSpPr>
          <p:cNvPr id="8" name="TextBox 7">
            <a:extLst>
              <a:ext uri="{FF2B5EF4-FFF2-40B4-BE49-F238E27FC236}">
                <a16:creationId xmlns:a16="http://schemas.microsoft.com/office/drawing/2014/main" xmlns="" id="{0CDD209D-CB9A-F852-7937-43F64250D0DF}"/>
              </a:ext>
            </a:extLst>
          </p:cNvPr>
          <p:cNvSpPr txBox="1"/>
          <p:nvPr userDrawn="1"/>
        </p:nvSpPr>
        <p:spPr>
          <a:xfrm>
            <a:off x="616352" y="8787624"/>
            <a:ext cx="3431892" cy="261610"/>
          </a:xfrm>
          <a:prstGeom prst="rect">
            <a:avLst/>
          </a:prstGeom>
          <a:noFill/>
        </p:spPr>
        <p:txBody>
          <a:bodyPr wrap="square">
            <a:spAutoFit/>
          </a:bodyPr>
          <a:lstStyle/>
          <a:p>
            <a:pPr marL="171450" marR="0">
              <a:spcBef>
                <a:spcPts val="0"/>
              </a:spcBef>
              <a:spcAft>
                <a:spcPts val="0"/>
              </a:spcAft>
              <a:tabLst>
                <a:tab pos="2971800" algn="ctr"/>
                <a:tab pos="5943600" algn="r"/>
              </a:tabLst>
            </a:pPr>
            <a:r>
              <a:rPr lang="en-US" sz="1100" i="1" dirty="0">
                <a:solidFill>
                  <a:srgbClr val="BDC8D6"/>
                </a:solidFill>
                <a:effectLst/>
                <a:latin typeface="DINOT-Italic" panose="020B0504020101020102" pitchFamily="34" charset="0"/>
                <a:ea typeface="Calibri" panose="020F0502020204030204" pitchFamily="34" charset="0"/>
                <a:cs typeface="Times New Roman" panose="02020603050405020304" pitchFamily="18" charset="0"/>
              </a:rPr>
              <a:t>Copyright NAF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xmlns="" id="{DD86FF87-2F46-023C-64AE-A36E163026EE}"/>
              </a:ext>
            </a:extLst>
          </p:cNvPr>
          <p:cNvPicPr>
            <a:picLocks noChangeAspect="1"/>
          </p:cNvPicPr>
          <p:nvPr userDrawn="1"/>
        </p:nvPicPr>
        <p:blipFill rotWithShape="1">
          <a:blip r:embed="rId3"/>
          <a:srcRect l="71638"/>
          <a:stretch/>
        </p:blipFill>
        <p:spPr>
          <a:xfrm>
            <a:off x="5746830" y="8558695"/>
            <a:ext cx="1111169" cy="565487"/>
          </a:xfrm>
          <a:prstGeom prst="rect">
            <a:avLst/>
          </a:prstGeom>
        </p:spPr>
      </p:pic>
      <p:pic>
        <p:nvPicPr>
          <p:cNvPr id="10" name="Picture 9">
            <a:extLst>
              <a:ext uri="{FF2B5EF4-FFF2-40B4-BE49-F238E27FC236}">
                <a16:creationId xmlns:a16="http://schemas.microsoft.com/office/drawing/2014/main" xmlns="" id="{363B35A0-80F4-DE3E-0341-DAAF6124D08E}"/>
              </a:ext>
            </a:extLst>
          </p:cNvPr>
          <p:cNvPicPr>
            <a:picLocks noChangeAspect="1"/>
          </p:cNvPicPr>
          <p:nvPr userDrawn="1"/>
        </p:nvPicPr>
        <p:blipFill rotWithShape="1">
          <a:blip r:embed="rId4"/>
          <a:srcRect l="81857"/>
          <a:stretch/>
        </p:blipFill>
        <p:spPr>
          <a:xfrm>
            <a:off x="5645549" y="-5680"/>
            <a:ext cx="1244278" cy="1213104"/>
          </a:xfrm>
          <a:prstGeom prst="rect">
            <a:avLst/>
          </a:prstGeom>
        </p:spPr>
      </p:pic>
      <p:pic>
        <p:nvPicPr>
          <p:cNvPr id="11" name="Picture 10">
            <a:extLst>
              <a:ext uri="{FF2B5EF4-FFF2-40B4-BE49-F238E27FC236}">
                <a16:creationId xmlns:a16="http://schemas.microsoft.com/office/drawing/2014/main" xmlns="" id="{0EF413D6-5EF4-57EF-23A3-D2ADC338C542}"/>
              </a:ext>
            </a:extLst>
          </p:cNvPr>
          <p:cNvPicPr>
            <a:picLocks noChangeAspect="1"/>
          </p:cNvPicPr>
          <p:nvPr userDrawn="1"/>
        </p:nvPicPr>
        <p:blipFill rotWithShape="1">
          <a:blip r:embed="rId4"/>
          <a:srcRect l="506" r="79240" b="11056"/>
          <a:stretch/>
        </p:blipFill>
        <p:spPr>
          <a:xfrm>
            <a:off x="0" y="16752"/>
            <a:ext cx="1388961" cy="1078980"/>
          </a:xfrm>
          <a:prstGeom prst="rect">
            <a:avLst/>
          </a:prstGeom>
        </p:spPr>
      </p:pic>
      <p:sp>
        <p:nvSpPr>
          <p:cNvPr id="13" name="Title 1">
            <a:extLst>
              <a:ext uri="{FF2B5EF4-FFF2-40B4-BE49-F238E27FC236}">
                <a16:creationId xmlns:a16="http://schemas.microsoft.com/office/drawing/2014/main" xmlns="" id="{84BD5A94-B890-8A9E-2684-EEAC4BA1CCEB}"/>
              </a:ext>
            </a:extLst>
          </p:cNvPr>
          <p:cNvSpPr>
            <a:spLocks noGrp="1"/>
          </p:cNvSpPr>
          <p:nvPr>
            <p:ph type="title"/>
          </p:nvPr>
        </p:nvSpPr>
        <p:spPr>
          <a:xfrm>
            <a:off x="1468971" y="98092"/>
            <a:ext cx="4657510" cy="1213104"/>
          </a:xfrm>
        </p:spPr>
        <p:txBody>
          <a:bodyPr/>
          <a:lstStyle>
            <a:lvl1pPr>
              <a:defRPr b="1">
                <a:solidFill>
                  <a:srgbClr val="876AB8"/>
                </a:solidFill>
                <a:latin typeface="Advent Pro" panose="02000506040000020004" pitchFamily="2" charset="0"/>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xmlns="" id="{1D262F61-9FA5-B957-9FEE-B73225109825}"/>
              </a:ext>
            </a:extLst>
          </p:cNvPr>
          <p:cNvSpPr>
            <a:spLocks noGrp="1"/>
          </p:cNvSpPr>
          <p:nvPr>
            <p:ph idx="1"/>
          </p:nvPr>
        </p:nvSpPr>
        <p:spPr>
          <a:xfrm>
            <a:off x="471488" y="2434167"/>
            <a:ext cx="5915025" cy="5801784"/>
          </a:xfrm>
        </p:spPr>
        <p:txBody>
          <a:bodyPr/>
          <a:lstStyle>
            <a:lvl1pPr>
              <a:defRPr>
                <a:latin typeface="DINOT" panose="020B0504020101020102" pitchFamily="34" charset="0"/>
                <a:cs typeface="DINOT" panose="020B0504020101020102" pitchFamily="34" charset="0"/>
              </a:defRPr>
            </a:lvl1pPr>
            <a:lvl2pPr>
              <a:defRPr>
                <a:latin typeface="DINOT" panose="020B0504020101020102" pitchFamily="34" charset="0"/>
                <a:cs typeface="DINOT" panose="020B0504020101020102" pitchFamily="34" charset="0"/>
              </a:defRPr>
            </a:lvl2pPr>
            <a:lvl3pPr>
              <a:defRPr>
                <a:latin typeface="DINOT" panose="020B0504020101020102" pitchFamily="34" charset="0"/>
                <a:cs typeface="DINOT" panose="020B0504020101020102" pitchFamily="34" charset="0"/>
              </a:defRPr>
            </a:lvl3pPr>
            <a:lvl4pPr>
              <a:defRPr>
                <a:latin typeface="DINOT" panose="020B0504020101020102" pitchFamily="34" charset="0"/>
                <a:cs typeface="DINOT" panose="020B0504020101020102" pitchFamily="34" charset="0"/>
              </a:defRPr>
            </a:lvl4pPr>
            <a:lvl5pPr>
              <a:defRPr>
                <a:latin typeface="DINOT" panose="020B0504020101020102" pitchFamily="34" charset="0"/>
                <a:cs typeface="DINOT" panose="020B0504020101020102"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xmlns="" id="{8B631AF8-4993-8655-1633-A1621D2472DD}"/>
              </a:ext>
            </a:extLst>
          </p:cNvPr>
          <p:cNvSpPr txBox="1">
            <a:spLocks/>
          </p:cNvSpPr>
          <p:nvPr userDrawn="1"/>
        </p:nvSpPr>
        <p:spPr>
          <a:xfrm>
            <a:off x="393540" y="1712628"/>
            <a:ext cx="5275342" cy="824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dirty="0">
                <a:solidFill>
                  <a:srgbClr val="009CC7"/>
                </a:solidFill>
                <a:latin typeface="DINOT-Black" panose="020B0A04020101010102" pitchFamily="34" charset="0"/>
                <a:cs typeface="DINOT-Black" panose="020B0A04020101010102" pitchFamily="34" charset="0"/>
              </a:rPr>
              <a:t>Click to edit heading style</a:t>
            </a:r>
          </a:p>
        </p:txBody>
      </p:sp>
    </p:spTree>
    <p:extLst>
      <p:ext uri="{BB962C8B-B14F-4D97-AF65-F5344CB8AC3E}">
        <p14:creationId xmlns:p14="http://schemas.microsoft.com/office/powerpoint/2010/main" val="180092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38BE17-F934-4CD4-8E15-DE95C30661B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168643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8BE17-F934-4CD4-8E15-DE95C30661B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104884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38BE17-F934-4CD4-8E15-DE95C30661B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418777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38BE17-F934-4CD4-8E15-DE95C30661B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130810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38BE17-F934-4CD4-8E15-DE95C30661B5}"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418138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38BE17-F934-4CD4-8E15-DE95C30661B5}"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59490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8BE17-F934-4CD4-8E15-DE95C30661B5}"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B44CC4-3F71-4341-98B2-B1C59EE6F32F}" type="slidenum">
              <a:rPr lang="en-US" smtClean="0"/>
              <a:t>‹#›</a:t>
            </a:fld>
            <a:endParaRPr lang="en-US"/>
          </a:p>
        </p:txBody>
      </p:sp>
    </p:spTree>
    <p:extLst>
      <p:ext uri="{BB962C8B-B14F-4D97-AF65-F5344CB8AC3E}">
        <p14:creationId xmlns:p14="http://schemas.microsoft.com/office/powerpoint/2010/main" val="196769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FB38BE17-F934-4CD4-8E15-DE95C30661B5}" type="datetimeFigureOut">
              <a:rPr lang="en-US" smtClean="0"/>
              <a:t>2/28/2024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7B44CC4-3F71-4341-98B2-B1C59EE6F32F}" type="slidenum">
              <a:rPr lang="en-US" smtClean="0"/>
              <a:t>‹#›</a:t>
            </a:fld>
            <a:endParaRPr lang="en-US"/>
          </a:p>
        </p:txBody>
      </p:sp>
    </p:spTree>
    <p:extLst>
      <p:ext uri="{BB962C8B-B14F-4D97-AF65-F5344CB8AC3E}">
        <p14:creationId xmlns:p14="http://schemas.microsoft.com/office/powerpoint/2010/main" val="273630474"/>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7"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ash.naf.org/public/article/index/odwbl-for-part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47E3832-1ADE-8197-EB45-658F33FD6947}"/>
              </a:ext>
            </a:extLst>
          </p:cNvPr>
          <p:cNvSpPr txBox="1"/>
          <p:nvPr/>
        </p:nvSpPr>
        <p:spPr>
          <a:xfrm>
            <a:off x="4719919" y="8833788"/>
            <a:ext cx="2176402" cy="215444"/>
          </a:xfrm>
          <a:prstGeom prst="rect">
            <a:avLst/>
          </a:prstGeom>
          <a:noFill/>
        </p:spPr>
        <p:txBody>
          <a:bodyPr wrap="square">
            <a:spAutoFit/>
          </a:bodyPr>
          <a:lstStyle/>
          <a:p>
            <a:pPr marL="171450" marR="0" algn="l" rtl="0">
              <a:spcBef>
                <a:spcPts val="0"/>
              </a:spcBef>
              <a:spcAft>
                <a:spcPts val="0"/>
              </a:spcAft>
              <a:tabLst>
                <a:tab pos="2971800" algn="ctr"/>
                <a:tab pos="5943600" algn="r"/>
              </a:tabLst>
            </a:pPr>
            <a:r>
              <a:rPr lang="es" sz="800" b="0" i="1" u="none" baseline="0">
                <a:solidFill>
                  <a:srgbClr val="BDC8D6"/>
                </a:solidFill>
                <a:effectLst/>
                <a:latin typeface="DINOT-Italic" panose="020B0504020101020102" pitchFamily="34" charset="0"/>
                <a:ea typeface="Calibri" panose="020F0502020204030204" pitchFamily="34" charset="0"/>
                <a:cs typeface="Times New Roman" panose="02020603050405020304" pitchFamily="18" charset="0"/>
              </a:rPr>
              <a:t>Derecho de autor NAF 2023</a:t>
            </a:r>
            <a:endParaRPr lang="e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34EC7FBC-B90C-9D78-A887-073D722DC791}"/>
              </a:ext>
            </a:extLst>
          </p:cNvPr>
          <p:cNvSpPr txBox="1"/>
          <p:nvPr/>
        </p:nvSpPr>
        <p:spPr>
          <a:xfrm>
            <a:off x="0" y="3070512"/>
            <a:ext cx="6858000" cy="382605"/>
          </a:xfrm>
          <a:prstGeom prst="rect">
            <a:avLst/>
          </a:prstGeom>
          <a:noFill/>
        </p:spPr>
        <p:txBody>
          <a:bodyPr wrap="square">
            <a:spAutoFit/>
          </a:bodyPr>
          <a:lstStyle/>
          <a:p>
            <a:pPr marL="0" marR="0" algn="ctr" rtl="0">
              <a:lnSpc>
                <a:spcPct val="115000"/>
              </a:lnSpc>
              <a:spcBef>
                <a:spcPts val="0"/>
              </a:spcBef>
              <a:spcAft>
                <a:spcPts val="0"/>
              </a:spcAft>
            </a:pPr>
            <a:r>
              <a:rPr lang="es" b="0" i="0" u="none" baseline="0">
                <a:solidFill>
                  <a:srgbClr val="876AB8"/>
                </a:solidFill>
                <a:latin typeface="DINOT-Black" panose="020B0A04020101010102" pitchFamily="34" charset="0"/>
                <a:ea typeface="DINOT-Black" panose="020B0A04020101010102" pitchFamily="34" charset="0"/>
                <a:cs typeface="DINOT-Black" panose="020B0A04020101010102" pitchFamily="34" charset="0"/>
              </a:rPr>
              <a:t>RESULTADOS</a:t>
            </a:r>
          </a:p>
        </p:txBody>
      </p:sp>
      <p:sp>
        <p:nvSpPr>
          <p:cNvPr id="17" name="TextBox 16">
            <a:extLst>
              <a:ext uri="{FF2B5EF4-FFF2-40B4-BE49-F238E27FC236}">
                <a16:creationId xmlns:a16="http://schemas.microsoft.com/office/drawing/2014/main" xmlns="" id="{2E120973-1ABD-401D-FA5C-0846CF5D3EFB}"/>
              </a:ext>
            </a:extLst>
          </p:cNvPr>
          <p:cNvSpPr txBox="1"/>
          <p:nvPr/>
        </p:nvSpPr>
        <p:spPr>
          <a:xfrm>
            <a:off x="393540" y="1381161"/>
            <a:ext cx="6200669" cy="1865319"/>
          </a:xfrm>
          <a:prstGeom prst="rect">
            <a:avLst/>
          </a:prstGeom>
          <a:noFill/>
        </p:spPr>
        <p:txBody>
          <a:bodyPr wrap="square">
            <a:spAutoFit/>
          </a:bodyPr>
          <a:lstStyle/>
          <a:p>
            <a:pPr marL="0" marR="0" algn="l" rtl="0">
              <a:lnSpc>
                <a:spcPct val="115000"/>
              </a:lnSpc>
              <a:spcBef>
                <a:spcPts val="0"/>
              </a:spcBef>
              <a:spcAft>
                <a:spcPts val="0"/>
              </a:spcAft>
            </a:pPr>
            <a:r>
              <a:rPr lang="es" sz="1000" b="0" i="0" u="none" baseline="0" dirty="0">
                <a:effectLst/>
                <a:latin typeface="DINOT" panose="020B0504020101020102" pitchFamily="34" charset="0"/>
                <a:ea typeface="Arial" panose="020B0604020202020204" pitchFamily="34" charset="0"/>
                <a:cs typeface="DINOT" panose="020B0504020101020102" pitchFamily="34" charset="0"/>
              </a:rPr>
              <a:t>NAF está migrando a un método impulsado por resultados para el aprendizaje basado en el trabajo (ODWBL, por sus siglas en inglés), con un foco en el establecimiento de objetivos y aspiraciones, habilidades laborales transferibles y relaciones profesionales significativas y centrado en el estudiante. Como resultado de este nuevo enfoque y del apoyo de usted, los estudiantes se sentirán más confiados y estarán mejor preparados para navegar su camino profesional después del bachillerato. Estos estudiantes podrán identificar las carreras que les interesan, hacer un plan para lograr sus metas, desarrollar habilidades que necesiten para ser exitosos y establecer conexiones con socios como usted que los pueden ayudar a navegar su camino hacia el futuro. El enfoque ODWBL se estará lanzando a la red completa durante NAF Next del 12 al 14 de julio de 2023</a:t>
            </a:r>
            <a:r>
              <a:rPr lang="es" sz="1000" b="0" i="0" u="none" baseline="0" dirty="0" smtClean="0">
                <a:effectLst/>
                <a:latin typeface="DINOT" panose="020B0504020101020102" pitchFamily="34" charset="0"/>
                <a:ea typeface="Arial" panose="020B0604020202020204" pitchFamily="34" charset="0"/>
                <a:cs typeface="DINOT" panose="020B0504020101020102" pitchFamily="34" charset="0"/>
              </a:rPr>
              <a:t>.</a:t>
            </a:r>
          </a:p>
          <a:p>
            <a:pPr marL="0" marR="0" algn="l" rtl="0">
              <a:lnSpc>
                <a:spcPct val="115000"/>
              </a:lnSpc>
              <a:spcBef>
                <a:spcPts val="0"/>
              </a:spcBef>
              <a:spcAft>
                <a:spcPts val="0"/>
              </a:spcAft>
            </a:pPr>
            <a:endParaRPr lang="es" sz="1100" b="0" i="0" u="none" baseline="0" dirty="0">
              <a:effectLst/>
              <a:latin typeface="DINOT" panose="020B0504020101020102" pitchFamily="34" charset="0"/>
              <a:ea typeface="Arial" panose="020B0604020202020204" pitchFamily="34" charset="0"/>
              <a:cs typeface="DINOT" panose="020B0504020101020102" pitchFamily="34" charset="0"/>
            </a:endParaRPr>
          </a:p>
        </p:txBody>
      </p:sp>
      <p:pic>
        <p:nvPicPr>
          <p:cNvPr id="10" name="Picture 9" descr="Ícono&#10;&#10;Descripción generada automáticamente con confianza media">
            <a:extLst>
              <a:ext uri="{FF2B5EF4-FFF2-40B4-BE49-F238E27FC236}">
                <a16:creationId xmlns:a16="http://schemas.microsoft.com/office/drawing/2014/main" xmlns="" id="{64E0EC21-0978-28A1-1F5B-C4018F2BB9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539" y="3450706"/>
            <a:ext cx="641364" cy="641364"/>
          </a:xfrm>
          <a:prstGeom prst="rect">
            <a:avLst/>
          </a:prstGeom>
        </p:spPr>
      </p:pic>
      <p:pic>
        <p:nvPicPr>
          <p:cNvPr id="14" name="Picture 13" descr="Ícono&#10;&#10;Descripción generada automáticamente">
            <a:extLst>
              <a:ext uri="{FF2B5EF4-FFF2-40B4-BE49-F238E27FC236}">
                <a16:creationId xmlns:a16="http://schemas.microsoft.com/office/drawing/2014/main" xmlns="" id="{9EBA7930-B23C-547A-52F6-916DB7537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45" y="4344703"/>
            <a:ext cx="618215" cy="618215"/>
          </a:xfrm>
          <a:prstGeom prst="rect">
            <a:avLst/>
          </a:prstGeom>
        </p:spPr>
      </p:pic>
      <p:pic>
        <p:nvPicPr>
          <p:cNvPr id="16" name="Picture 15" descr="Ícono&#10;&#10;Descripción generada automáticamente">
            <a:extLst>
              <a:ext uri="{FF2B5EF4-FFF2-40B4-BE49-F238E27FC236}">
                <a16:creationId xmlns:a16="http://schemas.microsoft.com/office/drawing/2014/main" xmlns="" id="{04896098-6637-248D-3280-81E7B19EEA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345" y="5219854"/>
            <a:ext cx="594887" cy="595066"/>
          </a:xfrm>
          <a:prstGeom prst="rect">
            <a:avLst/>
          </a:prstGeom>
        </p:spPr>
      </p:pic>
      <p:sp>
        <p:nvSpPr>
          <p:cNvPr id="5" name="TextBox 4">
            <a:extLst>
              <a:ext uri="{FF2B5EF4-FFF2-40B4-BE49-F238E27FC236}">
                <a16:creationId xmlns:a16="http://schemas.microsoft.com/office/drawing/2014/main" xmlns="" id="{A9FDDC3C-C718-6882-932B-0E5573B21A91}"/>
              </a:ext>
            </a:extLst>
          </p:cNvPr>
          <p:cNvSpPr txBox="1"/>
          <p:nvPr/>
        </p:nvSpPr>
        <p:spPr>
          <a:xfrm>
            <a:off x="1376920" y="3495557"/>
            <a:ext cx="4924560" cy="307777"/>
          </a:xfrm>
          <a:prstGeom prst="rect">
            <a:avLst/>
          </a:prstGeom>
          <a:noFill/>
        </p:spPr>
        <p:txBody>
          <a:bodyPr wrap="square">
            <a:spAutoFit/>
          </a:bodyPr>
          <a:lstStyle/>
          <a:p>
            <a:pPr algn="l" rtl="0"/>
            <a:r>
              <a:rPr lang="es" sz="1400" b="0" i="0" u="none" baseline="0">
                <a:latin typeface="DINOT-Black" panose="020B0A04020101010102" pitchFamily="34" charset="0"/>
                <a:ea typeface="DINOT-Black" panose="020B0A04020101010102" pitchFamily="34" charset="0"/>
                <a:cs typeface="DINOT-Black" panose="020B0A04020101010102" pitchFamily="34" charset="0"/>
              </a:rPr>
              <a:t>ASPIRACIONES</a:t>
            </a:r>
          </a:p>
        </p:txBody>
      </p:sp>
      <p:sp>
        <p:nvSpPr>
          <p:cNvPr id="9" name="TextBox 8">
            <a:extLst>
              <a:ext uri="{FF2B5EF4-FFF2-40B4-BE49-F238E27FC236}">
                <a16:creationId xmlns:a16="http://schemas.microsoft.com/office/drawing/2014/main" xmlns="" id="{691FACD4-1A2D-0317-8729-4DA8B8204859}"/>
              </a:ext>
            </a:extLst>
          </p:cNvPr>
          <p:cNvSpPr txBox="1"/>
          <p:nvPr/>
        </p:nvSpPr>
        <p:spPr>
          <a:xfrm>
            <a:off x="1376920" y="3769002"/>
            <a:ext cx="5043667" cy="269689"/>
          </a:xfrm>
          <a:prstGeom prst="rect">
            <a:avLst/>
          </a:prstGeom>
          <a:noFill/>
        </p:spPr>
        <p:txBody>
          <a:bodyPr wrap="square">
            <a:spAutoFit/>
          </a:bodyPr>
          <a:lstStyle>
            <a:defPPr>
              <a:defRPr lang="es"/>
            </a:defPPr>
            <a:lvl1pPr marR="0">
              <a:lnSpc>
                <a:spcPct val="115000"/>
              </a:lnSpc>
              <a:spcBef>
                <a:spcPts val="0"/>
              </a:spcBef>
              <a:spcAft>
                <a:spcPts val="0"/>
              </a:spcAft>
              <a:defRPr sz="1200">
                <a:effectLst/>
                <a:latin typeface="DINOT" panose="020B0504020101020102" pitchFamily="34" charset="0"/>
                <a:ea typeface="Arial" panose="020B0604020202020204" pitchFamily="34" charset="0"/>
                <a:cs typeface="DINOT" panose="020B0504020101020102" pitchFamily="34" charset="0"/>
              </a:defRPr>
            </a:lvl1pPr>
          </a:lstStyle>
          <a:p>
            <a:pPr algn="l" rtl="0"/>
            <a:r>
              <a:rPr lang="es" sz="1100" b="0" i="0" u="none" baseline="0" dirty="0"/>
              <a:t>Cada estudiante habrá definido y mapeado un plan para al menos una oportunidad de carrera.</a:t>
            </a:r>
          </a:p>
        </p:txBody>
      </p:sp>
      <p:sp>
        <p:nvSpPr>
          <p:cNvPr id="11" name="TextBox 10">
            <a:extLst>
              <a:ext uri="{FF2B5EF4-FFF2-40B4-BE49-F238E27FC236}">
                <a16:creationId xmlns:a16="http://schemas.microsoft.com/office/drawing/2014/main" xmlns="" id="{3FCD2EAA-86A7-AFD1-CEFE-C5322BBDC2AF}"/>
              </a:ext>
            </a:extLst>
          </p:cNvPr>
          <p:cNvSpPr txBox="1"/>
          <p:nvPr/>
        </p:nvSpPr>
        <p:spPr>
          <a:xfrm>
            <a:off x="1376920" y="4434390"/>
            <a:ext cx="5043667" cy="659027"/>
          </a:xfrm>
          <a:prstGeom prst="rect">
            <a:avLst/>
          </a:prstGeom>
          <a:noFill/>
        </p:spPr>
        <p:txBody>
          <a:bodyPr wrap="square">
            <a:spAutoFit/>
          </a:bodyPr>
          <a:lstStyle>
            <a:defPPr>
              <a:defRPr lang="es"/>
            </a:defPPr>
            <a:lvl1pPr marR="0">
              <a:lnSpc>
                <a:spcPct val="115000"/>
              </a:lnSpc>
              <a:spcBef>
                <a:spcPts val="0"/>
              </a:spcBef>
              <a:spcAft>
                <a:spcPts val="0"/>
              </a:spcAft>
              <a:defRPr sz="1200">
                <a:effectLst/>
                <a:latin typeface="DINOT" panose="020B0504020101020102" pitchFamily="34" charset="0"/>
                <a:ea typeface="Arial" panose="020B0604020202020204" pitchFamily="34" charset="0"/>
                <a:cs typeface="DINOT" panose="020B0504020101020102" pitchFamily="34" charset="0"/>
              </a:defRPr>
            </a:lvl1pPr>
          </a:lstStyle>
          <a:p>
            <a:pPr algn="l" rtl="0"/>
            <a:r>
              <a:rPr lang="es" sz="1100" b="0" i="0" u="none" baseline="0" dirty="0"/>
              <a:t>Cada estudiante habrá trabajado en desarrollar las seis habilidades para el futuro, recibido comentarios provenientes de socios de la industria, miembros del Consejo Asesor y/o profesionales de la comunidad local, y tendrá la capacidad de articular sus fortalezas.</a:t>
            </a:r>
          </a:p>
        </p:txBody>
      </p:sp>
      <p:sp>
        <p:nvSpPr>
          <p:cNvPr id="12" name="TextBox 11">
            <a:extLst>
              <a:ext uri="{FF2B5EF4-FFF2-40B4-BE49-F238E27FC236}">
                <a16:creationId xmlns:a16="http://schemas.microsoft.com/office/drawing/2014/main" xmlns="" id="{CA6735B2-DA12-045D-633B-03A1EC7D5323}"/>
              </a:ext>
            </a:extLst>
          </p:cNvPr>
          <p:cNvSpPr txBox="1"/>
          <p:nvPr/>
        </p:nvSpPr>
        <p:spPr>
          <a:xfrm>
            <a:off x="1376920" y="4184189"/>
            <a:ext cx="4924560" cy="307777"/>
          </a:xfrm>
          <a:prstGeom prst="rect">
            <a:avLst/>
          </a:prstGeom>
          <a:noFill/>
        </p:spPr>
        <p:txBody>
          <a:bodyPr wrap="square">
            <a:spAutoFit/>
          </a:bodyPr>
          <a:lstStyle/>
          <a:p>
            <a:pPr algn="l" rtl="0"/>
            <a:r>
              <a:rPr lang="es" sz="1400" b="0" i="0" u="none" baseline="0">
                <a:latin typeface="DINOT-Black" panose="020B0A04020101010102" pitchFamily="34" charset="0"/>
                <a:ea typeface="DINOT-Black" panose="020B0A04020101010102" pitchFamily="34" charset="0"/>
                <a:cs typeface="DINOT-Black" panose="020B0A04020101010102" pitchFamily="34" charset="0"/>
              </a:rPr>
              <a:t>HABILIDADES</a:t>
            </a:r>
          </a:p>
        </p:txBody>
      </p:sp>
      <p:sp>
        <p:nvSpPr>
          <p:cNvPr id="15" name="TextBox 14">
            <a:extLst>
              <a:ext uri="{FF2B5EF4-FFF2-40B4-BE49-F238E27FC236}">
                <a16:creationId xmlns:a16="http://schemas.microsoft.com/office/drawing/2014/main" xmlns="" id="{68B23763-6527-E265-5CCE-7256AF1CE1F9}"/>
              </a:ext>
            </a:extLst>
          </p:cNvPr>
          <p:cNvSpPr txBox="1"/>
          <p:nvPr/>
        </p:nvSpPr>
        <p:spPr>
          <a:xfrm>
            <a:off x="1376920" y="5204182"/>
            <a:ext cx="4924560" cy="307777"/>
          </a:xfrm>
          <a:prstGeom prst="rect">
            <a:avLst/>
          </a:prstGeom>
          <a:noFill/>
        </p:spPr>
        <p:txBody>
          <a:bodyPr wrap="square">
            <a:spAutoFit/>
          </a:bodyPr>
          <a:lstStyle/>
          <a:p>
            <a:pPr algn="l" rtl="0"/>
            <a:r>
              <a:rPr lang="es" sz="1400" b="0" i="0" u="none" baseline="0">
                <a:latin typeface="DINOT-Black" panose="020B0A04020101010102" pitchFamily="34" charset="0"/>
                <a:ea typeface="DINOT-Black" panose="020B0A04020101010102" pitchFamily="34" charset="0"/>
                <a:cs typeface="DINOT-Black" panose="020B0A04020101010102" pitchFamily="34" charset="0"/>
              </a:rPr>
              <a:t>CONEXIONES</a:t>
            </a:r>
          </a:p>
        </p:txBody>
      </p:sp>
      <p:sp>
        <p:nvSpPr>
          <p:cNvPr id="18" name="TextBox 17">
            <a:extLst>
              <a:ext uri="{FF2B5EF4-FFF2-40B4-BE49-F238E27FC236}">
                <a16:creationId xmlns:a16="http://schemas.microsoft.com/office/drawing/2014/main" xmlns="" id="{0EB84D9F-2B70-0671-06F7-2A8C8747947D}"/>
              </a:ext>
            </a:extLst>
          </p:cNvPr>
          <p:cNvSpPr txBox="1"/>
          <p:nvPr/>
        </p:nvSpPr>
        <p:spPr>
          <a:xfrm>
            <a:off x="1376919" y="5442670"/>
            <a:ext cx="4924559" cy="269689"/>
          </a:xfrm>
          <a:prstGeom prst="rect">
            <a:avLst/>
          </a:prstGeom>
          <a:noFill/>
        </p:spPr>
        <p:txBody>
          <a:bodyPr wrap="square">
            <a:spAutoFit/>
          </a:bodyPr>
          <a:lstStyle>
            <a:defPPr>
              <a:defRPr lang="es"/>
            </a:defPPr>
            <a:lvl1pPr marR="0">
              <a:lnSpc>
                <a:spcPct val="115000"/>
              </a:lnSpc>
              <a:spcBef>
                <a:spcPts val="0"/>
              </a:spcBef>
              <a:spcAft>
                <a:spcPts val="0"/>
              </a:spcAft>
              <a:defRPr sz="1200">
                <a:effectLst/>
                <a:latin typeface="DINOT" panose="020B0504020101020102" pitchFamily="34" charset="0"/>
                <a:ea typeface="Arial" panose="020B0604020202020204" pitchFamily="34" charset="0"/>
                <a:cs typeface="DINOT" panose="020B0504020101020102" pitchFamily="34" charset="0"/>
              </a:defRPr>
            </a:lvl1pPr>
          </a:lstStyle>
          <a:p>
            <a:pPr algn="l" rtl="0"/>
            <a:r>
              <a:rPr lang="es" sz="1100" b="0" i="0" u="none" baseline="0"/>
              <a:t>Cada estudiante desarrollará al menos tres conexiones profesionales.</a:t>
            </a:r>
          </a:p>
        </p:txBody>
      </p:sp>
      <p:sp>
        <p:nvSpPr>
          <p:cNvPr id="20" name="TextBox 19">
            <a:extLst>
              <a:ext uri="{FF2B5EF4-FFF2-40B4-BE49-F238E27FC236}">
                <a16:creationId xmlns:a16="http://schemas.microsoft.com/office/drawing/2014/main" xmlns="" id="{24230616-AD39-C36B-40FD-723C9BAD33F6}"/>
              </a:ext>
            </a:extLst>
          </p:cNvPr>
          <p:cNvSpPr txBox="1"/>
          <p:nvPr/>
        </p:nvSpPr>
        <p:spPr>
          <a:xfrm>
            <a:off x="0" y="6035609"/>
            <a:ext cx="6858000" cy="382605"/>
          </a:xfrm>
          <a:prstGeom prst="rect">
            <a:avLst/>
          </a:prstGeom>
          <a:noFill/>
        </p:spPr>
        <p:txBody>
          <a:bodyPr wrap="square">
            <a:spAutoFit/>
          </a:bodyPr>
          <a:lstStyle/>
          <a:p>
            <a:pPr marL="0" marR="0" algn="ctr" rtl="0">
              <a:lnSpc>
                <a:spcPct val="115000"/>
              </a:lnSpc>
              <a:spcBef>
                <a:spcPts val="0"/>
              </a:spcBef>
              <a:spcAft>
                <a:spcPts val="0"/>
              </a:spcAft>
            </a:pPr>
            <a:r>
              <a:rPr lang="es" b="0" i="0" u="none" baseline="0">
                <a:solidFill>
                  <a:srgbClr val="876AB8"/>
                </a:solidFill>
                <a:latin typeface="DINOT-Black" panose="020B0A04020101010102" pitchFamily="34" charset="0"/>
                <a:ea typeface="DINOT-Black" panose="020B0A04020101010102" pitchFamily="34" charset="0"/>
                <a:cs typeface="DINOT-Black" panose="020B0A04020101010102" pitchFamily="34" charset="0"/>
              </a:rPr>
              <a:t>HABILIDADES PARA EL FUTURO</a:t>
            </a:r>
          </a:p>
        </p:txBody>
      </p:sp>
      <p:sp>
        <p:nvSpPr>
          <p:cNvPr id="25" name="Text Box 16">
            <a:extLst>
              <a:ext uri="{FF2B5EF4-FFF2-40B4-BE49-F238E27FC236}">
                <a16:creationId xmlns:a16="http://schemas.microsoft.com/office/drawing/2014/main" xmlns="" id="{6ADE79F0-05F5-8E19-959A-1FA8E40CB3E1}"/>
              </a:ext>
            </a:extLst>
          </p:cNvPr>
          <p:cNvSpPr txBox="1"/>
          <p:nvPr/>
        </p:nvSpPr>
        <p:spPr>
          <a:xfrm>
            <a:off x="403391" y="7171603"/>
            <a:ext cx="1803910" cy="2771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0">
              <a:spcBef>
                <a:spcPts val="0"/>
              </a:spcBef>
              <a:spcAft>
                <a:spcPts val="0"/>
              </a:spcAft>
            </a:pPr>
            <a:r>
              <a:rPr lang="es" sz="1100" b="1" i="0" u="none" baseline="0">
                <a:effectLst/>
                <a:latin typeface="DINOT" panose="020B0504020101020102" pitchFamily="34" charset="0"/>
                <a:ea typeface="Calibri" panose="020F0502020204030204" pitchFamily="34" charset="0"/>
                <a:cs typeface="DINOT" panose="020B0504020101020102" pitchFamily="34" charset="0"/>
              </a:rPr>
              <a:t>COLABORACIÓN</a:t>
            </a:r>
            <a:endParaRPr lang="es" sz="1100" dirty="0">
              <a:effectLst/>
              <a:latin typeface="DINOT" panose="020B0504020101020102" pitchFamily="34" charset="0"/>
              <a:ea typeface="Calibri" panose="020F0502020204030204" pitchFamily="34" charset="0"/>
              <a:cs typeface="DINOT" panose="020B0504020101020102" pitchFamily="34" charset="0"/>
            </a:endParaRPr>
          </a:p>
        </p:txBody>
      </p:sp>
      <p:sp>
        <p:nvSpPr>
          <p:cNvPr id="26" name="Text Box 16">
            <a:extLst>
              <a:ext uri="{FF2B5EF4-FFF2-40B4-BE49-F238E27FC236}">
                <a16:creationId xmlns:a16="http://schemas.microsoft.com/office/drawing/2014/main" xmlns="" id="{F6A61A0D-8AB2-5B2F-73AB-098FA3CC5412}"/>
              </a:ext>
            </a:extLst>
          </p:cNvPr>
          <p:cNvSpPr txBox="1"/>
          <p:nvPr/>
        </p:nvSpPr>
        <p:spPr>
          <a:xfrm>
            <a:off x="2508353" y="7163816"/>
            <a:ext cx="1803910" cy="2771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0">
              <a:spcBef>
                <a:spcPts val="0"/>
              </a:spcBef>
              <a:spcAft>
                <a:spcPts val="0"/>
              </a:spcAft>
            </a:pPr>
            <a:r>
              <a:rPr lang="es" sz="1100" b="1" i="0" u="none" baseline="0">
                <a:effectLst/>
                <a:latin typeface="DINOT" panose="020B0504020101020102" pitchFamily="34" charset="0"/>
                <a:ea typeface="Calibri" panose="020F0502020204030204" pitchFamily="34" charset="0"/>
                <a:cs typeface="DINOT" panose="020B0504020101020102" pitchFamily="34" charset="0"/>
              </a:rPr>
              <a:t>COMUNICACIÓN</a:t>
            </a:r>
            <a:endParaRPr lang="es" sz="1100" dirty="0">
              <a:effectLst/>
              <a:latin typeface="DINOT" panose="020B0504020101020102" pitchFamily="34" charset="0"/>
              <a:ea typeface="Calibri" panose="020F0502020204030204" pitchFamily="34" charset="0"/>
              <a:cs typeface="DINOT" panose="020B0504020101020102" pitchFamily="34" charset="0"/>
            </a:endParaRPr>
          </a:p>
        </p:txBody>
      </p:sp>
      <p:sp>
        <p:nvSpPr>
          <p:cNvPr id="27" name="Text Box 16">
            <a:extLst>
              <a:ext uri="{FF2B5EF4-FFF2-40B4-BE49-F238E27FC236}">
                <a16:creationId xmlns:a16="http://schemas.microsoft.com/office/drawing/2014/main" xmlns="" id="{9067B63B-3771-DA69-9EE4-C8229429099A}"/>
              </a:ext>
            </a:extLst>
          </p:cNvPr>
          <p:cNvSpPr txBox="1"/>
          <p:nvPr/>
        </p:nvSpPr>
        <p:spPr>
          <a:xfrm>
            <a:off x="4566354" y="7058867"/>
            <a:ext cx="1803910" cy="2771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0">
              <a:spcBef>
                <a:spcPts val="0"/>
              </a:spcBef>
              <a:spcAft>
                <a:spcPts val="0"/>
              </a:spcAft>
            </a:pPr>
            <a:r>
              <a:rPr lang="es" sz="1100" b="1" i="0" u="none" baseline="0">
                <a:latin typeface="DINOT" panose="020B0504020101020102" pitchFamily="34" charset="0"/>
                <a:ea typeface="Calibri" panose="020F0502020204030204" pitchFamily="34" charset="0"/>
                <a:cs typeface="DINOT" panose="020B0504020101020102" pitchFamily="34" charset="0"/>
              </a:rPr>
              <a:t>SOLUCIÓN DE</a:t>
            </a:r>
            <a:r>
              <a:rPr lang="es" sz="1100" b="1">
                <a:latin typeface="DINOT" panose="020B0504020101020102" pitchFamily="34" charset="0"/>
                <a:ea typeface="Calibri" panose="020F0502020204030204" pitchFamily="34" charset="0"/>
                <a:cs typeface="DINOT" panose="020B0504020101020102" pitchFamily="34" charset="0"/>
              </a:rPr>
              <a:t/>
            </a:r>
            <a:br>
              <a:rPr lang="es" sz="1100" b="1">
                <a:latin typeface="DINOT" panose="020B0504020101020102" pitchFamily="34" charset="0"/>
                <a:ea typeface="Calibri" panose="020F0502020204030204" pitchFamily="34" charset="0"/>
                <a:cs typeface="DINOT" panose="020B0504020101020102" pitchFamily="34" charset="0"/>
              </a:rPr>
            </a:br>
            <a:r>
              <a:rPr lang="es" sz="1100" b="1" i="0" u="none" baseline="0">
                <a:latin typeface="DINOT" panose="020B0504020101020102" pitchFamily="34" charset="0"/>
                <a:ea typeface="Calibri" panose="020F0502020204030204" pitchFamily="34" charset="0"/>
                <a:cs typeface="DINOT" panose="020B0504020101020102" pitchFamily="34" charset="0"/>
              </a:rPr>
              <a:t>PROBLEMAS</a:t>
            </a:r>
            <a:endParaRPr lang="es" sz="1100" dirty="0">
              <a:effectLst/>
              <a:latin typeface="DINOT" panose="020B0504020101020102" pitchFamily="34" charset="0"/>
              <a:ea typeface="Calibri" panose="020F0502020204030204" pitchFamily="34" charset="0"/>
              <a:cs typeface="DINOT" panose="020B0504020101020102" pitchFamily="34" charset="0"/>
            </a:endParaRPr>
          </a:p>
        </p:txBody>
      </p:sp>
      <p:pic>
        <p:nvPicPr>
          <p:cNvPr id="28" name="Picture 27" descr="Ícono&#10;&#10;Descripción generada automáticamente">
            <a:extLst>
              <a:ext uri="{FF2B5EF4-FFF2-40B4-BE49-F238E27FC236}">
                <a16:creationId xmlns:a16="http://schemas.microsoft.com/office/drawing/2014/main" xmlns="" id="{F5888ED5-B3A2-B070-003E-0996A3E1A3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323" y="6507027"/>
            <a:ext cx="685594" cy="685800"/>
          </a:xfrm>
          <a:prstGeom prst="rect">
            <a:avLst/>
          </a:prstGeom>
        </p:spPr>
      </p:pic>
      <p:pic>
        <p:nvPicPr>
          <p:cNvPr id="29" name="Picture 28" descr="Ícono&#10;&#10;Descripción generada automáticamente">
            <a:extLst>
              <a:ext uri="{FF2B5EF4-FFF2-40B4-BE49-F238E27FC236}">
                <a16:creationId xmlns:a16="http://schemas.microsoft.com/office/drawing/2014/main" xmlns="" id="{AD3BC49E-D7EA-C58C-2822-A1C346588B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4708" y="6525763"/>
            <a:ext cx="685594" cy="685800"/>
          </a:xfrm>
          <a:prstGeom prst="rect">
            <a:avLst/>
          </a:prstGeom>
        </p:spPr>
      </p:pic>
      <p:pic>
        <p:nvPicPr>
          <p:cNvPr id="30" name="Picture 29" descr="Ícono&#10;&#10;Descripción generada automáticamente">
            <a:extLst>
              <a:ext uri="{FF2B5EF4-FFF2-40B4-BE49-F238E27FC236}">
                <a16:creationId xmlns:a16="http://schemas.microsoft.com/office/drawing/2014/main" xmlns="" id="{8A67A25D-DB47-E436-31EA-FD7046D602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5512" y="6366185"/>
            <a:ext cx="685594" cy="685800"/>
          </a:xfrm>
          <a:prstGeom prst="rect">
            <a:avLst/>
          </a:prstGeom>
        </p:spPr>
      </p:pic>
      <p:sp>
        <p:nvSpPr>
          <p:cNvPr id="31" name="Text Box 16">
            <a:extLst>
              <a:ext uri="{FF2B5EF4-FFF2-40B4-BE49-F238E27FC236}">
                <a16:creationId xmlns:a16="http://schemas.microsoft.com/office/drawing/2014/main" xmlns="" id="{4C1767FE-FE21-70BD-4D01-5C66B990AA9E}"/>
              </a:ext>
            </a:extLst>
          </p:cNvPr>
          <p:cNvSpPr txBox="1"/>
          <p:nvPr/>
        </p:nvSpPr>
        <p:spPr>
          <a:xfrm>
            <a:off x="403391" y="8160382"/>
            <a:ext cx="1803910" cy="2771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0">
              <a:spcBef>
                <a:spcPts val="0"/>
              </a:spcBef>
              <a:spcAft>
                <a:spcPts val="0"/>
              </a:spcAft>
            </a:pPr>
            <a:r>
              <a:rPr lang="es" sz="1100" b="1" i="0" u="none" baseline="0">
                <a:effectLst/>
                <a:latin typeface="DINOT" panose="020B0504020101020102" pitchFamily="34" charset="0"/>
                <a:ea typeface="Calibri" panose="020F0502020204030204" pitchFamily="34" charset="0"/>
                <a:cs typeface="DINOT" panose="020B0504020101020102" pitchFamily="34" charset="0"/>
              </a:rPr>
              <a:t>INICIATIVA Y </a:t>
            </a:r>
            <a:r>
              <a:rPr lang="es" sz="1100" b="1">
                <a:effectLst/>
                <a:latin typeface="DINOT" panose="020B0504020101020102" pitchFamily="34" charset="0"/>
                <a:ea typeface="Calibri" panose="020F0502020204030204" pitchFamily="34" charset="0"/>
                <a:cs typeface="DINOT" panose="020B0504020101020102" pitchFamily="34" charset="0"/>
              </a:rPr>
              <a:t/>
            </a:r>
            <a:br>
              <a:rPr lang="es" sz="1100" b="1">
                <a:effectLst/>
                <a:latin typeface="DINOT" panose="020B0504020101020102" pitchFamily="34" charset="0"/>
                <a:ea typeface="Calibri" panose="020F0502020204030204" pitchFamily="34" charset="0"/>
                <a:cs typeface="DINOT" panose="020B0504020101020102" pitchFamily="34" charset="0"/>
              </a:rPr>
            </a:br>
            <a:r>
              <a:rPr lang="es" sz="1100" b="1" i="0" u="none" baseline="0">
                <a:effectLst/>
                <a:latin typeface="DINOT" panose="020B0504020101020102" pitchFamily="34" charset="0"/>
                <a:ea typeface="Calibri" panose="020F0502020204030204" pitchFamily="34" charset="0"/>
                <a:cs typeface="DINOT" panose="020B0504020101020102" pitchFamily="34" charset="0"/>
              </a:rPr>
              <a:t>AUTODIRECCIÓN</a:t>
            </a:r>
            <a:endParaRPr lang="es" sz="1100" dirty="0">
              <a:effectLst/>
              <a:latin typeface="DINOT" panose="020B0504020101020102" pitchFamily="34" charset="0"/>
              <a:ea typeface="Calibri" panose="020F0502020204030204" pitchFamily="34" charset="0"/>
              <a:cs typeface="DINOT" panose="020B0504020101020102" pitchFamily="34" charset="0"/>
            </a:endParaRPr>
          </a:p>
        </p:txBody>
      </p:sp>
      <p:pic>
        <p:nvPicPr>
          <p:cNvPr id="32" name="Picture 31" descr="Ícono&#10;&#10;Descripción generada automáticamente">
            <a:extLst>
              <a:ext uri="{FF2B5EF4-FFF2-40B4-BE49-F238E27FC236}">
                <a16:creationId xmlns:a16="http://schemas.microsoft.com/office/drawing/2014/main" xmlns="" id="{35517DBE-1721-44FF-85EF-6BAC7F628E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84" y="7488480"/>
            <a:ext cx="685594" cy="685800"/>
          </a:xfrm>
          <a:prstGeom prst="rect">
            <a:avLst/>
          </a:prstGeom>
        </p:spPr>
      </p:pic>
      <p:sp>
        <p:nvSpPr>
          <p:cNvPr id="33" name="Text Box 16">
            <a:extLst>
              <a:ext uri="{FF2B5EF4-FFF2-40B4-BE49-F238E27FC236}">
                <a16:creationId xmlns:a16="http://schemas.microsoft.com/office/drawing/2014/main" xmlns="" id="{6AB5F1D1-4662-1540-5C23-FE00B06F83EE}"/>
              </a:ext>
            </a:extLst>
          </p:cNvPr>
          <p:cNvSpPr txBox="1"/>
          <p:nvPr/>
        </p:nvSpPr>
        <p:spPr>
          <a:xfrm>
            <a:off x="2562624" y="8195798"/>
            <a:ext cx="1803910" cy="2771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0">
              <a:spcBef>
                <a:spcPts val="0"/>
              </a:spcBef>
              <a:spcAft>
                <a:spcPts val="0"/>
              </a:spcAft>
            </a:pPr>
            <a:r>
              <a:rPr lang="es" sz="1100" b="1" i="0" u="none" baseline="0">
                <a:latin typeface="DINOT" panose="020B0504020101020102" pitchFamily="34" charset="0"/>
                <a:ea typeface="Calibri" panose="020F0502020204030204" pitchFamily="34" charset="0"/>
                <a:cs typeface="DINOT" panose="020B0504020101020102" pitchFamily="34" charset="0"/>
              </a:rPr>
              <a:t>CONCIENCIA</a:t>
            </a:r>
            <a:r>
              <a:rPr lang="es" sz="1100" b="1">
                <a:latin typeface="DINOT" panose="020B0504020101020102" pitchFamily="34" charset="0"/>
                <a:ea typeface="Calibri" panose="020F0502020204030204" pitchFamily="34" charset="0"/>
                <a:cs typeface="DINOT" panose="020B0504020101020102" pitchFamily="34" charset="0"/>
              </a:rPr>
              <a:t/>
            </a:r>
            <a:br>
              <a:rPr lang="es" sz="1100" b="1">
                <a:latin typeface="DINOT" panose="020B0504020101020102" pitchFamily="34" charset="0"/>
                <a:ea typeface="Calibri" panose="020F0502020204030204" pitchFamily="34" charset="0"/>
                <a:cs typeface="DINOT" panose="020B0504020101020102" pitchFamily="34" charset="0"/>
              </a:rPr>
            </a:br>
            <a:r>
              <a:rPr lang="es" sz="1100" b="1" i="0" u="none" baseline="0">
                <a:latin typeface="DINOT" panose="020B0504020101020102" pitchFamily="34" charset="0"/>
                <a:ea typeface="Calibri" panose="020F0502020204030204" pitchFamily="34" charset="0"/>
                <a:cs typeface="DINOT" panose="020B0504020101020102" pitchFamily="34" charset="0"/>
              </a:rPr>
              <a:t>SOCIAL</a:t>
            </a:r>
            <a:endParaRPr lang="es" sz="1100" dirty="0">
              <a:effectLst/>
              <a:latin typeface="DINOT" panose="020B0504020101020102" pitchFamily="34" charset="0"/>
              <a:ea typeface="Calibri" panose="020F0502020204030204" pitchFamily="34" charset="0"/>
              <a:cs typeface="DINOT" panose="020B0504020101020102" pitchFamily="34" charset="0"/>
            </a:endParaRPr>
          </a:p>
        </p:txBody>
      </p:sp>
      <p:pic>
        <p:nvPicPr>
          <p:cNvPr id="34" name="Picture 33" descr="Un logo blanco y negro&#10;&#10;Descripción generada automáticamente con confianza baja">
            <a:extLst>
              <a:ext uri="{FF2B5EF4-FFF2-40B4-BE49-F238E27FC236}">
                <a16:creationId xmlns:a16="http://schemas.microsoft.com/office/drawing/2014/main" xmlns="" id="{55F56154-4C60-36F4-0A09-FE49D24ADB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1679" y="7497493"/>
            <a:ext cx="685800" cy="685800"/>
          </a:xfrm>
          <a:prstGeom prst="rect">
            <a:avLst/>
          </a:prstGeom>
        </p:spPr>
      </p:pic>
      <p:sp>
        <p:nvSpPr>
          <p:cNvPr id="35" name="Text Box 16">
            <a:extLst>
              <a:ext uri="{FF2B5EF4-FFF2-40B4-BE49-F238E27FC236}">
                <a16:creationId xmlns:a16="http://schemas.microsoft.com/office/drawing/2014/main" xmlns="" id="{0EA1F111-0593-904F-DEFA-4C37D49B5274}"/>
              </a:ext>
            </a:extLst>
          </p:cNvPr>
          <p:cNvSpPr txBox="1"/>
          <p:nvPr/>
        </p:nvSpPr>
        <p:spPr>
          <a:xfrm>
            <a:off x="4470709" y="8277547"/>
            <a:ext cx="1803910" cy="2771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0">
              <a:spcBef>
                <a:spcPts val="0"/>
              </a:spcBef>
              <a:spcAft>
                <a:spcPts val="0"/>
              </a:spcAft>
            </a:pPr>
            <a:r>
              <a:rPr lang="es" sz="1100" b="1" i="0" u="none" baseline="0">
                <a:latin typeface="DINOT" panose="020B0504020101020102" pitchFamily="34" charset="0"/>
                <a:ea typeface="Calibri" panose="020F0502020204030204" pitchFamily="34" charset="0"/>
                <a:cs typeface="DINOT" panose="020B0504020101020102" pitchFamily="34" charset="0"/>
              </a:rPr>
              <a:t>PLANIFICACIÓN PARA</a:t>
            </a:r>
            <a:r>
              <a:rPr lang="es" sz="1100" b="1">
                <a:latin typeface="DINOT" panose="020B0504020101020102" pitchFamily="34" charset="0"/>
                <a:ea typeface="Calibri" panose="020F0502020204030204" pitchFamily="34" charset="0"/>
                <a:cs typeface="DINOT" panose="020B0504020101020102" pitchFamily="34" charset="0"/>
              </a:rPr>
              <a:t/>
            </a:r>
            <a:br>
              <a:rPr lang="es" sz="1100" b="1">
                <a:latin typeface="DINOT" panose="020B0504020101020102" pitchFamily="34" charset="0"/>
                <a:ea typeface="Calibri" panose="020F0502020204030204" pitchFamily="34" charset="0"/>
                <a:cs typeface="DINOT" panose="020B0504020101020102" pitchFamily="34" charset="0"/>
              </a:rPr>
            </a:br>
            <a:r>
              <a:rPr lang="es" sz="1100" b="1" i="0" u="none" baseline="0">
                <a:latin typeface="DINOT" panose="020B0504020101020102" pitchFamily="34" charset="0"/>
                <a:ea typeface="Calibri" panose="020F0502020204030204" pitchFamily="34" charset="0"/>
                <a:cs typeface="DINOT" panose="020B0504020101020102" pitchFamily="34" charset="0"/>
              </a:rPr>
              <a:t>EL ÉXITO</a:t>
            </a:r>
            <a:endParaRPr lang="es" sz="1100" dirty="0">
              <a:effectLst/>
              <a:latin typeface="DINOT" panose="020B0504020101020102" pitchFamily="34" charset="0"/>
              <a:ea typeface="Calibri" panose="020F0502020204030204" pitchFamily="34" charset="0"/>
              <a:cs typeface="DINOT" panose="020B0504020101020102" pitchFamily="34" charset="0"/>
            </a:endParaRPr>
          </a:p>
        </p:txBody>
      </p:sp>
      <p:pic>
        <p:nvPicPr>
          <p:cNvPr id="36" name="Picture 35" descr="Una imagen que contiene texto, exteriores, signo&#10;&#10;Descripción generada automáticamente">
            <a:extLst>
              <a:ext uri="{FF2B5EF4-FFF2-40B4-BE49-F238E27FC236}">
                <a16:creationId xmlns:a16="http://schemas.microsoft.com/office/drawing/2014/main" xmlns="" id="{4FAD072E-512C-750B-1F57-DFFFFB8762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6431" y="7570537"/>
            <a:ext cx="684676" cy="685800"/>
          </a:xfrm>
          <a:prstGeom prst="rect">
            <a:avLst/>
          </a:prstGeom>
        </p:spPr>
      </p:pic>
      <p:pic>
        <p:nvPicPr>
          <p:cNvPr id="13" name="Picture 2">
            <a:extLst>
              <a:ext uri="{FF2B5EF4-FFF2-40B4-BE49-F238E27FC236}">
                <a16:creationId xmlns:a16="http://schemas.microsoft.com/office/drawing/2014/main" xmlns="" id="{8FD3F97E-948B-0FD0-C1B1-8AF6564017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6858000" cy="109061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xmlns="" id="{5A7F5093-9C3E-0F31-3A31-991E7FFB53D4}"/>
              </a:ext>
            </a:extLst>
          </p:cNvPr>
          <p:cNvSpPr/>
          <p:nvPr/>
        </p:nvSpPr>
        <p:spPr>
          <a:xfrm>
            <a:off x="0" y="1090613"/>
            <a:ext cx="6858000" cy="116864"/>
          </a:xfrm>
          <a:prstGeom prst="rect">
            <a:avLst/>
          </a:prstGeom>
          <a:solidFill>
            <a:srgbClr val="3C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pic>
        <p:nvPicPr>
          <p:cNvPr id="22" name="Picture 21" descr="Logo, ícono&#10;&#10;Descripción generada automáticamente">
            <a:extLst>
              <a:ext uri="{FF2B5EF4-FFF2-40B4-BE49-F238E27FC236}">
                <a16:creationId xmlns:a16="http://schemas.microsoft.com/office/drawing/2014/main" xmlns="" id="{8BDE31EC-EFC9-224B-5E14-A86A020942E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3531" y="166533"/>
            <a:ext cx="756228" cy="757547"/>
          </a:xfrm>
          <a:prstGeom prst="rect">
            <a:avLst/>
          </a:prstGeom>
        </p:spPr>
      </p:pic>
      <p:sp>
        <p:nvSpPr>
          <p:cNvPr id="23" name="TextBox 22">
            <a:extLst>
              <a:ext uri="{FF2B5EF4-FFF2-40B4-BE49-F238E27FC236}">
                <a16:creationId xmlns:a16="http://schemas.microsoft.com/office/drawing/2014/main" xmlns="" id="{15BAD648-4F32-B517-DD73-32DBA7A14FAA}"/>
              </a:ext>
            </a:extLst>
          </p:cNvPr>
          <p:cNvSpPr txBox="1"/>
          <p:nvPr/>
        </p:nvSpPr>
        <p:spPr>
          <a:xfrm>
            <a:off x="1305346" y="249888"/>
            <a:ext cx="5325403" cy="646331"/>
          </a:xfrm>
          <a:prstGeom prst="rect">
            <a:avLst/>
          </a:prstGeom>
          <a:noFill/>
        </p:spPr>
        <p:txBody>
          <a:bodyPr wrap="square" rtlCol="0">
            <a:spAutoFit/>
          </a:bodyPr>
          <a:lstStyle/>
          <a:p>
            <a:pPr algn="l" rtl="0"/>
            <a:r>
              <a:rPr lang="es" b="0" i="0" u="none" baseline="0">
                <a:solidFill>
                  <a:schemeClr val="bg1"/>
                </a:solidFill>
                <a:latin typeface="DINOT-Black" panose="020B0A04020101010102" pitchFamily="34" charset="0"/>
                <a:ea typeface="DINOT-Black" panose="020B0A04020101010102" pitchFamily="34" charset="0"/>
                <a:cs typeface="DINOT-Black" panose="020B0A04020101010102" pitchFamily="34" charset="0"/>
              </a:rPr>
              <a:t>APRENDIZAJE BASADO EN EL TRABAJO Y ORIENTADO A RESULTADOS</a:t>
            </a:r>
          </a:p>
          <a:p>
            <a:pPr algn="l" rtl="0"/>
            <a:r>
              <a:rPr lang="es" b="0" i="0" u="none" baseline="0">
                <a:solidFill>
                  <a:schemeClr val="bg1"/>
                </a:solidFill>
                <a:latin typeface="DINOT-Black" panose="020B0A04020101010102" pitchFamily="34" charset="0"/>
                <a:ea typeface="DINOT-Black" panose="020B0A04020101010102" pitchFamily="34" charset="0"/>
                <a:cs typeface="DINOT-Black" panose="020B0A04020101010102" pitchFamily="34" charset="0"/>
              </a:rPr>
              <a:t>DESCRIPCIÓN GENERAL PARA SOCIOS</a:t>
            </a:r>
          </a:p>
        </p:txBody>
      </p:sp>
    </p:spTree>
    <p:extLst>
      <p:ext uri="{BB962C8B-B14F-4D97-AF65-F5344CB8AC3E}">
        <p14:creationId xmlns:p14="http://schemas.microsoft.com/office/powerpoint/2010/main" val="395295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34EC7FBC-B90C-9D78-A887-073D722DC791}"/>
              </a:ext>
            </a:extLst>
          </p:cNvPr>
          <p:cNvSpPr txBox="1"/>
          <p:nvPr/>
        </p:nvSpPr>
        <p:spPr>
          <a:xfrm>
            <a:off x="0" y="1272818"/>
            <a:ext cx="6858000" cy="382605"/>
          </a:xfrm>
          <a:prstGeom prst="rect">
            <a:avLst/>
          </a:prstGeom>
          <a:noFill/>
        </p:spPr>
        <p:txBody>
          <a:bodyPr wrap="square">
            <a:spAutoFit/>
          </a:bodyPr>
          <a:lstStyle/>
          <a:p>
            <a:pPr marL="0" marR="0" algn="ctr" rtl="0">
              <a:lnSpc>
                <a:spcPct val="115000"/>
              </a:lnSpc>
              <a:spcBef>
                <a:spcPts val="0"/>
              </a:spcBef>
              <a:spcAft>
                <a:spcPts val="0"/>
              </a:spcAft>
            </a:pPr>
            <a:r>
              <a:rPr lang="es" b="0" i="0" u="none" baseline="0">
                <a:solidFill>
                  <a:srgbClr val="876AB8"/>
                </a:solidFill>
                <a:latin typeface="DINOT-Black" panose="020B0A04020101010102" pitchFamily="34" charset="0"/>
                <a:ea typeface="DINOT-Black" panose="020B0A04020101010102" pitchFamily="34" charset="0"/>
                <a:cs typeface="DINOT-Black" panose="020B0A04020101010102" pitchFamily="34" charset="0"/>
              </a:rPr>
              <a:t>CÓMO LE IMPACTA ESTO</a:t>
            </a:r>
          </a:p>
        </p:txBody>
      </p:sp>
      <p:sp>
        <p:nvSpPr>
          <p:cNvPr id="13" name="TextBox 12">
            <a:extLst>
              <a:ext uri="{FF2B5EF4-FFF2-40B4-BE49-F238E27FC236}">
                <a16:creationId xmlns:a16="http://schemas.microsoft.com/office/drawing/2014/main" xmlns="" id="{4635038D-872A-A741-5469-35DD415B3CDC}"/>
              </a:ext>
            </a:extLst>
          </p:cNvPr>
          <p:cNvSpPr txBox="1"/>
          <p:nvPr/>
        </p:nvSpPr>
        <p:spPr>
          <a:xfrm>
            <a:off x="328665" y="1587799"/>
            <a:ext cx="5995687" cy="2379819"/>
          </a:xfrm>
          <a:prstGeom prst="rect">
            <a:avLst/>
          </a:prstGeom>
          <a:noFill/>
        </p:spPr>
        <p:txBody>
          <a:bodyPr wrap="square">
            <a:spAutoFit/>
          </a:bodyPr>
          <a:lstStyle>
            <a:defPPr>
              <a:defRPr lang="es"/>
            </a:defPPr>
            <a:lvl1pPr marR="0">
              <a:lnSpc>
                <a:spcPct val="115000"/>
              </a:lnSpc>
              <a:spcBef>
                <a:spcPts val="0"/>
              </a:spcBef>
              <a:spcAft>
                <a:spcPts val="0"/>
              </a:spcAft>
              <a:defRPr sz="1200">
                <a:effectLst/>
                <a:latin typeface="DINOT" panose="020B0504020101020102" pitchFamily="34" charset="0"/>
                <a:ea typeface="Arial" panose="020B0604020202020204" pitchFamily="34" charset="0"/>
                <a:cs typeface="DINOT" panose="020B0504020101020102" pitchFamily="34" charset="0"/>
              </a:defRPr>
            </a:lvl1pPr>
          </a:lstStyle>
          <a:p>
            <a:pPr marL="171450" indent="-171450" algn="l" rtl="0">
              <a:buFont typeface="Arial" panose="020B0604020202020204" pitchFamily="34" charset="0"/>
              <a:buChar char="•"/>
            </a:pPr>
            <a:r>
              <a:rPr lang="es" sz="1000" b="0" i="0" u="none" baseline="0" dirty="0"/>
              <a:t>La Certificación NAFTrack está cambiando para alinearse con el enfoque de WBL impulsado por resultados, que incluirá un enfoque sobre la participación del estudiante en la serie completa de aprendizaje basado en el trabajo. Se están expandiendo las actividades que califican para la preparación de carreras para que las oportunidades de aprendizaje/oportunidades de aprendizaje juveniles, experiencias clínicas y los proyectos con tutoría de la industria también sean opciones además de las pasantías. </a:t>
            </a:r>
          </a:p>
          <a:p>
            <a:pPr marL="171450" indent="-171450" algn="l" rtl="0">
              <a:buFont typeface="Arial" panose="020B0604020202020204" pitchFamily="34" charset="0"/>
              <a:buChar char="•"/>
            </a:pPr>
            <a:endParaRPr lang="es" sz="1000" dirty="0"/>
          </a:p>
          <a:p>
            <a:pPr marL="171450" indent="-171450" algn="l" rtl="0">
              <a:buFont typeface="Arial" panose="020B0604020202020204" pitchFamily="34" charset="0"/>
              <a:buChar char="•"/>
            </a:pPr>
            <a:r>
              <a:rPr lang="es" sz="1000" b="0" i="0" u="none" baseline="0" dirty="0"/>
              <a:t>La evaluación de pasantías está cambiando para convertirse en una evaluación de habilidades para el futuro dado que ahora se alinea directamente con las seis habilidades para el futuro. Los socios nacionales de NAF llevaron a cabo el piloto de esta evaluación el verano pasado y lo utilizarán de nuevo este verano. Se implementará para todos en los supervisores de pasantías (tanto locales como nacionales) en el otoño de 2023.</a:t>
            </a:r>
          </a:p>
          <a:p>
            <a:endParaRPr lang="es" sz="1000" dirty="0"/>
          </a:p>
        </p:txBody>
      </p:sp>
      <p:sp>
        <p:nvSpPr>
          <p:cNvPr id="21" name="TextBox 20">
            <a:extLst>
              <a:ext uri="{FF2B5EF4-FFF2-40B4-BE49-F238E27FC236}">
                <a16:creationId xmlns:a16="http://schemas.microsoft.com/office/drawing/2014/main" xmlns="" id="{46084227-2E72-CDDB-52D7-FE21937BCD4B}"/>
              </a:ext>
            </a:extLst>
          </p:cNvPr>
          <p:cNvSpPr txBox="1"/>
          <p:nvPr/>
        </p:nvSpPr>
        <p:spPr>
          <a:xfrm>
            <a:off x="0" y="8332439"/>
            <a:ext cx="6858000" cy="382605"/>
          </a:xfrm>
          <a:prstGeom prst="rect">
            <a:avLst/>
          </a:prstGeom>
          <a:noFill/>
        </p:spPr>
        <p:txBody>
          <a:bodyPr wrap="square">
            <a:spAutoFit/>
          </a:bodyPr>
          <a:lstStyle/>
          <a:p>
            <a:pPr marL="0" marR="0" algn="ctr" rtl="0">
              <a:lnSpc>
                <a:spcPct val="115000"/>
              </a:lnSpc>
              <a:spcBef>
                <a:spcPts val="0"/>
              </a:spcBef>
              <a:spcAft>
                <a:spcPts val="0"/>
              </a:spcAft>
            </a:pPr>
            <a:r>
              <a:rPr lang="es" b="0" i="0" u="none" baseline="0">
                <a:solidFill>
                  <a:srgbClr val="876AB8"/>
                </a:solidFill>
                <a:latin typeface="DINOT-Black" panose="020B0A04020101010102" pitchFamily="34" charset="0"/>
                <a:ea typeface="DINOT-Black" panose="020B0A04020101010102" pitchFamily="34" charset="0"/>
                <a:cs typeface="DINOT-Black" panose="020B0A04020101010102" pitchFamily="34" charset="0"/>
              </a:rPr>
              <a:t>¿Desea conocer más?</a:t>
            </a:r>
          </a:p>
        </p:txBody>
      </p:sp>
      <p:sp>
        <p:nvSpPr>
          <p:cNvPr id="5" name="TextBox 4">
            <a:extLst>
              <a:ext uri="{FF2B5EF4-FFF2-40B4-BE49-F238E27FC236}">
                <a16:creationId xmlns:a16="http://schemas.microsoft.com/office/drawing/2014/main" xmlns="" id="{1F6C0BF8-F041-83C7-7ECB-3CA5D73FB890}"/>
              </a:ext>
            </a:extLst>
          </p:cNvPr>
          <p:cNvSpPr txBox="1"/>
          <p:nvPr/>
        </p:nvSpPr>
        <p:spPr>
          <a:xfrm>
            <a:off x="5468309" y="8833788"/>
            <a:ext cx="1428011" cy="215444"/>
          </a:xfrm>
          <a:prstGeom prst="rect">
            <a:avLst/>
          </a:prstGeom>
          <a:noFill/>
        </p:spPr>
        <p:txBody>
          <a:bodyPr wrap="square">
            <a:spAutoFit/>
          </a:bodyPr>
          <a:lstStyle/>
          <a:p>
            <a:pPr marL="171450" marR="0" algn="l" rtl="0">
              <a:spcBef>
                <a:spcPts val="0"/>
              </a:spcBef>
              <a:spcAft>
                <a:spcPts val="0"/>
              </a:spcAft>
              <a:tabLst>
                <a:tab pos="2971800" algn="ctr"/>
                <a:tab pos="5943600" algn="r"/>
              </a:tabLst>
            </a:pPr>
            <a:r>
              <a:rPr lang="es" sz="800" b="0" i="1" u="none" baseline="0">
                <a:solidFill>
                  <a:srgbClr val="BDC8D6"/>
                </a:solidFill>
                <a:effectLst/>
                <a:latin typeface="DINOT-Italic" panose="020B0504020101020102" pitchFamily="34" charset="0"/>
                <a:ea typeface="Calibri" panose="020F0502020204030204" pitchFamily="34" charset="0"/>
                <a:cs typeface="Times New Roman" panose="02020603050405020304" pitchFamily="18" charset="0"/>
              </a:rPr>
              <a:t>Derecho de autor NAF 2023</a:t>
            </a:r>
            <a:endParaRPr lang="e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a:extLst>
              <a:ext uri="{FF2B5EF4-FFF2-40B4-BE49-F238E27FC236}">
                <a16:creationId xmlns:a16="http://schemas.microsoft.com/office/drawing/2014/main" xmlns="" id="{F5CE553C-790D-F8D4-AFEA-42C0F0F59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10906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993E256A-0CC6-21ED-8B23-9BF5B66FBB1F}"/>
              </a:ext>
            </a:extLst>
          </p:cNvPr>
          <p:cNvSpPr/>
          <p:nvPr/>
        </p:nvSpPr>
        <p:spPr>
          <a:xfrm>
            <a:off x="0" y="1090613"/>
            <a:ext cx="6858000" cy="116864"/>
          </a:xfrm>
          <a:prstGeom prst="rect">
            <a:avLst/>
          </a:prstGeom>
          <a:solidFill>
            <a:srgbClr val="3C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pic>
        <p:nvPicPr>
          <p:cNvPr id="11" name="Picture 10" descr="Logo, ícono&#10;&#10;Descripción generada automáticamente">
            <a:extLst>
              <a:ext uri="{FF2B5EF4-FFF2-40B4-BE49-F238E27FC236}">
                <a16:creationId xmlns:a16="http://schemas.microsoft.com/office/drawing/2014/main" xmlns="" id="{48B40330-8FA2-26AA-C982-ACB04B0751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31" y="166533"/>
            <a:ext cx="756228" cy="757547"/>
          </a:xfrm>
          <a:prstGeom prst="rect">
            <a:avLst/>
          </a:prstGeom>
        </p:spPr>
      </p:pic>
      <p:sp>
        <p:nvSpPr>
          <p:cNvPr id="12" name="TextBox 11">
            <a:extLst>
              <a:ext uri="{FF2B5EF4-FFF2-40B4-BE49-F238E27FC236}">
                <a16:creationId xmlns:a16="http://schemas.microsoft.com/office/drawing/2014/main" xmlns="" id="{7DFC6847-F591-9DDE-7261-370150140251}"/>
              </a:ext>
            </a:extLst>
          </p:cNvPr>
          <p:cNvSpPr txBox="1"/>
          <p:nvPr/>
        </p:nvSpPr>
        <p:spPr>
          <a:xfrm>
            <a:off x="1305346" y="249888"/>
            <a:ext cx="5325403" cy="646331"/>
          </a:xfrm>
          <a:prstGeom prst="rect">
            <a:avLst/>
          </a:prstGeom>
          <a:noFill/>
        </p:spPr>
        <p:txBody>
          <a:bodyPr wrap="square" rtlCol="0">
            <a:spAutoFit/>
          </a:bodyPr>
          <a:lstStyle/>
          <a:p>
            <a:pPr algn="l" rtl="0"/>
            <a:r>
              <a:rPr lang="es" b="0" i="0" u="none" baseline="0">
                <a:solidFill>
                  <a:schemeClr val="bg1"/>
                </a:solidFill>
                <a:latin typeface="DINOT-Black" panose="020B0A04020101010102" pitchFamily="34" charset="0"/>
                <a:ea typeface="DINOT-Black" panose="020B0A04020101010102" pitchFamily="34" charset="0"/>
                <a:cs typeface="DINOT-Black" panose="020B0A04020101010102" pitchFamily="34" charset="0"/>
              </a:rPr>
              <a:t>APRENDIZAJE BASADO EN EL TRABAJO Y ORIENTADO A RESULTADOS</a:t>
            </a:r>
          </a:p>
          <a:p>
            <a:pPr algn="l" rtl="0"/>
            <a:r>
              <a:rPr lang="es" b="0" i="0" u="none" baseline="0">
                <a:solidFill>
                  <a:schemeClr val="bg1"/>
                </a:solidFill>
                <a:latin typeface="DINOT-Black" panose="020B0A04020101010102" pitchFamily="34" charset="0"/>
                <a:ea typeface="DINOT-Black" panose="020B0A04020101010102" pitchFamily="34" charset="0"/>
                <a:cs typeface="DINOT-Black" panose="020B0A04020101010102" pitchFamily="34" charset="0"/>
              </a:rPr>
              <a:t>DESCRIPCIÓN GENERAL PARA SOCIOS</a:t>
            </a:r>
          </a:p>
        </p:txBody>
      </p:sp>
      <p:sp>
        <p:nvSpPr>
          <p:cNvPr id="2" name="TextBox 1">
            <a:extLst>
              <a:ext uri="{FF2B5EF4-FFF2-40B4-BE49-F238E27FC236}">
                <a16:creationId xmlns:a16="http://schemas.microsoft.com/office/drawing/2014/main" xmlns="" id="{978578A9-C77F-A93F-45CF-E26878D4D470}"/>
              </a:ext>
            </a:extLst>
          </p:cNvPr>
          <p:cNvSpPr txBox="1"/>
          <p:nvPr/>
        </p:nvSpPr>
        <p:spPr>
          <a:xfrm>
            <a:off x="-29543" y="3638242"/>
            <a:ext cx="6858000" cy="358753"/>
          </a:xfrm>
          <a:prstGeom prst="rect">
            <a:avLst/>
          </a:prstGeom>
          <a:noFill/>
        </p:spPr>
        <p:txBody>
          <a:bodyPr wrap="square">
            <a:spAutoFit/>
          </a:bodyPr>
          <a:lstStyle/>
          <a:p>
            <a:pPr marL="0" marR="0" algn="ctr" rtl="0">
              <a:lnSpc>
                <a:spcPct val="115000"/>
              </a:lnSpc>
              <a:spcBef>
                <a:spcPts val="0"/>
              </a:spcBef>
              <a:spcAft>
                <a:spcPts val="0"/>
              </a:spcAft>
            </a:pPr>
            <a:r>
              <a:rPr lang="es" sz="1600" b="0" i="0" u="none" baseline="0" dirty="0">
                <a:solidFill>
                  <a:srgbClr val="876AB8"/>
                </a:solidFill>
                <a:latin typeface="DINOT-Black" panose="020B0A04020101010102" pitchFamily="34" charset="0"/>
                <a:ea typeface="DINOT-Black" panose="020B0A04020101010102" pitchFamily="34" charset="0"/>
                <a:cs typeface="DINOT-Black" panose="020B0A04020101010102" pitchFamily="34" charset="0"/>
              </a:rPr>
              <a:t>CÓMO PUEDE APOYAR EL WBL ORIENTADO A RESULTADOS</a:t>
            </a:r>
          </a:p>
        </p:txBody>
      </p:sp>
      <p:sp>
        <p:nvSpPr>
          <p:cNvPr id="7" name="TextBox 6">
            <a:extLst>
              <a:ext uri="{FF2B5EF4-FFF2-40B4-BE49-F238E27FC236}">
                <a16:creationId xmlns:a16="http://schemas.microsoft.com/office/drawing/2014/main" xmlns="" id="{51AA2CDA-FEDE-AAAE-AC2B-A1125E4F9011}"/>
              </a:ext>
            </a:extLst>
          </p:cNvPr>
          <p:cNvSpPr txBox="1"/>
          <p:nvPr/>
        </p:nvSpPr>
        <p:spPr>
          <a:xfrm>
            <a:off x="419045" y="3996995"/>
            <a:ext cx="5960821" cy="938719"/>
          </a:xfrm>
          <a:prstGeom prst="rect">
            <a:avLst/>
          </a:prstGeom>
          <a:noFill/>
        </p:spPr>
        <p:txBody>
          <a:bodyPr wrap="square">
            <a:spAutoFit/>
          </a:bodyPr>
          <a:lstStyle/>
          <a:p>
            <a:pPr marL="171450" indent="-171450" algn="l" rtl="0">
              <a:buFont typeface="Arial" panose="020B0604020202020204" pitchFamily="34" charset="0"/>
              <a:buChar char="•"/>
            </a:pPr>
            <a:r>
              <a:rPr lang="es" sz="1100" b="0" i="0" u="none" baseline="0" dirty="0">
                <a:latin typeface="DINOT" panose="020B0504020101020102" pitchFamily="34" charset="0"/>
                <a:ea typeface="DINOT" panose="020B0504020101020102" pitchFamily="34" charset="0"/>
                <a:cs typeface="DINOT" panose="020B0504020101020102" pitchFamily="34" charset="0"/>
              </a:rPr>
              <a:t>Considere cómo puede incrementar el impacto de cada actividad WBL ofrecida, para apoyar a los estudiantes a desarrollar los resultados de aspiraciones, habilidades y conexiones específicos.</a:t>
            </a:r>
          </a:p>
          <a:p>
            <a:pPr marL="171450" indent="-171450" algn="l" rtl="0">
              <a:buFont typeface="Arial" panose="020B0604020202020204" pitchFamily="34" charset="0"/>
              <a:buChar char="•"/>
            </a:pPr>
            <a:endParaRPr lang="es" sz="1100" dirty="0">
              <a:latin typeface="DINOT" panose="020B0504020101020102" pitchFamily="34" charset="0"/>
              <a:cs typeface="DINOT" panose="020B0504020101020102" pitchFamily="34" charset="0"/>
            </a:endParaRPr>
          </a:p>
          <a:p>
            <a:pPr marL="171450" indent="-171450" algn="l" rtl="0">
              <a:buFont typeface="Arial" panose="020B0604020202020204" pitchFamily="34" charset="0"/>
              <a:buChar char="•"/>
            </a:pPr>
            <a:r>
              <a:rPr lang="es" sz="1100" b="0" i="0" u="none" baseline="0" dirty="0">
                <a:latin typeface="DINOT" panose="020B0504020101020102" pitchFamily="34" charset="0"/>
                <a:ea typeface="DINOT" panose="020B0504020101020102" pitchFamily="34" charset="0"/>
                <a:cs typeface="DINOT" panose="020B0504020101020102" pitchFamily="34" charset="0"/>
              </a:rPr>
              <a:t>Considere expandir o modificar el tipo de experiencias de WBL que su organización brinda para incrementar el impacto estudiantil.</a:t>
            </a:r>
          </a:p>
        </p:txBody>
      </p:sp>
      <p:sp>
        <p:nvSpPr>
          <p:cNvPr id="3" name="Arrow: Right 2">
            <a:extLst>
              <a:ext uri="{FF2B5EF4-FFF2-40B4-BE49-F238E27FC236}">
                <a16:creationId xmlns:a16="http://schemas.microsoft.com/office/drawing/2014/main" xmlns="" id="{C1737DA2-F434-51A9-C29F-74E998CDB94B}"/>
              </a:ext>
            </a:extLst>
          </p:cNvPr>
          <p:cNvSpPr/>
          <p:nvPr/>
        </p:nvSpPr>
        <p:spPr>
          <a:xfrm>
            <a:off x="363531" y="5405119"/>
            <a:ext cx="5960821" cy="640597"/>
          </a:xfrm>
          <a:prstGeom prst="rightArrow">
            <a:avLst/>
          </a:prstGeom>
          <a:gradFill flip="none" rotWithShape="1">
            <a:gsLst>
              <a:gs pos="0">
                <a:schemeClr val="accent1">
                  <a:lumMod val="5000"/>
                  <a:lumOff val="95000"/>
                </a:schemeClr>
              </a:gs>
              <a:gs pos="42000">
                <a:srgbClr val="13854D">
                  <a:alpha val="65000"/>
                </a:srgbClr>
              </a:gs>
              <a:gs pos="77000">
                <a:srgbClr val="13854D"/>
              </a:gs>
              <a:gs pos="100000">
                <a:srgbClr val="13854D"/>
              </a:gs>
            </a:gsLst>
            <a:lin ang="0" scaled="1"/>
            <a:tileRect/>
          </a:gradFill>
          <a:ln w="19050">
            <a:solidFill>
              <a:srgbClr val="876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dirty="0"/>
          </a:p>
        </p:txBody>
      </p:sp>
      <p:sp>
        <p:nvSpPr>
          <p:cNvPr id="6" name="TextBox 5">
            <a:extLst>
              <a:ext uri="{FF2B5EF4-FFF2-40B4-BE49-F238E27FC236}">
                <a16:creationId xmlns:a16="http://schemas.microsoft.com/office/drawing/2014/main" xmlns="" id="{99DBDA40-42DB-3057-70C8-2C6F6B164DF1}"/>
              </a:ext>
            </a:extLst>
          </p:cNvPr>
          <p:cNvSpPr txBox="1"/>
          <p:nvPr/>
        </p:nvSpPr>
        <p:spPr>
          <a:xfrm>
            <a:off x="-180211" y="5072461"/>
            <a:ext cx="7218421" cy="375487"/>
          </a:xfrm>
          <a:prstGeom prst="rect">
            <a:avLst/>
          </a:prstGeom>
          <a:noFill/>
        </p:spPr>
        <p:txBody>
          <a:bodyPr wrap="square">
            <a:spAutoFit/>
          </a:bodyPr>
          <a:lstStyle/>
          <a:p>
            <a:pPr marL="0" marR="0" algn="ctr" rtl="0">
              <a:lnSpc>
                <a:spcPct val="115000"/>
              </a:lnSpc>
              <a:spcBef>
                <a:spcPts val="0"/>
              </a:spcBef>
              <a:spcAft>
                <a:spcPts val="0"/>
              </a:spcAft>
            </a:pPr>
            <a:r>
              <a:rPr lang="es" sz="1600" b="0" i="0" u="none" baseline="0" dirty="0">
                <a:solidFill>
                  <a:srgbClr val="876AB8"/>
                </a:solidFill>
                <a:latin typeface="DINOT-Black" panose="020B0A04020101010102" pitchFamily="34" charset="0"/>
                <a:ea typeface="DINOT-Black" panose="020B0A04020101010102" pitchFamily="34" charset="0"/>
                <a:cs typeface="DINOT-Black" panose="020B0A04020101010102" pitchFamily="34" charset="0"/>
              </a:rPr>
              <a:t>CONJUNTO CONTINUO DEL WBL: IMPACTO DE LA ACTIVIDAD</a:t>
            </a:r>
          </a:p>
        </p:txBody>
      </p:sp>
      <p:sp>
        <p:nvSpPr>
          <p:cNvPr id="8" name="TextBox 7">
            <a:extLst>
              <a:ext uri="{FF2B5EF4-FFF2-40B4-BE49-F238E27FC236}">
                <a16:creationId xmlns:a16="http://schemas.microsoft.com/office/drawing/2014/main" xmlns="" id="{4BEB6EFE-745F-C9C7-445E-31858EA75FE6}"/>
              </a:ext>
            </a:extLst>
          </p:cNvPr>
          <p:cNvSpPr txBox="1"/>
          <p:nvPr/>
        </p:nvSpPr>
        <p:spPr>
          <a:xfrm>
            <a:off x="2265490" y="5575581"/>
            <a:ext cx="2477960" cy="307777"/>
          </a:xfrm>
          <a:prstGeom prst="rect">
            <a:avLst/>
          </a:prstGeom>
          <a:noFill/>
        </p:spPr>
        <p:txBody>
          <a:bodyPr wrap="square" rtlCol="0">
            <a:spAutoFit/>
          </a:bodyPr>
          <a:lstStyle/>
          <a:p>
            <a:pPr algn="l" rtl="0"/>
            <a:r>
              <a:rPr lang="es" sz="1400" b="1" i="0" u="none" baseline="0">
                <a:solidFill>
                  <a:srgbClr val="3C3882"/>
                </a:solidFill>
                <a:latin typeface="Tahoma" panose="020B0604030504040204" pitchFamily="34" charset="0"/>
                <a:ea typeface="Tahoma" panose="020B0604030504040204" pitchFamily="34" charset="0"/>
                <a:cs typeface="Tahoma" panose="020B0604030504040204" pitchFamily="34" charset="0"/>
              </a:rPr>
              <a:t>MÁS IMPACTANTE</a:t>
            </a:r>
          </a:p>
        </p:txBody>
      </p:sp>
      <p:sp>
        <p:nvSpPr>
          <p:cNvPr id="14" name="TextBox 13">
            <a:extLst>
              <a:ext uri="{FF2B5EF4-FFF2-40B4-BE49-F238E27FC236}">
                <a16:creationId xmlns:a16="http://schemas.microsoft.com/office/drawing/2014/main" xmlns="" id="{0E0DF6FA-D616-6917-9647-04C3A2DE3F5A}"/>
              </a:ext>
            </a:extLst>
          </p:cNvPr>
          <p:cNvSpPr txBox="1"/>
          <p:nvPr/>
        </p:nvSpPr>
        <p:spPr>
          <a:xfrm>
            <a:off x="4303896" y="5575581"/>
            <a:ext cx="2020456" cy="276999"/>
          </a:xfrm>
          <a:prstGeom prst="rect">
            <a:avLst/>
          </a:prstGeom>
          <a:noFill/>
        </p:spPr>
        <p:txBody>
          <a:bodyPr wrap="square" rtlCol="0">
            <a:spAutoFit/>
          </a:bodyPr>
          <a:lstStyle/>
          <a:p>
            <a:pPr algn="l" rtl="0"/>
            <a:r>
              <a:rPr lang="es" sz="1200" b="1" i="0" u="none" baseline="0" dirty="0">
                <a:solidFill>
                  <a:srgbClr val="3C3882"/>
                </a:solidFill>
                <a:latin typeface="Tahoma" panose="020B0604030504040204" pitchFamily="34" charset="0"/>
                <a:ea typeface="Tahoma" panose="020B0604030504040204" pitchFamily="34" charset="0"/>
                <a:cs typeface="Tahoma" panose="020B0604030504040204" pitchFamily="34" charset="0"/>
              </a:rPr>
              <a:t>LO MÁS IMPACTANTE</a:t>
            </a:r>
          </a:p>
        </p:txBody>
      </p:sp>
      <p:sp>
        <p:nvSpPr>
          <p:cNvPr id="16" name="Rounded Rectangle 4">
            <a:extLst>
              <a:ext uri="{FF2B5EF4-FFF2-40B4-BE49-F238E27FC236}">
                <a16:creationId xmlns:a16="http://schemas.microsoft.com/office/drawing/2014/main" xmlns="" id="{FEAB77D0-EE48-B303-5262-0B96D7DB6262}"/>
              </a:ext>
            </a:extLst>
          </p:cNvPr>
          <p:cNvSpPr/>
          <p:nvPr/>
        </p:nvSpPr>
        <p:spPr>
          <a:xfrm>
            <a:off x="318304" y="6090193"/>
            <a:ext cx="1600200" cy="748619"/>
          </a:xfrm>
          <a:prstGeom prst="roundRect">
            <a:avLst>
              <a:gd name="adj" fmla="val 9314"/>
            </a:avLst>
          </a:prstGeom>
          <a:solidFill>
            <a:srgbClr val="87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200" b="1" i="0" u="none" baseline="0">
                <a:latin typeface="DINOT-Black" panose="020B0A04020101010102" pitchFamily="34" charset="0"/>
                <a:ea typeface="Tahoma" panose="020B0604030504040204" pitchFamily="34" charset="0"/>
                <a:cs typeface="DINOT-Black" panose="020B0A04020101010102" pitchFamily="34" charset="0"/>
              </a:rPr>
              <a:t>Oportunidades</a:t>
            </a:r>
          </a:p>
          <a:p>
            <a:pPr algn="ctr" rtl="0"/>
            <a:r>
              <a:rPr lang="es" sz="1200" b="1" i="0" u="none" baseline="0">
                <a:latin typeface="DINOT-Black" panose="020B0A04020101010102" pitchFamily="34" charset="0"/>
                <a:ea typeface="Tahoma" panose="020B0604030504040204" pitchFamily="34" charset="0"/>
                <a:cs typeface="DINOT-Black" panose="020B0A04020101010102" pitchFamily="34" charset="0"/>
              </a:rPr>
              <a:t>Conciencia</a:t>
            </a:r>
          </a:p>
        </p:txBody>
      </p:sp>
      <p:sp>
        <p:nvSpPr>
          <p:cNvPr id="17" name="Rounded Rectangle 5">
            <a:extLst>
              <a:ext uri="{FF2B5EF4-FFF2-40B4-BE49-F238E27FC236}">
                <a16:creationId xmlns:a16="http://schemas.microsoft.com/office/drawing/2014/main" xmlns="" id="{A9E42778-AE7F-91EC-10F4-7E42A46B679E}"/>
              </a:ext>
            </a:extLst>
          </p:cNvPr>
          <p:cNvSpPr/>
          <p:nvPr/>
        </p:nvSpPr>
        <p:spPr>
          <a:xfrm>
            <a:off x="2289333" y="6080992"/>
            <a:ext cx="1600200" cy="748619"/>
          </a:xfrm>
          <a:prstGeom prst="roundRect">
            <a:avLst>
              <a:gd name="adj" fmla="val 9314"/>
            </a:avLst>
          </a:prstGeom>
          <a:solidFill>
            <a:srgbClr val="87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200" b="1" i="0" u="none" baseline="0">
                <a:latin typeface="DINOT-Black" panose="020B0A04020101010102" pitchFamily="34" charset="0"/>
                <a:ea typeface="Tahoma" panose="020B0604030504040204" pitchFamily="34" charset="0"/>
                <a:cs typeface="DINOT-Black" panose="020B0A04020101010102" pitchFamily="34" charset="0"/>
              </a:rPr>
              <a:t>Oportunidades</a:t>
            </a:r>
          </a:p>
          <a:p>
            <a:pPr algn="ctr" rtl="0"/>
            <a:r>
              <a:rPr lang="es" sz="1200" b="1" i="0" u="none" baseline="0">
                <a:latin typeface="DINOT-Black" panose="020B0A04020101010102" pitchFamily="34" charset="0"/>
                <a:ea typeface="Tahoma" panose="020B0604030504040204" pitchFamily="34" charset="0"/>
                <a:cs typeface="DINOT-Black" panose="020B0A04020101010102" pitchFamily="34" charset="0"/>
              </a:rPr>
              <a:t>Exploración</a:t>
            </a:r>
          </a:p>
        </p:txBody>
      </p:sp>
      <p:sp>
        <p:nvSpPr>
          <p:cNvPr id="18" name="Rounded Rectangle 6">
            <a:extLst>
              <a:ext uri="{FF2B5EF4-FFF2-40B4-BE49-F238E27FC236}">
                <a16:creationId xmlns:a16="http://schemas.microsoft.com/office/drawing/2014/main" xmlns="" id="{16A75BC9-4F44-0CF0-2E61-DDB9C568C2E7}"/>
              </a:ext>
            </a:extLst>
          </p:cNvPr>
          <p:cNvSpPr/>
          <p:nvPr/>
        </p:nvSpPr>
        <p:spPr>
          <a:xfrm>
            <a:off x="4304252" y="6080992"/>
            <a:ext cx="1600200" cy="732232"/>
          </a:xfrm>
          <a:prstGeom prst="roundRect">
            <a:avLst>
              <a:gd name="adj" fmla="val 9314"/>
            </a:avLst>
          </a:prstGeom>
          <a:solidFill>
            <a:srgbClr val="87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200" b="1" i="0" u="none" baseline="0">
                <a:latin typeface="DINOT-Black" panose="020B0A04020101010102" pitchFamily="34" charset="0"/>
                <a:ea typeface="Tahoma" panose="020B0604030504040204" pitchFamily="34" charset="0"/>
                <a:cs typeface="DINOT-Black" panose="020B0A04020101010102" pitchFamily="34" charset="0"/>
              </a:rPr>
              <a:t>Oportunidades</a:t>
            </a:r>
          </a:p>
          <a:p>
            <a:pPr algn="ctr" rtl="0"/>
            <a:r>
              <a:rPr lang="es" sz="1200" b="1" i="0" u="none" baseline="0">
                <a:latin typeface="DINOT-Black" panose="020B0A04020101010102" pitchFamily="34" charset="0"/>
                <a:ea typeface="Tahoma" panose="020B0604030504040204" pitchFamily="34" charset="0"/>
                <a:cs typeface="DINOT-Black" panose="020B0A04020101010102" pitchFamily="34" charset="0"/>
              </a:rPr>
              <a:t>Preparación</a:t>
            </a:r>
          </a:p>
        </p:txBody>
      </p:sp>
      <p:sp>
        <p:nvSpPr>
          <p:cNvPr id="20" name="TextBox 19">
            <a:extLst>
              <a:ext uri="{FF2B5EF4-FFF2-40B4-BE49-F238E27FC236}">
                <a16:creationId xmlns:a16="http://schemas.microsoft.com/office/drawing/2014/main" xmlns="" id="{7A16EAA4-58A9-E2DF-5663-F92E2DDBA4F9}"/>
              </a:ext>
            </a:extLst>
          </p:cNvPr>
          <p:cNvSpPr txBox="1"/>
          <p:nvPr/>
        </p:nvSpPr>
        <p:spPr>
          <a:xfrm>
            <a:off x="319002" y="6813224"/>
            <a:ext cx="1809433" cy="600164"/>
          </a:xfrm>
          <a:prstGeom prst="rect">
            <a:avLst/>
          </a:prstGeom>
          <a:noFill/>
        </p:spPr>
        <p:txBody>
          <a:bodyPr wrap="square">
            <a:spAutoFit/>
          </a:bodyPr>
          <a:lstStyle/>
          <a:p>
            <a:pPr algn="l" rtl="0"/>
            <a:r>
              <a:rPr lang="es" sz="1100" b="0" i="0" u="none" baseline="0">
                <a:latin typeface="DINOT" panose="020B0504020101020102" pitchFamily="34" charset="0"/>
                <a:ea typeface="DINOT" panose="020B0504020101020102" pitchFamily="34" charset="0"/>
                <a:cs typeface="DINOT" panose="020B0504020101020102" pitchFamily="34" charset="0"/>
              </a:rPr>
              <a:t>Orador invitado</a:t>
            </a:r>
            <a:r>
              <a:rPr lang="es" sz="1100">
                <a:latin typeface="DINOT" panose="020B0504020101020102" pitchFamily="34" charset="0"/>
                <a:cs typeface="DINOT" panose="020B0504020101020102" pitchFamily="34" charset="0"/>
              </a:rPr>
              <a:t/>
            </a:r>
            <a:br>
              <a:rPr lang="es" sz="1100">
                <a:latin typeface="DINOT" panose="020B0504020101020102" pitchFamily="34" charset="0"/>
                <a:cs typeface="DINOT" panose="020B0504020101020102" pitchFamily="34" charset="0"/>
              </a:rPr>
            </a:br>
            <a:r>
              <a:rPr lang="es" sz="1100" b="0" i="0" u="none" baseline="0">
                <a:latin typeface="DINOT" panose="020B0504020101020102" pitchFamily="34" charset="0"/>
                <a:ea typeface="DINOT" panose="020B0504020101020102" pitchFamily="34" charset="0"/>
                <a:cs typeface="DINOT" panose="020B0504020101020102" pitchFamily="34" charset="0"/>
              </a:rPr>
              <a:t>Recorrido de sitios de trabajo</a:t>
            </a:r>
            <a:r>
              <a:rPr lang="es" sz="1100">
                <a:latin typeface="DINOT" panose="020B0504020101020102" pitchFamily="34" charset="0"/>
                <a:cs typeface="DINOT" panose="020B0504020101020102" pitchFamily="34" charset="0"/>
              </a:rPr>
              <a:t/>
            </a:r>
            <a:br>
              <a:rPr lang="es" sz="1100">
                <a:latin typeface="DINOT" panose="020B0504020101020102" pitchFamily="34" charset="0"/>
                <a:cs typeface="DINOT" panose="020B0504020101020102" pitchFamily="34" charset="0"/>
              </a:rPr>
            </a:br>
            <a:r>
              <a:rPr lang="es" sz="1100" b="0" i="0" u="none" baseline="0">
                <a:latin typeface="DINOT" panose="020B0504020101020102" pitchFamily="34" charset="0"/>
                <a:ea typeface="DINOT" panose="020B0504020101020102" pitchFamily="34" charset="0"/>
                <a:cs typeface="DINOT" panose="020B0504020101020102" pitchFamily="34" charset="0"/>
              </a:rPr>
              <a:t>Feria de carreras</a:t>
            </a:r>
          </a:p>
        </p:txBody>
      </p:sp>
      <p:sp>
        <p:nvSpPr>
          <p:cNvPr id="22" name="TextBox 21">
            <a:extLst>
              <a:ext uri="{FF2B5EF4-FFF2-40B4-BE49-F238E27FC236}">
                <a16:creationId xmlns:a16="http://schemas.microsoft.com/office/drawing/2014/main" xmlns="" id="{32C77C0F-F8E9-BD94-1B2D-9368AC833AF4}"/>
              </a:ext>
            </a:extLst>
          </p:cNvPr>
          <p:cNvSpPr txBox="1"/>
          <p:nvPr/>
        </p:nvSpPr>
        <p:spPr>
          <a:xfrm>
            <a:off x="2265490" y="6813224"/>
            <a:ext cx="2038406" cy="1477328"/>
          </a:xfrm>
          <a:prstGeom prst="rect">
            <a:avLst/>
          </a:prstGeom>
          <a:noFill/>
        </p:spPr>
        <p:txBody>
          <a:bodyPr wrap="square" lIns="91440" tIns="45720" rIns="91440" bIns="45720" anchor="t">
            <a:spAutoFit/>
          </a:bodyPr>
          <a:lstStyle>
            <a:defPPr>
              <a:defRPr lang="es"/>
            </a:defPPr>
            <a:lvl1pPr>
              <a:defRPr sz="900">
                <a:latin typeface="DINOT" panose="020B0504020101020102" pitchFamily="34" charset="0"/>
                <a:cs typeface="DINOT" panose="020B0504020101020102" pitchFamily="34" charset="0"/>
              </a:defRPr>
            </a:lvl1pPr>
          </a:lstStyle>
          <a:p>
            <a:pPr algn="l" rtl="0"/>
            <a:r>
              <a:rPr lang="es" sz="1000" b="0" i="0" u="none" baseline="0" dirty="0"/>
              <a:t>Entrevista informativa</a:t>
            </a:r>
            <a:r>
              <a:rPr lang="es" sz="1000" dirty="0"/>
              <a:t/>
            </a:r>
            <a:br>
              <a:rPr lang="es" sz="1000" dirty="0"/>
            </a:br>
            <a:r>
              <a:rPr lang="es" sz="1000" b="0" i="0" u="none" baseline="0" dirty="0"/>
              <a:t>Trabajo en modalidad de sombra</a:t>
            </a:r>
          </a:p>
          <a:p>
            <a:pPr algn="l" rtl="0"/>
            <a:r>
              <a:rPr lang="es" sz="1000" b="0" i="0" u="none" baseline="0" dirty="0"/>
              <a:t>Sesión de asesoría/revisión del currículum</a:t>
            </a:r>
          </a:p>
          <a:p>
            <a:pPr algn="l" rtl="0"/>
            <a:r>
              <a:rPr lang="es" sz="1000" b="0" i="0" u="none" baseline="0" dirty="0">
                <a:latin typeface="DINOT"/>
                <a:ea typeface="DINOT"/>
                <a:cs typeface="DINOT"/>
              </a:rPr>
              <a:t>Simulacro de entrevista</a:t>
            </a:r>
          </a:p>
          <a:p>
            <a:pPr algn="l" rtl="0"/>
            <a:r>
              <a:rPr lang="es" sz="1000" b="0" i="0" u="none" baseline="0" dirty="0">
                <a:latin typeface="DINOT"/>
                <a:ea typeface="DINOT"/>
                <a:cs typeface="DINOT"/>
              </a:rPr>
              <a:t>Tutoría </a:t>
            </a:r>
            <a:r>
              <a:rPr lang="es" sz="1000" dirty="0">
                <a:latin typeface="DINOT"/>
              </a:rPr>
              <a:t/>
            </a:r>
            <a:br>
              <a:rPr lang="es" sz="1000" dirty="0">
                <a:latin typeface="DINOT"/>
              </a:rPr>
            </a:br>
            <a:r>
              <a:rPr lang="es" sz="1000" b="0" i="0" u="none" baseline="0" dirty="0">
                <a:latin typeface="DINOT"/>
                <a:ea typeface="DINOT"/>
                <a:cs typeface="DINOT"/>
              </a:rPr>
              <a:t>Taller de habilidades </a:t>
            </a:r>
            <a:r>
              <a:rPr lang="es" sz="1000" dirty="0">
                <a:latin typeface="DINOT"/>
              </a:rPr>
              <a:t/>
            </a:r>
            <a:br>
              <a:rPr lang="es" sz="1000" dirty="0">
                <a:latin typeface="DINOT"/>
              </a:rPr>
            </a:br>
            <a:r>
              <a:rPr lang="es" sz="1000" b="0" i="0" u="none" baseline="0" dirty="0">
                <a:latin typeface="DINOT"/>
                <a:ea typeface="DINOT"/>
                <a:cs typeface="DINOT"/>
              </a:rPr>
              <a:t>Proyecto con participación del socio</a:t>
            </a:r>
          </a:p>
        </p:txBody>
      </p:sp>
      <p:sp>
        <p:nvSpPr>
          <p:cNvPr id="23" name="TextBox 22">
            <a:extLst>
              <a:ext uri="{FF2B5EF4-FFF2-40B4-BE49-F238E27FC236}">
                <a16:creationId xmlns:a16="http://schemas.microsoft.com/office/drawing/2014/main" xmlns="" id="{04E3FD41-DB66-B869-D0D4-86F9E6DDAF9D}"/>
              </a:ext>
            </a:extLst>
          </p:cNvPr>
          <p:cNvSpPr txBox="1"/>
          <p:nvPr/>
        </p:nvSpPr>
        <p:spPr>
          <a:xfrm>
            <a:off x="4303896" y="6813224"/>
            <a:ext cx="2020456" cy="938719"/>
          </a:xfrm>
          <a:prstGeom prst="rect">
            <a:avLst/>
          </a:prstGeom>
          <a:noFill/>
        </p:spPr>
        <p:txBody>
          <a:bodyPr wrap="square" lIns="91440" tIns="45720" rIns="91440" bIns="45720" anchor="t">
            <a:spAutoFit/>
          </a:bodyPr>
          <a:lstStyle>
            <a:defPPr>
              <a:defRPr lang="es"/>
            </a:defPPr>
            <a:lvl1pPr>
              <a:defRPr sz="900">
                <a:latin typeface="DINOT" panose="020B0504020101020102" pitchFamily="34" charset="0"/>
                <a:cs typeface="DINOT" panose="020B0504020101020102" pitchFamily="34" charset="0"/>
              </a:defRPr>
            </a:lvl1pPr>
          </a:lstStyle>
          <a:p>
            <a:pPr algn="l" rtl="0"/>
            <a:r>
              <a:rPr lang="es" sz="1100" b="0" i="0" u="none" baseline="0" dirty="0"/>
              <a:t>Pasantía</a:t>
            </a:r>
          </a:p>
          <a:p>
            <a:pPr algn="l" rtl="0"/>
            <a:r>
              <a:rPr lang="es" sz="1100" b="0" i="0" u="none" baseline="0" dirty="0"/>
              <a:t>Experiencia clínica</a:t>
            </a:r>
          </a:p>
          <a:p>
            <a:pPr algn="l" rtl="0"/>
            <a:r>
              <a:rPr lang="es" sz="1100" b="0" i="0" u="none" baseline="0" dirty="0">
                <a:latin typeface="DINOT"/>
                <a:ea typeface="DINOT"/>
                <a:cs typeface="DINOT"/>
              </a:rPr>
              <a:t>Programas de aprendices de oficios</a:t>
            </a:r>
          </a:p>
          <a:p>
            <a:pPr algn="l" rtl="0"/>
            <a:r>
              <a:rPr lang="es" sz="1100" b="0" i="0" u="none" baseline="0" dirty="0">
                <a:latin typeface="DINOT"/>
                <a:ea typeface="DINOT"/>
                <a:cs typeface="DINOT"/>
              </a:rPr>
              <a:t>Pasantía juvenil</a:t>
            </a:r>
          </a:p>
          <a:p>
            <a:pPr algn="l" rtl="0"/>
            <a:r>
              <a:rPr lang="es" sz="1100" b="0" i="0" u="none" baseline="0" dirty="0"/>
              <a:t>Proyecto de tutoría de la industria</a:t>
            </a:r>
          </a:p>
        </p:txBody>
      </p:sp>
      <p:sp>
        <p:nvSpPr>
          <p:cNvPr id="25" name="TextBox 24">
            <a:extLst>
              <a:ext uri="{FF2B5EF4-FFF2-40B4-BE49-F238E27FC236}">
                <a16:creationId xmlns:a16="http://schemas.microsoft.com/office/drawing/2014/main" xmlns="" id="{0E0720D3-240B-9B30-424E-6014863B63BF}"/>
              </a:ext>
            </a:extLst>
          </p:cNvPr>
          <p:cNvSpPr txBox="1"/>
          <p:nvPr/>
        </p:nvSpPr>
        <p:spPr>
          <a:xfrm>
            <a:off x="474562" y="8624229"/>
            <a:ext cx="5849790" cy="276999"/>
          </a:xfrm>
          <a:prstGeom prst="rect">
            <a:avLst/>
          </a:prstGeom>
          <a:noFill/>
        </p:spPr>
        <p:txBody>
          <a:bodyPr wrap="square">
            <a:spAutoFit/>
          </a:bodyPr>
          <a:lstStyle/>
          <a:p>
            <a:pPr algn="l" rtl="0"/>
            <a:r>
              <a:rPr lang="es" sz="1200" b="0" i="0" u="none" baseline="0">
                <a:latin typeface="DINOT" panose="020B0504020101020102" pitchFamily="34" charset="0"/>
                <a:ea typeface="DINOT" panose="020B0504020101020102" pitchFamily="34" charset="0"/>
                <a:cs typeface="DINOT" panose="020B0504020101020102" pitchFamily="34" charset="0"/>
              </a:rPr>
              <a:t>Visite </a:t>
            </a:r>
            <a:r>
              <a:rPr lang="es" sz="1200" b="0" i="0" u="none" baseline="0">
                <a:latin typeface="DINOT" panose="020B0504020101020102" pitchFamily="34" charset="0"/>
                <a:ea typeface="DINOT" panose="020B0504020101020102" pitchFamily="34" charset="0"/>
                <a:cs typeface="DINOT" panose="020B0504020101020102" pitchFamily="34" charset="0"/>
                <a:hlinkClick r:id="rId4"/>
              </a:rPr>
              <a:t>ODWBL para socios </a:t>
            </a:r>
            <a:r>
              <a:rPr lang="es" sz="1200" b="0" i="0" u="none" baseline="0">
                <a:latin typeface="DINOT" panose="020B0504020101020102" pitchFamily="34" charset="0"/>
                <a:ea typeface="DINOT" panose="020B0504020101020102" pitchFamily="34" charset="0"/>
                <a:cs typeface="DINOT" panose="020B0504020101020102" pitchFamily="34" charset="0"/>
              </a:rPr>
              <a:t>para acceder a preguntas y respuestas.</a:t>
            </a:r>
          </a:p>
        </p:txBody>
      </p:sp>
      <p:sp>
        <p:nvSpPr>
          <p:cNvPr id="26" name="TextBox 25">
            <a:extLst>
              <a:ext uri="{FF2B5EF4-FFF2-40B4-BE49-F238E27FC236}">
                <a16:creationId xmlns:a16="http://schemas.microsoft.com/office/drawing/2014/main" xmlns="" id="{A57FF3E8-AD5B-6F78-ECEC-B13C6FAD10B2}"/>
              </a:ext>
            </a:extLst>
          </p:cNvPr>
          <p:cNvSpPr txBox="1"/>
          <p:nvPr/>
        </p:nvSpPr>
        <p:spPr>
          <a:xfrm>
            <a:off x="491558" y="5575581"/>
            <a:ext cx="1691149" cy="307777"/>
          </a:xfrm>
          <a:prstGeom prst="rect">
            <a:avLst/>
          </a:prstGeom>
          <a:noFill/>
        </p:spPr>
        <p:txBody>
          <a:bodyPr wrap="square" rtlCol="0">
            <a:spAutoFit/>
          </a:bodyPr>
          <a:lstStyle/>
          <a:p>
            <a:pPr algn="l" rtl="0"/>
            <a:r>
              <a:rPr lang="es" sz="1400" b="1" i="0" u="none" baseline="0" dirty="0">
                <a:solidFill>
                  <a:srgbClr val="3C3882"/>
                </a:solidFill>
                <a:latin typeface="Tahoma" panose="020B0604030504040204" pitchFamily="34" charset="0"/>
                <a:ea typeface="Tahoma" panose="020B0604030504040204" pitchFamily="34" charset="0"/>
                <a:cs typeface="Tahoma" panose="020B0604030504040204" pitchFamily="34" charset="0"/>
              </a:rPr>
              <a:t>IMPACTANTE</a:t>
            </a:r>
          </a:p>
        </p:txBody>
      </p:sp>
    </p:spTree>
    <p:extLst>
      <p:ext uri="{BB962C8B-B14F-4D97-AF65-F5344CB8AC3E}">
        <p14:creationId xmlns:p14="http://schemas.microsoft.com/office/powerpoint/2010/main" val="2179942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WhattoReview xmlns="0b024b4d-7852-49a9-b923-6544834b12bf">Content &amp; Format</WhattoReview>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67A777A3378443981448C143CDBDDD" ma:contentTypeVersion="10" ma:contentTypeDescription="Create a new document." ma:contentTypeScope="" ma:versionID="e88396c3168efae2c4482857790207a7">
  <xsd:schema xmlns:xsd="http://www.w3.org/2001/XMLSchema" xmlns:xs="http://www.w3.org/2001/XMLSchema" xmlns:p="http://schemas.microsoft.com/office/2006/metadata/properties" xmlns:ns2="0b024b4d-7852-49a9-b923-6544834b12bf" xmlns:ns3="4ce0ff15-fe2d-4fce-a83e-8d6e0fcf5908" targetNamespace="http://schemas.microsoft.com/office/2006/metadata/properties" ma:root="true" ma:fieldsID="6bc83a3ecb6b26ae421527200869250a" ns2:_="" ns3:_="">
    <xsd:import namespace="0b024b4d-7852-49a9-b923-6544834b12bf"/>
    <xsd:import namespace="4ce0ff15-fe2d-4fce-a83e-8d6e0fcf59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Whatto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24b4d-7852-49a9-b923-6544834b1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WhattoReview" ma:index="17" nillable="true" ma:displayName="What to Review" ma:format="Dropdown" ma:internalName="WhattoReview">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e0ff15-fe2d-4fce-a83e-8d6e0fcf59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6B6B46-1CE4-4CED-A928-FCE88D83D26C}">
  <ds:schemaRefs>
    <ds:schemaRef ds:uri="http://schemas.microsoft.com/sharepoint/v3/contenttype/forms"/>
  </ds:schemaRefs>
</ds:datastoreItem>
</file>

<file path=customXml/itemProps2.xml><?xml version="1.0" encoding="utf-8"?>
<ds:datastoreItem xmlns:ds="http://schemas.openxmlformats.org/officeDocument/2006/customXml" ds:itemID="{84034C97-D5DA-4E21-9B62-17723134B3B6}">
  <ds:schemaRefs>
    <ds:schemaRef ds:uri="http://www.w3.org/XML/1998/namespace"/>
    <ds:schemaRef ds:uri="4ce0ff15-fe2d-4fce-a83e-8d6e0fcf5908"/>
    <ds:schemaRef ds:uri="http://purl.org/dc/elements/1.1/"/>
    <ds:schemaRef ds:uri="http://schemas.microsoft.com/office/infopath/2007/PartnerControls"/>
    <ds:schemaRef ds:uri="http://purl.org/dc/dcmitype/"/>
    <ds:schemaRef ds:uri="http://purl.org/dc/terms/"/>
    <ds:schemaRef ds:uri="0b024b4d-7852-49a9-b923-6544834b12bf"/>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33386C2-D7A6-4A56-86B7-6F1080EFE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024b4d-7852-49a9-b923-6544834b12bf"/>
    <ds:schemaRef ds:uri="4ce0ff15-fe2d-4fce-a83e-8d6e0fcf59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1094</TotalTime>
  <Words>535</Words>
  <Application>Microsoft Office PowerPoint</Application>
  <PresentationFormat>On-screen Show (4:3)</PresentationFormat>
  <Paragraphs>51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Kirby</dc:creator>
  <cp:lastModifiedBy>JR105SERVER</cp:lastModifiedBy>
  <cp:revision>51</cp:revision>
  <dcterms:created xsi:type="dcterms:W3CDTF">2022-08-29T14:21:32Z</dcterms:created>
  <dcterms:modified xsi:type="dcterms:W3CDTF">2024-02-28T18:03:02Z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0x010100A067A777A3378443981448C143CDBDDD</vt:lpwstr>
  </property>
</Properties>
</file>