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2EEDB5-D2D1-D498-2F20-697EAE3A0131}" name="Stephanie Lapera" initials="SL" userId="Stephanie Laper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882"/>
    <a:srgbClr val="876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1200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9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3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7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9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4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8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4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7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3C6C6-9B75-4B2B-9170-A7E921CB4918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3F63-8640-4B30-BBB0-F50679850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6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ounded Rectangle 4">
            <a:extLst>
              <a:ext uri="{FF2B5EF4-FFF2-40B4-BE49-F238E27FC236}">
                <a16:creationId xmlns:a16="http://schemas.microsoft.com/office/drawing/2014/main" xmlns="" id="{3896A9FB-8FB5-4643-4A97-DBF6CDED12FF}"/>
              </a:ext>
            </a:extLst>
          </p:cNvPr>
          <p:cNvSpPr/>
          <p:nvPr/>
        </p:nvSpPr>
        <p:spPr>
          <a:xfrm>
            <a:off x="3137443" y="3987190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EC6476B-7ABD-5F6D-4141-D2F6453599DC}"/>
              </a:ext>
            </a:extLst>
          </p:cNvPr>
          <p:cNvSpPr txBox="1"/>
          <p:nvPr/>
        </p:nvSpPr>
        <p:spPr>
          <a:xfrm>
            <a:off x="378775" y="3526463"/>
            <a:ext cx="1953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"/>
            </a:defPPr>
            <a:lvl1pPr>
              <a:defRPr sz="1400">
                <a:solidFill>
                  <a:srgbClr val="009CC7"/>
                </a:solidFill>
                <a:latin typeface="DINOT-Black" panose="020B0A04020101010102" pitchFamily="34" charset="0"/>
                <a:cs typeface="DINOT-Black" panose="020B0A04020101010102" pitchFamily="34" charset="0"/>
              </a:defRPr>
            </a:lvl1pPr>
          </a:lstStyle>
          <a:p>
            <a:pPr algn="l" rtl="0"/>
            <a:r>
              <a:rPr lang="es" b="0" i="0" u="none" baseline="0" dirty="0"/>
              <a:t>HABILIDADES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532429E-A65A-3743-FE9F-B23D6D1739A0}"/>
              </a:ext>
            </a:extLst>
          </p:cNvPr>
          <p:cNvSpPr txBox="1"/>
          <p:nvPr/>
        </p:nvSpPr>
        <p:spPr>
          <a:xfrm>
            <a:off x="378775" y="5470146"/>
            <a:ext cx="18728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"/>
            </a:defPPr>
            <a:lvl1pPr>
              <a:defRPr sz="1400">
                <a:solidFill>
                  <a:srgbClr val="009CC7"/>
                </a:solidFill>
                <a:latin typeface="DINOT-Black" panose="020B0A04020101010102" pitchFamily="34" charset="0"/>
                <a:cs typeface="DINOT-Black" panose="020B0A04020101010102" pitchFamily="34" charset="0"/>
              </a:defRPr>
            </a:lvl1pPr>
          </a:lstStyle>
          <a:p>
            <a:pPr algn="l" rtl="0"/>
            <a:r>
              <a:rPr lang="es" b="0" i="0" u="none" baseline="0" dirty="0"/>
              <a:t>CONEXIONES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436DCB8-EA9E-4B86-B372-51E83F9BE72E}"/>
              </a:ext>
            </a:extLst>
          </p:cNvPr>
          <p:cNvSpPr txBox="1"/>
          <p:nvPr/>
        </p:nvSpPr>
        <p:spPr>
          <a:xfrm>
            <a:off x="378775" y="2821149"/>
            <a:ext cx="1872808" cy="50661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"/>
            </a:defPPr>
            <a:lvl1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200">
                <a:effectLst/>
                <a:latin typeface="DINOT" panose="020B0504020101020102" pitchFamily="34" charset="0"/>
                <a:ea typeface="Arial" panose="020B0604020202020204" pitchFamily="34" charset="0"/>
                <a:cs typeface="DINOT" panose="020B0504020101020102" pitchFamily="34" charset="0"/>
              </a:defRPr>
            </a:lvl1pPr>
          </a:lstStyle>
          <a:p>
            <a:pPr algn="l" rtl="0"/>
            <a:r>
              <a:rPr lang="es" sz="800" b="0" i="0" u="none" baseline="0" dirty="0"/>
              <a:t>Cada estudiante habrá definido y mapeado un plan para al menos una oportunidad de carrera.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9B83108-1F77-EEEC-5278-5DBD8C2BEE8F}"/>
              </a:ext>
            </a:extLst>
          </p:cNvPr>
          <p:cNvSpPr txBox="1"/>
          <p:nvPr/>
        </p:nvSpPr>
        <p:spPr>
          <a:xfrm>
            <a:off x="442348" y="3797511"/>
            <a:ext cx="1889949" cy="166936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"/>
            </a:defPPr>
            <a:lvl1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200">
                <a:effectLst/>
                <a:latin typeface="DINOT" panose="020B0504020101020102" pitchFamily="34" charset="0"/>
                <a:ea typeface="Arial" panose="020B0604020202020204" pitchFamily="34" charset="0"/>
                <a:cs typeface="DINOT" panose="020B0504020101020102" pitchFamily="34" charset="0"/>
              </a:defRPr>
            </a:lvl1pPr>
          </a:lstStyle>
          <a:p>
            <a:pPr algn="l" rtl="0"/>
            <a:r>
              <a:rPr lang="es" sz="900" b="0" i="0" u="none" baseline="0" dirty="0"/>
              <a:t>Cada estudiante habrá trabajado en desarrollar las seis habilidades para el futuro, recibido comentarios provenientes de socios de la industria, miembros del Consejo Asesor y/o profesionales de la comunidad local, y tendrá la capacidad de articular sus fortalezas.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D05CD6E0-5127-4DE3-643E-79C73902E1EB}"/>
              </a:ext>
            </a:extLst>
          </p:cNvPr>
          <p:cNvSpPr txBox="1"/>
          <p:nvPr/>
        </p:nvSpPr>
        <p:spPr>
          <a:xfrm>
            <a:off x="393539" y="5783457"/>
            <a:ext cx="2061722" cy="36503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"/>
            </a:defPPr>
            <a:lvl1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 sz="1200">
                <a:effectLst/>
                <a:latin typeface="DINOT" panose="020B0504020101020102" pitchFamily="34" charset="0"/>
                <a:ea typeface="Arial" panose="020B0604020202020204" pitchFamily="34" charset="0"/>
                <a:cs typeface="DINOT" panose="020B0504020101020102" pitchFamily="34" charset="0"/>
              </a:defRPr>
            </a:lvl1pPr>
          </a:lstStyle>
          <a:p>
            <a:pPr algn="l" rtl="0"/>
            <a:r>
              <a:rPr lang="es" sz="800" b="0" i="0" u="none" baseline="0" dirty="0"/>
              <a:t>Cada estudiante desarrollará al menos tres conexiones profesionales.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1D1B0FB5-A114-CC71-6365-5366C0E4A7B7}"/>
              </a:ext>
            </a:extLst>
          </p:cNvPr>
          <p:cNvSpPr txBox="1"/>
          <p:nvPr/>
        </p:nvSpPr>
        <p:spPr>
          <a:xfrm>
            <a:off x="378775" y="2573709"/>
            <a:ext cx="18090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s" sz="1400" b="0" i="0" u="none" baseline="0" dirty="0">
                <a:solidFill>
                  <a:srgbClr val="009CC7"/>
                </a:solidFill>
                <a:latin typeface="DINOT-Black" panose="020B0A04020101010102" pitchFamily="34" charset="0"/>
                <a:ea typeface="DINOT-Black" panose="020B0A04020101010102" pitchFamily="34" charset="0"/>
                <a:cs typeface="DINOT-Black" panose="020B0A04020101010102" pitchFamily="34" charset="0"/>
              </a:rPr>
              <a:t>ASPIRACIONES</a:t>
            </a:r>
          </a:p>
        </p:txBody>
      </p:sp>
      <p:sp>
        <p:nvSpPr>
          <p:cNvPr id="50" name="Rounded Rectangle 4">
            <a:extLst>
              <a:ext uri="{FF2B5EF4-FFF2-40B4-BE49-F238E27FC236}">
                <a16:creationId xmlns:a16="http://schemas.microsoft.com/office/drawing/2014/main" xmlns="" id="{F03B7526-0E06-8D1F-FDC9-24073C18816D}"/>
              </a:ext>
            </a:extLst>
          </p:cNvPr>
          <p:cNvSpPr/>
          <p:nvPr/>
        </p:nvSpPr>
        <p:spPr>
          <a:xfrm>
            <a:off x="3137443" y="928192"/>
            <a:ext cx="1600200" cy="748619"/>
          </a:xfrm>
          <a:prstGeom prst="roundRect">
            <a:avLst>
              <a:gd name="adj" fmla="val 9314"/>
            </a:avLst>
          </a:prstGeom>
          <a:solidFill>
            <a:srgbClr val="876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1200" b="1" i="0" u="none" baseline="0">
                <a:latin typeface="DINOT-Black" panose="020B0A04020101010102" pitchFamily="34" charset="0"/>
                <a:ea typeface="Tahoma" panose="020B0604030504040204" pitchFamily="34" charset="0"/>
                <a:cs typeface="DINOT-Black" panose="020B0A04020101010102" pitchFamily="34" charset="0"/>
              </a:rPr>
              <a:t>Oportunidades</a:t>
            </a:r>
          </a:p>
          <a:p>
            <a:pPr algn="ctr" rtl="0"/>
            <a:r>
              <a:rPr lang="es" sz="1200" b="1" i="0" u="none" baseline="0">
                <a:latin typeface="DINOT-Black" panose="020B0A04020101010102" pitchFamily="34" charset="0"/>
                <a:ea typeface="Tahoma" panose="020B0604030504040204" pitchFamily="34" charset="0"/>
                <a:cs typeface="DINOT-Black" panose="020B0A04020101010102" pitchFamily="34" charset="0"/>
              </a:rPr>
              <a:t>Conciencia</a:t>
            </a:r>
          </a:p>
        </p:txBody>
      </p:sp>
      <p:sp>
        <p:nvSpPr>
          <p:cNvPr id="51" name="Rounded Rectangle 5">
            <a:extLst>
              <a:ext uri="{FF2B5EF4-FFF2-40B4-BE49-F238E27FC236}">
                <a16:creationId xmlns:a16="http://schemas.microsoft.com/office/drawing/2014/main" xmlns="" id="{AE478564-FF99-8547-806F-CBEE73C1EDCF}"/>
              </a:ext>
            </a:extLst>
          </p:cNvPr>
          <p:cNvSpPr/>
          <p:nvPr/>
        </p:nvSpPr>
        <p:spPr>
          <a:xfrm>
            <a:off x="5108472" y="918991"/>
            <a:ext cx="1600200" cy="748619"/>
          </a:xfrm>
          <a:prstGeom prst="roundRect">
            <a:avLst>
              <a:gd name="adj" fmla="val 9314"/>
            </a:avLst>
          </a:prstGeom>
          <a:solidFill>
            <a:srgbClr val="876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1200" b="1" i="0" u="none" baseline="0">
                <a:latin typeface="DINOT-Black" panose="020B0A04020101010102" pitchFamily="34" charset="0"/>
                <a:ea typeface="Tahoma" panose="020B0604030504040204" pitchFamily="34" charset="0"/>
                <a:cs typeface="DINOT-Black" panose="020B0A04020101010102" pitchFamily="34" charset="0"/>
              </a:rPr>
              <a:t>Oportunidades</a:t>
            </a:r>
          </a:p>
          <a:p>
            <a:pPr algn="ctr" rtl="0"/>
            <a:r>
              <a:rPr lang="es" sz="1200" b="1" i="0" u="none" baseline="0">
                <a:latin typeface="DINOT-Black" panose="020B0A04020101010102" pitchFamily="34" charset="0"/>
                <a:ea typeface="Tahoma" panose="020B0604030504040204" pitchFamily="34" charset="0"/>
                <a:cs typeface="DINOT-Black" panose="020B0A04020101010102" pitchFamily="34" charset="0"/>
              </a:rPr>
              <a:t>Exploración</a:t>
            </a:r>
          </a:p>
        </p:txBody>
      </p:sp>
      <p:sp>
        <p:nvSpPr>
          <p:cNvPr id="52" name="Rounded Rectangle 6">
            <a:extLst>
              <a:ext uri="{FF2B5EF4-FFF2-40B4-BE49-F238E27FC236}">
                <a16:creationId xmlns:a16="http://schemas.microsoft.com/office/drawing/2014/main" xmlns="" id="{13ECD842-614E-CAC2-9A99-FB6344E6A1D4}"/>
              </a:ext>
            </a:extLst>
          </p:cNvPr>
          <p:cNvSpPr/>
          <p:nvPr/>
        </p:nvSpPr>
        <p:spPr>
          <a:xfrm>
            <a:off x="7123391" y="918991"/>
            <a:ext cx="1600200" cy="732232"/>
          </a:xfrm>
          <a:prstGeom prst="roundRect">
            <a:avLst>
              <a:gd name="adj" fmla="val 9314"/>
            </a:avLst>
          </a:prstGeom>
          <a:solidFill>
            <a:srgbClr val="876A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" sz="1200" b="1" i="0" u="none" baseline="0">
                <a:latin typeface="DINOT-Black" panose="020B0A04020101010102" pitchFamily="34" charset="0"/>
                <a:ea typeface="Tahoma" panose="020B0604030504040204" pitchFamily="34" charset="0"/>
                <a:cs typeface="DINOT-Black" panose="020B0A04020101010102" pitchFamily="34" charset="0"/>
              </a:rPr>
              <a:t>Oportunidades</a:t>
            </a:r>
          </a:p>
          <a:p>
            <a:pPr algn="ctr" rtl="0"/>
            <a:r>
              <a:rPr lang="es" sz="1200" b="1" i="0" u="none" baseline="0">
                <a:latin typeface="DINOT-Black" panose="020B0A04020101010102" pitchFamily="34" charset="0"/>
                <a:ea typeface="Tahoma" panose="020B0604030504040204" pitchFamily="34" charset="0"/>
                <a:cs typeface="DINOT-Black" panose="020B0A04020101010102" pitchFamily="34" charset="0"/>
              </a:rPr>
              <a:t>Preparación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8C32CA4C-92A5-6187-FFA7-BAB4961E675D}"/>
              </a:ext>
            </a:extLst>
          </p:cNvPr>
          <p:cNvSpPr txBox="1"/>
          <p:nvPr/>
        </p:nvSpPr>
        <p:spPr>
          <a:xfrm>
            <a:off x="3138141" y="1651223"/>
            <a:ext cx="180943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s" sz="900" b="0" i="0" u="none" baseline="0">
                <a:latin typeface="DINOT" panose="020B0504020101020102" pitchFamily="34" charset="0"/>
                <a:ea typeface="DINOT" panose="020B0504020101020102" pitchFamily="34" charset="0"/>
                <a:cs typeface="DINOT" panose="020B0504020101020102" pitchFamily="34" charset="0"/>
              </a:rPr>
              <a:t>Orador invitado</a:t>
            </a:r>
            <a:r>
              <a:rPr lang="es" sz="900">
                <a:latin typeface="DINOT" panose="020B0504020101020102" pitchFamily="34" charset="0"/>
                <a:cs typeface="DINOT" panose="020B0504020101020102" pitchFamily="34" charset="0"/>
              </a:rPr>
              <a:t/>
            </a:r>
            <a:br>
              <a:rPr lang="es" sz="900">
                <a:latin typeface="DINOT" panose="020B0504020101020102" pitchFamily="34" charset="0"/>
                <a:cs typeface="DINOT" panose="020B0504020101020102" pitchFamily="34" charset="0"/>
              </a:rPr>
            </a:br>
            <a:r>
              <a:rPr lang="es" sz="900" b="0" i="0" u="none" baseline="0">
                <a:latin typeface="DINOT" panose="020B0504020101020102" pitchFamily="34" charset="0"/>
                <a:ea typeface="DINOT" panose="020B0504020101020102" pitchFamily="34" charset="0"/>
                <a:cs typeface="DINOT" panose="020B0504020101020102" pitchFamily="34" charset="0"/>
              </a:rPr>
              <a:t>Recorrido de sitios de trabajo</a:t>
            </a:r>
            <a:r>
              <a:rPr lang="es" sz="900">
                <a:latin typeface="DINOT" panose="020B0504020101020102" pitchFamily="34" charset="0"/>
                <a:cs typeface="DINOT" panose="020B0504020101020102" pitchFamily="34" charset="0"/>
              </a:rPr>
              <a:t/>
            </a:r>
            <a:br>
              <a:rPr lang="es" sz="900">
                <a:latin typeface="DINOT" panose="020B0504020101020102" pitchFamily="34" charset="0"/>
                <a:cs typeface="DINOT" panose="020B0504020101020102" pitchFamily="34" charset="0"/>
              </a:rPr>
            </a:br>
            <a:r>
              <a:rPr lang="es" sz="900" b="0" i="0" u="none" baseline="0">
                <a:latin typeface="DINOT" panose="020B0504020101020102" pitchFamily="34" charset="0"/>
                <a:ea typeface="DINOT" panose="020B0504020101020102" pitchFamily="34" charset="0"/>
                <a:cs typeface="DINOT" panose="020B0504020101020102" pitchFamily="34" charset="0"/>
              </a:rPr>
              <a:t>Feria de carreras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440AD288-FA63-C0E2-4607-90894BD1F544}"/>
              </a:ext>
            </a:extLst>
          </p:cNvPr>
          <p:cNvSpPr txBox="1"/>
          <p:nvPr/>
        </p:nvSpPr>
        <p:spPr>
          <a:xfrm>
            <a:off x="5084629" y="1651223"/>
            <a:ext cx="1911772" cy="8463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s"/>
            </a:defPPr>
            <a:lvl1pPr>
              <a:defRPr sz="900">
                <a:latin typeface="DINOT" panose="020B0504020101020102" pitchFamily="34" charset="0"/>
                <a:cs typeface="DINOT" panose="020B0504020101020102" pitchFamily="34" charset="0"/>
              </a:defRPr>
            </a:lvl1pPr>
          </a:lstStyle>
          <a:p>
            <a:pPr algn="l" rtl="0"/>
            <a:r>
              <a:rPr lang="es" sz="700" b="0" i="0" u="none" baseline="0" dirty="0"/>
              <a:t>Entrevista informativa</a:t>
            </a:r>
            <a:r>
              <a:rPr lang="es" sz="700" dirty="0"/>
              <a:t/>
            </a:r>
            <a:br>
              <a:rPr lang="es" sz="700" dirty="0"/>
            </a:br>
            <a:r>
              <a:rPr lang="es" sz="700" b="0" i="0" u="none" baseline="0" dirty="0"/>
              <a:t>Trabajo en modalidad de sombra</a:t>
            </a:r>
          </a:p>
          <a:p>
            <a:pPr algn="l" rtl="0"/>
            <a:r>
              <a:rPr lang="es" sz="700" b="0" i="0" u="none" baseline="0" dirty="0"/>
              <a:t>Sesión de asesoría/revisión del currículum</a:t>
            </a:r>
          </a:p>
          <a:p>
            <a:pPr algn="l" rtl="0"/>
            <a:r>
              <a:rPr lang="es" sz="700" b="0" i="0" u="none" baseline="0" dirty="0">
                <a:latin typeface="DINOT"/>
                <a:ea typeface="DINOT"/>
                <a:cs typeface="DINOT"/>
              </a:rPr>
              <a:t>Simulacro de entrevista</a:t>
            </a:r>
          </a:p>
          <a:p>
            <a:pPr algn="l" rtl="0"/>
            <a:r>
              <a:rPr lang="es" sz="700" b="0" i="0" u="none" baseline="0" dirty="0">
                <a:latin typeface="DINOT"/>
                <a:ea typeface="DINOT"/>
                <a:cs typeface="DINOT"/>
              </a:rPr>
              <a:t>Tutoría </a:t>
            </a:r>
            <a:r>
              <a:rPr lang="es" sz="700" dirty="0">
                <a:latin typeface="DINOT"/>
              </a:rPr>
              <a:t/>
            </a:r>
            <a:br>
              <a:rPr lang="es" sz="700" dirty="0">
                <a:latin typeface="DINOT"/>
              </a:rPr>
            </a:br>
            <a:r>
              <a:rPr lang="es" sz="700" b="0" i="0" u="none" baseline="0" dirty="0">
                <a:latin typeface="DINOT"/>
                <a:ea typeface="DINOT"/>
                <a:cs typeface="DINOT"/>
              </a:rPr>
              <a:t>Taller de habilidades </a:t>
            </a:r>
            <a:r>
              <a:rPr lang="es" sz="700" dirty="0">
                <a:latin typeface="DINOT"/>
              </a:rPr>
              <a:t/>
            </a:r>
            <a:br>
              <a:rPr lang="es" sz="700" dirty="0">
                <a:latin typeface="DINOT"/>
              </a:rPr>
            </a:br>
            <a:r>
              <a:rPr lang="es" sz="700" b="0" i="0" u="none" baseline="0" dirty="0">
                <a:latin typeface="DINOT"/>
                <a:ea typeface="DINOT"/>
                <a:cs typeface="DINOT"/>
              </a:rPr>
              <a:t>Proyecto con participación del socio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E7175A8A-74FD-F5E7-89A6-B883DF6FA5ED}"/>
              </a:ext>
            </a:extLst>
          </p:cNvPr>
          <p:cNvSpPr txBox="1"/>
          <p:nvPr/>
        </p:nvSpPr>
        <p:spPr>
          <a:xfrm>
            <a:off x="7123035" y="1651223"/>
            <a:ext cx="1613139" cy="63094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s"/>
            </a:defPPr>
            <a:lvl1pPr>
              <a:defRPr sz="900">
                <a:latin typeface="DINOT" panose="020B0504020101020102" pitchFamily="34" charset="0"/>
                <a:cs typeface="DINOT" panose="020B0504020101020102" pitchFamily="34" charset="0"/>
              </a:defRPr>
            </a:lvl1pPr>
          </a:lstStyle>
          <a:p>
            <a:pPr algn="l" rtl="0"/>
            <a:r>
              <a:rPr lang="es" sz="700" b="0" i="0" u="none" baseline="0" dirty="0"/>
              <a:t>Pasantía</a:t>
            </a:r>
          </a:p>
          <a:p>
            <a:pPr algn="l" rtl="0"/>
            <a:r>
              <a:rPr lang="es" sz="700" b="0" i="0" u="none" baseline="0" dirty="0"/>
              <a:t>Experiencia clínica</a:t>
            </a:r>
          </a:p>
          <a:p>
            <a:pPr algn="l" rtl="0"/>
            <a:r>
              <a:rPr lang="es" sz="700" b="0" i="0" u="none" baseline="0" dirty="0">
                <a:latin typeface="DINOT"/>
                <a:ea typeface="DINOT"/>
                <a:cs typeface="DINOT"/>
              </a:rPr>
              <a:t>Programas de aprendices de oficios</a:t>
            </a:r>
          </a:p>
          <a:p>
            <a:pPr algn="l" rtl="0"/>
            <a:r>
              <a:rPr lang="es" sz="700" b="0" i="0" u="none" baseline="0" dirty="0">
                <a:latin typeface="DINOT"/>
                <a:ea typeface="DINOT"/>
                <a:cs typeface="DINOT"/>
              </a:rPr>
              <a:t>Pasantía juvenil</a:t>
            </a:r>
          </a:p>
          <a:p>
            <a:pPr algn="l" rtl="0"/>
            <a:r>
              <a:rPr lang="es" sz="700" b="0" i="0" u="none" baseline="0" dirty="0"/>
              <a:t>Proyecto de tutoría de la industria</a:t>
            </a:r>
          </a:p>
        </p:txBody>
      </p:sp>
      <p:sp>
        <p:nvSpPr>
          <p:cNvPr id="62" name="Rounded Rectangle 4">
            <a:extLst>
              <a:ext uri="{FF2B5EF4-FFF2-40B4-BE49-F238E27FC236}">
                <a16:creationId xmlns:a16="http://schemas.microsoft.com/office/drawing/2014/main" xmlns="" id="{011946CD-1B50-BAED-EEC7-5B6B3B56851C}"/>
              </a:ext>
            </a:extLst>
          </p:cNvPr>
          <p:cNvSpPr/>
          <p:nvPr/>
        </p:nvSpPr>
        <p:spPr>
          <a:xfrm>
            <a:off x="3137443" y="2697718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sp>
        <p:nvSpPr>
          <p:cNvPr id="63" name="Freeform 1">
            <a:extLst>
              <a:ext uri="{FF2B5EF4-FFF2-40B4-BE49-F238E27FC236}">
                <a16:creationId xmlns:a16="http://schemas.microsoft.com/office/drawing/2014/main" xmlns="" id="{F8FA6446-EBAF-8258-ADCA-26B7C720D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684" y="2904516"/>
            <a:ext cx="416728" cy="33497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pic>
        <p:nvPicPr>
          <p:cNvPr id="66" name="Graphic 65" descr="Signo de interrogación con relleno sólido">
            <a:extLst>
              <a:ext uri="{FF2B5EF4-FFF2-40B4-BE49-F238E27FC236}">
                <a16:creationId xmlns:a16="http://schemas.microsoft.com/office/drawing/2014/main" xmlns="" id="{95A70AF5-47AA-C34C-B141-1750FAA12D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17099" y="4118296"/>
            <a:ext cx="513899" cy="513899"/>
          </a:xfrm>
          <a:prstGeom prst="rect">
            <a:avLst/>
          </a:prstGeom>
        </p:spPr>
      </p:pic>
      <p:sp>
        <p:nvSpPr>
          <p:cNvPr id="67" name="Rounded Rectangle 4">
            <a:extLst>
              <a:ext uri="{FF2B5EF4-FFF2-40B4-BE49-F238E27FC236}">
                <a16:creationId xmlns:a16="http://schemas.microsoft.com/office/drawing/2014/main" xmlns="" id="{ABB12B9C-B32D-7935-55E4-2D31D611DF8E}"/>
              </a:ext>
            </a:extLst>
          </p:cNvPr>
          <p:cNvSpPr/>
          <p:nvPr/>
        </p:nvSpPr>
        <p:spPr>
          <a:xfrm>
            <a:off x="5108472" y="2697718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sp>
        <p:nvSpPr>
          <p:cNvPr id="68" name="Freeform 1">
            <a:extLst>
              <a:ext uri="{FF2B5EF4-FFF2-40B4-BE49-F238E27FC236}">
                <a16:creationId xmlns:a16="http://schemas.microsoft.com/office/drawing/2014/main" xmlns="" id="{92166C26-8C45-3DA3-D0B9-00806D3D5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6713" y="2918555"/>
            <a:ext cx="416728" cy="33497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sp>
        <p:nvSpPr>
          <p:cNvPr id="69" name="Rounded Rectangle 4">
            <a:extLst>
              <a:ext uri="{FF2B5EF4-FFF2-40B4-BE49-F238E27FC236}">
                <a16:creationId xmlns:a16="http://schemas.microsoft.com/office/drawing/2014/main" xmlns="" id="{A94FC308-F0A2-F3E1-1543-D976B7B9E394}"/>
              </a:ext>
            </a:extLst>
          </p:cNvPr>
          <p:cNvSpPr/>
          <p:nvPr/>
        </p:nvSpPr>
        <p:spPr>
          <a:xfrm>
            <a:off x="7123391" y="2697718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sp>
        <p:nvSpPr>
          <p:cNvPr id="70" name="Freeform 1">
            <a:extLst>
              <a:ext uri="{FF2B5EF4-FFF2-40B4-BE49-F238E27FC236}">
                <a16:creationId xmlns:a16="http://schemas.microsoft.com/office/drawing/2014/main" xmlns="" id="{4D3FB3BF-2F39-EA84-0C09-688713BB2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632" y="2904516"/>
            <a:ext cx="416728" cy="33497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sp>
        <p:nvSpPr>
          <p:cNvPr id="71" name="Rounded Rectangle 4">
            <a:extLst>
              <a:ext uri="{FF2B5EF4-FFF2-40B4-BE49-F238E27FC236}">
                <a16:creationId xmlns:a16="http://schemas.microsoft.com/office/drawing/2014/main" xmlns="" id="{0261924F-336D-B93A-CD11-EA07634E38A3}"/>
              </a:ext>
            </a:extLst>
          </p:cNvPr>
          <p:cNvSpPr/>
          <p:nvPr/>
        </p:nvSpPr>
        <p:spPr>
          <a:xfrm>
            <a:off x="5108472" y="3987190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sp>
        <p:nvSpPr>
          <p:cNvPr id="72" name="Freeform 1">
            <a:extLst>
              <a:ext uri="{FF2B5EF4-FFF2-40B4-BE49-F238E27FC236}">
                <a16:creationId xmlns:a16="http://schemas.microsoft.com/office/drawing/2014/main" xmlns="" id="{8C6CC103-BE20-9CBB-81EC-0E818E108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6713" y="4193988"/>
            <a:ext cx="416728" cy="33497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sp>
        <p:nvSpPr>
          <p:cNvPr id="75" name="Rounded Rectangle 4">
            <a:extLst>
              <a:ext uri="{FF2B5EF4-FFF2-40B4-BE49-F238E27FC236}">
                <a16:creationId xmlns:a16="http://schemas.microsoft.com/office/drawing/2014/main" xmlns="" id="{ACD08163-CC3A-484F-7A7C-7FF789291729}"/>
              </a:ext>
            </a:extLst>
          </p:cNvPr>
          <p:cNvSpPr/>
          <p:nvPr/>
        </p:nvSpPr>
        <p:spPr>
          <a:xfrm>
            <a:off x="3137443" y="5476088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pic>
        <p:nvPicPr>
          <p:cNvPr id="76" name="Graphic 75" descr="Signo de interrogación con relleno sólido">
            <a:extLst>
              <a:ext uri="{FF2B5EF4-FFF2-40B4-BE49-F238E27FC236}">
                <a16:creationId xmlns:a16="http://schemas.microsoft.com/office/drawing/2014/main" xmlns="" id="{52C72120-2F82-F1CC-1328-0EFA0F1F4A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17099" y="5607194"/>
            <a:ext cx="513899" cy="513899"/>
          </a:xfrm>
          <a:prstGeom prst="rect">
            <a:avLst/>
          </a:prstGeom>
        </p:spPr>
      </p:pic>
      <p:sp>
        <p:nvSpPr>
          <p:cNvPr id="77" name="Rounded Rectangle 4">
            <a:extLst>
              <a:ext uri="{FF2B5EF4-FFF2-40B4-BE49-F238E27FC236}">
                <a16:creationId xmlns:a16="http://schemas.microsoft.com/office/drawing/2014/main" xmlns="" id="{8BBFA440-7B74-6D23-4085-6F1EF7733D5D}"/>
              </a:ext>
            </a:extLst>
          </p:cNvPr>
          <p:cNvSpPr/>
          <p:nvPr/>
        </p:nvSpPr>
        <p:spPr>
          <a:xfrm>
            <a:off x="7123391" y="3987190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sp>
        <p:nvSpPr>
          <p:cNvPr id="78" name="Freeform 1">
            <a:extLst>
              <a:ext uri="{FF2B5EF4-FFF2-40B4-BE49-F238E27FC236}">
                <a16:creationId xmlns:a16="http://schemas.microsoft.com/office/drawing/2014/main" xmlns="" id="{CCEE868E-1877-ACD1-1AD7-8E929161F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632" y="4233571"/>
            <a:ext cx="416728" cy="33497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sp>
        <p:nvSpPr>
          <p:cNvPr id="79" name="Plus Sign 78">
            <a:extLst>
              <a:ext uri="{FF2B5EF4-FFF2-40B4-BE49-F238E27FC236}">
                <a16:creationId xmlns:a16="http://schemas.microsoft.com/office/drawing/2014/main" xmlns="" id="{009487F8-5669-F0C1-7321-258F9F062E6B}"/>
              </a:ext>
            </a:extLst>
          </p:cNvPr>
          <p:cNvSpPr/>
          <p:nvPr/>
        </p:nvSpPr>
        <p:spPr>
          <a:xfrm>
            <a:off x="8069448" y="2926023"/>
            <a:ext cx="202727" cy="232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  <p:sp>
        <p:nvSpPr>
          <p:cNvPr id="65" name="Plus Sign 64">
            <a:extLst>
              <a:ext uri="{FF2B5EF4-FFF2-40B4-BE49-F238E27FC236}">
                <a16:creationId xmlns:a16="http://schemas.microsoft.com/office/drawing/2014/main" xmlns="" id="{834D8016-9926-B14A-6786-31C8F1A2B12D}"/>
              </a:ext>
            </a:extLst>
          </p:cNvPr>
          <p:cNvSpPr/>
          <p:nvPr/>
        </p:nvSpPr>
        <p:spPr>
          <a:xfrm>
            <a:off x="8069448" y="4252718"/>
            <a:ext cx="202727" cy="232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  <p:sp>
        <p:nvSpPr>
          <p:cNvPr id="80" name="Rounded Rectangle 4">
            <a:extLst>
              <a:ext uri="{FF2B5EF4-FFF2-40B4-BE49-F238E27FC236}">
                <a16:creationId xmlns:a16="http://schemas.microsoft.com/office/drawing/2014/main" xmlns="" id="{B0609252-0CD7-C9E9-9C04-D62A29F2DF45}"/>
              </a:ext>
            </a:extLst>
          </p:cNvPr>
          <p:cNvSpPr/>
          <p:nvPr/>
        </p:nvSpPr>
        <p:spPr>
          <a:xfrm>
            <a:off x="5108472" y="5476088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sp>
        <p:nvSpPr>
          <p:cNvPr id="81" name="Freeform 1">
            <a:extLst>
              <a:ext uri="{FF2B5EF4-FFF2-40B4-BE49-F238E27FC236}">
                <a16:creationId xmlns:a16="http://schemas.microsoft.com/office/drawing/2014/main" xmlns="" id="{B6D9FD5B-D35C-9654-456A-A6A90B5AB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6713" y="5682886"/>
            <a:ext cx="416728" cy="33497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sp>
        <p:nvSpPr>
          <p:cNvPr id="82" name="Rounded Rectangle 4">
            <a:extLst>
              <a:ext uri="{FF2B5EF4-FFF2-40B4-BE49-F238E27FC236}">
                <a16:creationId xmlns:a16="http://schemas.microsoft.com/office/drawing/2014/main" xmlns="" id="{74513E7B-DF19-83F6-0F40-8E46AE71874F}"/>
              </a:ext>
            </a:extLst>
          </p:cNvPr>
          <p:cNvSpPr/>
          <p:nvPr/>
        </p:nvSpPr>
        <p:spPr>
          <a:xfrm>
            <a:off x="7123391" y="5481167"/>
            <a:ext cx="1600200" cy="748619"/>
          </a:xfrm>
          <a:prstGeom prst="roundRect">
            <a:avLst>
              <a:gd name="adj" fmla="val 931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 sz="1200" b="1" dirty="0">
              <a:latin typeface="DINOT-Black" panose="020B0A04020101010102" pitchFamily="34" charset="0"/>
              <a:ea typeface="Tahoma" panose="020B0604030504040204" pitchFamily="34" charset="0"/>
              <a:cs typeface="DINOT-Black" panose="020B0A04020101010102" pitchFamily="34" charset="0"/>
            </a:endParaRPr>
          </a:p>
        </p:txBody>
      </p:sp>
      <p:sp>
        <p:nvSpPr>
          <p:cNvPr id="83" name="Freeform 1">
            <a:extLst>
              <a:ext uri="{FF2B5EF4-FFF2-40B4-BE49-F238E27FC236}">
                <a16:creationId xmlns:a16="http://schemas.microsoft.com/office/drawing/2014/main" xmlns="" id="{45F2CD6C-BF7F-787B-AE76-21AFCB852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1632" y="5687965"/>
            <a:ext cx="416728" cy="334974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sp>
        <p:nvSpPr>
          <p:cNvPr id="84" name="Plus Sign 83">
            <a:extLst>
              <a:ext uri="{FF2B5EF4-FFF2-40B4-BE49-F238E27FC236}">
                <a16:creationId xmlns:a16="http://schemas.microsoft.com/office/drawing/2014/main" xmlns="" id="{05702DA1-C2AE-08C5-3B8E-02D84612DFC9}"/>
              </a:ext>
            </a:extLst>
          </p:cNvPr>
          <p:cNvSpPr/>
          <p:nvPr/>
        </p:nvSpPr>
        <p:spPr>
          <a:xfrm>
            <a:off x="8069448" y="5681718"/>
            <a:ext cx="202727" cy="23207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xmlns="" id="{DD47CD94-D457-FDDD-CB17-30949422943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6588"/>
          <a:stretch/>
        </p:blipFill>
        <p:spPr>
          <a:xfrm>
            <a:off x="0" y="6097189"/>
            <a:ext cx="787078" cy="844270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A5FC6299-3C3D-302F-AAD3-E49C4B1FC4DB}"/>
              </a:ext>
            </a:extLst>
          </p:cNvPr>
          <p:cNvSpPr txBox="1"/>
          <p:nvPr/>
        </p:nvSpPr>
        <p:spPr>
          <a:xfrm>
            <a:off x="616351" y="6496062"/>
            <a:ext cx="343189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algn="l" rtl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s" sz="1100" b="0" i="1" u="none" baseline="0">
                <a:solidFill>
                  <a:srgbClr val="BDC8D6"/>
                </a:solidFill>
                <a:effectLst/>
                <a:latin typeface="DINOT-Italic" panose="020B0504020101020102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Derecho de autor NAF 2022</a:t>
            </a:r>
            <a:endParaRPr lang="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B2FF3DC8-483B-2DF4-404C-D13BF91B09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1638"/>
          <a:stretch/>
        </p:blipFill>
        <p:spPr>
          <a:xfrm>
            <a:off x="8138109" y="6292513"/>
            <a:ext cx="1111169" cy="565487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C4E4B101-A87D-80CE-3C9E-EC6100D40AA5}"/>
              </a:ext>
            </a:extLst>
          </p:cNvPr>
          <p:cNvSpPr txBox="1"/>
          <p:nvPr/>
        </p:nvSpPr>
        <p:spPr>
          <a:xfrm>
            <a:off x="1388961" y="167752"/>
            <a:ext cx="651076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" sz="2000" b="1" i="0" u="none" baseline="0" dirty="0">
                <a:solidFill>
                  <a:srgbClr val="876AB8"/>
                </a:solidFill>
                <a:latin typeface="Advent Pro" panose="02000506040000020004" pitchFamily="2" charset="0"/>
                <a:cs typeface="Times New Roman" panose="02020603050405020304" pitchFamily="18" charset="0"/>
              </a:rPr>
              <a:t>RESULTADOS Y CONTINUO DEL WBL</a:t>
            </a:r>
            <a:endParaRPr lang="es" sz="2000" dirty="0"/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xmlns="" id="{9B89C00A-777E-5E77-62F9-4423596A0A7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1857"/>
          <a:stretch/>
        </p:blipFill>
        <p:spPr>
          <a:xfrm>
            <a:off x="7899722" y="-76687"/>
            <a:ext cx="1244278" cy="1213104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xmlns="" id="{9A02EBA2-C0A1-C14D-6379-2C3D239C776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06" r="79240" b="11056"/>
          <a:stretch/>
        </p:blipFill>
        <p:spPr>
          <a:xfrm>
            <a:off x="0" y="16752"/>
            <a:ext cx="1388961" cy="1078980"/>
          </a:xfrm>
          <a:prstGeom prst="rect">
            <a:avLst/>
          </a:prstGeom>
        </p:spPr>
      </p:pic>
      <p:pic>
        <p:nvPicPr>
          <p:cNvPr id="3" name="Picture 2" descr="Ícono&#10;&#10;Descripción generada automáticamente con confianza media">
            <a:extLst>
              <a:ext uri="{FF2B5EF4-FFF2-40B4-BE49-F238E27FC236}">
                <a16:creationId xmlns:a16="http://schemas.microsoft.com/office/drawing/2014/main" xmlns="" id="{756836D4-7202-74E0-433B-C5719C0EE43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23" y="2556334"/>
            <a:ext cx="914400" cy="914400"/>
          </a:xfrm>
          <a:prstGeom prst="rect">
            <a:avLst/>
          </a:prstGeom>
        </p:spPr>
      </p:pic>
      <p:pic>
        <p:nvPicPr>
          <p:cNvPr id="5" name="Picture 4" descr="Ícono&#10;&#10;Descripción generada automáticamente">
            <a:extLst>
              <a:ext uri="{FF2B5EF4-FFF2-40B4-BE49-F238E27FC236}">
                <a16:creationId xmlns:a16="http://schemas.microsoft.com/office/drawing/2014/main" xmlns="" id="{B9A80324-D8F7-89D6-AF07-2A4BA02C5F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23" y="3929694"/>
            <a:ext cx="914400" cy="914400"/>
          </a:xfrm>
          <a:prstGeom prst="rect">
            <a:avLst/>
          </a:prstGeom>
        </p:spPr>
      </p:pic>
      <p:pic>
        <p:nvPicPr>
          <p:cNvPr id="7" name="Picture 6" descr="Ícono&#10;&#10;Descripción generada automáticamente">
            <a:extLst>
              <a:ext uri="{FF2B5EF4-FFF2-40B4-BE49-F238E27FC236}">
                <a16:creationId xmlns:a16="http://schemas.microsoft.com/office/drawing/2014/main" xmlns="" id="{E957FE4F-1EC7-C521-22D1-3F23436B814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960" y="5420616"/>
            <a:ext cx="914126" cy="914400"/>
          </a:xfrm>
          <a:prstGeom prst="rect">
            <a:avLst/>
          </a:prstGeom>
        </p:spPr>
      </p:pic>
      <p:pic>
        <p:nvPicPr>
          <p:cNvPr id="8" name="Graphic 7" descr="Signo de interrogación con relleno sólido">
            <a:extLst>
              <a:ext uri="{FF2B5EF4-FFF2-40B4-BE49-F238E27FC236}">
                <a16:creationId xmlns:a16="http://schemas.microsoft.com/office/drawing/2014/main" xmlns="" id="{68FF54D7-2676-F574-FD97-8D608F0B011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154241" y="6390996"/>
            <a:ext cx="228600" cy="228600"/>
          </a:xfrm>
          <a:prstGeom prst="rect">
            <a:avLst/>
          </a:prstGeom>
        </p:spPr>
      </p:pic>
      <p:sp>
        <p:nvSpPr>
          <p:cNvPr id="9" name="Freeform 1">
            <a:extLst>
              <a:ext uri="{FF2B5EF4-FFF2-40B4-BE49-F238E27FC236}">
                <a16:creationId xmlns:a16="http://schemas.microsoft.com/office/drawing/2014/main" xmlns="" id="{07DA62F2-AB3D-6D5E-1D83-36EC04D1E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675" y="6370199"/>
            <a:ext cx="278019" cy="228600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8E52E94-89F5-723D-4FB2-EE44D4A0B60C}"/>
              </a:ext>
            </a:extLst>
          </p:cNvPr>
          <p:cNvSpPr txBox="1"/>
          <p:nvPr/>
        </p:nvSpPr>
        <p:spPr>
          <a:xfrm>
            <a:off x="5500367" y="6369083"/>
            <a:ext cx="13605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900" b="0" i="0" u="none" baseline="0">
                <a:latin typeface="DINOT" panose="020B0504020101020102" pitchFamily="34" charset="0"/>
                <a:ea typeface="DINOT" panose="020B0504020101020102" pitchFamily="34" charset="0"/>
                <a:cs typeface="DINOT" panose="020B0504020101020102" pitchFamily="34" charset="0"/>
              </a:rPr>
              <a:t>Logra el resultado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63E5BBC-7437-513C-D5A1-5C90D44235E1}"/>
              </a:ext>
            </a:extLst>
          </p:cNvPr>
          <p:cNvSpPr txBox="1"/>
          <p:nvPr/>
        </p:nvSpPr>
        <p:spPr>
          <a:xfrm>
            <a:off x="3336908" y="6355376"/>
            <a:ext cx="1639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900" b="0" i="0" u="none" baseline="0">
                <a:latin typeface="DINOT" panose="020B0504020101020102" pitchFamily="34" charset="0"/>
                <a:ea typeface="DINOT" panose="020B0504020101020102" pitchFamily="34" charset="0"/>
                <a:cs typeface="DINOT" panose="020B0504020101020102" pitchFamily="34" charset="0"/>
              </a:rPr>
              <a:t>Puede o no lograr el</a:t>
            </a:r>
            <a:r>
              <a:rPr lang="es" sz="900">
                <a:latin typeface="DINOT" panose="020B0504020101020102" pitchFamily="34" charset="0"/>
                <a:cs typeface="DINOT" panose="020B0504020101020102" pitchFamily="34" charset="0"/>
              </a:rPr>
              <a:t/>
            </a:r>
            <a:br>
              <a:rPr lang="es" sz="900">
                <a:latin typeface="DINOT" panose="020B0504020101020102" pitchFamily="34" charset="0"/>
                <a:cs typeface="DINOT" panose="020B0504020101020102" pitchFamily="34" charset="0"/>
              </a:rPr>
            </a:br>
            <a:r>
              <a:rPr lang="es" sz="900" b="0" i="0" u="none" baseline="0">
                <a:latin typeface="DINOT" panose="020B0504020101020102" pitchFamily="34" charset="0"/>
                <a:ea typeface="DINOT" panose="020B0504020101020102" pitchFamily="34" charset="0"/>
                <a:cs typeface="DINOT" panose="020B0504020101020102" pitchFamily="34" charset="0"/>
              </a:rPr>
              <a:t>resultado</a:t>
            </a:r>
          </a:p>
        </p:txBody>
      </p:sp>
      <p:sp>
        <p:nvSpPr>
          <p:cNvPr id="12" name="Freeform 1">
            <a:extLst>
              <a:ext uri="{FF2B5EF4-FFF2-40B4-BE49-F238E27FC236}">
                <a16:creationId xmlns:a16="http://schemas.microsoft.com/office/drawing/2014/main" xmlns="" id="{553B181A-DE23-B887-E2AE-0C1AAEFD7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607" y="6342838"/>
            <a:ext cx="278019" cy="228600"/>
          </a:xfrm>
          <a:custGeom>
            <a:avLst/>
            <a:gdLst>
              <a:gd name="T0" fmla="*/ 1845 w 5250"/>
              <a:gd name="T1" fmla="*/ 4112 h 4113"/>
              <a:gd name="T2" fmla="*/ 205 w 5250"/>
              <a:gd name="T3" fmla="*/ 2473 h 4113"/>
              <a:gd name="T4" fmla="*/ 205 w 5250"/>
              <a:gd name="T5" fmla="*/ 2473 h 4113"/>
              <a:gd name="T6" fmla="*/ 205 w 5250"/>
              <a:gd name="T7" fmla="*/ 1730 h 4113"/>
              <a:gd name="T8" fmla="*/ 205 w 5250"/>
              <a:gd name="T9" fmla="*/ 1730 h 4113"/>
              <a:gd name="T10" fmla="*/ 948 w 5250"/>
              <a:gd name="T11" fmla="*/ 1730 h 4113"/>
              <a:gd name="T12" fmla="*/ 1849 w 5250"/>
              <a:gd name="T13" fmla="*/ 2630 h 4113"/>
              <a:gd name="T14" fmla="*/ 4302 w 5250"/>
              <a:gd name="T15" fmla="*/ 205 h 4113"/>
              <a:gd name="T16" fmla="*/ 4302 w 5250"/>
              <a:gd name="T17" fmla="*/ 205 h 4113"/>
              <a:gd name="T18" fmla="*/ 5045 w 5250"/>
              <a:gd name="T19" fmla="*/ 209 h 4113"/>
              <a:gd name="T20" fmla="*/ 5045 w 5250"/>
              <a:gd name="T21" fmla="*/ 209 h 4113"/>
              <a:gd name="T22" fmla="*/ 5041 w 5250"/>
              <a:gd name="T23" fmla="*/ 952 h 4113"/>
              <a:gd name="T24" fmla="*/ 1845 w 5250"/>
              <a:gd name="T25" fmla="*/ 4112 h 4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50" h="4113">
                <a:moveTo>
                  <a:pt x="1845" y="4112"/>
                </a:moveTo>
                <a:lnTo>
                  <a:pt x="205" y="2473"/>
                </a:lnTo>
                <a:lnTo>
                  <a:pt x="205" y="2473"/>
                </a:lnTo>
                <a:cubicBezTo>
                  <a:pt x="0" y="2267"/>
                  <a:pt x="0" y="1935"/>
                  <a:pt x="205" y="1730"/>
                </a:cubicBezTo>
                <a:lnTo>
                  <a:pt x="205" y="1730"/>
                </a:lnTo>
                <a:cubicBezTo>
                  <a:pt x="410" y="1524"/>
                  <a:pt x="743" y="1524"/>
                  <a:pt x="948" y="1730"/>
                </a:cubicBezTo>
                <a:lnTo>
                  <a:pt x="1849" y="2630"/>
                </a:lnTo>
                <a:lnTo>
                  <a:pt x="4302" y="205"/>
                </a:lnTo>
                <a:lnTo>
                  <a:pt x="4302" y="205"/>
                </a:lnTo>
                <a:cubicBezTo>
                  <a:pt x="4508" y="0"/>
                  <a:pt x="4841" y="2"/>
                  <a:pt x="5045" y="209"/>
                </a:cubicBezTo>
                <a:lnTo>
                  <a:pt x="5045" y="209"/>
                </a:lnTo>
                <a:cubicBezTo>
                  <a:pt x="5249" y="415"/>
                  <a:pt x="5247" y="748"/>
                  <a:pt x="5041" y="952"/>
                </a:cubicBezTo>
                <a:lnTo>
                  <a:pt x="1845" y="4112"/>
                </a:lnTo>
              </a:path>
            </a:pathLst>
          </a:custGeom>
          <a:solidFill>
            <a:srgbClr val="92D050"/>
          </a:solidFill>
          <a:ln>
            <a:noFill/>
          </a:ln>
          <a:effectLst/>
        </p:spPr>
        <p:txBody>
          <a:bodyPr wrap="none" anchor="ctr"/>
          <a:lstStyle/>
          <a:p>
            <a:endParaRPr lang="es" sz="900">
              <a:latin typeface="Lato Light" panose="020F050202020403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DC8D758-A157-29E0-F3B6-0BAB9BA25868}"/>
              </a:ext>
            </a:extLst>
          </p:cNvPr>
          <p:cNvSpPr txBox="1"/>
          <p:nvPr/>
        </p:nvSpPr>
        <p:spPr>
          <a:xfrm>
            <a:off x="7415876" y="6288320"/>
            <a:ext cx="1360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900" b="0" i="0" u="none" baseline="0" dirty="0">
                <a:latin typeface="DINOT" panose="020B0504020101020102" pitchFamily="34" charset="0"/>
                <a:ea typeface="DINOT" panose="020B0504020101020102" pitchFamily="34" charset="0"/>
                <a:cs typeface="DINOT" panose="020B0504020101020102" pitchFamily="34" charset="0"/>
              </a:rPr>
              <a:t>Logra el resultado a </a:t>
            </a:r>
            <a:r>
              <a:rPr lang="es" sz="900" dirty="0">
                <a:latin typeface="DINOT" panose="020B0504020101020102" pitchFamily="34" charset="0"/>
                <a:cs typeface="DINOT" panose="020B0504020101020102" pitchFamily="34" charset="0"/>
              </a:rPr>
              <a:t/>
            </a:r>
            <a:br>
              <a:rPr lang="es" sz="900" dirty="0">
                <a:latin typeface="DINOT" panose="020B0504020101020102" pitchFamily="34" charset="0"/>
                <a:cs typeface="DINOT" panose="020B0504020101020102" pitchFamily="34" charset="0"/>
              </a:rPr>
            </a:br>
            <a:r>
              <a:rPr lang="es" sz="900" b="0" i="0" u="none" baseline="0" dirty="0">
                <a:latin typeface="DINOT" panose="020B0504020101020102" pitchFamily="34" charset="0"/>
                <a:ea typeface="DINOT" panose="020B0504020101020102" pitchFamily="34" charset="0"/>
                <a:cs typeface="DINOT" panose="020B0504020101020102" pitchFamily="34" charset="0"/>
              </a:rPr>
              <a:t>nivel más profundo</a:t>
            </a:r>
          </a:p>
        </p:txBody>
      </p:sp>
      <p:sp>
        <p:nvSpPr>
          <p:cNvPr id="14" name="Plus Sign 13">
            <a:extLst>
              <a:ext uri="{FF2B5EF4-FFF2-40B4-BE49-F238E27FC236}">
                <a16:creationId xmlns:a16="http://schemas.microsoft.com/office/drawing/2014/main" xmlns="" id="{0B4E30ED-DC61-6B1E-3724-8280218F04EB}"/>
              </a:ext>
            </a:extLst>
          </p:cNvPr>
          <p:cNvSpPr/>
          <p:nvPr/>
        </p:nvSpPr>
        <p:spPr>
          <a:xfrm>
            <a:off x="7337750" y="6342838"/>
            <a:ext cx="135061" cy="15461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150957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7A777A3378443981448C143CDBDDD" ma:contentTypeVersion="10" ma:contentTypeDescription="Create a new document." ma:contentTypeScope="" ma:versionID="e88396c3168efae2c4482857790207a7">
  <xsd:schema xmlns:xsd="http://www.w3.org/2001/XMLSchema" xmlns:xs="http://www.w3.org/2001/XMLSchema" xmlns:p="http://schemas.microsoft.com/office/2006/metadata/properties" xmlns:ns2="0b024b4d-7852-49a9-b923-6544834b12bf" xmlns:ns3="4ce0ff15-fe2d-4fce-a83e-8d6e0fcf5908" targetNamespace="http://schemas.microsoft.com/office/2006/metadata/properties" ma:root="true" ma:fieldsID="6bc83a3ecb6b26ae421527200869250a" ns2:_="" ns3:_="">
    <xsd:import namespace="0b024b4d-7852-49a9-b923-6544834b12bf"/>
    <xsd:import namespace="4ce0ff15-fe2d-4fce-a83e-8d6e0fcf59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Whatto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24b4d-7852-49a9-b923-6544834b1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WhattoReview" ma:index="17" nillable="true" ma:displayName="What to Review" ma:format="Dropdown" ma:internalName="WhattoReview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0ff15-fe2d-4fce-a83e-8d6e0fcf59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hattoReview xmlns="0b024b4d-7852-49a9-b923-6544834b12bf">Content &amp; Format</WhattoReview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36894B-8023-49AE-8D66-0B73DC5D0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024b4d-7852-49a9-b923-6544834b12bf"/>
    <ds:schemaRef ds:uri="4ce0ff15-fe2d-4fce-a83e-8d6e0fcf59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0384A4-8D37-4CB6-9A61-4FCBAFABD1B3}">
  <ds:schemaRefs>
    <ds:schemaRef ds:uri="4ce0ff15-fe2d-4fce-a83e-8d6e0fcf5908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b024b4d-7852-49a9-b923-6544834b12b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B07BAC7-7DE7-4E93-9924-AFCCE72C41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</TotalTime>
  <Words>118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Kirby</dc:creator>
  <cp:lastModifiedBy>JR105SERVER</cp:lastModifiedBy>
  <cp:revision>32</cp:revision>
  <dcterms:created xsi:type="dcterms:W3CDTF">2022-09-02T18:48:32Z</dcterms:created>
  <dcterms:modified xsi:type="dcterms:W3CDTF">2024-02-28T18:40:00Z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0x010100A067A777A3378443981448C143CDBDDD</vt:lpwstr>
  </property>
</Properties>
</file>