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2D91"/>
    <a:srgbClr val="ECDFF5"/>
    <a:srgbClr val="ECF5DF"/>
    <a:srgbClr val="8DC63F"/>
    <a:srgbClr val="C0202E"/>
    <a:srgbClr val="FAE2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34" autoAdjust="0"/>
    <p:restoredTop sz="94591" autoAdjust="0"/>
  </p:normalViewPr>
  <p:slideViewPr>
    <p:cSldViewPr snapToGrid="0">
      <p:cViewPr varScale="1">
        <p:scale>
          <a:sx n="114" d="100"/>
          <a:sy n="114" d="100"/>
        </p:scale>
        <p:origin x="8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07734-7EDC-4254-BD85-F889C5F62F5F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F20F1-DABC-4543-9E69-07902E857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66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+Sustainability committee (new members)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Ensure NAF/state approved curriculum is in place and that students are completing program of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8E0C7E-6AEC-4AE0-8B91-87DCCC4957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0667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92C8E-F271-42BE-AFE1-E518D2DAC5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100D88-C291-4934-936D-53C1F1838B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1AC47-1C1B-445D-93E3-C1E36AFF7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3C18-99D7-41C0-B1FC-8B441B00F723}" type="datetime1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4C159-079F-49C4-907C-8EFE2B99E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EB39D-ACE9-4E7A-9D87-62499377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7829-831B-4DC2-86A7-028E5FD9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787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FBDE0-8938-47D9-95A8-103C7AE63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1FFEBD-7627-4AAA-A303-E6F2F7518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EB4B5-229A-47FF-AA55-AA4FA310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9E65-9F73-42DB-9DAB-84B1E5F456D3}" type="datetime1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283C6-8B17-4712-81F7-7B7EFC6D4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9D964-D174-4689-9DB0-D8E59BF59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7829-831B-4DC2-86A7-028E5FD9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4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9DC714-B66F-4D51-9588-91DC16148C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5DB931-E833-49B6-BF69-A0F5C93584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9780D-A7C7-4006-A952-4070BFFC5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C557-140D-47B8-8EEE-7F39C6C6373C}" type="datetime1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60374-8C12-4139-B942-0FA752D34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90E8CA-A8A5-4935-9731-CCCCD10E1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7829-831B-4DC2-86A7-028E5FD9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5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E489D-A498-4C36-BF81-E506A8449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31309-8FC5-4550-B4B2-F20117B45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4C092-95C0-49E8-AAF9-B09BAC0CF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BE3D-C659-437B-A056-4D62253E853E}" type="datetime1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FCD11-D43D-4B1C-8186-CCA234221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31CB9-737B-4882-981D-66C146EAB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7829-831B-4DC2-86A7-028E5FD9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CCE00-0AD6-48E7-A282-511C07670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AF274-A6F1-43BA-A450-2C9B0D459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055C3-9DB7-4AB3-BB27-92937EDD1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A5E5-2DBD-482D-9764-C148E7B56642}" type="datetime1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1D84E-CD4E-4309-A71A-0F06EDDFE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5D040-EDD8-49D0-B67D-B829C3EAD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7829-831B-4DC2-86A7-028E5FD9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9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6B7A0-6D36-458C-A399-4D591D04A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E0BA5-7318-48C0-BFC3-9E64908937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21D617-286A-4549-BC54-346AEF645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E2D805-82E5-49A5-AE44-CD5563E96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9C9B-D1AE-421F-978C-62DC7D57F110}" type="datetime1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54A42-F755-42A3-B8A7-E26DB4F5E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FFC8B-29F8-46B4-AB92-E217A6F8E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7829-831B-4DC2-86A7-028E5FD9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1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CCEEB-B754-4E7A-8BCB-E92EB8F57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934D7D-B589-4426-9394-470C9466C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A30D08-1A7A-445C-9482-1FA1BE92C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8A5012-9081-4EB1-B92B-BAABC89EE9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870D8F-F8A2-4496-BCE9-D6B14537F2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DDDB81-AD0A-4BB1-BC75-D8564E733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97FA-8E3F-4E53-B5F0-65CEA6146BA9}" type="datetime1">
              <a:rPr lang="en-US" smtClean="0"/>
              <a:t>11/18/2022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872AE0-185A-4103-AC36-988EC7C6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D90075-6A82-4E40-81BD-0057EFECB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7829-831B-4DC2-86A7-028E5FD9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7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557BC-C412-4D38-B69F-949EF0765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58FE7D-0132-4DC7-B1AE-16860A6B1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1EE9-E6A7-448C-8501-190F0457F1D5}" type="datetime1">
              <a:rPr lang="en-US" smtClean="0"/>
              <a:t>11/18/2022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59F8D8-99AE-40D3-99FA-F3641236F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B17D4-3CAF-4C52-B99A-BAADE4D29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7829-831B-4DC2-86A7-028E5FD9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0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941B3E-9674-47CA-9FF6-FABD60278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7C59-A004-470F-81A9-37F73C8D8DC2}" type="datetime1">
              <a:rPr lang="en-US" smtClean="0"/>
              <a:t>11/18/2022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A02380-9A83-441C-95F6-6876824BE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C96AF1-1905-44F4-9BDC-9790363F5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7829-831B-4DC2-86A7-028E5FD9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8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1EBD6-708F-48DE-A7B2-C3AD9793A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6A248-3E71-40C3-A20D-041E14725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AFCEFF-D21E-4C97-9D7F-B9755D90D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0E9890-B041-4450-93DE-C27D78E06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BF60-A0F5-46D5-9AA3-12B803B92C88}" type="datetime1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8C093F-78E6-41D6-9106-F264E38F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D2B415-2338-4659-8E98-025373626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7829-831B-4DC2-86A7-028E5FD9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9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C0B6A-57F7-40BC-965A-45787749B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FCC6AD-8601-47EC-8D8F-846E6C2857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85E1E0-98E9-4181-AAA6-30AF43196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5BF6C0-0167-45AB-8FF5-89E623FE7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AB3E4-5A86-4D88-8D97-E2375977FDFD}" type="datetime1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52A40D-595D-46C2-ACE7-1717DF8F8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9F3F-345E-4264-A6F1-AFA2732ED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7829-831B-4DC2-86A7-028E5FD9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57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3A6C20-B0CC-4E63-8435-9E555EA33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CB33E1-9CA1-4C61-A364-C8A508436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83089-C232-45C9-BEA1-5AF7738BB3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9C2FD-5D95-4BC2-8DE9-577886561944}" type="datetime1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E2929-41AB-4D9B-B11E-41A521D5A3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E37CB-25A5-4939-8894-100D48B4FF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17829-831B-4DC2-86A7-028E5FD9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2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9C17F1-6A1D-46A5-91E6-860F774BF314}"/>
              </a:ext>
            </a:extLst>
          </p:cNvPr>
          <p:cNvSpPr txBox="1"/>
          <p:nvPr/>
        </p:nvSpPr>
        <p:spPr>
          <a:xfrm>
            <a:off x="1657350" y="-8022"/>
            <a:ext cx="101416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C02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Weaver High School: Insurance &amp; Finance (I&amp;F) Pathway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202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Industry Advisory Board Supported Activities </a:t>
            </a: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(as of 9/12/22)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E1636E6-218A-4475-BAF8-E6F1AC8C49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173468"/>
              </p:ext>
            </p:extLst>
          </p:nvPr>
        </p:nvGraphicFramePr>
        <p:xfrm>
          <a:off x="41252" y="900828"/>
          <a:ext cx="12109497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5778">
                  <a:extLst>
                    <a:ext uri="{9D8B030D-6E8A-4147-A177-3AD203B41FA5}">
                      <a16:colId xmlns:a16="http://schemas.microsoft.com/office/drawing/2014/main" val="4227462187"/>
                    </a:ext>
                  </a:extLst>
                </a:gridCol>
                <a:gridCol w="1606799">
                  <a:extLst>
                    <a:ext uri="{9D8B030D-6E8A-4147-A177-3AD203B41FA5}">
                      <a16:colId xmlns:a16="http://schemas.microsoft.com/office/drawing/2014/main" val="1278149924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74649134"/>
                    </a:ext>
                  </a:extLst>
                </a:gridCol>
                <a:gridCol w="1698171">
                  <a:extLst>
                    <a:ext uri="{9D8B030D-6E8A-4147-A177-3AD203B41FA5}">
                      <a16:colId xmlns:a16="http://schemas.microsoft.com/office/drawing/2014/main" val="1564856283"/>
                    </a:ext>
                  </a:extLst>
                </a:gridCol>
                <a:gridCol w="1698171">
                  <a:extLst>
                    <a:ext uri="{9D8B030D-6E8A-4147-A177-3AD203B41FA5}">
                      <a16:colId xmlns:a16="http://schemas.microsoft.com/office/drawing/2014/main" val="2999011375"/>
                    </a:ext>
                  </a:extLst>
                </a:gridCol>
                <a:gridCol w="1870108">
                  <a:extLst>
                    <a:ext uri="{9D8B030D-6E8A-4147-A177-3AD203B41FA5}">
                      <a16:colId xmlns:a16="http://schemas.microsoft.com/office/drawing/2014/main" val="3694491223"/>
                    </a:ext>
                  </a:extLst>
                </a:gridCol>
                <a:gridCol w="2242630">
                  <a:extLst>
                    <a:ext uri="{9D8B030D-6E8A-4147-A177-3AD203B41FA5}">
                      <a16:colId xmlns:a16="http://schemas.microsoft.com/office/drawing/2014/main" val="997270574"/>
                    </a:ext>
                  </a:extLst>
                </a:gridCol>
              </a:tblGrid>
              <a:tr h="2914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8DC63F"/>
                          </a:solidFill>
                        </a:rPr>
                        <a:t>Academic Success</a:t>
                      </a:r>
                    </a:p>
                    <a:p>
                      <a:pPr algn="ctr"/>
                      <a:r>
                        <a:rPr lang="en-US" sz="1000" i="1" dirty="0">
                          <a:solidFill>
                            <a:srgbClr val="8DC63F"/>
                          </a:solidFill>
                        </a:rPr>
                        <a:t>Committee: Classroom Engagement</a:t>
                      </a:r>
                    </a:p>
                    <a:p>
                      <a:pPr algn="ctr"/>
                      <a:r>
                        <a:rPr lang="en-US" sz="1000" b="1" i="1" u="sng" dirty="0">
                          <a:solidFill>
                            <a:srgbClr val="8DC63F"/>
                          </a:solidFill>
                        </a:rPr>
                        <a:t>Cameron, </a:t>
                      </a:r>
                      <a:r>
                        <a:rPr lang="en-US" sz="1000" b="0" i="1" dirty="0">
                          <a:solidFill>
                            <a:srgbClr val="8DC63F"/>
                          </a:solidFill>
                        </a:rPr>
                        <a:t>John, Rachel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662D91"/>
                          </a:solidFill>
                        </a:rPr>
                        <a:t>Strong Culture</a:t>
                      </a:r>
                    </a:p>
                    <a:p>
                      <a:pPr algn="ctr"/>
                      <a:r>
                        <a:rPr lang="en-US" sz="1000" i="1" dirty="0">
                          <a:solidFill>
                            <a:srgbClr val="662D91"/>
                          </a:solidFill>
                        </a:rPr>
                        <a:t>Committee: Student Support</a:t>
                      </a:r>
                    </a:p>
                    <a:p>
                      <a:pPr algn="ctr"/>
                      <a:r>
                        <a:rPr lang="en-US" sz="1000" i="1" u="sng" dirty="0">
                          <a:solidFill>
                            <a:srgbClr val="662D91"/>
                          </a:solidFill>
                        </a:rPr>
                        <a:t>Enzo</a:t>
                      </a:r>
                      <a:r>
                        <a:rPr lang="en-US" sz="1000" i="1" dirty="0">
                          <a:solidFill>
                            <a:srgbClr val="662D91"/>
                          </a:solidFill>
                        </a:rPr>
                        <a:t>, </a:t>
                      </a:r>
                      <a:r>
                        <a:rPr lang="en-US" sz="1000" b="0" i="1" dirty="0">
                          <a:solidFill>
                            <a:srgbClr val="662D91"/>
                          </a:solidFill>
                        </a:rPr>
                        <a:t>Kevin, Ethan, Trudy</a:t>
                      </a:r>
                      <a:endParaRPr lang="en-US" sz="1000" i="1" dirty="0">
                        <a:solidFill>
                          <a:srgbClr val="662D9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D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0202E"/>
                          </a:solidFill>
                        </a:rPr>
                        <a:t>Career Readiness</a:t>
                      </a:r>
                    </a:p>
                    <a:p>
                      <a:pPr algn="ctr"/>
                      <a:r>
                        <a:rPr lang="en-US" sz="1000" i="1" dirty="0">
                          <a:solidFill>
                            <a:srgbClr val="C0202E"/>
                          </a:solidFill>
                        </a:rPr>
                        <a:t>Committee: Professional Support</a:t>
                      </a:r>
                    </a:p>
                    <a:p>
                      <a:pPr algn="ctr"/>
                      <a:r>
                        <a:rPr lang="en-US" sz="1000" i="1" u="sng" dirty="0">
                          <a:solidFill>
                            <a:srgbClr val="C0202E"/>
                          </a:solidFill>
                        </a:rPr>
                        <a:t>Jeff, </a:t>
                      </a:r>
                      <a:r>
                        <a:rPr lang="en-US" sz="1000" b="0" i="1" u="none" dirty="0">
                          <a:solidFill>
                            <a:srgbClr val="C0202E"/>
                          </a:solidFill>
                        </a:rPr>
                        <a:t>Jocelyn, Tara, Cindy, Keith</a:t>
                      </a:r>
                      <a:endParaRPr lang="en-US" sz="1000" i="1" u="sng" dirty="0">
                        <a:solidFill>
                          <a:srgbClr val="C0202E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2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34772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u="none" dirty="0"/>
                        <a:t>   </a:t>
                      </a:r>
                      <a:r>
                        <a:rPr lang="en-US" sz="1200" u="sng" dirty="0"/>
                        <a:t>Activity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dirty="0"/>
                        <a:t>Outcome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DF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u="none" dirty="0"/>
                        <a:t>   </a:t>
                      </a:r>
                      <a:r>
                        <a:rPr lang="en-US" sz="1200" u="sng" dirty="0"/>
                        <a:t>Activity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DF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dirty="0"/>
                        <a:t>Outcome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DFF5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u="none" dirty="0"/>
                        <a:t>   </a:t>
                      </a:r>
                      <a:r>
                        <a:rPr lang="en-US" sz="1200" u="sng" dirty="0"/>
                        <a:t>Activity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2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dirty="0"/>
                        <a:t>Outcome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2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1112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latin typeface="Broadway" panose="04040905080B02020502" pitchFamily="82" charset="0"/>
                          <a:cs typeface="Aharoni" panose="020B0604020202020204" pitchFamily="2" charset="-79"/>
                        </a:rPr>
                        <a:t>9</a:t>
                      </a:r>
                      <a:r>
                        <a:rPr lang="en-US" baseline="30000" dirty="0">
                          <a:latin typeface="Broadway" panose="04040905080B02020502" pitchFamily="82" charset="0"/>
                          <a:cs typeface="Aharoni" panose="020B0604020202020204" pitchFamily="2" charset="-79"/>
                        </a:rPr>
                        <a:t>th</a:t>
                      </a:r>
                      <a:r>
                        <a:rPr lang="en-US" dirty="0">
                          <a:latin typeface="Broadway" panose="04040905080B02020502" pitchFamily="82" charset="0"/>
                          <a:cs typeface="Aharoni" panose="020B0604020202020204" pitchFamily="2" charset="-79"/>
                        </a:rPr>
                        <a:t> </a:t>
                      </a:r>
                    </a:p>
                    <a:p>
                      <a:r>
                        <a:rPr lang="en-US" sz="1400" i="1" dirty="0" err="1"/>
                        <a:t>I&amp;F</a:t>
                      </a:r>
                      <a:r>
                        <a:rPr lang="en-US" sz="1400" i="1" dirty="0"/>
                        <a:t> pathway awareness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5D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5D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9</a:t>
                      </a:r>
                      <a:r>
                        <a:rPr lang="en-US" sz="1200" baseline="30000" dirty="0"/>
                        <a:t>th</a:t>
                      </a:r>
                      <a:r>
                        <a:rPr lang="en-US" sz="1200" dirty="0"/>
                        <a:t> grade pathway sign up week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FF5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Increase exposure to I&amp;F and # students selecting pathway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FF5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Industry site tours 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RoadTrip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Nation &amp;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MyPath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E4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Exposure to insurance and finance job sites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087636"/>
                  </a:ext>
                </a:extLst>
              </a:tr>
              <a:tr h="1183060">
                <a:tc>
                  <a:txBody>
                    <a:bodyPr/>
                    <a:lstStyle/>
                    <a:p>
                      <a:r>
                        <a:rPr lang="en-US" dirty="0">
                          <a:latin typeface="Broadway" panose="04040905080B02020502" pitchFamily="82" charset="0"/>
                        </a:rPr>
                        <a:t>10</a:t>
                      </a:r>
                      <a:r>
                        <a:rPr lang="en-US" baseline="30000" dirty="0">
                          <a:latin typeface="Broadway" panose="04040905080B02020502" pitchFamily="82" charset="0"/>
                        </a:rPr>
                        <a:t>th</a:t>
                      </a:r>
                      <a:r>
                        <a:rPr lang="en-US" dirty="0">
                          <a:latin typeface="Broadway" panose="04040905080B02020502" pitchFamily="82" charset="0"/>
                        </a:rPr>
                        <a:t> </a:t>
                      </a:r>
                    </a:p>
                    <a:p>
                      <a:r>
                        <a:rPr lang="en-US" sz="1400" i="1" dirty="0"/>
                        <a:t>Internship awareness &amp; exploration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14350" indent="-11430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Teacher externships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5D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Teacher professional development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Introduction to industry experts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5DF"/>
                    </a:solidFill>
                  </a:tcPr>
                </a:tc>
                <a:tc>
                  <a:txBody>
                    <a:bodyPr/>
                    <a:lstStyle/>
                    <a:p>
                      <a:pPr marL="40005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FF5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Develop social skills, encourage academic achievement, and provide life-enriching experiences for students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FF5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Basic Microsoft training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Presentation Skill Development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Resume &amp; Interview support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Mock Interviews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JA Job Shadows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PELabs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E4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Obtain understanding of workplace cultures and basic skills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Develop professional skills and experience in I&amp;F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All Students will start resumes.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Students will receive feedback/rubric following interviews.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X% of students will job shadow and present to students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797365"/>
                  </a:ext>
                </a:extLst>
              </a:tr>
              <a:tr h="462937">
                <a:tc>
                  <a:txBody>
                    <a:bodyPr/>
                    <a:lstStyle/>
                    <a:p>
                      <a:r>
                        <a:rPr lang="en-US" dirty="0">
                          <a:latin typeface="Broadway" panose="04040905080B02020502" pitchFamily="82" charset="0"/>
                        </a:rPr>
                        <a:t>11</a:t>
                      </a:r>
                      <a:r>
                        <a:rPr lang="en-US" baseline="30000" dirty="0">
                          <a:latin typeface="Broadway" panose="04040905080B02020502" pitchFamily="82" charset="0"/>
                        </a:rPr>
                        <a:t>th</a:t>
                      </a:r>
                      <a:r>
                        <a:rPr lang="en-US" dirty="0">
                          <a:latin typeface="Broadway" panose="04040905080B02020502" pitchFamily="82" charset="0"/>
                        </a:rPr>
                        <a:t> </a:t>
                      </a:r>
                    </a:p>
                    <a:p>
                      <a:r>
                        <a:rPr lang="en-US" sz="1400" i="1" dirty="0"/>
                        <a:t>Internships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14350" lvl="1" indent="-11430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ID additional certs.</a:t>
                      </a:r>
                    </a:p>
                    <a:p>
                      <a:pPr marL="514350" lvl="1" indent="-11430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Case competition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5D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Skill development &amp; resume booster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Team work &amp; public speaking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5DF"/>
                    </a:solidFill>
                  </a:tcPr>
                </a:tc>
                <a:tc>
                  <a:txBody>
                    <a:bodyPr/>
                    <a:lstStyle/>
                    <a:p>
                      <a:pPr marL="514350" marR="0" lvl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Provide business attire</a:t>
                      </a:r>
                    </a:p>
                    <a:p>
                      <a:pPr marL="400050" lvl="0" indent="-11430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FF5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+ Mentor review resume, student profile, and college essays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FF5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Future Ready Lab (incl. Info. Mtg)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Mock Interviews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Traditional Internships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E4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Obtain work experience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914131"/>
                  </a:ext>
                </a:extLst>
              </a:tr>
              <a:tr h="550773">
                <a:tc>
                  <a:txBody>
                    <a:bodyPr/>
                    <a:lstStyle/>
                    <a:p>
                      <a:r>
                        <a:rPr lang="en-US" dirty="0">
                          <a:latin typeface="Broadway" panose="04040905080B02020502" pitchFamily="82" charset="0"/>
                        </a:rPr>
                        <a:t>12</a:t>
                      </a:r>
                      <a:r>
                        <a:rPr lang="en-US" baseline="30000" dirty="0">
                          <a:latin typeface="Broadway" panose="04040905080B02020502" pitchFamily="82" charset="0"/>
                        </a:rPr>
                        <a:t>th</a:t>
                      </a:r>
                      <a:r>
                        <a:rPr lang="en-US" dirty="0">
                          <a:latin typeface="Broadway" panose="04040905080B02020502" pitchFamily="82" charset="0"/>
                        </a:rPr>
                        <a:t> </a:t>
                      </a:r>
                    </a:p>
                    <a:p>
                      <a:r>
                        <a:rPr lang="en-US" sz="1200" i="1" dirty="0"/>
                        <a:t>Post grad. preparedness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14350" lvl="1" indent="-11430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Capstone support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5D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Capstone aligned with industry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5DF"/>
                    </a:solidFill>
                  </a:tcPr>
                </a:tc>
                <a:tc>
                  <a:txBody>
                    <a:bodyPr/>
                    <a:lstStyle/>
                    <a:p>
                      <a:pPr marL="514350" lvl="0" indent="-11430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Provide business attire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FF5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+ Mentor help with interview prep.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FF5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Traditional Internships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Future Ready Lab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E4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Prepare for job or college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Obtain work experience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597538"/>
                  </a:ext>
                </a:extLst>
              </a:tr>
              <a:tr h="277615">
                <a:tc>
                  <a:txBody>
                    <a:bodyPr/>
                    <a:lstStyle/>
                    <a:p>
                      <a:r>
                        <a:rPr lang="en-US" b="1" dirty="0">
                          <a:sym typeface="Wingdings" panose="05000000000000000000" pitchFamily="2" charset="2"/>
                        </a:rPr>
                        <a:t></a:t>
                      </a:r>
                      <a:r>
                        <a:rPr lang="en-US" b="1" dirty="0"/>
                        <a:t>Goals</a:t>
                      </a:r>
                      <a:r>
                        <a:rPr lang="en-US" b="1" dirty="0">
                          <a:sym typeface="Wingdings" panose="05000000000000000000" pitchFamily="2" charset="2"/>
                        </a:rPr>
                        <a:t>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chemeClr val="tx1"/>
                          </a:solidFill>
                        </a:rPr>
                        <a:t>Graduate with </a:t>
                      </a:r>
                      <a:r>
                        <a:rPr lang="en-US" sz="1300" b="1" dirty="0" err="1">
                          <a:solidFill>
                            <a:schemeClr val="tx1"/>
                          </a:solidFill>
                        </a:rPr>
                        <a:t>NAF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</a:rPr>
                        <a:t> Accreditation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5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5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chemeClr val="tx1"/>
                          </a:solidFill>
                        </a:rPr>
                        <a:t>Cultivate a network of I&amp;F professionals to support student growth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FF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chemeClr val="tx1"/>
                          </a:solidFill>
                        </a:rPr>
                        <a:t>College or Workforce Readiness for </a:t>
                      </a:r>
                      <a:r>
                        <a:rPr lang="en-US" sz="1300" b="1" dirty="0" err="1">
                          <a:solidFill>
                            <a:schemeClr val="tx1"/>
                          </a:solidFill>
                        </a:rPr>
                        <a:t>I&amp;F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</a:rPr>
                        <a:t> Career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2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726144"/>
                  </a:ext>
                </a:extLst>
              </a:tr>
            </a:tbl>
          </a:graphicData>
        </a:graphic>
      </p:graphicFrame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91AEBD36-B1C7-495A-878D-0B46128D0AAE}"/>
              </a:ext>
            </a:extLst>
          </p:cNvPr>
          <p:cNvSpPr/>
          <p:nvPr/>
        </p:nvSpPr>
        <p:spPr>
          <a:xfrm rot="10800000">
            <a:off x="4351150" y="723514"/>
            <a:ext cx="566670" cy="89255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7F7E3B3E-B59C-4D51-AC0D-5EA3D01D203A}"/>
              </a:ext>
            </a:extLst>
          </p:cNvPr>
          <p:cNvSpPr/>
          <p:nvPr/>
        </p:nvSpPr>
        <p:spPr>
          <a:xfrm rot="10800000">
            <a:off x="1052390" y="732960"/>
            <a:ext cx="717876" cy="89255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CA4237B9-9547-4278-8115-3FF11B7C3C5D}"/>
              </a:ext>
            </a:extLst>
          </p:cNvPr>
          <p:cNvSpPr/>
          <p:nvPr/>
        </p:nvSpPr>
        <p:spPr>
          <a:xfrm rot="10800000">
            <a:off x="7765822" y="723513"/>
            <a:ext cx="566670" cy="89255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A81B20-25F3-44D6-AC60-AD288288068B}"/>
              </a:ext>
            </a:extLst>
          </p:cNvPr>
          <p:cNvSpPr/>
          <p:nvPr/>
        </p:nvSpPr>
        <p:spPr>
          <a:xfrm rot="10800000">
            <a:off x="11862188" y="756051"/>
            <a:ext cx="566670" cy="89255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04AF482-F606-479A-9359-C9D6506B7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1" y="39307"/>
            <a:ext cx="1616099" cy="100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A7FEC8F-B3B6-418D-BACD-8769A5918708}"/>
              </a:ext>
            </a:extLst>
          </p:cNvPr>
          <p:cNvSpPr txBox="1"/>
          <p:nvPr/>
        </p:nvSpPr>
        <p:spPr>
          <a:xfrm rot="1506761">
            <a:off x="11114100" y="75591"/>
            <a:ext cx="11139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DRAFT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BCB2025-CDDF-4404-8008-7E99048C8842}"/>
              </a:ext>
            </a:extLst>
          </p:cNvPr>
          <p:cNvCxnSpPr>
            <a:cxnSpLocks/>
          </p:cNvCxnSpPr>
          <p:nvPr/>
        </p:nvCxnSpPr>
        <p:spPr>
          <a:xfrm flipV="1">
            <a:off x="1411328" y="2829673"/>
            <a:ext cx="0" cy="2951622"/>
          </a:xfrm>
          <a:prstGeom prst="straightConnector1">
            <a:avLst/>
          </a:prstGeom>
          <a:ln>
            <a:solidFill>
              <a:srgbClr val="8DC63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0C00817-A85D-4957-9026-9121E04E4987}"/>
              </a:ext>
            </a:extLst>
          </p:cNvPr>
          <p:cNvCxnSpPr>
            <a:cxnSpLocks/>
          </p:cNvCxnSpPr>
          <p:nvPr/>
        </p:nvCxnSpPr>
        <p:spPr>
          <a:xfrm flipV="1">
            <a:off x="1603060" y="2829673"/>
            <a:ext cx="0" cy="2951622"/>
          </a:xfrm>
          <a:prstGeom prst="straightConnector1">
            <a:avLst/>
          </a:prstGeom>
          <a:ln>
            <a:solidFill>
              <a:srgbClr val="8DC63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0B42B4D-FDCF-455A-A113-0206704FD72C}"/>
              </a:ext>
            </a:extLst>
          </p:cNvPr>
          <p:cNvSpPr txBox="1"/>
          <p:nvPr/>
        </p:nvSpPr>
        <p:spPr>
          <a:xfrm rot="16200000">
            <a:off x="297278" y="4013744"/>
            <a:ext cx="2203268" cy="276999"/>
          </a:xfrm>
          <a:prstGeom prst="rect">
            <a:avLst/>
          </a:prstGeom>
          <a:solidFill>
            <a:srgbClr val="ECF5D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Industry Speakers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(curriculum specific)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F19F2E8-2B82-47C1-91AB-473A1C0DB342}"/>
              </a:ext>
            </a:extLst>
          </p:cNvPr>
          <p:cNvCxnSpPr>
            <a:cxnSpLocks/>
          </p:cNvCxnSpPr>
          <p:nvPr/>
        </p:nvCxnSpPr>
        <p:spPr>
          <a:xfrm flipV="1">
            <a:off x="4786111" y="2745813"/>
            <a:ext cx="0" cy="3031669"/>
          </a:xfrm>
          <a:prstGeom prst="straightConnector1">
            <a:avLst/>
          </a:prstGeom>
          <a:ln>
            <a:solidFill>
              <a:srgbClr val="662D9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DC6D04E-A8BE-4B05-8D9C-6BE2E66C4AE3}"/>
              </a:ext>
            </a:extLst>
          </p:cNvPr>
          <p:cNvCxnSpPr>
            <a:cxnSpLocks/>
          </p:cNvCxnSpPr>
          <p:nvPr/>
        </p:nvCxnSpPr>
        <p:spPr>
          <a:xfrm flipV="1">
            <a:off x="4949941" y="2745813"/>
            <a:ext cx="0" cy="3046909"/>
          </a:xfrm>
          <a:prstGeom prst="straightConnector1">
            <a:avLst/>
          </a:prstGeom>
          <a:ln>
            <a:solidFill>
              <a:srgbClr val="662D9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A236975-8EE0-4B5A-9744-FEF883DE1C30}"/>
              </a:ext>
            </a:extLst>
          </p:cNvPr>
          <p:cNvSpPr txBox="1"/>
          <p:nvPr/>
        </p:nvSpPr>
        <p:spPr>
          <a:xfrm rot="16200000">
            <a:off x="4200552" y="3997883"/>
            <a:ext cx="1360170" cy="461665"/>
          </a:xfrm>
          <a:prstGeom prst="rect">
            <a:avLst/>
          </a:prstGeom>
          <a:solidFill>
            <a:srgbClr val="ECDFF5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Mentorships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I&amp;F branded items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AFFB6B7-65EC-43EE-8A91-79B76ACC3FE1}"/>
              </a:ext>
            </a:extLst>
          </p:cNvPr>
          <p:cNvSpPr txBox="1"/>
          <p:nvPr/>
        </p:nvSpPr>
        <p:spPr>
          <a:xfrm rot="16200000">
            <a:off x="928110" y="3979166"/>
            <a:ext cx="1360170" cy="276999"/>
          </a:xfrm>
          <a:prstGeom prst="rect">
            <a:avLst/>
          </a:prstGeom>
          <a:solidFill>
            <a:srgbClr val="ECF5D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NAF Compliant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F3EFFA7-907D-4E31-9D77-B3B5BEC89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78851" y="6433493"/>
            <a:ext cx="56667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117829-831B-4DC2-86A7-028E5FD95E5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538083-71F7-4659-B7C1-C2904AED0E50}"/>
              </a:ext>
            </a:extLst>
          </p:cNvPr>
          <p:cNvSpPr/>
          <p:nvPr/>
        </p:nvSpPr>
        <p:spPr>
          <a:xfrm>
            <a:off x="1052389" y="1212597"/>
            <a:ext cx="358938" cy="436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4DC63C-1D82-402F-97E5-B372D5A5BBDC}"/>
              </a:ext>
            </a:extLst>
          </p:cNvPr>
          <p:cNvSpPr txBox="1"/>
          <p:nvPr/>
        </p:nvSpPr>
        <p:spPr>
          <a:xfrm>
            <a:off x="18673" y="6544783"/>
            <a:ext cx="5509157" cy="2923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+New Member/Partnership Recruitment: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Susan, Rachel, Jocelyn, Tara</a:t>
            </a:r>
          </a:p>
        </p:txBody>
      </p:sp>
    </p:spTree>
    <p:extLst>
      <p:ext uri="{BB962C8B-B14F-4D97-AF65-F5344CB8AC3E}">
        <p14:creationId xmlns:p14="http://schemas.microsoft.com/office/powerpoint/2010/main" val="17280432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361</Words>
  <Application>Microsoft Office PowerPoint</Application>
  <PresentationFormat>Widescreen</PresentationFormat>
  <Paragraphs>77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Broadway</vt:lpstr>
      <vt:lpstr>Calibri</vt:lpstr>
      <vt:lpstr>Calibri Light</vt:lpstr>
      <vt:lpstr>Roboto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Bader, Rachel S</dc:creator>
  <cp:lastModifiedBy>Stephanie Lapera</cp:lastModifiedBy>
  <cp:revision>39</cp:revision>
  <dcterms:created xsi:type="dcterms:W3CDTF">2021-09-03T16:50:14Z</dcterms:created>
  <dcterms:modified xsi:type="dcterms:W3CDTF">2022-11-18T17:21:24Z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abc95db-bf1e-478c-9a3c-6755bed6d9ce_Enabled">
    <vt:lpwstr>true</vt:lpwstr>
  </property>
  <property fmtid="{D5CDD505-2E9C-101B-9397-08002B2CF9AE}" pid="3" name="MSIP_Label_5abc95db-bf1e-478c-9a3c-6755bed6d9ce_SetDate">
    <vt:lpwstr>2021-11-17T00:23:55Z</vt:lpwstr>
  </property>
  <property fmtid="{D5CDD505-2E9C-101B-9397-08002B2CF9AE}" pid="4" name="MSIP_Label_5abc95db-bf1e-478c-9a3c-6755bed6d9ce_Method">
    <vt:lpwstr>Privileged</vt:lpwstr>
  </property>
  <property fmtid="{D5CDD505-2E9C-101B-9397-08002B2CF9AE}" pid="5" name="MSIP_Label_5abc95db-bf1e-478c-9a3c-6755bed6d9ce_Name">
    <vt:lpwstr>CC - Hide Footer</vt:lpwstr>
  </property>
  <property fmtid="{D5CDD505-2E9C-101B-9397-08002B2CF9AE}" pid="6" name="MSIP_Label_5abc95db-bf1e-478c-9a3c-6755bed6d9ce_SiteId">
    <vt:lpwstr>a311fc62-83f4-45f0-9502-1bb2247d4c8d</vt:lpwstr>
  </property>
  <property fmtid="{D5CDD505-2E9C-101B-9397-08002B2CF9AE}" pid="7" name="MSIP_Label_5abc95db-bf1e-478c-9a3c-6755bed6d9ce_ActionId">
    <vt:lpwstr>dd67ec17-6ef7-465d-94fc-f2effc5f60ab</vt:lpwstr>
  </property>
  <property fmtid="{D5CDD505-2E9C-101B-9397-08002B2CF9AE}" pid="8" name="MSIP_Label_5abc95db-bf1e-478c-9a3c-6755bed6d9ce_ContentBits">
    <vt:lpwstr>0</vt:lpwstr>
  </property>
  <property fmtid="{D5CDD505-2E9C-101B-9397-08002B2CF9AE}" pid="9" name="Keywords">
    <vt:lpwstr>#C0nf1d3nti@l# #H1d3-F00t3r#</vt:lpwstr>
  </property>
  <property fmtid="{D5CDD505-2E9C-101B-9397-08002B2CF9AE}" pid="10" name="x-dataclassification">
    <vt:lpwstr>#C0nf1d3nti@l#</vt:lpwstr>
  </property>
</Properties>
</file>