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4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Lst>
  <p:sldSz cx="9144000" cy="5143500" type="screen16x9"/>
  <p:notesSz cx="6858000" cy="9144000"/>
  <p:embeddedFontLst>
    <p:embeddedFont>
      <p:font typeface="Calibri" panose="020F0502020204030204" pitchFamily="34" charset="0"/>
      <p:regular r:id="rId50"/>
      <p:bold r:id="rId51"/>
      <p:italic r:id="rId52"/>
      <p:boldItalic r:id="rId53"/>
    </p:embeddedFont>
    <p:embeddedFont>
      <p:font typeface="Open Sans" panose="020B0604020202020204" charset="0"/>
      <p:regular r:id="rId54"/>
      <p:bold r:id="rId55"/>
      <p:italic r:id="rId56"/>
      <p:boldItalic r:id="rId5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40F4E7-5E64-4F67-94F9-7AFA6A34E3E1}" v="2" dt="2020-12-01T13:31:30.311"/>
  </p1510:revLst>
</p1510:revInfo>
</file>

<file path=ppt/tableStyles.xml><?xml version="1.0" encoding="utf-8"?>
<a:tblStyleLst xmlns:a="http://schemas.openxmlformats.org/drawingml/2006/main" def="{D86BBD36-B2DE-4591-A38E-1D8037C7ED57}">
  <a:tblStyle styleId="{D86BBD36-B2DE-4591-A38E-1D8037C7ED5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AD4754A-9B01-427A-BD1E-C5517B7A751E}"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4" d="100"/>
          <a:sy n="114" d="100"/>
        </p:scale>
        <p:origin x="71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font" Target="fonts/font1.fntdata"/><Relationship Id="rId55" Type="http://schemas.openxmlformats.org/officeDocument/2006/relationships/font" Target="fonts/font6.fntdata"/><Relationship Id="rId63"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font" Target="fonts/font5.fntdata"/><Relationship Id="rId6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4.fntdata"/><Relationship Id="rId58"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 Id="rId57" Type="http://schemas.openxmlformats.org/officeDocument/2006/relationships/font" Target="fonts/font8.fntdata"/><Relationship Id="rId61"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3.fntdata"/><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7.fntdata"/><Relationship Id="rId8" Type="http://schemas.openxmlformats.org/officeDocument/2006/relationships/slide" Target="slides/slide4.xml"/><Relationship Id="rId51" Type="http://schemas.openxmlformats.org/officeDocument/2006/relationships/font" Target="fonts/font2.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ren Igho" userId="7ebbedb1-f11f-41a1-9326-ee17ba18452c" providerId="ADAL" clId="{8240F4E7-5E64-4F67-94F9-7AFA6A34E3E1}"/>
    <pc:docChg chg="addSld delSld modSld">
      <pc:chgData name="Karen Igho" userId="7ebbedb1-f11f-41a1-9326-ee17ba18452c" providerId="ADAL" clId="{8240F4E7-5E64-4F67-94F9-7AFA6A34E3E1}" dt="2020-12-01T13:31:30.279" v="2"/>
      <pc:docMkLst>
        <pc:docMk/>
      </pc:docMkLst>
      <pc:sldChg chg="modSp mod">
        <pc:chgData name="Karen Igho" userId="7ebbedb1-f11f-41a1-9326-ee17ba18452c" providerId="ADAL" clId="{8240F4E7-5E64-4F67-94F9-7AFA6A34E3E1}" dt="2020-12-01T13:27:16.631" v="0" actId="1036"/>
        <pc:sldMkLst>
          <pc:docMk/>
          <pc:sldMk cId="0" sldId="267"/>
        </pc:sldMkLst>
        <pc:spChg chg="mod">
          <ac:chgData name="Karen Igho" userId="7ebbedb1-f11f-41a1-9326-ee17ba18452c" providerId="ADAL" clId="{8240F4E7-5E64-4F67-94F9-7AFA6A34E3E1}" dt="2020-12-01T13:27:16.631" v="0" actId="1036"/>
          <ac:spMkLst>
            <pc:docMk/>
            <pc:sldMk cId="0" sldId="267"/>
            <ac:spMk id="141" creationId="{00000000-0000-0000-0000-000000000000}"/>
          </ac:spMkLst>
        </pc:spChg>
        <pc:spChg chg="mod">
          <ac:chgData name="Karen Igho" userId="7ebbedb1-f11f-41a1-9326-ee17ba18452c" providerId="ADAL" clId="{8240F4E7-5E64-4F67-94F9-7AFA6A34E3E1}" dt="2020-12-01T13:27:16.631" v="0" actId="1036"/>
          <ac:spMkLst>
            <pc:docMk/>
            <pc:sldMk cId="0" sldId="267"/>
            <ac:spMk id="142" creationId="{00000000-0000-0000-0000-000000000000}"/>
          </ac:spMkLst>
        </pc:spChg>
        <pc:spChg chg="mod">
          <ac:chgData name="Karen Igho" userId="7ebbedb1-f11f-41a1-9326-ee17ba18452c" providerId="ADAL" clId="{8240F4E7-5E64-4F67-94F9-7AFA6A34E3E1}" dt="2020-12-01T13:27:16.631" v="0" actId="1036"/>
          <ac:spMkLst>
            <pc:docMk/>
            <pc:sldMk cId="0" sldId="267"/>
            <ac:spMk id="143" creationId="{00000000-0000-0000-0000-000000000000}"/>
          </ac:spMkLst>
        </pc:spChg>
        <pc:spChg chg="mod">
          <ac:chgData name="Karen Igho" userId="7ebbedb1-f11f-41a1-9326-ee17ba18452c" providerId="ADAL" clId="{8240F4E7-5E64-4F67-94F9-7AFA6A34E3E1}" dt="2020-12-01T13:27:16.631" v="0" actId="1036"/>
          <ac:spMkLst>
            <pc:docMk/>
            <pc:sldMk cId="0" sldId="267"/>
            <ac:spMk id="146" creationId="{00000000-0000-0000-0000-000000000000}"/>
          </ac:spMkLst>
        </pc:spChg>
        <pc:spChg chg="mod">
          <ac:chgData name="Karen Igho" userId="7ebbedb1-f11f-41a1-9326-ee17ba18452c" providerId="ADAL" clId="{8240F4E7-5E64-4F67-94F9-7AFA6A34E3E1}" dt="2020-12-01T13:27:16.631" v="0" actId="1036"/>
          <ac:spMkLst>
            <pc:docMk/>
            <pc:sldMk cId="0" sldId="267"/>
            <ac:spMk id="147" creationId="{00000000-0000-0000-0000-000000000000}"/>
          </ac:spMkLst>
        </pc:spChg>
        <pc:spChg chg="mod">
          <ac:chgData name="Karen Igho" userId="7ebbedb1-f11f-41a1-9326-ee17ba18452c" providerId="ADAL" clId="{8240F4E7-5E64-4F67-94F9-7AFA6A34E3E1}" dt="2020-12-01T13:27:16.631" v="0" actId="1036"/>
          <ac:spMkLst>
            <pc:docMk/>
            <pc:sldMk cId="0" sldId="267"/>
            <ac:spMk id="148" creationId="{00000000-0000-0000-0000-000000000000}"/>
          </ac:spMkLst>
        </pc:spChg>
        <pc:picChg chg="mod">
          <ac:chgData name="Karen Igho" userId="7ebbedb1-f11f-41a1-9326-ee17ba18452c" providerId="ADAL" clId="{8240F4E7-5E64-4F67-94F9-7AFA6A34E3E1}" dt="2020-12-01T13:27:16.631" v="0" actId="1036"/>
          <ac:picMkLst>
            <pc:docMk/>
            <pc:sldMk cId="0" sldId="267"/>
            <ac:picMk id="144" creationId="{00000000-0000-0000-0000-000000000000}"/>
          </ac:picMkLst>
        </pc:picChg>
        <pc:picChg chg="mod">
          <ac:chgData name="Karen Igho" userId="7ebbedb1-f11f-41a1-9326-ee17ba18452c" providerId="ADAL" clId="{8240F4E7-5E64-4F67-94F9-7AFA6A34E3E1}" dt="2020-12-01T13:27:16.631" v="0" actId="1036"/>
          <ac:picMkLst>
            <pc:docMk/>
            <pc:sldMk cId="0" sldId="267"/>
            <ac:picMk id="145" creationId="{00000000-0000-0000-0000-000000000000}"/>
          </ac:picMkLst>
        </pc:picChg>
      </pc:sldChg>
      <pc:sldChg chg="add del">
        <pc:chgData name="Karen Igho" userId="7ebbedb1-f11f-41a1-9326-ee17ba18452c" providerId="ADAL" clId="{8240F4E7-5E64-4F67-94F9-7AFA6A34E3E1}" dt="2020-12-01T13:31:30.279" v="2"/>
        <pc:sldMkLst>
          <pc:docMk/>
          <pc:sldMk cId="1670237559" sldId="30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citizensadvice.org.uk/consumer/energy/energy-supply/get-a-better-energy-deal/compare-gas-and-electricity-prices/" TargetMode="External"/><Relationship Id="rId2" Type="http://schemas.openxmlformats.org/officeDocument/2006/relationships/slide" Target="../slides/slide23.xml"/><Relationship Id="rId1" Type="http://schemas.openxmlformats.org/officeDocument/2006/relationships/notesMaster" Target="../notesMasters/notesMaster1.xml"/><Relationship Id="rId5" Type="http://schemas.openxmlformats.org/officeDocument/2006/relationships/hyperlink" Target="https://www.citizensadvice.org.uk/consumer/energy/energy-supply/problems-with-your-energy-bill/understand-your-energy-bill/" TargetMode="External"/><Relationship Id="rId4" Type="http://schemas.openxmlformats.org/officeDocument/2006/relationships/hyperlink" Target="https://www.citizensadvice.org.uk/about-us/how-citizens-advice-works/citizens-advice-consumer-work/supplier-performance/energy-supplier-performance/compare-domestic-energy-suppliers-customer-service/"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a388c70804_1_1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a388c70804_1_1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a285dccd3f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a285dccd3f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a285dccd3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a285dccd3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a285dccd3f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a285dccd3f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a285dccd3f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a285dccd3f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a285dccd3f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a285dccd3f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a285dccd3f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a285dccd3f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a9e907ddd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a9e907ddd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a9e907ddd9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a9e907ddd9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a9e907ddd9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a9e907ddd9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a388c70804_1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a388c70804_1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a9e907ddd9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a9e907ddd9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a9e907ddd9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a9e907ddd9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a9e907ddd9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a9e907ddd9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a9e907ddd9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a9e907ddd9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1200" b="1">
                <a:solidFill>
                  <a:schemeClr val="dk1"/>
                </a:solidFill>
                <a:latin typeface="Calibri"/>
                <a:ea typeface="Calibri"/>
                <a:cs typeface="Calibri"/>
                <a:sym typeface="Calibri"/>
              </a:rPr>
              <a:t>Facilitator notes</a:t>
            </a:r>
            <a:endParaRPr sz="1200" b="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00" b="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Show where users can find the </a:t>
            </a:r>
            <a:r>
              <a:rPr lang="en-GB" sz="1200" u="sng">
                <a:solidFill>
                  <a:srgbClr val="1155CC"/>
                </a:solidFill>
                <a:latin typeface="Calibri"/>
                <a:ea typeface="Calibri"/>
                <a:cs typeface="Calibri"/>
                <a:sym typeface="Calibri"/>
                <a:hlinkClick r:id="rId3">
                  <a:extLst>
                    <a:ext uri="{A12FA001-AC4F-418D-AE19-62706E023703}">
                      <ahyp:hlinkClr xmlns:ahyp="http://schemas.microsoft.com/office/drawing/2018/hyperlinkcolor" xmlns="" val="tx"/>
                    </a:ext>
                  </a:extLst>
                </a:hlinkClick>
              </a:rPr>
              <a:t>Citizens Advice price comparison tool</a:t>
            </a:r>
            <a:r>
              <a:rPr lang="en-GB" sz="1200">
                <a:solidFill>
                  <a:schemeClr val="dk1"/>
                </a:solidFill>
                <a:latin typeface="Calibri"/>
                <a:ea typeface="Calibri"/>
                <a:cs typeface="Calibri"/>
                <a:sym typeface="Calibri"/>
              </a:rPr>
              <a:t> and demonstrate how it can be used to compare energy tariffs. Encourage users to also look at the Citizens Advice </a:t>
            </a:r>
            <a:r>
              <a:rPr lang="en-GB" sz="1200" u="sng">
                <a:solidFill>
                  <a:srgbClr val="1155CC"/>
                </a:solidFill>
                <a:latin typeface="Calibri"/>
                <a:ea typeface="Calibri"/>
                <a:cs typeface="Calibri"/>
                <a:sym typeface="Calibri"/>
                <a:hlinkClick r:id="rId4">
                  <a:extLst>
                    <a:ext uri="{A12FA001-AC4F-418D-AE19-62706E023703}">
                      <ahyp:hlinkClr xmlns:ahyp="http://schemas.microsoft.com/office/drawing/2018/hyperlinkcolor" xmlns="" val="tx"/>
                    </a:ext>
                  </a:extLst>
                </a:hlinkClick>
              </a:rPr>
              <a:t>star rating system</a:t>
            </a:r>
            <a:r>
              <a:rPr lang="en-GB" sz="1200">
                <a:solidFill>
                  <a:schemeClr val="dk1"/>
                </a:solidFill>
                <a:latin typeface="Calibri"/>
                <a:ea typeface="Calibri"/>
                <a:cs typeface="Calibri"/>
                <a:sym typeface="Calibri"/>
              </a:rPr>
              <a:t> which compares suppliers’ performance on such issues as customer service and treatment of vulnerable consumers.</a:t>
            </a: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Explain that they will need the information detailed on the slide to use the tool. Note, the tool can be used without knowing how much energy you have used in the past year - but providing this information will give a more accurate quote.</a:t>
            </a: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You could also demonstrate how the Citizens Advice </a:t>
            </a:r>
            <a:r>
              <a:rPr lang="en-GB" sz="1200" u="sng">
                <a:solidFill>
                  <a:srgbClr val="1155CC"/>
                </a:solidFill>
                <a:latin typeface="Calibri"/>
                <a:ea typeface="Calibri"/>
                <a:cs typeface="Calibri"/>
                <a:sym typeface="Calibri"/>
                <a:hlinkClick r:id="rId5">
                  <a:extLst>
                    <a:ext uri="{A12FA001-AC4F-418D-AE19-62706E023703}">
                      <ahyp:hlinkClr xmlns:ahyp="http://schemas.microsoft.com/office/drawing/2018/hyperlinkcolor" xmlns="" val="tx"/>
                    </a:ext>
                  </a:extLst>
                </a:hlinkClick>
              </a:rPr>
              <a:t>understanding your energy bill tool</a:t>
            </a:r>
            <a:r>
              <a:rPr lang="en-GB" sz="1200">
                <a:solidFill>
                  <a:schemeClr val="dk1"/>
                </a:solidFill>
                <a:latin typeface="Calibri"/>
                <a:ea typeface="Calibri"/>
                <a:cs typeface="Calibri"/>
                <a:sym typeface="Calibri"/>
              </a:rPr>
              <a:t> can be used to find this information.</a:t>
            </a:r>
            <a:endParaRPr sz="1200" b="1">
              <a:solidFill>
                <a:schemeClr val="dk1"/>
              </a:solidFill>
              <a:latin typeface="Calibri"/>
              <a:ea typeface="Calibri"/>
              <a:cs typeface="Calibri"/>
              <a:sym typeface="Calibri"/>
            </a:endParaRPr>
          </a:p>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a9e907ddd9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a9e907ddd9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1200" b="1">
                <a:solidFill>
                  <a:schemeClr val="dk1"/>
                </a:solidFill>
                <a:latin typeface="Calibri"/>
                <a:ea typeface="Calibri"/>
                <a:cs typeface="Calibri"/>
                <a:sym typeface="Calibri"/>
              </a:rPr>
              <a:t>Facilitator notes</a:t>
            </a:r>
            <a:endParaRPr sz="1200" b="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Explain that if you have a prepayment meter you’ll usually be restricted to ‘prepayment tariffs’. There are fewer of these to choose from and will be more expensive than direct debit tariffs.</a:t>
            </a: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Explain that if you have a contract with a current supplier for a set period of time you may have to pay an ‘exit fee’ if you wish to leave the contract early. This can usually be found on an energy bill and the Citizens Advice ‘Understanding your energy bill’ tool can help you find this information.</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a9e907ddd9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a9e907ddd9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1200" b="1">
                <a:solidFill>
                  <a:schemeClr val="dk1"/>
                </a:solidFill>
                <a:latin typeface="Calibri"/>
                <a:ea typeface="Calibri"/>
                <a:cs typeface="Calibri"/>
                <a:sym typeface="Calibri"/>
              </a:rPr>
              <a:t>Facilitator notes</a:t>
            </a:r>
            <a:endParaRPr sz="1200" b="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Your new supplier will read the meter, or ask you to take a reading, around the time of changing supplier.</a:t>
            </a: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Your old supplier will use this reading to work out your final bill and the new supplier will use it to start the new account.</a:t>
            </a: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You should keep a note of the reading in case of any future dispute.</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b="1">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a9e907ddd9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a9e907ddd9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1200" b="1">
                <a:solidFill>
                  <a:schemeClr val="dk1"/>
                </a:solidFill>
                <a:latin typeface="Calibri"/>
                <a:ea typeface="Calibri"/>
                <a:cs typeface="Calibri"/>
                <a:sym typeface="Calibri"/>
              </a:rPr>
              <a:t>Facilitator notes</a:t>
            </a:r>
            <a:endParaRPr sz="1200" b="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00" b="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If you are in debt to your current supplier it is possible that they can stop you from switching until you have paid off your debt.</a:t>
            </a: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If you have a prepayment meter you can change supplier if you owe less than £500 for each fuel (gas and electricity). Your debt will transfer with you but you may benefit from a lower price which could help you pay it off faster.</a:t>
            </a: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If you don’t have a prepayment meter and have an outstanding debt your supplier has the right to prevent you leaving. They can’t stop you leaving if it is their fault you are in debt, for example, if they billed you incorrectly.</a:t>
            </a:r>
            <a:endParaRPr sz="1200" b="1">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b="1">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a9e907ddd9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a9e907ddd9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200" b="1">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a9e907ddd9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a9e907ddd9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1200" b="1">
                <a:solidFill>
                  <a:schemeClr val="dk1"/>
                </a:solidFill>
                <a:latin typeface="Calibri"/>
                <a:ea typeface="Calibri"/>
                <a:cs typeface="Calibri"/>
                <a:sym typeface="Calibri"/>
              </a:rPr>
              <a:t>Facilitator notes</a:t>
            </a:r>
            <a:endParaRPr sz="1200" b="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Key points to cover:</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Some electricity suppliers offer a discount of £140 off your energy bill if you are eligible.</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The money is not paid to you - it is a one-off discount on your electricity bill between September and March.</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You may be able to get the discount on your gas bill instead if your supplier provides you with both gas and electricity. Contact your supplier to find out.</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You can still get the discount if you have a pre-pay or pay as you go meter. If you’re eligible your supplier can tell you how you’ll get the discount, for example as a voucher you can use to top up your meter.</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If you currently get the discount and are thinking of switching supplier, check that the new supplier offers the discount. If it does not, you may find the offer is not such a good deal.</a:t>
            </a: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b="1">
              <a:solidFill>
                <a:srgbClr val="57486B"/>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a9e907ddd9_0_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a9e907ddd9_0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200" b="1">
              <a:solidFill>
                <a:srgbClr val="57486B"/>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a388c70804_1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a388c70804_1_1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a9e907ddd9_0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a9e907ddd9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70000"/>
              </a:lnSpc>
              <a:spcBef>
                <a:spcPts val="0"/>
              </a:spcBef>
              <a:spcAft>
                <a:spcPts val="0"/>
              </a:spcAft>
              <a:buNone/>
            </a:pPr>
            <a:r>
              <a:rPr lang="en-GB" sz="1200" b="1">
                <a:solidFill>
                  <a:schemeClr val="dk1"/>
                </a:solidFill>
                <a:highlight>
                  <a:schemeClr val="lt1"/>
                </a:highlight>
                <a:latin typeface="Calibri"/>
                <a:ea typeface="Calibri"/>
                <a:cs typeface="Calibri"/>
                <a:sym typeface="Calibri"/>
              </a:rPr>
              <a:t>Facilitator notes</a:t>
            </a:r>
            <a:endParaRPr sz="1200" b="1">
              <a:solidFill>
                <a:schemeClr val="dk1"/>
              </a:solidFill>
              <a:highlight>
                <a:schemeClr val="lt1"/>
              </a:highlight>
              <a:latin typeface="Calibri"/>
              <a:ea typeface="Calibri"/>
              <a:cs typeface="Calibri"/>
              <a:sym typeface="Calibri"/>
            </a:endParaRPr>
          </a:p>
          <a:p>
            <a:pPr marL="0" lvl="0" indent="0" algn="l" rtl="0">
              <a:lnSpc>
                <a:spcPct val="115000"/>
              </a:lnSpc>
              <a:spcBef>
                <a:spcPts val="1200"/>
              </a:spcBef>
              <a:spcAft>
                <a:spcPts val="0"/>
              </a:spcAft>
              <a:buNone/>
            </a:pPr>
            <a:r>
              <a:rPr lang="en-GB" sz="1200">
                <a:solidFill>
                  <a:schemeClr val="dk1"/>
                </a:solidFill>
                <a:latin typeface="Calibri"/>
                <a:ea typeface="Calibri"/>
                <a:cs typeface="Calibri"/>
                <a:sym typeface="Calibri"/>
              </a:rPr>
              <a:t>Explain that each energy network offers different support and that you should call your energy network before you apply to join the Priority Services Register to check exactly which services you could get.</a:t>
            </a: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r>
              <a:rPr lang="en-GB" sz="1200">
                <a:solidFill>
                  <a:schemeClr val="dk1"/>
                </a:solidFill>
                <a:latin typeface="Calibri"/>
                <a:ea typeface="Calibri"/>
                <a:cs typeface="Calibri"/>
                <a:sym typeface="Calibri"/>
              </a:rPr>
              <a:t>Example services include:</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Improved access to your meter</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Password protection scheme - to help you confirm staff are genuine when they visit your home</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Bill nominee scheme - arranging for bills to be sent to the address of a friend, relative or carer</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Advance notice and support during power cuts and interruptions</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Services for customers with impaired hearing or vision</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Free gas appliance safety check</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b="1">
              <a:solidFill>
                <a:srgbClr val="57486B"/>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a9e907ddd9_0_1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a9e907ddd9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70000"/>
              </a:lnSpc>
              <a:spcBef>
                <a:spcPts val="0"/>
              </a:spcBef>
              <a:spcAft>
                <a:spcPts val="0"/>
              </a:spcAft>
              <a:buClr>
                <a:schemeClr val="dk1"/>
              </a:buClr>
              <a:buSzPts val="1100"/>
              <a:buFont typeface="Arial"/>
              <a:buNone/>
            </a:pPr>
            <a:r>
              <a:rPr lang="en-GB" sz="1200" b="1">
                <a:solidFill>
                  <a:schemeClr val="dk1"/>
                </a:solidFill>
                <a:highlight>
                  <a:schemeClr val="lt1"/>
                </a:highlight>
                <a:latin typeface="Calibri"/>
                <a:ea typeface="Calibri"/>
                <a:cs typeface="Calibri"/>
                <a:sym typeface="Calibri"/>
              </a:rPr>
              <a:t>Facilitator notes</a:t>
            </a:r>
            <a:endParaRPr sz="1200" b="1">
              <a:solidFill>
                <a:schemeClr val="dk1"/>
              </a:solidFill>
              <a:highlight>
                <a:schemeClr val="lt1"/>
              </a:highlight>
              <a:latin typeface="Calibri"/>
              <a:ea typeface="Calibri"/>
              <a:cs typeface="Calibri"/>
              <a:sym typeface="Calibri"/>
            </a:endParaRPr>
          </a:p>
          <a:p>
            <a:pPr marL="0" lvl="0" indent="0" algn="l" rtl="0">
              <a:lnSpc>
                <a:spcPct val="115000"/>
              </a:lnSpc>
              <a:spcBef>
                <a:spcPts val="1200"/>
              </a:spcBef>
              <a:spcAft>
                <a:spcPts val="0"/>
              </a:spcAft>
              <a:buClr>
                <a:schemeClr val="dk1"/>
              </a:buClr>
              <a:buSzPts val="1100"/>
              <a:buFont typeface="Arial"/>
              <a:buNone/>
            </a:pPr>
            <a:r>
              <a:rPr lang="en-GB" sz="1200">
                <a:solidFill>
                  <a:schemeClr val="dk1"/>
                </a:solidFill>
                <a:latin typeface="Calibri"/>
                <a:ea typeface="Calibri"/>
                <a:cs typeface="Calibri"/>
                <a:sym typeface="Calibri"/>
              </a:rPr>
              <a:t>Explain that each energy network offers different support and that you should call your energy network before you apply to join the Priority Services Register to check exactly which services you could get.</a:t>
            </a: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Example services include:</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Improved access to your meter</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Password protection scheme - to help you confirm staff are genuine when they visit your home</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Bill nominee scheme - arranging for bills to be sent to the address of a friend, relative or carer</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Advance notice and support during power cuts and interruptions</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Services for customers with impaired hearing or vision</a:t>
            </a:r>
            <a:endParaRPr sz="1200">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sz="1200">
                <a:solidFill>
                  <a:schemeClr val="dk1"/>
                </a:solidFill>
                <a:latin typeface="Calibri"/>
                <a:ea typeface="Calibri"/>
                <a:cs typeface="Calibri"/>
                <a:sym typeface="Calibri"/>
              </a:rPr>
              <a:t>Free gas appliance safety check</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b="1">
              <a:solidFill>
                <a:srgbClr val="57486B"/>
              </a:solidFill>
              <a:latin typeface="Calibri"/>
              <a:ea typeface="Calibri"/>
              <a:cs typeface="Calibri"/>
              <a:sym typeface="Calibri"/>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a9e907ddd9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a9e907ddd9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200" b="1">
              <a:solidFill>
                <a:srgbClr val="57486B"/>
              </a:solidFill>
              <a:latin typeface="Calibri"/>
              <a:ea typeface="Calibri"/>
              <a:cs typeface="Calibri"/>
              <a:sym typeface="Calibri"/>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a9e907ddd9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a9e907ddd9_0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a9e907ddd9_0_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a9e907ddd9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a9e907ddd9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 name="Google Shape;291;ga9e907ddd9_0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a9e907ddd9_0_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a9e907ddd9_0_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a9e907ddd9_0_1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a9e907ddd9_0_1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200" b="1">
              <a:solidFill>
                <a:srgbClr val="57486B"/>
              </a:solidFill>
              <a:latin typeface="Calibri"/>
              <a:ea typeface="Calibri"/>
              <a:cs typeface="Calibri"/>
              <a:sym typeface="Calibri"/>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a9e907ddd9_0_1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a9e907ddd9_0_1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a9e907ddd9_0_1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8" name="Google Shape;318;ga9e907ddd9_0_1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200" b="1">
              <a:solidFill>
                <a:srgbClr val="57486B"/>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388c70804_1_1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388c70804_1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a9e907ddd9_0_2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a9e907ddd9_0_2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200" b="1">
              <a:solidFill>
                <a:srgbClr val="57486B"/>
              </a:solidFill>
              <a:latin typeface="Calibri"/>
              <a:ea typeface="Calibri"/>
              <a:cs typeface="Calibri"/>
              <a:sym typeface="Calibri"/>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a9e907ddd9_0_3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a9e907ddd9_0_3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200" b="1">
              <a:solidFill>
                <a:srgbClr val="57486B"/>
              </a:solidFill>
              <a:latin typeface="Calibri"/>
              <a:ea typeface="Calibri"/>
              <a:cs typeface="Calibri"/>
              <a:sym typeface="Calibri"/>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a9e907ddd9_0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6" name="Google Shape;336;ga9e907ddd9_0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200" b="1">
              <a:solidFill>
                <a:srgbClr val="57486B"/>
              </a:solidFill>
              <a:latin typeface="Calibri"/>
              <a:ea typeface="Calibri"/>
              <a:cs typeface="Calibri"/>
              <a:sym typeface="Calibri"/>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a9e907ddd9_0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2" name="Google Shape;342;ga9e907ddd9_0_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a4bd40050b_1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a4bd40050b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a388c70804_1_1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a388c70804_1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a388c70804_1_1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a388c70804_1_1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a285dccd3f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a285dccd3f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a285dccd3f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a285dccd3f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a285dccd3f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a285dccd3f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List - option 3">
  <p:cSld name="CUSTOM_7">
    <p:spTree>
      <p:nvGrpSpPr>
        <p:cNvPr id="1" name="Shape 9"/>
        <p:cNvGrpSpPr/>
        <p:nvPr/>
      </p:nvGrpSpPr>
      <p:grpSpPr>
        <a:xfrm>
          <a:off x="0" y="0"/>
          <a:ext cx="0" cy="0"/>
          <a:chOff x="0" y="0"/>
          <a:chExt cx="0" cy="0"/>
        </a:xfrm>
      </p:grpSpPr>
      <p:cxnSp>
        <p:nvCxnSpPr>
          <p:cNvPr id="10" name="Google Shape;10;p2"/>
          <p:cNvCxnSpPr/>
          <p:nvPr/>
        </p:nvCxnSpPr>
        <p:spPr>
          <a:xfrm rot="10800000" flipH="1">
            <a:off x="662250" y="824025"/>
            <a:ext cx="7586400" cy="3666300"/>
          </a:xfrm>
          <a:prstGeom prst="curvedConnector3">
            <a:avLst>
              <a:gd name="adj1" fmla="val 50000"/>
            </a:avLst>
          </a:prstGeom>
          <a:noFill/>
          <a:ln w="38100" cap="flat" cmpd="sng">
            <a:solidFill>
              <a:srgbClr val="57486B"/>
            </a:solidFill>
            <a:prstDash val="solid"/>
            <a:round/>
            <a:headEnd type="none" w="med" len="med"/>
            <a:tailEnd type="none" w="med" len="med"/>
          </a:ln>
        </p:spPr>
      </p:cxnSp>
      <p:sp>
        <p:nvSpPr>
          <p:cNvPr id="11" name="Google Shape;11;p2"/>
          <p:cNvSpPr txBox="1">
            <a:spLocks noGrp="1"/>
          </p:cNvSpPr>
          <p:nvPr>
            <p:ph type="body" idx="1"/>
          </p:nvPr>
        </p:nvSpPr>
        <p:spPr>
          <a:xfrm>
            <a:off x="5025300" y="2065075"/>
            <a:ext cx="2055600" cy="1065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17500" rtl="0">
              <a:spcBef>
                <a:spcPts val="1600"/>
              </a:spcBef>
              <a:spcAft>
                <a:spcPts val="0"/>
              </a:spcAft>
              <a:buSzPts val="1400"/>
              <a:buChar char="○"/>
              <a:defRPr sz="1400"/>
            </a:lvl2pPr>
            <a:lvl3pPr marL="1371600" lvl="2" indent="-317500" rtl="0">
              <a:spcBef>
                <a:spcPts val="1600"/>
              </a:spcBef>
              <a:spcAft>
                <a:spcPts val="0"/>
              </a:spcAft>
              <a:buSzPts val="1400"/>
              <a:buChar char="■"/>
              <a:defRPr sz="1400"/>
            </a:lvl3pPr>
            <a:lvl4pPr marL="1828800" lvl="3" indent="-317500" rtl="0">
              <a:spcBef>
                <a:spcPts val="1600"/>
              </a:spcBef>
              <a:spcAft>
                <a:spcPts val="0"/>
              </a:spcAft>
              <a:buSzPts val="1400"/>
              <a:buChar char="●"/>
              <a:defRPr sz="1400"/>
            </a:lvl4pPr>
            <a:lvl5pPr marL="2286000" lvl="4" indent="-317500" rtl="0">
              <a:spcBef>
                <a:spcPts val="1600"/>
              </a:spcBef>
              <a:spcAft>
                <a:spcPts val="0"/>
              </a:spcAft>
              <a:buSzPts val="1400"/>
              <a:buChar char="○"/>
              <a:defRPr sz="1400"/>
            </a:lvl5pPr>
            <a:lvl6pPr marL="2743200" lvl="5" indent="-317500" rtl="0">
              <a:spcBef>
                <a:spcPts val="1600"/>
              </a:spcBef>
              <a:spcAft>
                <a:spcPts val="0"/>
              </a:spcAft>
              <a:buSzPts val="1400"/>
              <a:buChar char="■"/>
              <a:defRPr sz="1400"/>
            </a:lvl6pPr>
            <a:lvl7pPr marL="3200400" lvl="6" indent="-317500" rtl="0">
              <a:spcBef>
                <a:spcPts val="1600"/>
              </a:spcBef>
              <a:spcAft>
                <a:spcPts val="0"/>
              </a:spcAft>
              <a:buSzPts val="1400"/>
              <a:buChar char="●"/>
              <a:defRPr sz="1400"/>
            </a:lvl7pPr>
            <a:lvl8pPr marL="3657600" lvl="7" indent="-317500" rtl="0">
              <a:spcBef>
                <a:spcPts val="1600"/>
              </a:spcBef>
              <a:spcAft>
                <a:spcPts val="0"/>
              </a:spcAft>
              <a:buSzPts val="1400"/>
              <a:buChar char="○"/>
              <a:defRPr sz="1400"/>
            </a:lvl8pPr>
            <a:lvl9pPr marL="4114800" lvl="8" indent="-317500" rtl="0">
              <a:spcBef>
                <a:spcPts val="1600"/>
              </a:spcBef>
              <a:spcAft>
                <a:spcPts val="1600"/>
              </a:spcAft>
              <a:buClr>
                <a:srgbClr val="57486B"/>
              </a:buClr>
              <a:buSzPts val="1400"/>
              <a:buChar char="■"/>
              <a:defRPr sz="1400">
                <a:solidFill>
                  <a:srgbClr val="57486B"/>
                </a:solidFill>
              </a:defRPr>
            </a:lvl9pPr>
          </a:lstStyle>
          <a:p>
            <a:endParaRPr/>
          </a:p>
        </p:txBody>
      </p:sp>
      <p:sp>
        <p:nvSpPr>
          <p:cNvPr id="12" name="Google Shape;12;p2"/>
          <p:cNvSpPr txBox="1">
            <a:spLocks noGrp="1"/>
          </p:cNvSpPr>
          <p:nvPr>
            <p:ph type="body" idx="2"/>
          </p:nvPr>
        </p:nvSpPr>
        <p:spPr>
          <a:xfrm>
            <a:off x="3827800" y="3263838"/>
            <a:ext cx="2055600" cy="828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17500" rtl="0">
              <a:spcBef>
                <a:spcPts val="1600"/>
              </a:spcBef>
              <a:spcAft>
                <a:spcPts val="0"/>
              </a:spcAft>
              <a:buSzPts val="1400"/>
              <a:buChar char="○"/>
              <a:defRPr sz="1400"/>
            </a:lvl2pPr>
            <a:lvl3pPr marL="1371600" lvl="2" indent="-317500" rtl="0">
              <a:spcBef>
                <a:spcPts val="1600"/>
              </a:spcBef>
              <a:spcAft>
                <a:spcPts val="0"/>
              </a:spcAft>
              <a:buSzPts val="1400"/>
              <a:buChar char="■"/>
              <a:defRPr sz="1400"/>
            </a:lvl3pPr>
            <a:lvl4pPr marL="1828800" lvl="3" indent="-317500" rtl="0">
              <a:spcBef>
                <a:spcPts val="1600"/>
              </a:spcBef>
              <a:spcAft>
                <a:spcPts val="0"/>
              </a:spcAft>
              <a:buSzPts val="1400"/>
              <a:buChar char="●"/>
              <a:defRPr sz="1400"/>
            </a:lvl4pPr>
            <a:lvl5pPr marL="2286000" lvl="4" indent="-317500" rtl="0">
              <a:spcBef>
                <a:spcPts val="1600"/>
              </a:spcBef>
              <a:spcAft>
                <a:spcPts val="0"/>
              </a:spcAft>
              <a:buSzPts val="1400"/>
              <a:buChar char="○"/>
              <a:defRPr sz="1400"/>
            </a:lvl5pPr>
            <a:lvl6pPr marL="2743200" lvl="5" indent="-317500" rtl="0">
              <a:spcBef>
                <a:spcPts val="1600"/>
              </a:spcBef>
              <a:spcAft>
                <a:spcPts val="0"/>
              </a:spcAft>
              <a:buSzPts val="1400"/>
              <a:buChar char="■"/>
              <a:defRPr sz="1400"/>
            </a:lvl6pPr>
            <a:lvl7pPr marL="3200400" lvl="6" indent="-317500" rtl="0">
              <a:spcBef>
                <a:spcPts val="1600"/>
              </a:spcBef>
              <a:spcAft>
                <a:spcPts val="0"/>
              </a:spcAft>
              <a:buSzPts val="1400"/>
              <a:buChar char="●"/>
              <a:defRPr sz="1400"/>
            </a:lvl7pPr>
            <a:lvl8pPr marL="3657600" lvl="7" indent="-317500" rtl="0">
              <a:spcBef>
                <a:spcPts val="1600"/>
              </a:spcBef>
              <a:spcAft>
                <a:spcPts val="0"/>
              </a:spcAft>
              <a:buSzPts val="1400"/>
              <a:buChar char="○"/>
              <a:defRPr sz="1400"/>
            </a:lvl8pPr>
            <a:lvl9pPr marL="4114800" lvl="8" indent="-317500" rtl="0">
              <a:spcBef>
                <a:spcPts val="1600"/>
              </a:spcBef>
              <a:spcAft>
                <a:spcPts val="1600"/>
              </a:spcAft>
              <a:buClr>
                <a:srgbClr val="57486B"/>
              </a:buClr>
              <a:buSzPts val="1400"/>
              <a:buChar char="■"/>
              <a:defRPr sz="1400">
                <a:solidFill>
                  <a:srgbClr val="57486B"/>
                </a:solidFill>
              </a:defRPr>
            </a:lvl9pPr>
          </a:lstStyle>
          <a:p>
            <a:endParaRPr/>
          </a:p>
        </p:txBody>
      </p:sp>
      <p:sp>
        <p:nvSpPr>
          <p:cNvPr id="13" name="Google Shape;13;p2"/>
          <p:cNvSpPr txBox="1">
            <a:spLocks noGrp="1"/>
          </p:cNvSpPr>
          <p:nvPr>
            <p:ph type="body" idx="3"/>
          </p:nvPr>
        </p:nvSpPr>
        <p:spPr>
          <a:xfrm>
            <a:off x="2264875" y="4225600"/>
            <a:ext cx="2055600" cy="828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17500" rtl="0">
              <a:spcBef>
                <a:spcPts val="1600"/>
              </a:spcBef>
              <a:spcAft>
                <a:spcPts val="0"/>
              </a:spcAft>
              <a:buSzPts val="1400"/>
              <a:buChar char="○"/>
              <a:defRPr sz="1400"/>
            </a:lvl2pPr>
            <a:lvl3pPr marL="1371600" lvl="2" indent="-317500" rtl="0">
              <a:spcBef>
                <a:spcPts val="1600"/>
              </a:spcBef>
              <a:spcAft>
                <a:spcPts val="0"/>
              </a:spcAft>
              <a:buSzPts val="1400"/>
              <a:buChar char="■"/>
              <a:defRPr sz="1400"/>
            </a:lvl3pPr>
            <a:lvl4pPr marL="1828800" lvl="3" indent="-317500" rtl="0">
              <a:spcBef>
                <a:spcPts val="1600"/>
              </a:spcBef>
              <a:spcAft>
                <a:spcPts val="0"/>
              </a:spcAft>
              <a:buSzPts val="1400"/>
              <a:buChar char="●"/>
              <a:defRPr sz="1400"/>
            </a:lvl4pPr>
            <a:lvl5pPr marL="2286000" lvl="4" indent="-317500" rtl="0">
              <a:spcBef>
                <a:spcPts val="1600"/>
              </a:spcBef>
              <a:spcAft>
                <a:spcPts val="0"/>
              </a:spcAft>
              <a:buSzPts val="1400"/>
              <a:buChar char="○"/>
              <a:defRPr sz="1400"/>
            </a:lvl5pPr>
            <a:lvl6pPr marL="2743200" lvl="5" indent="-317500" rtl="0">
              <a:spcBef>
                <a:spcPts val="1600"/>
              </a:spcBef>
              <a:spcAft>
                <a:spcPts val="0"/>
              </a:spcAft>
              <a:buSzPts val="1400"/>
              <a:buChar char="■"/>
              <a:defRPr sz="1400"/>
            </a:lvl6pPr>
            <a:lvl7pPr marL="3200400" lvl="6" indent="-317500" rtl="0">
              <a:spcBef>
                <a:spcPts val="1600"/>
              </a:spcBef>
              <a:spcAft>
                <a:spcPts val="0"/>
              </a:spcAft>
              <a:buSzPts val="1400"/>
              <a:buChar char="●"/>
              <a:defRPr sz="1400"/>
            </a:lvl7pPr>
            <a:lvl8pPr marL="3657600" lvl="7" indent="-317500" rtl="0">
              <a:spcBef>
                <a:spcPts val="1600"/>
              </a:spcBef>
              <a:spcAft>
                <a:spcPts val="0"/>
              </a:spcAft>
              <a:buSzPts val="1400"/>
              <a:buChar char="○"/>
              <a:defRPr sz="1400"/>
            </a:lvl8pPr>
            <a:lvl9pPr marL="4114800" lvl="8" indent="-317500" rtl="0">
              <a:spcBef>
                <a:spcPts val="1600"/>
              </a:spcBef>
              <a:spcAft>
                <a:spcPts val="1600"/>
              </a:spcAft>
              <a:buClr>
                <a:srgbClr val="57486B"/>
              </a:buClr>
              <a:buSzPts val="1400"/>
              <a:buChar char="■"/>
              <a:defRPr sz="1400">
                <a:solidFill>
                  <a:srgbClr val="57486B"/>
                </a:solidFill>
              </a:defRPr>
            </a:lvl9pPr>
          </a:lstStyle>
          <a:p>
            <a:endParaRPr/>
          </a:p>
        </p:txBody>
      </p:sp>
      <p:cxnSp>
        <p:nvCxnSpPr>
          <p:cNvPr id="14" name="Google Shape;14;p2"/>
          <p:cNvCxnSpPr/>
          <p:nvPr/>
        </p:nvCxnSpPr>
        <p:spPr>
          <a:xfrm rot="10800000">
            <a:off x="0" y="4490325"/>
            <a:ext cx="667200" cy="0"/>
          </a:xfrm>
          <a:prstGeom prst="straightConnector1">
            <a:avLst/>
          </a:prstGeom>
          <a:noFill/>
          <a:ln w="38100" cap="flat" cmpd="sng">
            <a:solidFill>
              <a:srgbClr val="57486B"/>
            </a:solidFill>
            <a:prstDash val="solid"/>
            <a:round/>
            <a:headEnd type="none" w="med" len="med"/>
            <a:tailEnd type="none" w="med" len="med"/>
          </a:ln>
        </p:spPr>
      </p:cxnSp>
      <p:cxnSp>
        <p:nvCxnSpPr>
          <p:cNvPr id="15" name="Google Shape;15;p2"/>
          <p:cNvCxnSpPr/>
          <p:nvPr/>
        </p:nvCxnSpPr>
        <p:spPr>
          <a:xfrm>
            <a:off x="8201100" y="824025"/>
            <a:ext cx="942900" cy="0"/>
          </a:xfrm>
          <a:prstGeom prst="straightConnector1">
            <a:avLst/>
          </a:prstGeom>
          <a:noFill/>
          <a:ln w="38100" cap="flat" cmpd="sng">
            <a:solidFill>
              <a:srgbClr val="57486B"/>
            </a:solidFill>
            <a:prstDash val="solid"/>
            <a:round/>
            <a:headEnd type="none" w="med" len="med"/>
            <a:tailEnd type="none" w="med" len="med"/>
          </a:ln>
        </p:spPr>
      </p:cxnSp>
      <p:sp>
        <p:nvSpPr>
          <p:cNvPr id="16" name="Google Shape;16;p2"/>
          <p:cNvSpPr txBox="1">
            <a:spLocks noGrp="1"/>
          </p:cNvSpPr>
          <p:nvPr>
            <p:ph type="body" idx="4"/>
          </p:nvPr>
        </p:nvSpPr>
        <p:spPr>
          <a:xfrm>
            <a:off x="6778625" y="1063250"/>
            <a:ext cx="2055600" cy="1065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17500" rtl="0">
              <a:spcBef>
                <a:spcPts val="1600"/>
              </a:spcBef>
              <a:spcAft>
                <a:spcPts val="0"/>
              </a:spcAft>
              <a:buSzPts val="1400"/>
              <a:buChar char="○"/>
              <a:defRPr sz="1400"/>
            </a:lvl2pPr>
            <a:lvl3pPr marL="1371600" lvl="2" indent="-317500" rtl="0">
              <a:spcBef>
                <a:spcPts val="1600"/>
              </a:spcBef>
              <a:spcAft>
                <a:spcPts val="0"/>
              </a:spcAft>
              <a:buSzPts val="1400"/>
              <a:buChar char="■"/>
              <a:defRPr sz="1400"/>
            </a:lvl3pPr>
            <a:lvl4pPr marL="1828800" lvl="3" indent="-317500" rtl="0">
              <a:spcBef>
                <a:spcPts val="1600"/>
              </a:spcBef>
              <a:spcAft>
                <a:spcPts val="0"/>
              </a:spcAft>
              <a:buSzPts val="1400"/>
              <a:buChar char="●"/>
              <a:defRPr sz="1400"/>
            </a:lvl4pPr>
            <a:lvl5pPr marL="2286000" lvl="4" indent="-317500" rtl="0">
              <a:spcBef>
                <a:spcPts val="1600"/>
              </a:spcBef>
              <a:spcAft>
                <a:spcPts val="0"/>
              </a:spcAft>
              <a:buSzPts val="1400"/>
              <a:buChar char="○"/>
              <a:defRPr sz="1400"/>
            </a:lvl5pPr>
            <a:lvl6pPr marL="2743200" lvl="5" indent="-317500" rtl="0">
              <a:spcBef>
                <a:spcPts val="1600"/>
              </a:spcBef>
              <a:spcAft>
                <a:spcPts val="0"/>
              </a:spcAft>
              <a:buSzPts val="1400"/>
              <a:buChar char="■"/>
              <a:defRPr sz="1400"/>
            </a:lvl6pPr>
            <a:lvl7pPr marL="3200400" lvl="6" indent="-317500" rtl="0">
              <a:spcBef>
                <a:spcPts val="1600"/>
              </a:spcBef>
              <a:spcAft>
                <a:spcPts val="0"/>
              </a:spcAft>
              <a:buSzPts val="1400"/>
              <a:buChar char="●"/>
              <a:defRPr sz="1400"/>
            </a:lvl7pPr>
            <a:lvl8pPr marL="3657600" lvl="7" indent="-317500" rtl="0">
              <a:spcBef>
                <a:spcPts val="1600"/>
              </a:spcBef>
              <a:spcAft>
                <a:spcPts val="0"/>
              </a:spcAft>
              <a:buSzPts val="1400"/>
              <a:buChar char="○"/>
              <a:defRPr sz="1400"/>
            </a:lvl8pPr>
            <a:lvl9pPr marL="4114800" lvl="8" indent="-317500" rtl="0">
              <a:spcBef>
                <a:spcPts val="1600"/>
              </a:spcBef>
              <a:spcAft>
                <a:spcPts val="1600"/>
              </a:spcAft>
              <a:buClr>
                <a:srgbClr val="57486B"/>
              </a:buClr>
              <a:buSzPts val="1400"/>
              <a:buChar char="■"/>
              <a:defRPr sz="1400">
                <a:solidFill>
                  <a:srgbClr val="57486B"/>
                </a:solidFill>
              </a:defRPr>
            </a:lvl9pPr>
          </a:lstStyle>
          <a:p>
            <a:endParaRPr/>
          </a:p>
        </p:txBody>
      </p:sp>
      <p:sp>
        <p:nvSpPr>
          <p:cNvPr id="17" name="Google Shape;17;p2"/>
          <p:cNvSpPr/>
          <p:nvPr/>
        </p:nvSpPr>
        <p:spPr>
          <a:xfrm>
            <a:off x="1982575" y="4074248"/>
            <a:ext cx="371400" cy="352500"/>
          </a:xfrm>
          <a:prstGeom prst="ellipse">
            <a:avLst/>
          </a:prstGeom>
          <a:solidFill>
            <a:srgbClr val="57486B"/>
          </a:solidFill>
          <a:ln w="9525" cap="flat" cmpd="sng">
            <a:solidFill>
              <a:srgbClr val="57486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511900" y="3175900"/>
            <a:ext cx="371400" cy="352500"/>
          </a:xfrm>
          <a:prstGeom prst="ellipse">
            <a:avLst/>
          </a:prstGeom>
          <a:solidFill>
            <a:srgbClr val="57486B"/>
          </a:solidFill>
          <a:ln w="9525" cap="flat" cmpd="sng">
            <a:solidFill>
              <a:srgbClr val="57486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5029200" y="1777375"/>
            <a:ext cx="371400" cy="352500"/>
          </a:xfrm>
          <a:prstGeom prst="ellipse">
            <a:avLst/>
          </a:prstGeom>
          <a:solidFill>
            <a:srgbClr val="57486B"/>
          </a:solidFill>
          <a:ln w="9525" cap="flat" cmpd="sng">
            <a:solidFill>
              <a:srgbClr val="57486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6457950" y="891550"/>
            <a:ext cx="371400" cy="352500"/>
          </a:xfrm>
          <a:prstGeom prst="ellipse">
            <a:avLst/>
          </a:prstGeom>
          <a:solidFill>
            <a:srgbClr val="57486B"/>
          </a:solidFill>
          <a:ln w="9525" cap="flat" cmpd="sng">
            <a:solidFill>
              <a:srgbClr val="57486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txBox="1">
            <a:spLocks noGrp="1"/>
          </p:cNvSpPr>
          <p:nvPr>
            <p:ph type="title"/>
          </p:nvPr>
        </p:nvSpPr>
        <p:spPr>
          <a:xfrm>
            <a:off x="611825" y="441075"/>
            <a:ext cx="7897200" cy="622200"/>
          </a:xfrm>
          <a:prstGeom prst="rect">
            <a:avLst/>
          </a:prstGeom>
        </p:spPr>
        <p:txBody>
          <a:bodyPr spcFirstLastPara="1" wrap="square" lIns="91425" tIns="91425" rIns="91425" bIns="91425"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ata - option 2">
  <p:cSld name="CUSTOM_5_1">
    <p:spTree>
      <p:nvGrpSpPr>
        <p:cNvPr id="1" name="Shape 56"/>
        <p:cNvGrpSpPr/>
        <p:nvPr/>
      </p:nvGrpSpPr>
      <p:grpSpPr>
        <a:xfrm>
          <a:off x="0" y="0"/>
          <a:ext cx="0" cy="0"/>
          <a:chOff x="0" y="0"/>
          <a:chExt cx="0" cy="0"/>
        </a:xfrm>
      </p:grpSpPr>
      <p:sp>
        <p:nvSpPr>
          <p:cNvPr id="57" name="Google Shape;57;p11"/>
          <p:cNvSpPr/>
          <p:nvPr/>
        </p:nvSpPr>
        <p:spPr>
          <a:xfrm>
            <a:off x="6138425" y="1226850"/>
            <a:ext cx="2370600" cy="3423300"/>
          </a:xfrm>
          <a:prstGeom prst="rect">
            <a:avLst/>
          </a:prstGeom>
          <a:noFill/>
          <a:ln w="28575" cap="flat" cmpd="sng">
            <a:solidFill>
              <a:srgbClr val="57486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7486B"/>
              </a:solidFill>
            </a:endParaRPr>
          </a:p>
        </p:txBody>
      </p:sp>
      <p:sp>
        <p:nvSpPr>
          <p:cNvPr id="58" name="Google Shape;58;p11"/>
          <p:cNvSpPr/>
          <p:nvPr/>
        </p:nvSpPr>
        <p:spPr>
          <a:xfrm>
            <a:off x="3429213" y="1226850"/>
            <a:ext cx="2370600" cy="3423300"/>
          </a:xfrm>
          <a:prstGeom prst="rect">
            <a:avLst/>
          </a:prstGeom>
          <a:noFill/>
          <a:ln w="28575" cap="flat" cmpd="sng">
            <a:solidFill>
              <a:srgbClr val="57486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7486B"/>
              </a:solidFill>
            </a:endParaRPr>
          </a:p>
        </p:txBody>
      </p:sp>
      <p:sp>
        <p:nvSpPr>
          <p:cNvPr id="59" name="Google Shape;59;p11"/>
          <p:cNvSpPr/>
          <p:nvPr/>
        </p:nvSpPr>
        <p:spPr>
          <a:xfrm>
            <a:off x="720000" y="1226850"/>
            <a:ext cx="2370600" cy="3423300"/>
          </a:xfrm>
          <a:prstGeom prst="rect">
            <a:avLst/>
          </a:prstGeom>
          <a:noFill/>
          <a:ln w="28575" cap="flat" cmpd="sng">
            <a:solidFill>
              <a:srgbClr val="57486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7486B"/>
              </a:solidFill>
            </a:endParaRPr>
          </a:p>
        </p:txBody>
      </p:sp>
      <p:sp>
        <p:nvSpPr>
          <p:cNvPr id="60" name="Google Shape;60;p11"/>
          <p:cNvSpPr txBox="1">
            <a:spLocks noGrp="1"/>
          </p:cNvSpPr>
          <p:nvPr>
            <p:ph type="title"/>
          </p:nvPr>
        </p:nvSpPr>
        <p:spPr>
          <a:xfrm>
            <a:off x="611825" y="441075"/>
            <a:ext cx="7897200" cy="604800"/>
          </a:xfrm>
          <a:prstGeom prst="rect">
            <a:avLst/>
          </a:prstGeom>
        </p:spPr>
        <p:txBody>
          <a:bodyPr spcFirstLastPara="1" wrap="square" lIns="91425" tIns="91425" rIns="91425" bIns="91425"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61" name="Google Shape;61;p11"/>
          <p:cNvSpPr txBox="1">
            <a:spLocks noGrp="1"/>
          </p:cNvSpPr>
          <p:nvPr>
            <p:ph type="body" idx="1"/>
          </p:nvPr>
        </p:nvSpPr>
        <p:spPr>
          <a:xfrm>
            <a:off x="917100" y="2710475"/>
            <a:ext cx="1976400" cy="18777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Clr>
                <a:srgbClr val="57486B"/>
              </a:buClr>
              <a:buSzPts val="1600"/>
              <a:buChar char="■"/>
              <a:defRPr sz="1600">
                <a:solidFill>
                  <a:srgbClr val="57486B"/>
                </a:solidFill>
              </a:defRPr>
            </a:lvl9pPr>
          </a:lstStyle>
          <a:p>
            <a:endParaRPr/>
          </a:p>
        </p:txBody>
      </p:sp>
      <p:sp>
        <p:nvSpPr>
          <p:cNvPr id="62" name="Google Shape;62;p11"/>
          <p:cNvSpPr txBox="1">
            <a:spLocks noGrp="1"/>
          </p:cNvSpPr>
          <p:nvPr>
            <p:ph type="body" idx="2"/>
          </p:nvPr>
        </p:nvSpPr>
        <p:spPr>
          <a:xfrm>
            <a:off x="6335525" y="2710475"/>
            <a:ext cx="1976400" cy="18777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Clr>
                <a:srgbClr val="57486B"/>
              </a:buClr>
              <a:buSzPts val="1600"/>
              <a:buChar char="■"/>
              <a:defRPr sz="1600">
                <a:solidFill>
                  <a:srgbClr val="57486B"/>
                </a:solidFill>
              </a:defRPr>
            </a:lvl9pPr>
          </a:lstStyle>
          <a:p>
            <a:endParaRPr/>
          </a:p>
        </p:txBody>
      </p:sp>
      <p:sp>
        <p:nvSpPr>
          <p:cNvPr id="63" name="Google Shape;63;p11"/>
          <p:cNvSpPr txBox="1">
            <a:spLocks noGrp="1"/>
          </p:cNvSpPr>
          <p:nvPr>
            <p:ph type="body" idx="3"/>
          </p:nvPr>
        </p:nvSpPr>
        <p:spPr>
          <a:xfrm>
            <a:off x="3626313" y="2710475"/>
            <a:ext cx="1976400" cy="18777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Clr>
                <a:srgbClr val="57486B"/>
              </a:buClr>
              <a:buSzPts val="1600"/>
              <a:buChar char="■"/>
              <a:defRPr sz="1600">
                <a:solidFill>
                  <a:srgbClr val="57486B"/>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 white background ">
  <p:cSld name="TITLE_AND_BODY_10">
    <p:spTree>
      <p:nvGrpSpPr>
        <p:cNvPr id="1" name="Shape 64"/>
        <p:cNvGrpSpPr/>
        <p:nvPr/>
      </p:nvGrpSpPr>
      <p:grpSpPr>
        <a:xfrm>
          <a:off x="0" y="0"/>
          <a:ext cx="0" cy="0"/>
          <a:chOff x="0" y="0"/>
          <a:chExt cx="0" cy="0"/>
        </a:xfrm>
      </p:grpSpPr>
      <p:sp>
        <p:nvSpPr>
          <p:cNvPr id="65" name="Google Shape;65;p12"/>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66" name="Google Shape;66;p12"/>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000"/>
              </a:spcBef>
              <a:spcAft>
                <a:spcPts val="0"/>
              </a:spcAft>
              <a:buSzPts val="1400"/>
              <a:buChar char="○"/>
              <a:defRPr/>
            </a:lvl2pPr>
            <a:lvl3pPr marL="1371600" lvl="2" indent="-317500" rtl="0">
              <a:spcBef>
                <a:spcPts val="1000"/>
              </a:spcBef>
              <a:spcAft>
                <a:spcPts val="0"/>
              </a:spcAft>
              <a:buSzPts val="1400"/>
              <a:buChar char="■"/>
              <a:defRPr/>
            </a:lvl3pPr>
            <a:lvl4pPr marL="1828800" lvl="3" indent="-317500" rtl="0">
              <a:spcBef>
                <a:spcPts val="1000"/>
              </a:spcBef>
              <a:spcAft>
                <a:spcPts val="0"/>
              </a:spcAft>
              <a:buSzPts val="1400"/>
              <a:buChar char="●"/>
              <a:defRPr/>
            </a:lvl4pPr>
            <a:lvl5pPr marL="2286000" lvl="4" indent="-317500" rtl="0">
              <a:spcBef>
                <a:spcPts val="1000"/>
              </a:spcBef>
              <a:spcAft>
                <a:spcPts val="0"/>
              </a:spcAft>
              <a:buSzPts val="1400"/>
              <a:buChar char="○"/>
              <a:defRPr/>
            </a:lvl5pPr>
            <a:lvl6pPr marL="2743200" lvl="5" indent="-317500" rtl="0">
              <a:spcBef>
                <a:spcPts val="1000"/>
              </a:spcBef>
              <a:spcAft>
                <a:spcPts val="0"/>
              </a:spcAft>
              <a:buSzPts val="1400"/>
              <a:buChar char="■"/>
              <a:defRPr/>
            </a:lvl6pPr>
            <a:lvl7pPr marL="3200400" lvl="6" indent="-317500" rtl="0">
              <a:spcBef>
                <a:spcPts val="1000"/>
              </a:spcBef>
              <a:spcAft>
                <a:spcPts val="0"/>
              </a:spcAft>
              <a:buSzPts val="1400"/>
              <a:buChar char="●"/>
              <a:defRPr/>
            </a:lvl7pPr>
            <a:lvl8pPr marL="3657600" lvl="7" indent="-317500" rtl="0">
              <a:spcBef>
                <a:spcPts val="1000"/>
              </a:spcBef>
              <a:spcAft>
                <a:spcPts val="0"/>
              </a:spcAft>
              <a:buSzPts val="1400"/>
              <a:buChar char="○"/>
              <a:defRPr/>
            </a:lvl8pPr>
            <a:lvl9pPr marL="4114800" lvl="8" indent="-317500" rtl="0">
              <a:spcBef>
                <a:spcPts val="1000"/>
              </a:spcBef>
              <a:spcAft>
                <a:spcPts val="1000"/>
              </a:spcAft>
              <a:buClr>
                <a:srgbClr val="57486B"/>
              </a:buClr>
              <a:buSzPts val="1400"/>
              <a:buChar char="■"/>
              <a:defRPr>
                <a:solidFill>
                  <a:srgbClr val="57486B"/>
                </a:solidFill>
              </a:defRPr>
            </a:lvl9pPr>
          </a:lstStyle>
          <a:p>
            <a:endParaRPr/>
          </a:p>
        </p:txBody>
      </p:sp>
      <p:sp>
        <p:nvSpPr>
          <p:cNvPr id="67" name="Google Shape;67;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List - option 2 ">
  <p:cSld name="CUSTOM_6_1">
    <p:spTree>
      <p:nvGrpSpPr>
        <p:cNvPr id="1" name="Shape 22"/>
        <p:cNvGrpSpPr/>
        <p:nvPr/>
      </p:nvGrpSpPr>
      <p:grpSpPr>
        <a:xfrm>
          <a:off x="0" y="0"/>
          <a:ext cx="0" cy="0"/>
          <a:chOff x="0" y="0"/>
          <a:chExt cx="0" cy="0"/>
        </a:xfrm>
      </p:grpSpPr>
      <p:sp>
        <p:nvSpPr>
          <p:cNvPr id="23" name="Google Shape;23;p3"/>
          <p:cNvSpPr txBox="1">
            <a:spLocks noGrp="1"/>
          </p:cNvSpPr>
          <p:nvPr>
            <p:ph type="body" idx="1"/>
          </p:nvPr>
        </p:nvSpPr>
        <p:spPr>
          <a:xfrm>
            <a:off x="1148300" y="1248425"/>
            <a:ext cx="7436400" cy="3409200"/>
          </a:xfrm>
          <a:prstGeom prst="rect">
            <a:avLst/>
          </a:prstGeom>
        </p:spPr>
        <p:txBody>
          <a:bodyPr spcFirstLastPara="1" wrap="square" lIns="91425" tIns="91425" rIns="91425" bIns="91425" anchor="t" anchorCtr="0">
            <a:noAutofit/>
          </a:bodyPr>
          <a:lstStyle>
            <a:lvl1pPr marL="457200" lvl="0" indent="-323850" rtl="0">
              <a:spcBef>
                <a:spcPts val="0"/>
              </a:spcBef>
              <a:spcAft>
                <a:spcPts val="0"/>
              </a:spcAft>
              <a:buSzPts val="1500"/>
              <a:buChar char="●"/>
              <a:defRPr sz="1500"/>
            </a:lvl1pPr>
            <a:lvl2pPr marL="914400" lvl="1" indent="-323850" rtl="0">
              <a:spcBef>
                <a:spcPts val="1000"/>
              </a:spcBef>
              <a:spcAft>
                <a:spcPts val="0"/>
              </a:spcAft>
              <a:buSzPts val="1500"/>
              <a:buChar char="○"/>
              <a:defRPr sz="1500"/>
            </a:lvl2pPr>
            <a:lvl3pPr marL="1371600" lvl="2" indent="-323850" rtl="0">
              <a:spcBef>
                <a:spcPts val="1000"/>
              </a:spcBef>
              <a:spcAft>
                <a:spcPts val="0"/>
              </a:spcAft>
              <a:buSzPts val="1500"/>
              <a:buChar char="■"/>
              <a:defRPr sz="1500"/>
            </a:lvl3pPr>
            <a:lvl4pPr marL="1828800" lvl="3" indent="-323850" rtl="0">
              <a:spcBef>
                <a:spcPts val="1000"/>
              </a:spcBef>
              <a:spcAft>
                <a:spcPts val="0"/>
              </a:spcAft>
              <a:buSzPts val="1500"/>
              <a:buChar char="●"/>
              <a:defRPr sz="1500"/>
            </a:lvl4pPr>
            <a:lvl5pPr marL="2286000" lvl="4" indent="-323850" rtl="0">
              <a:spcBef>
                <a:spcPts val="1000"/>
              </a:spcBef>
              <a:spcAft>
                <a:spcPts val="0"/>
              </a:spcAft>
              <a:buSzPts val="1500"/>
              <a:buChar char="○"/>
              <a:defRPr sz="1500"/>
            </a:lvl5pPr>
            <a:lvl6pPr marL="2743200" lvl="5" indent="-323850" rtl="0">
              <a:spcBef>
                <a:spcPts val="1000"/>
              </a:spcBef>
              <a:spcAft>
                <a:spcPts val="0"/>
              </a:spcAft>
              <a:buSzPts val="1500"/>
              <a:buChar char="■"/>
              <a:defRPr sz="1500"/>
            </a:lvl6pPr>
            <a:lvl7pPr marL="3200400" lvl="6" indent="-323850" rtl="0">
              <a:spcBef>
                <a:spcPts val="1000"/>
              </a:spcBef>
              <a:spcAft>
                <a:spcPts val="0"/>
              </a:spcAft>
              <a:buSzPts val="1500"/>
              <a:buChar char="●"/>
              <a:defRPr sz="1500"/>
            </a:lvl7pPr>
            <a:lvl8pPr marL="3657600" lvl="7" indent="-323850" rtl="0">
              <a:spcBef>
                <a:spcPts val="1000"/>
              </a:spcBef>
              <a:spcAft>
                <a:spcPts val="0"/>
              </a:spcAft>
              <a:buSzPts val="1500"/>
              <a:buChar char="○"/>
              <a:defRPr sz="1500"/>
            </a:lvl8pPr>
            <a:lvl9pPr marL="4114800" lvl="8" indent="-323850" rtl="0">
              <a:spcBef>
                <a:spcPts val="1000"/>
              </a:spcBef>
              <a:spcAft>
                <a:spcPts val="1000"/>
              </a:spcAft>
              <a:buClr>
                <a:srgbClr val="57486B"/>
              </a:buClr>
              <a:buSzPts val="1500"/>
              <a:buChar char="■"/>
              <a:defRPr sz="1500">
                <a:solidFill>
                  <a:srgbClr val="57486B"/>
                </a:solidFill>
              </a:defRPr>
            </a:lvl9pPr>
          </a:lstStyle>
          <a:p>
            <a:endParaRPr/>
          </a:p>
        </p:txBody>
      </p:sp>
      <p:sp>
        <p:nvSpPr>
          <p:cNvPr id="24" name="Google Shape;24;p3"/>
          <p:cNvSpPr/>
          <p:nvPr/>
        </p:nvSpPr>
        <p:spPr>
          <a:xfrm>
            <a:off x="0" y="0"/>
            <a:ext cx="363900" cy="5143500"/>
          </a:xfrm>
          <a:prstGeom prst="rect">
            <a:avLst/>
          </a:prstGeom>
          <a:solidFill>
            <a:srgbClr val="A6D6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D6AE"/>
              </a:solidFill>
            </a:endParaRPr>
          </a:p>
        </p:txBody>
      </p:sp>
      <p:sp>
        <p:nvSpPr>
          <p:cNvPr id="25" name="Google Shape;25;p3"/>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aqua background">
  <p:cSld name="Heritage cover slide">
    <p:bg>
      <p:bgPr>
        <a:solidFill>
          <a:srgbClr val="A6D6AE"/>
        </a:solidFill>
        <a:effectLst/>
      </p:bgPr>
    </p:bg>
    <p:spTree>
      <p:nvGrpSpPr>
        <p:cNvPr id="1" name="Shape 26"/>
        <p:cNvGrpSpPr/>
        <p:nvPr/>
      </p:nvGrpSpPr>
      <p:grpSpPr>
        <a:xfrm>
          <a:off x="0" y="0"/>
          <a:ext cx="0" cy="0"/>
          <a:chOff x="0" y="0"/>
          <a:chExt cx="0" cy="0"/>
        </a:xfrm>
      </p:grpSpPr>
      <p:sp>
        <p:nvSpPr>
          <p:cNvPr id="27" name="Google Shape;27;p4"/>
          <p:cNvSpPr txBox="1">
            <a:spLocks noGrp="1"/>
          </p:cNvSpPr>
          <p:nvPr>
            <p:ph type="title"/>
          </p:nvPr>
        </p:nvSpPr>
        <p:spPr>
          <a:xfrm>
            <a:off x="157161" y="215900"/>
            <a:ext cx="5424600" cy="2270100"/>
          </a:xfrm>
          <a:prstGeom prst="rect">
            <a:avLst/>
          </a:prstGeom>
          <a:noFill/>
          <a:ln>
            <a:noFill/>
          </a:ln>
        </p:spPr>
        <p:txBody>
          <a:bodyPr spcFirstLastPara="1" wrap="square" lIns="91425" tIns="91425" rIns="91425" bIns="91425" anchor="t" anchorCtr="0">
            <a:noAutofit/>
          </a:bodyPr>
          <a:lstStyle>
            <a:lvl1pPr marL="0" marR="0" lvl="0" indent="0" algn="l" rtl="0">
              <a:lnSpc>
                <a:spcPct val="100000"/>
              </a:lnSpc>
              <a:spcBef>
                <a:spcPts val="0"/>
              </a:spcBef>
              <a:spcAft>
                <a:spcPts val="0"/>
              </a:spcAft>
              <a:buSzPts val="2800"/>
              <a:buFont typeface="Open Sans"/>
              <a:buNone/>
              <a:defRPr sz="4400" b="1" i="0" u="none" strike="noStrike" cap="none">
                <a:latin typeface="Open Sans"/>
                <a:ea typeface="Open Sans"/>
                <a:cs typeface="Open Sans"/>
                <a:sym typeface="Open Sans"/>
              </a:defRPr>
            </a:lvl1pPr>
            <a:lvl2pPr lvl="1" indent="0" rtl="0">
              <a:spcBef>
                <a:spcPts val="0"/>
              </a:spcBef>
              <a:spcAft>
                <a:spcPts val="0"/>
              </a:spcAft>
              <a:buSzPts val="2800"/>
              <a:buFont typeface="Arial"/>
              <a:buNone/>
              <a:defRPr sz="1800"/>
            </a:lvl2pPr>
            <a:lvl3pPr lvl="2" indent="0" rtl="0">
              <a:spcBef>
                <a:spcPts val="0"/>
              </a:spcBef>
              <a:spcAft>
                <a:spcPts val="0"/>
              </a:spcAft>
              <a:buSzPts val="2800"/>
              <a:buFont typeface="Arial"/>
              <a:buNone/>
              <a:defRPr sz="1800"/>
            </a:lvl3pPr>
            <a:lvl4pPr lvl="3" indent="0" rtl="0">
              <a:spcBef>
                <a:spcPts val="0"/>
              </a:spcBef>
              <a:spcAft>
                <a:spcPts val="0"/>
              </a:spcAft>
              <a:buSzPts val="2800"/>
              <a:buFont typeface="Arial"/>
              <a:buNone/>
              <a:defRPr sz="1800"/>
            </a:lvl4pPr>
            <a:lvl5pPr lvl="4" indent="0" rtl="0">
              <a:spcBef>
                <a:spcPts val="0"/>
              </a:spcBef>
              <a:spcAft>
                <a:spcPts val="0"/>
              </a:spcAft>
              <a:buSzPts val="2800"/>
              <a:buFont typeface="Arial"/>
              <a:buNone/>
              <a:defRPr sz="1800"/>
            </a:lvl5pPr>
            <a:lvl6pPr lvl="5" indent="0" rtl="0">
              <a:spcBef>
                <a:spcPts val="0"/>
              </a:spcBef>
              <a:spcAft>
                <a:spcPts val="0"/>
              </a:spcAft>
              <a:buSzPts val="2800"/>
              <a:buFont typeface="Arial"/>
              <a:buNone/>
              <a:defRPr sz="1800"/>
            </a:lvl6pPr>
            <a:lvl7pPr lvl="6" indent="0" rtl="0">
              <a:spcBef>
                <a:spcPts val="0"/>
              </a:spcBef>
              <a:spcAft>
                <a:spcPts val="0"/>
              </a:spcAft>
              <a:buSzPts val="2800"/>
              <a:buFont typeface="Arial"/>
              <a:buNone/>
              <a:defRPr sz="1800"/>
            </a:lvl7pPr>
            <a:lvl8pPr lvl="7" indent="0" rtl="0">
              <a:spcBef>
                <a:spcPts val="0"/>
              </a:spcBef>
              <a:spcAft>
                <a:spcPts val="0"/>
              </a:spcAft>
              <a:buSzPts val="2800"/>
              <a:buFont typeface="Arial"/>
              <a:buNone/>
              <a:defRPr sz="1800"/>
            </a:lvl8pPr>
            <a:lvl9pPr lvl="8" indent="0" rtl="0">
              <a:spcBef>
                <a:spcPts val="0"/>
              </a:spcBef>
              <a:spcAft>
                <a:spcPts val="0"/>
              </a:spcAft>
              <a:buSzPts val="2800"/>
              <a:buFont typeface="Arial"/>
              <a:buNone/>
              <a:defRPr sz="1800"/>
            </a:lvl9pPr>
          </a:lstStyle>
          <a:p>
            <a:endParaRPr/>
          </a:p>
        </p:txBody>
      </p:sp>
      <p:sp>
        <p:nvSpPr>
          <p:cNvPr id="28" name="Google Shape;28;p4"/>
          <p:cNvSpPr txBox="1">
            <a:spLocks noGrp="1"/>
          </p:cNvSpPr>
          <p:nvPr>
            <p:ph type="body" idx="1"/>
          </p:nvPr>
        </p:nvSpPr>
        <p:spPr>
          <a:xfrm>
            <a:off x="5775160" y="3923632"/>
            <a:ext cx="3195000" cy="1038300"/>
          </a:xfrm>
          <a:prstGeom prst="rect">
            <a:avLst/>
          </a:prstGeom>
          <a:noFill/>
          <a:ln>
            <a:noFill/>
          </a:ln>
        </p:spPr>
        <p:txBody>
          <a:bodyPr spcFirstLastPara="1" wrap="square" lIns="91425" tIns="91425" rIns="91425" bIns="91425" anchor="b" anchorCtr="0">
            <a:noAutofit/>
          </a:bodyPr>
          <a:lstStyle>
            <a:lvl1pPr marL="457200" marR="0" lvl="0" indent="-228600" rtl="0">
              <a:lnSpc>
                <a:spcPct val="100000"/>
              </a:lnSpc>
              <a:spcBef>
                <a:spcPts val="400"/>
              </a:spcBef>
              <a:spcAft>
                <a:spcPts val="0"/>
              </a:spcAft>
              <a:buSzPts val="1800"/>
              <a:buNone/>
              <a:defRPr sz="2000" i="0" u="none" strike="noStrike" cap="none"/>
            </a:lvl1pPr>
            <a:lvl2pPr marL="914400" marR="0" lvl="1" indent="-406400" rtl="0">
              <a:lnSpc>
                <a:spcPct val="100000"/>
              </a:lnSpc>
              <a:spcBef>
                <a:spcPts val="560"/>
              </a:spcBef>
              <a:spcAft>
                <a:spcPts val="0"/>
              </a:spcAft>
              <a:buSzPts val="2800"/>
              <a:buChar char="–"/>
              <a:defRPr sz="2800" i="0" u="none" strike="noStrike" cap="none"/>
            </a:lvl2pPr>
            <a:lvl3pPr marL="1371600" marR="0" lvl="2" indent="-381000" rtl="0">
              <a:lnSpc>
                <a:spcPct val="100000"/>
              </a:lnSpc>
              <a:spcBef>
                <a:spcPts val="480"/>
              </a:spcBef>
              <a:spcAft>
                <a:spcPts val="0"/>
              </a:spcAft>
              <a:buSzPts val="2400"/>
              <a:buChar char="•"/>
              <a:defRPr sz="2400" i="0" u="none" strike="noStrike" cap="none"/>
            </a:lvl3pPr>
            <a:lvl4pPr marL="1828800" marR="0" lvl="3" indent="-355600" rtl="0">
              <a:lnSpc>
                <a:spcPct val="100000"/>
              </a:lnSpc>
              <a:spcBef>
                <a:spcPts val="400"/>
              </a:spcBef>
              <a:spcAft>
                <a:spcPts val="0"/>
              </a:spcAft>
              <a:buSzPts val="2000"/>
              <a:buChar char="–"/>
              <a:defRPr sz="2000" i="0" u="none" strike="noStrike" cap="none"/>
            </a:lvl4pPr>
            <a:lvl5pPr marL="2286000" marR="0" lvl="4" indent="-355600" rtl="0">
              <a:lnSpc>
                <a:spcPct val="100000"/>
              </a:lnSpc>
              <a:spcBef>
                <a:spcPts val="400"/>
              </a:spcBef>
              <a:spcAft>
                <a:spcPts val="0"/>
              </a:spcAft>
              <a:buSzPts val="2000"/>
              <a:buChar char="»"/>
              <a:defRPr sz="2000" i="0" u="none" strike="noStrike" cap="none"/>
            </a:lvl5pPr>
            <a:lvl6pPr marL="2743200" marR="0" lvl="5" indent="-355600" rtl="0">
              <a:lnSpc>
                <a:spcPct val="100000"/>
              </a:lnSpc>
              <a:spcBef>
                <a:spcPts val="400"/>
              </a:spcBef>
              <a:spcAft>
                <a:spcPts val="0"/>
              </a:spcAft>
              <a:buSzPts val="2000"/>
              <a:buChar char="•"/>
              <a:defRPr sz="2000" i="0" u="none" strike="noStrike" cap="none"/>
            </a:lvl6pPr>
            <a:lvl7pPr marL="3200400" marR="0" lvl="6" indent="-355600" rtl="0">
              <a:lnSpc>
                <a:spcPct val="100000"/>
              </a:lnSpc>
              <a:spcBef>
                <a:spcPts val="400"/>
              </a:spcBef>
              <a:spcAft>
                <a:spcPts val="0"/>
              </a:spcAft>
              <a:buSzPts val="2000"/>
              <a:buChar char="•"/>
              <a:defRPr sz="2000" i="0" u="none" strike="noStrike" cap="none"/>
            </a:lvl7pPr>
            <a:lvl8pPr marL="3657600" marR="0" lvl="7" indent="-355600" rtl="0">
              <a:lnSpc>
                <a:spcPct val="100000"/>
              </a:lnSpc>
              <a:spcBef>
                <a:spcPts val="400"/>
              </a:spcBef>
              <a:spcAft>
                <a:spcPts val="0"/>
              </a:spcAft>
              <a:buSzPts val="2000"/>
              <a:buChar char="•"/>
              <a:defRPr sz="2000" i="0" u="none" strike="noStrike" cap="none"/>
            </a:lvl8pPr>
            <a:lvl9pPr marL="4114800" marR="0" lvl="8" indent="-355600" rtl="0">
              <a:lnSpc>
                <a:spcPct val="100000"/>
              </a:lnSpc>
              <a:spcBef>
                <a:spcPts val="400"/>
              </a:spcBef>
              <a:spcAft>
                <a:spcPts val="0"/>
              </a:spcAft>
              <a:buClr>
                <a:srgbClr val="57486B"/>
              </a:buClr>
              <a:buSzPts val="2000"/>
              <a:buChar char="•"/>
              <a:defRPr sz="2000" i="0" u="none" strike="noStrike" cap="none">
                <a:solidFill>
                  <a:srgbClr val="57486B"/>
                </a:solidFill>
              </a:defRPr>
            </a:lvl9pPr>
          </a:lstStyle>
          <a:p>
            <a:endParaRPr/>
          </a:p>
        </p:txBody>
      </p:sp>
      <p:pic>
        <p:nvPicPr>
          <p:cNvPr id="29" name="Google Shape;29;p4" descr="Logo_150_A4.png"/>
          <p:cNvPicPr preferRelativeResize="0"/>
          <p:nvPr/>
        </p:nvPicPr>
        <p:blipFill rotWithShape="1">
          <a:blip r:embed="rId2">
            <a:alphaModFix/>
          </a:blip>
          <a:srcRect/>
          <a:stretch/>
        </p:blipFill>
        <p:spPr>
          <a:xfrm>
            <a:off x="304800" y="3486150"/>
            <a:ext cx="1354200" cy="13527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purple background">
  <p:cSld name="Heritage cover slide_1">
    <p:bg>
      <p:bgPr>
        <a:solidFill>
          <a:srgbClr val="57486B"/>
        </a:solidFill>
        <a:effectLst/>
      </p:bgPr>
    </p:bg>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157161" y="215900"/>
            <a:ext cx="5424600" cy="2270100"/>
          </a:xfrm>
          <a:prstGeom prst="rect">
            <a:avLst/>
          </a:prstGeom>
          <a:noFill/>
          <a:ln>
            <a:noFill/>
          </a:ln>
        </p:spPr>
        <p:txBody>
          <a:bodyPr spcFirstLastPara="1" wrap="square" lIns="91425" tIns="91425" rIns="91425" bIns="91425" anchor="t" anchorCtr="0">
            <a:noAutofit/>
          </a:bodyPr>
          <a:lstStyle>
            <a:lvl1pPr marL="0" marR="0" lvl="0" indent="0" algn="l" rtl="0">
              <a:lnSpc>
                <a:spcPct val="100000"/>
              </a:lnSpc>
              <a:spcBef>
                <a:spcPts val="0"/>
              </a:spcBef>
              <a:spcAft>
                <a:spcPts val="0"/>
              </a:spcAft>
              <a:buClr>
                <a:srgbClr val="A6D6AE"/>
              </a:buClr>
              <a:buSzPts val="2800"/>
              <a:buFont typeface="Open Sans"/>
              <a:buNone/>
              <a:defRPr sz="4400" b="1" i="0" u="none" strike="noStrike" cap="none">
                <a:solidFill>
                  <a:srgbClr val="A6D6AE"/>
                </a:solidFill>
                <a:latin typeface="Open Sans"/>
                <a:ea typeface="Open Sans"/>
                <a:cs typeface="Open Sans"/>
                <a:sym typeface="Open Sans"/>
              </a:defRPr>
            </a:lvl1pPr>
            <a:lvl2pPr lvl="1" indent="0" rtl="0">
              <a:spcBef>
                <a:spcPts val="0"/>
              </a:spcBef>
              <a:spcAft>
                <a:spcPts val="0"/>
              </a:spcAft>
              <a:buSzPts val="2800"/>
              <a:buFont typeface="Arial"/>
              <a:buNone/>
              <a:defRPr sz="1800"/>
            </a:lvl2pPr>
            <a:lvl3pPr lvl="2" indent="0" rtl="0">
              <a:spcBef>
                <a:spcPts val="0"/>
              </a:spcBef>
              <a:spcAft>
                <a:spcPts val="0"/>
              </a:spcAft>
              <a:buSzPts val="2800"/>
              <a:buFont typeface="Arial"/>
              <a:buNone/>
              <a:defRPr sz="1800"/>
            </a:lvl3pPr>
            <a:lvl4pPr lvl="3" indent="0" rtl="0">
              <a:spcBef>
                <a:spcPts val="0"/>
              </a:spcBef>
              <a:spcAft>
                <a:spcPts val="0"/>
              </a:spcAft>
              <a:buSzPts val="2800"/>
              <a:buFont typeface="Arial"/>
              <a:buNone/>
              <a:defRPr sz="1800"/>
            </a:lvl4pPr>
            <a:lvl5pPr lvl="4" indent="0" rtl="0">
              <a:spcBef>
                <a:spcPts val="0"/>
              </a:spcBef>
              <a:spcAft>
                <a:spcPts val="0"/>
              </a:spcAft>
              <a:buSzPts val="2800"/>
              <a:buFont typeface="Arial"/>
              <a:buNone/>
              <a:defRPr sz="1800"/>
            </a:lvl5pPr>
            <a:lvl6pPr lvl="5" indent="0" rtl="0">
              <a:spcBef>
                <a:spcPts val="0"/>
              </a:spcBef>
              <a:spcAft>
                <a:spcPts val="0"/>
              </a:spcAft>
              <a:buSzPts val="2800"/>
              <a:buFont typeface="Arial"/>
              <a:buNone/>
              <a:defRPr sz="1800"/>
            </a:lvl6pPr>
            <a:lvl7pPr lvl="6" indent="0" rtl="0">
              <a:spcBef>
                <a:spcPts val="0"/>
              </a:spcBef>
              <a:spcAft>
                <a:spcPts val="0"/>
              </a:spcAft>
              <a:buSzPts val="2800"/>
              <a:buFont typeface="Arial"/>
              <a:buNone/>
              <a:defRPr sz="1800"/>
            </a:lvl7pPr>
            <a:lvl8pPr lvl="7" indent="0" rtl="0">
              <a:spcBef>
                <a:spcPts val="0"/>
              </a:spcBef>
              <a:spcAft>
                <a:spcPts val="0"/>
              </a:spcAft>
              <a:buSzPts val="2800"/>
              <a:buFont typeface="Arial"/>
              <a:buNone/>
              <a:defRPr sz="1800"/>
            </a:lvl8pPr>
            <a:lvl9pPr lvl="8" indent="0" rtl="0">
              <a:spcBef>
                <a:spcPts val="0"/>
              </a:spcBef>
              <a:spcAft>
                <a:spcPts val="0"/>
              </a:spcAft>
              <a:buSzPts val="2800"/>
              <a:buFont typeface="Arial"/>
              <a:buNone/>
              <a:defRPr sz="1800"/>
            </a:lvl9pPr>
          </a:lstStyle>
          <a:p>
            <a:endParaRPr/>
          </a:p>
        </p:txBody>
      </p:sp>
      <p:sp>
        <p:nvSpPr>
          <p:cNvPr id="32" name="Google Shape;32;p5"/>
          <p:cNvSpPr txBox="1">
            <a:spLocks noGrp="1"/>
          </p:cNvSpPr>
          <p:nvPr>
            <p:ph type="body" idx="1"/>
          </p:nvPr>
        </p:nvSpPr>
        <p:spPr>
          <a:xfrm>
            <a:off x="5775160" y="3923632"/>
            <a:ext cx="3195000" cy="1038300"/>
          </a:xfrm>
          <a:prstGeom prst="rect">
            <a:avLst/>
          </a:prstGeom>
          <a:noFill/>
          <a:ln>
            <a:noFill/>
          </a:ln>
        </p:spPr>
        <p:txBody>
          <a:bodyPr spcFirstLastPara="1" wrap="square" lIns="91425" tIns="91425" rIns="91425" bIns="91425" anchor="b" anchorCtr="0">
            <a:noAutofit/>
          </a:bodyPr>
          <a:lstStyle>
            <a:lvl1pPr marL="457200" marR="0" lvl="0" indent="-228600" rtl="0">
              <a:lnSpc>
                <a:spcPct val="100000"/>
              </a:lnSpc>
              <a:spcBef>
                <a:spcPts val="400"/>
              </a:spcBef>
              <a:spcAft>
                <a:spcPts val="0"/>
              </a:spcAft>
              <a:buClr>
                <a:srgbClr val="A6D6AE"/>
              </a:buClr>
              <a:buSzPts val="1800"/>
              <a:buNone/>
              <a:defRPr sz="2000" i="0" u="none" strike="noStrike" cap="none">
                <a:solidFill>
                  <a:srgbClr val="A6D6AE"/>
                </a:solidFill>
              </a:defRPr>
            </a:lvl1pPr>
            <a:lvl2pPr marL="914400" marR="0" lvl="1" indent="-406400" rtl="0">
              <a:lnSpc>
                <a:spcPct val="100000"/>
              </a:lnSpc>
              <a:spcBef>
                <a:spcPts val="560"/>
              </a:spcBef>
              <a:spcAft>
                <a:spcPts val="0"/>
              </a:spcAft>
              <a:buClr>
                <a:srgbClr val="A6D6AE"/>
              </a:buClr>
              <a:buSzPts val="2800"/>
              <a:buChar char="–"/>
              <a:defRPr sz="2800" i="0" u="none" strike="noStrike" cap="none">
                <a:solidFill>
                  <a:srgbClr val="A6D6AE"/>
                </a:solidFill>
              </a:defRPr>
            </a:lvl2pPr>
            <a:lvl3pPr marL="1371600" marR="0" lvl="2" indent="-381000" rtl="0">
              <a:lnSpc>
                <a:spcPct val="100000"/>
              </a:lnSpc>
              <a:spcBef>
                <a:spcPts val="480"/>
              </a:spcBef>
              <a:spcAft>
                <a:spcPts val="0"/>
              </a:spcAft>
              <a:buClr>
                <a:srgbClr val="A6D6AE"/>
              </a:buClr>
              <a:buSzPts val="2400"/>
              <a:buChar char="•"/>
              <a:defRPr sz="2400" i="0" u="none" strike="noStrike" cap="none">
                <a:solidFill>
                  <a:srgbClr val="A6D6AE"/>
                </a:solidFill>
              </a:defRPr>
            </a:lvl3pPr>
            <a:lvl4pPr marL="1828800" marR="0" lvl="3" indent="-355600" rtl="0">
              <a:lnSpc>
                <a:spcPct val="100000"/>
              </a:lnSpc>
              <a:spcBef>
                <a:spcPts val="400"/>
              </a:spcBef>
              <a:spcAft>
                <a:spcPts val="0"/>
              </a:spcAft>
              <a:buClr>
                <a:srgbClr val="A6D6AE"/>
              </a:buClr>
              <a:buSzPts val="2000"/>
              <a:buChar char="–"/>
              <a:defRPr sz="2000" i="0" u="none" strike="noStrike" cap="none">
                <a:solidFill>
                  <a:srgbClr val="A6D6AE"/>
                </a:solidFill>
              </a:defRPr>
            </a:lvl4pPr>
            <a:lvl5pPr marL="2286000" marR="0" lvl="4" indent="-355600" rtl="0">
              <a:lnSpc>
                <a:spcPct val="100000"/>
              </a:lnSpc>
              <a:spcBef>
                <a:spcPts val="400"/>
              </a:spcBef>
              <a:spcAft>
                <a:spcPts val="0"/>
              </a:spcAft>
              <a:buClr>
                <a:srgbClr val="A6D6AE"/>
              </a:buClr>
              <a:buSzPts val="2000"/>
              <a:buChar char="»"/>
              <a:defRPr sz="2000" i="0" u="none" strike="noStrike" cap="none">
                <a:solidFill>
                  <a:srgbClr val="A6D6AE"/>
                </a:solidFill>
              </a:defRPr>
            </a:lvl5pPr>
            <a:lvl6pPr marL="2743200" marR="0" lvl="5" indent="-355600" rtl="0">
              <a:lnSpc>
                <a:spcPct val="100000"/>
              </a:lnSpc>
              <a:spcBef>
                <a:spcPts val="400"/>
              </a:spcBef>
              <a:spcAft>
                <a:spcPts val="0"/>
              </a:spcAft>
              <a:buClr>
                <a:srgbClr val="A6D6AE"/>
              </a:buClr>
              <a:buSzPts val="2000"/>
              <a:buChar char="•"/>
              <a:defRPr sz="2000" i="0" u="none" strike="noStrike" cap="none">
                <a:solidFill>
                  <a:srgbClr val="A6D6AE"/>
                </a:solidFill>
              </a:defRPr>
            </a:lvl6pPr>
            <a:lvl7pPr marL="3200400" marR="0" lvl="6" indent="-355600" rtl="0">
              <a:lnSpc>
                <a:spcPct val="100000"/>
              </a:lnSpc>
              <a:spcBef>
                <a:spcPts val="400"/>
              </a:spcBef>
              <a:spcAft>
                <a:spcPts val="0"/>
              </a:spcAft>
              <a:buClr>
                <a:srgbClr val="A6D6AE"/>
              </a:buClr>
              <a:buSzPts val="2000"/>
              <a:buChar char="•"/>
              <a:defRPr sz="2000" i="0" u="none" strike="noStrike" cap="none">
                <a:solidFill>
                  <a:srgbClr val="A6D6AE"/>
                </a:solidFill>
              </a:defRPr>
            </a:lvl7pPr>
            <a:lvl8pPr marL="3657600" marR="0" lvl="7" indent="-355600" rtl="0">
              <a:lnSpc>
                <a:spcPct val="100000"/>
              </a:lnSpc>
              <a:spcBef>
                <a:spcPts val="400"/>
              </a:spcBef>
              <a:spcAft>
                <a:spcPts val="0"/>
              </a:spcAft>
              <a:buClr>
                <a:srgbClr val="A6D6AE"/>
              </a:buClr>
              <a:buSzPts val="2000"/>
              <a:buChar char="•"/>
              <a:defRPr sz="2000" i="0" u="none" strike="noStrike" cap="none">
                <a:solidFill>
                  <a:srgbClr val="A6D6AE"/>
                </a:solidFill>
              </a:defRPr>
            </a:lvl8pPr>
            <a:lvl9pPr marL="4114800" marR="0" lvl="8" indent="-355600" rtl="0">
              <a:lnSpc>
                <a:spcPct val="100000"/>
              </a:lnSpc>
              <a:spcBef>
                <a:spcPts val="400"/>
              </a:spcBef>
              <a:spcAft>
                <a:spcPts val="0"/>
              </a:spcAft>
              <a:buClr>
                <a:srgbClr val="A6D6AE"/>
              </a:buClr>
              <a:buSzPts val="2000"/>
              <a:buChar char="•"/>
              <a:defRPr sz="2000" i="0" u="none" strike="noStrike" cap="none">
                <a:solidFill>
                  <a:srgbClr val="A6D6AE"/>
                </a:solidFill>
              </a:defRPr>
            </a:lvl9pPr>
          </a:lstStyle>
          <a:p>
            <a:endParaRPr/>
          </a:p>
        </p:txBody>
      </p:sp>
      <p:pic>
        <p:nvPicPr>
          <p:cNvPr id="33" name="Google Shape;33;p5"/>
          <p:cNvPicPr preferRelativeResize="0"/>
          <p:nvPr/>
        </p:nvPicPr>
        <p:blipFill rotWithShape="1">
          <a:blip r:embed="rId2">
            <a:alphaModFix/>
          </a:blip>
          <a:srcRect t="59" b="49"/>
          <a:stretch/>
        </p:blipFill>
        <p:spPr>
          <a:xfrm>
            <a:off x="304800" y="3486150"/>
            <a:ext cx="1354200" cy="13527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ext - aqua background">
  <p:cSld name="CUSTOM_8">
    <p:bg>
      <p:bgPr>
        <a:solidFill>
          <a:srgbClr val="A6D6AE"/>
        </a:solidFill>
        <a:effectLst/>
      </p:bgPr>
    </p:bg>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6" name="Google Shape;36;p6"/>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000"/>
              </a:spcBef>
              <a:spcAft>
                <a:spcPts val="0"/>
              </a:spcAft>
              <a:buSzPts val="1400"/>
              <a:buChar char="○"/>
              <a:defRPr/>
            </a:lvl2pPr>
            <a:lvl3pPr marL="1371600" lvl="2" indent="-317500" rtl="0">
              <a:spcBef>
                <a:spcPts val="1000"/>
              </a:spcBef>
              <a:spcAft>
                <a:spcPts val="0"/>
              </a:spcAft>
              <a:buSzPts val="1400"/>
              <a:buChar char="■"/>
              <a:defRPr/>
            </a:lvl3pPr>
            <a:lvl4pPr marL="1828800" lvl="3" indent="-317500" rtl="0">
              <a:spcBef>
                <a:spcPts val="1000"/>
              </a:spcBef>
              <a:spcAft>
                <a:spcPts val="0"/>
              </a:spcAft>
              <a:buSzPts val="1400"/>
              <a:buChar char="●"/>
              <a:defRPr/>
            </a:lvl4pPr>
            <a:lvl5pPr marL="2286000" lvl="4" indent="-317500" rtl="0">
              <a:spcBef>
                <a:spcPts val="1000"/>
              </a:spcBef>
              <a:spcAft>
                <a:spcPts val="0"/>
              </a:spcAft>
              <a:buSzPts val="1400"/>
              <a:buChar char="○"/>
              <a:defRPr/>
            </a:lvl5pPr>
            <a:lvl6pPr marL="2743200" lvl="5" indent="-317500" rtl="0">
              <a:spcBef>
                <a:spcPts val="1000"/>
              </a:spcBef>
              <a:spcAft>
                <a:spcPts val="0"/>
              </a:spcAft>
              <a:buSzPts val="1400"/>
              <a:buChar char="■"/>
              <a:defRPr/>
            </a:lvl6pPr>
            <a:lvl7pPr marL="3200400" lvl="6" indent="-317500" rtl="0">
              <a:spcBef>
                <a:spcPts val="1000"/>
              </a:spcBef>
              <a:spcAft>
                <a:spcPts val="0"/>
              </a:spcAft>
              <a:buSzPts val="1400"/>
              <a:buChar char="●"/>
              <a:defRPr/>
            </a:lvl7pPr>
            <a:lvl8pPr marL="3657600" lvl="7" indent="-317500" rtl="0">
              <a:spcBef>
                <a:spcPts val="1000"/>
              </a:spcBef>
              <a:spcAft>
                <a:spcPts val="0"/>
              </a:spcAft>
              <a:buSzPts val="1400"/>
              <a:buChar char="○"/>
              <a:defRPr/>
            </a:lvl8pPr>
            <a:lvl9pPr marL="4114800" lvl="8" indent="-317500" rtl="0">
              <a:spcBef>
                <a:spcPts val="1000"/>
              </a:spcBef>
              <a:spcAft>
                <a:spcPts val="1000"/>
              </a:spcAft>
              <a:buClr>
                <a:srgbClr val="57486B"/>
              </a:buClr>
              <a:buSzPts val="1400"/>
              <a:buChar char="■"/>
              <a:defRPr>
                <a:solidFill>
                  <a:srgbClr val="57486B"/>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ext - purple background">
  <p:cSld name="CUSTOM_8_1">
    <p:bg>
      <p:bgPr>
        <a:solidFill>
          <a:srgbClr val="57486B"/>
        </a:solidFill>
        <a:effectLst/>
      </p:bgPr>
    </p:bg>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A6D6AE"/>
              </a:buClr>
              <a:buSzPts val="3000"/>
              <a:buNone/>
              <a:defRPr sz="3000">
                <a:solidFill>
                  <a:srgbClr val="A6D6AE"/>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9" name="Google Shape;39;p7"/>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Clr>
                <a:srgbClr val="A6D6AE"/>
              </a:buClr>
              <a:buSzPts val="1800"/>
              <a:buChar char="●"/>
              <a:defRPr>
                <a:solidFill>
                  <a:srgbClr val="A6D6AE"/>
                </a:solidFill>
              </a:defRPr>
            </a:lvl1pPr>
            <a:lvl2pPr marL="914400" lvl="1" indent="-317500" rtl="0">
              <a:spcBef>
                <a:spcPts val="1000"/>
              </a:spcBef>
              <a:spcAft>
                <a:spcPts val="0"/>
              </a:spcAft>
              <a:buClr>
                <a:srgbClr val="A6D6AE"/>
              </a:buClr>
              <a:buSzPts val="1400"/>
              <a:buChar char="○"/>
              <a:defRPr>
                <a:solidFill>
                  <a:srgbClr val="A6D6AE"/>
                </a:solidFill>
              </a:defRPr>
            </a:lvl2pPr>
            <a:lvl3pPr marL="1371600" lvl="2" indent="-317500" rtl="0">
              <a:spcBef>
                <a:spcPts val="1000"/>
              </a:spcBef>
              <a:spcAft>
                <a:spcPts val="0"/>
              </a:spcAft>
              <a:buClr>
                <a:srgbClr val="A6D6AE"/>
              </a:buClr>
              <a:buSzPts val="1400"/>
              <a:buChar char="■"/>
              <a:defRPr>
                <a:solidFill>
                  <a:srgbClr val="A6D6AE"/>
                </a:solidFill>
              </a:defRPr>
            </a:lvl3pPr>
            <a:lvl4pPr marL="1828800" lvl="3" indent="-317500" rtl="0">
              <a:spcBef>
                <a:spcPts val="1000"/>
              </a:spcBef>
              <a:spcAft>
                <a:spcPts val="0"/>
              </a:spcAft>
              <a:buClr>
                <a:srgbClr val="A6D6AE"/>
              </a:buClr>
              <a:buSzPts val="1400"/>
              <a:buChar char="●"/>
              <a:defRPr>
                <a:solidFill>
                  <a:srgbClr val="A6D6AE"/>
                </a:solidFill>
              </a:defRPr>
            </a:lvl4pPr>
            <a:lvl5pPr marL="2286000" lvl="4" indent="-317500" rtl="0">
              <a:spcBef>
                <a:spcPts val="1000"/>
              </a:spcBef>
              <a:spcAft>
                <a:spcPts val="0"/>
              </a:spcAft>
              <a:buClr>
                <a:srgbClr val="A6D6AE"/>
              </a:buClr>
              <a:buSzPts val="1400"/>
              <a:buChar char="○"/>
              <a:defRPr>
                <a:solidFill>
                  <a:srgbClr val="A6D6AE"/>
                </a:solidFill>
              </a:defRPr>
            </a:lvl5pPr>
            <a:lvl6pPr marL="2743200" lvl="5" indent="-317500" rtl="0">
              <a:spcBef>
                <a:spcPts val="1000"/>
              </a:spcBef>
              <a:spcAft>
                <a:spcPts val="0"/>
              </a:spcAft>
              <a:buClr>
                <a:srgbClr val="A6D6AE"/>
              </a:buClr>
              <a:buSzPts val="1400"/>
              <a:buChar char="■"/>
              <a:defRPr>
                <a:solidFill>
                  <a:srgbClr val="A6D6AE"/>
                </a:solidFill>
              </a:defRPr>
            </a:lvl6pPr>
            <a:lvl7pPr marL="3200400" lvl="6" indent="-317500" rtl="0">
              <a:spcBef>
                <a:spcPts val="1000"/>
              </a:spcBef>
              <a:spcAft>
                <a:spcPts val="0"/>
              </a:spcAft>
              <a:buClr>
                <a:srgbClr val="A6D6AE"/>
              </a:buClr>
              <a:buSzPts val="1400"/>
              <a:buChar char="●"/>
              <a:defRPr>
                <a:solidFill>
                  <a:srgbClr val="A6D6AE"/>
                </a:solidFill>
              </a:defRPr>
            </a:lvl7pPr>
            <a:lvl8pPr marL="3657600" lvl="7" indent="-317500" rtl="0">
              <a:spcBef>
                <a:spcPts val="1000"/>
              </a:spcBef>
              <a:spcAft>
                <a:spcPts val="0"/>
              </a:spcAft>
              <a:buClr>
                <a:srgbClr val="A6D6AE"/>
              </a:buClr>
              <a:buSzPts val="1400"/>
              <a:buChar char="○"/>
              <a:defRPr>
                <a:solidFill>
                  <a:srgbClr val="A6D6AE"/>
                </a:solidFill>
              </a:defRPr>
            </a:lvl8pPr>
            <a:lvl9pPr marL="4114800" lvl="8" indent="-317500" rtl="0">
              <a:spcBef>
                <a:spcPts val="1000"/>
              </a:spcBef>
              <a:spcAft>
                <a:spcPts val="1000"/>
              </a:spcAft>
              <a:buClr>
                <a:srgbClr val="A6D6AE"/>
              </a:buClr>
              <a:buSzPts val="1400"/>
              <a:buChar char="■"/>
              <a:defRPr>
                <a:solidFill>
                  <a:srgbClr val="A6D6AE"/>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ata - option 1">
  <p:cSld name="CUSTOM_4">
    <p:spTree>
      <p:nvGrpSpPr>
        <p:cNvPr id="1" name="Shape 40"/>
        <p:cNvGrpSpPr/>
        <p:nvPr/>
      </p:nvGrpSpPr>
      <p:grpSpPr>
        <a:xfrm>
          <a:off x="0" y="0"/>
          <a:ext cx="0" cy="0"/>
          <a:chOff x="0" y="0"/>
          <a:chExt cx="0" cy="0"/>
        </a:xfrm>
      </p:grpSpPr>
      <p:sp>
        <p:nvSpPr>
          <p:cNvPr id="41" name="Google Shape;41;p8"/>
          <p:cNvSpPr/>
          <p:nvPr/>
        </p:nvSpPr>
        <p:spPr>
          <a:xfrm>
            <a:off x="0" y="-11675"/>
            <a:ext cx="3617100" cy="5143500"/>
          </a:xfrm>
          <a:prstGeom prst="rect">
            <a:avLst/>
          </a:prstGeom>
          <a:solidFill>
            <a:srgbClr val="A6D6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8"/>
          <p:cNvSpPr txBox="1">
            <a:spLocks noGrp="1"/>
          </p:cNvSpPr>
          <p:nvPr>
            <p:ph type="title"/>
          </p:nvPr>
        </p:nvSpPr>
        <p:spPr>
          <a:xfrm>
            <a:off x="603250" y="445025"/>
            <a:ext cx="2596500" cy="1119900"/>
          </a:xfrm>
          <a:prstGeom prst="rect">
            <a:avLst/>
          </a:prstGeom>
          <a:noFill/>
        </p:spPr>
        <p:txBody>
          <a:bodyPr spcFirstLastPara="1" wrap="square" lIns="91425" tIns="91425" rIns="91425" bIns="91425"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43" name="Google Shape;43;p8"/>
          <p:cNvSpPr txBox="1">
            <a:spLocks noGrp="1"/>
          </p:cNvSpPr>
          <p:nvPr>
            <p:ph type="body" idx="1"/>
          </p:nvPr>
        </p:nvSpPr>
        <p:spPr>
          <a:xfrm>
            <a:off x="603425" y="1565100"/>
            <a:ext cx="2596500" cy="3151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Clr>
                <a:srgbClr val="57486B"/>
              </a:buClr>
              <a:buSzPts val="1600"/>
              <a:buChar char="■"/>
              <a:defRPr sz="1600">
                <a:solidFill>
                  <a:srgbClr val="57486B"/>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End - aqua background ">
  <p:cSld name="CUSTOM_8_2">
    <p:bg>
      <p:bgPr>
        <a:solidFill>
          <a:srgbClr val="A6D6AE"/>
        </a:solidFill>
        <a:effectLst/>
      </p:bgPr>
    </p:bg>
    <p:spTree>
      <p:nvGrpSpPr>
        <p:cNvPr id="1" name="Shape 44"/>
        <p:cNvGrpSpPr/>
        <p:nvPr/>
      </p:nvGrpSpPr>
      <p:grpSpPr>
        <a:xfrm>
          <a:off x="0" y="0"/>
          <a:ext cx="0" cy="0"/>
          <a:chOff x="0" y="0"/>
          <a:chExt cx="0" cy="0"/>
        </a:xfrm>
      </p:grpSpPr>
      <p:pic>
        <p:nvPicPr>
          <p:cNvPr id="45" name="Google Shape;45;p9" descr="socialmedia_youtube.png"/>
          <p:cNvPicPr preferRelativeResize="0"/>
          <p:nvPr/>
        </p:nvPicPr>
        <p:blipFill rotWithShape="1">
          <a:blip r:embed="rId2">
            <a:alphaModFix/>
          </a:blip>
          <a:srcRect/>
          <a:stretch/>
        </p:blipFill>
        <p:spPr>
          <a:xfrm>
            <a:off x="485775" y="3930650"/>
            <a:ext cx="766800" cy="820800"/>
          </a:xfrm>
          <a:prstGeom prst="rect">
            <a:avLst/>
          </a:prstGeom>
          <a:noFill/>
          <a:ln>
            <a:noFill/>
          </a:ln>
        </p:spPr>
      </p:pic>
      <p:pic>
        <p:nvPicPr>
          <p:cNvPr id="46" name="Google Shape;46;p9"/>
          <p:cNvPicPr preferRelativeResize="0"/>
          <p:nvPr/>
        </p:nvPicPr>
        <p:blipFill rotWithShape="1">
          <a:blip r:embed="rId3">
            <a:alphaModFix/>
          </a:blip>
          <a:srcRect/>
          <a:stretch/>
        </p:blipFill>
        <p:spPr>
          <a:xfrm>
            <a:off x="1420812" y="3930650"/>
            <a:ext cx="766800" cy="820800"/>
          </a:xfrm>
          <a:prstGeom prst="rect">
            <a:avLst/>
          </a:prstGeom>
          <a:noFill/>
          <a:ln>
            <a:noFill/>
          </a:ln>
        </p:spPr>
      </p:pic>
      <p:pic>
        <p:nvPicPr>
          <p:cNvPr id="47" name="Google Shape;47;p9"/>
          <p:cNvPicPr preferRelativeResize="0"/>
          <p:nvPr/>
        </p:nvPicPr>
        <p:blipFill rotWithShape="1">
          <a:blip r:embed="rId4">
            <a:alphaModFix/>
          </a:blip>
          <a:srcRect/>
          <a:stretch/>
        </p:blipFill>
        <p:spPr>
          <a:xfrm>
            <a:off x="2355850" y="3930650"/>
            <a:ext cx="766800" cy="820800"/>
          </a:xfrm>
          <a:prstGeom prst="rect">
            <a:avLst/>
          </a:prstGeom>
          <a:noFill/>
          <a:ln>
            <a:noFill/>
          </a:ln>
        </p:spPr>
      </p:pic>
      <p:sp>
        <p:nvSpPr>
          <p:cNvPr id="48" name="Google Shape;48;p9"/>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49" name="Google Shape;49;p9"/>
          <p:cNvSpPr txBox="1">
            <a:spLocks noGrp="1"/>
          </p:cNvSpPr>
          <p:nvPr>
            <p:ph type="body" idx="1"/>
          </p:nvPr>
        </p:nvSpPr>
        <p:spPr>
          <a:xfrm>
            <a:off x="603250" y="1246825"/>
            <a:ext cx="7905900" cy="23478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Clr>
                <a:srgbClr val="57486B"/>
              </a:buClr>
              <a:buSzPts val="1800"/>
              <a:buChar char="●"/>
              <a:defRPr>
                <a:solidFill>
                  <a:srgbClr val="57486B"/>
                </a:solidFill>
              </a:defRPr>
            </a:lvl1pPr>
            <a:lvl2pPr marL="914400" lvl="1" indent="-317500" rtl="0">
              <a:spcBef>
                <a:spcPts val="1000"/>
              </a:spcBef>
              <a:spcAft>
                <a:spcPts val="0"/>
              </a:spcAft>
              <a:buClr>
                <a:srgbClr val="57486B"/>
              </a:buClr>
              <a:buSzPts val="1400"/>
              <a:buChar char="○"/>
              <a:defRPr>
                <a:solidFill>
                  <a:srgbClr val="57486B"/>
                </a:solidFill>
              </a:defRPr>
            </a:lvl2pPr>
            <a:lvl3pPr marL="1371600" lvl="2" indent="-317500" rtl="0">
              <a:spcBef>
                <a:spcPts val="1000"/>
              </a:spcBef>
              <a:spcAft>
                <a:spcPts val="0"/>
              </a:spcAft>
              <a:buClr>
                <a:srgbClr val="57486B"/>
              </a:buClr>
              <a:buSzPts val="1400"/>
              <a:buChar char="■"/>
              <a:defRPr>
                <a:solidFill>
                  <a:srgbClr val="57486B"/>
                </a:solidFill>
              </a:defRPr>
            </a:lvl3pPr>
            <a:lvl4pPr marL="1828800" lvl="3" indent="-317500" rtl="0">
              <a:spcBef>
                <a:spcPts val="1000"/>
              </a:spcBef>
              <a:spcAft>
                <a:spcPts val="0"/>
              </a:spcAft>
              <a:buClr>
                <a:srgbClr val="57486B"/>
              </a:buClr>
              <a:buSzPts val="1400"/>
              <a:buChar char="●"/>
              <a:defRPr>
                <a:solidFill>
                  <a:srgbClr val="57486B"/>
                </a:solidFill>
              </a:defRPr>
            </a:lvl4pPr>
            <a:lvl5pPr marL="2286000" lvl="4" indent="-317500" rtl="0">
              <a:spcBef>
                <a:spcPts val="1000"/>
              </a:spcBef>
              <a:spcAft>
                <a:spcPts val="0"/>
              </a:spcAft>
              <a:buClr>
                <a:srgbClr val="57486B"/>
              </a:buClr>
              <a:buSzPts val="1400"/>
              <a:buChar char="○"/>
              <a:defRPr>
                <a:solidFill>
                  <a:srgbClr val="57486B"/>
                </a:solidFill>
              </a:defRPr>
            </a:lvl5pPr>
            <a:lvl6pPr marL="2743200" lvl="5" indent="-317500" rtl="0">
              <a:spcBef>
                <a:spcPts val="1000"/>
              </a:spcBef>
              <a:spcAft>
                <a:spcPts val="0"/>
              </a:spcAft>
              <a:buClr>
                <a:srgbClr val="57486B"/>
              </a:buClr>
              <a:buSzPts val="1400"/>
              <a:buChar char="■"/>
              <a:defRPr>
                <a:solidFill>
                  <a:srgbClr val="57486B"/>
                </a:solidFill>
              </a:defRPr>
            </a:lvl6pPr>
            <a:lvl7pPr marL="3200400" lvl="6" indent="-317500" rtl="0">
              <a:spcBef>
                <a:spcPts val="1000"/>
              </a:spcBef>
              <a:spcAft>
                <a:spcPts val="0"/>
              </a:spcAft>
              <a:buClr>
                <a:srgbClr val="57486B"/>
              </a:buClr>
              <a:buSzPts val="1400"/>
              <a:buChar char="●"/>
              <a:defRPr>
                <a:solidFill>
                  <a:srgbClr val="57486B"/>
                </a:solidFill>
              </a:defRPr>
            </a:lvl7pPr>
            <a:lvl8pPr marL="3657600" lvl="7" indent="-317500" rtl="0">
              <a:spcBef>
                <a:spcPts val="1000"/>
              </a:spcBef>
              <a:spcAft>
                <a:spcPts val="0"/>
              </a:spcAft>
              <a:buClr>
                <a:srgbClr val="57486B"/>
              </a:buClr>
              <a:buSzPts val="1400"/>
              <a:buChar char="○"/>
              <a:defRPr>
                <a:solidFill>
                  <a:srgbClr val="57486B"/>
                </a:solidFill>
              </a:defRPr>
            </a:lvl8pPr>
            <a:lvl9pPr marL="4114800" lvl="8" indent="-317500" rtl="0">
              <a:spcBef>
                <a:spcPts val="1000"/>
              </a:spcBef>
              <a:spcAft>
                <a:spcPts val="1000"/>
              </a:spcAft>
              <a:buClr>
                <a:srgbClr val="57486B"/>
              </a:buClr>
              <a:buSzPts val="1400"/>
              <a:buChar char="■"/>
              <a:defRPr>
                <a:solidFill>
                  <a:srgbClr val="57486B"/>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End - purple background">
  <p:cSld name="CUSTOM_8_2_1">
    <p:bg>
      <p:bgPr>
        <a:solidFill>
          <a:srgbClr val="57486B"/>
        </a:solidFill>
        <a:effectLst/>
      </p:bgPr>
    </p:bg>
    <p:spTree>
      <p:nvGrpSpPr>
        <p:cNvPr id="1" name="Shape 50"/>
        <p:cNvGrpSpPr/>
        <p:nvPr/>
      </p:nvGrpSpPr>
      <p:grpSpPr>
        <a:xfrm>
          <a:off x="0" y="0"/>
          <a:ext cx="0" cy="0"/>
          <a:chOff x="0" y="0"/>
          <a:chExt cx="0" cy="0"/>
        </a:xfrm>
      </p:grpSpPr>
      <p:sp>
        <p:nvSpPr>
          <p:cNvPr id="51" name="Google Shape;51;p10"/>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A6D6AE"/>
              </a:buClr>
              <a:buSzPts val="3000"/>
              <a:buNone/>
              <a:defRPr sz="3000">
                <a:solidFill>
                  <a:srgbClr val="A6D6AE"/>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52" name="Google Shape;52;p10"/>
          <p:cNvSpPr txBox="1">
            <a:spLocks noGrp="1"/>
          </p:cNvSpPr>
          <p:nvPr>
            <p:ph type="body" idx="1"/>
          </p:nvPr>
        </p:nvSpPr>
        <p:spPr>
          <a:xfrm>
            <a:off x="603250" y="1246825"/>
            <a:ext cx="7905900" cy="35046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Clr>
                <a:srgbClr val="A6D6AE"/>
              </a:buClr>
              <a:buSzPts val="1800"/>
              <a:buChar char="●"/>
              <a:defRPr>
                <a:solidFill>
                  <a:srgbClr val="A6D6AE"/>
                </a:solidFill>
              </a:defRPr>
            </a:lvl1pPr>
            <a:lvl2pPr marL="914400" lvl="1" indent="-317500" rtl="0">
              <a:spcBef>
                <a:spcPts val="1000"/>
              </a:spcBef>
              <a:spcAft>
                <a:spcPts val="0"/>
              </a:spcAft>
              <a:buClr>
                <a:srgbClr val="A6D6AE"/>
              </a:buClr>
              <a:buSzPts val="1400"/>
              <a:buChar char="○"/>
              <a:defRPr>
                <a:solidFill>
                  <a:srgbClr val="A6D6AE"/>
                </a:solidFill>
              </a:defRPr>
            </a:lvl2pPr>
            <a:lvl3pPr marL="1371600" lvl="2" indent="-317500" rtl="0">
              <a:spcBef>
                <a:spcPts val="1000"/>
              </a:spcBef>
              <a:spcAft>
                <a:spcPts val="0"/>
              </a:spcAft>
              <a:buClr>
                <a:srgbClr val="A6D6AE"/>
              </a:buClr>
              <a:buSzPts val="1400"/>
              <a:buChar char="■"/>
              <a:defRPr>
                <a:solidFill>
                  <a:srgbClr val="A6D6AE"/>
                </a:solidFill>
              </a:defRPr>
            </a:lvl3pPr>
            <a:lvl4pPr marL="1828800" lvl="3" indent="-317500" rtl="0">
              <a:spcBef>
                <a:spcPts val="1000"/>
              </a:spcBef>
              <a:spcAft>
                <a:spcPts val="0"/>
              </a:spcAft>
              <a:buClr>
                <a:srgbClr val="A6D6AE"/>
              </a:buClr>
              <a:buSzPts val="1400"/>
              <a:buChar char="●"/>
              <a:defRPr>
                <a:solidFill>
                  <a:srgbClr val="A6D6AE"/>
                </a:solidFill>
              </a:defRPr>
            </a:lvl4pPr>
            <a:lvl5pPr marL="2286000" lvl="4" indent="-317500" rtl="0">
              <a:spcBef>
                <a:spcPts val="1000"/>
              </a:spcBef>
              <a:spcAft>
                <a:spcPts val="0"/>
              </a:spcAft>
              <a:buClr>
                <a:srgbClr val="A6D6AE"/>
              </a:buClr>
              <a:buSzPts val="1400"/>
              <a:buChar char="○"/>
              <a:defRPr>
                <a:solidFill>
                  <a:srgbClr val="A6D6AE"/>
                </a:solidFill>
              </a:defRPr>
            </a:lvl5pPr>
            <a:lvl6pPr marL="2743200" lvl="5" indent="-317500" rtl="0">
              <a:spcBef>
                <a:spcPts val="1000"/>
              </a:spcBef>
              <a:spcAft>
                <a:spcPts val="0"/>
              </a:spcAft>
              <a:buClr>
                <a:srgbClr val="A6D6AE"/>
              </a:buClr>
              <a:buSzPts val="1400"/>
              <a:buChar char="■"/>
              <a:defRPr>
                <a:solidFill>
                  <a:srgbClr val="A6D6AE"/>
                </a:solidFill>
              </a:defRPr>
            </a:lvl6pPr>
            <a:lvl7pPr marL="3200400" lvl="6" indent="-317500" rtl="0">
              <a:spcBef>
                <a:spcPts val="1000"/>
              </a:spcBef>
              <a:spcAft>
                <a:spcPts val="0"/>
              </a:spcAft>
              <a:buClr>
                <a:srgbClr val="A6D6AE"/>
              </a:buClr>
              <a:buSzPts val="1400"/>
              <a:buChar char="●"/>
              <a:defRPr>
                <a:solidFill>
                  <a:srgbClr val="A6D6AE"/>
                </a:solidFill>
              </a:defRPr>
            </a:lvl7pPr>
            <a:lvl8pPr marL="3657600" lvl="7" indent="-317500" rtl="0">
              <a:spcBef>
                <a:spcPts val="1000"/>
              </a:spcBef>
              <a:spcAft>
                <a:spcPts val="0"/>
              </a:spcAft>
              <a:buClr>
                <a:srgbClr val="A6D6AE"/>
              </a:buClr>
              <a:buSzPts val="1400"/>
              <a:buChar char="○"/>
              <a:defRPr>
                <a:solidFill>
                  <a:srgbClr val="A6D6AE"/>
                </a:solidFill>
              </a:defRPr>
            </a:lvl8pPr>
            <a:lvl9pPr marL="4114800" lvl="8" indent="-317500" rtl="0">
              <a:spcBef>
                <a:spcPts val="1000"/>
              </a:spcBef>
              <a:spcAft>
                <a:spcPts val="1000"/>
              </a:spcAft>
              <a:buClr>
                <a:srgbClr val="A6D6AE"/>
              </a:buClr>
              <a:buSzPts val="1400"/>
              <a:buChar char="■"/>
              <a:defRPr>
                <a:solidFill>
                  <a:srgbClr val="A6D6AE"/>
                </a:solidFill>
              </a:defRPr>
            </a:lvl9pPr>
          </a:lstStyle>
          <a:p>
            <a:endParaRPr/>
          </a:p>
        </p:txBody>
      </p:sp>
      <p:pic>
        <p:nvPicPr>
          <p:cNvPr id="53" name="Google Shape;53;p10"/>
          <p:cNvPicPr preferRelativeResize="0"/>
          <p:nvPr/>
        </p:nvPicPr>
        <p:blipFill rotWithShape="1">
          <a:blip r:embed="rId2">
            <a:alphaModFix/>
          </a:blip>
          <a:srcRect l="99" r="109"/>
          <a:stretch/>
        </p:blipFill>
        <p:spPr>
          <a:xfrm>
            <a:off x="485775" y="3930650"/>
            <a:ext cx="766800" cy="820800"/>
          </a:xfrm>
          <a:prstGeom prst="rect">
            <a:avLst/>
          </a:prstGeom>
          <a:noFill/>
          <a:ln>
            <a:noFill/>
          </a:ln>
        </p:spPr>
      </p:pic>
      <p:pic>
        <p:nvPicPr>
          <p:cNvPr id="54" name="Google Shape;54;p10"/>
          <p:cNvPicPr preferRelativeResize="0"/>
          <p:nvPr/>
        </p:nvPicPr>
        <p:blipFill rotWithShape="1">
          <a:blip r:embed="rId3">
            <a:alphaModFix/>
          </a:blip>
          <a:srcRect l="99" r="109"/>
          <a:stretch/>
        </p:blipFill>
        <p:spPr>
          <a:xfrm>
            <a:off x="1420812" y="3930650"/>
            <a:ext cx="766800" cy="820800"/>
          </a:xfrm>
          <a:prstGeom prst="rect">
            <a:avLst/>
          </a:prstGeom>
          <a:noFill/>
          <a:ln>
            <a:noFill/>
          </a:ln>
        </p:spPr>
      </p:pic>
      <p:pic>
        <p:nvPicPr>
          <p:cNvPr id="55" name="Google Shape;55;p10"/>
          <p:cNvPicPr preferRelativeResize="0"/>
          <p:nvPr/>
        </p:nvPicPr>
        <p:blipFill rotWithShape="1">
          <a:blip r:embed="rId4">
            <a:alphaModFix/>
          </a:blip>
          <a:srcRect l="99" r="109"/>
          <a:stretch/>
        </p:blipFill>
        <p:spPr>
          <a:xfrm>
            <a:off x="2355850" y="3930650"/>
            <a:ext cx="766800" cy="8208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57486B"/>
              </a:buClr>
              <a:buSzPts val="2800"/>
              <a:buFont typeface="Open Sans"/>
              <a:buNone/>
              <a:defRPr sz="2800" b="1">
                <a:solidFill>
                  <a:srgbClr val="57486B"/>
                </a:solidFill>
                <a:latin typeface="Open Sans"/>
                <a:ea typeface="Open Sans"/>
                <a:cs typeface="Open Sans"/>
                <a:sym typeface="Open Sans"/>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57486B"/>
              </a:buClr>
              <a:buSzPts val="1800"/>
              <a:buFont typeface="Open Sans"/>
              <a:buChar char="●"/>
              <a:defRPr sz="1800">
                <a:solidFill>
                  <a:srgbClr val="57486B"/>
                </a:solidFill>
                <a:latin typeface="Open Sans"/>
                <a:ea typeface="Open Sans"/>
                <a:cs typeface="Open Sans"/>
                <a:sym typeface="Open Sans"/>
              </a:defRPr>
            </a:lvl1pPr>
            <a:lvl2pPr marL="914400" lvl="1" indent="-317500">
              <a:lnSpc>
                <a:spcPct val="115000"/>
              </a:lnSpc>
              <a:spcBef>
                <a:spcPts val="1600"/>
              </a:spcBef>
              <a:spcAft>
                <a:spcPts val="0"/>
              </a:spcAft>
              <a:buClr>
                <a:srgbClr val="57486B"/>
              </a:buClr>
              <a:buSzPts val="1400"/>
              <a:buFont typeface="Open Sans"/>
              <a:buChar char="○"/>
              <a:defRPr>
                <a:solidFill>
                  <a:srgbClr val="57486B"/>
                </a:solidFill>
                <a:latin typeface="Open Sans"/>
                <a:ea typeface="Open Sans"/>
                <a:cs typeface="Open Sans"/>
                <a:sym typeface="Open Sans"/>
              </a:defRPr>
            </a:lvl2pPr>
            <a:lvl3pPr marL="1371600" lvl="2" indent="-317500">
              <a:lnSpc>
                <a:spcPct val="115000"/>
              </a:lnSpc>
              <a:spcBef>
                <a:spcPts val="1600"/>
              </a:spcBef>
              <a:spcAft>
                <a:spcPts val="0"/>
              </a:spcAft>
              <a:buClr>
                <a:srgbClr val="57486B"/>
              </a:buClr>
              <a:buSzPts val="1400"/>
              <a:buFont typeface="Open Sans"/>
              <a:buChar char="■"/>
              <a:defRPr>
                <a:solidFill>
                  <a:srgbClr val="57486B"/>
                </a:solidFill>
                <a:latin typeface="Open Sans"/>
                <a:ea typeface="Open Sans"/>
                <a:cs typeface="Open Sans"/>
                <a:sym typeface="Open Sans"/>
              </a:defRPr>
            </a:lvl3pPr>
            <a:lvl4pPr marL="1828800" lvl="3" indent="-317500">
              <a:lnSpc>
                <a:spcPct val="115000"/>
              </a:lnSpc>
              <a:spcBef>
                <a:spcPts val="1600"/>
              </a:spcBef>
              <a:spcAft>
                <a:spcPts val="0"/>
              </a:spcAft>
              <a:buClr>
                <a:srgbClr val="57486B"/>
              </a:buClr>
              <a:buSzPts val="1400"/>
              <a:buFont typeface="Open Sans"/>
              <a:buChar char="●"/>
              <a:defRPr>
                <a:solidFill>
                  <a:srgbClr val="57486B"/>
                </a:solidFill>
                <a:latin typeface="Open Sans"/>
                <a:ea typeface="Open Sans"/>
                <a:cs typeface="Open Sans"/>
                <a:sym typeface="Open Sans"/>
              </a:defRPr>
            </a:lvl4pPr>
            <a:lvl5pPr marL="2286000" lvl="4" indent="-317500">
              <a:lnSpc>
                <a:spcPct val="115000"/>
              </a:lnSpc>
              <a:spcBef>
                <a:spcPts val="1600"/>
              </a:spcBef>
              <a:spcAft>
                <a:spcPts val="0"/>
              </a:spcAft>
              <a:buClr>
                <a:srgbClr val="57486B"/>
              </a:buClr>
              <a:buSzPts val="1400"/>
              <a:buFont typeface="Open Sans"/>
              <a:buChar char="○"/>
              <a:defRPr>
                <a:solidFill>
                  <a:srgbClr val="57486B"/>
                </a:solidFill>
                <a:latin typeface="Open Sans"/>
                <a:ea typeface="Open Sans"/>
                <a:cs typeface="Open Sans"/>
                <a:sym typeface="Open Sans"/>
              </a:defRPr>
            </a:lvl5pPr>
            <a:lvl6pPr marL="2743200" lvl="5" indent="-317500">
              <a:lnSpc>
                <a:spcPct val="115000"/>
              </a:lnSpc>
              <a:spcBef>
                <a:spcPts val="1600"/>
              </a:spcBef>
              <a:spcAft>
                <a:spcPts val="0"/>
              </a:spcAft>
              <a:buClr>
                <a:srgbClr val="57486B"/>
              </a:buClr>
              <a:buSzPts val="1400"/>
              <a:buFont typeface="Open Sans"/>
              <a:buChar char="■"/>
              <a:defRPr>
                <a:solidFill>
                  <a:srgbClr val="57486B"/>
                </a:solidFill>
                <a:latin typeface="Open Sans"/>
                <a:ea typeface="Open Sans"/>
                <a:cs typeface="Open Sans"/>
                <a:sym typeface="Open Sans"/>
              </a:defRPr>
            </a:lvl6pPr>
            <a:lvl7pPr marL="3200400" lvl="6" indent="-317500">
              <a:lnSpc>
                <a:spcPct val="115000"/>
              </a:lnSpc>
              <a:spcBef>
                <a:spcPts val="1600"/>
              </a:spcBef>
              <a:spcAft>
                <a:spcPts val="0"/>
              </a:spcAft>
              <a:buClr>
                <a:srgbClr val="57486B"/>
              </a:buClr>
              <a:buSzPts val="1400"/>
              <a:buFont typeface="Open Sans"/>
              <a:buChar char="●"/>
              <a:defRPr>
                <a:solidFill>
                  <a:srgbClr val="57486B"/>
                </a:solidFill>
                <a:latin typeface="Open Sans"/>
                <a:ea typeface="Open Sans"/>
                <a:cs typeface="Open Sans"/>
                <a:sym typeface="Open Sans"/>
              </a:defRPr>
            </a:lvl7pPr>
            <a:lvl8pPr marL="3657600" lvl="7" indent="-317500">
              <a:lnSpc>
                <a:spcPct val="115000"/>
              </a:lnSpc>
              <a:spcBef>
                <a:spcPts val="1600"/>
              </a:spcBef>
              <a:spcAft>
                <a:spcPts val="0"/>
              </a:spcAft>
              <a:buClr>
                <a:srgbClr val="57486B"/>
              </a:buClr>
              <a:buSzPts val="1400"/>
              <a:buFont typeface="Open Sans"/>
              <a:buChar char="○"/>
              <a:defRPr>
                <a:solidFill>
                  <a:srgbClr val="57486B"/>
                </a:solidFill>
                <a:latin typeface="Open Sans"/>
                <a:ea typeface="Open Sans"/>
                <a:cs typeface="Open Sans"/>
                <a:sym typeface="Open Sans"/>
              </a:defRPr>
            </a:lvl8pPr>
            <a:lvl9pPr marL="4114800" lvl="8" indent="-317500">
              <a:lnSpc>
                <a:spcPct val="115000"/>
              </a:lnSpc>
              <a:spcBef>
                <a:spcPts val="1600"/>
              </a:spcBef>
              <a:spcAft>
                <a:spcPts val="1600"/>
              </a:spcAft>
              <a:buClr>
                <a:srgbClr val="57486B"/>
              </a:buClr>
              <a:buSzPts val="1400"/>
              <a:buFont typeface="Open Sans"/>
              <a:buChar char="■"/>
              <a:defRPr>
                <a:solidFill>
                  <a:srgbClr val="57486B"/>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1.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s://www.simpleenergyadvice.org.uk/" TargetMode="External"/><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3" Type="http://schemas.openxmlformats.org/officeDocument/2006/relationships/hyperlink" Target="http://www.nest.gov.wales" TargetMode="External"/><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3"/>
          <p:cNvSpPr txBox="1">
            <a:spLocks noGrp="1"/>
          </p:cNvSpPr>
          <p:nvPr>
            <p:ph type="title"/>
          </p:nvPr>
        </p:nvSpPr>
        <p:spPr>
          <a:xfrm>
            <a:off x="157150" y="215900"/>
            <a:ext cx="7986600" cy="2270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Big Energy Saving Network</a:t>
            </a:r>
            <a:endParaRPr/>
          </a:p>
          <a:p>
            <a:pPr marL="0" lvl="0" indent="0" algn="l" rtl="0">
              <a:spcBef>
                <a:spcPts val="0"/>
              </a:spcBef>
              <a:spcAft>
                <a:spcPts val="0"/>
              </a:spcAft>
              <a:buNone/>
            </a:pPr>
            <a:r>
              <a:rPr lang="en-GB" b="0"/>
              <a:t>Training Presentation</a:t>
            </a:r>
            <a:endParaRPr b="0"/>
          </a:p>
        </p:txBody>
      </p:sp>
      <p:sp>
        <p:nvSpPr>
          <p:cNvPr id="73" name="Google Shape;73;p13"/>
          <p:cNvSpPr txBox="1">
            <a:spLocks noGrp="1"/>
          </p:cNvSpPr>
          <p:nvPr>
            <p:ph type="body" idx="1"/>
          </p:nvPr>
        </p:nvSpPr>
        <p:spPr>
          <a:xfrm>
            <a:off x="5775160" y="3923632"/>
            <a:ext cx="3195000" cy="1038300"/>
          </a:xfrm>
          <a:prstGeom prst="rect">
            <a:avLst/>
          </a:prstGeom>
        </p:spPr>
        <p:txBody>
          <a:bodyPr spcFirstLastPara="1" wrap="square" lIns="91425" tIns="91425" rIns="91425" bIns="91425" anchor="b" anchorCtr="0">
            <a:noAutofit/>
          </a:bodyPr>
          <a:lstStyle/>
          <a:p>
            <a:pPr marL="0" lvl="0" indent="0" algn="l" rtl="0">
              <a:spcBef>
                <a:spcPts val="400"/>
              </a:spcBef>
              <a:spcAft>
                <a:spcPts val="0"/>
              </a:spcAft>
              <a:buNone/>
            </a:pPr>
            <a:r>
              <a:rPr lang="en-GB"/>
              <a:t>[insert your name and job title / team here]</a:t>
            </a:r>
            <a:endParaRPr/>
          </a:p>
        </p:txBody>
      </p:sp>
      <p:pic>
        <p:nvPicPr>
          <p:cNvPr id="74" name="Google Shape;74;p13"/>
          <p:cNvPicPr preferRelativeResize="0"/>
          <p:nvPr/>
        </p:nvPicPr>
        <p:blipFill rotWithShape="1">
          <a:blip r:embed="rId3">
            <a:alphaModFix/>
          </a:blip>
          <a:srcRect/>
          <a:stretch/>
        </p:blipFill>
        <p:spPr>
          <a:xfrm>
            <a:off x="1977375" y="3517875"/>
            <a:ext cx="1924825" cy="13354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2"/>
          <p:cNvSpPr txBox="1">
            <a:spLocks noGrp="1"/>
          </p:cNvSpPr>
          <p:nvPr>
            <p:ph type="title"/>
          </p:nvPr>
        </p:nvSpPr>
        <p:spPr>
          <a:xfrm>
            <a:off x="603250" y="445025"/>
            <a:ext cx="2596500" cy="111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000"/>
              <a:t>Low income</a:t>
            </a:r>
            <a:endParaRPr/>
          </a:p>
        </p:txBody>
      </p:sp>
      <p:sp>
        <p:nvSpPr>
          <p:cNvPr id="129" name="Google Shape;129;p22"/>
          <p:cNvSpPr txBox="1">
            <a:spLocks noGrp="1"/>
          </p:cNvSpPr>
          <p:nvPr>
            <p:ph type="body" idx="1"/>
          </p:nvPr>
        </p:nvSpPr>
        <p:spPr>
          <a:xfrm>
            <a:off x="603425" y="1354450"/>
            <a:ext cx="2596500" cy="3362100"/>
          </a:xfrm>
          <a:prstGeom prst="rect">
            <a:avLst/>
          </a:prstGeom>
        </p:spPr>
        <p:txBody>
          <a:bodyPr spcFirstLastPara="1" wrap="square" lIns="91425" tIns="91425" rIns="91425" bIns="91425" anchor="t" anchorCtr="0">
            <a:noAutofit/>
          </a:bodyPr>
          <a:lstStyle/>
          <a:p>
            <a:pPr marL="269999" lvl="0" indent="-231899" algn="l" rtl="0">
              <a:lnSpc>
                <a:spcPct val="90000"/>
              </a:lnSpc>
              <a:spcBef>
                <a:spcPts val="1000"/>
              </a:spcBef>
              <a:spcAft>
                <a:spcPts val="0"/>
              </a:spcAft>
              <a:buClr>
                <a:srgbClr val="44546A"/>
              </a:buClr>
              <a:buSzPts val="1400"/>
              <a:buFont typeface="Arial"/>
              <a:buChar char="•"/>
            </a:pPr>
            <a:r>
              <a:rPr lang="en-GB" sz="1400">
                <a:solidFill>
                  <a:srgbClr val="44546A"/>
                </a:solidFill>
                <a:latin typeface="Calibri"/>
                <a:ea typeface="Calibri"/>
                <a:cs typeface="Calibri"/>
                <a:sym typeface="Calibri"/>
              </a:rPr>
              <a:t>The low income threshold is usually adjusted for household size (just as benefit rates are meant to reflect the fact that larger households need a higher income than smaller households)</a:t>
            </a:r>
            <a:endParaRPr sz="1400">
              <a:solidFill>
                <a:srgbClr val="44546A"/>
              </a:solidFill>
              <a:latin typeface="Calibri"/>
              <a:ea typeface="Calibri"/>
              <a:cs typeface="Calibri"/>
              <a:sym typeface="Calibri"/>
            </a:endParaRPr>
          </a:p>
          <a:p>
            <a:pPr marL="457200" lvl="0" indent="0" algn="l" rtl="0">
              <a:lnSpc>
                <a:spcPct val="90000"/>
              </a:lnSpc>
              <a:spcBef>
                <a:spcPts val="1000"/>
              </a:spcBef>
              <a:spcAft>
                <a:spcPts val="0"/>
              </a:spcAft>
              <a:buNone/>
            </a:pPr>
            <a:endParaRPr sz="1400">
              <a:solidFill>
                <a:srgbClr val="44546A"/>
              </a:solidFill>
              <a:latin typeface="Calibri"/>
              <a:ea typeface="Calibri"/>
              <a:cs typeface="Calibri"/>
              <a:sym typeface="Calibri"/>
            </a:endParaRPr>
          </a:p>
          <a:p>
            <a:pPr marL="269999" lvl="0" indent="-231899" algn="l" rtl="0">
              <a:lnSpc>
                <a:spcPct val="90000"/>
              </a:lnSpc>
              <a:spcBef>
                <a:spcPts val="0"/>
              </a:spcBef>
              <a:spcAft>
                <a:spcPts val="0"/>
              </a:spcAft>
              <a:buClr>
                <a:srgbClr val="44546A"/>
              </a:buClr>
              <a:buSzPts val="1400"/>
              <a:buFont typeface="Arial"/>
              <a:buChar char="•"/>
            </a:pPr>
            <a:r>
              <a:rPr lang="en-GB" sz="1400">
                <a:solidFill>
                  <a:srgbClr val="44546A"/>
                </a:solidFill>
                <a:latin typeface="Calibri"/>
                <a:ea typeface="Calibri"/>
                <a:cs typeface="Calibri"/>
                <a:sym typeface="Calibri"/>
              </a:rPr>
              <a:t>Rough rule of thumb: household with disposable income of less than £1500 per month</a:t>
            </a:r>
            <a:endParaRPr sz="1000">
              <a:latin typeface="Arial"/>
              <a:ea typeface="Arial"/>
              <a:cs typeface="Arial"/>
              <a:sym typeface="Arial"/>
            </a:endParaRPr>
          </a:p>
        </p:txBody>
      </p:sp>
      <p:graphicFrame>
        <p:nvGraphicFramePr>
          <p:cNvPr id="130" name="Google Shape;130;p22"/>
          <p:cNvGraphicFramePr/>
          <p:nvPr/>
        </p:nvGraphicFramePr>
        <p:xfrm>
          <a:off x="3939750" y="901325"/>
          <a:ext cx="4882325" cy="3815225"/>
        </p:xfrm>
        <a:graphic>
          <a:graphicData uri="http://schemas.openxmlformats.org/drawingml/2006/table">
            <a:tbl>
              <a:tblPr>
                <a:noFill/>
                <a:tableStyleId>{7AD4754A-9B01-427A-BD1E-C5517B7A751E}</a:tableStyleId>
              </a:tblPr>
              <a:tblGrid>
                <a:gridCol w="1627450">
                  <a:extLst>
                    <a:ext uri="{9D8B030D-6E8A-4147-A177-3AD203B41FA5}">
                      <a16:colId xmlns:a16="http://schemas.microsoft.com/office/drawing/2014/main" val="20000"/>
                    </a:ext>
                  </a:extLst>
                </a:gridCol>
                <a:gridCol w="1928525">
                  <a:extLst>
                    <a:ext uri="{9D8B030D-6E8A-4147-A177-3AD203B41FA5}">
                      <a16:colId xmlns:a16="http://schemas.microsoft.com/office/drawing/2014/main" val="20001"/>
                    </a:ext>
                  </a:extLst>
                </a:gridCol>
                <a:gridCol w="1326350">
                  <a:extLst>
                    <a:ext uri="{9D8B030D-6E8A-4147-A177-3AD203B41FA5}">
                      <a16:colId xmlns:a16="http://schemas.microsoft.com/office/drawing/2014/main" val="20002"/>
                    </a:ext>
                  </a:extLst>
                </a:gridCol>
              </a:tblGrid>
              <a:tr h="657225">
                <a:tc>
                  <a:txBody>
                    <a:bodyPr/>
                    <a:lstStyle/>
                    <a:p>
                      <a:pPr marL="0" marR="0" lvl="0" indent="0" algn="l" rtl="0">
                        <a:lnSpc>
                          <a:spcPct val="115000"/>
                        </a:lnSpc>
                        <a:spcBef>
                          <a:spcPts val="0"/>
                        </a:spcBef>
                        <a:spcAft>
                          <a:spcPts val="0"/>
                        </a:spcAft>
                        <a:buClr>
                          <a:srgbClr val="000000"/>
                        </a:buClr>
                        <a:buSzPts val="1800"/>
                        <a:buFont typeface="Arial"/>
                        <a:buNone/>
                      </a:pPr>
                      <a:r>
                        <a:rPr lang="en-GB" sz="1500" b="1" u="none" strike="noStrike" cap="none"/>
                        <a:t>Household composition</a:t>
                      </a:r>
                      <a:endParaRPr sz="1500" b="1"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800"/>
                        <a:buFont typeface="Arial"/>
                        <a:buNone/>
                      </a:pPr>
                      <a:r>
                        <a:rPr lang="en-GB" sz="1500" b="1" u="none" strike="noStrike" cap="none"/>
                        <a:t>Annual income after housing costs</a:t>
                      </a:r>
                      <a:endParaRPr sz="1500" b="1"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800"/>
                        <a:buFont typeface="Arial"/>
                        <a:buNone/>
                      </a:pPr>
                      <a:r>
                        <a:rPr lang="en-GB" sz="1500" b="1" u="none" strike="noStrike" cap="none"/>
                        <a:t>Monthly income</a:t>
                      </a:r>
                      <a:endParaRPr sz="1500" b="1"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0"/>
                  </a:ext>
                </a:extLst>
              </a:tr>
              <a:tr h="315800">
                <a:tc>
                  <a:txBody>
                    <a:bodyPr/>
                    <a:lstStyle/>
                    <a:p>
                      <a:pPr marL="0" marR="0" lvl="0" indent="0" algn="l" rtl="0">
                        <a:lnSpc>
                          <a:spcPct val="115000"/>
                        </a:lnSpc>
                        <a:spcBef>
                          <a:spcPts val="0"/>
                        </a:spcBef>
                        <a:spcAft>
                          <a:spcPts val="0"/>
                        </a:spcAft>
                        <a:buClr>
                          <a:srgbClr val="000000"/>
                        </a:buClr>
                        <a:buSzPts val="1800"/>
                        <a:buFont typeface="Arial"/>
                        <a:buNone/>
                      </a:pPr>
                      <a:r>
                        <a:rPr lang="en-GB" sz="1300" b="1" u="none" strike="noStrike" cap="none"/>
                        <a:t>1 Adult</a:t>
                      </a:r>
                      <a:endParaRPr sz="1300" b="1"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£9,300</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£775</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1"/>
                  </a:ext>
                </a:extLst>
              </a:tr>
              <a:tr h="315800">
                <a:tc>
                  <a:txBody>
                    <a:bodyPr/>
                    <a:lstStyle/>
                    <a:p>
                      <a:pPr marL="0" marR="0" lvl="0" indent="0" algn="l" rtl="0">
                        <a:lnSpc>
                          <a:spcPct val="115000"/>
                        </a:lnSpc>
                        <a:spcBef>
                          <a:spcPts val="0"/>
                        </a:spcBef>
                        <a:spcAft>
                          <a:spcPts val="0"/>
                        </a:spcAft>
                        <a:buClr>
                          <a:srgbClr val="000000"/>
                        </a:buClr>
                        <a:buSzPts val="1800"/>
                        <a:buFont typeface="Arial"/>
                        <a:buNone/>
                      </a:pPr>
                      <a:r>
                        <a:rPr lang="en-GB" sz="1300" u="none" strike="noStrike" cap="none"/>
                        <a:t>and 1 child</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£12,200</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£1,017</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2"/>
                  </a:ext>
                </a:extLst>
              </a:tr>
              <a:tr h="315800">
                <a:tc>
                  <a:txBody>
                    <a:bodyPr/>
                    <a:lstStyle/>
                    <a:p>
                      <a:pPr marL="0" marR="0" lvl="0" indent="0" algn="l" rtl="0">
                        <a:lnSpc>
                          <a:spcPct val="115000"/>
                        </a:lnSpc>
                        <a:spcBef>
                          <a:spcPts val="0"/>
                        </a:spcBef>
                        <a:spcAft>
                          <a:spcPts val="0"/>
                        </a:spcAft>
                        <a:buClr>
                          <a:srgbClr val="000000"/>
                        </a:buClr>
                        <a:buSzPts val="1800"/>
                        <a:buFont typeface="Arial"/>
                        <a:buNone/>
                      </a:pPr>
                      <a:r>
                        <a:rPr lang="en-GB" sz="1300" u="none" strike="noStrike" cap="none"/>
                        <a:t>and 2 children</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£15,000</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£1,250</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3"/>
                  </a:ext>
                </a:extLst>
              </a:tr>
              <a:tr h="315800">
                <a:tc>
                  <a:txBody>
                    <a:bodyPr/>
                    <a:lstStyle/>
                    <a:p>
                      <a:pPr marL="0" marR="0" lvl="0" indent="0" algn="l" rtl="0">
                        <a:lnSpc>
                          <a:spcPct val="115000"/>
                        </a:lnSpc>
                        <a:spcBef>
                          <a:spcPts val="0"/>
                        </a:spcBef>
                        <a:spcAft>
                          <a:spcPts val="0"/>
                        </a:spcAft>
                        <a:buClr>
                          <a:srgbClr val="000000"/>
                        </a:buClr>
                        <a:buSzPts val="1800"/>
                        <a:buFont typeface="Arial"/>
                        <a:buNone/>
                      </a:pPr>
                      <a:r>
                        <a:rPr lang="en-GB" sz="1300" u="none" strike="noStrike" cap="none"/>
                        <a:t>and 3 children</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£18,000</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£1,500</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4"/>
                  </a:ext>
                </a:extLst>
              </a:tr>
              <a:tr h="315800">
                <a:tc>
                  <a:txBody>
                    <a:bodyPr/>
                    <a:lstStyle/>
                    <a:p>
                      <a:pPr marL="0" marR="0" lvl="0" indent="0" algn="l" rtl="0">
                        <a:lnSpc>
                          <a:spcPct val="115000"/>
                        </a:lnSpc>
                        <a:spcBef>
                          <a:spcPts val="0"/>
                        </a:spcBef>
                        <a:spcAft>
                          <a:spcPts val="0"/>
                        </a:spcAft>
                        <a:buClr>
                          <a:srgbClr val="000000"/>
                        </a:buClr>
                        <a:buSzPts val="1800"/>
                        <a:buFont typeface="Arial"/>
                        <a:buNone/>
                      </a:pPr>
                      <a:r>
                        <a:rPr lang="en-GB" sz="1300" u="none" strike="noStrike" cap="none"/>
                        <a:t>and 4+ children</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£21,000</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£1,750</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5"/>
                  </a:ext>
                </a:extLst>
              </a:tr>
              <a:tr h="315800">
                <a:tc>
                  <a:txBody>
                    <a:bodyPr/>
                    <a:lstStyle/>
                    <a:p>
                      <a:pPr marL="0" marR="0" lvl="0" indent="0" algn="l" rtl="0">
                        <a:lnSpc>
                          <a:spcPct val="115000"/>
                        </a:lnSpc>
                        <a:spcBef>
                          <a:spcPts val="0"/>
                        </a:spcBef>
                        <a:spcAft>
                          <a:spcPts val="0"/>
                        </a:spcAft>
                        <a:buClr>
                          <a:srgbClr val="000000"/>
                        </a:buClr>
                        <a:buSzPts val="1800"/>
                        <a:buFont typeface="Arial"/>
                        <a:buNone/>
                      </a:pPr>
                      <a:r>
                        <a:rPr lang="en-GB" sz="1300" b="1" u="none" strike="noStrike" cap="none"/>
                        <a:t>2 Adults</a:t>
                      </a:r>
                      <a:endParaRPr sz="1300" b="1"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£15,200</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£1,267</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6"/>
                  </a:ext>
                </a:extLst>
              </a:tr>
              <a:tr h="315800">
                <a:tc>
                  <a:txBody>
                    <a:bodyPr/>
                    <a:lstStyle/>
                    <a:p>
                      <a:pPr marL="0" marR="0" lvl="0" indent="0" algn="l" rtl="0">
                        <a:lnSpc>
                          <a:spcPct val="115000"/>
                        </a:lnSpc>
                        <a:spcBef>
                          <a:spcPts val="0"/>
                        </a:spcBef>
                        <a:spcAft>
                          <a:spcPts val="0"/>
                        </a:spcAft>
                        <a:buClr>
                          <a:srgbClr val="000000"/>
                        </a:buClr>
                        <a:buSzPts val="1800"/>
                        <a:buFont typeface="Arial"/>
                        <a:buNone/>
                      </a:pPr>
                      <a:r>
                        <a:rPr lang="en-GB" sz="1300" u="none" strike="noStrike" cap="none"/>
                        <a:t>and 1 child</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£18,200</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£1,517</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7"/>
                  </a:ext>
                </a:extLst>
              </a:tr>
              <a:tr h="315800">
                <a:tc>
                  <a:txBody>
                    <a:bodyPr/>
                    <a:lstStyle/>
                    <a:p>
                      <a:pPr marL="0" marR="0" lvl="0" indent="0" algn="l" rtl="0">
                        <a:lnSpc>
                          <a:spcPct val="115000"/>
                        </a:lnSpc>
                        <a:spcBef>
                          <a:spcPts val="0"/>
                        </a:spcBef>
                        <a:spcAft>
                          <a:spcPts val="0"/>
                        </a:spcAft>
                        <a:buClr>
                          <a:srgbClr val="000000"/>
                        </a:buClr>
                        <a:buSzPts val="1800"/>
                        <a:buFont typeface="Arial"/>
                        <a:buNone/>
                      </a:pPr>
                      <a:r>
                        <a:rPr lang="en-GB" sz="1300" u="none" strike="noStrike" cap="none"/>
                        <a:t>and 2 children</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£21,100</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£1,758</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8"/>
                  </a:ext>
                </a:extLst>
              </a:tr>
              <a:tr h="315800">
                <a:tc>
                  <a:txBody>
                    <a:bodyPr/>
                    <a:lstStyle/>
                    <a:p>
                      <a:pPr marL="0" marR="0" lvl="0" indent="0" algn="l" rtl="0">
                        <a:lnSpc>
                          <a:spcPct val="115000"/>
                        </a:lnSpc>
                        <a:spcBef>
                          <a:spcPts val="0"/>
                        </a:spcBef>
                        <a:spcAft>
                          <a:spcPts val="0"/>
                        </a:spcAft>
                        <a:buClr>
                          <a:srgbClr val="000000"/>
                        </a:buClr>
                        <a:buSzPts val="1800"/>
                        <a:buFont typeface="Arial"/>
                        <a:buNone/>
                      </a:pPr>
                      <a:r>
                        <a:rPr lang="en-GB" sz="1300" u="none" strike="noStrike" cap="none"/>
                        <a:t>and 3 children</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£24,100</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£2,008</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9"/>
                  </a:ext>
                </a:extLst>
              </a:tr>
              <a:tr h="315800">
                <a:tc>
                  <a:txBody>
                    <a:bodyPr/>
                    <a:lstStyle/>
                    <a:p>
                      <a:pPr marL="0" marR="0" lvl="0" indent="0" algn="l" rtl="0">
                        <a:lnSpc>
                          <a:spcPct val="115000"/>
                        </a:lnSpc>
                        <a:spcBef>
                          <a:spcPts val="0"/>
                        </a:spcBef>
                        <a:spcAft>
                          <a:spcPts val="0"/>
                        </a:spcAft>
                        <a:buClr>
                          <a:srgbClr val="000000"/>
                        </a:buClr>
                        <a:buSzPts val="1800"/>
                        <a:buFont typeface="Arial"/>
                        <a:buNone/>
                      </a:pPr>
                      <a:r>
                        <a:rPr lang="en-GB" sz="1300" u="none" strike="noStrike" cap="none"/>
                        <a:t>and 4+ children</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£26,800</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800"/>
                        <a:buFont typeface="Arial"/>
                        <a:buNone/>
                      </a:pPr>
                      <a:r>
                        <a:rPr lang="en-GB" sz="1300" u="none" strike="noStrike" cap="none"/>
                        <a:t>£2,233</a:t>
                      </a:r>
                      <a:endParaRPr sz="13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0"/>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3"/>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Causes- high bills</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36" name="Google Shape;136;p23"/>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300" dirty="0"/>
              <a:t>The average family energy bill in the UK is roughly £110 per month.</a:t>
            </a:r>
            <a:endParaRPr sz="1300" dirty="0"/>
          </a:p>
          <a:p>
            <a:pPr marL="0" lvl="0" indent="0" algn="l" rtl="0">
              <a:spcBef>
                <a:spcPts val="1000"/>
              </a:spcBef>
              <a:spcAft>
                <a:spcPts val="0"/>
              </a:spcAft>
              <a:buNone/>
            </a:pPr>
            <a:r>
              <a:rPr lang="en-GB" sz="1300" dirty="0"/>
              <a:t>Many households either pay more to stay warm or cut back to save costs and go cold as a result.</a:t>
            </a:r>
            <a:endParaRPr sz="1300" dirty="0"/>
          </a:p>
          <a:p>
            <a:pPr marL="0" lvl="0" indent="0" algn="l" rtl="0">
              <a:spcBef>
                <a:spcPts val="1000"/>
              </a:spcBef>
              <a:spcAft>
                <a:spcPts val="0"/>
              </a:spcAft>
              <a:buNone/>
            </a:pPr>
            <a:r>
              <a:rPr lang="en-GB" sz="1300" dirty="0"/>
              <a:t>Causes of either high fuel bills or rationing of fuel use include:</a:t>
            </a:r>
            <a:endParaRPr sz="1300" dirty="0"/>
          </a:p>
          <a:p>
            <a:pPr marL="457200" lvl="0" indent="-311150" algn="l" rtl="0">
              <a:lnSpc>
                <a:spcPct val="200000"/>
              </a:lnSpc>
              <a:spcBef>
                <a:spcPts val="1000"/>
              </a:spcBef>
              <a:spcAft>
                <a:spcPts val="0"/>
              </a:spcAft>
              <a:buSzPts val="1300"/>
              <a:buChar char="●"/>
            </a:pPr>
            <a:r>
              <a:rPr lang="en-GB" sz="1300" dirty="0"/>
              <a:t>Paying an expensive fuel tariff</a:t>
            </a:r>
            <a:endParaRPr sz="1300" dirty="0"/>
          </a:p>
          <a:p>
            <a:pPr marL="457200" lvl="0" indent="-311150" algn="l" rtl="0">
              <a:lnSpc>
                <a:spcPct val="200000"/>
              </a:lnSpc>
              <a:spcBef>
                <a:spcPts val="0"/>
              </a:spcBef>
              <a:spcAft>
                <a:spcPts val="0"/>
              </a:spcAft>
              <a:buSzPts val="1300"/>
              <a:buChar char="●"/>
            </a:pPr>
            <a:r>
              <a:rPr lang="en-GB" sz="1300" dirty="0"/>
              <a:t>Living in a home with poor energy efficiency, e.g. built with solid walls</a:t>
            </a:r>
            <a:endParaRPr sz="1300" dirty="0"/>
          </a:p>
          <a:p>
            <a:pPr marL="457200" lvl="0" indent="-311150" algn="l" rtl="0">
              <a:lnSpc>
                <a:spcPct val="200000"/>
              </a:lnSpc>
              <a:spcBef>
                <a:spcPts val="0"/>
              </a:spcBef>
              <a:spcAft>
                <a:spcPts val="0"/>
              </a:spcAft>
              <a:buSzPts val="1300"/>
              <a:buChar char="●"/>
            </a:pPr>
            <a:r>
              <a:rPr lang="en-GB" sz="1300" dirty="0"/>
              <a:t>Living in a home off the gas network</a:t>
            </a:r>
            <a:endParaRPr sz="1300" dirty="0"/>
          </a:p>
          <a:p>
            <a:pPr marL="457200" lvl="0" indent="-311150" algn="l" rtl="0">
              <a:lnSpc>
                <a:spcPct val="200000"/>
              </a:lnSpc>
              <a:spcBef>
                <a:spcPts val="0"/>
              </a:spcBef>
              <a:spcAft>
                <a:spcPts val="0"/>
              </a:spcAft>
              <a:buSzPts val="1300"/>
              <a:buChar char="●"/>
            </a:pPr>
            <a:r>
              <a:rPr lang="en-GB" sz="1300" dirty="0"/>
              <a:t>Not using energy efficiently in the home</a:t>
            </a:r>
            <a:endParaRPr sz="1300" dirty="0"/>
          </a:p>
          <a:p>
            <a:pPr marL="457200" lvl="0" indent="-311150" algn="l" rtl="0">
              <a:lnSpc>
                <a:spcPct val="200000"/>
              </a:lnSpc>
              <a:spcBef>
                <a:spcPts val="0"/>
              </a:spcBef>
              <a:spcAft>
                <a:spcPts val="0"/>
              </a:spcAft>
              <a:buSzPts val="1300"/>
              <a:buChar char="●"/>
            </a:pPr>
            <a:r>
              <a:rPr lang="en-GB" sz="1300" dirty="0"/>
              <a:t>Arrears are included in fuel bills</a:t>
            </a:r>
            <a:endParaRPr sz="1300" dirty="0"/>
          </a:p>
          <a:p>
            <a:pPr marL="0" lvl="0" indent="0" algn="l" rtl="0">
              <a:spcBef>
                <a:spcPts val="1000"/>
              </a:spcBef>
              <a:spcAft>
                <a:spcPts val="0"/>
              </a:spcAft>
              <a:buNone/>
            </a:pPr>
            <a:endParaRPr sz="1300" dirty="0"/>
          </a:p>
          <a:p>
            <a:pPr marL="0" lvl="0" indent="0" algn="l" rtl="0">
              <a:spcBef>
                <a:spcPts val="1000"/>
              </a:spcBef>
              <a:spcAft>
                <a:spcPts val="0"/>
              </a:spcAft>
              <a:buNone/>
            </a:pPr>
            <a:endParaRPr sz="1300" dirty="0"/>
          </a:p>
          <a:p>
            <a:pPr marL="0" lvl="0" indent="0" algn="l" rtl="0">
              <a:spcBef>
                <a:spcPts val="1000"/>
              </a:spcBef>
              <a:spcAft>
                <a:spcPts val="0"/>
              </a:spcAft>
              <a:buNone/>
            </a:pPr>
            <a:endParaRPr sz="1300" dirty="0"/>
          </a:p>
          <a:p>
            <a:pPr marL="0" lvl="0" indent="0" algn="l" rtl="0">
              <a:spcBef>
                <a:spcPts val="1000"/>
              </a:spcBef>
              <a:spcAft>
                <a:spcPts val="1000"/>
              </a:spcAft>
              <a:buNone/>
            </a:pPr>
            <a:endParaRPr sz="13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4"/>
          <p:cNvSpPr txBox="1">
            <a:spLocks noGrp="1"/>
          </p:cNvSpPr>
          <p:nvPr>
            <p:ph type="title"/>
          </p:nvPr>
        </p:nvSpPr>
        <p:spPr>
          <a:xfrm>
            <a:off x="603250" y="455658"/>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Causes- poor energy efficiency</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142" name="Google Shape;142;p24"/>
          <p:cNvSpPr/>
          <p:nvPr/>
        </p:nvSpPr>
        <p:spPr>
          <a:xfrm>
            <a:off x="603250" y="1107908"/>
            <a:ext cx="3721800" cy="3554700"/>
          </a:xfrm>
          <a:prstGeom prst="rect">
            <a:avLst/>
          </a:prstGeom>
          <a:solidFill>
            <a:schemeClr val="lt2"/>
          </a:solid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4"/>
          <p:cNvSpPr/>
          <p:nvPr/>
        </p:nvSpPr>
        <p:spPr>
          <a:xfrm>
            <a:off x="4525150" y="1107908"/>
            <a:ext cx="3984000" cy="3554700"/>
          </a:xfrm>
          <a:prstGeom prst="rect">
            <a:avLst/>
          </a:prstGeom>
          <a:solidFill>
            <a:schemeClr val="lt2"/>
          </a:solid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4" name="Google Shape;144;p24"/>
          <p:cNvPicPr preferRelativeResize="0"/>
          <p:nvPr/>
        </p:nvPicPr>
        <p:blipFill rotWithShape="1">
          <a:blip r:embed="rId3">
            <a:alphaModFix/>
          </a:blip>
          <a:srcRect/>
          <a:stretch/>
        </p:blipFill>
        <p:spPr>
          <a:xfrm>
            <a:off x="681850" y="1849208"/>
            <a:ext cx="3564575" cy="2521974"/>
          </a:xfrm>
          <a:prstGeom prst="rect">
            <a:avLst/>
          </a:prstGeom>
          <a:noFill/>
          <a:ln>
            <a:noFill/>
          </a:ln>
        </p:spPr>
      </p:pic>
      <p:pic>
        <p:nvPicPr>
          <p:cNvPr id="145" name="Google Shape;145;p24"/>
          <p:cNvPicPr preferRelativeResize="0"/>
          <p:nvPr/>
        </p:nvPicPr>
        <p:blipFill>
          <a:blip r:embed="rId4">
            <a:alphaModFix/>
          </a:blip>
          <a:stretch>
            <a:fillRect/>
          </a:stretch>
        </p:blipFill>
        <p:spPr>
          <a:xfrm>
            <a:off x="4903975" y="1906358"/>
            <a:ext cx="3123428" cy="2060650"/>
          </a:xfrm>
          <a:prstGeom prst="rect">
            <a:avLst/>
          </a:prstGeom>
          <a:noFill/>
          <a:ln>
            <a:noFill/>
          </a:ln>
        </p:spPr>
      </p:pic>
      <p:sp>
        <p:nvSpPr>
          <p:cNvPr id="146" name="Google Shape;146;p24"/>
          <p:cNvSpPr txBox="1"/>
          <p:nvPr/>
        </p:nvSpPr>
        <p:spPr>
          <a:xfrm>
            <a:off x="996550" y="1199008"/>
            <a:ext cx="2935200" cy="468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b="1">
                <a:solidFill>
                  <a:schemeClr val="dk1"/>
                </a:solidFill>
                <a:latin typeface="Open Sans"/>
                <a:ea typeface="Open Sans"/>
                <a:cs typeface="Open Sans"/>
                <a:sym typeface="Open Sans"/>
              </a:rPr>
              <a:t>Heat wasted from poorly insulated homes.</a:t>
            </a:r>
            <a:endParaRPr sz="1300" b="1">
              <a:solidFill>
                <a:schemeClr val="dk1"/>
              </a:solidFill>
              <a:latin typeface="Open Sans"/>
              <a:ea typeface="Open Sans"/>
              <a:cs typeface="Open Sans"/>
              <a:sym typeface="Open Sans"/>
            </a:endParaRPr>
          </a:p>
        </p:txBody>
      </p:sp>
      <p:sp>
        <p:nvSpPr>
          <p:cNvPr id="147" name="Google Shape;147;p24"/>
          <p:cNvSpPr txBox="1"/>
          <p:nvPr/>
        </p:nvSpPr>
        <p:spPr>
          <a:xfrm>
            <a:off x="4903975" y="1198996"/>
            <a:ext cx="2935200" cy="468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b="1">
                <a:solidFill>
                  <a:schemeClr val="dk1"/>
                </a:solidFill>
                <a:latin typeface="Open Sans"/>
                <a:ea typeface="Open Sans"/>
                <a:cs typeface="Open Sans"/>
                <a:sym typeface="Open Sans"/>
              </a:rPr>
              <a:t>Energy Performance Certificates (EPC) measure the energy efficiency standard of homes.</a:t>
            </a:r>
            <a:endParaRPr sz="1300" b="1">
              <a:solidFill>
                <a:schemeClr val="dk1"/>
              </a:solidFill>
              <a:latin typeface="Open Sans"/>
              <a:ea typeface="Open Sans"/>
              <a:cs typeface="Open Sans"/>
              <a:sym typeface="Open Sans"/>
            </a:endParaRPr>
          </a:p>
          <a:p>
            <a:pPr marL="0" lvl="0" indent="0" algn="l" rtl="0">
              <a:spcBef>
                <a:spcPts val="0"/>
              </a:spcBef>
              <a:spcAft>
                <a:spcPts val="0"/>
              </a:spcAft>
              <a:buNone/>
            </a:pPr>
            <a:endParaRPr sz="1300">
              <a:solidFill>
                <a:schemeClr val="dk1"/>
              </a:solidFill>
              <a:latin typeface="Open Sans"/>
              <a:ea typeface="Open Sans"/>
              <a:cs typeface="Open Sans"/>
              <a:sym typeface="Open Sans"/>
            </a:endParaRPr>
          </a:p>
        </p:txBody>
      </p:sp>
      <p:sp>
        <p:nvSpPr>
          <p:cNvPr id="148" name="Google Shape;148;p24"/>
          <p:cNvSpPr txBox="1"/>
          <p:nvPr/>
        </p:nvSpPr>
        <p:spPr>
          <a:xfrm>
            <a:off x="4926850" y="3997421"/>
            <a:ext cx="2935200" cy="468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dirty="0">
                <a:solidFill>
                  <a:schemeClr val="dk1"/>
                </a:solidFill>
                <a:latin typeface="Open Sans"/>
                <a:ea typeface="Open Sans"/>
                <a:cs typeface="Open Sans"/>
                <a:sym typeface="Open Sans"/>
              </a:rPr>
              <a:t>Homes rated F or G are considered dangerously cold and a risk to health.</a:t>
            </a:r>
            <a:endParaRPr sz="1200" dirty="0">
              <a:solidFill>
                <a:schemeClr val="dk1"/>
              </a:solidFill>
              <a:latin typeface="Open Sans"/>
              <a:ea typeface="Open Sans"/>
              <a:cs typeface="Open Sans"/>
              <a:sym typeface="Open Sans"/>
            </a:endParaRPr>
          </a:p>
          <a:p>
            <a:pPr marL="0" lvl="0" indent="0" algn="l" rtl="0">
              <a:spcBef>
                <a:spcPts val="0"/>
              </a:spcBef>
              <a:spcAft>
                <a:spcPts val="0"/>
              </a:spcAft>
              <a:buNone/>
            </a:pPr>
            <a:endParaRPr sz="1300" dirty="0">
              <a:solidFill>
                <a:schemeClr val="dk1"/>
              </a:solidFill>
              <a:latin typeface="Open Sans"/>
              <a:ea typeface="Open Sans"/>
              <a:cs typeface="Open Sans"/>
              <a:sym typeface="Open Sans"/>
            </a:endParaRPr>
          </a:p>
          <a:p>
            <a:pPr marL="0" lvl="0" indent="0" algn="l" rtl="0">
              <a:spcBef>
                <a:spcPts val="0"/>
              </a:spcBef>
              <a:spcAft>
                <a:spcPts val="0"/>
              </a:spcAft>
              <a:buNone/>
            </a:pPr>
            <a:endParaRPr sz="1300" dirty="0">
              <a:solidFill>
                <a:schemeClr val="dk1"/>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5"/>
          <p:cNvSpPr txBox="1">
            <a:spLocks noGrp="1"/>
          </p:cNvSpPr>
          <p:nvPr>
            <p:ph type="title"/>
          </p:nvPr>
        </p:nvSpPr>
        <p:spPr>
          <a:xfrm>
            <a:off x="603250" y="445025"/>
            <a:ext cx="2596500" cy="111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000"/>
              <a:t>Health and cold homes</a:t>
            </a:r>
            <a:endParaRPr sz="3000"/>
          </a:p>
          <a:p>
            <a:pPr marL="0" lvl="0" indent="0" algn="l" rtl="0">
              <a:spcBef>
                <a:spcPts val="0"/>
              </a:spcBef>
              <a:spcAft>
                <a:spcPts val="0"/>
              </a:spcAft>
              <a:buNone/>
            </a:pPr>
            <a:endParaRPr sz="3000"/>
          </a:p>
        </p:txBody>
      </p:sp>
      <p:sp>
        <p:nvSpPr>
          <p:cNvPr id="154" name="Google Shape;154;p25"/>
          <p:cNvSpPr txBox="1">
            <a:spLocks noGrp="1"/>
          </p:cNvSpPr>
          <p:nvPr>
            <p:ph type="body" idx="1"/>
          </p:nvPr>
        </p:nvSpPr>
        <p:spPr>
          <a:xfrm>
            <a:off x="603425" y="1354450"/>
            <a:ext cx="2596500" cy="3362100"/>
          </a:xfrm>
          <a:prstGeom prst="rect">
            <a:avLst/>
          </a:prstGeom>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r>
              <a:rPr lang="en-GB" sz="1400" b="1">
                <a:solidFill>
                  <a:srgbClr val="44546A"/>
                </a:solidFill>
                <a:latin typeface="Calibri"/>
                <a:ea typeface="Calibri"/>
                <a:cs typeface="Calibri"/>
                <a:sym typeface="Calibri"/>
              </a:rPr>
              <a:t>Source:</a:t>
            </a:r>
            <a:r>
              <a:rPr lang="en-GB" sz="1400">
                <a:solidFill>
                  <a:srgbClr val="44546A"/>
                </a:solidFill>
                <a:latin typeface="Calibri"/>
                <a:ea typeface="Calibri"/>
                <a:cs typeface="Calibri"/>
                <a:sym typeface="Calibri"/>
              </a:rPr>
              <a:t> Public Health England &amp; NHS England, Cold Weather Plan, 2017</a:t>
            </a:r>
            <a:endParaRPr sz="1400">
              <a:solidFill>
                <a:srgbClr val="44546A"/>
              </a:solidFill>
              <a:latin typeface="Calibri"/>
              <a:ea typeface="Calibri"/>
              <a:cs typeface="Calibri"/>
              <a:sym typeface="Calibri"/>
            </a:endParaRPr>
          </a:p>
        </p:txBody>
      </p:sp>
      <p:graphicFrame>
        <p:nvGraphicFramePr>
          <p:cNvPr id="155" name="Google Shape;155;p25"/>
          <p:cNvGraphicFramePr/>
          <p:nvPr/>
        </p:nvGraphicFramePr>
        <p:xfrm>
          <a:off x="4151750" y="905775"/>
          <a:ext cx="4586300" cy="3756830"/>
        </p:xfrm>
        <a:graphic>
          <a:graphicData uri="http://schemas.openxmlformats.org/drawingml/2006/table">
            <a:tbl>
              <a:tblPr>
                <a:noFill/>
                <a:tableStyleId>{D86BBD36-B2DE-4591-A38E-1D8037C7ED57}</a:tableStyleId>
              </a:tblPr>
              <a:tblGrid>
                <a:gridCol w="1658700">
                  <a:extLst>
                    <a:ext uri="{9D8B030D-6E8A-4147-A177-3AD203B41FA5}">
                      <a16:colId xmlns:a16="http://schemas.microsoft.com/office/drawing/2014/main" val="20000"/>
                    </a:ext>
                  </a:extLst>
                </a:gridCol>
                <a:gridCol w="2927600">
                  <a:extLst>
                    <a:ext uri="{9D8B030D-6E8A-4147-A177-3AD203B41FA5}">
                      <a16:colId xmlns:a16="http://schemas.microsoft.com/office/drawing/2014/main" val="20001"/>
                    </a:ext>
                  </a:extLst>
                </a:gridCol>
              </a:tblGrid>
              <a:tr h="400450">
                <a:tc>
                  <a:txBody>
                    <a:bodyPr/>
                    <a:lstStyle/>
                    <a:p>
                      <a:pPr marL="0" lvl="0" indent="0" algn="l" rtl="0">
                        <a:spcBef>
                          <a:spcPts val="0"/>
                        </a:spcBef>
                        <a:spcAft>
                          <a:spcPts val="0"/>
                        </a:spcAft>
                        <a:buNone/>
                      </a:pPr>
                      <a:r>
                        <a:rPr lang="en-GB" sz="1500" b="1"/>
                        <a:t>Temperature</a:t>
                      </a:r>
                      <a:endParaRPr sz="1500" b="1"/>
                    </a:p>
                  </a:txBody>
                  <a:tcPr marL="91425" marR="91425" marT="91425" marB="91425"/>
                </a:tc>
                <a:tc>
                  <a:txBody>
                    <a:bodyPr/>
                    <a:lstStyle/>
                    <a:p>
                      <a:pPr marL="0" lvl="0" indent="0" algn="l" rtl="0">
                        <a:spcBef>
                          <a:spcPts val="0"/>
                        </a:spcBef>
                        <a:spcAft>
                          <a:spcPts val="0"/>
                        </a:spcAft>
                        <a:buNone/>
                      </a:pPr>
                      <a:r>
                        <a:rPr lang="en-GB" sz="1500" b="1"/>
                        <a:t>Effect</a:t>
                      </a:r>
                      <a:endParaRPr sz="1500" b="1"/>
                    </a:p>
                  </a:txBody>
                  <a:tcPr marL="91425" marR="91425" marT="91425" marB="91425"/>
                </a:tc>
                <a:extLst>
                  <a:ext uri="{0D108BD9-81ED-4DB2-BD59-A6C34878D82A}">
                    <a16:rowId xmlns:a16="http://schemas.microsoft.com/office/drawing/2014/main" val="10000"/>
                  </a:ext>
                </a:extLst>
              </a:tr>
              <a:tr h="842600">
                <a:tc>
                  <a:txBody>
                    <a:bodyPr/>
                    <a:lstStyle/>
                    <a:p>
                      <a:pPr marL="0" lvl="0" indent="0" algn="l" rtl="0">
                        <a:spcBef>
                          <a:spcPts val="0"/>
                        </a:spcBef>
                        <a:spcAft>
                          <a:spcPts val="0"/>
                        </a:spcAft>
                        <a:buNone/>
                      </a:pPr>
                      <a:r>
                        <a:rPr lang="en-GB" sz="1300"/>
                        <a:t>18</a:t>
                      </a:r>
                      <a:r>
                        <a:rPr lang="en-GB" sz="1300" baseline="30000">
                          <a:solidFill>
                            <a:srgbClr val="000000"/>
                          </a:solidFill>
                        </a:rPr>
                        <a:t>o</a:t>
                      </a:r>
                      <a:r>
                        <a:rPr lang="en-GB" sz="1300">
                          <a:solidFill>
                            <a:srgbClr val="000000"/>
                          </a:solidFill>
                        </a:rPr>
                        <a:t>C</a:t>
                      </a:r>
                      <a:endParaRPr sz="1300">
                        <a:solidFill>
                          <a:srgbClr val="000000"/>
                        </a:solidFill>
                      </a:endParaRPr>
                    </a:p>
                    <a:p>
                      <a:pPr marL="0" lvl="0" indent="0" algn="l" rtl="0">
                        <a:spcBef>
                          <a:spcPts val="0"/>
                        </a:spcBef>
                        <a:spcAft>
                          <a:spcPts val="0"/>
                        </a:spcAft>
                        <a:buNone/>
                      </a:pPr>
                      <a:endParaRPr sz="1300"/>
                    </a:p>
                  </a:txBody>
                  <a:tcPr marL="91425" marR="91425" marT="91425" marB="91425"/>
                </a:tc>
                <a:tc>
                  <a:txBody>
                    <a:bodyPr/>
                    <a:lstStyle/>
                    <a:p>
                      <a:pPr marL="0" lvl="0" indent="0" algn="l" rtl="0">
                        <a:spcBef>
                          <a:spcPts val="0"/>
                        </a:spcBef>
                        <a:spcAft>
                          <a:spcPts val="0"/>
                        </a:spcAft>
                        <a:buNone/>
                      </a:pPr>
                      <a:r>
                        <a:rPr lang="en-GB" sz="1300"/>
                        <a:t>Minimal risk to healthy person</a:t>
                      </a:r>
                      <a:endParaRPr sz="1300"/>
                    </a:p>
                    <a:p>
                      <a:pPr marL="0" lvl="0" indent="0" algn="l" rtl="0">
                        <a:spcBef>
                          <a:spcPts val="0"/>
                        </a:spcBef>
                        <a:spcAft>
                          <a:spcPts val="0"/>
                        </a:spcAft>
                        <a:buNone/>
                      </a:pPr>
                      <a:r>
                        <a:rPr lang="en-GB" sz="1300"/>
                        <a:t>Vulnerable households may need higher temperatures</a:t>
                      </a:r>
                      <a:endParaRPr sz="1300"/>
                    </a:p>
                  </a:txBody>
                  <a:tcPr marL="91425" marR="91425" marT="91425" marB="91425"/>
                </a:tc>
                <a:extLst>
                  <a:ext uri="{0D108BD9-81ED-4DB2-BD59-A6C34878D82A}">
                    <a16:rowId xmlns:a16="http://schemas.microsoft.com/office/drawing/2014/main" val="10001"/>
                  </a:ext>
                </a:extLst>
              </a:tr>
              <a:tr h="842600">
                <a:tc>
                  <a:txBody>
                    <a:bodyPr/>
                    <a:lstStyle/>
                    <a:p>
                      <a:pPr marL="0" lvl="0" indent="0" algn="l" rtl="0">
                        <a:spcBef>
                          <a:spcPts val="0"/>
                        </a:spcBef>
                        <a:spcAft>
                          <a:spcPts val="0"/>
                        </a:spcAft>
                        <a:buNone/>
                      </a:pPr>
                      <a:r>
                        <a:rPr lang="en-GB" sz="1300"/>
                        <a:t>Under 18</a:t>
                      </a:r>
                      <a:r>
                        <a:rPr lang="en-GB" sz="1300" baseline="30000">
                          <a:solidFill>
                            <a:srgbClr val="000000"/>
                          </a:solidFill>
                        </a:rPr>
                        <a:t>o</a:t>
                      </a:r>
                      <a:r>
                        <a:rPr lang="en-GB" sz="1300">
                          <a:solidFill>
                            <a:srgbClr val="000000"/>
                          </a:solidFill>
                        </a:rPr>
                        <a:t>C</a:t>
                      </a:r>
                      <a:endParaRPr sz="1300"/>
                    </a:p>
                  </a:txBody>
                  <a:tcPr marL="91425" marR="91425" marT="91425" marB="91425"/>
                </a:tc>
                <a:tc>
                  <a:txBody>
                    <a:bodyPr/>
                    <a:lstStyle/>
                    <a:p>
                      <a:pPr marL="0" lvl="0" indent="0" algn="l" rtl="0">
                        <a:spcBef>
                          <a:spcPts val="0"/>
                        </a:spcBef>
                        <a:spcAft>
                          <a:spcPts val="0"/>
                        </a:spcAft>
                        <a:buNone/>
                      </a:pPr>
                      <a:r>
                        <a:rPr lang="en-GB" sz="1300"/>
                        <a:t>May increase blood pressure &amp; risk of cardiovascular disease</a:t>
                      </a:r>
                      <a:endParaRPr sz="1300"/>
                    </a:p>
                  </a:txBody>
                  <a:tcPr marL="91425" marR="91425" marT="91425" marB="91425"/>
                </a:tc>
                <a:extLst>
                  <a:ext uri="{0D108BD9-81ED-4DB2-BD59-A6C34878D82A}">
                    <a16:rowId xmlns:a16="http://schemas.microsoft.com/office/drawing/2014/main" val="10002"/>
                  </a:ext>
                </a:extLst>
              </a:tr>
              <a:tr h="553450">
                <a:tc>
                  <a:txBody>
                    <a:bodyPr/>
                    <a:lstStyle/>
                    <a:p>
                      <a:pPr marL="0" lvl="0" indent="0" algn="l" rtl="0">
                        <a:spcBef>
                          <a:spcPts val="0"/>
                        </a:spcBef>
                        <a:spcAft>
                          <a:spcPts val="0"/>
                        </a:spcAft>
                        <a:buNone/>
                      </a:pPr>
                      <a:r>
                        <a:rPr lang="en-GB" sz="1300"/>
                        <a:t>Under 16</a:t>
                      </a:r>
                      <a:r>
                        <a:rPr lang="en-GB" sz="1300" baseline="30000">
                          <a:solidFill>
                            <a:srgbClr val="000000"/>
                          </a:solidFill>
                        </a:rPr>
                        <a:t>o</a:t>
                      </a:r>
                      <a:r>
                        <a:rPr lang="en-GB" sz="1300">
                          <a:solidFill>
                            <a:srgbClr val="000000"/>
                          </a:solidFill>
                        </a:rPr>
                        <a:t>C</a:t>
                      </a:r>
                      <a:endParaRPr sz="1300"/>
                    </a:p>
                  </a:txBody>
                  <a:tcPr marL="91425" marR="91425" marT="91425" marB="91425"/>
                </a:tc>
                <a:tc>
                  <a:txBody>
                    <a:bodyPr/>
                    <a:lstStyle/>
                    <a:p>
                      <a:pPr marL="0" lvl="0" indent="0" algn="l" rtl="0">
                        <a:spcBef>
                          <a:spcPts val="0"/>
                        </a:spcBef>
                        <a:spcAft>
                          <a:spcPts val="0"/>
                        </a:spcAft>
                        <a:buNone/>
                      </a:pPr>
                      <a:r>
                        <a:rPr lang="en-GB" sz="1300"/>
                        <a:t>May diminish resistance to respiratory diseases</a:t>
                      </a:r>
                      <a:endParaRPr sz="1300"/>
                    </a:p>
                  </a:txBody>
                  <a:tcPr marL="91425" marR="91425" marT="91425" marB="91425"/>
                </a:tc>
                <a:extLst>
                  <a:ext uri="{0D108BD9-81ED-4DB2-BD59-A6C34878D82A}">
                    <a16:rowId xmlns:a16="http://schemas.microsoft.com/office/drawing/2014/main" val="10003"/>
                  </a:ext>
                </a:extLst>
              </a:tr>
              <a:tr h="553450">
                <a:tc>
                  <a:txBody>
                    <a:bodyPr/>
                    <a:lstStyle/>
                    <a:p>
                      <a:pPr marL="0" lvl="0" indent="0" algn="l" rtl="0">
                        <a:spcBef>
                          <a:spcPts val="0"/>
                        </a:spcBef>
                        <a:spcAft>
                          <a:spcPts val="0"/>
                        </a:spcAft>
                        <a:buNone/>
                      </a:pPr>
                      <a:r>
                        <a:rPr lang="en-GB" sz="1300"/>
                        <a:t>4-8</a:t>
                      </a:r>
                      <a:r>
                        <a:rPr lang="en-GB" sz="1300" baseline="30000">
                          <a:solidFill>
                            <a:srgbClr val="000000"/>
                          </a:solidFill>
                        </a:rPr>
                        <a:t>o</a:t>
                      </a:r>
                      <a:r>
                        <a:rPr lang="en-GB" sz="1300">
                          <a:solidFill>
                            <a:srgbClr val="000000"/>
                          </a:solidFill>
                        </a:rPr>
                        <a:t>C</a:t>
                      </a:r>
                      <a:endParaRPr sz="1300"/>
                    </a:p>
                  </a:txBody>
                  <a:tcPr marL="91425" marR="91425" marT="91425" marB="91425"/>
                </a:tc>
                <a:tc>
                  <a:txBody>
                    <a:bodyPr/>
                    <a:lstStyle/>
                    <a:p>
                      <a:pPr marL="0" lvl="0" indent="0" algn="l" rtl="0">
                        <a:spcBef>
                          <a:spcPts val="0"/>
                        </a:spcBef>
                        <a:spcAft>
                          <a:spcPts val="0"/>
                        </a:spcAft>
                        <a:buNone/>
                      </a:pPr>
                      <a:r>
                        <a:rPr lang="en-GB" sz="1300"/>
                        <a:t>Outdoor temperature threshold for risk of death</a:t>
                      </a:r>
                      <a:endParaRPr sz="1300"/>
                    </a:p>
                  </a:txBody>
                  <a:tcPr marL="91425" marR="91425" marT="91425" marB="91425"/>
                </a:tc>
                <a:extLst>
                  <a:ext uri="{0D108BD9-81ED-4DB2-BD59-A6C34878D82A}">
                    <a16:rowId xmlns:a16="http://schemas.microsoft.com/office/drawing/2014/main" val="10004"/>
                  </a:ext>
                </a:extLst>
              </a:tr>
              <a:tr h="502000">
                <a:tc>
                  <a:txBody>
                    <a:bodyPr/>
                    <a:lstStyle/>
                    <a:p>
                      <a:pPr marL="0" lvl="0" indent="0" algn="l" rtl="0">
                        <a:spcBef>
                          <a:spcPts val="0"/>
                        </a:spcBef>
                        <a:spcAft>
                          <a:spcPts val="0"/>
                        </a:spcAft>
                        <a:buNone/>
                      </a:pPr>
                      <a:r>
                        <a:rPr lang="en-GB" sz="1300"/>
                        <a:t>5</a:t>
                      </a:r>
                      <a:r>
                        <a:rPr lang="en-GB" sz="1300" baseline="30000">
                          <a:solidFill>
                            <a:srgbClr val="000000"/>
                          </a:solidFill>
                        </a:rPr>
                        <a:t>o</a:t>
                      </a:r>
                      <a:r>
                        <a:rPr lang="en-GB" sz="1300">
                          <a:solidFill>
                            <a:srgbClr val="000000"/>
                          </a:solidFill>
                        </a:rPr>
                        <a:t>C</a:t>
                      </a:r>
                      <a:endParaRPr sz="1300"/>
                    </a:p>
                  </a:txBody>
                  <a:tcPr marL="91425" marR="91425" marT="91425" marB="91425"/>
                </a:tc>
                <a:tc>
                  <a:txBody>
                    <a:bodyPr/>
                    <a:lstStyle/>
                    <a:p>
                      <a:pPr marL="0" lvl="0" indent="0" algn="l" rtl="0">
                        <a:spcBef>
                          <a:spcPts val="0"/>
                        </a:spcBef>
                        <a:spcAft>
                          <a:spcPts val="0"/>
                        </a:spcAft>
                        <a:buNone/>
                      </a:pPr>
                      <a:r>
                        <a:rPr lang="en-GB" sz="1300"/>
                        <a:t>High risk of hypothermia</a:t>
                      </a:r>
                      <a:endParaRPr sz="1300"/>
                    </a:p>
                  </a:txBody>
                  <a:tcPr marL="91425" marR="91425" marT="91425" marB="91425"/>
                </a:tc>
                <a:extLst>
                  <a:ext uri="{0D108BD9-81ED-4DB2-BD59-A6C34878D82A}">
                    <a16:rowId xmlns:a16="http://schemas.microsoft.com/office/drawing/2014/main" val="10005"/>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6"/>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Causes- cold homes  </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61" name="Google Shape;161;p26"/>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300" b="1"/>
              <a:t>Expensive energy bills </a:t>
            </a:r>
            <a:endParaRPr sz="1300" b="1"/>
          </a:p>
          <a:p>
            <a:pPr marL="457200" lvl="0" indent="-311150" algn="l" rtl="0">
              <a:spcBef>
                <a:spcPts val="1000"/>
              </a:spcBef>
              <a:spcAft>
                <a:spcPts val="0"/>
              </a:spcAft>
              <a:buSzPts val="1300"/>
              <a:buChar char="●"/>
            </a:pPr>
            <a:r>
              <a:rPr lang="en-GB" sz="1300"/>
              <a:t>Households have to make tough decisions about where to spend their income</a:t>
            </a:r>
            <a:endParaRPr sz="1300"/>
          </a:p>
          <a:p>
            <a:pPr marL="457200" lvl="0" indent="-311150" algn="l" rtl="0">
              <a:spcBef>
                <a:spcPts val="0"/>
              </a:spcBef>
              <a:spcAft>
                <a:spcPts val="0"/>
              </a:spcAft>
              <a:buSzPts val="1300"/>
              <a:buChar char="●"/>
            </a:pPr>
            <a:r>
              <a:rPr lang="en-GB" sz="1300"/>
              <a:t>Heat or eat choices</a:t>
            </a:r>
            <a:endParaRPr sz="1300"/>
          </a:p>
          <a:p>
            <a:pPr marL="457200" lvl="0" indent="-311150" algn="l" rtl="0">
              <a:spcBef>
                <a:spcPts val="0"/>
              </a:spcBef>
              <a:spcAft>
                <a:spcPts val="0"/>
              </a:spcAft>
              <a:buSzPts val="1300"/>
              <a:buChar char="●"/>
            </a:pPr>
            <a:r>
              <a:rPr lang="en-GB" sz="1300"/>
              <a:t>‘Spatial shrink’ - households turn heating off in some rooms, sometimes to one room only</a:t>
            </a:r>
            <a:endParaRPr sz="1300"/>
          </a:p>
          <a:p>
            <a:pPr marL="457200" lvl="0" indent="-311150" algn="l" rtl="0">
              <a:spcBef>
                <a:spcPts val="0"/>
              </a:spcBef>
              <a:spcAft>
                <a:spcPts val="0"/>
              </a:spcAft>
              <a:buSzPts val="1300"/>
              <a:buChar char="●"/>
            </a:pPr>
            <a:r>
              <a:rPr lang="en-GB" sz="1300"/>
              <a:t>Stress and anxiety about unaffordable fuel bills</a:t>
            </a:r>
            <a:endParaRPr sz="1300"/>
          </a:p>
          <a:p>
            <a:pPr marL="457200" lvl="0" indent="-311150" algn="l" rtl="0">
              <a:spcBef>
                <a:spcPts val="0"/>
              </a:spcBef>
              <a:spcAft>
                <a:spcPts val="0"/>
              </a:spcAft>
              <a:buSzPts val="1300"/>
              <a:buChar char="●"/>
            </a:pPr>
            <a:r>
              <a:rPr lang="en-GB" sz="1300"/>
              <a:t>Social isolation - less willing to invite friends and family to home</a:t>
            </a:r>
            <a:endParaRPr sz="1300"/>
          </a:p>
          <a:p>
            <a:pPr marL="0" lvl="0" indent="0" algn="l" rtl="0">
              <a:spcBef>
                <a:spcPts val="1000"/>
              </a:spcBef>
              <a:spcAft>
                <a:spcPts val="0"/>
              </a:spcAft>
              <a:buNone/>
            </a:pPr>
            <a:r>
              <a:rPr lang="en-GB" sz="1300" b="1"/>
              <a:t>Poorly heated rooms</a:t>
            </a:r>
            <a:endParaRPr sz="1300" b="1"/>
          </a:p>
          <a:p>
            <a:pPr marL="457200" lvl="0" indent="-311150" algn="l" rtl="0">
              <a:spcBef>
                <a:spcPts val="1000"/>
              </a:spcBef>
              <a:spcAft>
                <a:spcPts val="0"/>
              </a:spcAft>
              <a:buSzPts val="1300"/>
              <a:buChar char="●"/>
            </a:pPr>
            <a:r>
              <a:rPr lang="en-GB" sz="1300"/>
              <a:t>Condensation on cold surfaces </a:t>
            </a:r>
            <a:endParaRPr sz="1300"/>
          </a:p>
          <a:p>
            <a:pPr marL="457200" lvl="0" indent="-311150" algn="l" rtl="0">
              <a:spcBef>
                <a:spcPts val="0"/>
              </a:spcBef>
              <a:spcAft>
                <a:spcPts val="0"/>
              </a:spcAft>
              <a:buSzPts val="1300"/>
              <a:buChar char="●"/>
            </a:pPr>
            <a:r>
              <a:rPr lang="en-GB" sz="1300"/>
              <a:t>Leads to damp which will cause wallpaper and paint to peel</a:t>
            </a:r>
            <a:endParaRPr sz="1300"/>
          </a:p>
          <a:p>
            <a:pPr marL="457200" lvl="0" indent="-311150" algn="l" rtl="0">
              <a:spcBef>
                <a:spcPts val="0"/>
              </a:spcBef>
              <a:spcAft>
                <a:spcPts val="0"/>
              </a:spcAft>
              <a:buSzPts val="1300"/>
              <a:buChar char="●"/>
            </a:pPr>
            <a:r>
              <a:rPr lang="en-GB" sz="1300"/>
              <a:t>Rapid growth of black mould in damp environments</a:t>
            </a:r>
            <a:endParaRPr sz="1300"/>
          </a:p>
          <a:p>
            <a:pPr marL="0" lvl="0" indent="0" algn="l" rtl="0">
              <a:spcBef>
                <a:spcPts val="1000"/>
              </a:spcBef>
              <a:spcAft>
                <a:spcPts val="0"/>
              </a:spcAft>
              <a:buNone/>
            </a:pPr>
            <a:r>
              <a:rPr lang="en-GB" sz="1300" b="1"/>
              <a:t>Black mould spores are bad for health </a:t>
            </a:r>
            <a:endParaRPr sz="1300" b="1"/>
          </a:p>
          <a:p>
            <a:pPr marL="457200" lvl="0" indent="-311150" algn="l" rtl="0">
              <a:spcBef>
                <a:spcPts val="1000"/>
              </a:spcBef>
              <a:spcAft>
                <a:spcPts val="0"/>
              </a:spcAft>
              <a:buSzPts val="1300"/>
              <a:buChar char="●"/>
            </a:pPr>
            <a:r>
              <a:rPr lang="en-GB" sz="1300"/>
              <a:t>Respiratory complications </a:t>
            </a:r>
            <a:endParaRPr sz="1300"/>
          </a:p>
          <a:p>
            <a:pPr marL="457200" lvl="0" indent="-311150" algn="l" rtl="0">
              <a:spcBef>
                <a:spcPts val="0"/>
              </a:spcBef>
              <a:spcAft>
                <a:spcPts val="0"/>
              </a:spcAft>
              <a:buSzPts val="1300"/>
              <a:buChar char="●"/>
            </a:pPr>
            <a:r>
              <a:rPr lang="en-GB" sz="1300"/>
              <a:t>Evidence of link with chronic fatigue syndrome</a:t>
            </a:r>
            <a:endParaRPr sz="1300"/>
          </a:p>
          <a:p>
            <a:pPr marL="0" lvl="0" indent="0" algn="l" rtl="0">
              <a:spcBef>
                <a:spcPts val="1000"/>
              </a:spcBef>
              <a:spcAft>
                <a:spcPts val="0"/>
              </a:spcAft>
              <a:buNone/>
            </a:pPr>
            <a:endParaRPr sz="1300"/>
          </a:p>
          <a:p>
            <a:pPr marL="0" lvl="0" indent="0" algn="l" rtl="0">
              <a:spcBef>
                <a:spcPts val="1000"/>
              </a:spcBef>
              <a:spcAft>
                <a:spcPts val="1000"/>
              </a:spcAft>
              <a:buNone/>
            </a:pPr>
            <a:endParaRPr sz="13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7"/>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Health and cold homes</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67" name="Google Shape;167;p27"/>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GB" sz="1300" b="1"/>
              <a:t>Impact of cold homes</a:t>
            </a:r>
            <a:endParaRPr sz="1300" b="1"/>
          </a:p>
          <a:p>
            <a:pPr marL="457200" lvl="0" indent="-311150" algn="l" rtl="0">
              <a:lnSpc>
                <a:spcPct val="100000"/>
              </a:lnSpc>
              <a:spcBef>
                <a:spcPts val="1000"/>
              </a:spcBef>
              <a:spcAft>
                <a:spcPts val="0"/>
              </a:spcAft>
              <a:buSzPts val="1300"/>
              <a:buChar char="●"/>
            </a:pPr>
            <a:r>
              <a:rPr lang="en-GB" sz="1300"/>
              <a:t>The body burns excessive levels of calories to keep itself warm</a:t>
            </a:r>
            <a:endParaRPr sz="1300"/>
          </a:p>
          <a:p>
            <a:pPr marL="457200" lvl="0" indent="-311150" algn="l" rtl="0">
              <a:lnSpc>
                <a:spcPct val="100000"/>
              </a:lnSpc>
              <a:spcBef>
                <a:spcPts val="0"/>
              </a:spcBef>
              <a:spcAft>
                <a:spcPts val="0"/>
              </a:spcAft>
              <a:buSzPts val="1300"/>
              <a:buChar char="●"/>
            </a:pPr>
            <a:r>
              <a:rPr lang="en-GB" sz="1300"/>
              <a:t>Healthy people more likely to develop health conditions and worsen existing conditions</a:t>
            </a:r>
            <a:endParaRPr sz="1300"/>
          </a:p>
          <a:p>
            <a:pPr marL="457200" lvl="0" indent="-311150" algn="l" rtl="0">
              <a:lnSpc>
                <a:spcPct val="100000"/>
              </a:lnSpc>
              <a:spcBef>
                <a:spcPts val="0"/>
              </a:spcBef>
              <a:spcAft>
                <a:spcPts val="0"/>
              </a:spcAft>
              <a:buSzPts val="1300"/>
              <a:buChar char="●"/>
            </a:pPr>
            <a:r>
              <a:rPr lang="en-GB" sz="1300"/>
              <a:t>Reduced immunity to viruses</a:t>
            </a:r>
            <a:endParaRPr sz="1300"/>
          </a:p>
          <a:p>
            <a:pPr marL="0" lvl="0" indent="0" algn="l" rtl="0">
              <a:lnSpc>
                <a:spcPct val="100000"/>
              </a:lnSpc>
              <a:spcBef>
                <a:spcPts val="1000"/>
              </a:spcBef>
              <a:spcAft>
                <a:spcPts val="0"/>
              </a:spcAft>
              <a:buNone/>
            </a:pPr>
            <a:r>
              <a:rPr lang="en-GB" sz="1300" b="1"/>
              <a:t>Health conditions closely associated with cold homes</a:t>
            </a:r>
            <a:endParaRPr sz="1300" b="1"/>
          </a:p>
          <a:p>
            <a:pPr marL="457200" lvl="0" indent="-311150" algn="l" rtl="0">
              <a:lnSpc>
                <a:spcPct val="100000"/>
              </a:lnSpc>
              <a:spcBef>
                <a:spcPts val="1000"/>
              </a:spcBef>
              <a:spcAft>
                <a:spcPts val="0"/>
              </a:spcAft>
              <a:buSzPts val="1300"/>
              <a:buChar char="●"/>
            </a:pPr>
            <a:r>
              <a:rPr lang="en-GB" sz="1300"/>
              <a:t>Cardiovascular illness, e.g. coronary heart disease, stroke, hypertension</a:t>
            </a:r>
            <a:endParaRPr sz="1300"/>
          </a:p>
          <a:p>
            <a:pPr marL="457200" lvl="0" indent="-311150" algn="l" rtl="0">
              <a:lnSpc>
                <a:spcPct val="100000"/>
              </a:lnSpc>
              <a:spcBef>
                <a:spcPts val="0"/>
              </a:spcBef>
              <a:spcAft>
                <a:spcPts val="0"/>
              </a:spcAft>
              <a:buSzPts val="1300"/>
              <a:buChar char="●"/>
            </a:pPr>
            <a:r>
              <a:rPr lang="en-GB" sz="1300"/>
              <a:t>Respiratory illness, e.g. seasonal flu, COPD (chronic obstructive pulmonary disease), asthma</a:t>
            </a:r>
            <a:endParaRPr sz="1300"/>
          </a:p>
          <a:p>
            <a:pPr marL="457200" lvl="0" indent="-311150" algn="l" rtl="0">
              <a:lnSpc>
                <a:spcPct val="100000"/>
              </a:lnSpc>
              <a:spcBef>
                <a:spcPts val="0"/>
              </a:spcBef>
              <a:spcAft>
                <a:spcPts val="0"/>
              </a:spcAft>
              <a:buSzPts val="1300"/>
              <a:buChar char="●"/>
            </a:pPr>
            <a:r>
              <a:rPr lang="en-GB" sz="1300"/>
              <a:t>Poor mental health</a:t>
            </a:r>
            <a:endParaRPr sz="1300"/>
          </a:p>
          <a:p>
            <a:pPr marL="457200" lvl="0" indent="-311150" algn="l" rtl="0">
              <a:lnSpc>
                <a:spcPct val="100000"/>
              </a:lnSpc>
              <a:spcBef>
                <a:spcPts val="0"/>
              </a:spcBef>
              <a:spcAft>
                <a:spcPts val="0"/>
              </a:spcAft>
              <a:buSzPts val="1300"/>
              <a:buChar char="●"/>
            </a:pPr>
            <a:r>
              <a:rPr lang="en-GB" sz="1300"/>
              <a:t>Increased risk of falls</a:t>
            </a:r>
            <a:endParaRPr sz="1300"/>
          </a:p>
          <a:p>
            <a:pPr marL="0" lvl="0" indent="0" algn="l" rtl="0">
              <a:lnSpc>
                <a:spcPct val="100000"/>
              </a:lnSpc>
              <a:spcBef>
                <a:spcPts val="1000"/>
              </a:spcBef>
              <a:spcAft>
                <a:spcPts val="0"/>
              </a:spcAft>
              <a:buNone/>
            </a:pPr>
            <a:r>
              <a:rPr lang="en-GB" sz="1300" b="1"/>
              <a:t>Excess winter deaths</a:t>
            </a:r>
            <a:endParaRPr sz="1300" b="1"/>
          </a:p>
          <a:p>
            <a:pPr marL="457200" lvl="0" indent="-311150" algn="l" rtl="0">
              <a:lnSpc>
                <a:spcPct val="100000"/>
              </a:lnSpc>
              <a:spcBef>
                <a:spcPts val="1000"/>
              </a:spcBef>
              <a:spcAft>
                <a:spcPts val="0"/>
              </a:spcAft>
              <a:buSzPts val="1300"/>
              <a:buChar char="●"/>
            </a:pPr>
            <a:r>
              <a:rPr lang="en-GB" sz="1300"/>
              <a:t>30% of excess winter deaths (the difference between winter &amp; summer deaths) are due to cold homes</a:t>
            </a:r>
            <a:endParaRPr sz="1300"/>
          </a:p>
          <a:p>
            <a:pPr marL="457200" lvl="0" indent="-311150" algn="l" rtl="0">
              <a:lnSpc>
                <a:spcPct val="100000"/>
              </a:lnSpc>
              <a:spcBef>
                <a:spcPts val="0"/>
              </a:spcBef>
              <a:spcAft>
                <a:spcPts val="0"/>
              </a:spcAft>
              <a:buSzPts val="1300"/>
              <a:buChar char="●"/>
            </a:pPr>
            <a:r>
              <a:rPr lang="en-GB" sz="1300"/>
              <a:t>On average about 10,000 people every year die because of cold homes</a:t>
            </a:r>
            <a:endParaRPr sz="1300"/>
          </a:p>
          <a:p>
            <a:pPr marL="457200" lvl="0" indent="-311150" algn="l" rtl="0">
              <a:lnSpc>
                <a:spcPct val="100000"/>
              </a:lnSpc>
              <a:spcBef>
                <a:spcPts val="0"/>
              </a:spcBef>
              <a:spcAft>
                <a:spcPts val="0"/>
              </a:spcAft>
              <a:buSzPts val="1300"/>
              <a:buChar char="●"/>
            </a:pPr>
            <a:r>
              <a:rPr lang="en-GB" sz="1300"/>
              <a:t>Vast majority occur in the over 75s</a:t>
            </a:r>
            <a:endParaRPr sz="1300"/>
          </a:p>
          <a:p>
            <a:pPr marL="457200" lvl="0" indent="-311150" algn="l" rtl="0">
              <a:lnSpc>
                <a:spcPct val="100000"/>
              </a:lnSpc>
              <a:spcBef>
                <a:spcPts val="0"/>
              </a:spcBef>
              <a:spcAft>
                <a:spcPts val="0"/>
              </a:spcAft>
              <a:buSzPts val="1300"/>
              <a:buChar char="●"/>
            </a:pPr>
            <a:r>
              <a:rPr lang="en-GB" sz="1300"/>
              <a:t>Three main causes of these deaths are cardiovascular, respiratory &amp; dementia</a:t>
            </a:r>
            <a:endParaRPr sz="1300"/>
          </a:p>
          <a:p>
            <a:pPr marL="0" lvl="0" indent="0" algn="l" rtl="0">
              <a:lnSpc>
                <a:spcPct val="100000"/>
              </a:lnSpc>
              <a:spcBef>
                <a:spcPts val="1000"/>
              </a:spcBef>
              <a:spcAft>
                <a:spcPts val="0"/>
              </a:spcAft>
              <a:buNone/>
            </a:pPr>
            <a:endParaRPr sz="1300"/>
          </a:p>
          <a:p>
            <a:pPr marL="0" lvl="0" indent="0" algn="l" rtl="0">
              <a:lnSpc>
                <a:spcPct val="100000"/>
              </a:lnSpc>
              <a:spcBef>
                <a:spcPts val="1000"/>
              </a:spcBef>
              <a:spcAft>
                <a:spcPts val="0"/>
              </a:spcAft>
              <a:buNone/>
            </a:pPr>
            <a:endParaRPr sz="1300"/>
          </a:p>
          <a:p>
            <a:pPr marL="0" lvl="0" indent="0" algn="l" rtl="0">
              <a:lnSpc>
                <a:spcPct val="100000"/>
              </a:lnSpc>
              <a:spcBef>
                <a:spcPts val="1000"/>
              </a:spcBef>
              <a:spcAft>
                <a:spcPts val="0"/>
              </a:spcAft>
              <a:buNone/>
            </a:pPr>
            <a:endParaRPr sz="1300"/>
          </a:p>
          <a:p>
            <a:pPr marL="0" lvl="0" indent="0" algn="l" rtl="0">
              <a:lnSpc>
                <a:spcPct val="100000"/>
              </a:lnSpc>
              <a:spcBef>
                <a:spcPts val="1000"/>
              </a:spcBef>
              <a:spcAft>
                <a:spcPts val="0"/>
              </a:spcAft>
              <a:buNone/>
            </a:pPr>
            <a:endParaRPr sz="1300"/>
          </a:p>
          <a:p>
            <a:pPr marL="0" lvl="0" indent="0" algn="l" rtl="0">
              <a:lnSpc>
                <a:spcPct val="100000"/>
              </a:lnSpc>
              <a:spcBef>
                <a:spcPts val="1000"/>
              </a:spcBef>
              <a:spcAft>
                <a:spcPts val="0"/>
              </a:spcAft>
              <a:buNone/>
            </a:pPr>
            <a:endParaRPr sz="1300"/>
          </a:p>
          <a:p>
            <a:pPr marL="0" lvl="0" indent="0" algn="l" rtl="0">
              <a:lnSpc>
                <a:spcPct val="100000"/>
              </a:lnSpc>
              <a:spcBef>
                <a:spcPts val="1000"/>
              </a:spcBef>
              <a:spcAft>
                <a:spcPts val="1000"/>
              </a:spcAft>
              <a:buNone/>
            </a:pPr>
            <a:endParaRPr sz="13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8"/>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COVID-19 and fuel poverty</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173" name="Google Shape;173;p28"/>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GB" sz="1300" b="1" dirty="0"/>
              <a:t>Increased unemployment and reduced income due to pandemic measures</a:t>
            </a:r>
            <a:endParaRPr sz="1300" b="1" dirty="0"/>
          </a:p>
          <a:p>
            <a:pPr marL="457200" lvl="0" indent="-311150" algn="l" rtl="0">
              <a:lnSpc>
                <a:spcPct val="100000"/>
              </a:lnSpc>
              <a:spcBef>
                <a:spcPts val="1000"/>
              </a:spcBef>
              <a:spcAft>
                <a:spcPts val="0"/>
              </a:spcAft>
              <a:buSzPts val="1300"/>
              <a:buChar char="●"/>
            </a:pPr>
            <a:r>
              <a:rPr lang="en-GB" sz="1300" dirty="0"/>
              <a:t>Estimated 200,000 (at least) more households in fuel poverty </a:t>
            </a:r>
            <a:endParaRPr sz="1300" dirty="0"/>
          </a:p>
          <a:p>
            <a:pPr marL="0" lvl="0" indent="0" algn="l" rtl="0">
              <a:lnSpc>
                <a:spcPct val="100000"/>
              </a:lnSpc>
              <a:spcBef>
                <a:spcPts val="1000"/>
              </a:spcBef>
              <a:spcAft>
                <a:spcPts val="0"/>
              </a:spcAft>
              <a:buNone/>
            </a:pPr>
            <a:endParaRPr sz="1300" dirty="0"/>
          </a:p>
          <a:p>
            <a:pPr marL="0" lvl="0" indent="0" algn="l" rtl="0">
              <a:lnSpc>
                <a:spcPct val="100000"/>
              </a:lnSpc>
              <a:spcBef>
                <a:spcPts val="1000"/>
              </a:spcBef>
              <a:spcAft>
                <a:spcPts val="0"/>
              </a:spcAft>
              <a:buNone/>
            </a:pPr>
            <a:r>
              <a:rPr lang="en-GB" sz="1300" b="1" dirty="0"/>
              <a:t>Home confinement means higher energy bills</a:t>
            </a:r>
            <a:endParaRPr sz="1300" b="1" dirty="0"/>
          </a:p>
          <a:p>
            <a:pPr marL="457200" lvl="0" indent="-311150" algn="l" rtl="0">
              <a:lnSpc>
                <a:spcPct val="100000"/>
              </a:lnSpc>
              <a:spcBef>
                <a:spcPts val="1000"/>
              </a:spcBef>
              <a:spcAft>
                <a:spcPts val="0"/>
              </a:spcAft>
              <a:buSzPts val="1300"/>
              <a:buChar char="●"/>
            </a:pPr>
            <a:r>
              <a:rPr lang="en-GB" sz="1300" dirty="0"/>
              <a:t>First lockdown: moderate increase in bills</a:t>
            </a:r>
            <a:endParaRPr sz="1300" dirty="0"/>
          </a:p>
          <a:p>
            <a:pPr marL="457200" lvl="0" indent="-311150" algn="l" rtl="0">
              <a:lnSpc>
                <a:spcPct val="100000"/>
              </a:lnSpc>
              <a:spcBef>
                <a:spcPts val="0"/>
              </a:spcBef>
              <a:spcAft>
                <a:spcPts val="0"/>
              </a:spcAft>
              <a:buSzPts val="1300"/>
              <a:buChar char="●"/>
            </a:pPr>
            <a:r>
              <a:rPr lang="en-GB" sz="1300" dirty="0"/>
              <a:t>Current lockdown: increase likely to be much higher due to winter heating bills</a:t>
            </a:r>
            <a:endParaRPr sz="1300" dirty="0"/>
          </a:p>
          <a:p>
            <a:pPr marL="457200" lvl="0" indent="-311150" algn="l" rtl="0">
              <a:lnSpc>
                <a:spcPct val="100000"/>
              </a:lnSpc>
              <a:spcBef>
                <a:spcPts val="0"/>
              </a:spcBef>
              <a:spcAft>
                <a:spcPts val="0"/>
              </a:spcAft>
              <a:buSzPts val="1300"/>
              <a:buChar char="●"/>
            </a:pPr>
            <a:r>
              <a:rPr lang="en-GB" sz="1300" dirty="0"/>
              <a:t>Increased risk of fuel debt or rationing of fuel use among low income households</a:t>
            </a:r>
            <a:endParaRPr sz="1300" dirty="0"/>
          </a:p>
          <a:p>
            <a:pPr marL="0" lvl="0" indent="0" algn="l" rtl="0">
              <a:lnSpc>
                <a:spcPct val="100000"/>
              </a:lnSpc>
              <a:spcBef>
                <a:spcPts val="1000"/>
              </a:spcBef>
              <a:spcAft>
                <a:spcPts val="0"/>
              </a:spcAft>
              <a:buNone/>
            </a:pPr>
            <a:endParaRPr sz="1300" dirty="0"/>
          </a:p>
          <a:p>
            <a:pPr marL="0" lvl="0" indent="0" algn="l" rtl="0">
              <a:lnSpc>
                <a:spcPct val="100000"/>
              </a:lnSpc>
              <a:spcBef>
                <a:spcPts val="1000"/>
              </a:spcBef>
              <a:spcAft>
                <a:spcPts val="0"/>
              </a:spcAft>
              <a:buNone/>
            </a:pPr>
            <a:r>
              <a:rPr lang="en-GB" sz="1300" b="1" dirty="0"/>
              <a:t>Health implications of cold homes &amp; Covid-19</a:t>
            </a:r>
            <a:endParaRPr sz="1300" b="1" dirty="0"/>
          </a:p>
          <a:p>
            <a:pPr marL="457200" lvl="0" indent="-311150" algn="l" rtl="0">
              <a:lnSpc>
                <a:spcPct val="100000"/>
              </a:lnSpc>
              <a:spcBef>
                <a:spcPts val="1000"/>
              </a:spcBef>
              <a:spcAft>
                <a:spcPts val="0"/>
              </a:spcAft>
              <a:buSzPts val="1300"/>
              <a:buChar char="●"/>
            </a:pPr>
            <a:r>
              <a:rPr lang="en-GB" sz="1300" dirty="0"/>
              <a:t>Evidence of increased susceptibility to Covid-19</a:t>
            </a:r>
            <a:endParaRPr sz="1300" dirty="0"/>
          </a:p>
          <a:p>
            <a:pPr marL="457200" lvl="0" indent="-311150" algn="l" rtl="0">
              <a:lnSpc>
                <a:spcPct val="100000"/>
              </a:lnSpc>
              <a:spcBef>
                <a:spcPts val="0"/>
              </a:spcBef>
              <a:spcAft>
                <a:spcPts val="0"/>
              </a:spcAft>
              <a:buSzPts val="1300"/>
              <a:buChar char="●"/>
            </a:pPr>
            <a:r>
              <a:rPr lang="en-GB" sz="1300" dirty="0"/>
              <a:t>Increased risk of severe symptoms </a:t>
            </a:r>
            <a:endParaRPr sz="1300" dirty="0"/>
          </a:p>
          <a:p>
            <a:pPr marL="457200" lvl="0" indent="-311150" algn="l" rtl="0">
              <a:lnSpc>
                <a:spcPct val="100000"/>
              </a:lnSpc>
              <a:spcBef>
                <a:spcPts val="0"/>
              </a:spcBef>
              <a:spcAft>
                <a:spcPts val="0"/>
              </a:spcAft>
              <a:buSzPts val="1300"/>
              <a:buChar char="●"/>
            </a:pPr>
            <a:r>
              <a:rPr lang="en-GB" sz="1300" dirty="0"/>
              <a:t>Slower recovery for those returning from hospital (as is the case for many illnesses)</a:t>
            </a:r>
            <a:endParaRPr sz="13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9"/>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Adequate warmth</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79" name="Google Shape;179;p29"/>
          <p:cNvSpPr txBox="1">
            <a:spLocks noGrp="1"/>
          </p:cNvSpPr>
          <p:nvPr>
            <p:ph type="body" idx="1"/>
          </p:nvPr>
        </p:nvSpPr>
        <p:spPr>
          <a:xfrm>
            <a:off x="1316450" y="1205575"/>
            <a:ext cx="7455300" cy="3416400"/>
          </a:xfrm>
          <a:prstGeom prst="rect">
            <a:avLst/>
          </a:prstGeom>
        </p:spPr>
        <p:txBody>
          <a:bodyPr spcFirstLastPara="1" wrap="square" lIns="91425" tIns="91425" rIns="91425" bIns="91425" anchor="t" anchorCtr="0">
            <a:noAutofit/>
          </a:bodyPr>
          <a:lstStyle/>
          <a:p>
            <a:pPr marL="457200" lvl="0" indent="-311150" algn="l" rtl="0">
              <a:lnSpc>
                <a:spcPct val="115000"/>
              </a:lnSpc>
              <a:spcBef>
                <a:spcPts val="0"/>
              </a:spcBef>
              <a:spcAft>
                <a:spcPts val="0"/>
              </a:spcAft>
              <a:buSzPts val="1300"/>
              <a:buChar char="●"/>
            </a:pPr>
            <a:r>
              <a:rPr lang="en-GB" sz="1300"/>
              <a:t>You can’t avoid/escape fuel poverty by switching off all your appliances and heating system in order to reduce your fuel bills.</a:t>
            </a:r>
            <a:endParaRPr sz="1300"/>
          </a:p>
          <a:p>
            <a:pPr marL="457200" lvl="0" indent="-311150" algn="l" rtl="0">
              <a:lnSpc>
                <a:spcPct val="115000"/>
              </a:lnSpc>
              <a:spcBef>
                <a:spcPts val="0"/>
              </a:spcBef>
              <a:spcAft>
                <a:spcPts val="0"/>
              </a:spcAft>
              <a:buSzPts val="1300"/>
              <a:buChar char="●"/>
            </a:pPr>
            <a:r>
              <a:rPr lang="en-GB" sz="1300"/>
              <a:t>You need to ensure your home can provide you with an “adequate level of warmth”.</a:t>
            </a:r>
            <a:endParaRPr sz="1300"/>
          </a:p>
          <a:p>
            <a:pPr marL="0" lvl="0" indent="0" algn="ctr" rtl="0">
              <a:lnSpc>
                <a:spcPct val="100000"/>
              </a:lnSpc>
              <a:spcBef>
                <a:spcPts val="1000"/>
              </a:spcBef>
              <a:spcAft>
                <a:spcPts val="0"/>
              </a:spcAft>
              <a:buNone/>
            </a:pPr>
            <a:r>
              <a:rPr lang="en-GB" sz="2400" b="1" i="1"/>
              <a:t>18-21℃</a:t>
            </a:r>
            <a:r>
              <a:rPr lang="en-GB" sz="2000" b="1" i="1"/>
              <a:t> </a:t>
            </a:r>
            <a:r>
              <a:rPr lang="en-GB" sz="1300" i="1"/>
              <a:t>is an adequate level of warmth </a:t>
            </a:r>
            <a:endParaRPr sz="1300" i="1"/>
          </a:p>
          <a:p>
            <a:pPr marL="0" lvl="0" indent="0" algn="ctr" rtl="0">
              <a:lnSpc>
                <a:spcPct val="100000"/>
              </a:lnSpc>
              <a:spcBef>
                <a:spcPts val="0"/>
              </a:spcBef>
              <a:spcAft>
                <a:spcPts val="0"/>
              </a:spcAft>
              <a:buNone/>
            </a:pPr>
            <a:r>
              <a:rPr lang="en-GB" sz="1300" i="1"/>
              <a:t>for healthy adults in living rooms where we are less active</a:t>
            </a:r>
            <a:endParaRPr sz="1300" i="1"/>
          </a:p>
          <a:p>
            <a:pPr marL="0" lvl="0" indent="0" algn="ctr"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When providing advice for heating levels around the home, we focus on the “living space” - the places in our home where we spend much of our time and are least active.</a:t>
            </a:r>
            <a:endParaRPr sz="1300"/>
          </a:p>
          <a:p>
            <a:pPr marL="0" lvl="0" indent="0" algn="l" rtl="0">
              <a:lnSpc>
                <a:spcPct val="100000"/>
              </a:lnSpc>
              <a:spcBef>
                <a:spcPts val="0"/>
              </a:spcBef>
              <a:spcAft>
                <a:spcPts val="0"/>
              </a:spcAft>
              <a:buNone/>
            </a:pPr>
            <a:endParaRPr sz="1300"/>
          </a:p>
          <a:p>
            <a:pPr marL="914400" lvl="0" indent="-311150" algn="l" rtl="0">
              <a:lnSpc>
                <a:spcPct val="150000"/>
              </a:lnSpc>
              <a:spcBef>
                <a:spcPts val="0"/>
              </a:spcBef>
              <a:spcAft>
                <a:spcPts val="0"/>
              </a:spcAft>
              <a:buSzPts val="1300"/>
              <a:buChar char="❖"/>
            </a:pPr>
            <a:r>
              <a:rPr lang="en-GB" sz="1300"/>
              <a:t>If we’re walking up/down the stairs, we generate our own body heat.</a:t>
            </a:r>
            <a:endParaRPr sz="1300"/>
          </a:p>
          <a:p>
            <a:pPr marL="914400" lvl="0" indent="-311150" algn="l" rtl="0">
              <a:lnSpc>
                <a:spcPct val="150000"/>
              </a:lnSpc>
              <a:spcBef>
                <a:spcPts val="0"/>
              </a:spcBef>
              <a:spcAft>
                <a:spcPts val="0"/>
              </a:spcAft>
              <a:buSzPts val="1300"/>
              <a:buChar char="❖"/>
            </a:pPr>
            <a:r>
              <a:rPr lang="en-GB" sz="1300"/>
              <a:t>If we’re cooking in the kitchen, we benefit from the heat from the oven or hobs.</a:t>
            </a:r>
            <a:endParaRPr sz="1300"/>
          </a:p>
          <a:p>
            <a:pPr marL="914400" lvl="0" indent="-311150" algn="l" rtl="0">
              <a:lnSpc>
                <a:spcPct val="150000"/>
              </a:lnSpc>
              <a:spcBef>
                <a:spcPts val="0"/>
              </a:spcBef>
              <a:spcAft>
                <a:spcPts val="0"/>
              </a:spcAft>
              <a:buSzPts val="1300"/>
              <a:buChar char="❖"/>
            </a:pPr>
            <a:r>
              <a:rPr lang="en-GB" sz="1300"/>
              <a:t>If we’ve got a decent duvet, we can trap heat in our beds.</a:t>
            </a:r>
            <a:endParaRPr sz="1300"/>
          </a:p>
          <a:p>
            <a:pPr marL="0" lvl="0" indent="0" algn="l" rtl="0">
              <a:lnSpc>
                <a:spcPct val="100000"/>
              </a:lnSpc>
              <a:spcBef>
                <a:spcPts val="0"/>
              </a:spcBef>
              <a:spcAft>
                <a:spcPts val="0"/>
              </a:spcAft>
              <a:buNone/>
            </a:pPr>
            <a:endParaRPr sz="1300"/>
          </a:p>
        </p:txBody>
      </p:sp>
      <p:pic>
        <p:nvPicPr>
          <p:cNvPr id="180" name="Google Shape;180;p29"/>
          <p:cNvPicPr preferRelativeResize="0"/>
          <p:nvPr/>
        </p:nvPicPr>
        <p:blipFill rotWithShape="1">
          <a:blip r:embed="rId3">
            <a:alphaModFix/>
          </a:blip>
          <a:srcRect/>
          <a:stretch/>
        </p:blipFill>
        <p:spPr>
          <a:xfrm>
            <a:off x="94250" y="1205575"/>
            <a:ext cx="1155000" cy="37164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30"/>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Vulnerable groups</a:t>
            </a:r>
            <a:endParaRPr/>
          </a:p>
          <a:p>
            <a:pPr marL="0" lvl="0" indent="0" algn="l" rtl="0">
              <a:spcBef>
                <a:spcPts val="0"/>
              </a:spcBef>
              <a:spcAft>
                <a:spcPts val="0"/>
              </a:spcAft>
              <a:buNone/>
            </a:pPr>
            <a:endParaRPr/>
          </a:p>
        </p:txBody>
      </p:sp>
      <p:sp>
        <p:nvSpPr>
          <p:cNvPr id="186" name="Google Shape;186;p30"/>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GB" sz="1300" b="1" dirty="0"/>
              <a:t>Vulnerable people are those who aren’t capable of generating enough body heat, and require their living space to provide them with additional comfort.</a:t>
            </a:r>
            <a:endParaRPr sz="1300" b="1" dirty="0"/>
          </a:p>
          <a:p>
            <a:pPr marL="457200" lvl="0" indent="-311150" algn="l" rtl="0">
              <a:lnSpc>
                <a:spcPct val="100000"/>
              </a:lnSpc>
              <a:spcBef>
                <a:spcPts val="1000"/>
              </a:spcBef>
              <a:spcAft>
                <a:spcPts val="0"/>
              </a:spcAft>
              <a:buSzPts val="1300"/>
              <a:buChar char="●"/>
            </a:pPr>
            <a:r>
              <a:rPr lang="en-GB" sz="1300" dirty="0"/>
              <a:t>People with poor mobility might struggle to generate body heat due to lack of movement, they require their living space to be warm enough to provide the additional warmth needed.</a:t>
            </a:r>
            <a:endParaRPr sz="1300" dirty="0"/>
          </a:p>
          <a:p>
            <a:pPr marL="0" lvl="0" indent="0" algn="l" rtl="0">
              <a:lnSpc>
                <a:spcPct val="100000"/>
              </a:lnSpc>
              <a:spcBef>
                <a:spcPts val="1000"/>
              </a:spcBef>
              <a:spcAft>
                <a:spcPts val="0"/>
              </a:spcAft>
              <a:buNone/>
            </a:pPr>
            <a:r>
              <a:rPr lang="en-GB" sz="1300" b="1" dirty="0"/>
              <a:t>The elderly take longer to warm up, and are more likely to feel the cold. This means they need to turn the thermostat up higher than a healthy person to stay well. But...</a:t>
            </a:r>
            <a:endParaRPr sz="1300" b="1" dirty="0"/>
          </a:p>
          <a:p>
            <a:pPr marL="457200" lvl="0" indent="-311150" algn="l" rtl="0">
              <a:lnSpc>
                <a:spcPct val="100000"/>
              </a:lnSpc>
              <a:spcBef>
                <a:spcPts val="1000"/>
              </a:spcBef>
              <a:spcAft>
                <a:spcPts val="0"/>
              </a:spcAft>
              <a:buSzPts val="1300"/>
              <a:buChar char="●"/>
            </a:pPr>
            <a:r>
              <a:rPr lang="en-GB" sz="1300" dirty="0"/>
              <a:t>At </a:t>
            </a:r>
            <a:r>
              <a:rPr lang="en-GB" sz="1300" b="1" dirty="0">
                <a:solidFill>
                  <a:srgbClr val="FF0000"/>
                </a:solidFill>
              </a:rPr>
              <a:t>24℃ </a:t>
            </a:r>
            <a:r>
              <a:rPr lang="en-GB" sz="1300" dirty="0"/>
              <a:t>dehydration can set in. It can cause forgetfulness and clumsiness. People have been misdiagnosed with dementia because their heating is too set too high.</a:t>
            </a:r>
            <a:endParaRPr sz="1300" dirty="0"/>
          </a:p>
          <a:p>
            <a:pPr marL="457200" lvl="0" indent="-311150" algn="l" rtl="0">
              <a:lnSpc>
                <a:spcPct val="100000"/>
              </a:lnSpc>
              <a:spcBef>
                <a:spcPts val="0"/>
              </a:spcBef>
              <a:spcAft>
                <a:spcPts val="0"/>
              </a:spcAft>
              <a:buSzPts val="1300"/>
              <a:buChar char="●"/>
            </a:pPr>
            <a:r>
              <a:rPr lang="en-GB" sz="1300" dirty="0"/>
              <a:t>Advice around energy use and energy efficiency is </a:t>
            </a:r>
            <a:r>
              <a:rPr lang="en-GB" sz="1300" dirty="0">
                <a:solidFill>
                  <a:srgbClr val="FF0000"/>
                </a:solidFill>
              </a:rPr>
              <a:t>vital </a:t>
            </a:r>
            <a:r>
              <a:rPr lang="en-GB" sz="1300" dirty="0"/>
              <a:t>for health.</a:t>
            </a:r>
            <a:endParaRPr sz="1300" dirty="0"/>
          </a:p>
          <a:p>
            <a:pPr marL="0" lvl="0" indent="0" algn="l" rtl="0">
              <a:lnSpc>
                <a:spcPct val="100000"/>
              </a:lnSpc>
              <a:spcBef>
                <a:spcPts val="1000"/>
              </a:spcBef>
              <a:spcAft>
                <a:spcPts val="0"/>
              </a:spcAft>
              <a:buNone/>
            </a:pPr>
            <a:r>
              <a:rPr lang="en-GB" sz="1300" b="1" dirty="0"/>
              <a:t>Cold homes are also linked to reduced cognitive ability:</a:t>
            </a:r>
            <a:endParaRPr sz="1300" b="1" dirty="0"/>
          </a:p>
          <a:p>
            <a:pPr marL="457200" lvl="0" indent="-311150" algn="l" rtl="0">
              <a:lnSpc>
                <a:spcPct val="100000"/>
              </a:lnSpc>
              <a:spcBef>
                <a:spcPts val="1000"/>
              </a:spcBef>
              <a:spcAft>
                <a:spcPts val="0"/>
              </a:spcAft>
              <a:buSzPts val="1300"/>
              <a:buChar char="●"/>
            </a:pPr>
            <a:r>
              <a:rPr lang="en-GB" sz="1300" dirty="0"/>
              <a:t>Children may find they struggle to complete homework</a:t>
            </a:r>
            <a:endParaRPr sz="1300" dirty="0"/>
          </a:p>
          <a:p>
            <a:pPr marL="457200" lvl="0" indent="-311150" algn="l" rtl="0">
              <a:lnSpc>
                <a:spcPct val="100000"/>
              </a:lnSpc>
              <a:spcBef>
                <a:spcPts val="0"/>
              </a:spcBef>
              <a:spcAft>
                <a:spcPts val="0"/>
              </a:spcAft>
              <a:buSzPts val="1300"/>
              <a:buChar char="●"/>
            </a:pPr>
            <a:r>
              <a:rPr lang="en-GB" sz="1300" dirty="0"/>
              <a:t>Older people are more likely to suffer trips and falls</a:t>
            </a:r>
            <a:endParaRPr sz="1300" dirty="0"/>
          </a:p>
          <a:p>
            <a:pPr marL="457200" lvl="0" indent="-311150" algn="l" rtl="0">
              <a:lnSpc>
                <a:spcPct val="100000"/>
              </a:lnSpc>
              <a:spcBef>
                <a:spcPts val="0"/>
              </a:spcBef>
              <a:spcAft>
                <a:spcPts val="0"/>
              </a:spcAft>
              <a:buSzPts val="1300"/>
              <a:buChar char="●"/>
            </a:pPr>
            <a:r>
              <a:rPr lang="en-GB" sz="1300" dirty="0"/>
              <a:t>People recently discharged from hospital may suffer relapse</a:t>
            </a:r>
            <a:endParaRPr sz="1300" dirty="0"/>
          </a:p>
          <a:p>
            <a:pPr marL="0" lvl="0" indent="0" algn="l" rtl="0">
              <a:lnSpc>
                <a:spcPct val="100000"/>
              </a:lnSpc>
              <a:spcBef>
                <a:spcPts val="1000"/>
              </a:spcBef>
              <a:spcAft>
                <a:spcPts val="1000"/>
              </a:spcAft>
              <a:buNone/>
            </a:pPr>
            <a:endParaRPr sz="13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1"/>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600"/>
              <a:t>Providing advice</a:t>
            </a:r>
            <a:endParaRPr sz="3600"/>
          </a:p>
        </p:txBody>
      </p:sp>
      <p:sp>
        <p:nvSpPr>
          <p:cNvPr id="192" name="Google Shape;192;p31"/>
          <p:cNvSpPr txBox="1">
            <a:spLocks noGrp="1"/>
          </p:cNvSpPr>
          <p:nvPr>
            <p:ph type="body" idx="1"/>
          </p:nvPr>
        </p:nvSpPr>
        <p:spPr>
          <a:xfrm>
            <a:off x="603250" y="1457325"/>
            <a:ext cx="7905900" cy="3205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sz="2000" b="1" i="1">
                <a:latin typeface="Arial"/>
                <a:ea typeface="Arial"/>
                <a:cs typeface="Arial"/>
                <a:sym typeface="Arial"/>
              </a:rPr>
              <a:t>Identifying people’s issues and helping energy consumers to save money and keep their homes warmer</a:t>
            </a:r>
            <a:endParaRPr sz="2000" b="1" i="1">
              <a:latin typeface="Arial"/>
              <a:ea typeface="Arial"/>
              <a:cs typeface="Arial"/>
              <a:sym typeface="Arial"/>
            </a:endParaRPr>
          </a:p>
          <a:p>
            <a:pPr marL="0" lvl="0" indent="0" algn="l" rtl="0">
              <a:spcBef>
                <a:spcPts val="1000"/>
              </a:spcBef>
              <a:spcAft>
                <a:spcPts val="1000"/>
              </a:spcAft>
              <a:buNone/>
            </a:pPr>
            <a:endParaRPr sz="3000">
              <a:latin typeface="Arial"/>
              <a:ea typeface="Arial"/>
              <a:cs typeface="Arial"/>
              <a:sym typeface="Arial"/>
            </a:endParaRPr>
          </a:p>
        </p:txBody>
      </p:sp>
      <p:pic>
        <p:nvPicPr>
          <p:cNvPr id="193" name="Google Shape;193;p31"/>
          <p:cNvPicPr preferRelativeResize="0"/>
          <p:nvPr/>
        </p:nvPicPr>
        <p:blipFill>
          <a:blip r:embed="rId3">
            <a:alphaModFix/>
          </a:blip>
          <a:stretch>
            <a:fillRect/>
          </a:stretch>
        </p:blipFill>
        <p:spPr>
          <a:xfrm>
            <a:off x="4426676" y="2504724"/>
            <a:ext cx="4082477" cy="235467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4"/>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Introduction</a:t>
            </a:r>
            <a:endParaRPr/>
          </a:p>
          <a:p>
            <a:pPr marL="0" lvl="0" indent="0" algn="l" rtl="0">
              <a:spcBef>
                <a:spcPts val="0"/>
              </a:spcBef>
              <a:spcAft>
                <a:spcPts val="0"/>
              </a:spcAft>
              <a:buNone/>
            </a:pPr>
            <a:endParaRPr/>
          </a:p>
        </p:txBody>
      </p:sp>
      <p:sp>
        <p:nvSpPr>
          <p:cNvPr id="80" name="Google Shape;80;p14"/>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lnSpc>
                <a:spcPct val="200000"/>
              </a:lnSpc>
              <a:spcBef>
                <a:spcPts val="0"/>
              </a:spcBef>
              <a:spcAft>
                <a:spcPts val="0"/>
              </a:spcAft>
              <a:buNone/>
            </a:pPr>
            <a:r>
              <a:rPr lang="en-GB">
                <a:latin typeface="Arial"/>
                <a:ea typeface="Arial"/>
                <a:cs typeface="Arial"/>
                <a:sym typeface="Arial"/>
              </a:rPr>
              <a:t>In the chat box please introduce yourself:</a:t>
            </a:r>
            <a:endParaRPr>
              <a:latin typeface="Arial"/>
              <a:ea typeface="Arial"/>
              <a:cs typeface="Arial"/>
              <a:sym typeface="Arial"/>
            </a:endParaRPr>
          </a:p>
          <a:p>
            <a:pPr marL="457200" lvl="0" indent="-342900" algn="l" rtl="0">
              <a:lnSpc>
                <a:spcPct val="200000"/>
              </a:lnSpc>
              <a:spcBef>
                <a:spcPts val="1000"/>
              </a:spcBef>
              <a:spcAft>
                <a:spcPts val="0"/>
              </a:spcAft>
              <a:buSzPts val="1800"/>
              <a:buFont typeface="Arial"/>
              <a:buChar char="●"/>
            </a:pPr>
            <a:r>
              <a:rPr lang="en-GB" b="1">
                <a:latin typeface="Arial"/>
                <a:ea typeface="Arial"/>
                <a:cs typeface="Arial"/>
                <a:sym typeface="Arial"/>
              </a:rPr>
              <a:t>What is your name?</a:t>
            </a:r>
            <a:endParaRPr b="1">
              <a:latin typeface="Arial"/>
              <a:ea typeface="Arial"/>
              <a:cs typeface="Arial"/>
              <a:sym typeface="Arial"/>
            </a:endParaRPr>
          </a:p>
          <a:p>
            <a:pPr marL="457200" lvl="0" indent="-342900" algn="l" rtl="0">
              <a:lnSpc>
                <a:spcPct val="200000"/>
              </a:lnSpc>
              <a:spcBef>
                <a:spcPts val="0"/>
              </a:spcBef>
              <a:spcAft>
                <a:spcPts val="0"/>
              </a:spcAft>
              <a:buSzPts val="1800"/>
              <a:buFont typeface="Arial"/>
              <a:buChar char="●"/>
            </a:pPr>
            <a:r>
              <a:rPr lang="en-GB" b="1">
                <a:latin typeface="Arial"/>
                <a:ea typeface="Arial"/>
                <a:cs typeface="Arial"/>
                <a:sym typeface="Arial"/>
              </a:rPr>
              <a:t>Which organisation you are from and what is your role?</a:t>
            </a:r>
            <a:endParaRPr b="1">
              <a:latin typeface="Arial"/>
              <a:ea typeface="Arial"/>
              <a:cs typeface="Arial"/>
              <a:sym typeface="Arial"/>
            </a:endParaRPr>
          </a:p>
          <a:p>
            <a:pPr marL="457200" lvl="0" indent="-342900" algn="l" rtl="0">
              <a:lnSpc>
                <a:spcPct val="200000"/>
              </a:lnSpc>
              <a:spcBef>
                <a:spcPts val="0"/>
              </a:spcBef>
              <a:spcAft>
                <a:spcPts val="0"/>
              </a:spcAft>
              <a:buSzPts val="1800"/>
              <a:buFont typeface="Arial"/>
              <a:buChar char="●"/>
            </a:pPr>
            <a:r>
              <a:rPr lang="en-GB" b="1">
                <a:latin typeface="Arial"/>
                <a:ea typeface="Arial"/>
                <a:cs typeface="Arial"/>
                <a:sym typeface="Arial"/>
              </a:rPr>
              <a:t>Have you delivered energy advice before?</a:t>
            </a:r>
            <a:endParaRPr b="1">
              <a:latin typeface="Arial"/>
              <a:ea typeface="Arial"/>
              <a:cs typeface="Arial"/>
              <a:sym typeface="Arial"/>
            </a:endParaRPr>
          </a:p>
          <a:p>
            <a:pPr marL="457200" lvl="0" indent="-342900" algn="l" rtl="0">
              <a:lnSpc>
                <a:spcPct val="200000"/>
              </a:lnSpc>
              <a:spcBef>
                <a:spcPts val="0"/>
              </a:spcBef>
              <a:spcAft>
                <a:spcPts val="0"/>
              </a:spcAft>
              <a:buSzPts val="1800"/>
              <a:buFont typeface="Arial"/>
              <a:buChar char="●"/>
            </a:pPr>
            <a:r>
              <a:rPr lang="en-GB" b="1">
                <a:latin typeface="Arial"/>
                <a:ea typeface="Arial"/>
                <a:cs typeface="Arial"/>
                <a:sym typeface="Arial"/>
              </a:rPr>
              <a:t>What are you hoping to learn today?</a:t>
            </a:r>
            <a:endParaRPr b="1">
              <a:latin typeface="Arial"/>
              <a:ea typeface="Arial"/>
              <a:cs typeface="Arial"/>
              <a:sym typeface="Arial"/>
            </a:endParaRPr>
          </a:p>
          <a:p>
            <a:pPr marL="0" lvl="0" indent="0" algn="l" rtl="0">
              <a:lnSpc>
                <a:spcPct val="200000"/>
              </a:lnSpc>
              <a:spcBef>
                <a:spcPts val="1000"/>
              </a:spcBef>
              <a:spcAft>
                <a:spcPts val="0"/>
              </a:spcAft>
              <a:buNone/>
            </a:pPr>
            <a:endParaRPr>
              <a:latin typeface="Arial"/>
              <a:ea typeface="Arial"/>
              <a:cs typeface="Arial"/>
              <a:sym typeface="Arial"/>
            </a:endParaRPr>
          </a:p>
          <a:p>
            <a:pPr marL="0" lvl="0" indent="0" algn="l" rtl="0">
              <a:spcBef>
                <a:spcPts val="1000"/>
              </a:spcBef>
              <a:spcAft>
                <a:spcPts val="0"/>
              </a:spcAft>
              <a:buNone/>
            </a:pPr>
            <a:endParaRPr>
              <a:latin typeface="Arial"/>
              <a:ea typeface="Arial"/>
              <a:cs typeface="Arial"/>
              <a:sym typeface="Arial"/>
            </a:endParaRPr>
          </a:p>
          <a:p>
            <a:pPr marL="0" lvl="0" indent="0" algn="l" rtl="0">
              <a:spcBef>
                <a:spcPts val="1000"/>
              </a:spcBef>
              <a:spcAft>
                <a:spcPts val="1000"/>
              </a:spcAft>
              <a:buNone/>
            </a:pPr>
            <a:endParaRPr>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2"/>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Why do we give Energy Advice?</a:t>
            </a:r>
            <a:endParaRPr/>
          </a:p>
          <a:p>
            <a:pPr marL="0" lvl="0" indent="0" algn="l" rtl="0">
              <a:spcBef>
                <a:spcPts val="0"/>
              </a:spcBef>
              <a:spcAft>
                <a:spcPts val="0"/>
              </a:spcAft>
              <a:buNone/>
            </a:pPr>
            <a:endParaRPr/>
          </a:p>
        </p:txBody>
      </p:sp>
      <p:sp>
        <p:nvSpPr>
          <p:cNvPr id="199" name="Google Shape;199;p32"/>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SzPts val="1800"/>
              <a:buChar char="●"/>
            </a:pPr>
            <a:r>
              <a:rPr lang="en-GB"/>
              <a:t>Raise the awareness of problems caused by living in a cold home and the effect on health and wellbeing.</a:t>
            </a:r>
            <a:endParaRPr/>
          </a:p>
          <a:p>
            <a:pPr marL="0" lvl="0" indent="0" algn="l" rtl="0">
              <a:lnSpc>
                <a:spcPct val="100000"/>
              </a:lnSpc>
              <a:spcBef>
                <a:spcPts val="1000"/>
              </a:spcBef>
              <a:spcAft>
                <a:spcPts val="0"/>
              </a:spcAft>
              <a:buNone/>
            </a:pPr>
            <a:endParaRPr/>
          </a:p>
          <a:p>
            <a:pPr marL="457200" lvl="0" indent="-342900" algn="l" rtl="0">
              <a:lnSpc>
                <a:spcPct val="100000"/>
              </a:lnSpc>
              <a:spcBef>
                <a:spcPts val="1000"/>
              </a:spcBef>
              <a:spcAft>
                <a:spcPts val="0"/>
              </a:spcAft>
              <a:buSzPts val="1800"/>
              <a:buChar char="●"/>
            </a:pPr>
            <a:r>
              <a:rPr lang="en-GB"/>
              <a:t>Increased consumer confidence to deal with energy issues.</a:t>
            </a:r>
            <a:endParaRPr/>
          </a:p>
          <a:p>
            <a:pPr marL="0" lvl="0" indent="0" algn="l" rtl="0">
              <a:lnSpc>
                <a:spcPct val="100000"/>
              </a:lnSpc>
              <a:spcBef>
                <a:spcPts val="1000"/>
              </a:spcBef>
              <a:spcAft>
                <a:spcPts val="0"/>
              </a:spcAft>
              <a:buNone/>
            </a:pPr>
            <a:endParaRPr/>
          </a:p>
          <a:p>
            <a:pPr marL="457200" lvl="0" indent="-342900" algn="l" rtl="0">
              <a:lnSpc>
                <a:spcPct val="100000"/>
              </a:lnSpc>
              <a:spcBef>
                <a:spcPts val="1000"/>
              </a:spcBef>
              <a:spcAft>
                <a:spcPts val="0"/>
              </a:spcAft>
              <a:buSzPts val="1800"/>
              <a:buChar char="●"/>
            </a:pPr>
            <a:r>
              <a:rPr lang="en-GB"/>
              <a:t>Integrate energy advice into the welfare rights advice offer.</a:t>
            </a:r>
            <a:endParaRPr/>
          </a:p>
          <a:p>
            <a:pPr marL="0" lvl="0" indent="0" algn="l" rtl="0">
              <a:lnSpc>
                <a:spcPct val="100000"/>
              </a:lnSpc>
              <a:spcBef>
                <a:spcPts val="1000"/>
              </a:spcBef>
              <a:spcAft>
                <a:spcPts val="0"/>
              </a:spcAft>
              <a:buNone/>
            </a:pPr>
            <a:endParaRPr/>
          </a:p>
          <a:p>
            <a:pPr marL="0" lvl="0" indent="0" algn="l" rtl="0">
              <a:lnSpc>
                <a:spcPct val="100000"/>
              </a:lnSpc>
              <a:spcBef>
                <a:spcPts val="1000"/>
              </a:spcBef>
              <a:spcAft>
                <a:spcPts val="1000"/>
              </a:spcAft>
              <a:buNone/>
            </a:pPr>
            <a:endParaRPr sz="13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3"/>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What's available?</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05" name="Google Shape;205;p33"/>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Char char="●"/>
            </a:pPr>
            <a:r>
              <a:rPr lang="en-GB"/>
              <a:t>Income maximisation advice</a:t>
            </a:r>
            <a:endParaRPr/>
          </a:p>
          <a:p>
            <a:pPr marL="457200" lvl="0" indent="-342900" algn="l" rtl="0">
              <a:lnSpc>
                <a:spcPct val="150000"/>
              </a:lnSpc>
              <a:spcBef>
                <a:spcPts val="0"/>
              </a:spcBef>
              <a:spcAft>
                <a:spcPts val="0"/>
              </a:spcAft>
              <a:buSzPts val="1800"/>
              <a:buChar char="●"/>
            </a:pPr>
            <a:r>
              <a:rPr lang="en-GB"/>
              <a:t>Reducing costs by switching tariff or provider or changing payment method</a:t>
            </a:r>
            <a:endParaRPr/>
          </a:p>
          <a:p>
            <a:pPr marL="457200" lvl="0" indent="-342900" algn="l" rtl="0">
              <a:lnSpc>
                <a:spcPct val="150000"/>
              </a:lnSpc>
              <a:spcBef>
                <a:spcPts val="0"/>
              </a:spcBef>
              <a:spcAft>
                <a:spcPts val="0"/>
              </a:spcAft>
              <a:buSzPts val="1800"/>
              <a:buChar char="●"/>
            </a:pPr>
            <a:r>
              <a:rPr lang="en-GB"/>
              <a:t>Advice around energy efficiency</a:t>
            </a:r>
            <a:endParaRPr/>
          </a:p>
          <a:p>
            <a:pPr marL="457200" lvl="0" indent="-342900" algn="l" rtl="0">
              <a:lnSpc>
                <a:spcPct val="150000"/>
              </a:lnSpc>
              <a:spcBef>
                <a:spcPts val="0"/>
              </a:spcBef>
              <a:spcAft>
                <a:spcPts val="0"/>
              </a:spcAft>
              <a:buSzPts val="1800"/>
              <a:buChar char="●"/>
            </a:pPr>
            <a:r>
              <a:rPr lang="en-GB"/>
              <a:t>Bills and metering to reduce costs</a:t>
            </a:r>
            <a:endParaRPr/>
          </a:p>
          <a:p>
            <a:pPr marL="457200" lvl="0" indent="-342900" algn="l" rtl="0">
              <a:lnSpc>
                <a:spcPct val="150000"/>
              </a:lnSpc>
              <a:spcBef>
                <a:spcPts val="0"/>
              </a:spcBef>
              <a:spcAft>
                <a:spcPts val="0"/>
              </a:spcAft>
              <a:buSzPts val="1800"/>
              <a:buChar char="●"/>
            </a:pPr>
            <a:r>
              <a:rPr lang="en-GB"/>
              <a:t>Warm Home Discount</a:t>
            </a:r>
            <a:endParaRPr/>
          </a:p>
          <a:p>
            <a:pPr marL="457200" lvl="0" indent="-342900" algn="l" rtl="0">
              <a:lnSpc>
                <a:spcPct val="150000"/>
              </a:lnSpc>
              <a:spcBef>
                <a:spcPts val="0"/>
              </a:spcBef>
              <a:spcAft>
                <a:spcPts val="0"/>
              </a:spcAft>
              <a:buSzPts val="1800"/>
              <a:buChar char="●"/>
            </a:pPr>
            <a:r>
              <a:rPr lang="en-GB"/>
              <a:t>Priority Services Register</a:t>
            </a:r>
            <a:endParaRPr/>
          </a:p>
          <a:p>
            <a:pPr marL="457200" lvl="0" indent="-342900" algn="l" rtl="0">
              <a:lnSpc>
                <a:spcPct val="150000"/>
              </a:lnSpc>
              <a:spcBef>
                <a:spcPts val="0"/>
              </a:spcBef>
              <a:spcAft>
                <a:spcPts val="0"/>
              </a:spcAft>
              <a:buSzPts val="1800"/>
              <a:buChar char="●"/>
            </a:pPr>
            <a:r>
              <a:rPr lang="en-GB"/>
              <a:t>Fuel debt problems</a:t>
            </a:r>
            <a:endParaRPr/>
          </a:p>
          <a:p>
            <a:pPr marL="457200" lvl="0" indent="-342900" algn="l" rtl="0">
              <a:lnSpc>
                <a:spcPct val="150000"/>
              </a:lnSpc>
              <a:spcBef>
                <a:spcPts val="0"/>
              </a:spcBef>
              <a:spcAft>
                <a:spcPts val="0"/>
              </a:spcAft>
              <a:buSzPts val="1800"/>
              <a:buChar char="●"/>
            </a:pPr>
            <a:r>
              <a:rPr lang="en-GB"/>
              <a:t>Welfare Benefits checks and assistance</a:t>
            </a:r>
            <a:endParaRPr/>
          </a:p>
          <a:p>
            <a:pPr marL="0" lvl="0" indent="0" algn="l" rtl="0">
              <a:lnSpc>
                <a:spcPct val="100000"/>
              </a:lnSpc>
              <a:spcBef>
                <a:spcPts val="1000"/>
              </a:spcBef>
              <a:spcAft>
                <a:spcPts val="0"/>
              </a:spcAft>
              <a:buNone/>
            </a:pPr>
            <a:endParaRPr/>
          </a:p>
          <a:p>
            <a:pPr marL="0" lvl="0" indent="0" algn="l" rtl="0">
              <a:lnSpc>
                <a:spcPct val="100000"/>
              </a:lnSpc>
              <a:spcBef>
                <a:spcPts val="1000"/>
              </a:spcBef>
              <a:spcAft>
                <a:spcPts val="0"/>
              </a:spcAft>
              <a:buNone/>
            </a:pPr>
            <a:endParaRPr/>
          </a:p>
          <a:p>
            <a:pPr marL="0" lvl="0" indent="0" algn="l" rtl="0">
              <a:lnSpc>
                <a:spcPct val="100000"/>
              </a:lnSpc>
              <a:spcBef>
                <a:spcPts val="1000"/>
              </a:spcBef>
              <a:spcAft>
                <a:spcPts val="1000"/>
              </a:spcAft>
              <a:buNone/>
            </a:pPr>
            <a:endParaRPr sz="13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4"/>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Spotting the signs of fuel poverty</a:t>
            </a:r>
            <a:endParaRPr/>
          </a:p>
          <a:p>
            <a:pPr marL="0" lvl="0" indent="0" algn="l" rtl="0">
              <a:spcBef>
                <a:spcPts val="0"/>
              </a:spcBef>
              <a:spcAft>
                <a:spcPts val="0"/>
              </a:spcAft>
              <a:buNone/>
            </a:pPr>
            <a:endParaRPr/>
          </a:p>
        </p:txBody>
      </p:sp>
      <p:sp>
        <p:nvSpPr>
          <p:cNvPr id="211" name="Google Shape;211;p34"/>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Char char="●"/>
            </a:pPr>
            <a:r>
              <a:rPr lang="en-GB"/>
              <a:t>Is the home feeling cold/draughty?</a:t>
            </a:r>
            <a:endParaRPr/>
          </a:p>
          <a:p>
            <a:pPr marL="457200" lvl="0" indent="-342900" algn="l" rtl="0">
              <a:lnSpc>
                <a:spcPct val="150000"/>
              </a:lnSpc>
              <a:spcBef>
                <a:spcPts val="0"/>
              </a:spcBef>
              <a:spcAft>
                <a:spcPts val="0"/>
              </a:spcAft>
              <a:buSzPts val="1800"/>
              <a:buChar char="●"/>
            </a:pPr>
            <a:r>
              <a:rPr lang="en-GB"/>
              <a:t>Are they using single point heaters/no central heating?</a:t>
            </a:r>
            <a:endParaRPr/>
          </a:p>
          <a:p>
            <a:pPr marL="457200" lvl="0" indent="-342900" algn="l" rtl="0">
              <a:lnSpc>
                <a:spcPct val="150000"/>
              </a:lnSpc>
              <a:spcBef>
                <a:spcPts val="0"/>
              </a:spcBef>
              <a:spcAft>
                <a:spcPts val="0"/>
              </a:spcAft>
              <a:buSzPts val="1800"/>
              <a:buChar char="●"/>
            </a:pPr>
            <a:r>
              <a:rPr lang="en-GB"/>
              <a:t>Is there mould on the walls/peeling wallpaper?</a:t>
            </a:r>
            <a:endParaRPr/>
          </a:p>
          <a:p>
            <a:pPr marL="457200" lvl="0" indent="-342900" algn="l" rtl="0">
              <a:lnSpc>
                <a:spcPct val="150000"/>
              </a:lnSpc>
              <a:spcBef>
                <a:spcPts val="0"/>
              </a:spcBef>
              <a:spcAft>
                <a:spcPts val="0"/>
              </a:spcAft>
              <a:buSzPts val="1800"/>
              <a:buChar char="●"/>
            </a:pPr>
            <a:r>
              <a:rPr lang="en-GB"/>
              <a:t>Is there dust on radiators or heating elements- indicating non use?</a:t>
            </a:r>
            <a:endParaRPr/>
          </a:p>
          <a:p>
            <a:pPr marL="457200" lvl="0" indent="-342900" algn="l" rtl="0">
              <a:lnSpc>
                <a:spcPct val="150000"/>
              </a:lnSpc>
              <a:spcBef>
                <a:spcPts val="0"/>
              </a:spcBef>
              <a:spcAft>
                <a:spcPts val="0"/>
              </a:spcAft>
              <a:buSzPts val="1800"/>
              <a:buChar char="●"/>
            </a:pPr>
            <a:r>
              <a:rPr lang="en-GB"/>
              <a:t>Do they have water?</a:t>
            </a:r>
            <a:endParaRPr/>
          </a:p>
          <a:p>
            <a:pPr marL="457200" lvl="0" indent="-342900" algn="l" rtl="0">
              <a:lnSpc>
                <a:spcPct val="150000"/>
              </a:lnSpc>
              <a:spcBef>
                <a:spcPts val="0"/>
              </a:spcBef>
              <a:spcAft>
                <a:spcPts val="0"/>
              </a:spcAft>
              <a:buSzPts val="1800"/>
              <a:buChar char="●"/>
            </a:pPr>
            <a:r>
              <a:rPr lang="en-GB"/>
              <a:t>Are blankets and/or outdoor coats used inside to keep warm?</a:t>
            </a:r>
            <a:endParaRPr/>
          </a:p>
          <a:p>
            <a:pPr marL="457200" lvl="0" indent="-342900" algn="l" rtl="0">
              <a:lnSpc>
                <a:spcPct val="150000"/>
              </a:lnSpc>
              <a:spcBef>
                <a:spcPts val="0"/>
              </a:spcBef>
              <a:spcAft>
                <a:spcPts val="0"/>
              </a:spcAft>
              <a:buSzPts val="1800"/>
              <a:buChar char="●"/>
            </a:pPr>
            <a:r>
              <a:rPr lang="en-GB"/>
              <a:t>Are fuel bills too high so usage is self restricted/rationed?</a:t>
            </a:r>
            <a:endParaRPr/>
          </a:p>
          <a:p>
            <a:pPr marL="457200" lvl="0" indent="-342900" algn="l" rtl="0">
              <a:lnSpc>
                <a:spcPct val="150000"/>
              </a:lnSpc>
              <a:spcBef>
                <a:spcPts val="0"/>
              </a:spcBef>
              <a:spcAft>
                <a:spcPts val="0"/>
              </a:spcAft>
              <a:buSzPts val="1800"/>
              <a:buChar char="●"/>
            </a:pPr>
            <a:r>
              <a:rPr lang="en-GB"/>
              <a:t>Is money owed to energy supplier?</a:t>
            </a:r>
            <a:endParaRPr/>
          </a:p>
          <a:p>
            <a:pPr marL="457200" lvl="0" indent="-342900" algn="l" rtl="0">
              <a:lnSpc>
                <a:spcPct val="150000"/>
              </a:lnSpc>
              <a:spcBef>
                <a:spcPts val="0"/>
              </a:spcBef>
              <a:spcAft>
                <a:spcPts val="0"/>
              </a:spcAft>
              <a:buSzPts val="1800"/>
              <a:buChar char="●"/>
            </a:pPr>
            <a:r>
              <a:rPr lang="en-GB"/>
              <a:t>Is there self disconnection?</a:t>
            </a:r>
            <a:endParaRPr/>
          </a:p>
          <a:p>
            <a:pPr marL="0" lvl="0" indent="0" algn="l" rtl="0">
              <a:lnSpc>
                <a:spcPct val="100000"/>
              </a:lnSpc>
              <a:spcBef>
                <a:spcPts val="1000"/>
              </a:spcBef>
              <a:spcAft>
                <a:spcPts val="0"/>
              </a:spcAft>
              <a:buNone/>
            </a:pPr>
            <a:endParaRPr sz="1300" b="1"/>
          </a:p>
          <a:p>
            <a:pPr marL="0" lvl="0" indent="0" algn="l" rtl="0">
              <a:lnSpc>
                <a:spcPct val="100000"/>
              </a:lnSpc>
              <a:spcBef>
                <a:spcPts val="1000"/>
              </a:spcBef>
              <a:spcAft>
                <a:spcPts val="1000"/>
              </a:spcAft>
              <a:buNone/>
            </a:pPr>
            <a:endParaRPr sz="1300" b="1"/>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5"/>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Finding the best deal</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17" name="Google Shape;217;p35"/>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GB" b="1" i="1">
                <a:solidFill>
                  <a:srgbClr val="FF0000"/>
                </a:solidFill>
              </a:rPr>
              <a:t>NOT shopping around, can cost people hundreds of </a:t>
            </a:r>
            <a:endParaRPr b="1" i="1">
              <a:solidFill>
                <a:srgbClr val="FF0000"/>
              </a:solidFill>
            </a:endParaRPr>
          </a:p>
          <a:p>
            <a:pPr marL="0" lvl="0" indent="0" algn="ctr" rtl="0">
              <a:lnSpc>
                <a:spcPct val="100000"/>
              </a:lnSpc>
              <a:spcBef>
                <a:spcPts val="0"/>
              </a:spcBef>
              <a:spcAft>
                <a:spcPts val="0"/>
              </a:spcAft>
              <a:buNone/>
            </a:pPr>
            <a:r>
              <a:rPr lang="en-GB" b="1" i="1">
                <a:solidFill>
                  <a:srgbClr val="FF0000"/>
                </a:solidFill>
              </a:rPr>
              <a:t>pounds more than they need to pay</a:t>
            </a:r>
            <a:endParaRPr b="1" i="1">
              <a:solidFill>
                <a:srgbClr val="FF0000"/>
              </a:solidFill>
            </a:endParaRPr>
          </a:p>
          <a:p>
            <a:pPr marL="0" lvl="0" indent="0" algn="ctr" rtl="0">
              <a:lnSpc>
                <a:spcPct val="100000"/>
              </a:lnSpc>
              <a:spcBef>
                <a:spcPts val="0"/>
              </a:spcBef>
              <a:spcAft>
                <a:spcPts val="0"/>
              </a:spcAft>
              <a:buNone/>
            </a:pPr>
            <a:endParaRPr b="1" i="1">
              <a:solidFill>
                <a:srgbClr val="FF0000"/>
              </a:solidFill>
            </a:endParaRPr>
          </a:p>
          <a:p>
            <a:pPr marL="0" lvl="0" indent="0" algn="l" rtl="0">
              <a:lnSpc>
                <a:spcPct val="100000"/>
              </a:lnSpc>
              <a:spcBef>
                <a:spcPts val="0"/>
              </a:spcBef>
              <a:spcAft>
                <a:spcPts val="0"/>
              </a:spcAft>
              <a:buNone/>
            </a:pPr>
            <a:r>
              <a:rPr lang="en-GB" sz="1300">
                <a:solidFill>
                  <a:schemeClr val="dk1"/>
                </a:solidFill>
              </a:rPr>
              <a:t>This can be done:</a:t>
            </a:r>
            <a:endParaRPr sz="1300">
              <a:solidFill>
                <a:schemeClr val="dk1"/>
              </a:solidFill>
            </a:endParaRPr>
          </a:p>
          <a:p>
            <a:pPr marL="457200" lvl="0" indent="-311150" algn="l" rtl="0">
              <a:lnSpc>
                <a:spcPct val="100000"/>
              </a:lnSpc>
              <a:spcBef>
                <a:spcPts val="0"/>
              </a:spcBef>
              <a:spcAft>
                <a:spcPts val="0"/>
              </a:spcAft>
              <a:buClr>
                <a:schemeClr val="dk1"/>
              </a:buClr>
              <a:buSzPts val="1300"/>
              <a:buChar char="●"/>
            </a:pPr>
            <a:r>
              <a:rPr lang="en-GB" sz="1300">
                <a:solidFill>
                  <a:schemeClr val="dk1"/>
                </a:solidFill>
              </a:rPr>
              <a:t>Through a price comparison website - make sure it is Ofgem accredited</a:t>
            </a:r>
            <a:endParaRPr sz="1300">
              <a:solidFill>
                <a:schemeClr val="dk1"/>
              </a:solidFill>
            </a:endParaRPr>
          </a:p>
          <a:p>
            <a:pPr marL="457200" lvl="0" indent="-311150" algn="l" rtl="0">
              <a:lnSpc>
                <a:spcPct val="100000"/>
              </a:lnSpc>
              <a:spcBef>
                <a:spcPts val="0"/>
              </a:spcBef>
              <a:spcAft>
                <a:spcPts val="0"/>
              </a:spcAft>
              <a:buClr>
                <a:schemeClr val="dk1"/>
              </a:buClr>
              <a:buSzPts val="1300"/>
              <a:buChar char="●"/>
            </a:pPr>
            <a:r>
              <a:rPr lang="en-GB" sz="1300">
                <a:solidFill>
                  <a:schemeClr val="dk1"/>
                </a:solidFill>
              </a:rPr>
              <a:t>Use the Citizens Advice website: customer service rating as well as price comparison</a:t>
            </a:r>
            <a:endParaRPr sz="1300">
              <a:solidFill>
                <a:schemeClr val="dk1"/>
              </a:solidFill>
            </a:endParaRPr>
          </a:p>
          <a:p>
            <a:pPr marL="457200" lvl="0" indent="-311150" algn="l" rtl="0">
              <a:lnSpc>
                <a:spcPct val="100000"/>
              </a:lnSpc>
              <a:spcBef>
                <a:spcPts val="0"/>
              </a:spcBef>
              <a:spcAft>
                <a:spcPts val="0"/>
              </a:spcAft>
              <a:buClr>
                <a:schemeClr val="dk1"/>
              </a:buClr>
              <a:buSzPts val="1300"/>
              <a:buChar char="●"/>
            </a:pPr>
            <a:r>
              <a:rPr lang="en-GB" sz="1300">
                <a:solidFill>
                  <a:schemeClr val="dk1"/>
                </a:solidFill>
              </a:rPr>
              <a:t>By getting in touch with the supplier directly</a:t>
            </a:r>
            <a:endParaRPr sz="1300">
              <a:solidFill>
                <a:schemeClr val="dk1"/>
              </a:solidFill>
            </a:endParaRPr>
          </a:p>
          <a:p>
            <a:pPr marL="0" lvl="0" indent="0" algn="l" rtl="0">
              <a:lnSpc>
                <a:spcPct val="100000"/>
              </a:lnSpc>
              <a:spcBef>
                <a:spcPts val="0"/>
              </a:spcBef>
              <a:spcAft>
                <a:spcPts val="0"/>
              </a:spcAft>
              <a:buNone/>
            </a:pPr>
            <a:endParaRPr sz="1300">
              <a:solidFill>
                <a:schemeClr val="dk1"/>
              </a:solidFill>
            </a:endParaRPr>
          </a:p>
          <a:p>
            <a:pPr marL="0" lvl="0" indent="0" algn="l" rtl="0">
              <a:lnSpc>
                <a:spcPct val="100000"/>
              </a:lnSpc>
              <a:spcBef>
                <a:spcPts val="0"/>
              </a:spcBef>
              <a:spcAft>
                <a:spcPts val="0"/>
              </a:spcAft>
              <a:buNone/>
            </a:pPr>
            <a:r>
              <a:rPr lang="en-GB" sz="1300">
                <a:solidFill>
                  <a:schemeClr val="dk1"/>
                </a:solidFill>
              </a:rPr>
              <a:t>You’ll need to know:</a:t>
            </a:r>
            <a:endParaRPr sz="1300">
              <a:solidFill>
                <a:schemeClr val="dk1"/>
              </a:solidFill>
            </a:endParaRPr>
          </a:p>
          <a:p>
            <a:pPr marL="457200" lvl="0" indent="-311150" algn="l" rtl="0">
              <a:lnSpc>
                <a:spcPct val="100000"/>
              </a:lnSpc>
              <a:spcBef>
                <a:spcPts val="0"/>
              </a:spcBef>
              <a:spcAft>
                <a:spcPts val="0"/>
              </a:spcAft>
              <a:buClr>
                <a:schemeClr val="dk1"/>
              </a:buClr>
              <a:buSzPts val="1300"/>
              <a:buChar char="●"/>
            </a:pPr>
            <a:r>
              <a:rPr lang="en-GB" sz="1300">
                <a:solidFill>
                  <a:schemeClr val="dk1"/>
                </a:solidFill>
              </a:rPr>
              <a:t>Name of the current supplier and tariffs</a:t>
            </a:r>
            <a:endParaRPr sz="1300">
              <a:solidFill>
                <a:schemeClr val="dk1"/>
              </a:solidFill>
            </a:endParaRPr>
          </a:p>
          <a:p>
            <a:pPr marL="457200" lvl="0" indent="-311150" algn="l" rtl="0">
              <a:lnSpc>
                <a:spcPct val="100000"/>
              </a:lnSpc>
              <a:spcBef>
                <a:spcPts val="0"/>
              </a:spcBef>
              <a:spcAft>
                <a:spcPts val="0"/>
              </a:spcAft>
              <a:buClr>
                <a:schemeClr val="dk1"/>
              </a:buClr>
              <a:buSzPts val="1300"/>
              <a:buChar char="●"/>
            </a:pPr>
            <a:r>
              <a:rPr lang="en-GB" sz="1300">
                <a:solidFill>
                  <a:schemeClr val="dk1"/>
                </a:solidFill>
              </a:rPr>
              <a:t>How much energy was used in the past year</a:t>
            </a:r>
            <a:endParaRPr sz="1300">
              <a:solidFill>
                <a:schemeClr val="dk1"/>
              </a:solidFill>
            </a:endParaRPr>
          </a:p>
          <a:p>
            <a:pPr marL="457200" lvl="0" indent="-311150" algn="l" rtl="0">
              <a:lnSpc>
                <a:spcPct val="100000"/>
              </a:lnSpc>
              <a:spcBef>
                <a:spcPts val="0"/>
              </a:spcBef>
              <a:spcAft>
                <a:spcPts val="0"/>
              </a:spcAft>
              <a:buClr>
                <a:schemeClr val="dk1"/>
              </a:buClr>
              <a:buSzPts val="1300"/>
              <a:buChar char="●"/>
            </a:pPr>
            <a:r>
              <a:rPr lang="en-GB" sz="1300">
                <a:solidFill>
                  <a:schemeClr val="dk1"/>
                </a:solidFill>
              </a:rPr>
              <a:t>How energy is currently paid for (for example, prepayment meter or direct debit)</a:t>
            </a:r>
            <a:endParaRPr sz="1300">
              <a:solidFill>
                <a:schemeClr val="dk1"/>
              </a:solidFill>
            </a:endParaRPr>
          </a:p>
          <a:p>
            <a:pPr marL="0" lvl="0" indent="0" algn="l" rtl="0">
              <a:lnSpc>
                <a:spcPct val="100000"/>
              </a:lnSpc>
              <a:spcBef>
                <a:spcPts val="0"/>
              </a:spcBef>
              <a:spcAft>
                <a:spcPts val="0"/>
              </a:spcAft>
              <a:buNone/>
            </a:pPr>
            <a:endParaRPr sz="1300">
              <a:solidFill>
                <a:schemeClr val="dk1"/>
              </a:solidFill>
            </a:endParaRPr>
          </a:p>
          <a:p>
            <a:pPr marL="0" lvl="0" indent="0" algn="l" rtl="0">
              <a:lnSpc>
                <a:spcPct val="100000"/>
              </a:lnSpc>
              <a:spcBef>
                <a:spcPts val="0"/>
              </a:spcBef>
              <a:spcAft>
                <a:spcPts val="0"/>
              </a:spcAft>
              <a:buNone/>
            </a:pPr>
            <a:endParaRPr sz="1300">
              <a:solidFill>
                <a:schemeClr val="dk1"/>
              </a:solidFill>
            </a:endParaRPr>
          </a:p>
          <a:p>
            <a:pPr marL="0" lvl="0" indent="0" algn="l" rtl="0">
              <a:lnSpc>
                <a:spcPct val="100000"/>
              </a:lnSpc>
              <a:spcBef>
                <a:spcPts val="0"/>
              </a:spcBef>
              <a:spcAft>
                <a:spcPts val="0"/>
              </a:spcAft>
              <a:buNone/>
            </a:pPr>
            <a:endParaRPr>
              <a:solidFill>
                <a:schemeClr val="dk1"/>
              </a:solidFill>
            </a:endParaRPr>
          </a:p>
          <a:p>
            <a:pPr marL="0" lvl="0" indent="0" algn="l" rtl="0">
              <a:lnSpc>
                <a:spcPct val="100000"/>
              </a:lnSpc>
              <a:spcBef>
                <a:spcPts val="0"/>
              </a:spcBef>
              <a:spcAft>
                <a:spcPts val="1000"/>
              </a:spcAft>
              <a:buNone/>
            </a:pPr>
            <a:endParaRPr sz="1300" b="1"/>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36"/>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Before switching</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23" name="Google Shape;223;p36"/>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GB" sz="1300"/>
              <a:t>Before considering switching consumers should:</a:t>
            </a:r>
            <a:endParaRPr sz="1300"/>
          </a:p>
          <a:p>
            <a:pPr marL="457200" lvl="0" indent="-311150" algn="l" rtl="0">
              <a:lnSpc>
                <a:spcPct val="115000"/>
              </a:lnSpc>
              <a:spcBef>
                <a:spcPts val="1000"/>
              </a:spcBef>
              <a:spcAft>
                <a:spcPts val="0"/>
              </a:spcAft>
              <a:buSzPts val="1300"/>
              <a:buChar char="●"/>
            </a:pPr>
            <a:r>
              <a:rPr lang="en-GB" sz="1300"/>
              <a:t>Check which type of meter they are using</a:t>
            </a:r>
            <a:endParaRPr sz="1300"/>
          </a:p>
          <a:p>
            <a:pPr marL="457200" lvl="0" indent="-311150" algn="l" rtl="0">
              <a:lnSpc>
                <a:spcPct val="115000"/>
              </a:lnSpc>
              <a:spcBef>
                <a:spcPts val="0"/>
              </a:spcBef>
              <a:spcAft>
                <a:spcPts val="0"/>
              </a:spcAft>
              <a:buSzPts val="1300"/>
              <a:buChar char="●"/>
            </a:pPr>
            <a:r>
              <a:rPr lang="en-GB" sz="1300"/>
              <a:t>Find out if their existing contract has an ‘exit fee’ for leaving early - it’s usually on the bill</a:t>
            </a:r>
            <a:endParaRPr sz="1300"/>
          </a:p>
          <a:p>
            <a:pPr marL="457200" lvl="0" indent="-311150" algn="l" rtl="0">
              <a:lnSpc>
                <a:spcPct val="115000"/>
              </a:lnSpc>
              <a:spcBef>
                <a:spcPts val="0"/>
              </a:spcBef>
              <a:spcAft>
                <a:spcPts val="0"/>
              </a:spcAft>
              <a:buSzPts val="1300"/>
              <a:buChar char="●"/>
            </a:pPr>
            <a:r>
              <a:rPr lang="en-GB" sz="1300"/>
              <a:t>Look at the tariffs offered by the current supplier; switching may not be needed</a:t>
            </a:r>
            <a:endParaRPr sz="1300"/>
          </a:p>
          <a:p>
            <a:pPr marL="457200" lvl="0" indent="-311150" algn="l" rtl="0">
              <a:lnSpc>
                <a:spcPct val="115000"/>
              </a:lnSpc>
              <a:spcBef>
                <a:spcPts val="0"/>
              </a:spcBef>
              <a:spcAft>
                <a:spcPts val="0"/>
              </a:spcAft>
              <a:buSzPts val="1300"/>
              <a:buChar char="●"/>
            </a:pPr>
            <a:r>
              <a:rPr lang="en-GB" sz="1300"/>
              <a:t>If claiming the Warm Home Discount, check the new supplier also offers this</a:t>
            </a:r>
            <a:endParaRPr sz="1300"/>
          </a:p>
          <a:p>
            <a:pPr marL="457200" lvl="0" indent="0" algn="l" rtl="0">
              <a:lnSpc>
                <a:spcPct val="150000"/>
              </a:lnSpc>
              <a:spcBef>
                <a:spcPts val="1000"/>
              </a:spcBef>
              <a:spcAft>
                <a:spcPts val="0"/>
              </a:spcAft>
              <a:buNone/>
            </a:pPr>
            <a:endParaRPr/>
          </a:p>
          <a:p>
            <a:pPr marL="0" lvl="0" indent="0" algn="l" rtl="0">
              <a:lnSpc>
                <a:spcPct val="100000"/>
              </a:lnSpc>
              <a:spcBef>
                <a:spcPts val="1000"/>
              </a:spcBef>
              <a:spcAft>
                <a:spcPts val="0"/>
              </a:spcAft>
              <a:buNone/>
            </a:pPr>
            <a:endParaRPr sz="1300" b="1"/>
          </a:p>
          <a:p>
            <a:pPr marL="0" lvl="0" indent="0" algn="l" rtl="0">
              <a:lnSpc>
                <a:spcPct val="100000"/>
              </a:lnSpc>
              <a:spcBef>
                <a:spcPts val="1000"/>
              </a:spcBef>
              <a:spcAft>
                <a:spcPts val="1000"/>
              </a:spcAft>
              <a:buNone/>
            </a:pPr>
            <a:endParaRPr sz="1300" b="1"/>
          </a:p>
        </p:txBody>
      </p:sp>
      <p:pic>
        <p:nvPicPr>
          <p:cNvPr id="224" name="Google Shape;224;p36"/>
          <p:cNvPicPr preferRelativeResize="0"/>
          <p:nvPr/>
        </p:nvPicPr>
        <p:blipFill rotWithShape="1">
          <a:blip r:embed="rId3">
            <a:alphaModFix/>
          </a:blip>
          <a:srcRect l="3497" t="6573" r="5178" b="16360"/>
          <a:stretch/>
        </p:blipFill>
        <p:spPr>
          <a:xfrm>
            <a:off x="5092611" y="2710550"/>
            <a:ext cx="3561264" cy="2207217"/>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7"/>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Meter readings</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30" name="Google Shape;230;p37"/>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GB" sz="1300"/>
              <a:t>Remember to:</a:t>
            </a:r>
            <a:endParaRPr sz="1300"/>
          </a:p>
          <a:p>
            <a:pPr marL="457200" lvl="0" indent="-311150" algn="l" rtl="0">
              <a:lnSpc>
                <a:spcPct val="100000"/>
              </a:lnSpc>
              <a:spcBef>
                <a:spcPts val="1000"/>
              </a:spcBef>
              <a:spcAft>
                <a:spcPts val="0"/>
              </a:spcAft>
              <a:buSzPts val="1300"/>
              <a:buChar char="●"/>
            </a:pPr>
            <a:r>
              <a:rPr lang="en-GB" sz="1300"/>
              <a:t>Take a meter reading on the day of the switch</a:t>
            </a:r>
            <a:endParaRPr sz="1300"/>
          </a:p>
          <a:p>
            <a:pPr marL="457200" lvl="0" indent="-311150" algn="l" rtl="0">
              <a:lnSpc>
                <a:spcPct val="100000"/>
              </a:lnSpc>
              <a:spcBef>
                <a:spcPts val="0"/>
              </a:spcBef>
              <a:spcAft>
                <a:spcPts val="0"/>
              </a:spcAft>
              <a:buSzPts val="1300"/>
              <a:buChar char="●"/>
            </a:pPr>
            <a:r>
              <a:rPr lang="en-GB" sz="1300"/>
              <a:t>Give this reading to the new supplier - this means they won’t charge for energy used before the switch</a:t>
            </a:r>
            <a:endParaRPr sz="1300"/>
          </a:p>
          <a:p>
            <a:pPr marL="457200" lvl="0" indent="-311150" algn="l" rtl="0">
              <a:lnSpc>
                <a:spcPct val="100000"/>
              </a:lnSpc>
              <a:spcBef>
                <a:spcPts val="0"/>
              </a:spcBef>
              <a:spcAft>
                <a:spcPts val="0"/>
              </a:spcAft>
              <a:buSzPts val="1300"/>
              <a:buChar char="●"/>
            </a:pPr>
            <a:r>
              <a:rPr lang="en-GB" sz="1300"/>
              <a:t>Retain the reading to avoid any potential hiccups</a:t>
            </a:r>
            <a:endParaRPr sz="1300"/>
          </a:p>
          <a:p>
            <a:pPr marL="0" lvl="0" indent="0" algn="l" rtl="0">
              <a:lnSpc>
                <a:spcPct val="100000"/>
              </a:lnSpc>
              <a:spcBef>
                <a:spcPts val="1000"/>
              </a:spcBef>
              <a:spcAft>
                <a:spcPts val="0"/>
              </a:spcAft>
              <a:buNone/>
            </a:pPr>
            <a:endParaRPr sz="1300"/>
          </a:p>
          <a:p>
            <a:pPr marL="0" lvl="0" indent="0" algn="l" rtl="0">
              <a:lnSpc>
                <a:spcPct val="100000"/>
              </a:lnSpc>
              <a:spcBef>
                <a:spcPts val="1000"/>
              </a:spcBef>
              <a:spcAft>
                <a:spcPts val="1000"/>
              </a:spcAft>
              <a:buNone/>
            </a:pPr>
            <a:endParaRPr sz="1300"/>
          </a:p>
        </p:txBody>
      </p:sp>
      <p:pic>
        <p:nvPicPr>
          <p:cNvPr id="231" name="Google Shape;231;p37" descr="Meter and fuel bill"/>
          <p:cNvPicPr preferRelativeResize="0"/>
          <p:nvPr/>
        </p:nvPicPr>
        <p:blipFill rotWithShape="1">
          <a:blip r:embed="rId3">
            <a:alphaModFix/>
          </a:blip>
          <a:srcRect/>
          <a:stretch/>
        </p:blipFill>
        <p:spPr>
          <a:xfrm>
            <a:off x="5621227" y="2761574"/>
            <a:ext cx="2887925" cy="21610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38"/>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Switching while in debt to a supplier</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37" name="Google Shape;237;p38"/>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GB" sz="1300" dirty="0"/>
              <a:t>If you use a prepayment meter:</a:t>
            </a:r>
            <a:endParaRPr sz="1300" dirty="0"/>
          </a:p>
          <a:p>
            <a:pPr marL="457200" lvl="0" indent="-311150" algn="l" rtl="0">
              <a:lnSpc>
                <a:spcPct val="100000"/>
              </a:lnSpc>
              <a:spcBef>
                <a:spcPts val="1000"/>
              </a:spcBef>
              <a:spcAft>
                <a:spcPts val="0"/>
              </a:spcAft>
              <a:buSzPts val="1300"/>
              <a:buChar char="●"/>
            </a:pPr>
            <a:r>
              <a:rPr lang="en-GB" sz="1300" dirty="0"/>
              <a:t>If you owe less than £500 for each fuel you can still switch</a:t>
            </a:r>
            <a:endParaRPr sz="1300" dirty="0"/>
          </a:p>
          <a:p>
            <a:pPr marL="457200" lvl="0" indent="-311150" algn="l" rtl="0">
              <a:lnSpc>
                <a:spcPct val="100000"/>
              </a:lnSpc>
              <a:spcBef>
                <a:spcPts val="0"/>
              </a:spcBef>
              <a:spcAft>
                <a:spcPts val="0"/>
              </a:spcAft>
              <a:buSzPts val="1300"/>
              <a:buChar char="●"/>
            </a:pPr>
            <a:r>
              <a:rPr lang="en-GB" sz="1300" dirty="0"/>
              <a:t>Your debt will transfer with you</a:t>
            </a:r>
            <a:endParaRPr sz="1300" dirty="0"/>
          </a:p>
          <a:p>
            <a:pPr marL="0" lvl="0" indent="0" algn="l" rtl="0">
              <a:lnSpc>
                <a:spcPct val="100000"/>
              </a:lnSpc>
              <a:spcBef>
                <a:spcPts val="1000"/>
              </a:spcBef>
              <a:spcAft>
                <a:spcPts val="0"/>
              </a:spcAft>
              <a:buNone/>
            </a:pPr>
            <a:endParaRPr sz="1300" dirty="0"/>
          </a:p>
          <a:p>
            <a:pPr marL="0" lvl="0" indent="0" algn="l" rtl="0">
              <a:lnSpc>
                <a:spcPct val="100000"/>
              </a:lnSpc>
              <a:spcBef>
                <a:spcPts val="1000"/>
              </a:spcBef>
              <a:spcAft>
                <a:spcPts val="0"/>
              </a:spcAft>
              <a:buNone/>
            </a:pPr>
            <a:r>
              <a:rPr lang="en-GB" sz="1300" dirty="0"/>
              <a:t>If you don’t have a prepayment meter:</a:t>
            </a:r>
            <a:endParaRPr sz="1300" dirty="0"/>
          </a:p>
          <a:p>
            <a:pPr marL="457200" lvl="0" indent="-311150" algn="l" rtl="0">
              <a:lnSpc>
                <a:spcPct val="100000"/>
              </a:lnSpc>
              <a:spcBef>
                <a:spcPts val="1000"/>
              </a:spcBef>
              <a:spcAft>
                <a:spcPts val="0"/>
              </a:spcAft>
              <a:buSzPts val="1300"/>
              <a:buChar char="●"/>
            </a:pPr>
            <a:r>
              <a:rPr lang="en-GB" sz="1300" dirty="0"/>
              <a:t>A supplier can </a:t>
            </a:r>
            <a:r>
              <a:rPr lang="en-GB" sz="1300" b="1" dirty="0">
                <a:solidFill>
                  <a:srgbClr val="FF0000"/>
                </a:solidFill>
              </a:rPr>
              <a:t>stop </a:t>
            </a:r>
            <a:r>
              <a:rPr lang="en-GB" sz="1300" dirty="0"/>
              <a:t>you switching until you’ve paid off your debt</a:t>
            </a:r>
            <a:endParaRPr sz="1300" dirty="0"/>
          </a:p>
          <a:p>
            <a:pPr marL="457200" lvl="0" indent="-311150" algn="l" rtl="0">
              <a:lnSpc>
                <a:spcPct val="100000"/>
              </a:lnSpc>
              <a:spcBef>
                <a:spcPts val="0"/>
              </a:spcBef>
              <a:spcAft>
                <a:spcPts val="0"/>
              </a:spcAft>
              <a:buSzPts val="1300"/>
              <a:buChar char="●"/>
            </a:pPr>
            <a:r>
              <a:rPr lang="en-GB" sz="1300" dirty="0"/>
              <a:t>Ensure the debt is based on an ACTUAL not ESTIMATED meter reading</a:t>
            </a:r>
            <a:endParaRPr sz="1300" dirty="0"/>
          </a:p>
          <a:p>
            <a:pPr marL="457200" lvl="0" indent="-311150" algn="l" rtl="0">
              <a:lnSpc>
                <a:spcPct val="100000"/>
              </a:lnSpc>
              <a:spcBef>
                <a:spcPts val="0"/>
              </a:spcBef>
              <a:spcAft>
                <a:spcPts val="0"/>
              </a:spcAft>
              <a:buSzPts val="1300"/>
              <a:buChar char="●"/>
            </a:pPr>
            <a:r>
              <a:rPr lang="en-GB" sz="1300" dirty="0"/>
              <a:t>With estimated bills, it’s possible that energy debts can accrue without knowledge via a credit meter</a:t>
            </a:r>
            <a:endParaRPr sz="1300" dirty="0"/>
          </a:p>
          <a:p>
            <a:pPr marL="457200" lvl="0" indent="-311150" algn="l" rtl="0">
              <a:lnSpc>
                <a:spcPct val="100000"/>
              </a:lnSpc>
              <a:spcBef>
                <a:spcPts val="0"/>
              </a:spcBef>
              <a:spcAft>
                <a:spcPts val="0"/>
              </a:spcAft>
              <a:buSzPts val="1300"/>
              <a:buChar char="●"/>
            </a:pPr>
            <a:r>
              <a:rPr lang="en-GB" sz="1300" dirty="0"/>
              <a:t>We can help negotiate payments and switch when the accounts are cleared</a:t>
            </a:r>
            <a:endParaRPr sz="1300" dirty="0"/>
          </a:p>
          <a:p>
            <a:pPr marL="0" lvl="0" indent="0" algn="l" rtl="0">
              <a:lnSpc>
                <a:spcPct val="100000"/>
              </a:lnSpc>
              <a:spcBef>
                <a:spcPts val="1000"/>
              </a:spcBef>
              <a:spcAft>
                <a:spcPts val="0"/>
              </a:spcAft>
              <a:buNone/>
            </a:pPr>
            <a:endParaRPr sz="1300" dirty="0"/>
          </a:p>
          <a:p>
            <a:pPr marL="0" lvl="0" indent="0" algn="l" rtl="0">
              <a:lnSpc>
                <a:spcPct val="100000"/>
              </a:lnSpc>
              <a:spcBef>
                <a:spcPts val="1000"/>
              </a:spcBef>
              <a:spcAft>
                <a:spcPts val="0"/>
              </a:spcAft>
              <a:buNone/>
            </a:pPr>
            <a:endParaRPr sz="1300" dirty="0"/>
          </a:p>
          <a:p>
            <a:pPr marL="0" lvl="0" indent="0" algn="l" rtl="0">
              <a:lnSpc>
                <a:spcPct val="100000"/>
              </a:lnSpc>
              <a:spcBef>
                <a:spcPts val="1000"/>
              </a:spcBef>
              <a:spcAft>
                <a:spcPts val="1000"/>
              </a:spcAft>
              <a:buNone/>
            </a:pPr>
            <a:endParaRPr sz="13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39"/>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Disconnection</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43" name="Google Shape;243;p39"/>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GB" sz="1300" dirty="0"/>
              <a:t>Energy suppliers generally no longer disconnect their customers</a:t>
            </a:r>
            <a:endParaRPr sz="1300" dirty="0"/>
          </a:p>
          <a:p>
            <a:pPr marL="457200" lvl="0" indent="-311150" algn="l" rtl="0">
              <a:lnSpc>
                <a:spcPct val="100000"/>
              </a:lnSpc>
              <a:spcBef>
                <a:spcPts val="1000"/>
              </a:spcBef>
              <a:spcAft>
                <a:spcPts val="0"/>
              </a:spcAft>
              <a:buSzPts val="1300"/>
              <a:buChar char="●"/>
            </a:pPr>
            <a:r>
              <a:rPr lang="en-GB" sz="1300" dirty="0"/>
              <a:t>However, they have the right to force their way into a home via a warrant to swap a consumer’s credit meter with a prepayment meter</a:t>
            </a:r>
            <a:endParaRPr sz="1300" dirty="0"/>
          </a:p>
          <a:p>
            <a:pPr marL="457200" lvl="0" indent="-311150" algn="l" rtl="0">
              <a:lnSpc>
                <a:spcPct val="100000"/>
              </a:lnSpc>
              <a:spcBef>
                <a:spcPts val="0"/>
              </a:spcBef>
              <a:spcAft>
                <a:spcPts val="0"/>
              </a:spcAft>
              <a:buSzPts val="1300"/>
              <a:buChar char="●"/>
            </a:pPr>
            <a:r>
              <a:rPr lang="en-GB" sz="1300" dirty="0"/>
              <a:t>A prepayment meter won’t provide energy without immediate payment</a:t>
            </a:r>
            <a:endParaRPr sz="1300" dirty="0"/>
          </a:p>
          <a:p>
            <a:pPr marL="457200" lvl="0" indent="-311150" algn="l" rtl="0">
              <a:lnSpc>
                <a:spcPct val="100000"/>
              </a:lnSpc>
              <a:spcBef>
                <a:spcPts val="0"/>
              </a:spcBef>
              <a:spcAft>
                <a:spcPts val="0"/>
              </a:spcAft>
              <a:buSzPts val="1300"/>
              <a:buChar char="●"/>
            </a:pPr>
            <a:r>
              <a:rPr lang="en-GB" sz="1300" dirty="0"/>
              <a:t>Suppliers regard such action as protecting their financial interests</a:t>
            </a:r>
            <a:endParaRPr sz="1300" dirty="0"/>
          </a:p>
          <a:p>
            <a:pPr marL="0" lvl="0" indent="0" algn="l" rtl="0">
              <a:lnSpc>
                <a:spcPct val="100000"/>
              </a:lnSpc>
              <a:spcBef>
                <a:spcPts val="1000"/>
              </a:spcBef>
              <a:spcAft>
                <a:spcPts val="0"/>
              </a:spcAft>
              <a:buNone/>
            </a:pPr>
            <a:endParaRPr sz="1300" dirty="0"/>
          </a:p>
          <a:p>
            <a:pPr marL="0" lvl="0" indent="0" algn="l" rtl="0">
              <a:lnSpc>
                <a:spcPct val="100000"/>
              </a:lnSpc>
              <a:spcBef>
                <a:spcPts val="1000"/>
              </a:spcBef>
              <a:spcAft>
                <a:spcPts val="0"/>
              </a:spcAft>
              <a:buNone/>
            </a:pPr>
            <a:r>
              <a:rPr lang="en-GB" sz="1300" dirty="0"/>
              <a:t>Prepayment meter consumers</a:t>
            </a:r>
            <a:endParaRPr sz="1300" dirty="0"/>
          </a:p>
          <a:p>
            <a:pPr marL="457200" lvl="0" indent="-311150" algn="l" rtl="0">
              <a:lnSpc>
                <a:spcPct val="100000"/>
              </a:lnSpc>
              <a:spcBef>
                <a:spcPts val="1000"/>
              </a:spcBef>
              <a:spcAft>
                <a:spcPts val="0"/>
              </a:spcAft>
              <a:buSzPts val="1300"/>
              <a:buChar char="●"/>
            </a:pPr>
            <a:r>
              <a:rPr lang="en-GB" sz="1300" dirty="0"/>
              <a:t>When consumers cannot afford to feed their meter, they are said to “self-disconnect”</a:t>
            </a:r>
            <a:endParaRPr sz="1300" dirty="0"/>
          </a:p>
          <a:p>
            <a:pPr marL="457200" lvl="0" indent="-311150" algn="l" rtl="0">
              <a:lnSpc>
                <a:spcPct val="100000"/>
              </a:lnSpc>
              <a:spcBef>
                <a:spcPts val="0"/>
              </a:spcBef>
              <a:spcAft>
                <a:spcPts val="0"/>
              </a:spcAft>
              <a:buSzPts val="1300"/>
              <a:buChar char="●"/>
            </a:pPr>
            <a:r>
              <a:rPr lang="en-GB" sz="1300" dirty="0"/>
              <a:t>Depending on a customer’s circumstances, and who their supplier is, it may be possible to apply for a grant to clear the debt</a:t>
            </a:r>
            <a:endParaRPr sz="1300" dirty="0"/>
          </a:p>
          <a:p>
            <a:pPr marL="457200" lvl="0" indent="-311150" algn="l" rtl="0">
              <a:lnSpc>
                <a:spcPct val="100000"/>
              </a:lnSpc>
              <a:spcBef>
                <a:spcPts val="0"/>
              </a:spcBef>
              <a:spcAft>
                <a:spcPts val="0"/>
              </a:spcAft>
              <a:buSzPts val="1300"/>
              <a:buChar char="●"/>
            </a:pPr>
            <a:r>
              <a:rPr lang="en-GB" sz="1300" dirty="0"/>
              <a:t>Seek advice in such situations</a:t>
            </a:r>
            <a:endParaRPr sz="1300" dirty="0"/>
          </a:p>
          <a:p>
            <a:pPr marL="0" lvl="0" indent="0" algn="l" rtl="0">
              <a:lnSpc>
                <a:spcPct val="100000"/>
              </a:lnSpc>
              <a:spcBef>
                <a:spcPts val="1000"/>
              </a:spcBef>
              <a:spcAft>
                <a:spcPts val="0"/>
              </a:spcAft>
              <a:buNone/>
            </a:pPr>
            <a:endParaRPr sz="1300" dirty="0"/>
          </a:p>
          <a:p>
            <a:pPr marL="0" lvl="0" indent="0" algn="l" rtl="0">
              <a:lnSpc>
                <a:spcPct val="100000"/>
              </a:lnSpc>
              <a:spcBef>
                <a:spcPts val="1000"/>
              </a:spcBef>
              <a:spcAft>
                <a:spcPts val="0"/>
              </a:spcAft>
              <a:buNone/>
            </a:pPr>
            <a:endParaRPr sz="1300" dirty="0"/>
          </a:p>
          <a:p>
            <a:pPr marL="0" lvl="0" indent="0" algn="l" rtl="0">
              <a:lnSpc>
                <a:spcPct val="100000"/>
              </a:lnSpc>
              <a:spcBef>
                <a:spcPts val="1000"/>
              </a:spcBef>
              <a:spcAft>
                <a:spcPts val="0"/>
              </a:spcAft>
              <a:buNone/>
            </a:pPr>
            <a:endParaRPr sz="1300" dirty="0"/>
          </a:p>
          <a:p>
            <a:pPr marL="0" lvl="0" indent="0" algn="l" rtl="0">
              <a:lnSpc>
                <a:spcPct val="100000"/>
              </a:lnSpc>
              <a:spcBef>
                <a:spcPts val="1000"/>
              </a:spcBef>
              <a:spcAft>
                <a:spcPts val="1000"/>
              </a:spcAft>
              <a:buNone/>
            </a:pPr>
            <a:endParaRPr sz="13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40"/>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Warm Home Discount</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49" name="Google Shape;249;p40"/>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300"/>
              <a:t>This is a scheme delivered by all electricity suppliers with more than 150,000 customers.</a:t>
            </a:r>
            <a:endParaRPr sz="1300"/>
          </a:p>
          <a:p>
            <a:pPr marL="0" lvl="0" indent="0" algn="l" rtl="0">
              <a:spcBef>
                <a:spcPts val="1000"/>
              </a:spcBef>
              <a:spcAft>
                <a:spcPts val="0"/>
              </a:spcAft>
              <a:buNone/>
            </a:pPr>
            <a:r>
              <a:rPr lang="en-GB" sz="1300"/>
              <a:t>It is a £140 one off credit towards energy costs ( usually on your electric bill) if you’re either:</a:t>
            </a:r>
            <a:endParaRPr sz="1300"/>
          </a:p>
          <a:p>
            <a:pPr marL="457200" lvl="0" indent="-311150" algn="l" rtl="0">
              <a:spcBef>
                <a:spcPts val="1000"/>
              </a:spcBef>
              <a:spcAft>
                <a:spcPts val="0"/>
              </a:spcAft>
              <a:buSzPts val="1300"/>
              <a:buChar char="●"/>
            </a:pPr>
            <a:r>
              <a:rPr lang="en-GB" sz="1300"/>
              <a:t>In the </a:t>
            </a:r>
            <a:r>
              <a:rPr lang="en-GB" sz="1300" b="1">
                <a:solidFill>
                  <a:srgbClr val="FF0000"/>
                </a:solidFill>
              </a:rPr>
              <a:t>‘Core Group’ </a:t>
            </a:r>
            <a:r>
              <a:rPr lang="en-GB" sz="1300"/>
              <a:t>are customers who are in receipt of the Guarantee Credit element of Pension Credit.</a:t>
            </a:r>
            <a:endParaRPr sz="1300"/>
          </a:p>
          <a:p>
            <a:pPr marL="457200" lvl="0" indent="-311150" algn="l" rtl="0">
              <a:spcBef>
                <a:spcPts val="0"/>
              </a:spcBef>
              <a:spcAft>
                <a:spcPts val="0"/>
              </a:spcAft>
              <a:buSzPts val="1300"/>
              <a:buChar char="●"/>
            </a:pPr>
            <a:r>
              <a:rPr lang="en-GB" sz="1300"/>
              <a:t>Each year the Department for Work and Pensions identifies these customers, and their supplier credits their account with £140.</a:t>
            </a:r>
            <a:endParaRPr sz="1300"/>
          </a:p>
          <a:p>
            <a:pPr marL="457200" lvl="0" indent="-311150" algn="l" rtl="0">
              <a:spcBef>
                <a:spcPts val="0"/>
              </a:spcBef>
              <a:spcAft>
                <a:spcPts val="0"/>
              </a:spcAft>
              <a:buSzPts val="1300"/>
              <a:buChar char="●"/>
            </a:pPr>
            <a:r>
              <a:rPr lang="en-GB" sz="1300"/>
              <a:t>In the </a:t>
            </a:r>
            <a:r>
              <a:rPr lang="en-GB" sz="1300" b="1">
                <a:solidFill>
                  <a:srgbClr val="FF0000"/>
                </a:solidFill>
              </a:rPr>
              <a:t>‘Broader Group’</a:t>
            </a:r>
            <a:r>
              <a:rPr lang="en-GB" sz="1300"/>
              <a:t> are customers who are in receipt of other benefits, or are otherwise on a low income. These customers do not get the discount automatically and have to apply </a:t>
            </a:r>
            <a:endParaRPr sz="1300"/>
          </a:p>
          <a:p>
            <a:pPr marL="0" lvl="0" indent="0" algn="l" rtl="0">
              <a:spcBef>
                <a:spcPts val="1000"/>
              </a:spcBef>
              <a:spcAft>
                <a:spcPts val="0"/>
              </a:spcAft>
              <a:buNone/>
            </a:pPr>
            <a:r>
              <a:rPr lang="en-GB" sz="1300"/>
              <a:t>Remember each supplier sets its own ‘Broader Group’ eligibility criteria. </a:t>
            </a:r>
            <a:endParaRPr sz="1300"/>
          </a:p>
          <a:p>
            <a:pPr marL="0" lvl="0" indent="0" algn="l" rtl="0">
              <a:spcBef>
                <a:spcPts val="1000"/>
              </a:spcBef>
              <a:spcAft>
                <a:spcPts val="0"/>
              </a:spcAft>
              <a:buNone/>
            </a:pPr>
            <a:r>
              <a:rPr lang="en-GB" sz="1300"/>
              <a:t>Only companies with more than 250,000 customers are required to deliver the discount to ‘broader group’ consumers.</a:t>
            </a:r>
            <a:endParaRPr sz="1300"/>
          </a:p>
          <a:p>
            <a:pPr marL="0" lvl="0" indent="0" algn="l" rtl="0">
              <a:spcBef>
                <a:spcPts val="1000"/>
              </a:spcBef>
              <a:spcAft>
                <a:spcPts val="1000"/>
              </a:spcAft>
              <a:buNone/>
            </a:pPr>
            <a:endParaRPr sz="13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41"/>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Warm Home Discount</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55" name="Google Shape;255;p41"/>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300"/>
              <a:t>Applications for the broader group tend to open around September each year and are run on a first-come, first-served basis.</a:t>
            </a:r>
            <a:endParaRPr sz="1300"/>
          </a:p>
          <a:p>
            <a:pPr marL="0" lvl="0" indent="0" algn="l" rtl="0">
              <a:spcBef>
                <a:spcPts val="1000"/>
              </a:spcBef>
              <a:spcAft>
                <a:spcPts val="0"/>
              </a:spcAft>
              <a:buNone/>
            </a:pPr>
            <a:r>
              <a:rPr lang="en-GB" sz="1300"/>
              <a:t>Funds are usually exhausted by Christmas. If successful, the credit is applied to the electricity account before the end of March.</a:t>
            </a:r>
            <a:endParaRPr sz="1300"/>
          </a:p>
          <a:p>
            <a:pPr marL="457200" lvl="0" indent="-311150" algn="l" rtl="0">
              <a:spcBef>
                <a:spcPts val="1000"/>
              </a:spcBef>
              <a:spcAft>
                <a:spcPts val="0"/>
              </a:spcAft>
              <a:buSzPts val="1300"/>
              <a:buChar char="●"/>
            </a:pPr>
            <a:r>
              <a:rPr lang="en-GB" sz="1300"/>
              <a:t>If you received the discount last year and apply this year, you will receive it.</a:t>
            </a:r>
            <a:endParaRPr sz="1300"/>
          </a:p>
          <a:p>
            <a:pPr marL="457200" lvl="0" indent="-311150" algn="l" rtl="0">
              <a:spcBef>
                <a:spcPts val="0"/>
              </a:spcBef>
              <a:spcAft>
                <a:spcPts val="0"/>
              </a:spcAft>
              <a:buSzPts val="1300"/>
              <a:buChar char="●"/>
            </a:pPr>
            <a:r>
              <a:rPr lang="en-GB" sz="1300"/>
              <a:t>If oversubscribed all other applicants go into a draw and will be advised later if they are successful.</a:t>
            </a:r>
            <a:endParaRPr sz="1300"/>
          </a:p>
          <a:p>
            <a:pPr marL="457200" lvl="0" indent="-311150" algn="l" rtl="0">
              <a:spcBef>
                <a:spcPts val="0"/>
              </a:spcBef>
              <a:spcAft>
                <a:spcPts val="0"/>
              </a:spcAft>
              <a:buSzPts val="1300"/>
              <a:buChar char="●"/>
            </a:pPr>
            <a:r>
              <a:rPr lang="en-GB" sz="1300"/>
              <a:t>Utilita works slightly differently: the past two years they have opened their applications for a single week in August.</a:t>
            </a:r>
            <a:endParaRPr sz="1300"/>
          </a:p>
          <a:p>
            <a:pPr marL="0" lvl="0" indent="0" algn="l" rtl="0">
              <a:spcBef>
                <a:spcPts val="1000"/>
              </a:spcBef>
              <a:spcAft>
                <a:spcPts val="0"/>
              </a:spcAft>
              <a:buNone/>
            </a:pPr>
            <a:endParaRPr sz="1300"/>
          </a:p>
          <a:p>
            <a:pPr marL="0" lvl="0" indent="0" algn="l" rtl="0">
              <a:spcBef>
                <a:spcPts val="1000"/>
              </a:spcBef>
              <a:spcAft>
                <a:spcPts val="0"/>
              </a:spcAft>
              <a:buNone/>
            </a:pPr>
            <a:endParaRPr sz="1300"/>
          </a:p>
          <a:p>
            <a:pPr marL="0" lvl="0" indent="0" algn="l" rtl="0">
              <a:spcBef>
                <a:spcPts val="1000"/>
              </a:spcBef>
              <a:spcAft>
                <a:spcPts val="0"/>
              </a:spcAft>
              <a:buNone/>
            </a:pPr>
            <a:endParaRPr sz="1300"/>
          </a:p>
          <a:p>
            <a:pPr marL="0" lvl="0" indent="0" algn="l" rtl="0">
              <a:spcBef>
                <a:spcPts val="1000"/>
              </a:spcBef>
              <a:spcAft>
                <a:spcPts val="1000"/>
              </a:spcAft>
              <a:buNone/>
            </a:pPr>
            <a:endParaRPr sz="13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5"/>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Optional Contents Slide</a:t>
            </a:r>
            <a:endParaRPr/>
          </a:p>
        </p:txBody>
      </p:sp>
      <p:graphicFrame>
        <p:nvGraphicFramePr>
          <p:cNvPr id="86" name="Google Shape;86;p15"/>
          <p:cNvGraphicFramePr/>
          <p:nvPr/>
        </p:nvGraphicFramePr>
        <p:xfrm>
          <a:off x="706000" y="1148375"/>
          <a:ext cx="7700400" cy="3565416"/>
        </p:xfrm>
        <a:graphic>
          <a:graphicData uri="http://schemas.openxmlformats.org/drawingml/2006/table">
            <a:tbl>
              <a:tblPr>
                <a:noFill/>
                <a:tableStyleId>{D86BBD36-B2DE-4591-A38E-1D8037C7ED57}</a:tableStyleId>
              </a:tblPr>
              <a:tblGrid>
                <a:gridCol w="5348200">
                  <a:extLst>
                    <a:ext uri="{9D8B030D-6E8A-4147-A177-3AD203B41FA5}">
                      <a16:colId xmlns:a16="http://schemas.microsoft.com/office/drawing/2014/main" val="20000"/>
                    </a:ext>
                  </a:extLst>
                </a:gridCol>
                <a:gridCol w="2352200">
                  <a:extLst>
                    <a:ext uri="{9D8B030D-6E8A-4147-A177-3AD203B41FA5}">
                      <a16:colId xmlns:a16="http://schemas.microsoft.com/office/drawing/2014/main" val="20001"/>
                    </a:ext>
                  </a:extLst>
                </a:gridCol>
              </a:tblGrid>
              <a:tr h="415675">
                <a:tc>
                  <a:txBody>
                    <a:bodyPr/>
                    <a:lstStyle/>
                    <a:p>
                      <a:pPr marL="0" lvl="0" indent="0" algn="l" rtl="0">
                        <a:lnSpc>
                          <a:spcPct val="115000"/>
                        </a:lnSpc>
                        <a:spcBef>
                          <a:spcPts val="0"/>
                        </a:spcBef>
                        <a:spcAft>
                          <a:spcPts val="0"/>
                        </a:spcAft>
                        <a:buClr>
                          <a:srgbClr val="57486B"/>
                        </a:buClr>
                        <a:buSzPts val="1100"/>
                        <a:buFont typeface="Arial"/>
                        <a:buNone/>
                      </a:pPr>
                      <a:r>
                        <a:rPr lang="en-GB" sz="1600" b="1">
                          <a:solidFill>
                            <a:srgbClr val="57486B"/>
                          </a:solidFill>
                          <a:latin typeface="Open Sans"/>
                          <a:ea typeface="Open Sans"/>
                          <a:cs typeface="Open Sans"/>
                          <a:sym typeface="Open Sans"/>
                        </a:rPr>
                        <a:t>[insert heading]</a:t>
                      </a:r>
                      <a:endParaRPr sz="1600" b="1">
                        <a:solidFill>
                          <a:srgbClr val="57486B"/>
                        </a:solidFill>
                        <a:latin typeface="Open Sans"/>
                        <a:ea typeface="Open Sans"/>
                        <a:cs typeface="Open Sans"/>
                        <a:sym typeface="Open Sans"/>
                      </a:endParaRPr>
                    </a:p>
                  </a:txBody>
                  <a:tcPr marL="91425" marR="91425" marT="91425" marB="91425">
                    <a:lnL w="9525" cap="flat" cmpd="sng">
                      <a:solidFill>
                        <a:srgbClr val="57486B">
                          <a:alpha val="0"/>
                        </a:srgbClr>
                      </a:solidFill>
                      <a:prstDash val="solid"/>
                      <a:round/>
                      <a:headEnd type="none" w="sm" len="sm"/>
                      <a:tailEnd type="none" w="sm" len="sm"/>
                    </a:lnL>
                    <a:lnR w="9525" cap="flat" cmpd="sng">
                      <a:solidFill>
                        <a:srgbClr val="57486B">
                          <a:alpha val="0"/>
                        </a:srgbClr>
                      </a:solidFill>
                      <a:prstDash val="solid"/>
                      <a:round/>
                      <a:headEnd type="none" w="sm" len="sm"/>
                      <a:tailEnd type="none" w="sm" len="sm"/>
                    </a:lnR>
                    <a:lnT w="9525" cap="flat" cmpd="sng">
                      <a:solidFill>
                        <a:srgbClr val="57486B">
                          <a:alpha val="0"/>
                        </a:srgbClr>
                      </a:solidFill>
                      <a:prstDash val="solid"/>
                      <a:round/>
                      <a:headEnd type="none" w="sm" len="sm"/>
                      <a:tailEnd type="none" w="sm" len="sm"/>
                    </a:lnT>
                    <a:lnB w="9525" cap="flat" cmpd="sng">
                      <a:solidFill>
                        <a:srgbClr val="57486B"/>
                      </a:solidFill>
                      <a:prstDash val="dot"/>
                      <a:round/>
                      <a:headEnd type="none" w="sm" len="sm"/>
                      <a:tailEnd type="none" w="sm" len="sm"/>
                    </a:lnB>
                  </a:tcPr>
                </a:tc>
                <a:tc>
                  <a:txBody>
                    <a:bodyPr/>
                    <a:lstStyle/>
                    <a:p>
                      <a:pPr marL="0" lvl="0" indent="0" algn="r" rtl="0">
                        <a:lnSpc>
                          <a:spcPct val="115000"/>
                        </a:lnSpc>
                        <a:spcBef>
                          <a:spcPts val="0"/>
                        </a:spcBef>
                        <a:spcAft>
                          <a:spcPts val="0"/>
                        </a:spcAft>
                        <a:buClr>
                          <a:srgbClr val="57486B"/>
                        </a:buClr>
                        <a:buSzPts val="1100"/>
                        <a:buFont typeface="Arial"/>
                        <a:buNone/>
                      </a:pPr>
                      <a:r>
                        <a:rPr lang="en-GB" sz="1600" b="1">
                          <a:solidFill>
                            <a:srgbClr val="57486B"/>
                          </a:solidFill>
                          <a:latin typeface="Open Sans"/>
                          <a:ea typeface="Open Sans"/>
                          <a:cs typeface="Open Sans"/>
                          <a:sym typeface="Open Sans"/>
                        </a:rPr>
                        <a:t>[insert slide number]</a:t>
                      </a:r>
                      <a:endParaRPr sz="1600" b="1">
                        <a:solidFill>
                          <a:srgbClr val="57486B"/>
                        </a:solidFill>
                        <a:latin typeface="Open Sans"/>
                        <a:ea typeface="Open Sans"/>
                        <a:cs typeface="Open Sans"/>
                        <a:sym typeface="Open Sans"/>
                      </a:endParaRPr>
                    </a:p>
                  </a:txBody>
                  <a:tcPr marL="91425" marR="91425" marT="91425" marB="91425">
                    <a:lnL w="9525" cap="flat" cmpd="sng">
                      <a:solidFill>
                        <a:srgbClr val="57486B">
                          <a:alpha val="0"/>
                        </a:srgbClr>
                      </a:solidFill>
                      <a:prstDash val="solid"/>
                      <a:round/>
                      <a:headEnd type="none" w="sm" len="sm"/>
                      <a:tailEnd type="none" w="sm" len="sm"/>
                    </a:lnL>
                    <a:lnR w="9525" cap="flat" cmpd="sng">
                      <a:solidFill>
                        <a:srgbClr val="57486B">
                          <a:alpha val="0"/>
                        </a:srgbClr>
                      </a:solidFill>
                      <a:prstDash val="solid"/>
                      <a:round/>
                      <a:headEnd type="none" w="sm" len="sm"/>
                      <a:tailEnd type="none" w="sm" len="sm"/>
                    </a:lnR>
                    <a:lnT w="9525" cap="flat" cmpd="sng">
                      <a:solidFill>
                        <a:srgbClr val="57486B">
                          <a:alpha val="0"/>
                        </a:srgbClr>
                      </a:solidFill>
                      <a:prstDash val="solid"/>
                      <a:round/>
                      <a:headEnd type="none" w="sm" len="sm"/>
                      <a:tailEnd type="none" w="sm" len="sm"/>
                    </a:lnT>
                    <a:lnB w="9525" cap="flat" cmpd="sng">
                      <a:solidFill>
                        <a:srgbClr val="57486B"/>
                      </a:solidFill>
                      <a:prstDash val="dot"/>
                      <a:round/>
                      <a:headEnd type="none" w="sm" len="sm"/>
                      <a:tailEnd type="none" w="sm" len="sm"/>
                    </a:lnB>
                  </a:tcPr>
                </a:tc>
                <a:extLst>
                  <a:ext uri="{0D108BD9-81ED-4DB2-BD59-A6C34878D82A}">
                    <a16:rowId xmlns:a16="http://schemas.microsoft.com/office/drawing/2014/main" val="10000"/>
                  </a:ext>
                </a:extLst>
              </a:tr>
              <a:tr h="415675">
                <a:tc>
                  <a:txBody>
                    <a:bodyPr/>
                    <a:lstStyle/>
                    <a:p>
                      <a:pPr marL="0" lvl="0" indent="0" algn="l" rtl="0">
                        <a:lnSpc>
                          <a:spcPct val="115000"/>
                        </a:lnSpc>
                        <a:spcBef>
                          <a:spcPts val="0"/>
                        </a:spcBef>
                        <a:spcAft>
                          <a:spcPts val="0"/>
                        </a:spcAft>
                        <a:buClr>
                          <a:srgbClr val="57486B"/>
                        </a:buClr>
                        <a:buSzPts val="1100"/>
                        <a:buFont typeface="Arial"/>
                        <a:buNone/>
                      </a:pPr>
                      <a:r>
                        <a:rPr lang="en-GB" sz="1600">
                          <a:solidFill>
                            <a:srgbClr val="57486B"/>
                          </a:solidFill>
                          <a:latin typeface="Open Sans"/>
                          <a:ea typeface="Open Sans"/>
                          <a:cs typeface="Open Sans"/>
                          <a:sym typeface="Open Sans"/>
                        </a:rPr>
                        <a:t>[insert sub heading]</a:t>
                      </a:r>
                      <a:endParaRPr sz="1600">
                        <a:solidFill>
                          <a:srgbClr val="57486B"/>
                        </a:solidFill>
                        <a:latin typeface="Open Sans"/>
                        <a:ea typeface="Open Sans"/>
                        <a:cs typeface="Open Sans"/>
                        <a:sym typeface="Open Sans"/>
                      </a:endParaRPr>
                    </a:p>
                  </a:txBody>
                  <a:tcPr marL="91425" marR="91425" marT="91425" marB="91425">
                    <a:lnL w="9525" cap="flat" cmpd="sng">
                      <a:solidFill>
                        <a:srgbClr val="57486B">
                          <a:alpha val="0"/>
                        </a:srgbClr>
                      </a:solidFill>
                      <a:prstDash val="solid"/>
                      <a:round/>
                      <a:headEnd type="none" w="sm" len="sm"/>
                      <a:tailEnd type="none" w="sm" len="sm"/>
                    </a:lnL>
                    <a:lnR w="9525" cap="flat" cmpd="sng">
                      <a:solidFill>
                        <a:srgbClr val="57486B">
                          <a:alpha val="0"/>
                        </a:srgbClr>
                      </a:solidFill>
                      <a:prstDash val="solid"/>
                      <a:round/>
                      <a:headEnd type="none" w="sm" len="sm"/>
                      <a:tailEnd type="none" w="sm" len="sm"/>
                    </a:lnR>
                    <a:lnT w="9525" cap="flat" cmpd="sng">
                      <a:solidFill>
                        <a:srgbClr val="57486B"/>
                      </a:solidFill>
                      <a:prstDash val="dot"/>
                      <a:round/>
                      <a:headEnd type="none" w="sm" len="sm"/>
                      <a:tailEnd type="none" w="sm" len="sm"/>
                    </a:lnT>
                    <a:lnB w="9525" cap="flat" cmpd="sng">
                      <a:solidFill>
                        <a:srgbClr val="57486B"/>
                      </a:solidFill>
                      <a:prstDash val="dot"/>
                      <a:round/>
                      <a:headEnd type="none" w="sm" len="sm"/>
                      <a:tailEnd type="none" w="sm" len="sm"/>
                    </a:lnB>
                  </a:tcPr>
                </a:tc>
                <a:tc>
                  <a:txBody>
                    <a:bodyPr/>
                    <a:lstStyle/>
                    <a:p>
                      <a:pPr marL="0" lvl="0" indent="0" algn="r" rtl="0">
                        <a:lnSpc>
                          <a:spcPct val="115000"/>
                        </a:lnSpc>
                        <a:spcBef>
                          <a:spcPts val="0"/>
                        </a:spcBef>
                        <a:spcAft>
                          <a:spcPts val="0"/>
                        </a:spcAft>
                        <a:buClr>
                          <a:srgbClr val="57486B"/>
                        </a:buClr>
                        <a:buSzPts val="1100"/>
                        <a:buFont typeface="Arial"/>
                        <a:buNone/>
                      </a:pPr>
                      <a:r>
                        <a:rPr lang="en-GB" sz="1600">
                          <a:solidFill>
                            <a:srgbClr val="57486B"/>
                          </a:solidFill>
                          <a:latin typeface="Open Sans"/>
                          <a:ea typeface="Open Sans"/>
                          <a:cs typeface="Open Sans"/>
                          <a:sym typeface="Open Sans"/>
                        </a:rPr>
                        <a:t>[insert slide number]</a:t>
                      </a:r>
                      <a:endParaRPr sz="1600">
                        <a:solidFill>
                          <a:srgbClr val="57486B"/>
                        </a:solidFill>
                        <a:latin typeface="Open Sans"/>
                        <a:ea typeface="Open Sans"/>
                        <a:cs typeface="Open Sans"/>
                        <a:sym typeface="Open Sans"/>
                      </a:endParaRPr>
                    </a:p>
                  </a:txBody>
                  <a:tcPr marL="91425" marR="91425" marT="91425" marB="91425">
                    <a:lnL w="9525" cap="flat" cmpd="sng">
                      <a:solidFill>
                        <a:srgbClr val="57486B">
                          <a:alpha val="0"/>
                        </a:srgbClr>
                      </a:solidFill>
                      <a:prstDash val="solid"/>
                      <a:round/>
                      <a:headEnd type="none" w="sm" len="sm"/>
                      <a:tailEnd type="none" w="sm" len="sm"/>
                    </a:lnL>
                    <a:lnR w="9525" cap="flat" cmpd="sng">
                      <a:solidFill>
                        <a:srgbClr val="57486B">
                          <a:alpha val="0"/>
                        </a:srgbClr>
                      </a:solidFill>
                      <a:prstDash val="solid"/>
                      <a:round/>
                      <a:headEnd type="none" w="sm" len="sm"/>
                      <a:tailEnd type="none" w="sm" len="sm"/>
                    </a:lnR>
                    <a:lnT w="9525" cap="flat" cmpd="sng">
                      <a:solidFill>
                        <a:srgbClr val="57486B"/>
                      </a:solidFill>
                      <a:prstDash val="dot"/>
                      <a:round/>
                      <a:headEnd type="none" w="sm" len="sm"/>
                      <a:tailEnd type="none" w="sm" len="sm"/>
                    </a:lnT>
                    <a:lnB w="9525" cap="flat" cmpd="sng">
                      <a:solidFill>
                        <a:srgbClr val="57486B"/>
                      </a:solidFill>
                      <a:prstDash val="dot"/>
                      <a:round/>
                      <a:headEnd type="none" w="sm" len="sm"/>
                      <a:tailEnd type="none" w="sm" len="sm"/>
                    </a:lnB>
                  </a:tcPr>
                </a:tc>
                <a:extLst>
                  <a:ext uri="{0D108BD9-81ED-4DB2-BD59-A6C34878D82A}">
                    <a16:rowId xmlns:a16="http://schemas.microsoft.com/office/drawing/2014/main" val="10001"/>
                  </a:ext>
                </a:extLst>
              </a:tr>
              <a:tr h="415675">
                <a:tc>
                  <a:txBody>
                    <a:bodyPr/>
                    <a:lstStyle/>
                    <a:p>
                      <a:pPr marL="0" lvl="0" indent="0" algn="l" rtl="0">
                        <a:lnSpc>
                          <a:spcPct val="115000"/>
                        </a:lnSpc>
                        <a:spcBef>
                          <a:spcPts val="0"/>
                        </a:spcBef>
                        <a:spcAft>
                          <a:spcPts val="0"/>
                        </a:spcAft>
                        <a:buClr>
                          <a:srgbClr val="57486B"/>
                        </a:buClr>
                        <a:buSzPts val="1100"/>
                        <a:buFont typeface="Arial"/>
                        <a:buNone/>
                      </a:pPr>
                      <a:r>
                        <a:rPr lang="en-GB" sz="1600" b="1">
                          <a:solidFill>
                            <a:srgbClr val="57486B"/>
                          </a:solidFill>
                          <a:latin typeface="Open Sans"/>
                          <a:ea typeface="Open Sans"/>
                          <a:cs typeface="Open Sans"/>
                          <a:sym typeface="Open Sans"/>
                        </a:rPr>
                        <a:t>[insert heading]</a:t>
                      </a:r>
                      <a:endParaRPr sz="1600" b="1">
                        <a:solidFill>
                          <a:srgbClr val="57486B"/>
                        </a:solidFill>
                        <a:latin typeface="Open Sans"/>
                        <a:ea typeface="Open Sans"/>
                        <a:cs typeface="Open Sans"/>
                        <a:sym typeface="Open Sans"/>
                      </a:endParaRPr>
                    </a:p>
                  </a:txBody>
                  <a:tcPr marL="91425" marR="91425" marT="91425" marB="91425">
                    <a:lnL w="9525" cap="flat" cmpd="sng">
                      <a:solidFill>
                        <a:srgbClr val="57486B">
                          <a:alpha val="0"/>
                        </a:srgbClr>
                      </a:solidFill>
                      <a:prstDash val="solid"/>
                      <a:round/>
                      <a:headEnd type="none" w="sm" len="sm"/>
                      <a:tailEnd type="none" w="sm" len="sm"/>
                    </a:lnL>
                    <a:lnR w="9525" cap="flat" cmpd="sng">
                      <a:solidFill>
                        <a:srgbClr val="57486B">
                          <a:alpha val="0"/>
                        </a:srgbClr>
                      </a:solidFill>
                      <a:prstDash val="solid"/>
                      <a:round/>
                      <a:headEnd type="none" w="sm" len="sm"/>
                      <a:tailEnd type="none" w="sm" len="sm"/>
                    </a:lnR>
                    <a:lnT w="9525" cap="flat" cmpd="sng">
                      <a:solidFill>
                        <a:srgbClr val="57486B"/>
                      </a:solidFill>
                      <a:prstDash val="dot"/>
                      <a:round/>
                      <a:headEnd type="none" w="sm" len="sm"/>
                      <a:tailEnd type="none" w="sm" len="sm"/>
                    </a:lnT>
                    <a:lnB w="9525" cap="flat" cmpd="sng">
                      <a:solidFill>
                        <a:srgbClr val="57486B"/>
                      </a:solidFill>
                      <a:prstDash val="dot"/>
                      <a:round/>
                      <a:headEnd type="none" w="sm" len="sm"/>
                      <a:tailEnd type="none" w="sm" len="sm"/>
                    </a:lnB>
                  </a:tcPr>
                </a:tc>
                <a:tc>
                  <a:txBody>
                    <a:bodyPr/>
                    <a:lstStyle/>
                    <a:p>
                      <a:pPr marL="0" lvl="0" indent="0" algn="r" rtl="0">
                        <a:lnSpc>
                          <a:spcPct val="115000"/>
                        </a:lnSpc>
                        <a:spcBef>
                          <a:spcPts val="0"/>
                        </a:spcBef>
                        <a:spcAft>
                          <a:spcPts val="0"/>
                        </a:spcAft>
                        <a:buClr>
                          <a:srgbClr val="57486B"/>
                        </a:buClr>
                        <a:buSzPts val="1100"/>
                        <a:buFont typeface="Arial"/>
                        <a:buNone/>
                      </a:pPr>
                      <a:r>
                        <a:rPr lang="en-GB" sz="1600" b="1">
                          <a:solidFill>
                            <a:srgbClr val="57486B"/>
                          </a:solidFill>
                          <a:latin typeface="Open Sans"/>
                          <a:ea typeface="Open Sans"/>
                          <a:cs typeface="Open Sans"/>
                          <a:sym typeface="Open Sans"/>
                        </a:rPr>
                        <a:t>[insert slide number]</a:t>
                      </a:r>
                      <a:endParaRPr sz="1600" b="1">
                        <a:solidFill>
                          <a:srgbClr val="57486B"/>
                        </a:solidFill>
                        <a:latin typeface="Open Sans"/>
                        <a:ea typeface="Open Sans"/>
                        <a:cs typeface="Open Sans"/>
                        <a:sym typeface="Open Sans"/>
                      </a:endParaRPr>
                    </a:p>
                  </a:txBody>
                  <a:tcPr marL="91425" marR="91425" marT="91425" marB="91425">
                    <a:lnL w="9525" cap="flat" cmpd="sng">
                      <a:solidFill>
                        <a:srgbClr val="57486B">
                          <a:alpha val="0"/>
                        </a:srgbClr>
                      </a:solidFill>
                      <a:prstDash val="solid"/>
                      <a:round/>
                      <a:headEnd type="none" w="sm" len="sm"/>
                      <a:tailEnd type="none" w="sm" len="sm"/>
                    </a:lnL>
                    <a:lnR w="9525" cap="flat" cmpd="sng">
                      <a:solidFill>
                        <a:srgbClr val="57486B">
                          <a:alpha val="0"/>
                        </a:srgbClr>
                      </a:solidFill>
                      <a:prstDash val="solid"/>
                      <a:round/>
                      <a:headEnd type="none" w="sm" len="sm"/>
                      <a:tailEnd type="none" w="sm" len="sm"/>
                    </a:lnR>
                    <a:lnT w="9525" cap="flat" cmpd="sng">
                      <a:solidFill>
                        <a:srgbClr val="57486B"/>
                      </a:solidFill>
                      <a:prstDash val="dot"/>
                      <a:round/>
                      <a:headEnd type="none" w="sm" len="sm"/>
                      <a:tailEnd type="none" w="sm" len="sm"/>
                    </a:lnT>
                    <a:lnB w="9525" cap="flat" cmpd="sng">
                      <a:solidFill>
                        <a:srgbClr val="57486B"/>
                      </a:solidFill>
                      <a:prstDash val="dot"/>
                      <a:round/>
                      <a:headEnd type="none" w="sm" len="sm"/>
                      <a:tailEnd type="none" w="sm" len="sm"/>
                    </a:lnB>
                  </a:tcPr>
                </a:tc>
                <a:extLst>
                  <a:ext uri="{0D108BD9-81ED-4DB2-BD59-A6C34878D82A}">
                    <a16:rowId xmlns:a16="http://schemas.microsoft.com/office/drawing/2014/main" val="10002"/>
                  </a:ext>
                </a:extLst>
              </a:tr>
              <a:tr h="415675">
                <a:tc>
                  <a:txBody>
                    <a:bodyPr/>
                    <a:lstStyle/>
                    <a:p>
                      <a:pPr marL="0" lvl="0" indent="0" algn="l" rtl="0">
                        <a:lnSpc>
                          <a:spcPct val="115000"/>
                        </a:lnSpc>
                        <a:spcBef>
                          <a:spcPts val="0"/>
                        </a:spcBef>
                        <a:spcAft>
                          <a:spcPts val="0"/>
                        </a:spcAft>
                        <a:buClr>
                          <a:srgbClr val="57486B"/>
                        </a:buClr>
                        <a:buSzPts val="1100"/>
                        <a:buFont typeface="Arial"/>
                        <a:buNone/>
                      </a:pPr>
                      <a:r>
                        <a:rPr lang="en-GB" sz="1600">
                          <a:solidFill>
                            <a:srgbClr val="57486B"/>
                          </a:solidFill>
                          <a:latin typeface="Open Sans"/>
                          <a:ea typeface="Open Sans"/>
                          <a:cs typeface="Open Sans"/>
                          <a:sym typeface="Open Sans"/>
                        </a:rPr>
                        <a:t>[insert sub heading]</a:t>
                      </a:r>
                      <a:endParaRPr sz="1600" b="1">
                        <a:solidFill>
                          <a:srgbClr val="57486B"/>
                        </a:solidFill>
                        <a:latin typeface="Open Sans"/>
                        <a:ea typeface="Open Sans"/>
                        <a:cs typeface="Open Sans"/>
                        <a:sym typeface="Open Sans"/>
                      </a:endParaRPr>
                    </a:p>
                  </a:txBody>
                  <a:tcPr marL="91425" marR="91425" marT="91425" marB="91425">
                    <a:lnL w="9525" cap="flat" cmpd="sng">
                      <a:solidFill>
                        <a:srgbClr val="57486B">
                          <a:alpha val="0"/>
                        </a:srgbClr>
                      </a:solidFill>
                      <a:prstDash val="solid"/>
                      <a:round/>
                      <a:headEnd type="none" w="sm" len="sm"/>
                      <a:tailEnd type="none" w="sm" len="sm"/>
                    </a:lnL>
                    <a:lnR w="9525" cap="flat" cmpd="sng">
                      <a:solidFill>
                        <a:srgbClr val="57486B">
                          <a:alpha val="0"/>
                        </a:srgbClr>
                      </a:solidFill>
                      <a:prstDash val="solid"/>
                      <a:round/>
                      <a:headEnd type="none" w="sm" len="sm"/>
                      <a:tailEnd type="none" w="sm" len="sm"/>
                    </a:lnR>
                    <a:lnT w="9525" cap="flat" cmpd="sng">
                      <a:solidFill>
                        <a:srgbClr val="57486B"/>
                      </a:solidFill>
                      <a:prstDash val="dot"/>
                      <a:round/>
                      <a:headEnd type="none" w="sm" len="sm"/>
                      <a:tailEnd type="none" w="sm" len="sm"/>
                    </a:lnT>
                    <a:lnB w="9525" cap="flat" cmpd="sng">
                      <a:solidFill>
                        <a:srgbClr val="57486B"/>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GB" sz="1600">
                          <a:solidFill>
                            <a:srgbClr val="57486B"/>
                          </a:solidFill>
                          <a:latin typeface="Open Sans"/>
                          <a:ea typeface="Open Sans"/>
                          <a:cs typeface="Open Sans"/>
                          <a:sym typeface="Open Sans"/>
                        </a:rPr>
                        <a:t>[insert slide number]</a:t>
                      </a:r>
                      <a:endParaRPr sz="1600" b="1">
                        <a:solidFill>
                          <a:srgbClr val="57486B"/>
                        </a:solidFill>
                        <a:latin typeface="Open Sans"/>
                        <a:ea typeface="Open Sans"/>
                        <a:cs typeface="Open Sans"/>
                        <a:sym typeface="Open Sans"/>
                      </a:endParaRPr>
                    </a:p>
                  </a:txBody>
                  <a:tcPr marL="91425" marR="91425" marT="91425" marB="91425">
                    <a:lnL w="9525" cap="flat" cmpd="sng">
                      <a:solidFill>
                        <a:srgbClr val="57486B">
                          <a:alpha val="0"/>
                        </a:srgbClr>
                      </a:solidFill>
                      <a:prstDash val="solid"/>
                      <a:round/>
                      <a:headEnd type="none" w="sm" len="sm"/>
                      <a:tailEnd type="none" w="sm" len="sm"/>
                    </a:lnL>
                    <a:lnR w="9525" cap="flat" cmpd="sng">
                      <a:solidFill>
                        <a:srgbClr val="57486B">
                          <a:alpha val="0"/>
                        </a:srgbClr>
                      </a:solidFill>
                      <a:prstDash val="solid"/>
                      <a:round/>
                      <a:headEnd type="none" w="sm" len="sm"/>
                      <a:tailEnd type="none" w="sm" len="sm"/>
                    </a:lnR>
                    <a:lnT w="9525" cap="flat" cmpd="sng">
                      <a:solidFill>
                        <a:srgbClr val="57486B"/>
                      </a:solidFill>
                      <a:prstDash val="dot"/>
                      <a:round/>
                      <a:headEnd type="none" w="sm" len="sm"/>
                      <a:tailEnd type="none" w="sm" len="sm"/>
                    </a:lnT>
                    <a:lnB w="9525" cap="flat" cmpd="sng">
                      <a:solidFill>
                        <a:srgbClr val="57486B"/>
                      </a:solidFill>
                      <a:prstDash val="dot"/>
                      <a:round/>
                      <a:headEnd type="none" w="sm" len="sm"/>
                      <a:tailEnd type="none" w="sm" len="sm"/>
                    </a:lnB>
                  </a:tcPr>
                </a:tc>
                <a:extLst>
                  <a:ext uri="{0D108BD9-81ED-4DB2-BD59-A6C34878D82A}">
                    <a16:rowId xmlns:a16="http://schemas.microsoft.com/office/drawing/2014/main" val="10003"/>
                  </a:ext>
                </a:extLst>
              </a:tr>
              <a:tr h="415675">
                <a:tc>
                  <a:txBody>
                    <a:bodyPr/>
                    <a:lstStyle/>
                    <a:p>
                      <a:pPr marL="0" lvl="0" indent="0" algn="l" rtl="0">
                        <a:lnSpc>
                          <a:spcPct val="115000"/>
                        </a:lnSpc>
                        <a:spcBef>
                          <a:spcPts val="0"/>
                        </a:spcBef>
                        <a:spcAft>
                          <a:spcPts val="0"/>
                        </a:spcAft>
                        <a:buClr>
                          <a:srgbClr val="57486B"/>
                        </a:buClr>
                        <a:buSzPts val="1100"/>
                        <a:buFont typeface="Arial"/>
                        <a:buNone/>
                      </a:pPr>
                      <a:r>
                        <a:rPr lang="en-GB" sz="1600" b="1">
                          <a:solidFill>
                            <a:srgbClr val="57486B"/>
                          </a:solidFill>
                          <a:latin typeface="Open Sans"/>
                          <a:ea typeface="Open Sans"/>
                          <a:cs typeface="Open Sans"/>
                          <a:sym typeface="Open Sans"/>
                        </a:rPr>
                        <a:t>[insert heading]</a:t>
                      </a:r>
                      <a:endParaRPr sz="1600">
                        <a:solidFill>
                          <a:srgbClr val="57486B"/>
                        </a:solidFill>
                        <a:latin typeface="Open Sans"/>
                        <a:ea typeface="Open Sans"/>
                        <a:cs typeface="Open Sans"/>
                        <a:sym typeface="Open Sans"/>
                      </a:endParaRPr>
                    </a:p>
                  </a:txBody>
                  <a:tcPr marL="91425" marR="91425" marT="91425" marB="91425">
                    <a:lnL w="9525" cap="flat" cmpd="sng">
                      <a:solidFill>
                        <a:srgbClr val="57486B">
                          <a:alpha val="0"/>
                        </a:srgbClr>
                      </a:solidFill>
                      <a:prstDash val="solid"/>
                      <a:round/>
                      <a:headEnd type="none" w="sm" len="sm"/>
                      <a:tailEnd type="none" w="sm" len="sm"/>
                    </a:lnL>
                    <a:lnR w="9525" cap="flat" cmpd="sng">
                      <a:solidFill>
                        <a:srgbClr val="57486B">
                          <a:alpha val="0"/>
                        </a:srgbClr>
                      </a:solidFill>
                      <a:prstDash val="solid"/>
                      <a:round/>
                      <a:headEnd type="none" w="sm" len="sm"/>
                      <a:tailEnd type="none" w="sm" len="sm"/>
                    </a:lnR>
                    <a:lnT w="9525" cap="flat" cmpd="sng">
                      <a:solidFill>
                        <a:srgbClr val="57486B"/>
                      </a:solidFill>
                      <a:prstDash val="dot"/>
                      <a:round/>
                      <a:headEnd type="none" w="sm" len="sm"/>
                      <a:tailEnd type="none" w="sm" len="sm"/>
                    </a:lnT>
                    <a:lnB w="9525" cap="flat" cmpd="sng">
                      <a:solidFill>
                        <a:srgbClr val="57486B"/>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GB" sz="1600" b="1">
                          <a:solidFill>
                            <a:srgbClr val="57486B"/>
                          </a:solidFill>
                          <a:latin typeface="Open Sans"/>
                          <a:ea typeface="Open Sans"/>
                          <a:cs typeface="Open Sans"/>
                          <a:sym typeface="Open Sans"/>
                        </a:rPr>
                        <a:t>[insert slide number]</a:t>
                      </a:r>
                      <a:endParaRPr sz="1600" b="1">
                        <a:solidFill>
                          <a:srgbClr val="57486B"/>
                        </a:solidFill>
                        <a:latin typeface="Open Sans"/>
                        <a:ea typeface="Open Sans"/>
                        <a:cs typeface="Open Sans"/>
                        <a:sym typeface="Open Sans"/>
                      </a:endParaRPr>
                    </a:p>
                  </a:txBody>
                  <a:tcPr marL="91425" marR="91425" marT="91425" marB="91425">
                    <a:lnL w="9525" cap="flat" cmpd="sng">
                      <a:solidFill>
                        <a:srgbClr val="57486B">
                          <a:alpha val="0"/>
                        </a:srgbClr>
                      </a:solidFill>
                      <a:prstDash val="solid"/>
                      <a:round/>
                      <a:headEnd type="none" w="sm" len="sm"/>
                      <a:tailEnd type="none" w="sm" len="sm"/>
                    </a:lnL>
                    <a:lnR w="9525" cap="flat" cmpd="sng">
                      <a:solidFill>
                        <a:srgbClr val="57486B">
                          <a:alpha val="0"/>
                        </a:srgbClr>
                      </a:solidFill>
                      <a:prstDash val="solid"/>
                      <a:round/>
                      <a:headEnd type="none" w="sm" len="sm"/>
                      <a:tailEnd type="none" w="sm" len="sm"/>
                    </a:lnR>
                    <a:lnT w="9525" cap="flat" cmpd="sng">
                      <a:solidFill>
                        <a:srgbClr val="57486B"/>
                      </a:solidFill>
                      <a:prstDash val="dot"/>
                      <a:round/>
                      <a:headEnd type="none" w="sm" len="sm"/>
                      <a:tailEnd type="none" w="sm" len="sm"/>
                    </a:lnT>
                    <a:lnB w="9525" cap="flat" cmpd="sng">
                      <a:solidFill>
                        <a:srgbClr val="57486B"/>
                      </a:solidFill>
                      <a:prstDash val="dot"/>
                      <a:round/>
                      <a:headEnd type="none" w="sm" len="sm"/>
                      <a:tailEnd type="none" w="sm" len="sm"/>
                    </a:lnB>
                  </a:tcPr>
                </a:tc>
                <a:extLst>
                  <a:ext uri="{0D108BD9-81ED-4DB2-BD59-A6C34878D82A}">
                    <a16:rowId xmlns:a16="http://schemas.microsoft.com/office/drawing/2014/main" val="10004"/>
                  </a:ext>
                </a:extLst>
              </a:tr>
              <a:tr h="415675">
                <a:tc>
                  <a:txBody>
                    <a:bodyPr/>
                    <a:lstStyle/>
                    <a:p>
                      <a:pPr marL="0" lvl="0" indent="0" algn="l" rtl="0">
                        <a:lnSpc>
                          <a:spcPct val="115000"/>
                        </a:lnSpc>
                        <a:spcBef>
                          <a:spcPts val="0"/>
                        </a:spcBef>
                        <a:spcAft>
                          <a:spcPts val="0"/>
                        </a:spcAft>
                        <a:buClr>
                          <a:srgbClr val="57486B"/>
                        </a:buClr>
                        <a:buSzPts val="1100"/>
                        <a:buFont typeface="Arial"/>
                        <a:buNone/>
                      </a:pPr>
                      <a:r>
                        <a:rPr lang="en-GB" sz="1600">
                          <a:solidFill>
                            <a:srgbClr val="57486B"/>
                          </a:solidFill>
                          <a:latin typeface="Open Sans"/>
                          <a:ea typeface="Open Sans"/>
                          <a:cs typeface="Open Sans"/>
                          <a:sym typeface="Open Sans"/>
                        </a:rPr>
                        <a:t>[insert sub heading]</a:t>
                      </a:r>
                      <a:endParaRPr sz="1600" b="1">
                        <a:solidFill>
                          <a:srgbClr val="57486B"/>
                        </a:solidFill>
                        <a:latin typeface="Open Sans"/>
                        <a:ea typeface="Open Sans"/>
                        <a:cs typeface="Open Sans"/>
                        <a:sym typeface="Open Sans"/>
                      </a:endParaRPr>
                    </a:p>
                  </a:txBody>
                  <a:tcPr marL="91425" marR="91425" marT="91425" marB="91425">
                    <a:lnL w="9525" cap="flat" cmpd="sng">
                      <a:solidFill>
                        <a:srgbClr val="57486B">
                          <a:alpha val="0"/>
                        </a:srgbClr>
                      </a:solidFill>
                      <a:prstDash val="solid"/>
                      <a:round/>
                      <a:headEnd type="none" w="sm" len="sm"/>
                      <a:tailEnd type="none" w="sm" len="sm"/>
                    </a:lnL>
                    <a:lnR w="9525" cap="flat" cmpd="sng">
                      <a:solidFill>
                        <a:srgbClr val="57486B">
                          <a:alpha val="0"/>
                        </a:srgbClr>
                      </a:solidFill>
                      <a:prstDash val="solid"/>
                      <a:round/>
                      <a:headEnd type="none" w="sm" len="sm"/>
                      <a:tailEnd type="none" w="sm" len="sm"/>
                    </a:lnR>
                    <a:lnT w="9525" cap="flat" cmpd="sng">
                      <a:solidFill>
                        <a:srgbClr val="57486B"/>
                      </a:solidFill>
                      <a:prstDash val="dot"/>
                      <a:round/>
                      <a:headEnd type="none" w="sm" len="sm"/>
                      <a:tailEnd type="none" w="sm" len="sm"/>
                    </a:lnT>
                    <a:lnB w="9525" cap="flat" cmpd="sng">
                      <a:solidFill>
                        <a:srgbClr val="57486B"/>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GB" sz="1600">
                          <a:solidFill>
                            <a:srgbClr val="57486B"/>
                          </a:solidFill>
                          <a:latin typeface="Open Sans"/>
                          <a:ea typeface="Open Sans"/>
                          <a:cs typeface="Open Sans"/>
                          <a:sym typeface="Open Sans"/>
                        </a:rPr>
                        <a:t>[insert slide number]</a:t>
                      </a:r>
                      <a:endParaRPr sz="1600">
                        <a:solidFill>
                          <a:srgbClr val="57486B"/>
                        </a:solidFill>
                        <a:latin typeface="Open Sans"/>
                        <a:ea typeface="Open Sans"/>
                        <a:cs typeface="Open Sans"/>
                        <a:sym typeface="Open Sans"/>
                      </a:endParaRPr>
                    </a:p>
                  </a:txBody>
                  <a:tcPr marL="91425" marR="91425" marT="91425" marB="91425">
                    <a:lnL w="9525" cap="flat" cmpd="sng">
                      <a:solidFill>
                        <a:srgbClr val="57486B">
                          <a:alpha val="0"/>
                        </a:srgbClr>
                      </a:solidFill>
                      <a:prstDash val="solid"/>
                      <a:round/>
                      <a:headEnd type="none" w="sm" len="sm"/>
                      <a:tailEnd type="none" w="sm" len="sm"/>
                    </a:lnL>
                    <a:lnR w="9525" cap="flat" cmpd="sng">
                      <a:solidFill>
                        <a:srgbClr val="57486B">
                          <a:alpha val="0"/>
                        </a:srgbClr>
                      </a:solidFill>
                      <a:prstDash val="solid"/>
                      <a:round/>
                      <a:headEnd type="none" w="sm" len="sm"/>
                      <a:tailEnd type="none" w="sm" len="sm"/>
                    </a:lnR>
                    <a:lnT w="9525" cap="flat" cmpd="sng">
                      <a:solidFill>
                        <a:srgbClr val="57486B"/>
                      </a:solidFill>
                      <a:prstDash val="dot"/>
                      <a:round/>
                      <a:headEnd type="none" w="sm" len="sm"/>
                      <a:tailEnd type="none" w="sm" len="sm"/>
                    </a:lnT>
                    <a:lnB w="9525" cap="flat" cmpd="sng">
                      <a:solidFill>
                        <a:srgbClr val="57486B"/>
                      </a:solidFill>
                      <a:prstDash val="dot"/>
                      <a:round/>
                      <a:headEnd type="none" w="sm" len="sm"/>
                      <a:tailEnd type="none" w="sm" len="sm"/>
                    </a:lnB>
                  </a:tcPr>
                </a:tc>
                <a:extLst>
                  <a:ext uri="{0D108BD9-81ED-4DB2-BD59-A6C34878D82A}">
                    <a16:rowId xmlns:a16="http://schemas.microsoft.com/office/drawing/2014/main" val="10005"/>
                  </a:ext>
                </a:extLst>
              </a:tr>
              <a:tr h="415675">
                <a:tc>
                  <a:txBody>
                    <a:bodyPr/>
                    <a:lstStyle/>
                    <a:p>
                      <a:pPr marL="0" lvl="0" indent="0" algn="l" rtl="0">
                        <a:lnSpc>
                          <a:spcPct val="115000"/>
                        </a:lnSpc>
                        <a:spcBef>
                          <a:spcPts val="0"/>
                        </a:spcBef>
                        <a:spcAft>
                          <a:spcPts val="0"/>
                        </a:spcAft>
                        <a:buClr>
                          <a:srgbClr val="57486B"/>
                        </a:buClr>
                        <a:buSzPts val="1100"/>
                        <a:buFont typeface="Arial"/>
                        <a:buNone/>
                      </a:pPr>
                      <a:r>
                        <a:rPr lang="en-GB" sz="1600" b="1">
                          <a:solidFill>
                            <a:srgbClr val="57486B"/>
                          </a:solidFill>
                          <a:latin typeface="Open Sans"/>
                          <a:ea typeface="Open Sans"/>
                          <a:cs typeface="Open Sans"/>
                          <a:sym typeface="Open Sans"/>
                        </a:rPr>
                        <a:t>[insert heading]</a:t>
                      </a:r>
                      <a:endParaRPr sz="1600" b="1">
                        <a:solidFill>
                          <a:srgbClr val="57486B"/>
                        </a:solidFill>
                        <a:latin typeface="Open Sans"/>
                        <a:ea typeface="Open Sans"/>
                        <a:cs typeface="Open Sans"/>
                        <a:sym typeface="Open Sans"/>
                      </a:endParaRPr>
                    </a:p>
                  </a:txBody>
                  <a:tcPr marL="91425" marR="91425" marT="91425" marB="91425">
                    <a:lnL w="9525" cap="flat" cmpd="sng">
                      <a:solidFill>
                        <a:srgbClr val="57486B">
                          <a:alpha val="0"/>
                        </a:srgbClr>
                      </a:solidFill>
                      <a:prstDash val="solid"/>
                      <a:round/>
                      <a:headEnd type="none" w="sm" len="sm"/>
                      <a:tailEnd type="none" w="sm" len="sm"/>
                    </a:lnL>
                    <a:lnR w="9525" cap="flat" cmpd="sng">
                      <a:solidFill>
                        <a:srgbClr val="57486B">
                          <a:alpha val="0"/>
                        </a:srgbClr>
                      </a:solidFill>
                      <a:prstDash val="solid"/>
                      <a:round/>
                      <a:headEnd type="none" w="sm" len="sm"/>
                      <a:tailEnd type="none" w="sm" len="sm"/>
                    </a:lnR>
                    <a:lnT w="9525" cap="flat" cmpd="sng">
                      <a:solidFill>
                        <a:srgbClr val="57486B"/>
                      </a:solidFill>
                      <a:prstDash val="dot"/>
                      <a:round/>
                      <a:headEnd type="none" w="sm" len="sm"/>
                      <a:tailEnd type="none" w="sm" len="sm"/>
                    </a:lnT>
                    <a:lnB w="9525" cap="flat" cmpd="sng">
                      <a:solidFill>
                        <a:srgbClr val="57486B"/>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GB" sz="1600" b="1">
                          <a:solidFill>
                            <a:srgbClr val="57486B"/>
                          </a:solidFill>
                          <a:latin typeface="Open Sans"/>
                          <a:ea typeface="Open Sans"/>
                          <a:cs typeface="Open Sans"/>
                          <a:sym typeface="Open Sans"/>
                        </a:rPr>
                        <a:t>[insert slide number]</a:t>
                      </a:r>
                      <a:endParaRPr sz="1600" b="1">
                        <a:solidFill>
                          <a:srgbClr val="57486B"/>
                        </a:solidFill>
                        <a:latin typeface="Open Sans"/>
                        <a:ea typeface="Open Sans"/>
                        <a:cs typeface="Open Sans"/>
                        <a:sym typeface="Open Sans"/>
                      </a:endParaRPr>
                    </a:p>
                  </a:txBody>
                  <a:tcPr marL="91425" marR="91425" marT="91425" marB="91425">
                    <a:lnL w="9525" cap="flat" cmpd="sng">
                      <a:solidFill>
                        <a:srgbClr val="57486B">
                          <a:alpha val="0"/>
                        </a:srgbClr>
                      </a:solidFill>
                      <a:prstDash val="solid"/>
                      <a:round/>
                      <a:headEnd type="none" w="sm" len="sm"/>
                      <a:tailEnd type="none" w="sm" len="sm"/>
                    </a:lnL>
                    <a:lnR w="9525" cap="flat" cmpd="sng">
                      <a:solidFill>
                        <a:srgbClr val="57486B">
                          <a:alpha val="0"/>
                        </a:srgbClr>
                      </a:solidFill>
                      <a:prstDash val="solid"/>
                      <a:round/>
                      <a:headEnd type="none" w="sm" len="sm"/>
                      <a:tailEnd type="none" w="sm" len="sm"/>
                    </a:lnR>
                    <a:lnT w="9525" cap="flat" cmpd="sng">
                      <a:solidFill>
                        <a:srgbClr val="57486B"/>
                      </a:solidFill>
                      <a:prstDash val="dot"/>
                      <a:round/>
                      <a:headEnd type="none" w="sm" len="sm"/>
                      <a:tailEnd type="none" w="sm" len="sm"/>
                    </a:lnT>
                    <a:lnB w="9525" cap="flat" cmpd="sng">
                      <a:solidFill>
                        <a:srgbClr val="57486B"/>
                      </a:solidFill>
                      <a:prstDash val="dot"/>
                      <a:round/>
                      <a:headEnd type="none" w="sm" len="sm"/>
                      <a:tailEnd type="none" w="sm" len="sm"/>
                    </a:lnB>
                  </a:tcPr>
                </a:tc>
                <a:extLst>
                  <a:ext uri="{0D108BD9-81ED-4DB2-BD59-A6C34878D82A}">
                    <a16:rowId xmlns:a16="http://schemas.microsoft.com/office/drawing/2014/main" val="10006"/>
                  </a:ext>
                </a:extLst>
              </a:tr>
              <a:tr h="415675">
                <a:tc>
                  <a:txBody>
                    <a:bodyPr/>
                    <a:lstStyle/>
                    <a:p>
                      <a:pPr marL="0" lvl="0" indent="0" algn="l" rtl="0">
                        <a:lnSpc>
                          <a:spcPct val="115000"/>
                        </a:lnSpc>
                        <a:spcBef>
                          <a:spcPts val="0"/>
                        </a:spcBef>
                        <a:spcAft>
                          <a:spcPts val="0"/>
                        </a:spcAft>
                        <a:buClr>
                          <a:schemeClr val="dk1"/>
                        </a:buClr>
                        <a:buSzPts val="1100"/>
                        <a:buFont typeface="Arial"/>
                        <a:buNone/>
                      </a:pPr>
                      <a:r>
                        <a:rPr lang="en-GB" sz="1600">
                          <a:solidFill>
                            <a:schemeClr val="dk1"/>
                          </a:solidFill>
                          <a:latin typeface="Open Sans"/>
                          <a:ea typeface="Open Sans"/>
                          <a:cs typeface="Open Sans"/>
                          <a:sym typeface="Open Sans"/>
                        </a:rPr>
                        <a:t>[insert sub heading]</a:t>
                      </a:r>
                      <a:endParaRPr sz="1600" b="1">
                        <a:solidFill>
                          <a:srgbClr val="57486B"/>
                        </a:solidFill>
                        <a:latin typeface="Open Sans"/>
                        <a:ea typeface="Open Sans"/>
                        <a:cs typeface="Open Sans"/>
                        <a:sym typeface="Open Sans"/>
                      </a:endParaRPr>
                    </a:p>
                  </a:txBody>
                  <a:tcPr marL="91425" marR="91425" marT="91425" marB="91425">
                    <a:lnL w="9525" cap="flat" cmpd="sng">
                      <a:solidFill>
                        <a:srgbClr val="57486B">
                          <a:alpha val="0"/>
                        </a:srgbClr>
                      </a:solidFill>
                      <a:prstDash val="solid"/>
                      <a:round/>
                      <a:headEnd type="none" w="sm" len="sm"/>
                      <a:tailEnd type="none" w="sm" len="sm"/>
                    </a:lnL>
                    <a:lnR w="9525" cap="flat" cmpd="sng">
                      <a:solidFill>
                        <a:srgbClr val="57486B">
                          <a:alpha val="0"/>
                        </a:srgbClr>
                      </a:solidFill>
                      <a:prstDash val="solid"/>
                      <a:round/>
                      <a:headEnd type="none" w="sm" len="sm"/>
                      <a:tailEnd type="none" w="sm" len="sm"/>
                    </a:lnR>
                    <a:lnT w="9525" cap="flat" cmpd="sng">
                      <a:solidFill>
                        <a:srgbClr val="57486B"/>
                      </a:solidFill>
                      <a:prstDash val="dot"/>
                      <a:round/>
                      <a:headEnd type="none" w="sm" len="sm"/>
                      <a:tailEnd type="none" w="sm" len="sm"/>
                    </a:lnT>
                    <a:lnB w="9525" cap="flat" cmpd="sng">
                      <a:solidFill>
                        <a:srgbClr val="57486B"/>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GB" sz="1600">
                          <a:solidFill>
                            <a:schemeClr val="dk1"/>
                          </a:solidFill>
                          <a:latin typeface="Open Sans"/>
                          <a:ea typeface="Open Sans"/>
                          <a:cs typeface="Open Sans"/>
                          <a:sym typeface="Open Sans"/>
                        </a:rPr>
                        <a:t>[insert slide number]</a:t>
                      </a:r>
                      <a:endParaRPr sz="1600" b="1">
                        <a:solidFill>
                          <a:srgbClr val="57486B"/>
                        </a:solidFill>
                        <a:latin typeface="Open Sans"/>
                        <a:ea typeface="Open Sans"/>
                        <a:cs typeface="Open Sans"/>
                        <a:sym typeface="Open Sans"/>
                      </a:endParaRPr>
                    </a:p>
                  </a:txBody>
                  <a:tcPr marL="91425" marR="91425" marT="91425" marB="91425">
                    <a:lnL w="9525" cap="flat" cmpd="sng">
                      <a:solidFill>
                        <a:srgbClr val="57486B">
                          <a:alpha val="0"/>
                        </a:srgbClr>
                      </a:solidFill>
                      <a:prstDash val="solid"/>
                      <a:round/>
                      <a:headEnd type="none" w="sm" len="sm"/>
                      <a:tailEnd type="none" w="sm" len="sm"/>
                    </a:lnL>
                    <a:lnR w="9525" cap="flat" cmpd="sng">
                      <a:solidFill>
                        <a:srgbClr val="57486B">
                          <a:alpha val="0"/>
                        </a:srgbClr>
                      </a:solidFill>
                      <a:prstDash val="solid"/>
                      <a:round/>
                      <a:headEnd type="none" w="sm" len="sm"/>
                      <a:tailEnd type="none" w="sm" len="sm"/>
                    </a:lnR>
                    <a:lnT w="9525" cap="flat" cmpd="sng">
                      <a:solidFill>
                        <a:srgbClr val="57486B"/>
                      </a:solidFill>
                      <a:prstDash val="dot"/>
                      <a:round/>
                      <a:headEnd type="none" w="sm" len="sm"/>
                      <a:tailEnd type="none" w="sm" len="sm"/>
                    </a:lnT>
                    <a:lnB w="9525" cap="flat" cmpd="sng">
                      <a:solidFill>
                        <a:srgbClr val="57486B"/>
                      </a:solidFill>
                      <a:prstDash val="dot"/>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42"/>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Priority Services Register</a:t>
            </a:r>
            <a:endParaRPr/>
          </a:p>
        </p:txBody>
      </p:sp>
      <p:sp>
        <p:nvSpPr>
          <p:cNvPr id="261" name="Google Shape;261;p42"/>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300"/>
              <a:t>Offers extra services free of charge if someone:</a:t>
            </a:r>
            <a:endParaRPr sz="1300"/>
          </a:p>
          <a:p>
            <a:pPr marL="457200" lvl="0" indent="-311150" algn="l" rtl="0">
              <a:spcBef>
                <a:spcPts val="1000"/>
              </a:spcBef>
              <a:spcAft>
                <a:spcPts val="0"/>
              </a:spcAft>
              <a:buSzPts val="1300"/>
              <a:buChar char="●"/>
            </a:pPr>
            <a:r>
              <a:rPr lang="en-GB" sz="1300"/>
              <a:t>Is of pensionable age</a:t>
            </a:r>
            <a:endParaRPr sz="1300"/>
          </a:p>
          <a:p>
            <a:pPr marL="457200" lvl="0" indent="-311150" algn="l" rtl="0">
              <a:spcBef>
                <a:spcPts val="0"/>
              </a:spcBef>
              <a:spcAft>
                <a:spcPts val="0"/>
              </a:spcAft>
              <a:buSzPts val="1300"/>
              <a:buChar char="●"/>
            </a:pPr>
            <a:r>
              <a:rPr lang="en-GB" sz="1300"/>
              <a:t>Is disabled or chronically sick</a:t>
            </a:r>
            <a:endParaRPr sz="1300"/>
          </a:p>
          <a:p>
            <a:pPr marL="457200" lvl="0" indent="-311150" algn="l" rtl="0">
              <a:spcBef>
                <a:spcPts val="0"/>
              </a:spcBef>
              <a:spcAft>
                <a:spcPts val="0"/>
              </a:spcAft>
              <a:buSzPts val="1300"/>
              <a:buChar char="●"/>
            </a:pPr>
            <a:r>
              <a:rPr lang="en-GB" sz="1300"/>
              <a:t>Has a long-term medical condition</a:t>
            </a:r>
            <a:endParaRPr sz="1300"/>
          </a:p>
          <a:p>
            <a:pPr marL="457200" lvl="0" indent="-311150" algn="l" rtl="0">
              <a:spcBef>
                <a:spcPts val="0"/>
              </a:spcBef>
              <a:spcAft>
                <a:spcPts val="0"/>
              </a:spcAft>
              <a:buSzPts val="1300"/>
              <a:buChar char="●"/>
            </a:pPr>
            <a:r>
              <a:rPr lang="en-GB" sz="1300"/>
              <a:t>Has a hearing or visual impairment or additional communication needs</a:t>
            </a:r>
            <a:endParaRPr sz="1300"/>
          </a:p>
          <a:p>
            <a:pPr marL="457200" lvl="0" indent="-311150" algn="l" rtl="0">
              <a:spcBef>
                <a:spcPts val="0"/>
              </a:spcBef>
              <a:spcAft>
                <a:spcPts val="0"/>
              </a:spcAft>
              <a:buSzPts val="1300"/>
              <a:buChar char="●"/>
            </a:pPr>
            <a:r>
              <a:rPr lang="en-GB" sz="1300"/>
              <a:t>Is in a vulnerable situation</a:t>
            </a:r>
            <a:endParaRPr sz="1300"/>
          </a:p>
          <a:p>
            <a:pPr marL="457200" lvl="0" indent="0" algn="l" rtl="0">
              <a:spcBef>
                <a:spcPts val="1000"/>
              </a:spcBef>
              <a:spcAft>
                <a:spcPts val="0"/>
              </a:spcAft>
              <a:buNone/>
            </a:pPr>
            <a:endParaRPr sz="1300"/>
          </a:p>
          <a:p>
            <a:pPr marL="457200" lvl="0" indent="0" algn="l" rtl="0">
              <a:spcBef>
                <a:spcPts val="1000"/>
              </a:spcBef>
              <a:spcAft>
                <a:spcPts val="0"/>
              </a:spcAft>
              <a:buNone/>
            </a:pPr>
            <a:endParaRPr sz="1300"/>
          </a:p>
          <a:p>
            <a:pPr marL="0" lvl="0" indent="0" algn="ctr" rtl="0">
              <a:spcBef>
                <a:spcPts val="1000"/>
              </a:spcBef>
              <a:spcAft>
                <a:spcPts val="0"/>
              </a:spcAft>
              <a:buNone/>
            </a:pPr>
            <a:r>
              <a:rPr lang="en-GB" sz="1700"/>
              <a:t>To be added to their Priority Services Register you contact both the network/energy supplier.</a:t>
            </a:r>
            <a:endParaRPr sz="1700"/>
          </a:p>
          <a:p>
            <a:pPr marL="0" lvl="0" indent="0" algn="ctr" rtl="0">
              <a:spcBef>
                <a:spcPts val="1000"/>
              </a:spcBef>
              <a:spcAft>
                <a:spcPts val="0"/>
              </a:spcAft>
              <a:buNone/>
            </a:pPr>
            <a:endParaRPr sz="1300"/>
          </a:p>
          <a:p>
            <a:pPr marL="0" lvl="0" indent="0" algn="ctr" rtl="0">
              <a:spcBef>
                <a:spcPts val="1000"/>
              </a:spcBef>
              <a:spcAft>
                <a:spcPts val="0"/>
              </a:spcAft>
              <a:buNone/>
            </a:pPr>
            <a:endParaRPr sz="1300"/>
          </a:p>
          <a:p>
            <a:pPr marL="0" lvl="0" indent="0" algn="ctr" rtl="0">
              <a:spcBef>
                <a:spcPts val="1000"/>
              </a:spcBef>
              <a:spcAft>
                <a:spcPts val="0"/>
              </a:spcAft>
              <a:buNone/>
            </a:pPr>
            <a:endParaRPr sz="1300"/>
          </a:p>
          <a:p>
            <a:pPr marL="0" lvl="0" indent="0" algn="ctr" rtl="0">
              <a:spcBef>
                <a:spcPts val="1000"/>
              </a:spcBef>
              <a:spcAft>
                <a:spcPts val="0"/>
              </a:spcAft>
              <a:buNone/>
            </a:pPr>
            <a:endParaRPr sz="1300"/>
          </a:p>
          <a:p>
            <a:pPr marL="0" lvl="0" indent="0" algn="l" rtl="0">
              <a:spcBef>
                <a:spcPts val="1000"/>
              </a:spcBef>
              <a:spcAft>
                <a:spcPts val="0"/>
              </a:spcAft>
              <a:buNone/>
            </a:pPr>
            <a:endParaRPr sz="1300"/>
          </a:p>
          <a:p>
            <a:pPr marL="0" lvl="0" indent="0" algn="l" rtl="0">
              <a:spcBef>
                <a:spcPts val="1000"/>
              </a:spcBef>
              <a:spcAft>
                <a:spcPts val="0"/>
              </a:spcAft>
              <a:buNone/>
            </a:pPr>
            <a:endParaRPr sz="1300"/>
          </a:p>
          <a:p>
            <a:pPr marL="0" lvl="0" indent="0" algn="l" rtl="0">
              <a:spcBef>
                <a:spcPts val="1000"/>
              </a:spcBef>
              <a:spcAft>
                <a:spcPts val="0"/>
              </a:spcAft>
              <a:buNone/>
            </a:pPr>
            <a:endParaRPr sz="1300"/>
          </a:p>
          <a:p>
            <a:pPr marL="0" lvl="0" indent="0" algn="l" rtl="0">
              <a:spcBef>
                <a:spcPts val="1000"/>
              </a:spcBef>
              <a:spcAft>
                <a:spcPts val="1000"/>
              </a:spcAft>
              <a:buNone/>
            </a:pPr>
            <a:endParaRPr sz="1300"/>
          </a:p>
        </p:txBody>
      </p:sp>
      <p:pic>
        <p:nvPicPr>
          <p:cNvPr id="262" name="Google Shape;262;p42" descr="C:\Users\ihutchinson.NEA\Documents\Grainge Photography_d9956_009.jpg"/>
          <p:cNvPicPr preferRelativeResize="0"/>
          <p:nvPr/>
        </p:nvPicPr>
        <p:blipFill rotWithShape="1">
          <a:blip r:embed="rId3">
            <a:alphaModFix/>
          </a:blip>
          <a:srcRect/>
          <a:stretch/>
        </p:blipFill>
        <p:spPr>
          <a:xfrm>
            <a:off x="6866929" y="1058222"/>
            <a:ext cx="1642225" cy="2067425"/>
          </a:xfrm>
          <a:prstGeom prst="rect">
            <a:avLst/>
          </a:prstGeom>
          <a:noFill/>
          <a:ln w="9525" cap="flat" cmpd="sng">
            <a:solidFill>
              <a:srgbClr val="000000"/>
            </a:solidFill>
            <a:prstDash val="solid"/>
            <a:miter lim="800000"/>
            <a:headEnd type="none" w="sm" len="sm"/>
            <a:tailEnd type="none" w="sm" len="sm"/>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3"/>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Priority Services Register- benefits</a:t>
            </a:r>
            <a:endParaRPr/>
          </a:p>
        </p:txBody>
      </p:sp>
      <p:sp>
        <p:nvSpPr>
          <p:cNvPr id="268" name="Google Shape;268;p43"/>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300" b="1" dirty="0"/>
              <a:t>Advance notice of planned power cuts</a:t>
            </a:r>
            <a:endParaRPr sz="1300" b="1" dirty="0"/>
          </a:p>
          <a:p>
            <a:pPr marL="457200" lvl="0" indent="-311150" algn="l" rtl="0">
              <a:spcBef>
                <a:spcPts val="0"/>
              </a:spcBef>
              <a:spcAft>
                <a:spcPts val="0"/>
              </a:spcAft>
              <a:buSzPts val="1300"/>
              <a:buChar char="●"/>
            </a:pPr>
            <a:r>
              <a:rPr lang="en-GB" sz="1300" dirty="0"/>
              <a:t>If you rely medically on your energy supply you can arrange for the network operator to give you advance notice of planned power cuts, </a:t>
            </a:r>
            <a:r>
              <a:rPr lang="en-GB" sz="1300" dirty="0" err="1"/>
              <a:t>e.g</a:t>
            </a:r>
            <a:r>
              <a:rPr lang="en-GB" sz="1300" dirty="0"/>
              <a:t> due to engineering work.</a:t>
            </a:r>
            <a:endParaRPr sz="1300" dirty="0"/>
          </a:p>
          <a:p>
            <a:pPr marL="0" lvl="0" indent="0" algn="l" rtl="0">
              <a:spcBef>
                <a:spcPts val="0"/>
              </a:spcBef>
              <a:spcAft>
                <a:spcPts val="0"/>
              </a:spcAft>
              <a:buNone/>
            </a:pPr>
            <a:endParaRPr sz="600" dirty="0"/>
          </a:p>
          <a:p>
            <a:pPr marL="0" lvl="0" indent="0" algn="l" rtl="0">
              <a:spcBef>
                <a:spcPts val="0"/>
              </a:spcBef>
              <a:spcAft>
                <a:spcPts val="0"/>
              </a:spcAft>
              <a:buNone/>
            </a:pPr>
            <a:r>
              <a:rPr lang="en-GB" sz="1300" b="1" dirty="0"/>
              <a:t>Priority support in an emergency</a:t>
            </a:r>
            <a:endParaRPr sz="1300" b="1" dirty="0"/>
          </a:p>
          <a:p>
            <a:pPr marL="457200" lvl="0" indent="-311150" algn="l" rtl="0">
              <a:spcBef>
                <a:spcPts val="0"/>
              </a:spcBef>
              <a:spcAft>
                <a:spcPts val="0"/>
              </a:spcAft>
              <a:buSzPts val="1300"/>
              <a:buChar char="●"/>
            </a:pPr>
            <a:r>
              <a:rPr lang="en-GB" sz="1300" dirty="0"/>
              <a:t>The network operator can provide alternative heating and cooking facilities in the event of a supply interruption.</a:t>
            </a:r>
            <a:endParaRPr sz="1300" dirty="0"/>
          </a:p>
          <a:p>
            <a:pPr marL="457200" lvl="0" indent="-311150" algn="l" rtl="0">
              <a:spcBef>
                <a:spcPts val="0"/>
              </a:spcBef>
              <a:spcAft>
                <a:spcPts val="0"/>
              </a:spcAft>
              <a:buSzPts val="1300"/>
              <a:buChar char="●"/>
            </a:pPr>
            <a:r>
              <a:rPr lang="en-GB" sz="1300" dirty="0"/>
              <a:t>The British Red Cross may be able to provide hot food, blankets and emergency batteries to vulnerable customers without power</a:t>
            </a:r>
            <a:endParaRPr sz="1300" dirty="0"/>
          </a:p>
          <a:p>
            <a:pPr marL="0" lvl="0" indent="0" algn="l" rtl="0">
              <a:spcBef>
                <a:spcPts val="0"/>
              </a:spcBef>
              <a:spcAft>
                <a:spcPts val="0"/>
              </a:spcAft>
              <a:buNone/>
            </a:pPr>
            <a:endParaRPr sz="600" dirty="0"/>
          </a:p>
          <a:p>
            <a:pPr marL="0" lvl="0" indent="0" algn="l" rtl="0">
              <a:spcBef>
                <a:spcPts val="0"/>
              </a:spcBef>
              <a:spcAft>
                <a:spcPts val="0"/>
              </a:spcAft>
              <a:buNone/>
            </a:pPr>
            <a:r>
              <a:rPr lang="en-GB" sz="1300" b="1" dirty="0"/>
              <a:t>Identification scheme</a:t>
            </a:r>
            <a:endParaRPr sz="1300" b="1" dirty="0"/>
          </a:p>
          <a:p>
            <a:pPr marL="457200" lvl="0" indent="-311150" algn="l" rtl="0">
              <a:spcBef>
                <a:spcPts val="0"/>
              </a:spcBef>
              <a:spcAft>
                <a:spcPts val="0"/>
              </a:spcAft>
              <a:buSzPts val="1300"/>
              <a:buChar char="●"/>
            </a:pPr>
            <a:r>
              <a:rPr lang="en-GB" sz="1300" dirty="0"/>
              <a:t>Reassurance that callers, for example meter readers, are genuine</a:t>
            </a:r>
            <a:endParaRPr sz="1300" dirty="0"/>
          </a:p>
          <a:p>
            <a:pPr marL="457200" lvl="0" indent="-311150" algn="l" rtl="0">
              <a:spcBef>
                <a:spcPts val="0"/>
              </a:spcBef>
              <a:spcAft>
                <a:spcPts val="0"/>
              </a:spcAft>
              <a:buSzPts val="1300"/>
              <a:buChar char="●"/>
            </a:pPr>
            <a:r>
              <a:rPr lang="en-GB" sz="1300" dirty="0"/>
              <a:t>Suppliers have to provide additional support to help identify someone acting on their behalf  </a:t>
            </a:r>
            <a:endParaRPr sz="1300" dirty="0"/>
          </a:p>
          <a:p>
            <a:pPr marL="457200" lvl="0" indent="-311150" algn="l" rtl="0">
              <a:spcBef>
                <a:spcPts val="0"/>
              </a:spcBef>
              <a:spcAft>
                <a:spcPts val="0"/>
              </a:spcAft>
              <a:buSzPts val="1300"/>
              <a:buChar char="●"/>
            </a:pPr>
            <a:r>
              <a:rPr lang="en-GB" sz="1300" dirty="0"/>
              <a:t>May include arranging a password or showing an agreed picture card upon visit</a:t>
            </a:r>
            <a:endParaRPr sz="1300" dirty="0"/>
          </a:p>
          <a:p>
            <a:pPr marL="0" lvl="0" indent="0" algn="l" rtl="0">
              <a:spcBef>
                <a:spcPts val="0"/>
              </a:spcBef>
              <a:spcAft>
                <a:spcPts val="0"/>
              </a:spcAft>
              <a:buNone/>
            </a:pPr>
            <a:endParaRPr sz="600" dirty="0"/>
          </a:p>
          <a:p>
            <a:pPr marL="0" lvl="0" indent="0" algn="l" rtl="0">
              <a:spcBef>
                <a:spcPts val="0"/>
              </a:spcBef>
              <a:spcAft>
                <a:spcPts val="0"/>
              </a:spcAft>
              <a:buNone/>
            </a:pPr>
            <a:r>
              <a:rPr lang="en-GB" sz="1300" b="1" dirty="0"/>
              <a:t>Password protection</a:t>
            </a:r>
            <a:endParaRPr sz="1300" b="1" dirty="0"/>
          </a:p>
          <a:p>
            <a:pPr marL="457200" lvl="0" indent="-311150" algn="l" rtl="0">
              <a:spcBef>
                <a:spcPts val="0"/>
              </a:spcBef>
              <a:spcAft>
                <a:spcPts val="0"/>
              </a:spcAft>
              <a:buSzPts val="1300"/>
              <a:buChar char="●"/>
            </a:pPr>
            <a:r>
              <a:rPr lang="en-GB" sz="1300" dirty="0"/>
              <a:t>Network operators must offer to agree a password with you (or your representative) that can be used by any representative of the company to enable you to identify them  </a:t>
            </a:r>
            <a:endParaRPr sz="1300" dirty="0"/>
          </a:p>
          <a:p>
            <a:pPr marL="0" lvl="0" indent="0" algn="l" rtl="0">
              <a:spcBef>
                <a:spcPts val="0"/>
              </a:spcBef>
              <a:spcAft>
                <a:spcPts val="0"/>
              </a:spcAft>
              <a:buNone/>
            </a:pPr>
            <a:endParaRPr sz="1300" dirty="0"/>
          </a:p>
          <a:p>
            <a:pPr marL="0" lvl="0" indent="0" algn="l" rtl="0">
              <a:spcBef>
                <a:spcPts val="1000"/>
              </a:spcBef>
              <a:spcAft>
                <a:spcPts val="0"/>
              </a:spcAft>
              <a:buNone/>
            </a:pPr>
            <a:endParaRPr sz="1300" dirty="0"/>
          </a:p>
          <a:p>
            <a:pPr marL="0" lvl="0" indent="0" algn="l" rtl="0">
              <a:spcBef>
                <a:spcPts val="1000"/>
              </a:spcBef>
              <a:spcAft>
                <a:spcPts val="0"/>
              </a:spcAft>
              <a:buNone/>
            </a:pPr>
            <a:endParaRPr sz="1300" dirty="0"/>
          </a:p>
          <a:p>
            <a:pPr marL="0" lvl="0" indent="0" algn="l" rtl="0">
              <a:spcBef>
                <a:spcPts val="1000"/>
              </a:spcBef>
              <a:spcAft>
                <a:spcPts val="0"/>
              </a:spcAft>
              <a:buNone/>
            </a:pPr>
            <a:endParaRPr sz="1300" dirty="0"/>
          </a:p>
          <a:p>
            <a:pPr marL="0" lvl="0" indent="0" algn="l" rtl="0">
              <a:spcBef>
                <a:spcPts val="1000"/>
              </a:spcBef>
              <a:spcAft>
                <a:spcPts val="0"/>
              </a:spcAft>
              <a:buNone/>
            </a:pPr>
            <a:endParaRPr sz="1300" dirty="0"/>
          </a:p>
          <a:p>
            <a:pPr marL="0" lvl="0" indent="0" algn="l" rtl="0">
              <a:spcBef>
                <a:spcPts val="1000"/>
              </a:spcBef>
              <a:spcAft>
                <a:spcPts val="0"/>
              </a:spcAft>
              <a:buNone/>
            </a:pPr>
            <a:endParaRPr sz="1300" dirty="0"/>
          </a:p>
          <a:p>
            <a:pPr marL="0" lvl="0" indent="0" algn="l" rtl="0">
              <a:spcBef>
                <a:spcPts val="1000"/>
              </a:spcBef>
              <a:spcAft>
                <a:spcPts val="0"/>
              </a:spcAft>
              <a:buNone/>
            </a:pPr>
            <a:endParaRPr sz="1300" dirty="0"/>
          </a:p>
          <a:p>
            <a:pPr marL="0" lvl="0" indent="0" algn="l" rtl="0">
              <a:spcBef>
                <a:spcPts val="1000"/>
              </a:spcBef>
              <a:spcAft>
                <a:spcPts val="0"/>
              </a:spcAft>
              <a:buNone/>
            </a:pPr>
            <a:endParaRPr sz="1300" dirty="0"/>
          </a:p>
          <a:p>
            <a:pPr marL="0" lvl="0" indent="0" algn="l" rtl="0">
              <a:spcBef>
                <a:spcPts val="1000"/>
              </a:spcBef>
              <a:spcAft>
                <a:spcPts val="0"/>
              </a:spcAft>
              <a:buNone/>
            </a:pPr>
            <a:endParaRPr sz="1300" dirty="0"/>
          </a:p>
          <a:p>
            <a:pPr marL="0" lvl="0" indent="0" algn="l" rtl="0">
              <a:spcBef>
                <a:spcPts val="1000"/>
              </a:spcBef>
              <a:spcAft>
                <a:spcPts val="0"/>
              </a:spcAft>
              <a:buNone/>
            </a:pPr>
            <a:endParaRPr sz="1300" dirty="0"/>
          </a:p>
          <a:p>
            <a:pPr marL="0" lvl="0" indent="0" algn="l" rtl="0">
              <a:spcBef>
                <a:spcPts val="1000"/>
              </a:spcBef>
              <a:spcAft>
                <a:spcPts val="0"/>
              </a:spcAft>
              <a:buNone/>
            </a:pPr>
            <a:endParaRPr sz="1300" dirty="0"/>
          </a:p>
          <a:p>
            <a:pPr marL="0" lvl="0" indent="0" algn="l" rtl="0">
              <a:spcBef>
                <a:spcPts val="1000"/>
              </a:spcBef>
              <a:spcAft>
                <a:spcPts val="0"/>
              </a:spcAft>
              <a:buNone/>
            </a:pPr>
            <a:endParaRPr sz="1300" dirty="0"/>
          </a:p>
          <a:p>
            <a:pPr marL="0" lvl="0" indent="0" algn="l" rtl="0">
              <a:spcBef>
                <a:spcPts val="1000"/>
              </a:spcBef>
              <a:spcAft>
                <a:spcPts val="1000"/>
              </a:spcAft>
              <a:buNone/>
            </a:pPr>
            <a:endParaRPr sz="13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44"/>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Priority Services Register- benefits</a:t>
            </a:r>
            <a:endParaRPr/>
          </a:p>
        </p:txBody>
      </p:sp>
      <p:sp>
        <p:nvSpPr>
          <p:cNvPr id="274" name="Google Shape;274;p44"/>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GB" sz="1300" b="1"/>
              <a:t>Nominee scheme</a:t>
            </a:r>
            <a:endParaRPr sz="1300" b="1"/>
          </a:p>
          <a:p>
            <a:pPr marL="457200" lvl="0" indent="-311150" algn="l" rtl="0">
              <a:lnSpc>
                <a:spcPct val="100000"/>
              </a:lnSpc>
              <a:spcBef>
                <a:spcPts val="0"/>
              </a:spcBef>
              <a:spcAft>
                <a:spcPts val="0"/>
              </a:spcAft>
              <a:buSzPts val="1300"/>
              <a:buChar char="●"/>
            </a:pPr>
            <a:r>
              <a:rPr lang="en-GB" sz="1300"/>
              <a:t>Customers can ask their supplier to send communications (such as account statements or bills) to someone you have nominated, e.g. family member, carer or someone you trust.</a:t>
            </a:r>
            <a:endParaRPr sz="1300"/>
          </a:p>
          <a:p>
            <a:pPr marL="0" lvl="0" indent="0" algn="l" rtl="0">
              <a:lnSpc>
                <a:spcPct val="100000"/>
              </a:lnSpc>
              <a:spcBef>
                <a:spcPts val="0"/>
              </a:spcBef>
              <a:spcAft>
                <a:spcPts val="0"/>
              </a:spcAft>
              <a:buNone/>
            </a:pPr>
            <a:endParaRPr sz="600"/>
          </a:p>
          <a:p>
            <a:pPr marL="0" lvl="0" indent="0" algn="l" rtl="0">
              <a:lnSpc>
                <a:spcPct val="100000"/>
              </a:lnSpc>
              <a:spcBef>
                <a:spcPts val="0"/>
              </a:spcBef>
              <a:spcAft>
                <a:spcPts val="0"/>
              </a:spcAft>
              <a:buNone/>
            </a:pPr>
            <a:r>
              <a:rPr lang="en-GB" sz="1300" b="1"/>
              <a:t>Arrangements to ensure safe and practical use of your prepayment meter</a:t>
            </a:r>
            <a:endParaRPr sz="1300" b="1"/>
          </a:p>
          <a:p>
            <a:pPr marL="457200" lvl="0" indent="-311150" algn="l" rtl="0">
              <a:lnSpc>
                <a:spcPct val="100000"/>
              </a:lnSpc>
              <a:spcBef>
                <a:spcPts val="0"/>
              </a:spcBef>
              <a:spcAft>
                <a:spcPts val="0"/>
              </a:spcAft>
              <a:buSzPts val="1300"/>
              <a:buChar char="●"/>
            </a:pPr>
            <a:r>
              <a:rPr lang="en-GB" sz="1300"/>
              <a:t>For example moving a prepayment meter if you are unable to access it safely to top it up</a:t>
            </a:r>
            <a:endParaRPr sz="1300"/>
          </a:p>
          <a:p>
            <a:pPr marL="0" lvl="0" indent="0" algn="l" rtl="0">
              <a:lnSpc>
                <a:spcPct val="100000"/>
              </a:lnSpc>
              <a:spcBef>
                <a:spcPts val="0"/>
              </a:spcBef>
              <a:spcAft>
                <a:spcPts val="0"/>
              </a:spcAft>
              <a:buNone/>
            </a:pPr>
            <a:endParaRPr sz="600"/>
          </a:p>
          <a:p>
            <a:pPr marL="0" lvl="0" indent="0" algn="l" rtl="0">
              <a:lnSpc>
                <a:spcPct val="100000"/>
              </a:lnSpc>
              <a:spcBef>
                <a:spcPts val="0"/>
              </a:spcBef>
              <a:spcAft>
                <a:spcPts val="0"/>
              </a:spcAft>
              <a:buNone/>
            </a:pPr>
            <a:r>
              <a:rPr lang="en-GB" sz="1300" b="1"/>
              <a:t>Meter reading services at appropriate intervals.</a:t>
            </a:r>
            <a:endParaRPr sz="1300" b="1"/>
          </a:p>
          <a:p>
            <a:pPr marL="457200" lvl="0" indent="-311150" algn="l" rtl="0">
              <a:lnSpc>
                <a:spcPct val="100000"/>
              </a:lnSpc>
              <a:spcBef>
                <a:spcPts val="0"/>
              </a:spcBef>
              <a:spcAft>
                <a:spcPts val="0"/>
              </a:spcAft>
              <a:buSzPts val="1300"/>
              <a:buChar char="●"/>
            </a:pPr>
            <a:r>
              <a:rPr lang="en-GB" sz="1300"/>
              <a:t>If nobody living at your property is able to read the meter and there isn’t anyone else you can nominate to read the meter on your behalf, your supplier may be able to read it for you.</a:t>
            </a:r>
            <a:endParaRPr sz="1300"/>
          </a:p>
          <a:p>
            <a:pPr marL="0" lvl="0" indent="0" algn="l" rtl="0">
              <a:lnSpc>
                <a:spcPct val="100000"/>
              </a:lnSpc>
              <a:spcBef>
                <a:spcPts val="0"/>
              </a:spcBef>
              <a:spcAft>
                <a:spcPts val="0"/>
              </a:spcAft>
              <a:buNone/>
            </a:pPr>
            <a:endParaRPr sz="600"/>
          </a:p>
          <a:p>
            <a:pPr marL="0" lvl="0" indent="0" algn="l" rtl="0">
              <a:lnSpc>
                <a:spcPct val="100000"/>
              </a:lnSpc>
              <a:spcBef>
                <a:spcPts val="0"/>
              </a:spcBef>
              <a:spcAft>
                <a:spcPts val="0"/>
              </a:spcAft>
              <a:buNone/>
            </a:pPr>
            <a:r>
              <a:rPr lang="en-GB" sz="1300" b="1"/>
              <a:t>Accessible information</a:t>
            </a:r>
            <a:endParaRPr sz="1300" b="1"/>
          </a:p>
          <a:p>
            <a:pPr marL="457200" lvl="0" indent="-311150" algn="l" rtl="0">
              <a:lnSpc>
                <a:spcPct val="100000"/>
              </a:lnSpc>
              <a:spcBef>
                <a:spcPts val="0"/>
              </a:spcBef>
              <a:spcAft>
                <a:spcPts val="0"/>
              </a:spcAft>
              <a:buSzPts val="1300"/>
              <a:buChar char="●"/>
            </a:pPr>
            <a:r>
              <a:rPr lang="en-GB" sz="1300"/>
              <a:t>Account and bill information in an accessible format, e.g. larger print or braille</a:t>
            </a:r>
            <a:endParaRPr sz="1300"/>
          </a:p>
          <a:p>
            <a:pPr marL="0" lvl="0" indent="0" algn="l" rtl="0">
              <a:lnSpc>
                <a:spcPct val="100000"/>
              </a:lnSpc>
              <a:spcBef>
                <a:spcPts val="0"/>
              </a:spcBef>
              <a:spcAft>
                <a:spcPts val="0"/>
              </a:spcAft>
              <a:buNone/>
            </a:pPr>
            <a:endParaRPr sz="600"/>
          </a:p>
          <a:p>
            <a:pPr marL="0" lvl="0" indent="0" algn="l" rtl="0">
              <a:lnSpc>
                <a:spcPct val="100000"/>
              </a:lnSpc>
              <a:spcBef>
                <a:spcPts val="0"/>
              </a:spcBef>
              <a:spcAft>
                <a:spcPts val="0"/>
              </a:spcAft>
              <a:buNone/>
            </a:pPr>
            <a:r>
              <a:rPr lang="en-GB" sz="1300" b="1"/>
              <a:t>Free gas safety checks, e.g. for a gas boiler, for eligible homeowners every 12 months</a:t>
            </a:r>
            <a:endParaRPr sz="1300" b="1"/>
          </a:p>
          <a:p>
            <a:pPr marL="457200" lvl="0" indent="-311150" algn="l" rtl="0">
              <a:lnSpc>
                <a:spcPct val="100000"/>
              </a:lnSpc>
              <a:spcBef>
                <a:spcPts val="0"/>
              </a:spcBef>
              <a:spcAft>
                <a:spcPts val="0"/>
              </a:spcAft>
              <a:buSzPts val="1300"/>
              <a:buChar char="●"/>
            </a:pPr>
            <a:r>
              <a:rPr lang="en-GB" sz="1300"/>
              <a:t>Eligibility criteria:</a:t>
            </a:r>
            <a:endParaRPr sz="1300"/>
          </a:p>
          <a:p>
            <a:pPr marL="914400" lvl="1" indent="-311150" algn="l" rtl="0">
              <a:lnSpc>
                <a:spcPct val="100000"/>
              </a:lnSpc>
              <a:spcBef>
                <a:spcPts val="0"/>
              </a:spcBef>
              <a:spcAft>
                <a:spcPts val="0"/>
              </a:spcAft>
              <a:buSzPts val="1300"/>
              <a:buChar char="○"/>
            </a:pPr>
            <a:r>
              <a:rPr lang="en-GB" sz="1300"/>
              <a:t>means-tested benefit and live with a child under five</a:t>
            </a:r>
            <a:endParaRPr sz="1300"/>
          </a:p>
          <a:p>
            <a:pPr marL="914400" lvl="1" indent="-311150" algn="l" rtl="0">
              <a:lnSpc>
                <a:spcPct val="100000"/>
              </a:lnSpc>
              <a:spcBef>
                <a:spcPts val="0"/>
              </a:spcBef>
              <a:spcAft>
                <a:spcPts val="0"/>
              </a:spcAft>
              <a:buSzPts val="1300"/>
              <a:buChar char="○"/>
            </a:pPr>
            <a:r>
              <a:rPr lang="en-GB" sz="1300"/>
              <a:t>live alone and are of pensionable age, disabled or chronically sick and live alone</a:t>
            </a:r>
            <a:endParaRPr sz="1300"/>
          </a:p>
          <a:p>
            <a:pPr marL="914400" lvl="1" indent="-311150" algn="l" rtl="0">
              <a:lnSpc>
                <a:spcPct val="100000"/>
              </a:lnSpc>
              <a:spcBef>
                <a:spcPts val="0"/>
              </a:spcBef>
              <a:spcAft>
                <a:spcPts val="0"/>
              </a:spcAft>
              <a:buSzPts val="1300"/>
              <a:buChar char="○"/>
            </a:pPr>
            <a:r>
              <a:rPr lang="en-GB" sz="1300"/>
              <a:t>live with others who are of pensionable age, disabled, chronically sick or under 18 and you are also of pensionable age, disabled or chronically sick.</a:t>
            </a:r>
            <a:endParaRPr sz="1300"/>
          </a:p>
          <a:p>
            <a:pPr marL="0" lvl="0" indent="0" algn="l" rtl="0">
              <a:lnSpc>
                <a:spcPct val="100000"/>
              </a:lnSpc>
              <a:spcBef>
                <a:spcPts val="0"/>
              </a:spcBef>
              <a:spcAft>
                <a:spcPts val="0"/>
              </a:spcAft>
              <a:buNone/>
            </a:pPr>
            <a:endParaRPr sz="1300" b="1"/>
          </a:p>
          <a:p>
            <a:pPr marL="0" lvl="0" indent="0" algn="l" rtl="0">
              <a:lnSpc>
                <a:spcPct val="100000"/>
              </a:lnSpc>
              <a:spcBef>
                <a:spcPts val="0"/>
              </a:spcBef>
              <a:spcAft>
                <a:spcPts val="0"/>
              </a:spcAft>
              <a:buNone/>
            </a:pPr>
            <a:endParaRPr sz="1300" b="1"/>
          </a:p>
          <a:p>
            <a:pPr marL="0" lvl="0" indent="0" algn="l" rtl="0">
              <a:lnSpc>
                <a:spcPct val="100000"/>
              </a:lnSpc>
              <a:spcBef>
                <a:spcPts val="0"/>
              </a:spcBef>
              <a:spcAft>
                <a:spcPts val="0"/>
              </a:spcAft>
              <a:buNone/>
            </a:pPr>
            <a:endParaRPr sz="1300" b="1"/>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45"/>
          <p:cNvSpPr txBox="1">
            <a:spLocks noGrp="1"/>
          </p:cNvSpPr>
          <p:nvPr>
            <p:ph type="title"/>
          </p:nvPr>
        </p:nvSpPr>
        <p:spPr>
          <a:xfrm>
            <a:off x="603250" y="445025"/>
            <a:ext cx="2596500" cy="111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000"/>
              <a:t>DNOs </a:t>
            </a:r>
            <a:endParaRPr sz="3000"/>
          </a:p>
          <a:p>
            <a:pPr marL="0" lvl="0" indent="0" algn="l" rtl="0">
              <a:spcBef>
                <a:spcPts val="0"/>
              </a:spcBef>
              <a:spcAft>
                <a:spcPts val="0"/>
              </a:spcAft>
              <a:buNone/>
            </a:pPr>
            <a:r>
              <a:rPr lang="en-GB" sz="2200" b="0"/>
              <a:t>(District Network Operators)</a:t>
            </a:r>
            <a:endParaRPr sz="2200" b="0"/>
          </a:p>
          <a:p>
            <a:pPr marL="0" lvl="0" indent="0" algn="l" rtl="0">
              <a:spcBef>
                <a:spcPts val="0"/>
              </a:spcBef>
              <a:spcAft>
                <a:spcPts val="0"/>
              </a:spcAft>
              <a:buNone/>
            </a:pPr>
            <a:endParaRPr sz="3000"/>
          </a:p>
          <a:p>
            <a:pPr marL="0" lvl="0" indent="0" algn="l" rtl="0">
              <a:spcBef>
                <a:spcPts val="0"/>
              </a:spcBef>
              <a:spcAft>
                <a:spcPts val="0"/>
              </a:spcAft>
              <a:buNone/>
            </a:pPr>
            <a:endParaRPr sz="3000"/>
          </a:p>
          <a:p>
            <a:pPr marL="0" lvl="0" indent="0" algn="l" rtl="0">
              <a:spcBef>
                <a:spcPts val="0"/>
              </a:spcBef>
              <a:spcAft>
                <a:spcPts val="0"/>
              </a:spcAft>
              <a:buNone/>
            </a:pPr>
            <a:endParaRPr sz="3000"/>
          </a:p>
        </p:txBody>
      </p:sp>
      <p:sp>
        <p:nvSpPr>
          <p:cNvPr id="280" name="Google Shape;280;p45"/>
          <p:cNvSpPr txBox="1">
            <a:spLocks noGrp="1"/>
          </p:cNvSpPr>
          <p:nvPr>
            <p:ph type="body" idx="1"/>
          </p:nvPr>
        </p:nvSpPr>
        <p:spPr>
          <a:xfrm>
            <a:off x="603425" y="1784300"/>
            <a:ext cx="2596500" cy="2932200"/>
          </a:xfrm>
          <a:prstGeom prst="rect">
            <a:avLst/>
          </a:prstGeom>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r>
              <a:rPr lang="en-GB" sz="1400">
                <a:solidFill>
                  <a:srgbClr val="44546A"/>
                </a:solidFill>
                <a:latin typeface="Calibri"/>
                <a:ea typeface="Calibri"/>
                <a:cs typeface="Calibri"/>
                <a:sym typeface="Calibri"/>
              </a:rPr>
              <a:t>These are the companies who manage the electricity cables beneath the streets.</a:t>
            </a: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b="1">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b="1">
              <a:solidFill>
                <a:srgbClr val="44546A"/>
              </a:solidFill>
              <a:latin typeface="Calibri"/>
              <a:ea typeface="Calibri"/>
              <a:cs typeface="Calibri"/>
              <a:sym typeface="Calibri"/>
            </a:endParaRPr>
          </a:p>
        </p:txBody>
      </p:sp>
      <p:pic>
        <p:nvPicPr>
          <p:cNvPr id="281" name="Google Shape;281;p45"/>
          <p:cNvPicPr preferRelativeResize="0"/>
          <p:nvPr/>
        </p:nvPicPr>
        <p:blipFill rotWithShape="1">
          <a:blip r:embed="rId3">
            <a:alphaModFix/>
          </a:blip>
          <a:srcRect/>
          <a:stretch/>
        </p:blipFill>
        <p:spPr>
          <a:xfrm>
            <a:off x="3629700" y="723207"/>
            <a:ext cx="5514300" cy="3697094"/>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46"/>
          <p:cNvSpPr txBox="1">
            <a:spLocks noGrp="1"/>
          </p:cNvSpPr>
          <p:nvPr>
            <p:ph type="title"/>
          </p:nvPr>
        </p:nvSpPr>
        <p:spPr>
          <a:xfrm>
            <a:off x="603250" y="445025"/>
            <a:ext cx="2596500" cy="111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000"/>
              <a:t>Gas networks</a:t>
            </a:r>
            <a:endParaRPr sz="2200" b="0"/>
          </a:p>
          <a:p>
            <a:pPr marL="0" lvl="0" indent="0" algn="l" rtl="0">
              <a:spcBef>
                <a:spcPts val="0"/>
              </a:spcBef>
              <a:spcAft>
                <a:spcPts val="0"/>
              </a:spcAft>
              <a:buNone/>
            </a:pPr>
            <a:endParaRPr sz="3000"/>
          </a:p>
          <a:p>
            <a:pPr marL="0" lvl="0" indent="0" algn="l" rtl="0">
              <a:spcBef>
                <a:spcPts val="0"/>
              </a:spcBef>
              <a:spcAft>
                <a:spcPts val="0"/>
              </a:spcAft>
              <a:buNone/>
            </a:pPr>
            <a:endParaRPr sz="3000"/>
          </a:p>
          <a:p>
            <a:pPr marL="0" lvl="0" indent="0" algn="l" rtl="0">
              <a:spcBef>
                <a:spcPts val="0"/>
              </a:spcBef>
              <a:spcAft>
                <a:spcPts val="0"/>
              </a:spcAft>
              <a:buNone/>
            </a:pPr>
            <a:endParaRPr sz="3000"/>
          </a:p>
        </p:txBody>
      </p:sp>
      <p:sp>
        <p:nvSpPr>
          <p:cNvPr id="287" name="Google Shape;287;p46"/>
          <p:cNvSpPr txBox="1">
            <a:spLocks noGrp="1"/>
          </p:cNvSpPr>
          <p:nvPr>
            <p:ph type="body" idx="1"/>
          </p:nvPr>
        </p:nvSpPr>
        <p:spPr>
          <a:xfrm>
            <a:off x="603425" y="1784300"/>
            <a:ext cx="2596500" cy="2932200"/>
          </a:xfrm>
          <a:prstGeom prst="rect">
            <a:avLst/>
          </a:prstGeom>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r>
              <a:rPr lang="en-GB" sz="1400">
                <a:solidFill>
                  <a:srgbClr val="44546A"/>
                </a:solidFill>
                <a:latin typeface="Calibri"/>
                <a:ea typeface="Calibri"/>
                <a:cs typeface="Calibri"/>
                <a:sym typeface="Calibri"/>
              </a:rPr>
              <a:t>These are the companies who manage the gas pipes beneath the streets.</a:t>
            </a: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b="1">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b="1">
              <a:solidFill>
                <a:srgbClr val="44546A"/>
              </a:solidFill>
              <a:latin typeface="Calibri"/>
              <a:ea typeface="Calibri"/>
              <a:cs typeface="Calibri"/>
              <a:sym typeface="Calibri"/>
            </a:endParaRPr>
          </a:p>
        </p:txBody>
      </p:sp>
      <p:pic>
        <p:nvPicPr>
          <p:cNvPr id="288" name="Google Shape;288;p46"/>
          <p:cNvPicPr preferRelativeResize="0"/>
          <p:nvPr/>
        </p:nvPicPr>
        <p:blipFill rotWithShape="1">
          <a:blip r:embed="rId3">
            <a:alphaModFix/>
          </a:blip>
          <a:srcRect/>
          <a:stretch/>
        </p:blipFill>
        <p:spPr>
          <a:xfrm>
            <a:off x="3681450" y="640825"/>
            <a:ext cx="5462551" cy="386185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47"/>
          <p:cNvSpPr txBox="1">
            <a:spLocks noGrp="1"/>
          </p:cNvSpPr>
          <p:nvPr>
            <p:ph type="title"/>
          </p:nvPr>
        </p:nvSpPr>
        <p:spPr>
          <a:xfrm>
            <a:off x="603250" y="445025"/>
            <a:ext cx="2596500" cy="111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000"/>
              <a:t>Water companies</a:t>
            </a:r>
            <a:endParaRPr sz="2200" b="0"/>
          </a:p>
          <a:p>
            <a:pPr marL="0" lvl="0" indent="0" algn="l" rtl="0">
              <a:spcBef>
                <a:spcPts val="0"/>
              </a:spcBef>
              <a:spcAft>
                <a:spcPts val="0"/>
              </a:spcAft>
              <a:buNone/>
            </a:pPr>
            <a:endParaRPr sz="3000"/>
          </a:p>
          <a:p>
            <a:pPr marL="0" lvl="0" indent="0" algn="l" rtl="0">
              <a:spcBef>
                <a:spcPts val="0"/>
              </a:spcBef>
              <a:spcAft>
                <a:spcPts val="0"/>
              </a:spcAft>
              <a:buNone/>
            </a:pPr>
            <a:endParaRPr sz="3000"/>
          </a:p>
          <a:p>
            <a:pPr marL="0" lvl="0" indent="0" algn="l" rtl="0">
              <a:spcBef>
                <a:spcPts val="0"/>
              </a:spcBef>
              <a:spcAft>
                <a:spcPts val="0"/>
              </a:spcAft>
              <a:buNone/>
            </a:pPr>
            <a:endParaRPr sz="3000"/>
          </a:p>
        </p:txBody>
      </p:sp>
      <p:sp>
        <p:nvSpPr>
          <p:cNvPr id="294" name="Google Shape;294;p47"/>
          <p:cNvSpPr txBox="1">
            <a:spLocks noGrp="1"/>
          </p:cNvSpPr>
          <p:nvPr>
            <p:ph type="body" idx="1"/>
          </p:nvPr>
        </p:nvSpPr>
        <p:spPr>
          <a:xfrm>
            <a:off x="603425" y="1784300"/>
            <a:ext cx="2596500" cy="2932200"/>
          </a:xfrm>
          <a:prstGeom prst="rect">
            <a:avLst/>
          </a:prstGeom>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r>
              <a:rPr lang="en-GB" sz="1400">
                <a:solidFill>
                  <a:srgbClr val="44546A"/>
                </a:solidFill>
                <a:latin typeface="Calibri"/>
                <a:ea typeface="Calibri"/>
                <a:cs typeface="Calibri"/>
                <a:sym typeface="Calibri"/>
              </a:rPr>
              <a:t>Water companies also hold a priority services register for vulnerable clients and provide further support if needed with water related problems for example providing bottled water if supply is interrupted.</a:t>
            </a: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b="1">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b="1">
              <a:solidFill>
                <a:srgbClr val="44546A"/>
              </a:solidFill>
              <a:latin typeface="Calibri"/>
              <a:ea typeface="Calibri"/>
              <a:cs typeface="Calibri"/>
              <a:sym typeface="Calibri"/>
            </a:endParaRPr>
          </a:p>
        </p:txBody>
      </p:sp>
      <p:pic>
        <p:nvPicPr>
          <p:cNvPr id="295" name="Google Shape;295;p47"/>
          <p:cNvPicPr preferRelativeResize="0"/>
          <p:nvPr/>
        </p:nvPicPr>
        <p:blipFill rotWithShape="1">
          <a:blip r:embed="rId3">
            <a:alphaModFix/>
          </a:blip>
          <a:srcRect/>
          <a:stretch/>
        </p:blipFill>
        <p:spPr>
          <a:xfrm>
            <a:off x="3681450" y="249762"/>
            <a:ext cx="5462550" cy="464396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48"/>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600"/>
              <a:t>Other schemes</a:t>
            </a:r>
            <a:endParaRPr sz="3600"/>
          </a:p>
        </p:txBody>
      </p:sp>
      <p:sp>
        <p:nvSpPr>
          <p:cNvPr id="301" name="Google Shape;301;p48"/>
          <p:cNvSpPr txBox="1">
            <a:spLocks noGrp="1"/>
          </p:cNvSpPr>
          <p:nvPr>
            <p:ph type="body" idx="1"/>
          </p:nvPr>
        </p:nvSpPr>
        <p:spPr>
          <a:xfrm>
            <a:off x="603250" y="1457325"/>
            <a:ext cx="7905900" cy="3205800"/>
          </a:xfrm>
          <a:prstGeom prst="rect">
            <a:avLst/>
          </a:prstGeom>
        </p:spPr>
        <p:txBody>
          <a:bodyPr spcFirstLastPara="1" wrap="square" lIns="91425" tIns="91425" rIns="91425" bIns="91425" anchor="t" anchorCtr="0">
            <a:noAutofit/>
          </a:bodyPr>
          <a:lstStyle/>
          <a:p>
            <a:pPr marL="0" lvl="0" indent="0" algn="ctr" rtl="0">
              <a:spcBef>
                <a:spcPts val="0"/>
              </a:spcBef>
              <a:spcAft>
                <a:spcPts val="1000"/>
              </a:spcAft>
              <a:buNone/>
            </a:pPr>
            <a:r>
              <a:rPr lang="en-GB" sz="2000" b="1" i="1">
                <a:latin typeface="Arial"/>
                <a:ea typeface="Arial"/>
                <a:cs typeface="Arial"/>
                <a:sym typeface="Arial"/>
              </a:rPr>
              <a:t>There are further schemes available to help clients</a:t>
            </a:r>
            <a:endParaRPr sz="3000">
              <a:latin typeface="Arial"/>
              <a:ea typeface="Arial"/>
              <a:cs typeface="Arial"/>
              <a:sym typeface="Arial"/>
            </a:endParaRPr>
          </a:p>
        </p:txBody>
      </p:sp>
      <p:pic>
        <p:nvPicPr>
          <p:cNvPr id="302" name="Google Shape;302;p48"/>
          <p:cNvPicPr preferRelativeResize="0"/>
          <p:nvPr/>
        </p:nvPicPr>
        <p:blipFill>
          <a:blip r:embed="rId3">
            <a:alphaModFix/>
          </a:blip>
          <a:stretch>
            <a:fillRect/>
          </a:stretch>
        </p:blipFill>
        <p:spPr>
          <a:xfrm>
            <a:off x="5584450" y="2358050"/>
            <a:ext cx="2924697" cy="2571753"/>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49"/>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Green homes grants</a:t>
            </a:r>
            <a:endParaRPr/>
          </a:p>
        </p:txBody>
      </p:sp>
      <p:sp>
        <p:nvSpPr>
          <p:cNvPr id="308" name="Google Shape;308;p49"/>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GB" sz="1300" b="1"/>
              <a:t>Grants (vouchers) for insulation and low carbon heating (only England)</a:t>
            </a:r>
            <a:endParaRPr sz="1300" b="1"/>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b="1"/>
              <a:t>General scheme:</a:t>
            </a:r>
            <a:endParaRPr sz="1300" b="1"/>
          </a:p>
          <a:p>
            <a:pPr marL="914400" lvl="1" indent="-311150" algn="l" rtl="0">
              <a:lnSpc>
                <a:spcPct val="100000"/>
              </a:lnSpc>
              <a:spcBef>
                <a:spcPts val="0"/>
              </a:spcBef>
              <a:spcAft>
                <a:spcPts val="0"/>
              </a:spcAft>
              <a:buSzPts val="1300"/>
              <a:buChar char="○"/>
            </a:pPr>
            <a:r>
              <a:rPr lang="en-GB" sz="1300"/>
              <a:t>All owner occupiers</a:t>
            </a:r>
            <a:endParaRPr sz="1300"/>
          </a:p>
          <a:p>
            <a:pPr marL="914400" lvl="1" indent="-311150" algn="l" rtl="0">
              <a:lnSpc>
                <a:spcPct val="100000"/>
              </a:lnSpc>
              <a:spcBef>
                <a:spcPts val="0"/>
              </a:spcBef>
              <a:spcAft>
                <a:spcPts val="0"/>
              </a:spcAft>
              <a:buSzPts val="1300"/>
              <a:buChar char="○"/>
            </a:pPr>
            <a:r>
              <a:rPr lang="en-GB" sz="1300"/>
              <a:t>Private rented sector landlords</a:t>
            </a:r>
            <a:endParaRPr sz="1300"/>
          </a:p>
          <a:p>
            <a:pPr marL="914400" lvl="1" indent="-311150" algn="l" rtl="0">
              <a:lnSpc>
                <a:spcPct val="100000"/>
              </a:lnSpc>
              <a:spcBef>
                <a:spcPts val="0"/>
              </a:spcBef>
              <a:spcAft>
                <a:spcPts val="0"/>
              </a:spcAft>
              <a:buSzPts val="1300"/>
              <a:buChar char="○"/>
            </a:pPr>
            <a:r>
              <a:rPr lang="en-GB" sz="1300"/>
              <a:t>Social housing landlords</a:t>
            </a:r>
            <a:endParaRPr sz="1300"/>
          </a:p>
          <a:p>
            <a:pPr marL="914400" lvl="1" indent="-311150" algn="l" rtl="0">
              <a:lnSpc>
                <a:spcPct val="100000"/>
              </a:lnSpc>
              <a:spcBef>
                <a:spcPts val="0"/>
              </a:spcBef>
              <a:spcAft>
                <a:spcPts val="0"/>
              </a:spcAft>
              <a:buSzPts val="1300"/>
              <a:buChar char="○"/>
            </a:pPr>
            <a:r>
              <a:rPr lang="en-GB" sz="1300"/>
              <a:t>Park home owners</a:t>
            </a:r>
            <a:endParaRPr sz="1300"/>
          </a:p>
          <a:p>
            <a:pPr marL="914400" lvl="1" indent="-311150" algn="l" rtl="0">
              <a:lnSpc>
                <a:spcPct val="100000"/>
              </a:lnSpc>
              <a:spcBef>
                <a:spcPts val="0"/>
              </a:spcBef>
              <a:spcAft>
                <a:spcPts val="0"/>
              </a:spcAft>
              <a:buSzPts val="1300"/>
              <a:buChar char="○"/>
            </a:pPr>
            <a:r>
              <a:rPr lang="en-GB" sz="1300"/>
              <a:t>Voucher will cover up to ⅔ of cost of measures - up to £5,000</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b="1"/>
              <a:t>Low income scheme:</a:t>
            </a:r>
            <a:endParaRPr sz="1300" b="1"/>
          </a:p>
          <a:p>
            <a:pPr marL="914400" lvl="1" indent="-311150" algn="l" rtl="0">
              <a:lnSpc>
                <a:spcPct val="100000"/>
              </a:lnSpc>
              <a:spcBef>
                <a:spcPts val="0"/>
              </a:spcBef>
              <a:spcAft>
                <a:spcPts val="0"/>
              </a:spcAft>
              <a:buSzPts val="1300"/>
              <a:buChar char="○"/>
            </a:pPr>
            <a:r>
              <a:rPr lang="en-GB" sz="1300"/>
              <a:t>Owner occupiers only</a:t>
            </a:r>
            <a:endParaRPr sz="1300"/>
          </a:p>
          <a:p>
            <a:pPr marL="914400" lvl="1" indent="-311150" algn="l" rtl="0">
              <a:lnSpc>
                <a:spcPct val="100000"/>
              </a:lnSpc>
              <a:spcBef>
                <a:spcPts val="0"/>
              </a:spcBef>
              <a:spcAft>
                <a:spcPts val="0"/>
              </a:spcAft>
              <a:buSzPts val="1300"/>
              <a:buChar char="○"/>
            </a:pPr>
            <a:r>
              <a:rPr lang="en-GB" sz="1300"/>
              <a:t>In receipt of certain means-tested benefits</a:t>
            </a:r>
            <a:endParaRPr sz="1300"/>
          </a:p>
          <a:p>
            <a:pPr marL="914400" lvl="1" indent="-311150" algn="l" rtl="0">
              <a:lnSpc>
                <a:spcPct val="100000"/>
              </a:lnSpc>
              <a:spcBef>
                <a:spcPts val="0"/>
              </a:spcBef>
              <a:spcAft>
                <a:spcPts val="0"/>
              </a:spcAft>
              <a:buSzPts val="1300"/>
              <a:buChar char="○"/>
            </a:pPr>
            <a:r>
              <a:rPr lang="en-GB" sz="1300"/>
              <a:t>Voucher will cover full cost of measures - up to £10,000</a:t>
            </a:r>
            <a:endParaRPr sz="1300"/>
          </a:p>
          <a:p>
            <a:pPr marL="0" lvl="0" indent="0" algn="l" rtl="0">
              <a:lnSpc>
                <a:spcPct val="100000"/>
              </a:lnSpc>
              <a:spcBef>
                <a:spcPts val="0"/>
              </a:spcBef>
              <a:spcAft>
                <a:spcPts val="0"/>
              </a:spcAft>
              <a:buNone/>
            </a:pPr>
            <a:endParaRPr sz="1300" b="1"/>
          </a:p>
          <a:p>
            <a:pPr marL="0" lvl="0" indent="0" algn="l" rtl="0">
              <a:lnSpc>
                <a:spcPct val="100000"/>
              </a:lnSpc>
              <a:spcBef>
                <a:spcPts val="0"/>
              </a:spcBef>
              <a:spcAft>
                <a:spcPts val="0"/>
              </a:spcAft>
              <a:buNone/>
            </a:pPr>
            <a:endParaRPr sz="1300" b="1"/>
          </a:p>
          <a:p>
            <a:pPr marL="0" lvl="0" indent="0" algn="l" rtl="0">
              <a:lnSpc>
                <a:spcPct val="100000"/>
              </a:lnSpc>
              <a:spcBef>
                <a:spcPts val="0"/>
              </a:spcBef>
              <a:spcAft>
                <a:spcPts val="0"/>
              </a:spcAft>
              <a:buNone/>
            </a:pPr>
            <a:endParaRPr sz="1300" b="1"/>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50"/>
          <p:cNvSpPr txBox="1">
            <a:spLocks noGrp="1"/>
          </p:cNvSpPr>
          <p:nvPr>
            <p:ph type="title"/>
          </p:nvPr>
        </p:nvSpPr>
        <p:spPr>
          <a:xfrm>
            <a:off x="603250" y="445025"/>
            <a:ext cx="2596500" cy="111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000"/>
              <a:t>GHG</a:t>
            </a:r>
            <a:endParaRPr sz="3000"/>
          </a:p>
          <a:p>
            <a:pPr marL="0" lvl="0" indent="0" algn="l" rtl="0">
              <a:spcBef>
                <a:spcPts val="0"/>
              </a:spcBef>
              <a:spcAft>
                <a:spcPts val="0"/>
              </a:spcAft>
              <a:buNone/>
            </a:pPr>
            <a:r>
              <a:rPr lang="en-GB" sz="3000"/>
              <a:t>Measures</a:t>
            </a:r>
            <a:endParaRPr sz="3000"/>
          </a:p>
          <a:p>
            <a:pPr marL="0" lvl="0" indent="0" algn="l" rtl="0">
              <a:spcBef>
                <a:spcPts val="0"/>
              </a:spcBef>
              <a:spcAft>
                <a:spcPts val="0"/>
              </a:spcAft>
              <a:buNone/>
            </a:pPr>
            <a:endParaRPr sz="3000"/>
          </a:p>
          <a:p>
            <a:pPr marL="0" lvl="0" indent="0" algn="l" rtl="0">
              <a:spcBef>
                <a:spcPts val="0"/>
              </a:spcBef>
              <a:spcAft>
                <a:spcPts val="0"/>
              </a:spcAft>
              <a:buNone/>
            </a:pPr>
            <a:endParaRPr sz="3000"/>
          </a:p>
          <a:p>
            <a:pPr marL="0" lvl="0" indent="0" algn="l" rtl="0">
              <a:spcBef>
                <a:spcPts val="0"/>
              </a:spcBef>
              <a:spcAft>
                <a:spcPts val="0"/>
              </a:spcAft>
              <a:buNone/>
            </a:pPr>
            <a:endParaRPr sz="3000"/>
          </a:p>
        </p:txBody>
      </p:sp>
      <p:sp>
        <p:nvSpPr>
          <p:cNvPr id="314" name="Google Shape;314;p50"/>
          <p:cNvSpPr txBox="1">
            <a:spLocks noGrp="1"/>
          </p:cNvSpPr>
          <p:nvPr>
            <p:ph type="body" idx="1"/>
          </p:nvPr>
        </p:nvSpPr>
        <p:spPr>
          <a:xfrm>
            <a:off x="603425" y="1784300"/>
            <a:ext cx="2596500" cy="2932200"/>
          </a:xfrm>
          <a:prstGeom prst="rect">
            <a:avLst/>
          </a:prstGeom>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b="1">
              <a:solidFill>
                <a:srgbClr val="44546A"/>
              </a:solidFill>
              <a:latin typeface="Calibri"/>
              <a:ea typeface="Calibri"/>
              <a:cs typeface="Calibri"/>
              <a:sym typeface="Calibri"/>
            </a:endParaRPr>
          </a:p>
          <a:p>
            <a:pPr marL="0" lvl="0" indent="0" algn="l" rtl="0">
              <a:lnSpc>
                <a:spcPct val="90000"/>
              </a:lnSpc>
              <a:spcBef>
                <a:spcPts val="0"/>
              </a:spcBef>
              <a:spcAft>
                <a:spcPts val="0"/>
              </a:spcAft>
              <a:buNone/>
            </a:pPr>
            <a:endParaRPr sz="1400" b="1">
              <a:solidFill>
                <a:srgbClr val="44546A"/>
              </a:solidFill>
              <a:latin typeface="Calibri"/>
              <a:ea typeface="Calibri"/>
              <a:cs typeface="Calibri"/>
              <a:sym typeface="Calibri"/>
            </a:endParaRPr>
          </a:p>
        </p:txBody>
      </p:sp>
      <p:graphicFrame>
        <p:nvGraphicFramePr>
          <p:cNvPr id="315" name="Google Shape;315;p50"/>
          <p:cNvGraphicFramePr/>
          <p:nvPr/>
        </p:nvGraphicFramePr>
        <p:xfrm>
          <a:off x="3809600" y="132104"/>
          <a:ext cx="5219250" cy="4856415"/>
        </p:xfrm>
        <a:graphic>
          <a:graphicData uri="http://schemas.openxmlformats.org/drawingml/2006/table">
            <a:tbl>
              <a:tblPr>
                <a:noFill/>
                <a:tableStyleId>{D86BBD36-B2DE-4591-A38E-1D8037C7ED57}</a:tableStyleId>
              </a:tblPr>
              <a:tblGrid>
                <a:gridCol w="2049625">
                  <a:extLst>
                    <a:ext uri="{9D8B030D-6E8A-4147-A177-3AD203B41FA5}">
                      <a16:colId xmlns:a16="http://schemas.microsoft.com/office/drawing/2014/main" val="20000"/>
                    </a:ext>
                  </a:extLst>
                </a:gridCol>
                <a:gridCol w="3169625">
                  <a:extLst>
                    <a:ext uri="{9D8B030D-6E8A-4147-A177-3AD203B41FA5}">
                      <a16:colId xmlns:a16="http://schemas.microsoft.com/office/drawing/2014/main" val="20001"/>
                    </a:ext>
                  </a:extLst>
                </a:gridCol>
              </a:tblGrid>
              <a:tr h="453600">
                <a:tc>
                  <a:txBody>
                    <a:bodyPr/>
                    <a:lstStyle/>
                    <a:p>
                      <a:pPr marL="0" lvl="0" indent="0" algn="l" rtl="0">
                        <a:spcBef>
                          <a:spcPts val="0"/>
                        </a:spcBef>
                        <a:spcAft>
                          <a:spcPts val="0"/>
                        </a:spcAft>
                        <a:buNone/>
                      </a:pPr>
                      <a:r>
                        <a:rPr lang="en-GB" sz="1500" b="1"/>
                        <a:t>Primary</a:t>
                      </a:r>
                      <a:endParaRPr sz="1500" b="1"/>
                    </a:p>
                  </a:txBody>
                  <a:tcPr marL="121900" marR="121900" marT="121900" marB="121900">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GB" sz="1500" b="1"/>
                        <a:t>Secondary*</a:t>
                      </a:r>
                      <a:endParaRPr sz="1500" b="1"/>
                    </a:p>
                  </a:txBody>
                  <a:tcPr marL="121900" marR="121900" marT="121900" marB="121900">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618225">
                <a:tc>
                  <a:txBody>
                    <a:bodyPr/>
                    <a:lstStyle/>
                    <a:p>
                      <a:pPr marL="0" lvl="0" indent="0" algn="l" rtl="0">
                        <a:spcBef>
                          <a:spcPts val="0"/>
                        </a:spcBef>
                        <a:spcAft>
                          <a:spcPts val="0"/>
                        </a:spcAft>
                        <a:buNone/>
                      </a:pPr>
                      <a:r>
                        <a:rPr lang="en-GB" sz="1300"/>
                        <a:t>Loft/roof insulation </a:t>
                      </a:r>
                      <a:endParaRPr sz="1300"/>
                    </a:p>
                  </a:txBody>
                  <a:tcPr marL="84675" marR="84675" marT="84675" marB="8467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FE2F3"/>
                    </a:solidFill>
                  </a:tcPr>
                </a:tc>
                <a:tc>
                  <a:txBody>
                    <a:bodyPr/>
                    <a:lstStyle/>
                    <a:p>
                      <a:pPr marL="0" lvl="0" indent="0" algn="l" rtl="0">
                        <a:spcBef>
                          <a:spcPts val="0"/>
                        </a:spcBef>
                        <a:spcAft>
                          <a:spcPts val="0"/>
                        </a:spcAft>
                        <a:buClr>
                          <a:srgbClr val="000000"/>
                        </a:buClr>
                        <a:buSzPts val="1500"/>
                        <a:buFont typeface="Arial"/>
                        <a:buNone/>
                      </a:pPr>
                      <a:r>
                        <a:rPr lang="en-GB" sz="1300">
                          <a:solidFill>
                            <a:srgbClr val="000000"/>
                          </a:solidFill>
                        </a:rPr>
                        <a:t>Upgrading to energy efficient doors</a:t>
                      </a:r>
                      <a:endParaRPr sz="1300"/>
                    </a:p>
                  </a:txBody>
                  <a:tcPr marL="121900" marR="121900" marT="121900" marB="1219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18225">
                <a:tc>
                  <a:txBody>
                    <a:bodyPr/>
                    <a:lstStyle/>
                    <a:p>
                      <a:pPr marL="0" lvl="0" indent="0" algn="l" rtl="0">
                        <a:spcBef>
                          <a:spcPts val="0"/>
                        </a:spcBef>
                        <a:spcAft>
                          <a:spcPts val="0"/>
                        </a:spcAft>
                        <a:buNone/>
                      </a:pPr>
                      <a:r>
                        <a:rPr lang="en-GB" sz="1300"/>
                        <a:t>Solid wall insulation</a:t>
                      </a:r>
                      <a:endParaRPr sz="1300"/>
                    </a:p>
                  </a:txBody>
                  <a:tcPr marL="84675" marR="84675" marT="84675" marB="8467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FE2F3"/>
                    </a:solidFill>
                  </a:tcPr>
                </a:tc>
                <a:tc>
                  <a:txBody>
                    <a:bodyPr/>
                    <a:lstStyle/>
                    <a:p>
                      <a:pPr marL="0" lvl="0" indent="0" algn="l" rtl="0">
                        <a:spcBef>
                          <a:spcPts val="0"/>
                        </a:spcBef>
                        <a:spcAft>
                          <a:spcPts val="0"/>
                        </a:spcAft>
                        <a:buClr>
                          <a:srgbClr val="000000"/>
                        </a:buClr>
                        <a:buSzPts val="1500"/>
                        <a:buFont typeface="Arial"/>
                        <a:buNone/>
                      </a:pPr>
                      <a:r>
                        <a:rPr lang="en-GB" sz="1300">
                          <a:solidFill>
                            <a:srgbClr val="000000"/>
                          </a:solidFill>
                        </a:rPr>
                        <a:t>Double/triple glazing where replacing single glazing</a:t>
                      </a:r>
                      <a:endParaRPr sz="1300"/>
                    </a:p>
                  </a:txBody>
                  <a:tcPr marL="121900" marR="121900" marT="121900" marB="1219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26150">
                <a:tc>
                  <a:txBody>
                    <a:bodyPr/>
                    <a:lstStyle/>
                    <a:p>
                      <a:pPr marL="0" lvl="0" indent="0" algn="l" rtl="0">
                        <a:spcBef>
                          <a:spcPts val="0"/>
                        </a:spcBef>
                        <a:spcAft>
                          <a:spcPts val="0"/>
                        </a:spcAft>
                        <a:buNone/>
                      </a:pPr>
                      <a:r>
                        <a:rPr lang="en-GB" sz="1300"/>
                        <a:t>Cavity wall insulation </a:t>
                      </a:r>
                      <a:endParaRPr sz="1300"/>
                    </a:p>
                  </a:txBody>
                  <a:tcPr marL="84675" marR="84675" marT="84675" marB="8467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FE2F3"/>
                    </a:solidFill>
                  </a:tcPr>
                </a:tc>
                <a:tc>
                  <a:txBody>
                    <a:bodyPr/>
                    <a:lstStyle/>
                    <a:p>
                      <a:pPr marL="0" lvl="0" indent="0" algn="l" rtl="0">
                        <a:spcBef>
                          <a:spcPts val="0"/>
                        </a:spcBef>
                        <a:spcAft>
                          <a:spcPts val="0"/>
                        </a:spcAft>
                        <a:buClr>
                          <a:srgbClr val="000000"/>
                        </a:buClr>
                        <a:buSzPts val="1500"/>
                        <a:buFont typeface="Arial"/>
                        <a:buNone/>
                      </a:pPr>
                      <a:r>
                        <a:rPr lang="en-GB" sz="1300">
                          <a:solidFill>
                            <a:srgbClr val="000000"/>
                          </a:solidFill>
                        </a:rPr>
                        <a:t>Secondary glazing</a:t>
                      </a:r>
                      <a:endParaRPr sz="1300"/>
                    </a:p>
                  </a:txBody>
                  <a:tcPr marL="121900" marR="121900" marT="121900" marB="1219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82300">
                <a:tc>
                  <a:txBody>
                    <a:bodyPr/>
                    <a:lstStyle/>
                    <a:p>
                      <a:pPr marL="0" lvl="0" indent="0" algn="l" rtl="0">
                        <a:spcBef>
                          <a:spcPts val="0"/>
                        </a:spcBef>
                        <a:spcAft>
                          <a:spcPts val="0"/>
                        </a:spcAft>
                        <a:buNone/>
                      </a:pPr>
                      <a:r>
                        <a:rPr lang="en-GB" sz="1300"/>
                        <a:t>Insulation on a park home</a:t>
                      </a:r>
                      <a:endParaRPr sz="1300"/>
                    </a:p>
                  </a:txBody>
                  <a:tcPr marL="84675" marR="84675" marT="84675" marB="8467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FE2F3"/>
                    </a:solidFill>
                  </a:tcPr>
                </a:tc>
                <a:tc>
                  <a:txBody>
                    <a:bodyPr/>
                    <a:lstStyle/>
                    <a:p>
                      <a:pPr marL="0" lvl="0" indent="0" algn="l" rtl="0">
                        <a:spcBef>
                          <a:spcPts val="0"/>
                        </a:spcBef>
                        <a:spcAft>
                          <a:spcPts val="0"/>
                        </a:spcAft>
                        <a:buClr>
                          <a:srgbClr val="000000"/>
                        </a:buClr>
                        <a:buSzPts val="1500"/>
                        <a:buFont typeface="Arial"/>
                        <a:buNone/>
                      </a:pPr>
                      <a:r>
                        <a:rPr lang="en-GB" sz="1300">
                          <a:solidFill>
                            <a:srgbClr val="000000"/>
                          </a:solidFill>
                        </a:rPr>
                        <a:t>Draught proofing</a:t>
                      </a:r>
                      <a:endParaRPr sz="1300"/>
                    </a:p>
                  </a:txBody>
                  <a:tcPr marL="121900" marR="121900" marT="121900" marB="1219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26150">
                <a:tc>
                  <a:txBody>
                    <a:bodyPr/>
                    <a:lstStyle/>
                    <a:p>
                      <a:pPr marL="0" lvl="0" indent="0" algn="l" rtl="0">
                        <a:spcBef>
                          <a:spcPts val="0"/>
                        </a:spcBef>
                        <a:spcAft>
                          <a:spcPts val="0"/>
                        </a:spcAft>
                        <a:buNone/>
                      </a:pPr>
                      <a:r>
                        <a:rPr lang="en-GB" sz="1300"/>
                        <a:t>Under-floor Insulation</a:t>
                      </a:r>
                      <a:endParaRPr sz="1300"/>
                    </a:p>
                  </a:txBody>
                  <a:tcPr marL="84675" marR="84675" marT="84675" marB="8467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FE2F3"/>
                    </a:solidFill>
                  </a:tcPr>
                </a:tc>
                <a:tc>
                  <a:txBody>
                    <a:bodyPr/>
                    <a:lstStyle/>
                    <a:p>
                      <a:pPr marL="0" lvl="0" indent="0" algn="l" rtl="0">
                        <a:spcBef>
                          <a:spcPts val="0"/>
                        </a:spcBef>
                        <a:spcAft>
                          <a:spcPts val="0"/>
                        </a:spcAft>
                        <a:buClr>
                          <a:srgbClr val="000000"/>
                        </a:buClr>
                        <a:buSzPts val="1500"/>
                        <a:buFont typeface="Arial"/>
                        <a:buNone/>
                      </a:pPr>
                      <a:r>
                        <a:rPr lang="en-GB" sz="1300">
                          <a:solidFill>
                            <a:srgbClr val="000000"/>
                          </a:solidFill>
                        </a:rPr>
                        <a:t>Hot water tank insulation</a:t>
                      </a:r>
                      <a:endParaRPr sz="1300"/>
                    </a:p>
                  </a:txBody>
                  <a:tcPr marL="121900" marR="121900" marT="121900" marB="1219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426150">
                <a:tc>
                  <a:txBody>
                    <a:bodyPr/>
                    <a:lstStyle/>
                    <a:p>
                      <a:pPr marL="0" lvl="0" indent="0" algn="l" rtl="0">
                        <a:spcBef>
                          <a:spcPts val="0"/>
                        </a:spcBef>
                        <a:spcAft>
                          <a:spcPts val="0"/>
                        </a:spcAft>
                        <a:buNone/>
                      </a:pPr>
                      <a:r>
                        <a:rPr lang="en-GB" sz="1300"/>
                        <a:t>Heat pumps</a:t>
                      </a:r>
                      <a:endParaRPr sz="1300"/>
                    </a:p>
                  </a:txBody>
                  <a:tcPr marL="84675" marR="84675" marT="84675" marB="8467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FE2F3"/>
                    </a:solidFill>
                  </a:tcPr>
                </a:tc>
                <a:tc>
                  <a:txBody>
                    <a:bodyPr/>
                    <a:lstStyle/>
                    <a:p>
                      <a:pPr marL="0" lvl="0" indent="0" algn="l" rtl="0">
                        <a:spcBef>
                          <a:spcPts val="0"/>
                        </a:spcBef>
                        <a:spcAft>
                          <a:spcPts val="0"/>
                        </a:spcAft>
                        <a:buClr>
                          <a:srgbClr val="000000"/>
                        </a:buClr>
                        <a:buSzPts val="1500"/>
                        <a:buFont typeface="Arial"/>
                        <a:buNone/>
                      </a:pPr>
                      <a:r>
                        <a:rPr lang="en-GB" sz="1300">
                          <a:solidFill>
                            <a:srgbClr val="000000"/>
                          </a:solidFill>
                        </a:rPr>
                        <a:t>Heating controls</a:t>
                      </a:r>
                      <a:endParaRPr sz="1300"/>
                    </a:p>
                  </a:txBody>
                  <a:tcPr marL="121900" marR="121900" marT="121900" marB="1219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568750">
                <a:tc>
                  <a:txBody>
                    <a:bodyPr/>
                    <a:lstStyle/>
                    <a:p>
                      <a:pPr marL="0" lvl="0" indent="0" algn="l" rtl="0">
                        <a:spcBef>
                          <a:spcPts val="0"/>
                        </a:spcBef>
                        <a:spcAft>
                          <a:spcPts val="0"/>
                        </a:spcAft>
                        <a:buNone/>
                      </a:pPr>
                      <a:r>
                        <a:rPr lang="en-GB" sz="1300"/>
                        <a:t>Solar Thermal heating</a:t>
                      </a:r>
                      <a:endParaRPr sz="1300"/>
                    </a:p>
                  </a:txBody>
                  <a:tcPr marL="84675" marR="84675" marT="84675" marB="8467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FE2F3"/>
                    </a:solidFill>
                  </a:tcPr>
                </a:tc>
                <a:tc rowSpan="2">
                  <a:txBody>
                    <a:bodyPr/>
                    <a:lstStyle/>
                    <a:p>
                      <a:pPr marL="0" lvl="0" indent="0" algn="l" rtl="0">
                        <a:spcBef>
                          <a:spcPts val="0"/>
                        </a:spcBef>
                        <a:spcAft>
                          <a:spcPts val="0"/>
                        </a:spcAft>
                        <a:buNone/>
                      </a:pPr>
                      <a:r>
                        <a:rPr lang="en-GB" sz="1300"/>
                        <a:t>* Can only claim if installed alongside a primary measure. Funding for a secondary measure can only be up to the same value as primary measure (within total grant)</a:t>
                      </a:r>
                      <a:endParaRPr sz="1300"/>
                    </a:p>
                  </a:txBody>
                  <a:tcPr marL="121900" marR="121900" marT="121900" marB="1219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613250">
                <a:tc>
                  <a:txBody>
                    <a:bodyPr/>
                    <a:lstStyle/>
                    <a:p>
                      <a:pPr marL="0" lvl="0" indent="0" algn="l" rtl="0">
                        <a:spcBef>
                          <a:spcPts val="0"/>
                        </a:spcBef>
                        <a:spcAft>
                          <a:spcPts val="0"/>
                        </a:spcAft>
                        <a:buNone/>
                      </a:pPr>
                      <a:r>
                        <a:rPr lang="en-GB" sz="1300"/>
                        <a:t>Biomass boilers</a:t>
                      </a:r>
                      <a:endParaRPr sz="1300"/>
                    </a:p>
                  </a:txBody>
                  <a:tcPr marL="84675" marR="84675" marT="84675" marB="8467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FE2F3"/>
                    </a:solidFill>
                  </a:tcPr>
                </a:tc>
                <a:tc vMerge="1">
                  <a:txBody>
                    <a:bodyPr/>
                    <a:lstStyle/>
                    <a:p>
                      <a:endParaRPr lang="en-US"/>
                    </a:p>
                  </a:txBody>
                  <a:tcPr/>
                </a:tc>
                <a:extLst>
                  <a:ext uri="{0D108BD9-81ED-4DB2-BD59-A6C34878D82A}">
                    <a16:rowId xmlns:a16="http://schemas.microsoft.com/office/drawing/2014/main" val="10008"/>
                  </a:ext>
                </a:extLst>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51"/>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Simple Energy Advice</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321" name="Google Shape;321;p51"/>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457200" lvl="0" indent="-311150" algn="l" rtl="0">
              <a:lnSpc>
                <a:spcPct val="100000"/>
              </a:lnSpc>
              <a:spcBef>
                <a:spcPts val="0"/>
              </a:spcBef>
              <a:spcAft>
                <a:spcPts val="0"/>
              </a:spcAft>
              <a:buSzPts val="1300"/>
              <a:buChar char="●"/>
            </a:pPr>
            <a:r>
              <a:rPr lang="en-GB" sz="1300"/>
              <a:t>This is the main source of information on Green Home Grants</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Allows household to carry out simple survey of home</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Recommends appropriate energy efficiency measures for home</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Information on best return for investment</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Provides list of approved tradespeople in your area</a:t>
            </a:r>
            <a:endParaRPr sz="1300"/>
          </a:p>
          <a:p>
            <a:pPr marL="914400" lvl="1" indent="-311150" algn="l" rtl="0">
              <a:lnSpc>
                <a:spcPct val="100000"/>
              </a:lnSpc>
              <a:spcBef>
                <a:spcPts val="0"/>
              </a:spcBef>
              <a:spcAft>
                <a:spcPts val="0"/>
              </a:spcAft>
              <a:buSzPts val="1300"/>
              <a:buChar char="○"/>
            </a:pPr>
            <a:r>
              <a:rPr lang="en-GB" sz="1300"/>
              <a:t>Insulation &amp; energy efficiency companies must be registered with Trustmark</a:t>
            </a:r>
            <a:endParaRPr sz="1300"/>
          </a:p>
          <a:p>
            <a:pPr marL="914400" lvl="1" indent="-311150" algn="l" rtl="0">
              <a:lnSpc>
                <a:spcPct val="100000"/>
              </a:lnSpc>
              <a:spcBef>
                <a:spcPts val="0"/>
              </a:spcBef>
              <a:spcAft>
                <a:spcPts val="0"/>
              </a:spcAft>
              <a:buSzPts val="1300"/>
              <a:buChar char="○"/>
            </a:pPr>
            <a:r>
              <a:rPr lang="en-GB" sz="1300"/>
              <a:t>Low carbon heating companies must be registered with Microgeneration Certification Scheme (MCS)</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Only homeowners (not installers) can apply</a:t>
            </a:r>
            <a:endParaRPr sz="1300"/>
          </a:p>
          <a:p>
            <a:pPr marL="0" lvl="0" indent="0" algn="l" rtl="0">
              <a:lnSpc>
                <a:spcPct val="100000"/>
              </a:lnSpc>
              <a:spcBef>
                <a:spcPts val="0"/>
              </a:spcBef>
              <a:spcAft>
                <a:spcPts val="0"/>
              </a:spcAft>
              <a:buNone/>
            </a:pPr>
            <a:endParaRPr sz="1300" b="1"/>
          </a:p>
          <a:p>
            <a:pPr marL="0" lvl="0" indent="0" algn="l" rtl="0">
              <a:lnSpc>
                <a:spcPct val="100000"/>
              </a:lnSpc>
              <a:spcBef>
                <a:spcPts val="0"/>
              </a:spcBef>
              <a:spcAft>
                <a:spcPts val="0"/>
              </a:spcAft>
              <a:buNone/>
            </a:pPr>
            <a:endParaRPr sz="1300" b="1"/>
          </a:p>
          <a:p>
            <a:pPr marL="0" lvl="0" indent="0" algn="ctr" rtl="0">
              <a:lnSpc>
                <a:spcPct val="100000"/>
              </a:lnSpc>
              <a:spcBef>
                <a:spcPts val="0"/>
              </a:spcBef>
              <a:spcAft>
                <a:spcPts val="0"/>
              </a:spcAft>
              <a:buNone/>
            </a:pPr>
            <a:r>
              <a:rPr lang="en-GB" sz="2000" b="1" u="sng">
                <a:solidFill>
                  <a:srgbClr val="0000FF"/>
                </a:solidFill>
                <a:hlinkClick r:id="rId3">
                  <a:extLst>
                    <a:ext uri="{A12FA001-AC4F-418D-AE19-62706E023703}">
                      <ahyp:hlinkClr xmlns:ahyp="http://schemas.microsoft.com/office/drawing/2018/hyperlinkcolor" xmlns="" val="tx"/>
                    </a:ext>
                  </a:extLst>
                </a:hlinkClick>
              </a:rPr>
              <a:t>Simple Energy Advice website</a:t>
            </a:r>
            <a:endParaRPr sz="2000" b="1">
              <a:solidFill>
                <a:srgbClr val="0000FF"/>
              </a:solidFill>
            </a:endParaRPr>
          </a:p>
          <a:p>
            <a:pPr marL="0" lvl="0" indent="0" algn="l" rtl="0">
              <a:lnSpc>
                <a:spcPct val="100000"/>
              </a:lnSpc>
              <a:spcBef>
                <a:spcPts val="0"/>
              </a:spcBef>
              <a:spcAft>
                <a:spcPts val="0"/>
              </a:spcAft>
              <a:buNone/>
            </a:pPr>
            <a:endParaRPr sz="1300" b="1"/>
          </a:p>
          <a:p>
            <a:pPr marL="0" lvl="0" indent="0" algn="l" rtl="0">
              <a:lnSpc>
                <a:spcPct val="100000"/>
              </a:lnSpc>
              <a:spcBef>
                <a:spcPts val="0"/>
              </a:spcBef>
              <a:spcAft>
                <a:spcPts val="0"/>
              </a:spcAft>
              <a:buNone/>
            </a:pPr>
            <a:endParaRPr sz="1300" b="1"/>
          </a:p>
          <a:p>
            <a:pPr marL="0" lvl="0" indent="0" algn="l" rtl="0">
              <a:lnSpc>
                <a:spcPct val="100000"/>
              </a:lnSpc>
              <a:spcBef>
                <a:spcPts val="0"/>
              </a:spcBef>
              <a:spcAft>
                <a:spcPts val="0"/>
              </a:spcAft>
              <a:buNone/>
            </a:pPr>
            <a:endParaRPr sz="1300" b="1"/>
          </a:p>
          <a:p>
            <a:pPr marL="0" lvl="0" indent="0" algn="l" rtl="0">
              <a:lnSpc>
                <a:spcPct val="100000"/>
              </a:lnSpc>
              <a:spcBef>
                <a:spcPts val="0"/>
              </a:spcBef>
              <a:spcAft>
                <a:spcPts val="0"/>
              </a:spcAft>
              <a:buNone/>
            </a:pPr>
            <a:endParaRPr sz="1300" b="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Optional Agenda slide</a:t>
            </a:r>
            <a:endParaRPr/>
          </a:p>
        </p:txBody>
      </p:sp>
      <p:graphicFrame>
        <p:nvGraphicFramePr>
          <p:cNvPr id="92" name="Google Shape;92;p16"/>
          <p:cNvGraphicFramePr/>
          <p:nvPr/>
        </p:nvGraphicFramePr>
        <p:xfrm>
          <a:off x="604800" y="1302475"/>
          <a:ext cx="7905600" cy="3514050"/>
        </p:xfrm>
        <a:graphic>
          <a:graphicData uri="http://schemas.openxmlformats.org/drawingml/2006/table">
            <a:tbl>
              <a:tblPr>
                <a:noFill/>
                <a:tableStyleId>{D86BBD36-B2DE-4591-A38E-1D8037C7ED57}</a:tableStyleId>
              </a:tblPr>
              <a:tblGrid>
                <a:gridCol w="1447025">
                  <a:extLst>
                    <a:ext uri="{9D8B030D-6E8A-4147-A177-3AD203B41FA5}">
                      <a16:colId xmlns:a16="http://schemas.microsoft.com/office/drawing/2014/main" val="20000"/>
                    </a:ext>
                  </a:extLst>
                </a:gridCol>
                <a:gridCol w="6458575">
                  <a:extLst>
                    <a:ext uri="{9D8B030D-6E8A-4147-A177-3AD203B41FA5}">
                      <a16:colId xmlns:a16="http://schemas.microsoft.com/office/drawing/2014/main" val="20001"/>
                    </a:ext>
                  </a:extLst>
                </a:gridCol>
              </a:tblGrid>
              <a:tr h="438975">
                <a:tc>
                  <a:txBody>
                    <a:bodyPr/>
                    <a:lstStyle/>
                    <a:p>
                      <a:pPr marL="0" lvl="0" indent="0" algn="l" rtl="0">
                        <a:spcBef>
                          <a:spcPts val="0"/>
                        </a:spcBef>
                        <a:spcAft>
                          <a:spcPts val="0"/>
                        </a:spcAft>
                        <a:buNone/>
                      </a:pPr>
                      <a:r>
                        <a:rPr lang="en-GB" sz="1200" b="1">
                          <a:solidFill>
                            <a:srgbClr val="FFFFFF"/>
                          </a:solidFill>
                          <a:latin typeface="Open Sans"/>
                          <a:ea typeface="Open Sans"/>
                          <a:cs typeface="Open Sans"/>
                          <a:sym typeface="Open Sans"/>
                        </a:rPr>
                        <a:t>Timings</a:t>
                      </a:r>
                      <a:endParaRPr sz="1200" b="1">
                        <a:solidFill>
                          <a:srgbClr val="FFFFFF"/>
                        </a:solidFill>
                        <a:latin typeface="Open Sans"/>
                        <a:ea typeface="Open Sans"/>
                        <a:cs typeface="Open Sans"/>
                        <a:sym typeface="Open Sans"/>
                      </a:endParaRPr>
                    </a:p>
                  </a:txBody>
                  <a:tcPr marL="91425" marR="91425" marT="91425" marB="91425"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solidFill>
                      <a:srgbClr val="57486B"/>
                    </a:solidFill>
                  </a:tcPr>
                </a:tc>
                <a:tc>
                  <a:txBody>
                    <a:bodyPr/>
                    <a:lstStyle/>
                    <a:p>
                      <a:pPr marL="0" lvl="0" indent="0" algn="l" rtl="0">
                        <a:spcBef>
                          <a:spcPts val="0"/>
                        </a:spcBef>
                        <a:spcAft>
                          <a:spcPts val="0"/>
                        </a:spcAft>
                        <a:buClr>
                          <a:srgbClr val="57486B"/>
                        </a:buClr>
                        <a:buSzPts val="1100"/>
                        <a:buFont typeface="Arial"/>
                        <a:buNone/>
                      </a:pPr>
                      <a:r>
                        <a:rPr lang="en-GB" sz="1200" b="1">
                          <a:solidFill>
                            <a:srgbClr val="57486B"/>
                          </a:solidFill>
                          <a:latin typeface="Open Sans"/>
                          <a:ea typeface="Open Sans"/>
                          <a:cs typeface="Open Sans"/>
                          <a:sym typeface="Open Sans"/>
                        </a:rPr>
                        <a:t>Agenda</a:t>
                      </a:r>
                      <a:endParaRPr sz="1200" b="1">
                        <a:solidFill>
                          <a:srgbClr val="57486B"/>
                        </a:solidFill>
                        <a:latin typeface="Open Sans"/>
                        <a:ea typeface="Open Sans"/>
                        <a:cs typeface="Open Sans"/>
                        <a:sym typeface="Open Sans"/>
                      </a:endParaRPr>
                    </a:p>
                  </a:txBody>
                  <a:tcPr marL="91425" marR="91425" marT="91425" marB="91425"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solidFill>
                      <a:srgbClr val="A6D6AE"/>
                    </a:solidFill>
                  </a:tcPr>
                </a:tc>
                <a:extLst>
                  <a:ext uri="{0D108BD9-81ED-4DB2-BD59-A6C34878D82A}">
                    <a16:rowId xmlns:a16="http://schemas.microsoft.com/office/drawing/2014/main" val="10000"/>
                  </a:ext>
                </a:extLst>
              </a:tr>
              <a:tr h="441225">
                <a:tc>
                  <a:txBody>
                    <a:bodyPr/>
                    <a:lstStyle/>
                    <a:p>
                      <a:pPr marL="0" lvl="0" indent="0" algn="l" rtl="0">
                        <a:spcBef>
                          <a:spcPts val="0"/>
                        </a:spcBef>
                        <a:spcAft>
                          <a:spcPts val="0"/>
                        </a:spcAft>
                        <a:buClr>
                          <a:srgbClr val="57486B"/>
                        </a:buClr>
                        <a:buSzPts val="1100"/>
                        <a:buFont typeface="Arial"/>
                        <a:buNone/>
                      </a:pPr>
                      <a:r>
                        <a:rPr lang="en-GB" sz="1200">
                          <a:solidFill>
                            <a:srgbClr val="FFFFFF"/>
                          </a:solidFill>
                          <a:latin typeface="Open Sans"/>
                          <a:ea typeface="Open Sans"/>
                          <a:cs typeface="Open Sans"/>
                          <a:sym typeface="Open Sans"/>
                        </a:rPr>
                        <a:t>[insert time here]</a:t>
                      </a:r>
                      <a:endParaRPr sz="1200">
                        <a:solidFill>
                          <a:srgbClr val="FFFFFF"/>
                        </a:solidFill>
                        <a:latin typeface="Open Sans"/>
                        <a:ea typeface="Open Sans"/>
                        <a:cs typeface="Open Sans"/>
                        <a:sym typeface="Open Sans"/>
                      </a:endParaRPr>
                    </a:p>
                  </a:txBody>
                  <a:tcPr marL="91425" marR="91425" marT="91425" marB="91425"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solidFill>
                      <a:srgbClr val="57486B"/>
                    </a:solidFill>
                  </a:tcPr>
                </a:tc>
                <a:tc>
                  <a:txBody>
                    <a:bodyPr/>
                    <a:lstStyle/>
                    <a:p>
                      <a:pPr marL="0" lvl="0" indent="0" algn="l" rtl="0">
                        <a:spcBef>
                          <a:spcPts val="0"/>
                        </a:spcBef>
                        <a:spcAft>
                          <a:spcPts val="0"/>
                        </a:spcAft>
                        <a:buClr>
                          <a:srgbClr val="57486B"/>
                        </a:buClr>
                        <a:buSzPts val="1100"/>
                        <a:buFont typeface="Arial"/>
                        <a:buNone/>
                      </a:pPr>
                      <a:r>
                        <a:rPr lang="en-GB" sz="1200" b="1">
                          <a:solidFill>
                            <a:srgbClr val="57486B"/>
                          </a:solidFill>
                          <a:latin typeface="Open Sans"/>
                          <a:ea typeface="Open Sans"/>
                          <a:cs typeface="Open Sans"/>
                          <a:sym typeface="Open Sans"/>
                        </a:rPr>
                        <a:t>[insert item name here]</a:t>
                      </a:r>
                      <a:r>
                        <a:rPr lang="en-GB" sz="1200">
                          <a:solidFill>
                            <a:srgbClr val="57486B"/>
                          </a:solidFill>
                          <a:latin typeface="Open Sans"/>
                          <a:ea typeface="Open Sans"/>
                          <a:cs typeface="Open Sans"/>
                          <a:sym typeface="Open Sans"/>
                        </a:rPr>
                        <a:t> – [insert description here]</a:t>
                      </a:r>
                      <a:endParaRPr sz="1200">
                        <a:solidFill>
                          <a:srgbClr val="57486B"/>
                        </a:solidFill>
                        <a:latin typeface="Open Sans"/>
                        <a:ea typeface="Open Sans"/>
                        <a:cs typeface="Open Sans"/>
                        <a:sym typeface="Open Sans"/>
                      </a:endParaRPr>
                    </a:p>
                  </a:txBody>
                  <a:tcPr marL="91425" marR="91425" marT="91425" marB="91425"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tcPr>
                </a:tc>
                <a:extLst>
                  <a:ext uri="{0D108BD9-81ED-4DB2-BD59-A6C34878D82A}">
                    <a16:rowId xmlns:a16="http://schemas.microsoft.com/office/drawing/2014/main" val="10001"/>
                  </a:ext>
                </a:extLst>
              </a:tr>
              <a:tr h="438975">
                <a:tc>
                  <a:txBody>
                    <a:bodyPr/>
                    <a:lstStyle/>
                    <a:p>
                      <a:pPr marL="0" lvl="0" indent="0" algn="l" rtl="0">
                        <a:spcBef>
                          <a:spcPts val="0"/>
                        </a:spcBef>
                        <a:spcAft>
                          <a:spcPts val="0"/>
                        </a:spcAft>
                        <a:buClr>
                          <a:srgbClr val="57486B"/>
                        </a:buClr>
                        <a:buSzPts val="1100"/>
                        <a:buFont typeface="Arial"/>
                        <a:buNone/>
                      </a:pPr>
                      <a:r>
                        <a:rPr lang="en-GB" sz="1200">
                          <a:solidFill>
                            <a:srgbClr val="FFFFFF"/>
                          </a:solidFill>
                          <a:latin typeface="Open Sans"/>
                          <a:ea typeface="Open Sans"/>
                          <a:cs typeface="Open Sans"/>
                          <a:sym typeface="Open Sans"/>
                        </a:rPr>
                        <a:t>[insert time here]</a:t>
                      </a:r>
                      <a:endParaRPr sz="1200">
                        <a:solidFill>
                          <a:srgbClr val="FFFFFF"/>
                        </a:solidFill>
                        <a:latin typeface="Open Sans"/>
                        <a:ea typeface="Open Sans"/>
                        <a:cs typeface="Open Sans"/>
                        <a:sym typeface="Open Sans"/>
                      </a:endParaRPr>
                    </a:p>
                  </a:txBody>
                  <a:tcPr marL="91425" marR="91425" marT="91425" marB="91425"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solidFill>
                      <a:srgbClr val="57486B"/>
                    </a:solidFill>
                  </a:tcPr>
                </a:tc>
                <a:tc>
                  <a:txBody>
                    <a:bodyPr/>
                    <a:lstStyle/>
                    <a:p>
                      <a:pPr marL="0" lvl="0" indent="0" algn="l" rtl="0">
                        <a:spcBef>
                          <a:spcPts val="0"/>
                        </a:spcBef>
                        <a:spcAft>
                          <a:spcPts val="0"/>
                        </a:spcAft>
                        <a:buClr>
                          <a:srgbClr val="57486B"/>
                        </a:buClr>
                        <a:buSzPts val="1100"/>
                        <a:buFont typeface="Arial"/>
                        <a:buNone/>
                      </a:pPr>
                      <a:r>
                        <a:rPr lang="en-GB" sz="1200" b="1">
                          <a:solidFill>
                            <a:srgbClr val="57486B"/>
                          </a:solidFill>
                          <a:latin typeface="Open Sans"/>
                          <a:ea typeface="Open Sans"/>
                          <a:cs typeface="Open Sans"/>
                          <a:sym typeface="Open Sans"/>
                        </a:rPr>
                        <a:t>[insert item name here]</a:t>
                      </a:r>
                      <a:r>
                        <a:rPr lang="en-GB" sz="1200">
                          <a:solidFill>
                            <a:srgbClr val="57486B"/>
                          </a:solidFill>
                          <a:latin typeface="Open Sans"/>
                          <a:ea typeface="Open Sans"/>
                          <a:cs typeface="Open Sans"/>
                          <a:sym typeface="Open Sans"/>
                        </a:rPr>
                        <a:t> – [insert description here]</a:t>
                      </a:r>
                      <a:endParaRPr sz="1200">
                        <a:solidFill>
                          <a:srgbClr val="57486B"/>
                        </a:solidFill>
                        <a:latin typeface="Open Sans"/>
                        <a:ea typeface="Open Sans"/>
                        <a:cs typeface="Open Sans"/>
                        <a:sym typeface="Open Sans"/>
                      </a:endParaRPr>
                    </a:p>
                  </a:txBody>
                  <a:tcPr marL="91425" marR="91425" marT="91425" marB="91425"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tcPr>
                </a:tc>
                <a:extLst>
                  <a:ext uri="{0D108BD9-81ED-4DB2-BD59-A6C34878D82A}">
                    <a16:rowId xmlns:a16="http://schemas.microsoft.com/office/drawing/2014/main" val="10002"/>
                  </a:ext>
                </a:extLst>
              </a:tr>
              <a:tr h="438975">
                <a:tc>
                  <a:txBody>
                    <a:bodyPr/>
                    <a:lstStyle/>
                    <a:p>
                      <a:pPr marL="0" lvl="0" indent="0" algn="l" rtl="0">
                        <a:spcBef>
                          <a:spcPts val="0"/>
                        </a:spcBef>
                        <a:spcAft>
                          <a:spcPts val="0"/>
                        </a:spcAft>
                        <a:buClr>
                          <a:srgbClr val="57486B"/>
                        </a:buClr>
                        <a:buSzPts val="1100"/>
                        <a:buFont typeface="Arial"/>
                        <a:buNone/>
                      </a:pPr>
                      <a:r>
                        <a:rPr lang="en-GB" sz="1200">
                          <a:solidFill>
                            <a:srgbClr val="FFFFFF"/>
                          </a:solidFill>
                          <a:latin typeface="Open Sans"/>
                          <a:ea typeface="Open Sans"/>
                          <a:cs typeface="Open Sans"/>
                          <a:sym typeface="Open Sans"/>
                        </a:rPr>
                        <a:t>[insert time here]</a:t>
                      </a:r>
                      <a:endParaRPr sz="1200">
                        <a:solidFill>
                          <a:srgbClr val="FFFFFF"/>
                        </a:solidFill>
                        <a:latin typeface="Open Sans"/>
                        <a:ea typeface="Open Sans"/>
                        <a:cs typeface="Open Sans"/>
                        <a:sym typeface="Open Sans"/>
                      </a:endParaRPr>
                    </a:p>
                  </a:txBody>
                  <a:tcPr marL="91425" marR="91425" marT="91425" marB="91425"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solidFill>
                      <a:srgbClr val="57486B"/>
                    </a:solidFill>
                  </a:tcPr>
                </a:tc>
                <a:tc>
                  <a:txBody>
                    <a:bodyPr/>
                    <a:lstStyle/>
                    <a:p>
                      <a:pPr marL="0" lvl="0" indent="0" algn="l" rtl="0">
                        <a:spcBef>
                          <a:spcPts val="0"/>
                        </a:spcBef>
                        <a:spcAft>
                          <a:spcPts val="0"/>
                        </a:spcAft>
                        <a:buNone/>
                      </a:pPr>
                      <a:r>
                        <a:rPr lang="en-GB" sz="1200" b="1">
                          <a:solidFill>
                            <a:srgbClr val="57486B"/>
                          </a:solidFill>
                          <a:latin typeface="Open Sans"/>
                          <a:ea typeface="Open Sans"/>
                          <a:cs typeface="Open Sans"/>
                          <a:sym typeface="Open Sans"/>
                        </a:rPr>
                        <a:t>[insert item name here]</a:t>
                      </a:r>
                      <a:r>
                        <a:rPr lang="en-GB" sz="1200">
                          <a:solidFill>
                            <a:srgbClr val="57486B"/>
                          </a:solidFill>
                          <a:latin typeface="Open Sans"/>
                          <a:ea typeface="Open Sans"/>
                          <a:cs typeface="Open Sans"/>
                          <a:sym typeface="Open Sans"/>
                        </a:rPr>
                        <a:t> – [insert description here]</a:t>
                      </a:r>
                      <a:endParaRPr sz="1200">
                        <a:solidFill>
                          <a:srgbClr val="57486B"/>
                        </a:solidFill>
                        <a:latin typeface="Open Sans"/>
                        <a:ea typeface="Open Sans"/>
                        <a:cs typeface="Open Sans"/>
                        <a:sym typeface="Open Sans"/>
                      </a:endParaRPr>
                    </a:p>
                  </a:txBody>
                  <a:tcPr marL="91425" marR="91425" marT="91425" marB="91425"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tcPr>
                </a:tc>
                <a:extLst>
                  <a:ext uri="{0D108BD9-81ED-4DB2-BD59-A6C34878D82A}">
                    <a16:rowId xmlns:a16="http://schemas.microsoft.com/office/drawing/2014/main" val="10003"/>
                  </a:ext>
                </a:extLst>
              </a:tr>
              <a:tr h="438975">
                <a:tc>
                  <a:txBody>
                    <a:bodyPr/>
                    <a:lstStyle/>
                    <a:p>
                      <a:pPr marL="0" lvl="0" indent="0" algn="l" rtl="0">
                        <a:spcBef>
                          <a:spcPts val="0"/>
                        </a:spcBef>
                        <a:spcAft>
                          <a:spcPts val="0"/>
                        </a:spcAft>
                        <a:buClr>
                          <a:srgbClr val="57486B"/>
                        </a:buClr>
                        <a:buSzPts val="1100"/>
                        <a:buFont typeface="Arial"/>
                        <a:buNone/>
                      </a:pPr>
                      <a:r>
                        <a:rPr lang="en-GB" sz="1200">
                          <a:solidFill>
                            <a:srgbClr val="FFFFFF"/>
                          </a:solidFill>
                          <a:latin typeface="Open Sans"/>
                          <a:ea typeface="Open Sans"/>
                          <a:cs typeface="Open Sans"/>
                          <a:sym typeface="Open Sans"/>
                        </a:rPr>
                        <a:t>[insert time here]</a:t>
                      </a:r>
                      <a:endParaRPr sz="1200">
                        <a:solidFill>
                          <a:srgbClr val="FFFFFF"/>
                        </a:solidFill>
                        <a:latin typeface="Open Sans"/>
                        <a:ea typeface="Open Sans"/>
                        <a:cs typeface="Open Sans"/>
                        <a:sym typeface="Open Sans"/>
                      </a:endParaRPr>
                    </a:p>
                  </a:txBody>
                  <a:tcPr marL="91425" marR="91425" marT="91425" marB="91425"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solidFill>
                      <a:srgbClr val="57486B"/>
                    </a:solidFill>
                  </a:tcPr>
                </a:tc>
                <a:tc>
                  <a:txBody>
                    <a:bodyPr/>
                    <a:lstStyle/>
                    <a:p>
                      <a:pPr marL="0" lvl="0" indent="0" algn="l" rtl="0">
                        <a:spcBef>
                          <a:spcPts val="0"/>
                        </a:spcBef>
                        <a:spcAft>
                          <a:spcPts val="0"/>
                        </a:spcAft>
                        <a:buNone/>
                      </a:pPr>
                      <a:r>
                        <a:rPr lang="en-GB" sz="1200" b="1">
                          <a:solidFill>
                            <a:srgbClr val="57486B"/>
                          </a:solidFill>
                          <a:latin typeface="Open Sans"/>
                          <a:ea typeface="Open Sans"/>
                          <a:cs typeface="Open Sans"/>
                          <a:sym typeface="Open Sans"/>
                        </a:rPr>
                        <a:t>[break]</a:t>
                      </a:r>
                      <a:endParaRPr sz="1200" b="1">
                        <a:solidFill>
                          <a:srgbClr val="57486B"/>
                        </a:solidFill>
                        <a:latin typeface="Open Sans"/>
                        <a:ea typeface="Open Sans"/>
                        <a:cs typeface="Open Sans"/>
                        <a:sym typeface="Open Sans"/>
                      </a:endParaRPr>
                    </a:p>
                  </a:txBody>
                  <a:tcPr marL="91425" marR="91425" marT="91425" marB="91425"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solidFill>
                      <a:srgbClr val="A6D6AE"/>
                    </a:solidFill>
                  </a:tcPr>
                </a:tc>
                <a:extLst>
                  <a:ext uri="{0D108BD9-81ED-4DB2-BD59-A6C34878D82A}">
                    <a16:rowId xmlns:a16="http://schemas.microsoft.com/office/drawing/2014/main" val="10004"/>
                  </a:ext>
                </a:extLst>
              </a:tr>
              <a:tr h="438975">
                <a:tc>
                  <a:txBody>
                    <a:bodyPr/>
                    <a:lstStyle/>
                    <a:p>
                      <a:pPr marL="0" lvl="0" indent="0" algn="l" rtl="0">
                        <a:spcBef>
                          <a:spcPts val="0"/>
                        </a:spcBef>
                        <a:spcAft>
                          <a:spcPts val="0"/>
                        </a:spcAft>
                        <a:buClr>
                          <a:srgbClr val="57486B"/>
                        </a:buClr>
                        <a:buSzPts val="1100"/>
                        <a:buFont typeface="Arial"/>
                        <a:buNone/>
                      </a:pPr>
                      <a:r>
                        <a:rPr lang="en-GB" sz="1200">
                          <a:solidFill>
                            <a:srgbClr val="FFFFFF"/>
                          </a:solidFill>
                          <a:latin typeface="Open Sans"/>
                          <a:ea typeface="Open Sans"/>
                          <a:cs typeface="Open Sans"/>
                          <a:sym typeface="Open Sans"/>
                        </a:rPr>
                        <a:t>[insert time here]</a:t>
                      </a:r>
                      <a:endParaRPr sz="1200">
                        <a:solidFill>
                          <a:srgbClr val="FFFFFF"/>
                        </a:solidFill>
                        <a:latin typeface="Open Sans"/>
                        <a:ea typeface="Open Sans"/>
                        <a:cs typeface="Open Sans"/>
                        <a:sym typeface="Open Sans"/>
                      </a:endParaRPr>
                    </a:p>
                  </a:txBody>
                  <a:tcPr marL="91425" marR="91425" marT="91425" marB="91425"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solidFill>
                      <a:srgbClr val="57486B"/>
                    </a:solidFill>
                  </a:tcPr>
                </a:tc>
                <a:tc>
                  <a:txBody>
                    <a:bodyPr/>
                    <a:lstStyle/>
                    <a:p>
                      <a:pPr marL="0" lvl="0" indent="0" algn="l" rtl="0">
                        <a:spcBef>
                          <a:spcPts val="0"/>
                        </a:spcBef>
                        <a:spcAft>
                          <a:spcPts val="0"/>
                        </a:spcAft>
                        <a:buClr>
                          <a:srgbClr val="57486B"/>
                        </a:buClr>
                        <a:buSzPts val="1100"/>
                        <a:buFont typeface="Arial"/>
                        <a:buNone/>
                      </a:pPr>
                      <a:r>
                        <a:rPr lang="en-GB" sz="1200" b="1">
                          <a:solidFill>
                            <a:srgbClr val="57486B"/>
                          </a:solidFill>
                          <a:latin typeface="Open Sans"/>
                          <a:ea typeface="Open Sans"/>
                          <a:cs typeface="Open Sans"/>
                          <a:sym typeface="Open Sans"/>
                        </a:rPr>
                        <a:t>[insert item name here]</a:t>
                      </a:r>
                      <a:r>
                        <a:rPr lang="en-GB" sz="1200">
                          <a:solidFill>
                            <a:srgbClr val="57486B"/>
                          </a:solidFill>
                          <a:latin typeface="Open Sans"/>
                          <a:ea typeface="Open Sans"/>
                          <a:cs typeface="Open Sans"/>
                          <a:sym typeface="Open Sans"/>
                        </a:rPr>
                        <a:t> – [insert description here]</a:t>
                      </a:r>
                      <a:endParaRPr sz="1200">
                        <a:solidFill>
                          <a:srgbClr val="57486B"/>
                        </a:solidFill>
                        <a:latin typeface="Open Sans"/>
                        <a:ea typeface="Open Sans"/>
                        <a:cs typeface="Open Sans"/>
                        <a:sym typeface="Open Sans"/>
                      </a:endParaRPr>
                    </a:p>
                  </a:txBody>
                  <a:tcPr marL="91425" marR="91425" marT="91425" marB="91425"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tcPr>
                </a:tc>
                <a:extLst>
                  <a:ext uri="{0D108BD9-81ED-4DB2-BD59-A6C34878D82A}">
                    <a16:rowId xmlns:a16="http://schemas.microsoft.com/office/drawing/2014/main" val="10005"/>
                  </a:ext>
                </a:extLst>
              </a:tr>
              <a:tr h="438975">
                <a:tc>
                  <a:txBody>
                    <a:bodyPr/>
                    <a:lstStyle/>
                    <a:p>
                      <a:pPr marL="0" lvl="0" indent="0" algn="l" rtl="0">
                        <a:spcBef>
                          <a:spcPts val="0"/>
                        </a:spcBef>
                        <a:spcAft>
                          <a:spcPts val="0"/>
                        </a:spcAft>
                        <a:buClr>
                          <a:srgbClr val="57486B"/>
                        </a:buClr>
                        <a:buSzPts val="1100"/>
                        <a:buFont typeface="Arial"/>
                        <a:buNone/>
                      </a:pPr>
                      <a:r>
                        <a:rPr lang="en-GB" sz="1200">
                          <a:solidFill>
                            <a:srgbClr val="FFFFFF"/>
                          </a:solidFill>
                          <a:latin typeface="Open Sans"/>
                          <a:ea typeface="Open Sans"/>
                          <a:cs typeface="Open Sans"/>
                          <a:sym typeface="Open Sans"/>
                        </a:rPr>
                        <a:t>[insert time here]</a:t>
                      </a:r>
                      <a:endParaRPr sz="1200">
                        <a:solidFill>
                          <a:srgbClr val="FFFFFF"/>
                        </a:solidFill>
                        <a:latin typeface="Open Sans"/>
                        <a:ea typeface="Open Sans"/>
                        <a:cs typeface="Open Sans"/>
                        <a:sym typeface="Open Sans"/>
                      </a:endParaRPr>
                    </a:p>
                  </a:txBody>
                  <a:tcPr marL="91425" marR="91425" marT="91425" marB="91425"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solidFill>
                      <a:srgbClr val="57486B"/>
                    </a:solidFill>
                  </a:tcPr>
                </a:tc>
                <a:tc>
                  <a:txBody>
                    <a:bodyPr/>
                    <a:lstStyle/>
                    <a:p>
                      <a:pPr marL="0" lvl="0" indent="0" algn="l" rtl="0">
                        <a:spcBef>
                          <a:spcPts val="0"/>
                        </a:spcBef>
                        <a:spcAft>
                          <a:spcPts val="0"/>
                        </a:spcAft>
                        <a:buClr>
                          <a:srgbClr val="57486B"/>
                        </a:buClr>
                        <a:buSzPts val="1100"/>
                        <a:buFont typeface="Arial"/>
                        <a:buNone/>
                      </a:pPr>
                      <a:r>
                        <a:rPr lang="en-GB" sz="1200" b="1">
                          <a:solidFill>
                            <a:srgbClr val="57486B"/>
                          </a:solidFill>
                          <a:latin typeface="Open Sans"/>
                          <a:ea typeface="Open Sans"/>
                          <a:cs typeface="Open Sans"/>
                          <a:sym typeface="Open Sans"/>
                        </a:rPr>
                        <a:t>[insert item name here]</a:t>
                      </a:r>
                      <a:r>
                        <a:rPr lang="en-GB" sz="1200">
                          <a:solidFill>
                            <a:srgbClr val="57486B"/>
                          </a:solidFill>
                          <a:latin typeface="Open Sans"/>
                          <a:ea typeface="Open Sans"/>
                          <a:cs typeface="Open Sans"/>
                          <a:sym typeface="Open Sans"/>
                        </a:rPr>
                        <a:t> – [insert description here]</a:t>
                      </a:r>
                      <a:endParaRPr sz="1200">
                        <a:solidFill>
                          <a:srgbClr val="57486B"/>
                        </a:solidFill>
                        <a:latin typeface="Open Sans"/>
                        <a:ea typeface="Open Sans"/>
                        <a:cs typeface="Open Sans"/>
                        <a:sym typeface="Open Sans"/>
                      </a:endParaRPr>
                    </a:p>
                  </a:txBody>
                  <a:tcPr marL="91425" marR="91425" marT="91425" marB="91425"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tcPr>
                </a:tc>
                <a:extLst>
                  <a:ext uri="{0D108BD9-81ED-4DB2-BD59-A6C34878D82A}">
                    <a16:rowId xmlns:a16="http://schemas.microsoft.com/office/drawing/2014/main" val="10006"/>
                  </a:ext>
                </a:extLst>
              </a:tr>
              <a:tr h="438975">
                <a:tc>
                  <a:txBody>
                    <a:bodyPr/>
                    <a:lstStyle/>
                    <a:p>
                      <a:pPr marL="0" lvl="0" indent="0" algn="l" rtl="0">
                        <a:spcBef>
                          <a:spcPts val="0"/>
                        </a:spcBef>
                        <a:spcAft>
                          <a:spcPts val="0"/>
                        </a:spcAft>
                        <a:buClr>
                          <a:srgbClr val="57486B"/>
                        </a:buClr>
                        <a:buSzPts val="1100"/>
                        <a:buFont typeface="Arial"/>
                        <a:buNone/>
                      </a:pPr>
                      <a:r>
                        <a:rPr lang="en-GB" sz="1200">
                          <a:solidFill>
                            <a:srgbClr val="FFFFFF"/>
                          </a:solidFill>
                          <a:latin typeface="Open Sans"/>
                          <a:ea typeface="Open Sans"/>
                          <a:cs typeface="Open Sans"/>
                          <a:sym typeface="Open Sans"/>
                        </a:rPr>
                        <a:t>[insert time here]</a:t>
                      </a:r>
                      <a:endParaRPr sz="1200">
                        <a:solidFill>
                          <a:srgbClr val="FFFFFF"/>
                        </a:solidFill>
                        <a:latin typeface="Open Sans"/>
                        <a:ea typeface="Open Sans"/>
                        <a:cs typeface="Open Sans"/>
                        <a:sym typeface="Open Sans"/>
                      </a:endParaRPr>
                    </a:p>
                  </a:txBody>
                  <a:tcPr marL="91425" marR="91425" marT="91425" marB="91425"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solidFill>
                      <a:srgbClr val="57486B"/>
                    </a:solidFill>
                  </a:tcPr>
                </a:tc>
                <a:tc>
                  <a:txBody>
                    <a:bodyPr/>
                    <a:lstStyle/>
                    <a:p>
                      <a:pPr marL="0" lvl="0" indent="0" algn="l" rtl="0">
                        <a:spcBef>
                          <a:spcPts val="0"/>
                        </a:spcBef>
                        <a:spcAft>
                          <a:spcPts val="0"/>
                        </a:spcAft>
                        <a:buClr>
                          <a:srgbClr val="57486B"/>
                        </a:buClr>
                        <a:buSzPts val="1100"/>
                        <a:buFont typeface="Arial"/>
                        <a:buNone/>
                      </a:pPr>
                      <a:r>
                        <a:rPr lang="en-GB" sz="1200" b="1">
                          <a:solidFill>
                            <a:srgbClr val="57486B"/>
                          </a:solidFill>
                          <a:latin typeface="Open Sans"/>
                          <a:ea typeface="Open Sans"/>
                          <a:cs typeface="Open Sans"/>
                          <a:sym typeface="Open Sans"/>
                        </a:rPr>
                        <a:t>[insert item name here]</a:t>
                      </a:r>
                      <a:r>
                        <a:rPr lang="en-GB" sz="1200">
                          <a:solidFill>
                            <a:srgbClr val="57486B"/>
                          </a:solidFill>
                          <a:latin typeface="Open Sans"/>
                          <a:ea typeface="Open Sans"/>
                          <a:cs typeface="Open Sans"/>
                          <a:sym typeface="Open Sans"/>
                        </a:rPr>
                        <a:t> – [insert description here]</a:t>
                      </a:r>
                      <a:endParaRPr sz="1200">
                        <a:solidFill>
                          <a:srgbClr val="57486B"/>
                        </a:solidFill>
                        <a:latin typeface="Open Sans"/>
                        <a:ea typeface="Open Sans"/>
                        <a:cs typeface="Open Sans"/>
                        <a:sym typeface="Open Sans"/>
                      </a:endParaRPr>
                    </a:p>
                  </a:txBody>
                  <a:tcPr marL="91425" marR="91425" marT="91425" marB="91425" anchor="ctr">
                    <a:lnL w="9525" cap="flat" cmpd="sng">
                      <a:solidFill>
                        <a:srgbClr val="D9D9D9"/>
                      </a:solidFill>
                      <a:prstDash val="solid"/>
                      <a:round/>
                      <a:headEnd type="none" w="sm" len="sm"/>
                      <a:tailEnd type="none" w="sm" len="sm"/>
                    </a:lnL>
                    <a:lnR w="9525" cap="flat" cmpd="sng">
                      <a:solidFill>
                        <a:srgbClr val="D9D9D9"/>
                      </a:solidFill>
                      <a:prstDash val="solid"/>
                      <a:round/>
                      <a:headEnd type="none" w="sm" len="sm"/>
                      <a:tailEnd type="none" w="sm" len="sm"/>
                    </a:lnR>
                    <a:lnT w="9525" cap="flat" cmpd="sng">
                      <a:solidFill>
                        <a:srgbClr val="D9D9D9"/>
                      </a:solidFill>
                      <a:prstDash val="solid"/>
                      <a:round/>
                      <a:headEnd type="none" w="sm" len="sm"/>
                      <a:tailEnd type="none" w="sm" len="sm"/>
                    </a:lnT>
                    <a:lnB w="9525" cap="flat" cmpd="sng">
                      <a:solidFill>
                        <a:srgbClr val="D9D9D9"/>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52"/>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Energy Company Obligation</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327" name="Google Shape;327;p52"/>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457200" lvl="0" indent="-311150" algn="l" rtl="0">
              <a:lnSpc>
                <a:spcPct val="100000"/>
              </a:lnSpc>
              <a:spcBef>
                <a:spcPts val="0"/>
              </a:spcBef>
              <a:spcAft>
                <a:spcPts val="0"/>
              </a:spcAft>
              <a:buSzPts val="1300"/>
              <a:buChar char="●"/>
            </a:pPr>
            <a:r>
              <a:rPr lang="en-GB" sz="1300"/>
              <a:t>Gives grants for efficient boilers, loft and cavity wall insulation</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Delivered by large energy companies</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Each company has slightly different rules for measures offered</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Available to people receiving certain benefits in England, Wales &amp; Scotland</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If you’re not on certain benefits but on a low income or have a health condition you may be able to get help under the ‘ECO local flexibility’ scheme which some local authorities have set up with fuel companies</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Recipients often have to make a contribution towards costs of measures</a:t>
            </a:r>
            <a:endParaRPr sz="1300"/>
          </a:p>
          <a:p>
            <a:pPr marL="0" lvl="0" indent="0" algn="l" rtl="0">
              <a:lnSpc>
                <a:spcPct val="100000"/>
              </a:lnSpc>
              <a:spcBef>
                <a:spcPts val="0"/>
              </a:spcBef>
              <a:spcAft>
                <a:spcPts val="0"/>
              </a:spcAft>
              <a:buNone/>
            </a:pPr>
            <a:endParaRPr sz="1300" b="1"/>
          </a:p>
          <a:p>
            <a:pPr marL="0" lvl="0" indent="0" algn="l" rtl="0">
              <a:lnSpc>
                <a:spcPct val="100000"/>
              </a:lnSpc>
              <a:spcBef>
                <a:spcPts val="0"/>
              </a:spcBef>
              <a:spcAft>
                <a:spcPts val="0"/>
              </a:spcAft>
              <a:buNone/>
            </a:pPr>
            <a:endParaRPr sz="1300" b="1"/>
          </a:p>
          <a:p>
            <a:pPr marL="0" lvl="0" indent="0" algn="l" rtl="0">
              <a:lnSpc>
                <a:spcPct val="100000"/>
              </a:lnSpc>
              <a:spcBef>
                <a:spcPts val="0"/>
              </a:spcBef>
              <a:spcAft>
                <a:spcPts val="0"/>
              </a:spcAft>
              <a:buNone/>
            </a:pPr>
            <a:endParaRPr sz="1300" b="1"/>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53"/>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Nest</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333" name="Google Shape;333;p53"/>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457200" lvl="0" indent="-311150" algn="l" rtl="0">
              <a:lnSpc>
                <a:spcPct val="100000"/>
              </a:lnSpc>
              <a:spcBef>
                <a:spcPts val="0"/>
              </a:spcBef>
              <a:spcAft>
                <a:spcPts val="0"/>
              </a:spcAft>
              <a:buSzPts val="1300"/>
              <a:buChar char="●"/>
            </a:pPr>
            <a:r>
              <a:rPr lang="en-GB" sz="1300"/>
              <a:t>Welsh Government scheme - only for residents in Wales</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Free advice on energy efficiency</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Grants for efficient boilers, central heating and insulation to eligible households</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Eligibility criteria:</a:t>
            </a:r>
            <a:endParaRPr sz="1300"/>
          </a:p>
          <a:p>
            <a:pPr marL="914400" lvl="1" indent="-311150" algn="l" rtl="0">
              <a:lnSpc>
                <a:spcPct val="100000"/>
              </a:lnSpc>
              <a:spcBef>
                <a:spcPts val="0"/>
              </a:spcBef>
              <a:spcAft>
                <a:spcPts val="0"/>
              </a:spcAft>
              <a:buSzPts val="1300"/>
              <a:buChar char="○"/>
            </a:pPr>
            <a:r>
              <a:rPr lang="en-GB" sz="1300"/>
              <a:t>You own or privately rent your home (not from a council or housing association)</a:t>
            </a:r>
            <a:endParaRPr sz="1300"/>
          </a:p>
          <a:p>
            <a:pPr marL="914400" lvl="1" indent="-311150" algn="l" rtl="0">
              <a:lnSpc>
                <a:spcPct val="100000"/>
              </a:lnSpc>
              <a:spcBef>
                <a:spcPts val="0"/>
              </a:spcBef>
              <a:spcAft>
                <a:spcPts val="0"/>
              </a:spcAft>
              <a:buSzPts val="1300"/>
              <a:buChar char="○"/>
            </a:pPr>
            <a:r>
              <a:rPr lang="en-GB" sz="1300"/>
              <a:t>Your home is energy inefficient and expensive to heat</a:t>
            </a:r>
            <a:endParaRPr sz="1300"/>
          </a:p>
          <a:p>
            <a:pPr marL="914400" lvl="1" indent="-311150" algn="l" rtl="0">
              <a:lnSpc>
                <a:spcPct val="100000"/>
              </a:lnSpc>
              <a:spcBef>
                <a:spcPts val="0"/>
              </a:spcBef>
              <a:spcAft>
                <a:spcPts val="0"/>
              </a:spcAft>
              <a:buSzPts val="1300"/>
              <a:buChar char="○"/>
            </a:pPr>
            <a:r>
              <a:rPr lang="en-GB" sz="1300"/>
              <a:t>You or some you live with receives a means tested benefit</a:t>
            </a:r>
            <a:endParaRPr sz="1300"/>
          </a:p>
          <a:p>
            <a:pPr marL="914400" lvl="1" indent="-311150" algn="l" rtl="0">
              <a:lnSpc>
                <a:spcPct val="100000"/>
              </a:lnSpc>
              <a:spcBef>
                <a:spcPts val="0"/>
              </a:spcBef>
              <a:spcAft>
                <a:spcPts val="0"/>
              </a:spcAft>
              <a:buSzPts val="1300"/>
              <a:buChar char="○"/>
            </a:pPr>
            <a:r>
              <a:rPr lang="en-GB" sz="1300"/>
              <a:t>You or someone you live with has a chronic respiratory, circulatory or mental health condition and an income below certain defined thresholds</a:t>
            </a:r>
            <a:endParaRPr sz="1300"/>
          </a:p>
          <a:p>
            <a:pPr marL="0" lvl="0" indent="0" algn="l" rtl="0">
              <a:lnSpc>
                <a:spcPct val="100000"/>
              </a:lnSpc>
              <a:spcBef>
                <a:spcPts val="0"/>
              </a:spcBef>
              <a:spcAft>
                <a:spcPts val="0"/>
              </a:spcAft>
              <a:buNone/>
            </a:pPr>
            <a:endParaRPr sz="1300"/>
          </a:p>
          <a:p>
            <a:pPr marL="0" lvl="0" indent="0" algn="l" rtl="0">
              <a:lnSpc>
                <a:spcPct val="100000"/>
              </a:lnSpc>
              <a:spcBef>
                <a:spcPts val="0"/>
              </a:spcBef>
              <a:spcAft>
                <a:spcPts val="0"/>
              </a:spcAft>
              <a:buNone/>
            </a:pPr>
            <a:endParaRPr sz="1300"/>
          </a:p>
          <a:p>
            <a:pPr marL="0" lvl="0" indent="0" algn="l" rtl="0">
              <a:lnSpc>
                <a:spcPct val="100000"/>
              </a:lnSpc>
              <a:spcBef>
                <a:spcPts val="0"/>
              </a:spcBef>
              <a:spcAft>
                <a:spcPts val="0"/>
              </a:spcAft>
              <a:buNone/>
            </a:pPr>
            <a:r>
              <a:rPr lang="en-GB" sz="1300"/>
              <a:t>More information at</a:t>
            </a:r>
            <a:r>
              <a:rPr lang="en-GB" sz="1300" b="1">
                <a:solidFill>
                  <a:srgbClr val="0000FF"/>
                </a:solidFill>
              </a:rPr>
              <a:t> </a:t>
            </a:r>
            <a:r>
              <a:rPr lang="en-GB" sz="1300" b="1" u="sng">
                <a:solidFill>
                  <a:srgbClr val="0000FF"/>
                </a:solidFill>
                <a:hlinkClick r:id="rId3">
                  <a:extLst>
                    <a:ext uri="{A12FA001-AC4F-418D-AE19-62706E023703}">
                      <ahyp:hlinkClr xmlns:ahyp="http://schemas.microsoft.com/office/drawing/2018/hyperlinkcolor" xmlns="" val="tx"/>
                    </a:ext>
                  </a:extLst>
                </a:hlinkClick>
              </a:rPr>
              <a:t>www.nest.gov.wales</a:t>
            </a:r>
            <a:r>
              <a:rPr lang="en-GB" sz="1300" b="1">
                <a:solidFill>
                  <a:srgbClr val="0000FF"/>
                </a:solidFill>
              </a:rPr>
              <a:t> </a:t>
            </a:r>
            <a:r>
              <a:rPr lang="en-GB" sz="1300"/>
              <a:t>or call Freephone 0808 808 2244</a:t>
            </a:r>
            <a:endParaRPr sz="1300"/>
          </a:p>
          <a:p>
            <a:pPr marL="0" lvl="0" indent="0" algn="l" rtl="0">
              <a:lnSpc>
                <a:spcPct val="100000"/>
              </a:lnSpc>
              <a:spcBef>
                <a:spcPts val="0"/>
              </a:spcBef>
              <a:spcAft>
                <a:spcPts val="0"/>
              </a:spcAft>
              <a:buNone/>
            </a:pPr>
            <a:endParaRPr sz="1300"/>
          </a:p>
          <a:p>
            <a:pPr marL="0" lvl="0" indent="0" algn="l" rtl="0">
              <a:lnSpc>
                <a:spcPct val="100000"/>
              </a:lnSpc>
              <a:spcBef>
                <a:spcPts val="0"/>
              </a:spcBef>
              <a:spcAft>
                <a:spcPts val="0"/>
              </a:spcAft>
              <a:buNone/>
            </a:pPr>
            <a:endParaRPr sz="1300"/>
          </a:p>
          <a:p>
            <a:pPr marL="0" lvl="0" indent="0" algn="l" rtl="0">
              <a:lnSpc>
                <a:spcPct val="100000"/>
              </a:lnSpc>
              <a:spcBef>
                <a:spcPts val="0"/>
              </a:spcBef>
              <a:spcAft>
                <a:spcPts val="0"/>
              </a:spcAft>
              <a:buNone/>
            </a:pPr>
            <a:endParaRPr sz="1300"/>
          </a:p>
          <a:p>
            <a:pPr marL="0" lvl="0" indent="0" algn="l" rtl="0">
              <a:lnSpc>
                <a:spcPct val="100000"/>
              </a:lnSpc>
              <a:spcBef>
                <a:spcPts val="0"/>
              </a:spcBef>
              <a:spcAft>
                <a:spcPts val="0"/>
              </a:spcAft>
              <a:buNone/>
            </a:pPr>
            <a:endParaRPr sz="13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54"/>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What can front line workers do?</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339" name="Google Shape;339;p54"/>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457200" lvl="0" indent="-311150" algn="l" rtl="0">
              <a:lnSpc>
                <a:spcPct val="100000"/>
              </a:lnSpc>
              <a:spcBef>
                <a:spcPts val="0"/>
              </a:spcBef>
              <a:spcAft>
                <a:spcPts val="0"/>
              </a:spcAft>
              <a:buSzPts val="1300"/>
              <a:buChar char="●"/>
            </a:pPr>
            <a:r>
              <a:rPr lang="en-GB" sz="1300"/>
              <a:t>Be more aware of the cold home issues and fuel poverty causes</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Reassure your clients there is help available</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Encourage annual energy “MOT”s to ensure income is maximized and energy bills are as low as possible</a:t>
            </a:r>
            <a:endParaRPr sz="1300"/>
          </a:p>
          <a:p>
            <a:pPr marL="0" lvl="0" indent="0" algn="l" rtl="0">
              <a:lnSpc>
                <a:spcPct val="100000"/>
              </a:lnSpc>
              <a:spcBef>
                <a:spcPts val="0"/>
              </a:spcBef>
              <a:spcAft>
                <a:spcPts val="0"/>
              </a:spcAft>
              <a:buNone/>
            </a:pPr>
            <a:endParaRPr sz="1300"/>
          </a:p>
          <a:p>
            <a:pPr marL="457200" lvl="0" indent="-311150" algn="l" rtl="0">
              <a:lnSpc>
                <a:spcPct val="100000"/>
              </a:lnSpc>
              <a:spcBef>
                <a:spcPts val="0"/>
              </a:spcBef>
              <a:spcAft>
                <a:spcPts val="0"/>
              </a:spcAft>
              <a:buSzPts val="1300"/>
              <a:buChar char="●"/>
            </a:pPr>
            <a:r>
              <a:rPr lang="en-GB" sz="1300"/>
              <a:t>Refer and encourage  vulnerable clients to ask us for energy advice and energy efficiency information, to reduce the risk of health problems associated with cold homes</a:t>
            </a:r>
            <a:endParaRPr sz="1300"/>
          </a:p>
          <a:p>
            <a:pPr marL="0" lvl="0" indent="0" algn="l" rtl="0">
              <a:lnSpc>
                <a:spcPct val="100000"/>
              </a:lnSpc>
              <a:spcBef>
                <a:spcPts val="0"/>
              </a:spcBef>
              <a:spcAft>
                <a:spcPts val="0"/>
              </a:spcAft>
              <a:buNone/>
            </a:pPr>
            <a:endParaRPr sz="1300"/>
          </a:p>
          <a:p>
            <a:pPr marL="0" lvl="0" indent="0" algn="l" rtl="0">
              <a:lnSpc>
                <a:spcPct val="100000"/>
              </a:lnSpc>
              <a:spcBef>
                <a:spcPts val="0"/>
              </a:spcBef>
              <a:spcAft>
                <a:spcPts val="0"/>
              </a:spcAft>
              <a:buNone/>
            </a:pPr>
            <a:endParaRPr sz="1300"/>
          </a:p>
          <a:p>
            <a:pPr marL="0" lvl="0" indent="0" algn="l" rtl="0">
              <a:lnSpc>
                <a:spcPct val="100000"/>
              </a:lnSpc>
              <a:spcBef>
                <a:spcPts val="0"/>
              </a:spcBef>
              <a:spcAft>
                <a:spcPts val="0"/>
              </a:spcAft>
              <a:buNone/>
            </a:pPr>
            <a:endParaRPr sz="1300"/>
          </a:p>
          <a:p>
            <a:pPr marL="0" lvl="0" indent="0" algn="l" rtl="0">
              <a:lnSpc>
                <a:spcPct val="100000"/>
              </a:lnSpc>
              <a:spcBef>
                <a:spcPts val="0"/>
              </a:spcBef>
              <a:spcAft>
                <a:spcPts val="0"/>
              </a:spcAft>
              <a:buNone/>
            </a:pPr>
            <a:endParaRPr sz="1300"/>
          </a:p>
          <a:p>
            <a:pPr marL="0" lvl="0" indent="0" algn="l" rtl="0">
              <a:lnSpc>
                <a:spcPct val="100000"/>
              </a:lnSpc>
              <a:spcBef>
                <a:spcPts val="0"/>
              </a:spcBef>
              <a:spcAft>
                <a:spcPts val="0"/>
              </a:spcAft>
              <a:buNone/>
            </a:pPr>
            <a:endParaRPr sz="130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55"/>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600"/>
              <a:t>Other schemes</a:t>
            </a:r>
            <a:endParaRPr sz="3600"/>
          </a:p>
        </p:txBody>
      </p:sp>
      <p:sp>
        <p:nvSpPr>
          <p:cNvPr id="345" name="Google Shape;345;p55"/>
          <p:cNvSpPr txBox="1">
            <a:spLocks noGrp="1"/>
          </p:cNvSpPr>
          <p:nvPr>
            <p:ph type="body" idx="1"/>
          </p:nvPr>
        </p:nvSpPr>
        <p:spPr>
          <a:xfrm>
            <a:off x="603250" y="1457325"/>
            <a:ext cx="7905900" cy="3205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sz="2000" b="1">
                <a:latin typeface="Arial"/>
                <a:ea typeface="Arial"/>
                <a:cs typeface="Arial"/>
                <a:sym typeface="Arial"/>
              </a:rPr>
              <a:t>Please include a slide or two to remind people about your organisation, ask them to complete the follow up survey, and let them know how to get in touch with you. </a:t>
            </a:r>
            <a:endParaRPr sz="2000" b="1">
              <a:latin typeface="Arial"/>
              <a:ea typeface="Arial"/>
              <a:cs typeface="Arial"/>
              <a:sym typeface="Arial"/>
            </a:endParaRPr>
          </a:p>
          <a:p>
            <a:pPr marL="0" lvl="0" indent="0" algn="ctr" rtl="0">
              <a:spcBef>
                <a:spcPts val="1000"/>
              </a:spcBef>
              <a:spcAft>
                <a:spcPts val="0"/>
              </a:spcAft>
              <a:buNone/>
            </a:pPr>
            <a:endParaRPr sz="2000" b="1">
              <a:latin typeface="Arial"/>
              <a:ea typeface="Arial"/>
              <a:cs typeface="Arial"/>
              <a:sym typeface="Arial"/>
            </a:endParaRPr>
          </a:p>
          <a:p>
            <a:pPr marL="0" lvl="0" indent="0" algn="ctr" rtl="0">
              <a:spcBef>
                <a:spcPts val="1000"/>
              </a:spcBef>
              <a:spcAft>
                <a:spcPts val="0"/>
              </a:spcAft>
              <a:buNone/>
            </a:pPr>
            <a:endParaRPr sz="2000" b="1">
              <a:latin typeface="Arial"/>
              <a:ea typeface="Arial"/>
              <a:cs typeface="Arial"/>
              <a:sym typeface="Arial"/>
            </a:endParaRPr>
          </a:p>
          <a:p>
            <a:pPr marL="0" lvl="0" indent="0" algn="ctr" rtl="0">
              <a:spcBef>
                <a:spcPts val="1000"/>
              </a:spcBef>
              <a:spcAft>
                <a:spcPts val="1000"/>
              </a:spcAft>
              <a:buNone/>
            </a:pPr>
            <a:r>
              <a:rPr lang="en-GB" sz="2000" b="1">
                <a:latin typeface="Arial"/>
                <a:ea typeface="Arial"/>
                <a:cs typeface="Arial"/>
                <a:sym typeface="Arial"/>
              </a:rPr>
              <a:t>Link to feedback form: https://forms.gle/p42zLu6frhvZMHhW8 </a:t>
            </a:r>
            <a:endParaRPr sz="3000">
              <a:latin typeface="Arial"/>
              <a:ea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56"/>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Thank you </a:t>
            </a:r>
            <a:endParaRPr/>
          </a:p>
        </p:txBody>
      </p:sp>
      <p:sp>
        <p:nvSpPr>
          <p:cNvPr id="351" name="Google Shape;351;p56"/>
          <p:cNvSpPr txBox="1">
            <a:spLocks noGrp="1"/>
          </p:cNvSpPr>
          <p:nvPr>
            <p:ph type="body" idx="1"/>
          </p:nvPr>
        </p:nvSpPr>
        <p:spPr>
          <a:xfrm>
            <a:off x="603250" y="1246825"/>
            <a:ext cx="7905900" cy="234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[insert name of team presenter] </a:t>
            </a:r>
            <a:endParaRPr/>
          </a:p>
          <a:p>
            <a:pPr marL="0" lvl="0" indent="0" algn="l" rtl="0">
              <a:spcBef>
                <a:spcPts val="1000"/>
              </a:spcBef>
              <a:spcAft>
                <a:spcPts val="0"/>
              </a:spcAft>
              <a:buNone/>
            </a:pPr>
            <a:r>
              <a:rPr lang="en-GB"/>
              <a:t>[insert contact details]</a:t>
            </a:r>
            <a:endParaRPr/>
          </a:p>
          <a:p>
            <a:pPr marL="0" lvl="0" indent="0" algn="l" rtl="0">
              <a:spcBef>
                <a:spcPts val="1000"/>
              </a:spcBef>
              <a:spcAft>
                <a:spcPts val="1000"/>
              </a:spcAft>
              <a:buNone/>
            </a:pPr>
            <a:r>
              <a:rPr lang="en-GB"/>
              <a:t>[insert organisation logo]</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7"/>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Your organisation</a:t>
            </a:r>
            <a:endParaRPr/>
          </a:p>
        </p:txBody>
      </p:sp>
      <p:sp>
        <p:nvSpPr>
          <p:cNvPr id="98" name="Google Shape;98;p17"/>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000"/>
              </a:spcAft>
              <a:buNone/>
            </a:pPr>
            <a:r>
              <a:rPr lang="en-GB"/>
              <a:t>Please draft a short slide introducing yourself and your organisation. This is a good opportunity to establish your credibility, as well explaining how you could help clients in the future.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600"/>
              <a:t>Fuel Poverty</a:t>
            </a:r>
            <a:endParaRPr sz="3600"/>
          </a:p>
        </p:txBody>
      </p:sp>
      <p:sp>
        <p:nvSpPr>
          <p:cNvPr id="104" name="Google Shape;104;p18"/>
          <p:cNvSpPr txBox="1">
            <a:spLocks noGrp="1"/>
          </p:cNvSpPr>
          <p:nvPr>
            <p:ph type="body" idx="1"/>
          </p:nvPr>
        </p:nvSpPr>
        <p:spPr>
          <a:xfrm>
            <a:off x="603250" y="1457325"/>
            <a:ext cx="7905900" cy="3205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sz="2000" b="1" i="1" dirty="0">
                <a:latin typeface="Arial"/>
                <a:ea typeface="Arial"/>
                <a:cs typeface="Arial"/>
                <a:sym typeface="Arial"/>
              </a:rPr>
              <a:t>“Low income households that cannot afford to heat their homes and meet their other energy needs”</a:t>
            </a:r>
            <a:endParaRPr sz="2000" b="1" i="1" dirty="0">
              <a:latin typeface="Arial"/>
              <a:ea typeface="Arial"/>
              <a:cs typeface="Arial"/>
              <a:sym typeface="Arial"/>
            </a:endParaRPr>
          </a:p>
          <a:p>
            <a:pPr marL="0" lvl="0" indent="0" algn="l" rtl="0">
              <a:spcBef>
                <a:spcPts val="1000"/>
              </a:spcBef>
              <a:spcAft>
                <a:spcPts val="1000"/>
              </a:spcAft>
              <a:buNone/>
            </a:pPr>
            <a:endParaRPr sz="3000" dirty="0">
              <a:latin typeface="Arial"/>
              <a:ea typeface="Arial"/>
              <a:cs typeface="Arial"/>
              <a:sym typeface="Arial"/>
            </a:endParaRPr>
          </a:p>
        </p:txBody>
      </p:sp>
      <p:pic>
        <p:nvPicPr>
          <p:cNvPr id="105" name="Google Shape;105;p18"/>
          <p:cNvPicPr preferRelativeResize="0"/>
          <p:nvPr/>
        </p:nvPicPr>
        <p:blipFill>
          <a:blip r:embed="rId3">
            <a:alphaModFix/>
          </a:blip>
          <a:stretch>
            <a:fillRect/>
          </a:stretch>
        </p:blipFill>
        <p:spPr>
          <a:xfrm>
            <a:off x="6223474" y="2379599"/>
            <a:ext cx="2285674" cy="252739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What is fuel poverty?</a:t>
            </a:r>
            <a:endParaRPr/>
          </a:p>
        </p:txBody>
      </p:sp>
      <p:sp>
        <p:nvSpPr>
          <p:cNvPr id="111" name="Google Shape;111;p19"/>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457200" lvl="0" indent="-311150" algn="l" rtl="0">
              <a:lnSpc>
                <a:spcPct val="150000"/>
              </a:lnSpc>
              <a:spcBef>
                <a:spcPts val="0"/>
              </a:spcBef>
              <a:spcAft>
                <a:spcPts val="0"/>
              </a:spcAft>
              <a:buSzPts val="1300"/>
              <a:buChar char="●"/>
            </a:pPr>
            <a:r>
              <a:rPr lang="en-GB" sz="1300" dirty="0"/>
              <a:t>Different approaches to measuring fuel poverty in England and Wales</a:t>
            </a:r>
            <a:endParaRPr sz="1300" dirty="0"/>
          </a:p>
          <a:p>
            <a:pPr marL="457200" lvl="0" indent="-311150" algn="l" rtl="0">
              <a:lnSpc>
                <a:spcPct val="150000"/>
              </a:lnSpc>
              <a:spcBef>
                <a:spcPts val="0"/>
              </a:spcBef>
              <a:spcAft>
                <a:spcPts val="0"/>
              </a:spcAft>
              <a:buSzPts val="1300"/>
              <a:buChar char="●"/>
            </a:pPr>
            <a:r>
              <a:rPr lang="en-GB" sz="1300" dirty="0"/>
              <a:t>New low income/low energy efficiency (LILEE) definition about to be introduced in England</a:t>
            </a:r>
            <a:endParaRPr sz="1300" dirty="0"/>
          </a:p>
          <a:p>
            <a:pPr marL="457200" lvl="0" indent="-311150" algn="l" rtl="0">
              <a:lnSpc>
                <a:spcPct val="150000"/>
              </a:lnSpc>
              <a:spcBef>
                <a:spcPts val="0"/>
              </a:spcBef>
              <a:spcAft>
                <a:spcPts val="0"/>
              </a:spcAft>
              <a:buSzPts val="1300"/>
              <a:buChar char="●"/>
            </a:pPr>
            <a:r>
              <a:rPr lang="en-GB" sz="1300" dirty="0"/>
              <a:t>Will replace the low income/high fuel costs (LIHC) definition</a:t>
            </a:r>
            <a:endParaRPr sz="1300" dirty="0"/>
          </a:p>
          <a:p>
            <a:pPr marL="0" lvl="0" indent="0" algn="l" rtl="0">
              <a:spcBef>
                <a:spcPts val="1000"/>
              </a:spcBef>
              <a:spcAft>
                <a:spcPts val="0"/>
              </a:spcAft>
              <a:buNone/>
            </a:pPr>
            <a:r>
              <a:rPr lang="en-GB" sz="1300" b="1" dirty="0"/>
              <a:t>England: A household is in fuel poverty if:</a:t>
            </a:r>
            <a:endParaRPr sz="1300" b="1" dirty="0"/>
          </a:p>
          <a:p>
            <a:pPr marL="0" lvl="0" indent="0" algn="l" rtl="0">
              <a:spcBef>
                <a:spcPts val="1000"/>
              </a:spcBef>
              <a:spcAft>
                <a:spcPts val="0"/>
              </a:spcAft>
              <a:buNone/>
            </a:pPr>
            <a:r>
              <a:rPr lang="en-GB" sz="1300" dirty="0"/>
              <a:t>The energy performance certificate (EPC) rating of their property is less than EPC Band C </a:t>
            </a:r>
            <a:r>
              <a:rPr lang="en-GB" sz="1300" b="1" dirty="0"/>
              <a:t>AND</a:t>
            </a:r>
            <a:endParaRPr sz="1300" b="1" dirty="0"/>
          </a:p>
          <a:p>
            <a:pPr marL="0" lvl="0" indent="0" algn="l" rtl="0">
              <a:spcBef>
                <a:spcPts val="1000"/>
              </a:spcBef>
              <a:spcAft>
                <a:spcPts val="0"/>
              </a:spcAft>
              <a:buNone/>
            </a:pPr>
            <a:r>
              <a:rPr lang="en-GB" sz="1300" dirty="0"/>
              <a:t>Their net disposable income after housing costs is below the poverty line </a:t>
            </a:r>
            <a:endParaRPr sz="1300" dirty="0"/>
          </a:p>
          <a:p>
            <a:pPr marL="0" lvl="0" indent="0" algn="l" rtl="0">
              <a:spcBef>
                <a:spcPts val="1000"/>
              </a:spcBef>
              <a:spcAft>
                <a:spcPts val="0"/>
              </a:spcAft>
              <a:buNone/>
            </a:pPr>
            <a:r>
              <a:rPr lang="en-GB" sz="1300" b="1" dirty="0"/>
              <a:t>Wales: A household is in fuel poverty if:</a:t>
            </a:r>
            <a:endParaRPr sz="1300" b="1" dirty="0"/>
          </a:p>
          <a:p>
            <a:pPr marL="0" lvl="0" indent="0" algn="l" rtl="0">
              <a:spcBef>
                <a:spcPts val="1000"/>
              </a:spcBef>
              <a:spcAft>
                <a:spcPts val="0"/>
              </a:spcAft>
              <a:buNone/>
            </a:pPr>
            <a:r>
              <a:rPr lang="en-GB" sz="1300" dirty="0"/>
              <a:t>They have to spend more than 10% of their disposable income (before housing costs) on maintaining a satisfactory heating regime and meet their other energy needs</a:t>
            </a:r>
            <a:endParaRPr sz="1300" dirty="0"/>
          </a:p>
          <a:p>
            <a:pPr marL="0" lvl="0" indent="0" algn="l" rtl="0">
              <a:spcBef>
                <a:spcPts val="1000"/>
              </a:spcBef>
              <a:spcAft>
                <a:spcPts val="1000"/>
              </a:spcAft>
              <a:buNone/>
            </a:pPr>
            <a:r>
              <a:rPr lang="en-GB" sz="1300" dirty="0"/>
              <a:t>Note: definition is based on required fuel expenditure NOT actual fuel expenditure</a:t>
            </a:r>
            <a:endParaRPr sz="13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0"/>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How many people are affected?</a:t>
            </a:r>
            <a:endParaRPr/>
          </a:p>
          <a:p>
            <a:pPr marL="0" lvl="0" indent="0" algn="l" rtl="0">
              <a:spcBef>
                <a:spcPts val="0"/>
              </a:spcBef>
              <a:spcAft>
                <a:spcPts val="0"/>
              </a:spcAft>
              <a:buNone/>
            </a:pPr>
            <a:endParaRPr/>
          </a:p>
        </p:txBody>
      </p:sp>
      <p:sp>
        <p:nvSpPr>
          <p:cNvPr id="117" name="Google Shape;117;p20"/>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300" b="1" dirty="0"/>
              <a:t>England: </a:t>
            </a:r>
            <a:endParaRPr sz="1300" b="1" dirty="0"/>
          </a:p>
          <a:p>
            <a:pPr marL="457200" lvl="0" indent="-311150" algn="l" rtl="0">
              <a:lnSpc>
                <a:spcPct val="100000"/>
              </a:lnSpc>
              <a:spcBef>
                <a:spcPts val="1000"/>
              </a:spcBef>
              <a:spcAft>
                <a:spcPts val="0"/>
              </a:spcAft>
              <a:buSzPts val="1300"/>
              <a:buChar char="●"/>
            </a:pPr>
            <a:r>
              <a:rPr lang="en-GB" sz="1300" dirty="0"/>
              <a:t>3.66 million households (2016) on LILEE definition</a:t>
            </a:r>
            <a:endParaRPr sz="1300" dirty="0"/>
          </a:p>
          <a:p>
            <a:pPr marL="457200" lvl="0" indent="-311150" algn="l" rtl="0">
              <a:lnSpc>
                <a:spcPct val="100000"/>
              </a:lnSpc>
              <a:spcBef>
                <a:spcPts val="0"/>
              </a:spcBef>
              <a:spcAft>
                <a:spcPts val="0"/>
              </a:spcAft>
              <a:buSzPts val="1300"/>
              <a:buChar char="●"/>
            </a:pPr>
            <a:r>
              <a:rPr lang="en-GB" sz="1300" dirty="0"/>
              <a:t>16% of all households</a:t>
            </a:r>
            <a:endParaRPr sz="1300" dirty="0"/>
          </a:p>
          <a:p>
            <a:pPr marL="0" lvl="0" indent="0" algn="l" rtl="0">
              <a:lnSpc>
                <a:spcPct val="100000"/>
              </a:lnSpc>
              <a:spcBef>
                <a:spcPts val="1000"/>
              </a:spcBef>
              <a:spcAft>
                <a:spcPts val="0"/>
              </a:spcAft>
              <a:buNone/>
            </a:pPr>
            <a:endParaRPr sz="1300" dirty="0"/>
          </a:p>
          <a:p>
            <a:pPr marL="0" lvl="0" indent="0" algn="l" rtl="0">
              <a:spcBef>
                <a:spcPts val="1000"/>
              </a:spcBef>
              <a:spcAft>
                <a:spcPts val="0"/>
              </a:spcAft>
              <a:buNone/>
            </a:pPr>
            <a:r>
              <a:rPr lang="en-GB" sz="1300" b="1" dirty="0"/>
              <a:t>Wales: </a:t>
            </a:r>
            <a:endParaRPr sz="1300" b="1" dirty="0"/>
          </a:p>
          <a:p>
            <a:pPr marL="457200" lvl="0" indent="-311150" algn="l" rtl="0">
              <a:lnSpc>
                <a:spcPct val="100000"/>
              </a:lnSpc>
              <a:spcBef>
                <a:spcPts val="1000"/>
              </a:spcBef>
              <a:spcAft>
                <a:spcPts val="0"/>
              </a:spcAft>
              <a:buSzPts val="1300"/>
              <a:buChar char="●"/>
            </a:pPr>
            <a:r>
              <a:rPr lang="en-GB" sz="1300" dirty="0"/>
              <a:t>155,000 households (2018) on 10% definition</a:t>
            </a:r>
            <a:endParaRPr sz="1300" dirty="0"/>
          </a:p>
          <a:p>
            <a:pPr marL="457200" lvl="0" indent="-311150" algn="l" rtl="0">
              <a:lnSpc>
                <a:spcPct val="100000"/>
              </a:lnSpc>
              <a:spcBef>
                <a:spcPts val="0"/>
              </a:spcBef>
              <a:spcAft>
                <a:spcPts val="0"/>
              </a:spcAft>
              <a:buSzPts val="1300"/>
              <a:buChar char="●"/>
            </a:pPr>
            <a:r>
              <a:rPr lang="en-GB" sz="1300" dirty="0"/>
              <a:t>12% of all households</a:t>
            </a:r>
            <a:endParaRPr sz="1300" dirty="0"/>
          </a:p>
          <a:p>
            <a:pPr marL="457200" lvl="0" indent="-311150" algn="l" rtl="0">
              <a:lnSpc>
                <a:spcPct val="100000"/>
              </a:lnSpc>
              <a:spcBef>
                <a:spcPts val="0"/>
              </a:spcBef>
              <a:spcAft>
                <a:spcPts val="0"/>
              </a:spcAft>
              <a:buSzPts val="1300"/>
              <a:buChar char="●"/>
            </a:pPr>
            <a:r>
              <a:rPr lang="en-GB" sz="1300" dirty="0"/>
              <a:t>Further 145,000 households at risk of fuel poverty </a:t>
            </a:r>
            <a:endParaRPr sz="1300" dirty="0"/>
          </a:p>
          <a:p>
            <a:pPr marL="457200" lvl="0" indent="-311150" algn="l" rtl="0">
              <a:lnSpc>
                <a:spcPct val="100000"/>
              </a:lnSpc>
              <a:spcBef>
                <a:spcPts val="0"/>
              </a:spcBef>
              <a:spcAft>
                <a:spcPts val="0"/>
              </a:spcAft>
              <a:buSzPts val="1300"/>
              <a:buChar char="●"/>
            </a:pPr>
            <a:r>
              <a:rPr lang="en-GB" sz="1300" dirty="0"/>
              <a:t>Need to spend 8-10% of income on fuel costs</a:t>
            </a:r>
            <a:endParaRPr sz="1300" dirty="0"/>
          </a:p>
          <a:p>
            <a:pPr marL="0" lvl="0" indent="0" algn="l" rtl="0">
              <a:lnSpc>
                <a:spcPct val="100000"/>
              </a:lnSpc>
              <a:spcBef>
                <a:spcPts val="1000"/>
              </a:spcBef>
              <a:spcAft>
                <a:spcPts val="0"/>
              </a:spcAft>
              <a:buNone/>
            </a:pPr>
            <a:endParaRPr sz="1300" dirty="0"/>
          </a:p>
          <a:p>
            <a:pPr marL="0" lvl="0" indent="0" algn="l" rtl="0">
              <a:lnSpc>
                <a:spcPct val="100000"/>
              </a:lnSpc>
              <a:spcBef>
                <a:spcPts val="1000"/>
              </a:spcBef>
              <a:spcAft>
                <a:spcPts val="0"/>
              </a:spcAft>
              <a:buNone/>
            </a:pPr>
            <a:r>
              <a:rPr lang="en-GB" dirty="0"/>
              <a:t>Covid pandemic likely to have increased these numbers substantially</a:t>
            </a:r>
            <a:endParaRPr dirty="0"/>
          </a:p>
          <a:p>
            <a:pPr marL="0" lvl="0" indent="0" algn="l" rtl="0">
              <a:spcBef>
                <a:spcPts val="1000"/>
              </a:spcBef>
              <a:spcAft>
                <a:spcPts val="1000"/>
              </a:spcAft>
              <a:buNone/>
            </a:pPr>
            <a:endParaRPr sz="13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1"/>
          <p:cNvSpPr txBox="1">
            <a:spLocks noGrp="1"/>
          </p:cNvSpPr>
          <p:nvPr>
            <p:ph type="title"/>
          </p:nvPr>
        </p:nvSpPr>
        <p:spPr>
          <a:xfrm>
            <a:off x="603250" y="445025"/>
            <a:ext cx="79059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Causes of fuel poverty</a:t>
            </a:r>
            <a:endParaRPr/>
          </a:p>
          <a:p>
            <a:pPr marL="0" lvl="0" indent="0" algn="l" rtl="0">
              <a:spcBef>
                <a:spcPts val="0"/>
              </a:spcBef>
              <a:spcAft>
                <a:spcPts val="0"/>
              </a:spcAft>
              <a:buNone/>
            </a:pPr>
            <a:endParaRPr/>
          </a:p>
        </p:txBody>
      </p:sp>
      <p:sp>
        <p:nvSpPr>
          <p:cNvPr id="123" name="Google Shape;123;p21"/>
          <p:cNvSpPr txBox="1">
            <a:spLocks noGrp="1"/>
          </p:cNvSpPr>
          <p:nvPr>
            <p:ph type="body" idx="1"/>
          </p:nvPr>
        </p:nvSpPr>
        <p:spPr>
          <a:xfrm>
            <a:off x="603250" y="1246825"/>
            <a:ext cx="7905900" cy="3416400"/>
          </a:xfrm>
          <a:prstGeom prst="rect">
            <a:avLst/>
          </a:prstGeom>
        </p:spPr>
        <p:txBody>
          <a:bodyPr spcFirstLastPara="1" wrap="square" lIns="91425" tIns="91425" rIns="91425" bIns="91425" anchor="t" anchorCtr="0">
            <a:noAutofit/>
          </a:bodyPr>
          <a:lstStyle/>
          <a:p>
            <a:pPr marL="457200" lvl="0" indent="-311150" algn="l" rtl="0">
              <a:lnSpc>
                <a:spcPct val="200000"/>
              </a:lnSpc>
              <a:spcBef>
                <a:spcPts val="0"/>
              </a:spcBef>
              <a:spcAft>
                <a:spcPts val="0"/>
              </a:spcAft>
              <a:buSzPts val="1300"/>
              <a:buChar char="●"/>
            </a:pPr>
            <a:r>
              <a:rPr lang="en-GB" sz="1300" dirty="0"/>
              <a:t>Income- LOW INCOME</a:t>
            </a:r>
            <a:endParaRPr sz="1300" dirty="0"/>
          </a:p>
          <a:p>
            <a:pPr marL="457200" lvl="0" indent="-311150" algn="l" rtl="0">
              <a:lnSpc>
                <a:spcPct val="200000"/>
              </a:lnSpc>
              <a:spcBef>
                <a:spcPts val="0"/>
              </a:spcBef>
              <a:spcAft>
                <a:spcPts val="0"/>
              </a:spcAft>
              <a:buSzPts val="1300"/>
              <a:buChar char="●"/>
            </a:pPr>
            <a:r>
              <a:rPr lang="en-GB" sz="1300" dirty="0"/>
              <a:t>Costs- HIGH ENERGY BILLS</a:t>
            </a:r>
            <a:endParaRPr sz="1300" dirty="0"/>
          </a:p>
          <a:p>
            <a:pPr marL="457200" lvl="0" indent="-311150" algn="l" rtl="0">
              <a:lnSpc>
                <a:spcPct val="200000"/>
              </a:lnSpc>
              <a:spcBef>
                <a:spcPts val="0"/>
              </a:spcBef>
              <a:spcAft>
                <a:spcPts val="0"/>
              </a:spcAft>
              <a:buSzPts val="1300"/>
              <a:buChar char="●"/>
            </a:pPr>
            <a:r>
              <a:rPr lang="en-GB" sz="1300" dirty="0"/>
              <a:t>Homes- ENERGY INEFFICIENCY </a:t>
            </a:r>
            <a:endParaRPr sz="1300" dirty="0"/>
          </a:p>
          <a:p>
            <a:pPr marL="457200" lvl="0" indent="-311150" algn="l" rtl="0">
              <a:lnSpc>
                <a:spcPct val="200000"/>
              </a:lnSpc>
              <a:spcBef>
                <a:spcPts val="0"/>
              </a:spcBef>
              <a:spcAft>
                <a:spcPts val="0"/>
              </a:spcAft>
              <a:buSzPts val="1300"/>
              <a:buChar char="●"/>
            </a:pPr>
            <a:r>
              <a:rPr lang="en-GB" sz="1300" dirty="0"/>
              <a:t>Appliances/usage- ENERGY INEFFICIENCY</a:t>
            </a:r>
            <a:endParaRPr sz="1300" dirty="0"/>
          </a:p>
          <a:p>
            <a:pPr marL="0" lvl="0" indent="0" algn="l" rtl="0">
              <a:spcBef>
                <a:spcPts val="1000"/>
              </a:spcBef>
              <a:spcAft>
                <a:spcPts val="0"/>
              </a:spcAft>
              <a:buNone/>
            </a:pPr>
            <a:endParaRPr sz="1300" dirty="0"/>
          </a:p>
          <a:p>
            <a:pPr marL="0" lvl="0" indent="0" algn="l" rtl="0">
              <a:spcBef>
                <a:spcPts val="1000"/>
              </a:spcBef>
              <a:spcAft>
                <a:spcPts val="0"/>
              </a:spcAft>
              <a:buNone/>
            </a:pPr>
            <a:r>
              <a:rPr lang="en-GB" sz="1300" dirty="0"/>
              <a:t>Fuel poverty is caused by a combination of high energy costs and low incomes coupled with people living in older properties which have insufficient insulation and inefficient heating systems.</a:t>
            </a:r>
            <a:endParaRPr sz="1300" dirty="0"/>
          </a:p>
          <a:p>
            <a:pPr marL="0" lvl="0" indent="0" algn="l" rtl="0">
              <a:spcBef>
                <a:spcPts val="1000"/>
              </a:spcBef>
              <a:spcAft>
                <a:spcPts val="1000"/>
              </a:spcAft>
              <a:buNone/>
            </a:pPr>
            <a:endParaRPr sz="1300" dirty="0"/>
          </a:p>
        </p:txBody>
      </p:sp>
    </p:spTree>
  </p:cSld>
  <p:clrMapOvr>
    <a:masterClrMapping/>
  </p:clrMapOvr>
</p:sld>
</file>

<file path=ppt/theme/theme1.xml><?xml version="1.0" encoding="utf-8"?>
<a:theme xmlns:a="http://schemas.openxmlformats.org/drawingml/2006/main" name="Simple Light">
  <a:themeElements>
    <a:clrScheme name="Simple Light">
      <a:dk1>
        <a:srgbClr val="57486B"/>
      </a:dk1>
      <a:lt1>
        <a:srgbClr val="FFFFFF"/>
      </a:lt1>
      <a:dk2>
        <a:srgbClr val="A6D6AE"/>
      </a:dk2>
      <a:lt2>
        <a:srgbClr val="FFFFFF"/>
      </a:lt2>
      <a:accent1>
        <a:srgbClr val="57486B"/>
      </a:accent1>
      <a:accent2>
        <a:srgbClr val="A6D6AE"/>
      </a:accent2>
      <a:accent3>
        <a:srgbClr val="57486B"/>
      </a:accent3>
      <a:accent4>
        <a:srgbClr val="A6D6AE"/>
      </a:accent4>
      <a:accent5>
        <a:srgbClr val="57486B"/>
      </a:accent5>
      <a:accent6>
        <a:srgbClr val="57486B"/>
      </a:accent6>
      <a:hlink>
        <a:srgbClr val="57486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252BAE41ABCF5468AEDC576F5286EEC" ma:contentTypeVersion="13" ma:contentTypeDescription="Create a new document." ma:contentTypeScope="" ma:versionID="a883f236f0bfb3438bbb40e544bcab14">
  <xsd:schema xmlns:xsd="http://www.w3.org/2001/XMLSchema" xmlns:xs="http://www.w3.org/2001/XMLSchema" xmlns:p="http://schemas.microsoft.com/office/2006/metadata/properties" xmlns:ns2="d22fc914-bb92-4d56-9298-b600d6bd4ff9" xmlns:ns3="4185045e-bc6b-41c0-afbe-2c2d00225176" targetNamespace="http://schemas.microsoft.com/office/2006/metadata/properties" ma:root="true" ma:fieldsID="91e5cdc01c9356caf78f4d768ebc3b8c" ns2:_="" ns3:_="">
    <xsd:import namespace="d22fc914-bb92-4d56-9298-b600d6bd4ff9"/>
    <xsd:import namespace="4185045e-bc6b-41c0-afbe-2c2d0022517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EventHashCode" minOccurs="0"/>
                <xsd:element ref="ns3:MediaServiceGenerationTim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2fc914-bb92-4d56-9298-b600d6bd4ff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5045e-bc6b-41c0-afbe-2c2d0022517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3330753-EB8C-4C7F-BDEC-19D1691B682B}">
  <ds:schemaRef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purl.org/dc/dcmitype/"/>
    <ds:schemaRef ds:uri="4185045e-bc6b-41c0-afbe-2c2d00225176"/>
    <ds:schemaRef ds:uri="d22fc914-bb92-4d56-9298-b600d6bd4ff9"/>
    <ds:schemaRef ds:uri="http://www.w3.org/XML/1998/namespace"/>
  </ds:schemaRefs>
</ds:datastoreItem>
</file>

<file path=customXml/itemProps2.xml><?xml version="1.0" encoding="utf-8"?>
<ds:datastoreItem xmlns:ds="http://schemas.openxmlformats.org/officeDocument/2006/customXml" ds:itemID="{A43DA68B-8D61-42DF-AF04-98A591C7B1C0}">
  <ds:schemaRefs>
    <ds:schemaRef ds:uri="http://schemas.microsoft.com/sharepoint/v3/contenttype/forms"/>
  </ds:schemaRefs>
</ds:datastoreItem>
</file>

<file path=customXml/itemProps3.xml><?xml version="1.0" encoding="utf-8"?>
<ds:datastoreItem xmlns:ds="http://schemas.openxmlformats.org/officeDocument/2006/customXml" ds:itemID="{39B9234A-E89D-4A14-92B8-9F0BC5A5B8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22fc914-bb92-4d56-9298-b600d6bd4ff9"/>
    <ds:schemaRef ds:uri="4185045e-bc6b-41c0-afbe-2c2d0022517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4202</Words>
  <Application>Microsoft Office PowerPoint</Application>
  <PresentationFormat>On-screen Show (16:9)</PresentationFormat>
  <Paragraphs>573</Paragraphs>
  <Slides>44</Slides>
  <Notes>44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44</vt:i4>
      </vt:variant>
    </vt:vector>
  </HeadingPairs>
  <TitlesOfParts>
    <vt:vector size="48" baseType="lpstr">
      <vt:lpstr>Calibri</vt:lpstr>
      <vt:lpstr>Open Sans</vt:lpstr>
      <vt:lpstr>Arial</vt:lpstr>
      <vt:lpstr>Simple Light</vt:lpstr>
      <vt:lpstr>Big Energy Saving Network Training Presentation</vt:lpstr>
      <vt:lpstr>Introduction </vt:lpstr>
      <vt:lpstr>Optional Contents Slide</vt:lpstr>
      <vt:lpstr>Optional Agenda slide</vt:lpstr>
      <vt:lpstr>Your organisation</vt:lpstr>
      <vt:lpstr>Fuel Poverty</vt:lpstr>
      <vt:lpstr>What is fuel poverty?</vt:lpstr>
      <vt:lpstr>How many people are affected? </vt:lpstr>
      <vt:lpstr>Causes of fuel poverty </vt:lpstr>
      <vt:lpstr>Low income</vt:lpstr>
      <vt:lpstr>Causes- high bills  </vt:lpstr>
      <vt:lpstr>Causes- poor energy efficiency  </vt:lpstr>
      <vt:lpstr>Health and cold homes </vt:lpstr>
      <vt:lpstr>Causes- cold homes     </vt:lpstr>
      <vt:lpstr>Health and cold homes   </vt:lpstr>
      <vt:lpstr>COVID-19 and fuel poverty   </vt:lpstr>
      <vt:lpstr>Adequate warmth    </vt:lpstr>
      <vt:lpstr>Vulnerable groups </vt:lpstr>
      <vt:lpstr>Providing advice</vt:lpstr>
      <vt:lpstr>Why do we give Energy Advice? </vt:lpstr>
      <vt:lpstr>What's available?   </vt:lpstr>
      <vt:lpstr>Spotting the signs of fuel poverty </vt:lpstr>
      <vt:lpstr>Finding the best deal   </vt:lpstr>
      <vt:lpstr>Before switching   </vt:lpstr>
      <vt:lpstr>Meter readings   </vt:lpstr>
      <vt:lpstr>Switching while in debt to a supplier  </vt:lpstr>
      <vt:lpstr>Disconnection  </vt:lpstr>
      <vt:lpstr>Warm Home Discount  </vt:lpstr>
      <vt:lpstr>Warm Home Discount  </vt:lpstr>
      <vt:lpstr>Priority Services Register</vt:lpstr>
      <vt:lpstr>Priority Services Register- benefits</vt:lpstr>
      <vt:lpstr>Priority Services Register- benefits</vt:lpstr>
      <vt:lpstr>DNOs  (District Network Operators)   </vt:lpstr>
      <vt:lpstr>Gas networks   </vt:lpstr>
      <vt:lpstr>Water companies   </vt:lpstr>
      <vt:lpstr>Other schemes</vt:lpstr>
      <vt:lpstr>Green homes grants</vt:lpstr>
      <vt:lpstr>GHG Measures   </vt:lpstr>
      <vt:lpstr>Simple Energy Advice  </vt:lpstr>
      <vt:lpstr>Energy Company Obligation    </vt:lpstr>
      <vt:lpstr>Nest    </vt:lpstr>
      <vt:lpstr>What can front line workers do?      </vt:lpstr>
      <vt:lpstr>Other schemes</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Big Energy Saving Network Training Presentation</dc:title>
  <dc:creator>Paul Williams</dc:creator>
  <cp:lastModifiedBy>Paul Williams</cp:lastModifiedBy>
  <cp:revision>2</cp:revision>
  <dcterms:modified xsi:type="dcterms:W3CDTF">2021-09-08T07:11:58Z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0x0101008252BAE41ABCF5468AEDC576F5286EEC</vt:lpwstr>
  </property>
</Properties>
</file>