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3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4.xml" ContentType="application/vnd.openxmlformats-officedocument.drawingml.chartshapes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6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drawings/drawing5.xml" ContentType="application/vnd.openxmlformats-officedocument.drawingml.chartshapes+xml"/>
  <Override PartName="/ppt/notesSlides/notesSlide17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7" Type="http://schemas.microsoft.com/office/2020/02/relationships/classificationlabels" Target="docMetadata/LabelInfo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4474" r:id="rId5"/>
  </p:sldMasterIdLst>
  <p:notesMasterIdLst>
    <p:notesMasterId r:id="rId36"/>
  </p:notesMasterIdLst>
  <p:handoutMasterIdLst>
    <p:handoutMasterId r:id="rId37"/>
  </p:handoutMasterIdLst>
  <p:sldIdLst>
    <p:sldId id="277" r:id="rId6"/>
    <p:sldId id="303" r:id="rId7"/>
    <p:sldId id="315" r:id="rId8"/>
    <p:sldId id="371" r:id="rId9"/>
    <p:sldId id="2147472190" r:id="rId10"/>
    <p:sldId id="373" r:id="rId11"/>
    <p:sldId id="335" r:id="rId12"/>
    <p:sldId id="318" r:id="rId13"/>
    <p:sldId id="2147472192" r:id="rId14"/>
    <p:sldId id="374" r:id="rId15"/>
    <p:sldId id="2147472161" r:id="rId16"/>
    <p:sldId id="321" r:id="rId17"/>
    <p:sldId id="308" r:id="rId18"/>
    <p:sldId id="2147472169" r:id="rId19"/>
    <p:sldId id="284" r:id="rId20"/>
    <p:sldId id="260" r:id="rId21"/>
    <p:sldId id="323" r:id="rId22"/>
    <p:sldId id="2147472167" r:id="rId23"/>
    <p:sldId id="2147472166" r:id="rId24"/>
    <p:sldId id="322" r:id="rId25"/>
    <p:sldId id="2147472183" r:id="rId26"/>
    <p:sldId id="2147472173" r:id="rId27"/>
    <p:sldId id="326" r:id="rId28"/>
    <p:sldId id="320" r:id="rId29"/>
    <p:sldId id="2147472175" r:id="rId30"/>
    <p:sldId id="2147472163" r:id="rId31"/>
    <p:sldId id="2147472174" r:id="rId32"/>
    <p:sldId id="328" r:id="rId33"/>
    <p:sldId id="2147472172" r:id="rId34"/>
    <p:sldId id="331" r:id="rId3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20BFA17-CBF5-4055-A500-1950AAB98306}">
          <p14:sldIdLst>
            <p14:sldId id="277"/>
            <p14:sldId id="303"/>
            <p14:sldId id="315"/>
            <p14:sldId id="371"/>
            <p14:sldId id="2147472190"/>
            <p14:sldId id="373"/>
            <p14:sldId id="335"/>
            <p14:sldId id="318"/>
            <p14:sldId id="2147472192"/>
            <p14:sldId id="374"/>
            <p14:sldId id="2147472161"/>
            <p14:sldId id="321"/>
            <p14:sldId id="308"/>
            <p14:sldId id="2147472169"/>
            <p14:sldId id="284"/>
            <p14:sldId id="260"/>
            <p14:sldId id="323"/>
            <p14:sldId id="2147472167"/>
            <p14:sldId id="2147472166"/>
            <p14:sldId id="322"/>
            <p14:sldId id="2147472183"/>
            <p14:sldId id="2147472173"/>
            <p14:sldId id="326"/>
            <p14:sldId id="320"/>
            <p14:sldId id="2147472175"/>
            <p14:sldId id="2147472163"/>
            <p14:sldId id="2147472174"/>
            <p14:sldId id="328"/>
            <p14:sldId id="2147472172"/>
            <p14:sldId id="33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416" userDrawn="1">
          <p15:clr>
            <a:srgbClr val="A4A3A4"/>
          </p15:clr>
        </p15:guide>
        <p15:guide id="2" pos="4848" userDrawn="1">
          <p15:clr>
            <a:srgbClr val="A4A3A4"/>
          </p15:clr>
        </p15:guide>
        <p15:guide id="5" pos="1080" userDrawn="1">
          <p15:clr>
            <a:srgbClr val="A4A3A4"/>
          </p15:clr>
        </p15:guide>
        <p15:guide id="6" pos="2040" userDrawn="1">
          <p15:clr>
            <a:srgbClr val="A4A3A4"/>
          </p15:clr>
        </p15:guide>
        <p15:guide id="7" pos="5184" userDrawn="1">
          <p15:clr>
            <a:srgbClr val="A4A3A4"/>
          </p15:clr>
        </p15:guide>
        <p15:guide id="8" pos="1632" userDrawn="1">
          <p15:clr>
            <a:srgbClr val="A4A3A4"/>
          </p15:clr>
        </p15:guide>
        <p15:guide id="9" pos="7008" userDrawn="1">
          <p15:clr>
            <a:srgbClr val="A4A3A4"/>
          </p15:clr>
        </p15:guide>
        <p15:guide id="11" pos="3299" userDrawn="1">
          <p15:clr>
            <a:srgbClr val="A4A3A4"/>
          </p15:clr>
        </p15:guide>
        <p15:guide id="12" pos="3624" userDrawn="1">
          <p15:clr>
            <a:srgbClr val="A4A3A4"/>
          </p15:clr>
        </p15:guide>
        <p15:guide id="16" orient="horz" pos="3624" userDrawn="1">
          <p15:clr>
            <a:srgbClr val="A4A3A4"/>
          </p15:clr>
        </p15:guide>
        <p15:guide id="17" pos="504" userDrawn="1">
          <p15:clr>
            <a:srgbClr val="A4A3A4"/>
          </p15:clr>
        </p15:guide>
        <p15:guide id="18" pos="1800" userDrawn="1">
          <p15:clr>
            <a:srgbClr val="A4A3A4"/>
          </p15:clr>
        </p15:guide>
        <p15:guide id="19" pos="4248" userDrawn="1">
          <p15:clr>
            <a:srgbClr val="A4A3A4"/>
          </p15:clr>
        </p15:guide>
        <p15:guide id="20" pos="4800" userDrawn="1">
          <p15:clr>
            <a:srgbClr val="A4A3A4"/>
          </p15:clr>
        </p15:guide>
        <p15:guide id="21" pos="561" userDrawn="1">
          <p15:clr>
            <a:srgbClr val="A4A3A4"/>
          </p15:clr>
        </p15:guide>
        <p15:guide id="25" orient="horz" pos="744" userDrawn="1">
          <p15:clr>
            <a:srgbClr val="A4A3A4"/>
          </p15:clr>
        </p15:guide>
        <p15:guide id="28" orient="horz" pos="552" userDrawn="1">
          <p15:clr>
            <a:srgbClr val="A4A3A4"/>
          </p15:clr>
        </p15:guide>
        <p15:guide id="29" orient="horz" pos="3360" userDrawn="1">
          <p15:clr>
            <a:srgbClr val="A4A3A4"/>
          </p15:clr>
        </p15:guide>
        <p15:guide id="30" orient="horz" pos="3000" userDrawn="1">
          <p15:clr>
            <a:srgbClr val="A4A3A4"/>
          </p15:clr>
        </p15:guide>
        <p15:guide id="31" orient="horz" pos="163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5E45E02-6346-6C5C-F66E-47FD50796F05}" name="Jastreboff, Ania" initials="JA" userId="S::ania.jastreboff_yale.edu#ext#@elililly.onmicrosoft.com::be6d4863-d413-4fae-9725-4276662d4c96" providerId="AD"/>
  <p188:author id="{02AEA902-4326-9EC4-6A54-FB8061B15EE1}" name="Tomoyuki Sawado - Network" initials="TS" userId="S::tomoyuki.sawado@network.lilly.com::6f45ff4a-e5ed-44de-a9ad-444b9a5a06ea" providerId="AD"/>
  <p188:author id="{C0158003-18BA-FD2B-64F1-F5A6D2138AF1}" name="Sai Tanikella" initials="" userId="S::Sai.Tanikella@envisionpharma.com::f7cee419-a06f-4467-b3f2-d6d5554b0de0" providerId="AD"/>
  <p188:author id="{F3B95604-8B30-F948-B133-FC8BD88A3FCC}" name="Joanna Best" initials="JB" userId="Joanna Best" providerId="None"/>
  <p188:author id="{40236104-6CDA-8584-C44B-C0D51A91560F}" name="Jason Vuong" initials="EPG" userId="Jason Vuong" providerId="None"/>
  <p188:author id="{FCE9F904-C5F2-E957-C0D1-0FB5A8A7209D}" name="Charlie Bellinger (Envision)" initials="CB" userId="Charlie Bellinger (Envision)" providerId="None"/>
  <p188:author id="{F4279408-298C-B623-3F5B-6CADE202F9DB}" name="Jastreboff, Ania" initials="AJ" userId="S::ania.jastreboff@yale.edu::95627c73-02f5-4d1a-8b51-b3bd9d50c5d5" providerId="AD"/>
  <p188:author id="{FEB5830E-E34B-0C01-5190-D5B1C1463D11}" name="Chisom Kanu" initials="CK" userId="S::kanu_chisom@lilly.com::d3bf814d-c226-42f2-8cc4-81b5532500fd" providerId="AD"/>
  <p188:author id="{CA6ABB0E-DDC8-80FD-5D9F-E635A706C681}" name="Yuanyuan Guo" initials="YG" userId="S::yuanyuan.guo1@lilly.com::5deb723b-7629-4521-81cc-3ef69d806020" providerId="AD"/>
  <p188:author id="{35E45B10-D238-4906-5044-95C066BAC24F}" name="Emily Blue" initials="" userId="S::emilykblue@lilly.com::862d65a5-dc63-4846-a304-11ca40f2b064" providerId="AD"/>
  <p188:author id="{BFEB2513-24A1-9D04-F204-11FC14A262AB}" name="Laura Fernandez" initials="LF" userId="S::fernandez_lando_laura@lilly.com::bca4cb08-a9bd-4cbd-a133-3a2e23d7c9a0" providerId="AD"/>
  <p188:author id="{73F53F13-02D4-07E5-CEF9-54A1219C74B9}" name="Kathryn A Krueger" initials="" userId="S::krueger_kathryn_a@lilly.com::0e7b399a-7fc6-4355-ae19-0b44b35310bb" providerId="AD"/>
  <p188:author id="{85686615-21A3-72EC-41A2-434CCA546A05}" name="Eden Yun-Ju Cheng" initials="EY" userId="S::yun-ju.cheng@lilly.com::4985fc6f-3581-4efe-a8a7-743cf55847ad" providerId="AD"/>
  <p188:author id="{CAE73B19-1130-FDF7-5D71-D44848A06A31}" name="Fatima Jaouimaa" initials="FJ" userId="S::fatima.jaouimaa@lilly.com::c431f2df-539a-4c0a-8ff4-39936b16c8f0" providerId="AD"/>
  <p188:author id="{07FEA31B-467A-9B19-C0FC-738247805A13}" name="David A Cox" initials="DC" userId="S::cox_david_a@lilly.com::e97b0a7e-cef3-45fe-8ba8-8a04949e83a6" providerId="AD"/>
  <p188:author id="{6297121E-2A40-40FC-4832-65FD6DA45DD9}" name="Xuewei Cui" initials="XC" userId="S::cui_xuewei@lilly.com::2dc451c5-939a-47fd-bb28-79f5847b279e" providerId="AD"/>
  <p188:author id="{1E1B611E-E70A-D716-C3FE-ED305C9F0205}" name="Heather Taft" initials="HT" userId="S::Heather.Taft@envisionpharma.com::bcef6cad-e51f-488e-b776-85132bea6aa8" providerId="AD"/>
  <p188:author id="{FA62CA1F-ADFA-4E87-0140-C47EDBDBB2AA}" name="Tania Mehta - Network" initials="" userId="S::tania.mehta@network.lilly.com::fa9cf560-0ccd-4c8d-9f76-974408735677" providerId="AD"/>
  <p188:author id="{CF1F1D21-3D33-1AE9-C3F2-716AA51D245B}" name="Tomo Sawado" initials="TS" userId="Tomo Sawado" providerId="None"/>
  <p188:author id="{B2536A21-C64D-D9E9-212D-656679000BB5}" name="Envision-ST" initials="ST" userId="Envision-ST" providerId="None"/>
  <p188:author id="{EE84F721-0DA2-AB6E-2814-9E2745F5CB9B}" name="Thai Cao" initials="" userId="S::thai.cao@envisionpharma.com::f37d1b5f-460a-4b48-87b1-b915a576f760" providerId="AD"/>
  <p188:author id="{9B7D6A25-7452-966B-096B-AFA375F6D756}" name="Tania Mehta" initials="TM" userId="S::tania.mehta@envisionpharma.com::53ea9d65-8dea-4542-bfd1-a3bdd62772d3" providerId="AD"/>
  <p188:author id="{7A99AD25-7FD4-12D6-B49B-DBC0341ED0F6}" name="Envision_Heidi" initials="E" userId="Envision_Heidi" providerId="None"/>
  <p188:author id="{8DBC812C-B364-AF64-2E4F-72E24CCFC2F5}" name="Max Denning" initials="MD" userId="S::denning_max@lilly.com::603528f5-574a-4221-9475-2c2426b9eb79" providerId="AD"/>
  <p188:author id="{4566BF2C-8B6F-7A01-7101-50461E7E4EE3}" name="Sheryl Elaine Allen" initials="SA" userId="S::sheryl.allen@lilly.com::ad26c3af-59e0-4a11-b5bb-88e33f0d580c" providerId="AD"/>
  <p188:author id="{B8B32C2D-14CB-3D43-5EAB-46A839B80F7A}" name="Linda Wychowski" initials="LW" userId="S::Linda.Wychowski@envisionpharma.com::079866ce-c1a0-4572-ae23-f9725652cc1c" providerId="AD"/>
  <p188:author id="{2CCACE2D-CA9A-4590-78D1-2FEBBCCBC012}" name="Yujie Li - Network" initials="YN" userId="S::yujie.li@network.lilly.com::e7a7ff16-e08c-45a2-a465-aee8d4ef4ef1" providerId="AD"/>
  <p188:author id="{E5FE212E-5001-3198-DC36-FBB6279611B3}" name="Loredana Spoerri" initials="LS" userId="Loredana Spoerri" providerId="None"/>
  <p188:author id="{C730E62F-FCF2-CD63-5279-4C9CCCFC830F}" name="Sai Tanikella - Network" initials="" userId="S::sai.tanikella@network.lilly.com::6caf682a-effd-4c86-ae9a-10f963603431" providerId="AD"/>
  <p188:author id="{AFED3433-B70C-89C8-D6E0-E2C005005B5F}" name="Kaiyi Chen" initials="KC" userId="S::chen_kaiyi@lilly.com::8263089c-d60d-47da-8254-a07eff110b0d" providerId="AD"/>
  <p188:author id="{4F237534-A0C9-A1F1-9FFE-5AA410D52F3B}" name="Tomo Sawado" initials="TS" userId="S::tomo.sawado@envisionpharma.com::9d79e94e-26c6-46f8-9bcf-837d804cccb5" providerId="AD"/>
  <p188:author id="{B327A735-10AF-4A11-1ED6-D80D40C9A64D}" name="Tucker Moseley" initials="TM" userId="S::tucker.moseley@lilly.com::a6e9abdc-3a36-4a1e-aa8f-c398f2c609b5" providerId="AD"/>
  <p188:author id="{FBBC6836-6A01-AA8E-80CD-1799216EA600}" name="Jayne Lanigan" initials="" userId="S::Jayne.Lanigan@envisionpharma.com::6360f2f0-984f-4e36-909d-c4efb273d6f7" providerId="AD"/>
  <p188:author id="{A059DB36-7D85-A46E-B919-A21A2E25115E}" name="Jon Sheeran" initials="" userId="S::jon.sheeran@envisionpharma.com::0f35800f-535a-4ad5-9a53-de7abbc08e62" providerId="AD"/>
  <p188:author id="{76634A37-5188-697B-D3B9-C57FE70053A1}" name="Kerry Brinkman" initials="KB" userId="S::kerry.brinkman@envisionpharma.com::656964ea-47dd-467e-8a7d-bf2bf4975a66" providerId="AD"/>
  <p188:author id="{81DCAC39-4CEB-2CA5-DF11-668C65506906}" name="Envision Catalyst ST_DIQR" initials="ST" userId="Envision Catalyst ST_DIQR" providerId="None"/>
  <p188:author id="{C5A04D3B-FCDB-C24B-5C60-948D1BE025B5}" name="ProScribe" initials="EPG" userId="ProScribe" providerId="None"/>
  <p188:author id="{EC01453D-1D2F-4776-7BD7-CB16CE458F7A}" name="Alfredo Toschi" initials="AT" userId="S::Alfredo.Toschi@envisionpharma.com::9125729a-6bb9-428d-a2d4-1184db6bec97" providerId="AD"/>
  <p188:author id="{CCD0743D-4D9C-D12F-B5DC-65B577587607}" name="Loredana Spoerri" initials="" userId="S::Loredana.Spoerri@envisionpharma.com::6822770a-ace8-47af-b753-d6156087e058" providerId="AD"/>
  <p188:author id="{6A75ED3D-A1BF-5D9E-ED2C-B095AF9F5F77}" name="Jessie Y Li" initials="EPG" userId="Jessie Y Li" providerId="None"/>
  <p188:author id="{999F763F-BD18-33F8-067F-737D41C754C8}" name="So Young Park" initials="SP" userId="S::park_so_young@lilly.com::2ef4e093-6768-45a6-a171-cead008d43f4" providerId="AD"/>
  <p188:author id="{FDE37D40-1873-DA14-FD2A-C023A9C871A9}" name="Jennifer Peleshok" initials="JP" userId="S::peleshok_jennifer@lilly.com::7121f52c-0593-4881-bbbb-e923a4c3ad78" providerId="AD"/>
  <p188:author id="{E8E5AA40-0CFF-A7C8-DB38-9F4E2863A47D}" name="Melissa Wanner" initials="MW" userId="S::Melissa.Wanner@twolabs.com::e6b529a5-a6b1-4760-896a-f0a452e63c9a" providerId="AD"/>
  <p188:author id="{993CC440-8658-F8B5-0821-DD9ED6F9DBDF}" name="Sec review CW" initials="EC" userId="Sec review CW" providerId="None"/>
  <p188:author id="{1B48DF40-C3E6-DFAE-640F-F034074D1061}" name="Envision Catalyst JYL-DIQR" initials="EPG" userId="Envision Catalyst JYL-DIQR" providerId="None"/>
  <p188:author id="{8DC6D041-8317-028D-82D3-A453AB617CFC}" name="Clare W " initials="EPG" userId="Clare W " providerId="None"/>
  <p188:author id="{BE596542-D6C8-0E5B-08CD-8754729F1C13}" name="Laura Elisa Roccatagliata" initials="LR" userId="S::roccatagliata_laura@lilly.com::7ae1ff73-129d-49c8-aba7-2c58438564e0" providerId="AD"/>
  <p188:author id="{721E2644-1186-655C-5937-230345479D16}" name="Nanette Cathrin Schloot" initials="NS" userId="S::schloot_nanette@lilly.com::1c77e8d1-4632-4f79-8f9f-9129f245db62" providerId="AD"/>
  <p188:author id="{9E28AA46-15A3-1312-7FB1-36751B134D36}" name="Jennifer Czarneski - Network" initials="" userId="S::jennifer.czarneski@network.lilly.com::907c81be-5355-4fc4-a89f-589704ddeb1a" providerId="AD"/>
  <p188:author id="{9C22FA48-8AF2-F0A1-CFC7-4D20164BCF1A}" name="Karen R. Grant" initials="KG" userId="S::grant_karen_r@lilly.com::1ef508aa-3ca0-4ba6-ab59-bc4385c52d37" providerId="AD"/>
  <p188:author id="{5AE9AA49-DFFD-6D97-87A4-E4B378A3D514}" name="Yan Wang" initials="YW" userId="S::yan.wang13@lilly.com::16eb462c-9a6d-43f3-9969-bf9bd5700d4d" providerId="AD"/>
  <p188:author id="{62C1EA49-2FF4-DD5E-CD02-FD7E32FDCB5F}" name="Grace Yi Chen" initials="GC" userId="S::yi.chen6@lilly.com::834afe79-03c0-4631-8b1c-517cbcc12101" providerId="AD"/>
  <p188:author id="{EBAD834B-C3F6-7140-AB82-6F65482C49D8}" name="Charlie Bellinger" initials="CB" userId="Charlie Bellinger" providerId="None"/>
  <p188:author id="{4A241A4D-E811-EE07-7DCD-7F0C8DF17419}" name="sec review CW" initials="EPG" userId="sec review CW" providerId="None"/>
  <p188:author id="{80F60C4F-9848-EAAD-48CD-B01E6AEFCBAD}" name="WR CW" initials="EPG" userId="WR CW" providerId="None"/>
  <p188:author id="{02F6644F-D166-46A3-177C-D11FAEC59FAD}" name="EnvisionPharma" initials="cw" userId="EnvisionPharma" providerId="None"/>
  <p188:author id="{4D9B4152-167C-1AA0-EB12-4BEB06AE8FBB}" name="Youna Zhao" initials="YZ" userId="S::ZHAO_YOUNA@LILLY.COM::578a8a4b-46d2-41f6-90b3-e1ad6e907eb0" providerId="AD"/>
  <p188:author id="{97A7FD52-0654-97AF-FEC4-DC62D24D9D50}" name="Kerry Brinkman" initials="KB" userId="S::Kerry.Brinkman@envisionpharma.com::656964ea-47dd-467e-8a7d-bf2bf4975a66" providerId="AD"/>
  <p188:author id="{26E92E53-BF6D-2815-A2FC-E77A5CC38F4A}" name="Sarah Eyde" initials="SE" userId="S::sarah.eyde@lilly.com::fc6bd8d7-2bfa-4624-b8e7-01d018c48b10" providerId="AD"/>
  <p188:author id="{EB5BB756-D47A-9A87-5E0A-713FD991BB8B}" name="Envision Catalyst LS" initials="LS" userId="Envision Catalyst LS" providerId="None"/>
  <p188:author id="{6159E956-FDA7-2764-C609-0155CB50FB6A}" name="Heidi" initials="E" userId="Heidi" providerId="None"/>
  <p188:author id="{6098E95A-B188-C217-E065-A0B702820478}" name="Nune Makarova" initials="NM" userId="S::nune.makarova@lilly.com::d0c08e5d-e11c-4c49-872b-f569317fdf9c" providerId="AD"/>
  <p188:author id="{8C89EA5B-40D8-BBC5-2E4E-DCDCFDCDD0A7}" name="Cath Birch" initials="CB" userId="Cath Birch" providerId="None"/>
  <p188:author id="{6FB4465E-2CB8-D8AA-4E1E-F40D9FCD81FC}" name="Qiwei Wu" initials="QW" userId="S::wu_qiwei@lilly.com::3c919ad1-f079-411d-becc-57ea4cd47ef8" providerId="AD"/>
  <p188:author id="{C547095F-8642-2503-C872-239DCBA6BBE5}" name="Rong Liu" initials="RL" userId="S::liu_rong_rl@lilly.com::8bbc27d0-cfee-4957-92a7-46fddfd26f30" providerId="AD"/>
  <p188:author id="{2254C85F-8CF0-94EE-EEB0-727CE161B2B2}" name="Katie Giblin" initials="KG" userId="S::giblin_katie@lilly.com::fb738cdb-6e4c-4b14-9f74-0f8b00f871ea" providerId="AD"/>
  <p188:author id="{E8937061-C814-6101-407B-D986EB572A04}" name="sec review cw" initials="EPG" userId="sec review cw" providerId="None"/>
  <p188:author id="{911B4462-D40A-3D10-B83B-C69FE4E36624}" name="Loredana S" initials="LS" userId="Loredana S" providerId="None"/>
  <p188:author id="{CB268269-3E2D-4452-C2E5-99FB9539812B}" name="Vivian Thuyanh Thieu" initials="LS" userId="Vivian Thuyanh Thieu" providerId="None"/>
  <p188:author id="{2DBBE769-3B95-732C-7F20-D9963A88449A}" name="Xiaotian Michelle Zhang" initials="" userId="S::zhang_michelle@lilly.com::c530660e-5206-45a7-9afd-8b12c5571964" providerId="AD"/>
  <p188:author id="{80DA226D-DBB5-0687-9E10-CEBF4B9F080E}" name="Elena Ordas" initials="EO" userId="S::ordas_hernandez_maria_elena@lilly.com::dab015a7-1685-4854-8de4-b1840fbe094d" providerId="AD"/>
  <p188:author id="{7644E56F-9E25-AC0C-B36D-002010DAC3C1}" name="Jeannine Delwiche" initials="JD" userId="S::jeannine.delwiche@envisionpharma.com::7ee517ed-368a-4c4e-8552-a8bbfa22633e" providerId="AD"/>
  <p188:author id="{D71BFF70-2543-D303-E8BA-58252BB65893}" name="Clare W" initials="EPG" userId="Clare W" providerId="None"/>
  <p188:author id="{511AC571-7F3D-FA5E-E361-9FD0B88DF7A5}" name="Erin L Walls" initials="EW" userId="S::walls_erin_l@lilly.com::d4644965-43f4-49e0-a603-17dd014223ff" providerId="AD"/>
  <p188:author id="{73B62773-151B-A936-CD87-D3B5F6674198}" name="Marco (Wen-Shuo) Wu" initials="MW" userId="S::wu_marco@lilly.com::1762226e-0849-470a-ae6a-a195b6af2ebe" providerId="AD"/>
  <p188:author id="{8B4AFE73-3AA5-F5F2-076D-0D1D88CDBC39}" name="Ramya Y S" initials="" userId="S::y_s_ramya@lilly.com::d1f3020c-9203-42ce-9739-4d562648f3fc" providerId="AD"/>
  <p188:author id="{663E8875-0557-4905-6E34-60E4C9BD2EBA}" name="Jingning Zhang" initials="JZ" userId="S::jingning.zhang@lilly.com::75cd7634-e397-4c89-9157-2c7dc48d8d0a" providerId="AD"/>
  <p188:author id="{2CDF4D76-C59D-FED2-5783-70653773FF5A}" name="ENV Catalyst CB poster vs. slides" initials="CB" userId="ENV Catalyst CB poster vs. slides" providerId="None"/>
  <p188:author id="{72DE1979-FFCB-8010-48F5-F0393F0CC565}" name="Nadia Nazir Ahmad" initials="NA" userId="S::nadia.ahmad@lilly.com::c6648236-cece-4ae2-8c0c-a61124e63bbf" providerId="AD"/>
  <p188:author id="{EB566C7B-48C4-174B-9DA4-90343B062A2F}" name="Michael Cobas Meyer" initials="MC" userId="S::cobas_meyer_michael@lilly.com::efe3075c-8478-4535-bb87-23b37d87db7f" providerId="AD"/>
  <p188:author id="{F466CD7B-3C8C-B8C0-63C9-4A93E7B7D9F2}" name="Envision Catalyst - JYL" initials="EPG" userId="Envision Catalyst - JYL" providerId="None"/>
  <p188:author id="{F335227C-7D02-B094-E66E-707823B466AB}" name="Aneela Majid" initials="AM" userId="S::Aneela.Majid@envisionpharma.com::380233bc-2b51-47f5-b4bd-1d130653276b" providerId="AD"/>
  <p188:author id="{9C276E7C-A8E4-B036-E7B2-383A42D42E4F}" name="Loredana Spoerri" initials="LS" userId="S::loredana.spoerri@envisionpharma.com::6822770a-ace8-47af-b753-d6156087e058" providerId="AD"/>
  <p188:author id="{6F98367E-96D2-7478-ADE4-3F1BB2A6E7EE}" name="Tomo Sawado" initials="TS" userId="S::Tomo.Sawado@envisionpharma.com::9d79e94e-26c6-46f8-9bcf-837d804cccb5" providerId="AD"/>
  <p188:author id="{A11EDB81-1739-FA70-9910-364DC379F65D}" name="Yu Du" initials="" userId="S::du_yu@lilly.com::7851a795-6d0a-4461-9d40-b71ca2df3d26" providerId="AD"/>
  <p188:author id="{40F2E781-80D2-3A64-8721-FE7EE392EADE}" name="Jianghao Li" initials="JL" userId="S::li_jianghao@lilly.com::e8476738-bfff-441d-ab43-c1c937a3d2b1" providerId="AD"/>
  <p188:author id="{65BFB582-0875-9915-7849-EDDDC478E28F}" name="Thomas Seck" initials="TS" userId="S::thomas.seck@lilly.com::cb4a3686-5102-4f7f-ad58-d14694171118" providerId="AD"/>
  <p188:author id="{8F4F1484-770B-D90B-A95A-C4CCDCB84F04}" name="Writer" initials=" " userId="Writer" providerId="None"/>
  <p188:author id="{8F29BC84-DB60-B5B6-64DE-8B02C0DC8347}" name="Matan Dabora" initials="MD" userId="S::dabora_matan@lilly.com::afa019c7-4a5d-407a-8011-5a1a496032ab" providerId="AD"/>
  <p188:author id="{5169EA86-C186-01CC-49B4-15CDA1B002FB}" name="Linda Wychowski - Network" initials="LWN" userId="S::linda.wychowski@network.lilly.com::17bc2bdf-0976-4438-b758-99a91b4c317f" providerId="AD"/>
  <p188:author id="{07E92488-5AB8-1C50-5C44-F39D5EBAF3A0}" name="Tabatha Cannata" initials="TC" userId="S::Tabatha.Cannata@envisionpharma.com::d3a5d7ce-9ad7-413d-919e-f70003b6e95d" providerId="AD"/>
  <p188:author id="{FD7BD688-D22C-60A9-E90F-ECEF44710711}" name="Sabrina Maurer" initials="SM" userId="S::sabrina.maurer@envisionpharma.com::0c3b327a-0973-4fd3-a305-2bd5bfe58529" providerId="AD"/>
  <p188:author id="{27DB8389-0F21-2AD4-C391-90CC5BB8B746}" name="Leah Jackson" initials="" userId="S::leah@leahjackson.co.uk::f4c09008-153c-4cf3-87aa-290391552b23" providerId="AD"/>
  <p188:author id="{7D53D68B-9A5B-760C-8158-7663D43F556B}" name="Tammy D Forrester" initials="TF" userId="S::forrester_tammy_d@lilly.com::628bfa36-9fd4-4dfe-92d3-81e261c354a1" providerId="AD"/>
  <p188:author id="{B5B9928C-43C4-3D42-C378-1FF9171F69E3}" name="Envision-Jessie Y Li" initials="EPG" userId="Envision-Jessie Y Li" providerId="None"/>
  <p188:author id="{B36FEC8F-B4FE-A6FF-D7A3-C43923C60BDC}" name="David Hyman" initials="DH" userId="S::hyman_david@lilly.com::f1879014-aa5b-4cf5-9dd0-7c73b638afa0" providerId="AD"/>
  <p188:author id="{83FBE491-4CC8-440A-5466-DCC65FF1F08C}" name="Chunmei Zhou" initials="CZ" userId="S::zhou_chunmei@lilly.com::f2bf47f6-b91b-4e66-8b28-fa010215d330" providerId="AD"/>
  <p188:author id="{24C13993-C291-13D2-80C6-5F60CF0CAB04}" name="clare W" initials="EPG" userId="clare W" providerId="None"/>
  <p188:author id="{1D06EC93-E4C7-FD17-CCD9-CB7DA9207228}" name="Clare Weston" initials="" userId="S::Clare.Weston@envisionpharma.com::a8ab9982-4cfd-41b1-b559-f461a7c2ff2b" providerId="AD"/>
  <p188:author id="{8CC52595-1CCB-8C4F-22F4-3F5512B5C694}" name="Stacy J Chovanec" initials="SC" userId="S::chovanec_stacy_j@lilly.com::92c71dab-c275-4479-9c98-8e09dfa3ab74" providerId="AD"/>
  <p188:author id="{F0D66999-B921-6B93-A1C5-7143C11E1838}" name="Envision catalyst" initials="EPG" userId="Envision catalyst" providerId="None"/>
  <p188:author id="{273F7099-9124-0C91-8BAE-34FA0045B8C6}" name="Jianmin (Jasmin) Wu" initials="JW" userId="S::wu_jianmin@lilly.com::3b657952-0d16-4746-a288-e22b91d31805" providerId="AD"/>
  <p188:author id="{E34D9D99-2024-1F02-F885-9939BFB4292E}" name="Tamara Grow" initials="TG" userId="S::Tamara.Grow@envisionpharma.com::11a6c561-11dc-43dd-a84a-83ddca15753e" providerId="AD"/>
  <p188:author id="{3017A999-AD22-8844-59EE-35D3531FF534}" name="Sally Laden - Network" initials="SN" userId="S::sally.laden@network.lilly.com::b8111741-a67a-4c6d-a089-94033958c279" providerId="AD"/>
  <p188:author id="{1ECC559B-9F6E-1033-7EA6-98458BF962E0}" name="Yanyun Chen" initials="YC" userId="S::chen_yanyun@lilly.com::ae553028-9a37-465d-bbe9-73a48b2b03bb" providerId="AD"/>
  <p188:author id="{7A2A799B-AD8E-CCA4-99E0-7A868E04F4B1}" name="Abitha Sukumaran" initials="AS" userId="S::abitha.sukumaran@envisionpharma.com::94969a9b-19f6-4700-8612-8057a8335408" providerId="AD"/>
  <p188:author id="{93E1A79B-B559-F525-2F30-EA004AE98C61}" name="JENAI BRACKETT" initials="JB" userId="S::brackett_jenai@lilly.com::8f1c7225-dfad-40bc-b37d-3de725df847a" providerId="AD"/>
  <p188:author id="{1EB3459C-DBF6-BBFB-B15B-05B5F015D341}" name="Ellen Ross" initials="ER" userId="S::Ellen.Ross@envisionpharma.com::d98f40f8-e175-4c32-ab51-ba36c5a1b0da" providerId="AD"/>
  <p188:author id="{E80DB19C-A854-1626-FFDE-52AC23CA5681}" name="Envision Catalyst_ES" initials="EC" userId="Envision Catalyst_ES" providerId="None"/>
  <p188:author id="{CCBF3E9D-499A-FFFD-7E54-FDAEAC1CC148}" name="Loredana Spoerri - Network" initials="LN" userId="S::spoerri_loredana@network.lilly.com::f4e69501-ebf0-4564-b449-48065f2cf160" providerId="AD"/>
  <p188:author id="{E4DCAB9D-41D4-591D-7168-6FBD15481A2E}" name="Yu Du" initials="YD" userId="S::DU_YU@LILLY.COM::7851a795-6d0a-4461-9d40-b71ca2df3d26" providerId="AD"/>
  <p188:author id="{49E2E69D-290C-E23A-3232-CC6CEED649DF}" name="Envision Catalyst-ST" initials="ST" userId="Envision Catalyst-ST" providerId="None"/>
  <p188:author id="{E9240DA0-B98E-4093-D97E-68E568EB3879}" name="Envision Catalyst_IL" initials="ECI" userId="Envision Catalyst_IL" providerId="None"/>
  <p188:author id="{D7DA52A1-10E9-5775-CF66-F992B439FECB}" name="Abitha Sukumaran" initials="AS" userId="d1d7c7df0482337e" providerId="Windows Live"/>
  <p188:author id="{74518DA1-3ECC-F44C-BC08-C24762B89B45}" name="Landis, Karen" initials="KL" userId="Landis, Karen" providerId="None"/>
  <p188:author id="{465231A2-397B-1D82-07A1-DA93552B8DF0}" name="Megan Hollister Murray" initials="MM" userId="S::murray_megan@lilly.com::ce1462ae-9cdc-4432-8d78-59b810b4f2a2" providerId="AD"/>
  <p188:author id="{6D43D8A3-EB23-8B95-F575-23BAFC54AC85}" name="Envision Catalyst-HT" initials="EC" userId="Envision Catalyst-HT" providerId="None"/>
  <p188:author id="{1D536AA5-5D17-C019-37AF-CA6AC5662643}" name="Clare Weston" initials="CW" userId="S::clare.weston@envisionpharma.com::a8ab9982-4cfd-41b1-b559-f461a7c2ff2b" providerId="AD"/>
  <p188:author id="{76BD93A5-7633-8BBC-0A1C-75B29FEF3D12}" name="Hannah Carney" initials="HC" userId="S::hannah.carney@envisionpharma.com::7a4b5cc7-0bcb-4c1b-b01e-20e57d78a31e" providerId="AD"/>
  <p188:author id="{BD2847A6-3717-57AD-6DB2-B52ED5E6A5FC}" name="Kendall Claffey - Network" initials="KN" userId="S::kendall.claffey1@network.lilly.com::4d31854b-584e-49b4-b514-69bb5da72d86" providerId="AD"/>
  <p188:author id="{735931A7-1436-E924-EB0F-844C5C3A905D}" name="Neehar Gupta" initials="NG" userId="S::gupta_neehar@lilly.com::cff1e2a6-0d47-4d0d-85ac-245b8deb6f09" providerId="AD"/>
  <p188:author id="{757DE3A8-5B1B-1AFF-D1A8-BB972CEA8D6E}" name="Heather Taft" initials="HT" userId="Heather Taft" providerId="None"/>
  <p188:author id="{0B10B6AA-6AD2-3D65-A3C8-097866D7AEDF}" name="Envision Catalyst ST" initials="ST" userId="Envision Catalyst ST" providerId="None"/>
  <p188:author id="{8D49EBAA-6E73-6A1E-BD65-C03122D3D72C}" name="Hiren Patel" initials="HP" userId="Hiren Patel" providerId="None"/>
  <p188:author id="{2797A4AE-79FC-55E8-FA65-10A61B66B837}" name="Clare EPG" initials="EPG" userId="Clare EPG" providerId="None"/>
  <p188:author id="{5727C5B3-9514-775E-06D8-BD06C9FB82BE}" name="Writing Review" initials="WR" userId="Writing Review" providerId="None"/>
  <p188:author id="{96521BB5-0CEA-7990-6C74-E561219C0AE2}" name="ENV Catalyst CB" initials="CB" userId="ENV Catalyst CB" providerId="None"/>
  <p188:author id="{782205B6-F60B-3C3E-387A-AE675C4DF213}" name="Envision" initials="EPG" userId="Envision" providerId="None"/>
  <p188:author id="{FB59B3B8-A4EB-9BE9-9D8D-1B56A9020AFB}" name="Tamara Grow - Network" initials="TN" userId="S::tamara.grow@network.lilly.com::efdfadcd-6eb9-4a61-891a-1999149aecec" providerId="AD"/>
  <p188:author id="{7CACEABA-15E7-DB4E-7CC5-F0CC55601B02}" name="Envision Catalyst (Charlie Bellinger)" initials="CB" userId="Envision Catalyst (Charlie Bellinger)" providerId="None"/>
  <p188:author id="{C2EF33C1-EF8E-A41D-5F10-94E06D386321}" name="Jennifer Czarneski" initials="JC" userId="S::jennifer.czarneski@envisionpharma.com::1d30a21c-93e3-4223-b3fc-3487a932bd23" providerId="AD"/>
  <p188:author id="{68AB43C1-AA1A-4980-DDF6-D5D8EFEFDB4D}" name="Julia Fraseur Brumm" initials="JB" userId="S::fraseur_julia@lilly.com::2f8d7415-bf0a-4a64-8b74-828cdbf0e5a5" providerId="AD"/>
  <p188:author id="{03BC75C3-5108-75A1-54A1-CB30CEA5138D}" name="Envision - LS" initials="LS" userId="Envision - LS" providerId="None"/>
  <p188:author id="{6ACBD4C4-7177-E1F1-5813-628E60178AB6}" name="Leah Jackson" initials="LJ" userId="S::leah.jackson@envisionpharma.com::fe93e237-c884-438c-a62c-d06dfb853d1b" providerId="AD"/>
  <p188:author id="{C755EAC4-B8F8-85C6-52FB-76955C82D151}" name="Lu Zhang" initials="LZ" userId="S::zhang_lu_x@lilly.com::b5bb2e72-72ed-4cf4-804c-06044f769fa1" providerId="AD"/>
  <p188:author id="{0D7D65C6-2EDA-D91C-892A-3756A3DC3AAB}" name="Charlie" initials="CB" userId="Charlie" providerId="None"/>
  <p188:author id="{D91DACC9-06D6-C4D8-EC33-33AD9ADAD00B}" name="James Mothershaw" initials="JM" userId="S::james.mothershaw@envisionpharma.com::f5ac0c56-bad8-494d-893b-576e70380167" providerId="AD"/>
  <p188:author id="{5795BDC9-9ED6-4F20-3294-AE4EC6DFD040}" name="WR_HT" initials="E" userId="WR_HT" providerId="None"/>
  <p188:author id="{38CF78CB-2899-384C-CB0A-28AE0EDA66CD}" name="Envision Catalyst" initials="EC" userId="Envision Catalyst" providerId="None"/>
  <p188:author id="{DE268DCD-CE91-0419-B547-B1E4D336D35D}" name="Lisa Ludwig" initials="LL" userId="S::ludwig_lisa@lilly.com::c1917b42-90e9-46ec-a6f5-4dbd056e20e7" providerId="AD"/>
  <p188:author id="{7D9837CE-130F-1DCB-272B-CFFDF51E8599}" name="Megan S Saenger" initials="MS" userId="S::saenger_megan_s@lilly.com::d3f1211a-c733-4e42-a0e5-0f787159d21d" providerId="AD"/>
  <p188:author id="{D5EC85CE-3179-295C-6535-6B5A94805F56}" name="Vivian Thuyanh Thieu" initials="VT" userId="S::thieu_vivian_thuyanh@lilly.com::12261496-6625-455d-91dc-8a320b2c403b" providerId="AD"/>
  <p188:author id="{59063DD2-DDAD-8D4B-2537-3A3A77087328}" name="Jennifer Czarneski" initials="JC" userId="S::Jennifer.Czarneski@envisionpharma.com::1d30a21c-93e3-4223-b3fc-3487a932bd23" providerId="AD"/>
  <p188:author id="{C9611FD3-0FF7-71B7-D0E2-B80A66555369}" name="CW  sec review " initials="EC" userId="CW  sec review " providerId="None"/>
  <p188:author id="{A6E27AD4-9B3D-0B77-B9AF-3D0E634E4B58}" name="EPG" initials="cw" userId="EPG" providerId="None"/>
  <p188:author id="{050A39D5-FB99-C206-7173-1EC4E7A2523E}" name="Abitha Sukumaran - Network" initials="AN" userId="S::abitha.sukumaran@network.lilly.com::3e956f83-464c-44f5-8923-7205766c951d" providerId="AD"/>
  <p188:author id="{F1AAD7D6-6EDA-4546-CD46-94CA8C85511B}" name="Paul Kyle" initials="PK" userId="S::paul.kyle@envisionpharma.com::ada9d110-91af-4d0e-8cf0-c86c39fd5c51" providerId="AD"/>
  <p188:author id="{6D2505D9-20A5-150E-4ACB-75DF0484C1EC}" name="Hirenkumar Patel" initials="HP" userId="S::hpatel@lilly.com::fe8807d9-50a6-49ca-8abb-c77efd5616fc" providerId="AD"/>
  <p188:author id="{C8D891D9-5EDD-E23A-79C4-877BDCBD9D03}" name="Sai Tanikella" initials="ST" userId="Sai Tanikella" providerId="None"/>
  <p188:author id="{1F52FEDC-256F-A186-C173-671080CA875D}" name="Envision Pharma" initials="EPG" userId="Envision Pharma" providerId="None"/>
  <p188:author id="{AC5994E0-5C04-F99A-689F-711FA3C7EF06}" name="Spot DIQR LS" initials="LS" userId="Spot DIQR LS" providerId="None"/>
  <p188:author id="{F2FE0FE1-17F5-901D-B1CA-4DF0C4BCB709}" name="Carren Jepchumba" initials="CJ" userId="S::carren.jepchumba@lilly.com::26a89ca5-f6e1-4709-9fb3-64235523b332" providerId="AD"/>
  <p188:author id="{2DC606E3-317E-5A69-8088-2F5987203488}" name="Karen Landis - Network" initials="KL" userId="S::karen.landis@network.lilly.com::3dec6632-1d40-4599-9ae6-6578d14f1584" providerId="AD"/>
  <p188:author id="{2AF026E4-0CEE-CB76-0B35-C325E71E1764}" name="Joao Leonardo Ferro" initials="" userId="S::joao.ferro@lilly.com::d9e862f6-bc78-4cfa-82cf-d6b58a947516" providerId="AD"/>
  <p188:author id="{524FE8E4-A6F9-C8B9-D531-915157AAE0CE}" name="Bridget Colvin" initials="BC" userId="Bridget Colvin" providerId="None"/>
  <p188:author id="{F4ACA0E5-CC1B-E970-7473-3515963A45FC}" name="CW" initials="EC" userId="CW" providerId="None"/>
  <p188:author id="{AB0B54E6-200B-7931-AF27-C92D7FB94261}" name="ADA 21 May rehearsal notes" initials="CB" userId="ADA 21 May rehearsal notes" providerId="None"/>
  <p188:author id="{3C8E2AE7-4AAE-F670-D0C2-B3DF102B6746}" name="Jennifer Peleshok" initials="LS" userId="Jennifer Peleshok" providerId="None"/>
  <p188:author id="{CD229CE7-1A0D-A8CC-EBF0-199412B993E7}" name="Alfredo Toschi - Network" initials="AT" userId="S::alfredo.toschi@network.lilly.com::b794f5f4-01f2-496d-8acd-3f17a6e90fd3" providerId="AD"/>
  <p188:author id="{4E7CC3E9-B0F8-A25D-8401-E208CBD1263E}" name="Emily Blue" initials="EKB" userId="Emily Blue" providerId="None"/>
  <p188:author id="{D2F623EA-03ED-2A65-7257-E7E3B4D524BA}" name="EnvisionCatalyst CW" initials="EC" userId="EnvisionCatalyst CW" providerId="None"/>
  <p188:author id="{744EC1EA-89AC-8AB7-C75C-1858D846681C}" name="EnvisionPharma CW" initials="EPG" userId="EnvisionPharma CW" providerId="None"/>
  <p188:author id="{503419ED-1F11-3AC2-E64C-68C22209218B}" name="Jayne Lanigan" initials="JL" userId="S::jayne.lanigan@envisionpharma.com::6360f2f0-984f-4e36-909d-c4efb273d6f7" providerId="AD"/>
  <p188:author id="{E1B9ECEF-3724-5EFA-27BC-753792B6C070}" name="Sally Laden" initials="SL" userId="S::ladens@envisionpharma.com::d23746a3-c298-4328-9dc3-91ccaf70b846" providerId="AD"/>
  <p188:author id="{6184F2F1-8B9A-2C1A-BBCC-BFCA2D21B114}" name="Jessie Y L" initials="EPG" userId="Jessie Y L" providerId="None"/>
  <p188:author id="{5555C9F4-7A7A-D3D7-B831-9BE08B0702CB}" name="Charlie Bellinger" initials="CB" userId="S::charlie.bellinger@envisionpharma.com::ff31fb60-d4d4-427e-99f9-97559f6b96c1" providerId="AD"/>
  <p188:author id="{EAB60BF6-92EE-E28D-6F50-0464BF849DB2}" name="Adam Stefanski" initials="AS" userId="S::stefanski_adam@lilly.com::34d593d4-3439-444f-9a1d-e6dc7e32f878" providerId="AD"/>
  <p188:author id="{FF76D9F7-C822-4E29-8972-83EF658F41FA}" name="Heidi Tran - Network" initials="HN" userId="S::heidi.tran@network.lilly.com::48eeba7e-3919-4c1e-b03f-39b36f82830a" providerId="AD"/>
  <p188:author id="{3CF5F1F8-20BF-B308-E64B-33D702586F74}" name="Karen Landis" initials="KL" userId="S::karen.landis@envisionpharma.com::95ad4686-15e7-472e-a6b2-bb1ca0abdb15" providerId="AD"/>
  <p188:author id="{41D528FD-1BBE-C2BE-656E-1E8139FBC1EE}" name="Anna Batorsky" initials="AB" userId="S::anna.batorsky@lilly.com::ee62787a-beb9-44e2-aa11-b4d5e71f8b86" providerId="AD"/>
  <p188:author id="{77DB7FFD-51B8-88E7-F29D-3D861B8B0CA1}" name="Meredith Keperling" initials="MK" userId="S::Meredith.Keperling@envisionpharma.com::6002f314-8999-4322-9d33-3a20facd77b4" providerId="AD"/>
  <p188:author id="{A06485FD-528E-2F35-D306-5FDA09D59A56}" name="Lisa Neff" initials="LN" userId="S::neff_lisa@lilly.com::b8d42401-c0d4-4837-8754-c5e922bf101a" providerId="AD"/>
  <p188:author id="{9995E5FF-BA68-4A1F-8096-85F8DA3F045F}" name="Tabatha Cannata" initials="TC" userId="S::tabatha.cannata@envisionpharma.com::d3a5d7ce-9ad7-413d-919e-f70003b6e95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176734" initials="C" lastIdx="12" clrIdx="0"/>
  <p:cmAuthor id="1" name="Jessi Pitrelli" initials="JP" lastIdx="5" clrIdx="1">
    <p:extLst>
      <p:ext uri="{19B8F6BF-5375-455C-9EA6-DF929625EA0E}">
        <p15:presenceInfo xmlns:p15="http://schemas.microsoft.com/office/powerpoint/2012/main" userId="S-1-5-21-2077763542-2135228977-565468543-1698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A560"/>
    <a:srgbClr val="E9BC6A"/>
    <a:srgbClr val="020C1E"/>
    <a:srgbClr val="D8A45B"/>
    <a:srgbClr val="FF33CC"/>
    <a:srgbClr val="010C1E"/>
    <a:srgbClr val="008996"/>
    <a:srgbClr val="EF7B75"/>
    <a:srgbClr val="BFBFBF"/>
    <a:srgbClr val="7113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E3FDE45-AF77-4B5C-9715-49D594BDF05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Medium Style 4 –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–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–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–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–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–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Medium Style 4 –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Dark Style 1 –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–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–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–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–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–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–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–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–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2"/>
    <p:restoredTop sz="96012" autoAdjust="0"/>
  </p:normalViewPr>
  <p:slideViewPr>
    <p:cSldViewPr snapToGrid="0">
      <p:cViewPr varScale="1">
        <p:scale>
          <a:sx n="117" d="100"/>
          <a:sy n="117" d="100"/>
        </p:scale>
        <p:origin x="376" y="184"/>
      </p:cViewPr>
      <p:guideLst>
        <p:guide orient="horz" pos="1416"/>
        <p:guide pos="4848"/>
        <p:guide pos="1080"/>
        <p:guide pos="2040"/>
        <p:guide pos="5184"/>
        <p:guide pos="1632"/>
        <p:guide pos="7008"/>
        <p:guide pos="3299"/>
        <p:guide pos="3624"/>
        <p:guide orient="horz" pos="3624"/>
        <p:guide pos="504"/>
        <p:guide pos="1800"/>
        <p:guide pos="4248"/>
        <p:guide pos="4800"/>
        <p:guide pos="561"/>
        <p:guide orient="horz" pos="744"/>
        <p:guide orient="horz" pos="552"/>
        <p:guide orient="horz" pos="3360"/>
        <p:guide orient="horz" pos="3000"/>
        <p:guide orient="horz" pos="16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presProps" Target="presProp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tableStyles" Target="tableStyle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microsoft.com/office/2018/10/relationships/authors" Target="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microsoft.com/office/2016/11/relationships/changesInfo" Target="changesInfos/changesInfo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n K. Lockwood" userId="9e1f4d27-b8e5-484e-9587-54e185e31083" providerId="ADAL" clId="{A8904121-EA6D-5298-9190-EA461BEDA530}"/>
    <pc:docChg chg="custSel modSld">
      <pc:chgData name="Karen K. Lockwood" userId="9e1f4d27-b8e5-484e-9587-54e185e31083" providerId="ADAL" clId="{A8904121-EA6D-5298-9190-EA461BEDA530}" dt="2026-06-07T17:38:14.853" v="13" actId="478"/>
      <pc:docMkLst>
        <pc:docMk/>
      </pc:docMkLst>
      <pc:sldChg chg="delSp mod">
        <pc:chgData name="Karen K. Lockwood" userId="9e1f4d27-b8e5-484e-9587-54e185e31083" providerId="ADAL" clId="{A8904121-EA6D-5298-9190-EA461BEDA530}" dt="2026-06-07T17:38:14.853" v="13" actId="478"/>
        <pc:sldMkLst>
          <pc:docMk/>
          <pc:sldMk cId="1802520001" sldId="284"/>
        </pc:sldMkLst>
        <pc:spChg chg="del">
          <ac:chgData name="Karen K. Lockwood" userId="9e1f4d27-b8e5-484e-9587-54e185e31083" providerId="ADAL" clId="{A8904121-EA6D-5298-9190-EA461BEDA530}" dt="2026-06-07T17:38:13.152" v="12" actId="478"/>
          <ac:spMkLst>
            <pc:docMk/>
            <pc:sldMk cId="1802520001" sldId="284"/>
            <ac:spMk id="21" creationId="{0879B060-EF99-3620-10B0-EAB463277794}"/>
          </ac:spMkLst>
        </pc:spChg>
        <pc:spChg chg="del">
          <ac:chgData name="Karen K. Lockwood" userId="9e1f4d27-b8e5-484e-9587-54e185e31083" providerId="ADAL" clId="{A8904121-EA6D-5298-9190-EA461BEDA530}" dt="2026-06-07T17:38:14.853" v="13" actId="478"/>
          <ac:spMkLst>
            <pc:docMk/>
            <pc:sldMk cId="1802520001" sldId="284"/>
            <ac:spMk id="22" creationId="{593159DD-2F92-2709-1A61-E205C695A887}"/>
          </ac:spMkLst>
        </pc:spChg>
      </pc:sldChg>
      <pc:sldChg chg="modSp mod">
        <pc:chgData name="Karen K. Lockwood" userId="9e1f4d27-b8e5-484e-9587-54e185e31083" providerId="ADAL" clId="{A8904121-EA6D-5298-9190-EA461BEDA530}" dt="2026-06-06T21:41:44.908" v="11" actId="20577"/>
        <pc:sldMkLst>
          <pc:docMk/>
          <pc:sldMk cId="3753905564" sldId="308"/>
        </pc:sldMkLst>
        <pc:spChg chg="mod">
          <ac:chgData name="Karen K. Lockwood" userId="9e1f4d27-b8e5-484e-9587-54e185e31083" providerId="ADAL" clId="{A8904121-EA6D-5298-9190-EA461BEDA530}" dt="2026-06-06T21:41:44.908" v="11" actId="20577"/>
          <ac:spMkLst>
            <pc:docMk/>
            <pc:sldMk cId="3753905564" sldId="308"/>
            <ac:spMk id="3" creationId="{74183359-C0AF-8FDD-00D7-CD3B75648062}"/>
          </ac:spMkLst>
        </pc:spChg>
        <pc:spChg chg="mod">
          <ac:chgData name="Karen K. Lockwood" userId="9e1f4d27-b8e5-484e-9587-54e185e31083" providerId="ADAL" clId="{A8904121-EA6D-5298-9190-EA461BEDA530}" dt="2026-06-06T21:41:37.764" v="5" actId="20577"/>
          <ac:spMkLst>
            <pc:docMk/>
            <pc:sldMk cId="3753905564" sldId="308"/>
            <ac:spMk id="70" creationId="{381EB24D-0024-BDE9-C6E4-54E20226EA19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chartUserShapes" Target="../drawings/drawing5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4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49126677687904"/>
          <c:y val="0.26060317773079861"/>
          <c:w val="0.8429021432593462"/>
          <c:h val="0.70278226133708777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Placebo</c:v>
                </c:pt>
              </c:strCache>
            </c:strRef>
          </c:tx>
          <c:spPr>
            <a:ln w="25400" cap="rnd" cmpd="sng" algn="ctr">
              <a:solidFill>
                <a:srgbClr val="7F7F7F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7F7F7F"/>
              </a:solidFill>
              <a:ln w="9525" cap="flat" cmpd="sng" algn="ctr">
                <a:noFill/>
                <a:prstDash val="solid"/>
                <a:round/>
              </a:ln>
              <a:effectLst/>
            </c:spPr>
          </c:marker>
          <c:dPt>
            <c:idx val="0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C-697E-41C5-A0B5-D18CFAB5CDA1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0-71F2-459A-A646-AFDA009C3539}"/>
              </c:ext>
            </c:extLst>
          </c:dPt>
          <c:dPt>
            <c:idx val="11"/>
            <c:bubble3D val="0"/>
            <c:spPr>
              <a:ln w="25400" cap="rnd" cmpd="sng" algn="ctr">
                <a:solidFill>
                  <a:srgbClr val="7F7F7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71F2-459A-A646-AFDA009C3539}"/>
              </c:ext>
            </c:extLst>
          </c:dPt>
          <c:dPt>
            <c:idx val="14"/>
            <c:bubble3D val="0"/>
            <c:extLst>
              <c:ext xmlns:c16="http://schemas.microsoft.com/office/drawing/2014/chart" uri="{C3380CC4-5D6E-409C-BE32-E72D297353CC}">
                <c16:uniqueId val="{00000003-71F2-459A-A646-AFDA009C3539}"/>
              </c:ext>
            </c:extLst>
          </c:dPt>
          <c:dPt>
            <c:idx val="22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71F2-459A-A646-AFDA009C3539}"/>
              </c:ext>
            </c:extLst>
          </c:dPt>
          <c:dPt>
            <c:idx val="23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71F2-459A-A646-AFDA009C3539}"/>
              </c:ext>
            </c:extLst>
          </c:dPt>
          <c:dPt>
            <c:idx val="24"/>
            <c:marker>
              <c:spPr>
                <a:noFill/>
                <a:ln w="9525" cap="flat" cmpd="sng" algn="ctr">
                  <a:noFill/>
                  <a:prstDash val="solid"/>
                  <a:round/>
                </a:ln>
                <a:effectLst/>
              </c:spPr>
            </c:marker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71F2-459A-A646-AFDA009C3539}"/>
              </c:ext>
            </c:extLst>
          </c:dPt>
          <c:dPt>
            <c:idx val="25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D-697E-41C5-A0B5-D18CFAB5CDA1}"/>
              </c:ext>
            </c:extLst>
          </c:dPt>
          <c:errBars>
            <c:errDir val="y"/>
            <c:errBarType val="both"/>
            <c:errValType val="cust"/>
            <c:noEndCap val="0"/>
            <c:plus>
              <c:numRef>
                <c:f>Sheet1!$C$3:$C$28</c:f>
                <c:numCache>
                  <c:formatCode>General</c:formatCode>
                  <c:ptCount val="26"/>
                  <c:pt idx="0">
                    <c:v>0</c:v>
                  </c:pt>
                  <c:pt idx="1">
                    <c:v>7.3649251466850002E-2</c:v>
                  </c:pt>
                  <c:pt idx="2">
                    <c:v>0.10761987829534</c:v>
                  </c:pt>
                  <c:pt idx="3">
                    <c:v>0.13775575879624999</c:v>
                  </c:pt>
                  <c:pt idx="4">
                    <c:v>0.16585090924519</c:v>
                  </c:pt>
                  <c:pt idx="5">
                    <c:v>0.19164922539481999</c:v>
                  </c:pt>
                  <c:pt idx="6">
                    <c:v>0.21894086189053999</c:v>
                  </c:pt>
                  <c:pt idx="9">
                    <c:v>0.27021377951699999</c:v>
                  </c:pt>
                  <c:pt idx="13">
                    <c:v>0.33949870546173999</c:v>
                  </c:pt>
                  <c:pt idx="17">
                    <c:v>0.39432808814523002</c:v>
                  </c:pt>
                  <c:pt idx="20">
                    <c:v>0.42663162144958999</c:v>
                  </c:pt>
                  <c:pt idx="22">
                    <c:v>0.38</c:v>
                  </c:pt>
                  <c:pt idx="25">
                    <c:v>0.49</c:v>
                  </c:pt>
                </c:numCache>
              </c:numRef>
            </c:plus>
            <c:minus>
              <c:numRef>
                <c:f>Sheet1!$C$3:$C$28</c:f>
                <c:numCache>
                  <c:formatCode>General</c:formatCode>
                  <c:ptCount val="26"/>
                  <c:pt idx="0">
                    <c:v>0</c:v>
                  </c:pt>
                  <c:pt idx="1">
                    <c:v>7.3649251466850002E-2</c:v>
                  </c:pt>
                  <c:pt idx="2">
                    <c:v>0.10761987829534</c:v>
                  </c:pt>
                  <c:pt idx="3">
                    <c:v>0.13775575879624999</c:v>
                  </c:pt>
                  <c:pt idx="4">
                    <c:v>0.16585090924519</c:v>
                  </c:pt>
                  <c:pt idx="5">
                    <c:v>0.19164922539481999</c:v>
                  </c:pt>
                  <c:pt idx="6">
                    <c:v>0.21894086189053999</c:v>
                  </c:pt>
                  <c:pt idx="9">
                    <c:v>0.27021377951699999</c:v>
                  </c:pt>
                  <c:pt idx="13">
                    <c:v>0.33949870546173999</c:v>
                  </c:pt>
                  <c:pt idx="17">
                    <c:v>0.39432808814523002</c:v>
                  </c:pt>
                  <c:pt idx="20">
                    <c:v>0.42663162144958999</c:v>
                  </c:pt>
                  <c:pt idx="22">
                    <c:v>0.38</c:v>
                  </c:pt>
                  <c:pt idx="25">
                    <c:v>0.49</c:v>
                  </c:pt>
                </c:numCache>
              </c:numRef>
            </c:minus>
            <c:spPr>
              <a:noFill/>
              <a:ln w="12700" cap="flat" cmpd="sng" algn="ctr">
                <a:solidFill>
                  <a:srgbClr val="7F7F7F"/>
                </a:solidFill>
                <a:prstDash val="solid"/>
                <a:round/>
              </a:ln>
              <a:effectLst/>
            </c:spPr>
          </c:errBars>
          <c:cat>
            <c:strRef>
              <c:f>Sheet1!$A$3:$A$29</c:f>
              <c:strCache>
                <c:ptCount val="26"/>
                <c:pt idx="0">
                  <c:v>0</c:v>
                </c:pt>
                <c:pt idx="1">
                  <c:v>4</c:v>
                </c:pt>
                <c:pt idx="2">
                  <c:v>8</c:v>
                </c:pt>
                <c:pt idx="3">
                  <c:v>12</c:v>
                </c:pt>
                <c:pt idx="4">
                  <c:v>16</c:v>
                </c:pt>
                <c:pt idx="5">
                  <c:v>20</c:v>
                </c:pt>
                <c:pt idx="6">
                  <c:v>24</c:v>
                </c:pt>
                <c:pt idx="9">
                  <c:v>36</c:v>
                </c:pt>
                <c:pt idx="13">
                  <c:v>52</c:v>
                </c:pt>
                <c:pt idx="17">
                  <c:v>68</c:v>
                </c:pt>
                <c:pt idx="20">
                  <c:v>80</c:v>
                </c:pt>
                <c:pt idx="22">
                  <c:v>EE</c:v>
                </c:pt>
                <c:pt idx="25">
                  <c:v>TRE</c:v>
                </c:pt>
              </c:strCache>
            </c:strRef>
          </c:cat>
          <c:val>
            <c:numRef>
              <c:f>Sheet1!$B$3:$B$30</c:f>
              <c:numCache>
                <c:formatCode>General</c:formatCode>
                <c:ptCount val="27"/>
                <c:pt idx="0">
                  <c:v>0</c:v>
                </c:pt>
                <c:pt idx="1">
                  <c:v>-0.85329543699481003</c:v>
                </c:pt>
                <c:pt idx="2">
                  <c:v>-1.3789134221530199</c:v>
                </c:pt>
                <c:pt idx="3">
                  <c:v>-1.8483783745488001</c:v>
                </c:pt>
                <c:pt idx="4">
                  <c:v>-2.17673794782857</c:v>
                </c:pt>
                <c:pt idx="5">
                  <c:v>-2.5847220349409401</c:v>
                </c:pt>
                <c:pt idx="6">
                  <c:v>-2.9975888594897899</c:v>
                </c:pt>
                <c:pt idx="9">
                  <c:v>-3.4460601526636498</c:v>
                </c:pt>
                <c:pt idx="13">
                  <c:v>-3.4682248522962902</c:v>
                </c:pt>
                <c:pt idx="17">
                  <c:v>-3.2976864568766402</c:v>
                </c:pt>
                <c:pt idx="20">
                  <c:v>-3.07346467475675</c:v>
                </c:pt>
                <c:pt idx="22" formatCode="0.0">
                  <c:v>-2.2000000000000002</c:v>
                </c:pt>
                <c:pt idx="25">
                  <c:v>-3.9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71F2-459A-A646-AFDA009C3539}"/>
            </c:ext>
          </c:extLst>
        </c:ser>
        <c:ser>
          <c:idx val="0"/>
          <c:order val="1"/>
          <c:tx>
            <c:strRef>
              <c:f>Sheet1!$D$1</c:f>
              <c:strCache>
                <c:ptCount val="1"/>
                <c:pt idx="0">
                  <c:v>RETA 4 mg</c:v>
                </c:pt>
              </c:strCache>
            </c:strRef>
          </c:tx>
          <c:spPr>
            <a:ln w="25400" cap="rnd" cmpd="sng" algn="ctr">
              <a:solidFill>
                <a:srgbClr val="F4A7A3"/>
              </a:solidFill>
              <a:prstDash val="solid"/>
              <a:round/>
            </a:ln>
            <a:effectLst/>
          </c:spPr>
          <c:marker>
            <c:symbol val="square"/>
            <c:size val="6"/>
            <c:spPr>
              <a:solidFill>
                <a:srgbClr val="F4A7A3"/>
              </a:solidFill>
              <a:ln w="9525" cap="flat" cmpd="sng" algn="ctr">
                <a:noFill/>
                <a:prstDash val="solid"/>
                <a:round/>
              </a:ln>
              <a:effectLst/>
            </c:spPr>
          </c:marker>
          <c:dPt>
            <c:idx val="10"/>
            <c:bubble3D val="0"/>
            <c:spPr>
              <a:ln w="25400" cap="rnd" cmpd="sng" algn="ctr">
                <a:solidFill>
                  <a:srgbClr val="F4A7A3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C-71F2-459A-A646-AFDA009C3539}"/>
              </c:ext>
            </c:extLst>
          </c:dPt>
          <c:dPt>
            <c:idx val="11"/>
            <c:bubble3D val="0"/>
            <c:spPr>
              <a:ln w="25400" cap="rnd" cmpd="sng" algn="ctr">
                <a:solidFill>
                  <a:srgbClr val="F4A7A3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71F2-459A-A646-AFDA009C3539}"/>
              </c:ext>
            </c:extLst>
          </c:dPt>
          <c:dPt>
            <c:idx val="14"/>
            <c:bubble3D val="0"/>
            <c:spPr>
              <a:ln w="25400" cap="rnd" cmpd="sng" algn="ctr">
                <a:solidFill>
                  <a:srgbClr val="F4A7A3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0-71F2-459A-A646-AFDA009C3539}"/>
              </c:ext>
            </c:extLst>
          </c:dPt>
          <c:dPt>
            <c:idx val="22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2-71F2-459A-A646-AFDA009C3539}"/>
              </c:ext>
            </c:extLst>
          </c:dPt>
          <c:dPt>
            <c:idx val="23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4-71F2-459A-A646-AFDA009C3539}"/>
              </c:ext>
            </c:extLst>
          </c:dPt>
          <c:dPt>
            <c:idx val="24"/>
            <c:marker>
              <c:spPr>
                <a:noFill/>
                <a:ln w="9525" cap="flat" cmpd="sng" algn="ctr">
                  <a:noFill/>
                  <a:prstDash val="solid"/>
                  <a:round/>
                </a:ln>
                <a:effectLst/>
              </c:spPr>
            </c:marker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6-71F2-459A-A646-AFDA009C3539}"/>
              </c:ext>
            </c:extLst>
          </c:dPt>
          <c:dPt>
            <c:idx val="25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E-697E-41C5-A0B5-D18CFAB5CDA1}"/>
              </c:ext>
            </c:extLst>
          </c:dPt>
          <c:errBars>
            <c:errDir val="y"/>
            <c:errBarType val="both"/>
            <c:errValType val="cust"/>
            <c:noEndCap val="0"/>
            <c:plus>
              <c:numRef>
                <c:f>Sheet1!$E$3:$E$28</c:f>
                <c:numCache>
                  <c:formatCode>General</c:formatCode>
                  <c:ptCount val="26"/>
                  <c:pt idx="0">
                    <c:v>0</c:v>
                  </c:pt>
                  <c:pt idx="1">
                    <c:v>7.7562290040359999E-2</c:v>
                  </c:pt>
                  <c:pt idx="2">
                    <c:v>0.11629913035236999</c:v>
                  </c:pt>
                  <c:pt idx="3">
                    <c:v>0.15774350618100999</c:v>
                  </c:pt>
                  <c:pt idx="4">
                    <c:v>0.18732695489407</c:v>
                  </c:pt>
                  <c:pt idx="5">
                    <c:v>0.21818570453851999</c:v>
                  </c:pt>
                  <c:pt idx="6">
                    <c:v>0.24629912584152999</c:v>
                  </c:pt>
                  <c:pt idx="9">
                    <c:v>0.31769689368533999</c:v>
                  </c:pt>
                  <c:pt idx="13">
                    <c:v>0.38666291518346002</c:v>
                  </c:pt>
                  <c:pt idx="17">
                    <c:v>0.42926556641726998</c:v>
                  </c:pt>
                  <c:pt idx="20">
                    <c:v>0.44655033128866001</c:v>
                  </c:pt>
                  <c:pt idx="22">
                    <c:v>0.43</c:v>
                  </c:pt>
                  <c:pt idx="25">
                    <c:v>0.48</c:v>
                  </c:pt>
                </c:numCache>
              </c:numRef>
            </c:plus>
            <c:minus>
              <c:numRef>
                <c:f>Sheet1!$E$3:$E$28</c:f>
                <c:numCache>
                  <c:formatCode>General</c:formatCode>
                  <c:ptCount val="26"/>
                  <c:pt idx="0">
                    <c:v>0</c:v>
                  </c:pt>
                  <c:pt idx="1">
                    <c:v>7.7562290040359999E-2</c:v>
                  </c:pt>
                  <c:pt idx="2">
                    <c:v>0.11629913035236999</c:v>
                  </c:pt>
                  <c:pt idx="3">
                    <c:v>0.15774350618100999</c:v>
                  </c:pt>
                  <c:pt idx="4">
                    <c:v>0.18732695489407</c:v>
                  </c:pt>
                  <c:pt idx="5">
                    <c:v>0.21818570453851999</c:v>
                  </c:pt>
                  <c:pt idx="6">
                    <c:v>0.24629912584152999</c:v>
                  </c:pt>
                  <c:pt idx="9">
                    <c:v>0.31769689368533999</c:v>
                  </c:pt>
                  <c:pt idx="13">
                    <c:v>0.38666291518346002</c:v>
                  </c:pt>
                  <c:pt idx="17">
                    <c:v>0.42926556641726998</c:v>
                  </c:pt>
                  <c:pt idx="20">
                    <c:v>0.44655033128866001</c:v>
                  </c:pt>
                  <c:pt idx="22">
                    <c:v>0.43</c:v>
                  </c:pt>
                  <c:pt idx="25">
                    <c:v>0.48</c:v>
                  </c:pt>
                </c:numCache>
              </c:numRef>
            </c:minus>
            <c:spPr>
              <a:noFill/>
              <a:ln w="12700" cap="flat" cmpd="sng" algn="ctr">
                <a:solidFill>
                  <a:srgbClr val="F4A7A3"/>
                </a:solidFill>
                <a:prstDash val="solid"/>
                <a:round/>
              </a:ln>
              <a:effectLst/>
            </c:spPr>
          </c:errBars>
          <c:cat>
            <c:strRef>
              <c:f>Sheet1!$A$3:$A$29</c:f>
              <c:strCache>
                <c:ptCount val="26"/>
                <c:pt idx="0">
                  <c:v>0</c:v>
                </c:pt>
                <c:pt idx="1">
                  <c:v>4</c:v>
                </c:pt>
                <c:pt idx="2">
                  <c:v>8</c:v>
                </c:pt>
                <c:pt idx="3">
                  <c:v>12</c:v>
                </c:pt>
                <c:pt idx="4">
                  <c:v>16</c:v>
                </c:pt>
                <c:pt idx="5">
                  <c:v>20</c:v>
                </c:pt>
                <c:pt idx="6">
                  <c:v>24</c:v>
                </c:pt>
                <c:pt idx="9">
                  <c:v>36</c:v>
                </c:pt>
                <c:pt idx="13">
                  <c:v>52</c:v>
                </c:pt>
                <c:pt idx="17">
                  <c:v>68</c:v>
                </c:pt>
                <c:pt idx="20">
                  <c:v>80</c:v>
                </c:pt>
                <c:pt idx="22">
                  <c:v>EE</c:v>
                </c:pt>
                <c:pt idx="25">
                  <c:v>TRE</c:v>
                </c:pt>
              </c:strCache>
            </c:strRef>
          </c:cat>
          <c:val>
            <c:numRef>
              <c:f>Sheet1!$D$3:$D$30</c:f>
              <c:numCache>
                <c:formatCode>General</c:formatCode>
                <c:ptCount val="27"/>
                <c:pt idx="0">
                  <c:v>0</c:v>
                </c:pt>
                <c:pt idx="1">
                  <c:v>-3.35666940738676</c:v>
                </c:pt>
                <c:pt idx="2">
                  <c:v>-6.32740583568141</c:v>
                </c:pt>
                <c:pt idx="3">
                  <c:v>-8.5583674613416907</c:v>
                </c:pt>
                <c:pt idx="4">
                  <c:v>-10.3198466211648</c:v>
                </c:pt>
                <c:pt idx="5">
                  <c:v>-11.709641458472699</c:v>
                </c:pt>
                <c:pt idx="6">
                  <c:v>-12.9779497393578</c:v>
                </c:pt>
                <c:pt idx="9">
                  <c:v>-15.502154483901499</c:v>
                </c:pt>
                <c:pt idx="13">
                  <c:v>-17.555860607222201</c:v>
                </c:pt>
                <c:pt idx="17">
                  <c:v>-18.543908547677798</c:v>
                </c:pt>
                <c:pt idx="20">
                  <c:v>-18.3355917175321</c:v>
                </c:pt>
                <c:pt idx="22" formatCode="0.0">
                  <c:v>-19</c:v>
                </c:pt>
                <c:pt idx="25">
                  <c:v>-17.600000000000001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7-71F2-459A-A646-AFDA009C3539}"/>
            </c:ext>
          </c:extLst>
        </c:ser>
        <c:ser>
          <c:idx val="4"/>
          <c:order val="2"/>
          <c:tx>
            <c:strRef>
              <c:f>Sheet1!$F$1</c:f>
              <c:strCache>
                <c:ptCount val="1"/>
                <c:pt idx="0">
                  <c:v>RETA 9 mg</c:v>
                </c:pt>
              </c:strCache>
            </c:strRef>
          </c:tx>
          <c:spPr>
            <a:ln w="25400" cap="rnd" cmpd="sng" algn="ctr">
              <a:solidFill>
                <a:srgbClr val="A81C14"/>
              </a:solidFill>
              <a:prstDash val="solid"/>
              <a:round/>
            </a:ln>
            <a:effectLst/>
          </c:spPr>
          <c:marker>
            <c:symbol val="triangle"/>
            <c:size val="7"/>
            <c:spPr>
              <a:solidFill>
                <a:srgbClr val="A81C14"/>
              </a:solidFill>
              <a:ln w="9525" cap="flat" cmpd="sng" algn="ctr">
                <a:solidFill>
                  <a:srgbClr val="A81C14"/>
                </a:solidFill>
                <a:prstDash val="solid"/>
                <a:round/>
              </a:ln>
              <a:effectLst/>
            </c:spPr>
          </c:marker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18-71F2-459A-A646-AFDA009C3539}"/>
              </c:ext>
            </c:extLst>
          </c:dPt>
          <c:dPt>
            <c:idx val="11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A-71F2-459A-A646-AFDA009C3539}"/>
              </c:ext>
            </c:extLst>
          </c:dPt>
          <c:dPt>
            <c:idx val="14"/>
            <c:bubble3D val="0"/>
            <c:spPr>
              <a:ln w="25400" cap="rnd" cmpd="sng" algn="ctr">
                <a:solidFill>
                  <a:srgbClr val="A81C1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C-71F2-459A-A646-AFDA009C3539}"/>
              </c:ext>
            </c:extLst>
          </c:dPt>
          <c:dPt>
            <c:idx val="22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E-71F2-459A-A646-AFDA009C3539}"/>
              </c:ext>
            </c:extLst>
          </c:dPt>
          <c:dPt>
            <c:idx val="23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0-71F2-459A-A646-AFDA009C3539}"/>
              </c:ext>
            </c:extLst>
          </c:dPt>
          <c:dPt>
            <c:idx val="24"/>
            <c:marker>
              <c:spPr>
                <a:noFill/>
                <a:ln w="9525" cap="flat" cmpd="sng" algn="ctr">
                  <a:noFill/>
                  <a:prstDash val="solid"/>
                  <a:round/>
                </a:ln>
                <a:effectLst/>
              </c:spPr>
            </c:marker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2-71F2-459A-A646-AFDA009C3539}"/>
              </c:ext>
            </c:extLst>
          </c:dPt>
          <c:dPt>
            <c:idx val="25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F-697E-41C5-A0B5-D18CFAB5CDA1}"/>
              </c:ext>
            </c:extLst>
          </c:dPt>
          <c:errBars>
            <c:errDir val="y"/>
            <c:errBarType val="both"/>
            <c:errValType val="cust"/>
            <c:noEndCap val="0"/>
            <c:plus>
              <c:numRef>
                <c:f>Sheet1!$G$3:$G$28</c:f>
                <c:numCache>
                  <c:formatCode>General</c:formatCode>
                  <c:ptCount val="26"/>
                  <c:pt idx="0">
                    <c:v>0</c:v>
                  </c:pt>
                  <c:pt idx="1">
                    <c:v>8.4999378577780005E-2</c:v>
                  </c:pt>
                  <c:pt idx="2">
                    <c:v>0.12705526406952999</c:v>
                  </c:pt>
                  <c:pt idx="3">
                    <c:v>0.16822579854865</c:v>
                  </c:pt>
                  <c:pt idx="4">
                    <c:v>0.20543715136867</c:v>
                  </c:pt>
                  <c:pt idx="5">
                    <c:v>0.23397051193674001</c:v>
                  </c:pt>
                  <c:pt idx="6">
                    <c:v>0.25740702332486998</c:v>
                  </c:pt>
                  <c:pt idx="9">
                    <c:v>0.32992381455399999</c:v>
                  </c:pt>
                  <c:pt idx="13">
                    <c:v>0.40570214139647998</c:v>
                  </c:pt>
                  <c:pt idx="17">
                    <c:v>0.44036659652658</c:v>
                  </c:pt>
                  <c:pt idx="20">
                    <c:v>0.47439258791865002</c:v>
                  </c:pt>
                  <c:pt idx="22">
                    <c:v>0.42</c:v>
                  </c:pt>
                  <c:pt idx="25">
                    <c:v>0.5</c:v>
                  </c:pt>
                </c:numCache>
              </c:numRef>
            </c:plus>
            <c:minus>
              <c:numRef>
                <c:f>Sheet1!$G$3:$G$28</c:f>
                <c:numCache>
                  <c:formatCode>General</c:formatCode>
                  <c:ptCount val="26"/>
                  <c:pt idx="0">
                    <c:v>0</c:v>
                  </c:pt>
                  <c:pt idx="1">
                    <c:v>8.4999378577780005E-2</c:v>
                  </c:pt>
                  <c:pt idx="2">
                    <c:v>0.12705526406952999</c:v>
                  </c:pt>
                  <c:pt idx="3">
                    <c:v>0.16822579854865</c:v>
                  </c:pt>
                  <c:pt idx="4">
                    <c:v>0.20543715136867</c:v>
                  </c:pt>
                  <c:pt idx="5">
                    <c:v>0.23397051193674001</c:v>
                  </c:pt>
                  <c:pt idx="6">
                    <c:v>0.25740702332486998</c:v>
                  </c:pt>
                  <c:pt idx="9">
                    <c:v>0.32992381455399999</c:v>
                  </c:pt>
                  <c:pt idx="13">
                    <c:v>0.40570214139647998</c:v>
                  </c:pt>
                  <c:pt idx="17">
                    <c:v>0.44036659652658</c:v>
                  </c:pt>
                  <c:pt idx="20">
                    <c:v>0.47439258791865002</c:v>
                  </c:pt>
                  <c:pt idx="22">
                    <c:v>0.42</c:v>
                  </c:pt>
                  <c:pt idx="25">
                    <c:v>0.5</c:v>
                  </c:pt>
                </c:numCache>
              </c:numRef>
            </c:minus>
            <c:spPr>
              <a:noFill/>
              <a:ln w="12700" cap="flat" cmpd="sng" algn="ctr">
                <a:solidFill>
                  <a:srgbClr val="A81C14"/>
                </a:solidFill>
                <a:prstDash val="solid"/>
                <a:round/>
              </a:ln>
              <a:effectLst/>
            </c:spPr>
          </c:errBars>
          <c:cat>
            <c:strRef>
              <c:f>Sheet1!$A$3:$A$29</c:f>
              <c:strCache>
                <c:ptCount val="26"/>
                <c:pt idx="0">
                  <c:v>0</c:v>
                </c:pt>
                <c:pt idx="1">
                  <c:v>4</c:v>
                </c:pt>
                <c:pt idx="2">
                  <c:v>8</c:v>
                </c:pt>
                <c:pt idx="3">
                  <c:v>12</c:v>
                </c:pt>
                <c:pt idx="4">
                  <c:v>16</c:v>
                </c:pt>
                <c:pt idx="5">
                  <c:v>20</c:v>
                </c:pt>
                <c:pt idx="6">
                  <c:v>24</c:v>
                </c:pt>
                <c:pt idx="9">
                  <c:v>36</c:v>
                </c:pt>
                <c:pt idx="13">
                  <c:v>52</c:v>
                </c:pt>
                <c:pt idx="17">
                  <c:v>68</c:v>
                </c:pt>
                <c:pt idx="20">
                  <c:v>80</c:v>
                </c:pt>
                <c:pt idx="22">
                  <c:v>EE</c:v>
                </c:pt>
                <c:pt idx="25">
                  <c:v>TRE</c:v>
                </c:pt>
              </c:strCache>
            </c:strRef>
          </c:cat>
          <c:val>
            <c:numRef>
              <c:f>Sheet1!$F$3:$F$30</c:f>
              <c:numCache>
                <c:formatCode>General</c:formatCode>
                <c:ptCount val="27"/>
                <c:pt idx="0">
                  <c:v>0</c:v>
                </c:pt>
                <c:pt idx="1">
                  <c:v>-3.31505228405923</c:v>
                </c:pt>
                <c:pt idx="2">
                  <c:v>-6.3704248158245598</c:v>
                </c:pt>
                <c:pt idx="3">
                  <c:v>-9.2808048681328401</c:v>
                </c:pt>
                <c:pt idx="4">
                  <c:v>-12.402250435551499</c:v>
                </c:pt>
                <c:pt idx="5">
                  <c:v>-14.7915240201107</c:v>
                </c:pt>
                <c:pt idx="6">
                  <c:v>-16.858614377084798</c:v>
                </c:pt>
                <c:pt idx="9">
                  <c:v>-21.018909824385599</c:v>
                </c:pt>
                <c:pt idx="13">
                  <c:v>-24.116293572677101</c:v>
                </c:pt>
                <c:pt idx="17">
                  <c:v>-25.9525379666125</c:v>
                </c:pt>
                <c:pt idx="20">
                  <c:v>-26.102376289119501</c:v>
                </c:pt>
                <c:pt idx="22" formatCode="0.0">
                  <c:v>-25.9</c:v>
                </c:pt>
                <c:pt idx="25">
                  <c:v>-23.7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3-71F2-459A-A646-AFDA009C3539}"/>
            </c:ext>
          </c:extLst>
        </c:ser>
        <c:ser>
          <c:idx val="1"/>
          <c:order val="3"/>
          <c:tx>
            <c:strRef>
              <c:f>Sheet1!$H$1</c:f>
              <c:strCache>
                <c:ptCount val="1"/>
                <c:pt idx="0">
                  <c:v>RETA 12 mg</c:v>
                </c:pt>
              </c:strCache>
            </c:strRef>
          </c:tx>
          <c:spPr>
            <a:ln w="25400" cap="rnd" cmpd="sng" algn="ctr">
              <a:solidFill>
                <a:srgbClr val="71130E"/>
              </a:solidFill>
              <a:prstDash val="solid"/>
              <a:round/>
            </a:ln>
            <a:effectLst/>
          </c:spPr>
          <c:marker>
            <c:symbol val="diamond"/>
            <c:size val="7"/>
            <c:spPr>
              <a:solidFill>
                <a:srgbClr val="71130E"/>
              </a:solidFill>
              <a:ln w="9525" cap="flat" cmpd="sng" algn="ctr">
                <a:solidFill>
                  <a:srgbClr val="71130E"/>
                </a:solidFill>
                <a:prstDash val="solid"/>
                <a:round/>
              </a:ln>
              <a:effectLst/>
            </c:spPr>
          </c:marker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24-71F2-459A-A646-AFDA009C3539}"/>
              </c:ext>
            </c:extLst>
          </c:dPt>
          <c:dPt>
            <c:idx val="11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6-71F2-459A-A646-AFDA009C3539}"/>
              </c:ext>
            </c:extLst>
          </c:dPt>
          <c:dPt>
            <c:idx val="14"/>
            <c:bubble3D val="0"/>
            <c:spPr>
              <a:ln w="25400" cap="rnd" cmpd="sng" algn="ctr">
                <a:solidFill>
                  <a:srgbClr val="71130E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8-71F2-459A-A646-AFDA009C3539}"/>
              </c:ext>
            </c:extLst>
          </c:dPt>
          <c:dPt>
            <c:idx val="22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A-71F2-459A-A646-AFDA009C3539}"/>
              </c:ext>
            </c:extLst>
          </c:dPt>
          <c:dPt>
            <c:idx val="23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C-71F2-459A-A646-AFDA009C3539}"/>
              </c:ext>
            </c:extLst>
          </c:dPt>
          <c:dPt>
            <c:idx val="24"/>
            <c:marker>
              <c:spPr>
                <a:noFill/>
                <a:ln w="9525" cap="flat" cmpd="sng" algn="ctr">
                  <a:noFill/>
                  <a:prstDash val="solid"/>
                  <a:round/>
                </a:ln>
                <a:effectLst/>
              </c:spPr>
            </c:marker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E-71F2-459A-A646-AFDA009C3539}"/>
              </c:ext>
            </c:extLst>
          </c:dPt>
          <c:dPt>
            <c:idx val="25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0-697E-41C5-A0B5-D18CFAB5CDA1}"/>
              </c:ext>
            </c:extLst>
          </c:dPt>
          <c:errBars>
            <c:errDir val="y"/>
            <c:errBarType val="both"/>
            <c:errValType val="cust"/>
            <c:noEndCap val="0"/>
            <c:plus>
              <c:numRef>
                <c:f>Sheet1!$I$3:$I$28</c:f>
                <c:numCache>
                  <c:formatCode>General</c:formatCode>
                  <c:ptCount val="26"/>
                  <c:pt idx="0">
                    <c:v>0</c:v>
                  </c:pt>
                  <c:pt idx="1">
                    <c:v>7.8159063701279993E-2</c:v>
                  </c:pt>
                  <c:pt idx="2">
                    <c:v>0.12082450221704</c:v>
                  </c:pt>
                  <c:pt idx="3">
                    <c:v>0.15864606812543</c:v>
                  </c:pt>
                  <c:pt idx="4">
                    <c:v>0.19584262732541999</c:v>
                  </c:pt>
                  <c:pt idx="5">
                    <c:v>0.23122676618262</c:v>
                  </c:pt>
                  <c:pt idx="6">
                    <c:v>0.25984495877876002</c:v>
                  </c:pt>
                  <c:pt idx="9">
                    <c:v>0.33453598036303001</c:v>
                  </c:pt>
                  <c:pt idx="13">
                    <c:v>0.40356416354683</c:v>
                  </c:pt>
                  <c:pt idx="17">
                    <c:v>0.45901002577515998</c:v>
                  </c:pt>
                  <c:pt idx="20">
                    <c:v>0.51262629005017002</c:v>
                  </c:pt>
                  <c:pt idx="22">
                    <c:v>0.47</c:v>
                  </c:pt>
                  <c:pt idx="25">
                    <c:v>0.52</c:v>
                  </c:pt>
                </c:numCache>
              </c:numRef>
            </c:plus>
            <c:minus>
              <c:numRef>
                <c:f>Sheet1!$I$3:$I$28</c:f>
                <c:numCache>
                  <c:formatCode>General</c:formatCode>
                  <c:ptCount val="26"/>
                  <c:pt idx="0">
                    <c:v>0</c:v>
                  </c:pt>
                  <c:pt idx="1">
                    <c:v>7.8159063701279993E-2</c:v>
                  </c:pt>
                  <c:pt idx="2">
                    <c:v>0.12082450221704</c:v>
                  </c:pt>
                  <c:pt idx="3">
                    <c:v>0.15864606812543</c:v>
                  </c:pt>
                  <c:pt idx="4">
                    <c:v>0.19584262732541999</c:v>
                  </c:pt>
                  <c:pt idx="5">
                    <c:v>0.23122676618262</c:v>
                  </c:pt>
                  <c:pt idx="6">
                    <c:v>0.25984495877876002</c:v>
                  </c:pt>
                  <c:pt idx="9">
                    <c:v>0.33453598036303001</c:v>
                  </c:pt>
                  <c:pt idx="13">
                    <c:v>0.40356416354683</c:v>
                  </c:pt>
                  <c:pt idx="17">
                    <c:v>0.45901002577515998</c:v>
                  </c:pt>
                  <c:pt idx="20">
                    <c:v>0.51262629005017002</c:v>
                  </c:pt>
                  <c:pt idx="22">
                    <c:v>0.47</c:v>
                  </c:pt>
                  <c:pt idx="25">
                    <c:v>0.52</c:v>
                  </c:pt>
                </c:numCache>
              </c:numRef>
            </c:minus>
            <c:spPr>
              <a:noFill/>
              <a:ln w="12700" cap="flat" cmpd="sng" algn="ctr">
                <a:solidFill>
                  <a:srgbClr val="71130E"/>
                </a:solidFill>
                <a:prstDash val="solid"/>
                <a:round/>
              </a:ln>
              <a:effectLst/>
            </c:spPr>
          </c:errBars>
          <c:cat>
            <c:strRef>
              <c:f>Sheet1!$A$3:$A$29</c:f>
              <c:strCache>
                <c:ptCount val="26"/>
                <c:pt idx="0">
                  <c:v>0</c:v>
                </c:pt>
                <c:pt idx="1">
                  <c:v>4</c:v>
                </c:pt>
                <c:pt idx="2">
                  <c:v>8</c:v>
                </c:pt>
                <c:pt idx="3">
                  <c:v>12</c:v>
                </c:pt>
                <c:pt idx="4">
                  <c:v>16</c:v>
                </c:pt>
                <c:pt idx="5">
                  <c:v>20</c:v>
                </c:pt>
                <c:pt idx="6">
                  <c:v>24</c:v>
                </c:pt>
                <c:pt idx="9">
                  <c:v>36</c:v>
                </c:pt>
                <c:pt idx="13">
                  <c:v>52</c:v>
                </c:pt>
                <c:pt idx="17">
                  <c:v>68</c:v>
                </c:pt>
                <c:pt idx="20">
                  <c:v>80</c:v>
                </c:pt>
                <c:pt idx="22">
                  <c:v>EE</c:v>
                </c:pt>
                <c:pt idx="25">
                  <c:v>TRE</c:v>
                </c:pt>
              </c:strCache>
            </c:strRef>
          </c:cat>
          <c:val>
            <c:numRef>
              <c:f>Sheet1!$H$3:$H$30</c:f>
              <c:numCache>
                <c:formatCode>General</c:formatCode>
                <c:ptCount val="27"/>
                <c:pt idx="0">
                  <c:v>0</c:v>
                </c:pt>
                <c:pt idx="1">
                  <c:v>-3.25860033265625</c:v>
                </c:pt>
                <c:pt idx="2">
                  <c:v>-6.2426163584751704</c:v>
                </c:pt>
                <c:pt idx="3">
                  <c:v>-9.1908141939247301</c:v>
                </c:pt>
                <c:pt idx="4">
                  <c:v>-12.3514174957559</c:v>
                </c:pt>
                <c:pt idx="5">
                  <c:v>-15.2792223477941</c:v>
                </c:pt>
                <c:pt idx="6">
                  <c:v>-17.629441634519701</c:v>
                </c:pt>
                <c:pt idx="9">
                  <c:v>-22.190600698891</c:v>
                </c:pt>
                <c:pt idx="13">
                  <c:v>-25.360955929201701</c:v>
                </c:pt>
                <c:pt idx="17">
                  <c:v>-27.0193420368559</c:v>
                </c:pt>
                <c:pt idx="20">
                  <c:v>-27.576387761976999</c:v>
                </c:pt>
                <c:pt idx="22" formatCode="0.0">
                  <c:v>-28.3</c:v>
                </c:pt>
                <c:pt idx="25">
                  <c:v>-25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F-71F2-459A-A646-AFDA009C35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1848767"/>
        <c:axId val="1451849247"/>
      </c:lineChart>
      <c:lineChart>
        <c:grouping val="standard"/>
        <c:varyColors val="0"/>
        <c:ser>
          <c:idx val="10"/>
          <c:order val="4"/>
          <c:tx>
            <c:strRef>
              <c:f>Sheet1!$L$2</c:f>
              <c:strCache>
                <c:ptCount val="1"/>
                <c:pt idx="0">
                  <c:v>Blank</c:v>
                </c:pt>
              </c:strCache>
            </c:strRef>
          </c:tx>
          <c:spPr>
            <a:ln w="28575" cap="rnd" cmpd="sng" algn="ctr">
              <a:solidFill>
                <a:schemeClr val="accent5">
                  <a:lumMod val="60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60000"/>
                </a:schemeClr>
              </a:solidFill>
              <a:ln w="9525" cap="flat" cmpd="sng" algn="ctr">
                <a:solidFill>
                  <a:schemeClr val="accent5">
                    <a:lumMod val="60000"/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marker>
          <c:cat>
            <c:strRef>
              <c:f>Sheet1!$A$3:$A$28</c:f>
              <c:strCache>
                <c:ptCount val="26"/>
                <c:pt idx="0">
                  <c:v>0</c:v>
                </c:pt>
                <c:pt idx="1">
                  <c:v>4</c:v>
                </c:pt>
                <c:pt idx="2">
                  <c:v>8</c:v>
                </c:pt>
                <c:pt idx="3">
                  <c:v>12</c:v>
                </c:pt>
                <c:pt idx="4">
                  <c:v>16</c:v>
                </c:pt>
                <c:pt idx="5">
                  <c:v>20</c:v>
                </c:pt>
                <c:pt idx="6">
                  <c:v>24</c:v>
                </c:pt>
                <c:pt idx="9">
                  <c:v>36</c:v>
                </c:pt>
                <c:pt idx="13">
                  <c:v>52</c:v>
                </c:pt>
                <c:pt idx="17">
                  <c:v>68</c:v>
                </c:pt>
                <c:pt idx="20">
                  <c:v>80</c:v>
                </c:pt>
                <c:pt idx="22">
                  <c:v>EE</c:v>
                </c:pt>
                <c:pt idx="25">
                  <c:v>TRE</c:v>
                </c:pt>
              </c:strCache>
            </c:strRef>
          </c:cat>
          <c:val>
            <c:numRef>
              <c:f>Sheet1!$L$3:$L$23</c:f>
              <c:numCache>
                <c:formatCode>General</c:formatCode>
                <c:ptCount val="21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0-71F2-459A-A646-AFDA009C35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96012911"/>
        <c:axId val="1896012431"/>
      </c:lineChart>
      <c:catAx>
        <c:axId val="14518487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lnSpc>
                <a:spcPct val="10000"/>
              </a:lnSpc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1849247"/>
        <c:crossesAt val="2"/>
        <c:auto val="1"/>
        <c:lblAlgn val="ctr"/>
        <c:lblOffset val="250"/>
        <c:tickMarkSkip val="1"/>
        <c:noMultiLvlLbl val="0"/>
      </c:catAx>
      <c:valAx>
        <c:axId val="1451849247"/>
        <c:scaling>
          <c:orientation val="minMax"/>
          <c:max val="0"/>
          <c:min val="-35"/>
        </c:scaling>
        <c:delete val="0"/>
        <c:axPos val="l"/>
        <c:numFmt formatCode="#,##0" sourceLinked="0"/>
        <c:majorTickMark val="out"/>
        <c:minorTickMark val="none"/>
        <c:tickLblPos val="nextTo"/>
        <c:spPr>
          <a:noFill/>
          <a:ln w="12700" cap="sq" cmpd="sng" algn="ctr">
            <a:solidFill>
              <a:srgbClr val="82786F">
                <a:lumMod val="50000"/>
              </a:srgbClr>
            </a:solidFill>
            <a:prstDash val="solid"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1848767"/>
        <c:crosses val="autoZero"/>
        <c:crossBetween val="midCat"/>
        <c:majorUnit val="5"/>
      </c:valAx>
      <c:valAx>
        <c:axId val="1896012431"/>
        <c:scaling>
          <c:orientation val="minMax"/>
          <c:max val="0"/>
          <c:min val="-27.330000000000002"/>
        </c:scaling>
        <c:delete val="1"/>
        <c:axPos val="r"/>
        <c:numFmt formatCode="#,##0" sourceLinked="0"/>
        <c:majorTickMark val="out"/>
        <c:minorTickMark val="none"/>
        <c:tickLblPos val="nextTo"/>
        <c:crossAx val="1896012911"/>
        <c:crosses val="max"/>
        <c:crossBetween val="between"/>
        <c:majorUnit val="5"/>
      </c:valAx>
      <c:catAx>
        <c:axId val="189601291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96012431"/>
        <c:crosses val="autoZero"/>
        <c:auto val="1"/>
        <c:lblAlgn val="ctr"/>
        <c:lblOffset val="100"/>
        <c:noMultiLvlLbl val="0"/>
      </c:catAx>
      <c:spPr>
        <a:solidFill>
          <a:srgbClr val="F2F2F2"/>
        </a:solidFill>
        <a:ln>
          <a:noFill/>
        </a:ln>
        <a:effectLst/>
      </c:spPr>
    </c:plotArea>
    <c:plotVisOnly val="1"/>
    <c:dispBlanksAs val="span"/>
    <c:showDLblsOverMax val="0"/>
    <c:extLst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34011315435465"/>
          <c:y val="0.18136993338778398"/>
          <c:w val="0.86665988684564532"/>
          <c:h val="0.807162676527272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Placebo EE</c:v>
                </c:pt>
              </c:strCache>
            </c:strRef>
          </c:tx>
          <c:spPr>
            <a:solidFill>
              <a:srgbClr val="7F7F7F"/>
            </a:solidFill>
            <a:ln w="635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947762704844357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CFC-4AEC-A649-D27B3D3DBE68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BarType val="both"/>
            <c:errValType val="cust"/>
            <c:noEndCap val="0"/>
            <c:plus>
              <c:numRef>
                <c:f>Sheet1!$H$2</c:f>
                <c:numCache>
                  <c:formatCode>General</c:formatCode>
                  <c:ptCount val="1"/>
                  <c:pt idx="0">
                    <c:v>0.22500000000000001</c:v>
                  </c:pt>
                </c:numCache>
              </c:numRef>
            </c:plus>
            <c:minus>
              <c:numRef>
                <c:f>Sheet1!$H$2</c:f>
                <c:numCache>
                  <c:formatCode>General</c:formatCode>
                  <c:ptCount val="1"/>
                  <c:pt idx="0">
                    <c:v>0.22500000000000001</c:v>
                  </c:pt>
                </c:numCache>
              </c:numRef>
            </c:minus>
            <c:spPr>
              <a:noFill/>
              <a:ln w="12700" cap="flat" cmpd="sng" algn="ctr">
                <a:solidFill>
                  <a:srgbClr val="7D7D7D"/>
                </a:solidFill>
                <a:round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-2.2400000000000002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FC-4AEC-A649-D27B3D3DBE6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RETA 4 mg</c:v>
                </c:pt>
              </c:strCache>
            </c:strRef>
          </c:tx>
          <c:spPr>
            <a:solidFill>
              <a:srgbClr val="F4A7A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9368467779234756E-3"/>
                  <c:y val="-1.637620157435802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CFC-4AEC-A649-D27B3D3DBE68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BarType val="both"/>
            <c:errValType val="cust"/>
            <c:noEndCap val="0"/>
            <c:plus>
              <c:numRef>
                <c:f>Sheet1!$I$2</c:f>
                <c:numCache>
                  <c:formatCode>General</c:formatCode>
                  <c:ptCount val="1"/>
                  <c:pt idx="0">
                    <c:v>0.14899999999999999</c:v>
                  </c:pt>
                </c:numCache>
              </c:numRef>
            </c:plus>
            <c:minus>
              <c:numRef>
                <c:f>Sheet1!$I$2</c:f>
                <c:numCache>
                  <c:formatCode>General</c:formatCode>
                  <c:ptCount val="1"/>
                  <c:pt idx="0">
                    <c:v>0.14899999999999999</c:v>
                  </c:pt>
                </c:numCache>
              </c:numRef>
            </c:minus>
            <c:spPr>
              <a:noFill/>
              <a:ln w="12700" cap="flat" cmpd="sng" algn="ctr">
                <a:solidFill>
                  <a:srgbClr val="F4A7A3"/>
                </a:solidFill>
                <a:round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-3.66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DCFC-4AEC-A649-D27B3D3DBE6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RETA 9 mg EE</c:v>
                </c:pt>
              </c:strCache>
            </c:strRef>
          </c:tx>
          <c:spPr>
            <a:solidFill>
              <a:srgbClr val="A81C14"/>
            </a:solidFill>
            <a:ln w="1270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7.2174690493745566E-17"/>
                  <c:y val="-9.82587568281454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FC-4AEC-A649-D27B3D3DBE68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BarType val="both"/>
            <c:errValType val="cust"/>
            <c:noEndCap val="0"/>
            <c:plus>
              <c:numRef>
                <c:f>Sheet1!$J$2</c:f>
                <c:numCache>
                  <c:formatCode>General</c:formatCode>
                  <c:ptCount val="1"/>
                  <c:pt idx="0">
                    <c:v>0.153</c:v>
                  </c:pt>
                </c:numCache>
              </c:numRef>
            </c:plus>
            <c:minus>
              <c:numRef>
                <c:f>Sheet1!$J$2</c:f>
                <c:numCache>
                  <c:formatCode>General</c:formatCode>
                  <c:ptCount val="1"/>
                  <c:pt idx="0">
                    <c:v>0.153</c:v>
                  </c:pt>
                </c:numCache>
              </c:numRef>
            </c:minus>
            <c:spPr>
              <a:noFill/>
              <a:ln w="12700" cap="flat" cmpd="sng" algn="ctr">
                <a:solidFill>
                  <a:srgbClr val="A81C14"/>
                </a:solidFill>
                <a:round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-4.1900000000000004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CFC-4AEC-A649-D27B3D3DBE6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RETA 12 mg EE</c:v>
                </c:pt>
              </c:strCache>
            </c:strRef>
          </c:tx>
          <c:spPr>
            <a:solidFill>
              <a:srgbClr val="71130E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4434938098749113E-16"/>
                  <c:y val="-1.310116757708593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CFC-4AEC-A649-D27B3D3DBE68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BarType val="both"/>
            <c:errValType val="cust"/>
            <c:noEndCap val="0"/>
            <c:plus>
              <c:numRef>
                <c:f>Sheet1!$K$2</c:f>
                <c:numCache>
                  <c:formatCode>General</c:formatCode>
                  <c:ptCount val="1"/>
                  <c:pt idx="0">
                    <c:v>0.159</c:v>
                  </c:pt>
                </c:numCache>
              </c:numRef>
            </c:plus>
            <c:minus>
              <c:numRef>
                <c:f>Sheet1!$K$2</c:f>
                <c:numCache>
                  <c:formatCode>General</c:formatCode>
                  <c:ptCount val="1"/>
                  <c:pt idx="0">
                    <c:v>0.159</c:v>
                  </c:pt>
                </c:numCache>
              </c:numRef>
            </c:minus>
            <c:spPr>
              <a:noFill/>
              <a:ln w="12700" cap="flat" cmpd="sng" algn="ctr">
                <a:solidFill>
                  <a:srgbClr val="71130E"/>
                </a:solidFill>
                <a:round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0.00</c:formatCode>
                <c:ptCount val="1"/>
                <c:pt idx="0">
                  <c:v>-4.3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CFC-4AEC-A649-D27B3D3DBE6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10"/>
        <c:axId val="171549823"/>
        <c:axId val="171551263"/>
        <c:extLst/>
      </c:barChart>
      <c:catAx>
        <c:axId val="171549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2700" cap="sq" cmpd="sng" algn="ctr">
            <a:solidFill>
              <a:srgbClr val="413C37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551263"/>
        <c:crosses val="autoZero"/>
        <c:auto val="1"/>
        <c:lblAlgn val="ctr"/>
        <c:lblOffset val="100"/>
        <c:noMultiLvlLbl val="0"/>
      </c:catAx>
      <c:valAx>
        <c:axId val="171551263"/>
        <c:scaling>
          <c:orientation val="minMax"/>
          <c:max val="0"/>
          <c:min val="-6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13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kumimoji="0" lang="en-GB" sz="1300" b="0" i="0" u="none" strike="noStrike" kern="1200" cap="none" spc="0" normalizeH="0" baseline="0" noProof="0">
                    <a:ln>
                      <a:noFill/>
                    </a:ln>
                    <a:solidFill>
                      <a:srgbClr val="413C37"/>
                    </a:solidFill>
                    <a:effectLst/>
                    <a:uLnTx/>
                    <a:uFillTx/>
                    <a:latin typeface="+mn-lt"/>
                    <a:cs typeface="+mn-cs"/>
                  </a:rPr>
                  <a:t>Change From Baseline (score)</a:t>
                </a:r>
              </a:p>
            </c:rich>
          </c:tx>
          <c:layout>
            <c:manualLayout>
              <c:xMode val="edge"/>
              <c:yMode val="edge"/>
              <c:x val="3.4515602216389621E-2"/>
              <c:y val="0.2238034412365121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1300" b="1" i="0" u="none" strike="noStrike" kern="1200" baseline="0">
                  <a:solidFill>
                    <a:srgbClr val="413C37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 cap="sq">
            <a:noFill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549823"/>
        <c:crosses val="autoZero"/>
        <c:crossBetween val="between"/>
        <c:majorUnit val="6"/>
      </c:valAx>
      <c:spPr>
        <a:solidFill>
          <a:srgbClr val="F2F2F2"/>
        </a:soli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00">
          <a:solidFill>
            <a:schemeClr val="accent2">
              <a:lumMod val="50000"/>
            </a:schemeClr>
          </a:solidFill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34011315435465"/>
          <c:y val="0.18136993338778398"/>
          <c:w val="0.86665988684564532"/>
          <c:h val="0.807162676527272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Placebo EE</c:v>
                </c:pt>
              </c:strCache>
            </c:strRef>
          </c:tx>
          <c:spPr>
            <a:solidFill>
              <a:srgbClr val="7F7F7F"/>
            </a:solidFill>
            <a:ln w="635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4.257879462552968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D7C-4910-B225-666FBD5C90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BarType val="minus"/>
            <c:errValType val="cust"/>
            <c:noEndCap val="0"/>
            <c:plus>
              <c:numRef>
                <c:f>Sheet1!$G$2</c:f>
                <c:numCache>
                  <c:formatCode>General</c:formatCode>
                  <c:ptCount val="1"/>
                  <c:pt idx="0">
                    <c:v>3.86</c:v>
                  </c:pt>
                </c:numCache>
              </c:numRef>
            </c:plus>
            <c:minus>
              <c:numRef>
                <c:f>Sheet1!$G$2</c:f>
                <c:numCache>
                  <c:formatCode>General</c:formatCode>
                  <c:ptCount val="1"/>
                  <c:pt idx="0">
                    <c:v>3.86</c:v>
                  </c:pt>
                </c:numCache>
              </c:numRef>
            </c:minus>
            <c:spPr>
              <a:noFill/>
              <a:ln w="9525" cap="flat" cmpd="sng" algn="ctr">
                <a:solidFill>
                  <a:srgbClr val="7F7F7F"/>
                </a:solidFill>
                <a:round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-11.1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7C-4910-B225-666FBD5C907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RETA 4 mg</c:v>
                </c:pt>
              </c:strCache>
            </c:strRef>
          </c:tx>
          <c:spPr>
            <a:solidFill>
              <a:srgbClr val="F4A7A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7.2174690493745566E-17"/>
                  <c:y val="-4.257879462552968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D7C-4910-B225-666FBD5C9077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BarType val="minus"/>
            <c:errValType val="cust"/>
            <c:noEndCap val="0"/>
            <c:plus>
              <c:numRef>
                <c:f>Sheet1!$H$2</c:f>
                <c:numCache>
                  <c:formatCode>General</c:formatCode>
                  <c:ptCount val="1"/>
                  <c:pt idx="0">
                    <c:v>3.76</c:v>
                  </c:pt>
                </c:numCache>
              </c:numRef>
            </c:plus>
            <c:minus>
              <c:numRef>
                <c:f>Sheet1!$H$2</c:f>
                <c:numCache>
                  <c:formatCode>General</c:formatCode>
                  <c:ptCount val="1"/>
                  <c:pt idx="0">
                    <c:v>3.76</c:v>
                  </c:pt>
                </c:numCache>
              </c:numRef>
            </c:minus>
            <c:spPr>
              <a:noFill/>
              <a:ln w="12700" cap="sq" cmpd="sng" algn="ctr">
                <a:solidFill>
                  <a:srgbClr val="F4A7A3"/>
                </a:solidFill>
                <a:miter lim="800000"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-25.7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AD7C-4910-B225-666FBD5C907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RETA 9 mg EE</c:v>
                </c:pt>
              </c:strCache>
            </c:strRef>
          </c:tx>
          <c:spPr>
            <a:solidFill>
              <a:srgbClr val="A81C14"/>
            </a:solidFill>
            <a:ln w="1270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7.2174690493745566E-17"/>
                  <c:y val="-3.275291894271514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D7C-4910-B225-666FBD5C9077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BarType val="minus"/>
            <c:errValType val="cust"/>
            <c:noEndCap val="0"/>
            <c:plus>
              <c:numRef>
                <c:f>Sheet1!$I$2</c:f>
                <c:numCache>
                  <c:formatCode>General</c:formatCode>
                  <c:ptCount val="1"/>
                  <c:pt idx="0">
                    <c:v>3.41</c:v>
                  </c:pt>
                </c:numCache>
              </c:numRef>
            </c:plus>
            <c:minus>
              <c:numRef>
                <c:f>Sheet1!$I$2</c:f>
                <c:numCache>
                  <c:formatCode>General</c:formatCode>
                  <c:ptCount val="1"/>
                  <c:pt idx="0">
                    <c:v>3.41</c:v>
                  </c:pt>
                </c:numCache>
              </c:numRef>
            </c:minus>
            <c:spPr>
              <a:noFill/>
              <a:ln w="12700" cap="sq" cmpd="sng" algn="ctr">
                <a:solidFill>
                  <a:srgbClr val="A81C14"/>
                </a:solidFill>
                <a:miter lim="800000"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-36.1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D7C-4910-B225-666FBD5C907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RETA 12 mg EE</c:v>
                </c:pt>
              </c:strCache>
            </c:strRef>
          </c:tx>
          <c:spPr>
            <a:solidFill>
              <a:srgbClr val="71130E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4434938098749113E-16"/>
                  <c:y val="-2.94776270484436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D7C-4910-B225-666FBD5C9077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BarType val="minus"/>
            <c:errValType val="cust"/>
            <c:noEndCap val="0"/>
            <c:plus>
              <c:numRef>
                <c:f>Sheet1!$J$2</c:f>
                <c:numCache>
                  <c:formatCode>General</c:formatCode>
                  <c:ptCount val="1"/>
                  <c:pt idx="0">
                    <c:v>2.84</c:v>
                  </c:pt>
                </c:numCache>
              </c:numRef>
            </c:plus>
            <c:minus>
              <c:numRef>
                <c:f>Sheet1!$J$2</c:f>
                <c:numCache>
                  <c:formatCode>General</c:formatCode>
                  <c:ptCount val="1"/>
                  <c:pt idx="0">
                    <c:v>2.84</c:v>
                  </c:pt>
                </c:numCache>
              </c:numRef>
            </c:minus>
            <c:spPr>
              <a:noFill/>
              <a:ln w="9525" cap="flat" cmpd="sng" algn="ctr">
                <a:solidFill>
                  <a:srgbClr val="71130E"/>
                </a:solidFill>
                <a:round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-33.799999999999997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D7C-4910-B225-666FBD5C9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10"/>
        <c:axId val="171549823"/>
        <c:axId val="171551263"/>
        <c:extLst/>
      </c:barChart>
      <c:catAx>
        <c:axId val="171549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2700" cap="sq" cmpd="sng" algn="ctr">
            <a:solidFill>
              <a:srgbClr val="413C37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551263"/>
        <c:crosses val="autoZero"/>
        <c:auto val="1"/>
        <c:lblAlgn val="ctr"/>
        <c:lblOffset val="100"/>
        <c:noMultiLvlLbl val="0"/>
      </c:catAx>
      <c:valAx>
        <c:axId val="171551263"/>
        <c:scaling>
          <c:orientation val="minMax"/>
          <c:max val="0"/>
          <c:min val="-6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13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kumimoji="0" lang="en-GB" altLang="en-US" sz="1300" b="0" i="0" u="none" strike="noStrike" kern="1200" cap="none" spc="0" normalizeH="0" baseline="0" noProof="0">
                    <a:ln>
                      <a:noFill/>
                    </a:ln>
                    <a:solidFill>
                      <a:srgbClr val="413C37"/>
                    </a:solidFill>
                    <a:effectLst/>
                    <a:uLnTx/>
                    <a:uFillTx/>
                    <a:latin typeface="+mn-lt"/>
                    <a:cs typeface="+mn-cs"/>
                  </a:rPr>
                  <a:t>Change From Baseline (events/h)</a:t>
                </a:r>
              </a:p>
            </c:rich>
          </c:tx>
          <c:layout>
            <c:manualLayout>
              <c:xMode val="edge"/>
              <c:yMode val="edge"/>
              <c:x val="1.9163144170428886E-2"/>
              <c:y val="0.1883180423390068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1300" b="1" i="0" u="none" strike="noStrike" kern="1200" baseline="0">
                  <a:solidFill>
                    <a:srgbClr val="413C37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 cap="sq">
            <a:noFill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549823"/>
        <c:crosses val="autoZero"/>
        <c:crossBetween val="between"/>
        <c:majorUnit val="60"/>
      </c:valAx>
      <c:spPr>
        <a:solidFill>
          <a:srgbClr val="F2F2F2"/>
        </a:soli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00">
          <a:solidFill>
            <a:schemeClr val="accent2">
              <a:lumMod val="50000"/>
            </a:schemeClr>
          </a:solidFill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34011315435465"/>
          <c:y val="0.18123081377990105"/>
          <c:w val="0.86665988684564532"/>
          <c:h val="0.804063640452581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Placebo EE</c:v>
                </c:pt>
              </c:strCache>
            </c:strRef>
          </c:tx>
          <c:spPr>
            <a:solidFill>
              <a:srgbClr val="7F7F7F"/>
            </a:solidFill>
            <a:ln w="635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4.2458171243499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599-4D8D-AFDA-C3387C7E2F5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BarType val="minus"/>
            <c:errValType val="cust"/>
            <c:noEndCap val="0"/>
            <c:plus>
              <c:numRef>
                <c:f>Sheet1!$G$2</c:f>
                <c:numCache>
                  <c:formatCode>General</c:formatCode>
                  <c:ptCount val="1"/>
                  <c:pt idx="0">
                    <c:v>3.87</c:v>
                  </c:pt>
                </c:numCache>
              </c:numRef>
            </c:plus>
            <c:minus>
              <c:numRef>
                <c:f>Sheet1!$G$2</c:f>
                <c:numCache>
                  <c:formatCode>General</c:formatCode>
                  <c:ptCount val="1"/>
                  <c:pt idx="0">
                    <c:v>3.87</c:v>
                  </c:pt>
                </c:numCache>
              </c:numRef>
            </c:minus>
            <c:spPr>
              <a:noFill/>
              <a:ln w="12700" cap="sq" cmpd="sng" algn="ctr">
                <a:solidFill>
                  <a:srgbClr val="7F7F7F"/>
                </a:solidFill>
                <a:miter lim="800000"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-9.9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99-4D8D-AFDA-C3387C7E2F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RETA 4 mg</c:v>
                </c:pt>
              </c:strCache>
            </c:strRef>
          </c:tx>
          <c:spPr>
            <a:solidFill>
              <a:srgbClr val="F4A7A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7.2174690493745566E-17"/>
                  <c:y val="-3.592614489834586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599-4D8D-AFDA-C3387C7E2F5D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BarType val="minus"/>
            <c:errValType val="cust"/>
            <c:noEndCap val="0"/>
            <c:plus>
              <c:numRef>
                <c:f>Sheet1!$H$2</c:f>
                <c:numCache>
                  <c:formatCode>General</c:formatCode>
                  <c:ptCount val="1"/>
                  <c:pt idx="0">
                    <c:v>3.48</c:v>
                  </c:pt>
                </c:numCache>
              </c:numRef>
            </c:plus>
            <c:minus>
              <c:numRef>
                <c:f>Sheet1!$H$2</c:f>
                <c:numCache>
                  <c:formatCode>General</c:formatCode>
                  <c:ptCount val="1"/>
                  <c:pt idx="0">
                    <c:v>3.48</c:v>
                  </c:pt>
                </c:numCache>
              </c:numRef>
            </c:minus>
            <c:spPr>
              <a:noFill/>
              <a:ln w="12700" cap="sq" cmpd="sng" algn="ctr">
                <a:solidFill>
                  <a:srgbClr val="F4A7A3"/>
                </a:solidFill>
                <a:miter lim="800000"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-22.9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0599-4D8D-AFDA-C3387C7E2F5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RETA 9 mg EE</c:v>
                </c:pt>
              </c:strCache>
            </c:strRef>
          </c:tx>
          <c:spPr>
            <a:solidFill>
              <a:srgbClr val="A81C14"/>
            </a:solidFill>
            <a:ln w="1270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7.2174690493745566E-17"/>
                  <c:y val="-3.5925887731954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599-4D8D-AFDA-C3387C7E2F5D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BarType val="minus"/>
            <c:errValType val="cust"/>
            <c:noEndCap val="0"/>
            <c:plus>
              <c:numRef>
                <c:f>Sheet1!$I$2</c:f>
                <c:numCache>
                  <c:formatCode>General</c:formatCode>
                  <c:ptCount val="1"/>
                  <c:pt idx="0">
                    <c:v>3.33</c:v>
                  </c:pt>
                </c:numCache>
              </c:numRef>
            </c:plus>
            <c:minus>
              <c:numRef>
                <c:f>Sheet1!$I$2</c:f>
                <c:numCache>
                  <c:formatCode>General</c:formatCode>
                  <c:ptCount val="1"/>
                  <c:pt idx="0">
                    <c:v>3.33</c:v>
                  </c:pt>
                </c:numCache>
              </c:numRef>
            </c:minus>
            <c:spPr>
              <a:noFill/>
              <a:ln w="12700" cap="sq" cmpd="sng" algn="ctr">
                <a:solidFill>
                  <a:srgbClr val="A81C14"/>
                </a:solidFill>
                <a:miter lim="800000"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-34.299999999999997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599-4D8D-AFDA-C3387C7E2F5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RETA 12 mg EE</c:v>
                </c:pt>
              </c:strCache>
            </c:strRef>
          </c:tx>
          <c:spPr>
            <a:solidFill>
              <a:srgbClr val="71130E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4434938098749113E-16"/>
                  <c:y val="-3.592563056556290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599-4D8D-AFDA-C3387C7E2F5D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BarType val="minus"/>
            <c:errValType val="cust"/>
            <c:noEndCap val="0"/>
            <c:plus>
              <c:numRef>
                <c:f>Sheet1!$J$2</c:f>
                <c:numCache>
                  <c:formatCode>General</c:formatCode>
                  <c:ptCount val="1"/>
                  <c:pt idx="0">
                    <c:v>3.3</c:v>
                  </c:pt>
                </c:numCache>
              </c:numRef>
            </c:plus>
            <c:minus>
              <c:numRef>
                <c:f>Sheet1!$J$2</c:f>
                <c:numCache>
                  <c:formatCode>General</c:formatCode>
                  <c:ptCount val="1"/>
                  <c:pt idx="0">
                    <c:v>3.3</c:v>
                  </c:pt>
                </c:numCache>
              </c:numRef>
            </c:minus>
            <c:spPr>
              <a:noFill/>
              <a:ln w="12700" cap="sq" cmpd="sng" algn="ctr">
                <a:solidFill>
                  <a:srgbClr val="71130E"/>
                </a:solidFill>
                <a:miter lim="800000"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-31.7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599-4D8D-AFDA-C3387C7E2F5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10"/>
        <c:axId val="171549823"/>
        <c:axId val="171551263"/>
        <c:extLst/>
      </c:barChart>
      <c:catAx>
        <c:axId val="171549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2700" cap="sq" cmpd="sng" algn="ctr">
            <a:solidFill>
              <a:srgbClr val="413C37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551263"/>
        <c:crosses val="autoZero"/>
        <c:auto val="1"/>
        <c:lblAlgn val="ctr"/>
        <c:lblOffset val="100"/>
        <c:noMultiLvlLbl val="0"/>
      </c:catAx>
      <c:valAx>
        <c:axId val="171551263"/>
        <c:scaling>
          <c:orientation val="minMax"/>
          <c:max val="0"/>
          <c:min val="-6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13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kumimoji="0" lang="en-GB" altLang="en-US" sz="1300" b="0" i="0" u="none" strike="noStrike" kern="1200" cap="none" spc="0" normalizeH="0" baseline="0" noProof="0">
                    <a:ln>
                      <a:noFill/>
                    </a:ln>
                    <a:solidFill>
                      <a:srgbClr val="413C37"/>
                    </a:solidFill>
                    <a:effectLst/>
                    <a:uLnTx/>
                    <a:uFillTx/>
                    <a:latin typeface="+mn-lt"/>
                    <a:cs typeface="+mn-cs"/>
                  </a:rPr>
                  <a:t>Change From Baseline (events/h)</a:t>
                </a:r>
              </a:p>
            </c:rich>
          </c:tx>
          <c:layout>
            <c:manualLayout>
              <c:xMode val="edge"/>
              <c:yMode val="edge"/>
              <c:x val="1.9163144170428886E-2"/>
              <c:y val="0.1911024046442511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1300" b="1" i="0" u="none" strike="noStrike" kern="1200" baseline="0">
                  <a:solidFill>
                    <a:srgbClr val="413C37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 cap="sq">
            <a:noFill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549823"/>
        <c:crosses val="autoZero"/>
        <c:crossBetween val="between"/>
        <c:majorUnit val="60"/>
      </c:valAx>
      <c:spPr>
        <a:solidFill>
          <a:srgbClr val="F2F2F2"/>
        </a:soli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00">
          <a:solidFill>
            <a:schemeClr val="accent2">
              <a:lumMod val="50000"/>
            </a:schemeClr>
          </a:solidFill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023564592631584"/>
          <c:y val="0.18136993338778398"/>
          <c:w val="0.8097643540736843"/>
          <c:h val="0.807162676527272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Placebo EE</c:v>
                </c:pt>
              </c:strCache>
            </c:strRef>
          </c:tx>
          <c:spPr>
            <a:solidFill>
              <a:srgbClr val="7F7F7F"/>
            </a:solidFill>
            <a:ln w="6350"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hsCRP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-23.5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E4-4326-8793-FA302B74CAD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RETA 4 mg</c:v>
                </c:pt>
              </c:strCache>
            </c:strRef>
          </c:tx>
          <c:spPr>
            <a:solidFill>
              <a:srgbClr val="F4A7A3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hsCRP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-57.9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19E4-4326-8793-FA302B74CAD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RETA 9 mg EE</c:v>
                </c:pt>
              </c:strCache>
            </c:strRef>
          </c:tx>
          <c:spPr>
            <a:solidFill>
              <a:srgbClr val="A81C14"/>
            </a:solidFill>
            <a:ln w="12700"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hsCRP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-63.5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E4-4326-8793-FA302B74CAD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RETA 12 mg EE</c:v>
                </c:pt>
              </c:strCache>
            </c:strRef>
          </c:tx>
          <c:spPr>
            <a:solidFill>
              <a:srgbClr val="71130E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hsCRP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-63.8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9E4-4326-8793-FA302B74CAD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10"/>
        <c:axId val="171549823"/>
        <c:axId val="171551263"/>
        <c:extLst/>
      </c:barChart>
      <c:catAx>
        <c:axId val="171549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2700" cap="sq" cmpd="sng" algn="ctr">
            <a:solidFill>
              <a:srgbClr val="413C37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551263"/>
        <c:crosses val="autoZero"/>
        <c:auto val="1"/>
        <c:lblAlgn val="ctr"/>
        <c:lblOffset val="100"/>
        <c:noMultiLvlLbl val="0"/>
      </c:catAx>
      <c:valAx>
        <c:axId val="171551263"/>
        <c:scaling>
          <c:orientation val="minMax"/>
          <c:max val="0"/>
          <c:min val="-8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12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212121">
                        <a:lumMod val="90000"/>
                        <a:lumOff val="10000"/>
                      </a:srgbClr>
                    </a:solidFill>
                    <a:effectLst/>
                    <a:uLnTx/>
                    <a:uFillTx/>
                    <a:latin typeface="Arial" panose="020B0604020202020204"/>
                  </a:rPr>
                  <a:t>Change From Baseline (%)</a:t>
                </a:r>
              </a:p>
            </c:rich>
          </c:tx>
          <c:layout>
            <c:manualLayout>
              <c:xMode val="edge"/>
              <c:yMode val="edge"/>
              <c:x val="5.5888628180072016E-2"/>
              <c:y val="0.2941360029900690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1200" b="1" i="0" u="none" strike="noStrike" kern="1200" baseline="0">
                  <a:solidFill>
                    <a:srgbClr val="413C37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 cap="sq">
            <a:noFill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549823"/>
        <c:crosses val="autoZero"/>
        <c:crossBetween val="between"/>
        <c:majorUnit val="80"/>
        <c:minorUnit val="5"/>
      </c:valAx>
      <c:spPr>
        <a:solidFill>
          <a:srgbClr val="F2F2F2"/>
        </a:soli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00">
          <a:solidFill>
            <a:schemeClr val="accent2">
              <a:lumMod val="50000"/>
            </a:schemeClr>
          </a:solidFill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34011315435465"/>
          <c:y val="0.18136993338778398"/>
          <c:w val="0.86665988684564532"/>
          <c:h val="0.807162676527272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Placebo EE</c:v>
                </c:pt>
              </c:strCache>
            </c:strRef>
          </c:tx>
          <c:spPr>
            <a:solidFill>
              <a:srgbClr val="7F7F7F"/>
            </a:solidFill>
            <a:ln w="6350"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TG</c:v>
                </c:pt>
                <c:pt idx="1">
                  <c:v>LDL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-5</c:v>
                </c:pt>
                <c:pt idx="1">
                  <c:v>-2.1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E5-4923-B4E7-668533452C7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RETA 4 mg</c:v>
                </c:pt>
              </c:strCache>
            </c:strRef>
          </c:tx>
          <c:spPr>
            <a:solidFill>
              <a:srgbClr val="F4A7A3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TG</c:v>
                </c:pt>
                <c:pt idx="1">
                  <c:v>LDL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-34</c:v>
                </c:pt>
                <c:pt idx="1">
                  <c:v>-15.1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FBE5-4923-B4E7-668533452C7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RETA 9 mg EE</c:v>
                </c:pt>
              </c:strCache>
            </c:strRef>
          </c:tx>
          <c:spPr>
            <a:solidFill>
              <a:srgbClr val="A81C14"/>
            </a:solidFill>
            <a:ln w="12700"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TG</c:v>
                </c:pt>
                <c:pt idx="1">
                  <c:v>LDL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-40.799999999999997</c:v>
                </c:pt>
                <c:pt idx="1">
                  <c:v>-20.3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E5-4923-B4E7-668533452C7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RETA 12 mg EE</c:v>
                </c:pt>
              </c:strCache>
            </c:strRef>
          </c:tx>
          <c:spPr>
            <a:solidFill>
              <a:srgbClr val="71130E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TG</c:v>
                </c:pt>
                <c:pt idx="1">
                  <c:v>LDL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-41</c:v>
                </c:pt>
                <c:pt idx="1">
                  <c:v>-19.600000000000001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BE5-4923-B4E7-668533452C7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10"/>
        <c:axId val="171549823"/>
        <c:axId val="171551263"/>
        <c:extLst/>
      </c:barChart>
      <c:catAx>
        <c:axId val="171549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2700" cap="sq" cmpd="sng" algn="ctr">
            <a:solidFill>
              <a:srgbClr val="413C37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551263"/>
        <c:crosses val="autoZero"/>
        <c:auto val="1"/>
        <c:lblAlgn val="ctr"/>
        <c:lblOffset val="100"/>
        <c:noMultiLvlLbl val="0"/>
      </c:catAx>
      <c:valAx>
        <c:axId val="171551263"/>
        <c:scaling>
          <c:orientation val="minMax"/>
          <c:max val="0"/>
          <c:min val="-5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12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212121">
                        <a:lumMod val="90000"/>
                        <a:lumOff val="10000"/>
                      </a:srgbClr>
                    </a:solidFill>
                    <a:effectLst/>
                    <a:uLnTx/>
                    <a:uFillTx/>
                    <a:latin typeface="Arial" panose="020B0604020202020204"/>
                  </a:rPr>
                  <a:t>Change From Baseline (%)</a:t>
                </a:r>
              </a:p>
            </c:rich>
          </c:tx>
          <c:layout>
            <c:manualLayout>
              <c:xMode val="edge"/>
              <c:yMode val="edge"/>
              <c:x val="3.454719782635484E-2"/>
              <c:y val="0.276325369964726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1200" b="1" i="0" u="none" strike="noStrike" kern="1200" baseline="0">
                  <a:solidFill>
                    <a:srgbClr val="413C37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 cap="sq">
            <a:noFill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549823"/>
        <c:crosses val="autoZero"/>
        <c:crossBetween val="between"/>
        <c:majorUnit val="50"/>
        <c:minorUnit val="5"/>
      </c:valAx>
      <c:spPr>
        <a:solidFill>
          <a:srgbClr val="F2F2F2"/>
        </a:soli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00">
          <a:solidFill>
            <a:schemeClr val="accent2">
              <a:lumMod val="50000"/>
            </a:schemeClr>
          </a:solidFill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007762327581393"/>
          <c:y val="0.18136993338778398"/>
          <c:w val="0.8099223767241861"/>
          <c:h val="0.807162676527272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Placebo EE</c:v>
                </c:pt>
              </c:strCache>
            </c:strRef>
          </c:tx>
          <c:spPr>
            <a:solidFill>
              <a:srgbClr val="7F7F7F"/>
            </a:solidFill>
            <a:ln w="6350"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SBP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-1.1000000000000001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02-4097-AE6D-FB68BB219B3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RETA 4 mg</c:v>
                </c:pt>
              </c:strCache>
            </c:strRef>
          </c:tx>
          <c:spPr>
            <a:solidFill>
              <a:srgbClr val="F4A7A3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SBP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-8.5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EE02-4097-AE6D-FB68BB219B3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RETA 9 mg EE</c:v>
                </c:pt>
              </c:strCache>
            </c:strRef>
          </c:tx>
          <c:spPr>
            <a:solidFill>
              <a:srgbClr val="A81C14"/>
            </a:solidFill>
            <a:ln w="12700"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SBP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-11.3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E02-4097-AE6D-FB68BB219B3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RETA 12 mg EE</c:v>
                </c:pt>
              </c:strCache>
            </c:strRef>
          </c:tx>
          <c:spPr>
            <a:solidFill>
              <a:srgbClr val="71130E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SBP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-12.3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02-4097-AE6D-FB68BB219B3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10"/>
        <c:axId val="171549823"/>
        <c:axId val="171551263"/>
        <c:extLst/>
      </c:barChart>
      <c:catAx>
        <c:axId val="171549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2700" cap="sq" cmpd="sng" algn="ctr">
            <a:solidFill>
              <a:srgbClr val="413C37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551263"/>
        <c:crosses val="autoZero"/>
        <c:auto val="1"/>
        <c:lblAlgn val="ctr"/>
        <c:lblOffset val="100"/>
        <c:noMultiLvlLbl val="0"/>
      </c:catAx>
      <c:valAx>
        <c:axId val="171551263"/>
        <c:scaling>
          <c:orientation val="minMax"/>
          <c:max val="0"/>
          <c:min val="-15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12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212121">
                        <a:lumMod val="90000"/>
                        <a:lumOff val="10000"/>
                      </a:srgbClr>
                    </a:solidFill>
                    <a:effectLst/>
                    <a:uLnTx/>
                    <a:uFillTx/>
                    <a:latin typeface="Arial" panose="020B0604020202020204"/>
                  </a:rPr>
                  <a:t>Change From Baseline (mm Hg)</a:t>
                </a:r>
              </a:p>
            </c:rich>
          </c:tx>
          <c:layout>
            <c:manualLayout>
              <c:xMode val="edge"/>
              <c:yMode val="edge"/>
              <c:x val="5.7174010163623154E-2"/>
              <c:y val="0.2157460795034998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1200" b="1" i="0" u="none" strike="noStrike" kern="1200" baseline="0">
                  <a:solidFill>
                    <a:srgbClr val="413C37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 cap="sq">
            <a:noFill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549823"/>
        <c:crosses val="autoZero"/>
        <c:crossBetween val="between"/>
        <c:majorUnit val="15"/>
        <c:minorUnit val="5"/>
      </c:valAx>
      <c:spPr>
        <a:solidFill>
          <a:srgbClr val="F2F2F2"/>
        </a:soli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00">
          <a:solidFill>
            <a:schemeClr val="accent2">
              <a:lumMod val="50000"/>
            </a:schemeClr>
          </a:solidFill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49665207778204"/>
          <c:y val="0.19459081722348651"/>
          <c:w val="0.84450334792221793"/>
          <c:h val="0.765551997259040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Placebo EE</c:v>
                </c:pt>
              </c:strCache>
            </c:strRef>
          </c:tx>
          <c:spPr>
            <a:solidFill>
              <a:srgbClr val="7F7F7F"/>
            </a:solidFill>
            <a:ln w="6350"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Normoglycemia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48.7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E4-4326-8793-FA302B74CAD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RETA 4 mg</c:v>
                </c:pt>
              </c:strCache>
            </c:strRef>
          </c:tx>
          <c:spPr>
            <a:solidFill>
              <a:srgbClr val="F4A7A3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Normoglycemia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88.7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19E4-4326-8793-FA302B74CAD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RETA 9 mg EE</c:v>
                </c:pt>
              </c:strCache>
            </c:strRef>
          </c:tx>
          <c:spPr>
            <a:solidFill>
              <a:srgbClr val="A81C14"/>
            </a:solidFill>
            <a:ln w="12700"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Normoglycemia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92.1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E4-4326-8793-FA302B74CAD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RETA 12 mg EE</c:v>
                </c:pt>
              </c:strCache>
            </c:strRef>
          </c:tx>
          <c:spPr>
            <a:solidFill>
              <a:srgbClr val="71130E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Normoglycemia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95.7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9E4-4326-8793-FA302B74CAD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10"/>
        <c:axId val="171549823"/>
        <c:axId val="171551263"/>
        <c:extLst/>
      </c:barChart>
      <c:catAx>
        <c:axId val="171549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2700" cap="sq" cmpd="sng" algn="ctr">
            <a:solidFill>
              <a:srgbClr val="413C37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551263"/>
        <c:crosses val="autoZero"/>
        <c:auto val="1"/>
        <c:lblAlgn val="ctr"/>
        <c:lblOffset val="100"/>
        <c:noMultiLvlLbl val="0"/>
      </c:catAx>
      <c:valAx>
        <c:axId val="171551263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12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212121">
                        <a:lumMod val="90000"/>
                        <a:lumOff val="10000"/>
                      </a:srgbClr>
                    </a:solidFill>
                    <a:effectLst/>
                    <a:uLnTx/>
                    <a:uFillTx/>
                    <a:latin typeface="Arial" panose="020B0604020202020204"/>
                  </a:rPr>
                  <a:t>Proportion of Participants (%)</a:t>
                </a:r>
              </a:p>
            </c:rich>
          </c:tx>
          <c:layout>
            <c:manualLayout>
              <c:xMode val="edge"/>
              <c:yMode val="edge"/>
              <c:x val="3.733482827723609E-3"/>
              <c:y val="0.2686501794793968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1200" b="1" i="0" u="none" strike="noStrike" kern="1200" baseline="0">
                  <a:solidFill>
                    <a:srgbClr val="413C37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 cap="sq">
            <a:noFill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549823"/>
        <c:crosses val="autoZero"/>
        <c:crossBetween val="between"/>
        <c:majorUnit val="100"/>
        <c:minorUnit val="5"/>
      </c:valAx>
      <c:spPr>
        <a:solidFill>
          <a:srgbClr val="F2F2F2"/>
        </a:soli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00">
          <a:solidFill>
            <a:schemeClr val="accent2">
              <a:lumMod val="50000"/>
            </a:schemeClr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499493054293828"/>
          <c:y val="8.352887139107612E-2"/>
          <c:w val="0.72507592806339916"/>
          <c:h val="0.639740813648293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Placebo</c:v>
                </c:pt>
              </c:strCache>
            </c:strRef>
          </c:tx>
          <c:spPr>
            <a:solidFill>
              <a:srgbClr val="7F7F7F"/>
            </a:solidFill>
            <a:ln w="6350"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3F-4763-8650-0919A68CBB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RETA 4 mg</c:v>
                </c:pt>
              </c:strCache>
            </c:strRef>
          </c:tx>
          <c:spPr>
            <a:solidFill>
              <a:srgbClr val="F4A7A3"/>
            </a:solidFill>
            <a:ln w="635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7.957393483709272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A3F-4763-8650-0919A68CBB45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24.9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EA3F-4763-8650-0919A68CBB4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RETA 9 mg</c:v>
                </c:pt>
              </c:strCache>
            </c:strRef>
          </c:tx>
          <c:spPr>
            <a:solidFill>
              <a:srgbClr val="A81C1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0609857978279031E-2"/>
                  <c:y val="-5.826592684030771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A3F-4763-8650-0919A68CBB45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29.6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A3F-4763-8650-0919A68CBB4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RETA 12 mg</c:v>
                </c:pt>
              </c:strCache>
            </c:strRef>
          </c:tx>
          <c:spPr>
            <a:solidFill>
              <a:srgbClr val="71130E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923976608187134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A3F-4763-8650-0919A68CBB45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General</c:formatCode>
                <c:ptCount val="1"/>
                <c:pt idx="0">
                  <c:v>29.8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A3F-4763-8650-0919A68CBB4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10"/>
        <c:axId val="171549823"/>
        <c:axId val="171551263"/>
        <c:extLst/>
      </c:barChart>
      <c:catAx>
        <c:axId val="171549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2700" cap="sq" cmpd="sng" algn="ctr">
            <a:solidFill>
              <a:srgbClr val="413C37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551263"/>
        <c:crosses val="autoZero"/>
        <c:auto val="1"/>
        <c:lblAlgn val="ctr"/>
        <c:lblOffset val="100"/>
        <c:noMultiLvlLbl val="0"/>
      </c:catAx>
      <c:valAx>
        <c:axId val="171551263"/>
        <c:scaling>
          <c:orientation val="minMax"/>
          <c:max val="40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>
                    <a:solidFill>
                      <a:srgbClr val="413C37"/>
                    </a:solidFill>
                  </a:rPr>
                  <a:t>Change</a:t>
                </a:r>
                <a:r>
                  <a:rPr lang="en-US" sz="1400" baseline="0">
                    <a:solidFill>
                      <a:srgbClr val="413C37"/>
                    </a:solidFill>
                  </a:rPr>
                  <a:t> from Baseline (Score)</a:t>
                </a:r>
                <a:endParaRPr lang="en-US" sz="1400">
                  <a:solidFill>
                    <a:srgbClr val="413C37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rgbClr val="413C37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out"/>
        <c:minorTickMark val="none"/>
        <c:tickLblPos val="nextTo"/>
        <c:spPr>
          <a:noFill/>
          <a:ln w="12700" cap="sq">
            <a:noFill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413C37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71549823"/>
        <c:crosses val="autoZero"/>
        <c:crossBetween val="between"/>
        <c:majorUnit val="40"/>
        <c:minorUnit val="0.5"/>
      </c:valAx>
      <c:spPr>
        <a:solidFill>
          <a:srgbClr val="F2F2F2"/>
        </a:soli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499493054293828"/>
          <c:y val="8.0829615048119002E-2"/>
          <c:w val="0.72507592806339916"/>
          <c:h val="0.642373797025371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Placebo</c:v>
                </c:pt>
              </c:strCache>
            </c:strRef>
          </c:tx>
          <c:spPr>
            <a:solidFill>
              <a:srgbClr val="7F7F7F"/>
            </a:solidFill>
            <a:ln w="6350"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99-4A44-924E-D968864B481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RETA 4 mg</c:v>
                </c:pt>
              </c:strCache>
            </c:strRef>
          </c:tx>
          <c:spPr>
            <a:solidFill>
              <a:srgbClr val="F4A7A3"/>
            </a:solidFill>
            <a:ln w="635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115301376801584E-2"/>
                  <c:y val="-7.44151759482767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799-4A44-924E-D968864B4811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24.7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5799-4A44-924E-D968864B481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RETA 9 mg</c:v>
                </c:pt>
              </c:strCache>
            </c:strRef>
          </c:tx>
          <c:spPr>
            <a:solidFill>
              <a:srgbClr val="A81C1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080904360639136E-2"/>
                  <c:y val="6.399896756935454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799-4A44-924E-D968864B4811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28.6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799-4A44-924E-D968864B481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RETA 12 mg</c:v>
                </c:pt>
              </c:strCache>
            </c:strRef>
          </c:tx>
          <c:spPr>
            <a:solidFill>
              <a:srgbClr val="71130E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General</c:formatCode>
                <c:ptCount val="1"/>
                <c:pt idx="0">
                  <c:v>29.3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799-4A44-924E-D968864B481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10"/>
        <c:axId val="171549823"/>
        <c:axId val="171551263"/>
        <c:extLst/>
      </c:barChart>
      <c:catAx>
        <c:axId val="171549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2700" cap="sq" cmpd="sng" algn="ctr">
            <a:solidFill>
              <a:srgbClr val="413C37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551263"/>
        <c:crosses val="autoZero"/>
        <c:auto val="1"/>
        <c:lblAlgn val="ctr"/>
        <c:lblOffset val="100"/>
        <c:noMultiLvlLbl val="0"/>
      </c:catAx>
      <c:valAx>
        <c:axId val="171551263"/>
        <c:scaling>
          <c:orientation val="minMax"/>
          <c:max val="40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>
                    <a:solidFill>
                      <a:srgbClr val="413C37"/>
                    </a:solidFill>
                  </a:rPr>
                  <a:t>Change from Baseline (Score)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rgbClr val="413C37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out"/>
        <c:minorTickMark val="none"/>
        <c:tickLblPos val="nextTo"/>
        <c:spPr>
          <a:noFill/>
          <a:ln w="12700" cap="sq">
            <a:noFill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413C37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71549823"/>
        <c:crosses val="autoZero"/>
        <c:crossBetween val="between"/>
        <c:majorUnit val="40"/>
        <c:minorUnit val="0.5"/>
      </c:valAx>
      <c:spPr>
        <a:solidFill>
          <a:srgbClr val="F2F2F2"/>
        </a:soli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71130E">
                  <a:alpha val="50196"/>
                </a:srgb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565C-4B50-80F8-190E71502334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65C-4B50-80F8-190E71502334}"/>
              </c:ext>
            </c:extLst>
          </c:dPt>
          <c:cat>
            <c:strRef>
              <c:f>Sheet1!$A$2:$A$3</c:f>
              <c:strCache>
                <c:ptCount val="2"/>
                <c:pt idx="0">
                  <c:v>&lt;30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0.67</c:v>
                </c:pt>
                <c:pt idx="1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5C-4B50-80F8-190E715023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49126677687904"/>
          <c:y val="0.22602957098049017"/>
          <c:w val="0.51984878382107902"/>
          <c:h val="0.72771959726051538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Placebo</c:v>
                </c:pt>
              </c:strCache>
            </c:strRef>
          </c:tx>
          <c:spPr>
            <a:ln w="25400" cap="rnd" cmpd="sng" algn="ctr">
              <a:solidFill>
                <a:srgbClr val="7F7F7F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7F7F7F"/>
              </a:solidFill>
              <a:ln w="9525" cap="flat" cmpd="sng" algn="ctr">
                <a:noFill/>
                <a:prstDash val="solid"/>
                <a:round/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Sheet1!$C$3:$C$27</c:f>
                <c:numCache>
                  <c:formatCode>General</c:formatCode>
                  <c:ptCount val="2"/>
                  <c:pt idx="1">
                    <c:v>0.49</c:v>
                  </c:pt>
                </c:numCache>
              </c:numRef>
            </c:plus>
            <c:minus>
              <c:numRef>
                <c:f>Sheet1!$C$3:$C$27</c:f>
                <c:numCache>
                  <c:formatCode>General</c:formatCode>
                  <c:ptCount val="2"/>
                  <c:pt idx="1">
                    <c:v>0.49</c:v>
                  </c:pt>
                </c:numCache>
              </c:numRef>
            </c:minus>
            <c:spPr>
              <a:noFill/>
              <a:ln w="12700" cap="flat" cmpd="sng" algn="ctr">
                <a:solidFill>
                  <a:srgbClr val="7F7F7F"/>
                </a:solidFill>
                <a:prstDash val="solid"/>
                <a:round/>
              </a:ln>
              <a:effectLst/>
            </c:spPr>
          </c:errBars>
          <c:cat>
            <c:multiLvlStrRef>
              <c:f>Sheet1!$A$3:$A$28</c:f>
            </c:multiLvlStrRef>
          </c:cat>
          <c:val>
            <c:numRef>
              <c:f>Sheet1!$B$3:$B$28</c:f>
              <c:numCache>
                <c:formatCode>General</c:formatCode>
                <c:ptCount val="3"/>
                <c:pt idx="1">
                  <c:v>-3.9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C8C-4629-9F69-5F4E31A9DE40}"/>
            </c:ext>
          </c:extLst>
        </c:ser>
        <c:ser>
          <c:idx val="0"/>
          <c:order val="1"/>
          <c:tx>
            <c:strRef>
              <c:f>Sheet1!$D$1</c:f>
              <c:strCache>
                <c:ptCount val="1"/>
                <c:pt idx="0">
                  <c:v>RETA 4 mg</c:v>
                </c:pt>
              </c:strCache>
            </c:strRef>
          </c:tx>
          <c:spPr>
            <a:ln w="25400" cap="rnd" cmpd="sng" algn="ctr">
              <a:solidFill>
                <a:srgbClr val="F4A7A3"/>
              </a:solidFill>
              <a:prstDash val="solid"/>
              <a:round/>
            </a:ln>
            <a:effectLst/>
          </c:spPr>
          <c:marker>
            <c:symbol val="square"/>
            <c:size val="6"/>
            <c:spPr>
              <a:solidFill>
                <a:srgbClr val="F4A7A3"/>
              </a:solidFill>
              <a:ln w="9525" cap="flat" cmpd="sng" algn="ctr">
                <a:noFill/>
                <a:prstDash val="solid"/>
                <a:round/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Sheet1!$E$3:$E$27</c:f>
                <c:numCache>
                  <c:formatCode>General</c:formatCode>
                  <c:ptCount val="2"/>
                  <c:pt idx="1">
                    <c:v>0.48</c:v>
                  </c:pt>
                </c:numCache>
              </c:numRef>
            </c:plus>
            <c:minus>
              <c:numRef>
                <c:f>Sheet1!$E$3:$E$27</c:f>
                <c:numCache>
                  <c:formatCode>General</c:formatCode>
                  <c:ptCount val="2"/>
                  <c:pt idx="1">
                    <c:v>0.48</c:v>
                  </c:pt>
                </c:numCache>
              </c:numRef>
            </c:minus>
            <c:spPr>
              <a:noFill/>
              <a:ln w="12700" cap="flat" cmpd="sng" algn="ctr">
                <a:solidFill>
                  <a:srgbClr val="F4A7A3"/>
                </a:solidFill>
                <a:prstDash val="solid"/>
                <a:round/>
              </a:ln>
              <a:effectLst/>
            </c:spPr>
          </c:errBars>
          <c:cat>
            <c:multiLvlStrRef>
              <c:f>Sheet1!$A$3:$A$28</c:f>
            </c:multiLvlStrRef>
          </c:cat>
          <c:val>
            <c:numRef>
              <c:f>Sheet1!$D$3:$D$28</c:f>
              <c:numCache>
                <c:formatCode>General</c:formatCode>
                <c:ptCount val="3"/>
                <c:pt idx="1">
                  <c:v>-17.600000000000001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C8C-4629-9F69-5F4E31A9DE40}"/>
            </c:ext>
          </c:extLst>
        </c:ser>
        <c:ser>
          <c:idx val="4"/>
          <c:order val="2"/>
          <c:tx>
            <c:strRef>
              <c:f>Sheet1!$F$1</c:f>
              <c:strCache>
                <c:ptCount val="1"/>
                <c:pt idx="0">
                  <c:v>RETA 9 mg</c:v>
                </c:pt>
              </c:strCache>
            </c:strRef>
          </c:tx>
          <c:spPr>
            <a:ln w="25400" cap="rnd" cmpd="sng" algn="ctr">
              <a:solidFill>
                <a:srgbClr val="A81C14"/>
              </a:solidFill>
              <a:prstDash val="solid"/>
              <a:round/>
            </a:ln>
            <a:effectLst/>
          </c:spPr>
          <c:marker>
            <c:symbol val="triangle"/>
            <c:size val="7"/>
            <c:spPr>
              <a:solidFill>
                <a:srgbClr val="A81C14"/>
              </a:solidFill>
              <a:ln w="9525" cap="flat" cmpd="sng" algn="ctr">
                <a:solidFill>
                  <a:srgbClr val="A81C14"/>
                </a:solidFill>
                <a:prstDash val="solid"/>
                <a:round/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Sheet1!$G$3:$G$27</c:f>
                <c:numCache>
                  <c:formatCode>General</c:formatCode>
                  <c:ptCount val="2"/>
                  <c:pt idx="1">
                    <c:v>0.5</c:v>
                  </c:pt>
                </c:numCache>
              </c:numRef>
            </c:plus>
            <c:minus>
              <c:numRef>
                <c:f>Sheet1!$G$3:$G$27</c:f>
                <c:numCache>
                  <c:formatCode>General</c:formatCode>
                  <c:ptCount val="2"/>
                  <c:pt idx="1">
                    <c:v>0.5</c:v>
                  </c:pt>
                </c:numCache>
              </c:numRef>
            </c:minus>
            <c:spPr>
              <a:noFill/>
              <a:ln w="12700" cap="flat" cmpd="sng" algn="ctr">
                <a:solidFill>
                  <a:srgbClr val="A81C14"/>
                </a:solidFill>
                <a:prstDash val="solid"/>
                <a:round/>
              </a:ln>
              <a:effectLst/>
            </c:spPr>
          </c:errBars>
          <c:cat>
            <c:multiLvlStrRef>
              <c:f>Sheet1!$A$3:$A$28</c:f>
            </c:multiLvlStrRef>
          </c:cat>
          <c:val>
            <c:numRef>
              <c:f>Sheet1!$F$3:$F$28</c:f>
              <c:numCache>
                <c:formatCode>General</c:formatCode>
                <c:ptCount val="3"/>
                <c:pt idx="1">
                  <c:v>-23.7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C8C-4629-9F69-5F4E31A9DE40}"/>
            </c:ext>
          </c:extLst>
        </c:ser>
        <c:ser>
          <c:idx val="1"/>
          <c:order val="3"/>
          <c:tx>
            <c:strRef>
              <c:f>Sheet1!$H$1</c:f>
              <c:strCache>
                <c:ptCount val="1"/>
                <c:pt idx="0">
                  <c:v>RETA 12 mg</c:v>
                </c:pt>
              </c:strCache>
            </c:strRef>
          </c:tx>
          <c:spPr>
            <a:ln w="25400" cap="rnd" cmpd="sng" algn="ctr">
              <a:solidFill>
                <a:srgbClr val="71130E"/>
              </a:solidFill>
              <a:prstDash val="solid"/>
              <a:round/>
            </a:ln>
            <a:effectLst/>
          </c:spPr>
          <c:marker>
            <c:symbol val="diamond"/>
            <c:size val="7"/>
            <c:spPr>
              <a:solidFill>
                <a:srgbClr val="71130E"/>
              </a:solidFill>
              <a:ln w="9525" cap="flat" cmpd="sng" algn="ctr">
                <a:solidFill>
                  <a:srgbClr val="71130E"/>
                </a:solidFill>
                <a:prstDash val="solid"/>
                <a:round/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Sheet1!$I$3:$I$27</c:f>
                <c:numCache>
                  <c:formatCode>General</c:formatCode>
                  <c:ptCount val="2"/>
                  <c:pt idx="1">
                    <c:v>0.52</c:v>
                  </c:pt>
                </c:numCache>
              </c:numRef>
            </c:plus>
            <c:minus>
              <c:numRef>
                <c:f>Sheet1!$I$3:$I$27</c:f>
                <c:numCache>
                  <c:formatCode>General</c:formatCode>
                  <c:ptCount val="2"/>
                  <c:pt idx="1">
                    <c:v>0.52</c:v>
                  </c:pt>
                </c:numCache>
              </c:numRef>
            </c:minus>
            <c:spPr>
              <a:noFill/>
              <a:ln w="12700" cap="flat" cmpd="sng" algn="ctr">
                <a:solidFill>
                  <a:srgbClr val="71130E"/>
                </a:solidFill>
                <a:prstDash val="solid"/>
                <a:round/>
              </a:ln>
              <a:effectLst/>
            </c:spPr>
          </c:errBars>
          <c:cat>
            <c:multiLvlStrRef>
              <c:f>Sheet1!$A$3:$A$28</c:f>
            </c:multiLvlStrRef>
          </c:cat>
          <c:val>
            <c:numRef>
              <c:f>Sheet1!$H$3:$H$28</c:f>
              <c:numCache>
                <c:formatCode>General</c:formatCode>
                <c:ptCount val="3"/>
                <c:pt idx="1">
                  <c:v>-25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C8C-4629-9F69-5F4E31A9DE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1848767"/>
        <c:axId val="1451849247"/>
      </c:lineChar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96012911"/>
        <c:axId val="1896012431"/>
        <c:extLst>
          <c:ext xmlns:c15="http://schemas.microsoft.com/office/drawing/2012/chart" uri="{02D57815-91ED-43cb-92C2-25804820EDAC}">
            <c15:filteredLineSeries>
              <c15:ser>
                <c:idx val="10"/>
                <c:order val="4"/>
                <c:tx>
                  <c:strRef>
                    <c:extLst>
                      <c:ext uri="{02D57815-91ED-43cb-92C2-25804820EDAC}">
                        <c15:formulaRef>
                          <c15:sqref>Sheet1!$L$2</c15:sqref>
                        </c15:formulaRef>
                      </c:ext>
                    </c:extLst>
                    <c:strCache>
                      <c:ptCount val="1"/>
                      <c:pt idx="0">
                        <c:v>Blank</c:v>
                      </c:pt>
                    </c:strCache>
                  </c:strRef>
                </c:tx>
                <c:spPr>
                  <a:ln w="28575" cap="rnd" cmpd="sng" algn="ctr">
                    <a:solidFill>
                      <a:schemeClr val="accent5">
                        <a:lumMod val="60000"/>
                        <a:shade val="95000"/>
                        <a:satMod val="105000"/>
                      </a:schemeClr>
                    </a:solidFill>
                    <a:prstDash val="solid"/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>
                        <a:lumMod val="60000"/>
                      </a:schemeClr>
                    </a:solidFill>
                    <a:ln w="9525" cap="flat" cmpd="sng" algn="ctr">
                      <a:solidFill>
                        <a:schemeClr val="accent5">
                          <a:lumMod val="60000"/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:marker>
                <c:cat>
                  <c:multiLvlStrRef>
                    <c:extLst>
                      <c:ext uri="{02D57815-91ED-43cb-92C2-25804820EDAC}">
                        <c15:formulaRef>
                          <c15:sqref>Sheet1!$A$3:$A$27</c15:sqref>
                        </c15:formulaRef>
                      </c:ext>
                    </c:extLst>
                  </c:multiLvlStrRef>
                </c:cat>
                <c:val>
                  <c:numRef>
                    <c:extLst>
                      <c:ext uri="{02D57815-91ED-43cb-92C2-25804820EDAC}">
                        <c15:formulaRef>
                          <c15:sqref>Sheet1!$L$3:$L$23</c15:sqref>
                        </c15:formulaRef>
                      </c:ext>
                    </c:extLst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4-AC8C-4629-9F69-5F4E31A9DE40}"/>
                  </c:ext>
                </c:extLst>
              </c15:ser>
            </c15:filteredLineSeries>
          </c:ext>
        </c:extLst>
      </c:lineChart>
      <c:catAx>
        <c:axId val="14518487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lnSpc>
                <a:spcPct val="10000"/>
              </a:lnSpc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1849247"/>
        <c:crossesAt val="2"/>
        <c:auto val="1"/>
        <c:lblAlgn val="ctr"/>
        <c:lblOffset val="225"/>
        <c:tickMarkSkip val="1"/>
        <c:noMultiLvlLbl val="0"/>
      </c:catAx>
      <c:valAx>
        <c:axId val="1451849247"/>
        <c:scaling>
          <c:orientation val="minMax"/>
          <c:max val="0"/>
          <c:min val="-35"/>
        </c:scaling>
        <c:delete val="0"/>
        <c:axPos val="l"/>
        <c:numFmt formatCode="#,##0" sourceLinked="0"/>
        <c:majorTickMark val="none"/>
        <c:minorTickMark val="none"/>
        <c:tickLblPos val="none"/>
        <c:spPr>
          <a:noFill/>
          <a:ln w="12700" cap="sq" cmpd="sng" algn="ctr">
            <a:noFill/>
            <a:prstDash val="solid"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1848767"/>
        <c:crosses val="autoZero"/>
        <c:crossBetween val="midCat"/>
        <c:majorUnit val="5"/>
      </c:valAx>
      <c:valAx>
        <c:axId val="1896012431"/>
        <c:scaling>
          <c:orientation val="minMax"/>
          <c:max val="0"/>
          <c:min val="-27.330000000000002"/>
        </c:scaling>
        <c:delete val="1"/>
        <c:axPos val="r"/>
        <c:numFmt formatCode="#,##0" sourceLinked="0"/>
        <c:majorTickMark val="out"/>
        <c:minorTickMark val="none"/>
        <c:tickLblPos val="nextTo"/>
        <c:crossAx val="1896012911"/>
        <c:crosses val="max"/>
        <c:crossBetween val="between"/>
        <c:majorUnit val="5"/>
      </c:valAx>
      <c:catAx>
        <c:axId val="189601291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9601243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span"/>
    <c:showDLblsOverMax val="0"/>
    <c:extLst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  <c:userShapes r:id="rId4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71130E">
                  <a:alpha val="50196"/>
                </a:srgb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565C-4B50-80F8-190E71502334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65C-4B50-80F8-190E71502334}"/>
              </c:ext>
            </c:extLst>
          </c:dPt>
          <c:cat>
            <c:strRef>
              <c:f>Sheet1!$A$2:$A$3</c:f>
              <c:strCache>
                <c:ptCount val="2"/>
                <c:pt idx="0">
                  <c:v>&lt;30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0.33</c:v>
                </c:pt>
                <c:pt idx="1">
                  <c:v>0.67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5C-4B50-80F8-190E715023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71130E">
                  <a:alpha val="50196"/>
                </a:srgb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565C-4B50-80F8-190E71502334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65C-4B50-80F8-190E71502334}"/>
              </c:ext>
            </c:extLst>
          </c:dPt>
          <c:cat>
            <c:strRef>
              <c:f>Sheet1!$A$2:$A$3</c:f>
              <c:strCache>
                <c:ptCount val="2"/>
                <c:pt idx="0">
                  <c:v>&lt;30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0.25</c:v>
                </c:pt>
                <c:pt idx="1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5C-4B50-80F8-190E715023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59998438586315"/>
          <c:y val="0.21485030873127581"/>
          <c:w val="0.5622460660715296"/>
          <c:h val="0.67704612291924715"/>
        </c:manualLayout>
      </c:layout>
      <c:lineChart>
        <c:grouping val="standar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RETA 4 mg</c:v>
                </c:pt>
              </c:strCache>
            </c:strRef>
          </c:tx>
          <c:spPr>
            <a:ln w="25400" cap="rnd" cmpd="sng" algn="ctr">
              <a:solidFill>
                <a:srgbClr val="F4A7A3"/>
              </a:solidFill>
              <a:prstDash val="solid"/>
              <a:round/>
            </a:ln>
            <a:effectLst/>
          </c:spPr>
          <c:marker>
            <c:symbol val="square"/>
            <c:size val="6"/>
            <c:spPr>
              <a:solidFill>
                <a:srgbClr val="F4A7A3"/>
              </a:solidFill>
              <a:ln w="9525" cap="flat" cmpd="sng" algn="ctr">
                <a:noFill/>
                <a:prstDash val="solid"/>
                <a:round/>
              </a:ln>
              <a:effectLst/>
            </c:spPr>
          </c:marker>
          <c:dPt>
            <c:idx val="10"/>
            <c:bubble3D val="0"/>
            <c:spPr>
              <a:ln w="25400" cap="rnd" cmpd="sng" algn="ctr">
                <a:solidFill>
                  <a:srgbClr val="F4A7A3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3DC4-4860-B622-12B3AA8431F2}"/>
              </c:ext>
            </c:extLst>
          </c:dPt>
          <c:dPt>
            <c:idx val="11"/>
            <c:bubble3D val="0"/>
            <c:spPr>
              <a:ln w="25400" cap="rnd" cmpd="sng" algn="ctr">
                <a:solidFill>
                  <a:srgbClr val="F4A7A3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3DC4-4860-B622-12B3AA8431F2}"/>
              </c:ext>
            </c:extLst>
          </c:dPt>
          <c:dPt>
            <c:idx val="14"/>
            <c:bubble3D val="0"/>
            <c:spPr>
              <a:ln w="25400" cap="rnd" cmpd="sng" algn="ctr">
                <a:solidFill>
                  <a:srgbClr val="F4A7A3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3DC4-4860-B622-12B3AA8431F2}"/>
              </c:ext>
            </c:extLst>
          </c:dPt>
          <c:errBars>
            <c:errDir val="y"/>
            <c:errBarType val="both"/>
            <c:errValType val="cust"/>
            <c:noEndCap val="0"/>
            <c:plus>
              <c:numRef>
                <c:f>Sheet1!$E$3:$E$35</c:f>
                <c:numCache>
                  <c:formatCode>General</c:formatCode>
                  <c:ptCount val="21"/>
                  <c:pt idx="0">
                    <c:v>0</c:v>
                  </c:pt>
                  <c:pt idx="1">
                    <c:v>0.13519869529858</c:v>
                  </c:pt>
                  <c:pt idx="2">
                    <c:v>0.19189252653958</c:v>
                  </c:pt>
                  <c:pt idx="3">
                    <c:v>0.25468478534339001</c:v>
                  </c:pt>
                  <c:pt idx="4">
                    <c:v>0.30075358886048997</c:v>
                  </c:pt>
                  <c:pt idx="5">
                    <c:v>0.34064232870493</c:v>
                  </c:pt>
                  <c:pt idx="6">
                    <c:v>0.38832193371223001</c:v>
                  </c:pt>
                  <c:pt idx="9">
                    <c:v>0.48901328493547003</c:v>
                  </c:pt>
                  <c:pt idx="13">
                    <c:v>0.60844388640421998</c:v>
                  </c:pt>
                  <c:pt idx="17">
                    <c:v>0.69005224796871001</c:v>
                  </c:pt>
                  <c:pt idx="20">
                    <c:v>0.72874976939906999</c:v>
                  </c:pt>
                </c:numCache>
                <c:extLst/>
              </c:numRef>
            </c:plus>
            <c:minus>
              <c:numRef>
                <c:f>Sheet1!$E$3:$E$35</c:f>
                <c:numCache>
                  <c:formatCode>General</c:formatCode>
                  <c:ptCount val="21"/>
                  <c:pt idx="0">
                    <c:v>0</c:v>
                  </c:pt>
                  <c:pt idx="1">
                    <c:v>0.13519869529858</c:v>
                  </c:pt>
                  <c:pt idx="2">
                    <c:v>0.19189252653958</c:v>
                  </c:pt>
                  <c:pt idx="3">
                    <c:v>0.25468478534339001</c:v>
                  </c:pt>
                  <c:pt idx="4">
                    <c:v>0.30075358886048997</c:v>
                  </c:pt>
                  <c:pt idx="5">
                    <c:v>0.34064232870493</c:v>
                  </c:pt>
                  <c:pt idx="6">
                    <c:v>0.38832193371223001</c:v>
                  </c:pt>
                  <c:pt idx="9">
                    <c:v>0.48901328493547003</c:v>
                  </c:pt>
                  <c:pt idx="13">
                    <c:v>0.60844388640421998</c:v>
                  </c:pt>
                  <c:pt idx="17">
                    <c:v>0.69005224796871001</c:v>
                  </c:pt>
                  <c:pt idx="20">
                    <c:v>0.72874976939906999</c:v>
                  </c:pt>
                </c:numCache>
                <c:extLst/>
              </c:numRef>
            </c:minus>
            <c:spPr>
              <a:noFill/>
              <a:ln w="12700" cap="flat" cmpd="sng" algn="ctr">
                <a:solidFill>
                  <a:srgbClr val="F4A7A3"/>
                </a:solidFill>
                <a:prstDash val="solid"/>
                <a:round/>
              </a:ln>
              <a:effectLst/>
            </c:spPr>
          </c:errBars>
          <c:cat>
            <c:strRef>
              <c:f>Sheet1!$A$3:$A$35</c:f>
              <c:strCache>
                <c:ptCount val="21"/>
                <c:pt idx="0">
                  <c:v>0</c:v>
                </c:pt>
                <c:pt idx="1">
                  <c:v>4</c:v>
                </c:pt>
                <c:pt idx="2">
                  <c:v>8</c:v>
                </c:pt>
                <c:pt idx="3">
                  <c:v>12</c:v>
                </c:pt>
                <c:pt idx="4">
                  <c:v>16</c:v>
                </c:pt>
                <c:pt idx="5">
                  <c:v>20</c:v>
                </c:pt>
                <c:pt idx="6">
                  <c:v>24</c:v>
                </c:pt>
                <c:pt idx="9">
                  <c:v>36</c:v>
                </c:pt>
                <c:pt idx="13">
                  <c:v>52</c:v>
                </c:pt>
                <c:pt idx="17">
                  <c:v>68</c:v>
                </c:pt>
                <c:pt idx="20">
                  <c:v>80</c:v>
                </c:pt>
              </c:strCache>
              <c:extLst/>
            </c:strRef>
          </c:cat>
          <c:val>
            <c:numRef>
              <c:f>Sheet1!$D$3:$D$35</c:f>
              <c:numCache>
                <c:formatCode>General</c:formatCode>
                <c:ptCount val="21"/>
                <c:pt idx="0">
                  <c:v>0</c:v>
                </c:pt>
                <c:pt idx="1">
                  <c:v>-3.3342700685792299</c:v>
                </c:pt>
                <c:pt idx="2">
                  <c:v>-6.3535224074999999</c:v>
                </c:pt>
                <c:pt idx="3">
                  <c:v>-8.4323196648888903</c:v>
                </c:pt>
                <c:pt idx="4">
                  <c:v>-10.198652126868099</c:v>
                </c:pt>
                <c:pt idx="5">
                  <c:v>-11.456536389945301</c:v>
                </c:pt>
                <c:pt idx="6">
                  <c:v>-12.816051618142</c:v>
                </c:pt>
                <c:pt idx="9">
                  <c:v>-15.629725420928899</c:v>
                </c:pt>
                <c:pt idx="13">
                  <c:v>-17.887592818633799</c:v>
                </c:pt>
                <c:pt idx="17">
                  <c:v>-19.420489969562801</c:v>
                </c:pt>
                <c:pt idx="20">
                  <c:v>-19.315875912582399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6-3DC4-4860-B622-12B3AA8431F2}"/>
            </c:ext>
          </c:extLst>
        </c:ser>
        <c:ser>
          <c:idx val="5"/>
          <c:order val="1"/>
          <c:tx>
            <c:strRef>
              <c:f>Sheet1!$B$1</c:f>
              <c:strCache>
                <c:ptCount val="1"/>
                <c:pt idx="0">
                  <c:v>Placebo</c:v>
                </c:pt>
              </c:strCache>
            </c:strRef>
          </c:tx>
          <c:spPr>
            <a:ln w="25400" cap="rnd" cmpd="sng" algn="ctr">
              <a:solidFill>
                <a:srgbClr val="7F7F7F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7F7F7F"/>
              </a:solidFill>
              <a:ln w="9525" cap="flat" cmpd="sng" algn="ctr">
                <a:noFill/>
                <a:prstDash val="solid"/>
                <a:round/>
              </a:ln>
              <a:effectLst/>
            </c:spPr>
          </c:marker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7-3DC4-4860-B622-12B3AA8431F2}"/>
              </c:ext>
            </c:extLst>
          </c:dPt>
          <c:dPt>
            <c:idx val="11"/>
            <c:bubble3D val="0"/>
            <c:spPr>
              <a:ln w="25400" cap="rnd" cmpd="sng" algn="ctr">
                <a:solidFill>
                  <a:srgbClr val="7F7F7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3DC4-4860-B622-12B3AA8431F2}"/>
              </c:ext>
            </c:extLst>
          </c:dPt>
          <c:dPt>
            <c:idx val="14"/>
            <c:bubble3D val="0"/>
            <c:extLst>
              <c:ext xmlns:c16="http://schemas.microsoft.com/office/drawing/2014/chart" uri="{C3380CC4-5D6E-409C-BE32-E72D297353CC}">
                <c16:uniqueId val="{0000000A-3DC4-4860-B622-12B3AA8431F2}"/>
              </c:ext>
            </c:extLst>
          </c:dPt>
          <c:errBars>
            <c:errDir val="y"/>
            <c:errBarType val="both"/>
            <c:errValType val="cust"/>
            <c:noEndCap val="0"/>
            <c:plus>
              <c:numRef>
                <c:f>Sheet1!$C$3:$C$35</c:f>
                <c:numCache>
                  <c:formatCode>General</c:formatCode>
                  <c:ptCount val="21"/>
                  <c:pt idx="0">
                    <c:v>0</c:v>
                  </c:pt>
                  <c:pt idx="1">
                    <c:v>0.16117337696195</c:v>
                  </c:pt>
                  <c:pt idx="2">
                    <c:v>0.25556844375068</c:v>
                  </c:pt>
                  <c:pt idx="3">
                    <c:v>0.31010574437100002</c:v>
                  </c:pt>
                  <c:pt idx="4">
                    <c:v>0.37808959869953002</c:v>
                  </c:pt>
                  <c:pt idx="5">
                    <c:v>0.42514442916237</c:v>
                  </c:pt>
                  <c:pt idx="6">
                    <c:v>0.46376399016337</c:v>
                  </c:pt>
                  <c:pt idx="9">
                    <c:v>0.52070171497310003</c:v>
                  </c:pt>
                  <c:pt idx="13">
                    <c:v>0.63961846940944</c:v>
                  </c:pt>
                  <c:pt idx="17">
                    <c:v>0.71780290614173003</c:v>
                  </c:pt>
                  <c:pt idx="20">
                    <c:v>0.73774814192404004</c:v>
                  </c:pt>
                </c:numCache>
                <c:extLst/>
              </c:numRef>
            </c:plus>
            <c:minus>
              <c:numRef>
                <c:f>Sheet1!$C$3:$C$35</c:f>
                <c:numCache>
                  <c:formatCode>General</c:formatCode>
                  <c:ptCount val="21"/>
                  <c:pt idx="0">
                    <c:v>0</c:v>
                  </c:pt>
                  <c:pt idx="1">
                    <c:v>0.16117337696195</c:v>
                  </c:pt>
                  <c:pt idx="2">
                    <c:v>0.25556844375068</c:v>
                  </c:pt>
                  <c:pt idx="3">
                    <c:v>0.31010574437100002</c:v>
                  </c:pt>
                  <c:pt idx="4">
                    <c:v>0.37808959869953002</c:v>
                  </c:pt>
                  <c:pt idx="5">
                    <c:v>0.42514442916237</c:v>
                  </c:pt>
                  <c:pt idx="6">
                    <c:v>0.46376399016337</c:v>
                  </c:pt>
                  <c:pt idx="9">
                    <c:v>0.52070171497310003</c:v>
                  </c:pt>
                  <c:pt idx="13">
                    <c:v>0.63961846940944</c:v>
                  </c:pt>
                  <c:pt idx="17">
                    <c:v>0.71780290614173003</c:v>
                  </c:pt>
                  <c:pt idx="20">
                    <c:v>0.73774814192404004</c:v>
                  </c:pt>
                </c:numCache>
                <c:extLst/>
              </c:numRef>
            </c:minus>
            <c:spPr>
              <a:noFill/>
              <a:ln w="12700" cap="flat" cmpd="sng" algn="ctr">
                <a:solidFill>
                  <a:srgbClr val="7F7F7F"/>
                </a:solidFill>
                <a:prstDash val="solid"/>
                <a:round/>
              </a:ln>
              <a:effectLst/>
            </c:spPr>
          </c:errBars>
          <c:cat>
            <c:strRef>
              <c:f>Sheet1!$A$3:$A$35</c:f>
              <c:strCache>
                <c:ptCount val="21"/>
                <c:pt idx="0">
                  <c:v>0</c:v>
                </c:pt>
                <c:pt idx="1">
                  <c:v>4</c:v>
                </c:pt>
                <c:pt idx="2">
                  <c:v>8</c:v>
                </c:pt>
                <c:pt idx="3">
                  <c:v>12</c:v>
                </c:pt>
                <c:pt idx="4">
                  <c:v>16</c:v>
                </c:pt>
                <c:pt idx="5">
                  <c:v>20</c:v>
                </c:pt>
                <c:pt idx="6">
                  <c:v>24</c:v>
                </c:pt>
                <c:pt idx="9">
                  <c:v>36</c:v>
                </c:pt>
                <c:pt idx="13">
                  <c:v>52</c:v>
                </c:pt>
                <c:pt idx="17">
                  <c:v>68</c:v>
                </c:pt>
                <c:pt idx="20">
                  <c:v>80</c:v>
                </c:pt>
              </c:strCache>
              <c:extLst/>
            </c:strRef>
          </c:cat>
          <c:val>
            <c:numRef>
              <c:f>Sheet1!$B$3:$B$35</c:f>
              <c:numCache>
                <c:formatCode>General</c:formatCode>
                <c:ptCount val="21"/>
                <c:pt idx="0">
                  <c:v>0</c:v>
                </c:pt>
                <c:pt idx="1">
                  <c:v>-1.0787065010091701</c:v>
                </c:pt>
                <c:pt idx="2">
                  <c:v>-1.7824244155045801</c:v>
                </c:pt>
                <c:pt idx="3">
                  <c:v>-2.3527907113761399</c:v>
                </c:pt>
                <c:pt idx="4">
                  <c:v>-2.9815758844444402</c:v>
                </c:pt>
                <c:pt idx="5">
                  <c:v>-3.2848129250458702</c:v>
                </c:pt>
                <c:pt idx="6">
                  <c:v>-3.6352385771559601</c:v>
                </c:pt>
                <c:pt idx="9">
                  <c:v>-3.9346021481651299</c:v>
                </c:pt>
                <c:pt idx="13">
                  <c:v>-3.7507258329357702</c:v>
                </c:pt>
                <c:pt idx="17">
                  <c:v>-3.43436539</c:v>
                </c:pt>
                <c:pt idx="20">
                  <c:v>-3.1878716452293498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B-3DC4-4860-B622-12B3AA8431F2}"/>
            </c:ext>
          </c:extLst>
        </c:ser>
        <c:ser>
          <c:idx val="4"/>
          <c:order val="2"/>
          <c:tx>
            <c:strRef>
              <c:f>Sheet1!$F$1</c:f>
              <c:strCache>
                <c:ptCount val="1"/>
                <c:pt idx="0">
                  <c:v>RETA 9 mg</c:v>
                </c:pt>
              </c:strCache>
            </c:strRef>
          </c:tx>
          <c:spPr>
            <a:ln w="25400" cap="rnd" cmpd="sng" algn="ctr">
              <a:solidFill>
                <a:srgbClr val="A81C14"/>
              </a:solidFill>
              <a:prstDash val="solid"/>
              <a:round/>
            </a:ln>
            <a:effectLst/>
          </c:spPr>
          <c:marker>
            <c:symbol val="triangle"/>
            <c:size val="7"/>
            <c:spPr>
              <a:solidFill>
                <a:srgbClr val="A81C14"/>
              </a:solidFill>
              <a:ln w="9525" cap="flat" cmpd="sng" algn="ctr">
                <a:solidFill>
                  <a:srgbClr val="A81C14"/>
                </a:solidFill>
                <a:prstDash val="solid"/>
                <a:round/>
              </a:ln>
              <a:effectLst/>
            </c:spPr>
          </c:marker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C-3DC4-4860-B622-12B3AA8431F2}"/>
              </c:ext>
            </c:extLst>
          </c:dPt>
          <c:dPt>
            <c:idx val="11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3DC4-4860-B622-12B3AA8431F2}"/>
              </c:ext>
            </c:extLst>
          </c:dPt>
          <c:dPt>
            <c:idx val="14"/>
            <c:bubble3D val="0"/>
            <c:spPr>
              <a:ln w="25400" cap="rnd" cmpd="sng" algn="ctr">
                <a:solidFill>
                  <a:srgbClr val="A81C14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0-3DC4-4860-B622-12B3AA8431F2}"/>
              </c:ext>
            </c:extLst>
          </c:dPt>
          <c:errBars>
            <c:errDir val="y"/>
            <c:errBarType val="both"/>
            <c:errValType val="cust"/>
            <c:noEndCap val="0"/>
            <c:plus>
              <c:numRef>
                <c:f>Sheet1!$G$3:$G$35</c:f>
                <c:numCache>
                  <c:formatCode>General</c:formatCode>
                  <c:ptCount val="21"/>
                  <c:pt idx="0">
                    <c:v>0</c:v>
                  </c:pt>
                  <c:pt idx="1">
                    <c:v>0.16400315706629001</c:v>
                  </c:pt>
                  <c:pt idx="2">
                    <c:v>0.22176475328799</c:v>
                  </c:pt>
                  <c:pt idx="3">
                    <c:v>0.28277198647571999</c:v>
                  </c:pt>
                  <c:pt idx="4">
                    <c:v>0.35691367360603998</c:v>
                  </c:pt>
                  <c:pt idx="5">
                    <c:v>0.38856004860629001</c:v>
                  </c:pt>
                  <c:pt idx="6">
                    <c:v>0.42910343864076</c:v>
                  </c:pt>
                  <c:pt idx="9">
                    <c:v>0.55811335574630005</c:v>
                  </c:pt>
                  <c:pt idx="13">
                    <c:v>0.69194003935271997</c:v>
                  </c:pt>
                  <c:pt idx="17">
                    <c:v>0.83499647824792</c:v>
                  </c:pt>
                  <c:pt idx="20">
                    <c:v>0.90554695670386998</c:v>
                  </c:pt>
                </c:numCache>
                <c:extLst/>
              </c:numRef>
            </c:plus>
            <c:minus>
              <c:numRef>
                <c:f>Sheet1!$G$3:$G$35</c:f>
                <c:numCache>
                  <c:formatCode>General</c:formatCode>
                  <c:ptCount val="21"/>
                  <c:pt idx="0">
                    <c:v>0</c:v>
                  </c:pt>
                  <c:pt idx="1">
                    <c:v>0.16400315706629001</c:v>
                  </c:pt>
                  <c:pt idx="2">
                    <c:v>0.22176475328799</c:v>
                  </c:pt>
                  <c:pt idx="3">
                    <c:v>0.28277198647571999</c:v>
                  </c:pt>
                  <c:pt idx="4">
                    <c:v>0.35691367360603998</c:v>
                  </c:pt>
                  <c:pt idx="5">
                    <c:v>0.38856004860629001</c:v>
                  </c:pt>
                  <c:pt idx="6">
                    <c:v>0.42910343864076</c:v>
                  </c:pt>
                  <c:pt idx="9">
                    <c:v>0.55811335574630005</c:v>
                  </c:pt>
                  <c:pt idx="13">
                    <c:v>0.69194003935271997</c:v>
                  </c:pt>
                  <c:pt idx="17">
                    <c:v>0.83499647824792</c:v>
                  </c:pt>
                  <c:pt idx="20">
                    <c:v>0.90554695670386998</c:v>
                  </c:pt>
                </c:numCache>
                <c:extLst/>
              </c:numRef>
            </c:minus>
            <c:spPr>
              <a:noFill/>
              <a:ln w="12700" cap="flat" cmpd="sng" algn="ctr">
                <a:solidFill>
                  <a:srgbClr val="A81C14"/>
                </a:solidFill>
                <a:prstDash val="solid"/>
                <a:round/>
              </a:ln>
              <a:effectLst/>
            </c:spPr>
          </c:errBars>
          <c:cat>
            <c:strRef>
              <c:f>Sheet1!$A$3:$A$35</c:f>
              <c:strCache>
                <c:ptCount val="21"/>
                <c:pt idx="0">
                  <c:v>0</c:v>
                </c:pt>
                <c:pt idx="1">
                  <c:v>4</c:v>
                </c:pt>
                <c:pt idx="2">
                  <c:v>8</c:v>
                </c:pt>
                <c:pt idx="3">
                  <c:v>12</c:v>
                </c:pt>
                <c:pt idx="4">
                  <c:v>16</c:v>
                </c:pt>
                <c:pt idx="5">
                  <c:v>20</c:v>
                </c:pt>
                <c:pt idx="6">
                  <c:v>24</c:v>
                </c:pt>
                <c:pt idx="9">
                  <c:v>36</c:v>
                </c:pt>
                <c:pt idx="13">
                  <c:v>52</c:v>
                </c:pt>
                <c:pt idx="17">
                  <c:v>68</c:v>
                </c:pt>
                <c:pt idx="20">
                  <c:v>80</c:v>
                </c:pt>
              </c:strCache>
              <c:extLst/>
            </c:strRef>
          </c:cat>
          <c:val>
            <c:numRef>
              <c:f>Sheet1!$F$3:$F$35</c:f>
              <c:numCache>
                <c:formatCode>General</c:formatCode>
                <c:ptCount val="21"/>
                <c:pt idx="0">
                  <c:v>0</c:v>
                </c:pt>
                <c:pt idx="1">
                  <c:v>-2.8623640046511598</c:v>
                </c:pt>
                <c:pt idx="2">
                  <c:v>-5.5233575608396901</c:v>
                </c:pt>
                <c:pt idx="3">
                  <c:v>-8.0364083987022905</c:v>
                </c:pt>
                <c:pt idx="4">
                  <c:v>-10.683231130229</c:v>
                </c:pt>
                <c:pt idx="5">
                  <c:v>-12.774265283435099</c:v>
                </c:pt>
                <c:pt idx="6">
                  <c:v>-14.903247939389299</c:v>
                </c:pt>
                <c:pt idx="9">
                  <c:v>-19.123044202595398</c:v>
                </c:pt>
                <c:pt idx="13">
                  <c:v>-22.834302153358699</c:v>
                </c:pt>
                <c:pt idx="17">
                  <c:v>-25.240934689007599</c:v>
                </c:pt>
                <c:pt idx="20">
                  <c:v>-25.862181528015199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11-3DC4-4860-B622-12B3AA8431F2}"/>
            </c:ext>
          </c:extLst>
        </c:ser>
        <c:ser>
          <c:idx val="1"/>
          <c:order val="3"/>
          <c:tx>
            <c:strRef>
              <c:f>Sheet1!$H$1</c:f>
              <c:strCache>
                <c:ptCount val="1"/>
                <c:pt idx="0">
                  <c:v>RETA 12 mg</c:v>
                </c:pt>
              </c:strCache>
            </c:strRef>
          </c:tx>
          <c:spPr>
            <a:ln w="25400" cap="rnd" cmpd="sng" algn="ctr">
              <a:solidFill>
                <a:srgbClr val="71130E"/>
              </a:solidFill>
              <a:prstDash val="solid"/>
              <a:round/>
            </a:ln>
            <a:effectLst/>
          </c:spPr>
          <c:marker>
            <c:symbol val="diamond"/>
            <c:size val="7"/>
            <c:spPr>
              <a:solidFill>
                <a:srgbClr val="71130E"/>
              </a:solidFill>
              <a:ln w="9525" cap="flat" cmpd="sng" algn="ctr">
                <a:solidFill>
                  <a:srgbClr val="71130E"/>
                </a:solidFill>
                <a:prstDash val="solid"/>
                <a:round/>
              </a:ln>
              <a:effectLst/>
            </c:spPr>
          </c:marker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12-3DC4-4860-B622-12B3AA8431F2}"/>
              </c:ext>
            </c:extLst>
          </c:dPt>
          <c:dPt>
            <c:idx val="11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4-3DC4-4860-B622-12B3AA8431F2}"/>
              </c:ext>
            </c:extLst>
          </c:dPt>
          <c:dPt>
            <c:idx val="14"/>
            <c:bubble3D val="0"/>
            <c:spPr>
              <a:ln w="25400" cap="rnd" cmpd="sng" algn="ctr">
                <a:solidFill>
                  <a:srgbClr val="71130E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6-3DC4-4860-B622-12B3AA8431F2}"/>
              </c:ext>
            </c:extLst>
          </c:dPt>
          <c:errBars>
            <c:errDir val="y"/>
            <c:errBarType val="both"/>
            <c:errValType val="cust"/>
            <c:noEndCap val="0"/>
            <c:plus>
              <c:numRef>
                <c:f>Sheet1!$I$3:$I$35</c:f>
                <c:numCache>
                  <c:formatCode>General</c:formatCode>
                  <c:ptCount val="21"/>
                  <c:pt idx="0">
                    <c:v>0</c:v>
                  </c:pt>
                  <c:pt idx="1">
                    <c:v>0.17419496458079001</c:v>
                  </c:pt>
                  <c:pt idx="2">
                    <c:v>0.24932898711994</c:v>
                  </c:pt>
                  <c:pt idx="3">
                    <c:v>0.32350691721495001</c:v>
                  </c:pt>
                  <c:pt idx="4">
                    <c:v>0.37764836064350998</c:v>
                  </c:pt>
                  <c:pt idx="5">
                    <c:v>0.44897207171456999</c:v>
                  </c:pt>
                  <c:pt idx="6">
                    <c:v>0.51627488922707998</c:v>
                  </c:pt>
                  <c:pt idx="9">
                    <c:v>0.62174697801173995</c:v>
                  </c:pt>
                  <c:pt idx="13">
                    <c:v>0.73852103255676005</c:v>
                  </c:pt>
                  <c:pt idx="17">
                    <c:v>0.87888185052956003</c:v>
                  </c:pt>
                  <c:pt idx="20">
                    <c:v>0.96895395178620003</c:v>
                  </c:pt>
                </c:numCache>
                <c:extLst/>
              </c:numRef>
            </c:plus>
            <c:minus>
              <c:numRef>
                <c:f>Sheet1!$I$3:$I$35</c:f>
                <c:numCache>
                  <c:formatCode>General</c:formatCode>
                  <c:ptCount val="21"/>
                  <c:pt idx="0">
                    <c:v>0</c:v>
                  </c:pt>
                  <c:pt idx="1">
                    <c:v>0.17419496458079001</c:v>
                  </c:pt>
                  <c:pt idx="2">
                    <c:v>0.24932898711994</c:v>
                  </c:pt>
                  <c:pt idx="3">
                    <c:v>0.32350691721495001</c:v>
                  </c:pt>
                  <c:pt idx="4">
                    <c:v>0.37764836064350998</c:v>
                  </c:pt>
                  <c:pt idx="5">
                    <c:v>0.44897207171456999</c:v>
                  </c:pt>
                  <c:pt idx="6">
                    <c:v>0.51627488922707998</c:v>
                  </c:pt>
                  <c:pt idx="9">
                    <c:v>0.62174697801173995</c:v>
                  </c:pt>
                  <c:pt idx="13">
                    <c:v>0.73852103255676005</c:v>
                  </c:pt>
                  <c:pt idx="17">
                    <c:v>0.87888185052956003</c:v>
                  </c:pt>
                  <c:pt idx="20">
                    <c:v>0.96895395178620003</c:v>
                  </c:pt>
                </c:numCache>
                <c:extLst/>
              </c:numRef>
            </c:minus>
            <c:spPr>
              <a:noFill/>
              <a:ln w="12700" cap="flat" cmpd="sng" algn="ctr">
                <a:solidFill>
                  <a:srgbClr val="71130E"/>
                </a:solidFill>
                <a:prstDash val="solid"/>
                <a:round/>
              </a:ln>
              <a:effectLst/>
            </c:spPr>
          </c:errBars>
          <c:cat>
            <c:strRef>
              <c:f>Sheet1!$A$3:$A$35</c:f>
              <c:strCache>
                <c:ptCount val="21"/>
                <c:pt idx="0">
                  <c:v>0</c:v>
                </c:pt>
                <c:pt idx="1">
                  <c:v>4</c:v>
                </c:pt>
                <c:pt idx="2">
                  <c:v>8</c:v>
                </c:pt>
                <c:pt idx="3">
                  <c:v>12</c:v>
                </c:pt>
                <c:pt idx="4">
                  <c:v>16</c:v>
                </c:pt>
                <c:pt idx="5">
                  <c:v>20</c:v>
                </c:pt>
                <c:pt idx="6">
                  <c:v>24</c:v>
                </c:pt>
                <c:pt idx="9">
                  <c:v>36</c:v>
                </c:pt>
                <c:pt idx="13">
                  <c:v>52</c:v>
                </c:pt>
                <c:pt idx="17">
                  <c:v>68</c:v>
                </c:pt>
                <c:pt idx="20">
                  <c:v>80</c:v>
                </c:pt>
              </c:strCache>
              <c:extLst/>
            </c:strRef>
          </c:cat>
          <c:val>
            <c:numRef>
              <c:f>Sheet1!$H$3:$H$35</c:f>
              <c:numCache>
                <c:formatCode>General</c:formatCode>
                <c:ptCount val="21"/>
                <c:pt idx="0">
                  <c:v>0</c:v>
                </c:pt>
                <c:pt idx="1">
                  <c:v>-2.91763846614678</c:v>
                </c:pt>
                <c:pt idx="2">
                  <c:v>-5.4112294872476996</c:v>
                </c:pt>
                <c:pt idx="3">
                  <c:v>-7.9344187792660499</c:v>
                </c:pt>
                <c:pt idx="4">
                  <c:v>-10.66995887211</c:v>
                </c:pt>
                <c:pt idx="5">
                  <c:v>-13.379401153119201</c:v>
                </c:pt>
                <c:pt idx="6">
                  <c:v>-15.5994442000917</c:v>
                </c:pt>
                <c:pt idx="9">
                  <c:v>-20.388957583210999</c:v>
                </c:pt>
                <c:pt idx="13">
                  <c:v>-24.641185569449501</c:v>
                </c:pt>
                <c:pt idx="17">
                  <c:v>-27.092050510183402</c:v>
                </c:pt>
                <c:pt idx="20">
                  <c:v>-28.272898987064199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17-3DC4-4860-B622-12B3AA8431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1848767"/>
        <c:axId val="1451849247"/>
      </c:lineChart>
      <c:lineChart>
        <c:grouping val="standard"/>
        <c:varyColors val="0"/>
        <c:ser>
          <c:idx val="10"/>
          <c:order val="4"/>
          <c:tx>
            <c:strRef>
              <c:f>Sheet1!$L$2</c:f>
              <c:strCache>
                <c:ptCount val="1"/>
                <c:pt idx="0">
                  <c:v>Blank</c:v>
                </c:pt>
              </c:strCache>
              <c:extLst xmlns:c15="http://schemas.microsoft.com/office/drawing/2012/chart"/>
            </c:strRef>
          </c:tx>
          <c:spPr>
            <a:ln w="28575" cap="rnd" cmpd="sng" algn="ctr">
              <a:solidFill>
                <a:schemeClr val="accent5">
                  <a:lumMod val="60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60000"/>
                </a:schemeClr>
              </a:solidFill>
              <a:ln w="9525" cap="flat" cmpd="sng" algn="ctr">
                <a:solidFill>
                  <a:schemeClr val="accent5">
                    <a:lumMod val="60000"/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marker>
          <c:cat>
            <c:strRef>
              <c:f>Sheet1!$A$3:$A$35</c:f>
              <c:strCache>
                <c:ptCount val="32"/>
                <c:pt idx="0">
                  <c:v>0</c:v>
                </c:pt>
                <c:pt idx="1">
                  <c:v>4</c:v>
                </c:pt>
                <c:pt idx="2">
                  <c:v>8</c:v>
                </c:pt>
                <c:pt idx="3">
                  <c:v>12</c:v>
                </c:pt>
                <c:pt idx="4">
                  <c:v>16</c:v>
                </c:pt>
                <c:pt idx="5">
                  <c:v>20</c:v>
                </c:pt>
                <c:pt idx="6">
                  <c:v>24</c:v>
                </c:pt>
                <c:pt idx="9">
                  <c:v>36</c:v>
                </c:pt>
                <c:pt idx="13">
                  <c:v>52</c:v>
                </c:pt>
                <c:pt idx="17">
                  <c:v>68</c:v>
                </c:pt>
                <c:pt idx="20">
                  <c:v>80</c:v>
                </c:pt>
                <c:pt idx="21">
                  <c:v>84</c:v>
                </c:pt>
                <c:pt idx="22">
                  <c:v>88</c:v>
                </c:pt>
                <c:pt idx="23">
                  <c:v>92</c:v>
                </c:pt>
                <c:pt idx="24">
                  <c:v>96</c:v>
                </c:pt>
                <c:pt idx="25">
                  <c:v>100</c:v>
                </c:pt>
                <c:pt idx="26">
                  <c:v>104</c:v>
                </c:pt>
                <c:pt idx="28">
                  <c:v>EE</c:v>
                </c:pt>
                <c:pt idx="31">
                  <c:v>TRE</c:v>
                </c:pt>
              </c:strCache>
              <c:extLst/>
            </c:strRef>
          </c:cat>
          <c:val>
            <c:numRef>
              <c:f>Sheet1!$L$3:$L$23</c:f>
              <c:numCache>
                <c:formatCode>General</c:formatCode>
                <c:ptCount val="21"/>
              </c:numCache>
              <c:extLst xmlns:c15="http://schemas.microsoft.com/office/drawing/2012/chart"/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18-3DC4-4860-B622-12B3AA8431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96012911"/>
        <c:axId val="1896012431"/>
        <c:extLst/>
      </c:lineChart>
      <c:catAx>
        <c:axId val="14518487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lnSpc>
                <a:spcPct val="0"/>
              </a:lnSpc>
              <a:defRPr sz="1100" b="0" i="0" u="none" strike="noStrike" kern="1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1849247"/>
        <c:crossesAt val="2"/>
        <c:auto val="1"/>
        <c:lblAlgn val="ctr"/>
        <c:lblOffset val="250"/>
        <c:tickMarkSkip val="1"/>
        <c:noMultiLvlLbl val="0"/>
      </c:catAx>
      <c:valAx>
        <c:axId val="1451849247"/>
        <c:scaling>
          <c:orientation val="minMax"/>
          <c:max val="0"/>
          <c:min val="-35"/>
        </c:scaling>
        <c:delete val="0"/>
        <c:axPos val="l"/>
        <c:numFmt formatCode="#,##0" sourceLinked="0"/>
        <c:majorTickMark val="out"/>
        <c:minorTickMark val="none"/>
        <c:tickLblPos val="nextTo"/>
        <c:spPr>
          <a:noFill/>
          <a:ln w="12700" cap="sq" cmpd="sng" algn="ctr">
            <a:solidFill>
              <a:srgbClr val="82786F">
                <a:lumMod val="50000"/>
              </a:srgbClr>
            </a:solidFill>
            <a:prstDash val="solid"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1848767"/>
        <c:crosses val="autoZero"/>
        <c:crossBetween val="midCat"/>
        <c:majorUnit val="5"/>
      </c:valAx>
      <c:valAx>
        <c:axId val="1896012431"/>
        <c:scaling>
          <c:orientation val="minMax"/>
          <c:max val="0"/>
          <c:min val="-27.330000000000002"/>
        </c:scaling>
        <c:delete val="1"/>
        <c:axPos val="r"/>
        <c:numFmt formatCode="#,##0" sourceLinked="0"/>
        <c:majorTickMark val="out"/>
        <c:minorTickMark val="none"/>
        <c:tickLblPos val="nextTo"/>
        <c:crossAx val="1896012911"/>
        <c:crosses val="max"/>
        <c:crossBetween val="between"/>
        <c:majorUnit val="5"/>
      </c:valAx>
      <c:catAx>
        <c:axId val="189601291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9601243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span"/>
    <c:showDLblsOverMax val="0"/>
    <c:extLst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0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59998438586315"/>
          <c:y val="0.21485030873127581"/>
          <c:w val="0.81241238454611708"/>
          <c:h val="0.67704612291924715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Placebo</c:v>
                </c:pt>
              </c:strCache>
            </c:strRef>
          </c:tx>
          <c:spPr>
            <a:ln w="25400" cap="rnd" cmpd="sng" algn="ctr">
              <a:solidFill>
                <a:srgbClr val="7F7F7F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7F7F7F"/>
              </a:solidFill>
              <a:ln w="9525" cap="flat" cmpd="sng" algn="ctr">
                <a:noFill/>
                <a:prstDash val="solid"/>
                <a:round/>
              </a:ln>
              <a:effectLst/>
            </c:spPr>
          </c:marker>
          <c:dPt>
            <c:idx val="8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4EF9-46C9-95F3-60259F663CA7}"/>
              </c:ext>
            </c:extLst>
          </c:dPt>
          <c:dPt>
            <c:idx val="11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4EF9-46C9-95F3-60259F663CA7}"/>
              </c:ext>
            </c:extLst>
          </c:dPt>
          <c:errBars>
            <c:errDir val="y"/>
            <c:errBarType val="both"/>
            <c:errValType val="cust"/>
            <c:noEndCap val="0"/>
            <c:plus>
              <c:numRef>
                <c:f>Sheet1!$C$3:$C$35</c:f>
                <c:numCache>
                  <c:formatCode>General</c:formatCode>
                  <c:ptCount val="13"/>
                  <c:pt idx="0">
                    <c:v>0.73774814192404004</c:v>
                  </c:pt>
                  <c:pt idx="1">
                    <c:v>0.72686798237681005</c:v>
                  </c:pt>
                  <c:pt idx="2">
                    <c:v>0.72290657433745997</c:v>
                  </c:pt>
                  <c:pt idx="3">
                    <c:v>0.70956625101612003</c:v>
                  </c:pt>
                  <c:pt idx="4">
                    <c:v>0.72559491412012</c:v>
                  </c:pt>
                  <c:pt idx="5">
                    <c:v>0.73864665174818001</c:v>
                  </c:pt>
                  <c:pt idx="6">
                    <c:v>0.78735739913755998</c:v>
                  </c:pt>
                  <c:pt idx="8">
                    <c:v>0.74</c:v>
                  </c:pt>
                  <c:pt idx="11">
                    <c:v>0.76</c:v>
                  </c:pt>
                </c:numCache>
                <c:extLst/>
              </c:numRef>
            </c:plus>
            <c:minus>
              <c:numRef>
                <c:f>Sheet1!$C$3:$C$35</c:f>
                <c:numCache>
                  <c:formatCode>General</c:formatCode>
                  <c:ptCount val="13"/>
                  <c:pt idx="0">
                    <c:v>0.73774814192404004</c:v>
                  </c:pt>
                  <c:pt idx="1">
                    <c:v>0.72686798237681005</c:v>
                  </c:pt>
                  <c:pt idx="2">
                    <c:v>0.72290657433745997</c:v>
                  </c:pt>
                  <c:pt idx="3">
                    <c:v>0.70956625101612003</c:v>
                  </c:pt>
                  <c:pt idx="4">
                    <c:v>0.72559491412012</c:v>
                  </c:pt>
                  <c:pt idx="5">
                    <c:v>0.73864665174818001</c:v>
                  </c:pt>
                  <c:pt idx="6">
                    <c:v>0.78735739913755998</c:v>
                  </c:pt>
                  <c:pt idx="8">
                    <c:v>0.74</c:v>
                  </c:pt>
                  <c:pt idx="11">
                    <c:v>0.76</c:v>
                  </c:pt>
                </c:numCache>
                <c:extLst/>
              </c:numRef>
            </c:minus>
            <c:spPr>
              <a:noFill/>
              <a:ln w="12700" cap="flat" cmpd="sng" algn="ctr">
                <a:solidFill>
                  <a:srgbClr val="7F7F7F"/>
                </a:solidFill>
                <a:prstDash val="solid"/>
                <a:round/>
              </a:ln>
              <a:effectLst/>
            </c:spPr>
          </c:errBars>
          <c:cat>
            <c:strRef>
              <c:f>Sheet1!$A$3:$A$35</c:f>
              <c:strCache>
                <c:ptCount val="12"/>
                <c:pt idx="1">
                  <c:v>84</c:v>
                </c:pt>
                <c:pt idx="2">
                  <c:v>88</c:v>
                </c:pt>
                <c:pt idx="3">
                  <c:v>92</c:v>
                </c:pt>
                <c:pt idx="4">
                  <c:v>96</c:v>
                </c:pt>
                <c:pt idx="5">
                  <c:v>100</c:v>
                </c:pt>
                <c:pt idx="6">
                  <c:v>104</c:v>
                </c:pt>
                <c:pt idx="8">
                  <c:v>EE</c:v>
                </c:pt>
                <c:pt idx="11">
                  <c:v>TRE</c:v>
                </c:pt>
              </c:strCache>
              <c:extLst/>
            </c:strRef>
          </c:cat>
          <c:val>
            <c:numRef>
              <c:f>Sheet1!$B$3:$B$35</c:f>
              <c:numCache>
                <c:formatCode>General</c:formatCode>
                <c:ptCount val="13"/>
                <c:pt idx="0">
                  <c:v>-3.1878716452293498</c:v>
                </c:pt>
                <c:pt idx="1">
                  <c:v>-5.7189595745370303</c:v>
                </c:pt>
                <c:pt idx="2">
                  <c:v>-8.6360594913207507</c:v>
                </c:pt>
                <c:pt idx="3">
                  <c:v>-11.112190134285701</c:v>
                </c:pt>
                <c:pt idx="4">
                  <c:v>-14.121245439999999</c:v>
                </c:pt>
                <c:pt idx="5">
                  <c:v>-17.0756423750999</c:v>
                </c:pt>
                <c:pt idx="6">
                  <c:v>-19.548854986836702</c:v>
                </c:pt>
                <c:pt idx="8">
                  <c:v>-19.2</c:v>
                </c:pt>
                <c:pt idx="11">
                  <c:v>-18.899999999999999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4-4EF9-46C9-95F3-60259F663CA7}"/>
            </c:ext>
          </c:extLst>
        </c:ser>
        <c:ser>
          <c:idx val="0"/>
          <c:order val="1"/>
          <c:tx>
            <c:strRef>
              <c:f>Sheet1!$D$1</c:f>
              <c:strCache>
                <c:ptCount val="1"/>
                <c:pt idx="0">
                  <c:v>RETA 4 mg</c:v>
                </c:pt>
              </c:strCache>
            </c:strRef>
          </c:tx>
          <c:spPr>
            <a:ln w="25400" cap="rnd" cmpd="sng" algn="ctr">
              <a:solidFill>
                <a:srgbClr val="F4A7A3"/>
              </a:solidFill>
              <a:prstDash val="solid"/>
              <a:round/>
            </a:ln>
            <a:effectLst/>
          </c:spPr>
          <c:marker>
            <c:symbol val="square"/>
            <c:size val="6"/>
            <c:spPr>
              <a:solidFill>
                <a:srgbClr val="F4A7A3"/>
              </a:solidFill>
              <a:ln w="9525" cap="flat" cmpd="sng" algn="ctr">
                <a:noFill/>
                <a:prstDash val="solid"/>
                <a:round/>
              </a:ln>
              <a:effectLst/>
            </c:spPr>
          </c:marker>
          <c:dPt>
            <c:idx val="8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6-4EF9-46C9-95F3-60259F663CA7}"/>
              </c:ext>
            </c:extLst>
          </c:dPt>
          <c:dPt>
            <c:idx val="11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8-4EF9-46C9-95F3-60259F663CA7}"/>
              </c:ext>
            </c:extLst>
          </c:dPt>
          <c:errBars>
            <c:errDir val="y"/>
            <c:errBarType val="both"/>
            <c:errValType val="cust"/>
            <c:noEndCap val="0"/>
            <c:plus>
              <c:numRef>
                <c:f>Sheet1!$E$3:$E$35</c:f>
                <c:numCache>
                  <c:formatCode>General</c:formatCode>
                  <c:ptCount val="13"/>
                  <c:pt idx="0">
                    <c:v>0.72874976939906999</c:v>
                  </c:pt>
                  <c:pt idx="1">
                    <c:v>0.74386317086966003</c:v>
                  </c:pt>
                  <c:pt idx="2">
                    <c:v>0.78334140650577</c:v>
                  </c:pt>
                  <c:pt idx="3">
                    <c:v>0.83151443985024998</c:v>
                  </c:pt>
                  <c:pt idx="4">
                    <c:v>0.86048934182584003</c:v>
                  </c:pt>
                  <c:pt idx="5">
                    <c:v>0.86271505621500999</c:v>
                  </c:pt>
                  <c:pt idx="6">
                    <c:v>0.90749262393512997</c:v>
                  </c:pt>
                  <c:pt idx="8">
                    <c:v>0.85</c:v>
                  </c:pt>
                  <c:pt idx="11">
                    <c:v>0.82</c:v>
                  </c:pt>
                </c:numCache>
                <c:extLst/>
              </c:numRef>
            </c:plus>
            <c:minus>
              <c:numRef>
                <c:f>Sheet1!$E$3:$E$35</c:f>
                <c:numCache>
                  <c:formatCode>General</c:formatCode>
                  <c:ptCount val="13"/>
                  <c:pt idx="0">
                    <c:v>0.72874976939906999</c:v>
                  </c:pt>
                  <c:pt idx="1">
                    <c:v>0.74386317086966003</c:v>
                  </c:pt>
                  <c:pt idx="2">
                    <c:v>0.78334140650577</c:v>
                  </c:pt>
                  <c:pt idx="3">
                    <c:v>0.83151443985024998</c:v>
                  </c:pt>
                  <c:pt idx="4">
                    <c:v>0.86048934182584003</c:v>
                  </c:pt>
                  <c:pt idx="5">
                    <c:v>0.86271505621500999</c:v>
                  </c:pt>
                  <c:pt idx="6">
                    <c:v>0.90749262393512997</c:v>
                  </c:pt>
                  <c:pt idx="8">
                    <c:v>0.85</c:v>
                  </c:pt>
                  <c:pt idx="11">
                    <c:v>0.82</c:v>
                  </c:pt>
                </c:numCache>
                <c:extLst/>
              </c:numRef>
            </c:minus>
            <c:spPr>
              <a:noFill/>
              <a:ln w="12700" cap="flat" cmpd="sng" algn="ctr">
                <a:solidFill>
                  <a:srgbClr val="F4A7A3"/>
                </a:solidFill>
                <a:prstDash val="solid"/>
                <a:round/>
              </a:ln>
              <a:effectLst/>
            </c:spPr>
          </c:errBars>
          <c:cat>
            <c:strRef>
              <c:f>Sheet1!$A$3:$A$35</c:f>
              <c:strCache>
                <c:ptCount val="12"/>
                <c:pt idx="1">
                  <c:v>84</c:v>
                </c:pt>
                <c:pt idx="2">
                  <c:v>88</c:v>
                </c:pt>
                <c:pt idx="3">
                  <c:v>92</c:v>
                </c:pt>
                <c:pt idx="4">
                  <c:v>96</c:v>
                </c:pt>
                <c:pt idx="5">
                  <c:v>100</c:v>
                </c:pt>
                <c:pt idx="6">
                  <c:v>104</c:v>
                </c:pt>
                <c:pt idx="8">
                  <c:v>EE</c:v>
                </c:pt>
                <c:pt idx="11">
                  <c:v>TRE</c:v>
                </c:pt>
              </c:strCache>
              <c:extLst/>
            </c:strRef>
          </c:cat>
          <c:val>
            <c:numRef>
              <c:f>Sheet1!$D$3:$D$35</c:f>
              <c:numCache>
                <c:formatCode>General</c:formatCode>
                <c:ptCount val="13"/>
                <c:pt idx="0">
                  <c:v>-19.315875912582399</c:v>
                </c:pt>
                <c:pt idx="1">
                  <c:v>-20.428030965856301</c:v>
                </c:pt>
                <c:pt idx="2">
                  <c:v>-22.073203556306801</c:v>
                </c:pt>
                <c:pt idx="3">
                  <c:v>-23.959931777857101</c:v>
                </c:pt>
                <c:pt idx="4">
                  <c:v>-25.136233561987499</c:v>
                </c:pt>
                <c:pt idx="5">
                  <c:v>-25.887219351153799</c:v>
                </c:pt>
                <c:pt idx="6">
                  <c:v>-26.5429583982894</c:v>
                </c:pt>
                <c:pt idx="8">
                  <c:v>-27.9</c:v>
                </c:pt>
                <c:pt idx="11">
                  <c:v>-25.7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9-4EF9-46C9-95F3-60259F663CA7}"/>
            </c:ext>
          </c:extLst>
        </c:ser>
        <c:ser>
          <c:idx val="4"/>
          <c:order val="2"/>
          <c:tx>
            <c:strRef>
              <c:f>Sheet1!$F$1</c:f>
              <c:strCache>
                <c:ptCount val="1"/>
                <c:pt idx="0">
                  <c:v>RETA 9 mg</c:v>
                </c:pt>
              </c:strCache>
            </c:strRef>
          </c:tx>
          <c:spPr>
            <a:ln w="25400" cap="rnd" cmpd="sng" algn="ctr">
              <a:solidFill>
                <a:srgbClr val="A81C14"/>
              </a:solidFill>
              <a:prstDash val="solid"/>
              <a:round/>
            </a:ln>
            <a:effectLst/>
          </c:spPr>
          <c:marker>
            <c:symbol val="triangle"/>
            <c:size val="7"/>
            <c:spPr>
              <a:solidFill>
                <a:srgbClr val="A81C14"/>
              </a:solidFill>
              <a:ln w="9525" cap="flat" cmpd="sng" algn="ctr">
                <a:solidFill>
                  <a:srgbClr val="A81C14"/>
                </a:solidFill>
                <a:prstDash val="solid"/>
                <a:round/>
              </a:ln>
              <a:effectLst/>
            </c:spPr>
          </c:marker>
          <c:dPt>
            <c:idx val="8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4EF9-46C9-95F3-60259F663CA7}"/>
              </c:ext>
            </c:extLst>
          </c:dPt>
          <c:dPt>
            <c:idx val="11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4EF9-46C9-95F3-60259F663CA7}"/>
              </c:ext>
            </c:extLst>
          </c:dPt>
          <c:errBars>
            <c:errDir val="y"/>
            <c:errBarType val="both"/>
            <c:errValType val="cust"/>
            <c:noEndCap val="0"/>
            <c:plus>
              <c:numRef>
                <c:f>Sheet1!$G$3:$G$35</c:f>
                <c:numCache>
                  <c:formatCode>General</c:formatCode>
                  <c:ptCount val="13"/>
                  <c:pt idx="0">
                    <c:v>0.90554695670386998</c:v>
                  </c:pt>
                  <c:pt idx="1">
                    <c:v>0.93781014775731997</c:v>
                  </c:pt>
                  <c:pt idx="2">
                    <c:v>0.98147157588383005</c:v>
                  </c:pt>
                  <c:pt idx="3">
                    <c:v>0.96886878114367003</c:v>
                  </c:pt>
                  <c:pt idx="4">
                    <c:v>1.00032214394376</c:v>
                  </c:pt>
                  <c:pt idx="5">
                    <c:v>0.99572206382127004</c:v>
                  </c:pt>
                  <c:pt idx="6">
                    <c:v>1.0144369374141899</c:v>
                  </c:pt>
                  <c:pt idx="8">
                    <c:v>0.92</c:v>
                  </c:pt>
                  <c:pt idx="11">
                    <c:v>0.95</c:v>
                  </c:pt>
                </c:numCache>
                <c:extLst/>
              </c:numRef>
            </c:plus>
            <c:minus>
              <c:numRef>
                <c:f>Sheet1!$G$3:$G$35</c:f>
                <c:numCache>
                  <c:formatCode>General</c:formatCode>
                  <c:ptCount val="13"/>
                  <c:pt idx="0">
                    <c:v>0.90554695670386998</c:v>
                  </c:pt>
                  <c:pt idx="1">
                    <c:v>0.93781014775731997</c:v>
                  </c:pt>
                  <c:pt idx="2">
                    <c:v>0.98147157588383005</c:v>
                  </c:pt>
                  <c:pt idx="3">
                    <c:v>0.96886878114367003</c:v>
                  </c:pt>
                  <c:pt idx="4">
                    <c:v>1.00032214394376</c:v>
                  </c:pt>
                  <c:pt idx="5">
                    <c:v>0.99572206382127004</c:v>
                  </c:pt>
                  <c:pt idx="6">
                    <c:v>1.0144369374141899</c:v>
                  </c:pt>
                  <c:pt idx="8">
                    <c:v>0.92</c:v>
                  </c:pt>
                  <c:pt idx="11">
                    <c:v>0.95</c:v>
                  </c:pt>
                </c:numCache>
                <c:extLst/>
              </c:numRef>
            </c:minus>
            <c:spPr>
              <a:noFill/>
              <a:ln w="12700" cap="flat" cmpd="sng" algn="ctr">
                <a:solidFill>
                  <a:srgbClr val="A81C14"/>
                </a:solidFill>
                <a:prstDash val="solid"/>
                <a:round/>
              </a:ln>
              <a:effectLst/>
            </c:spPr>
          </c:errBars>
          <c:cat>
            <c:strRef>
              <c:f>Sheet1!$A$3:$A$35</c:f>
              <c:strCache>
                <c:ptCount val="12"/>
                <c:pt idx="1">
                  <c:v>84</c:v>
                </c:pt>
                <c:pt idx="2">
                  <c:v>88</c:v>
                </c:pt>
                <c:pt idx="3">
                  <c:v>92</c:v>
                </c:pt>
                <c:pt idx="4">
                  <c:v>96</c:v>
                </c:pt>
                <c:pt idx="5">
                  <c:v>100</c:v>
                </c:pt>
                <c:pt idx="6">
                  <c:v>104</c:v>
                </c:pt>
                <c:pt idx="8">
                  <c:v>EE</c:v>
                </c:pt>
                <c:pt idx="11">
                  <c:v>TRE</c:v>
                </c:pt>
              </c:strCache>
              <c:extLst/>
            </c:strRef>
          </c:cat>
          <c:val>
            <c:numRef>
              <c:f>Sheet1!$F$3:$F$35</c:f>
              <c:numCache>
                <c:formatCode>General</c:formatCode>
                <c:ptCount val="13"/>
                <c:pt idx="0">
                  <c:v>-25.862181528015199</c:v>
                </c:pt>
                <c:pt idx="1">
                  <c:v>-27.090989304218699</c:v>
                </c:pt>
                <c:pt idx="2">
                  <c:v>-28.251942398548302</c:v>
                </c:pt>
                <c:pt idx="3">
                  <c:v>-28.515478813008102</c:v>
                </c:pt>
                <c:pt idx="4">
                  <c:v>-28.831224714833301</c:v>
                </c:pt>
                <c:pt idx="5">
                  <c:v>-29.076941094117601</c:v>
                </c:pt>
                <c:pt idx="6">
                  <c:v>-29.129551070333299</c:v>
                </c:pt>
                <c:pt idx="8">
                  <c:v>-29.5</c:v>
                </c:pt>
                <c:pt idx="11">
                  <c:v>-28.7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E-4EF9-46C9-95F3-60259F663CA7}"/>
            </c:ext>
          </c:extLst>
        </c:ser>
        <c:ser>
          <c:idx val="1"/>
          <c:order val="3"/>
          <c:tx>
            <c:strRef>
              <c:f>Sheet1!$H$1</c:f>
              <c:strCache>
                <c:ptCount val="1"/>
                <c:pt idx="0">
                  <c:v>RETA 12 mg</c:v>
                </c:pt>
              </c:strCache>
            </c:strRef>
          </c:tx>
          <c:spPr>
            <a:ln w="25400" cap="rnd" cmpd="sng" algn="ctr">
              <a:solidFill>
                <a:srgbClr val="71130E"/>
              </a:solidFill>
              <a:prstDash val="solid"/>
              <a:round/>
            </a:ln>
            <a:effectLst/>
          </c:spPr>
          <c:marker>
            <c:symbol val="diamond"/>
            <c:size val="7"/>
            <c:spPr>
              <a:solidFill>
                <a:srgbClr val="71130E"/>
              </a:solidFill>
              <a:ln w="9525" cap="flat" cmpd="sng" algn="ctr">
                <a:solidFill>
                  <a:srgbClr val="71130E"/>
                </a:solidFill>
                <a:prstDash val="solid"/>
                <a:round/>
              </a:ln>
              <a:effectLst/>
            </c:spPr>
          </c:marker>
          <c:dPt>
            <c:idx val="8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0-4EF9-46C9-95F3-60259F663CA7}"/>
              </c:ext>
            </c:extLst>
          </c:dPt>
          <c:dPt>
            <c:idx val="11"/>
            <c:bubble3D val="0"/>
            <c:spPr>
              <a:ln w="25400" cap="rnd" cmpd="sng" algn="ctr">
                <a:noFill/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2-4EF9-46C9-95F3-60259F663CA7}"/>
              </c:ext>
            </c:extLst>
          </c:dPt>
          <c:errBars>
            <c:errDir val="y"/>
            <c:errBarType val="both"/>
            <c:errValType val="cust"/>
            <c:noEndCap val="0"/>
            <c:plus>
              <c:numRef>
                <c:f>Sheet1!$I$3:$I$35</c:f>
                <c:numCache>
                  <c:formatCode>General</c:formatCode>
                  <c:ptCount val="13"/>
                  <c:pt idx="0">
                    <c:v>0.96895395178620003</c:v>
                  </c:pt>
                  <c:pt idx="1">
                    <c:v>1.00958085755614</c:v>
                  </c:pt>
                  <c:pt idx="2">
                    <c:v>1.03026557722696</c:v>
                  </c:pt>
                  <c:pt idx="3">
                    <c:v>1.0431228118935201</c:v>
                  </c:pt>
                  <c:pt idx="4">
                    <c:v>1.07707053024404</c:v>
                  </c:pt>
                  <c:pt idx="5">
                    <c:v>1.0770911528327101</c:v>
                  </c:pt>
                  <c:pt idx="6">
                    <c:v>1.13543882555117</c:v>
                  </c:pt>
                  <c:pt idx="8">
                    <c:v>0.95</c:v>
                  </c:pt>
                  <c:pt idx="11">
                    <c:v>1.04</c:v>
                  </c:pt>
                </c:numCache>
                <c:extLst/>
              </c:numRef>
            </c:plus>
            <c:minus>
              <c:numRef>
                <c:f>Sheet1!$I$3:$I$35</c:f>
                <c:numCache>
                  <c:formatCode>General</c:formatCode>
                  <c:ptCount val="13"/>
                  <c:pt idx="0">
                    <c:v>0.96895395178620003</c:v>
                  </c:pt>
                  <c:pt idx="1">
                    <c:v>1.00958085755614</c:v>
                  </c:pt>
                  <c:pt idx="2">
                    <c:v>1.03026557722696</c:v>
                  </c:pt>
                  <c:pt idx="3">
                    <c:v>1.0431228118935201</c:v>
                  </c:pt>
                  <c:pt idx="4">
                    <c:v>1.07707053024404</c:v>
                  </c:pt>
                  <c:pt idx="5">
                    <c:v>1.0770911528327101</c:v>
                  </c:pt>
                  <c:pt idx="6">
                    <c:v>1.13543882555117</c:v>
                  </c:pt>
                  <c:pt idx="8">
                    <c:v>0.95</c:v>
                  </c:pt>
                  <c:pt idx="11">
                    <c:v>1.04</c:v>
                  </c:pt>
                </c:numCache>
                <c:extLst/>
              </c:numRef>
            </c:minus>
            <c:spPr>
              <a:noFill/>
              <a:ln w="12700" cap="flat" cmpd="sng" algn="ctr">
                <a:solidFill>
                  <a:srgbClr val="71130E"/>
                </a:solidFill>
                <a:prstDash val="solid"/>
                <a:round/>
              </a:ln>
              <a:effectLst/>
            </c:spPr>
          </c:errBars>
          <c:cat>
            <c:strRef>
              <c:f>Sheet1!$A$3:$A$35</c:f>
              <c:strCache>
                <c:ptCount val="12"/>
                <c:pt idx="1">
                  <c:v>84</c:v>
                </c:pt>
                <c:pt idx="2">
                  <c:v>88</c:v>
                </c:pt>
                <c:pt idx="3">
                  <c:v>92</c:v>
                </c:pt>
                <c:pt idx="4">
                  <c:v>96</c:v>
                </c:pt>
                <c:pt idx="5">
                  <c:v>100</c:v>
                </c:pt>
                <c:pt idx="6">
                  <c:v>104</c:v>
                </c:pt>
                <c:pt idx="8">
                  <c:v>EE</c:v>
                </c:pt>
                <c:pt idx="11">
                  <c:v>TRE</c:v>
                </c:pt>
              </c:strCache>
              <c:extLst/>
            </c:strRef>
          </c:cat>
          <c:val>
            <c:numRef>
              <c:f>Sheet1!$H$3:$H$35</c:f>
              <c:numCache>
                <c:formatCode>General</c:formatCode>
                <c:ptCount val="13"/>
                <c:pt idx="0">
                  <c:v>-28.272898987064199</c:v>
                </c:pt>
                <c:pt idx="1">
                  <c:v>-28.588686694205599</c:v>
                </c:pt>
                <c:pt idx="2">
                  <c:v>-28.753914339906501</c:v>
                </c:pt>
                <c:pt idx="3">
                  <c:v>-29.058342825471598</c:v>
                </c:pt>
                <c:pt idx="4">
                  <c:v>-29.282573506571399</c:v>
                </c:pt>
                <c:pt idx="5">
                  <c:v>-29.8110101120952</c:v>
                </c:pt>
                <c:pt idx="6">
                  <c:v>-29.9448973713999</c:v>
                </c:pt>
                <c:pt idx="8">
                  <c:v>-30.3</c:v>
                </c:pt>
                <c:pt idx="11">
                  <c:v>-29.9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13-4EF9-46C9-95F3-60259F663C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1848767"/>
        <c:axId val="1451849247"/>
      </c:lineChar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96012911"/>
        <c:axId val="1896012431"/>
        <c:extLst>
          <c:ext xmlns:c15="http://schemas.microsoft.com/office/drawing/2012/chart" uri="{02D57815-91ED-43cb-92C2-25804820EDAC}">
            <c15:filteredLineSeries>
              <c15:ser>
                <c:idx val="10"/>
                <c:order val="4"/>
                <c:tx>
                  <c:strRef>
                    <c:extLst>
                      <c:ext uri="{02D57815-91ED-43cb-92C2-25804820EDAC}">
                        <c15:formulaRef>
                          <c15:sqref>Sheet1!$L$2</c15:sqref>
                        </c15:formulaRef>
                      </c:ext>
                    </c:extLst>
                    <c:strCache>
                      <c:ptCount val="1"/>
                      <c:pt idx="0">
                        <c:v>Blank</c:v>
                      </c:pt>
                    </c:strCache>
                  </c:strRef>
                </c:tx>
                <c:spPr>
                  <a:ln w="28575" cap="rnd" cmpd="sng" algn="ctr">
                    <a:solidFill>
                      <a:schemeClr val="accent5">
                        <a:lumMod val="60000"/>
                        <a:shade val="95000"/>
                        <a:satMod val="105000"/>
                      </a:schemeClr>
                    </a:solidFill>
                    <a:prstDash val="solid"/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>
                        <a:lumMod val="60000"/>
                      </a:schemeClr>
                    </a:solidFill>
                    <a:ln w="9525" cap="flat" cmpd="sng" algn="ctr">
                      <a:solidFill>
                        <a:schemeClr val="accent5">
                          <a:lumMod val="60000"/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:marker>
                <c:cat>
                  <c:strRef>
                    <c:extLst>
                      <c:ext uri="{02D57815-91ED-43cb-92C2-25804820EDAC}">
                        <c15:formulaRef>
                          <c15:sqref>Sheet1!$A$3:$A$35</c15:sqref>
                        </c15:formulaRef>
                      </c:ext>
                    </c:extLst>
                    <c:strCache>
                      <c:ptCount val="12"/>
                      <c:pt idx="1">
                        <c:v>84</c:v>
                      </c:pt>
                      <c:pt idx="2">
                        <c:v>88</c:v>
                      </c:pt>
                      <c:pt idx="3">
                        <c:v>92</c:v>
                      </c:pt>
                      <c:pt idx="4">
                        <c:v>96</c:v>
                      </c:pt>
                      <c:pt idx="5">
                        <c:v>100</c:v>
                      </c:pt>
                      <c:pt idx="6">
                        <c:v>104</c:v>
                      </c:pt>
                      <c:pt idx="8">
                        <c:v>EE</c:v>
                      </c:pt>
                      <c:pt idx="11">
                        <c:v>TRE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Sheet1!$L$3:$L$23</c15:sqref>
                        </c15:formulaRef>
                      </c:ext>
                    </c:extLst>
                    <c:numCache>
                      <c:formatCode>General</c:formatCode>
                      <c:ptCount val="1"/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14-4EF9-46C9-95F3-60259F663CA7}"/>
                  </c:ext>
                </c:extLst>
              </c15:ser>
            </c15:filteredLineSeries>
          </c:ext>
        </c:extLst>
      </c:lineChart>
      <c:catAx>
        <c:axId val="14518487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lnSpc>
                <a:spcPct val="0"/>
              </a:lnSpc>
              <a:defRPr sz="1100" b="0" i="0" u="none" strike="noStrike" kern="1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1849247"/>
        <c:crossesAt val="2"/>
        <c:auto val="1"/>
        <c:lblAlgn val="ctr"/>
        <c:lblOffset val="250"/>
        <c:tickMarkSkip val="1"/>
        <c:noMultiLvlLbl val="0"/>
      </c:catAx>
      <c:valAx>
        <c:axId val="1451849247"/>
        <c:scaling>
          <c:orientation val="minMax"/>
          <c:max val="0"/>
          <c:min val="-35"/>
        </c:scaling>
        <c:delete val="0"/>
        <c:axPos val="l"/>
        <c:numFmt formatCode="#,##0" sourceLinked="0"/>
        <c:majorTickMark val="none"/>
        <c:minorTickMark val="none"/>
        <c:tickLblPos val="none"/>
        <c:spPr>
          <a:noFill/>
          <a:ln w="12700" cap="sq" cmpd="sng" algn="ctr">
            <a:noFill/>
            <a:prstDash val="solid"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1848767"/>
        <c:crosses val="autoZero"/>
        <c:crossBetween val="midCat"/>
        <c:majorUnit val="5"/>
      </c:valAx>
      <c:valAx>
        <c:axId val="1896012431"/>
        <c:scaling>
          <c:orientation val="minMax"/>
          <c:max val="0"/>
          <c:min val="-27.330000000000002"/>
        </c:scaling>
        <c:delete val="1"/>
        <c:axPos val="r"/>
        <c:numFmt formatCode="#,##0" sourceLinked="0"/>
        <c:majorTickMark val="out"/>
        <c:minorTickMark val="none"/>
        <c:tickLblPos val="nextTo"/>
        <c:crossAx val="1896012911"/>
        <c:crosses val="max"/>
        <c:crossBetween val="between"/>
        <c:majorUnit val="5"/>
      </c:valAx>
      <c:catAx>
        <c:axId val="189601291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9601243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span"/>
    <c:showDLblsOverMax val="0"/>
    <c:extLst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000"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59998438586315"/>
          <c:y val="0.21485030873127581"/>
          <c:w val="0.81241238454611708"/>
          <c:h val="0.67131428679265459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Placebo</c:v>
                </c:pt>
              </c:strCache>
            </c:strRef>
          </c:tx>
          <c:spPr>
            <a:ln w="25400" cap="rnd" cmpd="sng" algn="ctr">
              <a:solidFill>
                <a:srgbClr val="7F7F7F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7F7F7F"/>
              </a:solidFill>
              <a:ln w="9525" cap="flat" cmpd="sng" algn="ctr">
                <a:noFill/>
                <a:prstDash val="solid"/>
                <a:round/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Sheet1!$C$3:$C$34</c:f>
                <c:numCache>
                  <c:formatCode>General</c:formatCode>
                  <c:ptCount val="3"/>
                  <c:pt idx="1">
                    <c:v>0.76</c:v>
                  </c:pt>
                </c:numCache>
                <c:extLst/>
              </c:numRef>
            </c:plus>
            <c:minus>
              <c:numRef>
                <c:f>Sheet1!$C$3:$C$34</c:f>
                <c:numCache>
                  <c:formatCode>General</c:formatCode>
                  <c:ptCount val="3"/>
                  <c:pt idx="1">
                    <c:v>0.76</c:v>
                  </c:pt>
                </c:numCache>
                <c:extLst/>
              </c:numRef>
            </c:minus>
            <c:spPr>
              <a:noFill/>
              <a:ln w="12700" cap="flat" cmpd="sng" algn="ctr">
                <a:solidFill>
                  <a:srgbClr val="7F7F7F"/>
                </a:solidFill>
                <a:prstDash val="solid"/>
                <a:round/>
              </a:ln>
              <a:effectLst/>
            </c:spPr>
          </c:errBars>
          <c:cat>
            <c:multiLvlStrRef>
              <c:f>Sheet1!$A$3:$A$34</c:f>
            </c:multiLvlStrRef>
          </c:cat>
          <c:val>
            <c:numRef>
              <c:f>Sheet1!$B$3:$B$34</c:f>
              <c:numCache>
                <c:formatCode>General</c:formatCode>
                <c:ptCount val="3"/>
                <c:pt idx="1">
                  <c:v>-18.899999999999999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0-10C2-4947-B099-75C456FD3510}"/>
            </c:ext>
          </c:extLst>
        </c:ser>
        <c:ser>
          <c:idx val="0"/>
          <c:order val="1"/>
          <c:tx>
            <c:strRef>
              <c:f>Sheet1!$D$1</c:f>
              <c:strCache>
                <c:ptCount val="1"/>
                <c:pt idx="0">
                  <c:v>RETA 4 mg</c:v>
                </c:pt>
              </c:strCache>
            </c:strRef>
          </c:tx>
          <c:spPr>
            <a:ln w="25400" cap="rnd" cmpd="sng" algn="ctr">
              <a:solidFill>
                <a:srgbClr val="F4A7A3"/>
              </a:solidFill>
              <a:prstDash val="solid"/>
              <a:round/>
            </a:ln>
            <a:effectLst/>
          </c:spPr>
          <c:marker>
            <c:symbol val="square"/>
            <c:size val="6"/>
            <c:spPr>
              <a:solidFill>
                <a:srgbClr val="F4A7A3"/>
              </a:solidFill>
              <a:ln w="9525" cap="flat" cmpd="sng" algn="ctr">
                <a:noFill/>
                <a:prstDash val="solid"/>
                <a:round/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Sheet1!$E$3:$E$34</c:f>
                <c:numCache>
                  <c:formatCode>General</c:formatCode>
                  <c:ptCount val="3"/>
                  <c:pt idx="1">
                    <c:v>0.82</c:v>
                  </c:pt>
                </c:numCache>
                <c:extLst/>
              </c:numRef>
            </c:plus>
            <c:minus>
              <c:numRef>
                <c:f>Sheet1!$E$3:$E$34</c:f>
                <c:numCache>
                  <c:formatCode>General</c:formatCode>
                  <c:ptCount val="3"/>
                  <c:pt idx="1">
                    <c:v>0.82</c:v>
                  </c:pt>
                </c:numCache>
                <c:extLst/>
              </c:numRef>
            </c:minus>
            <c:spPr>
              <a:noFill/>
              <a:ln w="12700" cap="flat" cmpd="sng" algn="ctr">
                <a:solidFill>
                  <a:srgbClr val="F4A7A3"/>
                </a:solidFill>
                <a:prstDash val="solid"/>
                <a:round/>
              </a:ln>
              <a:effectLst/>
            </c:spPr>
          </c:errBars>
          <c:cat>
            <c:multiLvlStrRef>
              <c:f>Sheet1!$A$3:$A$34</c:f>
            </c:multiLvlStrRef>
          </c:cat>
          <c:val>
            <c:numRef>
              <c:f>Sheet1!$D$3:$D$34</c:f>
              <c:numCache>
                <c:formatCode>General</c:formatCode>
                <c:ptCount val="3"/>
                <c:pt idx="1">
                  <c:v>-25.7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10C2-4947-B099-75C456FD3510}"/>
            </c:ext>
          </c:extLst>
        </c:ser>
        <c:ser>
          <c:idx val="4"/>
          <c:order val="2"/>
          <c:tx>
            <c:strRef>
              <c:f>Sheet1!$F$1</c:f>
              <c:strCache>
                <c:ptCount val="1"/>
                <c:pt idx="0">
                  <c:v>RETA 9 mg</c:v>
                </c:pt>
              </c:strCache>
            </c:strRef>
          </c:tx>
          <c:spPr>
            <a:ln w="25400" cap="rnd" cmpd="sng" algn="ctr">
              <a:solidFill>
                <a:srgbClr val="A81C14"/>
              </a:solidFill>
              <a:prstDash val="solid"/>
              <a:round/>
            </a:ln>
            <a:effectLst/>
          </c:spPr>
          <c:marker>
            <c:symbol val="triangle"/>
            <c:size val="7"/>
            <c:spPr>
              <a:solidFill>
                <a:srgbClr val="A81C14"/>
              </a:solidFill>
              <a:ln w="9525" cap="flat" cmpd="sng" algn="ctr">
                <a:solidFill>
                  <a:srgbClr val="A81C14"/>
                </a:solidFill>
                <a:prstDash val="solid"/>
                <a:round/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Sheet1!$G$3:$G$34</c:f>
                <c:numCache>
                  <c:formatCode>General</c:formatCode>
                  <c:ptCount val="3"/>
                  <c:pt idx="1">
                    <c:v>0.95</c:v>
                  </c:pt>
                </c:numCache>
                <c:extLst/>
              </c:numRef>
            </c:plus>
            <c:minus>
              <c:numRef>
                <c:f>Sheet1!$G$3:$G$34</c:f>
                <c:numCache>
                  <c:formatCode>General</c:formatCode>
                  <c:ptCount val="3"/>
                  <c:pt idx="1">
                    <c:v>0.95</c:v>
                  </c:pt>
                </c:numCache>
                <c:extLst/>
              </c:numRef>
            </c:minus>
            <c:spPr>
              <a:noFill/>
              <a:ln w="12700" cap="flat" cmpd="sng" algn="ctr">
                <a:solidFill>
                  <a:srgbClr val="A81C14"/>
                </a:solidFill>
                <a:prstDash val="solid"/>
                <a:round/>
              </a:ln>
              <a:effectLst/>
            </c:spPr>
          </c:errBars>
          <c:cat>
            <c:multiLvlStrRef>
              <c:f>Sheet1!$A$3:$A$34</c:f>
            </c:multiLvlStrRef>
          </c:cat>
          <c:val>
            <c:numRef>
              <c:f>Sheet1!$F$3:$F$34</c:f>
              <c:numCache>
                <c:formatCode>General</c:formatCode>
                <c:ptCount val="3"/>
                <c:pt idx="1">
                  <c:v>-28.7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2-10C2-4947-B099-75C456FD3510}"/>
            </c:ext>
          </c:extLst>
        </c:ser>
        <c:ser>
          <c:idx val="1"/>
          <c:order val="3"/>
          <c:tx>
            <c:strRef>
              <c:f>Sheet1!$H$1</c:f>
              <c:strCache>
                <c:ptCount val="1"/>
                <c:pt idx="0">
                  <c:v>RETA 12 mg</c:v>
                </c:pt>
              </c:strCache>
            </c:strRef>
          </c:tx>
          <c:spPr>
            <a:ln w="25400" cap="rnd" cmpd="sng" algn="ctr">
              <a:solidFill>
                <a:srgbClr val="71130E"/>
              </a:solidFill>
              <a:prstDash val="solid"/>
              <a:round/>
            </a:ln>
            <a:effectLst/>
          </c:spPr>
          <c:marker>
            <c:symbol val="diamond"/>
            <c:size val="7"/>
            <c:spPr>
              <a:solidFill>
                <a:srgbClr val="71130E"/>
              </a:solidFill>
              <a:ln w="9525" cap="flat" cmpd="sng" algn="ctr">
                <a:solidFill>
                  <a:srgbClr val="71130E"/>
                </a:solidFill>
                <a:prstDash val="solid"/>
                <a:round/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Sheet1!$I$3:$I$34</c:f>
                <c:numCache>
                  <c:formatCode>General</c:formatCode>
                  <c:ptCount val="3"/>
                  <c:pt idx="1">
                    <c:v>1.04</c:v>
                  </c:pt>
                </c:numCache>
                <c:extLst/>
              </c:numRef>
            </c:plus>
            <c:minus>
              <c:numRef>
                <c:f>Sheet1!$I$3:$I$34</c:f>
                <c:numCache>
                  <c:formatCode>General</c:formatCode>
                  <c:ptCount val="3"/>
                  <c:pt idx="1">
                    <c:v>1.04</c:v>
                  </c:pt>
                </c:numCache>
                <c:extLst/>
              </c:numRef>
            </c:minus>
            <c:spPr>
              <a:noFill/>
              <a:ln w="12700" cap="flat" cmpd="sng" algn="ctr">
                <a:solidFill>
                  <a:srgbClr val="71130E"/>
                </a:solidFill>
                <a:prstDash val="solid"/>
                <a:round/>
              </a:ln>
              <a:effectLst/>
            </c:spPr>
          </c:errBars>
          <c:cat>
            <c:multiLvlStrRef>
              <c:f>Sheet1!$A$3:$A$34</c:f>
            </c:multiLvlStrRef>
          </c:cat>
          <c:val>
            <c:numRef>
              <c:f>Sheet1!$H$3:$H$34</c:f>
              <c:numCache>
                <c:formatCode>General</c:formatCode>
                <c:ptCount val="3"/>
                <c:pt idx="1">
                  <c:v>-29.9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3-10C2-4947-B099-75C456FD35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1848767"/>
        <c:axId val="1451849247"/>
      </c:lineChar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96012911"/>
        <c:axId val="1896012431"/>
        <c:extLst>
          <c:ext xmlns:c15="http://schemas.microsoft.com/office/drawing/2012/chart" uri="{02D57815-91ED-43cb-92C2-25804820EDAC}">
            <c15:filteredLineSeries>
              <c15:ser>
                <c:idx val="10"/>
                <c:order val="4"/>
                <c:tx>
                  <c:strRef>
                    <c:extLst>
                      <c:ext uri="{02D57815-91ED-43cb-92C2-25804820EDAC}">
                        <c15:formulaRef>
                          <c15:sqref>Sheet1!$L$2</c15:sqref>
                        </c15:formulaRef>
                      </c:ext>
                    </c:extLst>
                    <c:strCache>
                      <c:ptCount val="1"/>
                      <c:pt idx="0">
                        <c:v>Blank</c:v>
                      </c:pt>
                    </c:strCache>
                  </c:strRef>
                </c:tx>
                <c:spPr>
                  <a:ln w="28575" cap="rnd" cmpd="sng" algn="ctr">
                    <a:solidFill>
                      <a:schemeClr val="accent5">
                        <a:lumMod val="60000"/>
                        <a:shade val="95000"/>
                        <a:satMod val="105000"/>
                      </a:schemeClr>
                    </a:solidFill>
                    <a:prstDash val="solid"/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>
                        <a:lumMod val="60000"/>
                      </a:schemeClr>
                    </a:solidFill>
                    <a:ln w="9525" cap="flat" cmpd="sng" algn="ctr">
                      <a:solidFill>
                        <a:schemeClr val="accent5">
                          <a:lumMod val="60000"/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:marker>
                <c:cat>
                  <c:multiLvlStrRef>
                    <c:extLst>
                      <c:ext uri="{02D57815-91ED-43cb-92C2-25804820EDAC}">
                        <c15:formulaRef>
                          <c15:sqref>Sheet1!$A$3:$A$34</c15:sqref>
                        </c15:formulaRef>
                      </c:ext>
                    </c:extLst>
                  </c:multiLvlStrRef>
                </c:cat>
                <c:val>
                  <c:numLit>
                    <c:ptCount val="0"/>
                  </c:numLit>
                </c:val>
                <c:smooth val="0"/>
                <c:extLst>
                  <c:ext xmlns:c16="http://schemas.microsoft.com/office/drawing/2014/chart" uri="{C3380CC4-5D6E-409C-BE32-E72D297353CC}">
                    <c16:uniqueId val="{00000004-10C2-4947-B099-75C456FD3510}"/>
                  </c:ext>
                </c:extLst>
              </c15:ser>
            </c15:filteredLineSeries>
          </c:ext>
        </c:extLst>
      </c:lineChart>
      <c:catAx>
        <c:axId val="14518487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1270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lnSpc>
                <a:spcPct val="0"/>
              </a:lnSpc>
              <a:defRPr sz="1100" b="0" i="0" u="none" strike="noStrike" kern="1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1849247"/>
        <c:crossesAt val="2"/>
        <c:auto val="1"/>
        <c:lblAlgn val="ctr"/>
        <c:lblOffset val="100"/>
        <c:tickMarkSkip val="1"/>
        <c:noMultiLvlLbl val="0"/>
      </c:catAx>
      <c:valAx>
        <c:axId val="1451849247"/>
        <c:scaling>
          <c:orientation val="minMax"/>
          <c:max val="0"/>
          <c:min val="-35"/>
        </c:scaling>
        <c:delete val="0"/>
        <c:axPos val="l"/>
        <c:numFmt formatCode="#,##0" sourceLinked="0"/>
        <c:majorTickMark val="none"/>
        <c:minorTickMark val="none"/>
        <c:tickLblPos val="none"/>
        <c:spPr>
          <a:noFill/>
          <a:ln w="12700" cap="sq" cmpd="sng" algn="ctr">
            <a:noFill/>
            <a:prstDash val="solid"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1848767"/>
        <c:crosses val="autoZero"/>
        <c:crossBetween val="midCat"/>
        <c:majorUnit val="5"/>
      </c:valAx>
      <c:valAx>
        <c:axId val="1896012431"/>
        <c:scaling>
          <c:orientation val="minMax"/>
          <c:max val="0"/>
          <c:min val="-27.330000000000002"/>
        </c:scaling>
        <c:delete val="1"/>
        <c:axPos val="r"/>
        <c:numFmt formatCode="#,##0" sourceLinked="0"/>
        <c:majorTickMark val="out"/>
        <c:minorTickMark val="none"/>
        <c:tickLblPos val="nextTo"/>
        <c:crossAx val="1896012911"/>
        <c:crosses val="max"/>
        <c:crossBetween val="between"/>
        <c:majorUnit val="5"/>
      </c:valAx>
      <c:catAx>
        <c:axId val="189601291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9601243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span"/>
    <c:showDLblsOverMax val="0"/>
    <c:extLst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0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215615422874478E-2"/>
          <c:y val="2.8447729056992964E-2"/>
          <c:w val="0.94171300205830943"/>
          <c:h val="0.86637240523371195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RETA 4 mg</c:v>
                </c:pt>
              </c:strCache>
            </c:strRef>
          </c:tx>
          <c:spPr>
            <a:solidFill>
              <a:srgbClr val="F4A7A3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≥5% Reduction</c:v>
                </c:pt>
                <c:pt idx="1">
                  <c:v>≥10% Reduction</c:v>
                </c:pt>
                <c:pt idx="2">
                  <c:v>≥15% Reduction</c:v>
                </c:pt>
                <c:pt idx="3">
                  <c:v>≥20% Reduction</c:v>
                </c:pt>
                <c:pt idx="4">
                  <c:v>≥25% Reduction</c:v>
                </c:pt>
                <c:pt idx="5">
                  <c:v>≥30% Reduction</c:v>
                </c:pt>
                <c:pt idx="6">
                  <c:v>≥35% Reduction</c:v>
                </c:pt>
              </c:strCache>
            </c:strRef>
          </c:cat>
          <c:val>
            <c:numRef>
              <c:f>Sheet1!$C$2:$C$8</c:f>
              <c:numCache>
                <c:formatCode>0.0</c:formatCode>
                <c:ptCount val="7"/>
                <c:pt idx="0">
                  <c:v>91.3</c:v>
                </c:pt>
                <c:pt idx="1">
                  <c:v>78.400000000000006</c:v>
                </c:pt>
                <c:pt idx="2">
                  <c:v>61.5</c:v>
                </c:pt>
                <c:pt idx="3">
                  <c:v>44</c:v>
                </c:pt>
                <c:pt idx="4">
                  <c:v>27.8</c:v>
                </c:pt>
                <c:pt idx="5">
                  <c:v>15.3</c:v>
                </c:pt>
                <c:pt idx="6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E8-0744-8954-4D810B63C3F8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RETA 9 mg</c:v>
                </c:pt>
              </c:strCache>
            </c:strRef>
          </c:tx>
          <c:spPr>
            <a:solidFill>
              <a:srgbClr val="A81C14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1134239749831545E-2"/>
                      <c:h val="3.76983156569128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C2AB-48F4-B9A4-4AEA470FE4F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≥5% Reduction</c:v>
                </c:pt>
                <c:pt idx="1">
                  <c:v>≥10% Reduction</c:v>
                </c:pt>
                <c:pt idx="2">
                  <c:v>≥15% Reduction</c:v>
                </c:pt>
                <c:pt idx="3">
                  <c:v>≥20% Reduction</c:v>
                </c:pt>
                <c:pt idx="4">
                  <c:v>≥25% Reduction</c:v>
                </c:pt>
                <c:pt idx="5">
                  <c:v>≥30% Reduction</c:v>
                </c:pt>
                <c:pt idx="6">
                  <c:v>≥35% Reduction</c:v>
                </c:pt>
              </c:strCache>
            </c:strRef>
          </c:cat>
          <c:val>
            <c:numRef>
              <c:f>Sheet1!$D$2:$D$8</c:f>
              <c:numCache>
                <c:formatCode>0.0</c:formatCode>
                <c:ptCount val="7"/>
                <c:pt idx="0">
                  <c:v>97</c:v>
                </c:pt>
                <c:pt idx="1">
                  <c:v>92</c:v>
                </c:pt>
                <c:pt idx="2">
                  <c:v>82.8</c:v>
                </c:pt>
                <c:pt idx="3">
                  <c:v>71.099999999999994</c:v>
                </c:pt>
                <c:pt idx="4">
                  <c:v>52.9</c:v>
                </c:pt>
                <c:pt idx="5">
                  <c:v>37.9</c:v>
                </c:pt>
                <c:pt idx="6">
                  <c:v>20.8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E8-0744-8954-4D810B63C3F8}"/>
            </c:ext>
          </c:extLst>
        </c:ser>
        <c:ser>
          <c:idx val="3"/>
          <c:order val="2"/>
          <c:tx>
            <c:strRef>
              <c:f>Sheet1!$E$1</c:f>
              <c:strCache>
                <c:ptCount val="1"/>
                <c:pt idx="0">
                  <c:v>RETA 12 mg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413C37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1134239749831545E-2"/>
                      <c:h val="4.551143807285335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C2AB-48F4-B9A4-4AEA470FE4F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≥5% Reduction</c:v>
                </c:pt>
                <c:pt idx="1">
                  <c:v>≥10% Reduction</c:v>
                </c:pt>
                <c:pt idx="2">
                  <c:v>≥15% Reduction</c:v>
                </c:pt>
                <c:pt idx="3">
                  <c:v>≥20% Reduction</c:v>
                </c:pt>
                <c:pt idx="4">
                  <c:v>≥25% Reduction</c:v>
                </c:pt>
                <c:pt idx="5">
                  <c:v>≥30% Reduction</c:v>
                </c:pt>
                <c:pt idx="6">
                  <c:v>≥35% Reduction</c:v>
                </c:pt>
              </c:strCache>
            </c:strRef>
          </c:cat>
          <c:val>
            <c:numRef>
              <c:f>Sheet1!$E$2:$E$8</c:f>
              <c:numCache>
                <c:formatCode>0.0</c:formatCode>
                <c:ptCount val="7"/>
                <c:pt idx="0">
                  <c:v>97.3</c:v>
                </c:pt>
                <c:pt idx="1">
                  <c:v>93.2</c:v>
                </c:pt>
                <c:pt idx="2">
                  <c:v>87.5</c:v>
                </c:pt>
                <c:pt idx="3">
                  <c:v>76.2</c:v>
                </c:pt>
                <c:pt idx="4">
                  <c:v>62.5</c:v>
                </c:pt>
                <c:pt idx="5">
                  <c:v>45.3</c:v>
                </c:pt>
                <c:pt idx="6">
                  <c:v>27.2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B8-475D-B2AF-2409E8F7CAF4}"/>
            </c:ext>
          </c:extLst>
        </c:ser>
        <c:ser>
          <c:idx val="0"/>
          <c:order val="3"/>
          <c:tx>
            <c:strRef>
              <c:f>Sheet1!$B$1</c:f>
              <c:strCache>
                <c:ptCount val="1"/>
                <c:pt idx="0">
                  <c:v>PBO</c:v>
                </c:pt>
              </c:strCache>
            </c:strRef>
          </c:tx>
          <c:spPr>
            <a:solidFill>
              <a:srgbClr val="7F7F7F"/>
            </a:solidFill>
            <a:ln w="6350">
              <a:solidFill>
                <a:srgbClr val="7F7F7F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7F7F7F"/>
              </a:solidFill>
              <a:ln w="6350">
                <a:solidFill>
                  <a:srgbClr val="7F7F7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E67-8C46-97EB-B36CE708B9F3}"/>
              </c:ext>
            </c:extLst>
          </c:dPt>
          <c:dPt>
            <c:idx val="2"/>
            <c:invertIfNegative val="0"/>
            <c:bubble3D val="0"/>
            <c:spPr>
              <a:solidFill>
                <a:srgbClr val="7F7F7F"/>
              </a:solidFill>
              <a:ln w="6350">
                <a:solidFill>
                  <a:srgbClr val="7F7F7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E67-8C46-97EB-B36CE708B9F3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≥5% Reduction</c:v>
                </c:pt>
                <c:pt idx="1">
                  <c:v>≥10% Reduction</c:v>
                </c:pt>
                <c:pt idx="2">
                  <c:v>≥15% Reduction</c:v>
                </c:pt>
                <c:pt idx="3">
                  <c:v>≥20% Reduction</c:v>
                </c:pt>
                <c:pt idx="4">
                  <c:v>≥25% Reduction</c:v>
                </c:pt>
                <c:pt idx="5">
                  <c:v>≥30% Reduction</c:v>
                </c:pt>
                <c:pt idx="6">
                  <c:v>≥35% Reduction</c:v>
                </c:pt>
              </c:strCache>
            </c:strRef>
          </c:cat>
          <c:val>
            <c:numRef>
              <c:f>Sheet1!$B$2:$B$8</c:f>
              <c:numCache>
                <c:formatCode>0.0</c:formatCode>
                <c:ptCount val="7"/>
                <c:pt idx="0">
                  <c:v>34.299999999999997</c:v>
                </c:pt>
                <c:pt idx="1">
                  <c:v>15.9</c:v>
                </c:pt>
                <c:pt idx="2">
                  <c:v>7.6</c:v>
                </c:pt>
                <c:pt idx="3">
                  <c:v>4.0999999999999996</c:v>
                </c:pt>
                <c:pt idx="4">
                  <c:v>2.2000000000000002</c:v>
                </c:pt>
                <c:pt idx="5">
                  <c:v>0.5</c:v>
                </c:pt>
                <c:pt idx="6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E67-8C46-97EB-B36CE708B9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48588464"/>
        <c:axId val="348595184"/>
        <c:extLst/>
      </c:barChart>
      <c:catAx>
        <c:axId val="348588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413C37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413C37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8595184"/>
        <c:crosses val="autoZero"/>
        <c:auto val="1"/>
        <c:lblAlgn val="ctr"/>
        <c:lblOffset val="100"/>
        <c:noMultiLvlLbl val="0"/>
      </c:catAx>
      <c:valAx>
        <c:axId val="348595184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noProof="0">
                    <a:solidFill>
                      <a:srgbClr val="413C37"/>
                    </a:solidFill>
                  </a:rPr>
                  <a:t>Proportion of Participants (%)</a:t>
                </a:r>
              </a:p>
            </c:rich>
          </c:tx>
          <c:layout>
            <c:manualLayout>
              <c:xMode val="edge"/>
              <c:yMode val="edge"/>
              <c:x val="1.9306322664183105E-2"/>
              <c:y val="0.1106393502681223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rgbClr val="413C37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413C37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8588464"/>
        <c:crosses val="autoZero"/>
        <c:crossBetween val="between"/>
        <c:majorUnit val="100"/>
        <c:minorUnit val="10"/>
      </c:valAx>
      <c:spPr>
        <a:solidFill>
          <a:srgbClr val="F2F2F2"/>
        </a:soli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954378727224152E-2"/>
          <c:y val="8.1413385826771642E-2"/>
          <c:w val="0.49134973606821136"/>
          <c:h val="0.66025043744531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Placebo</c:v>
                </c:pt>
              </c:strCache>
            </c:strRef>
          </c:tx>
          <c:spPr>
            <a:solidFill>
              <a:srgbClr val="7F7F7F"/>
            </a:solidFill>
            <a:ln w="6350"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BMI &lt;30</c:v>
                </c:pt>
                <c:pt idx="1">
                  <c:v>BMI &lt;25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7.6</c:v>
                </c:pt>
                <c:pt idx="1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7B-4B73-9339-D2EE42CDC62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RETA 4 mg</c:v>
                </c:pt>
              </c:strCache>
            </c:strRef>
          </c:tx>
          <c:spPr>
            <a:solidFill>
              <a:srgbClr val="F4A7A3"/>
            </a:solidFill>
            <a:ln w="635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8.4540433079461556E-4"/>
                  <c:y val="5.092533763207997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B7B-4B73-9339-D2EE42CDC62D}"/>
                </c:ext>
              </c:extLst>
            </c:dLbl>
            <c:dLbl>
              <c:idx val="3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B7B-4B73-9339-D2EE42CDC62D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BMI &lt;30</c:v>
                </c:pt>
                <c:pt idx="1">
                  <c:v>BMI &lt;25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40.299999999999997</c:v>
                </c:pt>
                <c:pt idx="1">
                  <c:v>15.6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2B7B-4B73-9339-D2EE42CDC62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RETA 9 mg</c:v>
                </c:pt>
              </c:strCache>
            </c:strRef>
          </c:tx>
          <c:spPr>
            <a:solidFill>
              <a:srgbClr val="A81C1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7600905603513578E-4"/>
                  <c:y val="3.578521434820647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B7B-4B73-9339-D2EE42CDC62D}"/>
                </c:ext>
              </c:extLst>
            </c:dLbl>
            <c:dLbl>
              <c:idx val="3"/>
              <c:layout>
                <c:manualLayout>
                  <c:x val="-1.1147996055540545E-3"/>
                  <c:y val="-1.0185067526415994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B7B-4B73-9339-D2EE42CDC62D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BMI &lt;30</c:v>
                </c:pt>
                <c:pt idx="1">
                  <c:v>BMI &lt;25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60.2</c:v>
                </c:pt>
                <c:pt idx="1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B7B-4B73-9339-D2EE42CDC62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RETA 12 mg</c:v>
                </c:pt>
              </c:strCache>
            </c:strRef>
          </c:tx>
          <c:spPr>
            <a:solidFill>
              <a:srgbClr val="71130E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BMI &lt;30</c:v>
                </c:pt>
                <c:pt idx="1">
                  <c:v>BMI &lt;25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65.3</c:v>
                </c:pt>
                <c:pt idx="1">
                  <c:v>33.299999999999997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B7B-4B73-9339-D2EE42CDC6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10"/>
        <c:axId val="171549823"/>
        <c:axId val="171551263"/>
        <c:extLst/>
      </c:barChart>
      <c:catAx>
        <c:axId val="171549823"/>
        <c:scaling>
          <c:orientation val="minMax"/>
        </c:scaling>
        <c:delete val="0"/>
        <c:axPos val="b"/>
        <c:numFmt formatCode="General" sourceLinked="1"/>
        <c:majorTickMark val="none"/>
        <c:minorTickMark val="out"/>
        <c:tickLblPos val="none"/>
        <c:spPr>
          <a:noFill/>
          <a:ln w="12700" cap="sq" cmpd="sng" algn="ctr">
            <a:solidFill>
              <a:srgbClr val="413C37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551263"/>
        <c:crosses val="autoZero"/>
        <c:auto val="1"/>
        <c:lblAlgn val="ctr"/>
        <c:lblOffset val="100"/>
        <c:noMultiLvlLbl val="0"/>
      </c:catAx>
      <c:valAx>
        <c:axId val="171551263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 baseline="0" noProof="0">
                    <a:solidFill>
                      <a:srgbClr val="413C37"/>
                    </a:solidFill>
                  </a:rPr>
                  <a:t>Proportion of Participants (%)</a:t>
                </a:r>
                <a:endParaRPr lang="en-GB" sz="1400" noProof="0">
                  <a:solidFill>
                    <a:srgbClr val="413C37"/>
                  </a:solidFill>
                </a:endParaRPr>
              </a:p>
            </c:rich>
          </c:tx>
          <c:layout>
            <c:manualLayout>
              <c:xMode val="edge"/>
              <c:yMode val="edge"/>
              <c:x val="5.0401668825377006E-2"/>
              <c:y val="0.1536288276465441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rgbClr val="413C37"/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#,##0" sourceLinked="0"/>
        <c:majorTickMark val="out"/>
        <c:minorTickMark val="none"/>
        <c:tickLblPos val="nextTo"/>
        <c:spPr>
          <a:noFill/>
          <a:ln w="12700" cap="sq">
            <a:noFill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413C37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71549823"/>
        <c:crosses val="autoZero"/>
        <c:crossBetween val="between"/>
        <c:majorUnit val="100"/>
        <c:minorUnit val="0.5"/>
      </c:valAx>
      <c:spPr>
        <a:solidFill>
          <a:srgbClr val="F2F2F2"/>
        </a:soli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954378727224152E-2"/>
          <c:y val="8.1413385826771642E-2"/>
          <c:w val="0.87016300177200279"/>
          <c:h val="0.66025043744531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Placebo</c:v>
                </c:pt>
              </c:strCache>
            </c:strRef>
          </c:tx>
          <c:spPr>
            <a:solidFill>
              <a:srgbClr val="7F7F7F"/>
            </a:solidFill>
            <a:ln w="6350"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WHtR &lt;0.5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0C-4B5D-9079-87181C15A4B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RETA 4 mg</c:v>
                </c:pt>
              </c:strCache>
            </c:strRef>
          </c:tx>
          <c:spPr>
            <a:solidFill>
              <a:srgbClr val="F4A7A3"/>
            </a:solidFill>
            <a:ln w="635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8.4540433079461556E-4"/>
                  <c:y val="5.092533763207997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B0C-4B5D-9079-87181C15A4B7}"/>
                </c:ext>
              </c:extLst>
            </c:dLbl>
            <c:dLbl>
              <c:idx val="3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B0C-4B5D-9079-87181C15A4B7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WHtR &lt;0.5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11.7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0B0C-4B5D-9079-87181C15A4B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RETA 9 mg</c:v>
                </c:pt>
              </c:strCache>
            </c:strRef>
          </c:tx>
          <c:spPr>
            <a:solidFill>
              <a:srgbClr val="A81C1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7600905603513578E-4"/>
                  <c:y val="3.578521434820647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B0C-4B5D-9079-87181C15A4B7}"/>
                </c:ext>
              </c:extLst>
            </c:dLbl>
            <c:dLbl>
              <c:idx val="3"/>
              <c:layout>
                <c:manualLayout>
                  <c:x val="-1.1147996055540545E-3"/>
                  <c:y val="-1.0185067526415994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B0C-4B5D-9079-87181C15A4B7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WHtR &lt;0.5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21.5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B0C-4B5D-9079-87181C15A4B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RETA 12 mg</c:v>
                </c:pt>
              </c:strCache>
            </c:strRef>
          </c:tx>
          <c:spPr>
            <a:solidFill>
              <a:srgbClr val="71130E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WHtR &lt;0.5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26.1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B0C-4B5D-9079-87181C15A4B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10"/>
        <c:axId val="171549823"/>
        <c:axId val="171551263"/>
        <c:extLst/>
      </c:barChart>
      <c:catAx>
        <c:axId val="171549823"/>
        <c:scaling>
          <c:orientation val="minMax"/>
        </c:scaling>
        <c:delete val="0"/>
        <c:axPos val="b"/>
        <c:numFmt formatCode="General" sourceLinked="1"/>
        <c:majorTickMark val="none"/>
        <c:minorTickMark val="out"/>
        <c:tickLblPos val="none"/>
        <c:spPr>
          <a:noFill/>
          <a:ln w="12700" cap="sq" cmpd="sng" algn="ctr">
            <a:solidFill>
              <a:srgbClr val="413C37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551263"/>
        <c:crosses val="autoZero"/>
        <c:auto val="1"/>
        <c:lblAlgn val="ctr"/>
        <c:lblOffset val="100"/>
        <c:noMultiLvlLbl val="0"/>
      </c:catAx>
      <c:valAx>
        <c:axId val="171551263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 baseline="0" noProof="0">
                    <a:solidFill>
                      <a:srgbClr val="413C37"/>
                    </a:solidFill>
                  </a:rPr>
                  <a:t>Proportion of Participants (%)</a:t>
                </a:r>
                <a:endParaRPr lang="en-GB" sz="1400" noProof="0">
                  <a:solidFill>
                    <a:srgbClr val="413C37"/>
                  </a:solidFill>
                </a:endParaRPr>
              </a:p>
            </c:rich>
          </c:tx>
          <c:layout>
            <c:manualLayout>
              <c:xMode val="edge"/>
              <c:yMode val="edge"/>
              <c:x val="2.55554816355421E-2"/>
              <c:y val="0.1508510498687663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rgbClr val="413C37"/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#,##0" sourceLinked="0"/>
        <c:majorTickMark val="out"/>
        <c:minorTickMark val="none"/>
        <c:tickLblPos val="nextTo"/>
        <c:spPr>
          <a:noFill/>
          <a:ln w="12700" cap="sq">
            <a:noFill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413C37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71549823"/>
        <c:crosses val="autoZero"/>
        <c:crossBetween val="between"/>
        <c:majorUnit val="100"/>
        <c:minorUnit val="0.5"/>
      </c:valAx>
      <c:spPr>
        <a:solidFill>
          <a:srgbClr val="F2F2F2"/>
        </a:soli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34021782165389"/>
          <c:y val="0.17039613653786659"/>
          <c:w val="0.86665988684564532"/>
          <c:h val="0.804063640452581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Placebo EE</c:v>
                </c:pt>
              </c:strCache>
            </c:strRef>
          </c:tx>
          <c:spPr>
            <a:solidFill>
              <a:srgbClr val="7F7F7F"/>
            </a:solidFill>
            <a:ln w="635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3.266013172576901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995-4399-9CCF-662AD96474F5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BarType val="both"/>
            <c:errValType val="cust"/>
            <c:noEndCap val="0"/>
            <c:plus>
              <c:numRef>
                <c:f>Sheet1!$H$2</c:f>
                <c:numCache>
                  <c:formatCode>General</c:formatCode>
                  <c:ptCount val="1"/>
                  <c:pt idx="0">
                    <c:v>0.214</c:v>
                  </c:pt>
                </c:numCache>
              </c:numRef>
            </c:plus>
            <c:minus>
              <c:numRef>
                <c:f>Sheet1!$H$2</c:f>
                <c:numCache>
                  <c:formatCode>General</c:formatCode>
                  <c:ptCount val="1"/>
                  <c:pt idx="0">
                    <c:v>0.214</c:v>
                  </c:pt>
                </c:numCache>
              </c:numRef>
            </c:minus>
            <c:spPr>
              <a:noFill/>
              <a:ln w="12700" cap="flat" cmpd="sng" algn="ctr">
                <a:solidFill>
                  <a:srgbClr val="7D7D7D"/>
                </a:solidFill>
                <a:round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-1.87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95-4399-9CCF-662AD96474F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RETA 4 mg</c:v>
                </c:pt>
              </c:strCache>
            </c:strRef>
          </c:tx>
          <c:spPr>
            <a:solidFill>
              <a:srgbClr val="F4A7A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9368467779234756E-3"/>
                  <c:y val="-2.612784821422371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995-4399-9CCF-662AD96474F5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BarType val="both"/>
            <c:errValType val="cust"/>
            <c:noEndCap val="0"/>
            <c:plus>
              <c:numRef>
                <c:f>Sheet1!$I$2</c:f>
                <c:numCache>
                  <c:formatCode>General</c:formatCode>
                  <c:ptCount val="1"/>
                  <c:pt idx="0">
                    <c:v>0.19700000000000001</c:v>
                  </c:pt>
                </c:numCache>
              </c:numRef>
            </c:plus>
            <c:minus>
              <c:numRef>
                <c:f>Sheet1!$I$2</c:f>
                <c:numCache>
                  <c:formatCode>General</c:formatCode>
                  <c:ptCount val="1"/>
                  <c:pt idx="0">
                    <c:v>0.19700000000000001</c:v>
                  </c:pt>
                </c:numCache>
              </c:numRef>
            </c:minus>
            <c:spPr>
              <a:noFill/>
              <a:ln w="12700" cap="flat" cmpd="sng" algn="ctr">
                <a:solidFill>
                  <a:srgbClr val="F4A7A3"/>
                </a:solidFill>
                <a:round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-3.22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7995-4399-9CCF-662AD96474F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RETA 9 mg EE</c:v>
                </c:pt>
              </c:strCache>
            </c:strRef>
          </c:tx>
          <c:spPr>
            <a:solidFill>
              <a:srgbClr val="A81C14"/>
            </a:solidFill>
            <a:ln w="1270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9368467779234036E-3"/>
                  <c:y val="-2.612784821422371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995-4399-9CCF-662AD96474F5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BarType val="both"/>
            <c:errValType val="cust"/>
            <c:noEndCap val="0"/>
            <c:plus>
              <c:numRef>
                <c:f>Sheet1!$J$2</c:f>
                <c:numCache>
                  <c:formatCode>General</c:formatCode>
                  <c:ptCount val="1"/>
                  <c:pt idx="0">
                    <c:v>0.21299999999999999</c:v>
                  </c:pt>
                </c:numCache>
              </c:numRef>
            </c:plus>
            <c:minus>
              <c:numRef>
                <c:f>Sheet1!$J$2</c:f>
                <c:numCache>
                  <c:formatCode>General</c:formatCode>
                  <c:ptCount val="1"/>
                  <c:pt idx="0">
                    <c:v>0.21299999999999999</c:v>
                  </c:pt>
                </c:numCache>
              </c:numRef>
            </c:minus>
            <c:spPr>
              <a:noFill/>
              <a:ln w="12700" cap="flat" cmpd="sng" algn="ctr">
                <a:solidFill>
                  <a:srgbClr val="A81C14"/>
                </a:solidFill>
                <a:round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-3.48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995-4399-9CCF-662AD96474F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RETA 12 mg EE</c:v>
                </c:pt>
              </c:strCache>
            </c:strRef>
          </c:tx>
          <c:spPr>
            <a:solidFill>
              <a:srgbClr val="71130E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1810540333770065E-2"/>
                  <c:y val="-2.612759104783229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995-4399-9CCF-662AD96474F5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BarType val="both"/>
            <c:errValType val="cust"/>
            <c:noEndCap val="0"/>
            <c:plus>
              <c:numRef>
                <c:f>Sheet1!$K$2</c:f>
                <c:numCache>
                  <c:formatCode>General</c:formatCode>
                  <c:ptCount val="1"/>
                  <c:pt idx="0">
                    <c:v>0.19700000000000001</c:v>
                  </c:pt>
                </c:numCache>
              </c:numRef>
            </c:plus>
            <c:minus>
              <c:numRef>
                <c:f>Sheet1!$K$2</c:f>
                <c:numCache>
                  <c:formatCode>General</c:formatCode>
                  <c:ptCount val="1"/>
                  <c:pt idx="0">
                    <c:v>0.19700000000000001</c:v>
                  </c:pt>
                </c:numCache>
              </c:numRef>
            </c:minus>
            <c:spPr>
              <a:noFill/>
              <a:ln w="12700" cap="flat" cmpd="sng" algn="ctr">
                <a:solidFill>
                  <a:srgbClr val="71130E"/>
                </a:solidFill>
                <a:round/>
              </a:ln>
              <a:effectLst/>
            </c:spPr>
          </c:errBar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-3.64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995-4399-9CCF-662AD96474F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10"/>
        <c:axId val="171549823"/>
        <c:axId val="171551263"/>
        <c:extLst/>
      </c:barChart>
      <c:catAx>
        <c:axId val="171549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2700" cap="sq" cmpd="sng" algn="ctr">
            <a:solidFill>
              <a:srgbClr val="413C37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551263"/>
        <c:crosses val="autoZero"/>
        <c:auto val="1"/>
        <c:lblAlgn val="ctr"/>
        <c:lblOffset val="100"/>
        <c:noMultiLvlLbl val="0"/>
      </c:catAx>
      <c:valAx>
        <c:axId val="171551263"/>
        <c:scaling>
          <c:orientation val="minMax"/>
          <c:max val="0"/>
          <c:min val="-6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1300" b="1" i="0" u="none" strike="noStrike" kern="1200" baseline="0">
                    <a:solidFill>
                      <a:srgbClr val="413C37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kumimoji="0" lang="en-GB" sz="1300" b="0" i="0" u="none" strike="noStrike" kern="1200" cap="none" spc="0" normalizeH="0" baseline="0" noProof="0">
                    <a:ln>
                      <a:noFill/>
                    </a:ln>
                    <a:solidFill>
                      <a:srgbClr val="413C37"/>
                    </a:solidFill>
                    <a:effectLst/>
                    <a:uLnTx/>
                    <a:uFillTx/>
                    <a:latin typeface="+mn-lt"/>
                    <a:cs typeface="+mn-cs"/>
                  </a:rPr>
                  <a:t>Change From Baseline (score)</a:t>
                </a:r>
              </a:p>
            </c:rich>
          </c:tx>
          <c:layout>
            <c:manualLayout>
              <c:xMode val="edge"/>
              <c:yMode val="edge"/>
              <c:x val="4.179119276757072E-2"/>
              <c:y val="0.2273703703703703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1300" b="1" i="0" u="none" strike="noStrike" kern="1200" baseline="0">
                  <a:solidFill>
                    <a:srgbClr val="413C37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 cap="sq">
            <a:noFill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549823"/>
        <c:crosses val="autoZero"/>
        <c:crossBetween val="between"/>
        <c:majorUnit val="6"/>
      </c:valAx>
      <c:spPr>
        <a:solidFill>
          <a:srgbClr val="F2F2F2"/>
        </a:soli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00">
          <a:solidFill>
            <a:schemeClr val="accent2">
              <a:lumMod val="50000"/>
            </a:schemeClr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0.93763</cdr:y>
    </cdr:from>
    <cdr:to>
      <cdr:x>0.02497</cdr:x>
      <cdr:y>1</cdr:y>
    </cdr:to>
    <cdr:sp macro="" textlink="">
      <cdr:nvSpPr>
        <cdr:cNvPr id="2" name="TextBox 49">
          <a:extLst xmlns:a="http://schemas.openxmlformats.org/drawingml/2006/main">
            <a:ext uri="{FF2B5EF4-FFF2-40B4-BE49-F238E27FC236}">
              <a16:creationId xmlns:a16="http://schemas.microsoft.com/office/drawing/2014/main" id="{DF65EBE5-54DD-0FC6-8D2D-C800033E20EE}"/>
            </a:ext>
          </a:extLst>
        </cdr:cNvPr>
        <cdr:cNvSpPr txBox="1"/>
      </cdr:nvSpPr>
      <cdr:spPr>
        <a:xfrm xmlns:a="http://schemas.openxmlformats.org/drawingml/2006/main">
          <a:off x="-325615" y="4164242"/>
          <a:ext cx="184731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5pPr>
          <a:lvl6pPr marL="2286000" algn="l" defTabSz="457200" rtl="0" eaLnBrk="1" latinLnBrk="0" hangingPunct="1">
            <a:defRPr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6pPr>
          <a:lvl7pPr marL="2743200" algn="l" defTabSz="457200" rtl="0" eaLnBrk="1" latinLnBrk="0" hangingPunct="1">
            <a:defRPr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7pPr>
          <a:lvl8pPr marL="3200400" algn="l" defTabSz="457200" rtl="0" eaLnBrk="1" latinLnBrk="0" hangingPunct="1">
            <a:defRPr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8pPr>
          <a:lvl9pPr marL="3657600" algn="l" defTabSz="457200" rtl="0" eaLnBrk="1" latinLnBrk="0" hangingPunct="1">
            <a:defRPr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9pPr>
        </a:lstStyle>
        <a:p xmlns:a="http://schemas.openxmlformats.org/drawingml/2006/main"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endParaRPr kumimoji="0" lang="en-US" sz="1200" b="1" i="0" u="none" strike="noStrike" kern="1200" cap="none" spc="0" normalizeH="0" baseline="0" noProof="0" dirty="0">
            <a:ln>
              <a:noFill/>
            </a:ln>
            <a:solidFill>
              <a:srgbClr val="000000"/>
            </a:solidFill>
            <a:effectLst/>
            <a:uLnTx/>
            <a:uFillTx/>
            <a:latin typeface="Arial" charset="0"/>
            <a:cs typeface="+mn-cs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0.93763</cdr:y>
    </cdr:from>
    <cdr:to>
      <cdr:x>0.02497</cdr:x>
      <cdr:y>1</cdr:y>
    </cdr:to>
    <cdr:sp macro="" textlink="">
      <cdr:nvSpPr>
        <cdr:cNvPr id="2" name="TextBox 49">
          <a:extLst xmlns:a="http://schemas.openxmlformats.org/drawingml/2006/main">
            <a:ext uri="{FF2B5EF4-FFF2-40B4-BE49-F238E27FC236}">
              <a16:creationId xmlns:a16="http://schemas.microsoft.com/office/drawing/2014/main" id="{DF65EBE5-54DD-0FC6-8D2D-C800033E20EE}"/>
            </a:ext>
          </a:extLst>
        </cdr:cNvPr>
        <cdr:cNvSpPr txBox="1"/>
      </cdr:nvSpPr>
      <cdr:spPr>
        <a:xfrm xmlns:a="http://schemas.openxmlformats.org/drawingml/2006/main">
          <a:off x="-325615" y="4164242"/>
          <a:ext cx="184731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5pPr>
          <a:lvl6pPr marL="2286000" algn="l" defTabSz="457200" rtl="0" eaLnBrk="1" latinLnBrk="0" hangingPunct="1">
            <a:defRPr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6pPr>
          <a:lvl7pPr marL="2743200" algn="l" defTabSz="457200" rtl="0" eaLnBrk="1" latinLnBrk="0" hangingPunct="1">
            <a:defRPr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7pPr>
          <a:lvl8pPr marL="3200400" algn="l" defTabSz="457200" rtl="0" eaLnBrk="1" latinLnBrk="0" hangingPunct="1">
            <a:defRPr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8pPr>
          <a:lvl9pPr marL="3657600" algn="l" defTabSz="457200" rtl="0" eaLnBrk="1" latinLnBrk="0" hangingPunct="1">
            <a:defRPr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9pPr>
        </a:lstStyle>
        <a:p xmlns:a="http://schemas.openxmlformats.org/drawingml/2006/main"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endParaRPr kumimoji="0" lang="en-US" sz="1200" b="1" i="0" u="none" strike="noStrike" kern="1200" cap="none" spc="0" normalizeH="0" baseline="0" noProof="0" dirty="0">
            <a:ln>
              <a:noFill/>
            </a:ln>
            <a:solidFill>
              <a:srgbClr val="000000"/>
            </a:solidFill>
            <a:effectLst/>
            <a:uLnTx/>
            <a:uFillTx/>
            <a:latin typeface="Arial" charset="0"/>
            <a:cs typeface="+mn-cs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0.1148</cdr:x>
      <cdr:y>0.21524</cdr:y>
    </cdr:from>
    <cdr:to>
      <cdr:x>0.1148</cdr:x>
      <cdr:y>0.89081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F8E8AE38-8788-AF6E-9A3D-6BB5ABA835BB}"/>
            </a:ext>
          </a:extLst>
        </cdr:cNvPr>
        <cdr:cNvCxnSpPr/>
      </cdr:nvCxnSpPr>
      <cdr:spPr>
        <a:xfrm xmlns:a="http://schemas.openxmlformats.org/drawingml/2006/main">
          <a:off x="496187" y="955945"/>
          <a:ext cx="0" cy="3000335"/>
        </a:xfrm>
        <a:prstGeom xmlns:a="http://schemas.openxmlformats.org/drawingml/2006/main" prst="line">
          <a:avLst/>
        </a:prstGeom>
        <a:ln xmlns:a="http://schemas.openxmlformats.org/drawingml/2006/main" cap="sq">
          <a:solidFill>
            <a:srgbClr val="9D9D9D"/>
          </a:solidFill>
          <a:prstDash val="dash"/>
          <a:miter lim="800000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0.02709</cdr:x>
      <cdr:y>0</cdr:y>
    </cdr:from>
    <cdr:to>
      <cdr:x>1</cdr:x>
      <cdr:y>0.06396</cdr:y>
    </cdr:to>
    <cdr:sp macro="" textlink="">
      <cdr:nvSpPr>
        <cdr:cNvPr id="2" name="overall mean">
          <a:extLst xmlns:a="http://schemas.openxmlformats.org/drawingml/2006/main">
            <a:ext uri="{FF2B5EF4-FFF2-40B4-BE49-F238E27FC236}">
              <a16:creationId xmlns:a16="http://schemas.microsoft.com/office/drawing/2014/main" id="{D82414AA-D8F1-954E-4617-1F557A072510}"/>
            </a:ext>
          </a:extLst>
        </cdr:cNvPr>
        <cdr:cNvSpPr txBox="1">
          <a:spLocks xmlns:a="http://schemas.openxmlformats.org/drawingml/2006/main"/>
        </cdr:cNvSpPr>
      </cdr:nvSpPr>
      <cdr:spPr bwMode="auto">
        <a:xfrm xmlns:a="http://schemas.openxmlformats.org/drawingml/2006/main">
          <a:off x="99356" y="-8164"/>
          <a:ext cx="3568272" cy="29242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  <a:ext uri="{FAA26D3D-D897-4be2-8F04-BA451C77F1D7}">
            <ma14:placeholderFlag xmlns:lc="http://schemas.openxmlformats.org/drawingml/2006/lockedCanvas" xmlns:ma14="http://schemas.microsoft.com/office/mac/drawingml/2011/main" xmlns:p="http://schemas.openxmlformats.org/presentationml/2006/main" xmlns:r="http://schemas.openxmlformats.org/officeDocument/2006/relationships" xmlns="" val="1"/>
          </a:ext>
        </a:extLst>
      </cdr:spPr>
      <cdr:txBody>
        <a:bodyPr xmlns:a="http://schemas.openxmlformats.org/drawingml/2006/main" vert="horz" wrap="square" lIns="18288" tIns="0" rIns="18288" bIns="45720" numCol="1" anchor="t" anchorCtr="0" compatLnSpc="1">
          <a:prstTxWarp prst="textNoShape">
            <a:avLst/>
          </a:prstTxWarp>
          <a:spAutoFit/>
        </a:bodyPr>
        <a:lstStyle xmlns:a="http://schemas.openxmlformats.org/drawingml/2006/main">
          <a:defPPr>
            <a:defRPr lang="en-US"/>
          </a:defPPr>
          <a:lvl1pPr marL="0" indent="0" algn="ctr" rtl="0" eaLnBrk="1" fontAlgn="base" hangingPunct="1">
            <a:spcBef>
              <a:spcPts val="1200"/>
            </a:spcBef>
            <a:spcAft>
              <a:spcPct val="0"/>
            </a:spcAft>
            <a:buClr>
              <a:srgbClr val="E1251B"/>
            </a:buClr>
            <a:buFont typeface="Wingdings" panose="05000000000000000000" pitchFamily="2" charset="2"/>
            <a:buNone/>
            <a:defRPr sz="1200" b="0" kern="1200" spc="-50" baseline="0">
              <a:solidFill>
                <a:srgbClr val="413C37"/>
              </a:solidFill>
              <a:latin typeface="+mn-lt"/>
              <a:ea typeface="IBM Plex Sans SemiBold" panose="020B0703050203000203" pitchFamily="34" charset="0"/>
              <a:cs typeface="Times New Roman" panose="02020603050405020304" pitchFamily="18" charset="0"/>
            </a:defRPr>
          </a:lvl1pPr>
          <a:lvl2pPr marL="177800" indent="-177800" algn="l" rtl="0" eaLnBrk="1" fontAlgn="base" hangingPunct="1">
            <a:lnSpc>
              <a:spcPct val="95000"/>
            </a:lnSpc>
            <a:spcBef>
              <a:spcPts val="800"/>
            </a:spcBef>
            <a:spcAft>
              <a:spcPct val="0"/>
            </a:spcAft>
            <a:buClr>
              <a:schemeClr val="accent1"/>
            </a:buClr>
            <a:buFont typeface="Wingdings" panose="05000000000000000000" pitchFamily="2" charset="2"/>
            <a:buChar char="§"/>
            <a:tabLst/>
            <a:defRPr sz="1800" kern="1200">
              <a:solidFill>
                <a:schemeClr val="tx1"/>
              </a:solidFill>
              <a:latin typeface="+mn-lt"/>
              <a:ea typeface="Aptos" panose="020B0004020202020204" pitchFamily="34" charset="0"/>
              <a:cs typeface="Aptos" panose="020B0004020202020204" pitchFamily="34" charset="0"/>
            </a:defRPr>
          </a:lvl2pPr>
          <a:lvl3pPr marL="357188" indent="-179388" algn="l" rtl="0" eaLnBrk="1" fontAlgn="base" hangingPunct="1">
            <a:lnSpc>
              <a:spcPct val="95000"/>
            </a:lnSpc>
            <a:spcBef>
              <a:spcPts val="800"/>
            </a:spcBef>
            <a:spcAft>
              <a:spcPct val="0"/>
            </a:spcAft>
            <a:buClr>
              <a:schemeClr val="accent1"/>
            </a:buClr>
            <a:buFont typeface="System Font Regular"/>
            <a:buChar char="–"/>
            <a:tabLst/>
            <a:defRPr sz="1800" kern="1200">
              <a:solidFill>
                <a:schemeClr val="tx1"/>
              </a:solidFill>
              <a:latin typeface="+mn-lt"/>
              <a:ea typeface="Aptos" panose="020B0004020202020204" pitchFamily="34" charset="0"/>
              <a:cs typeface="Aptos" panose="020B0004020202020204" pitchFamily="34" charset="0"/>
            </a:defRPr>
          </a:lvl3pPr>
          <a:lvl4pPr marL="536575" indent="-179388" algn="l" rtl="0" eaLnBrk="1" fontAlgn="base" hangingPunct="1">
            <a:lnSpc>
              <a:spcPct val="95000"/>
            </a:lnSpc>
            <a:spcBef>
              <a:spcPts val="800"/>
            </a:spcBef>
            <a:spcAft>
              <a:spcPct val="0"/>
            </a:spcAft>
            <a:buClr>
              <a:schemeClr val="accent1"/>
            </a:buClr>
            <a:buFont typeface="Arial" panose="020B0604020202020204" pitchFamily="34" charset="0"/>
            <a:buChar char="•"/>
            <a:tabLst/>
            <a:defRPr sz="1800" kern="1200">
              <a:solidFill>
                <a:schemeClr val="tx1"/>
              </a:solidFill>
              <a:latin typeface="+mn-lt"/>
              <a:ea typeface="ヒラギノ角ゴ Pro W3" charset="0"/>
              <a:cs typeface="DIN-Regular"/>
            </a:defRPr>
          </a:lvl4pPr>
          <a:lvl5pPr marL="0" indent="0" algn="l" rtl="0" eaLnBrk="1" fontAlgn="base" hangingPunct="1">
            <a:spcBef>
              <a:spcPts val="1200"/>
            </a:spcBef>
            <a:spcAft>
              <a:spcPts val="900"/>
            </a:spcAft>
            <a:buClr>
              <a:schemeClr val="accent3"/>
            </a:buClr>
            <a:buNone/>
            <a:defRPr sz="2000" b="1" kern="1200" spc="-50" baseline="0">
              <a:solidFill>
                <a:schemeClr val="accent1"/>
              </a:solidFill>
              <a:latin typeface="+mj-lt"/>
              <a:ea typeface="ヒラギノ角ゴ Pro W3" charset="0"/>
              <a:cs typeface="DIN-Regular"/>
            </a:defRPr>
          </a:lvl5pPr>
          <a:lvl6pPr marL="2514600" indent="-228600" algn="l" defTabSz="457200" rtl="0" eaLnBrk="1" fontAlgn="base" latinLnBrk="0" hangingPunct="1">
            <a:spcBef>
              <a:spcPct val="20000"/>
            </a:spcBef>
            <a:spcAft>
              <a:spcPct val="0"/>
            </a:spcAft>
            <a:buChar char="•"/>
            <a:defRPr kern="1200">
              <a:solidFill>
                <a:schemeClr val="tx1"/>
              </a:solidFill>
              <a:latin typeface="+mn-lt"/>
              <a:ea typeface="ヒラギノ角ゴ Pro W3" charset="0"/>
              <a:cs typeface="+mn-cs"/>
            </a:defRPr>
          </a:lvl6pPr>
          <a:lvl7pPr marL="2971800" indent="-228600" algn="l" defTabSz="457200" rtl="0" eaLnBrk="1" fontAlgn="base" latinLnBrk="0" hangingPunct="1">
            <a:spcBef>
              <a:spcPct val="20000"/>
            </a:spcBef>
            <a:spcAft>
              <a:spcPct val="0"/>
            </a:spcAft>
            <a:buChar char="•"/>
            <a:defRPr kern="1200">
              <a:solidFill>
                <a:schemeClr val="tx1"/>
              </a:solidFill>
              <a:latin typeface="+mn-lt"/>
              <a:ea typeface="ヒラギノ角ゴ Pro W3" charset="0"/>
              <a:cs typeface="+mn-cs"/>
            </a:defRPr>
          </a:lvl7pPr>
          <a:lvl8pPr marL="3429000" indent="-228600" algn="l" defTabSz="457200" rtl="0" eaLnBrk="1" fontAlgn="base" latinLnBrk="0" hangingPunct="1">
            <a:spcBef>
              <a:spcPct val="20000"/>
            </a:spcBef>
            <a:spcAft>
              <a:spcPct val="0"/>
            </a:spcAft>
            <a:buChar char="•"/>
            <a:defRPr kern="1200">
              <a:solidFill>
                <a:schemeClr val="tx1"/>
              </a:solidFill>
              <a:latin typeface="+mn-lt"/>
              <a:ea typeface="ヒラギノ角ゴ Pro W3" charset="0"/>
              <a:cs typeface="+mn-cs"/>
            </a:defRPr>
          </a:lvl8pPr>
          <a:lvl9pPr marL="3886200" indent="-228600" algn="l" defTabSz="457200" rtl="0" eaLnBrk="1" fontAlgn="base" latinLnBrk="0" hangingPunct="1">
            <a:spcBef>
              <a:spcPct val="20000"/>
            </a:spcBef>
            <a:spcAft>
              <a:spcPct val="0"/>
            </a:spcAft>
            <a:buChar char="•"/>
            <a:defRPr kern="1200">
              <a:solidFill>
                <a:schemeClr val="tx1"/>
              </a:solidFill>
              <a:latin typeface="+mn-lt"/>
              <a:ea typeface="ヒラギノ角ゴ Pro W3" charset="0"/>
              <a:cs typeface="+mn-cs"/>
            </a:defRPr>
          </a:lvl9pPr>
        </a:lstStyle>
        <a:p xmlns:a="http://schemas.openxmlformats.org/drawingml/2006/main">
          <a:r>
            <a:rPr lang="en-US" kern="0" dirty="0"/>
            <a:t>Mean baseline </a:t>
          </a:r>
          <a:r>
            <a:rPr lang="en-US" kern="0" dirty="0" err="1"/>
            <a:t>WtHR</a:t>
          </a:r>
          <a:r>
            <a:rPr lang="en-US" kern="0" dirty="0"/>
            <a:t> = </a:t>
          </a:r>
          <a:r>
            <a:rPr lang="en-US" sz="1600" b="1" kern="0" dirty="0"/>
            <a:t>0.7</a:t>
          </a:r>
          <a:endParaRPr lang="en-US" b="1" kern="0" baseline="300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0.78699</cdr:x>
      <cdr:y>0.02416</cdr:y>
    </cdr:from>
    <cdr:to>
      <cdr:x>0.89242</cdr:x>
      <cdr:y>0.16313</cdr:y>
    </cdr:to>
    <cdr:sp macro="" textlink="">
      <cdr:nvSpPr>
        <cdr:cNvPr id="2" name="TextBox 25">
          <a:extLst xmlns:a="http://schemas.openxmlformats.org/drawingml/2006/main">
            <a:ext uri="{FF2B5EF4-FFF2-40B4-BE49-F238E27FC236}">
              <a16:creationId xmlns:a16="http://schemas.microsoft.com/office/drawing/2014/main" id="{244159A8-8F92-56E4-ED65-0BA675D9E367}"/>
            </a:ext>
          </a:extLst>
        </cdr:cNvPr>
        <cdr:cNvSpPr txBox="1"/>
      </cdr:nvSpPr>
      <cdr:spPr>
        <a:xfrm xmlns:a="http://schemas.openxmlformats.org/drawingml/2006/main">
          <a:off x="2706563" y="51622"/>
          <a:ext cx="362600" cy="29690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indent="0" algn="l" rtl="0" fontAlgn="base">
            <a:spcBef>
              <a:spcPct val="0"/>
            </a:spcBef>
            <a:spcAft>
              <a:spcPct val="0"/>
            </a:spcAft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1pPr>
          <a:lvl2pPr marL="457200" indent="0" algn="l" rtl="0" fontAlgn="base">
            <a:spcBef>
              <a:spcPct val="0"/>
            </a:spcBef>
            <a:spcAft>
              <a:spcPct val="0"/>
            </a:spcAft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2pPr>
          <a:lvl3pPr marL="914400" indent="0" algn="l" rtl="0" fontAlgn="base">
            <a:spcBef>
              <a:spcPct val="0"/>
            </a:spcBef>
            <a:spcAft>
              <a:spcPct val="0"/>
            </a:spcAft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3pPr>
          <a:lvl4pPr marL="1371600" indent="0" algn="l" rtl="0" fontAlgn="base">
            <a:spcBef>
              <a:spcPct val="0"/>
            </a:spcBef>
            <a:spcAft>
              <a:spcPct val="0"/>
            </a:spcAft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4pPr>
          <a:lvl5pPr marL="1828800" indent="0" algn="l" rtl="0" fontAlgn="base">
            <a:spcBef>
              <a:spcPct val="0"/>
            </a:spcBef>
            <a:spcAft>
              <a:spcPct val="0"/>
            </a:spcAft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9pPr>
        </a:lstStyle>
        <a:p xmlns:a="http://schemas.openxmlformats.org/drawingml/2006/main">
          <a:pPr algn="ctr"/>
          <a:r>
            <a:rPr lang="en-GB" sz="1200" noProof="0" dirty="0">
              <a:solidFill>
                <a:srgbClr val="413C37"/>
              </a:solidFill>
            </a:rPr>
            <a:t>***</a:t>
          </a:r>
        </a:p>
      </cdr:txBody>
    </cdr:sp>
  </cdr:relSizeAnchor>
  <cdr:relSizeAnchor xmlns:cdr="http://schemas.openxmlformats.org/drawingml/2006/chartDrawing">
    <cdr:from>
      <cdr:x>0.61586</cdr:x>
      <cdr:y>0.04511</cdr:y>
    </cdr:from>
    <cdr:to>
      <cdr:x>0.72129</cdr:x>
      <cdr:y>0.17476</cdr:y>
    </cdr:to>
    <cdr:sp macro="" textlink="">
      <cdr:nvSpPr>
        <cdr:cNvPr id="3" name="TextBox 25">
          <a:extLst xmlns:a="http://schemas.openxmlformats.org/drawingml/2006/main">
            <a:ext uri="{FF2B5EF4-FFF2-40B4-BE49-F238E27FC236}">
              <a16:creationId xmlns:a16="http://schemas.microsoft.com/office/drawing/2014/main" id="{7296363E-B513-8B5F-A78E-1493AC4F1BBC}"/>
            </a:ext>
          </a:extLst>
        </cdr:cNvPr>
        <cdr:cNvSpPr txBox="1"/>
      </cdr:nvSpPr>
      <cdr:spPr>
        <a:xfrm xmlns:a="http://schemas.openxmlformats.org/drawingml/2006/main">
          <a:off x="2118019" y="96377"/>
          <a:ext cx="362600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indent="0" algn="l" rtl="0" fontAlgn="base">
            <a:spcBef>
              <a:spcPct val="0"/>
            </a:spcBef>
            <a:spcAft>
              <a:spcPct val="0"/>
            </a:spcAft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1pPr>
          <a:lvl2pPr marL="457200" indent="0" algn="l" rtl="0" fontAlgn="base">
            <a:spcBef>
              <a:spcPct val="0"/>
            </a:spcBef>
            <a:spcAft>
              <a:spcPct val="0"/>
            </a:spcAft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2pPr>
          <a:lvl3pPr marL="914400" indent="0" algn="l" rtl="0" fontAlgn="base">
            <a:spcBef>
              <a:spcPct val="0"/>
            </a:spcBef>
            <a:spcAft>
              <a:spcPct val="0"/>
            </a:spcAft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3pPr>
          <a:lvl4pPr marL="1371600" indent="0" algn="l" rtl="0" fontAlgn="base">
            <a:spcBef>
              <a:spcPct val="0"/>
            </a:spcBef>
            <a:spcAft>
              <a:spcPct val="0"/>
            </a:spcAft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4pPr>
          <a:lvl5pPr marL="1828800" indent="0" algn="l" rtl="0" fontAlgn="base">
            <a:spcBef>
              <a:spcPct val="0"/>
            </a:spcBef>
            <a:spcAft>
              <a:spcPct val="0"/>
            </a:spcAft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9pPr>
        </a:lstStyle>
        <a:p xmlns:a="http://schemas.openxmlformats.org/drawingml/2006/main">
          <a:pPr algn="ctr"/>
          <a:r>
            <a:rPr lang="en-GB" sz="1200" noProof="0" dirty="0">
              <a:solidFill>
                <a:srgbClr val="413C37"/>
              </a:solidFill>
            </a:rPr>
            <a:t>***</a:t>
          </a:r>
        </a:p>
      </cdr:txBody>
    </cdr:sp>
  </cdr:relSizeAnchor>
  <cdr:relSizeAnchor xmlns:cdr="http://schemas.openxmlformats.org/drawingml/2006/chartDrawing">
    <cdr:from>
      <cdr:x>0.44258</cdr:x>
      <cdr:y>0.07005</cdr:y>
    </cdr:from>
    <cdr:to>
      <cdr:x>0.54801</cdr:x>
      <cdr:y>0.19971</cdr:y>
    </cdr:to>
    <cdr:sp macro="" textlink="">
      <cdr:nvSpPr>
        <cdr:cNvPr id="4" name="TextBox 25">
          <a:extLst xmlns:a="http://schemas.openxmlformats.org/drawingml/2006/main">
            <a:ext uri="{FF2B5EF4-FFF2-40B4-BE49-F238E27FC236}">
              <a16:creationId xmlns:a16="http://schemas.microsoft.com/office/drawing/2014/main" id="{BD0D1D65-32F4-C67A-9CB7-D0EBD0D7B8E1}"/>
            </a:ext>
          </a:extLst>
        </cdr:cNvPr>
        <cdr:cNvSpPr txBox="1"/>
      </cdr:nvSpPr>
      <cdr:spPr>
        <a:xfrm xmlns:a="http://schemas.openxmlformats.org/drawingml/2006/main">
          <a:off x="1522090" y="149668"/>
          <a:ext cx="362600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indent="0" algn="l" rtl="0" fontAlgn="base">
            <a:spcBef>
              <a:spcPct val="0"/>
            </a:spcBef>
            <a:spcAft>
              <a:spcPct val="0"/>
            </a:spcAft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1pPr>
          <a:lvl2pPr marL="457200" indent="0" algn="l" rtl="0" fontAlgn="base">
            <a:spcBef>
              <a:spcPct val="0"/>
            </a:spcBef>
            <a:spcAft>
              <a:spcPct val="0"/>
            </a:spcAft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2pPr>
          <a:lvl3pPr marL="914400" indent="0" algn="l" rtl="0" fontAlgn="base">
            <a:spcBef>
              <a:spcPct val="0"/>
            </a:spcBef>
            <a:spcAft>
              <a:spcPct val="0"/>
            </a:spcAft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3pPr>
          <a:lvl4pPr marL="1371600" indent="0" algn="l" rtl="0" fontAlgn="base">
            <a:spcBef>
              <a:spcPct val="0"/>
            </a:spcBef>
            <a:spcAft>
              <a:spcPct val="0"/>
            </a:spcAft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4pPr>
          <a:lvl5pPr marL="1828800" indent="0" algn="l" rtl="0" fontAlgn="base">
            <a:spcBef>
              <a:spcPct val="0"/>
            </a:spcBef>
            <a:spcAft>
              <a:spcPct val="0"/>
            </a:spcAft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5pPr>
          <a:lvl6pPr marL="2286000" indent="0" algn="l" defTabSz="457200" rtl="0" eaLnBrk="1" latinLnBrk="0" hangingPunct="1"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6pPr>
          <a:lvl7pPr marL="2743200" indent="0" algn="l" defTabSz="457200" rtl="0" eaLnBrk="1" latinLnBrk="0" hangingPunct="1"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7pPr>
          <a:lvl8pPr marL="3200400" indent="0" algn="l" defTabSz="457200" rtl="0" eaLnBrk="1" latinLnBrk="0" hangingPunct="1"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8pPr>
          <a:lvl9pPr marL="3657600" indent="0" algn="l" defTabSz="457200" rtl="0" eaLnBrk="1" latinLnBrk="0" hangingPunct="1">
            <a:defRPr sz="1100" kern="1200">
              <a:solidFill>
                <a:schemeClr val="tx1"/>
              </a:solidFill>
              <a:latin typeface="Arial" charset="0"/>
              <a:ea typeface="ヒラギノ角ゴ Pro W3" charset="0"/>
              <a:cs typeface="+mn-cs"/>
            </a:defRPr>
          </a:lvl9pPr>
        </a:lstStyle>
        <a:p xmlns:a="http://schemas.openxmlformats.org/drawingml/2006/main">
          <a:pPr algn="ctr"/>
          <a:r>
            <a:rPr lang="en-GB" sz="1200" noProof="0" dirty="0">
              <a:solidFill>
                <a:srgbClr val="413C37"/>
              </a:solidFill>
            </a:rPr>
            <a:t>***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4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FCCC7DB-14D1-45DD-8552-B95AAEBCA19F}" type="datetime1">
              <a:rPr lang="en-GB" smtClean="0"/>
              <a:t>07/06/2026</a:t>
            </a:fld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4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D300906-530D-C748-AC79-F41D6AA727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823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4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FF5BC6-3C1B-4AD5-993A-8DB4D02AAD98}" type="datetime1">
              <a:rPr lang="en-GB" smtClean="0"/>
              <a:t>07/06/2026</a:t>
            </a:fld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81000" y="4343401"/>
            <a:ext cx="6095999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4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145A613-7C39-204D-9E84-E8628D5964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49903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cs typeface="Arial" panose="020B0604020202020204" pitchFamily="34" charset="0"/>
            </a:endParaRPr>
          </a:p>
          <a:p>
            <a:endParaRPr lang="en-GB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8F4F38-2C15-4EC2-AB84-6A780CE1BB03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+mn-cs"/>
              </a:rPr>
              <a:t>07/06/2026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45A613-7C39-204D-9E84-E8628D5964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2887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960F52-AC66-F457-34BA-3A68467D9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70E840-B50B-9024-65E0-C79D881C79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9E747F-3AFC-1F1F-C822-F1CB9F9CF0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090BF-49A1-5088-123A-9E421CF9210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D793F5E-DB45-4180-890D-E241C2D99650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+mn-cs"/>
              </a:rPr>
              <a:t>07/06/2026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311B1F-ABE3-F261-CEB3-F48F288A7B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45A613-7C39-204D-9E84-E8628D5964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44251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B717FA-EF24-145E-A91B-7EA5A5092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EA0423-7B65-5A05-DDC1-3F07311906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704501-E7D5-A829-49D8-08B5FBBD02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b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DBA29-7C5E-2205-8392-0276C4BE3B3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A19F011-B9D4-4B4B-BC60-DA24E4360284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07/06/2026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CA2041-C29B-72BD-910E-3F1051D031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45A613-7C39-204D-9E84-E8628D5964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82325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8278E5-73E6-460D-146F-833F01DC8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3CC052-4BBF-A816-19A4-0152AF1F50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36A20-47AA-FA9B-D985-F6EF5DDC2D8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EBA89D35-0E91-4DF2-A424-F77AD0B99DEE}" type="datetime1">
              <a:rPr lang="en-GB" smtClean="0"/>
              <a:t>07/06/2026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5B636B-030B-0820-C878-B5054EB9C5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Notes Placeholder 2">
            <a:extLst>
              <a:ext uri="{FF2B5EF4-FFF2-40B4-BE49-F238E27FC236}">
                <a16:creationId xmlns:a16="http://schemas.microsoft.com/office/drawing/2014/main" id="{D19EAA3D-E0A7-FAFA-322C-9DCDB7C51C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4597687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ED7F4-D1BC-C1B9-2420-5BD8B03A8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ADD0BE-72B2-1395-E207-D0D82714F3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09A703-22E1-1A52-97A7-3635888BF5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panose="020B060402020202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0A3AA0-5199-528A-0EAD-328C8C6C71E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E56365-528D-4799-A310-7069A9821050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+mn-cs"/>
              </a:rPr>
              <a:t>07/06/2026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781746-BE07-DAF7-08C5-4DDF51F67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45A613-7C39-204D-9E84-E8628D5964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73316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91027C-3DD9-579C-680F-8597B7911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AA854F-3716-606F-BDD7-67310D6206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05EF66-B326-DBA9-0300-9086EBF67A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F2B4D2-4D68-83E9-1715-4B72F7286A0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7189B48-B122-43AC-A484-0976251D6D97}" type="datetime1">
              <a:rPr lang="en-GB" smtClean="0"/>
              <a:t>07/06/2026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CF44F3-957E-50DF-CD8C-0FABEB4559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394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F10AA7-3879-99D8-EFF1-C69000288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1245D6-4791-6EDF-0DDC-2DD231533D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FFCDA9-C9DF-9963-E8EB-F0A405BB7E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8B2264-4AF5-4E10-7FF9-C0F3665F2D2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6EF9F56-CECB-49CA-AC02-6A7E7C73600E}" type="datetime1">
              <a:rPr lang="en-GB" smtClean="0"/>
              <a:t>07/06/2026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287B34-D993-7D54-1941-68BBDE76AE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1888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477A1-3E11-B52D-FE46-428B52F3E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A7F7A9-82B6-2CCA-7D59-BB1D55A83E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76F768-207E-5B90-1A18-00E858C262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1B7755-97BD-30F6-4F8B-D058DD0CDB3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ECFF5BC6-3C1B-4AD5-993A-8DB4D02AAD98}" type="datetime1">
              <a:rPr lang="en-GB" smtClean="0"/>
              <a:t>07/06/2026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2EE1E7-2330-718D-DD5F-FE595ED92C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8329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9B5B0-97D0-BE4F-F64A-39BEBF3D0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3F7705-B444-1323-D211-A0D16B00C4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1B101B-4AE8-0698-2BC8-20640E3B96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0" i="0" u="none" strike="noStrike" kern="1200">
              <a:solidFill>
                <a:schemeClr val="tx1"/>
              </a:solidFill>
              <a:effectLst/>
              <a:latin typeface="Arial"/>
              <a:cs typeface="Arial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F2CB17-684E-3F94-CDEF-3A2104F9E4C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ABD9F8E-BBC8-4C5C-9D26-891F5FA680A1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07/06/2026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5048CD-A27F-2729-1E00-1C4F08BF79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45A613-7C39-204D-9E84-E8628D5964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40534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1A9401-BAE0-D8A2-DD71-214A556C6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2BA524-88F3-69EE-57B8-A8F13AAB66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1B2258-B7AA-5622-9EDD-1A40925D4E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92">
              <a:defRPr/>
            </a:pPr>
            <a:fld id="{E91E6F91-1355-4B64-AE86-53158DA972C4}" type="slidenum">
              <a:rPr lang="en-US">
                <a:solidFill>
                  <a:srgbClr val="000000"/>
                </a:solidFill>
              </a:rPr>
              <a:pPr defTabSz="914292">
                <a:defRPr/>
              </a:pPr>
              <a:t>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Notes Placeholder 2">
            <a:extLst>
              <a:ext uri="{FF2B5EF4-FFF2-40B4-BE49-F238E27FC236}">
                <a16:creationId xmlns:a16="http://schemas.microsoft.com/office/drawing/2014/main" id="{5E7B38AB-6B81-F55D-2141-31C9A14BE4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b="1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1142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D7ECCB-ACEA-92E2-E869-34333F0649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6933FC-CA8C-CB80-FCFD-BBE07D7AF1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746CA4-B4C0-6929-ADED-551F0E64B1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b="0" dirty="0">
              <a:latin typeface="Arial"/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E28585-5C70-3E02-C892-637FABB870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29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1E6F91-1355-4B64-AE86-53158DA972C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+mn-cs"/>
              </a:rPr>
              <a:pPr marL="0" marR="0" lvl="0" indent="0" algn="r" defTabSz="914292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2881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D5D3EB-56B1-B36E-C51C-2BBF15F0E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3FF0FD-2C39-0D2F-3988-8A1932FB34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9A4F9D-A237-1372-D849-7C41828BC6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200" b="0">
              <a:latin typeface="Arial"/>
              <a:cs typeface="Arial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79D7E-E98D-71CB-D723-1C9B31F7BB0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3DA9219-D80F-4ED4-8FF7-D1AF4C6F8AE6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07/06/2026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7C65BA-646C-1B30-2EB0-ECA4D33FE6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45A613-7C39-204D-9E84-E8628D5964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15077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8A677-748B-698C-8ECB-E8168116C3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2387B0-E17A-0C98-FF9C-DFEA439E13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195E3C-41AB-62F4-499A-C347975716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D0D7B-7DB2-7A4D-1896-D7E6E4ABB78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45AF3B01-22F1-409F-8301-0CB757168409}" type="datetime1">
              <a:rPr lang="en-GB" smtClean="0"/>
              <a:t>07/06/2026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4B87F0-ED69-FDD1-7830-D15EB00FED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188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A473C-29EC-EAC2-CDD6-A24EF06E1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73CB17-3CBD-B891-22C8-A13A167324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7CAEFE-28BA-8481-DC66-D47A3AFBB6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7081B-7478-FD10-B9F6-C81B8FED6C0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53E88F02-EFEE-45B9-A6FE-803F86BCBA86}" type="datetime1">
              <a:rPr lang="en-GB" smtClean="0"/>
              <a:t>07/06/2026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7F6843-5641-692D-4372-F87AAC3AED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5466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FA4C8-356D-3CFE-B42B-69F9C059C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4616A7-E3BD-7992-FC0A-D602417B5E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22AD2D-AC57-521D-CD73-F0265E15B2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1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FAD223-7CDD-F7B6-C2DB-D6EC902CC0F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29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5F623EA-1B2A-4EE1-8D4D-6D77B2C84A45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07/06/2026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CDC42D-6053-678D-16A3-8578E3B4C3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29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45A613-7C39-204D-9E84-E8628D5964A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292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7442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A57A5-FA88-3363-5D97-18307E2AA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D2A801-B777-055C-E5DC-601CA00C1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61633B-4A8D-04C4-1B3B-CF34E7C300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endParaRPr lang="pt-BR" sz="1200" b="0" dirty="0">
              <a:latin typeface="Arial"/>
              <a:cs typeface="Arial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2C18D8-5876-A26E-014C-04C12B8D517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35511E8-1C7D-4B28-A775-3B6B7840870B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07/06/2026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E87533-89C6-9ABA-05D8-D3A4762360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45A613-7C39-204D-9E84-E8628D5964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4812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8ED8E-A3FB-0FDE-FFAC-5B99CF0A3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03DED7-A7C6-7C56-0C51-BED63164D2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8E6700-6E72-767D-1935-95CA6F43B2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endParaRPr lang="pt-BR" sz="1200" b="0">
              <a:latin typeface="Arial"/>
              <a:cs typeface="Arial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A58074-548F-0F97-97F5-1AFD39E4C76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832634E-0540-4292-A386-91336AE9D89C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07/06/2026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7E132B-3062-572A-BCCB-4900B1DA63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45A613-7C39-204D-9E84-E8628D5964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0970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DCF7D-261F-3047-00D6-4A251D95E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7A6BDC-EE0D-DAAC-D155-CDEDB43304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E1436A-AF2A-D6F0-1D0D-A9BF9B092A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200" b="0" dirty="0">
              <a:latin typeface="Arial"/>
              <a:cs typeface="Arial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F1387-C970-40A0-5594-F4F720EA503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AC42061-E406-48F1-9A45-A9C3402FA19C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07/06/2026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8DE366-2E98-2F1D-269E-C05E4B3BB3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45A613-7C39-204D-9E84-E8628D5964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80269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594293-968A-C38C-B865-B33CC93CA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C38BB8-FC95-2172-2E68-367D9D5CF1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2F5974-11EC-219A-90DE-4ACC08B66D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endParaRPr lang="pt-BR" sz="1200" b="0" dirty="0">
              <a:latin typeface="Arial"/>
              <a:cs typeface="Arial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16106-1CBC-C3B1-07D1-0807400B53C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9575E72-457C-40D8-BF6C-56A15CD790E8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07/06/2026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BAA5BD-1C96-95B9-69BA-47BB105C54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45A613-7C39-204D-9E84-E8628D5964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04200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DD8623-98A0-ED46-4EBB-8F9BCDB85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2B5424-0854-F0B9-6B4B-86172379DF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51CB9C-071A-95F2-6AA1-CCB5051211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200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B5138-DAE8-AF34-6F21-A59FC7714A1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261D3C23-EE59-47F5-A84C-9C89AD12242B}" type="datetime1">
              <a:rPr lang="en-GB" smtClean="0"/>
              <a:t>07/06/2026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DF3995-A05A-5387-3DB7-5138A16028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7767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FB9D2-1E66-CD88-ECC2-1CA0AC7DF2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92D736-22DA-92BE-FB17-3388244B8D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A30547-9E4B-93BB-A71F-99532DBDF2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b="0">
              <a:cs typeface="Arial" panose="020B060402020202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2E317-7684-CE79-7B0F-F34B3145AE7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B1F69234-5192-4B89-9566-7D7D8E255DF4}" type="datetime1">
              <a:rPr lang="en-GB" smtClean="0"/>
              <a:t>07/06/2026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899C1B-1603-7587-448A-5ADCA0F1EA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60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969B0-5CC9-B275-A86F-839197DE8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C970EB-0691-2C39-94E7-AC9932FB3A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FB1FF5-1F50-47BA-6A00-B4DCDF0ABC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83ECF-000D-8622-73D2-B7C66E0D646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63513F1C-AD6F-4AA2-B03D-0A241B7E7E19}" type="datetime1">
              <a:rPr lang="en-GB" smtClean="0"/>
              <a:t>07/06/2026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1BC6EC-246C-F630-06C3-08DBC7D56B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883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09599" y="2328858"/>
            <a:ext cx="9397991" cy="997196"/>
          </a:xfrm>
          <a:prstGeom prst="rect">
            <a:avLst/>
          </a:prstGeom>
          <a:effectLst/>
        </p:spPr>
        <p:txBody>
          <a:bodyPr anchor="b" anchorCtr="0"/>
          <a:lstStyle>
            <a:lvl1pPr algn="l">
              <a:defRPr sz="3600" b="1" i="0" spc="-200" baseline="0">
                <a:solidFill>
                  <a:schemeClr val="bg1"/>
                </a:solidFill>
                <a:latin typeface="+mn-lt"/>
                <a:cs typeface="IBM Plex Sans Medium" panose="020B0603050203000203" pitchFamily="34" charset="0"/>
              </a:defRPr>
            </a:lvl1pPr>
          </a:lstStyle>
          <a:p>
            <a:r>
              <a:rPr lang="en-US"/>
              <a:t>Click to add Headline, Arial Bold 36, left adjusted for long title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09599" y="3508926"/>
            <a:ext cx="9441407" cy="455041"/>
          </a:xfrm>
          <a:effectLst/>
        </p:spPr>
        <p:txBody>
          <a:bodyPr lIns="0"/>
          <a:lstStyle>
            <a:lvl1pPr marL="0" indent="0" algn="l">
              <a:buFontTx/>
              <a:buNone/>
              <a:defRPr sz="2000" b="0" i="0">
                <a:solidFill>
                  <a:srgbClr val="FFFFFF"/>
                </a:solidFill>
                <a:latin typeface="+mj-lt"/>
                <a:cs typeface="DIN-Bold"/>
              </a:defRPr>
            </a:lvl1pPr>
          </a:lstStyle>
          <a:p>
            <a:r>
              <a:rPr lang="en-US"/>
              <a:t>Subtitle / Presenter name / Authors, Arial 20</a:t>
            </a:r>
          </a:p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5FE37A58-F349-9D5C-DCA7-87490A3D5FF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599" y="4176828"/>
            <a:ext cx="5088748" cy="246221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kumimoji="0" lang="en-GB" sz="1600" i="0" u="none" strike="noStrike" kern="1200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defRPr>
            </a:lvl1pPr>
            <a:lvl2pPr>
              <a:defRPr lang="en-GB" sz="1400" kern="1200" baseline="0" smtClean="0">
                <a:solidFill>
                  <a:schemeClr val="bg1"/>
                </a:solidFill>
                <a:latin typeface="+mn-lt"/>
              </a:defRPr>
            </a:lvl2pPr>
            <a:lvl3pPr>
              <a:defRPr lang="en-GB" sz="1400" kern="1200" baseline="0" smtClean="0">
                <a:solidFill>
                  <a:schemeClr val="bg1"/>
                </a:solidFill>
                <a:latin typeface="+mn-lt"/>
              </a:defRPr>
            </a:lvl3pPr>
            <a:lvl4pPr>
              <a:defRPr lang="en-GB" sz="1400" kern="1200" baseline="0" smtClean="0">
                <a:solidFill>
                  <a:schemeClr val="bg1"/>
                </a:solidFill>
                <a:latin typeface="+mn-lt"/>
              </a:defRPr>
            </a:lvl4pPr>
            <a:lvl5pPr>
              <a:defRPr lang="en-US" sz="1400" kern="1200" baseline="0">
                <a:solidFill>
                  <a:schemeClr val="bg1"/>
                </a:solidFill>
                <a:latin typeface="+mn-lt"/>
              </a:defRPr>
            </a:lvl5pPr>
          </a:lstStyle>
          <a:p>
            <a:pPr marR="0" lvl="0" defTabSz="914400" eaLnBrk="0" latinLnBrk="0" hangingPunct="0">
              <a:lnSpc>
                <a:spcPct val="100000"/>
              </a:lnSpc>
              <a:spcBef>
                <a:spcPct val="50000"/>
              </a:spcBef>
              <a:buClr>
                <a:srgbClr val="99BFE5"/>
              </a:buClr>
              <a:buSzTx/>
              <a:buFontTx/>
              <a:tabLst/>
            </a:pPr>
            <a:r>
              <a:rPr lang="en-GB"/>
              <a:t>Other info / </a:t>
            </a:r>
            <a:r>
              <a:rPr lang="en-US"/>
              <a:t>Body Copy / Affiliates, Arial Narrow 16</a:t>
            </a:r>
          </a:p>
        </p:txBody>
      </p:sp>
    </p:spTree>
    <p:extLst>
      <p:ext uri="{BB962C8B-B14F-4D97-AF65-F5344CB8AC3E}">
        <p14:creationId xmlns:p14="http://schemas.microsoft.com/office/powerpoint/2010/main" val="1666211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BBC6FE79-804D-9278-D15E-E6E08C9FC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404401"/>
            <a:ext cx="11428413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spcAft>
                <a:spcPts val="0"/>
              </a:spcAft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/>
              <a:t>Click to add RDMF, Abbreviations, and Footnotes, Arial Narrow 12</a:t>
            </a:r>
          </a:p>
          <a:p>
            <a:pPr>
              <a:defRPr/>
            </a:pPr>
            <a:r>
              <a:rPr lang="en-US"/>
              <a:t>Click to add Citations, Arial Narrow 12</a:t>
            </a:r>
            <a:endParaRPr lang="en-US" sz="120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C787C3B-F856-7B5A-AA39-2597F0631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387798"/>
          </a:xfrm>
        </p:spPr>
        <p:txBody>
          <a:bodyPr anchor="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32C0F1CB-32A2-D9D2-1398-DC468B455A33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589756" y="1211262"/>
            <a:ext cx="11012488" cy="4479925"/>
          </a:xfrm>
        </p:spPr>
        <p:txBody>
          <a:bodyPr/>
          <a:lstStyle/>
          <a:p>
            <a:r>
              <a:rPr lang="en-GB"/>
              <a:t>Click icon to add table</a:t>
            </a:r>
            <a:endParaRPr lang="en-US"/>
          </a:p>
        </p:txBody>
      </p:sp>
      <p:sp>
        <p:nvSpPr>
          <p:cNvPr id="4" name="Round Same-side Corner of Rectangle 1">
            <a:extLst>
              <a:ext uri="{FF2B5EF4-FFF2-40B4-BE49-F238E27FC236}">
                <a16:creationId xmlns:a16="http://schemas.microsoft.com/office/drawing/2014/main" id="{BB2F5C7C-58AE-3262-AF85-7DC9BA8B363F}"/>
              </a:ext>
            </a:extLst>
          </p:cNvPr>
          <p:cNvSpPr/>
          <p:nvPr userDrawn="1"/>
        </p:nvSpPr>
        <p:spPr>
          <a:xfrm>
            <a:off x="10938933" y="0"/>
            <a:ext cx="1010178" cy="588434"/>
          </a:xfrm>
          <a:prstGeom prst="round2SameRect">
            <a:avLst>
              <a:gd name="adj1" fmla="val 0"/>
              <a:gd name="adj2" fmla="val 31879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 blurRad="88900" dist="38100" dir="5400000" sx="99000" sy="99000" algn="ctr" rotWithShape="0">
              <a:srgbClr val="212121">
                <a:alpha val="20000"/>
              </a:srgbClr>
            </a:outerShdw>
          </a:effectLst>
        </p:spPr>
        <p:txBody>
          <a:bodyPr vert="horz" lIns="72000" tIns="91440" rIns="72000" bIns="54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RETATRUTIDE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O</a:t>
            </a:r>
            <a:r>
              <a:rPr kumimoji="0" lang="en-US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BESITY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US" sz="1050" b="1" i="0" u="none" strike="noStrike" kern="0" cap="none" normalizeH="0" baseline="0" noProof="0" dirty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TRIUMPH-1</a:t>
            </a:r>
            <a:endParaRPr kumimoji="0" lang="en-US" sz="1050" b="1" i="0" u="none" strike="noStrike" kern="0" cap="none" normalizeH="0" baseline="0" noProof="0" dirty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uLnTx/>
              <a:uFillTx/>
              <a:latin typeface="+mj-lt"/>
              <a:ea typeface="ヒラギノ角ゴ Pro W3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45652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63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Fig Descripti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B03D1B-DDA7-9F3C-8CE2-9C2DB1356AB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81000" y="914400"/>
            <a:ext cx="11444287" cy="387798"/>
          </a:xfrm>
        </p:spPr>
        <p:txBody>
          <a:bodyPr lIns="0" rIns="0" anchor="t"/>
          <a:lstStyle>
            <a:lvl1pPr>
              <a:lnSpc>
                <a:spcPct val="90000"/>
              </a:lnSpc>
              <a:defRPr b="0">
                <a:solidFill>
                  <a:schemeClr val="tx1"/>
                </a:solidFill>
                <a:latin typeface="+mn-lt"/>
              </a:defRPr>
            </a:lvl1pPr>
            <a:lvl5pPr>
              <a:defRPr b="1">
                <a:latin typeface="+mj-lt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BBC6FE79-804D-9278-D15E-E6E08C9FC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404401"/>
            <a:ext cx="11428413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spcAft>
                <a:spcPts val="0"/>
              </a:spcAft>
              <a:defRPr sz="1200" i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/>
              <a:t>Click to add RDMF, Abbreviations, and Footnotes, Arial Narrow 12</a:t>
            </a:r>
          </a:p>
          <a:p>
            <a:pPr>
              <a:defRPr/>
            </a:pPr>
            <a:r>
              <a:rPr lang="en-US"/>
              <a:t>Click to add Citations, Arial Narrow 12</a:t>
            </a:r>
            <a:endParaRPr lang="en-US" sz="120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6253CFA9-86CC-8861-BC8B-41D91233FAE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381000" y="1438275"/>
            <a:ext cx="11444288" cy="4356100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0C8AC2-D031-6194-F3EE-C3D992B81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387798"/>
          </a:xfrm>
        </p:spPr>
        <p:txBody>
          <a:bodyPr anchor="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5" name="Round Same-side Corner of Rectangle 1">
            <a:extLst>
              <a:ext uri="{FF2B5EF4-FFF2-40B4-BE49-F238E27FC236}">
                <a16:creationId xmlns:a16="http://schemas.microsoft.com/office/drawing/2014/main" id="{234BB836-9A35-D288-7024-B8763D6068B4}"/>
              </a:ext>
            </a:extLst>
          </p:cNvPr>
          <p:cNvSpPr/>
          <p:nvPr userDrawn="1"/>
        </p:nvSpPr>
        <p:spPr>
          <a:xfrm>
            <a:off x="10938933" y="0"/>
            <a:ext cx="1010178" cy="588434"/>
          </a:xfrm>
          <a:prstGeom prst="round2SameRect">
            <a:avLst>
              <a:gd name="adj1" fmla="val 0"/>
              <a:gd name="adj2" fmla="val 31879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 blurRad="88900" dist="38100" dir="5400000" sx="99000" sy="99000" algn="ctr" rotWithShape="0">
              <a:srgbClr val="212121">
                <a:alpha val="20000"/>
              </a:srgbClr>
            </a:outerShdw>
          </a:effectLst>
        </p:spPr>
        <p:txBody>
          <a:bodyPr vert="horz" lIns="72000" tIns="91440" rIns="72000" bIns="54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RETATRUTIDE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O</a:t>
            </a:r>
            <a:r>
              <a:rPr kumimoji="0" lang="en-US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BESITY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US" sz="1050" b="1" i="0" u="none" strike="noStrike" kern="0" cap="none" normalizeH="0" baseline="0" noProof="0" dirty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TRIUMPH-1</a:t>
            </a:r>
            <a:endParaRPr kumimoji="0" lang="en-US" sz="1050" b="1" i="0" u="none" strike="noStrike" kern="0" cap="none" normalizeH="0" baseline="0" noProof="0" dirty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uLnTx/>
              <a:uFillTx/>
              <a:latin typeface="+mj-lt"/>
              <a:ea typeface="ヒラギノ角ゴ Pro W3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2549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1179">
          <p15:clr>
            <a:srgbClr val="FBAE40"/>
          </p15:clr>
        </p15:guide>
        <p15:guide id="6" pos="983">
          <p15:clr>
            <a:srgbClr val="FBAE40"/>
          </p15:clr>
        </p15:guide>
        <p15:guide id="7" orient="horz" pos="3314">
          <p15:clr>
            <a:srgbClr val="FBAE40"/>
          </p15:clr>
        </p15:guide>
        <p15:guide id="8" pos="668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- Shared X and Y a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B03D1B-DDA7-9F3C-8CE2-9C2DB1356AB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81000" y="914400"/>
            <a:ext cx="11444287" cy="387798"/>
          </a:xfrm>
        </p:spPr>
        <p:txBody>
          <a:bodyPr wrap="square" lIns="0" rIns="0" anchor="t">
            <a:noAutofit/>
          </a:bodyPr>
          <a:lstStyle>
            <a:lvl1pPr>
              <a:lnSpc>
                <a:spcPct val="90000"/>
              </a:lnSpc>
              <a:defRPr sz="2100" b="0">
                <a:solidFill>
                  <a:schemeClr val="tx1"/>
                </a:solidFill>
                <a:latin typeface="+mn-lt"/>
              </a:defRPr>
            </a:lvl1pPr>
            <a:lvl5pPr>
              <a:defRPr b="1">
                <a:latin typeface="+mj-lt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BBC6FE79-804D-9278-D15E-E6E08C9FC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404401"/>
            <a:ext cx="11428413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spcAft>
                <a:spcPts val="0"/>
              </a:spcAft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/>
              <a:t>Click to add RDMF, Abbreviations, and Footnotes, Arial Narrow 12</a:t>
            </a:r>
          </a:p>
          <a:p>
            <a:pPr>
              <a:defRPr/>
            </a:pPr>
            <a:r>
              <a:rPr lang="en-US"/>
              <a:t>Click to add Citations, Arial Narrow 12</a:t>
            </a:r>
            <a:endParaRPr lang="en-US" sz="120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C787C3B-F856-7B5A-AA39-2597F0631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387798"/>
          </a:xfrm>
        </p:spPr>
        <p:txBody>
          <a:bodyPr anchor="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030834F3-2409-0784-6D75-323ECFF971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1574" y="1301531"/>
            <a:ext cx="4292601" cy="263149"/>
          </a:xfrm>
        </p:spPr>
        <p:txBody>
          <a:bodyPr wrap="square" anchor="b">
            <a:spAutoFit/>
          </a:bodyPr>
          <a:lstStyle>
            <a:lvl1pPr algn="ctr">
              <a:lnSpc>
                <a:spcPct val="95000"/>
              </a:lnSpc>
              <a:defRPr sz="1800" b="1">
                <a:solidFill>
                  <a:srgbClr val="71130E"/>
                </a:solidFill>
                <a:latin typeface="+mj-lt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31B65FBD-DF53-F930-61DB-663A0573124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67758" y="1301531"/>
            <a:ext cx="4286250" cy="263149"/>
          </a:xfrm>
        </p:spPr>
        <p:txBody>
          <a:bodyPr wrap="square" anchor="b">
            <a:spAutoFit/>
          </a:bodyPr>
          <a:lstStyle>
            <a:lvl1pPr algn="ctr">
              <a:lnSpc>
                <a:spcPct val="95000"/>
              </a:lnSpc>
              <a:defRPr sz="1800" b="1">
                <a:solidFill>
                  <a:srgbClr val="71130E"/>
                </a:solidFill>
                <a:latin typeface="+mj-lt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E85F4272-5F57-1A3B-39F9-AAC79C75844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71576" y="5369606"/>
            <a:ext cx="4292600" cy="230832"/>
          </a:xfrm>
        </p:spPr>
        <p:txBody>
          <a:bodyPr wrap="square" tIns="0" bIns="45720">
            <a:spAutoFit/>
          </a:bodyPr>
          <a:lstStyle>
            <a:lvl1pPr algn="ctr">
              <a:defRPr sz="1200" b="0">
                <a:solidFill>
                  <a:srgbClr val="413C37"/>
                </a:solidFill>
                <a:latin typeface="+mn-lt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9" name="Text Placeholder 58">
            <a:extLst>
              <a:ext uri="{FF2B5EF4-FFF2-40B4-BE49-F238E27FC236}">
                <a16:creationId xmlns:a16="http://schemas.microsoft.com/office/drawing/2014/main" id="{54FC4E52-CDCF-787C-05B8-E9D5BCBE1D5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59821" y="5369606"/>
            <a:ext cx="4294187" cy="230832"/>
          </a:xfrm>
        </p:spPr>
        <p:txBody>
          <a:bodyPr wrap="square" tIns="0" bIns="45720">
            <a:spAutoFit/>
          </a:bodyPr>
          <a:lstStyle>
            <a:lvl1pPr algn="ctr">
              <a:defRPr sz="1200" b="0">
                <a:solidFill>
                  <a:srgbClr val="413C37"/>
                </a:solidFill>
                <a:latin typeface="+mn-lt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250070DF-8D82-F50C-AD3D-3F9176064A0B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171575" y="2238183"/>
            <a:ext cx="4292600" cy="3086779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65EE992D-9897-0DB5-F6B4-F3E40752D704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6967758" y="2238185"/>
            <a:ext cx="4286250" cy="3086778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4" name="Round Same-side Corner of Rectangle 1">
            <a:extLst>
              <a:ext uri="{FF2B5EF4-FFF2-40B4-BE49-F238E27FC236}">
                <a16:creationId xmlns:a16="http://schemas.microsoft.com/office/drawing/2014/main" id="{9C10F613-C5AB-813E-B8AB-7F1186D31602}"/>
              </a:ext>
            </a:extLst>
          </p:cNvPr>
          <p:cNvSpPr/>
          <p:nvPr userDrawn="1"/>
        </p:nvSpPr>
        <p:spPr>
          <a:xfrm>
            <a:off x="10938933" y="0"/>
            <a:ext cx="1010178" cy="588434"/>
          </a:xfrm>
          <a:prstGeom prst="round2SameRect">
            <a:avLst>
              <a:gd name="adj1" fmla="val 0"/>
              <a:gd name="adj2" fmla="val 31879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 blurRad="88900" dist="38100" dir="5400000" sx="99000" sy="99000" algn="ctr" rotWithShape="0">
              <a:srgbClr val="212121">
                <a:alpha val="20000"/>
              </a:srgbClr>
            </a:outerShdw>
          </a:effectLst>
        </p:spPr>
        <p:txBody>
          <a:bodyPr vert="horz" lIns="72000" tIns="91440" rIns="72000" bIns="54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RETATRUTIDE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O</a:t>
            </a:r>
            <a:r>
              <a:rPr kumimoji="0" lang="en-US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BESITY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US" sz="1050" b="1" i="0" u="none" strike="noStrike" kern="0" cap="none" normalizeH="0" baseline="0" noProof="0" dirty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TRIUMPH-1</a:t>
            </a:r>
            <a:endParaRPr kumimoji="0" lang="en-US" sz="1050" b="1" i="0" u="none" strike="noStrike" kern="0" cap="none" normalizeH="0" baseline="0" noProof="0" dirty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uLnTx/>
              <a:uFillTx/>
              <a:latin typeface="+mj-lt"/>
              <a:ea typeface="ヒラギノ角ゴ Pro W3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454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816">
          <p15:clr>
            <a:srgbClr val="FBAE40"/>
          </p15:clr>
        </p15:guide>
        <p15:guide id="4" orient="horz" pos="139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omparison - Observed, Efficacy vs Treat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B03D1B-DDA7-9F3C-8CE2-9C2DB1356AB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81000" y="914400"/>
            <a:ext cx="11444287" cy="387798"/>
          </a:xfrm>
        </p:spPr>
        <p:txBody>
          <a:bodyPr wrap="square" lIns="0" rIns="0" anchor="t">
            <a:noAutofit/>
          </a:bodyPr>
          <a:lstStyle>
            <a:lvl1pPr>
              <a:lnSpc>
                <a:spcPct val="90000"/>
              </a:lnSpc>
              <a:defRPr sz="2100" b="0">
                <a:solidFill>
                  <a:schemeClr val="tx1"/>
                </a:solidFill>
                <a:latin typeface="+mn-lt"/>
              </a:defRPr>
            </a:lvl1pPr>
            <a:lvl5pPr>
              <a:defRPr b="1">
                <a:latin typeface="+mj-lt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BBC6FE79-804D-9278-D15E-E6E08C9FC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404401"/>
            <a:ext cx="11428413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spcAft>
                <a:spcPts val="0"/>
              </a:spcAft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/>
              <a:t>Click to add RDMF, Abbreviations, and Footnotes, Arial Narrow 12</a:t>
            </a:r>
          </a:p>
          <a:p>
            <a:pPr>
              <a:defRPr/>
            </a:pPr>
            <a:r>
              <a:rPr lang="en-US"/>
              <a:t>Click to add Citations, Arial Narrow 12</a:t>
            </a:r>
            <a:endParaRPr lang="en-US" sz="1200"/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030834F3-2409-0784-6D75-323ECFF971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39019" y="1298448"/>
            <a:ext cx="3924300" cy="263149"/>
          </a:xfrm>
        </p:spPr>
        <p:txBody>
          <a:bodyPr wrap="square" anchor="t">
            <a:spAutoFit/>
          </a:bodyPr>
          <a:lstStyle>
            <a:lvl1pPr algn="ctr">
              <a:lnSpc>
                <a:spcPct val="95000"/>
              </a:lnSpc>
              <a:defRPr sz="1800" b="1">
                <a:solidFill>
                  <a:srgbClr val="71130E"/>
                </a:solidFill>
                <a:latin typeface="+mj-lt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31B65FBD-DF53-F930-61DB-663A0573124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38004" y="1298448"/>
            <a:ext cx="2743201" cy="526298"/>
          </a:xfrm>
        </p:spPr>
        <p:txBody>
          <a:bodyPr wrap="square" anchor="t">
            <a:spAutoFit/>
          </a:bodyPr>
          <a:lstStyle>
            <a:lvl1pPr algn="ctr">
              <a:lnSpc>
                <a:spcPct val="95000"/>
              </a:lnSpc>
              <a:defRPr sz="1800" b="1">
                <a:solidFill>
                  <a:srgbClr val="71130E"/>
                </a:solidFill>
                <a:latin typeface="+mj-lt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E85F4272-5F57-1A3B-39F9-AAC79C75844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28699" y="5377844"/>
            <a:ext cx="3944937" cy="230832"/>
          </a:xfrm>
        </p:spPr>
        <p:txBody>
          <a:bodyPr wrap="square" tIns="0" bIns="45720">
            <a:spAutoFit/>
          </a:bodyPr>
          <a:lstStyle>
            <a:lvl1pPr algn="ctr">
              <a:defRPr sz="1200" b="0">
                <a:solidFill>
                  <a:srgbClr val="413C37"/>
                </a:solidFill>
                <a:latin typeface="+mn-lt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" name="Text Placeholder 52">
            <a:extLst>
              <a:ext uri="{FF2B5EF4-FFF2-40B4-BE49-F238E27FC236}">
                <a16:creationId xmlns:a16="http://schemas.microsoft.com/office/drawing/2014/main" id="{E62AE467-9E3F-B6FF-AB98-90F95D63A9E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066208" y="1298448"/>
            <a:ext cx="2743203" cy="526298"/>
          </a:xfrm>
        </p:spPr>
        <p:txBody>
          <a:bodyPr wrap="square" anchor="t">
            <a:spAutoFit/>
          </a:bodyPr>
          <a:lstStyle>
            <a:lvl1pPr algn="ctr">
              <a:lnSpc>
                <a:spcPct val="95000"/>
              </a:lnSpc>
              <a:defRPr sz="1800" b="1">
                <a:solidFill>
                  <a:srgbClr val="7F7F7F"/>
                </a:solidFill>
                <a:latin typeface="+mj-lt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2438647B-F37F-AA93-32EB-5F1F7C0FD055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028700" y="2238182"/>
            <a:ext cx="3944938" cy="3090672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11" name="Chart Placeholder 10">
            <a:extLst>
              <a:ext uri="{FF2B5EF4-FFF2-40B4-BE49-F238E27FC236}">
                <a16:creationId xmlns:a16="http://schemas.microsoft.com/office/drawing/2014/main" id="{DC44B6FD-7616-E72E-8A5B-F89974BD6A3D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5600700" y="2216150"/>
            <a:ext cx="2779713" cy="3110392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13" name="Chart Placeholder 12">
            <a:extLst>
              <a:ext uri="{FF2B5EF4-FFF2-40B4-BE49-F238E27FC236}">
                <a16:creationId xmlns:a16="http://schemas.microsoft.com/office/drawing/2014/main" id="{5754FA8B-09E7-D2DC-C507-C819F6C53DD8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9029700" y="2216150"/>
            <a:ext cx="2795588" cy="3110392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BC98FCC-B0FF-F8C4-B83C-28F8F98D8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387798"/>
          </a:xfrm>
        </p:spPr>
        <p:txBody>
          <a:bodyPr anchor="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Round Same-side Corner of Rectangle 1">
            <a:extLst>
              <a:ext uri="{FF2B5EF4-FFF2-40B4-BE49-F238E27FC236}">
                <a16:creationId xmlns:a16="http://schemas.microsoft.com/office/drawing/2014/main" id="{4B0C43EF-F4A8-1864-B71D-D8A6E519B914}"/>
              </a:ext>
            </a:extLst>
          </p:cNvPr>
          <p:cNvSpPr/>
          <p:nvPr userDrawn="1"/>
        </p:nvSpPr>
        <p:spPr>
          <a:xfrm>
            <a:off x="10938933" y="0"/>
            <a:ext cx="1010178" cy="588434"/>
          </a:xfrm>
          <a:prstGeom prst="round2SameRect">
            <a:avLst>
              <a:gd name="adj1" fmla="val 0"/>
              <a:gd name="adj2" fmla="val 31879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 blurRad="88900" dist="38100" dir="5400000" sx="99000" sy="99000" algn="ctr" rotWithShape="0">
              <a:srgbClr val="212121">
                <a:alpha val="20000"/>
              </a:srgbClr>
            </a:outerShdw>
          </a:effectLst>
        </p:spPr>
        <p:txBody>
          <a:bodyPr vert="horz" lIns="72000" tIns="91440" rIns="72000" bIns="54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RETATRUTIDE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O</a:t>
            </a:r>
            <a:r>
              <a:rPr kumimoji="0" lang="en-US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BESITY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US" sz="1050" b="1" i="0" u="none" strike="noStrike" kern="0" cap="none" normalizeH="0" baseline="0" noProof="0" dirty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TRIUMPH-1</a:t>
            </a:r>
            <a:endParaRPr kumimoji="0" lang="en-US" sz="1050" b="1" i="0" u="none" strike="noStrike" kern="0" cap="none" normalizeH="0" baseline="0" noProof="0" dirty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uLnTx/>
              <a:uFillTx/>
              <a:latin typeface="+mj-lt"/>
              <a:ea typeface="ヒラギノ角ゴ Pro W3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02181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816">
          <p15:clr>
            <a:srgbClr val="FBAE40"/>
          </p15:clr>
        </p15:guide>
        <p15:guide id="5" orient="horz" pos="1396">
          <p15:clr>
            <a:srgbClr val="FBAE40"/>
          </p15:clr>
        </p15:guide>
        <p15:guide id="6" orient="horz" pos="1270">
          <p15:clr>
            <a:srgbClr val="FBAE40"/>
          </p15:clr>
        </p15:guide>
        <p15:guide id="7" orient="horz" pos="986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omparison - Observed, Efficacy vs Treatment - EXT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B03D1B-DDA7-9F3C-8CE2-9C2DB1356AB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81000" y="914400"/>
            <a:ext cx="11444287" cy="387798"/>
          </a:xfrm>
        </p:spPr>
        <p:txBody>
          <a:bodyPr wrap="square" lIns="0" rIns="0" anchor="t">
            <a:noAutofit/>
          </a:bodyPr>
          <a:lstStyle>
            <a:lvl1pPr>
              <a:lnSpc>
                <a:spcPct val="90000"/>
              </a:lnSpc>
              <a:defRPr sz="2100" b="0">
                <a:solidFill>
                  <a:schemeClr val="tx1"/>
                </a:solidFill>
                <a:latin typeface="+mn-lt"/>
              </a:defRPr>
            </a:lvl1pPr>
            <a:lvl5pPr>
              <a:defRPr b="1">
                <a:latin typeface="+mj-lt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BBC6FE79-804D-9278-D15E-E6E08C9FC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404401"/>
            <a:ext cx="11428413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spcAft>
                <a:spcPts val="0"/>
              </a:spcAft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/>
              <a:t>Click to add RDMF, Abbreviations, and Footnotes, Arial Narrow 12</a:t>
            </a:r>
          </a:p>
          <a:p>
            <a:pPr>
              <a:defRPr/>
            </a:pPr>
            <a:r>
              <a:rPr lang="en-US"/>
              <a:t>Click to add Citations, Arial Narrow 12</a:t>
            </a:r>
            <a:endParaRPr lang="en-US" sz="1200"/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030834F3-2409-0784-6D75-323ECFF971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39019" y="1298448"/>
            <a:ext cx="3924300" cy="263149"/>
          </a:xfrm>
        </p:spPr>
        <p:txBody>
          <a:bodyPr wrap="square" anchor="t">
            <a:spAutoFit/>
          </a:bodyPr>
          <a:lstStyle>
            <a:lvl1pPr algn="ctr">
              <a:lnSpc>
                <a:spcPct val="95000"/>
              </a:lnSpc>
              <a:defRPr sz="1800" b="1">
                <a:solidFill>
                  <a:srgbClr val="71130E"/>
                </a:solidFill>
                <a:latin typeface="+mj-lt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31B65FBD-DF53-F930-61DB-663A0573124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38004" y="1298448"/>
            <a:ext cx="2743201" cy="526298"/>
          </a:xfrm>
        </p:spPr>
        <p:txBody>
          <a:bodyPr wrap="square" anchor="t">
            <a:spAutoFit/>
          </a:bodyPr>
          <a:lstStyle>
            <a:lvl1pPr algn="ctr">
              <a:lnSpc>
                <a:spcPct val="95000"/>
              </a:lnSpc>
              <a:defRPr sz="1800" b="1">
                <a:solidFill>
                  <a:srgbClr val="71130E"/>
                </a:solidFill>
                <a:latin typeface="+mj-lt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E85F4272-5F57-1A3B-39F9-AAC79C75844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28699" y="5377844"/>
            <a:ext cx="3944937" cy="230832"/>
          </a:xfrm>
        </p:spPr>
        <p:txBody>
          <a:bodyPr wrap="square" tIns="0" bIns="45720">
            <a:spAutoFit/>
          </a:bodyPr>
          <a:lstStyle>
            <a:lvl1pPr algn="ctr">
              <a:defRPr sz="1200" b="0">
                <a:solidFill>
                  <a:srgbClr val="413C37"/>
                </a:solidFill>
                <a:latin typeface="+mn-lt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" name="Text Placeholder 52">
            <a:extLst>
              <a:ext uri="{FF2B5EF4-FFF2-40B4-BE49-F238E27FC236}">
                <a16:creationId xmlns:a16="http://schemas.microsoft.com/office/drawing/2014/main" id="{E62AE467-9E3F-B6FF-AB98-90F95D63A9E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066208" y="1298448"/>
            <a:ext cx="2743203" cy="526298"/>
          </a:xfrm>
        </p:spPr>
        <p:txBody>
          <a:bodyPr wrap="square" anchor="t">
            <a:spAutoFit/>
          </a:bodyPr>
          <a:lstStyle>
            <a:lvl1pPr algn="ctr">
              <a:lnSpc>
                <a:spcPct val="95000"/>
              </a:lnSpc>
              <a:defRPr sz="1800" b="1">
                <a:solidFill>
                  <a:srgbClr val="7F7F7F"/>
                </a:solidFill>
                <a:latin typeface="+mj-lt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2438647B-F37F-AA93-32EB-5F1F7C0FD055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028700" y="2238182"/>
            <a:ext cx="3944938" cy="3090672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11" name="Chart Placeholder 10">
            <a:extLst>
              <a:ext uri="{FF2B5EF4-FFF2-40B4-BE49-F238E27FC236}">
                <a16:creationId xmlns:a16="http://schemas.microsoft.com/office/drawing/2014/main" id="{DC44B6FD-7616-E72E-8A5B-F89974BD6A3D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5600700" y="2216150"/>
            <a:ext cx="2779713" cy="3110392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13" name="Chart Placeholder 12">
            <a:extLst>
              <a:ext uri="{FF2B5EF4-FFF2-40B4-BE49-F238E27FC236}">
                <a16:creationId xmlns:a16="http://schemas.microsoft.com/office/drawing/2014/main" id="{5754FA8B-09E7-D2DC-C507-C819F6C53DD8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9029700" y="2216150"/>
            <a:ext cx="2795588" cy="3110392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BC98FCC-B0FF-F8C4-B83C-28F8F98D8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387798"/>
          </a:xfrm>
        </p:spPr>
        <p:txBody>
          <a:bodyPr anchor="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4" name="Round Same-side Corner of Rectangle 1">
            <a:extLst>
              <a:ext uri="{FF2B5EF4-FFF2-40B4-BE49-F238E27FC236}">
                <a16:creationId xmlns:a16="http://schemas.microsoft.com/office/drawing/2014/main" id="{CA12BE6F-FDC5-5F6C-8C7E-A8040F280E3E}"/>
              </a:ext>
            </a:extLst>
          </p:cNvPr>
          <p:cNvSpPr/>
          <p:nvPr userDrawn="1"/>
        </p:nvSpPr>
        <p:spPr>
          <a:xfrm>
            <a:off x="10938933" y="0"/>
            <a:ext cx="1010178" cy="588434"/>
          </a:xfrm>
          <a:prstGeom prst="round2SameRect">
            <a:avLst>
              <a:gd name="adj1" fmla="val 0"/>
              <a:gd name="adj2" fmla="val 31879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 blurRad="88900" dist="38100" dir="5400000" sx="99000" sy="99000" algn="ctr" rotWithShape="0">
              <a:srgbClr val="212121">
                <a:alpha val="20000"/>
              </a:srgbClr>
            </a:outerShdw>
          </a:effectLst>
        </p:spPr>
        <p:txBody>
          <a:bodyPr vert="horz" lIns="72000" tIns="91440" rIns="72000" bIns="54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RETATRUTIDE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O</a:t>
            </a:r>
            <a:r>
              <a:rPr kumimoji="0" lang="en-US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BESITY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US" sz="1050" b="1" i="0" u="none" strike="noStrike" kern="0" cap="none" normalizeH="0" baseline="0" noProof="0" dirty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TRIUMPH-1</a:t>
            </a:r>
            <a:endParaRPr kumimoji="0" lang="en-US" sz="1050" b="1" i="0" u="none" strike="noStrike" kern="0" cap="none" normalizeH="0" baseline="0" noProof="0" dirty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uLnTx/>
              <a:uFillTx/>
              <a:latin typeface="+mj-lt"/>
              <a:ea typeface="ヒラギノ角ゴ Pro W3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77485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816">
          <p15:clr>
            <a:srgbClr val="FBAE40"/>
          </p15:clr>
        </p15:guide>
        <p15:guide id="5" orient="horz" pos="1396">
          <p15:clr>
            <a:srgbClr val="FBAE40"/>
          </p15:clr>
        </p15:guide>
        <p15:guide id="6" orient="horz" pos="127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 - Observed, Efficacy vs Treat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B03D1B-DDA7-9F3C-8CE2-9C2DB1356AB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81000" y="914400"/>
            <a:ext cx="11444287" cy="387798"/>
          </a:xfrm>
        </p:spPr>
        <p:txBody>
          <a:bodyPr wrap="square" lIns="0" rIns="0" anchor="t">
            <a:noAutofit/>
          </a:bodyPr>
          <a:lstStyle>
            <a:lvl1pPr>
              <a:lnSpc>
                <a:spcPct val="90000"/>
              </a:lnSpc>
              <a:defRPr sz="2100" b="0">
                <a:solidFill>
                  <a:schemeClr val="tx1"/>
                </a:solidFill>
                <a:latin typeface="+mn-lt"/>
              </a:defRPr>
            </a:lvl1pPr>
            <a:lvl5pPr>
              <a:defRPr b="1">
                <a:latin typeface="+mj-lt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BBC6FE79-804D-9278-D15E-E6E08C9FC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404401"/>
            <a:ext cx="11428413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spcAft>
                <a:spcPts val="0"/>
              </a:spcAft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/>
              <a:t>Click to add RDMF, Abbreviations, and Footnotes, Arial Narrow 12</a:t>
            </a:r>
          </a:p>
          <a:p>
            <a:pPr>
              <a:defRPr/>
            </a:pPr>
            <a:r>
              <a:rPr lang="en-US"/>
              <a:t>Click to add Citations, Arial Narrow 12</a:t>
            </a:r>
            <a:endParaRPr lang="en-US" sz="1200"/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E85F4272-5F57-1A3B-39F9-AAC79C75844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28699" y="5704150"/>
            <a:ext cx="3944937" cy="230832"/>
          </a:xfrm>
        </p:spPr>
        <p:txBody>
          <a:bodyPr wrap="square" tIns="0" bIns="45720">
            <a:spAutoFit/>
          </a:bodyPr>
          <a:lstStyle>
            <a:lvl1pPr algn="ctr">
              <a:defRPr sz="1200" b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BC98FCC-B0FF-F8C4-B83C-28F8F98D8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387798"/>
          </a:xfrm>
        </p:spPr>
        <p:txBody>
          <a:bodyPr anchor="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" name="Text Placeholder 50">
            <a:extLst>
              <a:ext uri="{FF2B5EF4-FFF2-40B4-BE49-F238E27FC236}">
                <a16:creationId xmlns:a16="http://schemas.microsoft.com/office/drawing/2014/main" id="{F503DC77-D24B-19AD-E1FF-BF84BB1C2AC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58066" y="1400046"/>
            <a:ext cx="2743200" cy="320040"/>
          </a:xfrm>
          <a:prstGeom prst="roundRect">
            <a:avLst>
              <a:gd name="adj" fmla="val 50000"/>
            </a:avLst>
          </a:prstGeom>
          <a:solidFill>
            <a:srgbClr val="589DD8"/>
          </a:solidFill>
        </p:spPr>
        <p:txBody>
          <a:bodyPr wrap="square" anchor="t">
            <a:spAutoFit/>
          </a:bodyPr>
          <a:lstStyle>
            <a:lvl1pPr algn="ctr">
              <a:lnSpc>
                <a:spcPct val="95000"/>
              </a:lnSpc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/>
              <a:t>TYPE</a:t>
            </a:r>
            <a:endParaRPr lang="en-US"/>
          </a:p>
        </p:txBody>
      </p:sp>
      <p:sp>
        <p:nvSpPr>
          <p:cNvPr id="12" name="Text Placeholder 52">
            <a:extLst>
              <a:ext uri="{FF2B5EF4-FFF2-40B4-BE49-F238E27FC236}">
                <a16:creationId xmlns:a16="http://schemas.microsoft.com/office/drawing/2014/main" id="{8D0A2B37-F357-85CB-002E-58757D7F81C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248637" y="1400046"/>
            <a:ext cx="2743200" cy="320040"/>
          </a:xfrm>
          <a:prstGeom prst="roundRect">
            <a:avLst>
              <a:gd name="adj" fmla="val 50000"/>
            </a:avLst>
          </a:prstGeom>
          <a:solidFill>
            <a:srgbClr val="000099"/>
          </a:solidFill>
        </p:spPr>
        <p:txBody>
          <a:bodyPr wrap="square" anchor="t">
            <a:spAutoFit/>
          </a:bodyPr>
          <a:lstStyle>
            <a:lvl1pPr algn="ctr">
              <a:lnSpc>
                <a:spcPct val="95000"/>
              </a:lnSpc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/>
              <a:t>TYPE</a:t>
            </a:r>
            <a:endParaRPr lang="en-US"/>
          </a:p>
        </p:txBody>
      </p:sp>
      <p:sp>
        <p:nvSpPr>
          <p:cNvPr id="14" name="Text Placeholder 52">
            <a:extLst>
              <a:ext uri="{FF2B5EF4-FFF2-40B4-BE49-F238E27FC236}">
                <a16:creationId xmlns:a16="http://schemas.microsoft.com/office/drawing/2014/main" id="{34C1AF3C-87C0-3E2C-1EAF-702A62A1C31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939208" y="1400046"/>
            <a:ext cx="2743200" cy="320040"/>
          </a:xfrm>
          <a:prstGeom prst="roundRect">
            <a:avLst>
              <a:gd name="adj" fmla="val 50000"/>
            </a:avLst>
          </a:prstGeom>
          <a:solidFill>
            <a:srgbClr val="71130E"/>
          </a:solidFill>
        </p:spPr>
        <p:txBody>
          <a:bodyPr wrap="square" anchor="t">
            <a:spAutoFit/>
          </a:bodyPr>
          <a:lstStyle>
            <a:lvl1pPr algn="ctr">
              <a:lnSpc>
                <a:spcPct val="95000"/>
              </a:lnSpc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/>
              <a:t>TYPE</a:t>
            </a:r>
            <a:endParaRPr lang="en-US"/>
          </a:p>
        </p:txBody>
      </p:sp>
      <p:sp>
        <p:nvSpPr>
          <p:cNvPr id="15" name="Chart Placeholder 4">
            <a:extLst>
              <a:ext uri="{FF2B5EF4-FFF2-40B4-BE49-F238E27FC236}">
                <a16:creationId xmlns:a16="http://schemas.microsoft.com/office/drawing/2014/main" id="{E9346D9B-6A1C-62F8-768B-219D24015550}"/>
              </a:ext>
            </a:extLst>
          </p:cNvPr>
          <p:cNvSpPr>
            <a:spLocks noGrp="1"/>
          </p:cNvSpPr>
          <p:nvPr>
            <p:ph type="chart" sz="quarter" idx="23"/>
          </p:nvPr>
        </p:nvSpPr>
        <p:spPr>
          <a:xfrm>
            <a:off x="1539778" y="2590800"/>
            <a:ext cx="2779776" cy="3014571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Chart Placeholder 10">
            <a:extLst>
              <a:ext uri="{FF2B5EF4-FFF2-40B4-BE49-F238E27FC236}">
                <a16:creationId xmlns:a16="http://schemas.microsoft.com/office/drawing/2014/main" id="{7494AE6E-835D-8795-BE83-D770E28EAB4F}"/>
              </a:ext>
            </a:extLst>
          </p:cNvPr>
          <p:cNvSpPr>
            <a:spLocks noGrp="1"/>
          </p:cNvSpPr>
          <p:nvPr>
            <p:ph type="chart" sz="quarter" idx="24"/>
          </p:nvPr>
        </p:nvSpPr>
        <p:spPr>
          <a:xfrm>
            <a:off x="5221271" y="2590800"/>
            <a:ext cx="2779713" cy="3011714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Chart Placeholder 12">
            <a:extLst>
              <a:ext uri="{FF2B5EF4-FFF2-40B4-BE49-F238E27FC236}">
                <a16:creationId xmlns:a16="http://schemas.microsoft.com/office/drawing/2014/main" id="{104A58B4-3366-5192-8113-2065DEC2F2B1}"/>
              </a:ext>
            </a:extLst>
          </p:cNvPr>
          <p:cNvSpPr>
            <a:spLocks noGrp="1"/>
          </p:cNvSpPr>
          <p:nvPr>
            <p:ph type="chart" sz="quarter" idx="25"/>
          </p:nvPr>
        </p:nvSpPr>
        <p:spPr>
          <a:xfrm>
            <a:off x="8902700" y="2590800"/>
            <a:ext cx="2795588" cy="3011714"/>
          </a:xfrm>
        </p:spPr>
        <p:txBody>
          <a:bodyPr/>
          <a:lstStyle/>
          <a:p>
            <a:endParaRPr lang="en-US"/>
          </a:p>
        </p:txBody>
      </p:sp>
      <p:sp>
        <p:nvSpPr>
          <p:cNvPr id="4" name="Round Same-side Corner of Rectangle 1">
            <a:extLst>
              <a:ext uri="{FF2B5EF4-FFF2-40B4-BE49-F238E27FC236}">
                <a16:creationId xmlns:a16="http://schemas.microsoft.com/office/drawing/2014/main" id="{FC6C79B0-2146-CB0C-D104-92FEC13AA226}"/>
              </a:ext>
            </a:extLst>
          </p:cNvPr>
          <p:cNvSpPr/>
          <p:nvPr userDrawn="1"/>
        </p:nvSpPr>
        <p:spPr>
          <a:xfrm>
            <a:off x="10938933" y="0"/>
            <a:ext cx="1010178" cy="588434"/>
          </a:xfrm>
          <a:prstGeom prst="round2SameRect">
            <a:avLst>
              <a:gd name="adj1" fmla="val 0"/>
              <a:gd name="adj2" fmla="val 31879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 blurRad="88900" dist="38100" dir="5400000" sx="99000" sy="99000" algn="ctr" rotWithShape="0">
              <a:srgbClr val="212121">
                <a:alpha val="20000"/>
              </a:srgbClr>
            </a:outerShdw>
          </a:effectLst>
        </p:spPr>
        <p:txBody>
          <a:bodyPr vert="horz" lIns="72000" tIns="91440" rIns="72000" bIns="54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RETATRUTIDE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O</a:t>
            </a:r>
            <a:r>
              <a:rPr kumimoji="0" lang="en-US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BESITY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US" sz="1050" b="1" i="0" u="none" strike="noStrike" kern="0" cap="none" normalizeH="0" baseline="0" noProof="0" dirty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TRIUMPH-1</a:t>
            </a:r>
            <a:endParaRPr kumimoji="0" lang="en-US" sz="1050" b="1" i="0" u="none" strike="noStrike" kern="0" cap="none" normalizeH="0" baseline="0" noProof="0" dirty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uLnTx/>
              <a:uFillTx/>
              <a:latin typeface="+mj-lt"/>
              <a:ea typeface="ヒラギノ角ゴ Pro W3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20081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816">
          <p15:clr>
            <a:srgbClr val="FBAE40"/>
          </p15:clr>
        </p15:guide>
        <p15:guide id="5" orient="horz" pos="1608">
          <p15:clr>
            <a:srgbClr val="FBAE40"/>
          </p15:clr>
        </p15:guide>
        <p15:guide id="6" orient="horz" pos="1272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. Colour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3D14C99-9038-DE6B-4AC8-FC1E5D91EC8A}"/>
              </a:ext>
            </a:extLst>
          </p:cNvPr>
          <p:cNvSpPr/>
          <p:nvPr/>
        </p:nvSpPr>
        <p:spPr>
          <a:xfrm>
            <a:off x="0" y="1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E49439B-1FDE-AC11-2AF7-F6B3A0470366}"/>
              </a:ext>
            </a:extLst>
          </p:cNvPr>
          <p:cNvSpPr/>
          <p:nvPr/>
        </p:nvSpPr>
        <p:spPr>
          <a:xfrm>
            <a:off x="6096000" y="1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2" name="Footer Placeholder 10">
            <a:extLst>
              <a:ext uri="{FF2B5EF4-FFF2-40B4-BE49-F238E27FC236}">
                <a16:creationId xmlns:a16="http://schemas.microsoft.com/office/drawing/2014/main" id="{269DE7B6-FCB8-2680-6C6A-07378F08FD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9425" y="6290700"/>
            <a:ext cx="511175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Click to add RDMF, Abbreviations, and Footnotes, Arial Narrow 9 Click to add Citations, Arial Narrow 9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06B560CD-F438-D4EB-7FCF-D1769E82C67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5" y="1649954"/>
            <a:ext cx="5111750" cy="4640746"/>
          </a:xfrm>
        </p:spPr>
        <p:txBody>
          <a:bodyPr/>
          <a:lstStyle>
            <a:lvl1pPr marL="179388" indent="-179388">
              <a:spcBef>
                <a:spcPts val="0"/>
              </a:spcBef>
              <a:tabLst/>
              <a:defRPr sz="1600"/>
            </a:lvl1pPr>
            <a:lvl2pPr marL="360363" indent="-180975">
              <a:spcBef>
                <a:spcPts val="0"/>
              </a:spcBef>
              <a:buFont typeface="System Font Regular"/>
              <a:buChar char="–"/>
              <a:tabLst/>
              <a:defRPr sz="1600"/>
            </a:lvl2pPr>
            <a:lvl3pPr marL="533400" indent="-173038">
              <a:spcBef>
                <a:spcPts val="0"/>
              </a:spcBef>
              <a:tabLst/>
              <a:defRPr sz="16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GB"/>
              <a:t>First level bullet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  <a:endParaRPr lang="en-US"/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0703C791-114C-27A6-F9DC-43C0AF31697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00825" y="2813366"/>
            <a:ext cx="5111750" cy="615634"/>
          </a:xfrm>
          <a:prstGeom prst="roundRect">
            <a:avLst>
              <a:gd name="adj" fmla="val 3130"/>
            </a:avLst>
          </a:prstGeom>
          <a:ln w="12700">
            <a:solidFill>
              <a:schemeClr val="bg1"/>
            </a:solidFill>
          </a:ln>
        </p:spPr>
        <p:txBody>
          <a:bodyPr lIns="180000" tIns="180000" rIns="180000" bIns="180000">
            <a:spAutoFit/>
          </a:bodyPr>
          <a:lstStyle>
            <a:lvl1pPr marL="0" indent="0">
              <a:spcBef>
                <a:spcPts val="0"/>
              </a:spcBef>
              <a:buNone/>
              <a:tabLst/>
              <a:defRPr sz="1600">
                <a:solidFill>
                  <a:schemeClr val="bg1"/>
                </a:solidFill>
              </a:defRPr>
            </a:lvl1pPr>
            <a:lvl2pPr marL="360363" indent="-180975">
              <a:spcBef>
                <a:spcPts val="0"/>
              </a:spcBef>
              <a:buFont typeface="System Font Regular"/>
              <a:buChar char="–"/>
              <a:tabLst/>
              <a:defRPr sz="1600"/>
            </a:lvl2pPr>
            <a:lvl3pPr marL="533400" indent="-173038">
              <a:spcBef>
                <a:spcPts val="0"/>
              </a:spcBef>
              <a:tabLst/>
              <a:defRPr sz="16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GB"/>
              <a:t>Answer box</a:t>
            </a:r>
            <a:endParaRPr lang="en-US"/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5836A1CA-F746-CFD7-590E-939B70FFC3A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600825" y="1649954"/>
            <a:ext cx="5111750" cy="498598"/>
          </a:xfrm>
        </p:spPr>
        <p:txBody>
          <a:bodyPr anchor="t" anchorCtr="0">
            <a:spAutoFit/>
          </a:bodyPr>
          <a:lstStyle>
            <a:lvl1pPr marL="0" indent="0" algn="l" defTabSz="914364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/>
              <a:defRPr lang="en-US" sz="3600" b="1" kern="1200" spc="-100" baseline="0" dirty="0">
                <a:solidFill>
                  <a:schemeClr val="bg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  <a:lvl2pPr marL="360363" indent="-180975">
              <a:spcBef>
                <a:spcPts val="0"/>
              </a:spcBef>
              <a:buFont typeface="System Font Regular"/>
              <a:buChar char="–"/>
              <a:tabLst/>
              <a:defRPr sz="1600"/>
            </a:lvl2pPr>
            <a:lvl3pPr marL="533400" indent="-173038">
              <a:spcBef>
                <a:spcPts val="0"/>
              </a:spcBef>
              <a:tabLst/>
              <a:defRPr sz="16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>
                <a:solidFill>
                  <a:schemeClr val="bg1"/>
                </a:solidFill>
              </a:rPr>
              <a:t>Question</a:t>
            </a:r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398B04-6D1F-F05E-74DC-B3017DFE952D}"/>
              </a:ext>
            </a:extLst>
          </p:cNvPr>
          <p:cNvSpPr/>
          <p:nvPr/>
        </p:nvSpPr>
        <p:spPr>
          <a:xfrm>
            <a:off x="0" y="1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E6F19068-1A05-687A-5E8F-ADA34A51B4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306024"/>
            <a:ext cx="5210175" cy="72019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defRPr sz="2600">
                <a:solidFill>
                  <a:schemeClr val="tx2"/>
                </a:solidFill>
              </a:defRPr>
            </a:lvl1pPr>
          </a:lstStyle>
          <a:p>
            <a:r>
              <a:rPr lang="en-US"/>
              <a:t>Title (Arial 26pt) </a:t>
            </a:r>
            <a:br>
              <a:rPr lang="en-US"/>
            </a:br>
            <a:r>
              <a:rPr lang="en-US"/>
              <a:t>2 lines maximum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4308B4F-0CC4-0A1F-4910-F25E6B3154A7}"/>
              </a:ext>
            </a:extLst>
          </p:cNvPr>
          <p:cNvSpPr/>
          <p:nvPr userDrawn="1"/>
        </p:nvSpPr>
        <p:spPr>
          <a:xfrm>
            <a:off x="0" y="1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02022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2. Colour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E49439B-1FDE-AC11-2AF7-F6B3A0470366}"/>
              </a:ext>
            </a:extLst>
          </p:cNvPr>
          <p:cNvSpPr/>
          <p:nvPr/>
        </p:nvSpPr>
        <p:spPr>
          <a:xfrm>
            <a:off x="6096000" y="1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6E5BDA-2E7F-3628-F327-831042FA65A0}"/>
              </a:ext>
            </a:extLst>
          </p:cNvPr>
          <p:cNvSpPr txBox="1"/>
          <p:nvPr/>
        </p:nvSpPr>
        <p:spPr>
          <a:xfrm>
            <a:off x="6600824" y="2763748"/>
            <a:ext cx="3560317" cy="1580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-20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cs typeface="+mn-cs"/>
              </a:rPr>
              <a:t>Thank </a:t>
            </a:r>
            <a:r>
              <a:rPr kumimoji="0" lang="en-US" sz="6000" b="1" i="0" u="none" strike="noStrike" kern="1200" cap="none" spc="-80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cs typeface="+mn-cs"/>
              </a:rPr>
              <a:t>Y</a:t>
            </a:r>
            <a:r>
              <a:rPr kumimoji="0" lang="en-US" sz="6000" b="1" i="0" u="none" strike="noStrike" kern="1200" cap="none" spc="-20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cs typeface="+mn-cs"/>
              </a:rPr>
              <a:t>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085F319-349E-9BB0-E30C-0666DC4956B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8409" y="5465240"/>
            <a:ext cx="2284323" cy="915892"/>
          </a:xfrm>
        </p:spPr>
        <p:txBody>
          <a:bodyPr>
            <a:spAutoFit/>
          </a:bodyPr>
          <a:lstStyle>
            <a:lvl1pPr>
              <a:spcAft>
                <a:spcPts val="500"/>
              </a:spcAft>
              <a:defRPr sz="1400" b="1"/>
            </a:lvl1pPr>
            <a:lvl2pPr marL="274320" indent="-112713">
              <a:spcBef>
                <a:spcPts val="400"/>
              </a:spcBef>
              <a:buNone/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</a:lstStyle>
          <a:p>
            <a:pPr lvl="0"/>
            <a:r>
              <a:rPr lang="en-US"/>
              <a:t>CONTACTS</a:t>
            </a:r>
          </a:p>
          <a:p>
            <a:pPr lvl="1"/>
            <a:r>
              <a:rPr lang="en-US"/>
              <a:t>Name Lastname</a:t>
            </a:r>
          </a:p>
          <a:p>
            <a:pPr lvl="1"/>
            <a:r>
              <a:rPr lang="en-US"/>
              <a:t>0123456789​</a:t>
            </a:r>
          </a:p>
          <a:p>
            <a:pPr lvl="1"/>
            <a:r>
              <a:rPr lang="en-US"/>
              <a:t>name@domain.com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B0C59784-39F5-7CED-768C-39A846A2C71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75291" y="5529360"/>
            <a:ext cx="2284323" cy="851772"/>
          </a:xfrm>
        </p:spPr>
        <p:txBody>
          <a:bodyPr>
            <a:spAutoFit/>
          </a:bodyPr>
          <a:lstStyle>
            <a:lvl1pPr>
              <a:defRPr sz="1400"/>
            </a:lvl1pPr>
            <a:lvl2pPr marL="0" indent="-112713">
              <a:spcBef>
                <a:spcPts val="400"/>
              </a:spcBef>
              <a:buNone/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A9F1CA5F-FB76-BEDF-3A6B-B1AEB09D98C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75754" y="5801166"/>
            <a:ext cx="133674" cy="148142"/>
          </a:xfrm>
          <a:prstGeom prst="rect">
            <a:avLst/>
          </a:prstGeom>
        </p:spPr>
      </p:pic>
      <p:pic>
        <p:nvPicPr>
          <p:cNvPr id="24" name="Graphic 23">
            <a:extLst>
              <a:ext uri="{FF2B5EF4-FFF2-40B4-BE49-F238E27FC236}">
                <a16:creationId xmlns:a16="http://schemas.microsoft.com/office/drawing/2014/main" id="{D48F7A12-0886-82C2-FF42-8A6D18EB41E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5754" y="6224493"/>
            <a:ext cx="133674" cy="148142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25AAC5C2-DAAD-BFE1-D363-BD2390C0533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5754" y="6011503"/>
            <a:ext cx="133674" cy="148142"/>
          </a:xfrm>
          <a:prstGeom prst="rect">
            <a:avLst/>
          </a:prstGeom>
        </p:spPr>
      </p:pic>
      <p:pic>
        <p:nvPicPr>
          <p:cNvPr id="34" name="Graphic 33">
            <a:extLst>
              <a:ext uri="{FF2B5EF4-FFF2-40B4-BE49-F238E27FC236}">
                <a16:creationId xmlns:a16="http://schemas.microsoft.com/office/drawing/2014/main" id="{094152C1-7E23-FE23-BF2B-C5BA3293819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033159" y="5801166"/>
            <a:ext cx="133674" cy="148142"/>
          </a:xfrm>
          <a:prstGeom prst="rect">
            <a:avLst/>
          </a:prstGeom>
        </p:spPr>
      </p:pic>
      <p:pic>
        <p:nvPicPr>
          <p:cNvPr id="35" name="Graphic 34">
            <a:extLst>
              <a:ext uri="{FF2B5EF4-FFF2-40B4-BE49-F238E27FC236}">
                <a16:creationId xmlns:a16="http://schemas.microsoft.com/office/drawing/2014/main" id="{4785D5F3-FF20-91CD-3C6B-336981F0144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33159" y="6224493"/>
            <a:ext cx="133674" cy="148142"/>
          </a:xfrm>
          <a:prstGeom prst="rect">
            <a:avLst/>
          </a:prstGeom>
        </p:spPr>
      </p:pic>
      <p:pic>
        <p:nvPicPr>
          <p:cNvPr id="36" name="Graphic 35">
            <a:extLst>
              <a:ext uri="{FF2B5EF4-FFF2-40B4-BE49-F238E27FC236}">
                <a16:creationId xmlns:a16="http://schemas.microsoft.com/office/drawing/2014/main" id="{2F0821D4-FFE0-FEFA-2C88-3F013CB51D2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33159" y="6011503"/>
            <a:ext cx="133674" cy="14814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27F9EC1-DDCD-9707-095C-82D05D7EEAD7}"/>
              </a:ext>
            </a:extLst>
          </p:cNvPr>
          <p:cNvSpPr txBox="1"/>
          <p:nvPr userDrawn="1"/>
        </p:nvSpPr>
        <p:spPr>
          <a:xfrm>
            <a:off x="6600824" y="2763748"/>
            <a:ext cx="3560317" cy="1580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-20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cs typeface="+mn-cs"/>
              </a:rPr>
              <a:t>Thank </a:t>
            </a:r>
            <a:r>
              <a:rPr kumimoji="0" lang="en-US" sz="6000" b="1" i="0" u="none" strike="noStrike" kern="1200" cap="none" spc="-80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cs typeface="+mn-cs"/>
              </a:rPr>
              <a:t>Y</a:t>
            </a:r>
            <a:r>
              <a:rPr kumimoji="0" lang="en-US" sz="6000" b="1" i="0" u="none" strike="noStrike" kern="1200" cap="none" spc="-20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cs typeface="+mn-cs"/>
              </a:rPr>
              <a:t>ou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8CA0B901-1BE7-EC5C-3430-71792B85380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75754" y="5801166"/>
            <a:ext cx="133674" cy="14814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736F1F82-3FD1-BDCC-57BE-29DE455DF6F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5754" y="6224493"/>
            <a:ext cx="133674" cy="148142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F51308BA-3C71-6750-410B-456EE6A2429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5754" y="6011503"/>
            <a:ext cx="133674" cy="148142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0976CDC3-1862-3DCE-F9B8-C3B2560C5BC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033159" y="5801166"/>
            <a:ext cx="133674" cy="148142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2A66D29B-899D-4EB9-248A-71AF25245DD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33159" y="6224493"/>
            <a:ext cx="133674" cy="148142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EB5750E0-1532-86FC-DA19-1B9352D7841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33159" y="6011503"/>
            <a:ext cx="133674" cy="148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0431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B03D1B-DDA7-9F3C-8CE2-9C2DB1356AB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81000" y="851069"/>
            <a:ext cx="11444287" cy="387798"/>
          </a:xfrm>
        </p:spPr>
        <p:txBody>
          <a:bodyPr lIns="0" rIns="182880" anchor="b"/>
          <a:lstStyle>
            <a:lvl1pPr>
              <a:lnSpc>
                <a:spcPct val="90000"/>
              </a:lnSpc>
              <a:spcAft>
                <a:spcPts val="1200"/>
              </a:spcAft>
              <a:defRPr sz="2100" b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  <a:lvl2pPr>
              <a:buFont typeface="Wingdings" panose="05000000000000000000" pitchFamily="2" charset="2"/>
              <a:buChar char="§"/>
              <a:defRPr/>
            </a:lvl2pPr>
            <a:lvl5pPr>
              <a:spcBef>
                <a:spcPts val="1200"/>
              </a:spcBef>
              <a:defRPr sz="2000" b="0">
                <a:solidFill>
                  <a:schemeClr val="accent1"/>
                </a:solidFill>
                <a:latin typeface="IBM Plex Sans SemiBold" panose="020B0703050203000203" pitchFamily="34" charset="0"/>
              </a:defRPr>
            </a:lvl5pPr>
          </a:lstStyle>
          <a:p>
            <a:pPr lvl="0"/>
            <a:r>
              <a:rPr lang="en-GB"/>
              <a:t>Subtitle</a:t>
            </a:r>
            <a:endParaRPr lang="en-US"/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BBC6FE79-804D-9278-D15E-E6E08C9FC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356901"/>
            <a:ext cx="11428413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spcAft>
                <a:spcPts val="0"/>
              </a:spcAft>
              <a:defRPr sz="13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/>
              <a:t>Click to add RDMF, Abbreviations, and Footnotes, Arial Narrow 13</a:t>
            </a:r>
          </a:p>
          <a:p>
            <a:pPr>
              <a:defRPr/>
            </a:pPr>
            <a:r>
              <a:rPr lang="en-US"/>
              <a:t>Click to add Citations, Arial Narrow 13</a:t>
            </a:r>
            <a:endParaRPr lang="en-US" sz="13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3F0A7A-94D2-EA28-8035-1E3DB4D2E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387798"/>
          </a:xfrm>
        </p:spPr>
        <p:txBody>
          <a:bodyPr anchor="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CD5C4850-F7DB-A57B-0ECF-35243E63DC4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1000" y="1562100"/>
            <a:ext cx="11428413" cy="4583953"/>
          </a:xfrm>
        </p:spPr>
        <p:txBody>
          <a:bodyPr lIns="0" rIns="182880"/>
          <a:lstStyle>
            <a:lvl1pPr>
              <a:lnSpc>
                <a:spcPct val="100000"/>
              </a:lnSpc>
              <a:spcAft>
                <a:spcPts val="0"/>
              </a:spcAft>
              <a:defRPr sz="2100" b="1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  <a:lvl2pPr>
              <a:buFont typeface="Wingdings" panose="05000000000000000000" pitchFamily="2" charset="2"/>
              <a:buChar char="§"/>
              <a:defRPr/>
            </a:lvl2pPr>
            <a:lvl5pPr>
              <a:spcBef>
                <a:spcPts val="1200"/>
              </a:spcBef>
              <a:defRPr sz="2000" b="0">
                <a:solidFill>
                  <a:schemeClr val="accent1"/>
                </a:solidFill>
                <a:latin typeface="IBM Plex Sans SemiBold" panose="020B070305020300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9" name="Round Same-side Corner of Rectangle 1">
            <a:extLst>
              <a:ext uri="{FF2B5EF4-FFF2-40B4-BE49-F238E27FC236}">
                <a16:creationId xmlns:a16="http://schemas.microsoft.com/office/drawing/2014/main" id="{4FDDE455-49A7-4A83-1C67-E0159D2111FB}"/>
              </a:ext>
            </a:extLst>
          </p:cNvPr>
          <p:cNvSpPr/>
          <p:nvPr userDrawn="1"/>
        </p:nvSpPr>
        <p:spPr>
          <a:xfrm>
            <a:off x="10938933" y="0"/>
            <a:ext cx="1010178" cy="588434"/>
          </a:xfrm>
          <a:prstGeom prst="round2SameRect">
            <a:avLst>
              <a:gd name="adj1" fmla="val 0"/>
              <a:gd name="adj2" fmla="val 31879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 blurRad="88900" dist="38100" dir="5400000" sx="99000" sy="99000" algn="ctr" rotWithShape="0">
              <a:srgbClr val="212121">
                <a:alpha val="20000"/>
              </a:srgbClr>
            </a:outerShdw>
          </a:effectLst>
        </p:spPr>
        <p:txBody>
          <a:bodyPr vert="horz" lIns="72000" tIns="91440" rIns="72000" bIns="54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RETATRUTIDE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O</a:t>
            </a:r>
            <a:r>
              <a:rPr kumimoji="0" lang="en-US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BESITY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US" sz="1050" b="1" i="0" u="none" strike="noStrike" kern="0" cap="none" normalizeH="0" baseline="0" noProof="0" dirty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TRIUMPH-1</a:t>
            </a:r>
            <a:endParaRPr kumimoji="0" lang="en-US" sz="1050" b="1" i="0" u="none" strike="noStrike" kern="0" cap="none" normalizeH="0" baseline="0" noProof="0" dirty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uLnTx/>
              <a:uFillTx/>
              <a:latin typeface="+mj-lt"/>
              <a:ea typeface="ヒラギノ角ゴ Pro W3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17634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Comparison - Observed, Efficacy vs Treatment - GSA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B03D1B-DDA7-9F3C-8CE2-9C2DB1356AB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81000" y="914400"/>
            <a:ext cx="11444287" cy="387798"/>
          </a:xfrm>
        </p:spPr>
        <p:txBody>
          <a:bodyPr wrap="square" lIns="0" rIns="0" anchor="t">
            <a:noAutofit/>
          </a:bodyPr>
          <a:lstStyle>
            <a:lvl1pPr>
              <a:lnSpc>
                <a:spcPct val="90000"/>
              </a:lnSpc>
              <a:defRPr sz="2100" b="0">
                <a:solidFill>
                  <a:schemeClr val="tx1"/>
                </a:solidFill>
                <a:latin typeface="+mn-lt"/>
              </a:defRPr>
            </a:lvl1pPr>
            <a:lvl5pPr>
              <a:defRPr b="1">
                <a:latin typeface="+mj-lt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BBC6FE79-804D-9278-D15E-E6E08C9FC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000" y="6267450"/>
            <a:ext cx="11428413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/>
              <a:t>Click to add RDMF, Abbreviations, and Footnotes, Arial Narrow 9</a:t>
            </a:r>
          </a:p>
          <a:p>
            <a:pPr>
              <a:defRPr/>
            </a:pPr>
            <a:r>
              <a:rPr lang="en-US"/>
              <a:t>Click to add Citations, Arial Narrow 9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9EA42F-BCA9-0015-714C-5B225424A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AB22559-BF92-4729-A682-71867014591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75000"/>
                  </a:srgbClr>
                </a:solidFill>
                <a:effectLst/>
                <a:uLnTx/>
                <a:uFillTx/>
                <a:latin typeface="Arial" charset="0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75000"/>
                </a:srgbClr>
              </a:solidFill>
              <a:effectLst/>
              <a:uLnTx/>
              <a:uFillTx/>
              <a:latin typeface="Arial" charset="0"/>
              <a:cs typeface="+mn-cs"/>
            </a:endParaRP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030834F3-2409-0784-6D75-323ECFF971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39019" y="1298448"/>
            <a:ext cx="3924300" cy="263149"/>
          </a:xfrm>
        </p:spPr>
        <p:txBody>
          <a:bodyPr wrap="square" anchor="t">
            <a:spAutoFit/>
          </a:bodyPr>
          <a:lstStyle>
            <a:lvl1pPr algn="ctr">
              <a:lnSpc>
                <a:spcPct val="95000"/>
              </a:lnSpc>
              <a:defRPr sz="1800" b="1">
                <a:solidFill>
                  <a:srgbClr val="71130E"/>
                </a:solidFill>
                <a:latin typeface="+mj-lt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31B65FBD-DF53-F930-61DB-663A0573124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38004" y="1298448"/>
            <a:ext cx="2743201" cy="526298"/>
          </a:xfrm>
        </p:spPr>
        <p:txBody>
          <a:bodyPr wrap="square" anchor="t">
            <a:spAutoFit/>
          </a:bodyPr>
          <a:lstStyle>
            <a:lvl1pPr algn="ctr">
              <a:lnSpc>
                <a:spcPct val="95000"/>
              </a:lnSpc>
              <a:defRPr sz="1800" b="1">
                <a:solidFill>
                  <a:srgbClr val="71130E"/>
                </a:solidFill>
                <a:latin typeface="+mj-lt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E85F4272-5F57-1A3B-39F9-AAC79C75844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28699" y="5377844"/>
            <a:ext cx="3944937" cy="230832"/>
          </a:xfrm>
        </p:spPr>
        <p:txBody>
          <a:bodyPr wrap="square" tIns="0" bIns="45720">
            <a:spAutoFit/>
          </a:bodyPr>
          <a:lstStyle>
            <a:lvl1pPr algn="ctr">
              <a:defRPr sz="1200" b="0">
                <a:solidFill>
                  <a:srgbClr val="413C37"/>
                </a:solidFill>
                <a:latin typeface="+mn-lt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" name="Text Placeholder 52">
            <a:extLst>
              <a:ext uri="{FF2B5EF4-FFF2-40B4-BE49-F238E27FC236}">
                <a16:creationId xmlns:a16="http://schemas.microsoft.com/office/drawing/2014/main" id="{E62AE467-9E3F-B6FF-AB98-90F95D63A9E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066208" y="1298448"/>
            <a:ext cx="2743203" cy="526298"/>
          </a:xfrm>
        </p:spPr>
        <p:txBody>
          <a:bodyPr wrap="square" anchor="t">
            <a:spAutoFit/>
          </a:bodyPr>
          <a:lstStyle>
            <a:lvl1pPr algn="ctr">
              <a:lnSpc>
                <a:spcPct val="95000"/>
              </a:lnSpc>
              <a:defRPr sz="1800" b="1">
                <a:solidFill>
                  <a:srgbClr val="7F7F7F"/>
                </a:solidFill>
                <a:latin typeface="+mj-lt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2438647B-F37F-AA93-32EB-5F1F7C0FD055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028700" y="2238182"/>
            <a:ext cx="3944938" cy="3090672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11" name="Chart Placeholder 10">
            <a:extLst>
              <a:ext uri="{FF2B5EF4-FFF2-40B4-BE49-F238E27FC236}">
                <a16:creationId xmlns:a16="http://schemas.microsoft.com/office/drawing/2014/main" id="{DC44B6FD-7616-E72E-8A5B-F89974BD6A3D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5600700" y="2216150"/>
            <a:ext cx="2779713" cy="3110392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13" name="Chart Placeholder 12">
            <a:extLst>
              <a:ext uri="{FF2B5EF4-FFF2-40B4-BE49-F238E27FC236}">
                <a16:creationId xmlns:a16="http://schemas.microsoft.com/office/drawing/2014/main" id="{5754FA8B-09E7-D2DC-C507-C819F6C53DD8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9029700" y="2216150"/>
            <a:ext cx="2795588" cy="3110392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BC98FCC-B0FF-F8C4-B83C-28F8F98D8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387798"/>
          </a:xfrm>
        </p:spPr>
        <p:txBody>
          <a:bodyPr anchor="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" name="Round Same-side Corner of Rectangle 1">
            <a:extLst>
              <a:ext uri="{FF2B5EF4-FFF2-40B4-BE49-F238E27FC236}">
                <a16:creationId xmlns:a16="http://schemas.microsoft.com/office/drawing/2014/main" id="{36A956C8-BAA9-0222-7C95-0562ACBD0B0F}"/>
              </a:ext>
            </a:extLst>
          </p:cNvPr>
          <p:cNvSpPr/>
          <p:nvPr userDrawn="1"/>
        </p:nvSpPr>
        <p:spPr>
          <a:xfrm>
            <a:off x="10280074" y="-44388"/>
            <a:ext cx="1669040" cy="297369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 blurRad="88900" dist="38100" dir="5400000" sx="99000" sy="99000" algn="ctr" rotWithShape="0">
              <a:srgbClr val="212121">
                <a:alpha val="20000"/>
              </a:srgbClr>
            </a:outerShdw>
          </a:effectLst>
        </p:spPr>
        <p:txBody>
          <a:bodyPr vert="horz" lIns="72000" tIns="91440" rIns="72000" bIns="54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US" sz="1300" b="1" i="0" u="none" strike="noStrike" kern="0" cap="none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TRIUMPH-1 OSA</a:t>
            </a:r>
            <a:endParaRPr kumimoji="0" lang="en-US" sz="1300" b="1" i="0" u="none" strike="noStrike" kern="0" cap="none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ヒラギノ角ゴ Pro W3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49772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816">
          <p15:clr>
            <a:srgbClr val="FBAE40"/>
          </p15:clr>
        </p15:guide>
        <p15:guide id="5" orient="horz" pos="1396">
          <p15:clr>
            <a:srgbClr val="FBAE40"/>
          </p15:clr>
        </p15:guide>
        <p15:guide id="6" orient="horz" pos="127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09599" y="2328858"/>
            <a:ext cx="9397991" cy="997196"/>
          </a:xfrm>
          <a:prstGeom prst="rect">
            <a:avLst/>
          </a:prstGeom>
          <a:effectLst/>
        </p:spPr>
        <p:txBody>
          <a:bodyPr anchor="b" anchorCtr="0"/>
          <a:lstStyle>
            <a:lvl1pPr algn="l">
              <a:defRPr sz="3600" b="1" i="0" spc="-200" baseline="0">
                <a:solidFill>
                  <a:schemeClr val="bg1"/>
                </a:solidFill>
                <a:latin typeface="+mn-lt"/>
                <a:cs typeface="IBM Plex Sans Medium" panose="020B0603050203000203" pitchFamily="34" charset="0"/>
              </a:defRPr>
            </a:lvl1pPr>
          </a:lstStyle>
          <a:p>
            <a:r>
              <a:rPr lang="en-US"/>
              <a:t>Click to add Headline, Arial Bold 36, left adjusted for long title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09599" y="3508926"/>
            <a:ext cx="9441407" cy="455041"/>
          </a:xfrm>
          <a:effectLst/>
        </p:spPr>
        <p:txBody>
          <a:bodyPr lIns="0"/>
          <a:lstStyle>
            <a:lvl1pPr marL="0" indent="0" algn="l">
              <a:buFontTx/>
              <a:buNone/>
              <a:defRPr sz="2000" b="0" i="0">
                <a:solidFill>
                  <a:srgbClr val="FFFFFF"/>
                </a:solidFill>
                <a:latin typeface="+mj-lt"/>
                <a:cs typeface="DIN-Bold"/>
              </a:defRPr>
            </a:lvl1pPr>
          </a:lstStyle>
          <a:p>
            <a:r>
              <a:rPr lang="en-US"/>
              <a:t>Subtitle / Presenter name / Authors, Arial 20</a:t>
            </a:r>
          </a:p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5FE37A58-F349-9D5C-DCA7-87490A3D5FF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599" y="4176828"/>
            <a:ext cx="5088748" cy="246221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kumimoji="0" lang="en-GB" sz="1600" i="0" u="none" strike="noStrike" kern="1200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defRPr>
            </a:lvl1pPr>
            <a:lvl2pPr>
              <a:defRPr lang="en-GB" sz="1400" kern="1200" baseline="0" smtClean="0">
                <a:solidFill>
                  <a:schemeClr val="bg1"/>
                </a:solidFill>
                <a:latin typeface="+mn-lt"/>
              </a:defRPr>
            </a:lvl2pPr>
            <a:lvl3pPr>
              <a:defRPr lang="en-GB" sz="1400" kern="1200" baseline="0" smtClean="0">
                <a:solidFill>
                  <a:schemeClr val="bg1"/>
                </a:solidFill>
                <a:latin typeface="+mn-lt"/>
              </a:defRPr>
            </a:lvl3pPr>
            <a:lvl4pPr>
              <a:defRPr lang="en-GB" sz="1400" kern="1200" baseline="0" smtClean="0">
                <a:solidFill>
                  <a:schemeClr val="bg1"/>
                </a:solidFill>
                <a:latin typeface="+mn-lt"/>
              </a:defRPr>
            </a:lvl4pPr>
            <a:lvl5pPr>
              <a:defRPr lang="en-US" sz="1400" kern="1200" baseline="0">
                <a:solidFill>
                  <a:schemeClr val="bg1"/>
                </a:solidFill>
                <a:latin typeface="+mn-lt"/>
              </a:defRPr>
            </a:lvl5pPr>
          </a:lstStyle>
          <a:p>
            <a:pPr marR="0" lvl="0" defTabSz="914400" eaLnBrk="0" latinLnBrk="0" hangingPunct="0">
              <a:lnSpc>
                <a:spcPct val="100000"/>
              </a:lnSpc>
              <a:spcBef>
                <a:spcPct val="50000"/>
              </a:spcBef>
              <a:buClr>
                <a:srgbClr val="99BFE5"/>
              </a:buClr>
              <a:buSzTx/>
              <a:buFontTx/>
              <a:tabLst/>
            </a:pPr>
            <a:r>
              <a:rPr lang="en-GB"/>
              <a:t>Other info / </a:t>
            </a:r>
            <a:r>
              <a:rPr lang="en-US"/>
              <a:t>Body Copy / Affiliates, Arial Narrow 16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F493DE3F-5491-4786-F0A4-6DA2101F13A5}"/>
              </a:ext>
            </a:extLst>
          </p:cNvPr>
          <p:cNvSpPr txBox="1">
            <a:spLocks/>
          </p:cNvSpPr>
          <p:nvPr/>
        </p:nvSpPr>
        <p:spPr>
          <a:xfrm>
            <a:off x="3549871" y="6073903"/>
            <a:ext cx="4473989" cy="400110"/>
          </a:xfrm>
          <a:prstGeom prst="rect">
            <a:avLst/>
          </a:prstGeom>
        </p:spPr>
        <p:txBody>
          <a:bodyPr wrap="square" anchor="t" anchorCtr="0">
            <a:spAutoFit/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b="1" i="0" kern="1200">
                <a:solidFill>
                  <a:schemeClr val="tx1"/>
                </a:solidFill>
                <a:latin typeface="Arial Black" panose="020B0A04020102020204" pitchFamily="34" charset="0"/>
                <a:ea typeface="ヒラギノ角ゴ Pro W3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cs typeface="+mn-cs"/>
              </a:rPr>
              <a:t>Click to edit Veeva ID [IF NON-US] © 2024 Eli Lilly and Company [IF US] © 2024 Lilly USA LLC. All rights reserved.​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A8DC9B-858B-CE7D-F2EE-9678BC35520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97408" y="5949697"/>
            <a:ext cx="1027460" cy="561113"/>
          </a:xfrm>
          <a:prstGeom prst="rect">
            <a:avLst/>
          </a:prstGeom>
        </p:spPr>
      </p:pic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0C43DF8D-0CAE-CE73-9893-CC951C1FCC89}"/>
              </a:ext>
            </a:extLst>
          </p:cNvPr>
          <p:cNvSpPr txBox="1">
            <a:spLocks/>
          </p:cNvSpPr>
          <p:nvPr userDrawn="1"/>
        </p:nvSpPr>
        <p:spPr>
          <a:xfrm>
            <a:off x="3549871" y="6073903"/>
            <a:ext cx="4473989" cy="400110"/>
          </a:xfrm>
          <a:prstGeom prst="rect">
            <a:avLst/>
          </a:prstGeom>
        </p:spPr>
        <p:txBody>
          <a:bodyPr wrap="square" anchor="t" anchorCtr="0">
            <a:spAutoFit/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000" b="1" i="0" kern="1200">
                <a:solidFill>
                  <a:schemeClr val="tx1"/>
                </a:solidFill>
                <a:latin typeface="Arial Black" panose="020B0A04020102020204" pitchFamily="34" charset="0"/>
                <a:ea typeface="ヒラギノ角ゴ Pro W3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cs typeface="+mn-cs"/>
              </a:rPr>
              <a:t>Click to edit Veeva ID [IF NON-US] © 2024 Eli Lilly and Company [IF US] © 2024 Lilly USA LLC. All rights reserved.​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BF2CD6C2-8D53-5542-6663-7FD89C5C257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97408" y="5949697"/>
            <a:ext cx="1027460" cy="561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971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Comparison - Observed, Efficacy vs Treatment - GOA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B03D1B-DDA7-9F3C-8CE2-9C2DB1356AB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81000" y="914400"/>
            <a:ext cx="11444287" cy="387798"/>
          </a:xfrm>
        </p:spPr>
        <p:txBody>
          <a:bodyPr wrap="square" lIns="0" rIns="0" anchor="t">
            <a:noAutofit/>
          </a:bodyPr>
          <a:lstStyle>
            <a:lvl1pPr>
              <a:lnSpc>
                <a:spcPct val="90000"/>
              </a:lnSpc>
              <a:defRPr sz="2100" b="0">
                <a:solidFill>
                  <a:schemeClr val="tx1"/>
                </a:solidFill>
                <a:latin typeface="+mn-lt"/>
              </a:defRPr>
            </a:lvl1pPr>
            <a:lvl5pPr>
              <a:defRPr b="1">
                <a:latin typeface="+mj-lt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BBC6FE79-804D-9278-D15E-E6E08C9FC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000" y="6267450"/>
            <a:ext cx="11428413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/>
              <a:t>Click to add RDMF, Abbreviations, and Footnotes, Arial Narrow 9</a:t>
            </a:r>
          </a:p>
          <a:p>
            <a:pPr>
              <a:defRPr/>
            </a:pPr>
            <a:r>
              <a:rPr lang="en-US"/>
              <a:t>Click to add Citations, Arial Narrow 9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9EA42F-BCA9-0015-714C-5B225424A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AB22559-BF92-4729-A682-71867014591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75000"/>
                  </a:srgbClr>
                </a:solidFill>
                <a:effectLst/>
                <a:uLnTx/>
                <a:uFillTx/>
                <a:latin typeface="Arial" charset="0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75000"/>
                </a:srgbClr>
              </a:solidFill>
              <a:effectLst/>
              <a:uLnTx/>
              <a:uFillTx/>
              <a:latin typeface="Arial" charset="0"/>
              <a:cs typeface="+mn-cs"/>
            </a:endParaRP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030834F3-2409-0784-6D75-323ECFF971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39019" y="1298448"/>
            <a:ext cx="3924300" cy="263149"/>
          </a:xfrm>
        </p:spPr>
        <p:txBody>
          <a:bodyPr wrap="square" anchor="t">
            <a:spAutoFit/>
          </a:bodyPr>
          <a:lstStyle>
            <a:lvl1pPr algn="ctr">
              <a:lnSpc>
                <a:spcPct val="95000"/>
              </a:lnSpc>
              <a:defRPr sz="1800" b="1">
                <a:solidFill>
                  <a:srgbClr val="71130E"/>
                </a:solidFill>
                <a:latin typeface="+mj-lt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31B65FBD-DF53-F930-61DB-663A0573124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38004" y="1298448"/>
            <a:ext cx="2743201" cy="526298"/>
          </a:xfrm>
        </p:spPr>
        <p:txBody>
          <a:bodyPr wrap="square" anchor="t">
            <a:spAutoFit/>
          </a:bodyPr>
          <a:lstStyle>
            <a:lvl1pPr algn="ctr">
              <a:lnSpc>
                <a:spcPct val="95000"/>
              </a:lnSpc>
              <a:defRPr sz="1800" b="1">
                <a:solidFill>
                  <a:srgbClr val="71130E"/>
                </a:solidFill>
                <a:latin typeface="+mj-lt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E85F4272-5F57-1A3B-39F9-AAC79C75844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28699" y="5377844"/>
            <a:ext cx="3944937" cy="230832"/>
          </a:xfrm>
        </p:spPr>
        <p:txBody>
          <a:bodyPr wrap="square" tIns="0" bIns="45720">
            <a:spAutoFit/>
          </a:bodyPr>
          <a:lstStyle>
            <a:lvl1pPr algn="ctr">
              <a:defRPr sz="1200" b="0">
                <a:solidFill>
                  <a:srgbClr val="413C37"/>
                </a:solidFill>
                <a:latin typeface="+mn-lt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" name="Text Placeholder 52">
            <a:extLst>
              <a:ext uri="{FF2B5EF4-FFF2-40B4-BE49-F238E27FC236}">
                <a16:creationId xmlns:a16="http://schemas.microsoft.com/office/drawing/2014/main" id="{E62AE467-9E3F-B6FF-AB98-90F95D63A9E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066208" y="1298448"/>
            <a:ext cx="2743203" cy="526298"/>
          </a:xfrm>
        </p:spPr>
        <p:txBody>
          <a:bodyPr wrap="square" anchor="t">
            <a:spAutoFit/>
          </a:bodyPr>
          <a:lstStyle>
            <a:lvl1pPr algn="ctr">
              <a:lnSpc>
                <a:spcPct val="95000"/>
              </a:lnSpc>
              <a:defRPr sz="1800" b="1">
                <a:solidFill>
                  <a:srgbClr val="7F7F7F"/>
                </a:solidFill>
                <a:latin typeface="+mj-lt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2438647B-F37F-AA93-32EB-5F1F7C0FD055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028700" y="2238182"/>
            <a:ext cx="3944938" cy="3090672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11" name="Chart Placeholder 10">
            <a:extLst>
              <a:ext uri="{FF2B5EF4-FFF2-40B4-BE49-F238E27FC236}">
                <a16:creationId xmlns:a16="http://schemas.microsoft.com/office/drawing/2014/main" id="{DC44B6FD-7616-E72E-8A5B-F89974BD6A3D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5600700" y="2216150"/>
            <a:ext cx="2779713" cy="3110392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13" name="Chart Placeholder 12">
            <a:extLst>
              <a:ext uri="{FF2B5EF4-FFF2-40B4-BE49-F238E27FC236}">
                <a16:creationId xmlns:a16="http://schemas.microsoft.com/office/drawing/2014/main" id="{5754FA8B-09E7-D2DC-C507-C819F6C53DD8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9029700" y="2216150"/>
            <a:ext cx="2795588" cy="3110392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BC98FCC-B0FF-F8C4-B83C-28F8F98D8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387798"/>
          </a:xfrm>
        </p:spPr>
        <p:txBody>
          <a:bodyPr anchor="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4" name="Round Same-side Corner of Rectangle 1">
            <a:extLst>
              <a:ext uri="{FF2B5EF4-FFF2-40B4-BE49-F238E27FC236}">
                <a16:creationId xmlns:a16="http://schemas.microsoft.com/office/drawing/2014/main" id="{4571476C-A5E2-3EAE-7AFC-D1A1367D01BF}"/>
              </a:ext>
            </a:extLst>
          </p:cNvPr>
          <p:cNvSpPr/>
          <p:nvPr userDrawn="1"/>
        </p:nvSpPr>
        <p:spPr>
          <a:xfrm>
            <a:off x="10280074" y="-44388"/>
            <a:ext cx="1669040" cy="297369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 blurRad="88900" dist="38100" dir="5400000" sx="99000" sy="99000" algn="ctr" rotWithShape="0">
              <a:srgbClr val="212121">
                <a:alpha val="20000"/>
              </a:srgbClr>
            </a:outerShdw>
          </a:effectLst>
        </p:spPr>
        <p:txBody>
          <a:bodyPr vert="horz" lIns="72000" tIns="91440" rIns="72000" bIns="54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US" sz="1300" b="1" i="0" u="none" strike="noStrike" kern="0" cap="none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TRIUMPH-1 OA</a:t>
            </a:r>
            <a:endParaRPr kumimoji="0" lang="en-US" sz="1300" b="1" i="0" u="none" strike="noStrike" kern="0" cap="none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ヒラギノ角ゴ Pro W3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50237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816">
          <p15:clr>
            <a:srgbClr val="FBAE40"/>
          </p15:clr>
        </p15:guide>
        <p15:guide id="5" orient="horz" pos="1396">
          <p15:clr>
            <a:srgbClr val="FBAE40"/>
          </p15:clr>
        </p15:guide>
        <p15:guide id="6" orient="horz" pos="127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ble of Content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09599" y="738053"/>
            <a:ext cx="9397991" cy="498598"/>
          </a:xfrm>
          <a:prstGeom prst="rect">
            <a:avLst/>
          </a:prstGeom>
          <a:effectLst/>
        </p:spPr>
        <p:txBody>
          <a:bodyPr anchor="t" anchorCtr="0"/>
          <a:lstStyle>
            <a:lvl1pPr algn="l">
              <a:defRPr sz="3600" b="1" i="0" spc="-200" baseline="0">
                <a:solidFill>
                  <a:schemeClr val="bg1"/>
                </a:solidFill>
                <a:latin typeface="+mn-lt"/>
                <a:cs typeface="IBM Plex Sans Medium" panose="020B0603050203000203" pitchFamily="34" charset="0"/>
              </a:defRPr>
            </a:lvl1pPr>
          </a:lstStyle>
          <a:p>
            <a:r>
              <a:rPr lang="en-US"/>
              <a:t>Click to add Headline, Arial Bold 36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A8DC9B-858B-CE7D-F2EE-9678BC35520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97408" y="5949697"/>
            <a:ext cx="1027460" cy="561113"/>
          </a:xfrm>
          <a:prstGeom prst="rect">
            <a:avLst/>
          </a:prstGeom>
        </p:spPr>
      </p:pic>
      <p:sp>
        <p:nvSpPr>
          <p:cNvPr id="6" name="Round Same-side Corner of Rectangle 1">
            <a:extLst>
              <a:ext uri="{FF2B5EF4-FFF2-40B4-BE49-F238E27FC236}">
                <a16:creationId xmlns:a16="http://schemas.microsoft.com/office/drawing/2014/main" id="{0AE978E4-8D34-AAEF-2241-1E6DCE98DCD5}"/>
              </a:ext>
            </a:extLst>
          </p:cNvPr>
          <p:cNvSpPr/>
          <p:nvPr userDrawn="1"/>
        </p:nvSpPr>
        <p:spPr>
          <a:xfrm>
            <a:off x="10558631" y="-44388"/>
            <a:ext cx="1390482" cy="297369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bg1"/>
          </a:solidFill>
          <a:ln w="12700" cap="flat" cmpd="sng" algn="ctr">
            <a:solidFill>
              <a:schemeClr val="accent1"/>
            </a:solidFill>
            <a:prstDash val="solid"/>
            <a:miter lim="800000"/>
          </a:ln>
          <a:effectLst>
            <a:outerShdw blurRad="88900" dist="38100" dir="5400000" sx="99000" sy="99000" algn="ctr" rotWithShape="0">
              <a:srgbClr val="212121">
                <a:alpha val="20000"/>
              </a:srgbClr>
            </a:outerShdw>
          </a:effectLst>
        </p:spPr>
        <p:txBody>
          <a:bodyPr vert="horz" lIns="72000" tIns="91440" rIns="72000" bIns="54000" rtlCol="0" anchor="ctr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US" sz="1300" b="0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  <a:ea typeface="ヒラギノ角ゴ Pro W3" charset="0"/>
                <a:cs typeface="Arial" panose="020B0604020202020204" pitchFamily="34" charset="0"/>
              </a:rPr>
              <a:t>TRIAL NAME</a:t>
            </a:r>
            <a:endParaRPr kumimoji="0" lang="en-US" sz="1300" b="0" i="0" u="none" strike="noStrike" kern="0" cap="none" spc="0" normalizeH="0" baseline="0" noProof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Arial" panose="020B0604020202020204"/>
              <a:ea typeface="ヒラギノ角ゴ Pro W3" charset="0"/>
              <a:cs typeface="+mn-cs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3C2FD86-3094-153C-579E-1ADA6227192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97408" y="5949697"/>
            <a:ext cx="1027460" cy="561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743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clos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B03D1B-DDA7-9F3C-8CE2-9C2DB1356AB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452563" y="914400"/>
            <a:ext cx="9285287" cy="5229224"/>
          </a:xfrm>
        </p:spPr>
        <p:txBody>
          <a:bodyPr lIns="182880" rIns="182880"/>
          <a:lstStyle>
            <a:lvl1pPr algn="ctr">
              <a:defRPr b="1" cap="all" spc="0" baseline="0">
                <a:solidFill>
                  <a:schemeClr val="tx1"/>
                </a:solidFill>
                <a:latin typeface="+mn-lt"/>
              </a:defRPr>
            </a:lvl1pPr>
            <a:lvl2pPr algn="ctr">
              <a:buNone/>
              <a:defRPr>
                <a:solidFill>
                  <a:schemeClr val="tx1"/>
                </a:solidFill>
              </a:defRPr>
            </a:lvl2pPr>
            <a:lvl3pPr marL="0" indent="3175">
              <a:buNone/>
              <a:tabLst/>
              <a:defRPr>
                <a:solidFill>
                  <a:schemeClr val="tx1"/>
                </a:solidFill>
              </a:defRPr>
            </a:lvl3pPr>
            <a:lvl4pPr>
              <a:buFont typeface="Wingdings" panose="05000000000000000000" pitchFamily="2" charset="2"/>
              <a:buChar char="§"/>
              <a:defRPr/>
            </a:lvl4pPr>
            <a:lvl5pPr>
              <a:spcBef>
                <a:spcPts val="1200"/>
              </a:spcBef>
              <a:defRPr sz="1800" b="1">
                <a:solidFill>
                  <a:schemeClr val="accent1"/>
                </a:solidFill>
                <a:latin typeface="+mn-lt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BBC6FE79-804D-9278-D15E-E6E08C9FC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404401"/>
            <a:ext cx="11428413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spcAft>
                <a:spcPts val="0"/>
              </a:spcAft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/>
              <a:t>Click to add RDMF, Abbreviations, and Footnotes, Arial Narrow 12</a:t>
            </a:r>
          </a:p>
          <a:p>
            <a:pPr>
              <a:defRPr/>
            </a:pPr>
            <a:r>
              <a:rPr lang="en-US"/>
              <a:t>Click to add Citations, Arial Narrow 12</a:t>
            </a:r>
            <a:endParaRPr lang="en-US" sz="12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EE28F8-1AA1-AD96-AD51-CE7515C5F0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111602"/>
            <a:ext cx="9899073" cy="387798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/>
              <a:t>Disclosures</a:t>
            </a:r>
            <a:endParaRPr lang="en-US"/>
          </a:p>
        </p:txBody>
      </p:sp>
      <p:sp>
        <p:nvSpPr>
          <p:cNvPr id="4" name="Round Same-side Corner of Rectangle 1">
            <a:extLst>
              <a:ext uri="{FF2B5EF4-FFF2-40B4-BE49-F238E27FC236}">
                <a16:creationId xmlns:a16="http://schemas.microsoft.com/office/drawing/2014/main" id="{CED59F6A-2620-7981-F614-C3DE7C09CFB0}"/>
              </a:ext>
            </a:extLst>
          </p:cNvPr>
          <p:cNvSpPr/>
          <p:nvPr userDrawn="1"/>
        </p:nvSpPr>
        <p:spPr>
          <a:xfrm>
            <a:off x="10938933" y="0"/>
            <a:ext cx="1010178" cy="588434"/>
          </a:xfrm>
          <a:prstGeom prst="round2SameRect">
            <a:avLst>
              <a:gd name="adj1" fmla="val 0"/>
              <a:gd name="adj2" fmla="val 31879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 blurRad="88900" dist="38100" dir="5400000" sx="99000" sy="99000" algn="ctr" rotWithShape="0">
              <a:srgbClr val="212121">
                <a:alpha val="20000"/>
              </a:srgbClr>
            </a:outerShdw>
          </a:effectLst>
        </p:spPr>
        <p:txBody>
          <a:bodyPr vert="horz" lIns="72000" tIns="91440" rIns="72000" bIns="54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RETATRUTIDE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O</a:t>
            </a:r>
            <a:r>
              <a:rPr kumimoji="0" lang="en-US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BESITY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US" sz="1050" b="1" i="0" u="none" strike="noStrike" kern="0" cap="none" normalizeH="0" baseline="0" noProof="0" dirty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TRIUMPH-1</a:t>
            </a:r>
            <a:endParaRPr kumimoji="0" lang="en-US" sz="1050" b="1" i="0" u="none" strike="noStrike" kern="0" cap="none" normalizeH="0" baseline="0" noProof="0" dirty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uLnTx/>
              <a:uFillTx/>
              <a:latin typeface="+mj-lt"/>
              <a:ea typeface="ヒラギノ角ゴ Pro W3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48574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5" pos="915">
          <p15:clr>
            <a:srgbClr val="FBAE40"/>
          </p15:clr>
        </p15:guide>
        <p15:guide id="26" pos="1059">
          <p15:clr>
            <a:srgbClr val="FBAE40"/>
          </p15:clr>
        </p15:guide>
        <p15:guide id="27" pos="1730">
          <p15:clr>
            <a:srgbClr val="FBAE40"/>
          </p15:clr>
        </p15:guide>
        <p15:guide id="28" pos="1874">
          <p15:clr>
            <a:srgbClr val="FBAE40"/>
          </p15:clr>
        </p15:guide>
        <p15:guide id="29" pos="2545">
          <p15:clr>
            <a:srgbClr val="FBAE40"/>
          </p15:clr>
        </p15:guide>
        <p15:guide id="30" pos="2689">
          <p15:clr>
            <a:srgbClr val="FBAE40"/>
          </p15:clr>
        </p15:guide>
        <p15:guide id="31" pos="3360">
          <p15:clr>
            <a:srgbClr val="FBAE40"/>
          </p15:clr>
        </p15:guide>
        <p15:guide id="32" pos="3504">
          <p15:clr>
            <a:srgbClr val="FBAE40"/>
          </p15:clr>
        </p15:guide>
        <p15:guide id="33" pos="4175">
          <p15:clr>
            <a:srgbClr val="FBAE40"/>
          </p15:clr>
        </p15:guide>
        <p15:guide id="34" pos="4319">
          <p15:clr>
            <a:srgbClr val="FBAE40"/>
          </p15:clr>
        </p15:guide>
        <p15:guide id="35" pos="4990">
          <p15:clr>
            <a:srgbClr val="FBAE40"/>
          </p15:clr>
        </p15:guide>
        <p15:guide id="36" pos="5134">
          <p15:clr>
            <a:srgbClr val="FBAE40"/>
          </p15:clr>
        </p15:guide>
        <p15:guide id="37" pos="5805">
          <p15:clr>
            <a:srgbClr val="FBAE40"/>
          </p15:clr>
        </p15:guide>
        <p15:guide id="38" pos="5949">
          <p15:clr>
            <a:srgbClr val="FBAE40"/>
          </p15:clr>
        </p15:guide>
        <p15:guide id="39" pos="6620">
          <p15:clr>
            <a:srgbClr val="FBAE40"/>
          </p15:clr>
        </p15:guide>
        <p15:guide id="40" pos="6764">
          <p15:clr>
            <a:srgbClr val="FBAE40"/>
          </p15:clr>
        </p15:guide>
        <p15:guide id="41" orient="horz" pos="288">
          <p15:clr>
            <a:srgbClr val="FBAE40"/>
          </p15:clr>
        </p15:guide>
        <p15:guide id="42" orient="horz" pos="3888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B03D1B-DDA7-9F3C-8CE2-9C2DB1356AB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81000" y="882061"/>
            <a:ext cx="11444287" cy="387798"/>
          </a:xfrm>
        </p:spPr>
        <p:txBody>
          <a:bodyPr lIns="0" rIns="182880" anchor="b"/>
          <a:lstStyle>
            <a:lvl1pPr>
              <a:lnSpc>
                <a:spcPct val="90000"/>
              </a:lnSpc>
              <a:spcAft>
                <a:spcPts val="1200"/>
              </a:spcAft>
              <a:defRPr sz="2100" b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  <a:lvl2pPr>
              <a:buFont typeface="Wingdings" panose="05000000000000000000" pitchFamily="2" charset="2"/>
              <a:buChar char="§"/>
              <a:defRPr/>
            </a:lvl2pPr>
            <a:lvl5pPr>
              <a:spcBef>
                <a:spcPts val="1200"/>
              </a:spcBef>
              <a:defRPr sz="2000" b="0">
                <a:solidFill>
                  <a:schemeClr val="accent1"/>
                </a:solidFill>
                <a:latin typeface="IBM Plex Sans SemiBold" panose="020B0703050203000203" pitchFamily="34" charset="0"/>
              </a:defRPr>
            </a:lvl5pPr>
          </a:lstStyle>
          <a:p>
            <a:pPr lvl="0"/>
            <a:r>
              <a:rPr lang="en-GB"/>
              <a:t>Subtitle</a:t>
            </a:r>
            <a:endParaRPr lang="en-US"/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BBC6FE79-804D-9278-D15E-E6E08C9FC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404401"/>
            <a:ext cx="11428413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spcAft>
                <a:spcPts val="0"/>
              </a:spcAft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/>
              <a:t>Click to add RDMF, Abbreviations, and Footnotes, Arial Narrow 12</a:t>
            </a:r>
          </a:p>
          <a:p>
            <a:pPr>
              <a:defRPr/>
            </a:pPr>
            <a:r>
              <a:rPr lang="en-US"/>
              <a:t>Click to add Citations, Arial Narrow 12</a:t>
            </a:r>
            <a:endParaRPr lang="en-US" sz="12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3F0A7A-94D2-EA28-8035-1E3DB4D2E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387798"/>
          </a:xfrm>
        </p:spPr>
        <p:txBody>
          <a:bodyPr anchor="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Round Same-side Corner of Rectangle 1">
            <a:extLst>
              <a:ext uri="{FF2B5EF4-FFF2-40B4-BE49-F238E27FC236}">
                <a16:creationId xmlns:a16="http://schemas.microsoft.com/office/drawing/2014/main" id="{C45E7191-F9C9-FBF4-4904-CD8F03434782}"/>
              </a:ext>
            </a:extLst>
          </p:cNvPr>
          <p:cNvSpPr/>
          <p:nvPr userDrawn="1"/>
        </p:nvSpPr>
        <p:spPr>
          <a:xfrm>
            <a:off x="10938933" y="0"/>
            <a:ext cx="1010178" cy="588434"/>
          </a:xfrm>
          <a:prstGeom prst="round2SameRect">
            <a:avLst>
              <a:gd name="adj1" fmla="val 0"/>
              <a:gd name="adj2" fmla="val 31879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 blurRad="88900" dist="38100" dir="5400000" sx="99000" sy="99000" algn="ctr" rotWithShape="0">
              <a:srgbClr val="212121">
                <a:alpha val="20000"/>
              </a:srgbClr>
            </a:outerShdw>
          </a:effectLst>
        </p:spPr>
        <p:txBody>
          <a:bodyPr vert="horz" lIns="72000" tIns="91440" rIns="72000" bIns="54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RETATRUTIDE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O</a:t>
            </a:r>
            <a:r>
              <a:rPr kumimoji="0" lang="en-US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BESITY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US" sz="1050" b="1" i="0" u="none" strike="noStrike" kern="0" cap="none" normalizeH="0" baseline="0" noProof="0" dirty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TRIUMPH-1</a:t>
            </a:r>
            <a:endParaRPr kumimoji="0" lang="en-US" sz="1050" b="1" i="0" u="none" strike="noStrike" kern="0" cap="none" normalizeH="0" baseline="0" noProof="0" dirty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uLnTx/>
              <a:uFillTx/>
              <a:latin typeface="+mj-lt"/>
              <a:ea typeface="ヒラギノ角ゴ Pro W3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9827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subtitle only - GOA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B03D1B-DDA7-9F3C-8CE2-9C2DB1356AB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81000" y="882061"/>
            <a:ext cx="11444287" cy="387798"/>
          </a:xfrm>
        </p:spPr>
        <p:txBody>
          <a:bodyPr lIns="0" rIns="182880" anchor="b"/>
          <a:lstStyle>
            <a:lvl1pPr>
              <a:lnSpc>
                <a:spcPct val="90000"/>
              </a:lnSpc>
              <a:spcAft>
                <a:spcPts val="1200"/>
              </a:spcAft>
              <a:defRPr sz="2100" b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  <a:lvl2pPr>
              <a:buFont typeface="Wingdings" panose="05000000000000000000" pitchFamily="2" charset="2"/>
              <a:buChar char="§"/>
              <a:defRPr/>
            </a:lvl2pPr>
            <a:lvl5pPr>
              <a:spcBef>
                <a:spcPts val="1200"/>
              </a:spcBef>
              <a:defRPr sz="2000" b="0">
                <a:solidFill>
                  <a:schemeClr val="accent1"/>
                </a:solidFill>
                <a:latin typeface="IBM Plex Sans SemiBold" panose="020B0703050203000203" pitchFamily="34" charset="0"/>
              </a:defRPr>
            </a:lvl5pPr>
          </a:lstStyle>
          <a:p>
            <a:pPr lvl="0"/>
            <a:r>
              <a:rPr lang="en-GB"/>
              <a:t>Subtitle</a:t>
            </a:r>
            <a:endParaRPr lang="en-US"/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BBC6FE79-804D-9278-D15E-E6E08C9FC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404401"/>
            <a:ext cx="11428413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spcAft>
                <a:spcPts val="0"/>
              </a:spcAft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/>
              <a:t>Click to add RDMF, Abbreviations, and Footnotes, Arial Narrow 12</a:t>
            </a:r>
          </a:p>
          <a:p>
            <a:pPr>
              <a:defRPr/>
            </a:pPr>
            <a:r>
              <a:rPr lang="en-US"/>
              <a:t>Click to add Citations, Arial Narrow 12</a:t>
            </a:r>
            <a:endParaRPr lang="en-US" sz="12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3F0A7A-94D2-EA28-8035-1E3DB4D2E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387798"/>
          </a:xfrm>
        </p:spPr>
        <p:txBody>
          <a:bodyPr anchor="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4" name="Round Same-side Corner of Rectangle 1">
            <a:extLst>
              <a:ext uri="{FF2B5EF4-FFF2-40B4-BE49-F238E27FC236}">
                <a16:creationId xmlns:a16="http://schemas.microsoft.com/office/drawing/2014/main" id="{19F7E29C-A2C5-2154-E96E-E131DD9580D5}"/>
              </a:ext>
            </a:extLst>
          </p:cNvPr>
          <p:cNvSpPr/>
          <p:nvPr userDrawn="1"/>
        </p:nvSpPr>
        <p:spPr>
          <a:xfrm>
            <a:off x="10938933" y="0"/>
            <a:ext cx="1010178" cy="588434"/>
          </a:xfrm>
          <a:prstGeom prst="round2SameRect">
            <a:avLst>
              <a:gd name="adj1" fmla="val 0"/>
              <a:gd name="adj2" fmla="val 31879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 blurRad="88900" dist="38100" dir="5400000" sx="99000" sy="99000" algn="ctr" rotWithShape="0">
              <a:srgbClr val="212121">
                <a:alpha val="20000"/>
              </a:srgbClr>
            </a:outerShdw>
          </a:effectLst>
        </p:spPr>
        <p:txBody>
          <a:bodyPr vert="horz" lIns="72000" tIns="91440" rIns="72000" bIns="54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RETATRUTIDE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O</a:t>
            </a:r>
            <a:r>
              <a:rPr kumimoji="0" lang="en-US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BESITY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US" sz="1050" b="1" i="0" u="none" strike="noStrike" kern="0" cap="none" normalizeH="0" baseline="0" noProof="0" dirty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TRIUMPH-1</a:t>
            </a:r>
            <a:endParaRPr kumimoji="0" lang="en-US" sz="1050" b="1" i="0" u="none" strike="noStrike" kern="0" cap="none" normalizeH="0" baseline="0" noProof="0" dirty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uLnTx/>
              <a:uFillTx/>
              <a:latin typeface="+mj-lt"/>
              <a:ea typeface="ヒラギノ角ゴ Pro W3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4999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B03D1B-DDA7-9F3C-8CE2-9C2DB1356AB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81000" y="882061"/>
            <a:ext cx="11444287" cy="387798"/>
          </a:xfrm>
        </p:spPr>
        <p:txBody>
          <a:bodyPr lIns="0" rIns="182880" anchor="b"/>
          <a:lstStyle>
            <a:lvl1pPr>
              <a:lnSpc>
                <a:spcPct val="90000"/>
              </a:lnSpc>
              <a:spcAft>
                <a:spcPts val="1200"/>
              </a:spcAft>
              <a:defRPr sz="2100" b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  <a:lvl2pPr>
              <a:buFont typeface="Wingdings" panose="05000000000000000000" pitchFamily="2" charset="2"/>
              <a:buChar char="§"/>
              <a:defRPr/>
            </a:lvl2pPr>
            <a:lvl5pPr>
              <a:spcBef>
                <a:spcPts val="1200"/>
              </a:spcBef>
              <a:defRPr sz="2000" b="0">
                <a:solidFill>
                  <a:schemeClr val="accent1"/>
                </a:solidFill>
                <a:latin typeface="IBM Plex Sans SemiBold" panose="020B0703050203000203" pitchFamily="34" charset="0"/>
              </a:defRPr>
            </a:lvl5pPr>
          </a:lstStyle>
          <a:p>
            <a:pPr lvl="0"/>
            <a:r>
              <a:rPr lang="en-GB"/>
              <a:t>Subtitle</a:t>
            </a:r>
            <a:endParaRPr lang="en-US"/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BBC6FE79-804D-9278-D15E-E6E08C9FC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404401"/>
            <a:ext cx="11428413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spcAft>
                <a:spcPts val="0"/>
              </a:spcAft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/>
              <a:t>Click to add RDMF, Abbreviations, and Footnotes, Arial Narrow 12</a:t>
            </a:r>
          </a:p>
          <a:p>
            <a:pPr>
              <a:defRPr/>
            </a:pPr>
            <a:r>
              <a:rPr lang="en-US"/>
              <a:t>Click to add Citations, Arial Narrow 12</a:t>
            </a:r>
            <a:endParaRPr lang="en-US" sz="12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3F0A7A-94D2-EA28-8035-1E3DB4D2E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387798"/>
          </a:xfrm>
        </p:spPr>
        <p:txBody>
          <a:bodyPr anchor="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CD5C4850-F7DB-A57B-0ECF-35243E63DC4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1000" y="1562100"/>
            <a:ext cx="11428413" cy="4583953"/>
          </a:xfrm>
        </p:spPr>
        <p:txBody>
          <a:bodyPr lIns="0" rIns="182880"/>
          <a:lstStyle>
            <a:lvl1pPr>
              <a:lnSpc>
                <a:spcPct val="100000"/>
              </a:lnSpc>
              <a:spcAft>
                <a:spcPts val="0"/>
              </a:spcAft>
              <a:defRPr sz="2100" b="1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  <a:lvl2pPr>
              <a:buFont typeface="Wingdings" panose="05000000000000000000" pitchFamily="2" charset="2"/>
              <a:buChar char="§"/>
              <a:defRPr/>
            </a:lvl2pPr>
            <a:lvl5pPr>
              <a:spcBef>
                <a:spcPts val="1200"/>
              </a:spcBef>
              <a:defRPr sz="2000" b="0">
                <a:solidFill>
                  <a:schemeClr val="accent1"/>
                </a:solidFill>
                <a:latin typeface="IBM Plex Sans SemiBold" panose="020B070305020300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Round Same-side Corner of Rectangle 1">
            <a:extLst>
              <a:ext uri="{FF2B5EF4-FFF2-40B4-BE49-F238E27FC236}">
                <a16:creationId xmlns:a16="http://schemas.microsoft.com/office/drawing/2014/main" id="{C303F404-CA01-2B2A-CE68-39521B8CAE10}"/>
              </a:ext>
            </a:extLst>
          </p:cNvPr>
          <p:cNvSpPr/>
          <p:nvPr userDrawn="1"/>
        </p:nvSpPr>
        <p:spPr>
          <a:xfrm>
            <a:off x="10938933" y="0"/>
            <a:ext cx="1010178" cy="588434"/>
          </a:xfrm>
          <a:prstGeom prst="round2SameRect">
            <a:avLst>
              <a:gd name="adj1" fmla="val 0"/>
              <a:gd name="adj2" fmla="val 31879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 blurRad="88900" dist="38100" dir="5400000" sx="99000" sy="99000" algn="ctr" rotWithShape="0">
              <a:srgbClr val="212121">
                <a:alpha val="20000"/>
              </a:srgbClr>
            </a:outerShdw>
          </a:effectLst>
        </p:spPr>
        <p:txBody>
          <a:bodyPr vert="horz" lIns="72000" tIns="91440" rIns="72000" bIns="54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RETATRUTIDE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O</a:t>
            </a:r>
            <a:r>
              <a:rPr kumimoji="0" lang="en-US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BESITY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US" sz="1050" b="1" i="0" u="none" strike="noStrike" kern="0" cap="none" normalizeH="0" baseline="0" noProof="0" dirty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TRIUMPH-1</a:t>
            </a:r>
            <a:endParaRPr kumimoji="0" lang="en-US" sz="1050" b="1" i="0" u="none" strike="noStrike" kern="0" cap="none" normalizeH="0" baseline="0" noProof="0" dirty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uLnTx/>
              <a:uFillTx/>
              <a:latin typeface="+mj-lt"/>
              <a:ea typeface="ヒラギノ角ゴ Pro W3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3533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 title with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Diagonal Corners Rounded 2">
            <a:extLst>
              <a:ext uri="{FF2B5EF4-FFF2-40B4-BE49-F238E27FC236}">
                <a16:creationId xmlns:a16="http://schemas.microsoft.com/office/drawing/2014/main" id="{94D00273-7325-8013-BBC7-FBBC11BFE45B}"/>
              </a:ext>
            </a:extLst>
          </p:cNvPr>
          <p:cNvSpPr/>
          <p:nvPr/>
        </p:nvSpPr>
        <p:spPr>
          <a:xfrm>
            <a:off x="8143873" y="882060"/>
            <a:ext cx="3681415" cy="5290139"/>
          </a:xfrm>
          <a:prstGeom prst="round2DiagRect">
            <a:avLst>
              <a:gd name="adj1" fmla="val 10727"/>
              <a:gd name="adj2" fmla="val 0"/>
            </a:avLst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B03D1B-DDA7-9F3C-8CE2-9C2DB1356AB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81000" y="1562100"/>
            <a:ext cx="7548563" cy="4583953"/>
          </a:xfrm>
        </p:spPr>
        <p:txBody>
          <a:bodyPr lIns="0" rIns="182880"/>
          <a:lstStyle>
            <a:lvl1pPr>
              <a:lnSpc>
                <a:spcPct val="100000"/>
              </a:lnSpc>
              <a:spcAft>
                <a:spcPts val="0"/>
              </a:spcAft>
              <a:defRPr sz="2100" b="1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  <a:lvl2pPr>
              <a:buFont typeface="Wingdings" panose="05000000000000000000" pitchFamily="2" charset="2"/>
              <a:buChar char="§"/>
              <a:defRPr/>
            </a:lvl2pPr>
            <a:lvl5pPr>
              <a:spcBef>
                <a:spcPts val="1200"/>
              </a:spcBef>
              <a:defRPr sz="2000" b="0">
                <a:solidFill>
                  <a:schemeClr val="accent1"/>
                </a:solidFill>
                <a:latin typeface="IBM Plex Sans SemiBold" panose="020B070305020300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BBC6FE79-804D-9278-D15E-E6E08C9FC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404401"/>
            <a:ext cx="11428413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spcAft>
                <a:spcPts val="0"/>
              </a:spcAft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/>
              <a:t>Click to add RDMF, Abbreviations, and Footnotes, Arial Narrow 12</a:t>
            </a:r>
          </a:p>
          <a:p>
            <a:pPr>
              <a:defRPr/>
            </a:pPr>
            <a:r>
              <a:rPr lang="en-US"/>
              <a:t>Click to add Citations, Arial Narrow 12</a:t>
            </a:r>
            <a:endParaRPr lang="en-US" sz="120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C787C3B-F856-7B5A-AA39-2597F0631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387798"/>
          </a:xfrm>
        </p:spPr>
        <p:txBody>
          <a:bodyPr anchor="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5E63A952-4ABF-A831-72A6-7720B5A654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58163" y="914400"/>
            <a:ext cx="3667126" cy="5229224"/>
          </a:xfrm>
          <a:prstGeom prst="rect">
            <a:avLst/>
          </a:prstGeom>
          <a:noFill/>
        </p:spPr>
        <p:txBody>
          <a:bodyPr lIns="274320" tIns="182880" rIns="274320" bIns="182880"/>
          <a:lstStyle>
            <a:lvl1pPr>
              <a:defRPr sz="2200" b="1">
                <a:solidFill>
                  <a:schemeClr val="accent1"/>
                </a:solidFill>
                <a:latin typeface="+mn-lt"/>
                <a:cs typeface="Times New Roman" panose="02020603050405020304" pitchFamily="18" charset="0"/>
              </a:defRPr>
            </a:lvl1pPr>
            <a:lvl2pPr marL="0" indent="0">
              <a:lnSpc>
                <a:spcPct val="100000"/>
              </a:lnSpc>
              <a:spcBef>
                <a:spcPts val="1000"/>
              </a:spcBef>
              <a:buNone/>
              <a:defRPr sz="2000" b="1" spc="-30" baseline="0">
                <a:solidFill>
                  <a:schemeClr val="tx1"/>
                </a:solidFill>
              </a:defRPr>
            </a:lvl2pPr>
            <a:lvl3pPr marL="173038" indent="-173038">
              <a:spcBef>
                <a:spcPts val="7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/>
            </a:lvl3pPr>
            <a:lvl4pPr marL="404813" indent="-179388">
              <a:spcBef>
                <a:spcPts val="700"/>
              </a:spcBef>
              <a:buClr>
                <a:schemeClr val="tx1"/>
              </a:buClr>
              <a:buFont typeface="Aptos Narrow" panose="020B0004020202020204" pitchFamily="34" charset="0"/>
              <a:buChar char="–"/>
              <a:defRPr sz="1800"/>
            </a:lvl4pPr>
            <a:lvl5pPr>
              <a:spcBef>
                <a:spcPts val="1200"/>
              </a:spcBef>
              <a:spcAft>
                <a:spcPts val="0"/>
              </a:spcAft>
              <a:defRPr>
                <a:latin typeface="Aptos" panose="020B00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1694D745-0EFA-992E-C83C-5ED8306A9CE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81000" y="882061"/>
            <a:ext cx="7548563" cy="387798"/>
          </a:xfrm>
        </p:spPr>
        <p:txBody>
          <a:bodyPr lIns="0" rIns="182880" anchor="b"/>
          <a:lstStyle>
            <a:lvl1pPr>
              <a:lnSpc>
                <a:spcPct val="90000"/>
              </a:lnSpc>
              <a:spcAft>
                <a:spcPts val="1200"/>
              </a:spcAft>
              <a:defRPr sz="2100" b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  <a:lvl2pPr>
              <a:buFont typeface="Wingdings" panose="05000000000000000000" pitchFamily="2" charset="2"/>
              <a:buChar char="§"/>
              <a:defRPr/>
            </a:lvl2pPr>
            <a:lvl5pPr>
              <a:spcBef>
                <a:spcPts val="1200"/>
              </a:spcBef>
              <a:defRPr sz="2000" b="0">
                <a:solidFill>
                  <a:schemeClr val="accent1"/>
                </a:solidFill>
                <a:latin typeface="IBM Plex Sans SemiBold" panose="020B0703050203000203" pitchFamily="34" charset="0"/>
              </a:defRPr>
            </a:lvl5pPr>
          </a:lstStyle>
          <a:p>
            <a:pPr lvl="0"/>
            <a:r>
              <a:rPr lang="en-GB"/>
              <a:t>Subtitle</a:t>
            </a:r>
            <a:endParaRPr lang="en-US"/>
          </a:p>
        </p:txBody>
      </p:sp>
      <p:sp>
        <p:nvSpPr>
          <p:cNvPr id="7" name="Half Frame 6">
            <a:extLst>
              <a:ext uri="{FF2B5EF4-FFF2-40B4-BE49-F238E27FC236}">
                <a16:creationId xmlns:a16="http://schemas.microsoft.com/office/drawing/2014/main" id="{299D712F-1CBD-F721-B1EC-8A1FF982A6EA}"/>
              </a:ext>
            </a:extLst>
          </p:cNvPr>
          <p:cNvSpPr/>
          <p:nvPr/>
        </p:nvSpPr>
        <p:spPr>
          <a:xfrm rot="5400000">
            <a:off x="11561376" y="883324"/>
            <a:ext cx="265176" cy="262647"/>
          </a:xfrm>
          <a:prstGeom prst="halfFrame">
            <a:avLst>
              <a:gd name="adj1" fmla="val 26154"/>
              <a:gd name="adj2" fmla="val 24957"/>
            </a:avLst>
          </a:prstGeom>
          <a:solidFill>
            <a:schemeClr val="accent1"/>
          </a:solidFill>
          <a:ln>
            <a:noFill/>
          </a:ln>
          <a:effectLst>
            <a:outerShdw blurRad="38100" dist="254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1" name="Half Frame 10">
            <a:extLst>
              <a:ext uri="{FF2B5EF4-FFF2-40B4-BE49-F238E27FC236}">
                <a16:creationId xmlns:a16="http://schemas.microsoft.com/office/drawing/2014/main" id="{A9F704FE-BD43-3389-8A49-CC086A666594}"/>
              </a:ext>
            </a:extLst>
          </p:cNvPr>
          <p:cNvSpPr/>
          <p:nvPr/>
        </p:nvSpPr>
        <p:spPr>
          <a:xfrm rot="16200000">
            <a:off x="8142608" y="5908288"/>
            <a:ext cx="265176" cy="262647"/>
          </a:xfrm>
          <a:prstGeom prst="halfFrame">
            <a:avLst>
              <a:gd name="adj1" fmla="val 26154"/>
              <a:gd name="adj2" fmla="val 24957"/>
            </a:avLst>
          </a:prstGeom>
          <a:solidFill>
            <a:schemeClr val="accent1"/>
          </a:solidFill>
          <a:ln>
            <a:noFill/>
          </a:ln>
          <a:effectLst>
            <a:outerShdw blurRad="38100" dist="12700" dir="18900000" algn="b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" name="Half Frame 3">
            <a:extLst>
              <a:ext uri="{FF2B5EF4-FFF2-40B4-BE49-F238E27FC236}">
                <a16:creationId xmlns:a16="http://schemas.microsoft.com/office/drawing/2014/main" id="{78B0492D-CEF5-C391-A702-1D85DE0CDA27}"/>
              </a:ext>
            </a:extLst>
          </p:cNvPr>
          <p:cNvSpPr/>
          <p:nvPr userDrawn="1"/>
        </p:nvSpPr>
        <p:spPr>
          <a:xfrm rot="5400000">
            <a:off x="11561376" y="883324"/>
            <a:ext cx="265176" cy="262647"/>
          </a:xfrm>
          <a:prstGeom prst="halfFrame">
            <a:avLst>
              <a:gd name="adj1" fmla="val 26154"/>
              <a:gd name="adj2" fmla="val 24957"/>
            </a:avLst>
          </a:prstGeom>
          <a:solidFill>
            <a:schemeClr val="accent1"/>
          </a:solidFill>
          <a:ln>
            <a:noFill/>
          </a:ln>
          <a:effectLst>
            <a:outerShdw blurRad="38100" dist="254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3" name="Half Frame 12">
            <a:extLst>
              <a:ext uri="{FF2B5EF4-FFF2-40B4-BE49-F238E27FC236}">
                <a16:creationId xmlns:a16="http://schemas.microsoft.com/office/drawing/2014/main" id="{2338740E-49DE-8A49-14B7-BB2C8191DBC2}"/>
              </a:ext>
            </a:extLst>
          </p:cNvPr>
          <p:cNvSpPr/>
          <p:nvPr userDrawn="1"/>
        </p:nvSpPr>
        <p:spPr>
          <a:xfrm rot="16200000">
            <a:off x="8142608" y="5908288"/>
            <a:ext cx="265176" cy="262647"/>
          </a:xfrm>
          <a:prstGeom prst="halfFrame">
            <a:avLst>
              <a:gd name="adj1" fmla="val 26154"/>
              <a:gd name="adj2" fmla="val 24957"/>
            </a:avLst>
          </a:prstGeom>
          <a:solidFill>
            <a:schemeClr val="accent1"/>
          </a:solidFill>
          <a:ln>
            <a:noFill/>
          </a:ln>
          <a:effectLst>
            <a:outerShdw blurRad="38100" dist="12700" dir="18900000" algn="b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4" name="Round Same-side Corner of Rectangle 1">
            <a:extLst>
              <a:ext uri="{FF2B5EF4-FFF2-40B4-BE49-F238E27FC236}">
                <a16:creationId xmlns:a16="http://schemas.microsoft.com/office/drawing/2014/main" id="{F9B722A7-F50E-AF2B-D701-E3A2BE73E9CD}"/>
              </a:ext>
            </a:extLst>
          </p:cNvPr>
          <p:cNvSpPr/>
          <p:nvPr userDrawn="1"/>
        </p:nvSpPr>
        <p:spPr>
          <a:xfrm>
            <a:off x="10938933" y="0"/>
            <a:ext cx="1010178" cy="588434"/>
          </a:xfrm>
          <a:prstGeom prst="round2SameRect">
            <a:avLst>
              <a:gd name="adj1" fmla="val 0"/>
              <a:gd name="adj2" fmla="val 31879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 blurRad="88900" dist="38100" dir="5400000" sx="99000" sy="99000" algn="ctr" rotWithShape="0">
              <a:srgbClr val="212121">
                <a:alpha val="20000"/>
              </a:srgbClr>
            </a:outerShdw>
          </a:effectLst>
        </p:spPr>
        <p:txBody>
          <a:bodyPr vert="horz" lIns="72000" tIns="91440" rIns="72000" bIns="54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RETATRUTIDE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O</a:t>
            </a:r>
            <a:r>
              <a:rPr kumimoji="0" lang="en-US" sz="1300" b="1" i="0" u="none" strike="noStrike" kern="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BESITY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US" sz="1050" b="1" i="0" u="none" strike="noStrike" kern="0" cap="none" normalizeH="0" baseline="0" noProof="0" dirty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TRIUMPH-1</a:t>
            </a:r>
            <a:endParaRPr kumimoji="0" lang="en-US" sz="1050" b="1" i="0" u="none" strike="noStrike" kern="0" cap="none" normalizeH="0" baseline="0" noProof="0" dirty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uLnTx/>
              <a:uFillTx/>
              <a:latin typeface="+mj-lt"/>
              <a:ea typeface="ヒラギノ角ゴ Pro W3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53235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eatment Efficacy Compariso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BBC6FE79-804D-9278-D15E-E6E08C9FC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404401"/>
            <a:ext cx="11428413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spcAft>
                <a:spcPts val="0"/>
              </a:spcAft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/>
              <a:t>Click to add RDMF, Abbreviations, and Footnotes, Arial Narrow 12</a:t>
            </a:r>
          </a:p>
          <a:p>
            <a:pPr>
              <a:defRPr/>
            </a:pPr>
            <a:r>
              <a:rPr lang="en-US"/>
              <a:t>Click to add Citations, Arial Narrow 12</a:t>
            </a:r>
            <a:endParaRPr lang="en-US" sz="120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C787C3B-F856-7B5A-AA39-2597F0631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387798"/>
          </a:xfrm>
        </p:spPr>
        <p:txBody>
          <a:bodyPr anchor="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Text Placeholder 24">
            <a:extLst>
              <a:ext uri="{FF2B5EF4-FFF2-40B4-BE49-F238E27FC236}">
                <a16:creationId xmlns:a16="http://schemas.microsoft.com/office/drawing/2014/main" id="{43EF6C5F-5DC4-AEB5-1F23-CF14FAAE415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3654" y="1977390"/>
            <a:ext cx="4965700" cy="3817620"/>
          </a:xfrm>
          <a:prstGeom prst="round2DiagRect">
            <a:avLst>
              <a:gd name="adj1" fmla="val 10648"/>
              <a:gd name="adj2" fmla="val 0"/>
            </a:avLst>
          </a:prstGeom>
          <a:solidFill>
            <a:schemeClr val="bg1">
              <a:lumMod val="95000"/>
            </a:schemeClr>
          </a:solidFill>
          <a:effectLst>
            <a:outerShdw blurRad="190500" dir="18900000" sy="23000" kx="-1200000" algn="bl" rotWithShape="0">
              <a:prstClr val="black">
                <a:alpha val="25000"/>
              </a:prstClr>
            </a:outerShdw>
          </a:effectLst>
        </p:spPr>
        <p:txBody>
          <a:bodyPr lIns="274320" tIns="182880" rIns="182880" bIns="137160"/>
          <a:lstStyle>
            <a:lvl1pPr>
              <a:spcAft>
                <a:spcPts val="500"/>
              </a:spcAft>
              <a:defRPr sz="2200" b="1" spc="-50" baseline="0">
                <a:solidFill>
                  <a:srgbClr val="7F7F7F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700"/>
              </a:spcBef>
              <a:spcAft>
                <a:spcPts val="1000"/>
              </a:spcAft>
              <a:buNone/>
              <a:defRPr b="1">
                <a:solidFill>
                  <a:schemeClr val="tx1"/>
                </a:solidFill>
              </a:defRPr>
            </a:lvl2pPr>
            <a:lvl3pPr marL="173736" indent="-173736">
              <a:lnSpc>
                <a:spcPct val="100000"/>
              </a:lnSpc>
              <a:spcBef>
                <a:spcPts val="5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1400">
                <a:latin typeface="+mn-lt"/>
              </a:defRPr>
            </a:lvl3pPr>
            <a:lvl4pPr marL="401638" indent="-179388">
              <a:lnSpc>
                <a:spcPct val="100000"/>
              </a:lnSpc>
              <a:spcBef>
                <a:spcPts val="500"/>
              </a:spcBef>
              <a:spcAft>
                <a:spcPts val="400"/>
              </a:spcAft>
              <a:buClr>
                <a:schemeClr val="tx1"/>
              </a:buClr>
              <a:buFont typeface="Aptos Narrow" panose="020B0004020202020204" pitchFamily="34" charset="0"/>
              <a:buChar char="–"/>
              <a:defRPr sz="1400">
                <a:latin typeface="+mn-lt"/>
              </a:defRPr>
            </a:lvl4pPr>
            <a:lvl5pPr algn="ctr">
              <a:spcBef>
                <a:spcPts val="1200"/>
              </a:spcBef>
              <a:spcAft>
                <a:spcPts val="0"/>
              </a:spcAft>
              <a:defRPr b="1">
                <a:latin typeface="+mj-lt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5E63A952-4ABF-A831-72A6-7720B5A654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92648" y="1977390"/>
            <a:ext cx="4965701" cy="3817620"/>
          </a:xfrm>
          <a:prstGeom prst="round2DiagRect">
            <a:avLst>
              <a:gd name="adj1" fmla="val 10648"/>
              <a:gd name="adj2" fmla="val 0"/>
            </a:avLst>
          </a:prstGeom>
          <a:solidFill>
            <a:schemeClr val="bg1">
              <a:lumMod val="95000"/>
            </a:schemeClr>
          </a:solidFill>
          <a:effectLst>
            <a:outerShdw blurRad="190500" dir="18900000" sy="23000" kx="-1200000" algn="bl" rotWithShape="0">
              <a:prstClr val="black">
                <a:alpha val="25000"/>
              </a:prstClr>
            </a:outerShdw>
          </a:effectLst>
        </p:spPr>
        <p:txBody>
          <a:bodyPr lIns="274320" tIns="182880" rIns="182880" bIns="137160"/>
          <a:lstStyle>
            <a:lvl1pPr>
              <a:spcAft>
                <a:spcPts val="500"/>
              </a:spcAft>
              <a:defRPr sz="2200" b="1" spc="-50" baseline="0">
                <a:solidFill>
                  <a:srgbClr val="71130E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700"/>
              </a:spcBef>
              <a:spcAft>
                <a:spcPts val="500"/>
              </a:spcAft>
              <a:buNone/>
              <a:defRPr b="1">
                <a:solidFill>
                  <a:schemeClr val="tx1"/>
                </a:solidFill>
              </a:defRPr>
            </a:lvl2pPr>
            <a:lvl3pPr marL="173736" indent="-173736">
              <a:lnSpc>
                <a:spcPct val="100000"/>
              </a:lnSpc>
              <a:spcBef>
                <a:spcPts val="5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1400">
                <a:latin typeface="+mn-lt"/>
              </a:defRPr>
            </a:lvl3pPr>
            <a:lvl4pPr marL="401638" indent="-179388">
              <a:lnSpc>
                <a:spcPct val="100000"/>
              </a:lnSpc>
              <a:spcBef>
                <a:spcPts val="500"/>
              </a:spcBef>
              <a:spcAft>
                <a:spcPts val="400"/>
              </a:spcAft>
              <a:buClr>
                <a:schemeClr val="tx1"/>
              </a:buClr>
              <a:buFont typeface="Aptos Narrow" panose="020B0004020202020204" pitchFamily="34" charset="0"/>
              <a:buChar char="–"/>
              <a:defRPr sz="1400">
                <a:latin typeface="+mn-lt"/>
              </a:defRPr>
            </a:lvl4pPr>
            <a:lvl5pPr algn="ctr">
              <a:spcBef>
                <a:spcPts val="1200"/>
              </a:spcBef>
              <a:spcAft>
                <a:spcPts val="0"/>
              </a:spcAft>
              <a:defRPr b="1">
                <a:latin typeface="+mj-lt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9438968-899D-1EF2-012E-47546215E24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81000" y="882061"/>
            <a:ext cx="11444287" cy="387798"/>
          </a:xfrm>
        </p:spPr>
        <p:txBody>
          <a:bodyPr lIns="0" rIns="182880" anchor="b"/>
          <a:lstStyle>
            <a:lvl1pPr>
              <a:lnSpc>
                <a:spcPct val="90000"/>
              </a:lnSpc>
              <a:spcAft>
                <a:spcPts val="1200"/>
              </a:spcAft>
              <a:defRPr sz="2100" b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  <a:lvl2pPr>
              <a:buFont typeface="Wingdings" panose="05000000000000000000" pitchFamily="2" charset="2"/>
              <a:buChar char="§"/>
              <a:defRPr/>
            </a:lvl2pPr>
            <a:lvl5pPr>
              <a:spcBef>
                <a:spcPts val="1200"/>
              </a:spcBef>
              <a:defRPr sz="2000" b="0">
                <a:solidFill>
                  <a:schemeClr val="accent1"/>
                </a:solidFill>
                <a:latin typeface="IBM Plex Sans SemiBold" panose="020B0703050203000203" pitchFamily="34" charset="0"/>
              </a:defRPr>
            </a:lvl5pPr>
          </a:lstStyle>
          <a:p>
            <a:pPr lvl="0"/>
            <a:r>
              <a:rPr lang="en-GB"/>
              <a:t>Subtitle</a:t>
            </a:r>
            <a:endParaRPr lang="en-US"/>
          </a:p>
        </p:txBody>
      </p:sp>
      <p:sp>
        <p:nvSpPr>
          <p:cNvPr id="5" name="Round Same-side Corner of Rectangle 1">
            <a:extLst>
              <a:ext uri="{FF2B5EF4-FFF2-40B4-BE49-F238E27FC236}">
                <a16:creationId xmlns:a16="http://schemas.microsoft.com/office/drawing/2014/main" id="{85E8DACA-5BE5-9C9B-78C4-A43EF4159CB3}"/>
              </a:ext>
            </a:extLst>
          </p:cNvPr>
          <p:cNvSpPr/>
          <p:nvPr userDrawn="1"/>
        </p:nvSpPr>
        <p:spPr>
          <a:xfrm>
            <a:off x="10815109" y="-815622"/>
            <a:ext cx="1010178" cy="588434"/>
          </a:xfrm>
          <a:prstGeom prst="round2SameRect">
            <a:avLst>
              <a:gd name="adj1" fmla="val 0"/>
              <a:gd name="adj2" fmla="val 31879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 blurRad="88900" dist="38100" dir="5400000" sx="99000" sy="99000" algn="ctr" rotWithShape="0">
              <a:srgbClr val="212121">
                <a:alpha val="20000"/>
              </a:srgbClr>
            </a:outerShdw>
          </a:effectLst>
        </p:spPr>
        <p:txBody>
          <a:bodyPr vert="horz" lIns="72000" tIns="91440" rIns="72000" bIns="54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RETATUTRIDE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1300" b="1" i="0" u="none" strike="noStrike" kern="0" cap="none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O</a:t>
            </a:r>
            <a:r>
              <a:rPr kumimoji="0" lang="en-US" sz="1300" b="1" i="0" u="none" strike="noStrike" kern="0" cap="none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BESITY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US" sz="1050" b="1" i="0" u="none" strike="noStrike" kern="0" cap="none" normalizeH="0" baseline="0" noProof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uLnTx/>
                <a:uFillTx/>
                <a:latin typeface="+mj-lt"/>
                <a:ea typeface="ヒラギノ角ゴ Pro W3" charset="0"/>
                <a:cs typeface="Arial" panose="020B0604020202020204" pitchFamily="34" charset="0"/>
              </a:rPr>
              <a:t>TRIUMPH-1</a:t>
            </a:r>
            <a:endParaRPr kumimoji="0" lang="en-US" sz="1050" b="1" i="0" u="none" strike="noStrike" kern="0" cap="none" normalizeH="0" baseline="0" noProof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uLnTx/>
              <a:uFillTx/>
              <a:latin typeface="+mj-lt"/>
              <a:ea typeface="ヒラギノ角ゴ Pro W3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9173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84662"/>
            <a:ext cx="11429999" cy="483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8288" tIns="0" rIns="18288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  <a:p>
            <a:pPr lvl="4"/>
            <a:r>
              <a:rPr lang="en-US"/>
              <a:t>Fourth Level</a:t>
            </a:r>
          </a:p>
        </p:txBody>
      </p:sp>
      <p:sp>
        <p:nvSpPr>
          <p:cNvPr id="17" name="Title Placeholder 16">
            <a:extLst>
              <a:ext uri="{FF2B5EF4-FFF2-40B4-BE49-F238E27FC236}">
                <a16:creationId xmlns:a16="http://schemas.microsoft.com/office/drawing/2014/main" id="{A3E1D89A-55DA-DDCA-6B2A-94949B3DA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59871"/>
            <a:ext cx="9899073" cy="38779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F69469B-3F12-9268-7182-384FD1F7D283}"/>
              </a:ext>
            </a:extLst>
          </p:cNvPr>
          <p:cNvSpPr/>
          <p:nvPr/>
        </p:nvSpPr>
        <p:spPr>
          <a:xfrm>
            <a:off x="0" y="0"/>
            <a:ext cx="213360" cy="1209388"/>
          </a:xfrm>
          <a:prstGeom prst="rect">
            <a:avLst/>
          </a:prstGeom>
          <a:solidFill>
            <a:srgbClr val="E1251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FB9B637-CB69-CD61-984E-46BB67427406}"/>
              </a:ext>
            </a:extLst>
          </p:cNvPr>
          <p:cNvSpPr/>
          <p:nvPr userDrawn="1"/>
        </p:nvSpPr>
        <p:spPr>
          <a:xfrm>
            <a:off x="0" y="0"/>
            <a:ext cx="213360" cy="1209388"/>
          </a:xfrm>
          <a:prstGeom prst="rect">
            <a:avLst/>
          </a:prstGeom>
          <a:solidFill>
            <a:srgbClr val="E1251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3949B-8967-D0BC-4E84-19CC3756EC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356901"/>
            <a:ext cx="11428413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717868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5" r:id="rId1"/>
    <p:sldLayoutId id="2147484476" r:id="rId2"/>
    <p:sldLayoutId id="2147484477" r:id="rId3"/>
    <p:sldLayoutId id="2147484478" r:id="rId4"/>
    <p:sldLayoutId id="2147484479" r:id="rId5"/>
    <p:sldLayoutId id="2147484484" r:id="rId6"/>
    <p:sldLayoutId id="2147484486" r:id="rId7"/>
    <p:sldLayoutId id="2147484491" r:id="rId8"/>
    <p:sldLayoutId id="2147484496" r:id="rId9"/>
    <p:sldLayoutId id="2147484500" r:id="rId10"/>
    <p:sldLayoutId id="2147484507" r:id="rId11"/>
    <p:sldLayoutId id="2147484509" r:id="rId12"/>
    <p:sldLayoutId id="2147484512" r:id="rId13"/>
    <p:sldLayoutId id="2147484514" r:id="rId14"/>
    <p:sldLayoutId id="2147484517" r:id="rId15"/>
    <p:sldLayoutId id="2147484519" r:id="rId16"/>
    <p:sldLayoutId id="2147484520" r:id="rId17"/>
    <p:sldLayoutId id="2147484808" r:id="rId18"/>
    <p:sldLayoutId id="2147484819" r:id="rId19"/>
    <p:sldLayoutId id="2147484820" r:id="rId20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en-US" sz="2800" b="1" i="0" kern="0" spc="-100" baseline="0" dirty="0">
          <a:solidFill>
            <a:schemeClr val="accent1"/>
          </a:solidFill>
          <a:latin typeface="+mj-lt"/>
          <a:ea typeface="IBM Plex Sans SemiBold" panose="020B0703050203000203" pitchFamily="34" charset="0"/>
          <a:cs typeface="Times New Roman" panose="02020603050405020304" pitchFamily="18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ヒラギノ角ゴ Pro W3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0" indent="0" algn="l" rtl="0" eaLnBrk="1" fontAlgn="base" hangingPunct="1">
        <a:spcBef>
          <a:spcPts val="1200"/>
        </a:spcBef>
        <a:spcAft>
          <a:spcPct val="0"/>
        </a:spcAft>
        <a:buClr>
          <a:srgbClr val="E1251B"/>
        </a:buClr>
        <a:buFont typeface="Wingdings" panose="05000000000000000000" pitchFamily="2" charset="2"/>
        <a:buNone/>
        <a:defRPr sz="2100" b="1" spc="-50" baseline="0">
          <a:solidFill>
            <a:schemeClr val="tx1"/>
          </a:solidFill>
          <a:latin typeface="+mj-lt"/>
          <a:ea typeface="IBM Plex Sans SemiBold" panose="020B0703050203000203" pitchFamily="34" charset="0"/>
          <a:cs typeface="Times New Roman" panose="02020603050405020304" pitchFamily="18" charset="0"/>
        </a:defRPr>
      </a:lvl1pPr>
      <a:lvl2pPr marL="177800" indent="-177800" algn="l" rtl="0" eaLnBrk="1" fontAlgn="base" hangingPunct="1">
        <a:lnSpc>
          <a:spcPct val="95000"/>
        </a:lnSpc>
        <a:spcBef>
          <a:spcPts val="8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tabLst/>
        <a:defRPr sz="1800">
          <a:solidFill>
            <a:schemeClr val="tx1"/>
          </a:solidFill>
          <a:latin typeface="+mn-lt"/>
          <a:ea typeface="Aptos" panose="020B0004020202020204" pitchFamily="34" charset="0"/>
          <a:cs typeface="Aptos" panose="020B0004020202020204" pitchFamily="34" charset="0"/>
        </a:defRPr>
      </a:lvl2pPr>
      <a:lvl3pPr marL="357188" indent="-179388" algn="l" rtl="0" eaLnBrk="1" fontAlgn="base" hangingPunct="1">
        <a:lnSpc>
          <a:spcPct val="95000"/>
        </a:lnSpc>
        <a:spcBef>
          <a:spcPts val="800"/>
        </a:spcBef>
        <a:spcAft>
          <a:spcPct val="0"/>
        </a:spcAft>
        <a:buClr>
          <a:schemeClr val="accent1"/>
        </a:buClr>
        <a:buFont typeface="System Font Regular"/>
        <a:buChar char="–"/>
        <a:tabLst/>
        <a:defRPr sz="1800">
          <a:solidFill>
            <a:schemeClr val="tx1"/>
          </a:solidFill>
          <a:latin typeface="+mn-lt"/>
          <a:ea typeface="Aptos" panose="020B0004020202020204" pitchFamily="34" charset="0"/>
          <a:cs typeface="Aptos" panose="020B0004020202020204" pitchFamily="34" charset="0"/>
        </a:defRPr>
      </a:lvl3pPr>
      <a:lvl4pPr marL="536575" indent="-179388" algn="l" rtl="0" eaLnBrk="1" fontAlgn="base" hangingPunct="1">
        <a:lnSpc>
          <a:spcPct val="95000"/>
        </a:lnSpc>
        <a:spcBef>
          <a:spcPts val="8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tabLst/>
        <a:defRPr sz="1800">
          <a:solidFill>
            <a:schemeClr val="tx1"/>
          </a:solidFill>
          <a:latin typeface="+mn-lt"/>
          <a:ea typeface="ヒラギノ角ゴ Pro W3" charset="0"/>
          <a:cs typeface="DIN-Regular"/>
        </a:defRPr>
      </a:lvl4pPr>
      <a:lvl5pPr marL="0" indent="0" algn="l" rtl="0" eaLnBrk="1" fontAlgn="base" hangingPunct="1">
        <a:spcBef>
          <a:spcPts val="1200"/>
        </a:spcBef>
        <a:spcAft>
          <a:spcPts val="900"/>
        </a:spcAft>
        <a:buClr>
          <a:schemeClr val="accent3"/>
        </a:buClr>
        <a:buNone/>
        <a:defRPr sz="2000" b="1" spc="-50" baseline="0">
          <a:solidFill>
            <a:schemeClr val="accent1"/>
          </a:solidFill>
          <a:latin typeface="+mj-lt"/>
          <a:ea typeface="ヒラギノ角ゴ Pro W3" charset="0"/>
          <a:cs typeface="DIN-Regular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9">
          <p15:clr>
            <a:srgbClr val="F26B43"/>
          </p15:clr>
        </p15:guide>
        <p15:guide id="10" pos="7680">
          <p15:clr>
            <a:srgbClr val="F26B43"/>
          </p15:clr>
        </p15:guide>
        <p15:guide id="11" pos="240">
          <p15:clr>
            <a:srgbClr val="F26B43"/>
          </p15:clr>
        </p15:guide>
        <p15:guide id="12" pos="7440">
          <p15:clr>
            <a:srgbClr val="F26B43"/>
          </p15:clr>
        </p15:guide>
        <p15:guide id="13" orient="horz">
          <p15:clr>
            <a:srgbClr val="F26B43"/>
          </p15:clr>
        </p15:guide>
        <p15:guide id="14" orient="horz" pos="4320">
          <p15:clr>
            <a:srgbClr val="F26B43"/>
          </p15:clr>
        </p15:guide>
        <p15:guide id="15" orient="horz" pos="288">
          <p15:clr>
            <a:srgbClr val="F26B43"/>
          </p15:clr>
        </p15:guide>
        <p15:guide id="16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Relationship Id="rId4" Type="http://schemas.openxmlformats.org/officeDocument/2006/relationships/chart" Target="../charts/char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6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.xml"/><Relationship Id="rId4" Type="http://schemas.openxmlformats.org/officeDocument/2006/relationships/chart" Target="../charts/char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21.xml"/><Relationship Id="rId4" Type="http://schemas.openxmlformats.org/officeDocument/2006/relationships/chart" Target="../charts/char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4">
            <a:extLst>
              <a:ext uri="{FF2B5EF4-FFF2-40B4-BE49-F238E27FC236}">
                <a16:creationId xmlns:a16="http://schemas.microsoft.com/office/drawing/2014/main" id="{E89733FF-241B-A7B4-478B-68B24A1B68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7005" y="1303857"/>
            <a:ext cx="9397991" cy="2769989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br>
              <a:rPr lang="en-GB" noProof="0"/>
            </a:br>
            <a:r>
              <a:rPr lang="en-GB" noProof="0"/>
              <a:t>The First Phase 3 Obesity Study of Retatrutide, </a:t>
            </a:r>
            <a:br>
              <a:rPr lang="en-GB" noProof="0"/>
            </a:br>
            <a:r>
              <a:rPr lang="en-GB" noProof="0"/>
              <a:t>a GIP, GLP-1, and Glucagon Receptor Agonist, </a:t>
            </a:r>
            <a:br>
              <a:rPr lang="en-GB" noProof="0"/>
            </a:br>
            <a:r>
              <a:rPr lang="en-GB" noProof="0"/>
              <a:t>in People with Obesity</a:t>
            </a:r>
            <a:br>
              <a:rPr lang="en-GB" noProof="0"/>
            </a:br>
            <a:r>
              <a:rPr lang="en-GB" noProof="0"/>
              <a:t>(TRIUMPH-1)</a:t>
            </a:r>
          </a:p>
        </p:txBody>
      </p:sp>
      <p:sp>
        <p:nvSpPr>
          <p:cNvPr id="10" name="Subtitle 5">
            <a:extLst>
              <a:ext uri="{FF2B5EF4-FFF2-40B4-BE49-F238E27FC236}">
                <a16:creationId xmlns:a16="http://schemas.microsoft.com/office/drawing/2014/main" id="{E68E909D-D230-C75F-B98D-3720DCAF8A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5297" y="4581750"/>
            <a:ext cx="9441407" cy="1743503"/>
          </a:xfrm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en-GB" sz="2400" b="1" noProof="0" dirty="0"/>
              <a:t>Ania M. </a:t>
            </a:r>
            <a:r>
              <a:rPr lang="en-GB" sz="2400" b="1" noProof="0" dirty="0" err="1"/>
              <a:t>Jastreboff</a:t>
            </a:r>
            <a:r>
              <a:rPr lang="en-GB" sz="2400" b="1" noProof="0" dirty="0"/>
              <a:t>, MD, PhD</a:t>
            </a:r>
          </a:p>
          <a:p>
            <a:pPr algn="ctr">
              <a:spcBef>
                <a:spcPts val="0"/>
              </a:spcBef>
            </a:pPr>
            <a:endParaRPr lang="en-GB" b="1" noProof="0" dirty="0"/>
          </a:p>
          <a:p>
            <a:pPr algn="ctr">
              <a:spcBef>
                <a:spcPts val="0"/>
              </a:spcBef>
            </a:pPr>
            <a:r>
              <a:rPr lang="en-GB" noProof="0" dirty="0"/>
              <a:t>Harvey &amp; Kate Cushing Professor, Yale University School of Medicine </a:t>
            </a:r>
          </a:p>
          <a:p>
            <a:pPr algn="ctr">
              <a:spcBef>
                <a:spcPts val="0"/>
              </a:spcBef>
            </a:pPr>
            <a:r>
              <a:rPr lang="en-GB" noProof="0" dirty="0"/>
              <a:t>Internal Medicine, Endocrinology &amp; Metabolism</a:t>
            </a:r>
          </a:p>
          <a:p>
            <a:pPr algn="ctr">
              <a:spcBef>
                <a:spcPts val="0"/>
              </a:spcBef>
            </a:pPr>
            <a:r>
              <a:rPr lang="en-GB" noProof="0" dirty="0" err="1"/>
              <a:t>Pediatrics</a:t>
            </a:r>
            <a:r>
              <a:rPr lang="en-GB" noProof="0" dirty="0"/>
              <a:t>, </a:t>
            </a:r>
            <a:r>
              <a:rPr lang="en-GB" noProof="0" dirty="0" err="1"/>
              <a:t>Pediatric</a:t>
            </a:r>
            <a:r>
              <a:rPr lang="en-GB" noProof="0" dirty="0"/>
              <a:t> Endocrinology</a:t>
            </a:r>
          </a:p>
          <a:p>
            <a:pPr algn="ctr">
              <a:spcBef>
                <a:spcPts val="0"/>
              </a:spcBef>
            </a:pPr>
            <a:r>
              <a:rPr lang="en-GB" noProof="0" dirty="0"/>
              <a:t>Director, Yale Obesity Research </a:t>
            </a:r>
            <a:r>
              <a:rPr lang="en-GB" noProof="0" dirty="0" err="1"/>
              <a:t>Center</a:t>
            </a:r>
            <a:r>
              <a:rPr lang="en-GB" noProof="0" dirty="0"/>
              <a:t> (Y-Weight)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398E56-0BFD-A5B3-DE08-EC9B72DA72C2}"/>
              </a:ext>
            </a:extLst>
          </p:cNvPr>
          <p:cNvSpPr txBox="1"/>
          <p:nvPr/>
        </p:nvSpPr>
        <p:spPr>
          <a:xfrm>
            <a:off x="4567371" y="749859"/>
            <a:ext cx="2632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venir Next LT Pro" panose="020F0502020204030204" pitchFamily="34" charset="0"/>
                <a:cs typeface="+mn-cs"/>
              </a:rPr>
              <a:t>ADA Scientific Sessions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CFACF9C-BCFA-5F3B-818D-D362E3C90375}"/>
              </a:ext>
            </a:extLst>
          </p:cNvPr>
          <p:cNvSpPr txBox="1"/>
          <p:nvPr/>
        </p:nvSpPr>
        <p:spPr>
          <a:xfrm>
            <a:off x="4956366" y="1119191"/>
            <a:ext cx="1540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venir Next LT Pro" panose="020F0502020204030204" pitchFamily="34" charset="0"/>
                <a:cs typeface="+mn-cs"/>
              </a:rPr>
              <a:t>June 6, 2026</a:t>
            </a: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Avenir Next LT Pro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5214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14189-51F4-4570-278D-7A218E60C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E6162AE-E263-A9B5-468A-5935BF2A2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720197"/>
          </a:xfrm>
        </p:spPr>
        <p:txBody>
          <a:bodyPr/>
          <a:lstStyle/>
          <a:p>
            <a:r>
              <a:rPr lang="en-GB" noProof="0"/>
              <a:t>Anthropometric Measures</a:t>
            </a:r>
            <a:br>
              <a:rPr lang="en-GB" noProof="0"/>
            </a:br>
            <a:r>
              <a:rPr lang="en-GB" sz="2400" noProof="0">
                <a:solidFill>
                  <a:schemeClr val="tx1">
                    <a:lumMod val="90000"/>
                    <a:lumOff val="10000"/>
                  </a:schemeClr>
                </a:solidFill>
              </a:rPr>
              <a:t>TRIUMPH-1 Overall Study</a:t>
            </a:r>
            <a:endParaRPr lang="en-GB" noProof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graphicFrame>
        <p:nvGraphicFramePr>
          <p:cNvPr id="7" name="Table Placeholder 2">
            <a:extLst>
              <a:ext uri="{FF2B5EF4-FFF2-40B4-BE49-F238E27FC236}">
                <a16:creationId xmlns:a16="http://schemas.microsoft.com/office/drawing/2014/main" id="{934E7112-6BE0-154D-A059-C70319C1ED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9854086"/>
              </p:ext>
            </p:extLst>
          </p:nvPr>
        </p:nvGraphicFramePr>
        <p:xfrm>
          <a:off x="593669" y="1253139"/>
          <a:ext cx="11018520" cy="4334256"/>
        </p:xfrm>
        <a:graphic>
          <a:graphicData uri="http://schemas.openxmlformats.org/drawingml/2006/table">
            <a:tbl>
              <a:tblPr firstRow="1" bandRow="1">
                <a:effectLst/>
                <a:tableStyleId>{2D5ABB26-0587-4C30-8999-92F81FD0307C}</a:tableStyleId>
              </a:tblPr>
              <a:tblGrid>
                <a:gridCol w="4023360">
                  <a:extLst>
                    <a:ext uri="{9D8B030D-6E8A-4147-A177-3AD203B41FA5}">
                      <a16:colId xmlns:a16="http://schemas.microsoft.com/office/drawing/2014/main" val="255759032"/>
                    </a:ext>
                  </a:extLst>
                </a:gridCol>
                <a:gridCol w="1399032">
                  <a:extLst>
                    <a:ext uri="{9D8B030D-6E8A-4147-A177-3AD203B41FA5}">
                      <a16:colId xmlns:a16="http://schemas.microsoft.com/office/drawing/2014/main" val="3426790519"/>
                    </a:ext>
                  </a:extLst>
                </a:gridCol>
                <a:gridCol w="1399032">
                  <a:extLst>
                    <a:ext uri="{9D8B030D-6E8A-4147-A177-3AD203B41FA5}">
                      <a16:colId xmlns:a16="http://schemas.microsoft.com/office/drawing/2014/main" val="3952257544"/>
                    </a:ext>
                  </a:extLst>
                </a:gridCol>
                <a:gridCol w="1399032">
                  <a:extLst>
                    <a:ext uri="{9D8B030D-6E8A-4147-A177-3AD203B41FA5}">
                      <a16:colId xmlns:a16="http://schemas.microsoft.com/office/drawing/2014/main" val="865780872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1020594129"/>
                    </a:ext>
                  </a:extLst>
                </a:gridCol>
                <a:gridCol w="1380744">
                  <a:extLst>
                    <a:ext uri="{9D8B030D-6E8A-4147-A177-3AD203B41FA5}">
                      <a16:colId xmlns:a16="http://schemas.microsoft.com/office/drawing/2014/main" val="2636307599"/>
                    </a:ext>
                  </a:extLst>
                </a:gridCol>
              </a:tblGrid>
              <a:tr h="199236">
                <a:tc>
                  <a:txBody>
                    <a:bodyPr/>
                    <a:lstStyle/>
                    <a:p>
                      <a:pPr marL="0" marR="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GB" sz="1500" b="1" i="0" u="none" strike="noStrike" kern="100" cap="none" spc="0" normalizeH="0" baseline="0" noProof="0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Characteristic</a:t>
                      </a:r>
                    </a:p>
                  </a:txBody>
                  <a:tcPr marL="72000" marR="32867" marT="54864" marB="73152" anchor="b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500" b="1" i="0" u="none" strike="noStrike" noProof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PBO</a:t>
                      </a:r>
                      <a:br>
                        <a:rPr lang="en-GB" sz="1500" b="1" i="0" u="none" strike="noStrike" noProof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</a:br>
                      <a:r>
                        <a:rPr lang="en-GB" sz="1500" b="1" i="0" u="none" strike="noStrike" noProof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(N=587)</a:t>
                      </a:r>
                    </a:p>
                  </a:txBody>
                  <a:tcPr marL="6350" marR="6350" marT="54864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500" b="1" i="0" u="none" strike="noStrike" noProof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RETA 4 mg</a:t>
                      </a:r>
                      <a:br>
                        <a:rPr lang="en-GB" sz="1500" b="1" i="0" u="none" strike="noStrike" noProof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</a:br>
                      <a:r>
                        <a:rPr lang="en-GB" sz="1500" b="1" i="0" u="none" strike="noStrike" noProof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(N=584)</a:t>
                      </a:r>
                    </a:p>
                  </a:txBody>
                  <a:tcPr marL="6350" marR="6350" marT="54864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A7A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500" b="1" i="0" u="none" strike="noStrike" noProof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RETA 9 mg</a:t>
                      </a:r>
                      <a:br>
                        <a:rPr lang="en-GB" sz="1500" b="1" i="0" u="none" strike="noStrike" noProof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</a:br>
                      <a:r>
                        <a:rPr lang="en-GB" sz="1500" b="1" i="0" u="none" strike="noStrike" noProof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(N=584)</a:t>
                      </a:r>
                    </a:p>
                  </a:txBody>
                  <a:tcPr marL="6350" marR="6350" marT="54864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1C1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500" b="1" i="0" u="none" strike="noStrike" noProof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RETA 12 mg</a:t>
                      </a:r>
                      <a:br>
                        <a:rPr lang="en-GB" sz="1500" b="1" i="0" u="none" strike="noStrike" noProof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</a:br>
                      <a:r>
                        <a:rPr lang="en-GB" sz="1500" b="1" i="0" u="none" strike="noStrike" noProof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(N=584)</a:t>
                      </a:r>
                    </a:p>
                  </a:txBody>
                  <a:tcPr marL="6350" marR="6350" marT="54864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130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500" b="1" i="0" u="none" strike="noStrike" noProof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Total</a:t>
                      </a:r>
                      <a:br>
                        <a:rPr lang="en-GB" sz="1500" b="1" i="0" u="none" strike="noStrike" noProof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</a:br>
                      <a:r>
                        <a:rPr lang="en-GB" sz="1500" b="1" i="0" u="none" strike="noStrike" noProof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(N=2339)</a:t>
                      </a:r>
                    </a:p>
                  </a:txBody>
                  <a:tcPr marL="6350" marR="6350" marT="54864" marB="73152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34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4483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445" marR="9525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500" b="1" i="0" u="none" strike="noStrike" kern="100" cap="none" spc="0" normalizeH="0" baseline="0" noProof="0">
                          <a:solidFill>
                            <a:schemeClr val="dk1">
                              <a:lumMod val="100000"/>
                            </a:schemeClr>
                          </a:solidFill>
                          <a:latin typeface="+mj-lt"/>
                          <a:ea typeface="+mn-ea"/>
                          <a:cs typeface="+mn-cs"/>
                          <a:sym typeface="Arial" panose="020B0604020202020204" pitchFamily="34" charset="0"/>
                        </a:rPr>
                        <a:t>Waist circumference, cm</a:t>
                      </a:r>
                    </a:p>
                  </a:txBody>
                  <a:tcPr marL="72000" marR="0" marT="73152" marB="7315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118.2 (16.0)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118.4 (16.2)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118.0 (15.7)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118.8 (15.5)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118.3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(15.8)</a:t>
                      </a:r>
                    </a:p>
                  </a:txBody>
                  <a:tcPr marL="6350" marR="6350" marT="73152" marB="73152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6588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445" marR="9525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500" b="1" i="0" u="none" strike="noStrike" kern="100" cap="none" spc="0" normalizeH="0" baseline="0" noProof="0">
                          <a:solidFill>
                            <a:schemeClr val="dk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Waist-to-height ratio </a:t>
                      </a:r>
                    </a:p>
                  </a:txBody>
                  <a:tcPr marL="72000" marR="32867" marT="73152" marB="7315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0.7 (0.1)</a:t>
                      </a:r>
                    </a:p>
                  </a:txBody>
                  <a:tcPr marL="68580" marR="6858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0.7 (0.1)</a:t>
                      </a:r>
                    </a:p>
                  </a:txBody>
                  <a:tcPr marL="68580" marR="6858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0.7 (0.1)</a:t>
                      </a:r>
                    </a:p>
                  </a:txBody>
                  <a:tcPr marL="68580" marR="6858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0.7 (0.1)</a:t>
                      </a:r>
                    </a:p>
                  </a:txBody>
                  <a:tcPr marL="68580" marR="6858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0.7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(0.1)</a:t>
                      </a:r>
                    </a:p>
                  </a:txBody>
                  <a:tcPr marL="68580" marR="68580" marT="73152" marB="73152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6554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445" marR="9525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500" b="1" i="0" u="none" strike="noStrike" kern="100" cap="none" spc="0" normalizeH="0" baseline="0" noProof="0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Body Weight, kg</a:t>
                      </a:r>
                    </a:p>
                  </a:txBody>
                  <a:tcPr marL="72000" marR="32867" marT="73152" marB="7315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112.3 (24.7)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113.3 (26.2)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112.2 (24.1)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113.0 (23.9)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112.7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(24.7)</a:t>
                      </a:r>
                    </a:p>
                  </a:txBody>
                  <a:tcPr marL="6350" marR="6350" marT="73152" marB="73152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8447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445" marR="9525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500" b="1" i="0" u="none" strike="noStrike" kern="100" cap="none" spc="0" normalizeH="0" baseline="0" noProof="0">
                          <a:solidFill>
                            <a:schemeClr val="dk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BMI, kg/m</a:t>
                      </a:r>
                      <a:r>
                        <a:rPr lang="en-GB" sz="1500" b="1" i="0" u="none" strike="noStrike" kern="100" cap="none" spc="0" normalizeH="0" baseline="30000" noProof="0">
                          <a:solidFill>
                            <a:schemeClr val="dk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2</a:t>
                      </a:r>
                    </a:p>
                  </a:txBody>
                  <a:tcPr marL="72000" marR="32867" marT="73152" marB="7315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39.8 (6.9)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40.3 (7.3)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40.0 (7.2)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40.0 (6.8)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40.0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(7.0)</a:t>
                      </a:r>
                    </a:p>
                  </a:txBody>
                  <a:tcPr marL="6350" marR="6350" marT="73152" marB="73152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1410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09728" marR="9525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1" i="0" u="none" strike="noStrike" kern="1200" baseline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BMI </a:t>
                      </a:r>
                      <a:r>
                        <a:rPr lang="pt-BR" sz="1500" b="1" i="0" u="none" strike="noStrike" kern="1200" baseline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category</a:t>
                      </a:r>
                      <a:r>
                        <a:rPr lang="pt-BR" sz="1500" b="1" i="0" u="none" strike="noStrike" kern="1200" baseline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, n (%)</a:t>
                      </a:r>
                    </a:p>
                  </a:txBody>
                  <a:tcPr marL="72000" marR="32867" marT="73152" marB="7315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GB" sz="1500" b="0" i="0" u="none" strike="noStrike" kern="1200" noProof="0">
                        <a:solidFill>
                          <a:srgbClr val="21212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GB" sz="1500" b="0" i="0" u="none" strike="noStrike" kern="1200" noProof="0">
                        <a:solidFill>
                          <a:srgbClr val="21212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GB" sz="1500" b="0" i="0" u="none" strike="noStrike" kern="1200" noProof="0">
                        <a:solidFill>
                          <a:srgbClr val="21212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GB" sz="1500" b="0" i="0" u="none" strike="noStrike" kern="1200" noProof="0">
                        <a:solidFill>
                          <a:srgbClr val="21212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endParaRPr lang="en-GB" sz="1500" b="0" i="0" u="none" strike="noStrike" kern="1200" noProof="0">
                        <a:solidFill>
                          <a:srgbClr val="21212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73152" marB="73152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22230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175" marR="95250" lvl="0" indent="1111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0" i="0" u="none" strike="noStrike" kern="1200" baseline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Overweight</a:t>
                      </a:r>
                      <a:r>
                        <a:rPr lang="pt-BR" sz="1500" b="0" i="0" u="none" strike="noStrike" kern="1200" baseline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: 27-&lt;30 kg/m</a:t>
                      </a:r>
                      <a:r>
                        <a:rPr lang="pt-BR" sz="1500" b="0" i="0" u="none" strike="noStrike" kern="1200" baseline="3000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  <a:endParaRPr lang="pt-BR" sz="1500" b="0" i="0" u="none" strike="noStrike" kern="1200" baseline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000" marR="32867" marT="73152" marB="7315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12 (2.0)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12 (2.1)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13 (2.2)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 (1.5)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46 (</a:t>
                      </a: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2.0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350" marR="6350" marT="73152" marB="73152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2985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175" marR="95250" lvl="0" indent="111125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500" b="0" i="0" u="none" strike="noStrike" kern="100" cap="none" spc="0" normalizeH="0" baseline="0" noProof="0">
                          <a:solidFill>
                            <a:schemeClr val="dk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Class 1 Obesity: ≥30 to &lt;35 kg/m</a:t>
                      </a:r>
                      <a:r>
                        <a:rPr lang="en-GB" sz="1500" b="0" i="0" u="none" strike="noStrike" kern="100" cap="none" spc="0" normalizeH="0" baseline="30000" noProof="0">
                          <a:solidFill>
                            <a:schemeClr val="dk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2</a:t>
                      </a:r>
                    </a:p>
                  </a:txBody>
                  <a:tcPr marL="72000" marR="32867" marT="73152" marB="7315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baseline="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127 (21.6)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baseline="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110 (18.8)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baseline="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120 (20.5)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baseline="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126 (21.6)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baseline="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483 (</a:t>
                      </a:r>
                      <a:r>
                        <a:rPr lang="en-GB" sz="1500" b="1" i="0" u="none" strike="noStrike" kern="1200" baseline="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20.6</a:t>
                      </a:r>
                      <a:r>
                        <a:rPr lang="en-GB" sz="1500" b="0" i="0" u="none" strike="noStrike" kern="1200" baseline="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350" marR="6350" marT="73152" marB="73152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chemeClr val="bg1">
                          <a:lumMod val="100000"/>
                        </a:schemeClr>
                      </a:solidFill>
                    </a:ln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9309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175" marR="95250" lvl="0" indent="111125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500" b="0" i="0" u="none" strike="noStrike" kern="100" cap="none" spc="0" normalizeH="0" baseline="0" noProof="0">
                          <a:solidFill>
                            <a:schemeClr val="dk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Class 2 Obesity: ≥35 to &lt;40 kg/m</a:t>
                      </a:r>
                      <a:r>
                        <a:rPr lang="en-GB" sz="1500" b="0" i="0" u="none" strike="noStrike" kern="100" cap="none" spc="0" normalizeH="0" baseline="30000" noProof="0">
                          <a:solidFill>
                            <a:schemeClr val="dk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2</a:t>
                      </a:r>
                    </a:p>
                  </a:txBody>
                  <a:tcPr marL="72000" marR="32867" marT="73152" marB="7315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baseline="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213 (36.3)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baseline="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208 (35.6)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baseline="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207 (35.4)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baseline="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196 (33.6)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baseline="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824 (</a:t>
                      </a:r>
                      <a:r>
                        <a:rPr lang="en-GB" sz="1500" b="1" i="0" u="none" strike="noStrike" kern="1200" baseline="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35.2</a:t>
                      </a:r>
                      <a:r>
                        <a:rPr lang="en-GB" sz="1500" b="0" i="0" u="none" strike="noStrike" kern="1200" baseline="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350" marR="6350" marT="73152" marB="73152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3507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175" marR="95250" lvl="0" indent="111125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500" b="0" i="0" u="none" strike="noStrike" kern="100" cap="none" spc="0" normalizeH="0" baseline="0" noProof="0">
                          <a:solidFill>
                            <a:schemeClr val="dk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Class 3 Obesity: ≥40 kg/m</a:t>
                      </a:r>
                      <a:r>
                        <a:rPr lang="en-GB" sz="1500" b="0" i="0" u="none" strike="noStrike" kern="100" cap="none" spc="0" normalizeH="0" baseline="30000" noProof="0">
                          <a:solidFill>
                            <a:schemeClr val="dk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2</a:t>
                      </a:r>
                    </a:p>
                  </a:txBody>
                  <a:tcPr marL="72000" marR="32867" marT="73152" marB="7315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baseline="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235 (40.0)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baseline="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254 (43.4)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baseline="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244 (41.8)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baseline="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253 (43.3)</a:t>
                      </a:r>
                    </a:p>
                  </a:txBody>
                  <a:tcPr marL="6350" marR="635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baseline="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986 (</a:t>
                      </a:r>
                      <a:r>
                        <a:rPr lang="en-GB" sz="1500" b="1" i="0" u="none" strike="noStrike" kern="1200" baseline="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42.1</a:t>
                      </a:r>
                      <a:r>
                        <a:rPr lang="en-GB" sz="1500" b="0" i="0" u="none" strike="noStrike" kern="1200" baseline="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350" marR="6350" marT="73152" marB="73152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0352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445" marR="9525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500" b="1" i="0" u="none" strike="noStrike" kern="100" cap="none" spc="0" normalizeH="0" baseline="0" noProof="0">
                          <a:solidFill>
                            <a:schemeClr val="dk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Participants with BMI ≥35 kg/m</a:t>
                      </a:r>
                      <a:r>
                        <a:rPr lang="en-GB" sz="1500" b="1" i="0" u="none" strike="noStrike" kern="100" cap="none" spc="0" normalizeH="0" baseline="30000" noProof="0">
                          <a:solidFill>
                            <a:schemeClr val="dk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1500" b="1" i="0" u="none" strike="noStrike" kern="100" cap="none" spc="0" normalizeH="0" baseline="0" noProof="0">
                          <a:solidFill>
                            <a:schemeClr val="dk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n (%) </a:t>
                      </a:r>
                    </a:p>
                  </a:txBody>
                  <a:tcPr marL="68580" marR="68580" marT="73152" marB="7315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GB" sz="1500" kern="1200" noProof="0">
                          <a:solidFill>
                            <a:srgbClr val="333333"/>
                          </a:solidFill>
                          <a:effectLst/>
                          <a:latin typeface="+mj-lt"/>
                          <a:ea typeface="Aptos" panose="020B0004020202020204" pitchFamily="34" charset="0"/>
                          <a:cs typeface="+mn-cs"/>
                        </a:rPr>
                        <a:t>448 (76.3)</a:t>
                      </a:r>
                    </a:p>
                  </a:txBody>
                  <a:tcPr marL="68580" marR="6858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GB" sz="1500" kern="1200" noProof="0">
                          <a:solidFill>
                            <a:srgbClr val="333333"/>
                          </a:solidFill>
                          <a:effectLst/>
                          <a:latin typeface="+mj-lt"/>
                          <a:ea typeface="Aptos" panose="020B0004020202020204" pitchFamily="34" charset="0"/>
                          <a:cs typeface="+mn-cs"/>
                        </a:rPr>
                        <a:t>462 (79.1)</a:t>
                      </a:r>
                    </a:p>
                  </a:txBody>
                  <a:tcPr marL="68580" marR="6858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GB" sz="1500" kern="1200" noProof="0">
                          <a:solidFill>
                            <a:srgbClr val="333333"/>
                          </a:solidFill>
                          <a:effectLst/>
                          <a:latin typeface="+mj-lt"/>
                          <a:ea typeface="Aptos" panose="020B0004020202020204" pitchFamily="34" charset="0"/>
                          <a:cs typeface="+mn-cs"/>
                        </a:rPr>
                        <a:t>451 (77.2)</a:t>
                      </a:r>
                    </a:p>
                  </a:txBody>
                  <a:tcPr marL="68580" marR="6858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GB" sz="1500" kern="1200" noProof="0">
                          <a:solidFill>
                            <a:srgbClr val="333333"/>
                          </a:solidFill>
                          <a:effectLst/>
                          <a:latin typeface="+mj-lt"/>
                          <a:ea typeface="Aptos" panose="020B0004020202020204" pitchFamily="34" charset="0"/>
                          <a:cs typeface="+mn-cs"/>
                        </a:rPr>
                        <a:t>449 (76.9)</a:t>
                      </a:r>
                    </a:p>
                  </a:txBody>
                  <a:tcPr marL="68580" marR="68580" marT="73152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GB" sz="1500" kern="1200" noProof="0">
                          <a:solidFill>
                            <a:srgbClr val="333333"/>
                          </a:solidFill>
                          <a:effectLst/>
                          <a:latin typeface="+mj-lt"/>
                          <a:ea typeface="Aptos" panose="020B0004020202020204" pitchFamily="34" charset="0"/>
                          <a:cs typeface="+mn-cs"/>
                        </a:rPr>
                        <a:t>1810 (</a:t>
                      </a:r>
                      <a:r>
                        <a:rPr lang="en-GB" sz="1500" b="1" kern="1200" noProof="0">
                          <a:solidFill>
                            <a:srgbClr val="333333"/>
                          </a:solidFill>
                          <a:effectLst/>
                          <a:latin typeface="+mj-lt"/>
                          <a:ea typeface="Aptos" panose="020B0004020202020204" pitchFamily="34" charset="0"/>
                          <a:cs typeface="+mn-cs"/>
                        </a:rPr>
                        <a:t>77.4</a:t>
                      </a:r>
                      <a:r>
                        <a:rPr lang="en-GB" sz="1500" kern="1200" noProof="0">
                          <a:solidFill>
                            <a:srgbClr val="333333"/>
                          </a:solidFill>
                          <a:effectLst/>
                          <a:latin typeface="+mj-lt"/>
                          <a:ea typeface="Aptos" panose="020B0004020202020204" pitchFamily="34" charset="0"/>
                          <a:cs typeface="+mn-cs"/>
                        </a:rPr>
                        <a:t>)</a:t>
                      </a:r>
                    </a:p>
                  </a:txBody>
                  <a:tcPr marL="68580" marR="68580" marT="73152" marB="73152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714322"/>
                  </a:ext>
                </a:extLst>
              </a:tr>
            </a:tbl>
          </a:graphicData>
        </a:graphic>
      </p:graphicFrame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29B9B2C-9FBF-8723-DCFC-828225B8E4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z="1200" noProof="0">
                <a:solidFill>
                  <a:schemeClr val="bg1">
                    <a:lumMod val="65000"/>
                  </a:schemeClr>
                </a:solidFill>
              </a:rPr>
              <a:t>Data are shown as mean (SD) unless stated otherwise</a:t>
            </a:r>
          </a:p>
          <a:p>
            <a:pPr>
              <a:defRPr/>
            </a:pP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BMI=body mass index; PBO=placebo; RETA=</a:t>
            </a:r>
            <a:r>
              <a:rPr lang="en-GB" sz="1200" noProof="0" err="1">
                <a:solidFill>
                  <a:schemeClr val="bg1">
                    <a:lumMod val="65000"/>
                  </a:schemeClr>
                </a:solidFill>
              </a:rPr>
              <a:t>retatrutide</a:t>
            </a: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; SD=standard deviation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C9B6A98-62A3-884C-5CD0-BC11B2272101}"/>
              </a:ext>
            </a:extLst>
          </p:cNvPr>
          <p:cNvSpPr/>
          <p:nvPr/>
        </p:nvSpPr>
        <p:spPr>
          <a:xfrm>
            <a:off x="1778159" y="5805778"/>
            <a:ext cx="8635682" cy="411480"/>
          </a:xfrm>
          <a:prstGeom prst="roundRect">
            <a:avLst>
              <a:gd name="adj" fmla="val 50000"/>
            </a:avLst>
          </a:prstGeom>
          <a:solidFill>
            <a:srgbClr val="01346B"/>
          </a:solidFill>
          <a:ln w="38100">
            <a:noFill/>
          </a:ln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0" rIns="91440" bIns="27432" rtlCol="0" anchor="ctr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>
                <a:solidFill>
                  <a:schemeClr val="bg1"/>
                </a:solidFill>
                <a:ea typeface="Calibri"/>
                <a:cs typeface="Arial"/>
              </a:rPr>
              <a:t>Average baseline BMI = class 3 obesity (BMI ≥40 kg/m</a:t>
            </a:r>
            <a:r>
              <a:rPr lang="en-US" b="1" baseline="30000">
                <a:solidFill>
                  <a:schemeClr val="bg1"/>
                </a:solidFill>
                <a:ea typeface="Calibri"/>
                <a:cs typeface="Arial"/>
              </a:rPr>
              <a:t>2</a:t>
            </a:r>
            <a:r>
              <a:rPr lang="en-US" b="1">
                <a:solidFill>
                  <a:schemeClr val="bg1"/>
                </a:solidFill>
                <a:ea typeface="Calibri"/>
                <a:cs typeface="Arial"/>
              </a:rPr>
              <a:t>)</a:t>
            </a:r>
            <a:endParaRPr lang="en-US">
              <a:solidFill>
                <a:srgbClr val="000000"/>
              </a:solidFill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79944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15CED-3455-055A-95D3-33DC22EFE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55497FC-FB63-78B7-A14C-BD740E87F3AB}"/>
              </a:ext>
            </a:extLst>
          </p:cNvPr>
          <p:cNvCxnSpPr/>
          <p:nvPr/>
        </p:nvCxnSpPr>
        <p:spPr>
          <a:xfrm>
            <a:off x="6097397" y="1490872"/>
            <a:ext cx="1729421" cy="0"/>
          </a:xfrm>
          <a:prstGeom prst="straightConnector1">
            <a:avLst/>
          </a:prstGeom>
          <a:solidFill>
            <a:schemeClr val="tx1"/>
          </a:solidFill>
          <a:ln w="19050">
            <a:solidFill>
              <a:schemeClr val="accent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9036E3EC-A1CE-DFC1-33C3-8D0D9E0892C4}"/>
              </a:ext>
            </a:extLst>
          </p:cNvPr>
          <p:cNvCxnSpPr>
            <a:cxnSpLocks/>
          </p:cNvCxnSpPr>
          <p:nvPr/>
        </p:nvCxnSpPr>
        <p:spPr>
          <a:xfrm>
            <a:off x="6093962" y="2525655"/>
            <a:ext cx="1732856" cy="0"/>
          </a:xfrm>
          <a:prstGeom prst="straightConnector1">
            <a:avLst/>
          </a:prstGeom>
          <a:solidFill>
            <a:schemeClr val="tx1"/>
          </a:solidFill>
          <a:ln w="19050">
            <a:solidFill>
              <a:srgbClr val="009E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itle 2">
            <a:extLst>
              <a:ext uri="{FF2B5EF4-FFF2-40B4-BE49-F238E27FC236}">
                <a16:creationId xmlns:a16="http://schemas.microsoft.com/office/drawing/2014/main" id="{36C31EE4-46CF-BB0E-1795-17133FB66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720197"/>
          </a:xfrm>
          <a:noFill/>
          <a:ln>
            <a:noFill/>
          </a:ln>
        </p:spPr>
        <p:txBody>
          <a:bodyPr/>
          <a:lstStyle/>
          <a:p>
            <a:r>
              <a:rPr lang="en-GB" noProof="0"/>
              <a:t>Participant Disposition</a:t>
            </a:r>
            <a:br>
              <a:rPr lang="en-GB" noProof="0"/>
            </a:br>
            <a:r>
              <a:rPr lang="en-GB" sz="2400" noProof="0">
                <a:solidFill>
                  <a:schemeClr val="tx1">
                    <a:lumMod val="90000"/>
                    <a:lumOff val="10000"/>
                  </a:schemeClr>
                </a:solidFill>
              </a:rPr>
              <a:t>TRIUMPH-1</a:t>
            </a:r>
            <a:endParaRPr lang="en-GB" noProof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E9B3876-68C5-F4EF-4EEE-20635D0DE67F}"/>
              </a:ext>
            </a:extLst>
          </p:cNvPr>
          <p:cNvSpPr txBox="1"/>
          <p:nvPr/>
        </p:nvSpPr>
        <p:spPr>
          <a:xfrm>
            <a:off x="4968515" y="853343"/>
            <a:ext cx="2254970" cy="495801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9050" cap="flat" cmpd="sng" algn="ctr">
            <a:solidFill>
              <a:srgbClr val="9D9D9D"/>
            </a:solidFill>
            <a:prstDash val="solid"/>
            <a:miter lim="800000"/>
          </a:ln>
          <a:effectLst>
            <a:outerShdw blurRad="254000" dist="63500" dir="5400000" sx="99000" sy="99000" algn="ctr" rotWithShape="0">
              <a:srgbClr val="212121">
                <a:alpha val="20000"/>
              </a:srgbClr>
            </a:outerShdw>
          </a:effectLst>
        </p:spPr>
        <p:txBody>
          <a:bodyPr wrap="square" lIns="72000" tIns="72000" rIns="72000" bIns="72000" rtlCol="0" anchor="ctr" anchorCtr="0">
            <a:noAutofit/>
          </a:bodyPr>
          <a:lstStyle>
            <a:defPPr>
              <a:defRPr lang="en-US"/>
            </a:defPPr>
            <a:lvl1pPr marL="0" marR="0" lvl="0" indent="0" algn="ctr" defTabSz="914400" eaLnBrk="1" latinLnBrk="0" hangingPunct="1">
              <a:lnSpc>
                <a:spcPct val="100000"/>
              </a:lnSpc>
              <a:spcAft>
                <a:spcPts val="200"/>
              </a:spcAft>
              <a:buClrTx/>
              <a:buSzTx/>
              <a:buFontTx/>
              <a:buNone/>
              <a:tabLst/>
              <a:defRPr kumimoji="0" sz="1250" b="0" i="0" u="none" strike="noStrike" cap="none" spc="0" normalizeH="0" baseline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GB" b="1" noProof="0"/>
              <a:t>Screened</a:t>
            </a:r>
            <a:br>
              <a:rPr lang="en-GB" noProof="0"/>
            </a:br>
            <a:r>
              <a:rPr lang="en-GB" noProof="0"/>
              <a:t>(N=4203)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2D3D74B-0764-8321-B0BE-99F1F74A02D7}"/>
              </a:ext>
            </a:extLst>
          </p:cNvPr>
          <p:cNvCxnSpPr>
            <a:cxnSpLocks/>
            <a:endCxn id="56" idx="2"/>
          </p:cNvCxnSpPr>
          <p:nvPr/>
        </p:nvCxnSpPr>
        <p:spPr>
          <a:xfrm flipV="1">
            <a:off x="6096000" y="2116364"/>
            <a:ext cx="0" cy="769778"/>
          </a:xfrm>
          <a:prstGeom prst="line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9235001-FC32-F9D2-0F2C-7CD44ADE6FAC}"/>
              </a:ext>
            </a:extLst>
          </p:cNvPr>
          <p:cNvGrpSpPr/>
          <p:nvPr/>
        </p:nvGrpSpPr>
        <p:grpSpPr>
          <a:xfrm>
            <a:off x="7617495" y="2304805"/>
            <a:ext cx="3115275" cy="409589"/>
            <a:chOff x="7828223" y="2403621"/>
            <a:chExt cx="3115275" cy="409589"/>
          </a:xfrm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70369340-0893-8092-9C05-FCD981CBFCDE}"/>
                </a:ext>
              </a:extLst>
            </p:cNvPr>
            <p:cNvSpPr txBox="1"/>
            <p:nvPr/>
          </p:nvSpPr>
          <p:spPr>
            <a:xfrm>
              <a:off x="8001757" y="2403621"/>
              <a:ext cx="2941741" cy="409589"/>
            </a:xfrm>
            <a:prstGeom prst="roundRect">
              <a:avLst>
                <a:gd name="adj" fmla="val 26308"/>
              </a:avLst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251999" tIns="0" rIns="91440" bIns="0" rtlCol="0" anchor="ctr"/>
            <a:lstStyle>
              <a:defPPr>
                <a:defRPr lang="en-US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>
                  <a:srgbClr val="E1251B"/>
                </a:buClr>
                <a:buSzTx/>
                <a:buFontTx/>
                <a:buNone/>
                <a:tabLst/>
                <a:defRPr/>
              </a:pPr>
              <a:r>
                <a:rPr lang="en-GB" sz="1250" b="1" kern="0" noProof="0">
                  <a:solidFill>
                    <a:srgbClr val="212121"/>
                  </a:solidFill>
                  <a:latin typeface="Arial" panose="020B0604020202020204"/>
                  <a:ea typeface="+mn-ea"/>
                  <a:cs typeface="Arial"/>
                </a:rPr>
                <a:t>Exposed 2335 (99.8%)</a:t>
              </a:r>
              <a:endParaRPr lang="en-GB" sz="1250" b="1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endParaRP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9ACA632-1B12-3BF2-EEFB-C2D3D6406E77}"/>
                </a:ext>
              </a:extLst>
            </p:cNvPr>
            <p:cNvGrpSpPr/>
            <p:nvPr/>
          </p:nvGrpSpPr>
          <p:grpSpPr>
            <a:xfrm>
              <a:off x="7828223" y="2438831"/>
              <a:ext cx="334606" cy="339169"/>
              <a:chOff x="7925105" y="2439294"/>
              <a:chExt cx="334606" cy="339169"/>
            </a:xfrm>
          </p:grpSpPr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1BBBB745-FEA2-D20A-5F1E-21179CBE7013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6200000">
                <a:off x="7930467" y="2449219"/>
                <a:ext cx="329244" cy="329244"/>
              </a:xfrm>
              <a:prstGeom prst="ellipse">
                <a:avLst/>
              </a:prstGeom>
              <a:solidFill>
                <a:srgbClr val="00B050"/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254000" dist="63500" dir="5400000" sx="99000" sy="99000" algn="ctr" rotWithShape="0">
                  <a:srgbClr val="212121">
                    <a:alpha val="20000"/>
                  </a:srgbClr>
                </a:outerShdw>
              </a:effectLst>
            </p:spPr>
            <p:txBody>
              <a:bodyPr lIns="144000" tIns="432000" rIns="144000" rtlCol="0" anchor="t" anchorCtr="0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300"/>
                  </a:spcAft>
                  <a:buClr>
                    <a:srgbClr val="156082"/>
                  </a:buClr>
                  <a:buSzTx/>
                  <a:buFontTx/>
                  <a:buNone/>
                  <a:tabLst/>
                  <a:defRPr/>
                </a:pPr>
                <a:endParaRPr kumimoji="0" lang="en-GB" sz="12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3D01731-3715-F64B-384B-43F2839275E9}"/>
                  </a:ext>
                </a:extLst>
              </p:cNvPr>
              <p:cNvSpPr txBox="1"/>
              <p:nvPr/>
            </p:nvSpPr>
            <p:spPr>
              <a:xfrm>
                <a:off x="7925105" y="2439294"/>
                <a:ext cx="281255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600" b="1" i="0" u="none" strike="noStrike" kern="120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charset="0"/>
                    <a:cs typeface="+mn-cs"/>
                  </a:rPr>
                  <a:t>✓</a:t>
                </a:r>
              </a:p>
            </p:txBody>
          </p:sp>
        </p:grp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FB415AC-8A06-287D-A725-8541261098D6}"/>
              </a:ext>
            </a:extLst>
          </p:cNvPr>
          <p:cNvGrpSpPr/>
          <p:nvPr/>
        </p:nvGrpSpPr>
        <p:grpSpPr>
          <a:xfrm>
            <a:off x="480581" y="3133947"/>
            <a:ext cx="2661243" cy="1463041"/>
            <a:chOff x="481986" y="3459579"/>
            <a:chExt cx="2661243" cy="1682260"/>
          </a:xfrm>
        </p:grpSpPr>
        <p:sp>
          <p:nvSpPr>
            <p:cNvPr id="10" name="Rounded Rectangle 6">
              <a:extLst>
                <a:ext uri="{FF2B5EF4-FFF2-40B4-BE49-F238E27FC236}">
                  <a16:creationId xmlns:a16="http://schemas.microsoft.com/office/drawing/2014/main" id="{1EFDF08D-0E3E-35A0-09F7-E5EA008039A4}"/>
                </a:ext>
              </a:extLst>
            </p:cNvPr>
            <p:cNvSpPr/>
            <p:nvPr/>
          </p:nvSpPr>
          <p:spPr>
            <a:xfrm>
              <a:off x="481987" y="3459580"/>
              <a:ext cx="2661242" cy="1682259"/>
            </a:xfrm>
            <a:prstGeom prst="roundRect">
              <a:avLst>
                <a:gd name="adj" fmla="val 3783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>
              <a:outerShdw blurRad="254000" dist="63500" dir="5400000" sx="99000" sy="99000" algn="ctr" rotWithShape="0">
                <a:srgbClr val="212121">
                  <a:alpha val="20000"/>
                </a:srgbClr>
              </a:outerShdw>
            </a:effectLst>
          </p:spPr>
          <p:txBody>
            <a:bodyPr wrap="square" lIns="144000" tIns="180000" rIns="144000" bIns="144000" rtlCol="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2F8D565-1118-6472-59A7-23993DB56E95}"/>
                </a:ext>
              </a:extLst>
            </p:cNvPr>
            <p:cNvSpPr txBox="1"/>
            <p:nvPr/>
          </p:nvSpPr>
          <p:spPr>
            <a:xfrm>
              <a:off x="555308" y="3906508"/>
              <a:ext cx="2514600" cy="1148495"/>
            </a:xfrm>
            <a:prstGeom prst="roundRect">
              <a:avLst>
                <a:gd name="adj" fmla="val 6247"/>
              </a:avLst>
            </a:prstGeom>
            <a:solidFill>
              <a:srgbClr val="7F7F7F">
                <a:alpha val="16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45720" tIns="0" rIns="45720" bIns="36576" rtlCol="0" anchor="ctr"/>
            <a:lstStyle>
              <a:defPPr>
                <a:defRPr lang="en-US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ts val="400"/>
                </a:spcAft>
                <a:defRPr/>
              </a:pPr>
              <a:r>
                <a:rPr lang="en-GB" sz="1400" b="1" noProof="0">
                  <a:solidFill>
                    <a:srgbClr val="7F7F7F"/>
                  </a:solidFill>
                  <a:latin typeface="Arial" panose="020B0604020202020204"/>
                  <a:cs typeface="Arial"/>
                </a:rPr>
                <a:t>375 (63.9%)</a:t>
              </a:r>
              <a:br>
                <a:rPr lang="en-GB" sz="1400" b="1" noProof="0">
                  <a:solidFill>
                    <a:srgbClr val="212121"/>
                  </a:solidFill>
                  <a:latin typeface="Arial" panose="020B0604020202020204"/>
                  <a:cs typeface="Arial"/>
                </a:rPr>
              </a:br>
              <a:r>
                <a:rPr kumimoji="0" lang="en-GB" sz="1200" i="0" u="none" strike="noStrike" kern="1200" cap="none" spc="0" normalizeH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panose="020B0604020202020204"/>
                  <a:cs typeface="Arial"/>
                </a:rPr>
                <a:t>completed </a:t>
              </a:r>
              <a:r>
                <a:rPr lang="en-GB" sz="1200" noProof="0">
                  <a:solidFill>
                    <a:srgbClr val="212121"/>
                  </a:solidFill>
                  <a:latin typeface="Arial" panose="020B0604020202020204"/>
                  <a:cs typeface="Arial"/>
                </a:rPr>
                <a:t>on-treatment at week 80</a:t>
              </a:r>
              <a:endParaRPr kumimoji="0" lang="en-GB" sz="1200" i="0" u="none" strike="noStrike" kern="1200" cap="none" spc="0" normalizeH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  <a:cs typeface="Arial"/>
              </a:endParaRPr>
            </a:p>
            <a:p>
              <a:pPr fontAlgn="base">
                <a:spcBef>
                  <a:spcPct val="0"/>
                </a:spcBef>
                <a:spcAft>
                  <a:spcPts val="800"/>
                </a:spcAft>
                <a:defRPr/>
              </a:pPr>
              <a:r>
                <a:rPr lang="en-GB" sz="1400" b="1" noProof="0">
                  <a:solidFill>
                    <a:srgbClr val="7F7F7F"/>
                  </a:solidFill>
                  <a:latin typeface="Arial" panose="020B0604020202020204"/>
                  <a:cs typeface="Arial"/>
                </a:rPr>
                <a:t>440 (75.0%)</a:t>
              </a:r>
              <a:br>
                <a:rPr lang="en-GB" sz="1200" b="1" noProof="0">
                  <a:solidFill>
                    <a:srgbClr val="7F7F7F"/>
                  </a:solidFill>
                  <a:latin typeface="Arial" panose="020B0604020202020204"/>
                  <a:cs typeface="Arial"/>
                </a:rPr>
              </a:br>
              <a:r>
                <a:rPr lang="en-GB" sz="1200" noProof="0">
                  <a:solidFill>
                    <a:srgbClr val="212121"/>
                  </a:solidFill>
                  <a:latin typeface="Arial" panose="020B0604020202020204"/>
                  <a:cs typeface="Arial"/>
                </a:rPr>
                <a:t>completed treatment period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747F607-E672-5660-D2BF-F62F70A48104}"/>
                </a:ext>
              </a:extLst>
            </p:cNvPr>
            <p:cNvSpPr txBox="1"/>
            <p:nvPr/>
          </p:nvSpPr>
          <p:spPr>
            <a:xfrm>
              <a:off x="481986" y="3459579"/>
              <a:ext cx="2661243" cy="365124"/>
            </a:xfrm>
            <a:prstGeom prst="round2SameRect">
              <a:avLst>
                <a:gd name="adj1" fmla="val 30382"/>
                <a:gd name="adj2" fmla="val 0"/>
              </a:avLst>
            </a:prstGeom>
            <a:solidFill>
              <a:srgbClr val="7F7F7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91440" tIns="0" rIns="91440" bIns="36000" rtlCol="0" anchor="ctr"/>
            <a:lstStyle>
              <a:defPPr>
                <a:defRPr lang="en-US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400" b="1" kern="0" noProof="0">
                  <a:solidFill>
                    <a:srgbClr val="FFFFFF"/>
                  </a:solidFill>
                  <a:latin typeface="Arial" panose="020B0604020202020204"/>
                  <a:ea typeface="+mn-ea"/>
                  <a:cs typeface="Arial"/>
                </a:rPr>
                <a:t>PBO</a:t>
              </a:r>
              <a:r>
                <a:rPr kumimoji="0" lang="en-GB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/>
                </a:rPr>
                <a:t> (N=587)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F8EEF7F6-6557-1338-ED56-EF92F33E67D2}"/>
              </a:ext>
            </a:extLst>
          </p:cNvPr>
          <p:cNvGrpSpPr/>
          <p:nvPr/>
        </p:nvGrpSpPr>
        <p:grpSpPr>
          <a:xfrm>
            <a:off x="6185691" y="3135315"/>
            <a:ext cx="2671746" cy="1468162"/>
            <a:chOff x="6187096" y="3459267"/>
            <a:chExt cx="2671746" cy="1949321"/>
          </a:xfrm>
        </p:grpSpPr>
        <p:sp>
          <p:nvSpPr>
            <p:cNvPr id="51" name="Rounded Rectangle 21">
              <a:extLst>
                <a:ext uri="{FF2B5EF4-FFF2-40B4-BE49-F238E27FC236}">
                  <a16:creationId xmlns:a16="http://schemas.microsoft.com/office/drawing/2014/main" id="{CE561BD8-198B-0B78-E4AC-3E60B1E46475}"/>
                </a:ext>
              </a:extLst>
            </p:cNvPr>
            <p:cNvSpPr/>
            <p:nvPr/>
          </p:nvSpPr>
          <p:spPr>
            <a:xfrm>
              <a:off x="6187096" y="3466068"/>
              <a:ext cx="2671746" cy="1942520"/>
            </a:xfrm>
            <a:prstGeom prst="roundRect">
              <a:avLst>
                <a:gd name="adj" fmla="val 3783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>
              <a:outerShdw blurRad="254000" dist="63500" dir="5400000" sx="99000" sy="99000" algn="ctr" rotWithShape="0">
                <a:srgbClr val="212121">
                  <a:alpha val="20000"/>
                </a:srgbClr>
              </a:outerShdw>
            </a:effectLst>
          </p:spPr>
          <p:txBody>
            <a:bodyPr wrap="square" lIns="144000" tIns="180000" rIns="144000" bIns="144000" rtlCol="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306C44E5-B250-48F0-6467-CB80DFC2D6D5}"/>
                </a:ext>
              </a:extLst>
            </p:cNvPr>
            <p:cNvSpPr txBox="1"/>
            <p:nvPr/>
          </p:nvSpPr>
          <p:spPr>
            <a:xfrm>
              <a:off x="6265669" y="3969179"/>
              <a:ext cx="2514600" cy="1323342"/>
            </a:xfrm>
            <a:prstGeom prst="roundRect">
              <a:avLst>
                <a:gd name="adj" fmla="val 6247"/>
              </a:avLst>
            </a:prstGeom>
            <a:solidFill>
              <a:srgbClr val="E7D8DB">
                <a:alpha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45720" tIns="0" rIns="45720" bIns="36576" rtlCol="0" anchor="ctr"/>
            <a:lstStyle>
              <a:defPPr>
                <a:defRPr lang="en-US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ts val="400"/>
                </a:spcAft>
                <a:defRPr/>
              </a:pPr>
              <a:r>
                <a:rPr lang="en-GB" sz="1400" b="1" noProof="0">
                  <a:solidFill>
                    <a:srgbClr val="A81C14"/>
                  </a:solidFill>
                  <a:latin typeface="Arial" panose="020B0604020202020204"/>
                  <a:cs typeface="Arial"/>
                </a:rPr>
                <a:t>481 </a:t>
              </a:r>
              <a:r>
                <a: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A81C14"/>
                  </a:solidFill>
                  <a:effectLst/>
                  <a:uLnTx/>
                  <a:uFillTx/>
                  <a:latin typeface="Arial" panose="020B0604020202020204"/>
                  <a:cs typeface="Arial"/>
                </a:rPr>
                <a:t>(</a:t>
              </a:r>
              <a:r>
                <a:rPr lang="en-GB" sz="1400" b="1" noProof="0">
                  <a:solidFill>
                    <a:srgbClr val="A81C14"/>
                  </a:solidFill>
                  <a:latin typeface="Arial" panose="020B0604020202020204"/>
                  <a:cs typeface="Arial"/>
                </a:rPr>
                <a:t>82.4%)</a:t>
              </a:r>
              <a:br>
                <a:rPr lang="en-GB" sz="1200" b="1" noProof="0">
                  <a:solidFill>
                    <a:srgbClr val="A81C14"/>
                  </a:solidFill>
                  <a:latin typeface="Arial" panose="020B0604020202020204"/>
                  <a:cs typeface="Arial"/>
                </a:rPr>
              </a:br>
              <a:r>
                <a:rPr lang="en-GB" sz="1200" spc="-10" noProof="0">
                  <a:solidFill>
                    <a:srgbClr val="212121"/>
                  </a:solidFill>
                  <a:latin typeface="Arial" panose="020B0604020202020204"/>
                  <a:cs typeface="Arial"/>
                </a:rPr>
                <a:t>completed on-treatment at week 80</a:t>
              </a:r>
            </a:p>
            <a:p>
              <a:pPr fontAlgn="base">
                <a:spcBef>
                  <a:spcPct val="0"/>
                </a:spcBef>
                <a:spcAft>
                  <a:spcPts val="800"/>
                </a:spcAft>
                <a:defRPr/>
              </a:pPr>
              <a:r>
                <a:rPr lang="en-GB" sz="1400" b="1" noProof="0">
                  <a:solidFill>
                    <a:srgbClr val="A81C14"/>
                  </a:solidFill>
                  <a:latin typeface="Arial" panose="020B0604020202020204"/>
                  <a:cs typeface="Arial"/>
                </a:rPr>
                <a:t>531 (90.9%)</a:t>
              </a:r>
              <a:br>
                <a:rPr lang="en-GB" sz="1200" b="1" noProof="0">
                  <a:solidFill>
                    <a:srgbClr val="A81C14"/>
                  </a:solidFill>
                  <a:latin typeface="Arial" panose="020B0604020202020204"/>
                  <a:cs typeface="Arial"/>
                </a:rPr>
              </a:br>
              <a:r>
                <a:rPr lang="en-GB" sz="1200" noProof="0">
                  <a:solidFill>
                    <a:srgbClr val="212121"/>
                  </a:solidFill>
                  <a:latin typeface="Arial" panose="020B0604020202020204"/>
                  <a:cs typeface="Arial"/>
                </a:rPr>
                <a:t>completed treatment period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5695DA8D-ADAD-0DA2-7B81-E122660A670F}"/>
                </a:ext>
              </a:extLst>
            </p:cNvPr>
            <p:cNvSpPr txBox="1"/>
            <p:nvPr/>
          </p:nvSpPr>
          <p:spPr>
            <a:xfrm>
              <a:off x="6187096" y="3459267"/>
              <a:ext cx="2671746" cy="437067"/>
            </a:xfrm>
            <a:prstGeom prst="round2SameRect">
              <a:avLst>
                <a:gd name="adj1" fmla="val 30382"/>
                <a:gd name="adj2" fmla="val 0"/>
              </a:avLst>
            </a:prstGeom>
            <a:solidFill>
              <a:srgbClr val="A81C1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91440" tIns="0" rIns="91440" bIns="36000" rtlCol="0" anchor="ctr"/>
            <a:lstStyle>
              <a:defPPr>
                <a:defRPr lang="en-US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400" b="1" kern="0" noProof="0">
                  <a:solidFill>
                    <a:schemeClr val="bg1"/>
                  </a:solidFill>
                  <a:latin typeface="Arial" panose="020B0604020202020204"/>
                  <a:ea typeface="+mn-ea"/>
                  <a:cs typeface="Arial"/>
                </a:rPr>
                <a:t>RETA 9 mg (N=584)</a:t>
              </a:r>
              <a:endParaRPr kumimoji="0" lang="en-GB" sz="14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28ABFC07-ED05-96B3-7696-F3960DF023A5}"/>
              </a:ext>
            </a:extLst>
          </p:cNvPr>
          <p:cNvGrpSpPr/>
          <p:nvPr/>
        </p:nvGrpSpPr>
        <p:grpSpPr>
          <a:xfrm>
            <a:off x="9036862" y="3133945"/>
            <a:ext cx="2671746" cy="1463040"/>
            <a:chOff x="9038267" y="3459577"/>
            <a:chExt cx="2671746" cy="1942520"/>
          </a:xfrm>
        </p:grpSpPr>
        <p:sp>
          <p:nvSpPr>
            <p:cNvPr id="63" name="Rounded Rectangle 57">
              <a:extLst>
                <a:ext uri="{FF2B5EF4-FFF2-40B4-BE49-F238E27FC236}">
                  <a16:creationId xmlns:a16="http://schemas.microsoft.com/office/drawing/2014/main" id="{1F31864C-864F-685B-5E6D-65592B480467}"/>
                </a:ext>
              </a:extLst>
            </p:cNvPr>
            <p:cNvSpPr/>
            <p:nvPr/>
          </p:nvSpPr>
          <p:spPr>
            <a:xfrm>
              <a:off x="9038267" y="3459577"/>
              <a:ext cx="2671746" cy="1942520"/>
            </a:xfrm>
            <a:prstGeom prst="roundRect">
              <a:avLst>
                <a:gd name="adj" fmla="val 3783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>
              <a:outerShdw blurRad="254000" dist="63500" dir="5400000" sx="99000" sy="99000" algn="ctr" rotWithShape="0">
                <a:srgbClr val="212121">
                  <a:alpha val="20000"/>
                </a:srgbClr>
              </a:outerShdw>
            </a:effectLst>
          </p:spPr>
          <p:txBody>
            <a:bodyPr wrap="square" lIns="144000" tIns="180000" rIns="144000" bIns="144000" rtlCol="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7B951DDF-873A-7103-5D73-CCF57372D4E8}"/>
                </a:ext>
              </a:extLst>
            </p:cNvPr>
            <p:cNvSpPr txBox="1"/>
            <p:nvPr/>
          </p:nvSpPr>
          <p:spPr>
            <a:xfrm>
              <a:off x="9116840" y="3971309"/>
              <a:ext cx="2514600" cy="1323343"/>
            </a:xfrm>
            <a:prstGeom prst="roundRect">
              <a:avLst>
                <a:gd name="adj" fmla="val 6247"/>
              </a:avLst>
            </a:prstGeom>
            <a:solidFill>
              <a:srgbClr val="D6B4B7">
                <a:alpha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45720" tIns="0" rIns="45720" bIns="36576" rtlCol="0" anchor="ctr"/>
            <a:lstStyle>
              <a:defPPr>
                <a:defRPr lang="en-US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ts val="400"/>
                </a:spcAft>
                <a:defRPr/>
              </a:pPr>
              <a:r>
                <a:rPr lang="en-GB" sz="1400" b="1" noProof="0">
                  <a:solidFill>
                    <a:srgbClr val="71130E"/>
                  </a:solidFill>
                  <a:latin typeface="Arial" panose="020B0604020202020204"/>
                  <a:cs typeface="Arial"/>
                </a:rPr>
                <a:t>440 </a:t>
              </a:r>
              <a:r>
                <a: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71130E"/>
                  </a:solidFill>
                  <a:effectLst/>
                  <a:uLnTx/>
                  <a:uFillTx/>
                  <a:latin typeface="Arial" panose="020B0604020202020204"/>
                  <a:cs typeface="Arial"/>
                </a:rPr>
                <a:t>(</a:t>
              </a:r>
              <a:r>
                <a:rPr lang="en-GB" sz="1400" b="1" noProof="0">
                  <a:solidFill>
                    <a:srgbClr val="71130E"/>
                  </a:solidFill>
                  <a:latin typeface="Arial" panose="020B0604020202020204"/>
                  <a:cs typeface="Arial"/>
                </a:rPr>
                <a:t>75.3%)</a:t>
              </a:r>
              <a:br>
                <a:rPr lang="en-GB" sz="1400" b="1" noProof="0">
                  <a:solidFill>
                    <a:srgbClr val="71130E"/>
                  </a:solidFill>
                  <a:latin typeface="Arial" panose="020B0604020202020204"/>
                  <a:cs typeface="Arial"/>
                </a:rPr>
              </a:br>
              <a:r>
                <a:rPr lang="en-GB" sz="1200" spc="-10" noProof="0">
                  <a:solidFill>
                    <a:srgbClr val="212121"/>
                  </a:solidFill>
                  <a:latin typeface="Arial" panose="020B0604020202020204"/>
                  <a:cs typeface="Arial"/>
                </a:rPr>
                <a:t>completed on-treatment at week 80</a:t>
              </a:r>
            </a:p>
            <a:p>
              <a:pPr fontAlgn="base">
                <a:spcBef>
                  <a:spcPct val="0"/>
                </a:spcBef>
                <a:spcAft>
                  <a:spcPts val="800"/>
                </a:spcAft>
                <a:defRPr/>
              </a:pPr>
              <a:r>
                <a:rPr lang="en-GB" sz="1400" b="1" noProof="0">
                  <a:solidFill>
                    <a:srgbClr val="71130E"/>
                  </a:solidFill>
                  <a:latin typeface="Arial" panose="020B0604020202020204"/>
                  <a:cs typeface="Arial"/>
                </a:rPr>
                <a:t>523 (89.6%)</a:t>
              </a:r>
              <a:br>
                <a:rPr lang="en-GB" sz="1400" b="1" noProof="0">
                  <a:solidFill>
                    <a:srgbClr val="212121"/>
                  </a:solidFill>
                  <a:latin typeface="Arial" panose="020B0604020202020204"/>
                  <a:cs typeface="Arial"/>
                </a:rPr>
              </a:br>
              <a:r>
                <a:rPr lang="en-GB" sz="1250" noProof="0">
                  <a:solidFill>
                    <a:srgbClr val="212121"/>
                  </a:solidFill>
                  <a:latin typeface="Arial" panose="020B0604020202020204"/>
                  <a:cs typeface="Arial"/>
                </a:rPr>
                <a:t>completed treatment period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73986A15-2B0B-8B80-03D7-A0D369DCC7ED}"/>
                </a:ext>
              </a:extLst>
            </p:cNvPr>
            <p:cNvSpPr txBox="1"/>
            <p:nvPr/>
          </p:nvSpPr>
          <p:spPr>
            <a:xfrm>
              <a:off x="9038267" y="3459577"/>
              <a:ext cx="2671746" cy="437067"/>
            </a:xfrm>
            <a:prstGeom prst="round2SameRect">
              <a:avLst>
                <a:gd name="adj1" fmla="val 30382"/>
                <a:gd name="adj2" fmla="val 0"/>
              </a:avLst>
            </a:prstGeom>
            <a:solidFill>
              <a:srgbClr val="71130E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91440" tIns="0" rIns="91440" bIns="36000" rtlCol="0" anchor="ctr"/>
            <a:lstStyle>
              <a:defPPr>
                <a:defRPr lang="en-US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/>
                </a:rPr>
                <a:t>RETA 12 mg (N=584)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61B7591-0DEC-6BA6-DCA0-0A3C6AEC9DA6}"/>
              </a:ext>
            </a:extLst>
          </p:cNvPr>
          <p:cNvGrpSpPr/>
          <p:nvPr/>
        </p:nvGrpSpPr>
        <p:grpSpPr>
          <a:xfrm>
            <a:off x="3321250" y="3129472"/>
            <a:ext cx="2685015" cy="1463040"/>
            <a:chOff x="3322655" y="3455103"/>
            <a:chExt cx="2685015" cy="1682257"/>
          </a:xfrm>
        </p:grpSpPr>
        <p:sp>
          <p:nvSpPr>
            <p:cNvPr id="87" name="Rounded Rectangle 21">
              <a:extLst>
                <a:ext uri="{FF2B5EF4-FFF2-40B4-BE49-F238E27FC236}">
                  <a16:creationId xmlns:a16="http://schemas.microsoft.com/office/drawing/2014/main" id="{EAFD5338-11B0-0D4D-DF49-AE1B05A12B99}"/>
                </a:ext>
              </a:extLst>
            </p:cNvPr>
            <p:cNvSpPr/>
            <p:nvPr/>
          </p:nvSpPr>
          <p:spPr>
            <a:xfrm>
              <a:off x="3322655" y="3455103"/>
              <a:ext cx="2685015" cy="1682257"/>
            </a:xfrm>
            <a:prstGeom prst="roundRect">
              <a:avLst>
                <a:gd name="adj" fmla="val 3783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>
              <a:outerShdw blurRad="254000" dist="63500" dir="5400000" sx="99000" sy="99000" algn="ctr" rotWithShape="0">
                <a:srgbClr val="212121">
                  <a:alpha val="20000"/>
                </a:srgbClr>
              </a:outerShdw>
            </a:effectLst>
          </p:spPr>
          <p:txBody>
            <a:bodyPr wrap="square" lIns="144000" tIns="180000" rIns="144000" bIns="144000" rtlCol="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D2A5550D-FC64-AB1A-8E43-E546B4807748}"/>
                </a:ext>
              </a:extLst>
            </p:cNvPr>
            <p:cNvSpPr txBox="1"/>
            <p:nvPr/>
          </p:nvSpPr>
          <p:spPr>
            <a:xfrm>
              <a:off x="3407863" y="3906508"/>
              <a:ext cx="2514600" cy="1146038"/>
            </a:xfrm>
            <a:prstGeom prst="roundRect">
              <a:avLst>
                <a:gd name="adj" fmla="val 6247"/>
              </a:avLst>
            </a:prstGeom>
            <a:solidFill>
              <a:srgbClr val="FAD8D6">
                <a:alpha val="2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36576" tIns="0" rIns="36576" bIns="36576" rtlCol="0" anchor="ctr"/>
            <a:lstStyle>
              <a:defPPr>
                <a:defRPr lang="en-US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ts val="400"/>
                </a:spcAft>
                <a:defRPr/>
              </a:pPr>
              <a:r>
                <a:rPr lang="en-GB" sz="1400" b="1" noProof="0">
                  <a:solidFill>
                    <a:srgbClr val="F1908B"/>
                  </a:solidFill>
                  <a:latin typeface="Arial" panose="020B0604020202020204"/>
                  <a:cs typeface="Arial"/>
                </a:rPr>
                <a:t>508 </a:t>
              </a:r>
              <a:r>
                <a: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F1908B"/>
                  </a:solidFill>
                  <a:effectLst/>
                  <a:uLnTx/>
                  <a:uFillTx/>
                  <a:latin typeface="Arial" panose="020B0604020202020204"/>
                  <a:cs typeface="Arial"/>
                </a:rPr>
                <a:t>(</a:t>
              </a:r>
              <a:r>
                <a:rPr lang="en-GB" sz="1400" b="1" noProof="0">
                  <a:solidFill>
                    <a:srgbClr val="F1908B"/>
                  </a:solidFill>
                  <a:latin typeface="Arial" panose="020B0604020202020204"/>
                  <a:cs typeface="Arial"/>
                </a:rPr>
                <a:t>87.0%)</a:t>
              </a:r>
              <a:br>
                <a:rPr lang="en-GB" sz="1200" b="1" noProof="0">
                  <a:solidFill>
                    <a:srgbClr val="212121"/>
                  </a:solidFill>
                  <a:latin typeface="Arial" panose="020B0604020202020204"/>
                  <a:cs typeface="Arial"/>
                </a:rPr>
              </a:br>
              <a:r>
                <a:rPr lang="en-GB" sz="1200" noProof="0">
                  <a:solidFill>
                    <a:srgbClr val="212121"/>
                  </a:solidFill>
                  <a:latin typeface="Arial" panose="020B0604020202020204"/>
                  <a:cs typeface="Arial"/>
                </a:rPr>
                <a:t>completed on-treatment at week 80</a:t>
              </a:r>
            </a:p>
            <a:p>
              <a:pPr fontAlgn="base">
                <a:spcBef>
                  <a:spcPct val="0"/>
                </a:spcBef>
                <a:spcAft>
                  <a:spcPts val="800"/>
                </a:spcAft>
                <a:defRPr/>
              </a:pPr>
              <a:r>
                <a:rPr lang="en-GB" sz="1400" b="1" noProof="0">
                  <a:solidFill>
                    <a:srgbClr val="F1908B"/>
                  </a:solidFill>
                  <a:latin typeface="Arial" panose="020B0604020202020204"/>
                  <a:cs typeface="Arial"/>
                </a:rPr>
                <a:t>534 (91.4%)</a:t>
              </a:r>
              <a:br>
                <a:rPr lang="en-GB" sz="1400" b="1" noProof="0">
                  <a:solidFill>
                    <a:srgbClr val="F1908B"/>
                  </a:solidFill>
                  <a:latin typeface="Arial" panose="020B0604020202020204"/>
                  <a:cs typeface="Arial"/>
                </a:rPr>
              </a:br>
              <a:r>
                <a:rPr lang="en-GB" sz="1200" noProof="0">
                  <a:solidFill>
                    <a:srgbClr val="212121"/>
                  </a:solidFill>
                  <a:latin typeface="Arial" panose="020B0604020202020204"/>
                  <a:cs typeface="Arial"/>
                </a:rPr>
                <a:t>completed treatment period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C376234E-DC43-054D-1896-0F81F1A2FDE8}"/>
                </a:ext>
              </a:extLst>
            </p:cNvPr>
            <p:cNvSpPr txBox="1"/>
            <p:nvPr/>
          </p:nvSpPr>
          <p:spPr>
            <a:xfrm>
              <a:off x="3322655" y="3461823"/>
              <a:ext cx="2685015" cy="373792"/>
            </a:xfrm>
            <a:prstGeom prst="round2SameRect">
              <a:avLst>
                <a:gd name="adj1" fmla="val 30382"/>
                <a:gd name="adj2" fmla="val 0"/>
              </a:avLst>
            </a:prstGeom>
            <a:solidFill>
              <a:srgbClr val="F4A7A3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91440" tIns="0" rIns="91440" bIns="36000" rtlCol="0" anchor="ctr"/>
            <a:lstStyle>
              <a:defPPr>
                <a:defRPr lang="en-US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400" b="1" kern="0" noProof="0">
                  <a:solidFill>
                    <a:schemeClr val="bg1"/>
                  </a:solidFill>
                  <a:latin typeface="Arial" panose="020B0604020202020204"/>
                  <a:ea typeface="+mn-ea"/>
                  <a:cs typeface="Arial"/>
                </a:rPr>
                <a:t>RETA 4 mg (N=584)</a:t>
              </a:r>
              <a:endParaRPr kumimoji="0" lang="en-GB" sz="14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22ACEE3-AE91-889F-D0B2-D19ED75BDEF1}"/>
              </a:ext>
            </a:extLst>
          </p:cNvPr>
          <p:cNvGrpSpPr/>
          <p:nvPr/>
        </p:nvGrpSpPr>
        <p:grpSpPr>
          <a:xfrm>
            <a:off x="1811182" y="2896650"/>
            <a:ext cx="8558697" cy="235237"/>
            <a:chOff x="1821615" y="3083341"/>
            <a:chExt cx="8558697" cy="266195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2EC7270B-57FD-1BFC-9CD1-0EE97E6AACB9}"/>
                </a:ext>
              </a:extLst>
            </p:cNvPr>
            <p:cNvCxnSpPr>
              <a:cxnSpLocks/>
            </p:cNvCxnSpPr>
            <p:nvPr/>
          </p:nvCxnSpPr>
          <p:spPr>
            <a:xfrm>
              <a:off x="1821642" y="3083341"/>
              <a:ext cx="8558670" cy="0"/>
            </a:xfrm>
            <a:prstGeom prst="line">
              <a:avLst/>
            </a:prstGeom>
            <a:ln w="19050" cap="sq">
              <a:solidFill>
                <a:schemeClr val="tx1"/>
              </a:solidFill>
              <a:miter lim="800000"/>
              <a:head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A7FCA8EE-5425-4990-ADA0-A990256FD17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21615" y="3083341"/>
              <a:ext cx="0" cy="260138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7EA0F58-8A6D-B4ED-65E8-964A6B14412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74514" y="3089398"/>
              <a:ext cx="0" cy="260138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A5164F0-99C2-4E1C-E9E3-B905992401F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80312" y="3089398"/>
              <a:ext cx="0" cy="260138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CD9494D-13FE-5ACC-BA58-98D4E565E0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27413" y="3089398"/>
              <a:ext cx="0" cy="260138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3B92B03F-EE70-F46C-0888-BFF2A1DA66A5}"/>
              </a:ext>
            </a:extLst>
          </p:cNvPr>
          <p:cNvSpPr txBox="1"/>
          <p:nvPr/>
        </p:nvSpPr>
        <p:spPr>
          <a:xfrm>
            <a:off x="4968515" y="1620563"/>
            <a:ext cx="2254970" cy="495801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9050" cap="flat" cmpd="sng" algn="ctr">
            <a:solidFill>
              <a:srgbClr val="9D9D9D"/>
            </a:solidFill>
            <a:prstDash val="solid"/>
            <a:miter lim="800000"/>
          </a:ln>
          <a:effectLst>
            <a:outerShdw blurRad="254000" dist="63500" dir="5400000" sx="99000" sy="99000" algn="ctr" rotWithShape="0">
              <a:srgbClr val="212121">
                <a:alpha val="20000"/>
              </a:srgbClr>
            </a:outerShdw>
          </a:effectLst>
        </p:spPr>
        <p:txBody>
          <a:bodyPr wrap="square" lIns="72000" tIns="72000" rIns="72000" bIns="72000" rtlCol="0" anchor="ctr" anchorCtr="0">
            <a:noAutofit/>
          </a:bodyPr>
          <a:lstStyle>
            <a:defPPr>
              <a:defRPr lang="en-US"/>
            </a:defPPr>
            <a:lvl1pPr marL="0" marR="0" lvl="0" indent="0" algn="ctr" defTabSz="914400" eaLnBrk="1" latinLnBrk="0" hangingPunct="1">
              <a:lnSpc>
                <a:spcPct val="100000"/>
              </a:lnSpc>
              <a:spcAft>
                <a:spcPts val="200"/>
              </a:spcAft>
              <a:buClrTx/>
              <a:buSzTx/>
              <a:buFontTx/>
              <a:buNone/>
              <a:tabLst/>
              <a:defRPr kumimoji="0" sz="1250" b="0" i="0" u="none" strike="noStrike" cap="none" spc="0" normalizeH="0" baseline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GB" b="1" noProof="0"/>
              <a:t>Randomized</a:t>
            </a:r>
            <a:br>
              <a:rPr lang="en-GB" noProof="0"/>
            </a:br>
            <a:r>
              <a:rPr lang="en-GB" noProof="0"/>
              <a:t>(N=2339)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C3CCE35-F0E2-DFB8-E45C-ED1E1F61EF0D}"/>
              </a:ext>
            </a:extLst>
          </p:cNvPr>
          <p:cNvGrpSpPr/>
          <p:nvPr/>
        </p:nvGrpSpPr>
        <p:grpSpPr>
          <a:xfrm>
            <a:off x="7622857" y="720634"/>
            <a:ext cx="3109913" cy="1494428"/>
            <a:chOff x="7833585" y="819450"/>
            <a:chExt cx="3109913" cy="1494428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CD5FFD1-A6B7-9B57-B6FD-8D205569D769}"/>
                </a:ext>
              </a:extLst>
            </p:cNvPr>
            <p:cNvSpPr txBox="1"/>
            <p:nvPr/>
          </p:nvSpPr>
          <p:spPr>
            <a:xfrm>
              <a:off x="8001757" y="819450"/>
              <a:ext cx="2941741" cy="1494428"/>
            </a:xfrm>
            <a:prstGeom prst="roundRect">
              <a:avLst>
                <a:gd name="adj" fmla="val 7530"/>
              </a:avLst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251999" tIns="0" rIns="91440" bIns="0" rtlCol="0" anchor="ctr"/>
            <a:lstStyle>
              <a:defPPr>
                <a:defRPr lang="en-US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lvl="0" algn="l" fontAlgn="base">
                <a:spcBef>
                  <a:spcPct val="0"/>
                </a:spcBef>
                <a:buClr>
                  <a:srgbClr val="E1251B"/>
                </a:buClr>
                <a:defRPr/>
              </a:pPr>
              <a:r>
                <a:rPr lang="en-GB" sz="1250" b="1" kern="0" noProof="0">
                  <a:solidFill>
                    <a:srgbClr val="212121"/>
                  </a:solidFill>
                  <a:latin typeface="Arial" panose="020B0604020202020204"/>
                  <a:cs typeface="Arial"/>
                </a:rPr>
                <a:t>Excluded (n=1864)</a:t>
              </a:r>
            </a:p>
            <a:p>
              <a:pPr marL="223838" indent="-223838" algn="l" fontAlgn="base">
                <a:spcBef>
                  <a:spcPct val="0"/>
                </a:spcBef>
                <a:buClr>
                  <a:srgbClr val="E1251B"/>
                </a:buClr>
                <a:buFont typeface="Wingdings" pitchFamily="2" charset="2"/>
                <a:buChar char="§"/>
                <a:defRPr/>
              </a:pPr>
              <a:r>
                <a:rPr lang="en-GB" sz="1250" noProof="0">
                  <a:solidFill>
                    <a:srgbClr val="212121"/>
                  </a:solidFill>
                  <a:latin typeface="Arial" panose="020B0604020202020204"/>
                  <a:cs typeface="Arial"/>
                </a:rPr>
                <a:t>Screen failure (n=1785)</a:t>
              </a:r>
            </a:p>
            <a:p>
              <a:pPr marL="223838" lvl="0" indent="-223838" algn="l" fontAlgn="base">
                <a:spcBef>
                  <a:spcPct val="0"/>
                </a:spcBef>
                <a:buClr>
                  <a:srgbClr val="E1251B"/>
                </a:buClr>
                <a:buFont typeface="Wingdings" pitchFamily="2" charset="2"/>
                <a:buChar char="§"/>
                <a:defRPr/>
              </a:pPr>
              <a:r>
                <a:rPr lang="en-GB" sz="1250" noProof="0">
                  <a:solidFill>
                    <a:srgbClr val="212121"/>
                  </a:solidFill>
                  <a:latin typeface="Arial" panose="020B0604020202020204"/>
                  <a:cs typeface="Arial"/>
                </a:rPr>
                <a:t>Withdrawal by participant (n=44)</a:t>
              </a:r>
            </a:p>
            <a:p>
              <a:pPr marL="223838" lvl="0" indent="-223838" algn="l" fontAlgn="base">
                <a:spcBef>
                  <a:spcPct val="0"/>
                </a:spcBef>
                <a:buClr>
                  <a:srgbClr val="E1251B"/>
                </a:buClr>
                <a:buFont typeface="Wingdings" pitchFamily="2" charset="2"/>
                <a:buChar char="§"/>
                <a:defRPr/>
              </a:pPr>
              <a:r>
                <a:rPr lang="en-GB" sz="1250" noProof="0">
                  <a:solidFill>
                    <a:srgbClr val="212121"/>
                  </a:solidFill>
                  <a:latin typeface="Arial" panose="020B0604020202020204"/>
                  <a:cs typeface="Arial"/>
                </a:rPr>
                <a:t>Lost to follow-up (n=5)</a:t>
              </a:r>
            </a:p>
            <a:p>
              <a:pPr marL="223838" lvl="0" indent="-223838" algn="l" fontAlgn="base">
                <a:spcBef>
                  <a:spcPct val="0"/>
                </a:spcBef>
                <a:buClr>
                  <a:srgbClr val="E1251B"/>
                </a:buClr>
                <a:buFont typeface="Wingdings" pitchFamily="2" charset="2"/>
                <a:buChar char="§"/>
                <a:defRPr/>
              </a:pPr>
              <a:r>
                <a:rPr lang="en-GB" sz="1250" noProof="0">
                  <a:solidFill>
                    <a:srgbClr val="212121"/>
                  </a:solidFill>
                  <a:latin typeface="Arial" panose="020B0604020202020204"/>
                  <a:cs typeface="Arial"/>
                </a:rPr>
                <a:t>Physician decision (n=5)</a:t>
              </a:r>
            </a:p>
            <a:p>
              <a:pPr marL="223838" indent="-223838" algn="l" fontAlgn="base">
                <a:spcBef>
                  <a:spcPct val="0"/>
                </a:spcBef>
                <a:buClr>
                  <a:srgbClr val="E1251B"/>
                </a:buClr>
                <a:buFont typeface="Wingdings" pitchFamily="2" charset="2"/>
                <a:buChar char="§"/>
                <a:defRPr/>
              </a:pPr>
              <a:r>
                <a:rPr lang="en-GB" sz="1250" kern="0" noProof="0">
                  <a:solidFill>
                    <a:srgbClr val="212121"/>
                  </a:solidFill>
                  <a:latin typeface="Arial" panose="020B0604020202020204"/>
                  <a:cs typeface="Arial"/>
                </a:rPr>
                <a:t>Adverse event (n=3)</a:t>
              </a:r>
              <a:endParaRPr lang="en-GB" sz="1250" noProof="0">
                <a:solidFill>
                  <a:srgbClr val="212121"/>
                </a:solidFill>
                <a:latin typeface="Arial" panose="020B0604020202020204"/>
                <a:cs typeface="Arial"/>
              </a:endParaRPr>
            </a:p>
            <a:p>
              <a:pPr marL="223838" lvl="0" indent="-223838" algn="l" fontAlgn="base">
                <a:spcBef>
                  <a:spcPct val="0"/>
                </a:spcBef>
                <a:buClr>
                  <a:srgbClr val="E1251B"/>
                </a:buClr>
                <a:buFont typeface="Wingdings" pitchFamily="2" charset="2"/>
                <a:buChar char="§"/>
                <a:defRPr/>
              </a:pPr>
              <a:r>
                <a:rPr lang="en-GB" sz="1250" noProof="0">
                  <a:solidFill>
                    <a:srgbClr val="212121"/>
                  </a:solidFill>
                  <a:latin typeface="Arial" panose="020B0604020202020204"/>
                  <a:cs typeface="Arial"/>
                </a:rPr>
                <a:t>Other (n=22)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ABA9E2E5-AF1A-DF92-2B4D-72F42F2B435B}"/>
                </a:ext>
              </a:extLst>
            </p:cNvPr>
            <p:cNvGrpSpPr/>
            <p:nvPr/>
          </p:nvGrpSpPr>
          <p:grpSpPr>
            <a:xfrm rot="16200000">
              <a:off x="7833585" y="1419941"/>
              <a:ext cx="329244" cy="329244"/>
              <a:chOff x="499055" y="3996470"/>
              <a:chExt cx="633096" cy="633096"/>
            </a:xfrm>
          </p:grpSpPr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3596CFA4-40A3-2CC9-71D6-3D182D91A74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99055" y="3996470"/>
                <a:ext cx="633096" cy="633096"/>
              </a:xfrm>
              <a:prstGeom prst="ellipse">
                <a:avLst/>
              </a:prstGeom>
              <a:solidFill>
                <a:srgbClr val="E1251B"/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254000" dist="63500" dir="5400000" sx="99000" sy="99000" algn="ctr" rotWithShape="0">
                  <a:srgbClr val="212121">
                    <a:alpha val="20000"/>
                  </a:srgbClr>
                </a:outerShdw>
              </a:effectLst>
            </p:spPr>
            <p:txBody>
              <a:bodyPr lIns="144000" tIns="432000" rIns="144000" rtlCol="0" anchor="t" anchorCtr="0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300"/>
                  </a:spcAft>
                  <a:buClr>
                    <a:srgbClr val="156082"/>
                  </a:buClr>
                  <a:buSzTx/>
                  <a:buFontTx/>
                  <a:buNone/>
                  <a:tabLst/>
                  <a:defRPr/>
                </a:pPr>
                <a:endParaRPr kumimoji="0" lang="en-GB" sz="125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pic>
            <p:nvPicPr>
              <p:cNvPr id="27" name="Graphic 26">
                <a:extLst>
                  <a:ext uri="{FF2B5EF4-FFF2-40B4-BE49-F238E27FC236}">
                    <a16:creationId xmlns:a16="http://schemas.microsoft.com/office/drawing/2014/main" id="{53EA2B75-CEE7-AFDF-416E-E106360ABE2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679360" y="4176954"/>
                <a:ext cx="272130" cy="272128"/>
              </a:xfrm>
              <a:prstGeom prst="rect">
                <a:avLst/>
              </a:prstGeom>
            </p:spPr>
          </p:pic>
        </p:grp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AB576-8B6E-636B-4295-D493888F0C01}"/>
              </a:ext>
            </a:extLst>
          </p:cNvPr>
          <p:cNvCxnSpPr>
            <a:cxnSpLocks/>
            <a:stCxn id="56" idx="0"/>
            <a:endCxn id="37" idx="2"/>
          </p:cNvCxnSpPr>
          <p:nvPr/>
        </p:nvCxnSpPr>
        <p:spPr>
          <a:xfrm flipV="1">
            <a:off x="6096000" y="1349144"/>
            <a:ext cx="0" cy="27141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53">
            <a:extLst>
              <a:ext uri="{FF2B5EF4-FFF2-40B4-BE49-F238E27FC236}">
                <a16:creationId xmlns:a16="http://schemas.microsoft.com/office/drawing/2014/main" id="{9AC0A937-5B3E-57BD-93FC-CC0FAF78D856}"/>
              </a:ext>
            </a:extLst>
          </p:cNvPr>
          <p:cNvSpPr/>
          <p:nvPr/>
        </p:nvSpPr>
        <p:spPr>
          <a:xfrm>
            <a:off x="480580" y="5125395"/>
            <a:ext cx="11228027" cy="411480"/>
          </a:xfrm>
          <a:prstGeom prst="roundRect">
            <a:avLst>
              <a:gd name="adj" fmla="val 50000"/>
            </a:avLst>
          </a:prstGeom>
          <a:solidFill>
            <a:srgbClr val="01346B"/>
          </a:solidFill>
          <a:ln w="38100">
            <a:noFill/>
          </a:ln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0" bIns="27432" rtlCol="0" anchor="ctr">
            <a:noAutofit/>
          </a:bodyPr>
          <a:lstStyle/>
          <a:p>
            <a:pPr algn="ctr"/>
            <a:r>
              <a:rPr lang="en-GB" b="1">
                <a:solidFill>
                  <a:schemeClr val="bg1"/>
                </a:solidFill>
                <a:ea typeface="Calibri" panose="020F0502020204030204" pitchFamily="34" charset="0"/>
              </a:rPr>
              <a:t>PBO</a:t>
            </a:r>
            <a:r>
              <a:rPr lang="en-GB" b="1" noProof="0">
                <a:solidFill>
                  <a:schemeClr val="bg1"/>
                </a:solidFill>
                <a:ea typeface="Calibri" panose="020F0502020204030204" pitchFamily="34" charset="0"/>
              </a:rPr>
              <a:t>: 75% completed the study, with ~64% completing on treatment</a:t>
            </a:r>
          </a:p>
        </p:txBody>
      </p:sp>
      <p:sp>
        <p:nvSpPr>
          <p:cNvPr id="2" name="Rectangle: Rounded Corners 53">
            <a:extLst>
              <a:ext uri="{FF2B5EF4-FFF2-40B4-BE49-F238E27FC236}">
                <a16:creationId xmlns:a16="http://schemas.microsoft.com/office/drawing/2014/main" id="{B6346A0D-4FCA-8CDA-C89C-B531793FEE76}"/>
              </a:ext>
            </a:extLst>
          </p:cNvPr>
          <p:cNvSpPr/>
          <p:nvPr/>
        </p:nvSpPr>
        <p:spPr>
          <a:xfrm>
            <a:off x="480438" y="5677853"/>
            <a:ext cx="11213238" cy="411480"/>
          </a:xfrm>
          <a:prstGeom prst="roundRect">
            <a:avLst>
              <a:gd name="adj" fmla="val 50000"/>
            </a:avLst>
          </a:prstGeom>
          <a:solidFill>
            <a:srgbClr val="01346B"/>
          </a:solidFill>
          <a:ln w="38100">
            <a:noFill/>
          </a:ln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0" bIns="27432" rtlCol="0" anchor="ctr">
            <a:noAutofit/>
          </a:bodyPr>
          <a:lstStyle/>
          <a:p>
            <a:pPr algn="ctr">
              <a:spcAft>
                <a:spcPts val="400"/>
              </a:spcAft>
            </a:pPr>
            <a:r>
              <a:rPr lang="en-GB" b="1" noProof="0">
                <a:solidFill>
                  <a:schemeClr val="bg1"/>
                </a:solidFill>
                <a:ea typeface="Calibri" panose="020F0502020204030204" pitchFamily="34" charset="0"/>
              </a:rPr>
              <a:t>RETA: </a:t>
            </a:r>
            <a:r>
              <a:rPr lang="en-GB" b="1">
                <a:solidFill>
                  <a:schemeClr val="bg1"/>
                </a:solidFill>
                <a:ea typeface="Calibri" panose="020F0502020204030204" pitchFamily="34" charset="0"/>
              </a:rPr>
              <a:t>~89%-91% </a:t>
            </a:r>
            <a:r>
              <a:rPr lang="en-GB" b="1">
                <a:solidFill>
                  <a:schemeClr val="bg1"/>
                </a:solidFill>
                <a:ea typeface="Calibri"/>
              </a:rPr>
              <a:t>completed the study, with </a:t>
            </a:r>
            <a:r>
              <a:rPr lang="en-GB" b="1" noProof="0">
                <a:solidFill>
                  <a:schemeClr val="bg1"/>
                </a:solidFill>
                <a:ea typeface="Calibri" panose="020F0502020204030204" pitchFamily="34" charset="0"/>
              </a:rPr>
              <a:t>~75%-87% </a:t>
            </a:r>
            <a:r>
              <a:rPr lang="en-GB" b="1">
                <a:solidFill>
                  <a:schemeClr val="bg1"/>
                </a:solidFill>
                <a:ea typeface="Calibri" panose="020F0502020204030204" pitchFamily="34" charset="0"/>
              </a:rPr>
              <a:t>completing on treatment</a:t>
            </a:r>
            <a:endParaRPr lang="en-GB" b="1" noProof="0">
              <a:solidFill>
                <a:schemeClr val="bg1"/>
              </a:solidFill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B5C110-9A35-45E2-F6A0-09730915AEB6}"/>
              </a:ext>
            </a:extLst>
          </p:cNvPr>
          <p:cNvSpPr txBox="1"/>
          <p:nvPr/>
        </p:nvSpPr>
        <p:spPr>
          <a:xfrm>
            <a:off x="93824" y="6542253"/>
            <a:ext cx="6096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PBO=placebo; RETA=</a:t>
            </a:r>
            <a:r>
              <a:rPr lang="en-GB" sz="1200" noProof="0" err="1">
                <a:solidFill>
                  <a:schemeClr val="bg1">
                    <a:lumMod val="65000"/>
                  </a:schemeClr>
                </a:solidFill>
              </a:rPr>
              <a:t>retatrutide</a:t>
            </a:r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44498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7991DE-E0A1-5777-14A2-AAC52DD0E8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BC8CAB-6EB1-6938-26B1-A1F1BC4E859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78969" y="727363"/>
            <a:ext cx="10432473" cy="5403273"/>
          </a:xfrm>
          <a:prstGeom prst="round2DiagRect">
            <a:avLst>
              <a:gd name="adj1" fmla="val 10648"/>
              <a:gd name="adj2" fmla="val 0"/>
            </a:avLst>
          </a:prstGeom>
        </p:spPr>
        <p:txBody>
          <a:bodyPr/>
          <a:lstStyle/>
          <a:p>
            <a:r>
              <a:rPr lang="en-GB" noProof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1E136FA-438D-F037-E1EF-21B18D18FB49}"/>
              </a:ext>
            </a:extLst>
          </p:cNvPr>
          <p:cNvSpPr txBox="1">
            <a:spLocks/>
          </p:cNvSpPr>
          <p:nvPr/>
        </p:nvSpPr>
        <p:spPr>
          <a:xfrm>
            <a:off x="1770569" y="2678815"/>
            <a:ext cx="9397991" cy="4985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800" b="1" i="0" kern="0" spc="-100" baseline="0" dirty="0">
                <a:solidFill>
                  <a:schemeClr val="accent1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9pPr>
          </a:lstStyle>
          <a:p>
            <a:r>
              <a:rPr lang="en-GB" noProof="0"/>
              <a:t>TRIUMPH-1</a:t>
            </a:r>
          </a:p>
        </p:txBody>
      </p:sp>
      <p:sp>
        <p:nvSpPr>
          <p:cNvPr id="8" name="Subtitle 3">
            <a:extLst>
              <a:ext uri="{FF2B5EF4-FFF2-40B4-BE49-F238E27FC236}">
                <a16:creationId xmlns:a16="http://schemas.microsoft.com/office/drawing/2014/main" id="{69113E0D-AA0E-C583-707A-73A7CD103A2F}"/>
              </a:ext>
            </a:extLst>
          </p:cNvPr>
          <p:cNvSpPr txBox="1">
            <a:spLocks/>
          </p:cNvSpPr>
          <p:nvPr/>
        </p:nvSpPr>
        <p:spPr>
          <a:xfrm>
            <a:off x="1748860" y="3201479"/>
            <a:ext cx="9441407" cy="45504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2100" b="1" spc="-50" baseline="0">
                <a:solidFill>
                  <a:schemeClr val="tx1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kern="0" noProof="0"/>
              <a:t>Primary and Secondary Outcomes</a:t>
            </a:r>
          </a:p>
        </p:txBody>
      </p:sp>
    </p:spTree>
    <p:extLst>
      <p:ext uri="{BB962C8B-B14F-4D97-AF65-F5344CB8AC3E}">
        <p14:creationId xmlns:p14="http://schemas.microsoft.com/office/powerpoint/2010/main" val="2801913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1B78B-2FB4-24BD-9EE6-2744FC4EB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: Rounded Corners 53">
            <a:extLst>
              <a:ext uri="{FF2B5EF4-FFF2-40B4-BE49-F238E27FC236}">
                <a16:creationId xmlns:a16="http://schemas.microsoft.com/office/drawing/2014/main" id="{381EB24D-0024-BDE9-C6E4-54E20226EA19}"/>
              </a:ext>
            </a:extLst>
          </p:cNvPr>
          <p:cNvSpPr/>
          <p:nvPr/>
        </p:nvSpPr>
        <p:spPr>
          <a:xfrm>
            <a:off x="1596869" y="5939446"/>
            <a:ext cx="8998262" cy="411480"/>
          </a:xfrm>
          <a:prstGeom prst="roundRect">
            <a:avLst>
              <a:gd name="adj" fmla="val 50000"/>
            </a:avLst>
          </a:prstGeom>
          <a:solidFill>
            <a:srgbClr val="01346B"/>
          </a:solidFill>
          <a:ln w="38100">
            <a:noFill/>
          </a:ln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0" bIns="27432" rtlCol="0" anchor="ctr">
            <a:noAutofit/>
          </a:bodyPr>
          <a:lstStyle/>
          <a:p>
            <a:pPr algn="ctr"/>
            <a:r>
              <a:rPr lang="en-GB" sz="1700" b="1" noProof="0" dirty="0">
                <a:solidFill>
                  <a:schemeClr val="bg1"/>
                </a:solidFill>
                <a:ea typeface="Calibri" panose="020F0502020204030204" pitchFamily="34" charset="0"/>
              </a:rPr>
              <a:t>With RETA 12 mg, weight reduction was an average of 28.3% at 80 weeks</a:t>
            </a:r>
          </a:p>
        </p:txBody>
      </p:sp>
      <p:sp>
        <p:nvSpPr>
          <p:cNvPr id="23" name="Title 3">
            <a:extLst>
              <a:ext uri="{FF2B5EF4-FFF2-40B4-BE49-F238E27FC236}">
                <a16:creationId xmlns:a16="http://schemas.microsoft.com/office/drawing/2014/main" id="{08B02550-BD8B-CB0B-625C-2DA0FA2A1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720197"/>
          </a:xfrm>
        </p:spPr>
        <p:txBody>
          <a:bodyPr/>
          <a:lstStyle/>
          <a:p>
            <a:r>
              <a:rPr lang="en-GB" noProof="0"/>
              <a:t>Weight Reduction Over 80 Weeks With Retatrutide</a:t>
            </a:r>
            <a:br>
              <a:rPr lang="en-GB" noProof="0"/>
            </a:br>
            <a:r>
              <a:rPr lang="en-GB" sz="2400" noProof="0">
                <a:solidFill>
                  <a:schemeClr val="tx1">
                    <a:lumMod val="90000"/>
                    <a:lumOff val="10000"/>
                  </a:schemeClr>
                </a:solidFill>
              </a:rPr>
              <a:t>TRIUMPH-1 Primary Outcome</a:t>
            </a:r>
            <a:endParaRPr lang="en-GB" baseline="30000" noProof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5454914-133D-5074-14E1-341764BC26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404401"/>
            <a:ext cx="8973421" cy="365125"/>
          </a:xfrm>
        </p:spPr>
        <p:txBody>
          <a:bodyPr/>
          <a:lstStyle/>
          <a:p>
            <a:pPr>
              <a:defRPr/>
            </a:pPr>
            <a:r>
              <a:rPr lang="en-GB">
                <a:solidFill>
                  <a:schemeClr val="bg1">
                    <a:lumMod val="65000"/>
                  </a:schemeClr>
                </a:solidFill>
                <a:latin typeface="Arial Narrow"/>
              </a:rPr>
              <a:t>All groups p</a:t>
            </a:r>
            <a:r>
              <a:rPr lang="en-GB" sz="1200" noProof="0">
                <a:solidFill>
                  <a:schemeClr val="bg1">
                    <a:lumMod val="65000"/>
                  </a:schemeClr>
                </a:solidFill>
                <a:latin typeface="Arial Narrow"/>
              </a:rPr>
              <a:t>&lt;0.001 vs. PBO.</a:t>
            </a:r>
            <a:br>
              <a:rPr lang="en-GB" sz="1200" noProof="0"/>
            </a:br>
            <a:r>
              <a:rPr lang="en-GB" sz="1200" noProof="0">
                <a:solidFill>
                  <a:schemeClr val="bg1">
                    <a:lumMod val="65000"/>
                  </a:schemeClr>
                </a:solidFill>
                <a:latin typeface="Arial Narrow"/>
              </a:rPr>
              <a:t>PBO=placebo; RETA=retatrutide; EE=Efficacy Estimand; TRE=Treatment Regimen Estimand.</a:t>
            </a:r>
            <a:r>
              <a:rPr lang="en-GB">
                <a:solidFill>
                  <a:schemeClr val="bg1">
                    <a:lumMod val="65000"/>
                  </a:schemeClr>
                </a:solidFill>
                <a:latin typeface="Arial Narrow"/>
              </a:rPr>
              <a:t>All groups </a:t>
            </a:r>
            <a:endParaRPr lang="en-GB" sz="1200" noProof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52F1EC0-6F28-68D7-E010-FEE8AA91EFC8}"/>
              </a:ext>
            </a:extLst>
          </p:cNvPr>
          <p:cNvGrpSpPr/>
          <p:nvPr/>
        </p:nvGrpSpPr>
        <p:grpSpPr>
          <a:xfrm>
            <a:off x="2969095" y="4987118"/>
            <a:ext cx="5992316" cy="253916"/>
            <a:chOff x="3002694" y="1387537"/>
            <a:chExt cx="5992316" cy="253916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64DA2FF-9A81-11E2-179B-17CFDB6F4147}"/>
                </a:ext>
              </a:extLst>
            </p:cNvPr>
            <p:cNvGrpSpPr/>
            <p:nvPr/>
          </p:nvGrpSpPr>
          <p:grpSpPr>
            <a:xfrm>
              <a:off x="3002694" y="1387537"/>
              <a:ext cx="1068152" cy="253916"/>
              <a:chOff x="2980379" y="1467372"/>
              <a:chExt cx="1068152" cy="253916"/>
            </a:xfrm>
          </p:grpSpPr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0ECEC8D5-849C-BFDE-6F58-5EA01DF15BE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80379" y="1540385"/>
                <a:ext cx="109728" cy="110800"/>
              </a:xfrm>
              <a:prstGeom prst="ellipse">
                <a:avLst/>
              </a:prstGeom>
              <a:solidFill>
                <a:srgbClr val="7F7F7F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3F31916B-360A-42B4-F348-3E04591DED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51142" y="1467372"/>
                <a:ext cx="997389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PBO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(N=587)</a:t>
                </a:r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1375E3D4-728E-8EE8-7052-3CC1178536FC}"/>
                </a:ext>
              </a:extLst>
            </p:cNvPr>
            <p:cNvGrpSpPr/>
            <p:nvPr/>
          </p:nvGrpSpPr>
          <p:grpSpPr>
            <a:xfrm>
              <a:off x="5839175" y="1387537"/>
              <a:ext cx="1502985" cy="253916"/>
              <a:chOff x="7437176" y="1387537"/>
              <a:chExt cx="1502985" cy="253916"/>
            </a:xfrm>
          </p:grpSpPr>
          <p:sp>
            <p:nvSpPr>
              <p:cNvPr id="40" name="Isosceles Triangle 39">
                <a:extLst>
                  <a:ext uri="{FF2B5EF4-FFF2-40B4-BE49-F238E27FC236}">
                    <a16:creationId xmlns:a16="http://schemas.microsoft.com/office/drawing/2014/main" id="{B9C7F433-5EAB-04F3-E55C-51A3B7C16BC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437176" y="1450752"/>
                <a:ext cx="137160" cy="118872"/>
              </a:xfrm>
              <a:prstGeom prst="triangle">
                <a:avLst/>
              </a:prstGeom>
              <a:solidFill>
                <a:srgbClr val="A81C14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20977A54-DA5D-541F-B03B-228E3B4B351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30801" y="1387537"/>
                <a:ext cx="1409360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RETA 9 mg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(N=584)</a:t>
                </a:r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13C29710-1753-B96D-36F9-CF4FD1F79737}"/>
                </a:ext>
              </a:extLst>
            </p:cNvPr>
            <p:cNvGrpSpPr/>
            <p:nvPr/>
          </p:nvGrpSpPr>
          <p:grpSpPr>
            <a:xfrm>
              <a:off x="7448744" y="1387537"/>
              <a:ext cx="1546266" cy="253916"/>
              <a:chOff x="6434832" y="1467372"/>
              <a:chExt cx="1546266" cy="253916"/>
            </a:xfrm>
          </p:grpSpPr>
          <p:sp>
            <p:nvSpPr>
              <p:cNvPr id="38" name="Diamond 37">
                <a:extLst>
                  <a:ext uri="{FF2B5EF4-FFF2-40B4-BE49-F238E27FC236}">
                    <a16:creationId xmlns:a16="http://schemas.microsoft.com/office/drawing/2014/main" id="{77DA0FBD-1B64-0E8E-CB67-8488CF9C1F6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434832" y="1524055"/>
                <a:ext cx="135833" cy="137160"/>
              </a:xfrm>
              <a:prstGeom prst="diamond">
                <a:avLst/>
              </a:prstGeom>
              <a:solidFill>
                <a:srgbClr val="71130E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24D45DF7-2B15-1548-25F2-CCB954EC18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28456" y="1467372"/>
                <a:ext cx="1452642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r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RETA 12 mg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(N=584)</a:t>
                </a:r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F98BECE9-8364-6B98-2F2F-EED21498058C}"/>
                </a:ext>
              </a:extLst>
            </p:cNvPr>
            <p:cNvGrpSpPr/>
            <p:nvPr/>
          </p:nvGrpSpPr>
          <p:grpSpPr>
            <a:xfrm>
              <a:off x="4219683" y="1387537"/>
              <a:ext cx="1477968" cy="253916"/>
              <a:chOff x="5280389" y="1387537"/>
              <a:chExt cx="1477968" cy="253916"/>
            </a:xfrm>
          </p:grpSpPr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F64097A5-D42B-3BBB-409E-512FB4FC0D37}"/>
                  </a:ext>
                </a:extLst>
              </p:cNvPr>
              <p:cNvSpPr/>
              <p:nvPr/>
            </p:nvSpPr>
            <p:spPr>
              <a:xfrm>
                <a:off x="5280389" y="1460550"/>
                <a:ext cx="109728" cy="109728"/>
              </a:xfrm>
              <a:prstGeom prst="rect">
                <a:avLst/>
              </a:prstGeom>
              <a:solidFill>
                <a:srgbClr val="F4A7A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CBC2287D-A42B-E2AC-D043-9180C2D3DF8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48997" y="1387537"/>
                <a:ext cx="1409360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RETA 4 mg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(N=584)</a:t>
                </a:r>
              </a:p>
            </p:txBody>
          </p:sp>
        </p:grpSp>
      </p:grpSp>
      <p:graphicFrame>
        <p:nvGraphicFramePr>
          <p:cNvPr id="44" name="!!Chart 24">
            <a:extLst>
              <a:ext uri="{FF2B5EF4-FFF2-40B4-BE49-F238E27FC236}">
                <a16:creationId xmlns:a16="http://schemas.microsoft.com/office/drawing/2014/main" id="{7C270B8B-91A0-9E00-12EF-791E94BC3DEC}"/>
              </a:ext>
            </a:extLst>
          </p:cNvPr>
          <p:cNvGraphicFramePr>
            <a:graphicFrameLocks/>
          </p:cNvGraphicFramePr>
          <p:nvPr/>
        </p:nvGraphicFramePr>
        <p:xfrm>
          <a:off x="690824" y="434932"/>
          <a:ext cx="10382434" cy="4276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6" name="Rectangle 326">
            <a:extLst>
              <a:ext uri="{FF2B5EF4-FFF2-40B4-BE49-F238E27FC236}">
                <a16:creationId xmlns:a16="http://schemas.microsoft.com/office/drawing/2014/main" id="{F21F7CF5-8523-8E07-9ABC-0D6A6D66497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-129181" y="2607776"/>
            <a:ext cx="2898842" cy="677108"/>
          </a:xfrm>
          <a:prstGeom prst="rect">
            <a:avLst/>
          </a:prstGeom>
          <a:noFill/>
        </p:spPr>
        <p:txBody>
          <a:bodyPr wrap="square" lIns="0" rIns="0" bIns="411480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212121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 panose="020B0604020202020204"/>
                <a:cs typeface="+mn-cs"/>
              </a:rPr>
              <a:t>Change From Baseline (%)</a:t>
            </a:r>
          </a:p>
        </p:txBody>
      </p:sp>
      <p:sp>
        <p:nvSpPr>
          <p:cNvPr id="47" name="Rectangle 326">
            <a:extLst>
              <a:ext uri="{FF2B5EF4-FFF2-40B4-BE49-F238E27FC236}">
                <a16:creationId xmlns:a16="http://schemas.microsoft.com/office/drawing/2014/main" id="{C9CA6C9E-E41D-66C6-592F-211B57D4A3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7360" y="4483603"/>
            <a:ext cx="8998262" cy="492443"/>
          </a:xfrm>
          <a:prstGeom prst="rect">
            <a:avLst/>
          </a:prstGeom>
          <a:noFill/>
        </p:spPr>
        <p:txBody>
          <a:bodyPr wrap="square" lIns="0" tIns="228600" rIns="0" bIns="45720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212121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 panose="020B0604020202020204"/>
                <a:cs typeface="+mn-cs"/>
              </a:rPr>
              <a:t>Weeks</a:t>
            </a:r>
          </a:p>
        </p:txBody>
      </p:sp>
      <p:sp>
        <p:nvSpPr>
          <p:cNvPr id="48" name="!!Value1">
            <a:extLst>
              <a:ext uri="{FF2B5EF4-FFF2-40B4-BE49-F238E27FC236}">
                <a16:creationId xmlns:a16="http://schemas.microsoft.com/office/drawing/2014/main" id="{BEF41794-6235-2038-CDA4-DC9EB4DDDAD5}"/>
              </a:ext>
            </a:extLst>
          </p:cNvPr>
          <p:cNvSpPr txBox="1"/>
          <p:nvPr/>
        </p:nvSpPr>
        <p:spPr>
          <a:xfrm>
            <a:off x="9261911" y="1559546"/>
            <a:ext cx="685800" cy="256032"/>
          </a:xfrm>
          <a:prstGeom prst="roundRect">
            <a:avLst/>
          </a:prstGeom>
          <a:solidFill>
            <a:srgbClr val="7F7F7F"/>
          </a:solidFill>
        </p:spPr>
        <p:txBody>
          <a:bodyPr wrap="none" lIns="0" tIns="0" rIns="0" bIns="18288" rtlCol="0" anchor="ctr">
            <a:noAutofit/>
          </a:bodyPr>
          <a:lstStyle/>
          <a:p>
            <a:pPr algn="ctr"/>
            <a:r>
              <a:rPr lang="en-GB" sz="1600" b="1" noProof="0">
                <a:solidFill>
                  <a:schemeClr val="bg1"/>
                </a:solidFill>
                <a:latin typeface="+mj-lt"/>
              </a:rPr>
              <a:t>-2.2</a:t>
            </a:r>
            <a:r>
              <a:rPr lang="en-GB" sz="1300" b="1" noProof="0">
                <a:solidFill>
                  <a:schemeClr val="bg1"/>
                </a:solidFill>
                <a:latin typeface="+mj-lt"/>
              </a:rPr>
              <a:t>%</a:t>
            </a:r>
          </a:p>
        </p:txBody>
      </p:sp>
      <p:sp>
        <p:nvSpPr>
          <p:cNvPr id="49" name="!!Value3">
            <a:extLst>
              <a:ext uri="{FF2B5EF4-FFF2-40B4-BE49-F238E27FC236}">
                <a16:creationId xmlns:a16="http://schemas.microsoft.com/office/drawing/2014/main" id="{DDBE6E12-92FE-8397-EEDB-E038AF78225D}"/>
              </a:ext>
            </a:extLst>
          </p:cNvPr>
          <p:cNvSpPr txBox="1"/>
          <p:nvPr/>
        </p:nvSpPr>
        <p:spPr>
          <a:xfrm>
            <a:off x="9261911" y="3517287"/>
            <a:ext cx="685800" cy="256032"/>
          </a:xfrm>
          <a:prstGeom prst="roundRect">
            <a:avLst/>
          </a:prstGeom>
          <a:solidFill>
            <a:srgbClr val="A81C14"/>
          </a:solidFill>
        </p:spPr>
        <p:txBody>
          <a:bodyPr wrap="none" lIns="0" tIns="0" rIns="0" bIns="18288" rtlCol="0" anchor="ctr">
            <a:noAutofit/>
          </a:bodyPr>
          <a:lstStyle/>
          <a:p>
            <a:pPr algn="ctr"/>
            <a:r>
              <a:rPr lang="en-GB" sz="1600" b="1" noProof="0">
                <a:solidFill>
                  <a:schemeClr val="bg1"/>
                </a:solidFill>
                <a:latin typeface="+mj-lt"/>
              </a:rPr>
              <a:t>-25.9</a:t>
            </a:r>
            <a:r>
              <a:rPr lang="en-GB" sz="1300" b="1" noProof="0">
                <a:solidFill>
                  <a:schemeClr val="bg1"/>
                </a:solidFill>
                <a:latin typeface="+mj-lt"/>
              </a:rPr>
              <a:t>%</a:t>
            </a:r>
          </a:p>
        </p:txBody>
      </p:sp>
      <p:sp>
        <p:nvSpPr>
          <p:cNvPr id="50" name="!!Value4">
            <a:extLst>
              <a:ext uri="{FF2B5EF4-FFF2-40B4-BE49-F238E27FC236}">
                <a16:creationId xmlns:a16="http://schemas.microsoft.com/office/drawing/2014/main" id="{74939B22-BC07-A0A7-C949-BA9117A661A1}"/>
              </a:ext>
            </a:extLst>
          </p:cNvPr>
          <p:cNvSpPr txBox="1"/>
          <p:nvPr/>
        </p:nvSpPr>
        <p:spPr>
          <a:xfrm>
            <a:off x="9261900" y="3812452"/>
            <a:ext cx="685800" cy="256032"/>
          </a:xfrm>
          <a:prstGeom prst="roundRect">
            <a:avLst/>
          </a:prstGeom>
          <a:solidFill>
            <a:srgbClr val="71130E"/>
          </a:solidFill>
        </p:spPr>
        <p:txBody>
          <a:bodyPr wrap="none" lIns="0" tIns="0" rIns="0" bIns="18288" rtlCol="0" anchor="ctr">
            <a:noAutofit/>
          </a:bodyPr>
          <a:lstStyle/>
          <a:p>
            <a:pPr algn="ctr"/>
            <a:r>
              <a:rPr lang="en-GB" sz="1600" b="1" noProof="0">
                <a:solidFill>
                  <a:schemeClr val="bg1"/>
                </a:solidFill>
                <a:latin typeface="+mj-lt"/>
              </a:rPr>
              <a:t>-28.3</a:t>
            </a:r>
            <a:r>
              <a:rPr lang="en-GB" sz="1300" b="1" noProof="0">
                <a:solidFill>
                  <a:schemeClr val="bg1"/>
                </a:solidFill>
                <a:latin typeface="+mj-lt"/>
              </a:rPr>
              <a:t>%</a:t>
            </a:r>
          </a:p>
        </p:txBody>
      </p:sp>
      <p:sp>
        <p:nvSpPr>
          <p:cNvPr id="51" name="!!Value2">
            <a:extLst>
              <a:ext uri="{FF2B5EF4-FFF2-40B4-BE49-F238E27FC236}">
                <a16:creationId xmlns:a16="http://schemas.microsoft.com/office/drawing/2014/main" id="{3201AA64-B28E-E938-15DC-F2B9626BC74E}"/>
              </a:ext>
            </a:extLst>
          </p:cNvPr>
          <p:cNvSpPr txBox="1"/>
          <p:nvPr/>
        </p:nvSpPr>
        <p:spPr>
          <a:xfrm>
            <a:off x="9261919" y="3004907"/>
            <a:ext cx="685800" cy="256032"/>
          </a:xfrm>
          <a:prstGeom prst="roundRect">
            <a:avLst/>
          </a:prstGeom>
          <a:solidFill>
            <a:srgbClr val="F4A7A3"/>
          </a:solidFill>
        </p:spPr>
        <p:txBody>
          <a:bodyPr wrap="none" lIns="0" tIns="0" rIns="0" bIns="18288" rtlCol="0" anchor="ctr">
            <a:noAutofit/>
          </a:bodyPr>
          <a:lstStyle/>
          <a:p>
            <a:pPr algn="ctr"/>
            <a:r>
              <a:rPr lang="en-GB" sz="1600" b="1" noProof="0">
                <a:solidFill>
                  <a:schemeClr val="bg1"/>
                </a:solidFill>
                <a:latin typeface="+mj-lt"/>
              </a:rPr>
              <a:t>-19.0</a:t>
            </a:r>
            <a:r>
              <a:rPr lang="en-GB" sz="1300" b="1" noProof="0">
                <a:solidFill>
                  <a:schemeClr val="bg1"/>
                </a:solidFill>
                <a:latin typeface="+mj-lt"/>
              </a:rPr>
              <a:t>%</a:t>
            </a:r>
          </a:p>
        </p:txBody>
      </p:sp>
      <p:sp>
        <p:nvSpPr>
          <p:cNvPr id="56" name="Tre cover">
            <a:extLst>
              <a:ext uri="{FF2B5EF4-FFF2-40B4-BE49-F238E27FC236}">
                <a16:creationId xmlns:a16="http://schemas.microsoft.com/office/drawing/2014/main" id="{62E4A14C-FF80-F066-5CB5-4075D7907390}"/>
              </a:ext>
            </a:extLst>
          </p:cNvPr>
          <p:cNvSpPr/>
          <p:nvPr/>
        </p:nvSpPr>
        <p:spPr>
          <a:xfrm>
            <a:off x="10058400" y="1683682"/>
            <a:ext cx="191558" cy="206179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graphicFrame>
        <p:nvGraphicFramePr>
          <p:cNvPr id="57" name="!!TRE">
            <a:extLst>
              <a:ext uri="{FF2B5EF4-FFF2-40B4-BE49-F238E27FC236}">
                <a16:creationId xmlns:a16="http://schemas.microsoft.com/office/drawing/2014/main" id="{C32EE4D6-EDC6-523F-BE63-483A651EF2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8567580"/>
              </p:ext>
            </p:extLst>
          </p:nvPr>
        </p:nvGraphicFramePr>
        <p:xfrm>
          <a:off x="9755655" y="549700"/>
          <a:ext cx="962762" cy="41331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8" name="!!Value1">
            <a:extLst>
              <a:ext uri="{FF2B5EF4-FFF2-40B4-BE49-F238E27FC236}">
                <a16:creationId xmlns:a16="http://schemas.microsoft.com/office/drawing/2014/main" id="{7A09B6D7-AA5E-020D-42D3-09F1402B6B3C}"/>
              </a:ext>
            </a:extLst>
          </p:cNvPr>
          <p:cNvSpPr txBox="1"/>
          <p:nvPr/>
        </p:nvSpPr>
        <p:spPr>
          <a:xfrm>
            <a:off x="10217925" y="1693415"/>
            <a:ext cx="685800" cy="256032"/>
          </a:xfrm>
          <a:prstGeom prst="roundRect">
            <a:avLst/>
          </a:prstGeom>
          <a:solidFill>
            <a:srgbClr val="7F7F7F"/>
          </a:solidFill>
        </p:spPr>
        <p:txBody>
          <a:bodyPr wrap="none" lIns="0" tIns="0" rIns="0" bIns="18288" rtlCol="0" anchor="ctr">
            <a:noAutofit/>
          </a:bodyPr>
          <a:lstStyle/>
          <a:p>
            <a:pPr algn="ctr"/>
            <a:r>
              <a:rPr lang="en-GB" sz="1600" b="1" noProof="0">
                <a:solidFill>
                  <a:schemeClr val="bg1"/>
                </a:solidFill>
                <a:latin typeface="+mj-lt"/>
              </a:rPr>
              <a:t>-3.9</a:t>
            </a:r>
            <a:r>
              <a:rPr lang="en-GB" sz="1300" b="1" noProof="0">
                <a:solidFill>
                  <a:schemeClr val="bg1"/>
                </a:solidFill>
                <a:latin typeface="+mj-lt"/>
              </a:rPr>
              <a:t>%</a:t>
            </a:r>
          </a:p>
        </p:txBody>
      </p:sp>
      <p:sp>
        <p:nvSpPr>
          <p:cNvPr id="59" name="!!Value3">
            <a:extLst>
              <a:ext uri="{FF2B5EF4-FFF2-40B4-BE49-F238E27FC236}">
                <a16:creationId xmlns:a16="http://schemas.microsoft.com/office/drawing/2014/main" id="{D9336524-6970-47A6-586A-394BDACCE80A}"/>
              </a:ext>
            </a:extLst>
          </p:cNvPr>
          <p:cNvSpPr txBox="1"/>
          <p:nvPr/>
        </p:nvSpPr>
        <p:spPr>
          <a:xfrm>
            <a:off x="10217925" y="3274114"/>
            <a:ext cx="685800" cy="256032"/>
          </a:xfrm>
          <a:prstGeom prst="roundRect">
            <a:avLst/>
          </a:prstGeom>
          <a:solidFill>
            <a:srgbClr val="A81C14"/>
          </a:solidFill>
        </p:spPr>
        <p:txBody>
          <a:bodyPr wrap="none" lIns="0" tIns="0" rIns="0" bIns="18288" rtlCol="0" anchor="ctr">
            <a:noAutofit/>
          </a:bodyPr>
          <a:lstStyle/>
          <a:p>
            <a:pPr algn="ctr"/>
            <a:r>
              <a:rPr lang="en-GB" sz="1600" b="1" noProof="0">
                <a:solidFill>
                  <a:schemeClr val="bg1"/>
                </a:solidFill>
                <a:latin typeface="+mj-lt"/>
              </a:rPr>
              <a:t>-23.7</a:t>
            </a:r>
            <a:r>
              <a:rPr lang="en-GB" sz="1300" b="1" noProof="0">
                <a:solidFill>
                  <a:schemeClr val="bg1"/>
                </a:solidFill>
                <a:latin typeface="+mj-lt"/>
              </a:rPr>
              <a:t>%</a:t>
            </a:r>
          </a:p>
        </p:txBody>
      </p:sp>
      <p:sp>
        <p:nvSpPr>
          <p:cNvPr id="60" name="!!Value4">
            <a:extLst>
              <a:ext uri="{FF2B5EF4-FFF2-40B4-BE49-F238E27FC236}">
                <a16:creationId xmlns:a16="http://schemas.microsoft.com/office/drawing/2014/main" id="{A1A65EC5-3C33-DDFA-85FA-E99576C66E6D}"/>
              </a:ext>
            </a:extLst>
          </p:cNvPr>
          <p:cNvSpPr txBox="1"/>
          <p:nvPr/>
        </p:nvSpPr>
        <p:spPr>
          <a:xfrm>
            <a:off x="10217914" y="3565636"/>
            <a:ext cx="685800" cy="256032"/>
          </a:xfrm>
          <a:prstGeom prst="roundRect">
            <a:avLst/>
          </a:prstGeom>
          <a:solidFill>
            <a:srgbClr val="71130E"/>
          </a:solidFill>
        </p:spPr>
        <p:txBody>
          <a:bodyPr wrap="none" lIns="0" tIns="0" rIns="0" bIns="18288" rtlCol="0" anchor="ctr">
            <a:noAutofit/>
          </a:bodyPr>
          <a:lstStyle/>
          <a:p>
            <a:pPr algn="ctr"/>
            <a:r>
              <a:rPr lang="en-GB" sz="1600" b="1" noProof="0">
                <a:solidFill>
                  <a:schemeClr val="bg1"/>
                </a:solidFill>
                <a:latin typeface="+mj-lt"/>
              </a:rPr>
              <a:t>-25.0</a:t>
            </a:r>
            <a:r>
              <a:rPr lang="en-GB" sz="1300" b="1" noProof="0">
                <a:solidFill>
                  <a:schemeClr val="bg1"/>
                </a:solidFill>
                <a:latin typeface="+mj-lt"/>
              </a:rPr>
              <a:t>%</a:t>
            </a:r>
          </a:p>
        </p:txBody>
      </p:sp>
      <p:sp>
        <p:nvSpPr>
          <p:cNvPr id="61" name="!!Value2">
            <a:extLst>
              <a:ext uri="{FF2B5EF4-FFF2-40B4-BE49-F238E27FC236}">
                <a16:creationId xmlns:a16="http://schemas.microsoft.com/office/drawing/2014/main" id="{9D0290E7-35E3-5CAC-5D08-48A0193274B3}"/>
              </a:ext>
            </a:extLst>
          </p:cNvPr>
          <p:cNvSpPr txBox="1"/>
          <p:nvPr/>
        </p:nvSpPr>
        <p:spPr>
          <a:xfrm>
            <a:off x="10217933" y="2865863"/>
            <a:ext cx="685800" cy="256032"/>
          </a:xfrm>
          <a:prstGeom prst="roundRect">
            <a:avLst/>
          </a:prstGeom>
          <a:solidFill>
            <a:srgbClr val="F4A7A3"/>
          </a:solidFill>
        </p:spPr>
        <p:txBody>
          <a:bodyPr wrap="none" lIns="0" tIns="0" rIns="0" bIns="18288" rtlCol="0" anchor="ctr">
            <a:noAutofit/>
          </a:bodyPr>
          <a:lstStyle/>
          <a:p>
            <a:pPr algn="ctr"/>
            <a:r>
              <a:rPr lang="en-GB" sz="1600" b="1" noProof="0">
                <a:solidFill>
                  <a:schemeClr val="bg1"/>
                </a:solidFill>
                <a:latin typeface="+mj-lt"/>
              </a:rPr>
              <a:t>-17.6</a:t>
            </a:r>
            <a:r>
              <a:rPr lang="en-GB" sz="1300" b="1" noProof="0">
                <a:solidFill>
                  <a:schemeClr val="bg1"/>
                </a:solidFill>
                <a:latin typeface="+mj-lt"/>
              </a:rPr>
              <a:t>%</a:t>
            </a:r>
          </a:p>
        </p:txBody>
      </p:sp>
      <p:sp>
        <p:nvSpPr>
          <p:cNvPr id="62" name="!!Baseline">
            <a:extLst>
              <a:ext uri="{FF2B5EF4-FFF2-40B4-BE49-F238E27FC236}">
                <a16:creationId xmlns:a16="http://schemas.microsoft.com/office/drawing/2014/main" id="{944267E3-AFDE-619C-F71B-0353B04F3E69}"/>
              </a:ext>
            </a:extLst>
          </p:cNvPr>
          <p:cNvSpPr txBox="1">
            <a:spLocks/>
          </p:cNvSpPr>
          <p:nvPr/>
        </p:nvSpPr>
        <p:spPr bwMode="auto">
          <a:xfrm>
            <a:off x="1651047" y="4156227"/>
            <a:ext cx="4230994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8288" tIns="0" rIns="18288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1200" b="0" spc="-50" baseline="0">
                <a:solidFill>
                  <a:srgbClr val="413C37"/>
                </a:solidFill>
                <a:latin typeface="+mn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kern="0" noProof="0"/>
              <a:t>Overall mean body weight at baseline = </a:t>
            </a:r>
            <a:r>
              <a:rPr lang="en-GB" sz="1400" b="1" kern="0" noProof="0"/>
              <a:t>248.5 lbs </a:t>
            </a:r>
            <a:r>
              <a:rPr lang="en-GB" sz="1100" b="1" kern="0" noProof="0"/>
              <a:t>(</a:t>
            </a:r>
            <a:r>
              <a:rPr lang="en-GB" b="1" kern="0" noProof="0"/>
              <a:t>112.7 kg)</a:t>
            </a:r>
          </a:p>
        </p:txBody>
      </p:sp>
      <p:sp>
        <p:nvSpPr>
          <p:cNvPr id="63" name="Text Placeholder 10">
            <a:extLst>
              <a:ext uri="{FF2B5EF4-FFF2-40B4-BE49-F238E27FC236}">
                <a16:creationId xmlns:a16="http://schemas.microsoft.com/office/drawing/2014/main" id="{C41FBAC0-E422-B24B-C867-FC62F5746FB5}"/>
              </a:ext>
            </a:extLst>
          </p:cNvPr>
          <p:cNvSpPr txBox="1">
            <a:spLocks/>
          </p:cNvSpPr>
          <p:nvPr/>
        </p:nvSpPr>
        <p:spPr bwMode="auto">
          <a:xfrm>
            <a:off x="3973621" y="1052980"/>
            <a:ext cx="398326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8288" tIns="0" rIns="18288" bIns="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lnSpc>
                <a:spcPct val="95000"/>
              </a:lnSpc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1800" b="1" spc="-50" baseline="0">
                <a:solidFill>
                  <a:srgbClr val="71130E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kern="0" noProof="0"/>
              <a:t>Percent change in weight </a:t>
            </a:r>
            <a:r>
              <a:rPr lang="en-GB" sz="1600" b="0" kern="0">
                <a:solidFill>
                  <a:srgbClr val="9D9D9D"/>
                </a:solidFill>
              </a:rPr>
              <a:t>(Observed)</a:t>
            </a:r>
            <a:endParaRPr lang="en-GB" kern="0" noProof="0"/>
          </a:p>
        </p:txBody>
      </p:sp>
      <p:sp>
        <p:nvSpPr>
          <p:cNvPr id="3" name="Rectangle: Rounded Corners 53">
            <a:extLst>
              <a:ext uri="{FF2B5EF4-FFF2-40B4-BE49-F238E27FC236}">
                <a16:creationId xmlns:a16="http://schemas.microsoft.com/office/drawing/2014/main" id="{74183359-C0AF-8FDD-00D7-CD3B75648062}"/>
              </a:ext>
            </a:extLst>
          </p:cNvPr>
          <p:cNvSpPr/>
          <p:nvPr/>
        </p:nvSpPr>
        <p:spPr>
          <a:xfrm>
            <a:off x="1596870" y="5285362"/>
            <a:ext cx="8998262" cy="612652"/>
          </a:xfrm>
          <a:prstGeom prst="roundRect">
            <a:avLst>
              <a:gd name="adj" fmla="val 50000"/>
            </a:avLst>
          </a:prstGeom>
          <a:solidFill>
            <a:srgbClr val="01346B"/>
          </a:solidFill>
          <a:ln w="38100">
            <a:noFill/>
          </a:ln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0" bIns="27432" rtlCol="0" anchor="ctr">
            <a:noAutofit/>
          </a:bodyPr>
          <a:lstStyle/>
          <a:p>
            <a:pPr algn="ctr"/>
            <a:r>
              <a:rPr lang="en-GB" sz="1700" b="1" noProof="0" dirty="0">
                <a:solidFill>
                  <a:schemeClr val="bg1"/>
                </a:solidFill>
                <a:ea typeface="Calibri" panose="020F0502020204030204" pitchFamily="34" charset="0"/>
              </a:rPr>
              <a:t>With RETA 4 mg, a dose which had only one up-titration step, </a:t>
            </a:r>
          </a:p>
          <a:p>
            <a:pPr algn="ctr"/>
            <a:r>
              <a:rPr lang="en-GB" sz="1700" b="1" noProof="0" dirty="0">
                <a:solidFill>
                  <a:schemeClr val="bg1"/>
                </a:solidFill>
                <a:ea typeface="Calibri" panose="020F0502020204030204" pitchFamily="34" charset="0"/>
              </a:rPr>
              <a:t>weight reduction </a:t>
            </a:r>
            <a:r>
              <a:rPr lang="en-GB" sz="1700" b="1" noProof="0">
                <a:solidFill>
                  <a:schemeClr val="bg1"/>
                </a:solidFill>
                <a:ea typeface="Calibri" panose="020F0502020204030204" pitchFamily="34" charset="0"/>
              </a:rPr>
              <a:t>was an </a:t>
            </a:r>
            <a:r>
              <a:rPr lang="en-GB" sz="1700" b="1" noProof="0" dirty="0">
                <a:solidFill>
                  <a:schemeClr val="bg1"/>
                </a:solidFill>
                <a:ea typeface="Calibri" panose="020F0502020204030204" pitchFamily="34" charset="0"/>
              </a:rPr>
              <a:t>average of 19% at 80 weeks</a:t>
            </a:r>
          </a:p>
        </p:txBody>
      </p:sp>
    </p:spTree>
    <p:extLst>
      <p:ext uri="{BB962C8B-B14F-4D97-AF65-F5344CB8AC3E}">
        <p14:creationId xmlns:p14="http://schemas.microsoft.com/office/powerpoint/2010/main" val="37539055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97D66F-84E7-11BB-8A3E-D1493B0A9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E5002C4-40C7-EE6F-50AC-429A67721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031" y="70735"/>
            <a:ext cx="9899650" cy="80021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noProof="0"/>
              <a:t>Weight Reduction Over 104 Weeks With </a:t>
            </a:r>
            <a:r>
              <a:rPr lang="en-GB" noProof="0" err="1"/>
              <a:t>Retatrutide</a:t>
            </a:r>
            <a:br>
              <a:rPr lang="en-GB" noProof="0"/>
            </a:br>
            <a:r>
              <a:rPr lang="en-GB" sz="2400" noProof="0">
                <a:solidFill>
                  <a:schemeClr val="tx1">
                    <a:lumMod val="90000"/>
                    <a:lumOff val="10000"/>
                  </a:schemeClr>
                </a:solidFill>
              </a:rPr>
              <a:t>TRIUMPH-1 Extension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80D7796A-1EA8-EAA6-26F7-9C9032A42BE9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74031" y="913181"/>
            <a:ext cx="4313027" cy="295391"/>
          </a:xfrm>
        </p:spPr>
        <p:txBody>
          <a:bodyPr/>
          <a:lstStyle/>
          <a:p>
            <a:r>
              <a:rPr lang="en-GB" sz="1800" noProof="0"/>
              <a:t>All Addendum Participants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B0A1B51-7415-7071-5E9A-8528B52D7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404401"/>
            <a:ext cx="8973421" cy="365125"/>
          </a:xfrm>
        </p:spPr>
        <p:txBody>
          <a:bodyPr/>
          <a:lstStyle/>
          <a:p>
            <a:pPr>
              <a:defRPr/>
            </a:pPr>
            <a:br>
              <a:rPr lang="en-GB" sz="1200" noProof="0">
                <a:highlight>
                  <a:srgbClr val="00FF00"/>
                </a:highlight>
              </a:rPr>
            </a:br>
            <a:r>
              <a:rPr lang="en-GB">
                <a:solidFill>
                  <a:schemeClr val="bg1">
                    <a:lumMod val="65000"/>
                  </a:schemeClr>
                </a:solidFill>
                <a:latin typeface="Arial Narrow"/>
              </a:rPr>
              <a:t>All groupp&lt;0.001 vs. PBO.</a:t>
            </a:r>
            <a:br>
              <a:rPr lang="en-GB" sz="1200" noProof="0">
                <a:highlight>
                  <a:srgbClr val="00FF00"/>
                </a:highlight>
              </a:rPr>
            </a:br>
            <a:r>
              <a:rPr lang="en-GB" sz="1200" noProof="0">
                <a:solidFill>
                  <a:schemeClr val="bg1">
                    <a:lumMod val="65000"/>
                  </a:schemeClr>
                </a:solidFill>
                <a:latin typeface="Arial Narrow"/>
              </a:rPr>
              <a:t>BMI=body mass index; EE=Efficacy Estimand; MTD=maximum tolerated dose; PBO=placebo; RETA=retatrutide; TRE=Treatment Regimen Estimand. </a:t>
            </a:r>
          </a:p>
        </p:txBody>
      </p:sp>
      <p:sp>
        <p:nvSpPr>
          <p:cNvPr id="7" name="Rectangle: Rounded Corners 53">
            <a:extLst>
              <a:ext uri="{FF2B5EF4-FFF2-40B4-BE49-F238E27FC236}">
                <a16:creationId xmlns:a16="http://schemas.microsoft.com/office/drawing/2014/main" id="{59E58AD1-7525-96BF-E49F-649AEF8F9E2F}"/>
              </a:ext>
            </a:extLst>
          </p:cNvPr>
          <p:cNvSpPr/>
          <p:nvPr/>
        </p:nvSpPr>
        <p:spPr>
          <a:xfrm>
            <a:off x="745686" y="5797780"/>
            <a:ext cx="10700628" cy="411480"/>
          </a:xfrm>
          <a:prstGeom prst="roundRect">
            <a:avLst>
              <a:gd name="adj" fmla="val 50000"/>
            </a:avLst>
          </a:prstGeom>
          <a:solidFill>
            <a:srgbClr val="01346B"/>
          </a:solidFill>
          <a:ln w="38100">
            <a:noFill/>
          </a:ln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0" bIns="27432" rtlCol="0" anchor="ctr">
            <a:noAutofit/>
          </a:bodyPr>
          <a:lstStyle/>
          <a:p>
            <a:pPr algn="ctr"/>
            <a:r>
              <a:rPr lang="en-GB" b="1" noProof="0">
                <a:solidFill>
                  <a:schemeClr val="bg1"/>
                </a:solidFill>
                <a:ea typeface="Calibri" panose="020F0502020204030204" pitchFamily="34" charset="0"/>
              </a:rPr>
              <a:t>Participants in the extension lost up to </a:t>
            </a:r>
            <a:r>
              <a:rPr lang="en-GB" b="1">
                <a:solidFill>
                  <a:schemeClr val="bg1"/>
                </a:solidFill>
                <a:ea typeface="Calibri" panose="020F0502020204030204" pitchFamily="34" charset="0"/>
              </a:rPr>
              <a:t>an</a:t>
            </a:r>
            <a:r>
              <a:rPr lang="en-GB" b="1" noProof="0">
                <a:solidFill>
                  <a:schemeClr val="bg1"/>
                </a:solidFill>
                <a:ea typeface="Calibri" panose="020F0502020204030204" pitchFamily="34" charset="0"/>
              </a:rPr>
              <a:t> average of 30% of their </a:t>
            </a:r>
            <a:r>
              <a:rPr lang="en-GB" b="1">
                <a:solidFill>
                  <a:schemeClr val="bg1"/>
                </a:solidFill>
                <a:ea typeface="Calibri" panose="020F0502020204030204" pitchFamily="34" charset="0"/>
              </a:rPr>
              <a:t>initial </a:t>
            </a:r>
            <a:r>
              <a:rPr lang="en-GB" b="1" noProof="0">
                <a:solidFill>
                  <a:schemeClr val="bg1"/>
                </a:solidFill>
                <a:ea typeface="Calibri" panose="020F0502020204030204" pitchFamily="34" charset="0"/>
              </a:rPr>
              <a:t>weight at 104 weeks </a:t>
            </a:r>
          </a:p>
        </p:txBody>
      </p:sp>
      <p:sp>
        <p:nvSpPr>
          <p:cNvPr id="83" name="Gray background">
            <a:extLst>
              <a:ext uri="{FF2B5EF4-FFF2-40B4-BE49-F238E27FC236}">
                <a16:creationId xmlns:a16="http://schemas.microsoft.com/office/drawing/2014/main" id="{C600D1C5-BD2F-105D-5E42-5BD9499DFD36}"/>
              </a:ext>
            </a:extLst>
          </p:cNvPr>
          <p:cNvSpPr/>
          <p:nvPr/>
        </p:nvSpPr>
        <p:spPr>
          <a:xfrm>
            <a:off x="1256043" y="1934592"/>
            <a:ext cx="9893655" cy="301307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kern="1200" noProof="0"/>
          </a:p>
        </p:txBody>
      </p:sp>
      <p:sp>
        <p:nvSpPr>
          <p:cNvPr id="84" name="Y axis">
            <a:extLst>
              <a:ext uri="{FF2B5EF4-FFF2-40B4-BE49-F238E27FC236}">
                <a16:creationId xmlns:a16="http://schemas.microsoft.com/office/drawing/2014/main" id="{837BA8B0-84B3-80F8-617B-2A869BE4F80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-588598" y="3038283"/>
            <a:ext cx="2884488" cy="677108"/>
          </a:xfrm>
          <a:prstGeom prst="rect">
            <a:avLst/>
          </a:prstGeom>
          <a:noFill/>
        </p:spPr>
        <p:txBody>
          <a:bodyPr wrap="square" lIns="0" rIns="0" bIns="411480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212121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Change From Baseline (%)</a:t>
            </a:r>
          </a:p>
        </p:txBody>
      </p:sp>
      <p:grpSp>
        <p:nvGrpSpPr>
          <p:cNvPr id="85" name="Legend">
            <a:extLst>
              <a:ext uri="{FF2B5EF4-FFF2-40B4-BE49-F238E27FC236}">
                <a16:creationId xmlns:a16="http://schemas.microsoft.com/office/drawing/2014/main" id="{C185EE8F-0C2D-01C8-DD12-2AB4ECAAA6F6}"/>
              </a:ext>
            </a:extLst>
          </p:cNvPr>
          <p:cNvGrpSpPr/>
          <p:nvPr/>
        </p:nvGrpSpPr>
        <p:grpSpPr>
          <a:xfrm>
            <a:off x="2169801" y="5379938"/>
            <a:ext cx="8067392" cy="253916"/>
            <a:chOff x="1809518" y="1387537"/>
            <a:chExt cx="8067392" cy="253916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5BEA8CC8-D357-414A-D876-4137F759B745}"/>
                </a:ext>
              </a:extLst>
            </p:cNvPr>
            <p:cNvGrpSpPr/>
            <p:nvPr/>
          </p:nvGrpSpPr>
          <p:grpSpPr>
            <a:xfrm>
              <a:off x="1809518" y="1387537"/>
              <a:ext cx="1396767" cy="253916"/>
              <a:chOff x="1787203" y="1467372"/>
              <a:chExt cx="1396767" cy="253916"/>
            </a:xfrm>
          </p:grpSpPr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31DBE0DB-5F64-4ACB-657D-ABF12BFC395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787203" y="1540385"/>
                <a:ext cx="109728" cy="110800"/>
              </a:xfrm>
              <a:prstGeom prst="ellipse">
                <a:avLst/>
              </a:prstGeom>
              <a:solidFill>
                <a:srgbClr val="7F7F7F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2AA3DBB6-99DD-ADEF-8E72-4E44C9DA8A6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57966" y="1467372"/>
                <a:ext cx="1326004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PBO/MTD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(N=109)</a:t>
                </a:r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222416FB-F3E7-4F51-D0CC-11EC60655C7C}"/>
                </a:ext>
              </a:extLst>
            </p:cNvPr>
            <p:cNvGrpSpPr/>
            <p:nvPr/>
          </p:nvGrpSpPr>
          <p:grpSpPr>
            <a:xfrm>
              <a:off x="5839175" y="1387537"/>
              <a:ext cx="1831601" cy="253916"/>
              <a:chOff x="7437176" y="1387537"/>
              <a:chExt cx="1831601" cy="253916"/>
            </a:xfrm>
          </p:grpSpPr>
          <p:sp>
            <p:nvSpPr>
              <p:cNvPr id="94" name="Isosceles Triangle 93">
                <a:extLst>
                  <a:ext uri="{FF2B5EF4-FFF2-40B4-BE49-F238E27FC236}">
                    <a16:creationId xmlns:a16="http://schemas.microsoft.com/office/drawing/2014/main" id="{F6576341-4E0C-82E0-F012-4B695BDC8D1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437176" y="1450752"/>
                <a:ext cx="137160" cy="118872"/>
              </a:xfrm>
              <a:prstGeom prst="triangle">
                <a:avLst/>
              </a:prstGeom>
              <a:solidFill>
                <a:srgbClr val="A81C14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2E42594D-BE5D-6FC9-5F74-F74AE48761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30801" y="1387537"/>
                <a:ext cx="1737976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RETA 9 mg/MTD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(N=131)</a:t>
                </a:r>
              </a:p>
            </p:txBody>
          </p: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388B7C0E-3F70-C0CC-78FB-0749B1CAA864}"/>
                </a:ext>
              </a:extLst>
            </p:cNvPr>
            <p:cNvGrpSpPr/>
            <p:nvPr/>
          </p:nvGrpSpPr>
          <p:grpSpPr>
            <a:xfrm>
              <a:off x="7905756" y="1387537"/>
              <a:ext cx="1971154" cy="253916"/>
              <a:chOff x="6891844" y="1467372"/>
              <a:chExt cx="1971154" cy="253916"/>
            </a:xfrm>
          </p:grpSpPr>
          <p:sp>
            <p:nvSpPr>
              <p:cNvPr id="92" name="Diamond 91">
                <a:extLst>
                  <a:ext uri="{FF2B5EF4-FFF2-40B4-BE49-F238E27FC236}">
                    <a16:creationId xmlns:a16="http://schemas.microsoft.com/office/drawing/2014/main" id="{1A77A3A7-AA7E-F9F4-985E-B3B63C6E73E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891844" y="1524055"/>
                <a:ext cx="135833" cy="137160"/>
              </a:xfrm>
              <a:prstGeom prst="diamond">
                <a:avLst/>
              </a:prstGeom>
              <a:solidFill>
                <a:srgbClr val="71130E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CD413E44-97B3-E330-D320-57DFA5632EE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85467" y="1467372"/>
                <a:ext cx="1877531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r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RETA 12 mg/MTD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(N=109)</a:t>
                </a:r>
              </a:p>
            </p:txBody>
          </p:sp>
        </p:grp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EA2AFED0-45FD-83FA-CBAE-6DAA3AC2EF82}"/>
                </a:ext>
              </a:extLst>
            </p:cNvPr>
            <p:cNvGrpSpPr/>
            <p:nvPr/>
          </p:nvGrpSpPr>
          <p:grpSpPr>
            <a:xfrm>
              <a:off x="3788507" y="1387537"/>
              <a:ext cx="1806584" cy="253916"/>
              <a:chOff x="4849213" y="1387537"/>
              <a:chExt cx="1806584" cy="253916"/>
            </a:xfrm>
          </p:grpSpPr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62FD59D2-2702-709D-3BBF-37FBF50B2BB9}"/>
                  </a:ext>
                </a:extLst>
              </p:cNvPr>
              <p:cNvSpPr/>
              <p:nvPr/>
            </p:nvSpPr>
            <p:spPr>
              <a:xfrm>
                <a:off x="4849213" y="1460550"/>
                <a:ext cx="109728" cy="109728"/>
              </a:xfrm>
              <a:prstGeom prst="rect">
                <a:avLst/>
              </a:prstGeom>
              <a:solidFill>
                <a:srgbClr val="F4A7A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7C32F0F7-71DC-217D-E911-523ABB1E9CD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17821" y="1387537"/>
                <a:ext cx="1737976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RETA 4 mg/MTD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(N=183)</a:t>
                </a:r>
              </a:p>
            </p:txBody>
          </p:sp>
        </p:grpSp>
      </p:grpSp>
      <p:graphicFrame>
        <p:nvGraphicFramePr>
          <p:cNvPr id="99" name="!!Main">
            <a:extLst>
              <a:ext uri="{FF2B5EF4-FFF2-40B4-BE49-F238E27FC236}">
                <a16:creationId xmlns:a16="http://schemas.microsoft.com/office/drawing/2014/main" id="{0C9539BF-5113-4F58-D2F0-FB42EA840FD1}"/>
              </a:ext>
            </a:extLst>
          </p:cNvPr>
          <p:cNvGraphicFramePr>
            <a:graphicFrameLocks/>
          </p:cNvGraphicFramePr>
          <p:nvPr/>
        </p:nvGraphicFramePr>
        <p:xfrm>
          <a:off x="-86186" y="990907"/>
          <a:ext cx="11630486" cy="4441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0" name="!!Extension">
            <a:extLst>
              <a:ext uri="{FF2B5EF4-FFF2-40B4-BE49-F238E27FC236}">
                <a16:creationId xmlns:a16="http://schemas.microsoft.com/office/drawing/2014/main" id="{CC7232CF-FE69-C095-65B8-B1214232FCE6}"/>
              </a:ext>
            </a:extLst>
          </p:cNvPr>
          <p:cNvGraphicFramePr>
            <a:graphicFrameLocks/>
          </p:cNvGraphicFramePr>
          <p:nvPr/>
        </p:nvGraphicFramePr>
        <p:xfrm>
          <a:off x="7139899" y="990907"/>
          <a:ext cx="4322298" cy="4441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1" name="TextBox 100">
            <a:extLst>
              <a:ext uri="{FF2B5EF4-FFF2-40B4-BE49-F238E27FC236}">
                <a16:creationId xmlns:a16="http://schemas.microsoft.com/office/drawing/2014/main" id="{A8BF3D3A-3A51-BD96-AB6C-F35FF611DD34}"/>
              </a:ext>
            </a:extLst>
          </p:cNvPr>
          <p:cNvSpPr txBox="1"/>
          <p:nvPr/>
        </p:nvSpPr>
        <p:spPr>
          <a:xfrm>
            <a:off x="7862895" y="4635740"/>
            <a:ext cx="150028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noProof="0"/>
              <a:t>MTD (all arms)</a:t>
            </a:r>
          </a:p>
        </p:txBody>
      </p:sp>
      <p:sp>
        <p:nvSpPr>
          <p:cNvPr id="102" name="!!PBOEE">
            <a:extLst>
              <a:ext uri="{FF2B5EF4-FFF2-40B4-BE49-F238E27FC236}">
                <a16:creationId xmlns:a16="http://schemas.microsoft.com/office/drawing/2014/main" id="{FBC5F8BA-6A37-C559-C0F1-E628C765F7E3}"/>
              </a:ext>
            </a:extLst>
          </p:cNvPr>
          <p:cNvSpPr txBox="1"/>
          <p:nvPr/>
        </p:nvSpPr>
        <p:spPr>
          <a:xfrm>
            <a:off x="10093912" y="3489831"/>
            <a:ext cx="640080" cy="256032"/>
          </a:xfrm>
          <a:prstGeom prst="roundRect">
            <a:avLst/>
          </a:prstGeom>
          <a:solidFill>
            <a:srgbClr val="7F7F7F"/>
          </a:solidFill>
        </p:spPr>
        <p:txBody>
          <a:bodyPr wrap="none" lIns="0" tIns="0" rIns="0" bIns="18288" rtlCol="0" anchor="ctr">
            <a:noAutofit/>
          </a:bodyPr>
          <a:lstStyle/>
          <a:p>
            <a:pPr algn="ctr"/>
            <a:r>
              <a:rPr lang="en-GB" sz="1600" b="1" noProof="0">
                <a:solidFill>
                  <a:schemeClr val="bg1"/>
                </a:solidFill>
                <a:latin typeface="+mj-lt"/>
              </a:rPr>
              <a:t>-19.2</a:t>
            </a:r>
            <a:r>
              <a:rPr lang="en-GB" sz="1200" b="1" noProof="0">
                <a:solidFill>
                  <a:schemeClr val="bg1"/>
                </a:solidFill>
                <a:latin typeface="+mj-lt"/>
              </a:rPr>
              <a:t>%</a:t>
            </a:r>
          </a:p>
        </p:txBody>
      </p:sp>
      <p:sp>
        <p:nvSpPr>
          <p:cNvPr id="103" name="!!9mgEE">
            <a:extLst>
              <a:ext uri="{FF2B5EF4-FFF2-40B4-BE49-F238E27FC236}">
                <a16:creationId xmlns:a16="http://schemas.microsoft.com/office/drawing/2014/main" id="{B1ACE048-DD8B-9FFF-C033-05004B66743C}"/>
              </a:ext>
            </a:extLst>
          </p:cNvPr>
          <p:cNvSpPr txBox="1"/>
          <p:nvPr/>
        </p:nvSpPr>
        <p:spPr>
          <a:xfrm>
            <a:off x="10093912" y="4352087"/>
            <a:ext cx="640080" cy="256032"/>
          </a:xfrm>
          <a:prstGeom prst="roundRect">
            <a:avLst/>
          </a:prstGeom>
          <a:solidFill>
            <a:srgbClr val="A81C14"/>
          </a:solidFill>
        </p:spPr>
        <p:txBody>
          <a:bodyPr wrap="none" lIns="0" tIns="0" rIns="0" bIns="18288" rtlCol="0" anchor="ctr">
            <a:noAutofit/>
          </a:bodyPr>
          <a:lstStyle/>
          <a:p>
            <a:pPr algn="ctr"/>
            <a:r>
              <a:rPr lang="en-GB" sz="1600" b="1" noProof="0">
                <a:solidFill>
                  <a:schemeClr val="bg1"/>
                </a:solidFill>
                <a:latin typeface="+mj-lt"/>
              </a:rPr>
              <a:t>-29.5</a:t>
            </a:r>
            <a:r>
              <a:rPr lang="en-GB" sz="1200" b="1" noProof="0">
                <a:solidFill>
                  <a:schemeClr val="bg1"/>
                </a:solidFill>
                <a:latin typeface="+mj-lt"/>
              </a:rPr>
              <a:t>%</a:t>
            </a:r>
          </a:p>
        </p:txBody>
      </p:sp>
      <p:sp>
        <p:nvSpPr>
          <p:cNvPr id="104" name="!!12mgEE">
            <a:extLst>
              <a:ext uri="{FF2B5EF4-FFF2-40B4-BE49-F238E27FC236}">
                <a16:creationId xmlns:a16="http://schemas.microsoft.com/office/drawing/2014/main" id="{AA1211D0-9A66-CB7D-3CE0-90D13ED8F438}"/>
              </a:ext>
            </a:extLst>
          </p:cNvPr>
          <p:cNvSpPr txBox="1"/>
          <p:nvPr/>
        </p:nvSpPr>
        <p:spPr>
          <a:xfrm>
            <a:off x="10093901" y="4635312"/>
            <a:ext cx="640080" cy="256032"/>
          </a:xfrm>
          <a:prstGeom prst="roundRect">
            <a:avLst/>
          </a:prstGeom>
          <a:solidFill>
            <a:srgbClr val="71130E"/>
          </a:solidFill>
        </p:spPr>
        <p:txBody>
          <a:bodyPr wrap="none" lIns="0" tIns="0" rIns="0" bIns="18288" rtlCol="0" anchor="ctr">
            <a:noAutofit/>
          </a:bodyPr>
          <a:lstStyle/>
          <a:p>
            <a:pPr algn="ctr"/>
            <a:r>
              <a:rPr lang="en-GB" sz="1600" b="1" noProof="0">
                <a:solidFill>
                  <a:schemeClr val="bg1"/>
                </a:solidFill>
                <a:latin typeface="+mj-lt"/>
              </a:rPr>
              <a:t>-30.3</a:t>
            </a:r>
            <a:r>
              <a:rPr lang="en-GB" sz="1200" b="1" noProof="0">
                <a:solidFill>
                  <a:schemeClr val="bg1"/>
                </a:solidFill>
                <a:latin typeface="+mj-lt"/>
              </a:rPr>
              <a:t>%</a:t>
            </a:r>
          </a:p>
        </p:txBody>
      </p:sp>
      <p:sp>
        <p:nvSpPr>
          <p:cNvPr id="105" name="!!4mgEE">
            <a:extLst>
              <a:ext uri="{FF2B5EF4-FFF2-40B4-BE49-F238E27FC236}">
                <a16:creationId xmlns:a16="http://schemas.microsoft.com/office/drawing/2014/main" id="{1896560D-56CC-9B99-C1B0-57ACEE43B1DD}"/>
              </a:ext>
            </a:extLst>
          </p:cNvPr>
          <p:cNvSpPr txBox="1"/>
          <p:nvPr/>
        </p:nvSpPr>
        <p:spPr>
          <a:xfrm>
            <a:off x="10093920" y="4056930"/>
            <a:ext cx="640080" cy="256032"/>
          </a:xfrm>
          <a:prstGeom prst="roundRect">
            <a:avLst/>
          </a:prstGeom>
          <a:solidFill>
            <a:srgbClr val="F4A7A3"/>
          </a:solidFill>
        </p:spPr>
        <p:txBody>
          <a:bodyPr wrap="none" lIns="0" tIns="0" rIns="0" bIns="18288" rtlCol="0" anchor="ctr">
            <a:noAutofit/>
          </a:bodyPr>
          <a:lstStyle/>
          <a:p>
            <a:pPr algn="ctr"/>
            <a:r>
              <a:rPr lang="en-GB" sz="1600" b="1" noProof="0">
                <a:solidFill>
                  <a:schemeClr val="bg1"/>
                </a:solidFill>
                <a:latin typeface="+mj-lt"/>
              </a:rPr>
              <a:t>-27.9</a:t>
            </a:r>
            <a:r>
              <a:rPr lang="en-GB" sz="1200" b="1" noProof="0">
                <a:solidFill>
                  <a:schemeClr val="bg1"/>
                </a:solidFill>
                <a:latin typeface="+mj-lt"/>
              </a:rPr>
              <a:t>%</a:t>
            </a:r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53124526-1AA6-D9CF-0FC4-93E9377B52F1}"/>
              </a:ext>
            </a:extLst>
          </p:cNvPr>
          <p:cNvGrpSpPr/>
          <p:nvPr/>
        </p:nvGrpSpPr>
        <p:grpSpPr>
          <a:xfrm>
            <a:off x="10963551" y="3463616"/>
            <a:ext cx="640099" cy="1347104"/>
            <a:chOff x="11236828" y="3626938"/>
            <a:chExt cx="640099" cy="1347104"/>
          </a:xfrm>
        </p:grpSpPr>
        <p:sp>
          <p:nvSpPr>
            <p:cNvPr id="107" name="!!PBOTRE">
              <a:extLst>
                <a:ext uri="{FF2B5EF4-FFF2-40B4-BE49-F238E27FC236}">
                  <a16:creationId xmlns:a16="http://schemas.microsoft.com/office/drawing/2014/main" id="{15FD04E8-4117-F4A0-1FD5-E7278F36A948}"/>
                </a:ext>
              </a:extLst>
            </p:cNvPr>
            <p:cNvSpPr txBox="1"/>
            <p:nvPr/>
          </p:nvSpPr>
          <p:spPr>
            <a:xfrm>
              <a:off x="11236839" y="3626938"/>
              <a:ext cx="640080" cy="256032"/>
            </a:xfrm>
            <a:prstGeom prst="roundRect">
              <a:avLst/>
            </a:prstGeom>
            <a:solidFill>
              <a:srgbClr val="7F7F7F"/>
            </a:solidFill>
          </p:spPr>
          <p:txBody>
            <a:bodyPr wrap="none" lIns="0" tIns="0" rIns="0" bIns="18288" rtlCol="0" anchor="ctr">
              <a:noAutofit/>
            </a:bodyPr>
            <a:lstStyle/>
            <a:p>
              <a:pPr algn="ctr"/>
              <a:r>
                <a:rPr lang="en-GB" sz="1600" b="1" noProof="0">
                  <a:solidFill>
                    <a:schemeClr val="bg1"/>
                  </a:solidFill>
                  <a:latin typeface="+mj-lt"/>
                </a:rPr>
                <a:t>-18.9</a:t>
              </a:r>
              <a:r>
                <a:rPr lang="en-GB" sz="1200" b="1" noProof="0">
                  <a:solidFill>
                    <a:schemeClr val="bg1"/>
                  </a:solidFill>
                  <a:latin typeface="+mj-lt"/>
                </a:rPr>
                <a:t>%</a:t>
              </a:r>
            </a:p>
          </p:txBody>
        </p:sp>
        <p:sp>
          <p:nvSpPr>
            <p:cNvPr id="108" name="!!9TRE">
              <a:extLst>
                <a:ext uri="{FF2B5EF4-FFF2-40B4-BE49-F238E27FC236}">
                  <a16:creationId xmlns:a16="http://schemas.microsoft.com/office/drawing/2014/main" id="{F2569A3D-69A0-9D3B-ABC0-8989FCF768C5}"/>
                </a:ext>
              </a:extLst>
            </p:cNvPr>
            <p:cNvSpPr txBox="1"/>
            <p:nvPr/>
          </p:nvSpPr>
          <p:spPr>
            <a:xfrm>
              <a:off x="11236839" y="4435126"/>
              <a:ext cx="640080" cy="256032"/>
            </a:xfrm>
            <a:prstGeom prst="roundRect">
              <a:avLst/>
            </a:prstGeom>
            <a:solidFill>
              <a:srgbClr val="A81C14"/>
            </a:solidFill>
          </p:spPr>
          <p:txBody>
            <a:bodyPr wrap="none" lIns="0" tIns="0" rIns="0" bIns="18288" rtlCol="0" anchor="ctr">
              <a:noAutofit/>
            </a:bodyPr>
            <a:lstStyle/>
            <a:p>
              <a:pPr algn="ctr"/>
              <a:r>
                <a:rPr lang="en-GB" sz="1600" b="1" noProof="0">
                  <a:solidFill>
                    <a:schemeClr val="bg1"/>
                  </a:solidFill>
                  <a:latin typeface="+mj-lt"/>
                </a:rPr>
                <a:t>-28.7</a:t>
              </a:r>
              <a:r>
                <a:rPr lang="en-GB" sz="1200" b="1" noProof="0">
                  <a:solidFill>
                    <a:schemeClr val="bg1"/>
                  </a:solidFill>
                  <a:latin typeface="+mj-lt"/>
                </a:rPr>
                <a:t>%</a:t>
              </a:r>
            </a:p>
          </p:txBody>
        </p:sp>
        <p:sp>
          <p:nvSpPr>
            <p:cNvPr id="109" name="!!12TRE">
              <a:extLst>
                <a:ext uri="{FF2B5EF4-FFF2-40B4-BE49-F238E27FC236}">
                  <a16:creationId xmlns:a16="http://schemas.microsoft.com/office/drawing/2014/main" id="{164E0FA3-D329-C9E0-CE19-D962A7C8C930}"/>
                </a:ext>
              </a:extLst>
            </p:cNvPr>
            <p:cNvSpPr txBox="1"/>
            <p:nvPr/>
          </p:nvSpPr>
          <p:spPr>
            <a:xfrm>
              <a:off x="11236828" y="4718010"/>
              <a:ext cx="640080" cy="256032"/>
            </a:xfrm>
            <a:prstGeom prst="roundRect">
              <a:avLst/>
            </a:prstGeom>
            <a:solidFill>
              <a:srgbClr val="71130E"/>
            </a:solidFill>
          </p:spPr>
          <p:txBody>
            <a:bodyPr wrap="none" lIns="0" tIns="0" rIns="0" bIns="18288" rtlCol="0" anchor="ctr">
              <a:noAutofit/>
            </a:bodyPr>
            <a:lstStyle/>
            <a:p>
              <a:pPr algn="ctr"/>
              <a:r>
                <a:rPr lang="en-GB" sz="1600" b="1" noProof="0">
                  <a:solidFill>
                    <a:schemeClr val="bg1"/>
                  </a:solidFill>
                  <a:latin typeface="+mj-lt"/>
                </a:rPr>
                <a:t>-29.9</a:t>
              </a:r>
              <a:r>
                <a:rPr lang="en-GB" sz="1200" b="1" noProof="0">
                  <a:solidFill>
                    <a:schemeClr val="bg1"/>
                  </a:solidFill>
                  <a:latin typeface="+mj-lt"/>
                </a:rPr>
                <a:t>%</a:t>
              </a:r>
            </a:p>
          </p:txBody>
        </p:sp>
        <p:sp>
          <p:nvSpPr>
            <p:cNvPr id="110" name="!!4TRE">
              <a:extLst>
                <a:ext uri="{FF2B5EF4-FFF2-40B4-BE49-F238E27FC236}">
                  <a16:creationId xmlns:a16="http://schemas.microsoft.com/office/drawing/2014/main" id="{7BE9077B-B656-27E7-B687-E8608F54907F}"/>
                </a:ext>
              </a:extLst>
            </p:cNvPr>
            <p:cNvSpPr txBox="1"/>
            <p:nvPr/>
          </p:nvSpPr>
          <p:spPr>
            <a:xfrm>
              <a:off x="11236847" y="4151452"/>
              <a:ext cx="640080" cy="256032"/>
            </a:xfrm>
            <a:prstGeom prst="roundRect">
              <a:avLst/>
            </a:prstGeom>
            <a:solidFill>
              <a:srgbClr val="F4A7A3"/>
            </a:solidFill>
          </p:spPr>
          <p:txBody>
            <a:bodyPr wrap="none" lIns="0" tIns="0" rIns="0" bIns="18288" rtlCol="0" anchor="ctr">
              <a:noAutofit/>
            </a:bodyPr>
            <a:lstStyle/>
            <a:p>
              <a:pPr algn="ctr"/>
              <a:r>
                <a:rPr lang="en-GB" sz="1600" b="1" noProof="0">
                  <a:solidFill>
                    <a:schemeClr val="bg1"/>
                  </a:solidFill>
                  <a:latin typeface="+mj-lt"/>
                </a:rPr>
                <a:t>-25.7</a:t>
              </a:r>
              <a:r>
                <a:rPr lang="en-GB" sz="1200" b="1" noProof="0">
                  <a:solidFill>
                    <a:schemeClr val="bg1"/>
                  </a:solidFill>
                  <a:latin typeface="+mj-lt"/>
                </a:rPr>
                <a:t>%</a:t>
              </a:r>
            </a:p>
          </p:txBody>
        </p:sp>
      </p:grpSp>
      <p:sp>
        <p:nvSpPr>
          <p:cNvPr id="111" name="TRE cover">
            <a:extLst>
              <a:ext uri="{FF2B5EF4-FFF2-40B4-BE49-F238E27FC236}">
                <a16:creationId xmlns:a16="http://schemas.microsoft.com/office/drawing/2014/main" id="{923D4587-B675-E22C-3878-C06F6057D4FB}"/>
              </a:ext>
            </a:extLst>
          </p:cNvPr>
          <p:cNvSpPr/>
          <p:nvPr/>
        </p:nvSpPr>
        <p:spPr>
          <a:xfrm>
            <a:off x="10787206" y="3400454"/>
            <a:ext cx="157980" cy="129628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graphicFrame>
        <p:nvGraphicFramePr>
          <p:cNvPr id="112" name="!!TRE">
            <a:extLst>
              <a:ext uri="{FF2B5EF4-FFF2-40B4-BE49-F238E27FC236}">
                <a16:creationId xmlns:a16="http://schemas.microsoft.com/office/drawing/2014/main" id="{EF62E05D-FF31-B003-540E-10947C33F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2857105"/>
              </p:ext>
            </p:extLst>
          </p:nvPr>
        </p:nvGraphicFramePr>
        <p:xfrm>
          <a:off x="10546623" y="1001368"/>
          <a:ext cx="582725" cy="44511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3" name="X axis">
            <a:extLst>
              <a:ext uri="{FF2B5EF4-FFF2-40B4-BE49-F238E27FC236}">
                <a16:creationId xmlns:a16="http://schemas.microsoft.com/office/drawing/2014/main" id="{0EDCAD82-8477-CBF8-6769-85185D4AC4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8627" y="4942854"/>
            <a:ext cx="9881070" cy="400110"/>
          </a:xfrm>
          <a:prstGeom prst="rect">
            <a:avLst/>
          </a:prstGeom>
          <a:noFill/>
        </p:spPr>
        <p:txBody>
          <a:bodyPr wrap="square" lIns="0" tIns="137160" rIns="0" bIns="45720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212121">
                    <a:lumMod val="90000"/>
                    <a:lumOff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Weeks</a:t>
            </a:r>
          </a:p>
        </p:txBody>
      </p: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AF2E7F2F-4A17-12E9-0F31-428A275707E0}"/>
              </a:ext>
            </a:extLst>
          </p:cNvPr>
          <p:cNvCxnSpPr>
            <a:cxnSpLocks/>
          </p:cNvCxnSpPr>
          <p:nvPr/>
        </p:nvCxnSpPr>
        <p:spPr>
          <a:xfrm>
            <a:off x="7636086" y="4870667"/>
            <a:ext cx="1895256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overall mean">
            <a:extLst>
              <a:ext uri="{FF2B5EF4-FFF2-40B4-BE49-F238E27FC236}">
                <a16:creationId xmlns:a16="http://schemas.microsoft.com/office/drawing/2014/main" id="{74867911-DAFE-58B4-FFA3-49C53AFFBF89}"/>
              </a:ext>
            </a:extLst>
          </p:cNvPr>
          <p:cNvSpPr txBox="1">
            <a:spLocks/>
          </p:cNvSpPr>
          <p:nvPr/>
        </p:nvSpPr>
        <p:spPr bwMode="auto">
          <a:xfrm>
            <a:off x="1447800" y="4642539"/>
            <a:ext cx="420676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8288" tIns="0" rIns="18288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1200" b="0" spc="-50" baseline="0">
                <a:solidFill>
                  <a:srgbClr val="413C37"/>
                </a:solidFill>
                <a:latin typeface="+mn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algn="l"/>
            <a:r>
              <a:rPr lang="en-GB" kern="0" noProof="0"/>
              <a:t>Overall mean body weight at baseline = </a:t>
            </a:r>
            <a:r>
              <a:rPr lang="en-GB" sz="1400" b="1" kern="0" noProof="0"/>
              <a:t>268.3 lbs </a:t>
            </a:r>
            <a:r>
              <a:rPr lang="en-GB" sz="1100" b="1" kern="0" noProof="0"/>
              <a:t>(121.7 kg)</a:t>
            </a:r>
          </a:p>
        </p:txBody>
      </p:sp>
      <p:sp>
        <p:nvSpPr>
          <p:cNvPr id="162" name="Text Placeholder 10">
            <a:extLst>
              <a:ext uri="{FF2B5EF4-FFF2-40B4-BE49-F238E27FC236}">
                <a16:creationId xmlns:a16="http://schemas.microsoft.com/office/drawing/2014/main" id="{63948333-6428-D578-A646-8070FE1DDD27}"/>
              </a:ext>
            </a:extLst>
          </p:cNvPr>
          <p:cNvSpPr txBox="1">
            <a:spLocks/>
          </p:cNvSpPr>
          <p:nvPr/>
        </p:nvSpPr>
        <p:spPr bwMode="auto">
          <a:xfrm>
            <a:off x="1256043" y="1580910"/>
            <a:ext cx="986191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8288" tIns="0" rIns="18288" bIns="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lnSpc>
                <a:spcPct val="95000"/>
              </a:lnSpc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1800" b="1" spc="-50" baseline="0">
                <a:solidFill>
                  <a:srgbClr val="71130E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kern="0" noProof="0"/>
              <a:t>Percent change in weight </a:t>
            </a:r>
            <a:r>
              <a:rPr lang="en-GB" sz="1600" b="0" kern="0" noProof="0">
                <a:solidFill>
                  <a:srgbClr val="9D9D9D"/>
                </a:solidFill>
              </a:rPr>
              <a:t>(Observed)</a:t>
            </a:r>
            <a:endParaRPr lang="en-GB" b="0" kern="0" noProof="0">
              <a:solidFill>
                <a:srgbClr val="9D9D9D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91B779-4282-5942-1A3D-CE9BCBDFBA50}"/>
              </a:ext>
            </a:extLst>
          </p:cNvPr>
          <p:cNvSpPr txBox="1"/>
          <p:nvPr/>
        </p:nvSpPr>
        <p:spPr>
          <a:xfrm>
            <a:off x="3468812" y="541591"/>
            <a:ext cx="679978" cy="679978"/>
          </a:xfrm>
          <a:prstGeom prst="ellipse">
            <a:avLst/>
          </a:prstGeom>
          <a:solidFill>
            <a:srgbClr val="413C37"/>
          </a:solidFill>
        </p:spPr>
        <p:txBody>
          <a:bodyPr wrap="square" lIns="0" tIns="45720" rIns="0" bIns="0" rtlCol="0" anchor="ctr">
            <a:noAutofit/>
          </a:bodyPr>
          <a:lstStyle/>
          <a:p>
            <a:pPr algn="ctr">
              <a:lnSpc>
                <a:spcPct val="75000"/>
              </a:lnSpc>
              <a:spcAft>
                <a:spcPts val="200"/>
              </a:spcAft>
            </a:pPr>
            <a:r>
              <a:rPr lang="en-GB" sz="1200" b="1" kern="100" noProof="0">
                <a:solidFill>
                  <a:schemeClr val="bg1"/>
                </a:solidFill>
                <a:sym typeface=""/>
              </a:rPr>
              <a:t>N=</a:t>
            </a:r>
            <a:r>
              <a:rPr lang="en-GB" sz="1300" b="1" kern="100" noProof="0">
                <a:solidFill>
                  <a:schemeClr val="bg1"/>
                </a:solidFill>
                <a:sym typeface=""/>
              </a:rPr>
              <a:t>532</a:t>
            </a:r>
          </a:p>
          <a:p>
            <a:pPr algn="ctr">
              <a:lnSpc>
                <a:spcPct val="75000"/>
              </a:lnSpc>
              <a:spcAft>
                <a:spcPts val="200"/>
              </a:spcAft>
            </a:pPr>
            <a:r>
              <a:rPr lang="en-GB" sz="1200" kern="100" noProof="0">
                <a:solidFill>
                  <a:schemeClr val="bg1"/>
                </a:solidFill>
                <a:sym typeface=""/>
              </a:rPr>
              <a:t>total</a:t>
            </a:r>
          </a:p>
        </p:txBody>
      </p:sp>
      <p:sp>
        <p:nvSpPr>
          <p:cNvPr id="14" name="!!Extension">
            <a:extLst>
              <a:ext uri="{FF2B5EF4-FFF2-40B4-BE49-F238E27FC236}">
                <a16:creationId xmlns:a16="http://schemas.microsoft.com/office/drawing/2014/main" id="{47E95243-B7F2-0989-CA23-248B1B1ECB73}"/>
              </a:ext>
            </a:extLst>
          </p:cNvPr>
          <p:cNvSpPr/>
          <p:nvPr/>
        </p:nvSpPr>
        <p:spPr>
          <a:xfrm>
            <a:off x="1328029" y="3960771"/>
            <a:ext cx="3100425" cy="936880"/>
          </a:xfrm>
          <a:prstGeom prst="rect">
            <a:avLst/>
          </a:prstGeom>
          <a:noFill/>
          <a:ln w="28575" cap="flat" cmpd="sng" algn="ctr">
            <a:noFill/>
            <a:prstDash val="solid"/>
            <a:miter lim="800000"/>
          </a:ln>
          <a:effectLst/>
        </p:spPr>
        <p:txBody>
          <a:bodyPr lIns="144000" tIns="91440" rIns="146304" bIns="91440" rtlCol="0" anchor="t" anchorCtr="0"/>
          <a:lstStyle/>
          <a:p>
            <a:pPr marL="0" marR="0" lvl="0" indent="0" algn="l" defTabSz="914400" rtl="0" eaLnBrk="1" fontAlgn="auto" latinLnBrk="0" hangingPunct="1">
              <a:spcBef>
                <a:spcPts val="600"/>
              </a:spcBef>
              <a:spcAft>
                <a:spcPts val="30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1050" i="0" u="none" strike="noStrike" kern="0" cap="none" spc="0" normalizeH="0" baseline="0" noProof="0">
                <a:ln>
                  <a:noFill/>
                </a:ln>
                <a:solidFill>
                  <a:srgbClr val="71130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Extension Inclusion Criteria</a:t>
            </a:r>
          </a:p>
          <a:p>
            <a:pPr marL="228600" indent="-228600" fontAlgn="auto">
              <a:spcBef>
                <a:spcPts val="0"/>
              </a:spcBef>
              <a:spcAft>
                <a:spcPts val="300"/>
              </a:spcAft>
              <a:buClr>
                <a:srgbClr val="71130E"/>
              </a:buClr>
              <a:buFont typeface="Arial" panose="020B0604020202020204" pitchFamily="34" charset="0"/>
              <a:buChar char="■"/>
              <a:defRPr/>
            </a:pPr>
            <a:r>
              <a:rPr lang="en-GB" sz="1050" kern="0" noProof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Initial baseline </a:t>
            </a:r>
            <a:r>
              <a:rPr lang="en-GB" sz="1050" b="1" kern="0" noProof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BMI ≥35 kg/m</a:t>
            </a:r>
            <a:r>
              <a:rPr lang="en-GB" sz="1050" b="1" kern="0" baseline="30000" noProof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50" kern="0" noProof="0">
              <a:solidFill>
                <a:prstClr val="black"/>
              </a:solidFill>
              <a:latin typeface="+mj-lt"/>
              <a:cs typeface="Arial" panose="020B0604020202020204" pitchFamily="34" charset="0"/>
            </a:endParaRPr>
          </a:p>
          <a:p>
            <a:pPr marL="228600" lvl="1" indent="-228600" fontAlgn="auto">
              <a:spcBef>
                <a:spcPts val="0"/>
              </a:spcBef>
              <a:spcAft>
                <a:spcPts val="300"/>
              </a:spcAft>
              <a:buClr>
                <a:srgbClr val="71130E"/>
              </a:buClr>
              <a:buFont typeface="Arial" panose="020B0604020202020204" pitchFamily="34" charset="0"/>
              <a:buChar char="■"/>
              <a:defRPr/>
            </a:pPr>
            <a:r>
              <a:rPr lang="en-GB" sz="1050" b="1" kern="0" noProof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On target dose </a:t>
            </a:r>
            <a:r>
              <a:rPr lang="en-GB" sz="1050" kern="0" noProof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at Week 80</a:t>
            </a:r>
          </a:p>
        </p:txBody>
      </p:sp>
    </p:spTree>
    <p:extLst>
      <p:ext uri="{BB962C8B-B14F-4D97-AF65-F5344CB8AC3E}">
        <p14:creationId xmlns:p14="http://schemas.microsoft.com/office/powerpoint/2010/main" val="2810361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D8F4B-3ED3-24D4-22B5-32D4C99B9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87770E9-B8D4-4935-42A7-8AC14F0E2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10043869" cy="775597"/>
          </a:xfrm>
        </p:spPr>
        <p:txBody>
          <a:bodyPr/>
          <a:lstStyle/>
          <a:p>
            <a:r>
              <a:rPr lang="en-GB" noProof="0"/>
              <a:t>Percent of Participants Reaching </a:t>
            </a:r>
            <a:br>
              <a:rPr lang="en-GB" noProof="0"/>
            </a:br>
            <a:r>
              <a:rPr lang="en-GB" noProof="0">
                <a:solidFill>
                  <a:schemeClr val="tx1">
                    <a:lumMod val="90000"/>
                    <a:lumOff val="10000"/>
                  </a:schemeClr>
                </a:solidFill>
              </a:rPr>
              <a:t>Weight Reduction Thresholds with </a:t>
            </a:r>
            <a:r>
              <a:rPr lang="en-GB" noProof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Retatrutide</a:t>
            </a:r>
            <a:r>
              <a:rPr lang="en-GB" noProof="0">
                <a:solidFill>
                  <a:schemeClr val="tx1">
                    <a:lumMod val="90000"/>
                    <a:lumOff val="10000"/>
                  </a:schemeClr>
                </a:solidFill>
              </a:rPr>
              <a:t> at Week 80</a:t>
            </a:r>
          </a:p>
        </p:txBody>
      </p:sp>
      <p:graphicFrame>
        <p:nvGraphicFramePr>
          <p:cNvPr id="41" name="Chart 40">
            <a:extLst>
              <a:ext uri="{FF2B5EF4-FFF2-40B4-BE49-F238E27FC236}">
                <a16:creationId xmlns:a16="http://schemas.microsoft.com/office/drawing/2014/main" id="{BBC7C573-EAF0-6AB3-1F0C-DC688BA5D2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0950870"/>
              </p:ext>
            </p:extLst>
          </p:nvPr>
        </p:nvGraphicFramePr>
        <p:xfrm>
          <a:off x="422014" y="1698716"/>
          <a:ext cx="11182865" cy="3250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AF16597E-F597-6D46-0943-62628C078693}"/>
              </a:ext>
            </a:extLst>
          </p:cNvPr>
          <p:cNvGrpSpPr/>
          <p:nvPr/>
        </p:nvGrpSpPr>
        <p:grpSpPr>
          <a:xfrm>
            <a:off x="3161894" y="4956928"/>
            <a:ext cx="6030786" cy="253916"/>
            <a:chOff x="3002694" y="1387537"/>
            <a:chExt cx="6030786" cy="253916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691E77E2-2632-DB77-D9F0-B8BC5A767A20}"/>
                </a:ext>
              </a:extLst>
            </p:cNvPr>
            <p:cNvGrpSpPr/>
            <p:nvPr/>
          </p:nvGrpSpPr>
          <p:grpSpPr>
            <a:xfrm>
              <a:off x="3002694" y="1387537"/>
              <a:ext cx="1068152" cy="253916"/>
              <a:chOff x="2980379" y="1467372"/>
              <a:chExt cx="1068152" cy="253916"/>
            </a:xfrm>
          </p:grpSpPr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2CBBE7BA-9A73-82BF-3AA0-5101C1BCDC9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80379" y="1540385"/>
                <a:ext cx="109728" cy="110800"/>
              </a:xfrm>
              <a:prstGeom prst="rect">
                <a:avLst/>
              </a:prstGeom>
              <a:solidFill>
                <a:srgbClr val="7F7F7F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85FB0B42-E186-7718-8FB2-8D849594EC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51142" y="1467372"/>
                <a:ext cx="997389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413C37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PBO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(N=</a:t>
                </a:r>
                <a:r>
                  <a:rPr lang="en-GB" sz="1050" noProof="0">
                    <a:solidFill>
                      <a:srgbClr val="7F7F7F"/>
                    </a:solidFill>
                    <a:latin typeface="Arial" panose="020B0604020202020204"/>
                    <a:ea typeface="+mn-ea"/>
                  </a:rPr>
                  <a:t>587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)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975FC3F2-D863-D265-7934-2CAE3CD6A28B}"/>
                </a:ext>
              </a:extLst>
            </p:cNvPr>
            <p:cNvGrpSpPr/>
            <p:nvPr/>
          </p:nvGrpSpPr>
          <p:grpSpPr>
            <a:xfrm>
              <a:off x="5854247" y="1387537"/>
              <a:ext cx="1487913" cy="253916"/>
              <a:chOff x="7452248" y="1387537"/>
              <a:chExt cx="1487913" cy="253916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D8870603-480A-E2DE-C147-95E5FAF6B72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452248" y="1460550"/>
                <a:ext cx="109728" cy="109728"/>
              </a:xfrm>
              <a:prstGeom prst="rect">
                <a:avLst/>
              </a:prstGeom>
              <a:solidFill>
                <a:srgbClr val="A81C14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EA53BCF4-A088-8C3B-3348-25BA6E05A6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30801" y="1387537"/>
                <a:ext cx="1409360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RETA 9 mg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(N=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cs typeface="+mn-cs"/>
                  </a:rPr>
                  <a:t>584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)</a:t>
                </a:r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33AE2557-6C50-776C-1303-94D74F159731}"/>
                </a:ext>
              </a:extLst>
            </p:cNvPr>
            <p:cNvGrpSpPr/>
            <p:nvPr/>
          </p:nvGrpSpPr>
          <p:grpSpPr>
            <a:xfrm>
              <a:off x="7463816" y="1387537"/>
              <a:ext cx="1569664" cy="253916"/>
              <a:chOff x="6449904" y="1467372"/>
              <a:chExt cx="1569664" cy="253916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CC480B0F-CFC1-BC46-BF92-0293B7FDDB5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449904" y="1540385"/>
                <a:ext cx="109728" cy="110800"/>
              </a:xfrm>
              <a:prstGeom prst="rect">
                <a:avLst/>
              </a:prstGeom>
              <a:solidFill>
                <a:srgbClr val="71130E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92298B3D-0ABF-8FD5-6497-7BD1CED5B9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28455" y="1467372"/>
                <a:ext cx="1491113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r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RETA 12 mg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(N=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cs typeface="+mn-cs"/>
                  </a:rPr>
                  <a:t>584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)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8A0B8BCF-1EC0-8687-7DAA-122F76AD76DA}"/>
                </a:ext>
              </a:extLst>
            </p:cNvPr>
            <p:cNvGrpSpPr/>
            <p:nvPr/>
          </p:nvGrpSpPr>
          <p:grpSpPr>
            <a:xfrm>
              <a:off x="4219683" y="1387537"/>
              <a:ext cx="1477968" cy="253916"/>
              <a:chOff x="5280389" y="1387537"/>
              <a:chExt cx="1477968" cy="253916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54CC178-87D8-4977-0B23-79A54D5F421B}"/>
                  </a:ext>
                </a:extLst>
              </p:cNvPr>
              <p:cNvSpPr/>
              <p:nvPr/>
            </p:nvSpPr>
            <p:spPr>
              <a:xfrm>
                <a:off x="5280389" y="1460550"/>
                <a:ext cx="109728" cy="109728"/>
              </a:xfrm>
              <a:prstGeom prst="rect">
                <a:avLst/>
              </a:prstGeom>
              <a:solidFill>
                <a:srgbClr val="F4A7A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noProof="0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0313B31-331C-EEF5-DA73-78FACF62945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48997" y="1387537"/>
                <a:ext cx="1409360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lvl="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413C37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RETA 4 mg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(N=584)</a:t>
                </a:r>
              </a:p>
            </p:txBody>
          </p:sp>
        </p:grpSp>
      </p:grpSp>
      <p:sp>
        <p:nvSpPr>
          <p:cNvPr id="23" name="Rectangle: Rounded Corners 53">
            <a:extLst>
              <a:ext uri="{FF2B5EF4-FFF2-40B4-BE49-F238E27FC236}">
                <a16:creationId xmlns:a16="http://schemas.microsoft.com/office/drawing/2014/main" id="{EDFC7010-90A4-82A2-4E2E-8598E1B1147C}"/>
              </a:ext>
            </a:extLst>
          </p:cNvPr>
          <p:cNvSpPr/>
          <p:nvPr/>
        </p:nvSpPr>
        <p:spPr>
          <a:xfrm>
            <a:off x="1045655" y="5471529"/>
            <a:ext cx="10405490" cy="685800"/>
          </a:xfrm>
          <a:prstGeom prst="roundRect">
            <a:avLst>
              <a:gd name="adj" fmla="val 50000"/>
            </a:avLst>
          </a:prstGeom>
          <a:solidFill>
            <a:srgbClr val="01346B"/>
          </a:solidFill>
          <a:ln w="38100">
            <a:noFill/>
          </a:ln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0" rIns="91440" bIns="27432" rtlCol="0" anchor="ctr">
            <a:noAutofit/>
          </a:bodyPr>
          <a:lstStyle/>
          <a:p>
            <a:pPr algn="ctr"/>
            <a:r>
              <a:rPr lang="en-GB" b="1" noProof="0" dirty="0">
                <a:solidFill>
                  <a:schemeClr val="bg1"/>
                </a:solidFill>
                <a:ea typeface="Calibri"/>
                <a:cs typeface="Arial"/>
              </a:rPr>
              <a:t>Clinically meaningful weight reduction in nearly all participants treated with RETA,</a:t>
            </a:r>
            <a:br>
              <a:rPr lang="en-GB" b="1" noProof="0" dirty="0">
                <a:solidFill>
                  <a:schemeClr val="bg1"/>
                </a:solidFill>
                <a:ea typeface="Calibri"/>
                <a:cs typeface="Arial"/>
              </a:rPr>
            </a:br>
            <a:r>
              <a:rPr lang="en-GB" b="1" noProof="0" dirty="0">
                <a:solidFill>
                  <a:schemeClr val="bg1"/>
                </a:solidFill>
                <a:ea typeface="Calibri"/>
                <a:cs typeface="Arial"/>
              </a:rPr>
              <a:t>including reaching higher weight reduction thresholds of ≥30% and ≥35%</a:t>
            </a:r>
            <a:endParaRPr lang="en-GB" b="1" noProof="0" dirty="0">
              <a:solidFill>
                <a:schemeClr val="bg1"/>
              </a:solidFill>
              <a:ea typeface="Calibri" panose="020F0502020204030204" pitchFamily="34" charset="0"/>
              <a:cs typeface="Arial"/>
            </a:endParaRPr>
          </a:p>
        </p:txBody>
      </p:sp>
      <p:sp>
        <p:nvSpPr>
          <p:cNvPr id="25" name="Footer Placeholder 24">
            <a:extLst>
              <a:ext uri="{FF2B5EF4-FFF2-40B4-BE49-F238E27FC236}">
                <a16:creationId xmlns:a16="http://schemas.microsoft.com/office/drawing/2014/main" id="{773868EF-4775-EF82-D649-2F0E9C3210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404401"/>
            <a:ext cx="8973421" cy="365125"/>
          </a:xfrm>
        </p:spPr>
        <p:txBody>
          <a:bodyPr/>
          <a:lstStyle/>
          <a:p>
            <a:pPr>
              <a:defRPr/>
            </a:pPr>
            <a:r>
              <a:rPr lang="en-GB">
                <a:solidFill>
                  <a:schemeClr val="bg1">
                    <a:lumMod val="65000"/>
                  </a:schemeClr>
                </a:solidFill>
              </a:rPr>
              <a:t>***p&lt;0.001 vs. PBO.</a:t>
            </a:r>
            <a:br>
              <a:rPr lang="en-GB" sz="1200" noProof="0">
                <a:solidFill>
                  <a:schemeClr val="bg1">
                    <a:lumMod val="65000"/>
                  </a:schemeClr>
                </a:solidFill>
              </a:rPr>
            </a:b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PBO=placebo; RETA=retatrutide.</a:t>
            </a:r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943CDD7D-ECAD-8214-EA43-C8359E099729}"/>
              </a:ext>
            </a:extLst>
          </p:cNvPr>
          <p:cNvSpPr txBox="1">
            <a:spLocks/>
          </p:cNvSpPr>
          <p:nvPr/>
        </p:nvSpPr>
        <p:spPr bwMode="auto">
          <a:xfrm>
            <a:off x="10548141" y="720233"/>
            <a:ext cx="1746640" cy="511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2100" b="0" spc="-50" baseline="0">
                <a:solidFill>
                  <a:schemeClr val="tx1"/>
                </a:solidFill>
                <a:latin typeface="+mn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400" kern="0"/>
              <a:t>Efficacy </a:t>
            </a:r>
            <a:r>
              <a:rPr lang="en-GB" sz="1400" kern="0" err="1"/>
              <a:t>Estimand</a:t>
            </a:r>
            <a:endParaRPr lang="en-GB" sz="1400" kern="0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49D76A6-9BE7-3770-F23E-8CBF33C66BF1}"/>
              </a:ext>
            </a:extLst>
          </p:cNvPr>
          <p:cNvGrpSpPr/>
          <p:nvPr/>
        </p:nvGrpSpPr>
        <p:grpSpPr>
          <a:xfrm>
            <a:off x="1094342" y="1518415"/>
            <a:ext cx="1006207" cy="352448"/>
            <a:chOff x="1094342" y="1820490"/>
            <a:chExt cx="1006207" cy="352448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AB79111-751A-4D6F-6B02-B0FAE8B9C18D}"/>
                </a:ext>
              </a:extLst>
            </p:cNvPr>
            <p:cNvSpPr txBox="1"/>
            <p:nvPr/>
          </p:nvSpPr>
          <p:spPr>
            <a:xfrm>
              <a:off x="1410159" y="1822659"/>
              <a:ext cx="3855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/>
                <a:t>***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3A9AFAC-EDDD-ECD7-DAD2-6C7A30C9E6BB}"/>
                </a:ext>
              </a:extLst>
            </p:cNvPr>
            <p:cNvSpPr txBox="1"/>
            <p:nvPr/>
          </p:nvSpPr>
          <p:spPr>
            <a:xfrm>
              <a:off x="1714959" y="1820490"/>
              <a:ext cx="3855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/>
                <a:t>***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541F9E8-67E1-99DC-4384-1748DF1C62E8}"/>
                </a:ext>
              </a:extLst>
            </p:cNvPr>
            <p:cNvSpPr txBox="1"/>
            <p:nvPr/>
          </p:nvSpPr>
          <p:spPr>
            <a:xfrm>
              <a:off x="1094342" y="1895939"/>
              <a:ext cx="3855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/>
                <a:t>***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352981E-A114-B412-8922-C605B18B84B9}"/>
              </a:ext>
            </a:extLst>
          </p:cNvPr>
          <p:cNvGrpSpPr/>
          <p:nvPr/>
        </p:nvGrpSpPr>
        <p:grpSpPr>
          <a:xfrm>
            <a:off x="2602281" y="1580292"/>
            <a:ext cx="1026983" cy="677693"/>
            <a:chOff x="2602281" y="1882367"/>
            <a:chExt cx="1026983" cy="677693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AC5FF97-1368-8127-6DD5-053DC1A6E3A7}"/>
                </a:ext>
              </a:extLst>
            </p:cNvPr>
            <p:cNvSpPr txBox="1"/>
            <p:nvPr/>
          </p:nvSpPr>
          <p:spPr>
            <a:xfrm>
              <a:off x="2602281" y="2283061"/>
              <a:ext cx="3855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/>
                <a:t>***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D573702-7438-1D10-FCFE-FE5D973EDCFA}"/>
                </a:ext>
              </a:extLst>
            </p:cNvPr>
            <p:cNvSpPr txBox="1"/>
            <p:nvPr/>
          </p:nvSpPr>
          <p:spPr>
            <a:xfrm>
              <a:off x="2919083" y="1883998"/>
              <a:ext cx="3855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/>
                <a:t>***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A61E9F7-B8FE-4517-D525-586B4CBB360E}"/>
                </a:ext>
              </a:extLst>
            </p:cNvPr>
            <p:cNvSpPr txBox="1"/>
            <p:nvPr/>
          </p:nvSpPr>
          <p:spPr>
            <a:xfrm>
              <a:off x="3243674" y="1882367"/>
              <a:ext cx="3855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/>
                <a:t>***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69AAC9F-0F2A-08F3-33B3-725B6056DA55}"/>
              </a:ext>
            </a:extLst>
          </p:cNvPr>
          <p:cNvGrpSpPr/>
          <p:nvPr/>
        </p:nvGrpSpPr>
        <p:grpSpPr>
          <a:xfrm>
            <a:off x="4102431" y="1737271"/>
            <a:ext cx="1026983" cy="1008202"/>
            <a:chOff x="4102431" y="2039346"/>
            <a:chExt cx="1026983" cy="1008202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A929EFAF-582E-0688-7DED-85979220F030}"/>
                </a:ext>
              </a:extLst>
            </p:cNvPr>
            <p:cNvSpPr txBox="1"/>
            <p:nvPr/>
          </p:nvSpPr>
          <p:spPr>
            <a:xfrm>
              <a:off x="4102431" y="2770549"/>
              <a:ext cx="3855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/>
                <a:t>***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DF61151-3CF2-3EBD-89F5-15F142C11E61}"/>
                </a:ext>
              </a:extLst>
            </p:cNvPr>
            <p:cNvSpPr txBox="1"/>
            <p:nvPr/>
          </p:nvSpPr>
          <p:spPr>
            <a:xfrm>
              <a:off x="4419233" y="2151147"/>
              <a:ext cx="3855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/>
                <a:t>***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0B048D7-D4A9-3E46-4FAA-1E40A2268115}"/>
                </a:ext>
              </a:extLst>
            </p:cNvPr>
            <p:cNvSpPr txBox="1"/>
            <p:nvPr/>
          </p:nvSpPr>
          <p:spPr>
            <a:xfrm>
              <a:off x="4743824" y="2039346"/>
              <a:ext cx="3855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/>
                <a:t>***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EA08BA2E-4C97-0260-C311-CD972406CD59}"/>
              </a:ext>
            </a:extLst>
          </p:cNvPr>
          <p:cNvGrpSpPr/>
          <p:nvPr/>
        </p:nvGrpSpPr>
        <p:grpSpPr>
          <a:xfrm>
            <a:off x="5603808" y="2016885"/>
            <a:ext cx="1015966" cy="1195491"/>
            <a:chOff x="5603808" y="2318960"/>
            <a:chExt cx="1015966" cy="1195491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566001E5-9058-DA45-F573-C539DFC77CEF}"/>
                </a:ext>
              </a:extLst>
            </p:cNvPr>
            <p:cNvSpPr txBox="1"/>
            <p:nvPr/>
          </p:nvSpPr>
          <p:spPr>
            <a:xfrm>
              <a:off x="5603808" y="3237452"/>
              <a:ext cx="3855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/>
                <a:t>***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ACA38CB1-36D4-F873-5BB7-FFD950A29359}"/>
                </a:ext>
              </a:extLst>
            </p:cNvPr>
            <p:cNvSpPr txBox="1"/>
            <p:nvPr/>
          </p:nvSpPr>
          <p:spPr>
            <a:xfrm>
              <a:off x="5909593" y="2463812"/>
              <a:ext cx="3855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/>
                <a:t>***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18E70899-767A-AAC3-B3BC-3FD9376AE55B}"/>
                </a:ext>
              </a:extLst>
            </p:cNvPr>
            <p:cNvSpPr txBox="1"/>
            <p:nvPr/>
          </p:nvSpPr>
          <p:spPr>
            <a:xfrm>
              <a:off x="6234184" y="2318960"/>
              <a:ext cx="3855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/>
                <a:t>***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0D0BF85D-6662-5542-CB52-89B45770C512}"/>
              </a:ext>
            </a:extLst>
          </p:cNvPr>
          <p:cNvGrpSpPr/>
          <p:nvPr/>
        </p:nvGrpSpPr>
        <p:grpSpPr>
          <a:xfrm>
            <a:off x="7107041" y="2416702"/>
            <a:ext cx="1026983" cy="1239559"/>
            <a:chOff x="7107041" y="2718777"/>
            <a:chExt cx="1026983" cy="1239559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5353D861-0441-C4B6-7699-18D609594529}"/>
                </a:ext>
              </a:extLst>
            </p:cNvPr>
            <p:cNvSpPr txBox="1"/>
            <p:nvPr/>
          </p:nvSpPr>
          <p:spPr>
            <a:xfrm>
              <a:off x="7107041" y="3681337"/>
              <a:ext cx="3855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/>
                <a:t>***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01208D1B-1ABC-C22B-3156-1FBCE7E72032}"/>
                </a:ext>
              </a:extLst>
            </p:cNvPr>
            <p:cNvSpPr txBox="1"/>
            <p:nvPr/>
          </p:nvSpPr>
          <p:spPr>
            <a:xfrm>
              <a:off x="7423843" y="2973799"/>
              <a:ext cx="3855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/>
                <a:t>***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5F093345-50DA-FD68-3B9E-57C2121FFB0D}"/>
                </a:ext>
              </a:extLst>
            </p:cNvPr>
            <p:cNvSpPr txBox="1"/>
            <p:nvPr/>
          </p:nvSpPr>
          <p:spPr>
            <a:xfrm>
              <a:off x="7748434" y="2718777"/>
              <a:ext cx="3855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/>
                <a:t>***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5F169684-6541-22E4-6464-4A6ABAA01BE2}"/>
              </a:ext>
            </a:extLst>
          </p:cNvPr>
          <p:cNvGrpSpPr/>
          <p:nvPr/>
        </p:nvGrpSpPr>
        <p:grpSpPr>
          <a:xfrm>
            <a:off x="8613502" y="2923886"/>
            <a:ext cx="2518441" cy="1380746"/>
            <a:chOff x="8613502" y="3225961"/>
            <a:chExt cx="2518441" cy="1380746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6E78698-7FD9-4699-7DD4-97813D570C81}"/>
                </a:ext>
              </a:extLst>
            </p:cNvPr>
            <p:cNvSpPr txBox="1"/>
            <p:nvPr/>
          </p:nvSpPr>
          <p:spPr>
            <a:xfrm>
              <a:off x="8613502" y="4045300"/>
              <a:ext cx="3855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/>
                <a:t>***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9D157970-6848-AA0C-894C-F6C89B33EB59}"/>
                </a:ext>
              </a:extLst>
            </p:cNvPr>
            <p:cNvSpPr txBox="1"/>
            <p:nvPr/>
          </p:nvSpPr>
          <p:spPr>
            <a:xfrm>
              <a:off x="8930304" y="3403864"/>
              <a:ext cx="3855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/>
                <a:t>***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D46A1F26-B6CF-2220-8BD4-D4F804C6ECEE}"/>
                </a:ext>
              </a:extLst>
            </p:cNvPr>
            <p:cNvSpPr txBox="1"/>
            <p:nvPr/>
          </p:nvSpPr>
          <p:spPr>
            <a:xfrm>
              <a:off x="9243878" y="3225961"/>
              <a:ext cx="3855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/>
                <a:t>***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6C009778-1DA6-8D10-6F57-3DC9C51726DB}"/>
                </a:ext>
              </a:extLst>
            </p:cNvPr>
            <p:cNvSpPr txBox="1"/>
            <p:nvPr/>
          </p:nvSpPr>
          <p:spPr>
            <a:xfrm>
              <a:off x="10115977" y="4329708"/>
              <a:ext cx="3855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/>
                <a:t>***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A5D659C8-C79A-2DAF-4909-6B6F632C0138}"/>
                </a:ext>
              </a:extLst>
            </p:cNvPr>
            <p:cNvSpPr txBox="1"/>
            <p:nvPr/>
          </p:nvSpPr>
          <p:spPr>
            <a:xfrm>
              <a:off x="10438378" y="3888952"/>
              <a:ext cx="3855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/>
                <a:t>***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24BB729E-5D3D-8D37-39DF-851F7DBE97F6}"/>
                </a:ext>
              </a:extLst>
            </p:cNvPr>
            <p:cNvSpPr txBox="1"/>
            <p:nvPr/>
          </p:nvSpPr>
          <p:spPr>
            <a:xfrm>
              <a:off x="10746353" y="3708675"/>
              <a:ext cx="3855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/>
                <a:t>***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025200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D1B18-864B-30E9-9B5A-DE69AB5F2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B4D5173-6A53-BE2A-3E77-22D7EB7D9F29}"/>
              </a:ext>
            </a:extLst>
          </p:cNvPr>
          <p:cNvGraphicFramePr/>
          <p:nvPr/>
        </p:nvGraphicFramePr>
        <p:xfrm>
          <a:off x="185612" y="1557734"/>
          <a:ext cx="11163301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418C2252-2D44-E27B-8339-053E33F8A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11254035" cy="775597"/>
          </a:xfrm>
        </p:spPr>
        <p:txBody>
          <a:bodyPr/>
          <a:lstStyle/>
          <a:p>
            <a:r>
              <a:rPr lang="en-GB" noProof="0"/>
              <a:t>Percentage of Participants Reaching </a:t>
            </a:r>
            <a:br>
              <a:rPr lang="en-GB"/>
            </a:br>
            <a:r>
              <a:rPr lang="en-GB" noProof="0">
                <a:solidFill>
                  <a:schemeClr val="tx1">
                    <a:lumMod val="90000"/>
                    <a:lumOff val="10000"/>
                  </a:schemeClr>
                </a:solidFill>
              </a:rPr>
              <a:t>BMI and </a:t>
            </a:r>
            <a:r>
              <a:rPr lang="en-GB" noProof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WtHR</a:t>
            </a:r>
            <a:r>
              <a:rPr lang="en-GB" noProof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GB">
                <a:solidFill>
                  <a:schemeClr val="tx1">
                    <a:lumMod val="90000"/>
                    <a:lumOff val="10000"/>
                  </a:schemeClr>
                </a:solidFill>
              </a:rPr>
              <a:t>Targets with </a:t>
            </a:r>
            <a:r>
              <a:rPr lang="en-GB" err="1">
                <a:solidFill>
                  <a:schemeClr val="tx1">
                    <a:lumMod val="90000"/>
                    <a:lumOff val="10000"/>
                  </a:schemeClr>
                </a:solidFill>
              </a:rPr>
              <a:t>Retatrutide</a:t>
            </a:r>
            <a:r>
              <a:rPr lang="en-GB">
                <a:solidFill>
                  <a:schemeClr val="tx1">
                    <a:lumMod val="90000"/>
                    <a:lumOff val="10000"/>
                  </a:schemeClr>
                </a:solidFill>
              </a:rPr>
              <a:t> at Week 80</a:t>
            </a:r>
            <a:endParaRPr lang="en-GB" noProof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1D33D0F0-D2BD-46CD-D4F3-250AAFD12E3E}"/>
              </a:ext>
            </a:extLst>
          </p:cNvPr>
          <p:cNvGrpSpPr/>
          <p:nvPr/>
        </p:nvGrpSpPr>
        <p:grpSpPr>
          <a:xfrm>
            <a:off x="3144936" y="5339003"/>
            <a:ext cx="6030786" cy="253916"/>
            <a:chOff x="3002694" y="1387537"/>
            <a:chExt cx="6030786" cy="253916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E6CC5668-D4C7-418D-8F74-F531AD574ECB}"/>
                </a:ext>
              </a:extLst>
            </p:cNvPr>
            <p:cNvGrpSpPr/>
            <p:nvPr/>
          </p:nvGrpSpPr>
          <p:grpSpPr>
            <a:xfrm>
              <a:off x="3002694" y="1387537"/>
              <a:ext cx="1068152" cy="253916"/>
              <a:chOff x="2980379" y="1467372"/>
              <a:chExt cx="1068152" cy="253916"/>
            </a:xfrm>
          </p:grpSpPr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25A6CE96-2099-98D4-C832-833BA0D3773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80379" y="1540385"/>
                <a:ext cx="109728" cy="110800"/>
              </a:xfrm>
              <a:prstGeom prst="rect">
                <a:avLst/>
              </a:prstGeom>
              <a:solidFill>
                <a:srgbClr val="7F7F7F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F202E756-2510-6DDE-87DD-8B48171FD0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51142" y="1467372"/>
                <a:ext cx="997389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413C37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PBO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(N=</a:t>
                </a:r>
                <a:r>
                  <a:rPr lang="en-GB" sz="1050" noProof="0">
                    <a:solidFill>
                      <a:srgbClr val="7F7F7F"/>
                    </a:solidFill>
                    <a:latin typeface="Arial" panose="020B0604020202020204"/>
                    <a:ea typeface="+mn-ea"/>
                  </a:rPr>
                  <a:t>587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)</a:t>
                </a:r>
              </a:p>
            </p:txBody>
          </p:sp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44770335-63BD-6431-6B76-3DAD249CCCC8}"/>
                </a:ext>
              </a:extLst>
            </p:cNvPr>
            <p:cNvGrpSpPr/>
            <p:nvPr/>
          </p:nvGrpSpPr>
          <p:grpSpPr>
            <a:xfrm>
              <a:off x="5854247" y="1387537"/>
              <a:ext cx="1487913" cy="253916"/>
              <a:chOff x="7452248" y="1387537"/>
              <a:chExt cx="1487913" cy="253916"/>
            </a:xfrm>
          </p:grpSpPr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860F742E-EAE8-4BA8-5D11-A525D5FBDA5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452248" y="1460550"/>
                <a:ext cx="109728" cy="109728"/>
              </a:xfrm>
              <a:prstGeom prst="rect">
                <a:avLst/>
              </a:prstGeom>
              <a:solidFill>
                <a:srgbClr val="A81C14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4ADE10FC-2EAF-45A9-DE10-CFAB5FD59BD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30801" y="1387537"/>
                <a:ext cx="1409360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RETA 9 mg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(N=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cs typeface="+mn-cs"/>
                  </a:rPr>
                  <a:t>584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)</a:t>
                </a:r>
              </a:p>
            </p:txBody>
          </p: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EF175616-5AB8-13B6-09DC-A4CB78E26406}"/>
                </a:ext>
              </a:extLst>
            </p:cNvPr>
            <p:cNvGrpSpPr/>
            <p:nvPr/>
          </p:nvGrpSpPr>
          <p:grpSpPr>
            <a:xfrm>
              <a:off x="7463816" y="1387537"/>
              <a:ext cx="1569664" cy="253916"/>
              <a:chOff x="6449904" y="1467372"/>
              <a:chExt cx="1569664" cy="253916"/>
            </a:xfrm>
          </p:grpSpPr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6EBBE472-2F93-CA62-C17C-103D82249FE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449904" y="1540385"/>
                <a:ext cx="109728" cy="110800"/>
              </a:xfrm>
              <a:prstGeom prst="rect">
                <a:avLst/>
              </a:prstGeom>
              <a:solidFill>
                <a:srgbClr val="71130E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A72D23BA-8664-6A1C-E734-BBE672F498F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28455" y="1467372"/>
                <a:ext cx="1491113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r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RETA 12 mg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(N=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cs typeface="+mn-cs"/>
                  </a:rPr>
                  <a:t>584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)</a:t>
                </a:r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A771E7A3-239E-3E1C-A496-287CDC18CA2E}"/>
                </a:ext>
              </a:extLst>
            </p:cNvPr>
            <p:cNvGrpSpPr/>
            <p:nvPr/>
          </p:nvGrpSpPr>
          <p:grpSpPr>
            <a:xfrm>
              <a:off x="4219683" y="1387537"/>
              <a:ext cx="1477968" cy="253916"/>
              <a:chOff x="5280389" y="1387537"/>
              <a:chExt cx="1477968" cy="253916"/>
            </a:xfrm>
          </p:grpSpPr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9047B2B4-4069-A386-870F-44BDB138E553}"/>
                  </a:ext>
                </a:extLst>
              </p:cNvPr>
              <p:cNvSpPr/>
              <p:nvPr/>
            </p:nvSpPr>
            <p:spPr>
              <a:xfrm>
                <a:off x="5280389" y="1460550"/>
                <a:ext cx="109728" cy="109728"/>
              </a:xfrm>
              <a:prstGeom prst="rect">
                <a:avLst/>
              </a:prstGeom>
              <a:solidFill>
                <a:srgbClr val="F4A7A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noProof="0"/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519B2524-F6B9-BA3A-FAB8-C286956745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48997" y="1387537"/>
                <a:ext cx="1409360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lvl="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413C37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RETA 4 mg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(N=584)</a:t>
                </a:r>
              </a:p>
            </p:txBody>
          </p:sp>
        </p:grp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F9171CDE-7DBD-FF02-CB71-B239002A5A65}"/>
              </a:ext>
            </a:extLst>
          </p:cNvPr>
          <p:cNvSpPr txBox="1"/>
          <p:nvPr/>
        </p:nvSpPr>
        <p:spPr>
          <a:xfrm>
            <a:off x="4341720" y="4951078"/>
            <a:ext cx="178890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700" b="1" noProof="0"/>
              <a:t>BMI &lt;25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3B13C2C-F7F7-F994-76D8-28A6A957C4FE}"/>
              </a:ext>
            </a:extLst>
          </p:cNvPr>
          <p:cNvSpPr txBox="1"/>
          <p:nvPr/>
        </p:nvSpPr>
        <p:spPr>
          <a:xfrm>
            <a:off x="1767305" y="4951078"/>
            <a:ext cx="178890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700" b="1" noProof="0"/>
              <a:t>BMI &lt;30</a:t>
            </a:r>
          </a:p>
        </p:txBody>
      </p:sp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8534DBF1-9995-596C-60BD-116BDB6C53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354839"/>
              </p:ext>
            </p:extLst>
          </p:nvPr>
        </p:nvGraphicFramePr>
        <p:xfrm>
          <a:off x="7410137" y="1557734"/>
          <a:ext cx="366762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E6F1DE54-7D94-B63E-7D58-398DC058E6B3}"/>
              </a:ext>
            </a:extLst>
          </p:cNvPr>
          <p:cNvSpPr txBox="1"/>
          <p:nvPr/>
        </p:nvSpPr>
        <p:spPr>
          <a:xfrm>
            <a:off x="8585828" y="4951078"/>
            <a:ext cx="178890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700" b="1" noProof="0" err="1"/>
              <a:t>WtHR</a:t>
            </a:r>
            <a:r>
              <a:rPr lang="en-GB" sz="1700" b="1" noProof="0"/>
              <a:t> &lt;0.5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411702-ABEE-615F-47E2-1D3342B44475}"/>
              </a:ext>
            </a:extLst>
          </p:cNvPr>
          <p:cNvSpPr txBox="1"/>
          <p:nvPr/>
        </p:nvSpPr>
        <p:spPr>
          <a:xfrm>
            <a:off x="1210074" y="1142743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noProof="0" dirty="0">
                <a:solidFill>
                  <a:srgbClr val="71130E"/>
                </a:solidFill>
              </a:rPr>
              <a:t>Body Mass Index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C14D7A0-9819-8287-F461-627020FC0B8E}"/>
              </a:ext>
            </a:extLst>
          </p:cNvPr>
          <p:cNvSpPr txBox="1"/>
          <p:nvPr/>
        </p:nvSpPr>
        <p:spPr>
          <a:xfrm>
            <a:off x="7499403" y="1142743"/>
            <a:ext cx="39361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noProof="0" dirty="0">
                <a:solidFill>
                  <a:srgbClr val="71130E"/>
                </a:solidFill>
              </a:rPr>
              <a:t>Waist-to-Height Ratio </a:t>
            </a:r>
            <a:r>
              <a:rPr lang="en-GB" sz="1600" b="1" noProof="0" dirty="0">
                <a:solidFill>
                  <a:srgbClr val="71130E"/>
                </a:solidFill>
              </a:rPr>
              <a:t>(</a:t>
            </a:r>
            <a:r>
              <a:rPr lang="en-GB" sz="1600" b="1" noProof="0" dirty="0" err="1">
                <a:solidFill>
                  <a:srgbClr val="71130E"/>
                </a:solidFill>
              </a:rPr>
              <a:t>WtHR</a:t>
            </a:r>
            <a:r>
              <a:rPr lang="en-GB" sz="1600" b="1" noProof="0" dirty="0">
                <a:solidFill>
                  <a:srgbClr val="71130E"/>
                </a:solidFill>
              </a:rPr>
              <a:t>)</a:t>
            </a:r>
            <a:endParaRPr lang="en-GB" sz="2000" b="1" noProof="0" dirty="0">
              <a:solidFill>
                <a:srgbClr val="71130E"/>
              </a:solidFill>
            </a:endParaRPr>
          </a:p>
        </p:txBody>
      </p:sp>
      <p:sp>
        <p:nvSpPr>
          <p:cNvPr id="14" name="Rectangle: Rounded Corners 53">
            <a:extLst>
              <a:ext uri="{FF2B5EF4-FFF2-40B4-BE49-F238E27FC236}">
                <a16:creationId xmlns:a16="http://schemas.microsoft.com/office/drawing/2014/main" id="{750D165D-1DD2-A620-5600-A39542F4E0E1}"/>
              </a:ext>
            </a:extLst>
          </p:cNvPr>
          <p:cNvSpPr/>
          <p:nvPr/>
        </p:nvSpPr>
        <p:spPr>
          <a:xfrm>
            <a:off x="381000" y="5646438"/>
            <a:ext cx="11430000" cy="640080"/>
          </a:xfrm>
          <a:prstGeom prst="roundRect">
            <a:avLst>
              <a:gd name="adj" fmla="val 50000"/>
            </a:avLst>
          </a:prstGeom>
          <a:solidFill>
            <a:srgbClr val="01346B"/>
          </a:solidFill>
          <a:ln w="38100">
            <a:noFill/>
          </a:ln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0" bIns="27432" rtlCol="0" anchor="ctr">
            <a:noAutofit/>
          </a:bodyPr>
          <a:lstStyle/>
          <a:p>
            <a:pPr algn="ctr"/>
            <a:r>
              <a:rPr lang="en-GB" sz="1700" b="1" noProof="0">
                <a:solidFill>
                  <a:schemeClr val="bg1"/>
                </a:solidFill>
                <a:ea typeface="Calibri" panose="020F0502020204030204" pitchFamily="34" charset="0"/>
              </a:rPr>
              <a:t>The efficacy observed with RETA potentially allows for a treat-to-target approach rather than relative change in weight approach, though data </a:t>
            </a:r>
            <a:r>
              <a:rPr lang="en-GB" sz="1700" b="1">
                <a:solidFill>
                  <a:schemeClr val="bg1"/>
                </a:solidFill>
                <a:ea typeface="Calibri" panose="020F0502020204030204" pitchFamily="34" charset="0"/>
              </a:rPr>
              <a:t>are</a:t>
            </a:r>
            <a:r>
              <a:rPr lang="en-GB" sz="1700" b="1" noProof="0">
                <a:solidFill>
                  <a:schemeClr val="bg1"/>
                </a:solidFill>
                <a:ea typeface="Calibri" panose="020F0502020204030204" pitchFamily="34" charset="0"/>
              </a:rPr>
              <a:t> needed to demonstrate health benefits with targets</a:t>
            </a:r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328C4D0F-F6CF-B439-58CD-EFCC9A7529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394776"/>
            <a:ext cx="8973421" cy="365125"/>
          </a:xfrm>
        </p:spPr>
        <p:txBody>
          <a:bodyPr/>
          <a:lstStyle/>
          <a:p>
            <a:pPr>
              <a:defRPr/>
            </a:pPr>
            <a:r>
              <a:rPr lang="en-GB">
                <a:solidFill>
                  <a:schemeClr val="bg1">
                    <a:lumMod val="65000"/>
                  </a:schemeClr>
                </a:solidFill>
              </a:rPr>
              <a:t>***p&lt;0.001 vs. PBO.</a:t>
            </a:r>
            <a:br>
              <a:rPr lang="en-GB" sz="1200" noProof="0">
                <a:solidFill>
                  <a:schemeClr val="bg1">
                    <a:lumMod val="65000"/>
                  </a:schemeClr>
                </a:solidFill>
              </a:rPr>
            </a:b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BMI=body mass index; PBO=placebo; RETA=retatrutide; </a:t>
            </a:r>
            <a:r>
              <a:rPr lang="en-GB" sz="1200" noProof="0" err="1">
                <a:solidFill>
                  <a:schemeClr val="bg1">
                    <a:lumMod val="65000"/>
                  </a:schemeClr>
                </a:solidFill>
              </a:rPr>
              <a:t>WtHR</a:t>
            </a: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=waist-to-height ratio.</a:t>
            </a:r>
          </a:p>
        </p:txBody>
      </p:sp>
      <p:sp>
        <p:nvSpPr>
          <p:cNvPr id="16" name="overall mean">
            <a:extLst>
              <a:ext uri="{FF2B5EF4-FFF2-40B4-BE49-F238E27FC236}">
                <a16:creationId xmlns:a16="http://schemas.microsoft.com/office/drawing/2014/main" id="{D82414AA-D8F1-954E-4617-1F557A072510}"/>
              </a:ext>
            </a:extLst>
          </p:cNvPr>
          <p:cNvSpPr txBox="1">
            <a:spLocks/>
          </p:cNvSpPr>
          <p:nvPr/>
        </p:nvSpPr>
        <p:spPr bwMode="auto">
          <a:xfrm>
            <a:off x="2169137" y="1598920"/>
            <a:ext cx="3568273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8288" tIns="0" rIns="18288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1200" b="0" spc="-50" baseline="0">
                <a:solidFill>
                  <a:srgbClr val="413C37"/>
                </a:solidFill>
                <a:latin typeface="+mn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kern="0" noProof="0" dirty="0"/>
              <a:t>Mean baseline BMI = </a:t>
            </a:r>
            <a:r>
              <a:rPr lang="en-GB" sz="1600" b="1" kern="0" noProof="0" dirty="0"/>
              <a:t>40 </a:t>
            </a:r>
            <a:r>
              <a:rPr lang="en-GB" sz="1400" b="1" kern="0" noProof="0" dirty="0"/>
              <a:t>kg/m</a:t>
            </a:r>
            <a:r>
              <a:rPr lang="en-GB" sz="1400" b="1" kern="0" baseline="30000" noProof="0" dirty="0"/>
              <a:t>2</a:t>
            </a:r>
            <a:endParaRPr lang="en-GB" b="1" kern="0" baseline="30000" noProof="0" dirty="0"/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BC8E938B-5C7F-899A-8A0B-81542ACD7013}"/>
              </a:ext>
            </a:extLst>
          </p:cNvPr>
          <p:cNvSpPr txBox="1">
            <a:spLocks/>
          </p:cNvSpPr>
          <p:nvPr/>
        </p:nvSpPr>
        <p:spPr bwMode="auto">
          <a:xfrm>
            <a:off x="10548141" y="720233"/>
            <a:ext cx="1746640" cy="511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2100" b="0" spc="-50" baseline="0">
                <a:solidFill>
                  <a:schemeClr val="tx1"/>
                </a:solidFill>
                <a:latin typeface="+mn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400" kern="0"/>
              <a:t>Efficacy </a:t>
            </a:r>
            <a:r>
              <a:rPr lang="en-GB" sz="1400" kern="0" err="1"/>
              <a:t>Estimand</a:t>
            </a:r>
            <a:endParaRPr lang="en-GB" sz="1400" kern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E22E15B-577A-AC92-A4D2-15B449F673DB}"/>
              </a:ext>
            </a:extLst>
          </p:cNvPr>
          <p:cNvGrpSpPr/>
          <p:nvPr/>
        </p:nvGrpSpPr>
        <p:grpSpPr>
          <a:xfrm>
            <a:off x="1940267" y="2503208"/>
            <a:ext cx="1713358" cy="1018328"/>
            <a:chOff x="1940267" y="2503208"/>
            <a:chExt cx="1713358" cy="1018328"/>
          </a:xfrm>
        </p:grpSpPr>
        <p:sp>
          <p:nvSpPr>
            <p:cNvPr id="4" name="TextBox 18">
              <a:extLst>
                <a:ext uri="{FF2B5EF4-FFF2-40B4-BE49-F238E27FC236}">
                  <a16:creationId xmlns:a16="http://schemas.microsoft.com/office/drawing/2014/main" id="{2C8E013F-897D-BF1D-5F16-9951BC2F4065}"/>
                </a:ext>
              </a:extLst>
            </p:cNvPr>
            <p:cNvSpPr txBox="1"/>
            <p:nvPr/>
          </p:nvSpPr>
          <p:spPr>
            <a:xfrm>
              <a:off x="1940267" y="3220328"/>
              <a:ext cx="480318" cy="3012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1pPr>
              <a:lvl2pPr marL="4572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2pPr>
              <a:lvl3pPr marL="9144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3pPr>
              <a:lvl4pPr marL="13716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4pPr>
              <a:lvl5pPr marL="18288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5pPr>
              <a:lvl6pPr marL="22860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6pPr>
              <a:lvl7pPr marL="27432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7pPr>
              <a:lvl8pPr marL="32004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8pPr>
              <a:lvl9pPr marL="36576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9pPr>
            </a:lstStyle>
            <a:p>
              <a:pPr algn="ctr"/>
              <a:r>
                <a:rPr lang="en-GB" sz="1400" noProof="0">
                  <a:solidFill>
                    <a:srgbClr val="413C37"/>
                  </a:solidFill>
                </a:rPr>
                <a:t>***</a:t>
              </a:r>
            </a:p>
          </p:txBody>
        </p:sp>
        <p:sp>
          <p:nvSpPr>
            <p:cNvPr id="13" name="TextBox 18">
              <a:extLst>
                <a:ext uri="{FF2B5EF4-FFF2-40B4-BE49-F238E27FC236}">
                  <a16:creationId xmlns:a16="http://schemas.microsoft.com/office/drawing/2014/main" id="{C6C43AAD-E6F6-E02C-0931-3EFAA9A76A68}"/>
                </a:ext>
              </a:extLst>
            </p:cNvPr>
            <p:cNvSpPr txBox="1"/>
            <p:nvPr/>
          </p:nvSpPr>
          <p:spPr>
            <a:xfrm>
              <a:off x="2537404" y="2641652"/>
              <a:ext cx="480318" cy="3012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1pPr>
              <a:lvl2pPr marL="4572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2pPr>
              <a:lvl3pPr marL="9144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3pPr>
              <a:lvl4pPr marL="13716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4pPr>
              <a:lvl5pPr marL="18288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5pPr>
              <a:lvl6pPr marL="22860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6pPr>
              <a:lvl7pPr marL="27432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7pPr>
              <a:lvl8pPr marL="32004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8pPr>
              <a:lvl9pPr marL="36576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9pPr>
            </a:lstStyle>
            <a:p>
              <a:pPr algn="ctr"/>
              <a:r>
                <a:rPr lang="en-GB" sz="1400" noProof="0">
                  <a:solidFill>
                    <a:srgbClr val="413C37"/>
                  </a:solidFill>
                </a:rPr>
                <a:t>***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D824CBF-EAF5-FBBB-2793-2E70060E3048}"/>
                </a:ext>
              </a:extLst>
            </p:cNvPr>
            <p:cNvSpPr txBox="1"/>
            <p:nvPr/>
          </p:nvSpPr>
          <p:spPr>
            <a:xfrm>
              <a:off x="3173307" y="2503208"/>
              <a:ext cx="480318" cy="3012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1pPr>
              <a:lvl2pPr marL="4572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2pPr>
              <a:lvl3pPr marL="9144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3pPr>
              <a:lvl4pPr marL="13716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4pPr>
              <a:lvl5pPr marL="18288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5pPr>
              <a:lvl6pPr marL="22860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6pPr>
              <a:lvl7pPr marL="27432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7pPr>
              <a:lvl8pPr marL="32004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8pPr>
              <a:lvl9pPr marL="36576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9pPr>
            </a:lstStyle>
            <a:p>
              <a:pPr algn="ctr"/>
              <a:r>
                <a:rPr lang="en-GB" sz="1400" noProof="0">
                  <a:solidFill>
                    <a:srgbClr val="413C37"/>
                  </a:solidFill>
                </a:rPr>
                <a:t>***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D95BF32D-6CE1-BF46-8556-DFAF59E359F4}"/>
              </a:ext>
            </a:extLst>
          </p:cNvPr>
          <p:cNvGrpSpPr/>
          <p:nvPr/>
        </p:nvGrpSpPr>
        <p:grpSpPr>
          <a:xfrm>
            <a:off x="4703898" y="3435223"/>
            <a:ext cx="1665233" cy="835448"/>
            <a:chOff x="4703898" y="3435223"/>
            <a:chExt cx="1665233" cy="835448"/>
          </a:xfrm>
        </p:grpSpPr>
        <p:sp>
          <p:nvSpPr>
            <p:cNvPr id="22" name="TextBox 18">
              <a:extLst>
                <a:ext uri="{FF2B5EF4-FFF2-40B4-BE49-F238E27FC236}">
                  <a16:creationId xmlns:a16="http://schemas.microsoft.com/office/drawing/2014/main" id="{D4488CE7-D4D3-CFFC-7449-E99ECA844BA3}"/>
                </a:ext>
              </a:extLst>
            </p:cNvPr>
            <p:cNvSpPr txBox="1"/>
            <p:nvPr/>
          </p:nvSpPr>
          <p:spPr>
            <a:xfrm>
              <a:off x="4703898" y="3969463"/>
              <a:ext cx="480318" cy="3012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1pPr>
              <a:lvl2pPr marL="4572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2pPr>
              <a:lvl3pPr marL="9144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3pPr>
              <a:lvl4pPr marL="13716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4pPr>
              <a:lvl5pPr marL="18288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5pPr>
              <a:lvl6pPr marL="22860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6pPr>
              <a:lvl7pPr marL="27432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7pPr>
              <a:lvl8pPr marL="32004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8pPr>
              <a:lvl9pPr marL="36576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9pPr>
            </a:lstStyle>
            <a:p>
              <a:pPr algn="ctr"/>
              <a:r>
                <a:rPr lang="en-GB" sz="1400" noProof="0">
                  <a:solidFill>
                    <a:srgbClr val="413C37"/>
                  </a:solidFill>
                </a:rPr>
                <a:t>***</a:t>
              </a:r>
            </a:p>
          </p:txBody>
        </p:sp>
        <p:sp>
          <p:nvSpPr>
            <p:cNvPr id="23" name="TextBox 18">
              <a:extLst>
                <a:ext uri="{FF2B5EF4-FFF2-40B4-BE49-F238E27FC236}">
                  <a16:creationId xmlns:a16="http://schemas.microsoft.com/office/drawing/2014/main" id="{63889D42-01A4-4783-26A9-54BEB91CC5D3}"/>
                </a:ext>
              </a:extLst>
            </p:cNvPr>
            <p:cNvSpPr txBox="1"/>
            <p:nvPr/>
          </p:nvSpPr>
          <p:spPr>
            <a:xfrm>
              <a:off x="5301035" y="3573669"/>
              <a:ext cx="480318" cy="3012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1pPr>
              <a:lvl2pPr marL="4572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2pPr>
              <a:lvl3pPr marL="9144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3pPr>
              <a:lvl4pPr marL="13716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4pPr>
              <a:lvl5pPr marL="18288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5pPr>
              <a:lvl6pPr marL="22860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6pPr>
              <a:lvl7pPr marL="27432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7pPr>
              <a:lvl8pPr marL="32004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8pPr>
              <a:lvl9pPr marL="36576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9pPr>
            </a:lstStyle>
            <a:p>
              <a:pPr algn="ctr"/>
              <a:r>
                <a:rPr lang="en-GB" sz="1400" noProof="0">
                  <a:solidFill>
                    <a:srgbClr val="413C37"/>
                  </a:solidFill>
                </a:rPr>
                <a:t>***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B667B4F-C117-59A7-AE6C-9786C9CCB9C1}"/>
                </a:ext>
              </a:extLst>
            </p:cNvPr>
            <p:cNvSpPr txBox="1"/>
            <p:nvPr/>
          </p:nvSpPr>
          <p:spPr>
            <a:xfrm>
              <a:off x="5888813" y="3435223"/>
              <a:ext cx="480318" cy="3012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1pPr>
              <a:lvl2pPr marL="4572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2pPr>
              <a:lvl3pPr marL="9144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3pPr>
              <a:lvl4pPr marL="13716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4pPr>
              <a:lvl5pPr marL="18288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5pPr>
              <a:lvl6pPr marL="22860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6pPr>
              <a:lvl7pPr marL="27432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7pPr>
              <a:lvl8pPr marL="32004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8pPr>
              <a:lvl9pPr marL="36576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9pPr>
            </a:lstStyle>
            <a:p>
              <a:pPr algn="ctr"/>
              <a:r>
                <a:rPr lang="en-GB" sz="1400" noProof="0">
                  <a:solidFill>
                    <a:srgbClr val="413C37"/>
                  </a:solidFill>
                </a:rPr>
                <a:t>***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876B4F44-8460-2F38-1D8C-4C636324ED7A}"/>
              </a:ext>
            </a:extLst>
          </p:cNvPr>
          <p:cNvGrpSpPr/>
          <p:nvPr/>
        </p:nvGrpSpPr>
        <p:grpSpPr>
          <a:xfrm>
            <a:off x="8884456" y="3658630"/>
            <a:ext cx="1900396" cy="721385"/>
            <a:chOff x="8884456" y="3658630"/>
            <a:chExt cx="1900396" cy="721385"/>
          </a:xfrm>
        </p:grpSpPr>
        <p:sp>
          <p:nvSpPr>
            <p:cNvPr id="28" name="TextBox 18">
              <a:extLst>
                <a:ext uri="{FF2B5EF4-FFF2-40B4-BE49-F238E27FC236}">
                  <a16:creationId xmlns:a16="http://schemas.microsoft.com/office/drawing/2014/main" id="{F5F6F04E-5AAB-AF46-98AE-773611B97A4F}"/>
                </a:ext>
              </a:extLst>
            </p:cNvPr>
            <p:cNvSpPr txBox="1"/>
            <p:nvPr/>
          </p:nvSpPr>
          <p:spPr>
            <a:xfrm>
              <a:off x="8884456" y="4078807"/>
              <a:ext cx="480318" cy="3012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1pPr>
              <a:lvl2pPr marL="4572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2pPr>
              <a:lvl3pPr marL="9144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3pPr>
              <a:lvl4pPr marL="13716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4pPr>
              <a:lvl5pPr marL="18288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5pPr>
              <a:lvl6pPr marL="22860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6pPr>
              <a:lvl7pPr marL="27432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7pPr>
              <a:lvl8pPr marL="32004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8pPr>
              <a:lvl9pPr marL="36576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9pPr>
            </a:lstStyle>
            <a:p>
              <a:pPr algn="ctr"/>
              <a:r>
                <a:rPr lang="en-GB" sz="1400" noProof="0">
                  <a:solidFill>
                    <a:srgbClr val="413C37"/>
                  </a:solidFill>
                </a:rPr>
                <a:t>***</a:t>
              </a:r>
            </a:p>
          </p:txBody>
        </p:sp>
        <p:sp>
          <p:nvSpPr>
            <p:cNvPr id="29" name="TextBox 18">
              <a:extLst>
                <a:ext uri="{FF2B5EF4-FFF2-40B4-BE49-F238E27FC236}">
                  <a16:creationId xmlns:a16="http://schemas.microsoft.com/office/drawing/2014/main" id="{B70C6994-A84B-0984-9E06-76591F1D949F}"/>
                </a:ext>
              </a:extLst>
            </p:cNvPr>
            <p:cNvSpPr txBox="1"/>
            <p:nvPr/>
          </p:nvSpPr>
          <p:spPr>
            <a:xfrm>
              <a:off x="9569803" y="3809234"/>
              <a:ext cx="480318" cy="3012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1pPr>
              <a:lvl2pPr marL="4572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2pPr>
              <a:lvl3pPr marL="9144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3pPr>
              <a:lvl4pPr marL="13716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4pPr>
              <a:lvl5pPr marL="18288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5pPr>
              <a:lvl6pPr marL="22860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6pPr>
              <a:lvl7pPr marL="27432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7pPr>
              <a:lvl8pPr marL="32004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8pPr>
              <a:lvl9pPr marL="36576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9pPr>
            </a:lstStyle>
            <a:p>
              <a:pPr algn="ctr"/>
              <a:r>
                <a:rPr lang="en-GB" sz="1400" noProof="0">
                  <a:solidFill>
                    <a:srgbClr val="413C37"/>
                  </a:solidFill>
                </a:rPr>
                <a:t>***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0258F8A-503A-8EED-7F93-DD8EE69602F8}"/>
                </a:ext>
              </a:extLst>
            </p:cNvPr>
            <p:cNvSpPr txBox="1"/>
            <p:nvPr/>
          </p:nvSpPr>
          <p:spPr>
            <a:xfrm>
              <a:off x="10304534" y="3658630"/>
              <a:ext cx="480318" cy="3012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1pPr>
              <a:lvl2pPr marL="4572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2pPr>
              <a:lvl3pPr marL="9144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3pPr>
              <a:lvl4pPr marL="13716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4pPr>
              <a:lvl5pPr marL="18288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5pPr>
              <a:lvl6pPr marL="22860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6pPr>
              <a:lvl7pPr marL="27432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7pPr>
              <a:lvl8pPr marL="32004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8pPr>
              <a:lvl9pPr marL="36576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9pPr>
            </a:lstStyle>
            <a:p>
              <a:pPr algn="ctr"/>
              <a:r>
                <a:rPr lang="en-GB" sz="1400" noProof="0">
                  <a:solidFill>
                    <a:srgbClr val="413C37"/>
                  </a:solidFill>
                </a:rPr>
                <a:t>***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413457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329173-41A4-8A27-099A-CC9DE537E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2D700-5036-D391-A433-EED6FAABA22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78969" y="727363"/>
            <a:ext cx="10432473" cy="5403273"/>
          </a:xfrm>
          <a:prstGeom prst="round2DiagRect">
            <a:avLst>
              <a:gd name="adj1" fmla="val 10648"/>
              <a:gd name="adj2" fmla="val 0"/>
            </a:avLst>
          </a:prstGeom>
        </p:spPr>
        <p:txBody>
          <a:bodyPr/>
          <a:lstStyle/>
          <a:p>
            <a:r>
              <a:rPr lang="en-GB" noProof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D160502-750D-90FA-B457-412C0D4F15F4}"/>
              </a:ext>
            </a:extLst>
          </p:cNvPr>
          <p:cNvSpPr txBox="1">
            <a:spLocks/>
          </p:cNvSpPr>
          <p:nvPr/>
        </p:nvSpPr>
        <p:spPr>
          <a:xfrm>
            <a:off x="1770569" y="2678815"/>
            <a:ext cx="9397991" cy="4985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800" b="1" i="0" kern="0" spc="-100" baseline="0" dirty="0">
                <a:solidFill>
                  <a:schemeClr val="accent1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9pPr>
          </a:lstStyle>
          <a:p>
            <a:r>
              <a:rPr lang="en-GB" noProof="0"/>
              <a:t>TRIUMPH-1</a:t>
            </a:r>
          </a:p>
        </p:txBody>
      </p:sp>
      <p:sp>
        <p:nvSpPr>
          <p:cNvPr id="8" name="Subtitle 3">
            <a:extLst>
              <a:ext uri="{FF2B5EF4-FFF2-40B4-BE49-F238E27FC236}">
                <a16:creationId xmlns:a16="http://schemas.microsoft.com/office/drawing/2014/main" id="{88B1555C-AEF6-01CA-7589-5FE074BF2E00}"/>
              </a:ext>
            </a:extLst>
          </p:cNvPr>
          <p:cNvSpPr txBox="1">
            <a:spLocks/>
          </p:cNvSpPr>
          <p:nvPr/>
        </p:nvSpPr>
        <p:spPr>
          <a:xfrm>
            <a:off x="1748860" y="3201479"/>
            <a:ext cx="9441407" cy="45504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2100" b="1" spc="-50" baseline="0">
                <a:solidFill>
                  <a:schemeClr val="tx1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kern="0" noProof="0"/>
              <a:t>Primary Outcomes of the Knee OA and OSA Baskets</a:t>
            </a:r>
          </a:p>
        </p:txBody>
      </p:sp>
    </p:spTree>
    <p:extLst>
      <p:ext uri="{BB962C8B-B14F-4D97-AF65-F5344CB8AC3E}">
        <p14:creationId xmlns:p14="http://schemas.microsoft.com/office/powerpoint/2010/main" val="23027022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8E902E-BE29-537F-C0F0-A467544E6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E1BD4F18-F709-50C3-F591-4774F75CD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4211073" cy="727597"/>
          </a:xfrm>
        </p:spPr>
        <p:txBody>
          <a:bodyPr/>
          <a:lstStyle/>
          <a:p>
            <a:r>
              <a:rPr lang="en-GB" noProof="0"/>
              <a:t>TRIUMPH-1- OA Basket </a:t>
            </a:r>
            <a:br>
              <a:rPr lang="en-GB" noProof="0"/>
            </a:br>
            <a:r>
              <a:rPr lang="en-GB" noProof="0">
                <a:solidFill>
                  <a:schemeClr val="tx1"/>
                </a:solidFill>
              </a:rPr>
              <a:t>Knee Osteoarthritis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DBABB8-0018-F13A-0201-7F8AD6C1B66D}"/>
              </a:ext>
            </a:extLst>
          </p:cNvPr>
          <p:cNvSpPr txBox="1"/>
          <p:nvPr/>
        </p:nvSpPr>
        <p:spPr>
          <a:xfrm>
            <a:off x="11000389" y="180151"/>
            <a:ext cx="877846" cy="156146"/>
          </a:xfrm>
          <a:prstGeom prst="rect">
            <a:avLst/>
          </a:prstGeom>
          <a:solidFill>
            <a:schemeClr val="accent1"/>
          </a:solidFill>
        </p:spPr>
        <p:txBody>
          <a:bodyPr wrap="square" tIns="0" bIns="182880" rtlCol="0">
            <a:noAutofit/>
          </a:bodyPr>
          <a:lstStyle/>
          <a:p>
            <a:pPr algn="ctr"/>
            <a:r>
              <a:rPr lang="en-GB" sz="1300" b="1" spc="-10" noProof="0">
                <a:solidFill>
                  <a:schemeClr val="bg1"/>
                </a:solidFill>
                <a:latin typeface="Arial" panose="020B0604020202020204" pitchFamily="34" charset="0"/>
              </a:rPr>
              <a:t>OA</a:t>
            </a:r>
            <a:endParaRPr lang="en-GB" sz="1300" b="1" noProof="0">
              <a:solidFill>
                <a:schemeClr val="bg1"/>
              </a:solidFill>
            </a:endParaRPr>
          </a:p>
        </p:txBody>
      </p:sp>
      <p:sp>
        <p:nvSpPr>
          <p:cNvPr id="46" name="Footer Placeholder 45">
            <a:extLst>
              <a:ext uri="{FF2B5EF4-FFF2-40B4-BE49-F238E27FC236}">
                <a16:creationId xmlns:a16="http://schemas.microsoft.com/office/drawing/2014/main" id="{C39149DD-37E8-376C-0074-FAEECDA726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404401"/>
            <a:ext cx="8973421" cy="365125"/>
          </a:xfrm>
        </p:spPr>
        <p:txBody>
          <a:bodyPr/>
          <a:lstStyle/>
          <a:p>
            <a:pPr>
              <a:defRPr/>
            </a:pPr>
            <a:r>
              <a:rPr lang="en-US" sz="1100">
                <a:solidFill>
                  <a:schemeClr val="bg1">
                    <a:lumMod val="65000"/>
                  </a:schemeClr>
                </a:solidFill>
              </a:rPr>
              <a:t>***p&lt;0.001</a:t>
            </a:r>
            <a:r>
              <a:rPr lang="en-GB" sz="1100">
                <a:solidFill>
                  <a:schemeClr val="bg1">
                    <a:lumMod val="65000"/>
                  </a:schemeClr>
                </a:solidFill>
              </a:rPr>
              <a:t> vs. PBO.</a:t>
            </a:r>
            <a:br>
              <a:rPr lang="en-GB" sz="1100" noProof="0">
                <a:solidFill>
                  <a:schemeClr val="bg1">
                    <a:lumMod val="65000"/>
                  </a:schemeClr>
                </a:solidFill>
                <a:latin typeface="Arial Narrow"/>
              </a:rPr>
            </a:br>
            <a:r>
              <a:rPr lang="en-GB" sz="1100" noProof="0">
                <a:solidFill>
                  <a:schemeClr val="bg1">
                    <a:lumMod val="65000"/>
                  </a:schemeClr>
                </a:solidFill>
                <a:latin typeface="Arial Narrow"/>
              </a:rPr>
              <a:t>BMI=body mass index; OA=osteoarthritis; PBO=placebo; RETA=</a:t>
            </a:r>
            <a:r>
              <a:rPr lang="en-GB" sz="1100" noProof="0" err="1">
                <a:solidFill>
                  <a:schemeClr val="bg1">
                    <a:lumMod val="65000"/>
                  </a:schemeClr>
                </a:solidFill>
                <a:latin typeface="Arial Narrow"/>
              </a:rPr>
              <a:t>retatrutide</a:t>
            </a:r>
            <a:r>
              <a:rPr lang="en-GB" sz="1100" noProof="0">
                <a:solidFill>
                  <a:schemeClr val="bg1">
                    <a:lumMod val="65000"/>
                  </a:schemeClr>
                </a:solidFill>
                <a:latin typeface="Arial Narrow"/>
              </a:rPr>
              <a:t>; WOMAC=Western Ontario and McMaster Universities Osteoarthritis Index.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BDE37E-08E1-60F7-C7F2-12A610F05CD9}"/>
              </a:ext>
            </a:extLst>
          </p:cNvPr>
          <p:cNvSpPr txBox="1"/>
          <p:nvPr/>
        </p:nvSpPr>
        <p:spPr>
          <a:xfrm>
            <a:off x="438442" y="1012239"/>
            <a:ext cx="679978" cy="679978"/>
          </a:xfrm>
          <a:prstGeom prst="ellipse">
            <a:avLst/>
          </a:prstGeom>
          <a:solidFill>
            <a:srgbClr val="413C37"/>
          </a:solidFill>
        </p:spPr>
        <p:txBody>
          <a:bodyPr wrap="square" lIns="0" tIns="45720" rIns="0" bIns="0" rtlCol="0" anchor="ctr">
            <a:noAutofit/>
          </a:bodyPr>
          <a:lstStyle/>
          <a:p>
            <a:pPr algn="ctr">
              <a:lnSpc>
                <a:spcPct val="75000"/>
              </a:lnSpc>
              <a:spcAft>
                <a:spcPts val="200"/>
              </a:spcAft>
            </a:pPr>
            <a:r>
              <a:rPr lang="en-GB" sz="1200" b="1" kern="100" noProof="0">
                <a:solidFill>
                  <a:schemeClr val="bg1"/>
                </a:solidFill>
                <a:sym typeface=""/>
              </a:rPr>
              <a:t>N=</a:t>
            </a:r>
            <a:r>
              <a:rPr lang="en-GB" sz="1300" b="1" kern="100" noProof="0">
                <a:solidFill>
                  <a:schemeClr val="bg1"/>
                </a:solidFill>
                <a:sym typeface=""/>
              </a:rPr>
              <a:t>574</a:t>
            </a:r>
          </a:p>
          <a:p>
            <a:pPr algn="ctr">
              <a:lnSpc>
                <a:spcPct val="75000"/>
              </a:lnSpc>
              <a:spcAft>
                <a:spcPts val="200"/>
              </a:spcAft>
            </a:pPr>
            <a:r>
              <a:rPr lang="en-GB" sz="1200" kern="100" noProof="0">
                <a:solidFill>
                  <a:schemeClr val="bg1"/>
                </a:solidFill>
                <a:sym typeface=""/>
              </a:rPr>
              <a:t>total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AB9C5C-1081-0F7E-BB31-48F423DCD0E5}"/>
              </a:ext>
            </a:extLst>
          </p:cNvPr>
          <p:cNvSpPr txBox="1"/>
          <p:nvPr/>
        </p:nvSpPr>
        <p:spPr>
          <a:xfrm>
            <a:off x="3035200" y="604490"/>
            <a:ext cx="6310685" cy="861774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lang="en-GB" sz="1600" b="1"/>
              <a:t>Absolute</a:t>
            </a:r>
            <a:r>
              <a:rPr lang="en-GB" sz="1600" b="1" noProof="0"/>
              <a:t> Change in </a:t>
            </a:r>
          </a:p>
          <a:p>
            <a:pPr algn="ctr"/>
            <a:r>
              <a:rPr lang="en-GB" b="1" noProof="0">
                <a:solidFill>
                  <a:schemeClr val="accent1">
                    <a:lumMod val="75000"/>
                  </a:schemeClr>
                </a:solidFill>
              </a:rPr>
              <a:t>WOMAC Pain Subscale Score</a:t>
            </a:r>
            <a:br>
              <a:rPr lang="en-GB" sz="1600" b="1" noProof="0"/>
            </a:br>
            <a:endParaRPr lang="en-GB" sz="1600" b="1" noProof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9" name="!!Chart 14">
            <a:extLst>
              <a:ext uri="{FF2B5EF4-FFF2-40B4-BE49-F238E27FC236}">
                <a16:creationId xmlns:a16="http://schemas.microsoft.com/office/drawing/2014/main" id="{99783066-0C56-8840-4C67-9B8AE6335D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1878449"/>
              </p:ext>
            </p:extLst>
          </p:nvPr>
        </p:nvGraphicFramePr>
        <p:xfrm>
          <a:off x="6439947" y="1374869"/>
          <a:ext cx="34290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!!Chart 14">
            <a:extLst>
              <a:ext uri="{FF2B5EF4-FFF2-40B4-BE49-F238E27FC236}">
                <a16:creationId xmlns:a16="http://schemas.microsoft.com/office/drawing/2014/main" id="{B1781073-25A5-C4BD-D43C-359E1CF38F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062795"/>
              </p:ext>
            </p:extLst>
          </p:nvPr>
        </p:nvGraphicFramePr>
        <p:xfrm>
          <a:off x="2290457" y="1387549"/>
          <a:ext cx="34290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2908549F-AB3E-0850-46DB-D692D9B90F25}"/>
              </a:ext>
            </a:extLst>
          </p:cNvPr>
          <p:cNvSpPr txBox="1">
            <a:spLocks/>
          </p:cNvSpPr>
          <p:nvPr/>
        </p:nvSpPr>
        <p:spPr bwMode="auto">
          <a:xfrm>
            <a:off x="3128538" y="1409879"/>
            <a:ext cx="2231561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8288" tIns="0" rIns="18288" bIns="0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 rtl="0" eaLnBrk="1" fontAlgn="base" hangingPunct="1">
              <a:lnSpc>
                <a:spcPct val="95000"/>
              </a:lnSpc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1800" b="1" spc="-50" baseline="0">
                <a:solidFill>
                  <a:srgbClr val="71130E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sz="1500" kern="0" noProof="0"/>
              <a:t>Efficacy </a:t>
            </a:r>
            <a:r>
              <a:rPr lang="en-GB" sz="1500" kern="0" noProof="0" err="1"/>
              <a:t>Estimand</a:t>
            </a:r>
            <a:endParaRPr lang="en-GB" sz="1500" kern="0" noProof="0"/>
          </a:p>
        </p:txBody>
      </p:sp>
      <p:sp>
        <p:nvSpPr>
          <p:cNvPr id="24" name="Text Placeholder 12">
            <a:extLst>
              <a:ext uri="{FF2B5EF4-FFF2-40B4-BE49-F238E27FC236}">
                <a16:creationId xmlns:a16="http://schemas.microsoft.com/office/drawing/2014/main" id="{C9B77D82-F636-72B8-39C5-60C21ED32E4F}"/>
              </a:ext>
            </a:extLst>
          </p:cNvPr>
          <p:cNvSpPr txBox="1">
            <a:spLocks/>
          </p:cNvSpPr>
          <p:nvPr/>
        </p:nvSpPr>
        <p:spPr bwMode="auto">
          <a:xfrm>
            <a:off x="6952662" y="1409879"/>
            <a:ext cx="2862962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8288" tIns="0" rIns="18288" bIns="0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 rtl="0" eaLnBrk="1" fontAlgn="base" hangingPunct="1">
              <a:lnSpc>
                <a:spcPct val="95000"/>
              </a:lnSpc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1800" b="1" spc="-50" baseline="0">
                <a:solidFill>
                  <a:srgbClr val="7F7F7F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5000"/>
              </a:lnSpc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GB" sz="1500" b="1" i="0" u="none" strike="noStrike" kern="0" cap="none" spc="-5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panose="020B0604020202020204"/>
                <a:cs typeface="Times New Roman" panose="02020603050405020304" pitchFamily="18" charset="0"/>
              </a:rPr>
              <a:t>Treatment Regimen </a:t>
            </a:r>
            <a:r>
              <a:rPr kumimoji="0" lang="en-GB" sz="1500" b="1" i="0" u="none" strike="noStrike" kern="0" cap="none" spc="-50" normalizeH="0" baseline="0" noProof="0" err="1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panose="020B0604020202020204"/>
                <a:cs typeface="Times New Roman" panose="02020603050405020304" pitchFamily="18" charset="0"/>
              </a:rPr>
              <a:t>Estimand</a:t>
            </a:r>
            <a:endParaRPr kumimoji="0" lang="en-GB" sz="1500" b="1" i="0" u="none" strike="noStrike" kern="0" cap="none" spc="-5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 panose="020B0604020202020204"/>
              <a:cs typeface="Times New Roman" panose="02020603050405020304" pitchFamily="18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BD9D3FC-3768-CE6C-AEB6-E88F3DA6B404}"/>
              </a:ext>
            </a:extLst>
          </p:cNvPr>
          <p:cNvGrpSpPr/>
          <p:nvPr/>
        </p:nvGrpSpPr>
        <p:grpSpPr>
          <a:xfrm>
            <a:off x="3464251" y="5082086"/>
            <a:ext cx="5992316" cy="253917"/>
            <a:chOff x="3002694" y="1387537"/>
            <a:chExt cx="5992316" cy="270062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39A3B567-2278-83BA-29EF-EFBB12522EE0}"/>
                </a:ext>
              </a:extLst>
            </p:cNvPr>
            <p:cNvGrpSpPr/>
            <p:nvPr/>
          </p:nvGrpSpPr>
          <p:grpSpPr>
            <a:xfrm>
              <a:off x="3002694" y="1387537"/>
              <a:ext cx="1068152" cy="270061"/>
              <a:chOff x="2980379" y="1467372"/>
              <a:chExt cx="1068152" cy="270061"/>
            </a:xfrm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5EDB925B-0567-6F5C-6820-8D8AE7786B7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80379" y="1540385"/>
                <a:ext cx="109728" cy="110800"/>
              </a:xfrm>
              <a:prstGeom prst="rect">
                <a:avLst/>
              </a:prstGeom>
              <a:solidFill>
                <a:srgbClr val="7F7F7F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highlight>
                    <a:srgbClr val="00FF00"/>
                  </a:highlight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360BB0B6-C82C-DE14-2666-324D037E2B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51142" y="1467372"/>
                <a:ext cx="997389" cy="2700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PBO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(N=144)</a:t>
                </a: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A3F88D4F-01B4-6FE9-F690-BDE9590373B2}"/>
                </a:ext>
              </a:extLst>
            </p:cNvPr>
            <p:cNvGrpSpPr/>
            <p:nvPr/>
          </p:nvGrpSpPr>
          <p:grpSpPr>
            <a:xfrm>
              <a:off x="5854247" y="1387538"/>
              <a:ext cx="1487913" cy="270061"/>
              <a:chOff x="7452248" y="1387538"/>
              <a:chExt cx="1487913" cy="270061"/>
            </a:xfrm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E6081B8E-1D53-755A-B02B-71A9D577F35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452248" y="1460550"/>
                <a:ext cx="109728" cy="116705"/>
              </a:xfrm>
              <a:prstGeom prst="rect">
                <a:avLst/>
              </a:prstGeom>
              <a:solidFill>
                <a:srgbClr val="A81C14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highlight>
                    <a:srgbClr val="00FF00"/>
                  </a:highlight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A6C17BE-F262-044D-6917-5CF959F7F1D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30801" y="1387538"/>
                <a:ext cx="1409360" cy="2700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lvl="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RETA 9 mg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(N=143)</a:t>
                </a:r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70792807-6D17-C75D-9F69-B27A3099DF82}"/>
                </a:ext>
              </a:extLst>
            </p:cNvPr>
            <p:cNvGrpSpPr/>
            <p:nvPr/>
          </p:nvGrpSpPr>
          <p:grpSpPr>
            <a:xfrm>
              <a:off x="7463816" y="1387537"/>
              <a:ext cx="1531194" cy="270061"/>
              <a:chOff x="6449904" y="1467372"/>
              <a:chExt cx="1531194" cy="270061"/>
            </a:xfrm>
          </p:grpSpPr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50928FEE-5343-8F5F-66A1-7BF31164563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449904" y="1540385"/>
                <a:ext cx="109728" cy="110800"/>
              </a:xfrm>
              <a:prstGeom prst="rect">
                <a:avLst/>
              </a:prstGeom>
              <a:solidFill>
                <a:srgbClr val="71130E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highlight>
                    <a:srgbClr val="00FF00"/>
                  </a:highlight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AFAD7D46-3913-DA2D-1E15-D4E1D5FEDAC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28456" y="1467372"/>
                <a:ext cx="1452642" cy="2700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r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lvl="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RETA 12 mg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(N=144)</a:t>
                </a:r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ED55A235-72CA-9AA0-DE7E-B8FCF3DDFA8D}"/>
                </a:ext>
              </a:extLst>
            </p:cNvPr>
            <p:cNvGrpSpPr/>
            <p:nvPr/>
          </p:nvGrpSpPr>
          <p:grpSpPr>
            <a:xfrm>
              <a:off x="4219683" y="1387537"/>
              <a:ext cx="1477968" cy="270061"/>
              <a:chOff x="5280389" y="1387537"/>
              <a:chExt cx="1477968" cy="270061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4BE28F8C-AE59-C785-CA36-6FFE9D2A5C81}"/>
                  </a:ext>
                </a:extLst>
              </p:cNvPr>
              <p:cNvSpPr/>
              <p:nvPr/>
            </p:nvSpPr>
            <p:spPr>
              <a:xfrm>
                <a:off x="5280389" y="1460550"/>
                <a:ext cx="109728" cy="109728"/>
              </a:xfrm>
              <a:prstGeom prst="rect">
                <a:avLst/>
              </a:prstGeom>
              <a:solidFill>
                <a:srgbClr val="F4A7A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noProof="0">
                  <a:highlight>
                    <a:srgbClr val="00FF00"/>
                  </a:highlight>
                </a:endParaRP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5CAB9C19-0310-1458-64B6-B2EBCF5A4F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48997" y="1387537"/>
                <a:ext cx="1409360" cy="2700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lvl="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RETA 4 mg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(N=143)</a:t>
                </a:r>
              </a:p>
            </p:txBody>
          </p:sp>
        </p:grpSp>
      </p:grpSp>
      <p:sp>
        <p:nvSpPr>
          <p:cNvPr id="50" name="Text Placeholder 11">
            <a:extLst>
              <a:ext uri="{FF2B5EF4-FFF2-40B4-BE49-F238E27FC236}">
                <a16:creationId xmlns:a16="http://schemas.microsoft.com/office/drawing/2014/main" id="{A90A035E-B8A8-1720-9E4B-1233C148F758}"/>
              </a:ext>
            </a:extLst>
          </p:cNvPr>
          <p:cNvSpPr txBox="1">
            <a:spLocks/>
          </p:cNvSpPr>
          <p:nvPr/>
        </p:nvSpPr>
        <p:spPr bwMode="auto">
          <a:xfrm>
            <a:off x="2847000" y="1674846"/>
            <a:ext cx="279463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ctr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1200" b="0">
                <a:solidFill>
                  <a:schemeClr val="tx1">
                    <a:lumMod val="90000"/>
                    <a:lumOff val="10000"/>
                  </a:schemeClr>
                </a:solidFill>
                <a:latin typeface="Aptos" panose="020B0004020202020204" pitchFamily="34" charset="0"/>
                <a:ea typeface="Aptos SemiBold" panose="020B0004020202020204" pitchFamily="34" charset="0"/>
                <a:cs typeface="Aptos SemiBold" panose="020B0004020202020204" pitchFamily="34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600">
                <a:solidFill>
                  <a:schemeClr val="tx1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600">
                <a:solidFill>
                  <a:schemeClr val="tx1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6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900"/>
              </a:spcBef>
              <a:spcAft>
                <a:spcPts val="900"/>
              </a:spcAft>
              <a:buClr>
                <a:schemeClr val="accent3"/>
              </a:buClr>
              <a:buNone/>
              <a:defRPr sz="1600" b="1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GB" sz="1400" i="0" u="none" strike="noStrike" kern="0" cap="none" spc="0" normalizeH="0" baseline="0" noProof="0">
                <a:ln>
                  <a:noFill/>
                </a:ln>
                <a:solidFill>
                  <a:srgbClr val="413C37"/>
                </a:solidFill>
                <a:effectLst/>
                <a:uLnTx/>
                <a:uFillTx/>
                <a:latin typeface="Arial" panose="020B0604020202020204"/>
              </a:rPr>
              <a:t>Week 80</a:t>
            </a:r>
          </a:p>
        </p:txBody>
      </p:sp>
      <p:sp>
        <p:nvSpPr>
          <p:cNvPr id="51" name="Text Placeholder 11">
            <a:extLst>
              <a:ext uri="{FF2B5EF4-FFF2-40B4-BE49-F238E27FC236}">
                <a16:creationId xmlns:a16="http://schemas.microsoft.com/office/drawing/2014/main" id="{3166456B-A4EA-30CD-F300-6FA4024FC44E}"/>
              </a:ext>
            </a:extLst>
          </p:cNvPr>
          <p:cNvSpPr txBox="1">
            <a:spLocks/>
          </p:cNvSpPr>
          <p:nvPr/>
        </p:nvSpPr>
        <p:spPr bwMode="auto">
          <a:xfrm>
            <a:off x="6986825" y="1674845"/>
            <a:ext cx="279463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ctr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1200" b="0">
                <a:solidFill>
                  <a:schemeClr val="tx1">
                    <a:lumMod val="90000"/>
                    <a:lumOff val="10000"/>
                  </a:schemeClr>
                </a:solidFill>
                <a:latin typeface="Aptos" panose="020B0004020202020204" pitchFamily="34" charset="0"/>
                <a:ea typeface="Aptos SemiBold" panose="020B0004020202020204" pitchFamily="34" charset="0"/>
                <a:cs typeface="Aptos SemiBold" panose="020B0004020202020204" pitchFamily="34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600">
                <a:solidFill>
                  <a:schemeClr val="tx1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600">
                <a:solidFill>
                  <a:schemeClr val="tx1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6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900"/>
              </a:spcBef>
              <a:spcAft>
                <a:spcPts val="900"/>
              </a:spcAft>
              <a:buClr>
                <a:schemeClr val="accent3"/>
              </a:buClr>
              <a:buNone/>
              <a:defRPr sz="1600" b="1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GB" sz="1400" i="0" u="none" strike="noStrike" kern="0" cap="none" spc="0" normalizeH="0" baseline="0" noProof="0">
                <a:ln>
                  <a:noFill/>
                </a:ln>
                <a:solidFill>
                  <a:srgbClr val="413C37"/>
                </a:solidFill>
                <a:effectLst/>
                <a:uLnTx/>
                <a:uFillTx/>
                <a:latin typeface="Arial" panose="020B0604020202020204"/>
              </a:rPr>
              <a:t>Week 80</a:t>
            </a:r>
          </a:p>
        </p:txBody>
      </p:sp>
      <p:sp>
        <p:nvSpPr>
          <p:cNvPr id="52" name="Rounded Rectangle 41">
            <a:extLst>
              <a:ext uri="{FF2B5EF4-FFF2-40B4-BE49-F238E27FC236}">
                <a16:creationId xmlns:a16="http://schemas.microsoft.com/office/drawing/2014/main" id="{1CD5D37B-CC49-E0EB-2B86-071BD868B1FA}"/>
              </a:ext>
            </a:extLst>
          </p:cNvPr>
          <p:cNvSpPr/>
          <p:nvPr/>
        </p:nvSpPr>
        <p:spPr>
          <a:xfrm>
            <a:off x="4448766" y="581441"/>
            <a:ext cx="3474720" cy="726283"/>
          </a:xfrm>
          <a:prstGeom prst="round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7F27EBA-2F4A-E7DB-E0D5-D591E7CB45FA}"/>
              </a:ext>
            </a:extLst>
          </p:cNvPr>
          <p:cNvSpPr txBox="1"/>
          <p:nvPr/>
        </p:nvSpPr>
        <p:spPr>
          <a:xfrm>
            <a:off x="4379435" y="4136048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noProof="0"/>
              <a:t>***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AB97AC3-0932-E5F3-A85B-0A9D2D7CFB93}"/>
              </a:ext>
            </a:extLst>
          </p:cNvPr>
          <p:cNvSpPr txBox="1"/>
          <p:nvPr/>
        </p:nvSpPr>
        <p:spPr>
          <a:xfrm>
            <a:off x="5022170" y="4184705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noProof="0"/>
              <a:t>***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FEA0C77-C993-ED4F-CC9E-AC33241AD2AE}"/>
              </a:ext>
            </a:extLst>
          </p:cNvPr>
          <p:cNvSpPr txBox="1"/>
          <p:nvPr/>
        </p:nvSpPr>
        <p:spPr>
          <a:xfrm>
            <a:off x="3762783" y="3906858"/>
            <a:ext cx="3962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noProof="0"/>
              <a:t>***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5321DB3-9FB7-A68F-49F5-C836BF555D1C}"/>
              </a:ext>
            </a:extLst>
          </p:cNvPr>
          <p:cNvSpPr txBox="1"/>
          <p:nvPr/>
        </p:nvSpPr>
        <p:spPr>
          <a:xfrm>
            <a:off x="8555354" y="3834815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noProof="0"/>
              <a:t>***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88A0A38-18FB-8671-1774-826E547CD809}"/>
              </a:ext>
            </a:extLst>
          </p:cNvPr>
          <p:cNvSpPr txBox="1"/>
          <p:nvPr/>
        </p:nvSpPr>
        <p:spPr>
          <a:xfrm>
            <a:off x="9198089" y="3905688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noProof="0"/>
              <a:t>***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A4F7793-C61E-9566-B939-B182D25AB326}"/>
              </a:ext>
            </a:extLst>
          </p:cNvPr>
          <p:cNvSpPr txBox="1"/>
          <p:nvPr/>
        </p:nvSpPr>
        <p:spPr>
          <a:xfrm>
            <a:off x="7938702" y="3743871"/>
            <a:ext cx="3962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noProof="0"/>
              <a:t>***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493C390-6D45-60AF-B0EC-D91D61F86FB4}"/>
              </a:ext>
            </a:extLst>
          </p:cNvPr>
          <p:cNvSpPr txBox="1"/>
          <p:nvPr/>
        </p:nvSpPr>
        <p:spPr>
          <a:xfrm>
            <a:off x="3952296" y="4787025"/>
            <a:ext cx="4600080" cy="1925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GB" sz="1200">
                <a:solidFill>
                  <a:srgbClr val="212121"/>
                </a:solidFill>
                <a:latin typeface="Arial"/>
                <a:cs typeface="Arial"/>
              </a:rPr>
              <a:t>Overall mean WOMAC Pain subscale score at </a:t>
            </a:r>
            <a:r>
              <a:rPr lang="en-GB" sz="1200" noProof="0">
                <a:solidFill>
                  <a:srgbClr val="212121"/>
                </a:solidFill>
                <a:latin typeface="Arial"/>
                <a:cs typeface="Arial"/>
              </a:rPr>
              <a:t>baseline </a:t>
            </a:r>
            <a:r>
              <a:rPr lang="en-GB" sz="1200">
                <a:solidFill>
                  <a:srgbClr val="212121"/>
                </a:solidFill>
                <a:latin typeface="Arial"/>
                <a:cs typeface="Arial"/>
              </a:rPr>
              <a:t>= </a:t>
            </a:r>
            <a:r>
              <a:rPr lang="en-GB" sz="1600" b="1">
                <a:solidFill>
                  <a:srgbClr val="212121"/>
                </a:solidFill>
                <a:latin typeface="Arial"/>
                <a:cs typeface="Arial"/>
              </a:rPr>
              <a:t>6.0</a:t>
            </a:r>
            <a:endParaRPr lang="en-GB" sz="1600" b="1" noProof="0">
              <a:latin typeface="Arial"/>
              <a:cs typeface="Arial"/>
            </a:endParaRPr>
          </a:p>
        </p:txBody>
      </p:sp>
      <p:sp>
        <p:nvSpPr>
          <p:cNvPr id="60" name="Rectangle: Rounded Corners 53">
            <a:extLst>
              <a:ext uri="{FF2B5EF4-FFF2-40B4-BE49-F238E27FC236}">
                <a16:creationId xmlns:a16="http://schemas.microsoft.com/office/drawing/2014/main" id="{6C84CD0D-C6DE-2F3C-0696-4CDE9969962C}"/>
              </a:ext>
            </a:extLst>
          </p:cNvPr>
          <p:cNvSpPr/>
          <p:nvPr/>
        </p:nvSpPr>
        <p:spPr>
          <a:xfrm>
            <a:off x="381000" y="5439418"/>
            <a:ext cx="11430000" cy="411480"/>
          </a:xfrm>
          <a:prstGeom prst="roundRect">
            <a:avLst>
              <a:gd name="adj" fmla="val 50000"/>
            </a:avLst>
          </a:prstGeom>
          <a:solidFill>
            <a:srgbClr val="01346B"/>
          </a:solidFill>
          <a:ln w="38100">
            <a:noFill/>
          </a:ln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27432" rtlCol="0" anchor="ctr">
            <a:noAutofit/>
          </a:bodyPr>
          <a:lstStyle/>
          <a:p>
            <a:pPr algn="ctr"/>
            <a:r>
              <a:rPr lang="en-GB" sz="1700" b="1" spc="-20">
                <a:solidFill>
                  <a:schemeClr val="bg1"/>
                </a:solidFill>
                <a:ea typeface="Calibri"/>
              </a:rPr>
              <a:t>RETA resulted in a WOMAC pain score reduction more than the clinically significant threshold of 4 points  </a:t>
            </a:r>
            <a:endParaRPr lang="en-GB" sz="1700" b="1" spc="-20" noProof="0">
              <a:solidFill>
                <a:schemeClr val="bg1"/>
              </a:solidFill>
              <a:ea typeface="Calibri"/>
            </a:endParaRPr>
          </a:p>
        </p:txBody>
      </p:sp>
      <p:sp>
        <p:nvSpPr>
          <p:cNvPr id="61" name="Rectangle: Rounded Corners 53">
            <a:extLst>
              <a:ext uri="{FF2B5EF4-FFF2-40B4-BE49-F238E27FC236}">
                <a16:creationId xmlns:a16="http://schemas.microsoft.com/office/drawing/2014/main" id="{BA194212-1025-D8B3-CE21-FE1184AC9703}"/>
              </a:ext>
            </a:extLst>
          </p:cNvPr>
          <p:cNvSpPr/>
          <p:nvPr/>
        </p:nvSpPr>
        <p:spPr>
          <a:xfrm>
            <a:off x="381000" y="5945816"/>
            <a:ext cx="11430000" cy="411480"/>
          </a:xfrm>
          <a:prstGeom prst="roundRect">
            <a:avLst>
              <a:gd name="adj" fmla="val 50000"/>
            </a:avLst>
          </a:prstGeom>
          <a:solidFill>
            <a:srgbClr val="01346B"/>
          </a:solidFill>
          <a:ln w="38100">
            <a:noFill/>
          </a:ln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27432" rtlCol="0" anchor="ctr">
            <a:noAutofit/>
          </a:bodyPr>
          <a:lstStyle/>
          <a:p>
            <a:pPr algn="ctr"/>
            <a:r>
              <a:rPr lang="en-GB" sz="1700" b="1" noProof="0">
                <a:solidFill>
                  <a:schemeClr val="bg1"/>
                </a:solidFill>
                <a:ea typeface="Calibri"/>
              </a:rPr>
              <a:t>Which translates to up to more than a 7</a:t>
            </a:r>
            <a:r>
              <a:rPr lang="en-GB" sz="1700" b="1">
                <a:solidFill>
                  <a:schemeClr val="bg1"/>
                </a:solidFill>
                <a:ea typeface="Calibri"/>
              </a:rPr>
              <a:t>0</a:t>
            </a:r>
            <a:r>
              <a:rPr lang="en-GB" sz="1700" b="1" noProof="0">
                <a:solidFill>
                  <a:schemeClr val="bg1"/>
                </a:solidFill>
                <a:ea typeface="Calibri"/>
              </a:rPr>
              <a:t>% decrease in pain with RETA</a:t>
            </a:r>
            <a:endParaRPr lang="en-GB" sz="1700" b="1" noProof="0">
              <a:solidFill>
                <a:schemeClr val="bg1"/>
              </a:solidFill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55510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788B6-4DF3-E5C7-F5EA-B130CCEAD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EC8F5504-F99B-3EC6-9630-2FAD889C5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4314711" cy="775597"/>
          </a:xfrm>
        </p:spPr>
        <p:txBody>
          <a:bodyPr/>
          <a:lstStyle/>
          <a:p>
            <a:r>
              <a:rPr lang="en-GB" noProof="0">
                <a:cs typeface="Times New Roman"/>
              </a:rPr>
              <a:t>TRIUMPH-1 OSA Basket</a:t>
            </a:r>
            <a:br>
              <a:rPr lang="en-GB" noProof="0"/>
            </a:br>
            <a:r>
              <a:rPr lang="en-GB" noProof="0">
                <a:solidFill>
                  <a:schemeClr val="tx1"/>
                </a:solidFill>
                <a:cs typeface="Times New Roman"/>
              </a:rPr>
              <a:t>Obstructive Sleep </a:t>
            </a:r>
            <a:r>
              <a:rPr lang="en-GB" noProof="0" err="1">
                <a:solidFill>
                  <a:schemeClr val="tx1"/>
                </a:solidFill>
                <a:cs typeface="Times New Roman"/>
              </a:rPr>
              <a:t>Apnea</a:t>
            </a:r>
            <a:endParaRPr lang="en-GB" noProof="0">
              <a:solidFill>
                <a:schemeClr val="tx1"/>
              </a:solidFill>
              <a:cs typeface="Times New Roman"/>
            </a:endParaRP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5DD7CA5-8A77-11BD-1C12-C45833238BD4}"/>
              </a:ext>
            </a:extLst>
          </p:cNvPr>
          <p:cNvCxnSpPr>
            <a:cxnSpLocks/>
          </p:cNvCxnSpPr>
          <p:nvPr/>
        </p:nvCxnSpPr>
        <p:spPr>
          <a:xfrm>
            <a:off x="-394597" y="1521697"/>
            <a:ext cx="0" cy="4403034"/>
          </a:xfrm>
          <a:prstGeom prst="line">
            <a:avLst/>
          </a:prstGeom>
          <a:ln w="12700">
            <a:solidFill>
              <a:srgbClr val="BFBFB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1CAB9B65-F14E-021E-2266-B092369648E9}"/>
              </a:ext>
            </a:extLst>
          </p:cNvPr>
          <p:cNvSpPr txBox="1"/>
          <p:nvPr/>
        </p:nvSpPr>
        <p:spPr>
          <a:xfrm>
            <a:off x="11000389" y="180151"/>
            <a:ext cx="877846" cy="156146"/>
          </a:xfrm>
          <a:prstGeom prst="rect">
            <a:avLst/>
          </a:prstGeom>
          <a:solidFill>
            <a:schemeClr val="accent1"/>
          </a:solidFill>
        </p:spPr>
        <p:txBody>
          <a:bodyPr wrap="square" tIns="0" bIns="182880" rtlCol="0">
            <a:noAutofit/>
          </a:bodyPr>
          <a:lstStyle/>
          <a:p>
            <a:pPr algn="ctr"/>
            <a:r>
              <a:rPr lang="en-GB" sz="1300" b="1" spc="-10" noProof="0">
                <a:solidFill>
                  <a:schemeClr val="bg1"/>
                </a:solidFill>
                <a:latin typeface="Arial" panose="020B0604020202020204" pitchFamily="34" charset="0"/>
              </a:rPr>
              <a:t>OSA</a:t>
            </a:r>
            <a:endParaRPr lang="en-GB" sz="1300" b="1" noProof="0">
              <a:solidFill>
                <a:schemeClr val="bg1"/>
              </a:solidFill>
            </a:endParaRPr>
          </a:p>
        </p:txBody>
      </p:sp>
      <p:sp>
        <p:nvSpPr>
          <p:cNvPr id="51" name="Footer Placeholder 45">
            <a:extLst>
              <a:ext uri="{FF2B5EF4-FFF2-40B4-BE49-F238E27FC236}">
                <a16:creationId xmlns:a16="http://schemas.microsoft.com/office/drawing/2014/main" id="{8559C63B-A101-6E2F-3937-FA2C86DAD4A2}"/>
              </a:ext>
            </a:extLst>
          </p:cNvPr>
          <p:cNvSpPr txBox="1">
            <a:spLocks/>
          </p:cNvSpPr>
          <p:nvPr/>
        </p:nvSpPr>
        <p:spPr>
          <a:xfrm>
            <a:off x="183776" y="6404401"/>
            <a:ext cx="8973421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ts val="0"/>
              </a:spcAft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ヒラギノ角ゴ Pro W3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9pPr>
          </a:lstStyle>
          <a:p>
            <a:pPr>
              <a:defRPr/>
            </a:pPr>
            <a:r>
              <a:rPr lang="en-US" sz="1100">
                <a:solidFill>
                  <a:schemeClr val="bg1">
                    <a:lumMod val="65000"/>
                  </a:schemeClr>
                </a:solidFill>
              </a:rPr>
              <a:t>*p&lt;0.05, **p&lt;0.01, ***p&lt;0.001 vs PBO.</a:t>
            </a:r>
            <a:br>
              <a:rPr lang="en-GB" sz="1100">
                <a:solidFill>
                  <a:schemeClr val="bg1">
                    <a:lumMod val="65000"/>
                  </a:schemeClr>
                </a:solidFill>
                <a:latin typeface="Arial Narrow"/>
              </a:rPr>
            </a:br>
            <a:r>
              <a:rPr lang="en-GB" sz="1100">
                <a:solidFill>
                  <a:schemeClr val="bg1">
                    <a:lumMod val="65000"/>
                  </a:schemeClr>
                </a:solidFill>
                <a:latin typeface="Arial Narrow"/>
              </a:rPr>
              <a:t>AHI=</a:t>
            </a:r>
            <a:r>
              <a:rPr lang="en-GB" sz="1100" err="1">
                <a:solidFill>
                  <a:schemeClr val="bg1">
                    <a:lumMod val="65000"/>
                  </a:schemeClr>
                </a:solidFill>
                <a:latin typeface="Arial Narrow"/>
              </a:rPr>
              <a:t>Apnea</a:t>
            </a:r>
            <a:r>
              <a:rPr lang="en-GB" sz="1100">
                <a:solidFill>
                  <a:schemeClr val="bg1">
                    <a:lumMod val="65000"/>
                  </a:schemeClr>
                </a:solidFill>
                <a:latin typeface="Arial Narrow"/>
              </a:rPr>
              <a:t>-Hypopnea Index; BMI=body mass index; OSA=obstructive sleep </a:t>
            </a:r>
            <a:r>
              <a:rPr lang="en-GB" sz="1100" err="1">
                <a:solidFill>
                  <a:schemeClr val="bg1">
                    <a:lumMod val="65000"/>
                  </a:schemeClr>
                </a:solidFill>
                <a:latin typeface="Arial Narrow"/>
              </a:rPr>
              <a:t>apnea</a:t>
            </a:r>
            <a:r>
              <a:rPr lang="en-GB" sz="1100">
                <a:solidFill>
                  <a:schemeClr val="bg1">
                    <a:lumMod val="65000"/>
                  </a:schemeClr>
                </a:solidFill>
                <a:latin typeface="Arial Narrow"/>
              </a:rPr>
              <a:t>; PBO=placebo; RETA=</a:t>
            </a:r>
            <a:r>
              <a:rPr lang="en-GB" sz="1100" err="1">
                <a:solidFill>
                  <a:schemeClr val="bg1">
                    <a:lumMod val="65000"/>
                  </a:schemeClr>
                </a:solidFill>
                <a:latin typeface="Arial Narrow"/>
              </a:rPr>
              <a:t>retatrutide</a:t>
            </a:r>
            <a:r>
              <a:rPr lang="en-GB" sz="1100">
                <a:solidFill>
                  <a:schemeClr val="bg1">
                    <a:lumMod val="65000"/>
                  </a:schemeClr>
                </a:solidFill>
                <a:latin typeface="Arial Narrow"/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FA9C80-CC8F-3A44-6E7E-4DF9FA230DB7}"/>
              </a:ext>
            </a:extLst>
          </p:cNvPr>
          <p:cNvSpPr txBox="1"/>
          <p:nvPr/>
        </p:nvSpPr>
        <p:spPr>
          <a:xfrm>
            <a:off x="438442" y="1012239"/>
            <a:ext cx="679978" cy="679978"/>
          </a:xfrm>
          <a:prstGeom prst="ellipse">
            <a:avLst/>
          </a:prstGeom>
          <a:solidFill>
            <a:srgbClr val="413C37"/>
          </a:solidFill>
        </p:spPr>
        <p:txBody>
          <a:bodyPr wrap="square" lIns="0" tIns="45720" rIns="0" bIns="0" rtlCol="0" anchor="ctr">
            <a:noAutofit/>
          </a:bodyPr>
          <a:lstStyle/>
          <a:p>
            <a:pPr algn="ctr">
              <a:lnSpc>
                <a:spcPct val="75000"/>
              </a:lnSpc>
              <a:spcAft>
                <a:spcPts val="200"/>
              </a:spcAft>
            </a:pPr>
            <a:r>
              <a:rPr lang="en-GB" sz="1200" b="1" kern="100" noProof="0">
                <a:solidFill>
                  <a:schemeClr val="bg1"/>
                </a:solidFill>
                <a:sym typeface=""/>
              </a:rPr>
              <a:t>N=</a:t>
            </a:r>
            <a:r>
              <a:rPr lang="en-GB" sz="1300" b="1" kern="100" noProof="0">
                <a:solidFill>
                  <a:schemeClr val="bg1"/>
                </a:solidFill>
                <a:sym typeface=""/>
              </a:rPr>
              <a:t>243</a:t>
            </a:r>
          </a:p>
          <a:p>
            <a:pPr algn="ctr">
              <a:lnSpc>
                <a:spcPct val="75000"/>
              </a:lnSpc>
              <a:spcAft>
                <a:spcPts val="200"/>
              </a:spcAft>
            </a:pPr>
            <a:r>
              <a:rPr lang="en-GB" sz="1200" kern="100" noProof="0">
                <a:solidFill>
                  <a:schemeClr val="bg1"/>
                </a:solidFill>
                <a:sym typeface=""/>
              </a:rPr>
              <a:t>total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F583DA-8A9F-A0C5-EC08-1152DBF689DB}"/>
              </a:ext>
            </a:extLst>
          </p:cNvPr>
          <p:cNvSpPr txBox="1"/>
          <p:nvPr/>
        </p:nvSpPr>
        <p:spPr>
          <a:xfrm>
            <a:off x="3037642" y="604490"/>
            <a:ext cx="6310685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600" b="1"/>
              <a:t>Absolute</a:t>
            </a:r>
            <a:r>
              <a:rPr lang="en-GB" sz="1600" b="1" noProof="0"/>
              <a:t> Change in </a:t>
            </a:r>
          </a:p>
          <a:p>
            <a:pPr algn="ctr"/>
            <a:r>
              <a:rPr lang="en-GB" b="1" noProof="0" err="1">
                <a:solidFill>
                  <a:schemeClr val="accent1">
                    <a:lumMod val="75000"/>
                  </a:schemeClr>
                </a:solidFill>
              </a:rPr>
              <a:t>Apnea</a:t>
            </a:r>
            <a:r>
              <a:rPr lang="en-GB" b="1" noProof="0">
                <a:solidFill>
                  <a:schemeClr val="accent1">
                    <a:lumMod val="75000"/>
                  </a:schemeClr>
                </a:solidFill>
              </a:rPr>
              <a:t> Hypopnea Index (AHI)</a:t>
            </a:r>
            <a:br>
              <a:rPr lang="en-GB" sz="1600" b="1" noProof="0"/>
            </a:br>
            <a:endParaRPr lang="en-GB" sz="1600" b="1" noProof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41">
            <a:extLst>
              <a:ext uri="{FF2B5EF4-FFF2-40B4-BE49-F238E27FC236}">
                <a16:creationId xmlns:a16="http://schemas.microsoft.com/office/drawing/2014/main" id="{60D3C516-FB77-1B63-556F-64660909F455}"/>
              </a:ext>
            </a:extLst>
          </p:cNvPr>
          <p:cNvSpPr/>
          <p:nvPr/>
        </p:nvSpPr>
        <p:spPr>
          <a:xfrm>
            <a:off x="4448766" y="581441"/>
            <a:ext cx="3474720" cy="726283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9" name="!!Chart 14">
            <a:extLst>
              <a:ext uri="{FF2B5EF4-FFF2-40B4-BE49-F238E27FC236}">
                <a16:creationId xmlns:a16="http://schemas.microsoft.com/office/drawing/2014/main" id="{C1AAB37F-2A7C-71B1-DA56-6EF0C1A2FF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2069250"/>
              </p:ext>
            </p:extLst>
          </p:nvPr>
        </p:nvGraphicFramePr>
        <p:xfrm>
          <a:off x="2290457" y="1394698"/>
          <a:ext cx="34290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!!Chart 14">
            <a:extLst>
              <a:ext uri="{FF2B5EF4-FFF2-40B4-BE49-F238E27FC236}">
                <a16:creationId xmlns:a16="http://schemas.microsoft.com/office/drawing/2014/main" id="{D9E3CCD5-B184-B441-57D5-375949C70E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0488750"/>
              </p:ext>
            </p:extLst>
          </p:nvPr>
        </p:nvGraphicFramePr>
        <p:xfrm>
          <a:off x="6439947" y="1382018"/>
          <a:ext cx="34290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Text Placeholder 11">
            <a:extLst>
              <a:ext uri="{FF2B5EF4-FFF2-40B4-BE49-F238E27FC236}">
                <a16:creationId xmlns:a16="http://schemas.microsoft.com/office/drawing/2014/main" id="{9E694F0C-AD0C-4CCA-018B-BDB8A736B5DF}"/>
              </a:ext>
            </a:extLst>
          </p:cNvPr>
          <p:cNvSpPr txBox="1">
            <a:spLocks/>
          </p:cNvSpPr>
          <p:nvPr/>
        </p:nvSpPr>
        <p:spPr bwMode="auto">
          <a:xfrm>
            <a:off x="2848806" y="1674846"/>
            <a:ext cx="279463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1200" b="0">
                <a:solidFill>
                  <a:schemeClr val="tx1">
                    <a:lumMod val="90000"/>
                    <a:lumOff val="10000"/>
                  </a:schemeClr>
                </a:solidFill>
                <a:latin typeface="Aptos" panose="020B0004020202020204" pitchFamily="34" charset="0"/>
                <a:ea typeface="Aptos SemiBold" panose="020B0004020202020204" pitchFamily="34" charset="0"/>
                <a:cs typeface="Aptos SemiBold" panose="020B0004020202020204" pitchFamily="34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600">
                <a:solidFill>
                  <a:schemeClr val="tx1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600">
                <a:solidFill>
                  <a:schemeClr val="tx1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6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900"/>
              </a:spcBef>
              <a:spcAft>
                <a:spcPts val="900"/>
              </a:spcAft>
              <a:buClr>
                <a:schemeClr val="accent3"/>
              </a:buClr>
              <a:buNone/>
              <a:defRPr sz="1600" b="1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400" kern="0">
                <a:solidFill>
                  <a:srgbClr val="413C37"/>
                </a:solidFill>
                <a:latin typeface="+mn-lt"/>
              </a:rPr>
              <a:t>Week 80</a:t>
            </a:r>
          </a:p>
        </p:txBody>
      </p:sp>
      <p:sp>
        <p:nvSpPr>
          <p:cNvPr id="25" name="Text Placeholder 11">
            <a:extLst>
              <a:ext uri="{FF2B5EF4-FFF2-40B4-BE49-F238E27FC236}">
                <a16:creationId xmlns:a16="http://schemas.microsoft.com/office/drawing/2014/main" id="{ED7F41F8-3A2B-6FC4-DFA2-9E8A0A175E5B}"/>
              </a:ext>
            </a:extLst>
          </p:cNvPr>
          <p:cNvSpPr txBox="1">
            <a:spLocks/>
          </p:cNvSpPr>
          <p:nvPr/>
        </p:nvSpPr>
        <p:spPr bwMode="auto">
          <a:xfrm>
            <a:off x="6988631" y="1674846"/>
            <a:ext cx="279463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1200" b="0">
                <a:solidFill>
                  <a:schemeClr val="tx1">
                    <a:lumMod val="90000"/>
                    <a:lumOff val="10000"/>
                  </a:schemeClr>
                </a:solidFill>
                <a:latin typeface="Aptos" panose="020B0004020202020204" pitchFamily="34" charset="0"/>
                <a:ea typeface="Aptos SemiBold" panose="020B0004020202020204" pitchFamily="34" charset="0"/>
                <a:cs typeface="Aptos SemiBold" panose="020B0004020202020204" pitchFamily="34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600">
                <a:solidFill>
                  <a:schemeClr val="tx1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600">
                <a:solidFill>
                  <a:schemeClr val="tx1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6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900"/>
              </a:spcBef>
              <a:spcAft>
                <a:spcPts val="900"/>
              </a:spcAft>
              <a:buClr>
                <a:schemeClr val="accent3"/>
              </a:buClr>
              <a:buNone/>
              <a:defRPr sz="1600" b="1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400" kern="0">
                <a:solidFill>
                  <a:srgbClr val="413C37"/>
                </a:solidFill>
                <a:latin typeface="+mn-lt"/>
              </a:rPr>
              <a:t>Week 80</a:t>
            </a:r>
          </a:p>
        </p:txBody>
      </p:sp>
      <p:sp>
        <p:nvSpPr>
          <p:cNvPr id="39" name="Text Placeholder 10">
            <a:extLst>
              <a:ext uri="{FF2B5EF4-FFF2-40B4-BE49-F238E27FC236}">
                <a16:creationId xmlns:a16="http://schemas.microsoft.com/office/drawing/2014/main" id="{E02ECC2F-ED24-B105-E955-168AFB96CD99}"/>
              </a:ext>
            </a:extLst>
          </p:cNvPr>
          <p:cNvSpPr txBox="1">
            <a:spLocks/>
          </p:cNvSpPr>
          <p:nvPr/>
        </p:nvSpPr>
        <p:spPr bwMode="auto">
          <a:xfrm>
            <a:off x="3130344" y="1409879"/>
            <a:ext cx="2231561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8288" tIns="0" rIns="18288" bIns="0" numCol="1" anchor="t" anchorCtr="0" compatLnSpc="1">
            <a:prstTxWarp prst="textNoShape">
              <a:avLst/>
            </a:prstTxWarp>
            <a:normAutofit/>
          </a:bodyPr>
          <a:lstStyle>
            <a:defPPr>
              <a:defRPr lang="en-US"/>
            </a:defPPr>
            <a:lvl1pPr marL="0" indent="0" algn="ctr" eaLnBrk="1" hangingPunct="1">
              <a:lnSpc>
                <a:spcPct val="95000"/>
              </a:lnSpc>
              <a:spcBef>
                <a:spcPts val="1200"/>
              </a:spcBef>
              <a:buClr>
                <a:srgbClr val="E1251B"/>
              </a:buClr>
              <a:buFont typeface="Wingdings" panose="05000000000000000000" pitchFamily="2" charset="2"/>
              <a:buNone/>
              <a:defRPr sz="1500" b="1" kern="0" spc="-50" baseline="0">
                <a:solidFill>
                  <a:srgbClr val="71130E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eaLnBrk="1" hangingPunct="1">
              <a:lnSpc>
                <a:spcPct val="95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eaLnBrk="1" hangingPunct="1">
              <a:lnSpc>
                <a:spcPct val="95000"/>
              </a:lnSpc>
              <a:spcBef>
                <a:spcPts val="800"/>
              </a:spcBef>
              <a:buClr>
                <a:schemeClr val="accent1"/>
              </a:buClr>
              <a:buFont typeface="System Font Regular"/>
              <a:buChar char="–"/>
              <a:tabLst/>
              <a:defRPr sz="1800"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eaLnBrk="1" hangingPunct="1">
              <a:lnSpc>
                <a:spcPct val="95000"/>
              </a:lnSpc>
              <a:spcBef>
                <a:spcPts val="8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latin typeface="+mn-lt"/>
                <a:cs typeface="DIN-Regular"/>
              </a:defRPr>
            </a:lvl4pPr>
            <a:lvl5pPr marL="0" indent="0" eaLnBrk="1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cs typeface="DIN-Regular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latin typeface="+mn-lt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latin typeface="+mn-lt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latin typeface="+mn-lt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latin typeface="+mn-lt"/>
              </a:defRPr>
            </a:lvl9pPr>
          </a:lstStyle>
          <a:p>
            <a:r>
              <a:rPr lang="en-GB" noProof="0"/>
              <a:t>Efficacy </a:t>
            </a:r>
            <a:r>
              <a:rPr lang="en-GB" noProof="0" err="1"/>
              <a:t>Estimand</a:t>
            </a:r>
            <a:endParaRPr lang="en-GB" noProof="0"/>
          </a:p>
        </p:txBody>
      </p:sp>
      <p:sp>
        <p:nvSpPr>
          <p:cNvPr id="52" name="Text Placeholder 12">
            <a:extLst>
              <a:ext uri="{FF2B5EF4-FFF2-40B4-BE49-F238E27FC236}">
                <a16:creationId xmlns:a16="http://schemas.microsoft.com/office/drawing/2014/main" id="{D8EFDEBD-E03F-42EB-64C9-BCB1F42AE04E}"/>
              </a:ext>
            </a:extLst>
          </p:cNvPr>
          <p:cNvSpPr txBox="1">
            <a:spLocks/>
          </p:cNvSpPr>
          <p:nvPr/>
        </p:nvSpPr>
        <p:spPr bwMode="auto">
          <a:xfrm>
            <a:off x="6954468" y="1409879"/>
            <a:ext cx="2862962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8288" tIns="0" rIns="18288" bIns="0" numCol="1" anchor="t" anchorCtr="0" compatLnSpc="1">
            <a:prstTxWarp prst="textNoShape">
              <a:avLst/>
            </a:prstTxWarp>
            <a:normAutofit/>
          </a:bodyPr>
          <a:lstStyle>
            <a:defPPr>
              <a:defRPr lang="en-US"/>
            </a:defPPr>
            <a:lvl1pPr marL="0" marR="0" lvl="0" indent="0" algn="ctr" defTabSz="914400" eaLnBrk="1" latinLnBrk="0" hangingPunct="1">
              <a:lnSpc>
                <a:spcPct val="95000"/>
              </a:lnSpc>
              <a:spcBef>
                <a:spcPts val="1200"/>
              </a:spcBef>
              <a:buClr>
                <a:srgbClr val="E1251B"/>
              </a:buClr>
              <a:buSzTx/>
              <a:buFont typeface="Wingdings" panose="05000000000000000000" pitchFamily="2" charset="2"/>
              <a:buNone/>
              <a:tabLst/>
              <a:defRPr kumimoji="0" sz="1500" b="1" i="0" u="none" strike="noStrike" kern="0" cap="none" spc="-50" normalizeH="0" baseline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panose="020B0604020202020204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eaLnBrk="1" hangingPunct="1">
              <a:lnSpc>
                <a:spcPct val="95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eaLnBrk="1" hangingPunct="1">
              <a:lnSpc>
                <a:spcPct val="95000"/>
              </a:lnSpc>
              <a:spcBef>
                <a:spcPts val="800"/>
              </a:spcBef>
              <a:buClr>
                <a:schemeClr val="accent1"/>
              </a:buClr>
              <a:buFont typeface="System Font Regular"/>
              <a:buChar char="–"/>
              <a:tabLst/>
              <a:defRPr sz="1800"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eaLnBrk="1" hangingPunct="1">
              <a:lnSpc>
                <a:spcPct val="95000"/>
              </a:lnSpc>
              <a:spcBef>
                <a:spcPts val="8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latin typeface="+mn-lt"/>
                <a:cs typeface="DIN-Regular"/>
              </a:defRPr>
            </a:lvl4pPr>
            <a:lvl5pPr marL="0" indent="0" eaLnBrk="1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cs typeface="DIN-Regular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latin typeface="+mn-lt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latin typeface="+mn-lt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latin typeface="+mn-lt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latin typeface="+mn-lt"/>
              </a:defRPr>
            </a:lvl9pPr>
          </a:lstStyle>
          <a:p>
            <a:r>
              <a:rPr lang="en-GB" noProof="0"/>
              <a:t>Treatment Regimen </a:t>
            </a:r>
            <a:r>
              <a:rPr lang="en-GB" noProof="0" err="1"/>
              <a:t>Estimand</a:t>
            </a:r>
            <a:endParaRPr lang="en-GB" noProof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88608A8-645F-B610-D263-CA46C5072639}"/>
              </a:ext>
            </a:extLst>
          </p:cNvPr>
          <p:cNvSpPr txBox="1"/>
          <p:nvPr/>
        </p:nvSpPr>
        <p:spPr>
          <a:xfrm>
            <a:off x="3773776" y="3492659"/>
            <a:ext cx="3257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noProof="0"/>
              <a:t>**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45A6207-F271-07F3-9544-544BEC8A48D8}"/>
              </a:ext>
            </a:extLst>
          </p:cNvPr>
          <p:cNvSpPr txBox="1"/>
          <p:nvPr/>
        </p:nvSpPr>
        <p:spPr>
          <a:xfrm>
            <a:off x="4350521" y="3962729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noProof="0"/>
              <a:t>***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AD9F14F-4D7C-E96B-A54A-8514F0D95534}"/>
              </a:ext>
            </a:extLst>
          </p:cNvPr>
          <p:cNvSpPr txBox="1"/>
          <p:nvPr/>
        </p:nvSpPr>
        <p:spPr>
          <a:xfrm>
            <a:off x="4975372" y="3852561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noProof="0"/>
              <a:t>***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DBAB276-E801-250D-42C1-3709FCCA70A4}"/>
              </a:ext>
            </a:extLst>
          </p:cNvPr>
          <p:cNvSpPr txBox="1"/>
          <p:nvPr/>
        </p:nvSpPr>
        <p:spPr>
          <a:xfrm>
            <a:off x="7954311" y="3347730"/>
            <a:ext cx="2551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noProof="0"/>
              <a:t>*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58E0DE0-DF76-FDA4-4E41-C2C5AF976693}"/>
              </a:ext>
            </a:extLst>
          </p:cNvPr>
          <p:cNvSpPr txBox="1"/>
          <p:nvPr/>
        </p:nvSpPr>
        <p:spPr>
          <a:xfrm>
            <a:off x="8523195" y="3877458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noProof="0"/>
              <a:t>***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5270856-FCEA-8DBB-407E-C73FA7987E9E}"/>
              </a:ext>
            </a:extLst>
          </p:cNvPr>
          <p:cNvSpPr txBox="1"/>
          <p:nvPr/>
        </p:nvSpPr>
        <p:spPr>
          <a:xfrm>
            <a:off x="9140318" y="3764708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noProof="0"/>
              <a:t>***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E59C1BBE-3914-8EB3-EE6D-29CCDAE87ABA}"/>
              </a:ext>
            </a:extLst>
          </p:cNvPr>
          <p:cNvGrpSpPr/>
          <p:nvPr/>
        </p:nvGrpSpPr>
        <p:grpSpPr>
          <a:xfrm>
            <a:off x="3464251" y="5082086"/>
            <a:ext cx="5992316" cy="253916"/>
            <a:chOff x="3002694" y="1387537"/>
            <a:chExt cx="5992316" cy="27006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6C6F4260-0A2A-1589-FA45-1C1245CE61AB}"/>
                </a:ext>
              </a:extLst>
            </p:cNvPr>
            <p:cNvGrpSpPr/>
            <p:nvPr/>
          </p:nvGrpSpPr>
          <p:grpSpPr>
            <a:xfrm>
              <a:off x="3002694" y="1387537"/>
              <a:ext cx="992810" cy="270061"/>
              <a:chOff x="2980379" y="1467372"/>
              <a:chExt cx="992810" cy="270061"/>
            </a:xfrm>
          </p:grpSpPr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60F031BB-7D7E-1B22-8492-792664032BE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80379" y="1540385"/>
                <a:ext cx="109728" cy="110800"/>
              </a:xfrm>
              <a:prstGeom prst="rect">
                <a:avLst/>
              </a:prstGeom>
              <a:solidFill>
                <a:srgbClr val="7F7F7F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137" name="TextBox 136">
                <a:extLst>
                  <a:ext uri="{FF2B5EF4-FFF2-40B4-BE49-F238E27FC236}">
                    <a16:creationId xmlns:a16="http://schemas.microsoft.com/office/drawing/2014/main" id="{F9E79892-9A15-3B37-6783-F6BDB6E1252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51142" y="1467372"/>
                <a:ext cx="922047" cy="2700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PBO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(N=</a:t>
                </a:r>
                <a:r>
                  <a:rPr lang="en-GB" sz="1050">
                    <a:solidFill>
                      <a:srgbClr val="7F7F7F"/>
                    </a:solidFill>
                    <a:latin typeface="Arial" panose="020B0604020202020204"/>
                    <a:ea typeface="+mn-ea"/>
                  </a:rPr>
                  <a:t>62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)</a:t>
                </a:r>
              </a:p>
            </p:txBody>
          </p: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9E928194-8A0B-DC64-7C90-DF24D0359D9C}"/>
                </a:ext>
              </a:extLst>
            </p:cNvPr>
            <p:cNvGrpSpPr/>
            <p:nvPr/>
          </p:nvGrpSpPr>
          <p:grpSpPr>
            <a:xfrm>
              <a:off x="5854247" y="1387537"/>
              <a:ext cx="1412573" cy="270061"/>
              <a:chOff x="7452248" y="1387537"/>
              <a:chExt cx="1412573" cy="270061"/>
            </a:xfrm>
          </p:grpSpPr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ECED6C82-B9B3-F13F-B511-6D4506E3868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452248" y="1460550"/>
                <a:ext cx="109728" cy="116705"/>
              </a:xfrm>
              <a:prstGeom prst="rect">
                <a:avLst/>
              </a:prstGeom>
              <a:solidFill>
                <a:srgbClr val="A81C14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81F31D4C-5E96-B43D-F58D-62FF64AAF08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30801" y="1387537"/>
                <a:ext cx="1334020" cy="2700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lvl="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RETA 9 mg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(N=</a:t>
                </a:r>
                <a:r>
                  <a:rPr lang="en-GB" sz="1050">
                    <a:solidFill>
                      <a:srgbClr val="7F7F7F"/>
                    </a:solidFill>
                    <a:latin typeface="Arial" panose="020B0604020202020204"/>
                    <a:ea typeface="+mn-ea"/>
                  </a:rPr>
                  <a:t>61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)</a:t>
                </a:r>
              </a:p>
            </p:txBody>
          </p: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095BF124-BFE8-9A7A-46AF-BFC3313C7630}"/>
                </a:ext>
              </a:extLst>
            </p:cNvPr>
            <p:cNvGrpSpPr/>
            <p:nvPr/>
          </p:nvGrpSpPr>
          <p:grpSpPr>
            <a:xfrm>
              <a:off x="7463816" y="1387537"/>
              <a:ext cx="1531194" cy="270061"/>
              <a:chOff x="6449904" y="1467372"/>
              <a:chExt cx="1531194" cy="270061"/>
            </a:xfrm>
          </p:grpSpPr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121E50D3-1B65-07F7-242C-2B7D224081B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449904" y="1540385"/>
                <a:ext cx="109728" cy="110800"/>
              </a:xfrm>
              <a:prstGeom prst="rect">
                <a:avLst/>
              </a:prstGeom>
              <a:solidFill>
                <a:srgbClr val="71130E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83322412-51E5-9CF1-E8B4-B25A9010CE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28456" y="1467372"/>
                <a:ext cx="1452642" cy="2700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r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lvl="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RETA 12 mg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(N=</a:t>
                </a:r>
                <a:r>
                  <a:rPr lang="en-GB" sz="1050">
                    <a:solidFill>
                      <a:srgbClr val="7F7F7F"/>
                    </a:solidFill>
                    <a:latin typeface="Arial" panose="020B0604020202020204"/>
                    <a:ea typeface="+mn-ea"/>
                  </a:rPr>
                  <a:t>60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)</a:t>
                </a:r>
              </a:p>
            </p:txBody>
          </p: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0E8C20FE-767A-6014-3080-01E1B45BE2EB}"/>
                </a:ext>
              </a:extLst>
            </p:cNvPr>
            <p:cNvGrpSpPr/>
            <p:nvPr/>
          </p:nvGrpSpPr>
          <p:grpSpPr>
            <a:xfrm>
              <a:off x="4219683" y="1387537"/>
              <a:ext cx="1402628" cy="270061"/>
              <a:chOff x="5280389" y="1387537"/>
              <a:chExt cx="1402628" cy="270061"/>
            </a:xfrm>
          </p:grpSpPr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6A1A2ACA-F5B2-58B5-01D8-0767773B633B}"/>
                  </a:ext>
                </a:extLst>
              </p:cNvPr>
              <p:cNvSpPr/>
              <p:nvPr/>
            </p:nvSpPr>
            <p:spPr>
              <a:xfrm>
                <a:off x="5280389" y="1460550"/>
                <a:ext cx="109728" cy="109728"/>
              </a:xfrm>
              <a:prstGeom prst="rect">
                <a:avLst/>
              </a:prstGeom>
              <a:solidFill>
                <a:srgbClr val="F4A7A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noProof="0"/>
              </a:p>
            </p:txBody>
          </p:sp>
          <p:sp>
            <p:nvSpPr>
              <p:cNvPr id="129" name="TextBox 128">
                <a:extLst>
                  <a:ext uri="{FF2B5EF4-FFF2-40B4-BE49-F238E27FC236}">
                    <a16:creationId xmlns:a16="http://schemas.microsoft.com/office/drawing/2014/main" id="{F1426732-6E4B-C73C-EC2B-3A1732FEF04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48997" y="1387537"/>
                <a:ext cx="1334020" cy="2700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lvl="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RETA 4 mg 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(N=</a:t>
                </a:r>
                <a:r>
                  <a:rPr lang="en-GB" sz="1050">
                    <a:solidFill>
                      <a:srgbClr val="7F7F7F"/>
                    </a:solidFill>
                    <a:latin typeface="Arial" panose="020B0604020202020204"/>
                    <a:ea typeface="+mn-ea"/>
                  </a:rPr>
                  <a:t>60</a:t>
                </a: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)</a:t>
                </a:r>
              </a:p>
            </p:txBody>
          </p:sp>
        </p:grp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C37E3493-87CE-16C6-CD79-8B3D7D5A8344}"/>
              </a:ext>
            </a:extLst>
          </p:cNvPr>
          <p:cNvSpPr txBox="1"/>
          <p:nvPr/>
        </p:nvSpPr>
        <p:spPr>
          <a:xfrm>
            <a:off x="3656721" y="4787025"/>
            <a:ext cx="5819263" cy="4862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GB" sz="1200">
                <a:solidFill>
                  <a:srgbClr val="212121"/>
                </a:solidFill>
                <a:latin typeface="Arial"/>
                <a:cs typeface="Arial"/>
              </a:rPr>
              <a:t>Overall mean AHI at </a:t>
            </a:r>
            <a:r>
              <a:rPr lang="en-GB" sz="1200" noProof="0">
                <a:solidFill>
                  <a:srgbClr val="212121"/>
                </a:solidFill>
                <a:latin typeface="Arial"/>
                <a:cs typeface="Arial"/>
              </a:rPr>
              <a:t>baseline </a:t>
            </a:r>
            <a:r>
              <a:rPr lang="en-GB" sz="1200">
                <a:solidFill>
                  <a:srgbClr val="212121"/>
                </a:solidFill>
                <a:latin typeface="Arial"/>
                <a:cs typeface="Arial"/>
              </a:rPr>
              <a:t>= </a:t>
            </a:r>
            <a:r>
              <a:rPr lang="en-GB" sz="1600" b="1">
                <a:latin typeface="Arial"/>
                <a:cs typeface="Arial"/>
              </a:rPr>
              <a:t>58.6 events/h</a:t>
            </a:r>
          </a:p>
          <a:p>
            <a:pPr algn="ctr">
              <a:lnSpc>
                <a:spcPct val="80000"/>
              </a:lnSpc>
            </a:pPr>
            <a:endParaRPr lang="en-GB" sz="1600" b="1" noProof="0">
              <a:latin typeface="Arial"/>
              <a:cs typeface="Arial"/>
            </a:endParaRPr>
          </a:p>
        </p:txBody>
      </p:sp>
      <p:sp>
        <p:nvSpPr>
          <p:cNvPr id="139" name="Rectangle: Rounded Corners 53">
            <a:extLst>
              <a:ext uri="{FF2B5EF4-FFF2-40B4-BE49-F238E27FC236}">
                <a16:creationId xmlns:a16="http://schemas.microsoft.com/office/drawing/2014/main" id="{E93547BF-F856-A7AA-D273-931CCAC01BF2}"/>
              </a:ext>
            </a:extLst>
          </p:cNvPr>
          <p:cNvSpPr/>
          <p:nvPr/>
        </p:nvSpPr>
        <p:spPr>
          <a:xfrm>
            <a:off x="499517" y="5439418"/>
            <a:ext cx="11192966" cy="411480"/>
          </a:xfrm>
          <a:prstGeom prst="roundRect">
            <a:avLst>
              <a:gd name="adj" fmla="val 50000"/>
            </a:avLst>
          </a:prstGeom>
          <a:solidFill>
            <a:srgbClr val="01346B"/>
          </a:solidFill>
          <a:ln w="38100">
            <a:noFill/>
          </a:ln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0" bIns="27432" rtlCol="0" anchor="ctr">
            <a:noAutofit/>
          </a:bodyPr>
          <a:lstStyle/>
          <a:p>
            <a:pPr algn="ctr"/>
            <a:r>
              <a:rPr lang="en-US" sz="1700" b="1"/>
              <a:t>RETA resulted in an AHI reduction more than the clinically significant threshold of 15 events per </a:t>
            </a:r>
            <a:r>
              <a:rPr lang="en-US" sz="1700" b="1" err="1"/>
              <a:t>hr</a:t>
            </a:r>
            <a:endParaRPr lang="en-US" sz="1700" b="1"/>
          </a:p>
        </p:txBody>
      </p:sp>
      <p:sp>
        <p:nvSpPr>
          <p:cNvPr id="140" name="Rectangle: Rounded Corners 53">
            <a:extLst>
              <a:ext uri="{FF2B5EF4-FFF2-40B4-BE49-F238E27FC236}">
                <a16:creationId xmlns:a16="http://schemas.microsoft.com/office/drawing/2014/main" id="{6A9D1508-CCFF-5F27-00D5-322E85FD5149}"/>
              </a:ext>
            </a:extLst>
          </p:cNvPr>
          <p:cNvSpPr/>
          <p:nvPr/>
        </p:nvSpPr>
        <p:spPr>
          <a:xfrm>
            <a:off x="499517" y="5945816"/>
            <a:ext cx="11226323" cy="411480"/>
          </a:xfrm>
          <a:prstGeom prst="roundRect">
            <a:avLst>
              <a:gd name="adj" fmla="val 50000"/>
            </a:avLst>
          </a:prstGeom>
          <a:solidFill>
            <a:srgbClr val="01346B"/>
          </a:solidFill>
          <a:ln w="38100">
            <a:noFill/>
          </a:ln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0" bIns="27432" rtlCol="0" anchor="ctr">
            <a:noAutofit/>
          </a:bodyPr>
          <a:lstStyle/>
          <a:p>
            <a:pPr algn="ctr"/>
            <a:r>
              <a:rPr lang="en-GB" sz="1700" b="1">
                <a:solidFill>
                  <a:schemeClr val="bg1"/>
                </a:solidFill>
                <a:ea typeface="Calibri" panose="020F0502020204030204" pitchFamily="34" charset="0"/>
              </a:rPr>
              <a:t>Which translates to u</a:t>
            </a:r>
            <a:r>
              <a:rPr lang="en-GB" sz="1700" b="1" noProof="0">
                <a:solidFill>
                  <a:schemeClr val="bg1"/>
                </a:solidFill>
                <a:ea typeface="Calibri" panose="020F0502020204030204" pitchFamily="34" charset="0"/>
              </a:rPr>
              <a:t>p to </a:t>
            </a:r>
            <a:r>
              <a:rPr lang="en-GB" sz="1700" b="1">
                <a:solidFill>
                  <a:schemeClr val="bg1"/>
                </a:solidFill>
                <a:ea typeface="Calibri" panose="020F0502020204030204" pitchFamily="34" charset="0"/>
              </a:rPr>
              <a:t>m</a:t>
            </a:r>
            <a:r>
              <a:rPr lang="en-GB" sz="1700" b="1" noProof="0">
                <a:solidFill>
                  <a:schemeClr val="bg1"/>
                </a:solidFill>
                <a:ea typeface="Calibri" panose="020F0502020204030204" pitchFamily="34" charset="0"/>
              </a:rPr>
              <a:t>ore than a 60% decrease in AHI with RETA</a:t>
            </a:r>
          </a:p>
        </p:txBody>
      </p:sp>
    </p:spTree>
    <p:extLst>
      <p:ext uri="{BB962C8B-B14F-4D97-AF65-F5344CB8AC3E}">
        <p14:creationId xmlns:p14="http://schemas.microsoft.com/office/powerpoint/2010/main" val="3746057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BC314-DC0C-527E-9488-5A61106D8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525A334-B42D-673D-F4BE-125C72C11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>
                <a:latin typeface="+mj-lt"/>
              </a:rPr>
              <a:t>Disclosures</a:t>
            </a:r>
            <a:endParaRPr lang="en-GB" baseline="30000" noProof="0"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DB845D-4D9A-4449-83AC-AA316CAAC914}"/>
              </a:ext>
            </a:extLst>
          </p:cNvPr>
          <p:cNvSpPr txBox="1"/>
          <p:nvPr/>
        </p:nvSpPr>
        <p:spPr>
          <a:xfrm>
            <a:off x="1286316" y="947116"/>
            <a:ext cx="6096000" cy="427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E1251B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GB" sz="1600" b="1" i="1" u="none" strike="noStrike" kern="0" cap="all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  <a:cs typeface="Times New Roman" panose="02020603050405020304" pitchFamily="18" charset="0"/>
              </a:rPr>
              <a:t>Research Support: </a:t>
            </a:r>
          </a:p>
          <a:p>
            <a:pPr marL="177800" marR="0" lvl="1" indent="-17780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E1251B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</a:rPr>
              <a:t>Amgen </a:t>
            </a:r>
          </a:p>
          <a:p>
            <a:pPr marL="177800" marR="0" lvl="1" indent="-17780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E1251B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</a:rPr>
              <a:t>Boehringer Ingelheim</a:t>
            </a:r>
          </a:p>
          <a:p>
            <a:pPr marL="177800" marR="0" lvl="1" indent="-17780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E1251B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</a:rPr>
              <a:t>Eli Lilly</a:t>
            </a:r>
          </a:p>
          <a:p>
            <a:pPr marL="177800" marR="0" lvl="1" indent="-17780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E1251B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</a:rPr>
              <a:t>NIH/NIDDK</a:t>
            </a:r>
          </a:p>
          <a:p>
            <a:pPr marL="177800" marR="0" lvl="1" indent="-17780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E1251B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</a:rPr>
              <a:t>Novo Nordisk</a:t>
            </a:r>
          </a:p>
          <a:p>
            <a:pPr marL="177800" marR="0" lvl="1" indent="-17780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E1251B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</a:rPr>
              <a:t>Rhythm Pharmaceuticals</a:t>
            </a:r>
          </a:p>
          <a:p>
            <a:pPr marL="0" marR="0" lvl="1" indent="0" algn="l" defTabSz="914400" rtl="0" eaLnBrk="1" fontAlgn="base" latinLnBrk="0" hangingPunct="1">
              <a:lnSpc>
                <a:spcPct val="112000"/>
              </a:lnSpc>
              <a:spcBef>
                <a:spcPts val="0"/>
              </a:spcBef>
              <a:spcAft>
                <a:spcPct val="0"/>
              </a:spcAft>
              <a:buClr>
                <a:srgbClr val="E1251B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en-GB" sz="1400" b="1" i="0" u="none" strike="noStrike" kern="0" cap="none" spc="0" normalizeH="0" baseline="0" noProof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Arial" panose="020B060402020202020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GB" sz="1600" b="1" i="1" u="none" strike="noStrike" kern="0" cap="all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  <a:cs typeface="Times New Roman" panose="02020603050405020304" pitchFamily="18" charset="0"/>
              </a:rPr>
              <a:t>Options/shares:</a:t>
            </a:r>
          </a:p>
          <a:p>
            <a:pPr marL="177800" marR="0" lvl="1" indent="-173736" algn="l" defTabSz="914400" rtl="0" eaLnBrk="1" fontAlgn="base" latinLnBrk="0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rgbClr val="E1251B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1" i="0" u="none" strike="noStrike" kern="0" cap="none" spc="0" normalizeH="0" baseline="0" noProof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</a:rPr>
              <a:t>Intellihealth</a:t>
            </a:r>
            <a:endParaRPr kumimoji="0" lang="en-GB" sz="1400" b="1" i="0" u="none" strike="noStrike" kern="0" cap="none" spc="0" normalizeH="0" baseline="0" noProof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Arial" panose="020B0604020202020204"/>
            </a:endParaRPr>
          </a:p>
          <a:p>
            <a:pPr marL="177800" marR="0" lvl="1" indent="-173736" algn="l" defTabSz="914400" rtl="0" eaLnBrk="1" fontAlgn="base" latinLnBrk="0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rgbClr val="E1251B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1" i="0" u="none" strike="noStrike" kern="0" cap="none" spc="0" normalizeH="0" baseline="0" noProof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</a:rPr>
              <a:t>Metsera</a:t>
            </a:r>
            <a:endParaRPr kumimoji="0" lang="en-GB" sz="1400" b="1" i="0" u="none" strike="noStrike" kern="0" cap="none" spc="0" normalizeH="0" baseline="0" noProof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Arial" panose="020B0604020202020204"/>
            </a:endParaRPr>
          </a:p>
          <a:p>
            <a:pPr marL="177800" marR="0" lvl="1" indent="-173736" algn="l" defTabSz="914400" rtl="0" eaLnBrk="1" fontAlgn="base" latinLnBrk="0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rgbClr val="E1251B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</a:rPr>
              <a:t>State 4 Tx – academic co-founder</a:t>
            </a:r>
          </a:p>
          <a:p>
            <a:pPr marL="177800" marR="0" lvl="1" indent="-173736" algn="l" defTabSz="914400" rtl="0" eaLnBrk="1" fontAlgn="base" latinLnBrk="0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rgbClr val="E1251B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1" i="0" u="none" strike="noStrike" kern="0" cap="none" spc="0" normalizeH="0" baseline="0" noProof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</a:rPr>
              <a:t>Syntis</a:t>
            </a: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</a:rPr>
              <a:t> Bio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4EA6586-0319-2146-6A9B-3F5FB34B20FD}"/>
              </a:ext>
            </a:extLst>
          </p:cNvPr>
          <p:cNvGraphicFramePr>
            <a:graphicFrameLocks noGrp="1"/>
          </p:cNvGraphicFramePr>
          <p:nvPr/>
        </p:nvGraphicFramePr>
        <p:xfrm>
          <a:off x="5330536" y="1064138"/>
          <a:ext cx="5394158" cy="330308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4167441354"/>
                    </a:ext>
                  </a:extLst>
                </a:gridCol>
                <a:gridCol w="2574758">
                  <a:extLst>
                    <a:ext uri="{9D8B030D-6E8A-4147-A177-3AD203B41FA5}">
                      <a16:colId xmlns:a16="http://schemas.microsoft.com/office/drawing/2014/main" val="2398036048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i="1" noProof="0"/>
                        <a:t>SCIENTIFIC ADVISORY BOARD: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798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7800" marR="0" lvl="1" indent="-1778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E1251B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Amgen</a:t>
                      </a:r>
                    </a:p>
                    <a:p>
                      <a:pPr marL="177800" marR="0" lvl="1" indent="-1778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E1251B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AstraZeneca</a:t>
                      </a:r>
                    </a:p>
                    <a:p>
                      <a:pPr marL="177800" marR="0" lvl="1" indent="-1778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E1251B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Boehringer Ingelheim</a:t>
                      </a:r>
                    </a:p>
                    <a:p>
                      <a:pPr marL="177800" marR="0" lvl="1" indent="-1778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E1251B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i="0" u="none" strike="noStrike" kern="0" cap="none" spc="0" normalizeH="0" baseline="0" noProof="0" err="1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Biohaven</a:t>
                      </a:r>
                      <a:endParaRPr kumimoji="0" lang="en-GB" sz="1400" b="1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marL="177800" marR="0" lvl="1" indent="-1778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E1251B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Eli Lilly</a:t>
                      </a:r>
                    </a:p>
                    <a:p>
                      <a:pPr marL="177800" marR="0" lvl="1" indent="-1778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E1251B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i2o</a:t>
                      </a:r>
                    </a:p>
                    <a:p>
                      <a:pPr marL="177800" marR="0" lvl="1" indent="-1778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E1251B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i="0" u="none" strike="noStrike" kern="0" cap="none" spc="0" normalizeH="0" baseline="0" noProof="0" err="1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Kailera</a:t>
                      </a:r>
                      <a:endParaRPr kumimoji="0" lang="en-GB" sz="1400" b="1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marL="177800" marR="0" lvl="1" indent="-1778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E1251B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i="0" u="none" strike="noStrike" kern="0" cap="none" spc="0" normalizeH="0" baseline="0" noProof="0" err="1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Metsera</a:t>
                      </a:r>
                      <a:endParaRPr kumimoji="0" lang="en-GB" sz="1400" b="1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marL="177800" marR="0" lvl="1" indent="-1778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E1251B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Novo Nordisk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7800" marR="0" lvl="1" indent="-1778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E1251B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Pfizer</a:t>
                      </a:r>
                    </a:p>
                    <a:p>
                      <a:pPr marL="177800" marR="0" lvl="1" indent="-1778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E1251B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Regeneron</a:t>
                      </a:r>
                    </a:p>
                    <a:p>
                      <a:pPr marL="177800" marR="0" lvl="1" indent="-1778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E1251B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Roche/Genentech</a:t>
                      </a:r>
                    </a:p>
                    <a:p>
                      <a:pPr marL="177800" marR="0" lvl="1" indent="-1778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E1251B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Scholar Rock</a:t>
                      </a:r>
                    </a:p>
                    <a:p>
                      <a:pPr marL="177800" marR="0" lvl="1" indent="-1778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E1251B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Structure Therapeutics</a:t>
                      </a:r>
                    </a:p>
                    <a:p>
                      <a:pPr marL="177800" marR="0" lvl="1" indent="-1778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E1251B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Viking</a:t>
                      </a:r>
                    </a:p>
                    <a:p>
                      <a:pPr marL="177800" marR="0" lvl="1" indent="-1778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E1251B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Wave</a:t>
                      </a:r>
                    </a:p>
                    <a:p>
                      <a:pPr marL="177800" marR="0" lvl="1" indent="-1778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E1251B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WW (</a:t>
                      </a:r>
                      <a:r>
                        <a:rPr kumimoji="0" lang="en-GB" sz="1400" b="1" i="0" u="none" strike="noStrike" kern="0" cap="none" spc="0" normalizeH="0" baseline="0" noProof="0" err="1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WeightWatchers</a:t>
                      </a:r>
                      <a:r>
                        <a:rPr kumimoji="0" lang="en-GB" sz="14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)</a:t>
                      </a:r>
                    </a:p>
                    <a:p>
                      <a:pPr marL="177800" marR="0" lvl="1" indent="-1778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E1251B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4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Zealand Pharmaceuticals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4164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4344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F97B0-1C21-E5D3-B2B3-EFB981646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AE1908-1469-50D5-9846-617D5D623F1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78969" y="727363"/>
            <a:ext cx="10432473" cy="5403273"/>
          </a:xfrm>
          <a:prstGeom prst="round2DiagRect">
            <a:avLst>
              <a:gd name="adj1" fmla="val 10648"/>
              <a:gd name="adj2" fmla="val 0"/>
            </a:avLst>
          </a:prstGeom>
        </p:spPr>
        <p:txBody>
          <a:bodyPr/>
          <a:lstStyle/>
          <a:p>
            <a:endParaRPr lang="en-GB" noProof="0">
              <a:solidFill>
                <a:srgbClr val="C00000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F078BC3-449E-5C65-B8F5-EB2CC52F8FA6}"/>
              </a:ext>
            </a:extLst>
          </p:cNvPr>
          <p:cNvSpPr txBox="1">
            <a:spLocks/>
          </p:cNvSpPr>
          <p:nvPr/>
        </p:nvSpPr>
        <p:spPr>
          <a:xfrm>
            <a:off x="1770569" y="2678815"/>
            <a:ext cx="9397991" cy="4985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800" b="1" i="0" kern="0" spc="-100" baseline="0" dirty="0">
                <a:solidFill>
                  <a:schemeClr val="accent1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9pPr>
          </a:lstStyle>
          <a:p>
            <a:r>
              <a:rPr lang="en-GB" noProof="0"/>
              <a:t>TRIUMPH-1</a:t>
            </a:r>
          </a:p>
        </p:txBody>
      </p:sp>
      <p:sp>
        <p:nvSpPr>
          <p:cNvPr id="8" name="Subtitle 3">
            <a:extLst>
              <a:ext uri="{FF2B5EF4-FFF2-40B4-BE49-F238E27FC236}">
                <a16:creationId xmlns:a16="http://schemas.microsoft.com/office/drawing/2014/main" id="{5C364CF4-021D-DB38-8724-426E9B821CF9}"/>
              </a:ext>
            </a:extLst>
          </p:cNvPr>
          <p:cNvSpPr txBox="1">
            <a:spLocks/>
          </p:cNvSpPr>
          <p:nvPr/>
        </p:nvSpPr>
        <p:spPr>
          <a:xfrm>
            <a:off x="1748860" y="3201479"/>
            <a:ext cx="9441407" cy="45504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2100" b="1" spc="-50" baseline="0">
                <a:solidFill>
                  <a:schemeClr val="tx1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kern="0"/>
              <a:t>Cardiometabolic Measures and Patient-Reported Outcomes</a:t>
            </a:r>
          </a:p>
          <a:p>
            <a:endParaRPr lang="en-GB" kern="0"/>
          </a:p>
          <a:p>
            <a:endParaRPr lang="en-GB" kern="0" noProof="0"/>
          </a:p>
        </p:txBody>
      </p:sp>
    </p:spTree>
    <p:extLst>
      <p:ext uri="{BB962C8B-B14F-4D97-AF65-F5344CB8AC3E}">
        <p14:creationId xmlns:p14="http://schemas.microsoft.com/office/powerpoint/2010/main" val="35852281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D77D9B-F412-8CCF-952C-15A0A3D6B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DEE5361-E62C-E84E-2F34-D80055F9C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Cardiometabolic Measures at 80 weeks with </a:t>
            </a:r>
            <a:r>
              <a:rPr lang="en-US" err="1"/>
              <a:t>Retatrutide</a:t>
            </a:r>
            <a:endParaRPr lang="en-US"/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7A0EF75-D5DE-3221-6113-1FEE8C3A311F}"/>
              </a:ext>
            </a:extLst>
          </p:cNvPr>
          <p:cNvGrpSpPr/>
          <p:nvPr/>
        </p:nvGrpSpPr>
        <p:grpSpPr>
          <a:xfrm>
            <a:off x="986036" y="3298459"/>
            <a:ext cx="3959917" cy="2259317"/>
            <a:chOff x="371060" y="3692711"/>
            <a:chExt cx="5828914" cy="2259317"/>
          </a:xfrm>
        </p:grpSpPr>
        <p:sp>
          <p:nvSpPr>
            <p:cNvPr id="22" name="Text Placeholder 10">
              <a:extLst>
                <a:ext uri="{FF2B5EF4-FFF2-40B4-BE49-F238E27FC236}">
                  <a16:creationId xmlns:a16="http://schemas.microsoft.com/office/drawing/2014/main" id="{DC53BF5C-4101-1C7F-7924-9BAD96E05389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169672" y="3692711"/>
              <a:ext cx="4558748" cy="292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FAA26D3D-D897-4be2-8F04-BA451C77F1D7}">
                <ma14:placeholderFlag xmlns:ma14="http://schemas.microsoft.com/office/mac/drawingml/2011/main" xmlns="" val="1"/>
              </a:ext>
            </a:extLst>
          </p:spPr>
          <p:txBody>
            <a:bodyPr vert="horz" wrap="square" lIns="18288" tIns="0" rIns="18288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ctr" rtl="0" eaLnBrk="1" fontAlgn="base" hangingPunct="1">
                <a:lnSpc>
                  <a:spcPct val="95000"/>
                </a:lnSpc>
                <a:spcBef>
                  <a:spcPts val="1200"/>
                </a:spcBef>
                <a:spcAft>
                  <a:spcPct val="0"/>
                </a:spcAft>
                <a:buClr>
                  <a:srgbClr val="E1251B"/>
                </a:buClr>
                <a:buFont typeface="Wingdings" panose="05000000000000000000" pitchFamily="2" charset="2"/>
                <a:buNone/>
                <a:defRPr sz="1800" b="1" spc="-50" baseline="0">
                  <a:solidFill>
                    <a:srgbClr val="71130E"/>
                  </a:solidFill>
                  <a:latin typeface="+mj-lt"/>
                  <a:ea typeface="IBM Plex Sans SemiBold" panose="020B0703050203000203" pitchFamily="34" charset="0"/>
                  <a:cs typeface="Times New Roman" panose="02020603050405020304" pitchFamily="18" charset="0"/>
                </a:defRPr>
              </a:lvl1pPr>
              <a:lvl2pPr marL="177800" indent="-177800" algn="l" rtl="0" eaLnBrk="1" fontAlgn="base" hangingPunct="1">
                <a:lnSpc>
                  <a:spcPct val="95000"/>
                </a:lnSpc>
                <a:spcBef>
                  <a:spcPts val="8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tabLst/>
                <a:defRPr sz="1800">
                  <a:solidFill>
                    <a:schemeClr val="tx1"/>
                  </a:solidFill>
                  <a:latin typeface="+mn-lt"/>
                  <a:ea typeface="Aptos" panose="020B0004020202020204" pitchFamily="34" charset="0"/>
                  <a:cs typeface="Aptos" panose="020B0004020202020204" pitchFamily="34" charset="0"/>
                </a:defRPr>
              </a:lvl2pPr>
              <a:lvl3pPr marL="357188" indent="-179388" algn="l" rtl="0" eaLnBrk="1" fontAlgn="base" hangingPunct="1">
                <a:lnSpc>
                  <a:spcPct val="95000"/>
                </a:lnSpc>
                <a:spcBef>
                  <a:spcPts val="800"/>
                </a:spcBef>
                <a:spcAft>
                  <a:spcPct val="0"/>
                </a:spcAft>
                <a:buClr>
                  <a:schemeClr val="accent1"/>
                </a:buClr>
                <a:buFont typeface="System Font Regular"/>
                <a:buChar char="–"/>
                <a:tabLst/>
                <a:defRPr sz="1800">
                  <a:solidFill>
                    <a:schemeClr val="tx1"/>
                  </a:solidFill>
                  <a:latin typeface="+mn-lt"/>
                  <a:ea typeface="Aptos" panose="020B0004020202020204" pitchFamily="34" charset="0"/>
                  <a:cs typeface="Aptos" panose="020B0004020202020204" pitchFamily="34" charset="0"/>
                </a:defRPr>
              </a:lvl3pPr>
              <a:lvl4pPr marL="536575" indent="-179388" algn="l" rtl="0" eaLnBrk="1" fontAlgn="base" hangingPunct="1">
                <a:lnSpc>
                  <a:spcPct val="95000"/>
                </a:lnSpc>
                <a:spcBef>
                  <a:spcPts val="800"/>
                </a:spcBef>
                <a:spcAft>
                  <a:spcPct val="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  <a:tabLst/>
                <a:defRPr sz="1800">
                  <a:solidFill>
                    <a:schemeClr val="tx1"/>
                  </a:solidFill>
                  <a:latin typeface="+mn-lt"/>
                  <a:ea typeface="ヒラギノ角ゴ Pro W3" charset="0"/>
                  <a:cs typeface="DIN-Regular"/>
                </a:defRPr>
              </a:lvl4pPr>
              <a:lvl5pPr marL="0" indent="0" algn="l" rtl="0" eaLnBrk="1" fontAlgn="base" hangingPunct="1">
                <a:spcBef>
                  <a:spcPts val="1200"/>
                </a:spcBef>
                <a:spcAft>
                  <a:spcPts val="900"/>
                </a:spcAft>
                <a:buClr>
                  <a:schemeClr val="accent3"/>
                </a:buClr>
                <a:buNone/>
                <a:defRPr sz="2000" b="1" spc="-50" baseline="0">
                  <a:solidFill>
                    <a:schemeClr val="accent1"/>
                  </a:solidFill>
                  <a:latin typeface="+mj-lt"/>
                  <a:ea typeface="ヒラギノ角ゴ Pro W3" charset="0"/>
                  <a:cs typeface="DIN-Regular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+mn-lt"/>
                </a:defRPr>
              </a:lvl9pPr>
            </a:lstStyle>
            <a:p>
              <a:r>
                <a:rPr lang="en-US" sz="2000" err="1">
                  <a:solidFill>
                    <a:schemeClr val="tx1"/>
                  </a:solidFill>
                  <a:cs typeface="Times New Roman"/>
                </a:rPr>
                <a:t>hsCRP</a:t>
              </a:r>
              <a:r>
                <a:rPr lang="en-US" sz="2000">
                  <a:solidFill>
                    <a:schemeClr val="tx1"/>
                  </a:solidFill>
                  <a:cs typeface="Times New Roman"/>
                </a:rPr>
                <a:t> </a:t>
              </a:r>
              <a:endParaRPr lang="en-US" b="0">
                <a:solidFill>
                  <a:schemeClr val="tx1"/>
                </a:solidFill>
                <a:cs typeface="Times New Roman"/>
              </a:endParaRPr>
            </a:p>
          </p:txBody>
        </p: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5B616703-3F9C-B470-717D-72157EE423F5}"/>
                </a:ext>
              </a:extLst>
            </p:cNvPr>
            <p:cNvGrpSpPr>
              <a:grpSpLocks/>
            </p:cNvGrpSpPr>
            <p:nvPr/>
          </p:nvGrpSpPr>
          <p:grpSpPr>
            <a:xfrm>
              <a:off x="371060" y="3858382"/>
              <a:ext cx="5257114" cy="2093646"/>
              <a:chOff x="1593641" y="699446"/>
              <a:chExt cx="3558915" cy="3985864"/>
            </a:xfrm>
          </p:grpSpPr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4BE8A677-B0C2-D419-994E-F13EA5991B0D}"/>
                  </a:ext>
                </a:extLst>
              </p:cNvPr>
              <p:cNvGrpSpPr/>
              <p:nvPr/>
            </p:nvGrpSpPr>
            <p:grpSpPr>
              <a:xfrm>
                <a:off x="1593641" y="699446"/>
                <a:ext cx="3558915" cy="3794760"/>
                <a:chOff x="568913" y="1421984"/>
                <a:chExt cx="2936105" cy="3794760"/>
              </a:xfrm>
            </p:grpSpPr>
            <p:graphicFrame>
              <p:nvGraphicFramePr>
                <p:cNvPr id="82" name="!!Systolic BP">
                  <a:extLst>
                    <a:ext uri="{FF2B5EF4-FFF2-40B4-BE49-F238E27FC236}">
                      <a16:creationId xmlns:a16="http://schemas.microsoft.com/office/drawing/2014/main" id="{6630EABD-F39F-0B50-A76D-5EDA847D3AED}"/>
                    </a:ext>
                  </a:extLst>
                </p:cNvPr>
                <p:cNvGraphicFramePr/>
                <p:nvPr>
                  <p:extLst>
                    <p:ext uri="{D42A27DB-BD31-4B8C-83A1-F6EECF244321}">
                      <p14:modId xmlns:p14="http://schemas.microsoft.com/office/powerpoint/2010/main" val="3932461330"/>
                    </p:ext>
                  </p:extLst>
                </p:nvPr>
              </p:nvGraphicFramePr>
              <p:xfrm>
                <a:off x="568913" y="1421984"/>
                <a:ext cx="2936105" cy="379476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3"/>
                </a:graphicData>
              </a:graphic>
            </p:graphicFrame>
            <p:sp>
              <p:nvSpPr>
                <p:cNvPr id="84" name="TextBox 18">
                  <a:extLst>
                    <a:ext uri="{FF2B5EF4-FFF2-40B4-BE49-F238E27FC236}">
                      <a16:creationId xmlns:a16="http://schemas.microsoft.com/office/drawing/2014/main" id="{7DCEA8F8-F08D-EE42-625A-55011602E912}"/>
                    </a:ext>
                  </a:extLst>
                </p:cNvPr>
                <p:cNvSpPr txBox="1"/>
                <p:nvPr/>
              </p:nvSpPr>
              <p:spPr>
                <a:xfrm>
                  <a:off x="1989210" y="4629474"/>
                  <a:ext cx="202513" cy="52734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en-US"/>
                  </a:defPPr>
                  <a:lvl1pPr marL="0" indent="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1pPr>
                  <a:lvl2pPr marL="457200" indent="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2pPr>
                  <a:lvl3pPr marL="914400" indent="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3pPr>
                  <a:lvl4pPr marL="1371600" indent="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4pPr>
                  <a:lvl5pPr marL="1828800" indent="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5pPr>
                  <a:lvl6pPr marL="2286000" indent="0" algn="l" defTabSz="457200" rtl="0" eaLnBrk="1" latinLnBrk="0" hangingPunct="1"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6pPr>
                  <a:lvl7pPr marL="2743200" indent="0" algn="l" defTabSz="457200" rtl="0" eaLnBrk="1" latinLnBrk="0" hangingPunct="1"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7pPr>
                  <a:lvl8pPr marL="3200400" indent="0" algn="l" defTabSz="457200" rtl="0" eaLnBrk="1" latinLnBrk="0" hangingPunct="1"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8pPr>
                  <a:lvl9pPr marL="3657600" indent="0" algn="l" defTabSz="457200" rtl="0" eaLnBrk="1" latinLnBrk="0" hangingPunct="1"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9pPr>
                </a:lstStyle>
                <a:p>
                  <a:pPr algn="ctr"/>
                  <a:r>
                    <a:rPr lang="en-GB" sz="1200" noProof="0">
                      <a:solidFill>
                        <a:srgbClr val="413C37"/>
                      </a:solidFill>
                    </a:rPr>
                    <a:t>***</a:t>
                  </a:r>
                </a:p>
              </p:txBody>
            </p:sp>
          </p:grpSp>
          <p:sp>
            <p:nvSpPr>
              <p:cNvPr id="79" name="TextBox 24">
                <a:extLst>
                  <a:ext uri="{FF2B5EF4-FFF2-40B4-BE49-F238E27FC236}">
                    <a16:creationId xmlns:a16="http://schemas.microsoft.com/office/drawing/2014/main" id="{A4CEB724-AAB2-BD7B-617A-8E4A664AA6F6}"/>
                  </a:ext>
                </a:extLst>
              </p:cNvPr>
              <p:cNvSpPr txBox="1"/>
              <p:nvPr/>
            </p:nvSpPr>
            <p:spPr>
              <a:xfrm>
                <a:off x="3918625" y="4102958"/>
                <a:ext cx="245470" cy="5273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1pPr>
                <a:lvl2pPr marL="4572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2pPr>
                <a:lvl3pPr marL="9144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3pPr>
                <a:lvl4pPr marL="13716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4pPr>
                <a:lvl5pPr marL="18288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5pPr>
                <a:lvl6pPr marL="22860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6pPr>
                <a:lvl7pPr marL="27432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7pPr>
                <a:lvl8pPr marL="32004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8pPr>
                <a:lvl9pPr marL="36576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9pPr>
              </a:lstStyle>
              <a:p>
                <a:pPr algn="ctr"/>
                <a:r>
                  <a:rPr lang="en-GB" sz="1200" noProof="0">
                    <a:solidFill>
                      <a:srgbClr val="413C37"/>
                    </a:solidFill>
                  </a:rPr>
                  <a:t>***</a:t>
                </a:r>
              </a:p>
            </p:txBody>
          </p:sp>
          <p:sp>
            <p:nvSpPr>
              <p:cNvPr id="80" name="TextBox 25">
                <a:extLst>
                  <a:ext uri="{FF2B5EF4-FFF2-40B4-BE49-F238E27FC236}">
                    <a16:creationId xmlns:a16="http://schemas.microsoft.com/office/drawing/2014/main" id="{EC32ED74-087F-189B-6F1F-A588DE2F5B92}"/>
                  </a:ext>
                </a:extLst>
              </p:cNvPr>
              <p:cNvSpPr txBox="1"/>
              <p:nvPr/>
            </p:nvSpPr>
            <p:spPr>
              <a:xfrm>
                <a:off x="4509095" y="4157962"/>
                <a:ext cx="245470" cy="5273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1pPr>
                <a:lvl2pPr marL="4572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2pPr>
                <a:lvl3pPr marL="9144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3pPr>
                <a:lvl4pPr marL="13716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4pPr>
                <a:lvl5pPr marL="18288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5pPr>
                <a:lvl6pPr marL="22860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6pPr>
                <a:lvl7pPr marL="27432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7pPr>
                <a:lvl8pPr marL="32004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8pPr>
                <a:lvl9pPr marL="36576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9pPr>
              </a:lstStyle>
              <a:p>
                <a:pPr algn="ctr"/>
                <a:r>
                  <a:rPr lang="en-GB" sz="1200" noProof="0">
                    <a:solidFill>
                      <a:srgbClr val="413C37"/>
                    </a:solidFill>
                  </a:rPr>
                  <a:t>***</a:t>
                </a:r>
              </a:p>
            </p:txBody>
          </p:sp>
        </p:grp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A5E3BCB0-19DE-8339-A31C-AB2C7A3B2833}"/>
                </a:ext>
              </a:extLst>
            </p:cNvPr>
            <p:cNvSpPr txBox="1"/>
            <p:nvPr/>
          </p:nvSpPr>
          <p:spPr>
            <a:xfrm>
              <a:off x="1306949" y="5416767"/>
              <a:ext cx="4893025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spc="-30">
                  <a:solidFill>
                    <a:schemeClr val="tx1">
                      <a:lumMod val="75000"/>
                      <a:lumOff val="25000"/>
                    </a:schemeClr>
                  </a:solidFill>
                  <a:ea typeface="+mn-ea"/>
                </a:rPr>
                <a:t>b</a:t>
              </a:r>
              <a:r>
                <a:rPr kumimoji="0" lang="en-US" sz="900" b="0" i="0" u="none" strike="noStrike" kern="1200" cap="none" spc="-30" normalizeH="0" noProof="0" err="1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ea typeface="+mn-ea"/>
                </a:rPr>
                <a:t>aseline</a:t>
              </a:r>
              <a:r>
                <a:rPr kumimoji="0" lang="en-US" sz="900" b="0" i="0" u="none" strike="noStrike" kern="1200" cap="none" spc="-30" normalizeH="0" noProof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ea typeface="+mn-ea"/>
                </a:rPr>
                <a:t> </a:t>
              </a:r>
              <a:r>
                <a:rPr kumimoji="0" lang="en-US" sz="900" b="0" i="0" u="none" strike="noStrike" kern="1200" cap="none" spc="-30" normalizeH="0" noProof="0" err="1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ea typeface="+mn-ea"/>
                </a:rPr>
                <a:t>hsCRP</a:t>
              </a:r>
              <a:r>
                <a:rPr kumimoji="0" lang="en-US" sz="900" b="0" i="0" u="none" strike="noStrike" kern="1200" cap="none" spc="-30" normalizeH="0" noProof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ea typeface="+mn-ea"/>
                </a:rPr>
                <a:t> 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-30" normalizeH="0" noProof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ea typeface="+mn-ea"/>
                </a:rPr>
                <a:t>=</a:t>
              </a:r>
              <a:r>
                <a:rPr lang="en-US" sz="1000" spc="-30">
                  <a:solidFill>
                    <a:schemeClr val="tx1">
                      <a:lumMod val="75000"/>
                      <a:lumOff val="25000"/>
                    </a:schemeClr>
                  </a:solidFill>
                  <a:ea typeface="+mn-ea"/>
                </a:rPr>
                <a:t> </a:t>
              </a:r>
              <a:r>
                <a:rPr lang="en-US" sz="1000" b="1" kern="0" spc="-5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Times New Roman" panose="02020603050405020304" pitchFamily="18" charset="0"/>
                </a:rPr>
                <a:t>4.0 mg/L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35610EF7-5C43-E06F-1F09-70024FA66424}"/>
              </a:ext>
            </a:extLst>
          </p:cNvPr>
          <p:cNvGrpSpPr/>
          <p:nvPr/>
        </p:nvGrpSpPr>
        <p:grpSpPr>
          <a:xfrm>
            <a:off x="5155520" y="679882"/>
            <a:ext cx="5496897" cy="2252005"/>
            <a:chOff x="6374529" y="742052"/>
            <a:chExt cx="5496897" cy="2252005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035FEA01-DD2D-C94E-364F-78E428C32E31}"/>
                </a:ext>
              </a:extLst>
            </p:cNvPr>
            <p:cNvGrpSpPr>
              <a:grpSpLocks/>
            </p:cNvGrpSpPr>
            <p:nvPr/>
          </p:nvGrpSpPr>
          <p:grpSpPr>
            <a:xfrm>
              <a:off x="6374529" y="917325"/>
              <a:ext cx="5258632" cy="2076732"/>
              <a:chOff x="1564024" y="804540"/>
              <a:chExt cx="3657600" cy="4021076"/>
            </a:xfrm>
          </p:grpSpPr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225445D6-47DA-2D01-23DC-DDEA29BE3B50}"/>
                  </a:ext>
                </a:extLst>
              </p:cNvPr>
              <p:cNvGrpSpPr/>
              <p:nvPr/>
            </p:nvGrpSpPr>
            <p:grpSpPr>
              <a:xfrm>
                <a:off x="1564024" y="804540"/>
                <a:ext cx="3657600" cy="3794761"/>
                <a:chOff x="544479" y="1527078"/>
                <a:chExt cx="3017520" cy="3794761"/>
              </a:xfrm>
            </p:grpSpPr>
            <p:graphicFrame>
              <p:nvGraphicFramePr>
                <p:cNvPr id="70" name="!!Systolic BP">
                  <a:extLst>
                    <a:ext uri="{FF2B5EF4-FFF2-40B4-BE49-F238E27FC236}">
                      <a16:creationId xmlns:a16="http://schemas.microsoft.com/office/drawing/2014/main" id="{65E112F8-C4DB-8E19-0C43-8B933C908A0A}"/>
                    </a:ext>
                  </a:extLst>
                </p:cNvPr>
                <p:cNvGraphicFramePr/>
                <p:nvPr>
                  <p:extLst>
                    <p:ext uri="{D42A27DB-BD31-4B8C-83A1-F6EECF244321}">
                      <p14:modId xmlns:p14="http://schemas.microsoft.com/office/powerpoint/2010/main" val="1918880078"/>
                    </p:ext>
                  </p:extLst>
                </p:nvPr>
              </p:nvGraphicFramePr>
              <p:xfrm>
                <a:off x="544479" y="1527078"/>
                <a:ext cx="3017520" cy="3794761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4"/>
                </a:graphicData>
              </a:graphic>
            </p:graphicFrame>
            <p:sp>
              <p:nvSpPr>
                <p:cNvPr id="72" name="TextBox 18">
                  <a:extLst>
                    <a:ext uri="{FF2B5EF4-FFF2-40B4-BE49-F238E27FC236}">
                      <a16:creationId xmlns:a16="http://schemas.microsoft.com/office/drawing/2014/main" id="{9336856B-947C-F173-1993-66855A45486C}"/>
                    </a:ext>
                  </a:extLst>
                </p:cNvPr>
                <p:cNvSpPr txBox="1"/>
                <p:nvPr/>
              </p:nvSpPr>
              <p:spPr>
                <a:xfrm>
                  <a:off x="1371067" y="4587728"/>
                  <a:ext cx="208067" cy="53634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en-US"/>
                  </a:defPPr>
                  <a:lvl1pPr marL="0" indent="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1pPr>
                  <a:lvl2pPr marL="457200" indent="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2pPr>
                  <a:lvl3pPr marL="914400" indent="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3pPr>
                  <a:lvl4pPr marL="1371600" indent="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4pPr>
                  <a:lvl5pPr marL="1828800" indent="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5pPr>
                  <a:lvl6pPr marL="2286000" indent="0" algn="l" defTabSz="457200" rtl="0" eaLnBrk="1" latinLnBrk="0" hangingPunct="1"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6pPr>
                  <a:lvl7pPr marL="2743200" indent="0" algn="l" defTabSz="457200" rtl="0" eaLnBrk="1" latinLnBrk="0" hangingPunct="1"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7pPr>
                  <a:lvl8pPr marL="3200400" indent="0" algn="l" defTabSz="457200" rtl="0" eaLnBrk="1" latinLnBrk="0" hangingPunct="1"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8pPr>
                  <a:lvl9pPr marL="3657600" indent="0" algn="l" defTabSz="457200" rtl="0" eaLnBrk="1" latinLnBrk="0" hangingPunct="1"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9pPr>
                </a:lstStyle>
                <a:p>
                  <a:pPr algn="ctr"/>
                  <a:r>
                    <a:rPr lang="en-GB" sz="1200" noProof="0">
                      <a:solidFill>
                        <a:srgbClr val="413C37"/>
                      </a:solidFill>
                    </a:rPr>
                    <a:t>***</a:t>
                  </a:r>
                </a:p>
              </p:txBody>
            </p:sp>
          </p:grpSp>
          <p:sp>
            <p:nvSpPr>
              <p:cNvPr id="67" name="TextBox 24">
                <a:extLst>
                  <a:ext uri="{FF2B5EF4-FFF2-40B4-BE49-F238E27FC236}">
                    <a16:creationId xmlns:a16="http://schemas.microsoft.com/office/drawing/2014/main" id="{75E2BA8F-1599-AB6B-C915-75F0A4C3B2F6}"/>
                  </a:ext>
                </a:extLst>
              </p:cNvPr>
              <p:cNvSpPr txBox="1"/>
              <p:nvPr/>
            </p:nvSpPr>
            <p:spPr>
              <a:xfrm>
                <a:off x="2901242" y="4289276"/>
                <a:ext cx="252203" cy="5363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1pPr>
                <a:lvl2pPr marL="4572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2pPr>
                <a:lvl3pPr marL="9144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3pPr>
                <a:lvl4pPr marL="13716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4pPr>
                <a:lvl5pPr marL="18288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5pPr>
                <a:lvl6pPr marL="22860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6pPr>
                <a:lvl7pPr marL="27432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7pPr>
                <a:lvl8pPr marL="32004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8pPr>
                <a:lvl9pPr marL="36576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9pPr>
              </a:lstStyle>
              <a:p>
                <a:pPr algn="ctr"/>
                <a:r>
                  <a:rPr lang="en-GB" sz="1200" noProof="0">
                    <a:solidFill>
                      <a:srgbClr val="413C37"/>
                    </a:solidFill>
                  </a:rPr>
                  <a:t>***</a:t>
                </a:r>
              </a:p>
            </p:txBody>
          </p:sp>
          <p:sp>
            <p:nvSpPr>
              <p:cNvPr id="68" name="TextBox 25">
                <a:extLst>
                  <a:ext uri="{FF2B5EF4-FFF2-40B4-BE49-F238E27FC236}">
                    <a16:creationId xmlns:a16="http://schemas.microsoft.com/office/drawing/2014/main" id="{33D0B5B0-F3AB-E50D-486F-3E5A1CD675C9}"/>
                  </a:ext>
                </a:extLst>
              </p:cNvPr>
              <p:cNvSpPr txBox="1"/>
              <p:nvPr/>
            </p:nvSpPr>
            <p:spPr>
              <a:xfrm>
                <a:off x="3210434" y="4289274"/>
                <a:ext cx="252203" cy="5363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1pPr>
                <a:lvl2pPr marL="4572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2pPr>
                <a:lvl3pPr marL="9144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3pPr>
                <a:lvl4pPr marL="13716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4pPr>
                <a:lvl5pPr marL="18288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5pPr>
                <a:lvl6pPr marL="22860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6pPr>
                <a:lvl7pPr marL="27432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7pPr>
                <a:lvl8pPr marL="32004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8pPr>
                <a:lvl9pPr marL="36576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9pPr>
              </a:lstStyle>
              <a:p>
                <a:pPr algn="ctr"/>
                <a:r>
                  <a:rPr lang="en-GB" sz="1200" noProof="0">
                    <a:solidFill>
                      <a:srgbClr val="413C37"/>
                    </a:solidFill>
                  </a:rPr>
                  <a:t>***</a:t>
                </a:r>
              </a:p>
            </p:txBody>
          </p:sp>
        </p:grpSp>
        <p:sp>
          <p:nvSpPr>
            <p:cNvPr id="74" name="TextBox 18">
              <a:extLst>
                <a:ext uri="{FF2B5EF4-FFF2-40B4-BE49-F238E27FC236}">
                  <a16:creationId xmlns:a16="http://schemas.microsoft.com/office/drawing/2014/main" id="{A49CCAAE-982D-84DE-7EBF-9435E868CCC7}"/>
                </a:ext>
              </a:extLst>
            </p:cNvPr>
            <p:cNvSpPr txBox="1"/>
            <p:nvPr/>
          </p:nvSpPr>
          <p:spPr>
            <a:xfrm>
              <a:off x="10102023" y="1901968"/>
              <a:ext cx="36260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1pPr>
              <a:lvl2pPr marL="4572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2pPr>
              <a:lvl3pPr marL="9144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3pPr>
              <a:lvl4pPr marL="13716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4pPr>
              <a:lvl5pPr marL="18288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5pPr>
              <a:lvl6pPr marL="22860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6pPr>
              <a:lvl7pPr marL="27432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7pPr>
              <a:lvl8pPr marL="32004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8pPr>
              <a:lvl9pPr marL="36576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9pPr>
            </a:lstStyle>
            <a:p>
              <a:pPr algn="ctr"/>
              <a:r>
                <a:rPr lang="en-GB" sz="1200" noProof="0">
                  <a:solidFill>
                    <a:srgbClr val="413C37"/>
                  </a:solidFill>
                </a:rPr>
                <a:t>***</a:t>
              </a:r>
            </a:p>
          </p:txBody>
        </p:sp>
        <p:sp>
          <p:nvSpPr>
            <p:cNvPr id="75" name="TextBox 24">
              <a:extLst>
                <a:ext uri="{FF2B5EF4-FFF2-40B4-BE49-F238E27FC236}">
                  <a16:creationId xmlns:a16="http://schemas.microsoft.com/office/drawing/2014/main" id="{A46D1EF6-BD0F-5EE1-67F1-CCEC18A4A06C}"/>
                </a:ext>
              </a:extLst>
            </p:cNvPr>
            <p:cNvSpPr txBox="1"/>
            <p:nvPr/>
          </p:nvSpPr>
          <p:spPr>
            <a:xfrm>
              <a:off x="10573642" y="2059581"/>
              <a:ext cx="36260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1pPr>
              <a:lvl2pPr marL="4572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2pPr>
              <a:lvl3pPr marL="9144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3pPr>
              <a:lvl4pPr marL="13716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4pPr>
              <a:lvl5pPr marL="18288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5pPr>
              <a:lvl6pPr marL="22860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6pPr>
              <a:lvl7pPr marL="27432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7pPr>
              <a:lvl8pPr marL="32004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8pPr>
              <a:lvl9pPr marL="36576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9pPr>
            </a:lstStyle>
            <a:p>
              <a:pPr algn="ctr"/>
              <a:r>
                <a:rPr lang="en-GB" sz="1200" noProof="0">
                  <a:solidFill>
                    <a:srgbClr val="413C37"/>
                  </a:solidFill>
                </a:rPr>
                <a:t>***</a:t>
              </a:r>
            </a:p>
          </p:txBody>
        </p:sp>
        <p:sp>
          <p:nvSpPr>
            <p:cNvPr id="76" name="TextBox 25">
              <a:extLst>
                <a:ext uri="{FF2B5EF4-FFF2-40B4-BE49-F238E27FC236}">
                  <a16:creationId xmlns:a16="http://schemas.microsoft.com/office/drawing/2014/main" id="{044CF3B9-47E9-80B9-AD27-7899D3459260}"/>
                </a:ext>
              </a:extLst>
            </p:cNvPr>
            <p:cNvSpPr txBox="1"/>
            <p:nvPr/>
          </p:nvSpPr>
          <p:spPr>
            <a:xfrm>
              <a:off x="11037453" y="2050782"/>
              <a:ext cx="36260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1pPr>
              <a:lvl2pPr marL="4572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2pPr>
              <a:lvl3pPr marL="9144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3pPr>
              <a:lvl4pPr marL="13716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4pPr>
              <a:lvl5pPr marL="1828800" indent="0" algn="l" rtl="0" fontAlgn="base">
                <a:spcBef>
                  <a:spcPct val="0"/>
                </a:spcBef>
                <a:spcAft>
                  <a:spcPct val="0"/>
                </a:spcAft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5pPr>
              <a:lvl6pPr marL="22860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6pPr>
              <a:lvl7pPr marL="27432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7pPr>
              <a:lvl8pPr marL="32004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8pPr>
              <a:lvl9pPr marL="3657600" indent="0" algn="l" defTabSz="457200" rtl="0" eaLnBrk="1" latinLnBrk="0" hangingPunct="1">
                <a:defRPr sz="1100" kern="1200">
                  <a:solidFill>
                    <a:schemeClr val="tx1"/>
                  </a:solidFill>
                  <a:latin typeface="Arial" charset="0"/>
                  <a:ea typeface="ヒラギノ角ゴ Pro W3" charset="0"/>
                  <a:cs typeface="+mn-cs"/>
                </a:defRPr>
              </a:lvl9pPr>
            </a:lstStyle>
            <a:p>
              <a:pPr algn="ctr"/>
              <a:r>
                <a:rPr lang="en-GB" sz="1200" noProof="0">
                  <a:solidFill>
                    <a:srgbClr val="413C37"/>
                  </a:solidFill>
                </a:rPr>
                <a:t>***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AD97C4F8-557D-F85E-04F1-86A0E6C27CA9}"/>
                </a:ext>
              </a:extLst>
            </p:cNvPr>
            <p:cNvSpPr txBox="1"/>
            <p:nvPr/>
          </p:nvSpPr>
          <p:spPr>
            <a:xfrm>
              <a:off x="10082010" y="2423343"/>
              <a:ext cx="178941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kumimoji="0" lang="en-US" sz="900" b="0" i="0" u="none" strike="noStrike" kern="1200" cap="none" spc="-30" normalizeH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ea typeface="+mn-ea"/>
                </a:rPr>
                <a:t>baseline TG = </a:t>
              </a:r>
              <a:r>
                <a:rPr lang="en-US" sz="1100" b="1" kern="0" spc="-50">
                  <a:solidFill>
                    <a:srgbClr val="413C37"/>
                  </a:solidFill>
                  <a:cs typeface="Times New Roman" panose="02020603050405020304" pitchFamily="18" charset="0"/>
                </a:rPr>
                <a:t>121.0</a:t>
              </a:r>
              <a:r>
                <a:rPr lang="en-US" sz="1000" b="1" kern="0" spc="-50">
                  <a:solidFill>
                    <a:srgbClr val="413C37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1000" kern="0" spc="-50">
                  <a:solidFill>
                    <a:srgbClr val="413C37"/>
                  </a:solidFill>
                  <a:cs typeface="Times New Roman" panose="02020603050405020304" pitchFamily="18" charset="0"/>
                </a:rPr>
                <a:t>mg/dL</a:t>
              </a:r>
              <a:r>
                <a:rPr lang="en-US" sz="800" kern="0" spc="-50">
                  <a:solidFill>
                    <a:srgbClr val="413C37"/>
                  </a:solidFill>
                  <a:cs typeface="Times New Roman" panose="02020603050405020304" pitchFamily="18" charset="0"/>
                </a:rPr>
                <a:t> </a:t>
              </a:r>
            </a:p>
            <a:p>
              <a:pPr lvl="0">
                <a:defRPr/>
              </a:pPr>
              <a:r>
                <a:rPr lang="en-US" sz="900" spc="-30">
                  <a:solidFill>
                    <a:srgbClr val="212121"/>
                  </a:solidFill>
                  <a:ea typeface="+mn-ea"/>
                </a:rPr>
                <a:t>b</a:t>
              </a:r>
              <a:r>
                <a:rPr kumimoji="0" lang="en-US" sz="900" b="0" i="0" u="none" strike="noStrike" kern="1200" cap="none" spc="-30" normalizeH="0" noProof="0" err="1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ea typeface="+mn-ea"/>
                </a:rPr>
                <a:t>aseline</a:t>
              </a:r>
              <a:r>
                <a:rPr kumimoji="0" lang="en-US" sz="900" b="0" i="0" u="none" strike="noStrike" kern="1200" cap="none" spc="-30" normalizeH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ea typeface="+mn-ea"/>
                </a:rPr>
                <a:t> LDL = </a:t>
              </a:r>
              <a:r>
                <a:rPr lang="en-US" sz="1100" b="1" kern="0" spc="-50">
                  <a:solidFill>
                    <a:srgbClr val="413C37"/>
                  </a:solidFill>
                  <a:latin typeface="+mn-lt"/>
                  <a:cs typeface="Times New Roman" panose="02020603050405020304" pitchFamily="18" charset="0"/>
                </a:rPr>
                <a:t>112.8</a:t>
              </a:r>
              <a:r>
                <a:rPr lang="en-US" sz="1000" b="1" kern="0" spc="-50">
                  <a:solidFill>
                    <a:srgbClr val="413C37"/>
                  </a:solidFill>
                  <a:latin typeface="+mn-lt"/>
                  <a:cs typeface="Times New Roman" panose="02020603050405020304" pitchFamily="18" charset="0"/>
                </a:rPr>
                <a:t> </a:t>
              </a:r>
              <a:r>
                <a:rPr lang="en-US" sz="1000" kern="0" spc="-50">
                  <a:solidFill>
                    <a:srgbClr val="413C37"/>
                  </a:solidFill>
                  <a:latin typeface="+mn-lt"/>
                  <a:cs typeface="Times New Roman" panose="02020603050405020304" pitchFamily="18" charset="0"/>
                </a:rPr>
                <a:t>mg/dL</a:t>
              </a:r>
              <a:endParaRPr lang="en-US" sz="1200" kern="0" spc="-50">
                <a:solidFill>
                  <a:srgbClr val="413C37"/>
                </a:solidFill>
                <a:latin typeface="+mn-lt"/>
                <a:cs typeface="Times New Roman" panose="02020603050405020304" pitchFamily="18" charset="0"/>
              </a:endParaRPr>
            </a:p>
          </p:txBody>
        </p:sp>
        <p:sp>
          <p:nvSpPr>
            <p:cNvPr id="21" name="Text Placeholder 10">
              <a:extLst>
                <a:ext uri="{FF2B5EF4-FFF2-40B4-BE49-F238E27FC236}">
                  <a16:creationId xmlns:a16="http://schemas.microsoft.com/office/drawing/2014/main" id="{30F54848-BBD6-3D20-0F93-F0C9687BFECC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7029867" y="742052"/>
              <a:ext cx="4585640" cy="3815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FAA26D3D-D897-4be2-8F04-BA451C77F1D7}">
                <ma14:placeholderFlag xmlns:ma14="http://schemas.microsoft.com/office/mac/drawingml/2011/main" xmlns="" val="1"/>
              </a:ext>
            </a:extLst>
          </p:spPr>
          <p:txBody>
            <a:bodyPr vert="horz" wrap="square" lIns="18288" tIns="0" rIns="18288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ctr" rtl="0" eaLnBrk="1" fontAlgn="base" hangingPunct="1">
                <a:lnSpc>
                  <a:spcPct val="95000"/>
                </a:lnSpc>
                <a:spcBef>
                  <a:spcPts val="1200"/>
                </a:spcBef>
                <a:spcAft>
                  <a:spcPct val="0"/>
                </a:spcAft>
                <a:buClr>
                  <a:srgbClr val="E1251B"/>
                </a:buClr>
                <a:buFont typeface="Wingdings" panose="05000000000000000000" pitchFamily="2" charset="2"/>
                <a:buNone/>
                <a:defRPr sz="1800" b="1" spc="-50" baseline="0">
                  <a:solidFill>
                    <a:srgbClr val="71130E"/>
                  </a:solidFill>
                  <a:latin typeface="+mj-lt"/>
                  <a:ea typeface="IBM Plex Sans SemiBold" panose="020B0703050203000203" pitchFamily="34" charset="0"/>
                  <a:cs typeface="Times New Roman" panose="02020603050405020304" pitchFamily="18" charset="0"/>
                </a:defRPr>
              </a:lvl1pPr>
              <a:lvl2pPr marL="177800" indent="-177800" algn="l" rtl="0" eaLnBrk="1" fontAlgn="base" hangingPunct="1">
                <a:lnSpc>
                  <a:spcPct val="95000"/>
                </a:lnSpc>
                <a:spcBef>
                  <a:spcPts val="8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tabLst/>
                <a:defRPr sz="1800">
                  <a:solidFill>
                    <a:schemeClr val="tx1"/>
                  </a:solidFill>
                  <a:latin typeface="+mn-lt"/>
                  <a:ea typeface="Aptos" panose="020B0004020202020204" pitchFamily="34" charset="0"/>
                  <a:cs typeface="Aptos" panose="020B0004020202020204" pitchFamily="34" charset="0"/>
                </a:defRPr>
              </a:lvl2pPr>
              <a:lvl3pPr marL="357188" indent="-179388" algn="l" rtl="0" eaLnBrk="1" fontAlgn="base" hangingPunct="1">
                <a:lnSpc>
                  <a:spcPct val="95000"/>
                </a:lnSpc>
                <a:spcBef>
                  <a:spcPts val="800"/>
                </a:spcBef>
                <a:spcAft>
                  <a:spcPct val="0"/>
                </a:spcAft>
                <a:buClr>
                  <a:schemeClr val="accent1"/>
                </a:buClr>
                <a:buFont typeface="System Font Regular"/>
                <a:buChar char="–"/>
                <a:tabLst/>
                <a:defRPr sz="1800">
                  <a:solidFill>
                    <a:schemeClr val="tx1"/>
                  </a:solidFill>
                  <a:latin typeface="+mn-lt"/>
                  <a:ea typeface="Aptos" panose="020B0004020202020204" pitchFamily="34" charset="0"/>
                  <a:cs typeface="Aptos" panose="020B0004020202020204" pitchFamily="34" charset="0"/>
                </a:defRPr>
              </a:lvl3pPr>
              <a:lvl4pPr marL="536575" indent="-179388" algn="l" rtl="0" eaLnBrk="1" fontAlgn="base" hangingPunct="1">
                <a:lnSpc>
                  <a:spcPct val="95000"/>
                </a:lnSpc>
                <a:spcBef>
                  <a:spcPts val="800"/>
                </a:spcBef>
                <a:spcAft>
                  <a:spcPct val="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  <a:tabLst/>
                <a:defRPr sz="1800">
                  <a:solidFill>
                    <a:schemeClr val="tx1"/>
                  </a:solidFill>
                  <a:latin typeface="+mn-lt"/>
                  <a:ea typeface="ヒラギノ角ゴ Pro W3" charset="0"/>
                  <a:cs typeface="DIN-Regular"/>
                </a:defRPr>
              </a:lvl4pPr>
              <a:lvl5pPr marL="0" indent="0" algn="l" rtl="0" eaLnBrk="1" fontAlgn="base" hangingPunct="1">
                <a:spcBef>
                  <a:spcPts val="1200"/>
                </a:spcBef>
                <a:spcAft>
                  <a:spcPts val="900"/>
                </a:spcAft>
                <a:buClr>
                  <a:schemeClr val="accent3"/>
                </a:buClr>
                <a:buNone/>
                <a:defRPr sz="2000" b="1" spc="-50" baseline="0">
                  <a:solidFill>
                    <a:schemeClr val="accent1"/>
                  </a:solidFill>
                  <a:latin typeface="+mj-lt"/>
                  <a:ea typeface="ヒラギノ角ゴ Pro W3" charset="0"/>
                  <a:cs typeface="DIN-Regular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+mn-lt"/>
                </a:defRPr>
              </a:lvl9pPr>
            </a:lstStyle>
            <a:p>
              <a:pPr>
                <a:lnSpc>
                  <a:spcPct val="60000"/>
                </a:lnSpc>
              </a:pPr>
              <a:r>
                <a:rPr lang="en-US" sz="2000">
                  <a:solidFill>
                    <a:schemeClr val="tx1"/>
                  </a:solidFill>
                </a:rPr>
                <a:t>Lipids</a:t>
              </a:r>
            </a:p>
            <a:p>
              <a:pPr algn="l">
                <a:lnSpc>
                  <a:spcPct val="60000"/>
                </a:lnSpc>
                <a:spcBef>
                  <a:spcPts val="0"/>
                </a:spcBef>
              </a:pPr>
              <a:r>
                <a:rPr lang="en-US" sz="2000"/>
                <a:t>                TG                            LDL-C</a:t>
              </a:r>
              <a:endParaRPr lang="en-US" sz="2000" b="0">
                <a:solidFill>
                  <a:srgbClr val="BFBFBF"/>
                </a:solidFill>
              </a:endParaRP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0916CEF4-9F3C-FC95-7474-DC6FBA7E046D}"/>
              </a:ext>
            </a:extLst>
          </p:cNvPr>
          <p:cNvGrpSpPr/>
          <p:nvPr/>
        </p:nvGrpSpPr>
        <p:grpSpPr>
          <a:xfrm>
            <a:off x="986036" y="715736"/>
            <a:ext cx="3581400" cy="2287495"/>
            <a:chOff x="381000" y="777906"/>
            <a:chExt cx="5243050" cy="2287495"/>
          </a:xfrm>
        </p:grpSpPr>
        <p:sp>
          <p:nvSpPr>
            <p:cNvPr id="10" name="Text Placeholder 10">
              <a:extLst>
                <a:ext uri="{FF2B5EF4-FFF2-40B4-BE49-F238E27FC236}">
                  <a16:creationId xmlns:a16="http://schemas.microsoft.com/office/drawing/2014/main" id="{8D5F8FF8-62AF-B88F-7BF8-2E6AFBAD036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113183" y="777906"/>
              <a:ext cx="4510866" cy="292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FAA26D3D-D897-4be2-8F04-BA451C77F1D7}">
                <ma14:placeholderFlag xmlns:ma14="http://schemas.microsoft.com/office/mac/drawingml/2011/main" xmlns="" val="1"/>
              </a:ext>
            </a:extLst>
          </p:spPr>
          <p:txBody>
            <a:bodyPr vert="horz" wrap="square" lIns="18288" tIns="0" rIns="18288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ctr" rtl="0" eaLnBrk="1" fontAlgn="base" hangingPunct="1">
                <a:lnSpc>
                  <a:spcPct val="95000"/>
                </a:lnSpc>
                <a:spcBef>
                  <a:spcPts val="1200"/>
                </a:spcBef>
                <a:spcAft>
                  <a:spcPct val="0"/>
                </a:spcAft>
                <a:buClr>
                  <a:srgbClr val="E1251B"/>
                </a:buClr>
                <a:buFont typeface="Wingdings" panose="05000000000000000000" pitchFamily="2" charset="2"/>
                <a:buNone/>
                <a:defRPr sz="1800" b="1" spc="-50" baseline="0">
                  <a:solidFill>
                    <a:srgbClr val="71130E"/>
                  </a:solidFill>
                  <a:latin typeface="+mj-lt"/>
                  <a:ea typeface="IBM Plex Sans SemiBold" panose="020B0703050203000203" pitchFamily="34" charset="0"/>
                  <a:cs typeface="Times New Roman" panose="02020603050405020304" pitchFamily="18" charset="0"/>
                </a:defRPr>
              </a:lvl1pPr>
              <a:lvl2pPr marL="177800" indent="-177800" algn="l" rtl="0" eaLnBrk="1" fontAlgn="base" hangingPunct="1">
                <a:lnSpc>
                  <a:spcPct val="95000"/>
                </a:lnSpc>
                <a:spcBef>
                  <a:spcPts val="8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tabLst/>
                <a:defRPr sz="1800">
                  <a:solidFill>
                    <a:schemeClr val="tx1"/>
                  </a:solidFill>
                  <a:latin typeface="+mn-lt"/>
                  <a:ea typeface="Aptos" panose="020B0004020202020204" pitchFamily="34" charset="0"/>
                  <a:cs typeface="Aptos" panose="020B0004020202020204" pitchFamily="34" charset="0"/>
                </a:defRPr>
              </a:lvl2pPr>
              <a:lvl3pPr marL="357188" indent="-179388" algn="l" rtl="0" eaLnBrk="1" fontAlgn="base" hangingPunct="1">
                <a:lnSpc>
                  <a:spcPct val="95000"/>
                </a:lnSpc>
                <a:spcBef>
                  <a:spcPts val="800"/>
                </a:spcBef>
                <a:spcAft>
                  <a:spcPct val="0"/>
                </a:spcAft>
                <a:buClr>
                  <a:schemeClr val="accent1"/>
                </a:buClr>
                <a:buFont typeface="System Font Regular"/>
                <a:buChar char="–"/>
                <a:tabLst/>
                <a:defRPr sz="1800">
                  <a:solidFill>
                    <a:schemeClr val="tx1"/>
                  </a:solidFill>
                  <a:latin typeface="+mn-lt"/>
                  <a:ea typeface="Aptos" panose="020B0004020202020204" pitchFamily="34" charset="0"/>
                  <a:cs typeface="Aptos" panose="020B0004020202020204" pitchFamily="34" charset="0"/>
                </a:defRPr>
              </a:lvl3pPr>
              <a:lvl4pPr marL="536575" indent="-179388" algn="l" rtl="0" eaLnBrk="1" fontAlgn="base" hangingPunct="1">
                <a:lnSpc>
                  <a:spcPct val="95000"/>
                </a:lnSpc>
                <a:spcBef>
                  <a:spcPts val="800"/>
                </a:spcBef>
                <a:spcAft>
                  <a:spcPct val="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  <a:tabLst/>
                <a:defRPr sz="1800">
                  <a:solidFill>
                    <a:schemeClr val="tx1"/>
                  </a:solidFill>
                  <a:latin typeface="+mn-lt"/>
                  <a:ea typeface="ヒラギノ角ゴ Pro W3" charset="0"/>
                  <a:cs typeface="DIN-Regular"/>
                </a:defRPr>
              </a:lvl4pPr>
              <a:lvl5pPr marL="0" indent="0" algn="l" rtl="0" eaLnBrk="1" fontAlgn="base" hangingPunct="1">
                <a:spcBef>
                  <a:spcPts val="1200"/>
                </a:spcBef>
                <a:spcAft>
                  <a:spcPts val="900"/>
                </a:spcAft>
                <a:buClr>
                  <a:schemeClr val="accent3"/>
                </a:buClr>
                <a:buNone/>
                <a:defRPr sz="2000" b="1" spc="-50" baseline="0">
                  <a:solidFill>
                    <a:schemeClr val="accent1"/>
                  </a:solidFill>
                  <a:latin typeface="+mj-lt"/>
                  <a:ea typeface="ヒラギノ角ゴ Pro W3" charset="0"/>
                  <a:cs typeface="DIN-Regular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+mn-lt"/>
                </a:defRPr>
              </a:lvl9pPr>
            </a:lstStyle>
            <a:p>
              <a:r>
                <a:rPr lang="en-GB" sz="2000" kern="0" noProof="0">
                  <a:solidFill>
                    <a:schemeClr val="tx1"/>
                  </a:solidFill>
                </a:rPr>
                <a:t>Systolic BP</a:t>
              </a:r>
              <a:endParaRPr lang="en-GB" sz="1600" b="0" kern="0" noProof="0">
                <a:solidFill>
                  <a:schemeClr val="tx1"/>
                </a:solidFill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3F85956A-83EB-C472-45AC-E11824F115D5}"/>
                </a:ext>
              </a:extLst>
            </p:cNvPr>
            <p:cNvGrpSpPr>
              <a:grpSpLocks/>
            </p:cNvGrpSpPr>
            <p:nvPr/>
          </p:nvGrpSpPr>
          <p:grpSpPr>
            <a:xfrm>
              <a:off x="381000" y="876300"/>
              <a:ext cx="5243050" cy="2189101"/>
              <a:chOff x="1551745" y="699446"/>
              <a:chExt cx="3657600" cy="4239109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429DAA99-EA50-56EB-3103-19FF1C5737BB}"/>
                  </a:ext>
                </a:extLst>
              </p:cNvPr>
              <p:cNvGrpSpPr/>
              <p:nvPr/>
            </p:nvGrpSpPr>
            <p:grpSpPr>
              <a:xfrm>
                <a:off x="1551745" y="699446"/>
                <a:ext cx="3657600" cy="4239109"/>
                <a:chOff x="534349" y="1421984"/>
                <a:chExt cx="3017520" cy="4239109"/>
              </a:xfrm>
            </p:grpSpPr>
            <p:graphicFrame>
              <p:nvGraphicFramePr>
                <p:cNvPr id="13" name="!!Systolic BP">
                  <a:extLst>
                    <a:ext uri="{FF2B5EF4-FFF2-40B4-BE49-F238E27FC236}">
                      <a16:creationId xmlns:a16="http://schemas.microsoft.com/office/drawing/2014/main" id="{650E911F-1677-7F89-C57C-E1CD91FACB65}"/>
                    </a:ext>
                  </a:extLst>
                </p:cNvPr>
                <p:cNvGraphicFramePr/>
                <p:nvPr>
                  <p:extLst>
                    <p:ext uri="{D42A27DB-BD31-4B8C-83A1-F6EECF244321}">
                      <p14:modId xmlns:p14="http://schemas.microsoft.com/office/powerpoint/2010/main" val="2057443157"/>
                    </p:ext>
                  </p:extLst>
                </p:nvPr>
              </p:nvGraphicFramePr>
              <p:xfrm>
                <a:off x="534349" y="1421984"/>
                <a:ext cx="3017520" cy="379476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5"/>
                </a:graphicData>
              </a:graphic>
            </p:graphicFrame>
            <p:sp>
              <p:nvSpPr>
                <p:cNvPr id="15" name="Text Placeholder 11">
                  <a:extLst>
                    <a:ext uri="{FF2B5EF4-FFF2-40B4-BE49-F238E27FC236}">
                      <a16:creationId xmlns:a16="http://schemas.microsoft.com/office/drawing/2014/main" id="{AD22242E-42E5-8156-4099-D5AAA1DFE479}"/>
                    </a:ext>
                  </a:extLst>
                </p:cNvPr>
                <p:cNvSpPr txBox="1">
                  <a:spLocks/>
                </p:cNvSpPr>
                <p:nvPr/>
              </p:nvSpPr>
              <p:spPr bwMode="auto">
                <a:xfrm>
                  <a:off x="1104407" y="5214096"/>
                  <a:ext cx="2273411" cy="44699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FAA26D3D-D897-4be2-8F04-BA451C77F1D7}">
                    <ma14:placeholderFlag xmlns:lc="http://schemas.openxmlformats.org/drawingml/2006/lockedCanvas" xmlns:ma14="http://schemas.microsoft.com/office/mac/drawingml/2011/main" xmlns:cdr="http://schemas.openxmlformats.org/drawingml/2006/chartDrawing" xmlns:c="http://schemas.openxmlformats.org/drawingml/2006/chart" xmlns="" val="1"/>
                  </a:ext>
                </a:extLst>
              </p:spPr>
              <p:txBody>
                <a:bodyPr vert="horz" wrap="square" lIns="91440" tIns="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defPPr>
                    <a:defRPr lang="en-US"/>
                  </a:defPPr>
                  <a:lvl1pPr marL="0" indent="0" algn="ctr" rtl="0" eaLnBrk="1" fontAlgn="base" hangingPunct="1">
                    <a:spcBef>
                      <a:spcPts val="1200"/>
                    </a:spcBef>
                    <a:spcAft>
                      <a:spcPct val="0"/>
                    </a:spcAft>
                    <a:buClr>
                      <a:srgbClr val="E1251B"/>
                    </a:buClr>
                    <a:buFont typeface="Wingdings" panose="05000000000000000000" pitchFamily="2" charset="2"/>
                    <a:buNone/>
                    <a:defRPr sz="1200" b="0" kern="1200">
                      <a:solidFill>
                        <a:schemeClr val="tx1">
                          <a:lumMod val="90000"/>
                          <a:lumOff val="10000"/>
                        </a:schemeClr>
                      </a:solidFill>
                      <a:latin typeface="Aptos" panose="020B0004020202020204" pitchFamily="34" charset="0"/>
                      <a:ea typeface="Aptos SemiBold" panose="020B0004020202020204" pitchFamily="34" charset="0"/>
                      <a:cs typeface="Aptos SemiBold" panose="020B0004020202020204" pitchFamily="34" charset="0"/>
                    </a:defRPr>
                  </a:lvl1pPr>
                  <a:lvl2pPr marL="177800" indent="-177800" algn="l" rtl="0" eaLnBrk="1" fontAlgn="base" hangingPunct="1">
                    <a:lnSpc>
                      <a:spcPct val="95000"/>
                    </a:lnSpc>
                    <a:spcBef>
                      <a:spcPts val="8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Arial" panose="020B0604020202020204" pitchFamily="34" charset="0"/>
                    <a:buChar char="•"/>
                    <a:tabLst/>
                    <a:defRPr sz="1600" kern="1200">
                      <a:solidFill>
                        <a:schemeClr val="tx1"/>
                      </a:solidFill>
                      <a:latin typeface="Aptos" panose="020B0004020202020204" pitchFamily="34" charset="0"/>
                      <a:ea typeface="Aptos" panose="020B0004020202020204" pitchFamily="34" charset="0"/>
                      <a:cs typeface="Aptos" panose="020B0004020202020204" pitchFamily="34" charset="0"/>
                    </a:defRPr>
                  </a:lvl2pPr>
                  <a:lvl3pPr marL="357188" indent="-179388" algn="l" rtl="0" eaLnBrk="1" fontAlgn="base" hangingPunct="1">
                    <a:lnSpc>
                      <a:spcPct val="95000"/>
                    </a:lnSpc>
                    <a:spcBef>
                      <a:spcPts val="8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System Font Regular"/>
                    <a:buChar char="–"/>
                    <a:tabLst/>
                    <a:defRPr sz="1600" kern="1200">
                      <a:solidFill>
                        <a:schemeClr val="tx1"/>
                      </a:solidFill>
                      <a:latin typeface="Aptos" panose="020B0004020202020204" pitchFamily="34" charset="0"/>
                      <a:ea typeface="Aptos" panose="020B0004020202020204" pitchFamily="34" charset="0"/>
                      <a:cs typeface="Aptos" panose="020B0004020202020204" pitchFamily="34" charset="0"/>
                    </a:defRPr>
                  </a:lvl3pPr>
                  <a:lvl4pPr marL="536575" indent="-179388" algn="l" rtl="0" eaLnBrk="1" fontAlgn="base" hangingPunct="1">
                    <a:lnSpc>
                      <a:spcPct val="95000"/>
                    </a:lnSpc>
                    <a:spcBef>
                      <a:spcPts val="6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Arial" panose="020B0604020202020204" pitchFamily="34" charset="0"/>
                    <a:buChar char="•"/>
                    <a:tabLst/>
                    <a:defRPr sz="1600" kern="1200">
                      <a:solidFill>
                        <a:schemeClr val="tx1"/>
                      </a:solidFill>
                      <a:latin typeface="+mn-lt"/>
                      <a:ea typeface="ヒラギノ角ゴ Pro W3" charset="0"/>
                      <a:cs typeface="DIN-Regular"/>
                    </a:defRPr>
                  </a:lvl4pPr>
                  <a:lvl5pPr marL="0" indent="0" algn="l" rtl="0" eaLnBrk="1" fontAlgn="base" hangingPunct="1">
                    <a:spcBef>
                      <a:spcPts val="900"/>
                    </a:spcBef>
                    <a:spcAft>
                      <a:spcPts val="900"/>
                    </a:spcAft>
                    <a:buClr>
                      <a:schemeClr val="accent3"/>
                    </a:buClr>
                    <a:buNone/>
                    <a:defRPr sz="1600" b="1" kern="1200">
                      <a:solidFill>
                        <a:schemeClr val="tx1"/>
                      </a:solidFill>
                      <a:latin typeface="+mn-lt"/>
                      <a:ea typeface="ヒラギノ角ゴ Pro W3" charset="0"/>
                      <a:cs typeface="DIN-Regular"/>
                    </a:defRPr>
                  </a:lvl5pPr>
                  <a:lvl6pPr marL="2514600" indent="-228600" algn="l" defTabSz="457200" rtl="0" eaLnBrk="1" fontAlgn="base" latinLnBrk="0" hangingPunct="1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100" kern="1200">
                      <a:solidFill>
                        <a:schemeClr val="tx1"/>
                      </a:solidFill>
                      <a:latin typeface="+mn-lt"/>
                      <a:ea typeface="ヒラギノ角ゴ Pro W3" charset="0"/>
                      <a:cs typeface="+mn-cs"/>
                    </a:defRPr>
                  </a:lvl6pPr>
                  <a:lvl7pPr marL="2971800" indent="-228600" algn="l" defTabSz="457200" rtl="0" eaLnBrk="1" fontAlgn="base" latinLnBrk="0" hangingPunct="1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100" kern="1200">
                      <a:solidFill>
                        <a:schemeClr val="tx1"/>
                      </a:solidFill>
                      <a:latin typeface="+mn-lt"/>
                      <a:ea typeface="ヒラギノ角ゴ Pro W3" charset="0"/>
                      <a:cs typeface="+mn-cs"/>
                    </a:defRPr>
                  </a:lvl7pPr>
                  <a:lvl8pPr marL="3429000" indent="-228600" algn="l" defTabSz="457200" rtl="0" eaLnBrk="1" fontAlgn="base" latinLnBrk="0" hangingPunct="1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100" kern="1200">
                      <a:solidFill>
                        <a:schemeClr val="tx1"/>
                      </a:solidFill>
                      <a:latin typeface="+mn-lt"/>
                      <a:ea typeface="ヒラギノ角ゴ Pro W3" charset="0"/>
                      <a:cs typeface="+mn-cs"/>
                    </a:defRPr>
                  </a:lvl8pPr>
                  <a:lvl9pPr marL="3886200" indent="-228600" algn="l" defTabSz="457200" rtl="0" eaLnBrk="1" fontAlgn="base" latinLnBrk="0" hangingPunct="1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100" kern="1200">
                      <a:solidFill>
                        <a:schemeClr val="tx1"/>
                      </a:solidFill>
                      <a:latin typeface="+mn-lt"/>
                      <a:ea typeface="ヒラギノ角ゴ Pro W3" charset="0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ct val="0"/>
                    </a:spcAft>
                    <a:buClr>
                      <a:srgbClr val="E1251B"/>
                    </a:buClr>
                    <a:buSzTx/>
                    <a:buFont typeface="Wingdings" panose="05000000000000000000" pitchFamily="2" charset="2"/>
                    <a:buNone/>
                    <a:tabLst/>
                    <a:defRPr/>
                  </a:pPr>
                  <a:endParaRPr kumimoji="0" lang="en-GB" b="1" i="0" u="none" strike="noStrike" kern="0" cap="none" spc="0" normalizeH="0" baseline="0" noProof="0">
                    <a:ln>
                      <a:noFill/>
                    </a:ln>
                    <a:solidFill>
                      <a:srgbClr val="413C37"/>
                    </a:solidFill>
                    <a:effectLst/>
                    <a:uLnTx/>
                    <a:uFillTx/>
                    <a:latin typeface="Arial" panose="020B0604020202020204"/>
                  </a:endParaRPr>
                </a:p>
              </p:txBody>
            </p:sp>
            <p:sp>
              <p:nvSpPr>
                <p:cNvPr id="16" name="TextBox 18">
                  <a:extLst>
                    <a:ext uri="{FF2B5EF4-FFF2-40B4-BE49-F238E27FC236}">
                      <a16:creationId xmlns:a16="http://schemas.microsoft.com/office/drawing/2014/main" id="{D50FBF45-8515-E007-52CF-2C200A0AAA4B}"/>
                    </a:ext>
                  </a:extLst>
                </p:cNvPr>
                <p:cNvSpPr txBox="1"/>
                <p:nvPr/>
              </p:nvSpPr>
              <p:spPr>
                <a:xfrm>
                  <a:off x="1981999" y="4122518"/>
                  <a:ext cx="208686" cy="5363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en-US"/>
                  </a:defPPr>
                  <a:lvl1pPr marL="0" indent="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1pPr>
                  <a:lvl2pPr marL="457200" indent="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2pPr>
                  <a:lvl3pPr marL="914400" indent="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3pPr>
                  <a:lvl4pPr marL="1371600" indent="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4pPr>
                  <a:lvl5pPr marL="1828800" indent="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5pPr>
                  <a:lvl6pPr marL="2286000" indent="0" algn="l" defTabSz="457200" rtl="0" eaLnBrk="1" latinLnBrk="0" hangingPunct="1"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6pPr>
                  <a:lvl7pPr marL="2743200" indent="0" algn="l" defTabSz="457200" rtl="0" eaLnBrk="1" latinLnBrk="0" hangingPunct="1"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7pPr>
                  <a:lvl8pPr marL="3200400" indent="0" algn="l" defTabSz="457200" rtl="0" eaLnBrk="1" latinLnBrk="0" hangingPunct="1"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8pPr>
                  <a:lvl9pPr marL="3657600" indent="0" algn="l" defTabSz="457200" rtl="0" eaLnBrk="1" latinLnBrk="0" hangingPunct="1">
                    <a:defRPr sz="1100" kern="1200">
                      <a:solidFill>
                        <a:schemeClr val="tx1"/>
                      </a:solidFill>
                      <a:latin typeface="Arial" charset="0"/>
                      <a:ea typeface="ヒラギノ角ゴ Pro W3" charset="0"/>
                      <a:cs typeface="+mn-cs"/>
                    </a:defRPr>
                  </a:lvl9pPr>
                </a:lstStyle>
                <a:p>
                  <a:pPr algn="ctr"/>
                  <a:r>
                    <a:rPr lang="en-GB" sz="1200" noProof="0">
                      <a:solidFill>
                        <a:srgbClr val="413C37"/>
                      </a:solidFill>
                    </a:rPr>
                    <a:t>***</a:t>
                  </a:r>
                </a:p>
              </p:txBody>
            </p:sp>
          </p:grpSp>
          <p:sp>
            <p:nvSpPr>
              <p:cNvPr id="17" name="TextBox 24">
                <a:extLst>
                  <a:ext uri="{FF2B5EF4-FFF2-40B4-BE49-F238E27FC236}">
                    <a16:creationId xmlns:a16="http://schemas.microsoft.com/office/drawing/2014/main" id="{B229C9D7-A1B5-3E0D-BEB8-88C865207B0C}"/>
                  </a:ext>
                </a:extLst>
              </p:cNvPr>
              <p:cNvSpPr txBox="1"/>
              <p:nvPr/>
            </p:nvSpPr>
            <p:spPr>
              <a:xfrm>
                <a:off x="3920499" y="3983099"/>
                <a:ext cx="252953" cy="5363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1pPr>
                <a:lvl2pPr marL="4572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2pPr>
                <a:lvl3pPr marL="9144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3pPr>
                <a:lvl4pPr marL="13716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4pPr>
                <a:lvl5pPr marL="18288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5pPr>
                <a:lvl6pPr marL="22860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6pPr>
                <a:lvl7pPr marL="27432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7pPr>
                <a:lvl8pPr marL="32004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8pPr>
                <a:lvl9pPr marL="36576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9pPr>
              </a:lstStyle>
              <a:p>
                <a:pPr algn="ctr"/>
                <a:r>
                  <a:rPr lang="en-GB" sz="1200" noProof="0">
                    <a:solidFill>
                      <a:srgbClr val="413C37"/>
                    </a:solidFill>
                  </a:rPr>
                  <a:t>***</a:t>
                </a:r>
              </a:p>
            </p:txBody>
          </p:sp>
          <p:sp>
            <p:nvSpPr>
              <p:cNvPr id="18" name="TextBox 25">
                <a:extLst>
                  <a:ext uri="{FF2B5EF4-FFF2-40B4-BE49-F238E27FC236}">
                    <a16:creationId xmlns:a16="http://schemas.microsoft.com/office/drawing/2014/main" id="{0954EF73-7AEC-F142-A237-47643E2468A3}"/>
                  </a:ext>
                </a:extLst>
              </p:cNvPr>
              <p:cNvSpPr txBox="1"/>
              <p:nvPr/>
            </p:nvSpPr>
            <p:spPr>
              <a:xfrm>
                <a:off x="4545924" y="4189836"/>
                <a:ext cx="252953" cy="5363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1pPr>
                <a:lvl2pPr marL="4572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2pPr>
                <a:lvl3pPr marL="9144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3pPr>
                <a:lvl4pPr marL="13716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4pPr>
                <a:lvl5pPr marL="1828800" indent="0" algn="l" rtl="0" fontAlgn="base">
                  <a:spcBef>
                    <a:spcPct val="0"/>
                  </a:spcBef>
                  <a:spcAft>
                    <a:spcPct val="0"/>
                  </a:spcAft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5pPr>
                <a:lvl6pPr marL="22860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6pPr>
                <a:lvl7pPr marL="27432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7pPr>
                <a:lvl8pPr marL="32004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8pPr>
                <a:lvl9pPr marL="3657600" indent="0" algn="l" defTabSz="457200" rtl="0" eaLnBrk="1" latinLnBrk="0" hangingPunct="1">
                  <a:defRPr sz="1100"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9pPr>
              </a:lstStyle>
              <a:p>
                <a:pPr algn="ctr"/>
                <a:r>
                  <a:rPr lang="en-GB" sz="1200" noProof="0">
                    <a:solidFill>
                      <a:srgbClr val="413C37"/>
                    </a:solidFill>
                  </a:rPr>
                  <a:t>***</a:t>
                </a:r>
              </a:p>
            </p:txBody>
          </p:sp>
        </p:grpSp>
        <p:sp>
          <p:nvSpPr>
            <p:cNvPr id="48" name="Text Placeholder 11">
              <a:extLst>
                <a:ext uri="{FF2B5EF4-FFF2-40B4-BE49-F238E27FC236}">
                  <a16:creationId xmlns:a16="http://schemas.microsoft.com/office/drawing/2014/main" id="{D54BD5BF-F4E6-D7BE-73CA-91E20D21E8BD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311794" y="2427217"/>
              <a:ext cx="217105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FAA26D3D-D897-4be2-8F04-BA451C77F1D7}">
                <ma14:placeholderFlag xmlns:ma14="http://schemas.microsoft.com/office/mac/drawingml/2011/main" xmlns="" val="1"/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ctr" rtl="0" eaLnBrk="1" fontAlgn="base" hangingPunct="1">
                <a:spcBef>
                  <a:spcPts val="1200"/>
                </a:spcBef>
                <a:spcAft>
                  <a:spcPct val="0"/>
                </a:spcAft>
                <a:buClr>
                  <a:srgbClr val="E1251B"/>
                </a:buClr>
                <a:buFont typeface="Wingdings" panose="05000000000000000000" pitchFamily="2" charset="2"/>
                <a:buNone/>
                <a:defRPr sz="1200" b="0" spc="-50" baseline="0">
                  <a:solidFill>
                    <a:srgbClr val="413C37"/>
                  </a:solidFill>
                  <a:latin typeface="+mn-lt"/>
                  <a:ea typeface="IBM Plex Sans SemiBold" panose="020B0703050203000203" pitchFamily="34" charset="0"/>
                  <a:cs typeface="Times New Roman" panose="02020603050405020304" pitchFamily="18" charset="0"/>
                </a:defRPr>
              </a:lvl1pPr>
              <a:lvl2pPr marL="177800" indent="-177800" algn="l" rtl="0" eaLnBrk="1" fontAlgn="base" hangingPunct="1">
                <a:lnSpc>
                  <a:spcPct val="95000"/>
                </a:lnSpc>
                <a:spcBef>
                  <a:spcPts val="8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tabLst/>
                <a:defRPr sz="1800">
                  <a:solidFill>
                    <a:schemeClr val="tx1"/>
                  </a:solidFill>
                  <a:latin typeface="+mn-lt"/>
                  <a:ea typeface="Aptos" panose="020B0004020202020204" pitchFamily="34" charset="0"/>
                  <a:cs typeface="Aptos" panose="020B0004020202020204" pitchFamily="34" charset="0"/>
                </a:defRPr>
              </a:lvl2pPr>
              <a:lvl3pPr marL="357188" indent="-179388" algn="l" rtl="0" eaLnBrk="1" fontAlgn="base" hangingPunct="1">
                <a:lnSpc>
                  <a:spcPct val="95000"/>
                </a:lnSpc>
                <a:spcBef>
                  <a:spcPts val="800"/>
                </a:spcBef>
                <a:spcAft>
                  <a:spcPct val="0"/>
                </a:spcAft>
                <a:buClr>
                  <a:schemeClr val="accent1"/>
                </a:buClr>
                <a:buFont typeface="System Font Regular"/>
                <a:buChar char="–"/>
                <a:tabLst/>
                <a:defRPr sz="1800">
                  <a:solidFill>
                    <a:schemeClr val="tx1"/>
                  </a:solidFill>
                  <a:latin typeface="+mn-lt"/>
                  <a:ea typeface="Aptos" panose="020B0004020202020204" pitchFamily="34" charset="0"/>
                  <a:cs typeface="Aptos" panose="020B0004020202020204" pitchFamily="34" charset="0"/>
                </a:defRPr>
              </a:lvl3pPr>
              <a:lvl4pPr marL="536575" indent="-179388" algn="l" rtl="0" eaLnBrk="1" fontAlgn="base" hangingPunct="1">
                <a:lnSpc>
                  <a:spcPct val="95000"/>
                </a:lnSpc>
                <a:spcBef>
                  <a:spcPts val="800"/>
                </a:spcBef>
                <a:spcAft>
                  <a:spcPct val="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  <a:tabLst/>
                <a:defRPr sz="1800">
                  <a:solidFill>
                    <a:schemeClr val="tx1"/>
                  </a:solidFill>
                  <a:latin typeface="+mn-lt"/>
                  <a:ea typeface="ヒラギノ角ゴ Pro W3" charset="0"/>
                  <a:cs typeface="DIN-Regular"/>
                </a:defRPr>
              </a:lvl4pPr>
              <a:lvl5pPr marL="0" indent="0" algn="l" rtl="0" eaLnBrk="1" fontAlgn="base" hangingPunct="1">
                <a:spcBef>
                  <a:spcPts val="1200"/>
                </a:spcBef>
                <a:spcAft>
                  <a:spcPts val="900"/>
                </a:spcAft>
                <a:buClr>
                  <a:schemeClr val="accent3"/>
                </a:buClr>
                <a:buNone/>
                <a:defRPr sz="2000" b="1" spc="-50" baseline="0">
                  <a:solidFill>
                    <a:schemeClr val="accent1"/>
                  </a:solidFill>
                  <a:latin typeface="+mj-lt"/>
                  <a:ea typeface="ヒラギノ角ゴ Pro W3" charset="0"/>
                  <a:cs typeface="DIN-Regular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>
                  <a:solidFill>
                    <a:schemeClr val="tx1"/>
                  </a:solidFill>
                  <a:latin typeface="+mn-lt"/>
                </a:defRPr>
              </a:lvl9pPr>
            </a:lstStyle>
            <a:p>
              <a:pPr algn="l">
                <a:spcBef>
                  <a:spcPts val="0"/>
                </a:spcBef>
              </a:pPr>
              <a:r>
                <a:rPr lang="en-GB" sz="900" ker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</a:t>
              </a:r>
              <a:r>
                <a:rPr lang="en-GB" sz="900" kern="0" noProof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aseline</a:t>
              </a:r>
              <a:r>
                <a:rPr lang="en-GB" sz="900" kern="0" noProof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SBP =</a:t>
              </a:r>
              <a:r>
                <a:rPr lang="en-GB" sz="900" ker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</a:p>
            <a:p>
              <a:pPr algn="l">
                <a:spcBef>
                  <a:spcPts val="0"/>
                </a:spcBef>
              </a:pPr>
              <a:r>
                <a:rPr lang="en-GB" sz="1100" b="1" kern="0" noProof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126.8</a:t>
              </a:r>
              <a:r>
                <a:rPr lang="en-GB" sz="1000" b="1" kern="0" noProof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GB" sz="1000" kern="0" noProof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mm Hg</a:t>
              </a:r>
            </a:p>
          </p:txBody>
        </p:sp>
      </p:grpSp>
      <p:graphicFrame>
        <p:nvGraphicFramePr>
          <p:cNvPr id="54" name="!!Systolic BP">
            <a:extLst>
              <a:ext uri="{FF2B5EF4-FFF2-40B4-BE49-F238E27FC236}">
                <a16:creationId xmlns:a16="http://schemas.microsoft.com/office/drawing/2014/main" id="{EDCA927A-32AD-0EF7-C918-D637E1DCDC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4561954"/>
              </p:ext>
            </p:extLst>
          </p:nvPr>
        </p:nvGraphicFramePr>
        <p:xfrm>
          <a:off x="6178661" y="3320918"/>
          <a:ext cx="3439148" cy="2136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3" name="Text Placeholder 10">
            <a:extLst>
              <a:ext uri="{FF2B5EF4-FFF2-40B4-BE49-F238E27FC236}">
                <a16:creationId xmlns:a16="http://schemas.microsoft.com/office/drawing/2014/main" id="{7B209E3A-A9AD-AAE4-FF95-0D8456B75C40}"/>
              </a:ext>
            </a:extLst>
          </p:cNvPr>
          <p:cNvSpPr txBox="1">
            <a:spLocks/>
          </p:cNvSpPr>
          <p:nvPr/>
        </p:nvSpPr>
        <p:spPr bwMode="auto">
          <a:xfrm>
            <a:off x="5646520" y="3102173"/>
            <a:ext cx="5030121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8288" tIns="0" rIns="18288" bIns="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lnSpc>
                <a:spcPct val="95000"/>
              </a:lnSpc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1800" b="1" spc="-50" baseline="0">
                <a:solidFill>
                  <a:srgbClr val="71130E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>
                <a:solidFill>
                  <a:schemeClr val="tx1"/>
                </a:solidFill>
              </a:rPr>
              <a:t>Reversion to normoglycemia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F097213-09EB-D507-A9AF-EEA8862BE24C}"/>
              </a:ext>
            </a:extLst>
          </p:cNvPr>
          <p:cNvGrpSpPr/>
          <p:nvPr/>
        </p:nvGrpSpPr>
        <p:grpSpPr>
          <a:xfrm>
            <a:off x="4080256" y="5538540"/>
            <a:ext cx="3971006" cy="253916"/>
            <a:chOff x="3002694" y="1387537"/>
            <a:chExt cx="3971006" cy="25391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6BF4504C-829E-4906-DA05-E9BE03413FA5}"/>
                </a:ext>
              </a:extLst>
            </p:cNvPr>
            <p:cNvGrpSpPr/>
            <p:nvPr/>
          </p:nvGrpSpPr>
          <p:grpSpPr>
            <a:xfrm>
              <a:off x="3002694" y="1387537"/>
              <a:ext cx="539161" cy="253916"/>
              <a:chOff x="2980379" y="1467372"/>
              <a:chExt cx="539161" cy="253916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EF5A39B5-7F84-5F71-0325-AE93DF3323E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80379" y="1540385"/>
                <a:ext cx="109728" cy="110800"/>
              </a:xfrm>
              <a:prstGeom prst="rect">
                <a:avLst/>
              </a:prstGeom>
              <a:solidFill>
                <a:srgbClr val="7F7F7F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A7A181C3-0E8F-1FBE-6A95-06FF978EDC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51142" y="1467372"/>
                <a:ext cx="468398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PBO</a:t>
                </a:r>
                <a:endParaRPr kumimoji="0" lang="en-GB" sz="1050" b="0" i="0" u="none" strike="noStrike" kern="1200" cap="none" spc="0" normalizeH="0" baseline="0" noProof="0">
                  <a:ln>
                    <a:noFill/>
                  </a:ln>
                  <a:solidFill>
                    <a:srgbClr val="7F7F7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061FFF5-1048-E9D8-9913-0CD8A7CCEC81}"/>
                </a:ext>
              </a:extLst>
            </p:cNvPr>
            <p:cNvGrpSpPr/>
            <p:nvPr/>
          </p:nvGrpSpPr>
          <p:grpSpPr>
            <a:xfrm>
              <a:off x="4518532" y="1387537"/>
              <a:ext cx="947098" cy="253916"/>
              <a:chOff x="6116533" y="1387537"/>
              <a:chExt cx="947098" cy="253916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F18CAE66-4D1A-1C9F-472B-4068417407C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116533" y="1460550"/>
                <a:ext cx="109728" cy="109728"/>
              </a:xfrm>
              <a:prstGeom prst="rect">
                <a:avLst/>
              </a:prstGeom>
              <a:solidFill>
                <a:srgbClr val="A81C14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55F5A21A-7817-04C3-625B-90226DA68A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83262" y="1387537"/>
                <a:ext cx="880369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RETA 9 mg</a:t>
                </a:r>
                <a:endParaRPr kumimoji="0" lang="en-GB" sz="1050" b="0" i="0" u="none" strike="noStrike" kern="1200" cap="none" spc="0" normalizeH="0" baseline="0" noProof="0">
                  <a:ln>
                    <a:noFill/>
                  </a:ln>
                  <a:solidFill>
                    <a:srgbClr val="7F7F7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411D22F-3374-3586-12D0-CB631570BA43}"/>
                </a:ext>
              </a:extLst>
            </p:cNvPr>
            <p:cNvGrpSpPr/>
            <p:nvPr/>
          </p:nvGrpSpPr>
          <p:grpSpPr>
            <a:xfrm>
              <a:off x="5461054" y="1387537"/>
              <a:ext cx="1512646" cy="253916"/>
              <a:chOff x="4447142" y="1467372"/>
              <a:chExt cx="1512646" cy="253916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43C7A5A2-1854-E273-A32C-4ABDAD4B393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447142" y="1540385"/>
                <a:ext cx="109728" cy="110800"/>
              </a:xfrm>
              <a:prstGeom prst="rect">
                <a:avLst/>
              </a:prstGeom>
              <a:solidFill>
                <a:srgbClr val="71130E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50A4633-786D-BF05-8DE8-D6D6E5526C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07146" y="1467372"/>
                <a:ext cx="1452642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r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RETA 12 mg</a:t>
                </a:r>
                <a:endParaRPr kumimoji="0" lang="en-GB" sz="1050" b="0" i="0" u="none" strike="noStrike" kern="1200" cap="none" spc="0" normalizeH="0" baseline="0" noProof="0">
                  <a:ln>
                    <a:noFill/>
                  </a:ln>
                  <a:solidFill>
                    <a:srgbClr val="7F7F7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5D506312-1A29-0A29-57B2-F447A9C52BC8}"/>
                </a:ext>
              </a:extLst>
            </p:cNvPr>
            <p:cNvGrpSpPr/>
            <p:nvPr/>
          </p:nvGrpSpPr>
          <p:grpSpPr>
            <a:xfrm>
              <a:off x="3555538" y="1387537"/>
              <a:ext cx="948977" cy="253916"/>
              <a:chOff x="4616244" y="1387537"/>
              <a:chExt cx="948977" cy="253916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4AFBD88-D9B5-B402-73C6-706AEA414D3E}"/>
                  </a:ext>
                </a:extLst>
              </p:cNvPr>
              <p:cNvSpPr/>
              <p:nvPr/>
            </p:nvSpPr>
            <p:spPr>
              <a:xfrm>
                <a:off x="4616244" y="1460550"/>
                <a:ext cx="109728" cy="109728"/>
              </a:xfrm>
              <a:prstGeom prst="rect">
                <a:avLst/>
              </a:prstGeom>
              <a:solidFill>
                <a:srgbClr val="F4A7A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991D541-12FC-C5F4-8E96-8865CA7DB41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84852" y="1387537"/>
                <a:ext cx="880369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RETA 4 mg</a:t>
                </a:r>
                <a:endParaRPr kumimoji="0" lang="en-GB" sz="1050" b="0" i="0" u="none" strike="noStrike" kern="1200" cap="none" spc="0" normalizeH="0" baseline="0" noProof="0">
                  <a:ln>
                    <a:noFill/>
                  </a:ln>
                  <a:solidFill>
                    <a:srgbClr val="7F7F7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28" name="Footer Placeholder 4">
            <a:extLst>
              <a:ext uri="{FF2B5EF4-FFF2-40B4-BE49-F238E27FC236}">
                <a16:creationId xmlns:a16="http://schemas.microsoft.com/office/drawing/2014/main" id="{2A5194E7-186E-75FC-554D-5F1B899771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919" y="6443441"/>
            <a:ext cx="10598524" cy="365125"/>
          </a:xfrm>
        </p:spPr>
        <p:txBody>
          <a:bodyPr/>
          <a:lstStyle/>
          <a:p>
            <a:pPr>
              <a:defRPr/>
            </a:pPr>
            <a:r>
              <a:rPr lang="en-GB" sz="1100" noProof="0">
                <a:solidFill>
                  <a:schemeClr val="bg1">
                    <a:lumMod val="65000"/>
                  </a:schemeClr>
                </a:solidFill>
                <a:latin typeface="Arial Narrow"/>
              </a:rPr>
              <a:t> </a:t>
            </a:r>
            <a:br>
              <a:rPr lang="en-GB" sz="1100" noProof="0">
                <a:solidFill>
                  <a:schemeClr val="bg1">
                    <a:lumMod val="65000"/>
                  </a:schemeClr>
                </a:solidFill>
              </a:rPr>
            </a:br>
            <a:r>
              <a:rPr lang="en-GB" sz="1100">
                <a:solidFill>
                  <a:schemeClr val="bg1">
                    <a:lumMod val="65000"/>
                  </a:schemeClr>
                </a:solidFill>
              </a:rPr>
              <a:t>***p&lt;0.001 vs PBO</a:t>
            </a:r>
          </a:p>
          <a:p>
            <a:pPr>
              <a:defRPr/>
            </a:pPr>
            <a:r>
              <a:rPr lang="en-GB" sz="1100" noProof="0">
                <a:solidFill>
                  <a:schemeClr val="bg1">
                    <a:lumMod val="65000"/>
                  </a:schemeClr>
                </a:solidFill>
                <a:latin typeface="Arial Narrow"/>
              </a:rPr>
              <a:t>BP=blood pressure; </a:t>
            </a:r>
            <a:r>
              <a:rPr lang="en-GB" sz="1100" spc="-10" err="1">
                <a:solidFill>
                  <a:schemeClr val="bg1">
                    <a:lumMod val="65000"/>
                  </a:schemeClr>
                </a:solidFill>
                <a:latin typeface="Arial Narrow"/>
              </a:rPr>
              <a:t>hsCRP</a:t>
            </a:r>
            <a:r>
              <a:rPr lang="en-GB" sz="1100" spc="-10">
                <a:solidFill>
                  <a:schemeClr val="bg1">
                    <a:lumMod val="65000"/>
                  </a:schemeClr>
                </a:solidFill>
                <a:latin typeface="Arial Narrow"/>
              </a:rPr>
              <a:t>=high-sensitivity C-reactive protein; LDL-C=low-density lipoprotein cholesterol; </a:t>
            </a:r>
            <a:r>
              <a:rPr lang="en-GB" sz="1100" noProof="0">
                <a:solidFill>
                  <a:schemeClr val="bg1">
                    <a:lumMod val="65000"/>
                  </a:schemeClr>
                </a:solidFill>
                <a:latin typeface="Arial Narrow"/>
              </a:rPr>
              <a:t>PBO=placebo; RETA=</a:t>
            </a:r>
            <a:r>
              <a:rPr lang="en-GB" sz="1100" noProof="0" err="1">
                <a:solidFill>
                  <a:schemeClr val="bg1">
                    <a:lumMod val="65000"/>
                  </a:schemeClr>
                </a:solidFill>
                <a:latin typeface="Arial Narrow"/>
              </a:rPr>
              <a:t>retatrutide</a:t>
            </a:r>
            <a:r>
              <a:rPr lang="en-GB" sz="1100" noProof="0">
                <a:solidFill>
                  <a:schemeClr val="bg1">
                    <a:lumMod val="65000"/>
                  </a:schemeClr>
                </a:solidFill>
                <a:latin typeface="Arial Narrow"/>
              </a:rPr>
              <a:t>; SBP=systolic blood </a:t>
            </a:r>
            <a:r>
              <a:rPr lang="en-GB" sz="1100" noProof="0" err="1">
                <a:solidFill>
                  <a:schemeClr val="bg1">
                    <a:lumMod val="65000"/>
                  </a:schemeClr>
                </a:solidFill>
                <a:latin typeface="Arial Narrow"/>
              </a:rPr>
              <a:t>pressure;TG</a:t>
            </a:r>
            <a:r>
              <a:rPr lang="en-GB" sz="1100" noProof="0">
                <a:solidFill>
                  <a:schemeClr val="bg1">
                    <a:lumMod val="65000"/>
                  </a:schemeClr>
                </a:solidFill>
                <a:latin typeface="Arial Narrow"/>
              </a:rPr>
              <a:t>=triglycerides.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1E7FD6-4C1B-4096-4820-4469E0DD194E}"/>
              </a:ext>
            </a:extLst>
          </p:cNvPr>
          <p:cNvSpPr txBox="1"/>
          <p:nvPr/>
        </p:nvSpPr>
        <p:spPr>
          <a:xfrm>
            <a:off x="9654005" y="4295199"/>
            <a:ext cx="189982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spc="-30">
                <a:solidFill>
                  <a:srgbClr val="212121"/>
                </a:solidFill>
                <a:ea typeface="+mn-ea"/>
              </a:rPr>
              <a:t>Participants with prediabetes </a:t>
            </a:r>
          </a:p>
          <a:p>
            <a:r>
              <a:rPr lang="en-US" sz="1100" spc="-30">
                <a:solidFill>
                  <a:srgbClr val="212121"/>
                </a:solidFill>
                <a:ea typeface="+mn-ea"/>
              </a:rPr>
              <a:t>at baseline: </a:t>
            </a:r>
            <a:r>
              <a:rPr lang="en-US" sz="1600" b="1" spc="-30">
                <a:solidFill>
                  <a:srgbClr val="212121"/>
                </a:solidFill>
                <a:ea typeface="+mn-ea"/>
              </a:rPr>
              <a:t>36.1%</a:t>
            </a:r>
          </a:p>
        </p:txBody>
      </p:sp>
      <p:sp>
        <p:nvSpPr>
          <p:cNvPr id="32" name="Content Placeholder 1">
            <a:extLst>
              <a:ext uri="{FF2B5EF4-FFF2-40B4-BE49-F238E27FC236}">
                <a16:creationId xmlns:a16="http://schemas.microsoft.com/office/drawing/2014/main" id="{1F3CDA5E-477A-371A-0F6B-D2E94F076614}"/>
              </a:ext>
            </a:extLst>
          </p:cNvPr>
          <p:cNvSpPr txBox="1">
            <a:spLocks/>
          </p:cNvSpPr>
          <p:nvPr/>
        </p:nvSpPr>
        <p:spPr bwMode="auto">
          <a:xfrm>
            <a:off x="10548141" y="720233"/>
            <a:ext cx="1746640" cy="511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2100" b="0" spc="-50" baseline="0">
                <a:solidFill>
                  <a:schemeClr val="tx1"/>
                </a:solidFill>
                <a:latin typeface="+mn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400" kern="0"/>
              <a:t>Efficacy </a:t>
            </a:r>
            <a:r>
              <a:rPr lang="en-GB" sz="1400" kern="0" err="1"/>
              <a:t>Estimand</a:t>
            </a:r>
            <a:endParaRPr lang="en-GB" sz="1400" kern="0"/>
          </a:p>
        </p:txBody>
      </p:sp>
      <p:sp>
        <p:nvSpPr>
          <p:cNvPr id="11" name="Rectangle: Rounded Corners 53">
            <a:extLst>
              <a:ext uri="{FF2B5EF4-FFF2-40B4-BE49-F238E27FC236}">
                <a16:creationId xmlns:a16="http://schemas.microsoft.com/office/drawing/2014/main" id="{BBF75BAB-A74C-C34F-068D-9D1FD4304B07}"/>
              </a:ext>
            </a:extLst>
          </p:cNvPr>
          <p:cNvSpPr/>
          <p:nvPr/>
        </p:nvSpPr>
        <p:spPr>
          <a:xfrm>
            <a:off x="312709" y="5935285"/>
            <a:ext cx="11731903" cy="411480"/>
          </a:xfrm>
          <a:prstGeom prst="roundRect">
            <a:avLst>
              <a:gd name="adj" fmla="val 50000"/>
            </a:avLst>
          </a:prstGeom>
          <a:solidFill>
            <a:srgbClr val="01346B"/>
          </a:solidFill>
          <a:ln w="38100">
            <a:noFill/>
          </a:ln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0" bIns="27432" rtlCol="0" anchor="ctr">
            <a:no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ea typeface="Calibri" panose="020F0502020204030204" pitchFamily="34" charset="0"/>
              </a:rPr>
              <a:t>Greater improvements in blood pressure, lipids, </a:t>
            </a:r>
            <a:r>
              <a:rPr lang="en-US" b="1" err="1">
                <a:solidFill>
                  <a:schemeClr val="bg1"/>
                </a:solidFill>
                <a:ea typeface="Calibri" panose="020F0502020204030204" pitchFamily="34" charset="0"/>
              </a:rPr>
              <a:t>hsCRP</a:t>
            </a:r>
            <a:r>
              <a:rPr lang="en-US" b="1">
                <a:solidFill>
                  <a:schemeClr val="bg1"/>
                </a:solidFill>
                <a:ea typeface="Calibri" panose="020F0502020204030204" pitchFamily="34" charset="0"/>
              </a:rPr>
              <a:t>, and glycemia in all RETA arms than with PBO</a:t>
            </a:r>
          </a:p>
        </p:txBody>
      </p:sp>
    </p:spTree>
    <p:extLst>
      <p:ext uri="{BB962C8B-B14F-4D97-AF65-F5344CB8AC3E}">
        <p14:creationId xmlns:p14="http://schemas.microsoft.com/office/powerpoint/2010/main" val="9939907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6E200-404A-693F-F9E1-721A94D86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7" name="Chart 86">
            <a:extLst>
              <a:ext uri="{FF2B5EF4-FFF2-40B4-BE49-F238E27FC236}">
                <a16:creationId xmlns:a16="http://schemas.microsoft.com/office/drawing/2014/main" id="{4E155307-705F-FD95-9BAA-53981F5467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1341565"/>
              </p:ext>
            </p:extLst>
          </p:nvPr>
        </p:nvGraphicFramePr>
        <p:xfrm>
          <a:off x="5897102" y="1499133"/>
          <a:ext cx="4343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6" name="Chart 85">
            <a:extLst>
              <a:ext uri="{FF2B5EF4-FFF2-40B4-BE49-F238E27FC236}">
                <a16:creationId xmlns:a16="http://schemas.microsoft.com/office/drawing/2014/main" id="{97B62EAC-FD8E-157E-D821-482532EC21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5913243"/>
              </p:ext>
            </p:extLst>
          </p:nvPr>
        </p:nvGraphicFramePr>
        <p:xfrm>
          <a:off x="1738957" y="1499133"/>
          <a:ext cx="4343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17E2DB14-46EB-695A-F885-1D3786266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822" y="102296"/>
            <a:ext cx="10048954" cy="387798"/>
          </a:xfrm>
        </p:spPr>
        <p:txBody>
          <a:bodyPr/>
          <a:lstStyle/>
          <a:p>
            <a:r>
              <a:rPr lang="en-US" noProof="0"/>
              <a:t>Patient-Reported Outcomes at Week 80 </a:t>
            </a:r>
            <a:r>
              <a:rPr lang="en-GB" noProof="0"/>
              <a:t>with</a:t>
            </a:r>
            <a:r>
              <a:rPr lang="en-GB"/>
              <a:t> </a:t>
            </a:r>
            <a:r>
              <a:rPr lang="en-GB" err="1"/>
              <a:t>Retatrutide</a:t>
            </a:r>
            <a:endParaRPr lang="en-US" noProof="0"/>
          </a:p>
        </p:txBody>
      </p:sp>
      <p:sp>
        <p:nvSpPr>
          <p:cNvPr id="29" name="TextBox 1">
            <a:extLst>
              <a:ext uri="{FF2B5EF4-FFF2-40B4-BE49-F238E27FC236}">
                <a16:creationId xmlns:a16="http://schemas.microsoft.com/office/drawing/2014/main" id="{C9F0982B-6077-C99E-3B88-9ED577AA747D}"/>
              </a:ext>
            </a:extLst>
          </p:cNvPr>
          <p:cNvSpPr txBox="1"/>
          <p:nvPr/>
        </p:nvSpPr>
        <p:spPr>
          <a:xfrm>
            <a:off x="2790022" y="1167805"/>
            <a:ext cx="3175686" cy="680186"/>
          </a:xfrm>
          <a:prstGeom prst="rect">
            <a:avLst/>
          </a:prstGeom>
        </p:spPr>
        <p:txBody>
          <a:bodyPr wrap="square" tIns="18288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71130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Physical Function </a:t>
            </a:r>
          </a:p>
          <a:p>
            <a:pPr lvl="0" algn="ctr">
              <a:defRPr/>
            </a:pPr>
            <a:r>
              <a:rPr lang="en-US" sz="1600" b="1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Composite Score </a:t>
            </a:r>
          </a:p>
        </p:txBody>
      </p:sp>
      <p:sp>
        <p:nvSpPr>
          <p:cNvPr id="30" name="TextBox 1">
            <a:extLst>
              <a:ext uri="{FF2B5EF4-FFF2-40B4-BE49-F238E27FC236}">
                <a16:creationId xmlns:a16="http://schemas.microsoft.com/office/drawing/2014/main" id="{EF78C6E1-A31C-BCD7-B47D-0A9CC6580656}"/>
              </a:ext>
            </a:extLst>
          </p:cNvPr>
          <p:cNvSpPr txBox="1"/>
          <p:nvPr/>
        </p:nvSpPr>
        <p:spPr>
          <a:xfrm>
            <a:off x="6974857" y="1147964"/>
            <a:ext cx="3163331" cy="680186"/>
          </a:xfrm>
          <a:prstGeom prst="rect">
            <a:avLst/>
          </a:prstGeom>
        </p:spPr>
        <p:txBody>
          <a:bodyPr wrap="square" tIns="18288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71130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Psychosocial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Composite Score 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175961D1-5741-1BDB-473A-C8E16B6CCD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793" y="6390579"/>
            <a:ext cx="11428413" cy="365125"/>
          </a:xfr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cs typeface="+mn-cs"/>
              </a:rPr>
              <a:t>.</a:t>
            </a:r>
          </a:p>
          <a:p>
            <a:pPr lvl="0">
              <a:defRPr/>
            </a:pPr>
            <a:r>
              <a:rPr lang="en-US" sz="1200">
                <a:solidFill>
                  <a:schemeClr val="bg1">
                    <a:lumMod val="65000"/>
                  </a:schemeClr>
                </a:solidFill>
              </a:rPr>
              <a:t>***p&lt;0.001</a:t>
            </a:r>
            <a:r>
              <a:rPr lang="en-GB" sz="1200">
                <a:solidFill>
                  <a:schemeClr val="bg1">
                    <a:lumMod val="65000"/>
                  </a:schemeClr>
                </a:solidFill>
              </a:rPr>
              <a:t> vs. PBO. </a:t>
            </a:r>
            <a:br>
              <a:rPr lang="en-GB" sz="1200">
                <a:solidFill>
                  <a:schemeClr val="bg1">
                    <a:lumMod val="65000"/>
                  </a:schemeClr>
                </a:solidFill>
              </a:rPr>
            </a:br>
            <a:r>
              <a:rPr kumimoji="0" lang="en-US" sz="1300" b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cs typeface="+mn-cs"/>
              </a:rPr>
              <a:t>IWQOL-Lite-CT=Impact of Weight on Quality of Life–Lite Clinical Trials; PBO=placebo; RETA=</a:t>
            </a:r>
            <a:r>
              <a:rPr kumimoji="0" lang="en-US" sz="1300" b="0" u="none" strike="noStrike" kern="1200" cap="none" spc="0" normalizeH="0" baseline="0" noProof="0" err="1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cs typeface="+mn-cs"/>
              </a:rPr>
              <a:t>retatrutide</a:t>
            </a:r>
            <a:r>
              <a:rPr kumimoji="0" lang="en-US" sz="1300" b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cs typeface="+mn-cs"/>
              </a:rPr>
              <a:t>.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EBCB8BA-378E-DD1C-0908-21A32F4CA2CD}"/>
              </a:ext>
            </a:extLst>
          </p:cNvPr>
          <p:cNvGrpSpPr/>
          <p:nvPr/>
        </p:nvGrpSpPr>
        <p:grpSpPr>
          <a:xfrm>
            <a:off x="3080607" y="5299610"/>
            <a:ext cx="6030786" cy="253916"/>
            <a:chOff x="3002694" y="1387537"/>
            <a:chExt cx="6030786" cy="253916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67B6EEA6-9458-28BD-7A5B-CD77A26F4310}"/>
                </a:ext>
              </a:extLst>
            </p:cNvPr>
            <p:cNvGrpSpPr/>
            <p:nvPr/>
          </p:nvGrpSpPr>
          <p:grpSpPr>
            <a:xfrm>
              <a:off x="3002694" y="1387537"/>
              <a:ext cx="1068152" cy="253916"/>
              <a:chOff x="2980379" y="1467372"/>
              <a:chExt cx="1068152" cy="253916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20960304-65B2-BCCB-685D-3520A24EB30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80379" y="1540385"/>
                <a:ext cx="109728" cy="110800"/>
              </a:xfrm>
              <a:prstGeom prst="rect">
                <a:avLst/>
              </a:prstGeom>
              <a:solidFill>
                <a:srgbClr val="7F7F7F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70D69672-93A4-3DF2-5EB4-B8821AE99E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51142" y="1467372"/>
                <a:ext cx="997389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413C37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PBO </a:t>
                </a:r>
                <a:r>
                  <a:rPr kumimoji="0" lang="en-US" altLang="en-US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(N=587</a:t>
                </a:r>
                <a:r>
                  <a:rPr kumimoji="0" lang="en-US" altLang="en-US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413C37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)</a:t>
                </a: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EE2F3DB-1377-07BF-F526-E17AF1A9D763}"/>
                </a:ext>
              </a:extLst>
            </p:cNvPr>
            <p:cNvGrpSpPr/>
            <p:nvPr/>
          </p:nvGrpSpPr>
          <p:grpSpPr>
            <a:xfrm>
              <a:off x="5854247" y="1387537"/>
              <a:ext cx="1487913" cy="253916"/>
              <a:chOff x="7452248" y="1387537"/>
              <a:chExt cx="1487913" cy="253916"/>
            </a:xfrm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DB276F22-E325-EF42-7D72-36ACD63C2B5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452248" y="1460550"/>
                <a:ext cx="109728" cy="109728"/>
              </a:xfrm>
              <a:prstGeom prst="rect">
                <a:avLst/>
              </a:prstGeom>
              <a:solidFill>
                <a:srgbClr val="A81C14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200D9D01-A6FF-CC2C-2F86-73E33196EB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30801" y="1387537"/>
                <a:ext cx="1409360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RETA 9 mg </a:t>
                </a:r>
                <a:r>
                  <a:rPr kumimoji="0" lang="en-US" altLang="en-US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(N=584)</a:t>
                </a:r>
              </a:p>
            </p:txBody>
          </p: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17A17B6-D455-2EB2-B483-D4134CF3E0D2}"/>
                </a:ext>
              </a:extLst>
            </p:cNvPr>
            <p:cNvGrpSpPr/>
            <p:nvPr/>
          </p:nvGrpSpPr>
          <p:grpSpPr>
            <a:xfrm>
              <a:off x="7463816" y="1387537"/>
              <a:ext cx="1569664" cy="253916"/>
              <a:chOff x="6449904" y="1467372"/>
              <a:chExt cx="1569664" cy="253916"/>
            </a:xfrm>
          </p:grpSpPr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95B015C3-A0AB-C3E3-2AB9-B86E16BBDD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449904" y="1540385"/>
                <a:ext cx="109728" cy="110800"/>
              </a:xfrm>
              <a:prstGeom prst="rect">
                <a:avLst/>
              </a:prstGeom>
              <a:solidFill>
                <a:srgbClr val="71130E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E1792815-C383-4BD6-5EE0-D96023CE91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28455" y="1467372"/>
                <a:ext cx="1491113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r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05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RETA 12 mg </a:t>
                </a:r>
                <a:r>
                  <a:rPr kumimoji="0" lang="en-US" altLang="en-US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(N=584)</a:t>
                </a:r>
              </a:p>
            </p:txBody>
          </p: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3E0D2D24-48B7-1E49-3DB9-0C79A75A944C}"/>
                </a:ext>
              </a:extLst>
            </p:cNvPr>
            <p:cNvGrpSpPr/>
            <p:nvPr/>
          </p:nvGrpSpPr>
          <p:grpSpPr>
            <a:xfrm>
              <a:off x="4219683" y="1387537"/>
              <a:ext cx="1477968" cy="253916"/>
              <a:chOff x="5280389" y="1387537"/>
              <a:chExt cx="1477968" cy="253916"/>
            </a:xfrm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502B297C-10F5-2F90-41F4-690520ED5388}"/>
                  </a:ext>
                </a:extLst>
              </p:cNvPr>
              <p:cNvSpPr/>
              <p:nvPr/>
            </p:nvSpPr>
            <p:spPr>
              <a:xfrm>
                <a:off x="5280389" y="1460550"/>
                <a:ext cx="109728" cy="109728"/>
              </a:xfrm>
              <a:prstGeom prst="rect">
                <a:avLst/>
              </a:prstGeom>
              <a:solidFill>
                <a:srgbClr val="F4A7A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AU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6410B569-507C-7A96-4259-9A67AD26C7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48997" y="1387537"/>
                <a:ext cx="1409360" cy="25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altLang="en-US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413C37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RETA 4 mg </a:t>
                </a:r>
                <a:r>
                  <a:rPr kumimoji="0" lang="pt-BR" altLang="en-US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7F7F7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(N=584)</a:t>
                </a:r>
              </a:p>
            </p:txBody>
          </p:sp>
        </p:grpSp>
      </p:grpSp>
      <p:sp>
        <p:nvSpPr>
          <p:cNvPr id="6" name="Rectangle: Rounded Corners 53">
            <a:extLst>
              <a:ext uri="{FF2B5EF4-FFF2-40B4-BE49-F238E27FC236}">
                <a16:creationId xmlns:a16="http://schemas.microsoft.com/office/drawing/2014/main" id="{7216C7F0-B7DF-1CA1-FE3F-AFA3FB5E774B}"/>
              </a:ext>
            </a:extLst>
          </p:cNvPr>
          <p:cNvSpPr/>
          <p:nvPr/>
        </p:nvSpPr>
        <p:spPr>
          <a:xfrm>
            <a:off x="153151" y="5774930"/>
            <a:ext cx="11912988" cy="455926"/>
          </a:xfrm>
          <a:prstGeom prst="roundRect">
            <a:avLst>
              <a:gd name="adj" fmla="val 50000"/>
            </a:avLst>
          </a:prstGeom>
          <a:solidFill>
            <a:srgbClr val="01346B"/>
          </a:solidFill>
          <a:ln w="38100">
            <a:noFill/>
          </a:ln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0" bIns="27432"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+mn-cs"/>
              </a:rPr>
              <a:t>Greater improvements in physical function and psychosocial quality of life measures with RETA than</a:t>
            </a:r>
            <a:r>
              <a:rPr kumimoji="0" lang="en-US" sz="1700" b="1" i="0" u="none" strike="noStrike" kern="1200" cap="none" spc="0" normalizeH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+mn-cs"/>
              </a:rPr>
              <a:t> with </a:t>
            </a:r>
            <a:r>
              <a:rPr kumimoji="0" lang="en-US" sz="1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Calibri" panose="020F0502020204030204" pitchFamily="34" charset="0"/>
                <a:cs typeface="+mn-cs"/>
              </a:rPr>
              <a:t>PBO</a:t>
            </a:r>
          </a:p>
        </p:txBody>
      </p:sp>
      <p:sp>
        <p:nvSpPr>
          <p:cNvPr id="15" name="Text Placeholder 59">
            <a:extLst>
              <a:ext uri="{FF2B5EF4-FFF2-40B4-BE49-F238E27FC236}">
                <a16:creationId xmlns:a16="http://schemas.microsoft.com/office/drawing/2014/main" id="{F0A838D9-419D-8798-B963-F488EFBE5F66}"/>
              </a:ext>
            </a:extLst>
          </p:cNvPr>
          <p:cNvSpPr txBox="1">
            <a:spLocks/>
          </p:cNvSpPr>
          <p:nvPr/>
        </p:nvSpPr>
        <p:spPr>
          <a:xfrm>
            <a:off x="2790022" y="4796929"/>
            <a:ext cx="3175686" cy="369332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2100" b="1" spc="-50" baseline="0">
                <a:solidFill>
                  <a:schemeClr val="tx1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400" b="0" i="0" u="none" strike="noStrike" kern="0" cap="none" spc="-50" normalizeH="0" baseline="0" noProof="0">
                <a:ln>
                  <a:noFill/>
                </a:ln>
                <a:solidFill>
                  <a:srgbClr val="413C37"/>
                </a:solidFill>
                <a:effectLst/>
                <a:uLnTx/>
                <a:uFillTx/>
                <a:latin typeface="Arial" panose="020B0604020202020204"/>
                <a:cs typeface="Times New Roman" panose="02020603050405020304" pitchFamily="18" charset="0"/>
              </a:rPr>
              <a:t>Overall mean score at baseline: </a:t>
            </a:r>
            <a:r>
              <a:rPr kumimoji="0" lang="en-US" sz="1800" b="1" i="0" u="none" strike="noStrike" kern="0" cap="none" spc="-50" normalizeH="0" baseline="0" noProof="0">
                <a:ln>
                  <a:noFill/>
                </a:ln>
                <a:solidFill>
                  <a:srgbClr val="413C37"/>
                </a:solidFill>
                <a:effectLst/>
                <a:uLnTx/>
                <a:uFillTx/>
                <a:latin typeface="Arial" panose="020B0604020202020204"/>
                <a:cs typeface="Times New Roman" panose="02020603050405020304" pitchFamily="18" charset="0"/>
              </a:rPr>
              <a:t>51.3</a:t>
            </a:r>
            <a:endParaRPr kumimoji="0" lang="en-US" sz="1400" b="1" i="0" u="none" strike="noStrike" kern="0" cap="none" spc="-50" normalizeH="0" baseline="0" noProof="0">
              <a:ln>
                <a:noFill/>
              </a:ln>
              <a:solidFill>
                <a:srgbClr val="413C37"/>
              </a:solidFill>
              <a:effectLst/>
              <a:uLnTx/>
              <a:uFillTx/>
              <a:latin typeface="Arial" panose="020B0604020202020204"/>
              <a:cs typeface="Times New Roman" panose="02020603050405020304" pitchFamily="18" charset="0"/>
            </a:endParaRPr>
          </a:p>
        </p:txBody>
      </p:sp>
      <p:sp>
        <p:nvSpPr>
          <p:cNvPr id="16" name="Text Placeholder 59">
            <a:extLst>
              <a:ext uri="{FF2B5EF4-FFF2-40B4-BE49-F238E27FC236}">
                <a16:creationId xmlns:a16="http://schemas.microsoft.com/office/drawing/2014/main" id="{7D55CDE7-A003-5838-ACE1-86C1A531C44F}"/>
              </a:ext>
            </a:extLst>
          </p:cNvPr>
          <p:cNvSpPr txBox="1">
            <a:spLocks/>
          </p:cNvSpPr>
          <p:nvPr/>
        </p:nvSpPr>
        <p:spPr>
          <a:xfrm>
            <a:off x="6948412" y="4796929"/>
            <a:ext cx="3163331" cy="369332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2100" b="1" spc="-50" baseline="0">
                <a:solidFill>
                  <a:schemeClr val="tx1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400" b="0" i="0" u="none" strike="noStrike" kern="0" cap="none" spc="-50" normalizeH="0" baseline="0" noProof="0">
                <a:ln>
                  <a:noFill/>
                </a:ln>
                <a:solidFill>
                  <a:srgbClr val="413C37"/>
                </a:solidFill>
                <a:effectLst/>
                <a:uLnTx/>
                <a:uFillTx/>
                <a:latin typeface="Arial" panose="020B0604020202020204"/>
                <a:cs typeface="Times New Roman" panose="02020603050405020304" pitchFamily="18" charset="0"/>
              </a:rPr>
              <a:t>Overall mean score at baseline: </a:t>
            </a:r>
            <a:r>
              <a:rPr kumimoji="0" lang="en-US" sz="1800" b="1" i="0" u="none" strike="noStrike" kern="0" cap="none" spc="-50" normalizeH="0" baseline="0" noProof="0">
                <a:ln>
                  <a:noFill/>
                </a:ln>
                <a:solidFill>
                  <a:srgbClr val="413C37"/>
                </a:solidFill>
                <a:effectLst/>
                <a:uLnTx/>
                <a:uFillTx/>
                <a:latin typeface="Arial" panose="020B0604020202020204"/>
                <a:cs typeface="Times New Roman" panose="02020603050405020304" pitchFamily="18" charset="0"/>
              </a:rPr>
              <a:t>53.7</a:t>
            </a:r>
            <a:endParaRPr kumimoji="0" lang="en-US" sz="1400" b="1" i="0" u="none" strike="noStrike" kern="0" cap="none" spc="-50" normalizeH="0" baseline="0" noProof="0">
              <a:ln>
                <a:noFill/>
              </a:ln>
              <a:solidFill>
                <a:srgbClr val="413C37"/>
              </a:solidFill>
              <a:effectLst/>
              <a:uLnTx/>
              <a:uFillTx/>
              <a:latin typeface="Arial" panose="020B0604020202020204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3F5466-9AE9-6787-3E7A-D324B41A974B}"/>
              </a:ext>
            </a:extLst>
          </p:cNvPr>
          <p:cNvSpPr txBox="1"/>
          <p:nvPr/>
        </p:nvSpPr>
        <p:spPr>
          <a:xfrm>
            <a:off x="4468452" y="2223549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noProof="0"/>
              <a:t>***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173AC21-9A25-9971-5897-696C42457537}"/>
              </a:ext>
            </a:extLst>
          </p:cNvPr>
          <p:cNvSpPr txBox="1"/>
          <p:nvPr/>
        </p:nvSpPr>
        <p:spPr>
          <a:xfrm>
            <a:off x="3792747" y="2466161"/>
            <a:ext cx="3962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noProof="0"/>
              <a:t>***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F61C7F2-50CA-C2D7-D690-CC607645DB7B}"/>
              </a:ext>
            </a:extLst>
          </p:cNvPr>
          <p:cNvSpPr txBox="1"/>
          <p:nvPr/>
        </p:nvSpPr>
        <p:spPr>
          <a:xfrm>
            <a:off x="5215290" y="2158314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noProof="0"/>
              <a:t>***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5A55E69-2D44-F79A-D4AB-A4CE448BB4C2}"/>
              </a:ext>
            </a:extLst>
          </p:cNvPr>
          <p:cNvSpPr txBox="1"/>
          <p:nvPr/>
        </p:nvSpPr>
        <p:spPr>
          <a:xfrm>
            <a:off x="8626842" y="2137349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noProof="0"/>
              <a:t>***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1F70AB9-91C0-CE33-80DD-A04CEF576BA7}"/>
              </a:ext>
            </a:extLst>
          </p:cNvPr>
          <p:cNvSpPr txBox="1"/>
          <p:nvPr/>
        </p:nvSpPr>
        <p:spPr>
          <a:xfrm>
            <a:off x="7951137" y="2490131"/>
            <a:ext cx="3962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noProof="0"/>
              <a:t>***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DAE2AD7-93C0-49B6-679E-BE59772020C3}"/>
              </a:ext>
            </a:extLst>
          </p:cNvPr>
          <p:cNvSpPr txBox="1"/>
          <p:nvPr/>
        </p:nvSpPr>
        <p:spPr>
          <a:xfrm>
            <a:off x="9373680" y="2116182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noProof="0"/>
              <a:t>***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BFDE535-EC16-3DF2-3373-C9DDAB25A85A}"/>
              </a:ext>
            </a:extLst>
          </p:cNvPr>
          <p:cNvSpPr txBox="1">
            <a:spLocks/>
          </p:cNvSpPr>
          <p:nvPr/>
        </p:nvSpPr>
        <p:spPr bwMode="auto">
          <a:xfrm>
            <a:off x="10548141" y="720233"/>
            <a:ext cx="1746640" cy="511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2100" b="0" spc="-50" baseline="0">
                <a:solidFill>
                  <a:schemeClr val="tx1"/>
                </a:solidFill>
                <a:latin typeface="+mn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400" kern="0"/>
              <a:t>Efficacy </a:t>
            </a:r>
            <a:r>
              <a:rPr lang="en-GB" sz="1400" kern="0" err="1"/>
              <a:t>Estimand</a:t>
            </a:r>
            <a:endParaRPr lang="en-GB" sz="1400" kern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39FFF6-A9D0-70C1-70E5-CFE18CF8C3FF}"/>
              </a:ext>
            </a:extLst>
          </p:cNvPr>
          <p:cNvSpPr txBox="1"/>
          <p:nvPr/>
        </p:nvSpPr>
        <p:spPr>
          <a:xfrm>
            <a:off x="381793" y="461445"/>
            <a:ext cx="61478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noProof="0">
                <a:solidFill>
                  <a:schemeClr val="bg1">
                    <a:lumMod val="50000"/>
                  </a:schemeClr>
                </a:solidFill>
                <a:cs typeface="Times New Roman"/>
              </a:rPr>
              <a:t>Impact of Weight on Quality of Life </a:t>
            </a:r>
            <a:r>
              <a:rPr lang="en-GB" noProof="0">
                <a:solidFill>
                  <a:schemeClr val="bg1">
                    <a:lumMod val="50000"/>
                  </a:schemeClr>
                </a:solidFill>
                <a:cs typeface="Times New Roman"/>
              </a:rPr>
              <a:t>(IWQOL)</a:t>
            </a:r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2669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319F4-44DD-FBB3-08C1-8628D0932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1DF40C-4724-333F-DF55-ACD21FF3CF1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78969" y="727363"/>
            <a:ext cx="10432473" cy="5403273"/>
          </a:xfrm>
          <a:prstGeom prst="round2DiagRect">
            <a:avLst>
              <a:gd name="adj1" fmla="val 10648"/>
              <a:gd name="adj2" fmla="val 0"/>
            </a:avLst>
          </a:prstGeom>
        </p:spPr>
        <p:txBody>
          <a:bodyPr/>
          <a:lstStyle/>
          <a:p>
            <a:r>
              <a:rPr lang="en-GB" noProof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259937C-EE9F-22BD-0822-5BBC2D9D8D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000" y="7204710"/>
            <a:ext cx="11428413" cy="365125"/>
          </a:xfrm>
        </p:spPr>
        <p:txBody>
          <a:bodyPr/>
          <a:lstStyle/>
          <a:p>
            <a:pPr>
              <a:defRPr/>
            </a:pPr>
            <a:r>
              <a:rPr lang="en-GB" noProof="0"/>
              <a:t>Click to add RDMF, Abbreviations, and Footnotes, Arial Narrow 9</a:t>
            </a:r>
          </a:p>
          <a:p>
            <a:pPr>
              <a:defRPr/>
            </a:pPr>
            <a:r>
              <a:rPr lang="en-GB" noProof="0"/>
              <a:t>Click to add Citations, Arial Narrow 9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67296E5-263B-F171-5CD4-C5C1835C6553}"/>
              </a:ext>
            </a:extLst>
          </p:cNvPr>
          <p:cNvSpPr txBox="1">
            <a:spLocks/>
          </p:cNvSpPr>
          <p:nvPr/>
        </p:nvSpPr>
        <p:spPr>
          <a:xfrm>
            <a:off x="1770569" y="2678815"/>
            <a:ext cx="9397991" cy="4985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800" b="1" i="0" kern="0" spc="-100" baseline="0" dirty="0">
                <a:solidFill>
                  <a:schemeClr val="accent1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9pPr>
          </a:lstStyle>
          <a:p>
            <a:r>
              <a:rPr lang="en-GB" noProof="0"/>
              <a:t>TRIUMPH-1</a:t>
            </a:r>
          </a:p>
        </p:txBody>
      </p:sp>
      <p:sp>
        <p:nvSpPr>
          <p:cNvPr id="8" name="Subtitle 3">
            <a:extLst>
              <a:ext uri="{FF2B5EF4-FFF2-40B4-BE49-F238E27FC236}">
                <a16:creationId xmlns:a16="http://schemas.microsoft.com/office/drawing/2014/main" id="{B433A7AB-E65A-64F6-CA59-82894B470290}"/>
              </a:ext>
            </a:extLst>
          </p:cNvPr>
          <p:cNvSpPr txBox="1">
            <a:spLocks/>
          </p:cNvSpPr>
          <p:nvPr/>
        </p:nvSpPr>
        <p:spPr>
          <a:xfrm>
            <a:off x="1748860" y="3201479"/>
            <a:ext cx="9441407" cy="45504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2100" b="1" spc="-50" baseline="0">
                <a:solidFill>
                  <a:schemeClr val="tx1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kern="0" noProof="0"/>
              <a:t>Safety and Tolerability</a:t>
            </a:r>
          </a:p>
        </p:txBody>
      </p:sp>
    </p:spTree>
    <p:extLst>
      <p:ext uri="{BB962C8B-B14F-4D97-AF65-F5344CB8AC3E}">
        <p14:creationId xmlns:p14="http://schemas.microsoft.com/office/powerpoint/2010/main" val="13790232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FC34FF-8AEB-017F-9E98-2C824F7162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E92F2-EF8B-BC7E-6BAD-1A01C4530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387798"/>
          </a:xfrm>
        </p:spPr>
        <p:txBody>
          <a:bodyPr>
            <a:noAutofit/>
          </a:bodyPr>
          <a:lstStyle/>
          <a:p>
            <a:r>
              <a:rPr lang="en-GB" noProof="0">
                <a:cs typeface="Times New Roman"/>
              </a:rPr>
              <a:t>Overview of Adverse Events</a:t>
            </a:r>
            <a:br>
              <a:rPr lang="en-GB" noProof="0"/>
            </a:br>
            <a:endParaRPr lang="en-GB" noProof="0"/>
          </a:p>
        </p:txBody>
      </p:sp>
      <p:graphicFrame>
        <p:nvGraphicFramePr>
          <p:cNvPr id="7" name="Table Placeholder 6">
            <a:extLst>
              <a:ext uri="{FF2B5EF4-FFF2-40B4-BE49-F238E27FC236}">
                <a16:creationId xmlns:a16="http://schemas.microsoft.com/office/drawing/2014/main" id="{31AF2DAF-942B-7614-E8A1-06950E36EBF7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3246055208"/>
              </p:ext>
            </p:extLst>
          </p:nvPr>
        </p:nvGraphicFramePr>
        <p:xfrm>
          <a:off x="604533" y="1287463"/>
          <a:ext cx="11018520" cy="2017776"/>
        </p:xfrm>
        <a:graphic>
          <a:graphicData uri="http://schemas.openxmlformats.org/drawingml/2006/table">
            <a:tbl>
              <a:tblPr firstRow="1" bandRow="1">
                <a:effectLst/>
                <a:tableStyleId>{2D5ABB26-0587-4C30-8999-92F81FD0307C}</a:tableStyleId>
              </a:tblPr>
              <a:tblGrid>
                <a:gridCol w="5056632">
                  <a:extLst>
                    <a:ext uri="{9D8B030D-6E8A-4147-A177-3AD203B41FA5}">
                      <a16:colId xmlns:a16="http://schemas.microsoft.com/office/drawing/2014/main" val="3459246731"/>
                    </a:ext>
                  </a:extLst>
                </a:gridCol>
                <a:gridCol w="1490472">
                  <a:extLst>
                    <a:ext uri="{9D8B030D-6E8A-4147-A177-3AD203B41FA5}">
                      <a16:colId xmlns:a16="http://schemas.microsoft.com/office/drawing/2014/main" val="2197435391"/>
                    </a:ext>
                  </a:extLst>
                </a:gridCol>
                <a:gridCol w="1490472">
                  <a:extLst>
                    <a:ext uri="{9D8B030D-6E8A-4147-A177-3AD203B41FA5}">
                      <a16:colId xmlns:a16="http://schemas.microsoft.com/office/drawing/2014/main" val="3762655662"/>
                    </a:ext>
                  </a:extLst>
                </a:gridCol>
                <a:gridCol w="1490472">
                  <a:extLst>
                    <a:ext uri="{9D8B030D-6E8A-4147-A177-3AD203B41FA5}">
                      <a16:colId xmlns:a16="http://schemas.microsoft.com/office/drawing/2014/main" val="1591976698"/>
                    </a:ext>
                  </a:extLst>
                </a:gridCol>
                <a:gridCol w="1490472">
                  <a:extLst>
                    <a:ext uri="{9D8B030D-6E8A-4147-A177-3AD203B41FA5}">
                      <a16:colId xmlns:a16="http://schemas.microsoft.com/office/drawing/2014/main" val="3247064373"/>
                    </a:ext>
                  </a:extLst>
                </a:gridCol>
              </a:tblGrid>
              <a:tr h="274010">
                <a:tc>
                  <a:txBody>
                    <a:bodyPr/>
                    <a:lstStyle/>
                    <a:p>
                      <a:pPr marL="0" marR="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Participants with AEs, n (%)</a:t>
                      </a:r>
                    </a:p>
                  </a:txBody>
                  <a:tcPr marL="72000" marR="32867" marT="54864" marB="73152" anchor="b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PBO </a:t>
                      </a:r>
                      <a:br>
                        <a:rPr lang="en-GB" sz="1400" b="1" i="0" u="none" strike="noStrike" kern="100" cap="none" spc="0" normalizeH="0" baseline="0" noProof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</a:br>
                      <a:r>
                        <a:rPr lang="en-GB" sz="1400" b="1" i="0" u="none" strike="noStrike" kern="100" cap="none" spc="0" normalizeH="0" baseline="0" noProof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(</a:t>
                      </a: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N</a:t>
                      </a: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=586)</a:t>
                      </a:r>
                      <a:endParaRPr lang="en-GB" sz="1400" b="1" i="0" u="none" strike="noStrike" kern="100" cap="none" spc="0" normalizeH="0" baseline="0" noProof="0">
                        <a:solidFill>
                          <a:schemeClr val="bg1"/>
                        </a:solidFill>
                        <a:effectLst/>
                        <a:latin typeface="Arial"/>
                        <a:ea typeface="+mn-ea"/>
                        <a:cs typeface="+mn-cs"/>
                        <a:sym typeface=""/>
                      </a:endParaRPr>
                    </a:p>
                  </a:txBody>
                  <a:tcPr marL="32867" marR="32867" marT="54864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lumMod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RETA 4 mg </a:t>
                      </a:r>
                      <a:br>
                        <a:rPr lang="en-GB" sz="1400" b="1" i="0" u="none" strike="noStrike" kern="100" cap="none" spc="0" normalizeH="0" baseline="0" noProof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</a:b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(N</a:t>
                      </a: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=584)</a:t>
                      </a:r>
                      <a:endParaRPr lang="en-GB" sz="1400" b="1" i="0" u="none" strike="noStrike" kern="100" cap="none" spc="0" normalizeH="0" baseline="0" noProof="0">
                        <a:solidFill>
                          <a:schemeClr val="bg1"/>
                        </a:solidFill>
                        <a:effectLst/>
                        <a:latin typeface="Arial"/>
                        <a:ea typeface="+mn-ea"/>
                        <a:cs typeface="+mn-cs"/>
                        <a:sym typeface=""/>
                      </a:endParaRPr>
                    </a:p>
                  </a:txBody>
                  <a:tcPr marL="32867" marR="32867" marT="54864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A7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RETA 9 mg </a:t>
                      </a:r>
                      <a:br>
                        <a:rPr lang="en-GB" sz="1400" b="1" i="0" u="none" strike="noStrike" kern="100" cap="none" spc="0" normalizeH="0" baseline="0" noProof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</a:b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(N=</a:t>
                      </a: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583</a:t>
                      </a: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)</a:t>
                      </a:r>
                    </a:p>
                  </a:txBody>
                  <a:tcPr marL="32867" marR="32867" marT="54864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1C1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RETA 12 mg </a:t>
                      </a:r>
                      <a:br>
                        <a:rPr lang="en-GB" sz="1400" b="1" i="0" u="none" strike="noStrike" kern="100" cap="none" spc="0" normalizeH="0" baseline="0" noProof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</a:br>
                      <a:r>
                        <a:rPr lang="en-GB" sz="1400" b="1" i="0" u="none" strike="noStrike" kern="100" cap="none" spc="0" normalizeH="0" baseline="0" noProof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(</a:t>
                      </a: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N</a:t>
                      </a: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=582)</a:t>
                      </a:r>
                      <a:endParaRPr lang="en-GB" sz="1400" b="1" i="0" u="none" strike="noStrike" kern="100" cap="none" spc="0" normalizeH="0" baseline="0" noProof="0">
                        <a:solidFill>
                          <a:schemeClr val="bg1"/>
                        </a:solidFill>
                        <a:effectLst/>
                        <a:latin typeface="Arial"/>
                        <a:ea typeface="+mn-ea"/>
                        <a:cs typeface="+mn-cs"/>
                        <a:sym typeface=""/>
                      </a:endParaRPr>
                    </a:p>
                  </a:txBody>
                  <a:tcPr marL="32867" marR="32867" marT="54864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130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33623"/>
                  </a:ext>
                </a:extLst>
              </a:tr>
              <a:tr h="3462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 b="1" noProof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Participants with </a:t>
                      </a:r>
                      <a:r>
                        <a:rPr lang="en-GB" sz="1400" b="1" u="sng" noProof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&gt;</a:t>
                      </a:r>
                      <a:r>
                        <a:rPr lang="en-GB" sz="1400" b="1" noProof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 AE during treatment period</a:t>
                      </a:r>
                      <a:r>
                        <a:rPr lang="en-GB" sz="1400" noProof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</a:t>
                      </a:r>
                    </a:p>
                  </a:txBody>
                  <a:tcPr marL="73152" marR="0" marT="137160" marB="137160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FontTx/>
                        <a:buNone/>
                      </a:pPr>
                      <a:r>
                        <a:rPr lang="en-GB" sz="1400" b="0" i="0" u="none" strike="noStrike" kern="100" cap="none" spc="0" normalizeH="0" baseline="0" noProof="0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473 (80.7)</a:t>
                      </a:r>
                      <a:endParaRPr lang="en-GB" sz="1400" b="0" i="0" u="none" strike="noStrike" kern="100" cap="none" spc="0" normalizeH="0" baseline="0" noProof="0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137160" marB="137160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508 (87.0)</a:t>
                      </a:r>
                      <a:endParaRPr kumimoji="0" lang="en-GB" sz="14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137160" marB="137160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519 (89.0)</a:t>
                      </a:r>
                      <a:endParaRPr kumimoji="0" lang="en-GB" sz="14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137160" marB="137160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519 (89.2)</a:t>
                      </a:r>
                      <a:endParaRPr kumimoji="0" lang="en-GB" sz="14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137160" marB="137160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7260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 b="1" noProof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Participants with </a:t>
                      </a:r>
                      <a:r>
                        <a:rPr lang="en-GB" sz="1400" b="1" u="sng" noProof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&gt;</a:t>
                      </a:r>
                      <a:r>
                        <a:rPr lang="en-GB" sz="1400" b="1" noProof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 serious AE</a:t>
                      </a:r>
                      <a:endParaRPr lang="en-GB" sz="1400" noProof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73152" marR="0" marT="137160" marB="137160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32 (5.5)</a:t>
                      </a:r>
                      <a:endParaRPr kumimoji="0" lang="en-GB" sz="14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137160" marB="137160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45 (7.7)</a:t>
                      </a:r>
                      <a:endParaRPr kumimoji="0" lang="en-GB" sz="14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137160" marB="137160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45 (7.7)</a:t>
                      </a:r>
                      <a:endParaRPr kumimoji="0" lang="en-GB" sz="14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137160" marB="137160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61 (10.5)</a:t>
                      </a:r>
                      <a:endParaRPr kumimoji="0" lang="en-GB" sz="14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137160" marB="137160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7250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 b="1" noProof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Death</a:t>
                      </a:r>
                      <a:r>
                        <a:rPr lang="en-GB" sz="1400" b="1" baseline="30000" noProof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a</a:t>
                      </a:r>
                      <a:endParaRPr lang="en-GB" sz="1400" baseline="30000" noProof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73152" marR="0" marT="137160" marB="137160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FontTx/>
                        <a:buNone/>
                      </a:pPr>
                      <a:r>
                        <a:rPr lang="en-GB" sz="1400" b="0" i="0" u="none" strike="noStrike" kern="100" cap="none" spc="0" normalizeH="0" baseline="0" noProof="0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 (0.3)</a:t>
                      </a:r>
                      <a:endParaRPr lang="en-GB" sz="1400" b="0" i="0" u="none" strike="noStrike" kern="100" cap="none" spc="0" normalizeH="0" baseline="0" noProof="0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137160" marB="137160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endParaRPr kumimoji="0" lang="en-GB" sz="14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137160" marB="137160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3 (0.5)</a:t>
                      </a:r>
                      <a:endParaRPr kumimoji="0" lang="en-GB" sz="14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137160" marB="137160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1 (0.2)</a:t>
                      </a:r>
                      <a:endParaRPr kumimoji="0" lang="en-GB" sz="140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137160" marB="137160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0769867"/>
                  </a:ext>
                </a:extLst>
              </a:tr>
            </a:tbl>
          </a:graphicData>
        </a:graphic>
      </p:graphicFrame>
      <p:sp>
        <p:nvSpPr>
          <p:cNvPr id="3" name="Rectangle: Rounded Corners 53">
            <a:extLst>
              <a:ext uri="{FF2B5EF4-FFF2-40B4-BE49-F238E27FC236}">
                <a16:creationId xmlns:a16="http://schemas.microsoft.com/office/drawing/2014/main" id="{B78B1B34-66BE-461E-7DA3-F123E9EA8D61}"/>
              </a:ext>
            </a:extLst>
          </p:cNvPr>
          <p:cNvSpPr/>
          <p:nvPr/>
        </p:nvSpPr>
        <p:spPr>
          <a:xfrm>
            <a:off x="604533" y="3750962"/>
            <a:ext cx="11000727" cy="685800"/>
          </a:xfrm>
          <a:prstGeom prst="roundRect">
            <a:avLst>
              <a:gd name="adj" fmla="val 50000"/>
            </a:avLst>
          </a:prstGeom>
          <a:solidFill>
            <a:srgbClr val="01346B"/>
          </a:solidFill>
          <a:ln w="38100">
            <a:noFill/>
          </a:ln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0" bIns="27432" rtlCol="0" anchor="ctr">
            <a:noAutofit/>
          </a:bodyPr>
          <a:lstStyle/>
          <a:p>
            <a:pPr algn="ctr"/>
            <a:r>
              <a:rPr lang="en-GB" b="1" noProof="0">
                <a:solidFill>
                  <a:schemeClr val="bg1"/>
                </a:solidFill>
                <a:ea typeface="Calibri" panose="020F0502020204030204" pitchFamily="34" charset="0"/>
              </a:rPr>
              <a:t>Treatment-emergent </a:t>
            </a:r>
            <a:r>
              <a:rPr lang="en-GB" b="1">
                <a:solidFill>
                  <a:schemeClr val="bg1"/>
                </a:solidFill>
                <a:ea typeface="Calibri" panose="020F0502020204030204" pitchFamily="34" charset="0"/>
              </a:rPr>
              <a:t>a</a:t>
            </a:r>
            <a:r>
              <a:rPr lang="en-GB" b="1" noProof="0" err="1">
                <a:solidFill>
                  <a:schemeClr val="bg1"/>
                </a:solidFill>
                <a:ea typeface="Calibri" panose="020F0502020204030204" pitchFamily="34" charset="0"/>
              </a:rPr>
              <a:t>dverse</a:t>
            </a:r>
            <a:r>
              <a:rPr lang="en-GB" b="1" noProof="0">
                <a:solidFill>
                  <a:schemeClr val="bg1"/>
                </a:solidFill>
                <a:ea typeface="Calibri" panose="020F0502020204030204" pitchFamily="34" charset="0"/>
              </a:rPr>
              <a:t> events were reported in 80.7% of the participants in the PBO group </a:t>
            </a:r>
          </a:p>
          <a:p>
            <a:pPr algn="ctr"/>
            <a:r>
              <a:rPr lang="en-GB" b="1">
                <a:solidFill>
                  <a:schemeClr val="bg1"/>
                </a:solidFill>
                <a:ea typeface="Calibri" panose="020F0502020204030204" pitchFamily="34" charset="0"/>
              </a:rPr>
              <a:t>a</a:t>
            </a:r>
            <a:r>
              <a:rPr lang="en-GB" b="1" noProof="0" err="1">
                <a:solidFill>
                  <a:schemeClr val="bg1"/>
                </a:solidFill>
                <a:ea typeface="Calibri" panose="020F0502020204030204" pitchFamily="34" charset="0"/>
              </a:rPr>
              <a:t>nd</a:t>
            </a:r>
            <a:r>
              <a:rPr lang="en-GB" b="1">
                <a:solidFill>
                  <a:schemeClr val="bg1"/>
                </a:solidFill>
                <a:ea typeface="Calibri" panose="020F0502020204030204" pitchFamily="34" charset="0"/>
              </a:rPr>
              <a:t> </a:t>
            </a:r>
            <a:r>
              <a:rPr lang="en-GB" b="1" noProof="0">
                <a:solidFill>
                  <a:schemeClr val="bg1"/>
                </a:solidFill>
                <a:ea typeface="Calibri" panose="020F0502020204030204" pitchFamily="34" charset="0"/>
              </a:rPr>
              <a:t>87%-89.2% of participants in the RETA groups </a:t>
            </a:r>
          </a:p>
        </p:txBody>
      </p:sp>
      <p:sp>
        <p:nvSpPr>
          <p:cNvPr id="5" name="Rectangle: Rounded Corners 53">
            <a:extLst>
              <a:ext uri="{FF2B5EF4-FFF2-40B4-BE49-F238E27FC236}">
                <a16:creationId xmlns:a16="http://schemas.microsoft.com/office/drawing/2014/main" id="{0169CD30-D444-BAAD-6F82-9801CE920AC9}"/>
              </a:ext>
            </a:extLst>
          </p:cNvPr>
          <p:cNvSpPr/>
          <p:nvPr/>
        </p:nvSpPr>
        <p:spPr>
          <a:xfrm>
            <a:off x="604533" y="4667472"/>
            <a:ext cx="11018520" cy="685800"/>
          </a:xfrm>
          <a:prstGeom prst="roundRect">
            <a:avLst>
              <a:gd name="adj" fmla="val 50000"/>
            </a:avLst>
          </a:prstGeom>
          <a:solidFill>
            <a:srgbClr val="01346B"/>
          </a:solidFill>
          <a:ln w="38100">
            <a:noFill/>
          </a:ln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0" bIns="27432" rtlCol="0" anchor="ctr">
            <a:noAutofit/>
          </a:bodyPr>
          <a:lstStyle/>
          <a:p>
            <a:pPr algn="ctr"/>
            <a:r>
              <a:rPr lang="en-GB" b="1" noProof="0">
                <a:solidFill>
                  <a:schemeClr val="bg1"/>
                </a:solidFill>
                <a:ea typeface="Calibri" panose="020F0502020204030204" pitchFamily="34" charset="0"/>
              </a:rPr>
              <a:t>Serious adverse events were reported in 5.5% of the participants in the PBO group </a:t>
            </a:r>
          </a:p>
          <a:p>
            <a:pPr algn="ctr"/>
            <a:r>
              <a:rPr lang="en-GB" b="1">
                <a:solidFill>
                  <a:schemeClr val="bg1"/>
                </a:solidFill>
                <a:ea typeface="Calibri" panose="020F0502020204030204" pitchFamily="34" charset="0"/>
              </a:rPr>
              <a:t>a</a:t>
            </a:r>
            <a:r>
              <a:rPr lang="en-GB" b="1" noProof="0" err="1">
                <a:solidFill>
                  <a:schemeClr val="bg1"/>
                </a:solidFill>
                <a:ea typeface="Calibri" panose="020F0502020204030204" pitchFamily="34" charset="0"/>
              </a:rPr>
              <a:t>nd</a:t>
            </a:r>
            <a:r>
              <a:rPr lang="en-GB" b="1">
                <a:solidFill>
                  <a:schemeClr val="bg1"/>
                </a:solidFill>
                <a:ea typeface="Calibri" panose="020F0502020204030204" pitchFamily="34" charset="0"/>
              </a:rPr>
              <a:t> </a:t>
            </a:r>
            <a:r>
              <a:rPr lang="en-GB" b="1" noProof="0">
                <a:solidFill>
                  <a:schemeClr val="bg1"/>
                </a:solidFill>
                <a:ea typeface="Calibri" panose="020F0502020204030204" pitchFamily="34" charset="0"/>
              </a:rPr>
              <a:t>7.7%-10.5% of participants in the RETA groups 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5AC6928-9B85-1B6E-F83A-77F2D1A3E6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404401"/>
            <a:ext cx="8973421" cy="365125"/>
          </a:xfrm>
        </p:spPr>
        <p:txBody>
          <a:bodyPr/>
          <a:lstStyle/>
          <a:p>
            <a:pPr>
              <a:defRPr/>
            </a:pPr>
            <a:r>
              <a:rPr lang="en-GB" baseline="30000" noProof="0" err="1">
                <a:solidFill>
                  <a:schemeClr val="bg1">
                    <a:lumMod val="65000"/>
                  </a:schemeClr>
                </a:solidFill>
              </a:rPr>
              <a:t>a</a:t>
            </a:r>
            <a:r>
              <a:rPr lang="en-GB" noProof="0" err="1">
                <a:solidFill>
                  <a:schemeClr val="bg1">
                    <a:lumMod val="65000"/>
                  </a:schemeClr>
                </a:solidFill>
              </a:rPr>
              <a:t>All</a:t>
            </a:r>
            <a:r>
              <a:rPr lang="en-GB" noProof="0">
                <a:solidFill>
                  <a:schemeClr val="bg1">
                    <a:lumMod val="65000"/>
                  </a:schemeClr>
                </a:solidFill>
              </a:rPr>
              <a:t> deaths were adjudicated by an external committee of physicians as to whether the death was a cardiovascular-related death or not.  </a:t>
            </a:r>
            <a:br>
              <a:rPr lang="en-GB" noProof="0">
                <a:solidFill>
                  <a:schemeClr val="bg1">
                    <a:lumMod val="65000"/>
                  </a:schemeClr>
                </a:solidFill>
              </a:rPr>
            </a:br>
            <a:r>
              <a:rPr lang="en-GB" noProof="0">
                <a:solidFill>
                  <a:schemeClr val="bg1">
                    <a:lumMod val="65000"/>
                  </a:schemeClr>
                </a:solidFill>
              </a:rPr>
              <a:t>AE=adverse event; PBO=placebo; RETA=</a:t>
            </a:r>
            <a:r>
              <a:rPr lang="en-GB" noProof="0" err="1">
                <a:solidFill>
                  <a:schemeClr val="bg1">
                    <a:lumMod val="65000"/>
                  </a:schemeClr>
                </a:solidFill>
              </a:rPr>
              <a:t>retatrutide</a:t>
            </a:r>
            <a:r>
              <a:rPr lang="en-GB" noProof="0">
                <a:solidFill>
                  <a:schemeClr val="bg1">
                    <a:lumMod val="65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486825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9442B7-660B-76F1-F85C-3CF9E28D96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!!Tabletofig">
            <a:extLst>
              <a:ext uri="{FF2B5EF4-FFF2-40B4-BE49-F238E27FC236}">
                <a16:creationId xmlns:a16="http://schemas.microsoft.com/office/drawing/2014/main" id="{90017618-E3EB-2C98-F599-CEB869D1E7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9729769"/>
              </p:ext>
            </p:extLst>
          </p:nvPr>
        </p:nvGraphicFramePr>
        <p:xfrm>
          <a:off x="586740" y="784543"/>
          <a:ext cx="11018520" cy="4927092"/>
        </p:xfrm>
        <a:graphic>
          <a:graphicData uri="http://schemas.openxmlformats.org/drawingml/2006/table">
            <a:tbl>
              <a:tblPr firstRow="1" bandRow="1">
                <a:effectLst/>
                <a:tableStyleId>{2D5ABB26-0587-4C30-8999-92F81FD0307C}</a:tableStyleId>
              </a:tblPr>
              <a:tblGrid>
                <a:gridCol w="5056632">
                  <a:extLst>
                    <a:ext uri="{9D8B030D-6E8A-4147-A177-3AD203B41FA5}">
                      <a16:colId xmlns:a16="http://schemas.microsoft.com/office/drawing/2014/main" val="3248735109"/>
                    </a:ext>
                  </a:extLst>
                </a:gridCol>
                <a:gridCol w="1490472">
                  <a:extLst>
                    <a:ext uri="{9D8B030D-6E8A-4147-A177-3AD203B41FA5}">
                      <a16:colId xmlns:a16="http://schemas.microsoft.com/office/drawing/2014/main" val="256636270"/>
                    </a:ext>
                  </a:extLst>
                </a:gridCol>
                <a:gridCol w="1490472">
                  <a:extLst>
                    <a:ext uri="{9D8B030D-6E8A-4147-A177-3AD203B41FA5}">
                      <a16:colId xmlns:a16="http://schemas.microsoft.com/office/drawing/2014/main" val="2486427582"/>
                    </a:ext>
                  </a:extLst>
                </a:gridCol>
                <a:gridCol w="1490472">
                  <a:extLst>
                    <a:ext uri="{9D8B030D-6E8A-4147-A177-3AD203B41FA5}">
                      <a16:colId xmlns:a16="http://schemas.microsoft.com/office/drawing/2014/main" val="2476038058"/>
                    </a:ext>
                  </a:extLst>
                </a:gridCol>
                <a:gridCol w="1490472">
                  <a:extLst>
                    <a:ext uri="{9D8B030D-6E8A-4147-A177-3AD203B41FA5}">
                      <a16:colId xmlns:a16="http://schemas.microsoft.com/office/drawing/2014/main" val="7094055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Participants with AEs by PT,</a:t>
                      </a:r>
                      <a:br>
                        <a:rPr kumimoji="0" lang="en-GB" sz="1400" b="1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</a:br>
                      <a:r>
                        <a:rPr kumimoji="0" lang="en-GB" sz="1400" b="1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n (%)</a:t>
                      </a:r>
                    </a:p>
                  </a:txBody>
                  <a:tcPr marL="72000" marR="32867" marT="54864" marB="73152" anchor="b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PBO </a:t>
                      </a:r>
                      <a:br>
                        <a:rPr lang="en-GB" sz="1400" b="1" i="0" u="none" strike="noStrike" kern="100" cap="none" spc="0" normalizeH="0" baseline="0" noProof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</a:br>
                      <a:r>
                        <a:rPr lang="en-GB" sz="1400" b="1" i="0" u="none" strike="noStrike" kern="100" cap="none" spc="0" normalizeH="0" baseline="0" noProof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(</a:t>
                      </a: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N=</a:t>
                      </a: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586</a:t>
                      </a: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)</a:t>
                      </a:r>
                    </a:p>
                  </a:txBody>
                  <a:tcPr marL="32867" marR="32867" marT="54864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lumMod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RETA 4 mg </a:t>
                      </a:r>
                      <a:br>
                        <a:rPr lang="en-GB" sz="1400" b="1" i="0" u="none" strike="noStrike" kern="100" cap="none" spc="0" normalizeH="0" baseline="0" noProof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</a:b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(N=</a:t>
                      </a: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584</a:t>
                      </a: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)</a:t>
                      </a:r>
                    </a:p>
                  </a:txBody>
                  <a:tcPr marL="32867" marR="32867" marT="54864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A7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RETA 9 mg </a:t>
                      </a:r>
                      <a:br>
                        <a:rPr lang="en-GB" sz="1400" b="1" i="0" u="none" strike="noStrike" kern="100" cap="none" spc="0" normalizeH="0" baseline="0" noProof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</a:b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(N=583)</a:t>
                      </a:r>
                    </a:p>
                  </a:txBody>
                  <a:tcPr marL="32867" marR="32867" marT="54864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1C1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RETA 12 mg </a:t>
                      </a:r>
                      <a:br>
                        <a:rPr lang="en-GB" sz="1400" b="1" i="0" u="none" strike="noStrike" kern="100" cap="none" spc="0" normalizeH="0" baseline="0" noProof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</a:br>
                      <a:r>
                        <a:rPr lang="en-GB" sz="1400" b="1" i="0" u="none" strike="noStrike" kern="100" cap="none" spc="0" normalizeH="0" baseline="0" noProof="0">
                          <a:solidFill>
                            <a:srgbClr val="FFFFFF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(</a:t>
                      </a: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  <a:sym typeface=""/>
                        </a:rPr>
                        <a:t>N=582)</a:t>
                      </a:r>
                    </a:p>
                  </a:txBody>
                  <a:tcPr marL="32867" marR="32867" marT="54864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130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437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445" marR="9525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150" b="1" i="0" u="none" strike="noStrike" kern="100" cap="none" spc="0" normalizeH="0" baseline="0" noProof="0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Nausea</a:t>
                      </a:r>
                    </a:p>
                  </a:txBody>
                  <a:tcPr marL="72000" marR="32867" marT="27432" marB="2743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87 (14.8)</a:t>
                      </a:r>
                      <a:endParaRPr kumimoji="0" lang="en-GB" sz="1150" noProof="0">
                        <a:latin typeface="Arial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167 (28.6)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224 (38.4</a:t>
                      </a:r>
                      <a:r>
                        <a:rPr kumimoji="0"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  <a:sym typeface=""/>
                        </a:rPr>
                        <a:t>)</a:t>
                      </a: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247 (42.4)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9369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445" marR="9525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150" b="1" i="0" u="none" strike="noStrike" kern="100" cap="none" spc="0" normalizeH="0" baseline="0" noProof="0" err="1">
                          <a:solidFill>
                            <a:schemeClr val="dk1">
                              <a:lumMod val="10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Diarrhea</a:t>
                      </a:r>
                      <a:endParaRPr lang="en-GB" sz="1150" b="1" i="0" u="none" strike="noStrike" kern="100" cap="none" spc="0" normalizeH="0" baseline="0" noProof="0">
                        <a:solidFill>
                          <a:schemeClr val="dk1">
                            <a:lumMod val="10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72000" marR="32867" marT="27432" marB="2743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79 (13.5)</a:t>
                      </a:r>
                      <a:endParaRPr kumimoji="0" lang="en-GB" sz="1150" noProof="0"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147 (25.2)</a:t>
                      </a:r>
                      <a:endParaRPr kumimoji="0" lang="en-GB" sz="1150" noProof="0"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199 </a:t>
                      </a:r>
                      <a:r>
                        <a:rPr kumimoji="0"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  <a:sym typeface=""/>
                        </a:rPr>
                        <a:t>(</a:t>
                      </a: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34.1</a:t>
                      </a:r>
                      <a:r>
                        <a:rPr kumimoji="0"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  <a:sym typeface=""/>
                        </a:rPr>
                        <a:t>)</a:t>
                      </a: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186 (32.0)</a:t>
                      </a:r>
                      <a:endParaRPr kumimoji="0" lang="en-GB" sz="1150" noProof="0"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11847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445" marR="9525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150" b="1" i="0" u="none" strike="noStrike" kern="100" cap="none" spc="0" normalizeH="0" baseline="0" noProof="0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Constipation</a:t>
                      </a:r>
                    </a:p>
                  </a:txBody>
                  <a:tcPr marL="72000" marR="32867" marT="27432" marB="2743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64 (10.9)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139 (23.8)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151 (25.9)</a:t>
                      </a:r>
                      <a:endParaRPr kumimoji="0" lang="en-GB" sz="1150" noProof="0"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152 (26.1)</a:t>
                      </a:r>
                      <a:endParaRPr kumimoji="0" lang="en-GB" sz="1150" noProof="0"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9327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445" marR="9525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150" b="1" i="0" u="none" strike="noStrike" kern="100" cap="none" spc="0" normalizeH="0" baseline="0" noProof="0">
                          <a:solidFill>
                            <a:schemeClr val="dk1">
                              <a:lumMod val="10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Vomiting</a:t>
                      </a:r>
                    </a:p>
                  </a:txBody>
                  <a:tcPr marL="72000" marR="32867" marT="27432" marB="2743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28 (4.8)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62 (10.6)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133 (22.8)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147 (25.3)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3923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445" marR="9525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150" b="1" i="0" u="none" strike="noStrike" kern="100" cap="none" spc="0" normalizeH="0" baseline="0" noProof="0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Upper respiratory tract infection</a:t>
                      </a:r>
                    </a:p>
                  </a:txBody>
                  <a:tcPr marL="72000" marR="32867" marT="27432" marB="2743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68 (11.6)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83 (14.2)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71 (12.2)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76 (13.1)</a:t>
                      </a:r>
                      <a:endParaRPr kumimoji="0" lang="en-GB" sz="1150" noProof="0"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56124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445" marR="9525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150" b="1" i="0" u="none" strike="noStrike" kern="100" cap="none" spc="0" normalizeH="0" baseline="0" noProof="0">
                          <a:solidFill>
                            <a:schemeClr val="dk1">
                              <a:lumMod val="10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Decreased appetite</a:t>
                      </a:r>
                    </a:p>
                  </a:txBody>
                  <a:tcPr marL="72000" marR="32867" marT="27432" marB="2743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34 (5.8)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75 (12.8)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78 (13.4)</a:t>
                      </a:r>
                      <a:endParaRPr kumimoji="0" lang="en-GB" sz="1150" noProof="0"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96 (16.5)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6244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445" marR="9525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150" b="1" i="0" u="none" strike="noStrike" kern="100" cap="none" spc="0" normalizeH="0" baseline="0" noProof="0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Headache</a:t>
                      </a:r>
                    </a:p>
                  </a:txBody>
                  <a:tcPr marL="72000" marR="32867" marT="27432" marB="2743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45 (7.7)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46 (7.9)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51 (8.7)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51 (8.8)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17122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445" marR="9525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150" b="1" i="0" u="none" strike="noStrike" kern="100" cap="none" spc="0" normalizeH="0" baseline="0" noProof="0">
                          <a:solidFill>
                            <a:schemeClr val="dk1">
                              <a:lumMod val="10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Fatigue</a:t>
                      </a:r>
                    </a:p>
                  </a:txBody>
                  <a:tcPr marL="72000" marR="32867" marT="27432" marB="2743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21 (3.6)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43 (7.4)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62 (10.6)</a:t>
                      </a:r>
                      <a:endParaRPr kumimoji="0" lang="en-GB" sz="1150" noProof="0"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59 (10.1)</a:t>
                      </a:r>
                      <a:endParaRPr kumimoji="0" lang="en-GB" sz="1150" noProof="0"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715703"/>
                  </a:ext>
                </a:extLst>
              </a:tr>
              <a:tr h="94805">
                <a:tc>
                  <a:txBody>
                    <a:bodyPr/>
                    <a:lstStyle/>
                    <a:p>
                      <a:pPr marL="4445" marR="95250" lvl="0" indent="0" algn="l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150" b="1" i="0" u="none" strike="noStrike" kern="100" cap="none" spc="0" normalizeH="0" baseline="0" noProof="0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COVID-19</a:t>
                      </a:r>
                      <a:endParaRPr lang="en-GB" sz="1150" noProof="0">
                        <a:sym typeface=""/>
                      </a:endParaRPr>
                    </a:p>
                  </a:txBody>
                  <a:tcPr marL="72000" marR="32867" marT="27432" marB="2743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35 (6.0)</a:t>
                      </a:r>
                      <a:endParaRPr kumimoji="0" lang="en-GB" sz="1150" noProof="0"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44 (7.5)</a:t>
                      </a:r>
                      <a:endParaRPr kumimoji="0" lang="en-GB" sz="1150" noProof="0"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58 (9.9)</a:t>
                      </a:r>
                      <a:endParaRPr kumimoji="0" lang="en-GB" sz="1150" noProof="0"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48 (8.2)</a:t>
                      </a:r>
                      <a:endParaRPr kumimoji="0" lang="en-GB" sz="1150" noProof="0"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23422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445" marR="9525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150" b="1" i="0" u="none" strike="noStrike" kern="100" cap="none" spc="0" normalizeH="0" baseline="0" noProof="0">
                          <a:solidFill>
                            <a:schemeClr val="dk1">
                              <a:lumMod val="10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Dyspepsia</a:t>
                      </a:r>
                    </a:p>
                  </a:txBody>
                  <a:tcPr marL="72000" marR="32867" marT="27432" marB="2743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22 (3.8)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46 (7.9)</a:t>
                      </a:r>
                      <a:endParaRPr kumimoji="0" lang="en-GB" sz="1150" noProof="0"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52 (8.9)</a:t>
                      </a:r>
                      <a:endParaRPr kumimoji="0" lang="en-GB" sz="1150" noProof="0"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63 (10.8)</a:t>
                      </a:r>
                      <a:endParaRPr kumimoji="0" lang="en-GB" sz="1150" noProof="0"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80229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445" marR="9525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150" b="1" i="0" u="none" strike="noStrike" kern="100" cap="none" spc="0" normalizeH="0" baseline="0" noProof="0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Dizziness</a:t>
                      </a:r>
                    </a:p>
                  </a:txBody>
                  <a:tcPr marL="72000" marR="32867" marT="27432" marB="2743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18 (3.1)</a:t>
                      </a:r>
                      <a:endParaRPr kumimoji="0" lang="en-GB" sz="1150" noProof="0"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29 (5.0)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52 (8.9)</a:t>
                      </a:r>
                      <a:endParaRPr kumimoji="0" lang="en-GB" sz="1150" noProof="0"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70 (12.0)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1750" marR="3175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78092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150" b="1" kern="1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Nasopharyngitis</a:t>
                      </a:r>
                    </a:p>
                  </a:txBody>
                  <a:tcPr marL="73152" marR="47625" marT="27432" marB="2743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46 (7.8)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51 (8.7)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40 (6.9)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32 (5.5)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0518198"/>
                  </a:ext>
                </a:extLst>
              </a:tr>
              <a:tr h="107229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150" b="1" kern="1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Urinary tract infection</a:t>
                      </a:r>
                    </a:p>
                  </a:txBody>
                  <a:tcPr marL="73152" marR="47625" marT="27432" marB="2743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28 (4.8)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40 (6.8)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47 (8.1)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47 (8.1)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6321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150" b="1" kern="1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Gastroesophageal reflux disease</a:t>
                      </a:r>
                    </a:p>
                  </a:txBody>
                  <a:tcPr marL="73152" marR="47625" marT="27432" marB="2743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18 (3.1)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40 (6.8)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52 (8.9)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49 (8.4)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8243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150" b="1" kern="1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Back pain</a:t>
                      </a:r>
                    </a:p>
                  </a:txBody>
                  <a:tcPr marL="73152" marR="47625" marT="27432" marB="2743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46 (7.8)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35 (6.0)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35 (6.0)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41 (7.0)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22879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150" b="1" kern="1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Arthralgia</a:t>
                      </a:r>
                    </a:p>
                  </a:txBody>
                  <a:tcPr marL="73152" marR="47625" marT="27432" marB="2743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44 (7.5)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38 (6.5)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42 (7.2)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32 (5.5)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324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150" b="1" kern="1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Abdominal pain</a:t>
                      </a:r>
                    </a:p>
                  </a:txBody>
                  <a:tcPr marL="73152" marR="47625" marT="27432" marB="2743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11 (1.9)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41 (7.0)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34 (5.8)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60 (10.3)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03101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150" b="1" kern="1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Eructation</a:t>
                      </a:r>
                    </a:p>
                  </a:txBody>
                  <a:tcPr marL="73152" marR="47625" marT="27432" marB="2743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12 (2.0)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40 (6.8)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42 (7.2)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46 (7.9)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2595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150" b="1" kern="1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Influenza</a:t>
                      </a:r>
                    </a:p>
                  </a:txBody>
                  <a:tcPr marL="73152" marR="36576" marT="27432" marB="27432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35 (6.0)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43 (7.4)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29 (5.0)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9525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28 (4.8)</a:t>
                      </a:r>
                      <a:endParaRPr kumimoji="0" lang="en-GB" sz="1150" b="0" i="0" u="none" strike="noStrike" kern="100" cap="none" spc="0" normalizeH="0" baseline="0" noProof="0">
                        <a:ln>
                          <a:noFill/>
                        </a:ln>
                        <a:solidFill>
                          <a:srgbClr val="21212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5400" marR="0" marT="27432" marB="2743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396335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D96C873-72D3-9D72-69B0-EFB330873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387798"/>
          </a:xfrm>
        </p:spPr>
        <p:txBody>
          <a:bodyPr>
            <a:noAutofit/>
          </a:bodyPr>
          <a:lstStyle/>
          <a:p>
            <a:r>
              <a:rPr lang="en-GB" noProof="0"/>
              <a:t>Adverse Events Occurring in ≥5% of Participants</a:t>
            </a:r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26350B25-E926-F8DE-3FA7-B21B4A7DC319}"/>
              </a:ext>
            </a:extLst>
          </p:cNvPr>
          <p:cNvSpPr txBox="1">
            <a:spLocks/>
          </p:cNvSpPr>
          <p:nvPr/>
        </p:nvSpPr>
        <p:spPr>
          <a:xfrm>
            <a:off x="183776" y="6404401"/>
            <a:ext cx="8973421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ts val="0"/>
              </a:spcAft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ヒラギノ角ゴ Pro W3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9pPr>
          </a:lstStyle>
          <a:p>
            <a:pPr>
              <a:defRPr/>
            </a:pPr>
            <a:br>
              <a:rPr lang="en-GB" noProof="0">
                <a:solidFill>
                  <a:schemeClr val="bg1">
                    <a:lumMod val="65000"/>
                  </a:schemeClr>
                </a:solidFill>
              </a:rPr>
            </a:b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AE=adverse event; COVID-19=coronavirus disease 2019; PBO=placebo; RETA=</a:t>
            </a:r>
            <a:r>
              <a:rPr lang="en-GB" sz="1200" noProof="0" err="1">
                <a:solidFill>
                  <a:schemeClr val="bg1">
                    <a:lumMod val="65000"/>
                  </a:schemeClr>
                </a:solidFill>
              </a:rPr>
              <a:t>retatrutide</a:t>
            </a: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 UTI=urinary tract infection. </a:t>
            </a:r>
            <a:endParaRPr lang="en-GB" noProof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Rectangle: Rounded Corners 53">
            <a:extLst>
              <a:ext uri="{FF2B5EF4-FFF2-40B4-BE49-F238E27FC236}">
                <a16:creationId xmlns:a16="http://schemas.microsoft.com/office/drawing/2014/main" id="{ECFC81F1-B668-580F-B517-4C6943F6626D}"/>
              </a:ext>
            </a:extLst>
          </p:cNvPr>
          <p:cNvSpPr/>
          <p:nvPr/>
        </p:nvSpPr>
        <p:spPr>
          <a:xfrm>
            <a:off x="582295" y="5832467"/>
            <a:ext cx="11018520" cy="630936"/>
          </a:xfrm>
          <a:prstGeom prst="roundRect">
            <a:avLst>
              <a:gd name="adj" fmla="val 50000"/>
            </a:avLst>
          </a:prstGeom>
          <a:solidFill>
            <a:srgbClr val="01346B"/>
          </a:solidFill>
          <a:ln w="38100">
            <a:noFill/>
          </a:ln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0" bIns="27432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lang="en-GB" sz="1600" b="1" noProof="0">
                <a:solidFill>
                  <a:schemeClr val="bg1"/>
                </a:solidFill>
                <a:cs typeface="Arial Black" panose="020B0604020202020204" pitchFamily="34" charset="0"/>
              </a:rPr>
              <a:t>UTIs</a:t>
            </a:r>
            <a:r>
              <a:rPr lang="en-GB" sz="1600" b="1" noProof="0">
                <a:solidFill>
                  <a:schemeClr val="bg1"/>
                </a:solidFill>
              </a:rPr>
              <a:t> were reported in 6.8%-8.1% of participants in RETA arms, and 4.8% with PBO, </a:t>
            </a:r>
            <a:r>
              <a:rPr lang="en-GB" sz="1600" b="1" noProof="0">
                <a:solidFill>
                  <a:schemeClr val="bg1"/>
                </a:solidFill>
                <a:ea typeface="Calibri"/>
                <a:cs typeface="Arial"/>
              </a:rPr>
              <a:t>mostly mild to moderate in severity, resolved on treatment, and did not lead to discontinuation; 92%</a:t>
            </a:r>
            <a:r>
              <a:rPr lang="en-GB" sz="1600" noProof="0">
                <a:solidFill>
                  <a:schemeClr val="bg1"/>
                </a:solidFill>
                <a:ea typeface="Calibri"/>
                <a:cs typeface="Arial"/>
              </a:rPr>
              <a:t> </a:t>
            </a:r>
            <a:r>
              <a:rPr lang="en-GB" sz="1600" b="1" noProof="0">
                <a:solidFill>
                  <a:schemeClr val="bg1"/>
                </a:solidFill>
                <a:ea typeface="Calibri"/>
                <a:cs typeface="Arial"/>
              </a:rPr>
              <a:t>were in female participants </a:t>
            </a:r>
          </a:p>
        </p:txBody>
      </p:sp>
    </p:spTree>
    <p:extLst>
      <p:ext uri="{BB962C8B-B14F-4D97-AF65-F5344CB8AC3E}">
        <p14:creationId xmlns:p14="http://schemas.microsoft.com/office/powerpoint/2010/main" val="27867116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69F1A-6F57-39B9-CEF8-64033651A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Placeholder 8">
            <a:extLst>
              <a:ext uri="{FF2B5EF4-FFF2-40B4-BE49-F238E27FC236}">
                <a16:creationId xmlns:a16="http://schemas.microsoft.com/office/drawing/2014/main" id="{60BD7498-536D-7AED-94CB-4D07CA4317C5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1208329180"/>
              </p:ext>
            </p:extLst>
          </p:nvPr>
        </p:nvGraphicFramePr>
        <p:xfrm>
          <a:off x="588963" y="984375"/>
          <a:ext cx="11018520" cy="4212336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5056632">
                  <a:extLst>
                    <a:ext uri="{9D8B030D-6E8A-4147-A177-3AD203B41FA5}">
                      <a16:colId xmlns:a16="http://schemas.microsoft.com/office/drawing/2014/main" val="2667444501"/>
                    </a:ext>
                  </a:extLst>
                </a:gridCol>
                <a:gridCol w="1490472">
                  <a:extLst>
                    <a:ext uri="{9D8B030D-6E8A-4147-A177-3AD203B41FA5}">
                      <a16:colId xmlns:a16="http://schemas.microsoft.com/office/drawing/2014/main" val="2006090365"/>
                    </a:ext>
                  </a:extLst>
                </a:gridCol>
                <a:gridCol w="1490472">
                  <a:extLst>
                    <a:ext uri="{9D8B030D-6E8A-4147-A177-3AD203B41FA5}">
                      <a16:colId xmlns:a16="http://schemas.microsoft.com/office/drawing/2014/main" val="438036226"/>
                    </a:ext>
                  </a:extLst>
                </a:gridCol>
                <a:gridCol w="1490472">
                  <a:extLst>
                    <a:ext uri="{9D8B030D-6E8A-4147-A177-3AD203B41FA5}">
                      <a16:colId xmlns:a16="http://schemas.microsoft.com/office/drawing/2014/main" val="2029426129"/>
                    </a:ext>
                  </a:extLst>
                </a:gridCol>
                <a:gridCol w="1490472">
                  <a:extLst>
                    <a:ext uri="{9D8B030D-6E8A-4147-A177-3AD203B41FA5}">
                      <a16:colId xmlns:a16="http://schemas.microsoft.com/office/drawing/2014/main" val="316092147"/>
                    </a:ext>
                  </a:extLst>
                </a:gridCol>
              </a:tblGrid>
              <a:tr h="153497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00" noProof="0">
                          <a:effectLst/>
                          <a:latin typeface="+mj-lt"/>
                        </a:rPr>
                        <a:t>AEs Leading to Treatment Discontinuation by PT, n (%)</a:t>
                      </a:r>
                    </a:p>
                  </a:txBody>
                  <a:tcPr marL="73152" marR="36576" marT="54864" marB="73152" anchor="b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PBO</a:t>
                      </a:r>
                      <a:b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</a:b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(N=586)</a:t>
                      </a:r>
                    </a:p>
                  </a:txBody>
                  <a:tcPr marL="6350" marR="6350" marT="54864" marB="7315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RETA 4 mg</a:t>
                      </a:r>
                      <a:b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</a:b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(N=584)</a:t>
                      </a:r>
                    </a:p>
                  </a:txBody>
                  <a:tcPr marL="6350" marR="6350" marT="54864" marB="7315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A7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RETA 9 mg</a:t>
                      </a:r>
                      <a:b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</a:b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(N=583)</a:t>
                      </a:r>
                    </a:p>
                  </a:txBody>
                  <a:tcPr marL="6350" marR="6350" marT="54864" marB="7315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1C1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RETA 12 mg</a:t>
                      </a:r>
                      <a:b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</a:b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(N=582)</a:t>
                      </a:r>
                    </a:p>
                  </a:txBody>
                  <a:tcPr marL="6350" marR="6350" marT="54864" marB="7315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130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767100"/>
                  </a:ext>
                </a:extLst>
              </a:tr>
              <a:tr h="163169">
                <a:tc>
                  <a:txBody>
                    <a:bodyPr/>
                    <a:lstStyle/>
                    <a:p>
                      <a:pPr lvl="0" algn="l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 b="1" i="0" u="none" strike="noStrike" kern="100" noProof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Participants with ≥1 AE leading to treatment discontinuation</a:t>
                      </a:r>
                    </a:p>
                  </a:txBody>
                  <a:tcPr marL="73152" marR="36576" marT="18288" marB="27432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 (4.9)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 (4.1)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40 (6.9)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66 (11.3)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89694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algn="l" defTabSz="914400" rtl="0" eaLnBrk="1" fontAlgn="ctr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i="0" u="none" strike="noStrike" kern="1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Discontinuation from treatment due to GI AEs</a:t>
                      </a:r>
                      <a:endParaRPr lang="en-GB" sz="1300" b="1" i="0" u="none" strike="noStrike" kern="100" noProof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3152" marR="36576" marT="18288" marB="27432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 (1.2)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(2.2)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 (3.8)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 (4.6)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83102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2880" algn="l" defTabSz="914400" rtl="0" eaLnBrk="1" fontAlgn="ctr" latinLnBrk="0" hangingPunct="1">
                        <a:buNone/>
                      </a:pPr>
                      <a:r>
                        <a:rPr lang="en-GB" sz="1300" b="1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Nausea</a:t>
                      </a:r>
                    </a:p>
                  </a:txBody>
                  <a:tcPr marL="73152" marR="36576" marT="18288" marB="27432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(0.3)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(0.5)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(1.4)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(1.7)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11153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2880" algn="l" defTabSz="914400" rtl="0" eaLnBrk="1" fontAlgn="ctr" latinLnBrk="0" hangingPunct="1">
                        <a:buNone/>
                      </a:pPr>
                      <a:r>
                        <a:rPr lang="en-GB" sz="1300" b="1" i="0" u="none" strike="noStrike" kern="1200" noProof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Diarrhea</a:t>
                      </a:r>
                      <a:endParaRPr lang="en-GB" sz="1300" b="1" i="0" u="none" strike="noStrike" kern="1200" noProof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3152" marR="36576" marT="18288" marB="27432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(0.5)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(0.7)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88032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2880" algn="l" defTabSz="914400" rtl="0" eaLnBrk="1" fontAlgn="ctr" latinLnBrk="0" hangingPunct="1">
                        <a:buNone/>
                      </a:pPr>
                      <a:r>
                        <a:rPr lang="en-GB" sz="1300" b="1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Vomiting</a:t>
                      </a:r>
                    </a:p>
                  </a:txBody>
                  <a:tcPr marL="73152" marR="36576" marT="18288" marB="27432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(0.5)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(0.5)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4104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2880" algn="l" defTabSz="914400" rtl="0" eaLnBrk="1" fontAlgn="ctr" latinLnBrk="0" hangingPunct="1">
                        <a:buNone/>
                      </a:pPr>
                      <a:r>
                        <a:rPr lang="en-GB" sz="1300" b="1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Asthenia</a:t>
                      </a:r>
                    </a:p>
                  </a:txBody>
                  <a:tcPr marL="73152" marR="36576" marT="18288" marB="27432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(0.5)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62036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2880" algn="l" defTabSz="914400" rtl="0" eaLnBrk="1" fontAlgn="ctr" latinLnBrk="0" hangingPunct="1">
                        <a:buNone/>
                      </a:pPr>
                      <a:r>
                        <a:rPr lang="en-GB" sz="1300" b="1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Pulmonary embolism</a:t>
                      </a:r>
                    </a:p>
                  </a:txBody>
                  <a:tcPr marL="73152" marR="36576" marT="18288" marB="27432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(0.3)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0629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2880" algn="l" defTabSz="914400" rtl="0" eaLnBrk="1" fontAlgn="ctr" latinLnBrk="0" hangingPunct="1">
                        <a:buNone/>
                      </a:pPr>
                      <a:r>
                        <a:rPr lang="en-GB" sz="1300" b="1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Sensitive skin</a:t>
                      </a:r>
                    </a:p>
                  </a:txBody>
                  <a:tcPr marL="73152" marR="36576" marT="18288" marB="27432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(0.3)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74867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2880" algn="l" defTabSz="914400" rtl="0" eaLnBrk="1" fontAlgn="ctr" latinLnBrk="0" hangingPunct="1">
                        <a:buNone/>
                      </a:pPr>
                      <a:r>
                        <a:rPr lang="en-GB" sz="1300" b="1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Constipation</a:t>
                      </a:r>
                    </a:p>
                  </a:txBody>
                  <a:tcPr marL="73152" marR="36576" marT="18288" marB="27432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(0.3)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34231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2880" algn="l" defTabSz="914400" rtl="0" eaLnBrk="1" fontAlgn="ctr" latinLnBrk="0" hangingPunct="1">
                        <a:buNone/>
                      </a:pPr>
                      <a:r>
                        <a:rPr lang="en-GB" sz="1300" b="1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Pancreatitis acute</a:t>
                      </a:r>
                    </a:p>
                  </a:txBody>
                  <a:tcPr marL="73152" marR="36576" marT="18288" marB="27432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(0.3)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(0.3)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37631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2880" algn="l" defTabSz="914400" rtl="0" eaLnBrk="1" fontAlgn="ctr" latinLnBrk="0" hangingPunct="1">
                        <a:buNone/>
                      </a:pPr>
                      <a:r>
                        <a:rPr lang="en-GB" sz="1300" b="1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Abdominal pain</a:t>
                      </a:r>
                    </a:p>
                  </a:txBody>
                  <a:tcPr marL="73152" marR="36576" marT="18288" marB="27432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(0.3)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9834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2880" algn="l" defTabSz="914400" rtl="0" eaLnBrk="1" fontAlgn="ctr" latinLnBrk="0" hangingPunct="1">
                        <a:buNone/>
                      </a:pPr>
                      <a:r>
                        <a:rPr lang="en-GB" sz="1300" b="1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Fatigue</a:t>
                      </a:r>
                    </a:p>
                  </a:txBody>
                  <a:tcPr marL="73152" marR="36576" marT="18288" marB="27432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8792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2880" algn="l" defTabSz="914400" rtl="0" eaLnBrk="1" fontAlgn="ctr" latinLnBrk="0" hangingPunct="1">
                        <a:buNone/>
                      </a:pPr>
                      <a:r>
                        <a:rPr lang="en-GB" sz="1300" b="1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Gastroesophageal reflux disease</a:t>
                      </a:r>
                    </a:p>
                  </a:txBody>
                  <a:tcPr marL="73152" marR="36576" marT="18288" marB="27432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(0.3)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0550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2880" algn="l" defTabSz="914400" rtl="0" eaLnBrk="1" fontAlgn="ctr" latinLnBrk="0" hangingPunct="1">
                        <a:buNone/>
                      </a:pPr>
                      <a:r>
                        <a:rPr lang="en-GB" sz="1300" b="1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Malignant melanoma</a:t>
                      </a:r>
                    </a:p>
                  </a:txBody>
                  <a:tcPr marL="73152" marR="36576" marT="18288" marB="27432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(0.3)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19443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2880" algn="l" defTabSz="914400" rtl="0" eaLnBrk="1" fontAlgn="ctr" latinLnBrk="0" hangingPunct="1">
                        <a:buNone/>
                      </a:pPr>
                      <a:r>
                        <a:rPr lang="en-GB" sz="1300" b="1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Rash</a:t>
                      </a:r>
                    </a:p>
                  </a:txBody>
                  <a:tcPr marL="73152" marR="36576" marT="18288" marB="27432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3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18288" marB="2743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754555"/>
                  </a:ext>
                </a:extLst>
              </a:tr>
            </a:tbl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2A729A65-34EF-4518-160D-2D29AD1E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775597"/>
          </a:xfrm>
        </p:spPr>
        <p:txBody>
          <a:bodyPr/>
          <a:lstStyle/>
          <a:p>
            <a:r>
              <a:rPr lang="en-GB" noProof="0">
                <a:cs typeface="Times New Roman"/>
              </a:rPr>
              <a:t>AEs Leading to Treatment Discontinuation </a:t>
            </a:r>
            <a:br>
              <a:rPr lang="en-GB" noProof="0">
                <a:cs typeface="Times New Roman"/>
              </a:rPr>
            </a:br>
            <a:endParaRPr lang="en-GB" noProof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Rectangle: Rounded Corners 53">
            <a:extLst>
              <a:ext uri="{FF2B5EF4-FFF2-40B4-BE49-F238E27FC236}">
                <a16:creationId xmlns:a16="http://schemas.microsoft.com/office/drawing/2014/main" id="{F5A73C31-84AA-37E1-7692-D73C75D2D0C6}"/>
              </a:ext>
            </a:extLst>
          </p:cNvPr>
          <p:cNvSpPr/>
          <p:nvPr/>
        </p:nvSpPr>
        <p:spPr>
          <a:xfrm>
            <a:off x="584516" y="5894094"/>
            <a:ext cx="11018520" cy="548640"/>
          </a:xfrm>
          <a:prstGeom prst="roundRect">
            <a:avLst>
              <a:gd name="adj" fmla="val 50000"/>
            </a:avLst>
          </a:prstGeom>
          <a:solidFill>
            <a:srgbClr val="01346B"/>
          </a:solidFill>
          <a:ln w="38100">
            <a:noFill/>
          </a:ln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0" rIns="91440" bIns="27432" rtlCol="0" anchor="ctr">
            <a:noAutofit/>
          </a:bodyPr>
          <a:lstStyle/>
          <a:p>
            <a:pPr algn="ctr"/>
            <a:r>
              <a:rPr lang="en-GB" sz="1600" b="1" noProof="0">
                <a:solidFill>
                  <a:schemeClr val="bg1"/>
                </a:solidFill>
                <a:ea typeface="Calibri"/>
              </a:rPr>
              <a:t>Gastrointestinal adverse events were the most common reason for treatment discontinuation; </a:t>
            </a:r>
          </a:p>
          <a:p>
            <a:pPr algn="ctr"/>
            <a:r>
              <a:rPr lang="en-GB" sz="1600" b="1" noProof="0">
                <a:solidFill>
                  <a:schemeClr val="bg1"/>
                </a:solidFill>
                <a:ea typeface="Calibri"/>
              </a:rPr>
              <a:t>2.2-4.6% in the RETA arms and 1.2% in the PBO arm </a:t>
            </a:r>
            <a:endParaRPr lang="en-GB" sz="1600" b="1" noProof="0">
              <a:solidFill>
                <a:schemeClr val="bg1"/>
              </a:solidFill>
              <a:ea typeface="Calibri" panose="020F0502020204030204" pitchFamily="34" charset="0"/>
            </a:endParaRPr>
          </a:p>
        </p:txBody>
      </p:sp>
      <p:sp>
        <p:nvSpPr>
          <p:cNvPr id="2" name="Footer Placeholder 9">
            <a:extLst>
              <a:ext uri="{FF2B5EF4-FFF2-40B4-BE49-F238E27FC236}">
                <a16:creationId xmlns:a16="http://schemas.microsoft.com/office/drawing/2014/main" id="{3337C8E6-0A5E-22D1-194E-77E9BCEF20AC}"/>
              </a:ext>
            </a:extLst>
          </p:cNvPr>
          <p:cNvSpPr txBox="1">
            <a:spLocks/>
          </p:cNvSpPr>
          <p:nvPr/>
        </p:nvSpPr>
        <p:spPr>
          <a:xfrm>
            <a:off x="183776" y="6404401"/>
            <a:ext cx="8973421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ts val="0"/>
              </a:spcAft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ヒラギノ角ゴ Pro W3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9pPr>
          </a:lstStyle>
          <a:p>
            <a:pPr>
              <a:defRPr/>
            </a:pPr>
            <a:r>
              <a:rPr lang="en-GB" sz="1200" noProof="0">
                <a:solidFill>
                  <a:schemeClr val="bg1">
                    <a:lumMod val="65000"/>
                  </a:schemeClr>
                </a:solidFill>
                <a:ea typeface="Times New Roman" panose="02020603050405020304" pitchFamily="18" charset="0"/>
              </a:rPr>
              <a:t>AE=adverse event; </a:t>
            </a: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PBO=placebo; </a:t>
            </a:r>
            <a:r>
              <a:rPr lang="en-GB" sz="1200" noProof="0">
                <a:solidFill>
                  <a:schemeClr val="bg1">
                    <a:lumMod val="65000"/>
                  </a:schemeClr>
                </a:solidFill>
                <a:ea typeface="Times New Roman" panose="02020603050405020304" pitchFamily="18" charset="0"/>
              </a:rPr>
              <a:t>PT=preferred term;</a:t>
            </a: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 RETA=</a:t>
            </a:r>
            <a:r>
              <a:rPr lang="en-GB" sz="1200" noProof="0" err="1">
                <a:solidFill>
                  <a:schemeClr val="bg1">
                    <a:lumMod val="65000"/>
                  </a:schemeClr>
                </a:solidFill>
              </a:rPr>
              <a:t>retatrutide</a:t>
            </a: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. </a:t>
            </a:r>
          </a:p>
        </p:txBody>
      </p:sp>
      <p:sp>
        <p:nvSpPr>
          <p:cNvPr id="14" name="Rectangle: Rounded Corners 53">
            <a:extLst>
              <a:ext uri="{FF2B5EF4-FFF2-40B4-BE49-F238E27FC236}">
                <a16:creationId xmlns:a16="http://schemas.microsoft.com/office/drawing/2014/main" id="{6126CF3D-6949-2AFB-B69B-D09AB0C069D3}"/>
              </a:ext>
            </a:extLst>
          </p:cNvPr>
          <p:cNvSpPr/>
          <p:nvPr/>
        </p:nvSpPr>
        <p:spPr>
          <a:xfrm>
            <a:off x="584516" y="5283946"/>
            <a:ext cx="11018521" cy="548640"/>
          </a:xfrm>
          <a:prstGeom prst="roundRect">
            <a:avLst>
              <a:gd name="adj" fmla="val 50000"/>
            </a:avLst>
          </a:prstGeom>
          <a:solidFill>
            <a:srgbClr val="01346B"/>
          </a:solidFill>
          <a:ln w="38100">
            <a:noFill/>
          </a:ln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0" rIns="91440" bIns="27432" rtlCol="0" anchor="ctr">
            <a:noAutofit/>
          </a:bodyPr>
          <a:lstStyle/>
          <a:p>
            <a:pPr algn="ctr"/>
            <a:r>
              <a:rPr lang="en-GB" sz="1600" b="1" noProof="0">
                <a:solidFill>
                  <a:schemeClr val="bg1"/>
                </a:solidFill>
                <a:ea typeface="Calibri"/>
              </a:rPr>
              <a:t>Discontinuation due to adverse event occurred in 4%-11% of participants who received RETA and</a:t>
            </a:r>
            <a:br>
              <a:rPr lang="en-GB" sz="1600" b="1" noProof="0">
                <a:solidFill>
                  <a:schemeClr val="bg1"/>
                </a:solidFill>
                <a:ea typeface="Calibri"/>
              </a:rPr>
            </a:br>
            <a:r>
              <a:rPr lang="en-GB" sz="1600" b="1" noProof="0">
                <a:solidFill>
                  <a:schemeClr val="bg1"/>
                </a:solidFill>
                <a:ea typeface="Calibri"/>
              </a:rPr>
              <a:t>5% of those who received PBO </a:t>
            </a:r>
            <a:endParaRPr lang="en-GB" sz="1600" b="1" noProof="0">
              <a:solidFill>
                <a:schemeClr val="bg1"/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5654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A5B25-F570-A074-87F7-732AC59D9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60EDFFA-8AA7-D09E-9FF4-969325BB4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387798"/>
          </a:xfrm>
        </p:spPr>
        <p:txBody>
          <a:bodyPr/>
          <a:lstStyle/>
          <a:p>
            <a:r>
              <a:rPr lang="en-GB" noProof="0"/>
              <a:t>Adverse Event of Special Interest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5EC226F-9799-7D2F-A74A-8FE5A91A4F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852621"/>
              </p:ext>
            </p:extLst>
          </p:nvPr>
        </p:nvGraphicFramePr>
        <p:xfrm>
          <a:off x="586740" y="948874"/>
          <a:ext cx="11018520" cy="4547616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5056632">
                  <a:extLst>
                    <a:ext uri="{9D8B030D-6E8A-4147-A177-3AD203B41FA5}">
                      <a16:colId xmlns:a16="http://schemas.microsoft.com/office/drawing/2014/main" val="1644170590"/>
                    </a:ext>
                  </a:extLst>
                </a:gridCol>
                <a:gridCol w="1490472">
                  <a:extLst>
                    <a:ext uri="{9D8B030D-6E8A-4147-A177-3AD203B41FA5}">
                      <a16:colId xmlns:a16="http://schemas.microsoft.com/office/drawing/2014/main" val="2995795878"/>
                    </a:ext>
                  </a:extLst>
                </a:gridCol>
                <a:gridCol w="1490472">
                  <a:extLst>
                    <a:ext uri="{9D8B030D-6E8A-4147-A177-3AD203B41FA5}">
                      <a16:colId xmlns:a16="http://schemas.microsoft.com/office/drawing/2014/main" val="3352883388"/>
                    </a:ext>
                  </a:extLst>
                </a:gridCol>
                <a:gridCol w="1490472">
                  <a:extLst>
                    <a:ext uri="{9D8B030D-6E8A-4147-A177-3AD203B41FA5}">
                      <a16:colId xmlns:a16="http://schemas.microsoft.com/office/drawing/2014/main" val="3791453210"/>
                    </a:ext>
                  </a:extLst>
                </a:gridCol>
                <a:gridCol w="1490472">
                  <a:extLst>
                    <a:ext uri="{9D8B030D-6E8A-4147-A177-3AD203B41FA5}">
                      <a16:colId xmlns:a16="http://schemas.microsoft.com/office/drawing/2014/main" val="4059674470"/>
                    </a:ext>
                  </a:extLst>
                </a:gridCol>
              </a:tblGrid>
              <a:tr h="4825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noProof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Adverse event of special interest, n (%) </a:t>
                      </a:r>
                      <a:r>
                        <a:rPr lang="en-GB" sz="1400" b="0" i="0" noProof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3152" marR="36576" marT="54864" marB="73152" anchor="b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PBO</a:t>
                      </a:r>
                      <a:b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(N=586)</a:t>
                      </a:r>
                    </a:p>
                  </a:txBody>
                  <a:tcPr marL="6350" marR="6350" marT="54864" marB="7315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RETA 4 mg</a:t>
                      </a:r>
                      <a:b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(N=584)</a:t>
                      </a:r>
                    </a:p>
                  </a:txBody>
                  <a:tcPr marL="6350" marR="6350" marT="54864" marB="7315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A7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RETA 9 mg</a:t>
                      </a:r>
                      <a:b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(N=583)</a:t>
                      </a:r>
                    </a:p>
                  </a:txBody>
                  <a:tcPr marL="6350" marR="6350" marT="54864" marB="7315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RETA 12 mg</a:t>
                      </a:r>
                      <a:b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400" b="1" i="0" u="none" strike="noStrike" kern="100" cap="none" spc="0" normalizeH="0" baseline="0" noProof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(N=582)</a:t>
                      </a:r>
                    </a:p>
                  </a:txBody>
                  <a:tcPr marL="6350" marR="6350" marT="54864" marB="7315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348604"/>
                  </a:ext>
                </a:extLst>
              </a:tr>
              <a:tr h="265123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1400" b="1" i="0" noProof="0">
                          <a:effectLst/>
                          <a:latin typeface="+mn-lt"/>
                        </a:rPr>
                        <a:t>Dysesthesia </a:t>
                      </a:r>
                      <a:r>
                        <a:rPr lang="en-GB" sz="1400" b="0" i="0" noProof="0">
                          <a:effectLst/>
                          <a:latin typeface="+mn-lt"/>
                        </a:rPr>
                        <a:t>(skin burning sensation and related)</a:t>
                      </a:r>
                    </a:p>
                  </a:txBody>
                  <a:tcPr marL="45720" marR="36576" anchor="ctr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(0.9)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 (5.1)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 (12.3)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 (12.5)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474306"/>
                  </a:ext>
                </a:extLst>
              </a:tr>
              <a:tr h="26512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1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Injection site reactions</a:t>
                      </a:r>
                    </a:p>
                  </a:txBody>
                  <a:tcPr marL="45720" marR="36576" anchor="ctr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 (3.8)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 (5.5)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 (8.9)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 (12.2)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53144"/>
                  </a:ext>
                </a:extLst>
              </a:tr>
              <a:tr h="265123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1400" b="1" i="0" noProof="0">
                          <a:effectLst/>
                          <a:latin typeface="+mn-lt"/>
                        </a:rPr>
                        <a:t>GI adverse events </a:t>
                      </a:r>
                      <a:r>
                        <a:rPr lang="en-GB" sz="1400" b="0" i="0" noProof="0">
                          <a:effectLst/>
                          <a:latin typeface="+mn-lt"/>
                        </a:rPr>
                        <a:t>(severe or serious)</a:t>
                      </a:r>
                      <a:endParaRPr lang="en-GB" sz="1400" b="1" i="0" noProof="0">
                        <a:effectLst/>
                        <a:latin typeface="+mn-lt"/>
                      </a:endParaRPr>
                    </a:p>
                  </a:txBody>
                  <a:tcPr marL="45720" marR="36576" anchor="ctr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(1.4)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(2.6)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 (6.0)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 (5.2)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8677858"/>
                  </a:ext>
                </a:extLst>
              </a:tr>
              <a:tr h="45070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1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Hypotension, orthostatic hypotension, </a:t>
                      </a: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and </a:t>
                      </a:r>
                      <a:r>
                        <a:rPr lang="en-GB" sz="1400" b="1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blood pressure decreased</a:t>
                      </a:r>
                    </a:p>
                  </a:txBody>
                  <a:tcPr marL="45720" marR="36576" anchor="ctr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(0.9)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 (2.7)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 (5.3)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 (8.8)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069477"/>
                  </a:ext>
                </a:extLst>
              </a:tr>
              <a:tr h="26512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1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Malignancies</a:t>
                      </a:r>
                    </a:p>
                  </a:txBody>
                  <a:tcPr marL="45720" marR="36576" anchor="ctr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(1.0)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 (2.1)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(0.9)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 (1.9)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232488"/>
                  </a:ext>
                </a:extLst>
              </a:tr>
              <a:tr h="45070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1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Arrhythmias &amp; cardiac conduction disorders</a:t>
                      </a:r>
                      <a:b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(severe or serious)</a:t>
                      </a:r>
                    </a:p>
                  </a:txBody>
                  <a:tcPr marL="45720" marR="36576" anchor="ctr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(0.9)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(0.7)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(0.9)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566950"/>
                  </a:ext>
                </a:extLst>
              </a:tr>
              <a:tr h="265123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1400" b="1" i="0" noProof="0">
                          <a:effectLst/>
                          <a:latin typeface="+mn-lt"/>
                        </a:rPr>
                        <a:t>Pancreatitis</a:t>
                      </a:r>
                      <a:r>
                        <a:rPr lang="en-GB" sz="1400" b="0" i="0" noProof="0">
                          <a:effectLst/>
                          <a:latin typeface="+mn-lt"/>
                        </a:rPr>
                        <a:t> (adjudication-confirmed)</a:t>
                      </a:r>
                    </a:p>
                  </a:txBody>
                  <a:tcPr marL="45720" marR="36576" anchor="ctr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(0.3)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(0.5)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(0.7)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6892036"/>
                  </a:ext>
                </a:extLst>
              </a:tr>
              <a:tr h="26512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noProof="0">
                          <a:effectLst/>
                          <a:latin typeface="+mn-lt"/>
                        </a:rPr>
                        <a:t>Gallbladder / biliary tract disorders </a:t>
                      </a:r>
                      <a:r>
                        <a:rPr lang="en-GB" sz="1400" b="0" i="0" noProof="0">
                          <a:effectLst/>
                          <a:latin typeface="+mn-lt"/>
                        </a:rPr>
                        <a:t>(severe or serious)</a:t>
                      </a:r>
                      <a:endParaRPr lang="en-GB" sz="14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720" marR="36576" anchor="ctr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(0.7)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(1.7)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(0.9)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(0.7)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781395"/>
                  </a:ext>
                </a:extLst>
              </a:tr>
              <a:tr h="265123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1400" b="1" i="0" noProof="0">
                          <a:effectLst/>
                          <a:latin typeface="+mn-lt"/>
                        </a:rPr>
                        <a:t>MACE</a:t>
                      </a:r>
                      <a:r>
                        <a:rPr lang="en-GB" sz="1400" b="0" i="0" noProof="0">
                          <a:effectLst/>
                          <a:latin typeface="+mn-lt"/>
                        </a:rPr>
                        <a:t> (adjudication-confirmed)</a:t>
                      </a:r>
                    </a:p>
                  </a:txBody>
                  <a:tcPr marL="45720" marR="36576" anchor="ctr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(0.9)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(0.5)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601836"/>
                  </a:ext>
                </a:extLst>
              </a:tr>
              <a:tr h="450709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GB" sz="1400" b="1" i="0" noProof="0">
                          <a:effectLst/>
                          <a:latin typeface="+mn-lt"/>
                        </a:rPr>
                        <a:t>Ketoacidosis </a:t>
                      </a:r>
                      <a:r>
                        <a:rPr lang="en-GB" sz="1400" b="0" i="0" noProof="0">
                          <a:effectLst/>
                          <a:latin typeface="+mn-lt"/>
                        </a:rPr>
                        <a:t>due to inadequate nutritional intake &amp; other </a:t>
                      </a:r>
                      <a:br>
                        <a:rPr lang="en-GB" sz="1400" b="0" i="0" noProof="0">
                          <a:effectLst/>
                          <a:latin typeface="+mn-lt"/>
                        </a:rPr>
                      </a:br>
                      <a:r>
                        <a:rPr lang="en-GB" sz="1400" b="0" i="0" noProof="0">
                          <a:effectLst/>
                          <a:latin typeface="+mn-lt"/>
                        </a:rPr>
                        <a:t>types of </a:t>
                      </a:r>
                      <a:r>
                        <a:rPr lang="en-GB" sz="1400" b="1" i="0" noProof="0">
                          <a:effectLst/>
                          <a:latin typeface="+mn-lt"/>
                        </a:rPr>
                        <a:t>metabolic acidosis / ketosis </a:t>
                      </a:r>
                      <a:r>
                        <a:rPr lang="en-GB" sz="1400" b="0" i="0" noProof="0">
                          <a:effectLst/>
                          <a:latin typeface="+mn-lt"/>
                        </a:rPr>
                        <a:t>(severe or serious)</a:t>
                      </a:r>
                      <a:endParaRPr lang="en-GB" sz="1400" b="1" i="0" noProof="0">
                        <a:effectLst/>
                        <a:latin typeface="+mn-lt"/>
                      </a:endParaRPr>
                    </a:p>
                  </a:txBody>
                  <a:tcPr marL="45720" marR="36576" anchor="ctr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(0.3)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146075"/>
                  </a:ext>
                </a:extLst>
              </a:tr>
              <a:tr h="26512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noProof="0">
                          <a:effectLst/>
                          <a:latin typeface="+mn-lt"/>
                        </a:rPr>
                        <a:t>Depression / suicidal ideation / behavior </a:t>
                      </a:r>
                      <a:r>
                        <a:rPr lang="en-GB" sz="1400" b="0" i="0" noProof="0">
                          <a:effectLst/>
                          <a:latin typeface="+mn-lt"/>
                        </a:rPr>
                        <a:t>(severe or serious)</a:t>
                      </a:r>
                      <a:endParaRPr lang="en-GB" sz="1400" b="0" i="0" u="none" strike="noStrike" noProof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720" marR="36576" anchor="ctr">
                    <a:lnL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(0.2)</a:t>
                      </a:r>
                    </a:p>
                  </a:txBody>
                  <a:tcPr marL="6350" marR="635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483875"/>
                  </a:ext>
                </a:extLst>
              </a:tr>
            </a:tbl>
          </a:graphicData>
        </a:graphic>
      </p:graphicFrame>
      <p:sp>
        <p:nvSpPr>
          <p:cNvPr id="2" name="Rectangle: Rounded Corners 53">
            <a:extLst>
              <a:ext uri="{FF2B5EF4-FFF2-40B4-BE49-F238E27FC236}">
                <a16:creationId xmlns:a16="http://schemas.microsoft.com/office/drawing/2014/main" id="{6512DEFF-E22E-8C14-94CA-F1E55EEB1DA8}"/>
              </a:ext>
            </a:extLst>
          </p:cNvPr>
          <p:cNvSpPr/>
          <p:nvPr/>
        </p:nvSpPr>
        <p:spPr>
          <a:xfrm>
            <a:off x="578224" y="5727979"/>
            <a:ext cx="11033966" cy="685800"/>
          </a:xfrm>
          <a:prstGeom prst="roundRect">
            <a:avLst>
              <a:gd name="adj" fmla="val 50000"/>
            </a:avLst>
          </a:prstGeom>
          <a:solidFill>
            <a:srgbClr val="01346B"/>
          </a:solidFill>
          <a:ln w="38100">
            <a:noFill/>
          </a:ln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0" rIns="91440" bIns="27432" rtlCol="0" anchor="ctr">
            <a:noAutofit/>
          </a:bodyPr>
          <a:lstStyle/>
          <a:p>
            <a:pPr algn="ctr"/>
            <a:r>
              <a:rPr lang="en-GB" sz="1750" b="1" noProof="0">
                <a:solidFill>
                  <a:schemeClr val="bg1"/>
                </a:solidFill>
                <a:ea typeface="Calibri"/>
                <a:cs typeface="Arial"/>
              </a:rPr>
              <a:t>Most prevalent AESI were dysesthesia, injection site reactions, GI AEs, and reported hypotension, </a:t>
            </a:r>
            <a:br>
              <a:rPr lang="en-GB" sz="1750" b="1" noProof="0">
                <a:solidFill>
                  <a:schemeClr val="bg1"/>
                </a:solidFill>
                <a:ea typeface="Calibri"/>
                <a:cs typeface="Arial"/>
              </a:rPr>
            </a:br>
            <a:r>
              <a:rPr lang="en-GB" sz="1750" b="1" noProof="0">
                <a:solidFill>
                  <a:schemeClr val="bg1"/>
                </a:solidFill>
                <a:ea typeface="Calibri"/>
                <a:cs typeface="Arial"/>
              </a:rPr>
              <a:t>with the latter being more common in participants taking anti-hypertensive medications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E9538E-BD98-320A-9EC7-03ABBF662235}"/>
              </a:ext>
            </a:extLst>
          </p:cNvPr>
          <p:cNvSpPr txBox="1">
            <a:spLocks/>
          </p:cNvSpPr>
          <p:nvPr/>
        </p:nvSpPr>
        <p:spPr>
          <a:xfrm>
            <a:off x="183777" y="8543144"/>
            <a:ext cx="11428413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ts val="0"/>
              </a:spcAft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ヒラギノ角ゴ Pro W3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9pPr>
          </a:lstStyle>
          <a:p>
            <a:br>
              <a:rPr lang="en-GB" b="1" baseline="30000" noProof="0">
                <a:cs typeface="Arial"/>
                <a:sym typeface="Arial"/>
              </a:rPr>
            </a:br>
            <a:r>
              <a:rPr lang="en-GB" noProof="0"/>
              <a:t>*This category includes only events that were classified as severe or serious adverse events of special interest  </a:t>
            </a:r>
          </a:p>
          <a:p>
            <a:pPr>
              <a:defRPr/>
            </a:pPr>
            <a:r>
              <a:rPr lang="en-GB" noProof="0">
                <a:ea typeface="Times New Roman" panose="02020603050405020304" pitchFamily="18" charset="0"/>
                <a:cs typeface="Arial"/>
              </a:rPr>
              <a:t>Data are reported for the safety data points set. Safety population defined as all participants who were randomly assigned a study intervention and who received ≥1 dose of double-blind study intervention. MedDRA Version 28.1. </a:t>
            </a:r>
            <a:endParaRPr lang="en-GB" noProof="0">
              <a:cs typeface="Arial"/>
            </a:endParaRPr>
          </a:p>
          <a:p>
            <a:pPr>
              <a:defRPr/>
            </a:pPr>
            <a:r>
              <a:rPr lang="en-GB" i="1" noProof="0">
                <a:ea typeface="Times New Roman" panose="02020603050405020304" pitchFamily="18" charset="0"/>
                <a:cs typeface="Arial"/>
              </a:rPr>
              <a:t>GI=gastrointestinal; MedDRA=Medical Dictionary for Regulatory Activities; n=number of participants in the specified category; N=all randomly assigned participants who took ≥1 dose of study drug; </a:t>
            </a:r>
            <a:r>
              <a:rPr lang="en-GB" i="1" noProof="0">
                <a:cs typeface="Arial"/>
              </a:rPr>
              <a:t>PBO=placebo; RETA=retatrutide.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FB1D4C-CF23-0EFE-CB46-E510DE1F5E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404401"/>
            <a:ext cx="8973421" cy="365125"/>
          </a:xfrm>
        </p:spPr>
        <p:txBody>
          <a:bodyPr/>
          <a:lstStyle/>
          <a:p>
            <a:pPr>
              <a:defRPr/>
            </a:pPr>
            <a:br>
              <a:rPr lang="en-GB" sz="1200" noProof="0">
                <a:solidFill>
                  <a:schemeClr val="bg1">
                    <a:lumMod val="65000"/>
                  </a:schemeClr>
                </a:solidFill>
              </a:rPr>
            </a:b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AESI=adverse event of special interest; GI=gastrointestinal; MACE=major adverse cardiovascular event; PBO=placebo; RETA=</a:t>
            </a:r>
            <a:r>
              <a:rPr lang="en-GB" sz="1200" noProof="0" err="1">
                <a:solidFill>
                  <a:schemeClr val="bg1">
                    <a:lumMod val="65000"/>
                  </a:schemeClr>
                </a:solidFill>
              </a:rPr>
              <a:t>retatrutide</a:t>
            </a: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20873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B2F3B-FF40-785A-21D5-642882646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1681B8-E827-C9EC-3C09-F707969AE64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78969" y="727363"/>
            <a:ext cx="10432473" cy="5403273"/>
          </a:xfrm>
          <a:prstGeom prst="round2DiagRect">
            <a:avLst>
              <a:gd name="adj1" fmla="val 10648"/>
              <a:gd name="adj2" fmla="val 0"/>
            </a:avLst>
          </a:prstGeom>
        </p:spPr>
        <p:txBody>
          <a:bodyPr/>
          <a:lstStyle/>
          <a:p>
            <a:r>
              <a:rPr lang="en-GB" noProof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A90377E-2290-3096-2609-7E282CD85D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000" y="7204710"/>
            <a:ext cx="11428413" cy="365125"/>
          </a:xfrm>
        </p:spPr>
        <p:txBody>
          <a:bodyPr/>
          <a:lstStyle/>
          <a:p>
            <a:pPr>
              <a:defRPr/>
            </a:pPr>
            <a:r>
              <a:rPr lang="en-GB" noProof="0"/>
              <a:t>Click to add RDMF, Abbreviations, and Footnotes, Arial Narrow 9</a:t>
            </a:r>
          </a:p>
          <a:p>
            <a:pPr>
              <a:defRPr/>
            </a:pPr>
            <a:r>
              <a:rPr lang="en-GB" noProof="0"/>
              <a:t>Click to add Citations, Arial Narrow 9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92F6E19-E102-0675-72B3-6B11ACEB059F}"/>
              </a:ext>
            </a:extLst>
          </p:cNvPr>
          <p:cNvSpPr txBox="1">
            <a:spLocks/>
          </p:cNvSpPr>
          <p:nvPr/>
        </p:nvSpPr>
        <p:spPr>
          <a:xfrm>
            <a:off x="1770569" y="2678815"/>
            <a:ext cx="9397991" cy="4985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800" b="1" i="0" kern="0" spc="-100" baseline="0" dirty="0">
                <a:solidFill>
                  <a:schemeClr val="accent1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9pPr>
          </a:lstStyle>
          <a:p>
            <a:r>
              <a:rPr lang="en-GB" noProof="0"/>
              <a:t>TRIUMPH-1</a:t>
            </a:r>
          </a:p>
        </p:txBody>
      </p:sp>
      <p:sp>
        <p:nvSpPr>
          <p:cNvPr id="8" name="Subtitle 3">
            <a:extLst>
              <a:ext uri="{FF2B5EF4-FFF2-40B4-BE49-F238E27FC236}">
                <a16:creationId xmlns:a16="http://schemas.microsoft.com/office/drawing/2014/main" id="{37D60B69-1573-D14A-9D2D-09D4F498398C}"/>
              </a:ext>
            </a:extLst>
          </p:cNvPr>
          <p:cNvSpPr txBox="1">
            <a:spLocks/>
          </p:cNvSpPr>
          <p:nvPr/>
        </p:nvSpPr>
        <p:spPr>
          <a:xfrm>
            <a:off x="1748860" y="3201479"/>
            <a:ext cx="9441407" cy="45504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2100" b="1" spc="-50" baseline="0">
                <a:solidFill>
                  <a:schemeClr val="tx1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kern="0" noProof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15935601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931343-2172-AB1F-CE62-73763AD391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66922C67-8865-4EC2-211B-3CFE16FD09AC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0700" y="461186"/>
            <a:ext cx="10160625" cy="919213"/>
          </a:xfrm>
        </p:spPr>
        <p:txBody>
          <a:bodyPr/>
          <a:lstStyle/>
          <a:p>
            <a:r>
              <a:rPr lang="en-GB" sz="2000" b="1" noProof="0" err="1"/>
              <a:t>Retatrutide</a:t>
            </a:r>
            <a:r>
              <a:rPr lang="en-GB" sz="2000" noProof="0"/>
              <a:t>, a </a:t>
            </a:r>
            <a:r>
              <a:rPr lang="en-GB" sz="2000" b="1" noProof="0">
                <a:solidFill>
                  <a:srgbClr val="71130E"/>
                </a:solidFill>
              </a:rPr>
              <a:t>once-weekly triple hormone receptor agonist</a:t>
            </a:r>
            <a:r>
              <a:rPr lang="en-GB" sz="2000" noProof="0"/>
              <a:t>, was generally well-tolerated and provided substantial reductions in weight as well as </a:t>
            </a:r>
            <a:r>
              <a:rPr lang="en-GB" sz="2000"/>
              <a:t>clinically meaningful improvements </a:t>
            </a:r>
            <a:r>
              <a:rPr lang="en-GB" sz="2000" noProof="0"/>
              <a:t>in health outcomes for patients with obesity, OSA, and knee OA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3906F6A-485F-78D1-4670-97427F1FD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999" y="111125"/>
            <a:ext cx="10010887" cy="388938"/>
          </a:xfrm>
        </p:spPr>
        <p:txBody>
          <a:bodyPr/>
          <a:lstStyle/>
          <a:p>
            <a:r>
              <a:rPr lang="en-GB" spc="-110" noProof="0"/>
              <a:t>TRIUMPH-1: Summary of Phase 3 Obesity Trial With </a:t>
            </a:r>
            <a:r>
              <a:rPr lang="en-GB" spc="-110" noProof="0" err="1"/>
              <a:t>Retatrutide</a:t>
            </a:r>
            <a:r>
              <a:rPr lang="en-GB" spc="-110" noProof="0"/>
              <a:t> </a:t>
            </a:r>
          </a:p>
        </p:txBody>
      </p:sp>
      <p:sp>
        <p:nvSpPr>
          <p:cNvPr id="19" name="Rectangle: Diagonal Corners Rounded 1">
            <a:extLst>
              <a:ext uri="{FF2B5EF4-FFF2-40B4-BE49-F238E27FC236}">
                <a16:creationId xmlns:a16="http://schemas.microsoft.com/office/drawing/2014/main" id="{03AD6ABE-A346-67BD-8244-8CF9386E7332}"/>
              </a:ext>
            </a:extLst>
          </p:cNvPr>
          <p:cNvSpPr/>
          <p:nvPr/>
        </p:nvSpPr>
        <p:spPr>
          <a:xfrm>
            <a:off x="8619637" y="1600055"/>
            <a:ext cx="3402025" cy="4861681"/>
          </a:xfrm>
          <a:prstGeom prst="round2DiagRect">
            <a:avLst>
              <a:gd name="adj1" fmla="val 9072"/>
              <a:gd name="adj2" fmla="val 0"/>
            </a:avLst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20" name="Half Frame 12">
            <a:extLst>
              <a:ext uri="{FF2B5EF4-FFF2-40B4-BE49-F238E27FC236}">
                <a16:creationId xmlns:a16="http://schemas.microsoft.com/office/drawing/2014/main" id="{F6C372C4-4352-6EBC-1C4B-3694C7695431}"/>
              </a:ext>
            </a:extLst>
          </p:cNvPr>
          <p:cNvSpPr/>
          <p:nvPr/>
        </p:nvSpPr>
        <p:spPr>
          <a:xfrm rot="16200000">
            <a:off x="8628482" y="6196560"/>
            <a:ext cx="265176" cy="265176"/>
          </a:xfrm>
          <a:prstGeom prst="halfFrame">
            <a:avLst>
              <a:gd name="adj1" fmla="val 26154"/>
              <a:gd name="adj2" fmla="val 24957"/>
            </a:avLst>
          </a:prstGeom>
          <a:solidFill>
            <a:srgbClr val="71130E"/>
          </a:solidFill>
          <a:ln>
            <a:noFill/>
          </a:ln>
          <a:effectLst>
            <a:outerShdw blurRad="38100" dist="12700" dir="18900000" algn="b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solidFill>
                <a:schemeClr val="tx1"/>
              </a:solidFill>
            </a:endParaRPr>
          </a:p>
        </p:txBody>
      </p:sp>
      <p:sp>
        <p:nvSpPr>
          <p:cNvPr id="22" name="Half Frame 3">
            <a:extLst>
              <a:ext uri="{FF2B5EF4-FFF2-40B4-BE49-F238E27FC236}">
                <a16:creationId xmlns:a16="http://schemas.microsoft.com/office/drawing/2014/main" id="{6A81B4C2-05C1-CD46-FAEF-7AD84508A8C8}"/>
              </a:ext>
            </a:extLst>
          </p:cNvPr>
          <p:cNvSpPr/>
          <p:nvPr/>
        </p:nvSpPr>
        <p:spPr>
          <a:xfrm rot="5400000">
            <a:off x="11748177" y="1603059"/>
            <a:ext cx="265176" cy="265176"/>
          </a:xfrm>
          <a:prstGeom prst="halfFrame">
            <a:avLst>
              <a:gd name="adj1" fmla="val 26154"/>
              <a:gd name="adj2" fmla="val 24957"/>
            </a:avLst>
          </a:prstGeom>
          <a:solidFill>
            <a:srgbClr val="71130E"/>
          </a:solidFill>
          <a:ln>
            <a:noFill/>
          </a:ln>
          <a:effectLst>
            <a:outerShdw blurRad="38100" dist="254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solidFill>
                <a:schemeClr val="tx1"/>
              </a:solidFill>
            </a:endParaRPr>
          </a:p>
        </p:txBody>
      </p:sp>
      <p:sp>
        <p:nvSpPr>
          <p:cNvPr id="135" name="Rectangle: Diagonal Corners Rounded 1">
            <a:extLst>
              <a:ext uri="{FF2B5EF4-FFF2-40B4-BE49-F238E27FC236}">
                <a16:creationId xmlns:a16="http://schemas.microsoft.com/office/drawing/2014/main" id="{CF69393E-9E80-D535-0AC4-2D14FEC51308}"/>
              </a:ext>
            </a:extLst>
          </p:cNvPr>
          <p:cNvSpPr/>
          <p:nvPr/>
        </p:nvSpPr>
        <p:spPr>
          <a:xfrm>
            <a:off x="167170" y="1600055"/>
            <a:ext cx="4842589" cy="4861681"/>
          </a:xfrm>
          <a:prstGeom prst="round2DiagRect">
            <a:avLst>
              <a:gd name="adj1" fmla="val 5366"/>
              <a:gd name="adj2" fmla="val 0"/>
            </a:avLst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C0401B-CA9D-0AEA-7087-2C7BCA18C3D9}"/>
              </a:ext>
            </a:extLst>
          </p:cNvPr>
          <p:cNvSpPr/>
          <p:nvPr/>
        </p:nvSpPr>
        <p:spPr>
          <a:xfrm>
            <a:off x="1811683" y="5099987"/>
            <a:ext cx="530061" cy="2809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8288" rtlCol="0" anchor="ctr"/>
          <a:lstStyle/>
          <a:p>
            <a:pPr algn="ctr">
              <a:lnSpc>
                <a:spcPct val="90000"/>
              </a:lnSpc>
            </a:pPr>
            <a:r>
              <a:rPr lang="en-GB" sz="1400" b="1" noProof="0">
                <a:solidFill>
                  <a:srgbClr val="71130E"/>
                </a:solidFill>
              </a:rPr>
              <a:t>BMI</a:t>
            </a:r>
          </a:p>
          <a:p>
            <a:pPr algn="ctr">
              <a:lnSpc>
                <a:spcPct val="90000"/>
              </a:lnSpc>
            </a:pPr>
            <a:r>
              <a:rPr lang="en-GB" sz="1400" b="1" noProof="0">
                <a:solidFill>
                  <a:srgbClr val="71130E"/>
                </a:solidFill>
                <a:latin typeface="Arial Black" panose="020B0A04020102020204" pitchFamily="34" charset="0"/>
              </a:rPr>
              <a:t>&lt;25</a:t>
            </a:r>
          </a:p>
        </p:txBody>
      </p:sp>
      <p:sp>
        <p:nvSpPr>
          <p:cNvPr id="24" name="Down Arrow 8">
            <a:extLst>
              <a:ext uri="{FF2B5EF4-FFF2-40B4-BE49-F238E27FC236}">
                <a16:creationId xmlns:a16="http://schemas.microsoft.com/office/drawing/2014/main" id="{2365AF07-0919-D6D3-A31E-6D3C1318EE52}"/>
              </a:ext>
            </a:extLst>
          </p:cNvPr>
          <p:cNvSpPr/>
          <p:nvPr/>
        </p:nvSpPr>
        <p:spPr>
          <a:xfrm>
            <a:off x="2193527" y="2070994"/>
            <a:ext cx="1103186" cy="722888"/>
          </a:xfrm>
          <a:prstGeom prst="downArrow">
            <a:avLst>
              <a:gd name="adj1" fmla="val 74381"/>
              <a:gd name="adj2" fmla="val 58570"/>
            </a:avLst>
          </a:prstGeom>
          <a:gradFill>
            <a:gsLst>
              <a:gs pos="0">
                <a:srgbClr val="993F3A"/>
              </a:gs>
              <a:gs pos="73000">
                <a:srgbClr val="71130E"/>
              </a:gs>
            </a:gsLst>
            <a:lin ang="5400000" scaled="1"/>
          </a:gradFill>
          <a:ln w="25400" cap="rnd">
            <a:solidFill>
              <a:srgbClr val="000000"/>
            </a:solidFill>
            <a:prstDash val="solid"/>
            <a:round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tIns="45720"/>
          <a:lstStyle/>
          <a:p>
            <a:pPr algn="ctr"/>
            <a:r>
              <a:rPr lang="en-GB" sz="1500" noProof="0">
                <a:solidFill>
                  <a:schemeClr val="bg1"/>
                </a:solidFill>
              </a:rPr>
              <a:t>body</a:t>
            </a:r>
          </a:p>
          <a:p>
            <a:pPr algn="ctr">
              <a:lnSpc>
                <a:spcPct val="90000"/>
              </a:lnSpc>
            </a:pPr>
            <a:r>
              <a:rPr lang="en-GB" sz="1500" noProof="0">
                <a:solidFill>
                  <a:schemeClr val="bg1"/>
                </a:solidFill>
              </a:rPr>
              <a:t>weight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D74949C-9C52-987A-9A02-274A955162D4}"/>
              </a:ext>
            </a:extLst>
          </p:cNvPr>
          <p:cNvSpPr txBox="1"/>
          <p:nvPr/>
        </p:nvSpPr>
        <p:spPr>
          <a:xfrm>
            <a:off x="443753" y="4547193"/>
            <a:ext cx="428942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600" b="1" noProof="0"/>
              <a:t>Anthropometric Treat-to-target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6CE78A38-2339-5ADE-4D2A-5195B1A9334E}"/>
              </a:ext>
            </a:extLst>
          </p:cNvPr>
          <p:cNvGrpSpPr/>
          <p:nvPr/>
        </p:nvGrpSpPr>
        <p:grpSpPr>
          <a:xfrm>
            <a:off x="387728" y="1780027"/>
            <a:ext cx="896751" cy="745311"/>
            <a:chOff x="387728" y="1924375"/>
            <a:chExt cx="896751" cy="745311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0614E19-754E-3002-C2B0-02456534295A}"/>
                </a:ext>
              </a:extLst>
            </p:cNvPr>
            <p:cNvSpPr txBox="1"/>
            <p:nvPr/>
          </p:nvSpPr>
          <p:spPr>
            <a:xfrm>
              <a:off x="387728" y="2067603"/>
              <a:ext cx="896751" cy="59606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000" b="1" spc="-100" noProof="0">
                  <a:solidFill>
                    <a:srgbClr val="71130E"/>
                  </a:solidFill>
                  <a:latin typeface="Arial Black" panose="020B0A04020102020204" pitchFamily="34" charset="0"/>
                </a:rPr>
                <a:t>80</a:t>
              </a:r>
              <a:endParaRPr lang="en-GB" b="1" spc="-100" noProof="0">
                <a:solidFill>
                  <a:srgbClr val="71130E"/>
                </a:solidFill>
                <a:latin typeface="Arial Black" panose="020B0A04020102020204" pitchFamily="34" charset="0"/>
              </a:endParaRPr>
            </a:p>
            <a:p>
              <a:pPr marL="0" indent="0" algn="ctr">
                <a:lnSpc>
                  <a:spcPct val="50000"/>
                </a:lnSpc>
                <a:spcBef>
                  <a:spcPts val="0"/>
                </a:spcBef>
                <a:spcAft>
                  <a:spcPts val="100"/>
                </a:spcAft>
                <a:buNone/>
              </a:pPr>
              <a:r>
                <a:rPr lang="en-GB" sz="1100" b="1" noProof="0"/>
                <a:t>weeks</a:t>
              </a:r>
              <a:endParaRPr lang="en-GB" sz="1100" b="1"/>
            </a:p>
            <a:p>
              <a:pPr marL="0" indent="0" algn="ctr">
                <a:lnSpc>
                  <a:spcPct val="80000"/>
                </a:lnSpc>
                <a:spcBef>
                  <a:spcPts val="0"/>
                </a:spcBef>
                <a:spcAft>
                  <a:spcPts val="400"/>
                </a:spcAft>
                <a:buNone/>
              </a:pPr>
              <a:r>
                <a:rPr lang="en-GB" sz="800" noProof="0"/>
                <a:t>(20 months)</a:t>
              </a:r>
              <a:endParaRPr lang="en-GB" sz="1000" noProof="0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C5C44A6-2C48-8EF9-36CD-54AD0F445F24}"/>
                </a:ext>
              </a:extLst>
            </p:cNvPr>
            <p:cNvGrpSpPr/>
            <p:nvPr/>
          </p:nvGrpSpPr>
          <p:grpSpPr>
            <a:xfrm>
              <a:off x="497083" y="1924375"/>
              <a:ext cx="683777" cy="745311"/>
              <a:chOff x="497083" y="1924375"/>
              <a:chExt cx="1082033" cy="945155"/>
            </a:xfrm>
          </p:grpSpPr>
          <p:sp>
            <p:nvSpPr>
              <p:cNvPr id="48" name="Free-form: Shape 47">
                <a:extLst>
                  <a:ext uri="{FF2B5EF4-FFF2-40B4-BE49-F238E27FC236}">
                    <a16:creationId xmlns:a16="http://schemas.microsoft.com/office/drawing/2014/main" id="{C05C121C-BAF6-9DA1-D314-91543316D6C9}"/>
                  </a:ext>
                </a:extLst>
              </p:cNvPr>
              <p:cNvSpPr/>
              <p:nvPr/>
            </p:nvSpPr>
            <p:spPr>
              <a:xfrm>
                <a:off x="882691" y="1981673"/>
                <a:ext cx="325306" cy="57978"/>
              </a:xfrm>
              <a:custGeom>
                <a:avLst/>
                <a:gdLst>
                  <a:gd name="csX0" fmla="*/ 0 w 348662"/>
                  <a:gd name="csY0" fmla="*/ 0 h 19521"/>
                  <a:gd name="csX1" fmla="*/ 348662 w 348662"/>
                  <a:gd name="csY1" fmla="*/ 0 h 195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348662" h="19521">
                    <a:moveTo>
                      <a:pt x="0" y="0"/>
                    </a:moveTo>
                    <a:lnTo>
                      <a:pt x="348662" y="0"/>
                    </a:lnTo>
                  </a:path>
                </a:pathLst>
              </a:custGeom>
              <a:ln w="3810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49" name="Free-form: Shape 48">
                <a:extLst>
                  <a:ext uri="{FF2B5EF4-FFF2-40B4-BE49-F238E27FC236}">
                    <a16:creationId xmlns:a16="http://schemas.microsoft.com/office/drawing/2014/main" id="{D2FAEE78-10F7-8C98-15F1-BF35ED65624D}"/>
                  </a:ext>
                </a:extLst>
              </p:cNvPr>
              <p:cNvSpPr/>
              <p:nvPr/>
            </p:nvSpPr>
            <p:spPr>
              <a:xfrm>
                <a:off x="497083" y="1981676"/>
                <a:ext cx="706864" cy="887854"/>
              </a:xfrm>
              <a:custGeom>
                <a:avLst/>
                <a:gdLst>
                  <a:gd name="csX0" fmla="*/ 584097 w 584096"/>
                  <a:gd name="csY0" fmla="*/ 896253 h 896253"/>
                  <a:gd name="csX1" fmla="*/ 82968 w 584096"/>
                  <a:gd name="csY1" fmla="*/ 896253 h 896253"/>
                  <a:gd name="csX2" fmla="*/ 0 w 584096"/>
                  <a:gd name="csY2" fmla="*/ 813285 h 896253"/>
                  <a:gd name="csX3" fmla="*/ 0 w 584096"/>
                  <a:gd name="csY3" fmla="*/ 82968 h 896253"/>
                  <a:gd name="csX4" fmla="*/ 82968 w 584096"/>
                  <a:gd name="csY4" fmla="*/ 0 h 896253"/>
                  <a:gd name="csX5" fmla="*/ 156957 w 584096"/>
                  <a:gd name="csY5" fmla="*/ 0 h 89625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584096" h="896253">
                    <a:moveTo>
                      <a:pt x="584097" y="896253"/>
                    </a:moveTo>
                    <a:lnTo>
                      <a:pt x="82968" y="896253"/>
                    </a:lnTo>
                    <a:cubicBezTo>
                      <a:pt x="37092" y="896253"/>
                      <a:pt x="0" y="859161"/>
                      <a:pt x="0" y="813285"/>
                    </a:cubicBezTo>
                    <a:lnTo>
                      <a:pt x="0" y="82968"/>
                    </a:lnTo>
                    <a:cubicBezTo>
                      <a:pt x="0" y="37092"/>
                      <a:pt x="37092" y="0"/>
                      <a:pt x="82968" y="0"/>
                    </a:cubicBezTo>
                    <a:lnTo>
                      <a:pt x="156957" y="0"/>
                    </a:lnTo>
                  </a:path>
                </a:pathLst>
              </a:custGeom>
              <a:noFill/>
              <a:ln w="3810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50" name="Free-form: Shape 49">
                <a:extLst>
                  <a:ext uri="{FF2B5EF4-FFF2-40B4-BE49-F238E27FC236}">
                    <a16:creationId xmlns:a16="http://schemas.microsoft.com/office/drawing/2014/main" id="{72FE77FB-0250-37CA-AB24-0A30F48D3FCA}"/>
                  </a:ext>
                </a:extLst>
              </p:cNvPr>
              <p:cNvSpPr/>
              <p:nvPr/>
            </p:nvSpPr>
            <p:spPr>
              <a:xfrm>
                <a:off x="1383736" y="1981675"/>
                <a:ext cx="195380" cy="753031"/>
              </a:xfrm>
              <a:custGeom>
                <a:avLst/>
                <a:gdLst>
                  <a:gd name="csX0" fmla="*/ 0 w 161446"/>
                  <a:gd name="csY0" fmla="*/ 0 h 627045"/>
                  <a:gd name="csX1" fmla="*/ 78478 w 161446"/>
                  <a:gd name="csY1" fmla="*/ 0 h 627045"/>
                  <a:gd name="csX2" fmla="*/ 161447 w 161446"/>
                  <a:gd name="csY2" fmla="*/ 82968 h 627045"/>
                  <a:gd name="csX3" fmla="*/ 161447 w 161446"/>
                  <a:gd name="csY3" fmla="*/ 627045 h 62704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161446" h="627045">
                    <a:moveTo>
                      <a:pt x="0" y="0"/>
                    </a:moveTo>
                    <a:lnTo>
                      <a:pt x="78478" y="0"/>
                    </a:lnTo>
                    <a:cubicBezTo>
                      <a:pt x="124355" y="0"/>
                      <a:pt x="161447" y="37092"/>
                      <a:pt x="161447" y="82968"/>
                    </a:cubicBezTo>
                    <a:lnTo>
                      <a:pt x="161447" y="627045"/>
                    </a:lnTo>
                  </a:path>
                </a:pathLst>
              </a:custGeom>
              <a:noFill/>
              <a:ln w="3810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51" name="Free-form: Shape 50">
                <a:extLst>
                  <a:ext uri="{FF2B5EF4-FFF2-40B4-BE49-F238E27FC236}">
                    <a16:creationId xmlns:a16="http://schemas.microsoft.com/office/drawing/2014/main" id="{BA26F229-10BE-C1EA-8A31-6C2C045AB395}"/>
                  </a:ext>
                </a:extLst>
              </p:cNvPr>
              <p:cNvSpPr/>
              <p:nvPr/>
            </p:nvSpPr>
            <p:spPr>
              <a:xfrm>
                <a:off x="782080" y="1924375"/>
                <a:ext cx="23624" cy="120733"/>
              </a:xfrm>
              <a:custGeom>
                <a:avLst/>
                <a:gdLst>
                  <a:gd name="csX0" fmla="*/ 0 w 19521"/>
                  <a:gd name="csY0" fmla="*/ 0 h 147390"/>
                  <a:gd name="csX1" fmla="*/ 0 w 19521"/>
                  <a:gd name="csY1" fmla="*/ 147391 h 14739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9521" h="147390">
                    <a:moveTo>
                      <a:pt x="0" y="0"/>
                    </a:moveTo>
                    <a:lnTo>
                      <a:pt x="0" y="147391"/>
                    </a:lnTo>
                  </a:path>
                </a:pathLst>
              </a:custGeom>
              <a:ln w="3810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52" name="Free-form: Shape 51">
                <a:extLst>
                  <a:ext uri="{FF2B5EF4-FFF2-40B4-BE49-F238E27FC236}">
                    <a16:creationId xmlns:a16="http://schemas.microsoft.com/office/drawing/2014/main" id="{7EF9F2AC-F9D5-8892-642E-C22DE2FBBB85}"/>
                  </a:ext>
                </a:extLst>
              </p:cNvPr>
              <p:cNvSpPr/>
              <p:nvPr/>
            </p:nvSpPr>
            <p:spPr>
              <a:xfrm>
                <a:off x="1296245" y="1924375"/>
                <a:ext cx="23624" cy="120733"/>
              </a:xfrm>
              <a:custGeom>
                <a:avLst/>
                <a:gdLst>
                  <a:gd name="csX0" fmla="*/ 0 w 19521"/>
                  <a:gd name="csY0" fmla="*/ 0 h 147390"/>
                  <a:gd name="csX1" fmla="*/ 0 w 19521"/>
                  <a:gd name="csY1" fmla="*/ 147391 h 14739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9521" h="147390">
                    <a:moveTo>
                      <a:pt x="0" y="0"/>
                    </a:moveTo>
                    <a:lnTo>
                      <a:pt x="0" y="147391"/>
                    </a:lnTo>
                  </a:path>
                </a:pathLst>
              </a:custGeom>
              <a:ln w="3810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53" name="Free-form: Shape 52">
                <a:extLst>
                  <a:ext uri="{FF2B5EF4-FFF2-40B4-BE49-F238E27FC236}">
                    <a16:creationId xmlns:a16="http://schemas.microsoft.com/office/drawing/2014/main" id="{D2E1C35D-0ED7-32B4-2B50-7A94BFBDD204}"/>
                  </a:ext>
                </a:extLst>
              </p:cNvPr>
              <p:cNvSpPr/>
              <p:nvPr/>
            </p:nvSpPr>
            <p:spPr>
              <a:xfrm>
                <a:off x="499917" y="2158810"/>
                <a:ext cx="1073396" cy="23443"/>
              </a:xfrm>
              <a:custGeom>
                <a:avLst/>
                <a:gdLst>
                  <a:gd name="csX0" fmla="*/ 0 w 895276"/>
                  <a:gd name="csY0" fmla="*/ 0 h 19521"/>
                  <a:gd name="csX1" fmla="*/ 895277 w 895276"/>
                  <a:gd name="csY1" fmla="*/ 0 h 195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895276" h="19521">
                    <a:moveTo>
                      <a:pt x="0" y="0"/>
                    </a:moveTo>
                    <a:lnTo>
                      <a:pt x="895277" y="0"/>
                    </a:lnTo>
                  </a:path>
                </a:pathLst>
              </a:custGeom>
              <a:ln w="3810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</p:grp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84F6E6F2-D2DB-7CAA-8414-A89BBDD85914}"/>
              </a:ext>
            </a:extLst>
          </p:cNvPr>
          <p:cNvGrpSpPr/>
          <p:nvPr/>
        </p:nvGrpSpPr>
        <p:grpSpPr>
          <a:xfrm>
            <a:off x="1082713" y="2200017"/>
            <a:ext cx="681922" cy="604944"/>
            <a:chOff x="1041419" y="2429481"/>
            <a:chExt cx="747716" cy="663310"/>
          </a:xfrm>
        </p:grpSpPr>
        <p:sp>
          <p:nvSpPr>
            <p:cNvPr id="54" name="Free-form: Shape 53">
              <a:extLst>
                <a:ext uri="{FF2B5EF4-FFF2-40B4-BE49-F238E27FC236}">
                  <a16:creationId xmlns:a16="http://schemas.microsoft.com/office/drawing/2014/main" id="{5DF3BD8F-5A9C-C3E6-3C4A-BAA8A7A99835}"/>
                </a:ext>
              </a:extLst>
            </p:cNvPr>
            <p:cNvSpPr/>
            <p:nvPr/>
          </p:nvSpPr>
          <p:spPr>
            <a:xfrm>
              <a:off x="1106121" y="2429481"/>
              <a:ext cx="662556" cy="663310"/>
            </a:xfrm>
            <a:custGeom>
              <a:avLst/>
              <a:gdLst>
                <a:gd name="csX0" fmla="*/ 371308 w 371307"/>
                <a:gd name="csY0" fmla="*/ 185654 h 371307"/>
                <a:gd name="csX1" fmla="*/ 185654 w 371307"/>
                <a:gd name="csY1" fmla="*/ 371308 h 371307"/>
                <a:gd name="csX2" fmla="*/ 0 w 371307"/>
                <a:gd name="csY2" fmla="*/ 185654 h 371307"/>
                <a:gd name="csX3" fmla="*/ 185654 w 371307"/>
                <a:gd name="csY3" fmla="*/ 0 h 371307"/>
                <a:gd name="csX4" fmla="*/ 371308 w 371307"/>
                <a:gd name="csY4" fmla="*/ 185654 h 37130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371307" h="371307">
                  <a:moveTo>
                    <a:pt x="371308" y="185654"/>
                  </a:moveTo>
                  <a:cubicBezTo>
                    <a:pt x="371308" y="288188"/>
                    <a:pt x="288188" y="371308"/>
                    <a:pt x="185654" y="371308"/>
                  </a:cubicBezTo>
                  <a:cubicBezTo>
                    <a:pt x="83120" y="371308"/>
                    <a:pt x="0" y="288188"/>
                    <a:pt x="0" y="185654"/>
                  </a:cubicBezTo>
                  <a:cubicBezTo>
                    <a:pt x="0" y="83120"/>
                    <a:pt x="83120" y="0"/>
                    <a:pt x="185654" y="0"/>
                  </a:cubicBezTo>
                  <a:cubicBezTo>
                    <a:pt x="288188" y="0"/>
                    <a:pt x="371308" y="83120"/>
                    <a:pt x="371308" y="185654"/>
                  </a:cubicBezTo>
                  <a:close/>
                </a:path>
              </a:pathLst>
            </a:custGeom>
            <a:gradFill>
              <a:gsLst>
                <a:gs pos="0">
                  <a:srgbClr val="993F3A"/>
                </a:gs>
                <a:gs pos="73000">
                  <a:srgbClr val="71130E"/>
                </a:gs>
              </a:gsLst>
              <a:lin ang="5400000" scaled="1"/>
            </a:gradFill>
            <a:ln w="3810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GB" noProof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93F178F-F805-1918-425E-551EC43454E2}"/>
                </a:ext>
              </a:extLst>
            </p:cNvPr>
            <p:cNvSpPr txBox="1"/>
            <p:nvPr/>
          </p:nvSpPr>
          <p:spPr>
            <a:xfrm>
              <a:off x="1041419" y="2520344"/>
              <a:ext cx="747716" cy="508878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GB" spc="-100" noProof="0">
                  <a:solidFill>
                    <a:schemeClr val="bg1"/>
                  </a:solidFill>
                  <a:latin typeface="Arial Black" panose="020B0A04020102020204" pitchFamily="34" charset="0"/>
                </a:rPr>
                <a:t>12</a:t>
              </a:r>
              <a:br>
                <a:rPr lang="en-GB" spc="-100" noProof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en-GB" sz="1200" spc="-100" noProof="0">
                  <a:solidFill>
                    <a:schemeClr val="bg1"/>
                  </a:solidFill>
                  <a:latin typeface="Arial Black" panose="020B0A04020102020204" pitchFamily="34" charset="0"/>
                </a:rPr>
                <a:t> </a:t>
              </a:r>
              <a:r>
                <a:rPr lang="en-GB" sz="1200" noProof="0">
                  <a:solidFill>
                    <a:schemeClr val="bg1"/>
                  </a:solidFill>
                </a:rPr>
                <a:t>mg</a:t>
              </a:r>
            </a:p>
          </p:txBody>
        </p:sp>
      </p:grpSp>
      <p:sp>
        <p:nvSpPr>
          <p:cNvPr id="133" name="TextBox 132">
            <a:extLst>
              <a:ext uri="{FF2B5EF4-FFF2-40B4-BE49-F238E27FC236}">
                <a16:creationId xmlns:a16="http://schemas.microsoft.com/office/drawing/2014/main" id="{5C19BB9E-0A51-D8B6-FB2B-32AA2B8966B4}"/>
              </a:ext>
            </a:extLst>
          </p:cNvPr>
          <p:cNvSpPr txBox="1"/>
          <p:nvPr/>
        </p:nvSpPr>
        <p:spPr>
          <a:xfrm>
            <a:off x="2226962" y="1692648"/>
            <a:ext cx="989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noProof="0">
                <a:solidFill>
                  <a:srgbClr val="71130E"/>
                </a:solidFill>
                <a:latin typeface="Arial Black" panose="020B0A04020102020204" pitchFamily="34" charset="0"/>
              </a:rPr>
              <a:t>28.3</a:t>
            </a:r>
            <a:r>
              <a:rPr lang="en-GB" sz="1600" noProof="0">
                <a:solidFill>
                  <a:srgbClr val="71130E"/>
                </a:solidFill>
              </a:rPr>
              <a:t>%</a:t>
            </a:r>
          </a:p>
        </p:txBody>
      </p:sp>
      <p:sp>
        <p:nvSpPr>
          <p:cNvPr id="136" name="Half Frame 12">
            <a:extLst>
              <a:ext uri="{FF2B5EF4-FFF2-40B4-BE49-F238E27FC236}">
                <a16:creationId xmlns:a16="http://schemas.microsoft.com/office/drawing/2014/main" id="{6F847ED9-AD6C-1D1A-B409-9FB5FD40E23A}"/>
              </a:ext>
            </a:extLst>
          </p:cNvPr>
          <p:cNvSpPr/>
          <p:nvPr/>
        </p:nvSpPr>
        <p:spPr>
          <a:xfrm rot="16200000">
            <a:off x="165906" y="6177482"/>
            <a:ext cx="265176" cy="262647"/>
          </a:xfrm>
          <a:prstGeom prst="halfFrame">
            <a:avLst>
              <a:gd name="adj1" fmla="val 26154"/>
              <a:gd name="adj2" fmla="val 24957"/>
            </a:avLst>
          </a:prstGeom>
          <a:solidFill>
            <a:srgbClr val="71130E"/>
          </a:solidFill>
          <a:ln>
            <a:noFill/>
          </a:ln>
          <a:effectLst>
            <a:outerShdw blurRad="38100" dist="12700" dir="18900000" algn="b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solidFill>
                <a:schemeClr val="tx1"/>
              </a:solidFill>
            </a:endParaRPr>
          </a:p>
        </p:txBody>
      </p:sp>
      <p:sp>
        <p:nvSpPr>
          <p:cNvPr id="137" name="Half Frame 3">
            <a:extLst>
              <a:ext uri="{FF2B5EF4-FFF2-40B4-BE49-F238E27FC236}">
                <a16:creationId xmlns:a16="http://schemas.microsoft.com/office/drawing/2014/main" id="{AA128724-D1AA-C362-6D96-7ED4CE7E178A}"/>
              </a:ext>
            </a:extLst>
          </p:cNvPr>
          <p:cNvSpPr/>
          <p:nvPr/>
        </p:nvSpPr>
        <p:spPr>
          <a:xfrm rot="5400000">
            <a:off x="4740650" y="1612642"/>
            <a:ext cx="275570" cy="262647"/>
          </a:xfrm>
          <a:prstGeom prst="halfFrame">
            <a:avLst>
              <a:gd name="adj1" fmla="val 26154"/>
              <a:gd name="adj2" fmla="val 24957"/>
            </a:avLst>
          </a:prstGeom>
          <a:solidFill>
            <a:srgbClr val="71130E"/>
          </a:solidFill>
          <a:ln>
            <a:noFill/>
          </a:ln>
          <a:effectLst>
            <a:outerShdw blurRad="38100" dist="254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solidFill>
                <a:schemeClr val="tx1"/>
              </a:solidFill>
            </a:endParaRPr>
          </a:p>
        </p:txBody>
      </p:sp>
      <p:sp>
        <p:nvSpPr>
          <p:cNvPr id="143" name="Rectangle: Rounded Corners 53">
            <a:extLst>
              <a:ext uri="{FF2B5EF4-FFF2-40B4-BE49-F238E27FC236}">
                <a16:creationId xmlns:a16="http://schemas.microsoft.com/office/drawing/2014/main" id="{2D4EDB7C-FD89-5593-9AB9-1B444711E1AB}"/>
              </a:ext>
            </a:extLst>
          </p:cNvPr>
          <p:cNvSpPr/>
          <p:nvPr/>
        </p:nvSpPr>
        <p:spPr>
          <a:xfrm>
            <a:off x="308771" y="3510960"/>
            <a:ext cx="4491796" cy="994472"/>
          </a:xfrm>
          <a:prstGeom prst="roundRect">
            <a:avLst>
              <a:gd name="adj" fmla="val 11390"/>
            </a:avLst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25000"/>
              </a:prst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ea typeface="+mn-ea"/>
                <a:cs typeface="+mn-cs"/>
              </a:rPr>
              <a:t>Weight Reduction Thresholds </a:t>
            </a:r>
          </a:p>
        </p:txBody>
      </p: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DA20351A-532E-0209-84E7-82A9086A8082}"/>
              </a:ext>
            </a:extLst>
          </p:cNvPr>
          <p:cNvGrpSpPr/>
          <p:nvPr/>
        </p:nvGrpSpPr>
        <p:grpSpPr>
          <a:xfrm>
            <a:off x="2326216" y="4898838"/>
            <a:ext cx="616430" cy="616428"/>
            <a:chOff x="705287" y="6473487"/>
            <a:chExt cx="1005840" cy="1005840"/>
          </a:xfrm>
        </p:grpSpPr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683ECD4C-1285-E0E9-3D71-6A5EEA45F373}"/>
                </a:ext>
              </a:extLst>
            </p:cNvPr>
            <p:cNvSpPr/>
            <p:nvPr/>
          </p:nvSpPr>
          <p:spPr>
            <a:xfrm>
              <a:off x="705287" y="6473487"/>
              <a:ext cx="1005840" cy="1005840"/>
            </a:xfrm>
            <a:prstGeom prst="ellipse">
              <a:avLst/>
            </a:prstGeom>
            <a:noFill/>
            <a:ln w="25400" cap="rnd">
              <a:solidFill>
                <a:srgbClr val="71130E"/>
              </a:solidFill>
              <a:prstDash val="solid"/>
              <a:round/>
            </a:ln>
          </p:spPr>
          <p:txBody>
            <a:bodyPr/>
            <a:lstStyle/>
            <a:p>
              <a:endParaRPr lang="en-GB" noProof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F6E8EFD7-6503-CBB5-8D84-315DA7F9A7DF}"/>
                </a:ext>
              </a:extLst>
            </p:cNvPr>
            <p:cNvSpPr/>
            <p:nvPr/>
          </p:nvSpPr>
          <p:spPr>
            <a:xfrm>
              <a:off x="835654" y="6603854"/>
              <a:ext cx="745106" cy="745106"/>
            </a:xfrm>
            <a:prstGeom prst="ellipse">
              <a:avLst/>
            </a:prstGeom>
            <a:noFill/>
            <a:ln w="25400" cap="rnd">
              <a:solidFill>
                <a:srgbClr val="71130E">
                  <a:alpha val="5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lang="en-GB" noProof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E605357A-025B-F58C-B229-8049F1B1D2F5}"/>
                </a:ext>
              </a:extLst>
            </p:cNvPr>
            <p:cNvSpPr/>
            <p:nvPr/>
          </p:nvSpPr>
          <p:spPr>
            <a:xfrm>
              <a:off x="970690" y="6738895"/>
              <a:ext cx="475029" cy="475023"/>
            </a:xfrm>
            <a:prstGeom prst="ellipse">
              <a:avLst/>
            </a:prstGeom>
            <a:noFill/>
            <a:ln w="25400" cap="rnd">
              <a:solidFill>
                <a:srgbClr val="71130E"/>
              </a:solidFill>
              <a:prstDash val="solid"/>
              <a:round/>
            </a:ln>
          </p:spPr>
          <p:txBody>
            <a:bodyPr/>
            <a:lstStyle/>
            <a:p>
              <a:endParaRPr lang="en-GB" noProof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C4CE5BE4-0900-1D2B-441E-7AC9D73EA980}"/>
                </a:ext>
              </a:extLst>
            </p:cNvPr>
            <p:cNvSpPr/>
            <p:nvPr/>
          </p:nvSpPr>
          <p:spPr>
            <a:xfrm>
              <a:off x="1112541" y="6880743"/>
              <a:ext cx="191326" cy="191326"/>
            </a:xfrm>
            <a:prstGeom prst="ellipse">
              <a:avLst/>
            </a:prstGeom>
            <a:noFill/>
            <a:ln w="19050" cap="rnd">
              <a:solidFill>
                <a:srgbClr val="71130E"/>
              </a:solidFill>
              <a:prstDash val="solid"/>
              <a:round/>
            </a:ln>
          </p:spPr>
          <p:txBody>
            <a:bodyPr/>
            <a:lstStyle/>
            <a:p>
              <a:endParaRPr lang="en-GB" noProof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62" name="Rectangle 161">
            <a:extLst>
              <a:ext uri="{FF2B5EF4-FFF2-40B4-BE49-F238E27FC236}">
                <a16:creationId xmlns:a16="http://schemas.microsoft.com/office/drawing/2014/main" id="{778C5199-8721-569B-68EE-25CEAC470ED1}"/>
              </a:ext>
            </a:extLst>
          </p:cNvPr>
          <p:cNvSpPr/>
          <p:nvPr/>
        </p:nvSpPr>
        <p:spPr>
          <a:xfrm>
            <a:off x="233497" y="5099987"/>
            <a:ext cx="530061" cy="2809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8288" rtlCol="0" anchor="ctr"/>
          <a:lstStyle/>
          <a:p>
            <a:pPr algn="ctr">
              <a:lnSpc>
                <a:spcPct val="90000"/>
              </a:lnSpc>
            </a:pPr>
            <a:r>
              <a:rPr lang="en-GB" sz="1400" b="1" noProof="0">
                <a:solidFill>
                  <a:srgbClr val="71130E"/>
                </a:solidFill>
              </a:rPr>
              <a:t>BMI</a:t>
            </a:r>
          </a:p>
          <a:p>
            <a:pPr algn="ctr">
              <a:lnSpc>
                <a:spcPct val="90000"/>
              </a:lnSpc>
            </a:pPr>
            <a:r>
              <a:rPr lang="en-GB" sz="1400" b="1" noProof="0">
                <a:solidFill>
                  <a:srgbClr val="71130E"/>
                </a:solidFill>
                <a:latin typeface="Arial Black" panose="020B0A04020102020204" pitchFamily="34" charset="0"/>
              </a:rPr>
              <a:t>&lt;30</a:t>
            </a:r>
          </a:p>
        </p:txBody>
      </p: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CF332F0D-7BC8-9CF2-F0C4-8473C50A4977}"/>
              </a:ext>
            </a:extLst>
          </p:cNvPr>
          <p:cNvGrpSpPr/>
          <p:nvPr/>
        </p:nvGrpSpPr>
        <p:grpSpPr>
          <a:xfrm>
            <a:off x="760342" y="4898838"/>
            <a:ext cx="616430" cy="616428"/>
            <a:chOff x="705287" y="6473487"/>
            <a:chExt cx="1005840" cy="1005840"/>
          </a:xfrm>
        </p:grpSpPr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44F4CAF9-370B-E2D1-19A4-C282B29FD4E3}"/>
                </a:ext>
              </a:extLst>
            </p:cNvPr>
            <p:cNvSpPr/>
            <p:nvPr/>
          </p:nvSpPr>
          <p:spPr>
            <a:xfrm>
              <a:off x="705287" y="6473487"/>
              <a:ext cx="1005840" cy="1005840"/>
            </a:xfrm>
            <a:prstGeom prst="ellipse">
              <a:avLst/>
            </a:prstGeom>
            <a:noFill/>
            <a:ln w="25400" cap="rnd">
              <a:solidFill>
                <a:srgbClr val="71130E"/>
              </a:solidFill>
              <a:prstDash val="solid"/>
              <a:round/>
            </a:ln>
          </p:spPr>
          <p:txBody>
            <a:bodyPr/>
            <a:lstStyle/>
            <a:p>
              <a:endParaRPr lang="en-GB" noProof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E324AD6A-8C6B-4BA7-E484-4A0F3B23B44F}"/>
                </a:ext>
              </a:extLst>
            </p:cNvPr>
            <p:cNvSpPr/>
            <p:nvPr/>
          </p:nvSpPr>
          <p:spPr>
            <a:xfrm>
              <a:off x="835654" y="6603854"/>
              <a:ext cx="745106" cy="745106"/>
            </a:xfrm>
            <a:prstGeom prst="ellipse">
              <a:avLst/>
            </a:prstGeom>
            <a:noFill/>
            <a:ln w="25400" cap="rnd">
              <a:solidFill>
                <a:srgbClr val="71130E">
                  <a:alpha val="5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lang="en-GB" noProof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8211F922-2818-2753-EAF8-B2C2106A1C29}"/>
                </a:ext>
              </a:extLst>
            </p:cNvPr>
            <p:cNvSpPr/>
            <p:nvPr/>
          </p:nvSpPr>
          <p:spPr>
            <a:xfrm>
              <a:off x="970690" y="6738895"/>
              <a:ext cx="475029" cy="475023"/>
            </a:xfrm>
            <a:prstGeom prst="ellipse">
              <a:avLst/>
            </a:prstGeom>
            <a:noFill/>
            <a:ln w="25400" cap="rnd">
              <a:solidFill>
                <a:srgbClr val="71130E"/>
              </a:solidFill>
              <a:prstDash val="solid"/>
              <a:round/>
            </a:ln>
          </p:spPr>
          <p:txBody>
            <a:bodyPr/>
            <a:lstStyle/>
            <a:p>
              <a:endParaRPr lang="en-GB" noProof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3A27576B-4705-D6C9-5C77-75DDD4C553B8}"/>
                </a:ext>
              </a:extLst>
            </p:cNvPr>
            <p:cNvSpPr/>
            <p:nvPr/>
          </p:nvSpPr>
          <p:spPr>
            <a:xfrm>
              <a:off x="1112541" y="6880743"/>
              <a:ext cx="191326" cy="191326"/>
            </a:xfrm>
            <a:prstGeom prst="ellipse">
              <a:avLst/>
            </a:prstGeom>
            <a:noFill/>
            <a:ln w="19050" cap="rnd">
              <a:solidFill>
                <a:srgbClr val="71130E"/>
              </a:solidFill>
              <a:prstDash val="solid"/>
              <a:round/>
            </a:ln>
          </p:spPr>
          <p:txBody>
            <a:bodyPr/>
            <a:lstStyle/>
            <a:p>
              <a:endParaRPr lang="en-GB" noProof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2BB840C0-F56D-9E95-3AB1-4128444B2256}"/>
              </a:ext>
            </a:extLst>
          </p:cNvPr>
          <p:cNvSpPr/>
          <p:nvPr/>
        </p:nvSpPr>
        <p:spPr>
          <a:xfrm>
            <a:off x="527828" y="3914013"/>
            <a:ext cx="1030462" cy="497318"/>
          </a:xfrm>
          <a:prstGeom prst="roundRect">
            <a:avLst/>
          </a:prstGeom>
          <a:solidFill>
            <a:schemeClr val="bg1"/>
          </a:solidFill>
          <a:ln w="22225">
            <a:solidFill>
              <a:srgbClr val="7113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i="0" u="none" strike="noStrike" kern="1200" cap="none" spc="0" normalizeH="0" baseline="0" noProof="0">
                <a:ln>
                  <a:noFill/>
                </a:ln>
                <a:solidFill>
                  <a:srgbClr val="71130E"/>
                </a:solidFill>
                <a:effectLst/>
                <a:uLnTx/>
                <a:uFillTx/>
              </a:rPr>
              <a:t>Nearly</a:t>
            </a:r>
            <a:r>
              <a:rPr kumimoji="0" lang="en-GB" sz="1100" i="0" u="none" strike="noStrike" kern="1200" cap="none" spc="0" normalizeH="0" baseline="0" noProof="0">
                <a:ln>
                  <a:noFill/>
                </a:ln>
                <a:solidFill>
                  <a:srgbClr val="71130E"/>
                </a:solidFill>
                <a:effectLst/>
                <a:uLnTx/>
                <a:uFillTx/>
              </a:rPr>
              <a:t> </a:t>
            </a:r>
            <a:r>
              <a:rPr kumimoji="0" lang="en-GB" sz="1400" i="0" u="none" strike="noStrike" kern="1200" cap="none" spc="0" normalizeH="0" baseline="0" noProof="0">
                <a:ln>
                  <a:noFill/>
                </a:ln>
                <a:solidFill>
                  <a:srgbClr val="71130E"/>
                </a:solidFill>
                <a:effectLst/>
                <a:uLnTx/>
                <a:uFillTx/>
                <a:latin typeface="Arial Black" panose="020B0A04020102020204" pitchFamily="34" charset="0"/>
              </a:rPr>
              <a:t>all </a:t>
            </a:r>
            <a:r>
              <a:rPr kumimoji="0" lang="en-GB" sz="1100" i="0" u="none" strike="noStrike" kern="1200" cap="none" spc="0" normalizeH="0" baseline="0" noProof="0">
                <a:ln>
                  <a:noFill/>
                </a:ln>
                <a:solidFill>
                  <a:srgbClr val="71130E"/>
                </a:solidFill>
                <a:effectLst/>
                <a:uLnTx/>
                <a:uFillTx/>
                <a:latin typeface="Arial Black" panose="020B0A04020102020204" pitchFamily="34" charset="0"/>
              </a:rPr>
              <a:t>lost</a:t>
            </a:r>
            <a:r>
              <a:rPr kumimoji="0" lang="en-GB" sz="1100" i="0" u="none" strike="noStrike" kern="1200" cap="none" spc="0" normalizeH="0" baseline="0" noProof="0">
                <a:ln>
                  <a:noFill/>
                </a:ln>
                <a:solidFill>
                  <a:srgbClr val="71130E"/>
                </a:solidFill>
                <a:effectLst/>
                <a:uLnTx/>
                <a:uFillTx/>
              </a:rPr>
              <a:t> </a:t>
            </a:r>
            <a:r>
              <a:rPr kumimoji="0" lang="en-GB" sz="1100" i="0" strike="noStrike" kern="1200" cap="none" spc="0" normalizeH="0" baseline="0" noProof="0">
                <a:ln>
                  <a:noFill/>
                </a:ln>
                <a:solidFill>
                  <a:srgbClr val="71130E"/>
                </a:solidFill>
                <a:effectLst/>
                <a:uLnTx/>
                <a:uFillTx/>
                <a:latin typeface="Arial Black" panose="020B0A04020102020204" pitchFamily="34" charset="0"/>
              </a:rPr>
              <a:t>≥</a:t>
            </a:r>
            <a:r>
              <a:rPr lang="en-GB" sz="1400" noProof="0">
                <a:solidFill>
                  <a:srgbClr val="71130E"/>
                </a:solidFill>
                <a:latin typeface="Arial Black" panose="020B0A04020102020204" pitchFamily="34" charset="0"/>
              </a:rPr>
              <a:t>5</a:t>
            </a: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srgbClr val="71130E"/>
                </a:solidFill>
                <a:effectLst/>
                <a:uLnTx/>
                <a:uFillTx/>
              </a:rPr>
              <a:t>%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5308CD5D-700C-979E-F426-CDB4927E17F7}"/>
              </a:ext>
            </a:extLst>
          </p:cNvPr>
          <p:cNvSpPr/>
          <p:nvPr/>
        </p:nvSpPr>
        <p:spPr>
          <a:xfrm>
            <a:off x="1776025" y="3914013"/>
            <a:ext cx="1094393" cy="497748"/>
          </a:xfrm>
          <a:prstGeom prst="roundRect">
            <a:avLst/>
          </a:prstGeom>
          <a:solidFill>
            <a:schemeClr val="bg1"/>
          </a:solidFill>
          <a:ln w="22225">
            <a:solidFill>
              <a:srgbClr val="7113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noProof="0">
                <a:solidFill>
                  <a:srgbClr val="71130E"/>
                </a:solidFill>
              </a:rPr>
              <a:t>Over </a:t>
            </a:r>
            <a:r>
              <a:rPr lang="en-GB" sz="1600" b="1" noProof="0">
                <a:solidFill>
                  <a:srgbClr val="71130E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85%</a:t>
            </a:r>
            <a:endParaRPr kumimoji="0" lang="en-GB" sz="1100" b="1" u="none" strike="noStrike" kern="1200" cap="none" spc="0" normalizeH="0" baseline="0" noProof="0">
              <a:ln>
                <a:noFill/>
              </a:ln>
              <a:solidFill>
                <a:srgbClr val="71130E"/>
              </a:solidFill>
              <a:effectLst/>
              <a:uLnTx/>
              <a:uFillTx/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pPr lvl="0" algn="ctr">
              <a:lnSpc>
                <a:spcPct val="85000"/>
              </a:lnSpc>
              <a:defRPr/>
            </a:pPr>
            <a:r>
              <a:rPr kumimoji="0" lang="en-GB" sz="1100" i="0" u="none" strike="noStrike" kern="1200" cap="none" spc="0" normalizeH="0" baseline="0" noProof="0">
                <a:ln>
                  <a:noFill/>
                </a:ln>
                <a:solidFill>
                  <a:srgbClr val="71130E"/>
                </a:solidFill>
                <a:effectLst/>
                <a:uLnTx/>
                <a:uFillTx/>
                <a:latin typeface="Arial Black" panose="020B0A04020102020204" pitchFamily="34" charset="0"/>
              </a:rPr>
              <a:t>lost</a:t>
            </a:r>
            <a:r>
              <a:rPr kumimoji="0" lang="en-GB" sz="1100" i="0" u="none" strike="noStrike" kern="1200" cap="none" spc="0" normalizeH="0" baseline="0" noProof="0">
                <a:ln>
                  <a:noFill/>
                </a:ln>
                <a:solidFill>
                  <a:srgbClr val="71130E"/>
                </a:solidFill>
                <a:effectLst/>
                <a:uLnTx/>
                <a:uFillTx/>
              </a:rPr>
              <a:t> </a:t>
            </a:r>
            <a:r>
              <a:rPr lang="en-GB" sz="1100" noProof="0">
                <a:solidFill>
                  <a:srgbClr val="71130E"/>
                </a:solidFill>
                <a:latin typeface="Arial Black" panose="020B0A04020102020204" pitchFamily="34" charset="0"/>
              </a:rPr>
              <a:t>≥</a:t>
            </a:r>
            <a:r>
              <a:rPr lang="en-GB" sz="1400">
                <a:solidFill>
                  <a:srgbClr val="71130E"/>
                </a:solidFill>
                <a:latin typeface="Arial Black" panose="020B0A04020102020204" pitchFamily="34" charset="0"/>
              </a:rPr>
              <a:t>15</a:t>
            </a: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srgbClr val="71130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%</a:t>
            </a:r>
            <a:endParaRPr kumimoji="0" lang="en-GB" sz="1100" i="0" u="none" strike="noStrike" kern="1200" cap="none" spc="0" normalizeH="0" baseline="0" noProof="0">
              <a:ln>
                <a:noFill/>
              </a:ln>
              <a:solidFill>
                <a:srgbClr val="71130E"/>
              </a:solidFill>
              <a:effectLst/>
              <a:uLnTx/>
              <a:uFillTx/>
              <a:latin typeface="Arial Black" panose="020B0A04020102020204" pitchFamily="34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56FE660-0917-445F-6E7D-853CA483EB9D}"/>
              </a:ext>
            </a:extLst>
          </p:cNvPr>
          <p:cNvSpPr/>
          <p:nvPr/>
        </p:nvSpPr>
        <p:spPr>
          <a:xfrm>
            <a:off x="3088153" y="3914013"/>
            <a:ext cx="1496584" cy="493046"/>
          </a:xfrm>
          <a:prstGeom prst="roundRect">
            <a:avLst/>
          </a:prstGeom>
          <a:solidFill>
            <a:schemeClr val="bg1"/>
          </a:solidFill>
          <a:ln w="22225">
            <a:solidFill>
              <a:srgbClr val="7113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noProof="0">
                <a:solidFill>
                  <a:srgbClr val="71130E"/>
                </a:solidFill>
              </a:rPr>
              <a:t>More than </a:t>
            </a:r>
            <a:r>
              <a:rPr lang="en-GB" sz="1600" b="1" noProof="0">
                <a:solidFill>
                  <a:srgbClr val="71130E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1</a:t>
            </a:r>
            <a:r>
              <a:rPr lang="en-GB" sz="1200" b="1" noProof="0">
                <a:solidFill>
                  <a:srgbClr val="71130E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 in </a:t>
            </a:r>
            <a:r>
              <a:rPr lang="en-GB" sz="1600" b="1" noProof="0">
                <a:solidFill>
                  <a:srgbClr val="71130E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4</a:t>
            </a:r>
            <a:endParaRPr kumimoji="0" lang="en-GB" sz="1400" b="1" u="none" strike="noStrike" kern="1200" cap="none" spc="0" normalizeH="0" baseline="0" noProof="0">
              <a:ln>
                <a:noFill/>
              </a:ln>
              <a:solidFill>
                <a:srgbClr val="71130E"/>
              </a:solidFill>
              <a:effectLst/>
              <a:uLnTx/>
              <a:uFillTx/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pPr lvl="0" algn="ctr">
              <a:lnSpc>
                <a:spcPct val="85000"/>
              </a:lnSpc>
              <a:defRPr/>
            </a:pPr>
            <a:r>
              <a:rPr kumimoji="0" lang="en-GB" sz="1100" i="0" u="none" strike="noStrike" kern="1200" cap="none" spc="0" normalizeH="0" baseline="0" noProof="0">
                <a:ln>
                  <a:noFill/>
                </a:ln>
                <a:solidFill>
                  <a:srgbClr val="71130E"/>
                </a:solidFill>
                <a:effectLst/>
                <a:uLnTx/>
                <a:uFillTx/>
                <a:latin typeface="Arial Black" panose="020B0A04020102020204" pitchFamily="34" charset="0"/>
              </a:rPr>
              <a:t>lost </a:t>
            </a:r>
            <a:r>
              <a:rPr lang="en-GB" sz="1100" noProof="0">
                <a:solidFill>
                  <a:srgbClr val="71130E"/>
                </a:solidFill>
                <a:latin typeface="Arial Black" panose="020B0A04020102020204" pitchFamily="34" charset="0"/>
              </a:rPr>
              <a:t>≥</a:t>
            </a:r>
            <a:r>
              <a:rPr lang="en-GB" sz="1400" noProof="0">
                <a:solidFill>
                  <a:srgbClr val="71130E"/>
                </a:solidFill>
                <a:latin typeface="Arial Black" panose="020B0A04020102020204" pitchFamily="34" charset="0"/>
              </a:rPr>
              <a:t>35</a:t>
            </a: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srgbClr val="71130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%</a:t>
            </a:r>
            <a:endParaRPr kumimoji="0" lang="en-GB" sz="1100" i="0" u="none" strike="noStrike" kern="1200" cap="none" spc="0" normalizeH="0" baseline="0" noProof="0">
              <a:ln>
                <a:noFill/>
              </a:ln>
              <a:solidFill>
                <a:srgbClr val="71130E"/>
              </a:solidFill>
              <a:effectLst/>
              <a:uLnTx/>
              <a:uFillTx/>
              <a:latin typeface="Arial Black" panose="020B0A04020102020204" pitchFamily="34" charset="0"/>
            </a:endParaRPr>
          </a:p>
        </p:txBody>
      </p:sp>
      <p:sp>
        <p:nvSpPr>
          <p:cNvPr id="175" name="Rounded Rectangle 7">
            <a:extLst>
              <a:ext uri="{FF2B5EF4-FFF2-40B4-BE49-F238E27FC236}">
                <a16:creationId xmlns:a16="http://schemas.microsoft.com/office/drawing/2014/main" id="{189AAD77-AFBB-508A-C1E4-98510C83D737}"/>
              </a:ext>
            </a:extLst>
          </p:cNvPr>
          <p:cNvSpPr/>
          <p:nvPr/>
        </p:nvSpPr>
        <p:spPr>
          <a:xfrm>
            <a:off x="3300612" y="1762142"/>
            <a:ext cx="1720823" cy="54557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r>
              <a:rPr lang="en-GB" sz="1400" noProof="0">
                <a:solidFill>
                  <a:schemeClr val="tx1"/>
                </a:solidFill>
              </a:rPr>
              <a:t>average </a:t>
            </a:r>
          </a:p>
          <a:p>
            <a:pPr algn="ctr">
              <a:lnSpc>
                <a:spcPct val="95000"/>
              </a:lnSpc>
            </a:pPr>
            <a:r>
              <a:rPr lang="en-GB" sz="1400" noProof="0">
                <a:solidFill>
                  <a:schemeClr val="tx1"/>
                </a:solidFill>
              </a:rPr>
              <a:t>weight reduction</a:t>
            </a:r>
            <a:endParaRPr lang="en-GB" sz="1600" b="1" noProof="0">
              <a:solidFill>
                <a:schemeClr val="tx1"/>
              </a:solidFill>
            </a:endParaRP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9614B1B1-97EE-E198-8383-58E5AA21E96B}"/>
              </a:ext>
            </a:extLst>
          </p:cNvPr>
          <p:cNvSpPr txBox="1"/>
          <p:nvPr/>
        </p:nvSpPr>
        <p:spPr>
          <a:xfrm>
            <a:off x="3525614" y="2239141"/>
            <a:ext cx="1103186" cy="5940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noProof="0">
                <a:solidFill>
                  <a:srgbClr val="71130E"/>
                </a:solidFill>
                <a:latin typeface="Arial Black" panose="020B0A04020102020204" pitchFamily="34" charset="0"/>
              </a:rPr>
              <a:t>70.3</a:t>
            </a:r>
            <a:r>
              <a:rPr lang="en-GB" sz="1600" noProof="0">
                <a:solidFill>
                  <a:srgbClr val="71130E"/>
                </a:solidFill>
                <a:latin typeface="+mn-lt"/>
              </a:rPr>
              <a:t> </a:t>
            </a:r>
            <a:r>
              <a:rPr lang="en-GB" sz="1600" noProof="0">
                <a:solidFill>
                  <a:srgbClr val="71130E"/>
                </a:solidFill>
              </a:rPr>
              <a:t>lbs</a:t>
            </a:r>
          </a:p>
          <a:p>
            <a:pPr algn="ctr">
              <a:lnSpc>
                <a:spcPct val="90000"/>
              </a:lnSpc>
            </a:pPr>
            <a:r>
              <a:rPr lang="en-GB" sz="1400" noProof="0">
                <a:solidFill>
                  <a:srgbClr val="71130E"/>
                </a:solidFill>
              </a:rPr>
              <a:t>(31.9 kg)</a:t>
            </a:r>
          </a:p>
        </p:txBody>
      </p:sp>
      <p:sp>
        <p:nvSpPr>
          <p:cNvPr id="178" name="Rectangle: Diagonal Corners Rounded 1">
            <a:extLst>
              <a:ext uri="{FF2B5EF4-FFF2-40B4-BE49-F238E27FC236}">
                <a16:creationId xmlns:a16="http://schemas.microsoft.com/office/drawing/2014/main" id="{B5A65E43-E6AB-EE54-31C7-E7B8FD5EE462}"/>
              </a:ext>
            </a:extLst>
          </p:cNvPr>
          <p:cNvSpPr/>
          <p:nvPr/>
        </p:nvSpPr>
        <p:spPr>
          <a:xfrm>
            <a:off x="5135404" y="1600055"/>
            <a:ext cx="3358588" cy="4861681"/>
          </a:xfrm>
          <a:prstGeom prst="round2DiagRect">
            <a:avLst>
              <a:gd name="adj1" fmla="val 9072"/>
              <a:gd name="adj2" fmla="val 0"/>
            </a:avLst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179" name="Half Frame 12">
            <a:extLst>
              <a:ext uri="{FF2B5EF4-FFF2-40B4-BE49-F238E27FC236}">
                <a16:creationId xmlns:a16="http://schemas.microsoft.com/office/drawing/2014/main" id="{D85CF599-EC27-0DF3-DB6B-8ECB80ECDB42}"/>
              </a:ext>
            </a:extLst>
          </p:cNvPr>
          <p:cNvSpPr/>
          <p:nvPr/>
        </p:nvSpPr>
        <p:spPr>
          <a:xfrm rot="16200000">
            <a:off x="5134139" y="6197824"/>
            <a:ext cx="265176" cy="262647"/>
          </a:xfrm>
          <a:prstGeom prst="halfFrame">
            <a:avLst>
              <a:gd name="adj1" fmla="val 26154"/>
              <a:gd name="adj2" fmla="val 24957"/>
            </a:avLst>
          </a:prstGeom>
          <a:solidFill>
            <a:srgbClr val="71130E"/>
          </a:solidFill>
          <a:ln>
            <a:noFill/>
          </a:ln>
          <a:effectLst>
            <a:outerShdw blurRad="38100" dist="12700" dir="18900000" algn="b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solidFill>
                <a:schemeClr val="tx1"/>
              </a:solidFill>
            </a:endParaRPr>
          </a:p>
        </p:txBody>
      </p:sp>
      <p:sp>
        <p:nvSpPr>
          <p:cNvPr id="180" name="Half Frame 3">
            <a:extLst>
              <a:ext uri="{FF2B5EF4-FFF2-40B4-BE49-F238E27FC236}">
                <a16:creationId xmlns:a16="http://schemas.microsoft.com/office/drawing/2014/main" id="{18FB385C-D90B-3280-453A-3B8508FBF7A8}"/>
              </a:ext>
            </a:extLst>
          </p:cNvPr>
          <p:cNvSpPr/>
          <p:nvPr/>
        </p:nvSpPr>
        <p:spPr>
          <a:xfrm rot="5400000">
            <a:off x="8224673" y="1601320"/>
            <a:ext cx="265176" cy="262647"/>
          </a:xfrm>
          <a:prstGeom prst="halfFrame">
            <a:avLst>
              <a:gd name="adj1" fmla="val 26154"/>
              <a:gd name="adj2" fmla="val 24957"/>
            </a:avLst>
          </a:prstGeom>
          <a:solidFill>
            <a:srgbClr val="71130E"/>
          </a:solidFill>
          <a:ln>
            <a:noFill/>
          </a:ln>
          <a:effectLst>
            <a:outerShdw blurRad="38100" dist="254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solidFill>
                <a:schemeClr val="tx1"/>
              </a:solidFill>
            </a:endParaRPr>
          </a:p>
        </p:txBody>
      </p:sp>
      <p:sp>
        <p:nvSpPr>
          <p:cNvPr id="181" name="Rectangle: Rounded Corners 53">
            <a:extLst>
              <a:ext uri="{FF2B5EF4-FFF2-40B4-BE49-F238E27FC236}">
                <a16:creationId xmlns:a16="http://schemas.microsoft.com/office/drawing/2014/main" id="{651B314F-B408-A0D9-52AB-0CD55E84E3D6}"/>
              </a:ext>
            </a:extLst>
          </p:cNvPr>
          <p:cNvSpPr/>
          <p:nvPr/>
        </p:nvSpPr>
        <p:spPr>
          <a:xfrm>
            <a:off x="5426060" y="2405443"/>
            <a:ext cx="2788454" cy="1772439"/>
          </a:xfrm>
          <a:prstGeom prst="roundRect">
            <a:avLst>
              <a:gd name="adj" fmla="val 11390"/>
            </a:avLst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25000"/>
              </a:prst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26695" indent="-226695">
              <a:spcAft>
                <a:spcPts val="500"/>
              </a:spcAft>
              <a:buClr>
                <a:srgbClr val="71130E"/>
              </a:buClr>
              <a:buFont typeface="Arial" panose="020B0604020202020204" pitchFamily="34" charset="0"/>
              <a:buChar char="■"/>
              <a:defRPr/>
            </a:pPr>
            <a:r>
              <a:rPr lang="en-GB" b="1" noProof="0">
                <a:solidFill>
                  <a:srgbClr val="71130E"/>
                </a:solidFill>
              </a:rPr>
              <a:t>Knee OA</a:t>
            </a:r>
            <a:r>
              <a:rPr lang="en-GB" noProof="0">
                <a:solidFill>
                  <a:srgbClr val="212121"/>
                </a:solidFill>
              </a:rPr>
              <a:t>: </a:t>
            </a:r>
            <a:r>
              <a:rPr kumimoji="0" lang="en-GB" sz="1450" b="0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</a:rPr>
              <a:t> </a:t>
            </a:r>
            <a:r>
              <a:rPr kumimoji="0" lang="en-GB" b="0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</a:rPr>
              <a:t>&gt;</a:t>
            </a:r>
            <a:r>
              <a:rPr kumimoji="0" lang="en-GB" sz="2000" b="1" u="none" strike="noStrike" kern="1200" cap="none" spc="0" normalizeH="0" baseline="0" noProof="0">
                <a:ln>
                  <a:noFill/>
                </a:ln>
                <a:solidFill>
                  <a:srgbClr val="71130E"/>
                </a:solidFill>
                <a:effectLst/>
                <a:uLnTx/>
                <a:uFillTx/>
                <a:latin typeface="Arial Black" panose="020B0604020202020204" pitchFamily="34" charset="0"/>
                <a:cs typeface="Arial Black" panose="020B0604020202020204" pitchFamily="34" charset="0"/>
              </a:rPr>
              <a:t>70%</a:t>
            </a:r>
            <a:r>
              <a:rPr kumimoji="0" lang="en-GB" b="1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Black" panose="020B0604020202020204" pitchFamily="34" charset="0"/>
                <a:cs typeface="Arial Black" panose="020B0604020202020204" pitchFamily="34" charset="0"/>
              </a:rPr>
              <a:t> </a:t>
            </a:r>
            <a:r>
              <a:rPr kumimoji="0" lang="en-GB" sz="1450" b="1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</a:rPr>
              <a:t>reduction </a:t>
            </a:r>
            <a:r>
              <a:rPr kumimoji="0" lang="en-GB" sz="1450" b="0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ea typeface="+mn-ea"/>
                <a:cs typeface="+mn-cs"/>
              </a:rPr>
              <a:t>in the </a:t>
            </a:r>
            <a:r>
              <a:rPr kumimoji="0" lang="en-GB" sz="1450" b="1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</a:rPr>
              <a:t>WOMAC pain subscale </a:t>
            </a:r>
            <a:endParaRPr lang="en-GB" sz="1000" noProof="0"/>
          </a:p>
          <a:p>
            <a:pPr marL="226695" indent="-226695">
              <a:spcBef>
                <a:spcPts val="300"/>
              </a:spcBef>
              <a:spcAft>
                <a:spcPts val="500"/>
              </a:spcAft>
              <a:buClr>
                <a:srgbClr val="A81C14"/>
              </a:buClr>
              <a:buFont typeface="Arial" panose="020B0604020202020204" pitchFamily="34" charset="0"/>
              <a:buChar char="■"/>
              <a:defRPr/>
            </a:pPr>
            <a:r>
              <a:rPr lang="en-GB" b="1" noProof="0">
                <a:solidFill>
                  <a:srgbClr val="A81C14"/>
                </a:solidFill>
              </a:rPr>
              <a:t>OSA</a:t>
            </a:r>
            <a:r>
              <a:rPr lang="en-GB" noProof="0">
                <a:solidFill>
                  <a:srgbClr val="212121"/>
                </a:solidFill>
              </a:rPr>
              <a:t>: &gt;</a:t>
            </a:r>
            <a:r>
              <a:rPr kumimoji="0" lang="en-GB" sz="2000" b="1" u="none" strike="noStrike" kern="1200" cap="none" spc="0" normalizeH="0" baseline="0" noProof="0">
                <a:ln>
                  <a:noFill/>
                </a:ln>
                <a:solidFill>
                  <a:srgbClr val="A81C14"/>
                </a:solidFill>
                <a:effectLst/>
                <a:uLnTx/>
                <a:uFillTx/>
                <a:latin typeface="Arial Black" panose="020B0604020202020204" pitchFamily="34" charset="0"/>
                <a:cs typeface="Arial Black" panose="020B0604020202020204" pitchFamily="34" charset="0"/>
              </a:rPr>
              <a:t>60%</a:t>
            </a:r>
            <a:r>
              <a:rPr kumimoji="0" lang="en-GB" b="1" u="none" strike="noStrike" kern="1200" cap="none" spc="0" normalizeH="0" baseline="0" noProof="0">
                <a:ln>
                  <a:noFill/>
                </a:ln>
                <a:solidFill>
                  <a:srgbClr val="71130E"/>
                </a:solidFill>
                <a:effectLst/>
                <a:uLnTx/>
                <a:uFillTx/>
                <a:latin typeface="Arial Black" panose="020B0604020202020204" pitchFamily="34" charset="0"/>
                <a:cs typeface="Arial Black" panose="020B0604020202020204" pitchFamily="34" charset="0"/>
              </a:rPr>
              <a:t> </a:t>
            </a:r>
            <a:r>
              <a:rPr kumimoji="0" lang="en-GB" b="1" u="none" strike="noStrike" kern="1200" cap="none" spc="0" normalizeH="0" noProof="0">
                <a:ln>
                  <a:noFill/>
                </a:ln>
                <a:solidFill>
                  <a:srgbClr val="71130E"/>
                </a:solidFill>
                <a:effectLst/>
                <a:uLnTx/>
                <a:uFillTx/>
                <a:latin typeface="Arial Black" panose="020B0604020202020204" pitchFamily="34" charset="0"/>
                <a:cs typeface="Arial Black" panose="020B0604020202020204" pitchFamily="34" charset="0"/>
              </a:rPr>
              <a:t> </a:t>
            </a:r>
            <a:br>
              <a:rPr kumimoji="0" lang="en-GB" b="1" i="0" u="none" strike="noStrike" kern="1200" cap="none" spc="0" normalizeH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ea typeface="+mn-ea"/>
                <a:cs typeface="+mn-cs"/>
              </a:rPr>
            </a:br>
            <a:r>
              <a:rPr kumimoji="0" lang="en-GB" sz="1450" b="1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</a:rPr>
              <a:t>reduction</a:t>
            </a:r>
            <a:r>
              <a:rPr kumimoji="0" lang="en-GB" sz="1450" b="0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</a:rPr>
              <a:t> in </a:t>
            </a:r>
            <a:r>
              <a:rPr kumimoji="0" lang="en-GB" sz="1450" b="1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</a:rPr>
              <a:t>AHI</a:t>
            </a:r>
            <a:endParaRPr lang="en-GB" sz="1450" b="1" i="0" u="none" strike="noStrike" kern="1200" cap="none" spc="0" normalizeH="0" baseline="0" noProof="0">
              <a:ln>
                <a:noFill/>
              </a:ln>
              <a:solidFill>
                <a:srgbClr val="212121"/>
              </a:solidFill>
              <a:effectLst/>
              <a:uLnTx/>
              <a:uFillTx/>
              <a:cs typeface="Arial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AD85AB40-D609-4100-89B9-6E2D9F19D960}"/>
              </a:ext>
            </a:extLst>
          </p:cNvPr>
          <p:cNvSpPr txBox="1"/>
          <p:nvPr/>
        </p:nvSpPr>
        <p:spPr>
          <a:xfrm>
            <a:off x="5272053" y="1906490"/>
            <a:ext cx="3096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noProof="0"/>
              <a:t>Health Outcomes</a:t>
            </a:r>
          </a:p>
        </p:txBody>
      </p:sp>
      <p:sp>
        <p:nvSpPr>
          <p:cNvPr id="188" name="Down Arrow 8">
            <a:extLst>
              <a:ext uri="{FF2B5EF4-FFF2-40B4-BE49-F238E27FC236}">
                <a16:creationId xmlns:a16="http://schemas.microsoft.com/office/drawing/2014/main" id="{0E36911E-AC45-71C8-7F4D-6CED25789DA0}"/>
              </a:ext>
            </a:extLst>
          </p:cNvPr>
          <p:cNvSpPr/>
          <p:nvPr/>
        </p:nvSpPr>
        <p:spPr>
          <a:xfrm>
            <a:off x="7724162" y="2590978"/>
            <a:ext cx="215306" cy="277219"/>
          </a:xfrm>
          <a:prstGeom prst="downArrow">
            <a:avLst>
              <a:gd name="adj1" fmla="val 48850"/>
              <a:gd name="adj2" fmla="val 55672"/>
            </a:avLst>
          </a:prstGeom>
          <a:solidFill>
            <a:srgbClr val="71130E"/>
          </a:solidFill>
          <a:ln w="25400" cap="rnd">
            <a:noFill/>
            <a:prstDash val="solid"/>
            <a:round/>
          </a:ln>
        </p:spPr>
        <p:txBody>
          <a:bodyPr tIns="137160"/>
          <a:lstStyle/>
          <a:p>
            <a:pPr algn="ctr"/>
            <a:endParaRPr lang="en-GB" sz="1600" noProof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EFD4784A-A099-6AEA-AF17-568E9A4AD628}"/>
              </a:ext>
            </a:extLst>
          </p:cNvPr>
          <p:cNvSpPr txBox="1"/>
          <p:nvPr/>
        </p:nvSpPr>
        <p:spPr>
          <a:xfrm>
            <a:off x="6003335" y="4351306"/>
            <a:ext cx="2415578" cy="694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GB" sz="1450" noProof="0">
                <a:solidFill>
                  <a:srgbClr val="413C37"/>
                </a:solidFill>
              </a:rPr>
              <a:t>Prediabetes reverted to </a:t>
            </a:r>
            <a:r>
              <a:rPr lang="en-GB" sz="1450" noProof="0">
                <a:solidFill>
                  <a:srgbClr val="413C37"/>
                </a:solidFill>
                <a:latin typeface="Arial Black" panose="020B0A04020102020204" pitchFamily="34" charset="0"/>
              </a:rPr>
              <a:t>normoglycemia in &gt;95% of participants </a:t>
            </a:r>
          </a:p>
        </p:txBody>
      </p:sp>
      <p:sp>
        <p:nvSpPr>
          <p:cNvPr id="5" name="Down Arrow 28">
            <a:extLst>
              <a:ext uri="{FF2B5EF4-FFF2-40B4-BE49-F238E27FC236}">
                <a16:creationId xmlns:a16="http://schemas.microsoft.com/office/drawing/2014/main" id="{3CBB02AE-8095-265E-2D30-3403F772FD22}"/>
              </a:ext>
            </a:extLst>
          </p:cNvPr>
          <p:cNvSpPr/>
          <p:nvPr/>
        </p:nvSpPr>
        <p:spPr>
          <a:xfrm>
            <a:off x="5312499" y="5292732"/>
            <a:ext cx="972000" cy="972000"/>
          </a:xfrm>
          <a:prstGeom prst="downArrow">
            <a:avLst>
              <a:gd name="adj1" fmla="val 72650"/>
              <a:gd name="adj2" fmla="val 57081"/>
            </a:avLst>
          </a:prstGeom>
          <a:solidFill>
            <a:srgbClr val="71130E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228600" rIns="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lang="en-GB" sz="1200" noProof="0">
                <a:solidFill>
                  <a:prstClr val="white"/>
                </a:solidFill>
                <a:latin typeface="Arial"/>
              </a:rPr>
              <a:t>TG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600" spc="-50" noProof="0">
                <a:solidFill>
                  <a:prstClr val="white"/>
                </a:solidFill>
                <a:latin typeface="Arial Black" panose="020B0A04020102020204" pitchFamily="34" charset="0"/>
              </a:rPr>
              <a:t>41.0</a:t>
            </a:r>
            <a:r>
              <a:rPr kumimoji="0" lang="en-GB" sz="1200" i="0" u="none" strike="noStrike" kern="1200" cap="none" spc="-10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%</a:t>
            </a:r>
          </a:p>
        </p:txBody>
      </p:sp>
      <p:sp>
        <p:nvSpPr>
          <p:cNvPr id="194" name="Down Arrow 28">
            <a:extLst>
              <a:ext uri="{FF2B5EF4-FFF2-40B4-BE49-F238E27FC236}">
                <a16:creationId xmlns:a16="http://schemas.microsoft.com/office/drawing/2014/main" id="{A0635C71-77CF-60C0-E71C-9C01657EDBAA}"/>
              </a:ext>
            </a:extLst>
          </p:cNvPr>
          <p:cNvSpPr/>
          <p:nvPr/>
        </p:nvSpPr>
        <p:spPr>
          <a:xfrm>
            <a:off x="7308699" y="5292732"/>
            <a:ext cx="972000" cy="972000"/>
          </a:xfrm>
          <a:prstGeom prst="downArrow">
            <a:avLst>
              <a:gd name="adj1" fmla="val 72650"/>
              <a:gd name="adj2" fmla="val 57081"/>
            </a:avLst>
          </a:prstGeom>
          <a:solidFill>
            <a:srgbClr val="71130E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228600" rIns="0" rtlCol="0" anchor="ctr"/>
          <a:lstStyle/>
          <a:p>
            <a:pPr algn="ctr">
              <a:spcAft>
                <a:spcPts val="200"/>
              </a:spcAft>
            </a:pPr>
            <a:r>
              <a:rPr lang="en-GB" sz="1200" noProof="0">
                <a:solidFill>
                  <a:prstClr val="white"/>
                </a:solidFill>
                <a:latin typeface="Arial"/>
              </a:rPr>
              <a:t>SBP</a:t>
            </a:r>
          </a:p>
          <a:p>
            <a:pPr algn="ctr">
              <a:lnSpc>
                <a:spcPct val="85000"/>
              </a:lnSpc>
            </a:pPr>
            <a:r>
              <a:rPr lang="en-GB" sz="1600" noProof="0">
                <a:solidFill>
                  <a:prstClr val="white"/>
                </a:solidFill>
                <a:latin typeface="Arial Black" panose="020B0A04020102020204" pitchFamily="34" charset="0"/>
              </a:rPr>
              <a:t>12.3</a:t>
            </a:r>
            <a:r>
              <a:rPr lang="en-GB" sz="1200" noProof="0">
                <a:solidFill>
                  <a:prstClr val="white"/>
                </a:solidFill>
                <a:latin typeface="Arial Black" panose="020B0A04020102020204" pitchFamily="34" charset="0"/>
              </a:rPr>
              <a:t> </a:t>
            </a:r>
            <a:r>
              <a:rPr lang="en-GB" sz="1100" noProof="0">
                <a:solidFill>
                  <a:prstClr val="white"/>
                </a:solidFill>
                <a:cs typeface="Arial Black" panose="020B0604020202020204" pitchFamily="34" charset="0"/>
              </a:rPr>
              <a:t>mmHg</a:t>
            </a:r>
          </a:p>
        </p:txBody>
      </p:sp>
      <p:sp>
        <p:nvSpPr>
          <p:cNvPr id="11" name="Down Arrow 28">
            <a:extLst>
              <a:ext uri="{FF2B5EF4-FFF2-40B4-BE49-F238E27FC236}">
                <a16:creationId xmlns:a16="http://schemas.microsoft.com/office/drawing/2014/main" id="{68FCB9D9-DD47-7EC6-DB19-36FF5E1F6D1D}"/>
              </a:ext>
            </a:extLst>
          </p:cNvPr>
          <p:cNvSpPr/>
          <p:nvPr/>
        </p:nvSpPr>
        <p:spPr>
          <a:xfrm>
            <a:off x="6320168" y="5290459"/>
            <a:ext cx="972000" cy="972000"/>
          </a:xfrm>
          <a:prstGeom prst="downArrow">
            <a:avLst>
              <a:gd name="adj1" fmla="val 72650"/>
              <a:gd name="adj2" fmla="val 57081"/>
            </a:avLst>
          </a:prstGeom>
          <a:solidFill>
            <a:srgbClr val="71130E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228600" rIns="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lang="en-GB" sz="1200" noProof="0">
                <a:solidFill>
                  <a:prstClr val="white"/>
                </a:solidFill>
                <a:latin typeface="Arial"/>
              </a:rPr>
              <a:t>LDL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600" spc="-50" noProof="0">
                <a:solidFill>
                  <a:prstClr val="white"/>
                </a:solidFill>
                <a:latin typeface="Arial Black" panose="020B0A04020102020204" pitchFamily="34" charset="0"/>
              </a:rPr>
              <a:t>19.6</a:t>
            </a:r>
            <a:r>
              <a:rPr kumimoji="0" lang="en-GB" sz="1200" i="0" u="none" strike="noStrike" kern="1200" cap="none" spc="-10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%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30D9C7-79A0-A7EC-6639-72E9BBEF763A}"/>
              </a:ext>
            </a:extLst>
          </p:cNvPr>
          <p:cNvSpPr/>
          <p:nvPr/>
        </p:nvSpPr>
        <p:spPr>
          <a:xfrm>
            <a:off x="3359825" y="5072888"/>
            <a:ext cx="530061" cy="2809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8288" rtlCol="0" anchor="ctr"/>
          <a:lstStyle/>
          <a:p>
            <a:pPr algn="ctr">
              <a:lnSpc>
                <a:spcPct val="90000"/>
              </a:lnSpc>
            </a:pPr>
            <a:r>
              <a:rPr lang="en-GB" sz="1400" b="1" noProof="0" err="1">
                <a:solidFill>
                  <a:srgbClr val="71130E"/>
                </a:solidFill>
              </a:rPr>
              <a:t>WtHR</a:t>
            </a:r>
            <a:r>
              <a:rPr lang="en-GB" sz="1400" b="1" noProof="0">
                <a:solidFill>
                  <a:srgbClr val="71130E"/>
                </a:solidFill>
              </a:rPr>
              <a:t> </a:t>
            </a:r>
            <a:r>
              <a:rPr lang="en-GB" sz="1400" b="1" noProof="0">
                <a:solidFill>
                  <a:srgbClr val="71130E"/>
                </a:solidFill>
                <a:latin typeface="Arial Black" panose="020B0A04020102020204" pitchFamily="34" charset="0"/>
              </a:rPr>
              <a:t>&lt;0.5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AB7E12A-00AC-69AC-73A9-A2A1F9DA3E60}"/>
              </a:ext>
            </a:extLst>
          </p:cNvPr>
          <p:cNvGrpSpPr/>
          <p:nvPr/>
        </p:nvGrpSpPr>
        <p:grpSpPr>
          <a:xfrm>
            <a:off x="3949096" y="4898838"/>
            <a:ext cx="616430" cy="616428"/>
            <a:chOff x="705287" y="6473487"/>
            <a:chExt cx="1005840" cy="100584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9C5E1092-744A-CBC1-1D6F-6FDF61AC1A82}"/>
                </a:ext>
              </a:extLst>
            </p:cNvPr>
            <p:cNvSpPr/>
            <p:nvPr/>
          </p:nvSpPr>
          <p:spPr>
            <a:xfrm>
              <a:off x="705287" y="6473487"/>
              <a:ext cx="1005840" cy="1005840"/>
            </a:xfrm>
            <a:prstGeom prst="ellipse">
              <a:avLst/>
            </a:prstGeom>
            <a:noFill/>
            <a:ln w="25400" cap="rnd">
              <a:solidFill>
                <a:srgbClr val="71130E"/>
              </a:solidFill>
              <a:prstDash val="solid"/>
              <a:round/>
            </a:ln>
          </p:spPr>
          <p:txBody>
            <a:bodyPr/>
            <a:lstStyle/>
            <a:p>
              <a:endParaRPr lang="en-GB" noProof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0D4872ED-AF8A-35CA-B15F-138FFE80F1D4}"/>
                </a:ext>
              </a:extLst>
            </p:cNvPr>
            <p:cNvSpPr/>
            <p:nvPr/>
          </p:nvSpPr>
          <p:spPr>
            <a:xfrm>
              <a:off x="835654" y="6603854"/>
              <a:ext cx="745106" cy="745106"/>
            </a:xfrm>
            <a:prstGeom prst="ellipse">
              <a:avLst/>
            </a:prstGeom>
            <a:noFill/>
            <a:ln w="25400" cap="rnd">
              <a:solidFill>
                <a:srgbClr val="71130E">
                  <a:alpha val="5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lang="en-GB" noProof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0935809-936F-9540-2E88-C9C5FDBA0122}"/>
                </a:ext>
              </a:extLst>
            </p:cNvPr>
            <p:cNvSpPr/>
            <p:nvPr/>
          </p:nvSpPr>
          <p:spPr>
            <a:xfrm>
              <a:off x="970690" y="6738895"/>
              <a:ext cx="475029" cy="475023"/>
            </a:xfrm>
            <a:prstGeom prst="ellipse">
              <a:avLst/>
            </a:prstGeom>
            <a:noFill/>
            <a:ln w="25400" cap="rnd">
              <a:solidFill>
                <a:srgbClr val="71130E"/>
              </a:solidFill>
              <a:prstDash val="solid"/>
              <a:round/>
            </a:ln>
          </p:spPr>
          <p:txBody>
            <a:bodyPr/>
            <a:lstStyle/>
            <a:p>
              <a:endParaRPr lang="en-GB" noProof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9CCEF30-EFA4-205A-12BC-C34A9D4A5DF0}"/>
                </a:ext>
              </a:extLst>
            </p:cNvPr>
            <p:cNvSpPr/>
            <p:nvPr/>
          </p:nvSpPr>
          <p:spPr>
            <a:xfrm>
              <a:off x="1112541" y="6880743"/>
              <a:ext cx="191326" cy="191326"/>
            </a:xfrm>
            <a:prstGeom prst="ellipse">
              <a:avLst/>
            </a:prstGeom>
            <a:noFill/>
            <a:ln w="19050" cap="rnd">
              <a:solidFill>
                <a:srgbClr val="71130E"/>
              </a:solidFill>
              <a:prstDash val="solid"/>
              <a:round/>
            </a:ln>
          </p:spPr>
          <p:txBody>
            <a:bodyPr/>
            <a:lstStyle/>
            <a:p>
              <a:endParaRPr lang="en-GB" noProof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7" name="Down Arrow 8">
            <a:extLst>
              <a:ext uri="{FF2B5EF4-FFF2-40B4-BE49-F238E27FC236}">
                <a16:creationId xmlns:a16="http://schemas.microsoft.com/office/drawing/2014/main" id="{E75B4A15-7030-F874-03F7-73FD46D9E3B1}"/>
              </a:ext>
            </a:extLst>
          </p:cNvPr>
          <p:cNvSpPr/>
          <p:nvPr/>
        </p:nvSpPr>
        <p:spPr>
          <a:xfrm>
            <a:off x="7223436" y="3442088"/>
            <a:ext cx="215306" cy="274320"/>
          </a:xfrm>
          <a:prstGeom prst="downArrow">
            <a:avLst>
              <a:gd name="adj1" fmla="val 48850"/>
              <a:gd name="adj2" fmla="val 55672"/>
            </a:avLst>
          </a:prstGeom>
          <a:solidFill>
            <a:srgbClr val="A81C14"/>
          </a:solidFill>
          <a:ln w="25400" cap="rnd">
            <a:noFill/>
            <a:prstDash val="solid"/>
            <a:round/>
          </a:ln>
        </p:spPr>
        <p:txBody>
          <a:bodyPr tIns="137160"/>
          <a:lstStyle/>
          <a:p>
            <a:pPr algn="ctr"/>
            <a:endParaRPr lang="en-GB" sz="1600" noProof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48593BC-FF8D-4A9D-5160-3E0F1DC2F313}"/>
              </a:ext>
            </a:extLst>
          </p:cNvPr>
          <p:cNvSpPr txBox="1"/>
          <p:nvPr/>
        </p:nvSpPr>
        <p:spPr>
          <a:xfrm>
            <a:off x="8587848" y="1981343"/>
            <a:ext cx="3469387" cy="43931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defRPr/>
            </a:pPr>
            <a:r>
              <a:rPr lang="en-GB" sz="1700" b="1" noProof="0"/>
              <a:t>M</a:t>
            </a:r>
            <a:r>
              <a:rPr kumimoji="0" lang="en-GB" sz="17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ost common </a:t>
            </a:r>
            <a:br>
              <a:rPr lang="en-GB" sz="17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</a:br>
            <a:r>
              <a:rPr kumimoji="0" lang="en-GB" sz="17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side effects </a:t>
            </a:r>
            <a:r>
              <a:rPr kumimoji="0" lang="en-GB" sz="17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</a:rPr>
              <a:t>with </a:t>
            </a:r>
            <a:r>
              <a:rPr lang="en-GB" sz="1700" noProof="0" err="1"/>
              <a:t>retatrutide</a:t>
            </a:r>
            <a:r>
              <a:rPr lang="en-GB" sz="1700" noProof="0"/>
              <a:t> were</a:t>
            </a:r>
            <a:r>
              <a:rPr kumimoji="0" lang="en-GB" sz="17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</a:rPr>
              <a:t> </a:t>
            </a:r>
            <a:r>
              <a:rPr kumimoji="0" lang="en-GB" sz="1700" b="1" u="none" strike="noStrike" kern="1200" cap="none" spc="0" normalizeH="0" baseline="0" noProof="0">
                <a:ln>
                  <a:noFill/>
                </a:ln>
                <a:solidFill>
                  <a:srgbClr val="71130E"/>
                </a:solidFill>
                <a:effectLst/>
                <a:uLnTx/>
                <a:uFillTx/>
                <a:latin typeface="Arial Black" panose="020B0604020202020204" pitchFamily="34" charset="0"/>
                <a:cs typeface="Arial Black" panose="020B0604020202020204" pitchFamily="34" charset="0"/>
              </a:rPr>
              <a:t>gastrointestinal</a:t>
            </a:r>
            <a:r>
              <a:rPr lang="en-GB" sz="1700">
                <a:ea typeface="+mn-ea"/>
              </a:rPr>
              <a:t> </a:t>
            </a:r>
            <a:r>
              <a:rPr kumimoji="0" lang="en-GB" sz="17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</a:rPr>
              <a:t>in nature, more frequent with</a:t>
            </a:r>
            <a:br>
              <a:rPr kumimoji="0" lang="en-GB" sz="17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</a:rPr>
            </a:br>
            <a:r>
              <a:rPr kumimoji="0" lang="en-GB" sz="17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</a:rPr>
              <a:t>RETA</a:t>
            </a:r>
            <a:r>
              <a:rPr kumimoji="0" lang="en-GB" sz="17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</a:rPr>
              <a:t> </a:t>
            </a:r>
            <a:r>
              <a:rPr kumimoji="0" lang="en-GB" sz="17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</a:rPr>
              <a:t>9 and 12 mg </a:t>
            </a:r>
            <a:endParaRPr lang="en-GB" sz="1700" b="1" noProof="0"/>
          </a:p>
          <a:p>
            <a:pPr algn="ctr">
              <a:lnSpc>
                <a:spcPct val="105000"/>
              </a:lnSpc>
              <a:defRPr/>
            </a:pPr>
            <a:endParaRPr lang="en-GB" sz="1700" b="1" noProof="0">
              <a:solidFill>
                <a:srgbClr val="71130E"/>
              </a:solidFill>
              <a:cs typeface="Arial"/>
            </a:endParaRPr>
          </a:p>
          <a:p>
            <a:pPr algn="ctr">
              <a:lnSpc>
                <a:spcPct val="105000"/>
              </a:lnSpc>
              <a:defRPr/>
            </a:pPr>
            <a:r>
              <a:rPr lang="en-GB" sz="1700" b="1" noProof="0">
                <a:solidFill>
                  <a:srgbClr val="71130E"/>
                </a:solidFill>
                <a:cs typeface="Arial"/>
              </a:rPr>
              <a:t>Reported hypotension </a:t>
            </a:r>
            <a:r>
              <a:rPr lang="en-GB" sz="1700" noProof="0">
                <a:cs typeface="Arial"/>
              </a:rPr>
              <a:t>was more common with </a:t>
            </a:r>
            <a:r>
              <a:rPr lang="en-GB" sz="1700" b="1" noProof="0">
                <a:cs typeface="Arial"/>
              </a:rPr>
              <a:t>RETA</a:t>
            </a:r>
            <a:r>
              <a:rPr lang="en-GB" sz="1700" noProof="0">
                <a:cs typeface="Arial"/>
              </a:rPr>
              <a:t> in participants </a:t>
            </a:r>
            <a:r>
              <a:rPr lang="en-GB" sz="1700" noProof="0"/>
              <a:t>taking </a:t>
            </a:r>
            <a:r>
              <a:rPr lang="en-GB" sz="1700" b="1" noProof="0"/>
              <a:t>antihypertensive medication </a:t>
            </a:r>
          </a:p>
          <a:p>
            <a:pPr algn="ctr">
              <a:lnSpc>
                <a:spcPct val="105000"/>
              </a:lnSpc>
              <a:defRPr/>
            </a:pPr>
            <a:endParaRPr lang="en-GB" sz="1700" b="1" noProof="0">
              <a:solidFill>
                <a:srgbClr val="71130E"/>
              </a:solidFill>
            </a:endParaRPr>
          </a:p>
          <a:p>
            <a:pPr algn="ctr">
              <a:lnSpc>
                <a:spcPct val="105000"/>
              </a:lnSpc>
              <a:defRPr/>
            </a:pPr>
            <a:r>
              <a:rPr lang="en-GB" sz="1700" b="1" noProof="0">
                <a:solidFill>
                  <a:srgbClr val="71130E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UTIs </a:t>
            </a:r>
            <a:r>
              <a:rPr lang="en-GB" sz="1700" noProof="0"/>
              <a:t>were more common in treatment with RETA and </a:t>
            </a:r>
            <a:r>
              <a:rPr lang="en-GB" sz="1700" b="1" noProof="0"/>
              <a:t>occurred mostly </a:t>
            </a:r>
            <a:r>
              <a:rPr lang="en-GB" sz="1700" noProof="0"/>
              <a:t>in</a:t>
            </a:r>
            <a:br>
              <a:rPr lang="en-GB" sz="1700" noProof="0"/>
            </a:br>
            <a:r>
              <a:rPr lang="en-GB" sz="1700" b="1" noProof="0">
                <a:solidFill>
                  <a:srgbClr val="71130E"/>
                </a:solidFill>
              </a:rPr>
              <a:t>female participants</a:t>
            </a:r>
          </a:p>
          <a:p>
            <a:pPr algn="ctr">
              <a:lnSpc>
                <a:spcPct val="105000"/>
              </a:lnSpc>
              <a:defRPr/>
            </a:pPr>
            <a:endParaRPr lang="en-GB" sz="1200" noProof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C706359-30CC-C065-E9A1-222DDD88ECCB}"/>
              </a:ext>
            </a:extLst>
          </p:cNvPr>
          <p:cNvGrpSpPr/>
          <p:nvPr/>
        </p:nvGrpSpPr>
        <p:grpSpPr>
          <a:xfrm>
            <a:off x="5424928" y="4460470"/>
            <a:ext cx="440197" cy="468058"/>
            <a:chOff x="5424928" y="4460470"/>
            <a:chExt cx="440197" cy="468058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2B806D4A-0842-F65B-95EA-92508105D9A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424928" y="4460470"/>
              <a:ext cx="319928" cy="468058"/>
              <a:chOff x="6408307" y="5141067"/>
              <a:chExt cx="355122" cy="519547"/>
            </a:xfrm>
            <a:noFill/>
          </p:grpSpPr>
          <p:sp>
            <p:nvSpPr>
              <p:cNvPr id="33" name="Free-form: Shape 195">
                <a:extLst>
                  <a:ext uri="{FF2B5EF4-FFF2-40B4-BE49-F238E27FC236}">
                    <a16:creationId xmlns:a16="http://schemas.microsoft.com/office/drawing/2014/main" id="{3272CC69-5465-73C0-0C58-72DEAA8E6A10}"/>
                  </a:ext>
                </a:extLst>
              </p:cNvPr>
              <p:cNvSpPr/>
              <p:nvPr/>
            </p:nvSpPr>
            <p:spPr>
              <a:xfrm>
                <a:off x="6413738" y="5145733"/>
                <a:ext cx="349691" cy="514881"/>
              </a:xfrm>
              <a:custGeom>
                <a:avLst/>
                <a:gdLst>
                  <a:gd name="csX0" fmla="*/ 259079 w 259079"/>
                  <a:gd name="csY0" fmla="*/ 257842 h 380904"/>
                  <a:gd name="csX1" fmla="*/ 129540 w 259079"/>
                  <a:gd name="csY1" fmla="*/ 380905 h 380904"/>
                  <a:gd name="csX2" fmla="*/ 0 w 259079"/>
                  <a:gd name="csY2" fmla="*/ 257842 h 380904"/>
                  <a:gd name="csX3" fmla="*/ 129540 w 259079"/>
                  <a:gd name="csY3" fmla="*/ 0 h 380904"/>
                  <a:gd name="csX4" fmla="*/ 259079 w 259079"/>
                  <a:gd name="csY4" fmla="*/ 257842 h 38090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259079" h="380904">
                    <a:moveTo>
                      <a:pt x="259079" y="257842"/>
                    </a:moveTo>
                    <a:cubicBezTo>
                      <a:pt x="259079" y="325755"/>
                      <a:pt x="201082" y="380905"/>
                      <a:pt x="129540" y="380905"/>
                    </a:cubicBezTo>
                    <a:cubicBezTo>
                      <a:pt x="57997" y="380905"/>
                      <a:pt x="0" y="325850"/>
                      <a:pt x="0" y="257842"/>
                    </a:cubicBezTo>
                    <a:cubicBezTo>
                      <a:pt x="0" y="189833"/>
                      <a:pt x="129540" y="0"/>
                      <a:pt x="129540" y="0"/>
                    </a:cubicBezTo>
                    <a:cubicBezTo>
                      <a:pt x="129540" y="0"/>
                      <a:pt x="259079" y="189833"/>
                      <a:pt x="259079" y="257842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34" name="Free-form: Shape 196">
                <a:extLst>
                  <a:ext uri="{FF2B5EF4-FFF2-40B4-BE49-F238E27FC236}">
                    <a16:creationId xmlns:a16="http://schemas.microsoft.com/office/drawing/2014/main" id="{D8BCF2F0-EED1-BF9F-58F7-BA08A22733D9}"/>
                  </a:ext>
                </a:extLst>
              </p:cNvPr>
              <p:cNvSpPr/>
              <p:nvPr/>
            </p:nvSpPr>
            <p:spPr>
              <a:xfrm>
                <a:off x="6408307" y="5141067"/>
                <a:ext cx="349691" cy="514881"/>
              </a:xfrm>
              <a:custGeom>
                <a:avLst/>
                <a:gdLst>
                  <a:gd name="csX0" fmla="*/ 259079 w 259079"/>
                  <a:gd name="csY0" fmla="*/ 257842 h 380904"/>
                  <a:gd name="csX1" fmla="*/ 129540 w 259079"/>
                  <a:gd name="csY1" fmla="*/ 380905 h 380904"/>
                  <a:gd name="csX2" fmla="*/ 0 w 259079"/>
                  <a:gd name="csY2" fmla="*/ 257842 h 380904"/>
                  <a:gd name="csX3" fmla="*/ 129540 w 259079"/>
                  <a:gd name="csY3" fmla="*/ 0 h 380904"/>
                  <a:gd name="csX4" fmla="*/ 259079 w 259079"/>
                  <a:gd name="csY4" fmla="*/ 257842 h 38090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259079" h="380904">
                    <a:moveTo>
                      <a:pt x="259079" y="257842"/>
                    </a:moveTo>
                    <a:cubicBezTo>
                      <a:pt x="259079" y="325755"/>
                      <a:pt x="201082" y="380905"/>
                      <a:pt x="129540" y="380905"/>
                    </a:cubicBezTo>
                    <a:cubicBezTo>
                      <a:pt x="57997" y="380905"/>
                      <a:pt x="0" y="325850"/>
                      <a:pt x="0" y="257842"/>
                    </a:cubicBezTo>
                    <a:cubicBezTo>
                      <a:pt x="0" y="189833"/>
                      <a:pt x="129540" y="0"/>
                      <a:pt x="129540" y="0"/>
                    </a:cubicBezTo>
                    <a:cubicBezTo>
                      <a:pt x="129540" y="0"/>
                      <a:pt x="259079" y="189833"/>
                      <a:pt x="259079" y="257842"/>
                    </a:cubicBezTo>
                    <a:close/>
                  </a:path>
                </a:pathLst>
              </a:custGeom>
              <a:grpFill/>
              <a:ln w="19050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35" name="Free-form: Shape 197">
                <a:extLst>
                  <a:ext uri="{FF2B5EF4-FFF2-40B4-BE49-F238E27FC236}">
                    <a16:creationId xmlns:a16="http://schemas.microsoft.com/office/drawing/2014/main" id="{C33E5C02-18FB-21A6-719B-59FF39FC52A6}"/>
                  </a:ext>
                </a:extLst>
              </p:cNvPr>
              <p:cNvSpPr/>
              <p:nvPr/>
            </p:nvSpPr>
            <p:spPr>
              <a:xfrm>
                <a:off x="6479765" y="5489727"/>
                <a:ext cx="103388" cy="98237"/>
              </a:xfrm>
              <a:custGeom>
                <a:avLst/>
                <a:gdLst>
                  <a:gd name="csX0" fmla="*/ 76598 w 76598"/>
                  <a:gd name="csY0" fmla="*/ 72676 h 72675"/>
                  <a:gd name="csX1" fmla="*/ 0 w 76598"/>
                  <a:gd name="csY1" fmla="*/ 0 h 7267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76598" h="72675">
                    <a:moveTo>
                      <a:pt x="76598" y="72676"/>
                    </a:moveTo>
                    <a:cubicBezTo>
                      <a:pt x="34340" y="72676"/>
                      <a:pt x="0" y="40100"/>
                      <a:pt x="0" y="0"/>
                    </a:cubicBezTo>
                  </a:path>
                </a:pathLst>
              </a:custGeom>
              <a:grpFill/>
              <a:ln w="19050" cap="rnd">
                <a:solidFill>
                  <a:srgbClr val="413C37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</p:grpSp>
        <p:sp>
          <p:nvSpPr>
            <p:cNvPr id="36" name="Free-form: Shape 198">
              <a:extLst>
                <a:ext uri="{FF2B5EF4-FFF2-40B4-BE49-F238E27FC236}">
                  <a16:creationId xmlns:a16="http://schemas.microsoft.com/office/drawing/2014/main" id="{2D15F31F-BD3E-71F0-32C5-ECA1EACAEF34}"/>
                </a:ext>
              </a:extLst>
            </p:cNvPr>
            <p:cNvSpPr/>
            <p:nvPr/>
          </p:nvSpPr>
          <p:spPr>
            <a:xfrm>
              <a:off x="5637950" y="4699369"/>
              <a:ext cx="227175" cy="227176"/>
            </a:xfrm>
            <a:custGeom>
              <a:avLst/>
              <a:gdLst>
                <a:gd name="csX0" fmla="*/ 371308 w 371307"/>
                <a:gd name="csY0" fmla="*/ 185654 h 371307"/>
                <a:gd name="csX1" fmla="*/ 185654 w 371307"/>
                <a:gd name="csY1" fmla="*/ 371308 h 371307"/>
                <a:gd name="csX2" fmla="*/ 0 w 371307"/>
                <a:gd name="csY2" fmla="*/ 185654 h 371307"/>
                <a:gd name="csX3" fmla="*/ 185654 w 371307"/>
                <a:gd name="csY3" fmla="*/ 0 h 371307"/>
                <a:gd name="csX4" fmla="*/ 371308 w 371307"/>
                <a:gd name="csY4" fmla="*/ 185654 h 37130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371307" h="371307">
                  <a:moveTo>
                    <a:pt x="371308" y="185654"/>
                  </a:moveTo>
                  <a:cubicBezTo>
                    <a:pt x="371308" y="288188"/>
                    <a:pt x="288188" y="371308"/>
                    <a:pt x="185654" y="371308"/>
                  </a:cubicBezTo>
                  <a:cubicBezTo>
                    <a:pt x="83120" y="371308"/>
                    <a:pt x="0" y="288188"/>
                    <a:pt x="0" y="185654"/>
                  </a:cubicBezTo>
                  <a:cubicBezTo>
                    <a:pt x="0" y="83120"/>
                    <a:pt x="83120" y="0"/>
                    <a:pt x="185654" y="0"/>
                  </a:cubicBezTo>
                  <a:cubicBezTo>
                    <a:pt x="288188" y="0"/>
                    <a:pt x="371308" y="83120"/>
                    <a:pt x="371308" y="185654"/>
                  </a:cubicBezTo>
                  <a:close/>
                </a:path>
              </a:pathLst>
            </a:custGeom>
            <a:gradFill>
              <a:gsLst>
                <a:gs pos="52000">
                  <a:srgbClr val="71130E"/>
                </a:gs>
                <a:gs pos="100000">
                  <a:srgbClr val="71130E"/>
                </a:gs>
                <a:gs pos="0">
                  <a:srgbClr val="A81C14"/>
                </a:gs>
              </a:gsLst>
              <a:lin ang="5400000" scaled="1"/>
            </a:gradFill>
            <a:ln w="19050" cap="rnd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lang="en-GB" noProof="0"/>
            </a:p>
          </p:txBody>
        </p:sp>
        <p:sp>
          <p:nvSpPr>
            <p:cNvPr id="37" name="Free-form: Shape 199">
              <a:extLst>
                <a:ext uri="{FF2B5EF4-FFF2-40B4-BE49-F238E27FC236}">
                  <a16:creationId xmlns:a16="http://schemas.microsoft.com/office/drawing/2014/main" id="{ACC751B1-D258-68D6-07A7-3EB3A8AB272E}"/>
                </a:ext>
              </a:extLst>
            </p:cNvPr>
            <p:cNvSpPr/>
            <p:nvPr/>
          </p:nvSpPr>
          <p:spPr>
            <a:xfrm>
              <a:off x="5707751" y="4774672"/>
              <a:ext cx="93639" cy="81134"/>
            </a:xfrm>
            <a:custGeom>
              <a:avLst/>
              <a:gdLst>
                <a:gd name="csX0" fmla="*/ 0 w 106739"/>
                <a:gd name="csY0" fmla="*/ 35580 h 103181"/>
                <a:gd name="csX1" fmla="*/ 53369 w 106739"/>
                <a:gd name="csY1" fmla="*/ 103181 h 103181"/>
                <a:gd name="csX2" fmla="*/ 106739 w 106739"/>
                <a:gd name="csY2" fmla="*/ 0 h 103181"/>
                <a:gd name="csX0" fmla="*/ 0 w 93639"/>
                <a:gd name="csY0" fmla="*/ 48910 h 103181"/>
                <a:gd name="csX1" fmla="*/ 40269 w 93639"/>
                <a:gd name="csY1" fmla="*/ 103181 h 103181"/>
                <a:gd name="csX2" fmla="*/ 93639 w 93639"/>
                <a:gd name="csY2" fmla="*/ 0 h 10318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</a:cxnLst>
              <a:rect l="l" t="t" r="r" b="b"/>
              <a:pathLst>
                <a:path w="93639" h="103181">
                  <a:moveTo>
                    <a:pt x="0" y="48910"/>
                  </a:moveTo>
                  <a:lnTo>
                    <a:pt x="40269" y="103181"/>
                  </a:lnTo>
                  <a:lnTo>
                    <a:pt x="93639" y="0"/>
                  </a:lnTo>
                </a:path>
              </a:pathLst>
            </a:custGeom>
            <a:noFill/>
            <a:ln cap="rnd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noProof="0"/>
            </a:p>
          </p:txBody>
        </p:sp>
      </p:grpSp>
      <p:sp>
        <p:nvSpPr>
          <p:cNvPr id="38" name="Rounded Rectangle 7">
            <a:extLst>
              <a:ext uri="{FF2B5EF4-FFF2-40B4-BE49-F238E27FC236}">
                <a16:creationId xmlns:a16="http://schemas.microsoft.com/office/drawing/2014/main" id="{BE337AD5-CCA4-39FA-9369-2D4BDFF141CA}"/>
              </a:ext>
            </a:extLst>
          </p:cNvPr>
          <p:cNvSpPr/>
          <p:nvPr/>
        </p:nvSpPr>
        <p:spPr>
          <a:xfrm>
            <a:off x="62138" y="2854907"/>
            <a:ext cx="5130940" cy="64296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r>
              <a:rPr lang="en-GB" sz="1400" b="1" noProof="0">
                <a:solidFill>
                  <a:schemeClr val="tx1"/>
                </a:solidFill>
              </a:rPr>
              <a:t>Participants in Extension </a:t>
            </a:r>
            <a:r>
              <a:rPr lang="en-GB" sz="1400" noProof="0">
                <a:solidFill>
                  <a:schemeClr val="tx1"/>
                </a:solidFill>
              </a:rPr>
              <a:t>lost up to on average  </a:t>
            </a:r>
          </a:p>
          <a:p>
            <a:pPr algn="ctr">
              <a:lnSpc>
                <a:spcPct val="95000"/>
              </a:lnSpc>
            </a:pPr>
            <a:r>
              <a:rPr lang="en-GB" sz="2000" b="1" noProof="0">
                <a:solidFill>
                  <a:srgbClr val="71130E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30%</a:t>
            </a:r>
            <a:r>
              <a:rPr lang="en-GB" sz="16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GB" sz="1600" b="1" noProof="0">
                <a:solidFill>
                  <a:schemeClr val="tx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85 </a:t>
            </a:r>
            <a:r>
              <a:rPr lang="en-GB" sz="16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lbs) </a:t>
            </a:r>
            <a:r>
              <a:rPr lang="en-GB" sz="1400" noProof="0">
                <a:solidFill>
                  <a:schemeClr val="tx1"/>
                </a:solidFill>
              </a:rPr>
              <a:t>at </a:t>
            </a:r>
            <a:r>
              <a:rPr lang="en-GB" sz="1600" b="1" noProof="0">
                <a:solidFill>
                  <a:srgbClr val="71130E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104 weeks</a:t>
            </a:r>
          </a:p>
        </p:txBody>
      </p:sp>
      <p:sp>
        <p:nvSpPr>
          <p:cNvPr id="41" name="Down Arrow 8">
            <a:extLst>
              <a:ext uri="{FF2B5EF4-FFF2-40B4-BE49-F238E27FC236}">
                <a16:creationId xmlns:a16="http://schemas.microsoft.com/office/drawing/2014/main" id="{8728F59F-5FC9-7171-C417-1AF20B5678A5}"/>
              </a:ext>
            </a:extLst>
          </p:cNvPr>
          <p:cNvSpPr/>
          <p:nvPr/>
        </p:nvSpPr>
        <p:spPr>
          <a:xfrm>
            <a:off x="4555944" y="2332227"/>
            <a:ext cx="275229" cy="422975"/>
          </a:xfrm>
          <a:prstGeom prst="downArrow">
            <a:avLst>
              <a:gd name="adj1" fmla="val 48850"/>
              <a:gd name="adj2" fmla="val 55672"/>
            </a:avLst>
          </a:prstGeom>
          <a:solidFill>
            <a:srgbClr val="71130E"/>
          </a:solidFill>
          <a:ln w="25400" cap="rnd">
            <a:noFill/>
            <a:prstDash val="solid"/>
            <a:round/>
          </a:ln>
        </p:spPr>
        <p:txBody>
          <a:bodyPr tIns="137160"/>
          <a:lstStyle/>
          <a:p>
            <a:pPr algn="ctr"/>
            <a:endParaRPr lang="en-GB" sz="1600" noProof="0">
              <a:solidFill>
                <a:schemeClr val="bg1"/>
              </a:solidFill>
              <a:latin typeface="Arial" charset="0"/>
            </a:endParaRPr>
          </a:p>
        </p:txBody>
      </p:sp>
      <p:graphicFrame>
        <p:nvGraphicFramePr>
          <p:cNvPr id="44" name="Chart 43">
            <a:extLst>
              <a:ext uri="{FF2B5EF4-FFF2-40B4-BE49-F238E27FC236}">
                <a16:creationId xmlns:a16="http://schemas.microsoft.com/office/drawing/2014/main" id="{BB5ED462-112A-DD36-597B-3BA2AE2EC3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8410340"/>
              </p:ext>
            </p:extLst>
          </p:nvPr>
        </p:nvGraphicFramePr>
        <p:xfrm>
          <a:off x="395912" y="4760592"/>
          <a:ext cx="1346086" cy="8973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68" name="Group 167">
            <a:extLst>
              <a:ext uri="{FF2B5EF4-FFF2-40B4-BE49-F238E27FC236}">
                <a16:creationId xmlns:a16="http://schemas.microsoft.com/office/drawing/2014/main" id="{1AF007DB-C258-6608-3B21-E7357F680AC1}"/>
              </a:ext>
            </a:extLst>
          </p:cNvPr>
          <p:cNvGrpSpPr/>
          <p:nvPr/>
        </p:nvGrpSpPr>
        <p:grpSpPr>
          <a:xfrm>
            <a:off x="1024686" y="5261644"/>
            <a:ext cx="686084" cy="346234"/>
            <a:chOff x="994392" y="6750405"/>
            <a:chExt cx="686084" cy="346234"/>
          </a:xfrm>
        </p:grpSpPr>
        <p:sp>
          <p:nvSpPr>
            <p:cNvPr id="169" name="Rectangle: Rounded Corners 168">
              <a:extLst>
                <a:ext uri="{FF2B5EF4-FFF2-40B4-BE49-F238E27FC236}">
                  <a16:creationId xmlns:a16="http://schemas.microsoft.com/office/drawing/2014/main" id="{5572319D-DF38-9195-6818-E420E922A1C9}"/>
                </a:ext>
              </a:extLst>
            </p:cNvPr>
            <p:cNvSpPr/>
            <p:nvPr/>
          </p:nvSpPr>
          <p:spPr>
            <a:xfrm>
              <a:off x="1004557" y="6790535"/>
              <a:ext cx="640080" cy="274320"/>
            </a:xfrm>
            <a:prstGeom prst="roundRect">
              <a:avLst>
                <a:gd name="adj" fmla="val 50000"/>
              </a:avLst>
            </a:prstGeom>
            <a:solidFill>
              <a:srgbClr val="71130E">
                <a:alpha val="89804"/>
              </a:srgbClr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noProof="0"/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26AEC821-0483-7E70-99C6-7029F9EF5FCF}"/>
                </a:ext>
              </a:extLst>
            </p:cNvPr>
            <p:cNvSpPr txBox="1"/>
            <p:nvPr/>
          </p:nvSpPr>
          <p:spPr>
            <a:xfrm>
              <a:off x="994392" y="6750405"/>
              <a:ext cx="686084" cy="346234"/>
            </a:xfrm>
            <a:prstGeom prst="roundRect">
              <a:avLst>
                <a:gd name="adj" fmla="val 50000"/>
              </a:avLst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600" spc="-20" noProof="0">
                  <a:solidFill>
                    <a:schemeClr val="bg1"/>
                  </a:solidFill>
                  <a:latin typeface="Arial Black" panose="020B0A04020102020204" pitchFamily="34" charset="0"/>
                </a:rPr>
                <a:t>2/3</a:t>
              </a:r>
              <a:endParaRPr lang="en-GB" sz="1600" baseline="30000" noProof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endParaRPr>
            </a:p>
          </p:txBody>
        </p:sp>
      </p:grpSp>
      <p:graphicFrame>
        <p:nvGraphicFramePr>
          <p:cNvPr id="45" name="Chart 44">
            <a:extLst>
              <a:ext uri="{FF2B5EF4-FFF2-40B4-BE49-F238E27FC236}">
                <a16:creationId xmlns:a16="http://schemas.microsoft.com/office/drawing/2014/main" id="{E2C82EEC-D922-4202-8E90-7F5A78AED9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3537634"/>
              </p:ext>
            </p:extLst>
          </p:nvPr>
        </p:nvGraphicFramePr>
        <p:xfrm>
          <a:off x="1960131" y="4760592"/>
          <a:ext cx="1346086" cy="8973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52" name="Group 151">
            <a:extLst>
              <a:ext uri="{FF2B5EF4-FFF2-40B4-BE49-F238E27FC236}">
                <a16:creationId xmlns:a16="http://schemas.microsoft.com/office/drawing/2014/main" id="{B03AF996-8CC3-382D-132C-A82A47FFC69C}"/>
              </a:ext>
            </a:extLst>
          </p:cNvPr>
          <p:cNvGrpSpPr/>
          <p:nvPr/>
        </p:nvGrpSpPr>
        <p:grpSpPr>
          <a:xfrm>
            <a:off x="2616800" y="5278270"/>
            <a:ext cx="660264" cy="346234"/>
            <a:chOff x="996524" y="6765595"/>
            <a:chExt cx="660264" cy="346234"/>
          </a:xfrm>
        </p:grpSpPr>
        <p:sp>
          <p:nvSpPr>
            <p:cNvPr id="151" name="Rectangle: Rounded Corners 150">
              <a:extLst>
                <a:ext uri="{FF2B5EF4-FFF2-40B4-BE49-F238E27FC236}">
                  <a16:creationId xmlns:a16="http://schemas.microsoft.com/office/drawing/2014/main" id="{1AD2948C-19C2-12C2-46EA-5C2DFE112841}"/>
                </a:ext>
              </a:extLst>
            </p:cNvPr>
            <p:cNvSpPr/>
            <p:nvPr/>
          </p:nvSpPr>
          <p:spPr>
            <a:xfrm>
              <a:off x="1004557" y="6790535"/>
              <a:ext cx="640080" cy="274320"/>
            </a:xfrm>
            <a:prstGeom prst="roundRect">
              <a:avLst>
                <a:gd name="adj" fmla="val 50000"/>
              </a:avLst>
            </a:prstGeom>
            <a:solidFill>
              <a:srgbClr val="71130E">
                <a:alpha val="89804"/>
              </a:srgbClr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noProof="0"/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A578FBE9-70E9-2711-616E-0DFAE3C2A8E2}"/>
                </a:ext>
              </a:extLst>
            </p:cNvPr>
            <p:cNvSpPr txBox="1"/>
            <p:nvPr/>
          </p:nvSpPr>
          <p:spPr>
            <a:xfrm>
              <a:off x="996524" y="6765595"/>
              <a:ext cx="660264" cy="346234"/>
            </a:xfrm>
            <a:prstGeom prst="roundRect">
              <a:avLst>
                <a:gd name="adj" fmla="val 50000"/>
              </a:avLst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600" spc="-20" noProof="0">
                  <a:solidFill>
                    <a:schemeClr val="bg1"/>
                  </a:solidFill>
                  <a:latin typeface="Arial Black" panose="020B0A04020102020204" pitchFamily="34" charset="0"/>
                </a:rPr>
                <a:t>1/3</a:t>
              </a:r>
              <a:endParaRPr lang="en-GB" sz="1600" baseline="30000" noProof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endParaRPr>
            </a:p>
          </p:txBody>
        </p:sp>
      </p:grpSp>
      <p:graphicFrame>
        <p:nvGraphicFramePr>
          <p:cNvPr id="46" name="Chart 45">
            <a:extLst>
              <a:ext uri="{FF2B5EF4-FFF2-40B4-BE49-F238E27FC236}">
                <a16:creationId xmlns:a16="http://schemas.microsoft.com/office/drawing/2014/main" id="{94D542F8-1794-7922-5B3C-6966CEABF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9231607"/>
              </p:ext>
            </p:extLst>
          </p:nvPr>
        </p:nvGraphicFramePr>
        <p:xfrm>
          <a:off x="3594957" y="4769059"/>
          <a:ext cx="1320684" cy="880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28" name="Group 27">
            <a:extLst>
              <a:ext uri="{FF2B5EF4-FFF2-40B4-BE49-F238E27FC236}">
                <a16:creationId xmlns:a16="http://schemas.microsoft.com/office/drawing/2014/main" id="{DA6CA707-2BB6-51A4-B271-8E6E8217ABFC}"/>
              </a:ext>
            </a:extLst>
          </p:cNvPr>
          <p:cNvGrpSpPr/>
          <p:nvPr/>
        </p:nvGrpSpPr>
        <p:grpSpPr>
          <a:xfrm>
            <a:off x="4178545" y="5272728"/>
            <a:ext cx="729297" cy="346234"/>
            <a:chOff x="969017" y="6764712"/>
            <a:chExt cx="729297" cy="346234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13101FEB-B31F-B139-C2E7-0D3BE6439CC0}"/>
                </a:ext>
              </a:extLst>
            </p:cNvPr>
            <p:cNvSpPr/>
            <p:nvPr/>
          </p:nvSpPr>
          <p:spPr>
            <a:xfrm>
              <a:off x="1004557" y="6790535"/>
              <a:ext cx="640080" cy="274320"/>
            </a:xfrm>
            <a:prstGeom prst="roundRect">
              <a:avLst>
                <a:gd name="adj" fmla="val 50000"/>
              </a:avLst>
            </a:prstGeom>
            <a:solidFill>
              <a:srgbClr val="71130E">
                <a:alpha val="89804"/>
              </a:srgbClr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noProof="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027D6F8-ECC6-E9A8-6437-9B23FE632DAE}"/>
                </a:ext>
              </a:extLst>
            </p:cNvPr>
            <p:cNvSpPr txBox="1"/>
            <p:nvPr/>
          </p:nvSpPr>
          <p:spPr>
            <a:xfrm>
              <a:off x="969017" y="6764712"/>
              <a:ext cx="729297" cy="346234"/>
            </a:xfrm>
            <a:prstGeom prst="roundRect">
              <a:avLst>
                <a:gd name="adj" fmla="val 50000"/>
              </a:avLst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600" spc="-20" noProof="0">
                  <a:solidFill>
                    <a:schemeClr val="bg1"/>
                  </a:solidFill>
                  <a:latin typeface="Arial Black" panose="020B0A04020102020204" pitchFamily="34" charset="0"/>
                </a:rPr>
                <a:t>1/4</a:t>
              </a:r>
              <a:endParaRPr lang="en-GB" sz="1600" baseline="30000" noProof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endParaRPr>
            </a:p>
          </p:txBody>
        </p:sp>
      </p:grpSp>
      <p:sp>
        <p:nvSpPr>
          <p:cNvPr id="47" name="Down Arrow 8">
            <a:extLst>
              <a:ext uri="{FF2B5EF4-FFF2-40B4-BE49-F238E27FC236}">
                <a16:creationId xmlns:a16="http://schemas.microsoft.com/office/drawing/2014/main" id="{5E974F64-9EE0-E7CA-EAB2-6A0766044EB5}"/>
              </a:ext>
            </a:extLst>
          </p:cNvPr>
          <p:cNvSpPr/>
          <p:nvPr/>
        </p:nvSpPr>
        <p:spPr>
          <a:xfrm>
            <a:off x="935406" y="3167484"/>
            <a:ext cx="215306" cy="228600"/>
          </a:xfrm>
          <a:prstGeom prst="downArrow">
            <a:avLst>
              <a:gd name="adj1" fmla="val 48850"/>
              <a:gd name="adj2" fmla="val 55672"/>
            </a:avLst>
          </a:prstGeom>
          <a:solidFill>
            <a:srgbClr val="71130E"/>
          </a:solidFill>
          <a:ln w="25400" cap="rnd">
            <a:noFill/>
            <a:prstDash val="solid"/>
            <a:round/>
          </a:ln>
        </p:spPr>
        <p:txBody>
          <a:bodyPr tIns="137160"/>
          <a:lstStyle/>
          <a:p>
            <a:pPr algn="ctr"/>
            <a:endParaRPr lang="en-GB" sz="1600" noProof="0">
              <a:solidFill>
                <a:schemeClr val="bg1"/>
              </a:solidFill>
              <a:latin typeface="Arial" charset="0"/>
            </a:endParaRPr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8881188A-0EE4-7802-9E54-7C0FA2622DA0}"/>
              </a:ext>
            </a:extLst>
          </p:cNvPr>
          <p:cNvGrpSpPr/>
          <p:nvPr/>
        </p:nvGrpSpPr>
        <p:grpSpPr>
          <a:xfrm>
            <a:off x="1873169" y="5798021"/>
            <a:ext cx="3003767" cy="642962"/>
            <a:chOff x="1702256" y="5747840"/>
            <a:chExt cx="3003767" cy="642962"/>
          </a:xfrm>
        </p:grpSpPr>
        <p:sp>
          <p:nvSpPr>
            <p:cNvPr id="56" name="Rounded Rectangle 7">
              <a:extLst>
                <a:ext uri="{FF2B5EF4-FFF2-40B4-BE49-F238E27FC236}">
                  <a16:creationId xmlns:a16="http://schemas.microsoft.com/office/drawing/2014/main" id="{E627924A-0EC3-F5AA-27FD-8851C7876775}"/>
                </a:ext>
              </a:extLst>
            </p:cNvPr>
            <p:cNvSpPr/>
            <p:nvPr/>
          </p:nvSpPr>
          <p:spPr>
            <a:xfrm>
              <a:off x="1702256" y="5747840"/>
              <a:ext cx="3003767" cy="642962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en-GB" sz="2000" b="1" spc="-100" noProof="0">
                  <a:solidFill>
                    <a:srgbClr val="F4A7A3"/>
                  </a:solidFill>
                  <a:latin typeface="Arial Black" panose="020B0604020202020204" pitchFamily="34" charset="0"/>
                  <a:cs typeface="Arial Black" panose="020B0604020202020204" pitchFamily="34" charset="0"/>
                </a:rPr>
                <a:t>1</a:t>
              </a:r>
              <a:r>
                <a:rPr lang="en-GB" sz="2000" b="1" noProof="0">
                  <a:solidFill>
                    <a:srgbClr val="F4A7A3"/>
                  </a:solidFill>
                  <a:latin typeface="Arial Black" panose="020B0604020202020204" pitchFamily="34" charset="0"/>
                  <a:cs typeface="Arial Black" panose="020B0604020202020204" pitchFamily="34" charset="0"/>
                </a:rPr>
                <a:t>9%</a:t>
              </a:r>
              <a:r>
                <a:rPr lang="en-GB" sz="1600" b="1" noProof="0">
                  <a:solidFill>
                    <a:srgbClr val="F4A7A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400" noProof="0">
                  <a:solidFill>
                    <a:schemeClr val="tx1"/>
                  </a:solidFill>
                </a:rPr>
                <a:t>body weight reduction</a:t>
              </a:r>
            </a:p>
            <a:p>
              <a:pPr algn="ctr">
                <a:lnSpc>
                  <a:spcPct val="80000"/>
                </a:lnSpc>
              </a:pPr>
              <a:r>
                <a:rPr lang="en-GB" sz="2000" b="1">
                  <a:solidFill>
                    <a:srgbClr val="F4A7A3"/>
                  </a:solidFill>
                  <a:latin typeface="Arial Black" panose="020B0604020202020204" pitchFamily="34" charset="0"/>
                  <a:cs typeface="Arial Black" panose="020B0604020202020204" pitchFamily="34" charset="0"/>
                </a:rPr>
                <a:t>1</a:t>
              </a:r>
              <a:r>
                <a:rPr lang="en-GB" sz="1400" noProof="0">
                  <a:solidFill>
                    <a:schemeClr val="tx1"/>
                  </a:solidFill>
                </a:rPr>
                <a:t> titration step</a:t>
              </a:r>
              <a:endParaRPr lang="en-GB" sz="1600" b="1" noProof="0">
                <a:solidFill>
                  <a:srgbClr val="71130E"/>
                </a:solidFill>
                <a:latin typeface="Arial Black" panose="020B0604020202020204" pitchFamily="34" charset="0"/>
                <a:cs typeface="Arial Black" panose="020B0604020202020204" pitchFamily="34" charset="0"/>
              </a:endParaRPr>
            </a:p>
          </p:txBody>
        </p:sp>
        <p:sp>
          <p:nvSpPr>
            <p:cNvPr id="200" name="Down Arrow 8">
              <a:extLst>
                <a:ext uri="{FF2B5EF4-FFF2-40B4-BE49-F238E27FC236}">
                  <a16:creationId xmlns:a16="http://schemas.microsoft.com/office/drawing/2014/main" id="{C3E49511-0B18-5CAA-F89B-931BE7400C67}"/>
                </a:ext>
              </a:extLst>
            </p:cNvPr>
            <p:cNvSpPr/>
            <p:nvPr/>
          </p:nvSpPr>
          <p:spPr>
            <a:xfrm>
              <a:off x="1783507" y="5819210"/>
              <a:ext cx="215306" cy="211487"/>
            </a:xfrm>
            <a:prstGeom prst="downArrow">
              <a:avLst>
                <a:gd name="adj1" fmla="val 48850"/>
                <a:gd name="adj2" fmla="val 55672"/>
              </a:avLst>
            </a:prstGeom>
            <a:solidFill>
              <a:srgbClr val="F4A7A3"/>
            </a:solidFill>
            <a:ln w="25400" cap="rnd">
              <a:noFill/>
              <a:prstDash val="solid"/>
              <a:round/>
            </a:ln>
          </p:spPr>
          <p:txBody>
            <a:bodyPr tIns="137160"/>
            <a:lstStyle/>
            <a:p>
              <a:pPr algn="ctr"/>
              <a:endParaRPr lang="en-GB" sz="1600" noProof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205" name="Group 204">
            <a:extLst>
              <a:ext uri="{FF2B5EF4-FFF2-40B4-BE49-F238E27FC236}">
                <a16:creationId xmlns:a16="http://schemas.microsoft.com/office/drawing/2014/main" id="{1D1FACF4-C1C3-5D0C-27DE-80586B013BD1}"/>
              </a:ext>
            </a:extLst>
          </p:cNvPr>
          <p:cNvGrpSpPr/>
          <p:nvPr/>
        </p:nvGrpSpPr>
        <p:grpSpPr>
          <a:xfrm>
            <a:off x="887579" y="5778751"/>
            <a:ext cx="632136" cy="525381"/>
            <a:chOff x="387728" y="1924375"/>
            <a:chExt cx="896751" cy="745311"/>
          </a:xfrm>
        </p:grpSpPr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4EB6214A-0406-F15A-638D-34C53C63BB27}"/>
                </a:ext>
              </a:extLst>
            </p:cNvPr>
            <p:cNvSpPr txBox="1"/>
            <p:nvPr/>
          </p:nvSpPr>
          <p:spPr>
            <a:xfrm>
              <a:off x="387728" y="2075712"/>
              <a:ext cx="896751" cy="5911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600" b="1" spc="-100" noProof="0">
                  <a:solidFill>
                    <a:srgbClr val="F4A7A3"/>
                  </a:solidFill>
                  <a:latin typeface="Arial Black" panose="020B0A04020102020204" pitchFamily="34" charset="0"/>
                </a:rPr>
                <a:t>80</a:t>
              </a:r>
            </a:p>
            <a:p>
              <a:pPr marL="0" indent="0" algn="ctr">
                <a:lnSpc>
                  <a:spcPct val="50000"/>
                </a:lnSpc>
                <a:spcBef>
                  <a:spcPts val="0"/>
                </a:spcBef>
                <a:spcAft>
                  <a:spcPts val="100"/>
                </a:spcAft>
                <a:buNone/>
              </a:pPr>
              <a:r>
                <a:rPr lang="en-GB" sz="900" b="1" noProof="0"/>
                <a:t>weeks</a:t>
              </a:r>
              <a:endParaRPr lang="en-GB" sz="900" b="1"/>
            </a:p>
          </p:txBody>
        </p:sp>
        <p:grpSp>
          <p:nvGrpSpPr>
            <p:cNvPr id="207" name="Group 206">
              <a:extLst>
                <a:ext uri="{FF2B5EF4-FFF2-40B4-BE49-F238E27FC236}">
                  <a16:creationId xmlns:a16="http://schemas.microsoft.com/office/drawing/2014/main" id="{0B11183F-41E5-9127-660A-BA4878D3E46F}"/>
                </a:ext>
              </a:extLst>
            </p:cNvPr>
            <p:cNvGrpSpPr/>
            <p:nvPr/>
          </p:nvGrpSpPr>
          <p:grpSpPr>
            <a:xfrm>
              <a:off x="497083" y="1924375"/>
              <a:ext cx="683777" cy="745311"/>
              <a:chOff x="497083" y="1924375"/>
              <a:chExt cx="1082033" cy="945155"/>
            </a:xfrm>
          </p:grpSpPr>
          <p:sp>
            <p:nvSpPr>
              <p:cNvPr id="208" name="Free-form: Shape 47">
                <a:extLst>
                  <a:ext uri="{FF2B5EF4-FFF2-40B4-BE49-F238E27FC236}">
                    <a16:creationId xmlns:a16="http://schemas.microsoft.com/office/drawing/2014/main" id="{1A76198B-0A15-504D-6EE7-414F5C9EB445}"/>
                  </a:ext>
                </a:extLst>
              </p:cNvPr>
              <p:cNvSpPr/>
              <p:nvPr/>
            </p:nvSpPr>
            <p:spPr>
              <a:xfrm>
                <a:off x="896799" y="1981673"/>
                <a:ext cx="287377" cy="57978"/>
              </a:xfrm>
              <a:custGeom>
                <a:avLst/>
                <a:gdLst>
                  <a:gd name="csX0" fmla="*/ 0 w 348662"/>
                  <a:gd name="csY0" fmla="*/ 0 h 19521"/>
                  <a:gd name="csX1" fmla="*/ 348662 w 348662"/>
                  <a:gd name="csY1" fmla="*/ 0 h 195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348662" h="19521">
                    <a:moveTo>
                      <a:pt x="0" y="0"/>
                    </a:moveTo>
                    <a:lnTo>
                      <a:pt x="348662" y="0"/>
                    </a:lnTo>
                  </a:path>
                </a:pathLst>
              </a:custGeom>
              <a:ln w="31750" cap="rnd">
                <a:solidFill>
                  <a:srgbClr val="413C37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209" name="Free-form: Shape 48">
                <a:extLst>
                  <a:ext uri="{FF2B5EF4-FFF2-40B4-BE49-F238E27FC236}">
                    <a16:creationId xmlns:a16="http://schemas.microsoft.com/office/drawing/2014/main" id="{D58B607D-2699-11AF-E3DB-5934C318BDAD}"/>
                  </a:ext>
                </a:extLst>
              </p:cNvPr>
              <p:cNvSpPr/>
              <p:nvPr/>
            </p:nvSpPr>
            <p:spPr>
              <a:xfrm>
                <a:off x="497083" y="1981676"/>
                <a:ext cx="706864" cy="887854"/>
              </a:xfrm>
              <a:custGeom>
                <a:avLst/>
                <a:gdLst>
                  <a:gd name="csX0" fmla="*/ 584097 w 584096"/>
                  <a:gd name="csY0" fmla="*/ 896253 h 896253"/>
                  <a:gd name="csX1" fmla="*/ 82968 w 584096"/>
                  <a:gd name="csY1" fmla="*/ 896253 h 896253"/>
                  <a:gd name="csX2" fmla="*/ 0 w 584096"/>
                  <a:gd name="csY2" fmla="*/ 813285 h 896253"/>
                  <a:gd name="csX3" fmla="*/ 0 w 584096"/>
                  <a:gd name="csY3" fmla="*/ 82968 h 896253"/>
                  <a:gd name="csX4" fmla="*/ 82968 w 584096"/>
                  <a:gd name="csY4" fmla="*/ 0 h 896253"/>
                  <a:gd name="csX5" fmla="*/ 156957 w 584096"/>
                  <a:gd name="csY5" fmla="*/ 0 h 89625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584096" h="896253">
                    <a:moveTo>
                      <a:pt x="584097" y="896253"/>
                    </a:moveTo>
                    <a:lnTo>
                      <a:pt x="82968" y="896253"/>
                    </a:lnTo>
                    <a:cubicBezTo>
                      <a:pt x="37092" y="896253"/>
                      <a:pt x="0" y="859161"/>
                      <a:pt x="0" y="813285"/>
                    </a:cubicBezTo>
                    <a:lnTo>
                      <a:pt x="0" y="82968"/>
                    </a:lnTo>
                    <a:cubicBezTo>
                      <a:pt x="0" y="37092"/>
                      <a:pt x="37092" y="0"/>
                      <a:pt x="82968" y="0"/>
                    </a:cubicBezTo>
                    <a:lnTo>
                      <a:pt x="156957" y="0"/>
                    </a:lnTo>
                  </a:path>
                </a:pathLst>
              </a:custGeom>
              <a:noFill/>
              <a:ln w="31750" cap="rnd">
                <a:solidFill>
                  <a:srgbClr val="413C37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210" name="Free-form: Shape 49">
                <a:extLst>
                  <a:ext uri="{FF2B5EF4-FFF2-40B4-BE49-F238E27FC236}">
                    <a16:creationId xmlns:a16="http://schemas.microsoft.com/office/drawing/2014/main" id="{2601CA77-C7BE-15FB-DC25-C79DAA7BD9D6}"/>
                  </a:ext>
                </a:extLst>
              </p:cNvPr>
              <p:cNvSpPr/>
              <p:nvPr/>
            </p:nvSpPr>
            <p:spPr>
              <a:xfrm>
                <a:off x="1383736" y="1981675"/>
                <a:ext cx="195380" cy="753031"/>
              </a:xfrm>
              <a:custGeom>
                <a:avLst/>
                <a:gdLst>
                  <a:gd name="csX0" fmla="*/ 0 w 161446"/>
                  <a:gd name="csY0" fmla="*/ 0 h 627045"/>
                  <a:gd name="csX1" fmla="*/ 78478 w 161446"/>
                  <a:gd name="csY1" fmla="*/ 0 h 627045"/>
                  <a:gd name="csX2" fmla="*/ 161447 w 161446"/>
                  <a:gd name="csY2" fmla="*/ 82968 h 627045"/>
                  <a:gd name="csX3" fmla="*/ 161447 w 161446"/>
                  <a:gd name="csY3" fmla="*/ 627045 h 62704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161446" h="627045">
                    <a:moveTo>
                      <a:pt x="0" y="0"/>
                    </a:moveTo>
                    <a:lnTo>
                      <a:pt x="78478" y="0"/>
                    </a:lnTo>
                    <a:cubicBezTo>
                      <a:pt x="124355" y="0"/>
                      <a:pt x="161447" y="37092"/>
                      <a:pt x="161447" y="82968"/>
                    </a:cubicBezTo>
                    <a:lnTo>
                      <a:pt x="161447" y="627045"/>
                    </a:lnTo>
                  </a:path>
                </a:pathLst>
              </a:custGeom>
              <a:noFill/>
              <a:ln w="31750" cap="rnd">
                <a:solidFill>
                  <a:srgbClr val="413C37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211" name="Free-form: Shape 50">
                <a:extLst>
                  <a:ext uri="{FF2B5EF4-FFF2-40B4-BE49-F238E27FC236}">
                    <a16:creationId xmlns:a16="http://schemas.microsoft.com/office/drawing/2014/main" id="{7D84488C-5C64-8519-58B3-6C965DE42D78}"/>
                  </a:ext>
                </a:extLst>
              </p:cNvPr>
              <p:cNvSpPr/>
              <p:nvPr/>
            </p:nvSpPr>
            <p:spPr>
              <a:xfrm>
                <a:off x="796187" y="1924375"/>
                <a:ext cx="23625" cy="120733"/>
              </a:xfrm>
              <a:custGeom>
                <a:avLst/>
                <a:gdLst>
                  <a:gd name="csX0" fmla="*/ 0 w 19521"/>
                  <a:gd name="csY0" fmla="*/ 0 h 147390"/>
                  <a:gd name="csX1" fmla="*/ 0 w 19521"/>
                  <a:gd name="csY1" fmla="*/ 147391 h 14739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9521" h="147390">
                    <a:moveTo>
                      <a:pt x="0" y="0"/>
                    </a:moveTo>
                    <a:lnTo>
                      <a:pt x="0" y="147391"/>
                    </a:lnTo>
                  </a:path>
                </a:pathLst>
              </a:custGeom>
              <a:ln w="31750" cap="rnd">
                <a:solidFill>
                  <a:srgbClr val="413C37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212" name="Free-form: Shape 51">
                <a:extLst>
                  <a:ext uri="{FF2B5EF4-FFF2-40B4-BE49-F238E27FC236}">
                    <a16:creationId xmlns:a16="http://schemas.microsoft.com/office/drawing/2014/main" id="{D9919537-EC3F-32FB-4EED-38C5734BDEED}"/>
                  </a:ext>
                </a:extLst>
              </p:cNvPr>
              <p:cNvSpPr/>
              <p:nvPr/>
            </p:nvSpPr>
            <p:spPr>
              <a:xfrm>
                <a:off x="1282138" y="1924375"/>
                <a:ext cx="23625" cy="120733"/>
              </a:xfrm>
              <a:custGeom>
                <a:avLst/>
                <a:gdLst>
                  <a:gd name="csX0" fmla="*/ 0 w 19521"/>
                  <a:gd name="csY0" fmla="*/ 0 h 147390"/>
                  <a:gd name="csX1" fmla="*/ 0 w 19521"/>
                  <a:gd name="csY1" fmla="*/ 147391 h 14739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9521" h="147390">
                    <a:moveTo>
                      <a:pt x="0" y="0"/>
                    </a:moveTo>
                    <a:lnTo>
                      <a:pt x="0" y="147391"/>
                    </a:lnTo>
                  </a:path>
                </a:pathLst>
              </a:custGeom>
              <a:ln w="31750" cap="rnd">
                <a:solidFill>
                  <a:srgbClr val="413C37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213" name="Free-form: Shape 52">
                <a:extLst>
                  <a:ext uri="{FF2B5EF4-FFF2-40B4-BE49-F238E27FC236}">
                    <a16:creationId xmlns:a16="http://schemas.microsoft.com/office/drawing/2014/main" id="{6E9BADC2-39F0-58DE-3FCE-9A6D0ECE4735}"/>
                  </a:ext>
                </a:extLst>
              </p:cNvPr>
              <p:cNvSpPr/>
              <p:nvPr/>
            </p:nvSpPr>
            <p:spPr>
              <a:xfrm>
                <a:off x="499917" y="2158810"/>
                <a:ext cx="1073396" cy="23443"/>
              </a:xfrm>
              <a:custGeom>
                <a:avLst/>
                <a:gdLst>
                  <a:gd name="csX0" fmla="*/ 0 w 895276"/>
                  <a:gd name="csY0" fmla="*/ 0 h 19521"/>
                  <a:gd name="csX1" fmla="*/ 895277 w 895276"/>
                  <a:gd name="csY1" fmla="*/ 0 h 195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895276" h="19521">
                    <a:moveTo>
                      <a:pt x="0" y="0"/>
                    </a:moveTo>
                    <a:lnTo>
                      <a:pt x="895277" y="0"/>
                    </a:lnTo>
                  </a:path>
                </a:pathLst>
              </a:custGeom>
              <a:ln w="31750" cap="rnd">
                <a:solidFill>
                  <a:srgbClr val="413C37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</p:grp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BA47F022-36C8-64BF-6E2D-96EB6E54D7F3}"/>
              </a:ext>
            </a:extLst>
          </p:cNvPr>
          <p:cNvGrpSpPr/>
          <p:nvPr/>
        </p:nvGrpSpPr>
        <p:grpSpPr>
          <a:xfrm>
            <a:off x="1341971" y="5913881"/>
            <a:ext cx="632559" cy="512064"/>
            <a:chOff x="7761742" y="1883956"/>
            <a:chExt cx="632559" cy="512064"/>
          </a:xfrm>
        </p:grpSpPr>
        <p:sp>
          <p:nvSpPr>
            <p:cNvPr id="58" name="Free-form: Shape 53">
              <a:extLst>
                <a:ext uri="{FF2B5EF4-FFF2-40B4-BE49-F238E27FC236}">
                  <a16:creationId xmlns:a16="http://schemas.microsoft.com/office/drawing/2014/main" id="{668520DF-A0C7-A1F9-3217-A109A73F8C8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834206" y="1883956"/>
              <a:ext cx="514733" cy="512064"/>
            </a:xfrm>
            <a:custGeom>
              <a:avLst/>
              <a:gdLst>
                <a:gd name="csX0" fmla="*/ 371308 w 371307"/>
                <a:gd name="csY0" fmla="*/ 185654 h 371307"/>
                <a:gd name="csX1" fmla="*/ 185654 w 371307"/>
                <a:gd name="csY1" fmla="*/ 371308 h 371307"/>
                <a:gd name="csX2" fmla="*/ 0 w 371307"/>
                <a:gd name="csY2" fmla="*/ 185654 h 371307"/>
                <a:gd name="csX3" fmla="*/ 185654 w 371307"/>
                <a:gd name="csY3" fmla="*/ 0 h 371307"/>
                <a:gd name="csX4" fmla="*/ 371308 w 371307"/>
                <a:gd name="csY4" fmla="*/ 185654 h 37130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371307" h="371307">
                  <a:moveTo>
                    <a:pt x="371308" y="185654"/>
                  </a:moveTo>
                  <a:cubicBezTo>
                    <a:pt x="371308" y="288188"/>
                    <a:pt x="288188" y="371308"/>
                    <a:pt x="185654" y="371308"/>
                  </a:cubicBezTo>
                  <a:cubicBezTo>
                    <a:pt x="83120" y="371308"/>
                    <a:pt x="0" y="288188"/>
                    <a:pt x="0" y="185654"/>
                  </a:cubicBezTo>
                  <a:cubicBezTo>
                    <a:pt x="0" y="83120"/>
                    <a:pt x="83120" y="0"/>
                    <a:pt x="185654" y="0"/>
                  </a:cubicBezTo>
                  <a:cubicBezTo>
                    <a:pt x="288188" y="0"/>
                    <a:pt x="371308" y="83120"/>
                    <a:pt x="371308" y="185654"/>
                  </a:cubicBezTo>
                  <a:close/>
                </a:path>
              </a:pathLst>
            </a:custGeom>
            <a:gradFill>
              <a:gsLst>
                <a:gs pos="38000">
                  <a:srgbClr val="F4A7A3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1"/>
            </a:gradFill>
            <a:ln w="34925" cap="rnd">
              <a:solidFill>
                <a:srgbClr val="413C37"/>
              </a:solidFill>
              <a:prstDash val="solid"/>
              <a:round/>
            </a:ln>
          </p:spPr>
          <p:txBody>
            <a:bodyPr/>
            <a:lstStyle/>
            <a:p>
              <a:endParaRPr lang="en-GB" noProof="0">
                <a:gradFill>
                  <a:gsLst>
                    <a:gs pos="0">
                      <a:srgbClr val="993F3A"/>
                    </a:gs>
                    <a:gs pos="73000">
                      <a:srgbClr val="71130E"/>
                    </a:gs>
                  </a:gsLst>
                  <a:lin ang="5400000" scaled="1"/>
                </a:gradFill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1789B8D2-45EE-1186-E7AB-1A332C0EB49F}"/>
                </a:ext>
              </a:extLst>
            </p:cNvPr>
            <p:cNvSpPr txBox="1"/>
            <p:nvPr/>
          </p:nvSpPr>
          <p:spPr>
            <a:xfrm>
              <a:off x="7761742" y="1957267"/>
              <a:ext cx="632559" cy="39748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>
                <a:lnSpc>
                  <a:spcPct val="65000"/>
                </a:lnSpc>
              </a:pPr>
              <a:r>
                <a:rPr lang="en-GB" spc="-100" noProof="0">
                  <a:solidFill>
                    <a:schemeClr val="bg1"/>
                  </a:solidFill>
                  <a:latin typeface="Arial Black" panose="020B0A04020102020204" pitchFamily="34" charset="0"/>
                </a:rPr>
                <a:t>4</a:t>
              </a:r>
              <a:r>
                <a:rPr lang="en-GB" sz="600" noProof="0">
                  <a:solidFill>
                    <a:schemeClr val="bg1"/>
                  </a:solidFill>
                  <a:latin typeface="Arial Black" panose="020B0A04020102020204" pitchFamily="34" charset="0"/>
                </a:rPr>
                <a:t> </a:t>
              </a:r>
              <a:br>
                <a:rPr lang="en-GB" sz="600" noProof="0">
                  <a:solidFill>
                    <a:schemeClr val="bg1"/>
                  </a:solidFill>
                  <a:latin typeface="Arial Black" panose="020B0A04020102020204" pitchFamily="34" charset="0"/>
                </a:rPr>
              </a:br>
              <a:r>
                <a:rPr lang="en-GB" sz="600" noProof="0">
                  <a:solidFill>
                    <a:schemeClr val="bg1"/>
                  </a:solidFill>
                  <a:latin typeface="Arial Black" panose="020B0A04020102020204" pitchFamily="34" charset="0"/>
                </a:rPr>
                <a:t> </a:t>
              </a:r>
              <a:r>
                <a:rPr lang="en-GB" sz="1200" noProof="0">
                  <a:solidFill>
                    <a:schemeClr val="bg1"/>
                  </a:solidFill>
                </a:rPr>
                <a:t>mg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4861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2FF2B2-3CDB-E250-CB15-1ED36C65AB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78969" y="727363"/>
            <a:ext cx="10432473" cy="5403273"/>
          </a:xfrm>
          <a:prstGeom prst="round2DiagRect">
            <a:avLst>
              <a:gd name="adj1" fmla="val 10648"/>
              <a:gd name="adj2" fmla="val 0"/>
            </a:avLst>
          </a:prstGeom>
        </p:spPr>
        <p:txBody>
          <a:bodyPr/>
          <a:lstStyle/>
          <a:p>
            <a:r>
              <a:rPr lang="en-GB" noProof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FF9A5BC-736C-82B9-306C-5412DE2B1F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000" y="7204710"/>
            <a:ext cx="11428413" cy="365125"/>
          </a:xfrm>
        </p:spPr>
        <p:txBody>
          <a:bodyPr/>
          <a:lstStyle/>
          <a:p>
            <a:pPr>
              <a:defRPr/>
            </a:pPr>
            <a:r>
              <a:rPr lang="en-GB" noProof="0"/>
              <a:t>Click to add RDMF, Abbreviations, and Footnotes, Arial Narrow 9</a:t>
            </a:r>
          </a:p>
          <a:p>
            <a:pPr>
              <a:defRPr/>
            </a:pPr>
            <a:r>
              <a:rPr lang="en-GB" noProof="0"/>
              <a:t>Click to add Citations, Arial Narrow 9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82A5CAA-EA7F-442F-1A18-1A44B8198CB7}"/>
              </a:ext>
            </a:extLst>
          </p:cNvPr>
          <p:cNvSpPr txBox="1">
            <a:spLocks/>
          </p:cNvSpPr>
          <p:nvPr/>
        </p:nvSpPr>
        <p:spPr>
          <a:xfrm>
            <a:off x="1770569" y="2678815"/>
            <a:ext cx="9397991" cy="4985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800" b="1" i="0" kern="0" spc="-100" baseline="0" dirty="0">
                <a:solidFill>
                  <a:schemeClr val="accent1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9pPr>
          </a:lstStyle>
          <a:p>
            <a:r>
              <a:rPr lang="en-GB" noProof="0"/>
              <a:t>TRIUMPH-1</a:t>
            </a:r>
          </a:p>
        </p:txBody>
      </p:sp>
      <p:sp>
        <p:nvSpPr>
          <p:cNvPr id="8" name="Subtitle 3">
            <a:extLst>
              <a:ext uri="{FF2B5EF4-FFF2-40B4-BE49-F238E27FC236}">
                <a16:creationId xmlns:a16="http://schemas.microsoft.com/office/drawing/2014/main" id="{53F68027-DFD6-9752-7819-D17752F5825C}"/>
              </a:ext>
            </a:extLst>
          </p:cNvPr>
          <p:cNvSpPr txBox="1">
            <a:spLocks/>
          </p:cNvSpPr>
          <p:nvPr/>
        </p:nvSpPr>
        <p:spPr>
          <a:xfrm>
            <a:off x="1748860" y="3201479"/>
            <a:ext cx="9441407" cy="45504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2100" b="1" spc="-50" baseline="0">
                <a:solidFill>
                  <a:schemeClr val="tx1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kern="0" noProof="0"/>
              <a:t>Study Design and Participant Disposition</a:t>
            </a:r>
          </a:p>
        </p:txBody>
      </p:sp>
    </p:spTree>
    <p:extLst>
      <p:ext uri="{BB962C8B-B14F-4D97-AF65-F5344CB8AC3E}">
        <p14:creationId xmlns:p14="http://schemas.microsoft.com/office/powerpoint/2010/main" val="41583188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06EFC94-934E-022B-2BA9-478BCC38BA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6009" y="7446440"/>
            <a:ext cx="2284323" cy="915892"/>
          </a:xfrm>
        </p:spPr>
        <p:txBody>
          <a:bodyPr/>
          <a:lstStyle/>
          <a:p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39C779-633E-5F1A-B9F6-E93AD2058B5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22891" y="7510560"/>
            <a:ext cx="2284323" cy="851772"/>
          </a:xfrm>
        </p:spPr>
        <p:txBody>
          <a:bodyPr/>
          <a:lstStyle/>
          <a:p>
            <a:endParaRPr lang="en-GB" noProof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98673F8-461E-FF7F-E9EF-6E5A2A4C13ED}"/>
              </a:ext>
            </a:extLst>
          </p:cNvPr>
          <p:cNvSpPr txBox="1">
            <a:spLocks/>
          </p:cNvSpPr>
          <p:nvPr/>
        </p:nvSpPr>
        <p:spPr>
          <a:xfrm>
            <a:off x="306009" y="1710144"/>
            <a:ext cx="5637591" cy="256995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har char="•"/>
              <a:defRPr sz="2000">
                <a:solidFill>
                  <a:srgbClr val="333333"/>
                </a:solidFill>
                <a:latin typeface="Helvetica" pitchFamily="2" charset="0"/>
                <a:ea typeface="MS PGothic" pitchFamily="34" charset="-128"/>
                <a:cs typeface="Helvetica" pitchFamily="2" charset="0"/>
              </a:defRPr>
            </a:lvl1pPr>
            <a:lvl2pPr marL="7429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har char="–"/>
              <a:defRPr>
                <a:solidFill>
                  <a:srgbClr val="333333"/>
                </a:solidFill>
                <a:latin typeface="Helvetica" pitchFamily="2" charset="0"/>
                <a:ea typeface="MS PGothic" pitchFamily="34" charset="-128"/>
                <a:cs typeface="Helvetica" pitchFamily="2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rgbClr val="333333"/>
                </a:solidFill>
                <a:latin typeface="Helvetica" pitchFamily="2" charset="0"/>
                <a:ea typeface="MS PGothic" pitchFamily="34" charset="-128"/>
                <a:cs typeface="Helvetica" pitchFamily="2" charset="0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rgbClr val="333333"/>
                </a:solidFill>
                <a:latin typeface="Helvetica" pitchFamily="2" charset="0"/>
                <a:ea typeface="MS PGothic" pitchFamily="34" charset="-128"/>
                <a:cs typeface="Helvetica" pitchFamily="2" charset="0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rgbClr val="333333"/>
                </a:solidFill>
                <a:latin typeface="Helvetica" pitchFamily="2" charset="0"/>
                <a:ea typeface="MS PGothic" pitchFamily="34" charset="-128"/>
                <a:cs typeface="Helvetica" pitchFamily="2" charset="0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rgbClr val="555555"/>
                </a:solidFill>
                <a:latin typeface="+mn-lt"/>
                <a:ea typeface="ＭＳ Ｐゴシック" pitchFamily="-111" charset="-128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rgbClr val="555555"/>
                </a:solidFill>
                <a:latin typeface="+mn-lt"/>
                <a:ea typeface="ＭＳ Ｐゴシック" pitchFamily="-111" charset="-128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rgbClr val="555555"/>
                </a:solidFill>
                <a:latin typeface="+mn-lt"/>
                <a:ea typeface="ＭＳ Ｐゴシック" pitchFamily="-111" charset="-128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rgbClr val="555555"/>
                </a:solidFill>
                <a:latin typeface="+mn-lt"/>
                <a:ea typeface="ＭＳ Ｐゴシック" pitchFamily="-111" charset="-128"/>
              </a:defRPr>
            </a:lvl9pPr>
          </a:lstStyle>
          <a:p>
            <a:endParaRPr lang="en-GB" sz="2400" kern="0" noProof="0"/>
          </a:p>
          <a:p>
            <a:pPr marL="0" indent="0" algn="ctr">
              <a:buNone/>
            </a:pPr>
            <a:endParaRPr lang="en-GB" sz="2400" kern="0" noProof="0"/>
          </a:p>
          <a:p>
            <a:pPr marL="0" indent="0" algn="ctr">
              <a:buNone/>
            </a:pPr>
            <a:r>
              <a:rPr lang="en-GB" sz="2400" kern="0" noProof="0"/>
              <a:t>We express our appreciation to the participants of the study, and the investigators and study coordinators who cared for them and the study sponsor, Eli Lilly.</a:t>
            </a:r>
          </a:p>
          <a:p>
            <a:pPr marL="0" indent="0" algn="ctr">
              <a:buNone/>
            </a:pPr>
            <a:endParaRPr lang="en-GB" sz="2400" kern="0" noProof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n-GB" sz="2400" kern="0" noProof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66BFDA-C481-834A-137B-EAEA298C5B4D}"/>
              </a:ext>
            </a:extLst>
          </p:cNvPr>
          <p:cNvSpPr txBox="1"/>
          <p:nvPr/>
        </p:nvSpPr>
        <p:spPr>
          <a:xfrm>
            <a:off x="193964" y="5514109"/>
            <a:ext cx="4350327" cy="13438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949673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EFABC-BA6D-CD78-802A-9663317AD8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30DC484-A826-8678-1D62-F41B8A93543D}"/>
              </a:ext>
            </a:extLst>
          </p:cNvPr>
          <p:cNvGrpSpPr/>
          <p:nvPr/>
        </p:nvGrpSpPr>
        <p:grpSpPr>
          <a:xfrm>
            <a:off x="964730" y="1077638"/>
            <a:ext cx="3446961" cy="3446961"/>
            <a:chOff x="610400" y="1026745"/>
            <a:chExt cx="3504218" cy="3504218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FE207563-D866-7253-E35D-0B151E3B43A3}"/>
                </a:ext>
              </a:extLst>
            </p:cNvPr>
            <p:cNvSpPr/>
            <p:nvPr/>
          </p:nvSpPr>
          <p:spPr>
            <a:xfrm>
              <a:off x="610400" y="1026745"/>
              <a:ext cx="3504218" cy="3504218"/>
            </a:xfrm>
            <a:prstGeom prst="ellipse">
              <a:avLst/>
            </a:prstGeom>
            <a:solidFill>
              <a:schemeClr val="accent5"/>
            </a:solidFill>
            <a:ln w="34925"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97BFFD95-7009-9C8B-BC13-BECC26F058BC}"/>
                </a:ext>
              </a:extLst>
            </p:cNvPr>
            <p:cNvSpPr txBox="1"/>
            <p:nvPr/>
          </p:nvSpPr>
          <p:spPr>
            <a:xfrm>
              <a:off x="1876810" y="1482471"/>
              <a:ext cx="1037143" cy="28777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200" b="1" i="0" u="none" strike="noStrike" kern="1200" cap="none" spc="0" normalizeH="0" baseline="0" noProof="0">
                  <a:ln>
                    <a:noFill/>
                  </a:ln>
                  <a:solidFill>
                    <a:srgbClr val="E1251B"/>
                  </a:solidFill>
                  <a:effectLst/>
                  <a:uLnTx/>
                  <a:uFillTx/>
                  <a:latin typeface="Arial" charset="0"/>
                  <a:cs typeface="+mn-cs"/>
                </a:rPr>
                <a:t>Obesity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DF4ECD11-BA8C-1778-EB61-F5BDD5E842E6}"/>
                </a:ext>
              </a:extLst>
            </p:cNvPr>
            <p:cNvSpPr txBox="1"/>
            <p:nvPr/>
          </p:nvSpPr>
          <p:spPr>
            <a:xfrm>
              <a:off x="978949" y="1840923"/>
              <a:ext cx="2832862" cy="2308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500" b="1" i="0" u="none" strike="noStrike" kern="1200" cap="none" spc="0" normalizeH="0" baseline="0" noProof="0">
                  <a:ln>
                    <a:noFill/>
                  </a:ln>
                  <a:solidFill>
                    <a:srgbClr val="E1251B"/>
                  </a:solidFill>
                  <a:effectLst/>
                  <a:uLnTx/>
                  <a:uFillTx/>
                  <a:latin typeface="Arial" charset="0"/>
                  <a:cs typeface="+mn-cs"/>
                </a:rPr>
                <a:t>N=2339</a:t>
              </a:r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14652E02-030A-C0F7-EC97-B929150DD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720197"/>
          </a:xfrm>
        </p:spPr>
        <p:txBody>
          <a:bodyPr/>
          <a:lstStyle/>
          <a:p>
            <a:r>
              <a:rPr lang="en-GB" noProof="0"/>
              <a:t>TRIUMPH-1: Retatrutide Phase 3 Obesity Trial </a:t>
            </a:r>
            <a:br>
              <a:rPr lang="en-GB" noProof="0"/>
            </a:br>
            <a:r>
              <a:rPr lang="en-GB" sz="2400" noProof="0">
                <a:solidFill>
                  <a:schemeClr val="tx1">
                    <a:lumMod val="90000"/>
                    <a:lumOff val="10000"/>
                  </a:schemeClr>
                </a:solidFill>
              </a:rPr>
              <a:t>Study Overview</a:t>
            </a:r>
            <a:endParaRPr lang="en-GB" noProof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EE1178C-466C-5C97-1E41-3FCFD7F6043D}"/>
              </a:ext>
            </a:extLst>
          </p:cNvPr>
          <p:cNvGrpSpPr/>
          <p:nvPr/>
        </p:nvGrpSpPr>
        <p:grpSpPr>
          <a:xfrm>
            <a:off x="5719402" y="1482471"/>
            <a:ext cx="6086472" cy="896112"/>
            <a:chOff x="5637924" y="1315328"/>
            <a:chExt cx="6086472" cy="896112"/>
          </a:xfrm>
        </p:grpSpPr>
        <p:sp>
          <p:nvSpPr>
            <p:cNvPr id="48" name="Rounded Rectangle 112">
              <a:extLst>
                <a:ext uri="{FF2B5EF4-FFF2-40B4-BE49-F238E27FC236}">
                  <a16:creationId xmlns:a16="http://schemas.microsoft.com/office/drawing/2014/main" id="{560C129A-1326-9F62-4792-81C93A70E844}"/>
                </a:ext>
              </a:extLst>
            </p:cNvPr>
            <p:cNvSpPr/>
            <p:nvPr/>
          </p:nvSpPr>
          <p:spPr>
            <a:xfrm>
              <a:off x="5637924" y="1315328"/>
              <a:ext cx="6086472" cy="896112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254000" dist="63500" dir="5400000" sx="99000" sy="99000" algn="ctr" rotWithShape="0">
                <a:srgbClr val="212121">
                  <a:alpha val="20000"/>
                </a:srgbClr>
              </a:outerShdw>
            </a:effectLst>
          </p:spPr>
          <p:txBody>
            <a:bodyPr wrap="square" lIns="144000" tIns="180000" rIns="144000" bIns="144000" rtlCol="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3BD886CA-6217-19C6-748F-0D99F529709B}"/>
                </a:ext>
              </a:extLst>
            </p:cNvPr>
            <p:cNvSpPr txBox="1"/>
            <p:nvPr/>
          </p:nvSpPr>
          <p:spPr>
            <a:xfrm rot="5400000">
              <a:off x="9602258" y="116256"/>
              <a:ext cx="768096" cy="329014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vert="vert270" lIns="91440" tIns="137160" rIns="91440" bIns="182880" rtlCol="0" anchor="ctr"/>
            <a:lstStyle>
              <a:defPPr>
                <a:defRPr lang="en-US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l">
                <a:spcAft>
                  <a:spcPts val="200"/>
                </a:spcAft>
                <a:buClr>
                  <a:srgbClr val="E1251B"/>
                </a:buClr>
                <a:defRPr/>
              </a:pPr>
              <a:r>
                <a:rPr kumimoji="0" lang="en-GB" sz="15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cs typeface="Arial"/>
                </a:rPr>
                <a:t>Percent change in </a:t>
              </a:r>
            </a:p>
            <a:p>
              <a:pPr algn="l">
                <a:spcAft>
                  <a:spcPts val="200"/>
                </a:spcAft>
                <a:buClr>
                  <a:srgbClr val="E1251B"/>
                </a:buClr>
                <a:defRPr/>
              </a:pPr>
              <a:r>
                <a:rPr lang="en-GB" sz="1500" kern="0">
                  <a:solidFill>
                    <a:srgbClr val="FFFFFF"/>
                  </a:solidFill>
                  <a:latin typeface="Arial Black"/>
                  <a:cs typeface="Arial"/>
                </a:rPr>
                <a:t>W</a:t>
              </a:r>
              <a:r>
                <a:rPr kumimoji="0" lang="en-GB" sz="15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Black"/>
                  <a:cs typeface="Arial"/>
                </a:rPr>
                <a:t>eight</a:t>
              </a:r>
              <a:r>
                <a:rPr lang="en-GB" sz="1500" kern="0" noProof="0">
                  <a:solidFill>
                    <a:srgbClr val="FFFFFF"/>
                  </a:solidFill>
                  <a:latin typeface="Arial Black"/>
                  <a:cs typeface="Arial"/>
                </a:rPr>
                <a:t> </a:t>
              </a:r>
              <a:r>
                <a:rPr lang="en-GB" sz="1500" kern="0" noProof="0">
                  <a:solidFill>
                    <a:srgbClr val="FFFFFF"/>
                  </a:solidFill>
                  <a:latin typeface="Arial" panose="020B0604020202020204"/>
                  <a:cs typeface="Arial"/>
                </a:rPr>
                <a:t>at 80 weeks</a:t>
              </a:r>
              <a:endParaRPr lang="en-GB" sz="150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Black"/>
                <a:cs typeface="Arial" panose="020B0604020202020204" pitchFamily="34" charset="0"/>
              </a:endParaRPr>
            </a:p>
          </p:txBody>
        </p: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15321E79-3B87-9D94-BBBD-BC4188B14612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934824" y="1447994"/>
              <a:ext cx="575259" cy="607750"/>
              <a:chOff x="-4455754" y="8119461"/>
              <a:chExt cx="1478848" cy="1527174"/>
            </a:xfrm>
          </p:grpSpPr>
          <p:sp>
            <p:nvSpPr>
              <p:cNvPr id="52" name="Freeform: Shape 124">
                <a:extLst>
                  <a:ext uri="{FF2B5EF4-FFF2-40B4-BE49-F238E27FC236}">
                    <a16:creationId xmlns:a16="http://schemas.microsoft.com/office/drawing/2014/main" id="{6C8C1541-72CD-557D-125B-B2C2872FEBE1}"/>
                  </a:ext>
                </a:extLst>
              </p:cNvPr>
              <p:cNvSpPr/>
              <p:nvPr/>
            </p:nvSpPr>
            <p:spPr>
              <a:xfrm>
                <a:off x="-4303887" y="8518481"/>
                <a:ext cx="1175117" cy="992014"/>
              </a:xfrm>
              <a:custGeom>
                <a:avLst/>
                <a:gdLst>
                  <a:gd name="connsiteX0" fmla="*/ 1261110 w 1261110"/>
                  <a:gd name="connsiteY0" fmla="*/ 874490 h 1064609"/>
                  <a:gd name="connsiteX1" fmla="*/ 1078325 w 1261110"/>
                  <a:gd name="connsiteY1" fmla="*/ 1064609 h 1064609"/>
                  <a:gd name="connsiteX2" fmla="*/ 182785 w 1261110"/>
                  <a:gd name="connsiteY2" fmla="*/ 1064609 h 1064609"/>
                  <a:gd name="connsiteX3" fmla="*/ 0 w 1261110"/>
                  <a:gd name="connsiteY3" fmla="*/ 874490 h 1064609"/>
                  <a:gd name="connsiteX4" fmla="*/ 0 w 1261110"/>
                  <a:gd name="connsiteY4" fmla="*/ 190119 h 1064609"/>
                  <a:gd name="connsiteX5" fmla="*/ 182785 w 1261110"/>
                  <a:gd name="connsiteY5" fmla="*/ 0 h 1064609"/>
                  <a:gd name="connsiteX6" fmla="*/ 1078325 w 1261110"/>
                  <a:gd name="connsiteY6" fmla="*/ 0 h 1064609"/>
                  <a:gd name="connsiteX7" fmla="*/ 1261110 w 1261110"/>
                  <a:gd name="connsiteY7" fmla="*/ 190119 h 1064609"/>
                  <a:gd name="connsiteX8" fmla="*/ 1261110 w 1261110"/>
                  <a:gd name="connsiteY8" fmla="*/ 874490 h 10646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61110" h="1064609">
                    <a:moveTo>
                      <a:pt x="1261110" y="874490"/>
                    </a:moveTo>
                    <a:cubicBezTo>
                      <a:pt x="1261110" y="979456"/>
                      <a:pt x="1179290" y="1064609"/>
                      <a:pt x="1078325" y="1064609"/>
                    </a:cubicBezTo>
                    <a:lnTo>
                      <a:pt x="182785" y="1064609"/>
                    </a:lnTo>
                    <a:cubicBezTo>
                      <a:pt x="81820" y="1064609"/>
                      <a:pt x="0" y="979456"/>
                      <a:pt x="0" y="874490"/>
                    </a:cubicBezTo>
                    <a:lnTo>
                      <a:pt x="0" y="190119"/>
                    </a:lnTo>
                    <a:cubicBezTo>
                      <a:pt x="0" y="85154"/>
                      <a:pt x="81820" y="0"/>
                      <a:pt x="182785" y="0"/>
                    </a:cubicBezTo>
                    <a:lnTo>
                      <a:pt x="1078325" y="0"/>
                    </a:lnTo>
                    <a:cubicBezTo>
                      <a:pt x="1179290" y="0"/>
                      <a:pt x="1261110" y="85154"/>
                      <a:pt x="1261110" y="190119"/>
                    </a:cubicBezTo>
                    <a:lnTo>
                      <a:pt x="1261110" y="874490"/>
                    </a:lnTo>
                    <a:close/>
                  </a:path>
                </a:pathLst>
              </a:custGeom>
              <a:noFill/>
              <a:ln w="15875" cap="flat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53" name="Freeform: Shape 122">
                <a:extLst>
                  <a:ext uri="{FF2B5EF4-FFF2-40B4-BE49-F238E27FC236}">
                    <a16:creationId xmlns:a16="http://schemas.microsoft.com/office/drawing/2014/main" id="{78FBB435-986D-2832-A8A6-91C9B1EFD633}"/>
                  </a:ext>
                </a:extLst>
              </p:cNvPr>
              <p:cNvSpPr/>
              <p:nvPr/>
            </p:nvSpPr>
            <p:spPr>
              <a:xfrm>
                <a:off x="-4455754" y="8119461"/>
                <a:ext cx="1478848" cy="1527174"/>
              </a:xfrm>
              <a:custGeom>
                <a:avLst/>
                <a:gdLst>
                  <a:gd name="connsiteX0" fmla="*/ 182785 w 1352454"/>
                  <a:gd name="connsiteY0" fmla="*/ 0 h 1396650"/>
                  <a:gd name="connsiteX1" fmla="*/ 1169670 w 1352454"/>
                  <a:gd name="connsiteY1" fmla="*/ 0 h 1396650"/>
                  <a:gd name="connsiteX2" fmla="*/ 1352455 w 1352454"/>
                  <a:gd name="connsiteY2" fmla="*/ 182785 h 1396650"/>
                  <a:gd name="connsiteX3" fmla="*/ 1352455 w 1352454"/>
                  <a:gd name="connsiteY3" fmla="*/ 1213866 h 1396650"/>
                  <a:gd name="connsiteX4" fmla="*/ 1169670 w 1352454"/>
                  <a:gd name="connsiteY4" fmla="*/ 1396651 h 1396650"/>
                  <a:gd name="connsiteX5" fmla="*/ 182785 w 1352454"/>
                  <a:gd name="connsiteY5" fmla="*/ 1396651 h 1396650"/>
                  <a:gd name="connsiteX6" fmla="*/ 0 w 1352454"/>
                  <a:gd name="connsiteY6" fmla="*/ 1213866 h 1396650"/>
                  <a:gd name="connsiteX7" fmla="*/ 0 w 1352454"/>
                  <a:gd name="connsiteY7" fmla="*/ 182785 h 1396650"/>
                  <a:gd name="connsiteX8" fmla="*/ 182785 w 1352454"/>
                  <a:gd name="connsiteY8" fmla="*/ 0 h 1396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52454" h="1396650">
                    <a:moveTo>
                      <a:pt x="182785" y="0"/>
                    </a:moveTo>
                    <a:lnTo>
                      <a:pt x="1169670" y="0"/>
                    </a:lnTo>
                    <a:cubicBezTo>
                      <a:pt x="1270540" y="0"/>
                      <a:pt x="1352455" y="81915"/>
                      <a:pt x="1352455" y="182785"/>
                    </a:cubicBezTo>
                    <a:lnTo>
                      <a:pt x="1352455" y="1213866"/>
                    </a:lnTo>
                    <a:cubicBezTo>
                      <a:pt x="1352455" y="1314736"/>
                      <a:pt x="1270540" y="1396651"/>
                      <a:pt x="1169670" y="1396651"/>
                    </a:cubicBezTo>
                    <a:lnTo>
                      <a:pt x="182785" y="1396651"/>
                    </a:lnTo>
                    <a:cubicBezTo>
                      <a:pt x="81915" y="1396651"/>
                      <a:pt x="0" y="1314736"/>
                      <a:pt x="0" y="1213866"/>
                    </a:cubicBezTo>
                    <a:lnTo>
                      <a:pt x="0" y="182785"/>
                    </a:lnTo>
                    <a:cubicBezTo>
                      <a:pt x="0" y="81915"/>
                      <a:pt x="81915" y="0"/>
                      <a:pt x="182785" y="0"/>
                    </a:cubicBezTo>
                    <a:close/>
                  </a:path>
                </a:pathLst>
              </a:custGeom>
              <a:noFill/>
              <a:ln w="19050" cap="flat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54" name="Freeform: Shape 123">
                <a:extLst>
                  <a:ext uri="{FF2B5EF4-FFF2-40B4-BE49-F238E27FC236}">
                    <a16:creationId xmlns:a16="http://schemas.microsoft.com/office/drawing/2014/main" id="{6E5FFD42-40E4-46B1-D88D-9F47C71A1340}"/>
                  </a:ext>
                </a:extLst>
              </p:cNvPr>
              <p:cNvSpPr/>
              <p:nvPr/>
            </p:nvSpPr>
            <p:spPr>
              <a:xfrm>
                <a:off x="-3937872" y="8240886"/>
                <a:ext cx="452512" cy="142384"/>
              </a:xfrm>
              <a:custGeom>
                <a:avLst/>
                <a:gdLst>
                  <a:gd name="connsiteX0" fmla="*/ 599980 w 599979"/>
                  <a:gd name="connsiteY0" fmla="*/ 94393 h 188785"/>
                  <a:gd name="connsiteX1" fmla="*/ 505587 w 599979"/>
                  <a:gd name="connsiteY1" fmla="*/ 188786 h 188785"/>
                  <a:gd name="connsiteX2" fmla="*/ 94393 w 599979"/>
                  <a:gd name="connsiteY2" fmla="*/ 188786 h 188785"/>
                  <a:gd name="connsiteX3" fmla="*/ 0 w 599979"/>
                  <a:gd name="connsiteY3" fmla="*/ 94393 h 188785"/>
                  <a:gd name="connsiteX4" fmla="*/ 0 w 599979"/>
                  <a:gd name="connsiteY4" fmla="*/ 94393 h 188785"/>
                  <a:gd name="connsiteX5" fmla="*/ 94393 w 599979"/>
                  <a:gd name="connsiteY5" fmla="*/ 0 h 188785"/>
                  <a:gd name="connsiteX6" fmla="*/ 505587 w 599979"/>
                  <a:gd name="connsiteY6" fmla="*/ 0 h 188785"/>
                  <a:gd name="connsiteX7" fmla="*/ 599980 w 599979"/>
                  <a:gd name="connsiteY7" fmla="*/ 94393 h 188785"/>
                  <a:gd name="connsiteX8" fmla="*/ 599980 w 599979"/>
                  <a:gd name="connsiteY8" fmla="*/ 94393 h 1887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99979" h="188785">
                    <a:moveTo>
                      <a:pt x="599980" y="94393"/>
                    </a:moveTo>
                    <a:cubicBezTo>
                      <a:pt x="599980" y="146495"/>
                      <a:pt x="557689" y="188786"/>
                      <a:pt x="505587" y="188786"/>
                    </a:cubicBezTo>
                    <a:lnTo>
                      <a:pt x="94393" y="188786"/>
                    </a:lnTo>
                    <a:cubicBezTo>
                      <a:pt x="42196" y="188786"/>
                      <a:pt x="0" y="146495"/>
                      <a:pt x="0" y="94393"/>
                    </a:cubicBezTo>
                    <a:lnTo>
                      <a:pt x="0" y="94393"/>
                    </a:lnTo>
                    <a:cubicBezTo>
                      <a:pt x="0" y="42196"/>
                      <a:pt x="42291" y="0"/>
                      <a:pt x="94393" y="0"/>
                    </a:cubicBezTo>
                    <a:lnTo>
                      <a:pt x="505587" y="0"/>
                    </a:lnTo>
                    <a:cubicBezTo>
                      <a:pt x="557784" y="0"/>
                      <a:pt x="599980" y="42291"/>
                      <a:pt x="599980" y="94393"/>
                    </a:cubicBezTo>
                    <a:lnTo>
                      <a:pt x="599980" y="94393"/>
                    </a:lnTo>
                    <a:close/>
                  </a:path>
                </a:pathLst>
              </a:custGeom>
              <a:gradFill>
                <a:gsLst>
                  <a:gs pos="52000">
                    <a:srgbClr val="E1251B"/>
                  </a:gs>
                  <a:gs pos="100000">
                    <a:srgbClr val="A81C14"/>
                  </a:gs>
                  <a:gs pos="0">
                    <a:srgbClr val="E1251B"/>
                  </a:gs>
                </a:gsLst>
                <a:lin ang="5400000" scaled="1"/>
              </a:gradFill>
              <a:ln w="15875" cap="flat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55" name="Freeform: Shape 125">
                <a:extLst>
                  <a:ext uri="{FF2B5EF4-FFF2-40B4-BE49-F238E27FC236}">
                    <a16:creationId xmlns:a16="http://schemas.microsoft.com/office/drawing/2014/main" id="{D7B55406-4410-A7A4-337E-3E0C893624D0}"/>
                  </a:ext>
                </a:extLst>
              </p:cNvPr>
              <p:cNvSpPr/>
              <p:nvPr/>
            </p:nvSpPr>
            <p:spPr>
              <a:xfrm>
                <a:off x="-4140046" y="8631329"/>
                <a:ext cx="311317" cy="754903"/>
              </a:xfrm>
              <a:custGeom>
                <a:avLst/>
                <a:gdLst>
                  <a:gd name="connsiteX0" fmla="*/ 203694 w 382102"/>
                  <a:gd name="connsiteY0" fmla="*/ 4878 h 926552"/>
                  <a:gd name="connsiteX1" fmla="*/ 8622 w 382102"/>
                  <a:gd name="connsiteY1" fmla="*/ 221857 h 926552"/>
                  <a:gd name="connsiteX2" fmla="*/ 150830 w 382102"/>
                  <a:gd name="connsiteY2" fmla="*/ 870034 h 926552"/>
                  <a:gd name="connsiteX3" fmla="*/ 379049 w 382102"/>
                  <a:gd name="connsiteY3" fmla="*/ 807169 h 926552"/>
                  <a:gd name="connsiteX4" fmla="*/ 307993 w 382102"/>
                  <a:gd name="connsiteY4" fmla="*/ 468174 h 926552"/>
                  <a:gd name="connsiteX5" fmla="*/ 360857 w 382102"/>
                  <a:gd name="connsiteY5" fmla="*/ 71362 h 926552"/>
                  <a:gd name="connsiteX6" fmla="*/ 203789 w 382102"/>
                  <a:gd name="connsiteY6" fmla="*/ 4878 h 9265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82102" h="926552">
                    <a:moveTo>
                      <a:pt x="203694" y="4878"/>
                    </a:moveTo>
                    <a:cubicBezTo>
                      <a:pt x="203694" y="4878"/>
                      <a:pt x="49961" y="23452"/>
                      <a:pt x="8622" y="221857"/>
                    </a:cubicBezTo>
                    <a:cubicBezTo>
                      <a:pt x="-27859" y="397022"/>
                      <a:pt x="57485" y="764878"/>
                      <a:pt x="150830" y="870034"/>
                    </a:cubicBezTo>
                    <a:cubicBezTo>
                      <a:pt x="255034" y="987477"/>
                      <a:pt x="405434" y="899752"/>
                      <a:pt x="379049" y="807169"/>
                    </a:cubicBezTo>
                    <a:cubicBezTo>
                      <a:pt x="352570" y="714586"/>
                      <a:pt x="278180" y="554185"/>
                      <a:pt x="307993" y="468174"/>
                    </a:cubicBezTo>
                    <a:cubicBezTo>
                      <a:pt x="337711" y="382163"/>
                      <a:pt x="409910" y="188139"/>
                      <a:pt x="360857" y="71362"/>
                    </a:cubicBezTo>
                    <a:cubicBezTo>
                      <a:pt x="326186" y="-11315"/>
                      <a:pt x="223887" y="-3314"/>
                      <a:pt x="203789" y="4878"/>
                    </a:cubicBezTo>
                    <a:close/>
                  </a:path>
                </a:pathLst>
              </a:custGeom>
              <a:gradFill>
                <a:gsLst>
                  <a:gs pos="52000">
                    <a:srgbClr val="E1251B"/>
                  </a:gs>
                  <a:gs pos="100000">
                    <a:srgbClr val="A81C14"/>
                  </a:gs>
                  <a:gs pos="0">
                    <a:srgbClr val="E1251B"/>
                  </a:gs>
                </a:gsLst>
                <a:lin ang="5400000" scaled="1"/>
              </a:gradFill>
              <a:ln w="15875" cap="flat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56" name="Freeform: Shape 126">
                <a:extLst>
                  <a:ext uri="{FF2B5EF4-FFF2-40B4-BE49-F238E27FC236}">
                    <a16:creationId xmlns:a16="http://schemas.microsoft.com/office/drawing/2014/main" id="{D2DFDFB7-F70C-68D0-338B-E4BC9C5B5865}"/>
                  </a:ext>
                </a:extLst>
              </p:cNvPr>
              <p:cNvSpPr/>
              <p:nvPr/>
            </p:nvSpPr>
            <p:spPr>
              <a:xfrm>
                <a:off x="-3612982" y="8631329"/>
                <a:ext cx="311317" cy="754903"/>
              </a:xfrm>
              <a:custGeom>
                <a:avLst/>
                <a:gdLst>
                  <a:gd name="connsiteX0" fmla="*/ 178408 w 382102"/>
                  <a:gd name="connsiteY0" fmla="*/ 4878 h 926552"/>
                  <a:gd name="connsiteX1" fmla="*/ 373480 w 382102"/>
                  <a:gd name="connsiteY1" fmla="*/ 221857 h 926552"/>
                  <a:gd name="connsiteX2" fmla="*/ 231272 w 382102"/>
                  <a:gd name="connsiteY2" fmla="*/ 870034 h 926552"/>
                  <a:gd name="connsiteX3" fmla="*/ 3053 w 382102"/>
                  <a:gd name="connsiteY3" fmla="*/ 807169 h 926552"/>
                  <a:gd name="connsiteX4" fmla="*/ 74110 w 382102"/>
                  <a:gd name="connsiteY4" fmla="*/ 468174 h 926552"/>
                  <a:gd name="connsiteX5" fmla="*/ 21246 w 382102"/>
                  <a:gd name="connsiteY5" fmla="*/ 71362 h 926552"/>
                  <a:gd name="connsiteX6" fmla="*/ 178313 w 382102"/>
                  <a:gd name="connsiteY6" fmla="*/ 4878 h 9265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82102" h="926552">
                    <a:moveTo>
                      <a:pt x="178408" y="4878"/>
                    </a:moveTo>
                    <a:cubicBezTo>
                      <a:pt x="178408" y="4878"/>
                      <a:pt x="332142" y="23452"/>
                      <a:pt x="373480" y="221857"/>
                    </a:cubicBezTo>
                    <a:cubicBezTo>
                      <a:pt x="409961" y="397022"/>
                      <a:pt x="324617" y="764878"/>
                      <a:pt x="231272" y="870034"/>
                    </a:cubicBezTo>
                    <a:cubicBezTo>
                      <a:pt x="127069" y="987477"/>
                      <a:pt x="-23331" y="899752"/>
                      <a:pt x="3053" y="807169"/>
                    </a:cubicBezTo>
                    <a:cubicBezTo>
                      <a:pt x="29533" y="714586"/>
                      <a:pt x="103923" y="554185"/>
                      <a:pt x="74110" y="468174"/>
                    </a:cubicBezTo>
                    <a:cubicBezTo>
                      <a:pt x="44392" y="382163"/>
                      <a:pt x="-27808" y="188139"/>
                      <a:pt x="21246" y="71362"/>
                    </a:cubicBezTo>
                    <a:cubicBezTo>
                      <a:pt x="56012" y="-11315"/>
                      <a:pt x="158215" y="-3314"/>
                      <a:pt x="178313" y="4878"/>
                    </a:cubicBezTo>
                    <a:close/>
                  </a:path>
                </a:pathLst>
              </a:custGeom>
              <a:gradFill>
                <a:gsLst>
                  <a:gs pos="52000">
                    <a:srgbClr val="E1251B"/>
                  </a:gs>
                  <a:gs pos="100000">
                    <a:srgbClr val="A81C14"/>
                  </a:gs>
                  <a:gs pos="0">
                    <a:srgbClr val="E1251B"/>
                  </a:gs>
                </a:gsLst>
                <a:lin ang="5400000" scaled="1"/>
              </a:gradFill>
              <a:ln w="15875" cap="flat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4116FC1-5882-E20B-107C-E5C5CFE08208}"/>
                </a:ext>
              </a:extLst>
            </p:cNvPr>
            <p:cNvSpPr txBox="1"/>
            <p:nvPr/>
          </p:nvSpPr>
          <p:spPr>
            <a:xfrm>
              <a:off x="6669666" y="1426444"/>
              <a:ext cx="1247167" cy="62324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tIns="0" bIns="0" rtlCol="0" anchor="ctr">
              <a:spAutoFit/>
            </a:bodyPr>
            <a:lstStyle>
              <a:defPPr>
                <a:defRPr lang="en-US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marL="635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500" b="0" i="0" u="none" strike="noStrike" kern="0" cap="none" spc="0" normalizeH="0" baseline="0" noProof="0">
                  <a:ln>
                    <a:noFill/>
                  </a:ln>
                  <a:solidFill>
                    <a:srgbClr val="E1251B"/>
                  </a:solidFill>
                  <a:effectLst/>
                  <a:uLnTx/>
                  <a:uFillTx/>
                  <a:latin typeface="Arial Black" panose="020B0A04020102020204" pitchFamily="34" charset="0"/>
                  <a:cs typeface="Arial" panose="020B0604020202020204" pitchFamily="34" charset="0"/>
                </a:rPr>
                <a:t>Obesity </a:t>
              </a:r>
              <a:r>
                <a:rPr kumimoji="0" lang="en-GB" sz="1500" b="1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+mn-lt"/>
                  <a:cs typeface="Arial" panose="020B0604020202020204" pitchFamily="34" charset="0"/>
                </a:rPr>
                <a:t>Primary Endpoint</a:t>
              </a:r>
              <a:endParaRPr kumimoji="0" lang="en-GB" sz="1500" b="1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58" name="Oval 57">
            <a:extLst>
              <a:ext uri="{FF2B5EF4-FFF2-40B4-BE49-F238E27FC236}">
                <a16:creationId xmlns:a16="http://schemas.microsoft.com/office/drawing/2014/main" id="{B8227CBF-D540-AEFE-13AF-5A4F4EFA4647}"/>
              </a:ext>
            </a:extLst>
          </p:cNvPr>
          <p:cNvSpPr/>
          <p:nvPr/>
        </p:nvSpPr>
        <p:spPr>
          <a:xfrm>
            <a:off x="2037966" y="4902054"/>
            <a:ext cx="1307592" cy="1307592"/>
          </a:xfrm>
          <a:prstGeom prst="ellipse">
            <a:avLst/>
          </a:prstGeom>
          <a:solidFill>
            <a:srgbClr val="000000">
              <a:alpha val="10196"/>
            </a:srgbClr>
          </a:solidFill>
          <a:ln w="3492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1" i="0" u="none" strike="noStrike" kern="1200" cap="none" spc="0" normalizeH="0" baseline="0" noProof="0">
                <a:ln>
                  <a:noFill/>
                </a:ln>
                <a:solidFill>
                  <a:srgbClr val="A59D95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Extension</a:t>
            </a: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srgbClr val="A59D95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A59D95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Study </a:t>
            </a:r>
            <a:r>
              <a:rPr kumimoji="0" lang="en-GB" sz="1300" b="1" i="0" u="none" strike="noStrike" kern="1200" cap="none" spc="0" normalizeH="0" baseline="0" noProof="0">
                <a:ln>
                  <a:noFill/>
                </a:ln>
                <a:solidFill>
                  <a:srgbClr val="A59D95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N=532</a:t>
            </a:r>
            <a:endParaRPr kumimoji="0" lang="en-GB" sz="1300" b="1" i="0" u="none" strike="noStrike" kern="1200" cap="none" spc="0" normalizeH="0" baseline="30000" noProof="0">
              <a:ln>
                <a:noFill/>
              </a:ln>
              <a:solidFill>
                <a:srgbClr val="A59D95">
                  <a:lumMod val="50000"/>
                </a:srgbClr>
              </a:solidFill>
              <a:effectLst/>
              <a:highlight>
                <a:srgbClr val="FF00FF"/>
              </a:highligh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940AD89-9013-9590-A130-18BD12E288A0}"/>
              </a:ext>
            </a:extLst>
          </p:cNvPr>
          <p:cNvGrpSpPr/>
          <p:nvPr/>
        </p:nvGrpSpPr>
        <p:grpSpPr>
          <a:xfrm>
            <a:off x="3010579" y="2339262"/>
            <a:ext cx="965079" cy="966105"/>
            <a:chOff x="2875485" y="2422568"/>
            <a:chExt cx="965079" cy="966105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A55999D-1D21-A57B-14AE-3961245EFB48}"/>
                </a:ext>
              </a:extLst>
            </p:cNvPr>
            <p:cNvSpPr/>
            <p:nvPr/>
          </p:nvSpPr>
          <p:spPr>
            <a:xfrm>
              <a:off x="2875485" y="2425287"/>
              <a:ext cx="963386" cy="963386"/>
            </a:xfrm>
            <a:prstGeom prst="ellipse">
              <a:avLst/>
            </a:prstGeom>
            <a:solidFill>
              <a:schemeClr val="bg1"/>
            </a:solidFill>
            <a:ln w="349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rgbClr val="02729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2B51A3AA-BE63-830D-C05A-469A43E7D0B1}"/>
                </a:ext>
              </a:extLst>
            </p:cNvPr>
            <p:cNvSpPr/>
            <p:nvPr/>
          </p:nvSpPr>
          <p:spPr>
            <a:xfrm>
              <a:off x="2877178" y="2422568"/>
              <a:ext cx="963386" cy="963386"/>
            </a:xfrm>
            <a:prstGeom prst="ellipse">
              <a:avLst/>
            </a:prstGeom>
            <a:solidFill>
              <a:srgbClr val="0066FF">
                <a:alpha val="10196"/>
              </a:srgbClr>
            </a:solidFill>
            <a:ln w="34925">
              <a:solidFill>
                <a:srgbClr val="0000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none" strike="noStrike" kern="1200" cap="none" spc="0" normalizeH="0" baseline="0" noProof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OSA</a:t>
              </a:r>
              <a:r>
                <a: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Basket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N=243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2761E04F-401F-F95B-2A61-DDC1118462D8}"/>
              </a:ext>
            </a:extLst>
          </p:cNvPr>
          <p:cNvGrpSpPr/>
          <p:nvPr/>
        </p:nvGrpSpPr>
        <p:grpSpPr>
          <a:xfrm>
            <a:off x="1359201" y="2429476"/>
            <a:ext cx="1468375" cy="1469401"/>
            <a:chOff x="1186015" y="2530200"/>
            <a:chExt cx="1468375" cy="1469401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86A0DDC2-5E33-3910-3A91-0B5908EF0BBD}"/>
                </a:ext>
              </a:extLst>
            </p:cNvPr>
            <p:cNvSpPr/>
            <p:nvPr/>
          </p:nvSpPr>
          <p:spPr>
            <a:xfrm>
              <a:off x="1186015" y="2532919"/>
              <a:ext cx="1466682" cy="1466682"/>
            </a:xfrm>
            <a:prstGeom prst="ellipse">
              <a:avLst/>
            </a:prstGeom>
            <a:solidFill>
              <a:schemeClr val="bg1"/>
            </a:solidFill>
            <a:ln w="349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rgbClr val="0F64B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30F03D32-F2E8-A42B-2996-C14B5DCB60CB}"/>
                </a:ext>
              </a:extLst>
            </p:cNvPr>
            <p:cNvSpPr/>
            <p:nvPr/>
          </p:nvSpPr>
          <p:spPr>
            <a:xfrm>
              <a:off x="1187708" y="2530200"/>
              <a:ext cx="1466682" cy="1466682"/>
            </a:xfrm>
            <a:prstGeom prst="ellipse">
              <a:avLst/>
            </a:prstGeom>
            <a:solidFill>
              <a:srgbClr val="009E00">
                <a:alpha val="10196"/>
              </a:srgbClr>
            </a:solidFill>
            <a:ln w="34925">
              <a:solidFill>
                <a:srgbClr val="009E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64008" rIns="0" bIns="27432"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600" b="1" spc="-10" noProof="0">
                  <a:solidFill>
                    <a:srgbClr val="009E00"/>
                  </a:solidFill>
                  <a:latin typeface="Arial" panose="020B0604020202020204" pitchFamily="34" charset="0"/>
                </a:rPr>
                <a:t>Knee OA</a:t>
              </a:r>
              <a:r>
                <a:rPr kumimoji="0" lang="en-GB" sz="1600" b="1" i="0" u="none" strike="noStrike" kern="1200" cap="none" spc="0" normalizeH="0" baseline="0" noProof="0">
                  <a:ln>
                    <a:noFill/>
                  </a:ln>
                  <a:solidFill>
                    <a:srgbClr val="009E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srgbClr val="009E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Basket </a:t>
              </a:r>
              <a:r>
                <a: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009E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N=574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7750F96-E92C-DF31-DD40-3E4637C5D499}"/>
              </a:ext>
            </a:extLst>
          </p:cNvPr>
          <p:cNvGrpSpPr/>
          <p:nvPr/>
        </p:nvGrpSpPr>
        <p:grpSpPr>
          <a:xfrm>
            <a:off x="5719402" y="2554941"/>
            <a:ext cx="6086469" cy="896112"/>
            <a:chOff x="5637924" y="2308721"/>
            <a:chExt cx="6086469" cy="896112"/>
          </a:xfrm>
        </p:grpSpPr>
        <p:sp>
          <p:nvSpPr>
            <p:cNvPr id="134" name="Rounded Rectangle 112">
              <a:extLst>
                <a:ext uri="{FF2B5EF4-FFF2-40B4-BE49-F238E27FC236}">
                  <a16:creationId xmlns:a16="http://schemas.microsoft.com/office/drawing/2014/main" id="{445A3BA0-A79F-9D40-39C1-F4B3073B93B9}"/>
                </a:ext>
              </a:extLst>
            </p:cNvPr>
            <p:cNvSpPr/>
            <p:nvPr/>
          </p:nvSpPr>
          <p:spPr>
            <a:xfrm>
              <a:off x="5637924" y="2308721"/>
              <a:ext cx="6086469" cy="896112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254000" dist="63500" dir="5400000" sx="99000" sy="99000" algn="ctr" rotWithShape="0">
                <a:srgbClr val="212121">
                  <a:alpha val="20000"/>
                </a:srgbClr>
              </a:outerShdw>
            </a:effectLst>
          </p:spPr>
          <p:txBody>
            <a:bodyPr wrap="square" lIns="144000" tIns="180000" rIns="144000" bIns="144000" rtlCol="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6DC88D02-1D24-903D-0F16-7718DB699D8A}"/>
                </a:ext>
              </a:extLst>
            </p:cNvPr>
            <p:cNvSpPr txBox="1"/>
            <p:nvPr/>
          </p:nvSpPr>
          <p:spPr>
            <a:xfrm rot="5400000">
              <a:off x="9602264" y="1111707"/>
              <a:ext cx="768096" cy="329013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9E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vert="vert270" tIns="137160" bIns="182880" rtlCol="0" anchor="ctr"/>
            <a:lstStyle>
              <a:defPPr>
                <a:defRPr lang="en-US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lvl="0" algn="l">
                <a:spcAft>
                  <a:spcPts val="200"/>
                </a:spcAft>
                <a:buClr>
                  <a:srgbClr val="E1251B"/>
                </a:buClr>
                <a:defRPr/>
              </a:pPr>
              <a:r>
                <a:rPr kumimoji="0" lang="en-GB" sz="15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cs typeface="Arial" panose="020B0604020202020204" pitchFamily="34" charset="0"/>
                </a:rPr>
                <a:t>Change in </a:t>
              </a:r>
            </a:p>
            <a:p>
              <a:pPr lvl="0" algn="l">
                <a:spcAft>
                  <a:spcPts val="200"/>
                </a:spcAft>
                <a:buClr>
                  <a:srgbClr val="E1251B"/>
                </a:buClr>
                <a:defRPr/>
              </a:pPr>
              <a:r>
                <a:rPr kumimoji="0" lang="en-GB" sz="15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Black" panose="020B0604020202020204" pitchFamily="34" charset="0"/>
                  <a:cs typeface="Arial Black" panose="020B0604020202020204" pitchFamily="34" charset="0"/>
                </a:rPr>
                <a:t>Knee Pain</a:t>
              </a:r>
              <a:endParaRPr kumimoji="0" lang="en-GB" sz="15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cs typeface="Arial" panose="020B0604020202020204" pitchFamily="34" charset="0"/>
              </a:endParaRP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7FC72E28-632B-F92D-E3FC-954D8A7B6F5F}"/>
                </a:ext>
              </a:extLst>
            </p:cNvPr>
            <p:cNvSpPr txBox="1"/>
            <p:nvPr/>
          </p:nvSpPr>
          <p:spPr>
            <a:xfrm>
              <a:off x="6669666" y="2434742"/>
              <a:ext cx="1669432" cy="62324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tIns="0" bIns="0" rtlCol="0" anchor="ctr">
              <a:spAutoFit/>
            </a:bodyPr>
            <a:lstStyle>
              <a:defPPr>
                <a:defRPr lang="en-US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marL="6350" lvl="0" algn="l">
                <a:lnSpc>
                  <a:spcPct val="90000"/>
                </a:lnSpc>
                <a:defRPr/>
              </a:pPr>
              <a:r>
                <a:rPr kumimoji="0" lang="en-GB" sz="1500" b="0" i="0" u="none" strike="noStrike" kern="0" cap="none" spc="0" normalizeH="0" baseline="0" noProof="0">
                  <a:ln>
                    <a:noFill/>
                  </a:ln>
                  <a:solidFill>
                    <a:srgbClr val="E1251B"/>
                  </a:solidFill>
                  <a:effectLst/>
                  <a:uLnTx/>
                  <a:uFillTx/>
                  <a:latin typeface="Arial Black" panose="020B0A04020102020204" pitchFamily="34" charset="0"/>
                  <a:cs typeface="Arial" panose="020B0604020202020204" pitchFamily="34" charset="0"/>
                </a:rPr>
                <a:t>Osteoarthritis</a:t>
              </a:r>
              <a:br>
                <a:rPr kumimoji="0" lang="en-GB" sz="1500" b="0" i="0" u="none" strike="noStrike" kern="0" cap="none" spc="0" normalizeH="0" baseline="0" noProof="0">
                  <a:ln>
                    <a:noFill/>
                  </a:ln>
                  <a:solidFill>
                    <a:srgbClr val="E1251B"/>
                  </a:solidFill>
                  <a:effectLst/>
                  <a:uLnTx/>
                  <a:uFillTx/>
                  <a:latin typeface="Arial Black" panose="020B0A04020102020204" pitchFamily="34" charset="0"/>
                  <a:cs typeface="Arial" panose="020B0604020202020204" pitchFamily="34" charset="0"/>
                </a:rPr>
              </a:br>
              <a:r>
                <a:rPr lang="en-GB" sz="1500" b="1" kern="0" noProof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Primary Endpoint</a:t>
              </a:r>
              <a:endParaRPr kumimoji="0" lang="en-GB" sz="1500" b="1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C1E7DD4D-9A33-9735-CA2F-C594F0E6530D}"/>
                </a:ext>
              </a:extLst>
            </p:cNvPr>
            <p:cNvGrpSpPr/>
            <p:nvPr/>
          </p:nvGrpSpPr>
          <p:grpSpPr>
            <a:xfrm>
              <a:off x="5864399" y="2471367"/>
              <a:ext cx="674025" cy="607755"/>
              <a:chOff x="7281837" y="5101635"/>
              <a:chExt cx="680908" cy="613955"/>
            </a:xfrm>
          </p:grpSpPr>
          <p:sp>
            <p:nvSpPr>
              <p:cNvPr id="138" name="Freeform 5">
                <a:extLst>
                  <a:ext uri="{FF2B5EF4-FFF2-40B4-BE49-F238E27FC236}">
                    <a16:creationId xmlns:a16="http://schemas.microsoft.com/office/drawing/2014/main" id="{3DFB1B4B-0C90-225D-C389-FED9B6FFA2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14235" y="5376429"/>
                <a:ext cx="148510" cy="39610"/>
              </a:xfrm>
              <a:custGeom>
                <a:avLst/>
                <a:gdLst>
                  <a:gd name="T0" fmla="*/ 67 w 427"/>
                  <a:gd name="T1" fmla="*/ 17 h 121"/>
                  <a:gd name="T2" fmla="*/ 150 w 427"/>
                  <a:gd name="T3" fmla="*/ 90 h 121"/>
                  <a:gd name="T4" fmla="*/ 0 w 427"/>
                  <a:gd name="T5" fmla="*/ 98 h 121"/>
                  <a:gd name="T6" fmla="*/ 231 w 427"/>
                  <a:gd name="T7" fmla="*/ 121 h 121"/>
                  <a:gd name="T8" fmla="*/ 153 w 427"/>
                  <a:gd name="T9" fmla="*/ 53 h 121"/>
                  <a:gd name="T10" fmla="*/ 425 w 427"/>
                  <a:gd name="T11" fmla="*/ 63 h 121"/>
                  <a:gd name="T12" fmla="*/ 427 w 427"/>
                  <a:gd name="T13" fmla="*/ 0 h 121"/>
                  <a:gd name="T14" fmla="*/ 67 w 427"/>
                  <a:gd name="T15" fmla="*/ 17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27" h="121">
                    <a:moveTo>
                      <a:pt x="67" y="17"/>
                    </a:moveTo>
                    <a:lnTo>
                      <a:pt x="150" y="90"/>
                    </a:lnTo>
                    <a:lnTo>
                      <a:pt x="0" y="98"/>
                    </a:lnTo>
                    <a:lnTo>
                      <a:pt x="231" y="121"/>
                    </a:lnTo>
                    <a:lnTo>
                      <a:pt x="153" y="53"/>
                    </a:lnTo>
                    <a:lnTo>
                      <a:pt x="425" y="63"/>
                    </a:lnTo>
                    <a:lnTo>
                      <a:pt x="427" y="0"/>
                    </a:lnTo>
                    <a:lnTo>
                      <a:pt x="67" y="17"/>
                    </a:lnTo>
                    <a:close/>
                  </a:path>
                </a:pathLst>
              </a:custGeom>
              <a:gradFill>
                <a:gsLst>
                  <a:gs pos="0">
                    <a:srgbClr val="E1251B"/>
                  </a:gs>
                  <a:gs pos="52000">
                    <a:srgbClr val="E1251B"/>
                  </a:gs>
                  <a:gs pos="100000">
                    <a:srgbClr val="A81C14"/>
                  </a:gs>
                </a:gsLst>
                <a:lin ang="5400000" scaled="1"/>
              </a:gradFill>
              <a:ln w="2540">
                <a:solidFill>
                  <a:srgbClr val="E1251B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9" name="Freeform 6">
                <a:extLst>
                  <a:ext uri="{FF2B5EF4-FFF2-40B4-BE49-F238E27FC236}">
                    <a16:creationId xmlns:a16="http://schemas.microsoft.com/office/drawing/2014/main" id="{3633B5B4-B44D-7EF4-0843-A7F6B6687C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80610" y="5495260"/>
                <a:ext cx="137302" cy="84171"/>
              </a:xfrm>
              <a:custGeom>
                <a:avLst/>
                <a:gdLst>
                  <a:gd name="T0" fmla="*/ 119 w 386"/>
                  <a:gd name="T1" fmla="*/ 109 h 268"/>
                  <a:gd name="T2" fmla="*/ 0 w 386"/>
                  <a:gd name="T3" fmla="*/ 18 h 268"/>
                  <a:gd name="T4" fmla="*/ 159 w 386"/>
                  <a:gd name="T5" fmla="*/ 186 h 268"/>
                  <a:gd name="T6" fmla="*/ 146 w 386"/>
                  <a:gd name="T7" fmla="*/ 84 h 268"/>
                  <a:gd name="T8" fmla="*/ 345 w 386"/>
                  <a:gd name="T9" fmla="*/ 268 h 268"/>
                  <a:gd name="T10" fmla="*/ 386 w 386"/>
                  <a:gd name="T11" fmla="*/ 222 h 268"/>
                  <a:gd name="T12" fmla="*/ 103 w 386"/>
                  <a:gd name="T13" fmla="*/ 0 h 268"/>
                  <a:gd name="T14" fmla="*/ 119 w 386"/>
                  <a:gd name="T15" fmla="*/ 109 h 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6" h="268">
                    <a:moveTo>
                      <a:pt x="119" y="109"/>
                    </a:moveTo>
                    <a:lnTo>
                      <a:pt x="0" y="18"/>
                    </a:lnTo>
                    <a:lnTo>
                      <a:pt x="159" y="186"/>
                    </a:lnTo>
                    <a:lnTo>
                      <a:pt x="146" y="84"/>
                    </a:lnTo>
                    <a:lnTo>
                      <a:pt x="345" y="268"/>
                    </a:lnTo>
                    <a:lnTo>
                      <a:pt x="386" y="222"/>
                    </a:lnTo>
                    <a:lnTo>
                      <a:pt x="103" y="0"/>
                    </a:lnTo>
                    <a:lnTo>
                      <a:pt x="119" y="109"/>
                    </a:lnTo>
                    <a:close/>
                  </a:path>
                </a:pathLst>
              </a:custGeom>
              <a:gradFill>
                <a:gsLst>
                  <a:gs pos="0">
                    <a:srgbClr val="E1251B"/>
                  </a:gs>
                  <a:gs pos="52000">
                    <a:srgbClr val="E1251B"/>
                  </a:gs>
                  <a:gs pos="100000">
                    <a:srgbClr val="A81C14"/>
                  </a:gs>
                </a:gsLst>
                <a:lin ang="5400000" scaled="1"/>
              </a:gradFill>
              <a:ln w="2540">
                <a:solidFill>
                  <a:srgbClr val="E1251B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0" name="Freeform 7">
                <a:extLst>
                  <a:ext uri="{FF2B5EF4-FFF2-40B4-BE49-F238E27FC236}">
                    <a16:creationId xmlns:a16="http://schemas.microsoft.com/office/drawing/2014/main" id="{AAB072CA-0D21-6B13-1E58-BD855CEFCD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80610" y="5230367"/>
                <a:ext cx="137302" cy="84171"/>
              </a:xfrm>
              <a:custGeom>
                <a:avLst/>
                <a:gdLst>
                  <a:gd name="T0" fmla="*/ 103 w 386"/>
                  <a:gd name="T1" fmla="*/ 268 h 268"/>
                  <a:gd name="T2" fmla="*/ 386 w 386"/>
                  <a:gd name="T3" fmla="*/ 46 h 268"/>
                  <a:gd name="T4" fmla="*/ 345 w 386"/>
                  <a:gd name="T5" fmla="*/ 0 h 268"/>
                  <a:gd name="T6" fmla="*/ 146 w 386"/>
                  <a:gd name="T7" fmla="*/ 184 h 268"/>
                  <a:gd name="T8" fmla="*/ 159 w 386"/>
                  <a:gd name="T9" fmla="*/ 82 h 268"/>
                  <a:gd name="T10" fmla="*/ 0 w 386"/>
                  <a:gd name="T11" fmla="*/ 250 h 268"/>
                  <a:gd name="T12" fmla="*/ 119 w 386"/>
                  <a:gd name="T13" fmla="*/ 159 h 268"/>
                  <a:gd name="T14" fmla="*/ 103 w 386"/>
                  <a:gd name="T15" fmla="*/ 268 h 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6" h="268">
                    <a:moveTo>
                      <a:pt x="103" y="268"/>
                    </a:moveTo>
                    <a:lnTo>
                      <a:pt x="386" y="46"/>
                    </a:lnTo>
                    <a:lnTo>
                      <a:pt x="345" y="0"/>
                    </a:lnTo>
                    <a:lnTo>
                      <a:pt x="146" y="184"/>
                    </a:lnTo>
                    <a:lnTo>
                      <a:pt x="159" y="82"/>
                    </a:lnTo>
                    <a:lnTo>
                      <a:pt x="0" y="250"/>
                    </a:lnTo>
                    <a:lnTo>
                      <a:pt x="119" y="159"/>
                    </a:lnTo>
                    <a:lnTo>
                      <a:pt x="103" y="268"/>
                    </a:lnTo>
                    <a:close/>
                  </a:path>
                </a:pathLst>
              </a:custGeom>
              <a:gradFill>
                <a:gsLst>
                  <a:gs pos="0">
                    <a:srgbClr val="E1251B"/>
                  </a:gs>
                  <a:gs pos="52000">
                    <a:srgbClr val="E1251B"/>
                  </a:gs>
                  <a:gs pos="100000">
                    <a:srgbClr val="A81C14"/>
                  </a:gs>
                </a:gsLst>
                <a:lin ang="5400000" scaled="1"/>
              </a:gradFill>
              <a:ln w="2540">
                <a:solidFill>
                  <a:srgbClr val="E1251B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1" name="Freeform 8">
                <a:extLst>
                  <a:ext uri="{FF2B5EF4-FFF2-40B4-BE49-F238E27FC236}">
                    <a16:creationId xmlns:a16="http://schemas.microsoft.com/office/drawing/2014/main" id="{1AF75DF8-45F3-49F3-3C8E-0DB28AFCDF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81837" y="5376429"/>
                <a:ext cx="148510" cy="39610"/>
              </a:xfrm>
              <a:custGeom>
                <a:avLst/>
                <a:gdLst>
                  <a:gd name="T0" fmla="*/ 196 w 427"/>
                  <a:gd name="T1" fmla="*/ 121 h 121"/>
                  <a:gd name="T2" fmla="*/ 427 w 427"/>
                  <a:gd name="T3" fmla="*/ 98 h 121"/>
                  <a:gd name="T4" fmla="*/ 277 w 427"/>
                  <a:gd name="T5" fmla="*/ 90 h 121"/>
                  <a:gd name="T6" fmla="*/ 360 w 427"/>
                  <a:gd name="T7" fmla="*/ 17 h 121"/>
                  <a:gd name="T8" fmla="*/ 0 w 427"/>
                  <a:gd name="T9" fmla="*/ 0 h 121"/>
                  <a:gd name="T10" fmla="*/ 1 w 427"/>
                  <a:gd name="T11" fmla="*/ 63 h 121"/>
                  <a:gd name="T12" fmla="*/ 272 w 427"/>
                  <a:gd name="T13" fmla="*/ 53 h 121"/>
                  <a:gd name="T14" fmla="*/ 196 w 427"/>
                  <a:gd name="T15" fmla="*/ 121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27" h="121">
                    <a:moveTo>
                      <a:pt x="196" y="121"/>
                    </a:moveTo>
                    <a:lnTo>
                      <a:pt x="427" y="98"/>
                    </a:lnTo>
                    <a:lnTo>
                      <a:pt x="277" y="90"/>
                    </a:lnTo>
                    <a:lnTo>
                      <a:pt x="360" y="17"/>
                    </a:lnTo>
                    <a:lnTo>
                      <a:pt x="0" y="0"/>
                    </a:lnTo>
                    <a:lnTo>
                      <a:pt x="1" y="63"/>
                    </a:lnTo>
                    <a:lnTo>
                      <a:pt x="272" y="53"/>
                    </a:lnTo>
                    <a:lnTo>
                      <a:pt x="196" y="121"/>
                    </a:lnTo>
                    <a:close/>
                  </a:path>
                </a:pathLst>
              </a:custGeom>
              <a:gradFill>
                <a:gsLst>
                  <a:gs pos="0">
                    <a:srgbClr val="E1251B"/>
                  </a:gs>
                  <a:gs pos="52000">
                    <a:srgbClr val="E1251B"/>
                  </a:gs>
                  <a:gs pos="100000">
                    <a:srgbClr val="A81C14"/>
                  </a:gs>
                </a:gsLst>
                <a:lin ang="5400000" scaled="1"/>
              </a:gradFill>
              <a:ln w="2540">
                <a:solidFill>
                  <a:srgbClr val="E1251B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2" name="Freeform 9">
                <a:extLst>
                  <a:ext uri="{FF2B5EF4-FFF2-40B4-BE49-F238E27FC236}">
                    <a16:creationId xmlns:a16="http://schemas.microsoft.com/office/drawing/2014/main" id="{64995DDC-DF1C-5D39-E3FA-32ADACC00E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26670" y="5495260"/>
                <a:ext cx="137302" cy="84171"/>
              </a:xfrm>
              <a:custGeom>
                <a:avLst/>
                <a:gdLst>
                  <a:gd name="T0" fmla="*/ 284 w 388"/>
                  <a:gd name="T1" fmla="*/ 0 h 268"/>
                  <a:gd name="T2" fmla="*/ 0 w 388"/>
                  <a:gd name="T3" fmla="*/ 222 h 268"/>
                  <a:gd name="T4" fmla="*/ 42 w 388"/>
                  <a:gd name="T5" fmla="*/ 268 h 268"/>
                  <a:gd name="T6" fmla="*/ 242 w 388"/>
                  <a:gd name="T7" fmla="*/ 84 h 268"/>
                  <a:gd name="T8" fmla="*/ 228 w 388"/>
                  <a:gd name="T9" fmla="*/ 186 h 268"/>
                  <a:gd name="T10" fmla="*/ 388 w 388"/>
                  <a:gd name="T11" fmla="*/ 18 h 268"/>
                  <a:gd name="T12" fmla="*/ 268 w 388"/>
                  <a:gd name="T13" fmla="*/ 109 h 268"/>
                  <a:gd name="T14" fmla="*/ 284 w 388"/>
                  <a:gd name="T15" fmla="*/ 0 h 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8" h="268">
                    <a:moveTo>
                      <a:pt x="284" y="0"/>
                    </a:moveTo>
                    <a:lnTo>
                      <a:pt x="0" y="222"/>
                    </a:lnTo>
                    <a:lnTo>
                      <a:pt x="42" y="268"/>
                    </a:lnTo>
                    <a:lnTo>
                      <a:pt x="242" y="84"/>
                    </a:lnTo>
                    <a:lnTo>
                      <a:pt x="228" y="186"/>
                    </a:lnTo>
                    <a:lnTo>
                      <a:pt x="388" y="18"/>
                    </a:lnTo>
                    <a:lnTo>
                      <a:pt x="268" y="109"/>
                    </a:lnTo>
                    <a:lnTo>
                      <a:pt x="284" y="0"/>
                    </a:lnTo>
                    <a:close/>
                  </a:path>
                </a:pathLst>
              </a:custGeom>
              <a:gradFill>
                <a:gsLst>
                  <a:gs pos="0">
                    <a:srgbClr val="E1251B"/>
                  </a:gs>
                  <a:gs pos="52000">
                    <a:srgbClr val="E1251B"/>
                  </a:gs>
                  <a:gs pos="100000">
                    <a:srgbClr val="A81C14"/>
                  </a:gs>
                </a:gsLst>
                <a:lin ang="5400000" scaled="1"/>
              </a:gradFill>
              <a:ln w="2540">
                <a:solidFill>
                  <a:srgbClr val="E1251B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5" name="Freeform 10">
                <a:extLst>
                  <a:ext uri="{FF2B5EF4-FFF2-40B4-BE49-F238E27FC236}">
                    <a16:creationId xmlns:a16="http://schemas.microsoft.com/office/drawing/2014/main" id="{A5C0FC8D-87C3-E971-6BD3-0E4C37E115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26670" y="5230367"/>
                <a:ext cx="137302" cy="84171"/>
              </a:xfrm>
              <a:custGeom>
                <a:avLst/>
                <a:gdLst>
                  <a:gd name="T0" fmla="*/ 268 w 388"/>
                  <a:gd name="T1" fmla="*/ 159 h 268"/>
                  <a:gd name="T2" fmla="*/ 388 w 388"/>
                  <a:gd name="T3" fmla="*/ 250 h 268"/>
                  <a:gd name="T4" fmla="*/ 228 w 388"/>
                  <a:gd name="T5" fmla="*/ 82 h 268"/>
                  <a:gd name="T6" fmla="*/ 242 w 388"/>
                  <a:gd name="T7" fmla="*/ 184 h 268"/>
                  <a:gd name="T8" fmla="*/ 42 w 388"/>
                  <a:gd name="T9" fmla="*/ 0 h 268"/>
                  <a:gd name="T10" fmla="*/ 0 w 388"/>
                  <a:gd name="T11" fmla="*/ 46 h 268"/>
                  <a:gd name="T12" fmla="*/ 284 w 388"/>
                  <a:gd name="T13" fmla="*/ 268 h 268"/>
                  <a:gd name="T14" fmla="*/ 268 w 388"/>
                  <a:gd name="T15" fmla="*/ 159 h 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8" h="268">
                    <a:moveTo>
                      <a:pt x="268" y="159"/>
                    </a:moveTo>
                    <a:lnTo>
                      <a:pt x="388" y="250"/>
                    </a:lnTo>
                    <a:lnTo>
                      <a:pt x="228" y="82"/>
                    </a:lnTo>
                    <a:lnTo>
                      <a:pt x="242" y="184"/>
                    </a:lnTo>
                    <a:lnTo>
                      <a:pt x="42" y="0"/>
                    </a:lnTo>
                    <a:lnTo>
                      <a:pt x="0" y="46"/>
                    </a:lnTo>
                    <a:lnTo>
                      <a:pt x="284" y="268"/>
                    </a:lnTo>
                    <a:lnTo>
                      <a:pt x="268" y="159"/>
                    </a:lnTo>
                    <a:close/>
                  </a:path>
                </a:pathLst>
              </a:custGeom>
              <a:gradFill>
                <a:gsLst>
                  <a:gs pos="0">
                    <a:srgbClr val="E1251B"/>
                  </a:gs>
                  <a:gs pos="52000">
                    <a:srgbClr val="E1251B"/>
                  </a:gs>
                  <a:gs pos="100000">
                    <a:srgbClr val="A81C14"/>
                  </a:gs>
                </a:gsLst>
                <a:lin ang="5400000" scaled="1"/>
              </a:gradFill>
              <a:ln w="2540">
                <a:solidFill>
                  <a:srgbClr val="E1251B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7" name="Freeform 11">
                <a:extLst>
                  <a:ext uri="{FF2B5EF4-FFF2-40B4-BE49-F238E27FC236}">
                    <a16:creationId xmlns:a16="http://schemas.microsoft.com/office/drawing/2014/main" id="{8EC501E5-7796-706F-EB91-97BA9BBFC7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08806" y="5101635"/>
                <a:ext cx="226969" cy="284697"/>
              </a:xfrm>
              <a:custGeom>
                <a:avLst/>
                <a:gdLst>
                  <a:gd name="T0" fmla="*/ 180 w 653"/>
                  <a:gd name="T1" fmla="*/ 6 h 922"/>
                  <a:gd name="T2" fmla="*/ 180 w 653"/>
                  <a:gd name="T3" fmla="*/ 256 h 922"/>
                  <a:gd name="T4" fmla="*/ 179 w 653"/>
                  <a:gd name="T5" fmla="*/ 289 h 922"/>
                  <a:gd name="T6" fmla="*/ 177 w 653"/>
                  <a:gd name="T7" fmla="*/ 347 h 922"/>
                  <a:gd name="T8" fmla="*/ 172 w 653"/>
                  <a:gd name="T9" fmla="*/ 377 h 922"/>
                  <a:gd name="T10" fmla="*/ 164 w 653"/>
                  <a:gd name="T11" fmla="*/ 409 h 922"/>
                  <a:gd name="T12" fmla="*/ 152 w 653"/>
                  <a:gd name="T13" fmla="*/ 441 h 922"/>
                  <a:gd name="T14" fmla="*/ 133 w 653"/>
                  <a:gd name="T15" fmla="*/ 477 h 922"/>
                  <a:gd name="T16" fmla="*/ 106 w 653"/>
                  <a:gd name="T17" fmla="*/ 516 h 922"/>
                  <a:gd name="T18" fmla="*/ 71 w 653"/>
                  <a:gd name="T19" fmla="*/ 557 h 922"/>
                  <a:gd name="T20" fmla="*/ 55 w 653"/>
                  <a:gd name="T21" fmla="*/ 575 h 922"/>
                  <a:gd name="T22" fmla="*/ 29 w 653"/>
                  <a:gd name="T23" fmla="*/ 618 h 922"/>
                  <a:gd name="T24" fmla="*/ 10 w 653"/>
                  <a:gd name="T25" fmla="*/ 665 h 922"/>
                  <a:gd name="T26" fmla="*/ 1 w 653"/>
                  <a:gd name="T27" fmla="*/ 713 h 922"/>
                  <a:gd name="T28" fmla="*/ 0 w 653"/>
                  <a:gd name="T29" fmla="*/ 737 h 922"/>
                  <a:gd name="T30" fmla="*/ 3 w 653"/>
                  <a:gd name="T31" fmla="*/ 774 h 922"/>
                  <a:gd name="T32" fmla="*/ 15 w 653"/>
                  <a:gd name="T33" fmla="*/ 809 h 922"/>
                  <a:gd name="T34" fmla="*/ 32 w 653"/>
                  <a:gd name="T35" fmla="*/ 839 h 922"/>
                  <a:gd name="T36" fmla="*/ 54 w 653"/>
                  <a:gd name="T37" fmla="*/ 868 h 922"/>
                  <a:gd name="T38" fmla="*/ 82 w 653"/>
                  <a:gd name="T39" fmla="*/ 890 h 922"/>
                  <a:gd name="T40" fmla="*/ 114 w 653"/>
                  <a:gd name="T41" fmla="*/ 907 h 922"/>
                  <a:gd name="T42" fmla="*/ 147 w 653"/>
                  <a:gd name="T43" fmla="*/ 917 h 922"/>
                  <a:gd name="T44" fmla="*/ 185 w 653"/>
                  <a:gd name="T45" fmla="*/ 922 h 922"/>
                  <a:gd name="T46" fmla="*/ 194 w 653"/>
                  <a:gd name="T47" fmla="*/ 921 h 922"/>
                  <a:gd name="T48" fmla="*/ 218 w 653"/>
                  <a:gd name="T49" fmla="*/ 916 h 922"/>
                  <a:gd name="T50" fmla="*/ 251 w 653"/>
                  <a:gd name="T51" fmla="*/ 903 h 922"/>
                  <a:gd name="T52" fmla="*/ 280 w 653"/>
                  <a:gd name="T53" fmla="*/ 884 h 922"/>
                  <a:gd name="T54" fmla="*/ 305 w 653"/>
                  <a:gd name="T55" fmla="*/ 864 h 922"/>
                  <a:gd name="T56" fmla="*/ 341 w 653"/>
                  <a:gd name="T57" fmla="*/ 863 h 922"/>
                  <a:gd name="T58" fmla="*/ 359 w 653"/>
                  <a:gd name="T59" fmla="*/ 874 h 922"/>
                  <a:gd name="T60" fmla="*/ 393 w 653"/>
                  <a:gd name="T61" fmla="*/ 895 h 922"/>
                  <a:gd name="T62" fmla="*/ 425 w 653"/>
                  <a:gd name="T63" fmla="*/ 907 h 922"/>
                  <a:gd name="T64" fmla="*/ 455 w 653"/>
                  <a:gd name="T65" fmla="*/ 914 h 922"/>
                  <a:gd name="T66" fmla="*/ 468 w 653"/>
                  <a:gd name="T67" fmla="*/ 915 h 922"/>
                  <a:gd name="T68" fmla="*/ 505 w 653"/>
                  <a:gd name="T69" fmla="*/ 912 h 922"/>
                  <a:gd name="T70" fmla="*/ 540 w 653"/>
                  <a:gd name="T71" fmla="*/ 900 h 922"/>
                  <a:gd name="T72" fmla="*/ 572 w 653"/>
                  <a:gd name="T73" fmla="*/ 883 h 922"/>
                  <a:gd name="T74" fmla="*/ 600 w 653"/>
                  <a:gd name="T75" fmla="*/ 860 h 922"/>
                  <a:gd name="T76" fmla="*/ 612 w 653"/>
                  <a:gd name="T77" fmla="*/ 846 h 922"/>
                  <a:gd name="T78" fmla="*/ 633 w 653"/>
                  <a:gd name="T79" fmla="*/ 816 h 922"/>
                  <a:gd name="T80" fmla="*/ 646 w 653"/>
                  <a:gd name="T81" fmla="*/ 783 h 922"/>
                  <a:gd name="T82" fmla="*/ 653 w 653"/>
                  <a:gd name="T83" fmla="*/ 747 h 922"/>
                  <a:gd name="T84" fmla="*/ 653 w 653"/>
                  <a:gd name="T85" fmla="*/ 729 h 922"/>
                  <a:gd name="T86" fmla="*/ 648 w 653"/>
                  <a:gd name="T87" fmla="*/ 680 h 922"/>
                  <a:gd name="T88" fmla="*/ 634 w 653"/>
                  <a:gd name="T89" fmla="*/ 633 h 922"/>
                  <a:gd name="T90" fmla="*/ 611 w 653"/>
                  <a:gd name="T91" fmla="*/ 589 h 922"/>
                  <a:gd name="T92" fmla="*/ 580 w 653"/>
                  <a:gd name="T93" fmla="*/ 550 h 922"/>
                  <a:gd name="T94" fmla="*/ 562 w 653"/>
                  <a:gd name="T95" fmla="*/ 528 h 922"/>
                  <a:gd name="T96" fmla="*/ 530 w 653"/>
                  <a:gd name="T97" fmla="*/ 489 h 922"/>
                  <a:gd name="T98" fmla="*/ 508 w 653"/>
                  <a:gd name="T99" fmla="*/ 453 h 922"/>
                  <a:gd name="T100" fmla="*/ 491 w 653"/>
                  <a:gd name="T101" fmla="*/ 418 h 922"/>
                  <a:gd name="T102" fmla="*/ 481 w 653"/>
                  <a:gd name="T103" fmla="*/ 386 h 922"/>
                  <a:gd name="T104" fmla="*/ 474 w 653"/>
                  <a:gd name="T105" fmla="*/ 354 h 922"/>
                  <a:gd name="T106" fmla="*/ 471 w 653"/>
                  <a:gd name="T107" fmla="*/ 310 h 922"/>
                  <a:gd name="T108" fmla="*/ 469 w 653"/>
                  <a:gd name="T109" fmla="*/ 282 h 922"/>
                  <a:gd name="T110" fmla="*/ 468 w 653"/>
                  <a:gd name="T111" fmla="*/ 252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653" h="922">
                    <a:moveTo>
                      <a:pt x="180" y="6"/>
                    </a:moveTo>
                    <a:lnTo>
                      <a:pt x="180" y="6"/>
                    </a:lnTo>
                    <a:lnTo>
                      <a:pt x="180" y="256"/>
                    </a:lnTo>
                    <a:lnTo>
                      <a:pt x="180" y="256"/>
                    </a:lnTo>
                    <a:lnTo>
                      <a:pt x="179" y="289"/>
                    </a:lnTo>
                    <a:lnTo>
                      <a:pt x="179" y="289"/>
                    </a:lnTo>
                    <a:lnTo>
                      <a:pt x="179" y="317"/>
                    </a:lnTo>
                    <a:lnTo>
                      <a:pt x="177" y="347"/>
                    </a:lnTo>
                    <a:lnTo>
                      <a:pt x="174" y="361"/>
                    </a:lnTo>
                    <a:lnTo>
                      <a:pt x="172" y="377"/>
                    </a:lnTo>
                    <a:lnTo>
                      <a:pt x="169" y="392"/>
                    </a:lnTo>
                    <a:lnTo>
                      <a:pt x="164" y="409"/>
                    </a:lnTo>
                    <a:lnTo>
                      <a:pt x="159" y="424"/>
                    </a:lnTo>
                    <a:lnTo>
                      <a:pt x="152" y="441"/>
                    </a:lnTo>
                    <a:lnTo>
                      <a:pt x="143" y="459"/>
                    </a:lnTo>
                    <a:lnTo>
                      <a:pt x="133" y="477"/>
                    </a:lnTo>
                    <a:lnTo>
                      <a:pt x="120" y="497"/>
                    </a:lnTo>
                    <a:lnTo>
                      <a:pt x="106" y="516"/>
                    </a:lnTo>
                    <a:lnTo>
                      <a:pt x="90" y="536"/>
                    </a:lnTo>
                    <a:lnTo>
                      <a:pt x="71" y="557"/>
                    </a:lnTo>
                    <a:lnTo>
                      <a:pt x="71" y="557"/>
                    </a:lnTo>
                    <a:lnTo>
                      <a:pt x="55" y="575"/>
                    </a:lnTo>
                    <a:lnTo>
                      <a:pt x="42" y="597"/>
                    </a:lnTo>
                    <a:lnTo>
                      <a:pt x="29" y="618"/>
                    </a:lnTo>
                    <a:lnTo>
                      <a:pt x="19" y="641"/>
                    </a:lnTo>
                    <a:lnTo>
                      <a:pt x="10" y="665"/>
                    </a:lnTo>
                    <a:lnTo>
                      <a:pt x="5" y="689"/>
                    </a:lnTo>
                    <a:lnTo>
                      <a:pt x="1" y="713"/>
                    </a:lnTo>
                    <a:lnTo>
                      <a:pt x="0" y="737"/>
                    </a:lnTo>
                    <a:lnTo>
                      <a:pt x="0" y="737"/>
                    </a:lnTo>
                    <a:lnTo>
                      <a:pt x="1" y="756"/>
                    </a:lnTo>
                    <a:lnTo>
                      <a:pt x="3" y="774"/>
                    </a:lnTo>
                    <a:lnTo>
                      <a:pt x="9" y="792"/>
                    </a:lnTo>
                    <a:lnTo>
                      <a:pt x="15" y="809"/>
                    </a:lnTo>
                    <a:lnTo>
                      <a:pt x="23" y="825"/>
                    </a:lnTo>
                    <a:lnTo>
                      <a:pt x="32" y="839"/>
                    </a:lnTo>
                    <a:lnTo>
                      <a:pt x="43" y="854"/>
                    </a:lnTo>
                    <a:lnTo>
                      <a:pt x="54" y="868"/>
                    </a:lnTo>
                    <a:lnTo>
                      <a:pt x="68" y="879"/>
                    </a:lnTo>
                    <a:lnTo>
                      <a:pt x="82" y="890"/>
                    </a:lnTo>
                    <a:lnTo>
                      <a:pt x="97" y="899"/>
                    </a:lnTo>
                    <a:lnTo>
                      <a:pt x="114" y="907"/>
                    </a:lnTo>
                    <a:lnTo>
                      <a:pt x="131" y="913"/>
                    </a:lnTo>
                    <a:lnTo>
                      <a:pt x="147" y="917"/>
                    </a:lnTo>
                    <a:lnTo>
                      <a:pt x="167" y="921"/>
                    </a:lnTo>
                    <a:lnTo>
                      <a:pt x="185" y="922"/>
                    </a:lnTo>
                    <a:lnTo>
                      <a:pt x="185" y="922"/>
                    </a:lnTo>
                    <a:lnTo>
                      <a:pt x="194" y="921"/>
                    </a:lnTo>
                    <a:lnTo>
                      <a:pt x="201" y="919"/>
                    </a:lnTo>
                    <a:lnTo>
                      <a:pt x="218" y="916"/>
                    </a:lnTo>
                    <a:lnTo>
                      <a:pt x="235" y="910"/>
                    </a:lnTo>
                    <a:lnTo>
                      <a:pt x="251" y="903"/>
                    </a:lnTo>
                    <a:lnTo>
                      <a:pt x="266" y="894"/>
                    </a:lnTo>
                    <a:lnTo>
                      <a:pt x="280" y="884"/>
                    </a:lnTo>
                    <a:lnTo>
                      <a:pt x="293" y="874"/>
                    </a:lnTo>
                    <a:lnTo>
                      <a:pt x="305" y="864"/>
                    </a:lnTo>
                    <a:lnTo>
                      <a:pt x="322" y="850"/>
                    </a:lnTo>
                    <a:lnTo>
                      <a:pt x="341" y="863"/>
                    </a:lnTo>
                    <a:lnTo>
                      <a:pt x="341" y="863"/>
                    </a:lnTo>
                    <a:lnTo>
                      <a:pt x="359" y="874"/>
                    </a:lnTo>
                    <a:lnTo>
                      <a:pt x="376" y="886"/>
                    </a:lnTo>
                    <a:lnTo>
                      <a:pt x="393" y="895"/>
                    </a:lnTo>
                    <a:lnTo>
                      <a:pt x="410" y="901"/>
                    </a:lnTo>
                    <a:lnTo>
                      <a:pt x="425" y="907"/>
                    </a:lnTo>
                    <a:lnTo>
                      <a:pt x="441" y="912"/>
                    </a:lnTo>
                    <a:lnTo>
                      <a:pt x="455" y="914"/>
                    </a:lnTo>
                    <a:lnTo>
                      <a:pt x="468" y="915"/>
                    </a:lnTo>
                    <a:lnTo>
                      <a:pt x="468" y="915"/>
                    </a:lnTo>
                    <a:lnTo>
                      <a:pt x="487" y="914"/>
                    </a:lnTo>
                    <a:lnTo>
                      <a:pt x="505" y="912"/>
                    </a:lnTo>
                    <a:lnTo>
                      <a:pt x="522" y="907"/>
                    </a:lnTo>
                    <a:lnTo>
                      <a:pt x="540" y="900"/>
                    </a:lnTo>
                    <a:lnTo>
                      <a:pt x="556" y="892"/>
                    </a:lnTo>
                    <a:lnTo>
                      <a:pt x="572" y="883"/>
                    </a:lnTo>
                    <a:lnTo>
                      <a:pt x="586" y="872"/>
                    </a:lnTo>
                    <a:lnTo>
                      <a:pt x="600" y="860"/>
                    </a:lnTo>
                    <a:lnTo>
                      <a:pt x="600" y="860"/>
                    </a:lnTo>
                    <a:lnTo>
                      <a:pt x="612" y="846"/>
                    </a:lnTo>
                    <a:lnTo>
                      <a:pt x="622" y="831"/>
                    </a:lnTo>
                    <a:lnTo>
                      <a:pt x="633" y="816"/>
                    </a:lnTo>
                    <a:lnTo>
                      <a:pt x="639" y="800"/>
                    </a:lnTo>
                    <a:lnTo>
                      <a:pt x="646" y="783"/>
                    </a:lnTo>
                    <a:lnTo>
                      <a:pt x="649" y="765"/>
                    </a:lnTo>
                    <a:lnTo>
                      <a:pt x="653" y="747"/>
                    </a:lnTo>
                    <a:lnTo>
                      <a:pt x="653" y="729"/>
                    </a:lnTo>
                    <a:lnTo>
                      <a:pt x="653" y="729"/>
                    </a:lnTo>
                    <a:lnTo>
                      <a:pt x="652" y="704"/>
                    </a:lnTo>
                    <a:lnTo>
                      <a:pt x="648" y="680"/>
                    </a:lnTo>
                    <a:lnTo>
                      <a:pt x="642" y="657"/>
                    </a:lnTo>
                    <a:lnTo>
                      <a:pt x="634" y="633"/>
                    </a:lnTo>
                    <a:lnTo>
                      <a:pt x="624" y="610"/>
                    </a:lnTo>
                    <a:lnTo>
                      <a:pt x="611" y="589"/>
                    </a:lnTo>
                    <a:lnTo>
                      <a:pt x="597" y="569"/>
                    </a:lnTo>
                    <a:lnTo>
                      <a:pt x="580" y="550"/>
                    </a:lnTo>
                    <a:lnTo>
                      <a:pt x="580" y="550"/>
                    </a:lnTo>
                    <a:lnTo>
                      <a:pt x="562" y="528"/>
                    </a:lnTo>
                    <a:lnTo>
                      <a:pt x="545" y="509"/>
                    </a:lnTo>
                    <a:lnTo>
                      <a:pt x="530" y="489"/>
                    </a:lnTo>
                    <a:lnTo>
                      <a:pt x="518" y="471"/>
                    </a:lnTo>
                    <a:lnTo>
                      <a:pt x="508" y="453"/>
                    </a:lnTo>
                    <a:lnTo>
                      <a:pt x="499" y="435"/>
                    </a:lnTo>
                    <a:lnTo>
                      <a:pt x="491" y="418"/>
                    </a:lnTo>
                    <a:lnTo>
                      <a:pt x="485" y="402"/>
                    </a:lnTo>
                    <a:lnTo>
                      <a:pt x="481" y="386"/>
                    </a:lnTo>
                    <a:lnTo>
                      <a:pt x="477" y="370"/>
                    </a:lnTo>
                    <a:lnTo>
                      <a:pt x="474" y="354"/>
                    </a:lnTo>
                    <a:lnTo>
                      <a:pt x="473" y="340"/>
                    </a:lnTo>
                    <a:lnTo>
                      <a:pt x="471" y="310"/>
                    </a:lnTo>
                    <a:lnTo>
                      <a:pt x="469" y="282"/>
                    </a:lnTo>
                    <a:lnTo>
                      <a:pt x="469" y="282"/>
                    </a:lnTo>
                    <a:lnTo>
                      <a:pt x="468" y="252"/>
                    </a:lnTo>
                    <a:lnTo>
                      <a:pt x="468" y="252"/>
                    </a:lnTo>
                    <a:lnTo>
                      <a:pt x="467" y="0"/>
                    </a:lnTo>
                  </a:path>
                </a:pathLst>
              </a:cu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9" name="Freeform 12">
                <a:extLst>
                  <a:ext uri="{FF2B5EF4-FFF2-40B4-BE49-F238E27FC236}">
                    <a16:creationId xmlns:a16="http://schemas.microsoft.com/office/drawing/2014/main" id="{842424C4-5915-0F30-6814-DEE2E4A2C7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08806" y="5430893"/>
                <a:ext cx="226969" cy="284697"/>
              </a:xfrm>
              <a:custGeom>
                <a:avLst/>
                <a:gdLst>
                  <a:gd name="T0" fmla="*/ 474 w 653"/>
                  <a:gd name="T1" fmla="*/ 916 h 922"/>
                  <a:gd name="T2" fmla="*/ 473 w 653"/>
                  <a:gd name="T3" fmla="*/ 666 h 922"/>
                  <a:gd name="T4" fmla="*/ 474 w 653"/>
                  <a:gd name="T5" fmla="*/ 633 h 922"/>
                  <a:gd name="T6" fmla="*/ 476 w 653"/>
                  <a:gd name="T7" fmla="*/ 575 h 922"/>
                  <a:gd name="T8" fmla="*/ 481 w 653"/>
                  <a:gd name="T9" fmla="*/ 545 h 922"/>
                  <a:gd name="T10" fmla="*/ 489 w 653"/>
                  <a:gd name="T11" fmla="*/ 513 h 922"/>
                  <a:gd name="T12" fmla="*/ 502 w 653"/>
                  <a:gd name="T13" fmla="*/ 481 h 922"/>
                  <a:gd name="T14" fmla="*/ 521 w 653"/>
                  <a:gd name="T15" fmla="*/ 445 h 922"/>
                  <a:gd name="T16" fmla="*/ 547 w 653"/>
                  <a:gd name="T17" fmla="*/ 406 h 922"/>
                  <a:gd name="T18" fmla="*/ 582 w 653"/>
                  <a:gd name="T19" fmla="*/ 365 h 922"/>
                  <a:gd name="T20" fmla="*/ 598 w 653"/>
                  <a:gd name="T21" fmla="*/ 345 h 922"/>
                  <a:gd name="T22" fmla="*/ 624 w 653"/>
                  <a:gd name="T23" fmla="*/ 304 h 922"/>
                  <a:gd name="T24" fmla="*/ 643 w 653"/>
                  <a:gd name="T25" fmla="*/ 256 h 922"/>
                  <a:gd name="T26" fmla="*/ 652 w 653"/>
                  <a:gd name="T27" fmla="*/ 209 h 922"/>
                  <a:gd name="T28" fmla="*/ 653 w 653"/>
                  <a:gd name="T29" fmla="*/ 185 h 922"/>
                  <a:gd name="T30" fmla="*/ 649 w 653"/>
                  <a:gd name="T31" fmla="*/ 148 h 922"/>
                  <a:gd name="T32" fmla="*/ 638 w 653"/>
                  <a:gd name="T33" fmla="*/ 113 h 922"/>
                  <a:gd name="T34" fmla="*/ 621 w 653"/>
                  <a:gd name="T35" fmla="*/ 82 h 922"/>
                  <a:gd name="T36" fmla="*/ 599 w 653"/>
                  <a:gd name="T37" fmla="*/ 54 h 922"/>
                  <a:gd name="T38" fmla="*/ 571 w 653"/>
                  <a:gd name="T39" fmla="*/ 32 h 922"/>
                  <a:gd name="T40" fmla="*/ 540 w 653"/>
                  <a:gd name="T41" fmla="*/ 15 h 922"/>
                  <a:gd name="T42" fmla="*/ 505 w 653"/>
                  <a:gd name="T43" fmla="*/ 5 h 922"/>
                  <a:gd name="T44" fmla="*/ 468 w 653"/>
                  <a:gd name="T45" fmla="*/ 0 h 922"/>
                  <a:gd name="T46" fmla="*/ 459 w 653"/>
                  <a:gd name="T47" fmla="*/ 1 h 922"/>
                  <a:gd name="T48" fmla="*/ 434 w 653"/>
                  <a:gd name="T49" fmla="*/ 6 h 922"/>
                  <a:gd name="T50" fmla="*/ 403 w 653"/>
                  <a:gd name="T51" fmla="*/ 19 h 922"/>
                  <a:gd name="T52" fmla="*/ 374 w 653"/>
                  <a:gd name="T53" fmla="*/ 38 h 922"/>
                  <a:gd name="T54" fmla="*/ 348 w 653"/>
                  <a:gd name="T55" fmla="*/ 58 h 922"/>
                  <a:gd name="T56" fmla="*/ 313 w 653"/>
                  <a:gd name="T57" fmla="*/ 59 h 922"/>
                  <a:gd name="T58" fmla="*/ 295 w 653"/>
                  <a:gd name="T59" fmla="*/ 48 h 922"/>
                  <a:gd name="T60" fmla="*/ 260 w 653"/>
                  <a:gd name="T61" fmla="*/ 27 h 922"/>
                  <a:gd name="T62" fmla="*/ 227 w 653"/>
                  <a:gd name="T63" fmla="*/ 15 h 922"/>
                  <a:gd name="T64" fmla="*/ 198 w 653"/>
                  <a:gd name="T65" fmla="*/ 8 h 922"/>
                  <a:gd name="T66" fmla="*/ 185 w 653"/>
                  <a:gd name="T67" fmla="*/ 7 h 922"/>
                  <a:gd name="T68" fmla="*/ 147 w 653"/>
                  <a:gd name="T69" fmla="*/ 10 h 922"/>
                  <a:gd name="T70" fmla="*/ 114 w 653"/>
                  <a:gd name="T71" fmla="*/ 22 h 922"/>
                  <a:gd name="T72" fmla="*/ 81 w 653"/>
                  <a:gd name="T73" fmla="*/ 39 h 922"/>
                  <a:gd name="T74" fmla="*/ 53 w 653"/>
                  <a:gd name="T75" fmla="*/ 62 h 922"/>
                  <a:gd name="T76" fmla="*/ 42 w 653"/>
                  <a:gd name="T77" fmla="*/ 76 h 922"/>
                  <a:gd name="T78" fmla="*/ 21 w 653"/>
                  <a:gd name="T79" fmla="*/ 106 h 922"/>
                  <a:gd name="T80" fmla="*/ 8 w 653"/>
                  <a:gd name="T81" fmla="*/ 139 h 922"/>
                  <a:gd name="T82" fmla="*/ 1 w 653"/>
                  <a:gd name="T83" fmla="*/ 175 h 922"/>
                  <a:gd name="T84" fmla="*/ 0 w 653"/>
                  <a:gd name="T85" fmla="*/ 193 h 922"/>
                  <a:gd name="T86" fmla="*/ 6 w 653"/>
                  <a:gd name="T87" fmla="*/ 242 h 922"/>
                  <a:gd name="T88" fmla="*/ 19 w 653"/>
                  <a:gd name="T89" fmla="*/ 289 h 922"/>
                  <a:gd name="T90" fmla="*/ 43 w 653"/>
                  <a:gd name="T91" fmla="*/ 333 h 922"/>
                  <a:gd name="T92" fmla="*/ 73 w 653"/>
                  <a:gd name="T93" fmla="*/ 372 h 922"/>
                  <a:gd name="T94" fmla="*/ 92 w 653"/>
                  <a:gd name="T95" fmla="*/ 393 h 922"/>
                  <a:gd name="T96" fmla="*/ 123 w 653"/>
                  <a:gd name="T97" fmla="*/ 432 h 922"/>
                  <a:gd name="T98" fmla="*/ 145 w 653"/>
                  <a:gd name="T99" fmla="*/ 469 h 922"/>
                  <a:gd name="T100" fmla="*/ 162 w 653"/>
                  <a:gd name="T101" fmla="*/ 503 h 922"/>
                  <a:gd name="T102" fmla="*/ 172 w 653"/>
                  <a:gd name="T103" fmla="*/ 536 h 922"/>
                  <a:gd name="T104" fmla="*/ 179 w 653"/>
                  <a:gd name="T105" fmla="*/ 566 h 922"/>
                  <a:gd name="T106" fmla="*/ 183 w 653"/>
                  <a:gd name="T107" fmla="*/ 610 h 922"/>
                  <a:gd name="T108" fmla="*/ 183 w 653"/>
                  <a:gd name="T109" fmla="*/ 640 h 922"/>
                  <a:gd name="T110" fmla="*/ 185 w 653"/>
                  <a:gd name="T111" fmla="*/ 670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653" h="922">
                    <a:moveTo>
                      <a:pt x="474" y="916"/>
                    </a:moveTo>
                    <a:lnTo>
                      <a:pt x="474" y="916"/>
                    </a:lnTo>
                    <a:lnTo>
                      <a:pt x="473" y="666"/>
                    </a:lnTo>
                    <a:lnTo>
                      <a:pt x="473" y="666"/>
                    </a:lnTo>
                    <a:lnTo>
                      <a:pt x="474" y="633"/>
                    </a:lnTo>
                    <a:lnTo>
                      <a:pt x="474" y="633"/>
                    </a:lnTo>
                    <a:lnTo>
                      <a:pt x="475" y="605"/>
                    </a:lnTo>
                    <a:lnTo>
                      <a:pt x="476" y="575"/>
                    </a:lnTo>
                    <a:lnTo>
                      <a:pt x="478" y="561"/>
                    </a:lnTo>
                    <a:lnTo>
                      <a:pt x="481" y="545"/>
                    </a:lnTo>
                    <a:lnTo>
                      <a:pt x="484" y="530"/>
                    </a:lnTo>
                    <a:lnTo>
                      <a:pt x="489" y="513"/>
                    </a:lnTo>
                    <a:lnTo>
                      <a:pt x="494" y="498"/>
                    </a:lnTo>
                    <a:lnTo>
                      <a:pt x="502" y="481"/>
                    </a:lnTo>
                    <a:lnTo>
                      <a:pt x="510" y="463"/>
                    </a:lnTo>
                    <a:lnTo>
                      <a:pt x="521" y="445"/>
                    </a:lnTo>
                    <a:lnTo>
                      <a:pt x="532" y="425"/>
                    </a:lnTo>
                    <a:lnTo>
                      <a:pt x="547" y="406"/>
                    </a:lnTo>
                    <a:lnTo>
                      <a:pt x="564" y="386"/>
                    </a:lnTo>
                    <a:lnTo>
                      <a:pt x="582" y="365"/>
                    </a:lnTo>
                    <a:lnTo>
                      <a:pt x="582" y="365"/>
                    </a:lnTo>
                    <a:lnTo>
                      <a:pt x="598" y="345"/>
                    </a:lnTo>
                    <a:lnTo>
                      <a:pt x="612" y="325"/>
                    </a:lnTo>
                    <a:lnTo>
                      <a:pt x="624" y="304"/>
                    </a:lnTo>
                    <a:lnTo>
                      <a:pt x="635" y="280"/>
                    </a:lnTo>
                    <a:lnTo>
                      <a:pt x="643" y="256"/>
                    </a:lnTo>
                    <a:lnTo>
                      <a:pt x="648" y="233"/>
                    </a:lnTo>
                    <a:lnTo>
                      <a:pt x="652" y="209"/>
                    </a:lnTo>
                    <a:lnTo>
                      <a:pt x="653" y="185"/>
                    </a:lnTo>
                    <a:lnTo>
                      <a:pt x="653" y="185"/>
                    </a:lnTo>
                    <a:lnTo>
                      <a:pt x="652" y="166"/>
                    </a:lnTo>
                    <a:lnTo>
                      <a:pt x="649" y="148"/>
                    </a:lnTo>
                    <a:lnTo>
                      <a:pt x="645" y="130"/>
                    </a:lnTo>
                    <a:lnTo>
                      <a:pt x="638" y="113"/>
                    </a:lnTo>
                    <a:lnTo>
                      <a:pt x="630" y="97"/>
                    </a:lnTo>
                    <a:lnTo>
                      <a:pt x="621" y="82"/>
                    </a:lnTo>
                    <a:lnTo>
                      <a:pt x="610" y="68"/>
                    </a:lnTo>
                    <a:lnTo>
                      <a:pt x="599" y="54"/>
                    </a:lnTo>
                    <a:lnTo>
                      <a:pt x="585" y="43"/>
                    </a:lnTo>
                    <a:lnTo>
                      <a:pt x="571" y="32"/>
                    </a:lnTo>
                    <a:lnTo>
                      <a:pt x="556" y="23"/>
                    </a:lnTo>
                    <a:lnTo>
                      <a:pt x="540" y="15"/>
                    </a:lnTo>
                    <a:lnTo>
                      <a:pt x="523" y="9"/>
                    </a:lnTo>
                    <a:lnTo>
                      <a:pt x="505" y="5"/>
                    </a:lnTo>
                    <a:lnTo>
                      <a:pt x="487" y="1"/>
                    </a:lnTo>
                    <a:lnTo>
                      <a:pt x="468" y="0"/>
                    </a:lnTo>
                    <a:lnTo>
                      <a:pt x="468" y="0"/>
                    </a:lnTo>
                    <a:lnTo>
                      <a:pt x="459" y="1"/>
                    </a:lnTo>
                    <a:lnTo>
                      <a:pt x="451" y="3"/>
                    </a:lnTo>
                    <a:lnTo>
                      <a:pt x="434" y="6"/>
                    </a:lnTo>
                    <a:lnTo>
                      <a:pt x="419" y="12"/>
                    </a:lnTo>
                    <a:lnTo>
                      <a:pt x="403" y="19"/>
                    </a:lnTo>
                    <a:lnTo>
                      <a:pt x="387" y="28"/>
                    </a:lnTo>
                    <a:lnTo>
                      <a:pt x="374" y="38"/>
                    </a:lnTo>
                    <a:lnTo>
                      <a:pt x="360" y="48"/>
                    </a:lnTo>
                    <a:lnTo>
                      <a:pt x="348" y="58"/>
                    </a:lnTo>
                    <a:lnTo>
                      <a:pt x="331" y="72"/>
                    </a:lnTo>
                    <a:lnTo>
                      <a:pt x="313" y="59"/>
                    </a:lnTo>
                    <a:lnTo>
                      <a:pt x="313" y="59"/>
                    </a:lnTo>
                    <a:lnTo>
                      <a:pt x="295" y="48"/>
                    </a:lnTo>
                    <a:lnTo>
                      <a:pt x="277" y="36"/>
                    </a:lnTo>
                    <a:lnTo>
                      <a:pt x="260" y="27"/>
                    </a:lnTo>
                    <a:lnTo>
                      <a:pt x="243" y="21"/>
                    </a:lnTo>
                    <a:lnTo>
                      <a:pt x="227" y="15"/>
                    </a:lnTo>
                    <a:lnTo>
                      <a:pt x="213" y="10"/>
                    </a:lnTo>
                    <a:lnTo>
                      <a:pt x="198" y="8"/>
                    </a:lnTo>
                    <a:lnTo>
                      <a:pt x="185" y="7"/>
                    </a:lnTo>
                    <a:lnTo>
                      <a:pt x="185" y="7"/>
                    </a:lnTo>
                    <a:lnTo>
                      <a:pt x="167" y="8"/>
                    </a:lnTo>
                    <a:lnTo>
                      <a:pt x="147" y="10"/>
                    </a:lnTo>
                    <a:lnTo>
                      <a:pt x="131" y="15"/>
                    </a:lnTo>
                    <a:lnTo>
                      <a:pt x="114" y="22"/>
                    </a:lnTo>
                    <a:lnTo>
                      <a:pt x="97" y="30"/>
                    </a:lnTo>
                    <a:lnTo>
                      <a:pt x="81" y="39"/>
                    </a:lnTo>
                    <a:lnTo>
                      <a:pt x="68" y="50"/>
                    </a:lnTo>
                    <a:lnTo>
                      <a:pt x="53" y="62"/>
                    </a:lnTo>
                    <a:lnTo>
                      <a:pt x="53" y="62"/>
                    </a:lnTo>
                    <a:lnTo>
                      <a:pt x="42" y="76"/>
                    </a:lnTo>
                    <a:lnTo>
                      <a:pt x="30" y="91"/>
                    </a:lnTo>
                    <a:lnTo>
                      <a:pt x="21" y="106"/>
                    </a:lnTo>
                    <a:lnTo>
                      <a:pt x="14" y="122"/>
                    </a:lnTo>
                    <a:lnTo>
                      <a:pt x="8" y="139"/>
                    </a:lnTo>
                    <a:lnTo>
                      <a:pt x="3" y="157"/>
                    </a:lnTo>
                    <a:lnTo>
                      <a:pt x="1" y="175"/>
                    </a:lnTo>
                    <a:lnTo>
                      <a:pt x="0" y="193"/>
                    </a:lnTo>
                    <a:lnTo>
                      <a:pt x="0" y="193"/>
                    </a:lnTo>
                    <a:lnTo>
                      <a:pt x="1" y="217"/>
                    </a:lnTo>
                    <a:lnTo>
                      <a:pt x="6" y="242"/>
                    </a:lnTo>
                    <a:lnTo>
                      <a:pt x="11" y="265"/>
                    </a:lnTo>
                    <a:lnTo>
                      <a:pt x="19" y="289"/>
                    </a:lnTo>
                    <a:lnTo>
                      <a:pt x="30" y="312"/>
                    </a:lnTo>
                    <a:lnTo>
                      <a:pt x="43" y="333"/>
                    </a:lnTo>
                    <a:lnTo>
                      <a:pt x="57" y="353"/>
                    </a:lnTo>
                    <a:lnTo>
                      <a:pt x="73" y="372"/>
                    </a:lnTo>
                    <a:lnTo>
                      <a:pt x="73" y="372"/>
                    </a:lnTo>
                    <a:lnTo>
                      <a:pt x="92" y="393"/>
                    </a:lnTo>
                    <a:lnTo>
                      <a:pt x="108" y="413"/>
                    </a:lnTo>
                    <a:lnTo>
                      <a:pt x="123" y="432"/>
                    </a:lnTo>
                    <a:lnTo>
                      <a:pt x="135" y="451"/>
                    </a:lnTo>
                    <a:lnTo>
                      <a:pt x="145" y="469"/>
                    </a:lnTo>
                    <a:lnTo>
                      <a:pt x="154" y="486"/>
                    </a:lnTo>
                    <a:lnTo>
                      <a:pt x="162" y="503"/>
                    </a:lnTo>
                    <a:lnTo>
                      <a:pt x="168" y="520"/>
                    </a:lnTo>
                    <a:lnTo>
                      <a:pt x="172" y="536"/>
                    </a:lnTo>
                    <a:lnTo>
                      <a:pt x="177" y="552"/>
                    </a:lnTo>
                    <a:lnTo>
                      <a:pt x="179" y="566"/>
                    </a:lnTo>
                    <a:lnTo>
                      <a:pt x="181" y="582"/>
                    </a:lnTo>
                    <a:lnTo>
                      <a:pt x="183" y="610"/>
                    </a:lnTo>
                    <a:lnTo>
                      <a:pt x="183" y="640"/>
                    </a:lnTo>
                    <a:lnTo>
                      <a:pt x="183" y="640"/>
                    </a:lnTo>
                    <a:lnTo>
                      <a:pt x="185" y="670"/>
                    </a:lnTo>
                    <a:lnTo>
                      <a:pt x="185" y="670"/>
                    </a:lnTo>
                    <a:lnTo>
                      <a:pt x="187" y="922"/>
                    </a:lnTo>
                  </a:path>
                </a:pathLst>
              </a:cu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4C9DAAF-918D-D05F-826C-CA3ED2B4415D}"/>
              </a:ext>
            </a:extLst>
          </p:cNvPr>
          <p:cNvGrpSpPr/>
          <p:nvPr/>
        </p:nvGrpSpPr>
        <p:grpSpPr>
          <a:xfrm>
            <a:off x="5719405" y="3627411"/>
            <a:ext cx="6086470" cy="896112"/>
            <a:chOff x="5637927" y="3302114"/>
            <a:chExt cx="6086470" cy="896112"/>
          </a:xfrm>
        </p:grpSpPr>
        <p:sp>
          <p:nvSpPr>
            <p:cNvPr id="181" name="Rounded Rectangle 112">
              <a:extLst>
                <a:ext uri="{FF2B5EF4-FFF2-40B4-BE49-F238E27FC236}">
                  <a16:creationId xmlns:a16="http://schemas.microsoft.com/office/drawing/2014/main" id="{91C6B0ED-4B3F-4B39-FC54-18DDD7A53239}"/>
                </a:ext>
              </a:extLst>
            </p:cNvPr>
            <p:cNvSpPr/>
            <p:nvPr/>
          </p:nvSpPr>
          <p:spPr>
            <a:xfrm>
              <a:off x="5637927" y="3302114"/>
              <a:ext cx="6086470" cy="896112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254000" dist="63500" dir="5400000" sx="99000" sy="99000" algn="ctr" rotWithShape="0">
                <a:srgbClr val="212121">
                  <a:alpha val="20000"/>
                </a:srgbClr>
              </a:outerShdw>
            </a:effectLst>
          </p:spPr>
          <p:txBody>
            <a:bodyPr wrap="square" lIns="144000" tIns="180000" rIns="144000" bIns="144000" rtlCol="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34113231-B2A3-92CE-C6D8-4F2D454A396D}"/>
                </a:ext>
              </a:extLst>
            </p:cNvPr>
            <p:cNvSpPr txBox="1"/>
            <p:nvPr/>
          </p:nvSpPr>
          <p:spPr>
            <a:xfrm>
              <a:off x="6669666" y="3447279"/>
              <a:ext cx="1443431" cy="62324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tIns="0" bIns="0" rtlCol="0" anchor="ctr">
              <a:spAutoFit/>
            </a:bodyPr>
            <a:lstStyle>
              <a:defPPr>
                <a:defRPr lang="en-US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marL="6350" lvl="0" algn="l">
                <a:lnSpc>
                  <a:spcPct val="90000"/>
                </a:lnSpc>
                <a:defRPr/>
              </a:pPr>
              <a:r>
                <a:rPr kumimoji="0" lang="en-GB" sz="1500" b="0" i="0" u="none" strike="noStrike" kern="0" cap="none" spc="0" normalizeH="0" baseline="0" noProof="0">
                  <a:ln>
                    <a:noFill/>
                  </a:ln>
                  <a:solidFill>
                    <a:srgbClr val="E1251B"/>
                  </a:solidFill>
                  <a:effectLst/>
                  <a:uLnTx/>
                  <a:uFillTx/>
                  <a:latin typeface="Arial Black" panose="020B0A04020102020204" pitchFamily="34" charset="0"/>
                  <a:cs typeface="Arial" panose="020B0604020202020204" pitchFamily="34" charset="0"/>
                </a:rPr>
                <a:t>OSA</a:t>
              </a:r>
            </a:p>
            <a:p>
              <a:pPr marL="6350" lvl="0" algn="l">
                <a:lnSpc>
                  <a:spcPct val="90000"/>
                </a:lnSpc>
                <a:defRPr/>
              </a:pPr>
              <a:r>
                <a:rPr lang="en-GB" sz="1500" b="1" kern="0" noProof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Primary Endpoint</a:t>
              </a:r>
              <a:endParaRPr kumimoji="0" lang="en-GB" sz="1500" b="1" i="0" u="none" strike="noStrike" kern="0" cap="none" spc="0" normalizeH="0" baseline="3000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7356DD13-1604-E73B-7F28-73A94C652CE0}"/>
                </a:ext>
              </a:extLst>
            </p:cNvPr>
            <p:cNvGrpSpPr/>
            <p:nvPr/>
          </p:nvGrpSpPr>
          <p:grpSpPr>
            <a:xfrm>
              <a:off x="5894579" y="3461331"/>
              <a:ext cx="741734" cy="513468"/>
              <a:chOff x="2296965" y="915772"/>
              <a:chExt cx="1049015" cy="726187"/>
            </a:xfrm>
          </p:grpSpPr>
          <p:sp>
            <p:nvSpPr>
              <p:cNvPr id="194" name="Freeform 72">
                <a:extLst>
                  <a:ext uri="{FF2B5EF4-FFF2-40B4-BE49-F238E27FC236}">
                    <a16:creationId xmlns:a16="http://schemas.microsoft.com/office/drawing/2014/main" id="{C7B9D340-92A0-94FE-C38B-5CAC8A2977DB}"/>
                  </a:ext>
                </a:extLst>
              </p:cNvPr>
              <p:cNvSpPr/>
              <p:nvPr/>
            </p:nvSpPr>
            <p:spPr>
              <a:xfrm>
                <a:off x="3075394" y="915772"/>
                <a:ext cx="270586" cy="241078"/>
              </a:xfrm>
              <a:custGeom>
                <a:avLst/>
                <a:gdLst>
                  <a:gd name="csX0" fmla="*/ 596506 w 596506"/>
                  <a:gd name="csY0" fmla="*/ 88418 h 531455"/>
                  <a:gd name="csX1" fmla="*/ 596506 w 596506"/>
                  <a:gd name="csY1" fmla="*/ 443038 h 531455"/>
                  <a:gd name="csX2" fmla="*/ 508310 w 596506"/>
                  <a:gd name="csY2" fmla="*/ 531456 h 531455"/>
                  <a:gd name="csX3" fmla="*/ 88196 w 596506"/>
                  <a:gd name="csY3" fmla="*/ 531456 h 531455"/>
                  <a:gd name="csX4" fmla="*/ 0 w 596506"/>
                  <a:gd name="csY4" fmla="*/ 443038 h 531455"/>
                  <a:gd name="csX5" fmla="*/ 0 w 596506"/>
                  <a:gd name="csY5" fmla="*/ 88418 h 531455"/>
                  <a:gd name="csX6" fmla="*/ 88196 w 596506"/>
                  <a:gd name="csY6" fmla="*/ 0 h 531455"/>
                  <a:gd name="csX7" fmla="*/ 508310 w 596506"/>
                  <a:gd name="csY7" fmla="*/ 0 h 531455"/>
                  <a:gd name="csX8" fmla="*/ 596506 w 596506"/>
                  <a:gd name="csY8" fmla="*/ 88418 h 53145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</a:cxnLst>
                <a:rect l="l" t="t" r="r" b="b"/>
                <a:pathLst>
                  <a:path w="596506" h="531455">
                    <a:moveTo>
                      <a:pt x="596506" y="88418"/>
                    </a:moveTo>
                    <a:lnTo>
                      <a:pt x="596506" y="443038"/>
                    </a:lnTo>
                    <a:cubicBezTo>
                      <a:pt x="596506" y="492476"/>
                      <a:pt x="556676" y="531456"/>
                      <a:pt x="508310" y="531456"/>
                    </a:cubicBezTo>
                    <a:lnTo>
                      <a:pt x="88196" y="531456"/>
                    </a:lnTo>
                    <a:cubicBezTo>
                      <a:pt x="38882" y="531456"/>
                      <a:pt x="0" y="491525"/>
                      <a:pt x="0" y="443038"/>
                    </a:cubicBezTo>
                    <a:lnTo>
                      <a:pt x="0" y="88418"/>
                    </a:lnTo>
                    <a:cubicBezTo>
                      <a:pt x="0" y="38980"/>
                      <a:pt x="39830" y="0"/>
                      <a:pt x="88196" y="0"/>
                    </a:cubicBezTo>
                    <a:lnTo>
                      <a:pt x="508310" y="0"/>
                    </a:lnTo>
                    <a:cubicBezTo>
                      <a:pt x="557624" y="0"/>
                      <a:pt x="596506" y="39931"/>
                      <a:pt x="596506" y="88418"/>
                    </a:cubicBezTo>
                    <a:close/>
                  </a:path>
                </a:pathLst>
              </a:custGeom>
              <a:gradFill>
                <a:gsLst>
                  <a:gs pos="52000">
                    <a:srgbClr val="E1251B"/>
                  </a:gs>
                  <a:gs pos="100000">
                    <a:srgbClr val="A81C14"/>
                  </a:gs>
                  <a:gs pos="0">
                    <a:srgbClr val="E1251B"/>
                  </a:gs>
                </a:gsLst>
                <a:lin ang="5400000" scaled="1"/>
              </a:gradFill>
              <a:ln w="9483" cap="flat">
                <a:noFill/>
                <a:prstDash val="solid"/>
                <a:miter/>
              </a:ln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5pPr>
                <a:lvl6pPr marL="22860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6pPr>
                <a:lvl7pPr marL="27432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7pPr>
                <a:lvl8pPr marL="32004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8pPr>
                <a:lvl9pPr marL="36576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charset="0"/>
                  <a:cs typeface="+mn-cs"/>
                </a:endParaRPr>
              </a:p>
            </p:txBody>
          </p:sp>
          <p:sp>
            <p:nvSpPr>
              <p:cNvPr id="195" name="Free-form: Shape 5">
                <a:extLst>
                  <a:ext uri="{FF2B5EF4-FFF2-40B4-BE49-F238E27FC236}">
                    <a16:creationId xmlns:a16="http://schemas.microsoft.com/office/drawing/2014/main" id="{D38BBA46-2266-3B7F-BE76-AAF60B1C2E76}"/>
                  </a:ext>
                </a:extLst>
              </p:cNvPr>
              <p:cNvSpPr/>
              <p:nvPr/>
            </p:nvSpPr>
            <p:spPr>
              <a:xfrm>
                <a:off x="2296965" y="1472936"/>
                <a:ext cx="855817" cy="169023"/>
              </a:xfrm>
              <a:custGeom>
                <a:avLst/>
                <a:gdLst>
                  <a:gd name="csX0" fmla="*/ 8167 w 855817"/>
                  <a:gd name="csY0" fmla="*/ 169023 h 169023"/>
                  <a:gd name="csX1" fmla="*/ 1709 w 855817"/>
                  <a:gd name="csY1" fmla="*/ 66728 h 169023"/>
                  <a:gd name="csX2" fmla="*/ 17209 w 855817"/>
                  <a:gd name="csY2" fmla="*/ 26301 h 169023"/>
                  <a:gd name="csX3" fmla="*/ 45366 w 855817"/>
                  <a:gd name="csY3" fmla="*/ 12481 h 169023"/>
                  <a:gd name="csX4" fmla="*/ 128932 w 855817"/>
                  <a:gd name="csY4" fmla="*/ 34826 h 169023"/>
                  <a:gd name="csX5" fmla="*/ 430005 w 855817"/>
                  <a:gd name="csY5" fmla="*/ 59754 h 169023"/>
                  <a:gd name="csX6" fmla="*/ 748903 w 855817"/>
                  <a:gd name="csY6" fmla="*/ 18551 h 169023"/>
                  <a:gd name="csX7" fmla="*/ 835311 w 855817"/>
                  <a:gd name="csY7" fmla="*/ 4731 h 169023"/>
                  <a:gd name="csX8" fmla="*/ 854168 w 855817"/>
                  <a:gd name="csY8" fmla="*/ 97985 h 169023"/>
                  <a:gd name="csX9" fmla="*/ 845644 w 855817"/>
                  <a:gd name="csY9" fmla="*/ 150812 h 16902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</a:cxnLst>
                <a:rect l="l" t="t" r="r" b="b"/>
                <a:pathLst>
                  <a:path w="855817" h="169023">
                    <a:moveTo>
                      <a:pt x="8167" y="169023"/>
                    </a:moveTo>
                    <a:cubicBezTo>
                      <a:pt x="8167" y="169023"/>
                      <a:pt x="-4490" y="100052"/>
                      <a:pt x="1709" y="66728"/>
                    </a:cubicBezTo>
                    <a:cubicBezTo>
                      <a:pt x="5455" y="46321"/>
                      <a:pt x="8297" y="39605"/>
                      <a:pt x="17209" y="26301"/>
                    </a:cubicBezTo>
                    <a:cubicBezTo>
                      <a:pt x="23538" y="16743"/>
                      <a:pt x="34000" y="11060"/>
                      <a:pt x="45366" y="12481"/>
                    </a:cubicBezTo>
                    <a:cubicBezTo>
                      <a:pt x="69648" y="15710"/>
                      <a:pt x="78172" y="22814"/>
                      <a:pt x="128932" y="34826"/>
                    </a:cubicBezTo>
                    <a:cubicBezTo>
                      <a:pt x="202166" y="52004"/>
                      <a:pt x="354188" y="56137"/>
                      <a:pt x="430005" y="59754"/>
                    </a:cubicBezTo>
                    <a:cubicBezTo>
                      <a:pt x="593910" y="67374"/>
                      <a:pt x="704342" y="28755"/>
                      <a:pt x="748903" y="18551"/>
                    </a:cubicBezTo>
                    <a:cubicBezTo>
                      <a:pt x="793463" y="8348"/>
                      <a:pt x="817874" y="-8185"/>
                      <a:pt x="835311" y="4731"/>
                    </a:cubicBezTo>
                    <a:cubicBezTo>
                      <a:pt x="855202" y="19456"/>
                      <a:pt x="858431" y="60658"/>
                      <a:pt x="854168" y="97985"/>
                    </a:cubicBezTo>
                    <a:cubicBezTo>
                      <a:pt x="849906" y="135312"/>
                      <a:pt x="845644" y="150812"/>
                      <a:pt x="845644" y="150812"/>
                    </a:cubicBezTo>
                  </a:path>
                </a:pathLst>
              </a:custGeom>
              <a:noFill/>
              <a:ln w="19050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5pPr>
                <a:lvl6pPr marL="22860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6pPr>
                <a:lvl7pPr marL="27432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7pPr>
                <a:lvl8pPr marL="32004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8pPr>
                <a:lvl9pPr marL="36576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charset="0"/>
                  <a:cs typeface="+mn-cs"/>
                </a:endParaRPr>
              </a:p>
            </p:txBody>
          </p:sp>
          <p:sp>
            <p:nvSpPr>
              <p:cNvPr id="196" name="Free-form: Shape 7">
                <a:extLst>
                  <a:ext uri="{FF2B5EF4-FFF2-40B4-BE49-F238E27FC236}">
                    <a16:creationId xmlns:a16="http://schemas.microsoft.com/office/drawing/2014/main" id="{E3D3E1C4-B3B9-EED0-B0C7-C5112199000A}"/>
                  </a:ext>
                </a:extLst>
              </p:cNvPr>
              <p:cNvSpPr/>
              <p:nvPr/>
            </p:nvSpPr>
            <p:spPr>
              <a:xfrm>
                <a:off x="2855356" y="1320608"/>
                <a:ext cx="190253" cy="170879"/>
              </a:xfrm>
              <a:custGeom>
                <a:avLst/>
                <a:gdLst>
                  <a:gd name="csX0" fmla="*/ 0 w 190253"/>
                  <a:gd name="csY0" fmla="*/ 0 h 170879"/>
                  <a:gd name="csX1" fmla="*/ 190253 w 190253"/>
                  <a:gd name="csY1" fmla="*/ 170879 h 17087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90253" h="170879">
                    <a:moveTo>
                      <a:pt x="0" y="0"/>
                    </a:moveTo>
                    <a:cubicBezTo>
                      <a:pt x="94804" y="29449"/>
                      <a:pt x="166746" y="92996"/>
                      <a:pt x="190253" y="170879"/>
                    </a:cubicBezTo>
                  </a:path>
                </a:pathLst>
              </a:custGeom>
              <a:noFill/>
              <a:ln w="19050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5pPr>
                <a:lvl6pPr marL="22860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6pPr>
                <a:lvl7pPr marL="27432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7pPr>
                <a:lvl8pPr marL="32004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8pPr>
                <a:lvl9pPr marL="36576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charset="0"/>
                  <a:cs typeface="+mn-cs"/>
                </a:endParaRPr>
              </a:p>
            </p:txBody>
          </p:sp>
          <p:sp>
            <p:nvSpPr>
              <p:cNvPr id="197" name="Free-form: Shape 8">
                <a:extLst>
                  <a:ext uri="{FF2B5EF4-FFF2-40B4-BE49-F238E27FC236}">
                    <a16:creationId xmlns:a16="http://schemas.microsoft.com/office/drawing/2014/main" id="{D5CED1C3-48D4-DFD1-CFB4-A8F0B3F627AA}"/>
                  </a:ext>
                </a:extLst>
              </p:cNvPr>
              <p:cNvSpPr/>
              <p:nvPr/>
            </p:nvSpPr>
            <p:spPr>
              <a:xfrm>
                <a:off x="2422152" y="1322416"/>
                <a:ext cx="188445" cy="184570"/>
              </a:xfrm>
              <a:custGeom>
                <a:avLst/>
                <a:gdLst>
                  <a:gd name="csX0" fmla="*/ 0 w 188445"/>
                  <a:gd name="csY0" fmla="*/ 184570 h 184570"/>
                  <a:gd name="csX1" fmla="*/ 188445 w 188445"/>
                  <a:gd name="csY1" fmla="*/ 0 h 18457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88445" h="184570">
                    <a:moveTo>
                      <a:pt x="0" y="184570"/>
                    </a:moveTo>
                    <a:cubicBezTo>
                      <a:pt x="17695" y="101391"/>
                      <a:pt x="90283" y="32290"/>
                      <a:pt x="188445" y="0"/>
                    </a:cubicBezTo>
                  </a:path>
                </a:pathLst>
              </a:custGeom>
              <a:noFill/>
              <a:ln w="19050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5pPr>
                <a:lvl6pPr marL="22860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6pPr>
                <a:lvl7pPr marL="27432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7pPr>
                <a:lvl8pPr marL="32004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8pPr>
                <a:lvl9pPr marL="36576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charset="0"/>
                  <a:cs typeface="+mn-cs"/>
                </a:endParaRPr>
              </a:p>
            </p:txBody>
          </p:sp>
          <p:sp>
            <p:nvSpPr>
              <p:cNvPr id="198" name="Free-form: Shape 9">
                <a:extLst>
                  <a:ext uri="{FF2B5EF4-FFF2-40B4-BE49-F238E27FC236}">
                    <a16:creationId xmlns:a16="http://schemas.microsoft.com/office/drawing/2014/main" id="{8B981122-6E54-E3AB-EABB-D3D7F0A0D62D}"/>
                  </a:ext>
                </a:extLst>
              </p:cNvPr>
              <p:cNvSpPr/>
              <p:nvPr/>
            </p:nvSpPr>
            <p:spPr>
              <a:xfrm>
                <a:off x="2558028" y="1184085"/>
                <a:ext cx="352607" cy="176303"/>
              </a:xfrm>
              <a:custGeom>
                <a:avLst/>
                <a:gdLst>
                  <a:gd name="csX0" fmla="*/ 352608 w 352607"/>
                  <a:gd name="csY0" fmla="*/ 0 h 176303"/>
                  <a:gd name="csX1" fmla="*/ 176304 w 352607"/>
                  <a:gd name="csY1" fmla="*/ 176304 h 176303"/>
                  <a:gd name="csX2" fmla="*/ 0 w 352607"/>
                  <a:gd name="csY2" fmla="*/ 0 h 1763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</a:cxnLst>
                <a:rect l="l" t="t" r="r" b="b"/>
                <a:pathLst>
                  <a:path w="352607" h="176303">
                    <a:moveTo>
                      <a:pt x="352608" y="0"/>
                    </a:moveTo>
                    <a:cubicBezTo>
                      <a:pt x="352608" y="97387"/>
                      <a:pt x="273691" y="176304"/>
                      <a:pt x="176304" y="176304"/>
                    </a:cubicBezTo>
                    <a:cubicBezTo>
                      <a:pt x="78917" y="176304"/>
                      <a:pt x="0" y="97387"/>
                      <a:pt x="0" y="0"/>
                    </a:cubicBezTo>
                  </a:path>
                </a:pathLst>
              </a:custGeom>
              <a:noFill/>
              <a:ln w="19050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5pPr>
                <a:lvl6pPr marL="22860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6pPr>
                <a:lvl7pPr marL="27432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7pPr>
                <a:lvl8pPr marL="32004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8pPr>
                <a:lvl9pPr marL="36576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charset="0"/>
                  <a:cs typeface="+mn-cs"/>
                </a:endParaRPr>
              </a:p>
            </p:txBody>
          </p:sp>
          <p:sp>
            <p:nvSpPr>
              <p:cNvPr id="199" name="Free-form: Shape 10">
                <a:extLst>
                  <a:ext uri="{FF2B5EF4-FFF2-40B4-BE49-F238E27FC236}">
                    <a16:creationId xmlns:a16="http://schemas.microsoft.com/office/drawing/2014/main" id="{17392144-3DDA-CFEB-8559-C0A248878CFE}"/>
                  </a:ext>
                </a:extLst>
              </p:cNvPr>
              <p:cNvSpPr/>
              <p:nvPr/>
            </p:nvSpPr>
            <p:spPr>
              <a:xfrm>
                <a:off x="2431787" y="915815"/>
                <a:ext cx="561074" cy="420808"/>
              </a:xfrm>
              <a:custGeom>
                <a:avLst/>
                <a:gdLst>
                  <a:gd name="csX0" fmla="*/ 142516 w 561074"/>
                  <a:gd name="csY0" fmla="*/ 420809 h 420808"/>
                  <a:gd name="csX1" fmla="*/ 24076 w 561074"/>
                  <a:gd name="csY1" fmla="*/ 404793 h 420808"/>
                  <a:gd name="csX2" fmla="*/ 1085 w 561074"/>
                  <a:gd name="csY2" fmla="*/ 220998 h 420808"/>
                  <a:gd name="csX3" fmla="*/ 32600 w 561074"/>
                  <a:gd name="csY3" fmla="*/ 37977 h 420808"/>
                  <a:gd name="csX4" fmla="*/ 292859 w 561074"/>
                  <a:gd name="csY4" fmla="*/ 650 h 420808"/>
                  <a:gd name="csX5" fmla="*/ 542913 w 561074"/>
                  <a:gd name="csY5" fmla="*/ 48052 h 420808"/>
                  <a:gd name="csX6" fmla="*/ 560737 w 561074"/>
                  <a:gd name="csY6" fmla="*/ 260779 h 420808"/>
                  <a:gd name="csX7" fmla="*/ 536068 w 561074"/>
                  <a:gd name="csY7" fmla="*/ 406214 h 420808"/>
                  <a:gd name="csX8" fmla="*/ 461155 w 561074"/>
                  <a:gd name="csY8" fmla="*/ 419001 h 42080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</a:cxnLst>
                <a:rect l="l" t="t" r="r" b="b"/>
                <a:pathLst>
                  <a:path w="561074" h="420808">
                    <a:moveTo>
                      <a:pt x="142516" y="420809"/>
                    </a:moveTo>
                    <a:cubicBezTo>
                      <a:pt x="72899" y="413318"/>
                      <a:pt x="24076" y="404793"/>
                      <a:pt x="24076" y="404793"/>
                    </a:cubicBezTo>
                    <a:cubicBezTo>
                      <a:pt x="24076" y="404793"/>
                      <a:pt x="-6019" y="304952"/>
                      <a:pt x="1085" y="220998"/>
                    </a:cubicBezTo>
                    <a:cubicBezTo>
                      <a:pt x="8189" y="137044"/>
                      <a:pt x="32600" y="37977"/>
                      <a:pt x="32600" y="37977"/>
                    </a:cubicBezTo>
                    <a:cubicBezTo>
                      <a:pt x="32600" y="37977"/>
                      <a:pt x="181522" y="-5808"/>
                      <a:pt x="292859" y="650"/>
                    </a:cubicBezTo>
                    <a:cubicBezTo>
                      <a:pt x="421244" y="8141"/>
                      <a:pt x="550405" y="42886"/>
                      <a:pt x="542913" y="48052"/>
                    </a:cubicBezTo>
                    <a:cubicBezTo>
                      <a:pt x="542913" y="48052"/>
                      <a:pt x="563966" y="168688"/>
                      <a:pt x="560737" y="260779"/>
                    </a:cubicBezTo>
                    <a:cubicBezTo>
                      <a:pt x="557508" y="352871"/>
                      <a:pt x="536068" y="406214"/>
                      <a:pt x="536068" y="406214"/>
                    </a:cubicBezTo>
                    <a:cubicBezTo>
                      <a:pt x="536068" y="406214"/>
                      <a:pt x="504940" y="412672"/>
                      <a:pt x="461155" y="419001"/>
                    </a:cubicBezTo>
                  </a:path>
                </a:pathLst>
              </a:custGeom>
              <a:noFill/>
              <a:ln w="19050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5pPr>
                <a:lvl6pPr marL="22860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6pPr>
                <a:lvl7pPr marL="27432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7pPr>
                <a:lvl8pPr marL="32004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8pPr>
                <a:lvl9pPr marL="36576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charset="0"/>
                  <a:cs typeface="+mn-cs"/>
                </a:endParaRPr>
              </a:p>
            </p:txBody>
          </p:sp>
          <p:sp>
            <p:nvSpPr>
              <p:cNvPr id="200" name="Free-form: Shape 11">
                <a:extLst>
                  <a:ext uri="{FF2B5EF4-FFF2-40B4-BE49-F238E27FC236}">
                    <a16:creationId xmlns:a16="http://schemas.microsoft.com/office/drawing/2014/main" id="{E73D64C9-5D9A-A902-05BD-B4069289EBE2}"/>
                  </a:ext>
                </a:extLst>
              </p:cNvPr>
              <p:cNvSpPr/>
              <p:nvPr/>
            </p:nvSpPr>
            <p:spPr>
              <a:xfrm>
                <a:off x="2531938" y="981322"/>
                <a:ext cx="384140" cy="212191"/>
              </a:xfrm>
              <a:custGeom>
                <a:avLst/>
                <a:gdLst>
                  <a:gd name="csX0" fmla="*/ 0 w 384140"/>
                  <a:gd name="csY0" fmla="*/ 212192 h 212191"/>
                  <a:gd name="csX1" fmla="*/ 9945 w 384140"/>
                  <a:gd name="csY1" fmla="*/ 164790 h 212191"/>
                  <a:gd name="csX2" fmla="*/ 94804 w 384140"/>
                  <a:gd name="csY2" fmla="*/ 18451 h 212191"/>
                  <a:gd name="csX3" fmla="*/ 291386 w 384140"/>
                  <a:gd name="csY3" fmla="*/ 40021 h 212191"/>
                  <a:gd name="csX4" fmla="*/ 378828 w 384140"/>
                  <a:gd name="csY4" fmla="*/ 102922 h 212191"/>
                  <a:gd name="csX5" fmla="*/ 375986 w 384140"/>
                  <a:gd name="csY5" fmla="*/ 212192 h 212191"/>
                  <a:gd name="csX6" fmla="*/ 315797 w 384140"/>
                  <a:gd name="csY6" fmla="*/ 124621 h 212191"/>
                  <a:gd name="csX7" fmla="*/ 279891 w 384140"/>
                  <a:gd name="csY7" fmla="*/ 103180 h 212191"/>
                  <a:gd name="csX8" fmla="*/ 134973 w 384140"/>
                  <a:gd name="csY8" fmla="*/ 195272 h 212191"/>
                  <a:gd name="csX9" fmla="*/ 17307 w 384140"/>
                  <a:gd name="csY9" fmla="*/ 202763 h 212191"/>
                  <a:gd name="csX10" fmla="*/ 129 w 384140"/>
                  <a:gd name="csY10" fmla="*/ 212192 h 21219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</a:cxnLst>
                <a:rect l="l" t="t" r="r" b="b"/>
                <a:pathLst>
                  <a:path w="384140" h="212191">
                    <a:moveTo>
                      <a:pt x="0" y="212192"/>
                    </a:moveTo>
                    <a:lnTo>
                      <a:pt x="9945" y="164790"/>
                    </a:lnTo>
                    <a:cubicBezTo>
                      <a:pt x="9945" y="164790"/>
                      <a:pt x="5296" y="58103"/>
                      <a:pt x="94804" y="18451"/>
                    </a:cubicBezTo>
                    <a:cubicBezTo>
                      <a:pt x="211436" y="-33213"/>
                      <a:pt x="291386" y="40021"/>
                      <a:pt x="291386" y="40021"/>
                    </a:cubicBezTo>
                    <a:cubicBezTo>
                      <a:pt x="291386" y="40021"/>
                      <a:pt x="365395" y="48804"/>
                      <a:pt x="378828" y="102922"/>
                    </a:cubicBezTo>
                    <a:cubicBezTo>
                      <a:pt x="392260" y="157040"/>
                      <a:pt x="375986" y="212192"/>
                      <a:pt x="375986" y="212192"/>
                    </a:cubicBezTo>
                    <a:cubicBezTo>
                      <a:pt x="375986" y="212192"/>
                      <a:pt x="335171" y="149032"/>
                      <a:pt x="315797" y="124621"/>
                    </a:cubicBezTo>
                    <a:cubicBezTo>
                      <a:pt x="296423" y="100210"/>
                      <a:pt x="279891" y="103180"/>
                      <a:pt x="279891" y="103180"/>
                    </a:cubicBezTo>
                    <a:cubicBezTo>
                      <a:pt x="279891" y="103180"/>
                      <a:pt x="205236" y="182614"/>
                      <a:pt x="134973" y="195272"/>
                    </a:cubicBezTo>
                    <a:cubicBezTo>
                      <a:pt x="64709" y="207930"/>
                      <a:pt x="17307" y="202763"/>
                      <a:pt x="17307" y="202763"/>
                    </a:cubicBezTo>
                    <a:lnTo>
                      <a:pt x="129" y="212192"/>
                    </a:lnTo>
                    <a:close/>
                  </a:path>
                </a:pathLst>
              </a:custGeom>
              <a:noFill/>
              <a:ln w="19050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5pPr>
                <a:lvl6pPr marL="22860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6pPr>
                <a:lvl7pPr marL="27432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7pPr>
                <a:lvl8pPr marL="32004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8pPr>
                <a:lvl9pPr marL="36576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charset="0"/>
                  <a:cs typeface="+mn-cs"/>
                </a:endParaRPr>
              </a:p>
            </p:txBody>
          </p:sp>
          <p:sp>
            <p:nvSpPr>
              <p:cNvPr id="201" name="Free-form: Shape 12">
                <a:extLst>
                  <a:ext uri="{FF2B5EF4-FFF2-40B4-BE49-F238E27FC236}">
                    <a16:creationId xmlns:a16="http://schemas.microsoft.com/office/drawing/2014/main" id="{A8169031-D786-C11C-9827-1B04574D5E0B}"/>
                  </a:ext>
                </a:extLst>
              </p:cNvPr>
              <p:cNvSpPr/>
              <p:nvPr/>
            </p:nvSpPr>
            <p:spPr>
              <a:xfrm>
                <a:off x="2649732" y="1211855"/>
                <a:ext cx="170491" cy="97128"/>
              </a:xfrm>
              <a:custGeom>
                <a:avLst/>
                <a:gdLst>
                  <a:gd name="csX0" fmla="*/ 170492 w 170491"/>
                  <a:gd name="csY0" fmla="*/ 48564 h 97128"/>
                  <a:gd name="csX1" fmla="*/ 85246 w 170491"/>
                  <a:gd name="csY1" fmla="*/ 97129 h 97128"/>
                  <a:gd name="csX2" fmla="*/ 0 w 170491"/>
                  <a:gd name="csY2" fmla="*/ 48564 h 97128"/>
                  <a:gd name="csX3" fmla="*/ 85246 w 170491"/>
                  <a:gd name="csY3" fmla="*/ 0 h 97128"/>
                  <a:gd name="csX4" fmla="*/ 170492 w 170491"/>
                  <a:gd name="csY4" fmla="*/ 48564 h 9712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170491" h="97128">
                    <a:moveTo>
                      <a:pt x="170492" y="48564"/>
                    </a:moveTo>
                    <a:cubicBezTo>
                      <a:pt x="170492" y="75386"/>
                      <a:pt x="132326" y="97129"/>
                      <a:pt x="85246" y="97129"/>
                    </a:cubicBezTo>
                    <a:cubicBezTo>
                      <a:pt x="38166" y="97129"/>
                      <a:pt x="0" y="75386"/>
                      <a:pt x="0" y="48564"/>
                    </a:cubicBezTo>
                    <a:cubicBezTo>
                      <a:pt x="0" y="21743"/>
                      <a:pt x="38166" y="0"/>
                      <a:pt x="85246" y="0"/>
                    </a:cubicBezTo>
                    <a:cubicBezTo>
                      <a:pt x="132326" y="0"/>
                      <a:pt x="170492" y="21743"/>
                      <a:pt x="170492" y="48564"/>
                    </a:cubicBezTo>
                    <a:close/>
                  </a:path>
                </a:pathLst>
              </a:custGeom>
              <a:noFill/>
              <a:ln w="19050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5pPr>
                <a:lvl6pPr marL="22860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6pPr>
                <a:lvl7pPr marL="27432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7pPr>
                <a:lvl8pPr marL="32004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8pPr>
                <a:lvl9pPr marL="36576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charset="0"/>
                  <a:cs typeface="+mn-cs"/>
                </a:endParaRPr>
              </a:p>
            </p:txBody>
          </p:sp>
          <p:sp>
            <p:nvSpPr>
              <p:cNvPr id="202" name="Free-form: Shape 13">
                <a:extLst>
                  <a:ext uri="{FF2B5EF4-FFF2-40B4-BE49-F238E27FC236}">
                    <a16:creationId xmlns:a16="http://schemas.microsoft.com/office/drawing/2014/main" id="{5B9AF4B4-861F-2748-4F03-617AD8098F9C}"/>
                  </a:ext>
                </a:extLst>
              </p:cNvPr>
              <p:cNvSpPr/>
              <p:nvPr/>
            </p:nvSpPr>
            <p:spPr>
              <a:xfrm>
                <a:off x="2820224" y="1161224"/>
                <a:ext cx="347441" cy="114960"/>
              </a:xfrm>
              <a:custGeom>
                <a:avLst/>
                <a:gdLst>
                  <a:gd name="csX0" fmla="*/ 347442 w 347441"/>
                  <a:gd name="csY0" fmla="*/ 0 h 114960"/>
                  <a:gd name="csX1" fmla="*/ 268525 w 347441"/>
                  <a:gd name="csY1" fmla="*/ 78142 h 114960"/>
                  <a:gd name="csX2" fmla="*/ 0 w 347441"/>
                  <a:gd name="csY2" fmla="*/ 99195 h 1149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</a:cxnLst>
                <a:rect l="l" t="t" r="r" b="b"/>
                <a:pathLst>
                  <a:path w="347441" h="114960">
                    <a:moveTo>
                      <a:pt x="347442" y="0"/>
                    </a:moveTo>
                    <a:cubicBezTo>
                      <a:pt x="347442" y="0"/>
                      <a:pt x="334526" y="32161"/>
                      <a:pt x="268525" y="78142"/>
                    </a:cubicBezTo>
                    <a:cubicBezTo>
                      <a:pt x="170879" y="146080"/>
                      <a:pt x="0" y="99195"/>
                      <a:pt x="0" y="99195"/>
                    </a:cubicBezTo>
                  </a:path>
                </a:pathLst>
              </a:custGeom>
              <a:noFill/>
              <a:ln w="19050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5pPr>
                <a:lvl6pPr marL="22860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6pPr>
                <a:lvl7pPr marL="27432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7pPr>
                <a:lvl8pPr marL="32004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8pPr>
                <a:lvl9pPr marL="36576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charset="0"/>
                  <a:cs typeface="+mn-cs"/>
                </a:endParaRPr>
              </a:p>
            </p:txBody>
          </p:sp>
          <p:sp>
            <p:nvSpPr>
              <p:cNvPr id="203" name="Rectangle: Rounded Corners 202">
                <a:extLst>
                  <a:ext uri="{FF2B5EF4-FFF2-40B4-BE49-F238E27FC236}">
                    <a16:creationId xmlns:a16="http://schemas.microsoft.com/office/drawing/2014/main" id="{87BC2352-085A-3ABF-C442-BAAA4895DC0D}"/>
                  </a:ext>
                </a:extLst>
              </p:cNvPr>
              <p:cNvSpPr/>
              <p:nvPr/>
            </p:nvSpPr>
            <p:spPr>
              <a:xfrm>
                <a:off x="3071958" y="915819"/>
                <a:ext cx="273820" cy="245404"/>
              </a:xfrm>
              <a:prstGeom prst="roundRect">
                <a:avLst>
                  <a:gd name="adj" fmla="val 14475"/>
                </a:avLst>
              </a:prstGeom>
              <a:noFill/>
              <a:ln w="19050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5pPr>
                <a:lvl6pPr marL="22860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6pPr>
                <a:lvl7pPr marL="27432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7pPr>
                <a:lvl8pPr marL="32004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8pPr>
                <a:lvl9pPr marL="36576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charset="0"/>
                  <a:cs typeface="+mn-cs"/>
                </a:endParaRPr>
              </a:p>
            </p:txBody>
          </p:sp>
          <p:sp>
            <p:nvSpPr>
              <p:cNvPr id="204" name="Free-form: Shape 15">
                <a:extLst>
                  <a:ext uri="{FF2B5EF4-FFF2-40B4-BE49-F238E27FC236}">
                    <a16:creationId xmlns:a16="http://schemas.microsoft.com/office/drawing/2014/main" id="{5B8DA2ED-E232-B73F-CC6F-FB93784C1820}"/>
                  </a:ext>
                </a:extLst>
              </p:cNvPr>
              <p:cNvSpPr/>
              <p:nvPr/>
            </p:nvSpPr>
            <p:spPr>
              <a:xfrm>
                <a:off x="3114322" y="986211"/>
                <a:ext cx="47014" cy="71167"/>
              </a:xfrm>
              <a:custGeom>
                <a:avLst/>
                <a:gdLst>
                  <a:gd name="csX0" fmla="*/ 0 w 47014"/>
                  <a:gd name="csY0" fmla="*/ 0 h 71167"/>
                  <a:gd name="csX1" fmla="*/ 44173 w 47014"/>
                  <a:gd name="csY1" fmla="*/ 0 h 71167"/>
                  <a:gd name="csX2" fmla="*/ 44560 w 47014"/>
                  <a:gd name="csY2" fmla="*/ 646 h 71167"/>
                  <a:gd name="csX3" fmla="*/ 517 w 47014"/>
                  <a:gd name="csY3" fmla="*/ 70522 h 71167"/>
                  <a:gd name="csX4" fmla="*/ 904 w 47014"/>
                  <a:gd name="csY4" fmla="*/ 71167 h 71167"/>
                  <a:gd name="csX5" fmla="*/ 47014 w 47014"/>
                  <a:gd name="csY5" fmla="*/ 71167 h 71167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47014" h="71167">
                    <a:moveTo>
                      <a:pt x="0" y="0"/>
                    </a:moveTo>
                    <a:lnTo>
                      <a:pt x="44173" y="0"/>
                    </a:lnTo>
                    <a:cubicBezTo>
                      <a:pt x="44173" y="0"/>
                      <a:pt x="44689" y="387"/>
                      <a:pt x="44560" y="646"/>
                    </a:cubicBezTo>
                    <a:lnTo>
                      <a:pt x="517" y="70522"/>
                    </a:lnTo>
                    <a:cubicBezTo>
                      <a:pt x="517" y="70522"/>
                      <a:pt x="517" y="71167"/>
                      <a:pt x="904" y="71167"/>
                    </a:cubicBezTo>
                    <a:lnTo>
                      <a:pt x="47014" y="71167"/>
                    </a:lnTo>
                  </a:path>
                </a:pathLst>
              </a:custGeom>
              <a:noFill/>
              <a:ln w="19050" cap="rnd">
                <a:solidFill>
                  <a:schemeClr val="bg1"/>
                </a:solidFill>
                <a:prstDash val="solid"/>
                <a:miter/>
              </a:ln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5pPr>
                <a:lvl6pPr marL="22860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6pPr>
                <a:lvl7pPr marL="27432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7pPr>
                <a:lvl8pPr marL="32004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8pPr>
                <a:lvl9pPr marL="36576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charset="0"/>
                  <a:cs typeface="+mn-cs"/>
                </a:endParaRPr>
              </a:p>
            </p:txBody>
          </p:sp>
          <p:sp>
            <p:nvSpPr>
              <p:cNvPr id="205" name="Free-form: Shape 16">
                <a:extLst>
                  <a:ext uri="{FF2B5EF4-FFF2-40B4-BE49-F238E27FC236}">
                    <a16:creationId xmlns:a16="http://schemas.microsoft.com/office/drawing/2014/main" id="{49FB3D9C-FBEF-7D87-701F-7C437E1E1911}"/>
                  </a:ext>
                </a:extLst>
              </p:cNvPr>
              <p:cNvSpPr/>
              <p:nvPr/>
            </p:nvSpPr>
            <p:spPr>
              <a:xfrm>
                <a:off x="3187298" y="1038521"/>
                <a:ext cx="47014" cy="71167"/>
              </a:xfrm>
              <a:custGeom>
                <a:avLst/>
                <a:gdLst>
                  <a:gd name="csX0" fmla="*/ 0 w 47014"/>
                  <a:gd name="csY0" fmla="*/ 0 h 71167"/>
                  <a:gd name="csX1" fmla="*/ 44173 w 47014"/>
                  <a:gd name="csY1" fmla="*/ 0 h 71167"/>
                  <a:gd name="csX2" fmla="*/ 44560 w 47014"/>
                  <a:gd name="csY2" fmla="*/ 646 h 71167"/>
                  <a:gd name="csX3" fmla="*/ 517 w 47014"/>
                  <a:gd name="csY3" fmla="*/ 70522 h 71167"/>
                  <a:gd name="csX4" fmla="*/ 904 w 47014"/>
                  <a:gd name="csY4" fmla="*/ 71167 h 71167"/>
                  <a:gd name="csX5" fmla="*/ 47014 w 47014"/>
                  <a:gd name="csY5" fmla="*/ 71167 h 71167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47014" h="71167">
                    <a:moveTo>
                      <a:pt x="0" y="0"/>
                    </a:moveTo>
                    <a:lnTo>
                      <a:pt x="44173" y="0"/>
                    </a:lnTo>
                    <a:cubicBezTo>
                      <a:pt x="44173" y="0"/>
                      <a:pt x="44689" y="387"/>
                      <a:pt x="44560" y="646"/>
                    </a:cubicBezTo>
                    <a:lnTo>
                      <a:pt x="517" y="70522"/>
                    </a:lnTo>
                    <a:cubicBezTo>
                      <a:pt x="517" y="70522"/>
                      <a:pt x="517" y="71167"/>
                      <a:pt x="904" y="71167"/>
                    </a:cubicBezTo>
                    <a:lnTo>
                      <a:pt x="47014" y="71167"/>
                    </a:lnTo>
                  </a:path>
                </a:pathLst>
              </a:custGeom>
              <a:noFill/>
              <a:ln w="19050" cap="rnd">
                <a:solidFill>
                  <a:schemeClr val="bg1"/>
                </a:solidFill>
                <a:prstDash val="solid"/>
                <a:miter/>
              </a:ln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5pPr>
                <a:lvl6pPr marL="22860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6pPr>
                <a:lvl7pPr marL="27432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7pPr>
                <a:lvl8pPr marL="32004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8pPr>
                <a:lvl9pPr marL="36576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charset="0"/>
                  <a:cs typeface="+mn-cs"/>
                </a:endParaRPr>
              </a:p>
            </p:txBody>
          </p:sp>
          <p:sp>
            <p:nvSpPr>
              <p:cNvPr id="206" name="Free-form: Shape 17">
                <a:extLst>
                  <a:ext uri="{FF2B5EF4-FFF2-40B4-BE49-F238E27FC236}">
                    <a16:creationId xmlns:a16="http://schemas.microsoft.com/office/drawing/2014/main" id="{ACB59702-9CAA-0A0D-29ED-7298E29AC998}"/>
                  </a:ext>
                </a:extLst>
              </p:cNvPr>
              <p:cNvSpPr/>
              <p:nvPr/>
            </p:nvSpPr>
            <p:spPr>
              <a:xfrm>
                <a:off x="3259628" y="967354"/>
                <a:ext cx="47014" cy="71167"/>
              </a:xfrm>
              <a:custGeom>
                <a:avLst/>
                <a:gdLst>
                  <a:gd name="csX0" fmla="*/ 0 w 47014"/>
                  <a:gd name="csY0" fmla="*/ 0 h 71167"/>
                  <a:gd name="csX1" fmla="*/ 44173 w 47014"/>
                  <a:gd name="csY1" fmla="*/ 0 h 71167"/>
                  <a:gd name="csX2" fmla="*/ 44560 w 47014"/>
                  <a:gd name="csY2" fmla="*/ 646 h 71167"/>
                  <a:gd name="csX3" fmla="*/ 517 w 47014"/>
                  <a:gd name="csY3" fmla="*/ 70522 h 71167"/>
                  <a:gd name="csX4" fmla="*/ 904 w 47014"/>
                  <a:gd name="csY4" fmla="*/ 71167 h 71167"/>
                  <a:gd name="csX5" fmla="*/ 47014 w 47014"/>
                  <a:gd name="csY5" fmla="*/ 71167 h 71167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47014" h="71167">
                    <a:moveTo>
                      <a:pt x="0" y="0"/>
                    </a:moveTo>
                    <a:lnTo>
                      <a:pt x="44173" y="0"/>
                    </a:lnTo>
                    <a:cubicBezTo>
                      <a:pt x="44173" y="0"/>
                      <a:pt x="44689" y="387"/>
                      <a:pt x="44560" y="646"/>
                    </a:cubicBezTo>
                    <a:lnTo>
                      <a:pt x="517" y="70522"/>
                    </a:lnTo>
                    <a:cubicBezTo>
                      <a:pt x="517" y="70522"/>
                      <a:pt x="517" y="71167"/>
                      <a:pt x="904" y="71167"/>
                    </a:cubicBezTo>
                    <a:lnTo>
                      <a:pt x="47014" y="71167"/>
                    </a:lnTo>
                  </a:path>
                </a:pathLst>
              </a:custGeom>
              <a:noFill/>
              <a:ln w="19050" cap="rnd">
                <a:solidFill>
                  <a:schemeClr val="bg1"/>
                </a:solidFill>
                <a:prstDash val="solid"/>
                <a:miter/>
              </a:ln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5pPr>
                <a:lvl6pPr marL="22860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6pPr>
                <a:lvl7pPr marL="27432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7pPr>
                <a:lvl8pPr marL="32004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8pPr>
                <a:lvl9pPr marL="3657600" algn="l" defTabSz="4572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ヒラギノ角ゴ Pro W3" charset="0"/>
                    <a:cs typeface="+mn-cs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charset="0"/>
                  <a:cs typeface="+mn-cs"/>
                </a:endParaRPr>
              </a:p>
            </p:txBody>
          </p:sp>
        </p:grpSp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B6176C0E-9894-7FE3-C059-B64614353E8E}"/>
                </a:ext>
              </a:extLst>
            </p:cNvPr>
            <p:cNvSpPr txBox="1"/>
            <p:nvPr/>
          </p:nvSpPr>
          <p:spPr>
            <a:xfrm rot="5400000">
              <a:off x="9602259" y="2103043"/>
              <a:ext cx="768096" cy="329013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009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vert="vert270" tIns="137160" bIns="182880" rtlCol="0" anchor="ctr"/>
            <a:lstStyle>
              <a:defPPr>
                <a:defRPr lang="en-US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lvl="0" algn="l">
                <a:spcAft>
                  <a:spcPts val="200"/>
                </a:spcAft>
                <a:buClr>
                  <a:srgbClr val="E1251B"/>
                </a:buClr>
                <a:defRPr/>
              </a:pPr>
              <a:r>
                <a:rPr kumimoji="0" lang="en-GB" sz="15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cs typeface="Arial" panose="020B0604020202020204" pitchFamily="34" charset="0"/>
                </a:rPr>
                <a:t>Change in </a:t>
              </a:r>
            </a:p>
            <a:p>
              <a:pPr lvl="0" algn="l">
                <a:spcAft>
                  <a:spcPts val="200"/>
                </a:spcAft>
                <a:buClr>
                  <a:srgbClr val="E1251B"/>
                </a:buClr>
                <a:defRPr/>
              </a:pPr>
              <a:r>
                <a:rPr kumimoji="0" lang="en-GB" sz="1500" b="0" i="0" u="none" strike="noStrike" kern="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Black" panose="020B0A04020102020204" pitchFamily="34" charset="0"/>
                  <a:cs typeface="Arial" panose="020B0604020202020204" pitchFamily="34" charset="0"/>
                </a:rPr>
                <a:t>Apnea</a:t>
              </a:r>
              <a:r>
                <a:rPr lang="en-GB" sz="1500" kern="0">
                  <a:solidFill>
                    <a:srgbClr val="FFFFFF"/>
                  </a:solidFill>
                  <a:latin typeface="Arial Black" panose="020B0A04020102020204" pitchFamily="34" charset="0"/>
                </a:rPr>
                <a:t>-Hypopnea Index</a:t>
              </a:r>
              <a:endParaRPr kumimoji="0" lang="en-GB" sz="15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C6E5C15-C3F0-623E-0871-610F2EE44507}"/>
              </a:ext>
            </a:extLst>
          </p:cNvPr>
          <p:cNvGrpSpPr/>
          <p:nvPr/>
        </p:nvGrpSpPr>
        <p:grpSpPr>
          <a:xfrm>
            <a:off x="5710213" y="4699881"/>
            <a:ext cx="6086470" cy="896112"/>
            <a:chOff x="5628735" y="4295506"/>
            <a:chExt cx="6086470" cy="896112"/>
          </a:xfrm>
        </p:grpSpPr>
        <p:sp>
          <p:nvSpPr>
            <p:cNvPr id="209" name="Rounded Rectangle 112">
              <a:extLst>
                <a:ext uri="{FF2B5EF4-FFF2-40B4-BE49-F238E27FC236}">
                  <a16:creationId xmlns:a16="http://schemas.microsoft.com/office/drawing/2014/main" id="{9D04BBA2-E96E-1BEB-80FD-FBDACE1BFF2E}"/>
                </a:ext>
              </a:extLst>
            </p:cNvPr>
            <p:cNvSpPr/>
            <p:nvPr/>
          </p:nvSpPr>
          <p:spPr>
            <a:xfrm>
              <a:off x="5628735" y="4295506"/>
              <a:ext cx="6086470" cy="896112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254000" dist="63500" dir="5400000" sx="99000" sy="99000" algn="ctr" rotWithShape="0">
                <a:srgbClr val="212121">
                  <a:alpha val="20000"/>
                </a:srgbClr>
              </a:outerShdw>
            </a:effectLst>
          </p:spPr>
          <p:txBody>
            <a:bodyPr wrap="square" lIns="144000" tIns="180000" rIns="144000" bIns="144000" rtlCol="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0" name="TextBox 209">
              <a:extLst>
                <a:ext uri="{FF2B5EF4-FFF2-40B4-BE49-F238E27FC236}">
                  <a16:creationId xmlns:a16="http://schemas.microsoft.com/office/drawing/2014/main" id="{442B2361-D359-FCD9-D83E-41E9C47A1DB2}"/>
                </a:ext>
              </a:extLst>
            </p:cNvPr>
            <p:cNvSpPr txBox="1"/>
            <p:nvPr/>
          </p:nvSpPr>
          <p:spPr>
            <a:xfrm>
              <a:off x="6669666" y="4440671"/>
              <a:ext cx="1443431" cy="62324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tIns="0" bIns="0" rtlCol="0" anchor="ctr">
              <a:spAutoFit/>
            </a:bodyPr>
            <a:lstStyle>
              <a:defPPr>
                <a:defRPr lang="en-US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marL="635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500" b="0" i="0" u="none" strike="noStrike" kern="0" cap="none" spc="0" normalizeH="0" baseline="0" noProof="0">
                  <a:ln>
                    <a:noFill/>
                  </a:ln>
                  <a:solidFill>
                    <a:srgbClr val="E1251B"/>
                  </a:solidFill>
                  <a:effectLst/>
                  <a:uLnTx/>
                  <a:uFillTx/>
                  <a:latin typeface="Arial Black" panose="020B0A04020102020204" pitchFamily="34" charset="0"/>
                  <a:cs typeface="Arial" panose="020B0604020202020204" pitchFamily="34" charset="0"/>
                </a:rPr>
                <a:t>Extension </a:t>
              </a:r>
              <a:r>
                <a:rPr kumimoji="0" lang="en-GB" sz="1500" b="1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+mn-lt"/>
                  <a:cs typeface="Arial" panose="020B0604020202020204" pitchFamily="34" charset="0"/>
                </a:rPr>
                <a:t>Primary Objective</a:t>
              </a:r>
              <a:endParaRPr kumimoji="0" lang="en-GB" sz="1500" b="1" i="0" u="none" strike="noStrike" kern="0" cap="none" spc="0" normalizeH="0" baseline="3000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DD2410A8-47CD-02DF-A98E-14938DC4C15D}"/>
                </a:ext>
              </a:extLst>
            </p:cNvPr>
            <p:cNvSpPr txBox="1"/>
            <p:nvPr/>
          </p:nvSpPr>
          <p:spPr>
            <a:xfrm rot="5400000">
              <a:off x="9602259" y="3096435"/>
              <a:ext cx="768096" cy="329013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413C37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vert="vert270" tIns="137160" bIns="182880" rtlCol="0" anchor="ctr"/>
            <a:lstStyle>
              <a:defPPr>
                <a:defRPr lang="en-US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rgbClr val="E1251B"/>
                </a:buClr>
                <a:buSzTx/>
                <a:buFontTx/>
                <a:buNone/>
                <a:tabLst/>
                <a:defRPr/>
              </a:pPr>
              <a:r>
                <a:rPr kumimoji="0" lang="en-GB" sz="1500" b="0" i="0" u="none" strike="noStrike" kern="0" cap="none" spc="-1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Percent change in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rgbClr val="E1251B"/>
                </a:buClr>
                <a:buSzTx/>
                <a:buFontTx/>
                <a:buNone/>
                <a:tabLst/>
                <a:defRPr/>
              </a:pPr>
              <a:r>
                <a:rPr lang="en-GB" sz="1500" b="1" kern="0" spc="-10">
                  <a:solidFill>
                    <a:srgbClr val="FFFFFF"/>
                  </a:solidFill>
                  <a:latin typeface="Arial Black" panose="020B0604020202020204" pitchFamily="34" charset="0"/>
                  <a:ea typeface="+mn-ea"/>
                  <a:cs typeface="Arial Black" panose="020B0604020202020204" pitchFamily="34" charset="0"/>
                </a:rPr>
                <a:t>W</a:t>
              </a:r>
              <a:r>
                <a:rPr kumimoji="0" lang="en-GB" sz="1500" b="1" i="0" u="none" strike="noStrike" kern="0" cap="none" spc="-1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Black" panose="020B0604020202020204" pitchFamily="34" charset="0"/>
                  <a:ea typeface="+mn-ea"/>
                  <a:cs typeface="Arial Black" panose="020B0604020202020204" pitchFamily="34" charset="0"/>
                </a:rPr>
                <a:t>eight </a:t>
              </a:r>
              <a:r>
                <a:rPr lang="en-GB" sz="1500" kern="0" spc="-10">
                  <a:solidFill>
                    <a:srgbClr val="FFFFFF"/>
                  </a:solidFill>
                  <a:latin typeface="Arial" panose="020B0604020202020204"/>
                  <a:ea typeface="+mn-ea"/>
                </a:rPr>
                <a:t>at 104 weeks</a:t>
              </a:r>
              <a:endParaRPr kumimoji="0" lang="en-GB" sz="1500" b="0" i="0" u="none" strike="noStrike" kern="1200" cap="none" spc="-1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/>
              </a:endParaRPr>
            </a:p>
          </p:txBody>
        </p:sp>
        <p:sp>
          <p:nvSpPr>
            <p:cNvPr id="212" name="Free-form: Shape 60">
              <a:extLst>
                <a:ext uri="{FF2B5EF4-FFF2-40B4-BE49-F238E27FC236}">
                  <a16:creationId xmlns:a16="http://schemas.microsoft.com/office/drawing/2014/main" id="{D8214266-29F3-8F1D-C04B-113DF68A4A2C}"/>
                </a:ext>
              </a:extLst>
            </p:cNvPr>
            <p:cNvSpPr/>
            <p:nvPr/>
          </p:nvSpPr>
          <p:spPr>
            <a:xfrm>
              <a:off x="5946642" y="4449627"/>
              <a:ext cx="540877" cy="582789"/>
            </a:xfrm>
            <a:custGeom>
              <a:avLst/>
              <a:gdLst>
                <a:gd name="csX0" fmla="*/ 494814 w 500083"/>
                <a:gd name="csY0" fmla="*/ 234816 h 538836"/>
                <a:gd name="csX1" fmla="*/ 500036 w 500083"/>
                <a:gd name="csY1" fmla="*/ 82643 h 538836"/>
                <a:gd name="csX2" fmla="*/ 420799 w 500083"/>
                <a:gd name="csY2" fmla="*/ 0 h 538836"/>
                <a:gd name="csX3" fmla="*/ 79289 w 500083"/>
                <a:gd name="csY3" fmla="*/ 0 h 538836"/>
                <a:gd name="csX4" fmla="*/ 52 w 500083"/>
                <a:gd name="csY4" fmla="*/ 82643 h 538836"/>
                <a:gd name="csX5" fmla="*/ 13140 w 500083"/>
                <a:gd name="csY5" fmla="*/ 462491 h 538836"/>
                <a:gd name="csX6" fmla="*/ 91603 w 500083"/>
                <a:gd name="csY6" fmla="*/ 538837 h 538836"/>
                <a:gd name="csX7" fmla="*/ 408485 w 500083"/>
                <a:gd name="csY7" fmla="*/ 538837 h 538836"/>
                <a:gd name="csX8" fmla="*/ 486948 w 500083"/>
                <a:gd name="csY8" fmla="*/ 462491 h 538836"/>
                <a:gd name="csX9" fmla="*/ 486948 w 500083"/>
                <a:gd name="csY9" fmla="*/ 389650 h 53883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</a:cxnLst>
              <a:rect l="l" t="t" r="r" b="b"/>
              <a:pathLst>
                <a:path w="500083" h="538836">
                  <a:moveTo>
                    <a:pt x="494814" y="234816"/>
                  </a:moveTo>
                  <a:lnTo>
                    <a:pt x="500036" y="82643"/>
                  </a:lnTo>
                  <a:cubicBezTo>
                    <a:pt x="501583" y="37459"/>
                    <a:pt x="465672" y="0"/>
                    <a:pt x="420799" y="0"/>
                  </a:cubicBezTo>
                  <a:lnTo>
                    <a:pt x="79289" y="0"/>
                  </a:lnTo>
                  <a:cubicBezTo>
                    <a:pt x="34416" y="0"/>
                    <a:pt x="-1560" y="37459"/>
                    <a:pt x="52" y="82643"/>
                  </a:cubicBezTo>
                  <a:lnTo>
                    <a:pt x="13140" y="462491"/>
                  </a:lnTo>
                  <a:cubicBezTo>
                    <a:pt x="14623" y="505078"/>
                    <a:pt x="49309" y="538837"/>
                    <a:pt x="91603" y="538837"/>
                  </a:cubicBezTo>
                  <a:lnTo>
                    <a:pt x="408485" y="538837"/>
                  </a:lnTo>
                  <a:cubicBezTo>
                    <a:pt x="450779" y="538837"/>
                    <a:pt x="485530" y="505078"/>
                    <a:pt x="486948" y="462491"/>
                  </a:cubicBezTo>
                  <a:lnTo>
                    <a:pt x="486948" y="389650"/>
                  </a:lnTo>
                </a:path>
              </a:pathLst>
            </a:custGeom>
            <a:noFill/>
            <a:ln w="19050" cap="rnd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charset="0"/>
                <a:cs typeface="+mn-cs"/>
              </a:endParaRPr>
            </a:p>
          </p:txBody>
        </p:sp>
        <p:sp>
          <p:nvSpPr>
            <p:cNvPr id="213" name="Free-form: Shape 61">
              <a:extLst>
                <a:ext uri="{FF2B5EF4-FFF2-40B4-BE49-F238E27FC236}">
                  <a16:creationId xmlns:a16="http://schemas.microsoft.com/office/drawing/2014/main" id="{3197C194-434B-F57F-3952-C081DBF3E465}"/>
                </a:ext>
              </a:extLst>
            </p:cNvPr>
            <p:cNvSpPr/>
            <p:nvPr/>
          </p:nvSpPr>
          <p:spPr>
            <a:xfrm>
              <a:off x="6077844" y="4514787"/>
              <a:ext cx="276851" cy="168517"/>
            </a:xfrm>
            <a:custGeom>
              <a:avLst/>
              <a:gdLst>
                <a:gd name="csX0" fmla="*/ 192468 w 255971"/>
                <a:gd name="csY0" fmla="*/ 155808 h 155808"/>
                <a:gd name="csX1" fmla="*/ 63587 w 255971"/>
                <a:gd name="csY1" fmla="*/ 155808 h 155808"/>
                <a:gd name="csX2" fmla="*/ 10462 w 255971"/>
                <a:gd name="csY2" fmla="*/ 110494 h 155808"/>
                <a:gd name="csX3" fmla="*/ 1629 w 255971"/>
                <a:gd name="csY3" fmla="*/ 71152 h 155808"/>
                <a:gd name="csX4" fmla="*/ 5240 w 255971"/>
                <a:gd name="csY4" fmla="*/ 32525 h 155808"/>
                <a:gd name="csX5" fmla="*/ 54368 w 255971"/>
                <a:gd name="csY5" fmla="*/ 0 h 155808"/>
                <a:gd name="csX6" fmla="*/ 201687 w 255971"/>
                <a:gd name="csY6" fmla="*/ 0 h 155808"/>
                <a:gd name="csX7" fmla="*/ 246431 w 255971"/>
                <a:gd name="csY7" fmla="*/ 24799 h 155808"/>
                <a:gd name="csX8" fmla="*/ 254361 w 255971"/>
                <a:gd name="csY8" fmla="*/ 71607 h 155808"/>
                <a:gd name="csX9" fmla="*/ 245593 w 255971"/>
                <a:gd name="csY9" fmla="*/ 110494 h 155808"/>
                <a:gd name="csX10" fmla="*/ 192468 w 255971"/>
                <a:gd name="csY10" fmla="*/ 155808 h 1558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255971" h="155808">
                  <a:moveTo>
                    <a:pt x="192468" y="155808"/>
                  </a:moveTo>
                  <a:lnTo>
                    <a:pt x="63587" y="155808"/>
                  </a:lnTo>
                  <a:cubicBezTo>
                    <a:pt x="38378" y="155808"/>
                    <a:pt x="16393" y="137111"/>
                    <a:pt x="10462" y="110494"/>
                  </a:cubicBezTo>
                  <a:lnTo>
                    <a:pt x="1629" y="71152"/>
                  </a:lnTo>
                  <a:cubicBezTo>
                    <a:pt x="-1272" y="58233"/>
                    <a:pt x="-434" y="44470"/>
                    <a:pt x="5240" y="32525"/>
                  </a:cubicBezTo>
                  <a:cubicBezTo>
                    <a:pt x="14395" y="13244"/>
                    <a:pt x="32963" y="0"/>
                    <a:pt x="54368" y="0"/>
                  </a:cubicBezTo>
                  <a:lnTo>
                    <a:pt x="201687" y="0"/>
                  </a:lnTo>
                  <a:cubicBezTo>
                    <a:pt x="220126" y="0"/>
                    <a:pt x="236373" y="9738"/>
                    <a:pt x="246431" y="24799"/>
                  </a:cubicBezTo>
                  <a:cubicBezTo>
                    <a:pt x="255586" y="38433"/>
                    <a:pt x="257972" y="55572"/>
                    <a:pt x="254361" y="71607"/>
                  </a:cubicBezTo>
                  <a:lnTo>
                    <a:pt x="245593" y="110494"/>
                  </a:lnTo>
                  <a:cubicBezTo>
                    <a:pt x="239597" y="137111"/>
                    <a:pt x="217676" y="155808"/>
                    <a:pt x="192468" y="155808"/>
                  </a:cubicBezTo>
                  <a:close/>
                </a:path>
              </a:pathLst>
            </a:custGeom>
            <a:noFill/>
            <a:ln w="19050" cap="flat">
              <a:solidFill>
                <a:schemeClr val="tx1">
                  <a:lumMod val="75000"/>
                  <a:lumOff val="25000"/>
                </a:schemeClr>
              </a:solidFill>
              <a:prstDash val="solid"/>
              <a:miter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charset="0"/>
                <a:cs typeface="+mn-cs"/>
              </a:endParaRPr>
            </a:p>
          </p:txBody>
        </p:sp>
        <p:sp>
          <p:nvSpPr>
            <p:cNvPr id="214" name="Free-form: Shape 62">
              <a:extLst>
                <a:ext uri="{FF2B5EF4-FFF2-40B4-BE49-F238E27FC236}">
                  <a16:creationId xmlns:a16="http://schemas.microsoft.com/office/drawing/2014/main" id="{CCACBBD8-EECC-9C34-CCAC-1026B1ADC4E8}"/>
                </a:ext>
              </a:extLst>
            </p:cNvPr>
            <p:cNvSpPr/>
            <p:nvPr/>
          </p:nvSpPr>
          <p:spPr>
            <a:xfrm>
              <a:off x="6208541" y="4588162"/>
              <a:ext cx="43582" cy="95141"/>
            </a:xfrm>
            <a:custGeom>
              <a:avLst/>
              <a:gdLst>
                <a:gd name="csX0" fmla="*/ 40295 w 40295"/>
                <a:gd name="csY0" fmla="*/ 0 h 87966"/>
                <a:gd name="csX1" fmla="*/ 0 w 40295"/>
                <a:gd name="csY1" fmla="*/ 87967 h 879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40295" h="87966">
                  <a:moveTo>
                    <a:pt x="40295" y="0"/>
                  </a:moveTo>
                  <a:lnTo>
                    <a:pt x="0" y="87967"/>
                  </a:lnTo>
                </a:path>
              </a:pathLst>
            </a:custGeom>
            <a:ln w="19050" cap="rnd">
              <a:solidFill>
                <a:schemeClr val="tx1">
                  <a:lumMod val="75000"/>
                  <a:lumOff val="25000"/>
                </a:schemeClr>
              </a:solidFill>
              <a:prstDash val="solid"/>
              <a:miter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charset="0"/>
                <a:cs typeface="+mn-cs"/>
              </a:endParaRPr>
            </a:p>
          </p:txBody>
        </p:sp>
        <p:sp>
          <p:nvSpPr>
            <p:cNvPr id="215" name="Free-form: Shape 63">
              <a:extLst>
                <a:ext uri="{FF2B5EF4-FFF2-40B4-BE49-F238E27FC236}">
                  <a16:creationId xmlns:a16="http://schemas.microsoft.com/office/drawing/2014/main" id="{B3EACF80-0E1E-2F67-E87D-E66C77000E72}"/>
                </a:ext>
              </a:extLst>
            </p:cNvPr>
            <p:cNvSpPr/>
            <p:nvPr/>
          </p:nvSpPr>
          <p:spPr>
            <a:xfrm>
              <a:off x="6169003" y="4734141"/>
              <a:ext cx="388474" cy="112977"/>
            </a:xfrm>
            <a:custGeom>
              <a:avLst/>
              <a:gdLst>
                <a:gd name="csX0" fmla="*/ 18761 w 359175"/>
                <a:gd name="csY0" fmla="*/ 65 h 104456"/>
                <a:gd name="csX1" fmla="*/ 359176 w 359175"/>
                <a:gd name="csY1" fmla="*/ 65 h 104456"/>
                <a:gd name="csX2" fmla="*/ 359176 w 359175"/>
                <a:gd name="csY2" fmla="*/ 104456 h 104456"/>
                <a:gd name="csX3" fmla="*/ 18761 w 359175"/>
                <a:gd name="csY3" fmla="*/ 104456 h 104456"/>
                <a:gd name="csX4" fmla="*/ 0 w 359175"/>
                <a:gd name="csY4" fmla="*/ 85565 h 104456"/>
                <a:gd name="csX5" fmla="*/ 0 w 359175"/>
                <a:gd name="csY5" fmla="*/ 18892 h 104456"/>
                <a:gd name="csX6" fmla="*/ 18761 w 359175"/>
                <a:gd name="csY6" fmla="*/ 0 h 10445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359175" h="104456">
                  <a:moveTo>
                    <a:pt x="18761" y="65"/>
                  </a:moveTo>
                  <a:lnTo>
                    <a:pt x="359176" y="65"/>
                  </a:lnTo>
                  <a:lnTo>
                    <a:pt x="359176" y="104456"/>
                  </a:lnTo>
                  <a:lnTo>
                    <a:pt x="18761" y="104456"/>
                  </a:lnTo>
                  <a:cubicBezTo>
                    <a:pt x="8446" y="104456"/>
                    <a:pt x="0" y="96017"/>
                    <a:pt x="0" y="85565"/>
                  </a:cubicBezTo>
                  <a:lnTo>
                    <a:pt x="0" y="18892"/>
                  </a:lnTo>
                  <a:cubicBezTo>
                    <a:pt x="0" y="8505"/>
                    <a:pt x="8381" y="0"/>
                    <a:pt x="18761" y="0"/>
                  </a:cubicBezTo>
                  <a:close/>
                </a:path>
              </a:pathLst>
            </a:custGeom>
            <a:gradFill>
              <a:gsLst>
                <a:gs pos="100000">
                  <a:srgbClr val="A81C14"/>
                </a:gs>
                <a:gs pos="0">
                  <a:srgbClr val="E1251B"/>
                </a:gs>
              </a:gsLst>
              <a:lin ang="5400000" scaled="1"/>
            </a:gradFill>
            <a:ln w="19050" cap="rnd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charset="0"/>
                <a:cs typeface="+mn-cs"/>
              </a:endParaRPr>
            </a:p>
          </p:txBody>
        </p:sp>
        <p:sp>
          <p:nvSpPr>
            <p:cNvPr id="216" name="Free-form: Shape 64">
              <a:extLst>
                <a:ext uri="{FF2B5EF4-FFF2-40B4-BE49-F238E27FC236}">
                  <a16:creationId xmlns:a16="http://schemas.microsoft.com/office/drawing/2014/main" id="{895481A5-9CC9-6EC3-BB68-D7FB61981EF0}"/>
                </a:ext>
              </a:extLst>
            </p:cNvPr>
            <p:cNvSpPr/>
            <p:nvPr/>
          </p:nvSpPr>
          <p:spPr>
            <a:xfrm>
              <a:off x="6227857" y="4734211"/>
              <a:ext cx="6973" cy="59893"/>
            </a:xfrm>
            <a:custGeom>
              <a:avLst/>
              <a:gdLst>
                <a:gd name="csX0" fmla="*/ 0 w 6447"/>
                <a:gd name="csY0" fmla="*/ 55377 h 55376"/>
                <a:gd name="csX1" fmla="*/ 0 w 6447"/>
                <a:gd name="csY1" fmla="*/ 0 h 5537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6447" h="55376">
                  <a:moveTo>
                    <a:pt x="0" y="55377"/>
                  </a:moveTo>
                  <a:lnTo>
                    <a:pt x="0" y="0"/>
                  </a:lnTo>
                </a:path>
              </a:pathLst>
            </a:custGeom>
            <a:ln w="12700" cap="rnd">
              <a:solidFill>
                <a:schemeClr val="bg1"/>
              </a:solidFill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charset="0"/>
                <a:cs typeface="+mn-cs"/>
              </a:endParaRPr>
            </a:p>
          </p:txBody>
        </p:sp>
        <p:sp>
          <p:nvSpPr>
            <p:cNvPr id="217" name="Free-form: Shape 65">
              <a:extLst>
                <a:ext uri="{FF2B5EF4-FFF2-40B4-BE49-F238E27FC236}">
                  <a16:creationId xmlns:a16="http://schemas.microsoft.com/office/drawing/2014/main" id="{1D9B8AA9-73B6-8632-F155-BF5F9DF0F2BD}"/>
                </a:ext>
              </a:extLst>
            </p:cNvPr>
            <p:cNvSpPr/>
            <p:nvPr/>
          </p:nvSpPr>
          <p:spPr>
            <a:xfrm>
              <a:off x="6282736" y="4734211"/>
              <a:ext cx="6973" cy="59893"/>
            </a:xfrm>
            <a:custGeom>
              <a:avLst/>
              <a:gdLst>
                <a:gd name="csX0" fmla="*/ 0 w 6447"/>
                <a:gd name="csY0" fmla="*/ 55377 h 55376"/>
                <a:gd name="csX1" fmla="*/ 0 w 6447"/>
                <a:gd name="csY1" fmla="*/ 0 h 5537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6447" h="55376">
                  <a:moveTo>
                    <a:pt x="0" y="55377"/>
                  </a:moveTo>
                  <a:lnTo>
                    <a:pt x="0" y="0"/>
                  </a:lnTo>
                </a:path>
              </a:pathLst>
            </a:custGeom>
            <a:ln w="12700" cap="rnd">
              <a:solidFill>
                <a:schemeClr val="bg1"/>
              </a:solidFill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charset="0"/>
                <a:cs typeface="+mn-cs"/>
              </a:endParaRPr>
            </a:p>
          </p:txBody>
        </p:sp>
        <p:sp>
          <p:nvSpPr>
            <p:cNvPr id="218" name="Free-form: Shape 66">
              <a:extLst>
                <a:ext uri="{FF2B5EF4-FFF2-40B4-BE49-F238E27FC236}">
                  <a16:creationId xmlns:a16="http://schemas.microsoft.com/office/drawing/2014/main" id="{224BF183-52E6-D844-98A4-F81093957432}"/>
                </a:ext>
              </a:extLst>
            </p:cNvPr>
            <p:cNvSpPr/>
            <p:nvPr/>
          </p:nvSpPr>
          <p:spPr>
            <a:xfrm>
              <a:off x="6337615" y="4734211"/>
              <a:ext cx="6973" cy="59893"/>
            </a:xfrm>
            <a:custGeom>
              <a:avLst/>
              <a:gdLst>
                <a:gd name="csX0" fmla="*/ 0 w 6447"/>
                <a:gd name="csY0" fmla="*/ 55377 h 55376"/>
                <a:gd name="csX1" fmla="*/ 0 w 6447"/>
                <a:gd name="csY1" fmla="*/ 0 h 5537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6447" h="55376">
                  <a:moveTo>
                    <a:pt x="0" y="55377"/>
                  </a:moveTo>
                  <a:lnTo>
                    <a:pt x="0" y="0"/>
                  </a:lnTo>
                </a:path>
              </a:pathLst>
            </a:custGeom>
            <a:ln w="12700" cap="rnd">
              <a:solidFill>
                <a:schemeClr val="bg1"/>
              </a:solidFill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charset="0"/>
                <a:cs typeface="+mn-cs"/>
              </a:endParaRPr>
            </a:p>
          </p:txBody>
        </p:sp>
        <p:sp>
          <p:nvSpPr>
            <p:cNvPr id="219" name="Free-form: Shape 67">
              <a:extLst>
                <a:ext uri="{FF2B5EF4-FFF2-40B4-BE49-F238E27FC236}">
                  <a16:creationId xmlns:a16="http://schemas.microsoft.com/office/drawing/2014/main" id="{AB847A20-A6C8-9707-5688-CE491B2CF67A}"/>
                </a:ext>
              </a:extLst>
            </p:cNvPr>
            <p:cNvSpPr/>
            <p:nvPr/>
          </p:nvSpPr>
          <p:spPr>
            <a:xfrm>
              <a:off x="6392423" y="4734211"/>
              <a:ext cx="6973" cy="59893"/>
            </a:xfrm>
            <a:custGeom>
              <a:avLst/>
              <a:gdLst>
                <a:gd name="csX0" fmla="*/ 0 w 6447"/>
                <a:gd name="csY0" fmla="*/ 55377 h 55376"/>
                <a:gd name="csX1" fmla="*/ 0 w 6447"/>
                <a:gd name="csY1" fmla="*/ 0 h 5537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6447" h="55376">
                  <a:moveTo>
                    <a:pt x="0" y="55377"/>
                  </a:moveTo>
                  <a:lnTo>
                    <a:pt x="0" y="0"/>
                  </a:lnTo>
                </a:path>
              </a:pathLst>
            </a:custGeom>
            <a:ln w="12700" cap="rnd">
              <a:solidFill>
                <a:schemeClr val="bg1"/>
              </a:solidFill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charset="0"/>
                <a:cs typeface="+mn-cs"/>
              </a:endParaRPr>
            </a:p>
          </p:txBody>
        </p:sp>
        <p:sp>
          <p:nvSpPr>
            <p:cNvPr id="220" name="Free-form: Shape 68">
              <a:extLst>
                <a:ext uri="{FF2B5EF4-FFF2-40B4-BE49-F238E27FC236}">
                  <a16:creationId xmlns:a16="http://schemas.microsoft.com/office/drawing/2014/main" id="{65543529-29CB-7E55-EF83-C3401C133302}"/>
                </a:ext>
              </a:extLst>
            </p:cNvPr>
            <p:cNvSpPr/>
            <p:nvPr/>
          </p:nvSpPr>
          <p:spPr>
            <a:xfrm>
              <a:off x="6447302" y="4734211"/>
              <a:ext cx="6973" cy="59893"/>
            </a:xfrm>
            <a:custGeom>
              <a:avLst/>
              <a:gdLst>
                <a:gd name="csX0" fmla="*/ 0 w 6447"/>
                <a:gd name="csY0" fmla="*/ 55377 h 55376"/>
                <a:gd name="csX1" fmla="*/ 0 w 6447"/>
                <a:gd name="csY1" fmla="*/ 0 h 5537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6447" h="55376">
                  <a:moveTo>
                    <a:pt x="0" y="55377"/>
                  </a:moveTo>
                  <a:lnTo>
                    <a:pt x="0" y="0"/>
                  </a:lnTo>
                </a:path>
              </a:pathLst>
            </a:custGeom>
            <a:ln w="12700" cap="rnd">
              <a:solidFill>
                <a:schemeClr val="bg1"/>
              </a:solidFill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charset="0"/>
                <a:cs typeface="+mn-cs"/>
              </a:endParaRPr>
            </a:p>
          </p:txBody>
        </p:sp>
        <p:sp>
          <p:nvSpPr>
            <p:cNvPr id="221" name="Free-form: Shape 69">
              <a:extLst>
                <a:ext uri="{FF2B5EF4-FFF2-40B4-BE49-F238E27FC236}">
                  <a16:creationId xmlns:a16="http://schemas.microsoft.com/office/drawing/2014/main" id="{D1AA3C11-0328-375A-8B6B-6B0A23F09273}"/>
                </a:ext>
              </a:extLst>
            </p:cNvPr>
            <p:cNvSpPr/>
            <p:nvPr/>
          </p:nvSpPr>
          <p:spPr>
            <a:xfrm>
              <a:off x="6502181" y="4734211"/>
              <a:ext cx="6973" cy="59893"/>
            </a:xfrm>
            <a:custGeom>
              <a:avLst/>
              <a:gdLst>
                <a:gd name="csX0" fmla="*/ 0 w 6447"/>
                <a:gd name="csY0" fmla="*/ 55377 h 55376"/>
                <a:gd name="csX1" fmla="*/ 0 w 6447"/>
                <a:gd name="csY1" fmla="*/ 0 h 5537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6447" h="55376">
                  <a:moveTo>
                    <a:pt x="0" y="55377"/>
                  </a:moveTo>
                  <a:lnTo>
                    <a:pt x="0" y="0"/>
                  </a:lnTo>
                </a:path>
              </a:pathLst>
            </a:custGeom>
            <a:ln w="12700" cap="rnd">
              <a:solidFill>
                <a:schemeClr val="bg1"/>
              </a:solidFill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charset="0"/>
                <a:cs typeface="+mn-cs"/>
              </a:endParaRPr>
            </a:p>
          </p:txBody>
        </p:sp>
        <p:sp>
          <p:nvSpPr>
            <p:cNvPr id="222" name="Free-form: Shape 70">
              <a:extLst>
                <a:ext uri="{FF2B5EF4-FFF2-40B4-BE49-F238E27FC236}">
                  <a16:creationId xmlns:a16="http://schemas.microsoft.com/office/drawing/2014/main" id="{138C5974-D7D8-AC35-D596-145FB3308038}"/>
                </a:ext>
              </a:extLst>
            </p:cNvPr>
            <p:cNvSpPr/>
            <p:nvPr/>
          </p:nvSpPr>
          <p:spPr>
            <a:xfrm>
              <a:off x="6496742" y="4847188"/>
              <a:ext cx="60667" cy="62772"/>
            </a:xfrm>
            <a:custGeom>
              <a:avLst/>
              <a:gdLst>
                <a:gd name="csX0" fmla="*/ 0 w 56091"/>
                <a:gd name="csY0" fmla="*/ 58039 h 58038"/>
                <a:gd name="csX1" fmla="*/ 56091 w 56091"/>
                <a:gd name="csY1" fmla="*/ 0 h 5803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56091" h="58038">
                  <a:moveTo>
                    <a:pt x="0" y="58039"/>
                  </a:moveTo>
                  <a:lnTo>
                    <a:pt x="56091" y="0"/>
                  </a:lnTo>
                </a:path>
              </a:pathLst>
            </a:custGeom>
            <a:ln w="19050" cap="rnd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charset="0"/>
                <a:cs typeface="+mn-cs"/>
              </a:endParaRPr>
            </a:p>
          </p:txBody>
        </p:sp>
        <p:sp>
          <p:nvSpPr>
            <p:cNvPr id="223" name="Free-form: Shape 71">
              <a:extLst>
                <a:ext uri="{FF2B5EF4-FFF2-40B4-BE49-F238E27FC236}">
                  <a16:creationId xmlns:a16="http://schemas.microsoft.com/office/drawing/2014/main" id="{0539971B-65BA-4272-739A-6ECC53CCFD28}"/>
                </a:ext>
              </a:extLst>
            </p:cNvPr>
            <p:cNvSpPr/>
            <p:nvPr/>
          </p:nvSpPr>
          <p:spPr>
            <a:xfrm>
              <a:off x="6171750" y="4734070"/>
              <a:ext cx="388473" cy="112977"/>
            </a:xfrm>
            <a:custGeom>
              <a:avLst/>
              <a:gdLst>
                <a:gd name="csX0" fmla="*/ 18761 w 359175"/>
                <a:gd name="csY0" fmla="*/ 65 h 104456"/>
                <a:gd name="csX1" fmla="*/ 359176 w 359175"/>
                <a:gd name="csY1" fmla="*/ 65 h 104456"/>
                <a:gd name="csX2" fmla="*/ 359176 w 359175"/>
                <a:gd name="csY2" fmla="*/ 104456 h 104456"/>
                <a:gd name="csX3" fmla="*/ 18761 w 359175"/>
                <a:gd name="csY3" fmla="*/ 104456 h 104456"/>
                <a:gd name="csX4" fmla="*/ 0 w 359175"/>
                <a:gd name="csY4" fmla="*/ 85565 h 104456"/>
                <a:gd name="csX5" fmla="*/ 0 w 359175"/>
                <a:gd name="csY5" fmla="*/ 18892 h 104456"/>
                <a:gd name="csX6" fmla="*/ 18761 w 359175"/>
                <a:gd name="csY6" fmla="*/ 0 h 10445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359175" h="104456">
                  <a:moveTo>
                    <a:pt x="18761" y="65"/>
                  </a:moveTo>
                  <a:lnTo>
                    <a:pt x="359176" y="65"/>
                  </a:lnTo>
                  <a:lnTo>
                    <a:pt x="359176" y="104456"/>
                  </a:lnTo>
                  <a:lnTo>
                    <a:pt x="18761" y="104456"/>
                  </a:lnTo>
                  <a:cubicBezTo>
                    <a:pt x="8446" y="104456"/>
                    <a:pt x="0" y="96017"/>
                    <a:pt x="0" y="85565"/>
                  </a:cubicBezTo>
                  <a:lnTo>
                    <a:pt x="0" y="18892"/>
                  </a:lnTo>
                  <a:cubicBezTo>
                    <a:pt x="0" y="8505"/>
                    <a:pt x="8381" y="0"/>
                    <a:pt x="18761" y="0"/>
                  </a:cubicBezTo>
                  <a:close/>
                </a:path>
              </a:pathLst>
            </a:custGeom>
            <a:noFill/>
            <a:ln w="19050" cap="rnd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charset="0"/>
                <a:cs typeface="+mn-cs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2FB96E0-D922-7ADE-E4A6-0A0C9E67630E}"/>
              </a:ext>
            </a:extLst>
          </p:cNvPr>
          <p:cNvGrpSpPr/>
          <p:nvPr/>
        </p:nvGrpSpPr>
        <p:grpSpPr>
          <a:xfrm>
            <a:off x="2704782" y="4449735"/>
            <a:ext cx="2319242" cy="578882"/>
            <a:chOff x="2393004" y="4346793"/>
            <a:chExt cx="3124559" cy="723305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6FC0058-CD77-EC88-F390-7BB4FD2EE283}"/>
                </a:ext>
              </a:extLst>
            </p:cNvPr>
            <p:cNvSpPr txBox="1"/>
            <p:nvPr/>
          </p:nvSpPr>
          <p:spPr>
            <a:xfrm>
              <a:off x="3257699" y="4346793"/>
              <a:ext cx="2259864" cy="723305"/>
            </a:xfrm>
            <a:prstGeom prst="roundRect">
              <a:avLst/>
            </a:prstGeom>
            <a:noFill/>
            <a:ln w="19050">
              <a:solidFill>
                <a:srgbClr val="413C37"/>
              </a:solidFill>
            </a:ln>
          </p:spPr>
          <p:txBody>
            <a:bodyPr wrap="square" lIns="45720" rIns="45720" rtlCol="0">
              <a:spAutoFit/>
            </a:bodyPr>
            <a:lstStyle/>
            <a:p>
              <a:pPr algn="ctr"/>
              <a:r>
                <a:rPr lang="en-GB" sz="1400"/>
                <a:t>F</a:t>
              </a:r>
              <a:r>
                <a:rPr lang="en-GB" sz="1400" noProof="0" err="1"/>
                <a:t>irst</a:t>
              </a:r>
              <a:r>
                <a:rPr lang="en-GB" sz="1400" noProof="0"/>
                <a:t> </a:t>
              </a:r>
              <a:r>
                <a:rPr lang="en-GB" sz="1400" b="1" noProof="0"/>
                <a:t>500</a:t>
              </a:r>
              <a:r>
                <a:rPr lang="en-GB" sz="1400" noProof="0"/>
                <a:t> eligible completers</a:t>
              </a:r>
              <a:endParaRPr lang="en-GB" sz="1400" baseline="30000" noProof="0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7E291EA-D556-D7F8-6FB3-83955B28479B}"/>
                </a:ext>
              </a:extLst>
            </p:cNvPr>
            <p:cNvCxnSpPr>
              <a:cxnSpLocks/>
            </p:cNvCxnSpPr>
            <p:nvPr/>
          </p:nvCxnSpPr>
          <p:spPr>
            <a:xfrm>
              <a:off x="2393004" y="4644426"/>
              <a:ext cx="875490" cy="0"/>
            </a:xfrm>
            <a:prstGeom prst="line">
              <a:avLst/>
            </a:prstGeom>
            <a:ln w="19050">
              <a:solidFill>
                <a:srgbClr val="413C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07" name="Straight Arrow Connector 206">
            <a:extLst>
              <a:ext uri="{FF2B5EF4-FFF2-40B4-BE49-F238E27FC236}">
                <a16:creationId xmlns:a16="http://schemas.microsoft.com/office/drawing/2014/main" id="{27D13491-7E5B-DE55-61B9-C1F7DD5A4D17}"/>
              </a:ext>
            </a:extLst>
          </p:cNvPr>
          <p:cNvCxnSpPr>
            <a:cxnSpLocks/>
          </p:cNvCxnSpPr>
          <p:nvPr/>
        </p:nvCxnSpPr>
        <p:spPr>
          <a:xfrm>
            <a:off x="2688210" y="4535808"/>
            <a:ext cx="0" cy="35945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D7A6CE47-9C50-2327-C5DB-BF8401427C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7" y="6504045"/>
            <a:ext cx="6332832" cy="265481"/>
          </a:xfrm>
        </p:spPr>
        <p:txBody>
          <a:bodyPr/>
          <a:lstStyle/>
          <a:p>
            <a:pPr>
              <a:defRPr/>
            </a:pP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OSA=obstructive sleep </a:t>
            </a:r>
            <a:r>
              <a:rPr lang="en-GB" sz="1200" noProof="0" err="1">
                <a:solidFill>
                  <a:schemeClr val="bg1">
                    <a:lumMod val="65000"/>
                  </a:schemeClr>
                </a:solidFill>
              </a:rPr>
              <a:t>apnea</a:t>
            </a: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; OA=</a:t>
            </a:r>
            <a:r>
              <a:rPr lang="en-GB">
                <a:solidFill>
                  <a:schemeClr val="bg1">
                    <a:lumMod val="65000"/>
                  </a:schemeClr>
                </a:solidFill>
              </a:rPr>
              <a:t>o</a:t>
            </a:r>
            <a:r>
              <a:rPr lang="en-GB" sz="1200" noProof="0" err="1">
                <a:solidFill>
                  <a:schemeClr val="bg1">
                    <a:lumMod val="65000"/>
                  </a:schemeClr>
                </a:solidFill>
              </a:rPr>
              <a:t>steoarthritis</a:t>
            </a: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7844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F2247-4F0E-65A7-5719-E5F298378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Rectangle 241">
            <a:extLst>
              <a:ext uri="{FF2B5EF4-FFF2-40B4-BE49-F238E27FC236}">
                <a16:creationId xmlns:a16="http://schemas.microsoft.com/office/drawing/2014/main" id="{61446A2A-7DFE-983D-0204-1A16785B206C}"/>
              </a:ext>
            </a:extLst>
          </p:cNvPr>
          <p:cNvSpPr/>
          <p:nvPr/>
        </p:nvSpPr>
        <p:spPr>
          <a:xfrm>
            <a:off x="367301" y="1240444"/>
            <a:ext cx="4290424" cy="3089968"/>
          </a:xfrm>
          <a:prstGeom prst="rect">
            <a:avLst/>
          </a:prstGeom>
          <a:gradFill>
            <a:gsLst>
              <a:gs pos="100000">
                <a:schemeClr val="bg1"/>
              </a:gs>
              <a:gs pos="19000">
                <a:srgbClr val="F2F2F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8" name="Rounded Rectangle 173">
            <a:extLst>
              <a:ext uri="{FF2B5EF4-FFF2-40B4-BE49-F238E27FC236}">
                <a16:creationId xmlns:a16="http://schemas.microsoft.com/office/drawing/2014/main" id="{28D1CCBD-4B3F-2A15-D79F-40597704227B}"/>
              </a:ext>
            </a:extLst>
          </p:cNvPr>
          <p:cNvSpPr/>
          <p:nvPr/>
        </p:nvSpPr>
        <p:spPr>
          <a:xfrm>
            <a:off x="383495" y="1804127"/>
            <a:ext cx="3602718" cy="201277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144000" tIns="91440" rIns="146304" bIns="91440" rtlCol="0" anchor="t" anchorCtr="0"/>
          <a:lstStyle/>
          <a:p>
            <a:pPr marL="0" marR="0" lvl="0" indent="0" algn="l" defTabSz="914400" rtl="0" eaLnBrk="1" fontAlgn="auto" latinLnBrk="0" hangingPunct="1">
              <a:spcBef>
                <a:spcPts val="600"/>
              </a:spcBef>
              <a:spcAft>
                <a:spcPts val="40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Key Inclusion Criteria</a:t>
            </a:r>
          </a:p>
          <a:p>
            <a:pPr marL="227013" marR="0" lvl="0" indent="-227013" algn="l" defTabSz="914400" rtl="0" eaLnBrk="1" fontAlgn="auto" latinLnBrk="0" hangingPunct="1">
              <a:spcBef>
                <a:spcPts val="0"/>
              </a:spcBef>
              <a:spcAft>
                <a:spcPts val="400"/>
              </a:spcAft>
              <a:buClr>
                <a:srgbClr val="E1251B"/>
              </a:buClr>
              <a:buSzTx/>
              <a:buFont typeface="Arial" panose="020B0604020202020204" pitchFamily="34" charset="0"/>
              <a:buChar char="■"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≥18 </a:t>
            </a:r>
            <a:r>
              <a: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years of age</a:t>
            </a:r>
          </a:p>
          <a:p>
            <a:pPr marL="227013" marR="0" lvl="0" indent="-227013" algn="l" defTabSz="914400" rtl="0" eaLnBrk="1" fontAlgn="auto" latinLnBrk="0" hangingPunct="1">
              <a:spcBef>
                <a:spcPts val="0"/>
              </a:spcBef>
              <a:spcAft>
                <a:spcPts val="400"/>
              </a:spcAft>
              <a:buClr>
                <a:srgbClr val="E1251B"/>
              </a:buClr>
              <a:buSzTx/>
              <a:buFont typeface="Arial" panose="020B0604020202020204" pitchFamily="34" charset="0"/>
              <a:buChar char="■"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BMI ≥30 kg/m</a:t>
            </a:r>
            <a:r>
              <a:rPr kumimoji="0" lang="en-GB" sz="1400" b="1" i="0" u="none" strike="noStrike" kern="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2</a:t>
            </a: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 </a:t>
            </a:r>
            <a:r>
              <a:rPr lang="en-GB" sz="1400" kern="0">
                <a:solidFill>
                  <a:prstClr val="black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or</a:t>
            </a:r>
            <a:r>
              <a: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BMI ≥27 kg/m</a:t>
            </a:r>
            <a:r>
              <a:rPr kumimoji="0" lang="en-GB" sz="1400" b="1" i="0" u="none" strike="noStrike" kern="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2</a:t>
            </a: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40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with</a:t>
            </a:r>
            <a:r>
              <a:rPr kumimoji="0" lang="en-GB" sz="1400" b="1" i="0" u="none" strike="noStrike" kern="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≥1 obesity-related disease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5A52A6-39E3-73F5-7F83-AF417FA566EA}"/>
              </a:ext>
            </a:extLst>
          </p:cNvPr>
          <p:cNvSpPr txBox="1"/>
          <p:nvPr/>
        </p:nvSpPr>
        <p:spPr>
          <a:xfrm>
            <a:off x="367301" y="1118050"/>
            <a:ext cx="4290424" cy="353604"/>
          </a:xfrm>
          <a:prstGeom prst="roundRect">
            <a:avLst>
              <a:gd name="adj" fmla="val 50000"/>
            </a:avLst>
          </a:prstGeom>
          <a:solidFill>
            <a:srgbClr val="E1251B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tIns="0" bIns="18288" rtlCol="0" anchor="ctr"/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TRIUMPH-1</a:t>
            </a:r>
            <a:endParaRPr kumimoji="0" lang="en-GB" sz="1600" b="1" i="0" u="none" strike="noStrike" kern="0" cap="none" spc="0" normalizeH="0" baseline="0" noProof="0">
              <a:ln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39" name="Rounded Rectangle 173">
            <a:extLst>
              <a:ext uri="{FF2B5EF4-FFF2-40B4-BE49-F238E27FC236}">
                <a16:creationId xmlns:a16="http://schemas.microsoft.com/office/drawing/2014/main" id="{63B22737-4C6A-499F-E517-E0818DAC343F}"/>
              </a:ext>
            </a:extLst>
          </p:cNvPr>
          <p:cNvSpPr/>
          <p:nvPr/>
        </p:nvSpPr>
        <p:spPr>
          <a:xfrm>
            <a:off x="402502" y="2952278"/>
            <a:ext cx="4440961" cy="133798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144000" tIns="91440" rIns="146304" bIns="91440" rtlCol="0" anchor="t" anchorCtr="0"/>
          <a:lstStyle/>
          <a:p>
            <a:pPr fontAlgn="auto">
              <a:spcBef>
                <a:spcPts val="600"/>
              </a:spcBef>
              <a:spcAft>
                <a:spcPts val="400"/>
              </a:spcAft>
              <a:buClr>
                <a:srgbClr val="156082"/>
              </a:buClr>
              <a:defRPr/>
            </a:pPr>
            <a:r>
              <a:rPr lang="en-GB" sz="1400" b="1" kern="0" noProof="0">
                <a:solidFill>
                  <a:schemeClr val="accent1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Key Exclusion Criteria</a:t>
            </a:r>
          </a:p>
          <a:p>
            <a:pPr marL="226695" indent="-226695" fontAlgn="auto">
              <a:spcBef>
                <a:spcPts val="0"/>
              </a:spcBef>
              <a:spcAft>
                <a:spcPts val="400"/>
              </a:spcAft>
              <a:buClr>
                <a:srgbClr val="E1251B"/>
              </a:buClr>
              <a:buFont typeface="Arial" panose="020B0604020202020204" pitchFamily="34" charset="0"/>
              <a:buChar char="■"/>
              <a:defRPr/>
            </a:pPr>
            <a:r>
              <a:rPr lang="en-GB" sz="1400" kern="0" noProof="0">
                <a:solidFill>
                  <a:prstClr val="black"/>
                </a:solidFill>
                <a:latin typeface="+mn-lt"/>
                <a:ea typeface="+mn-ea"/>
                <a:cs typeface="Arial"/>
              </a:rPr>
              <a:t>Any type of </a:t>
            </a:r>
            <a:r>
              <a:rPr lang="en-GB" sz="1400" b="1" kern="0" noProof="0">
                <a:solidFill>
                  <a:prstClr val="black"/>
                </a:solidFill>
                <a:latin typeface="+mn-lt"/>
                <a:ea typeface="+mn-ea"/>
                <a:cs typeface="Arial"/>
              </a:rPr>
              <a:t>diabetes </a:t>
            </a:r>
            <a:r>
              <a:rPr lang="en-GB" sz="1400" kern="0" noProof="0">
                <a:solidFill>
                  <a:prstClr val="black"/>
                </a:solidFill>
                <a:latin typeface="+mn-lt"/>
                <a:ea typeface="+mn-ea"/>
                <a:cs typeface="Arial"/>
              </a:rPr>
              <a:t>or a history of </a:t>
            </a:r>
            <a:r>
              <a:rPr lang="en-GB" sz="1400" b="1" kern="0" noProof="0">
                <a:solidFill>
                  <a:prstClr val="black"/>
                </a:solidFill>
                <a:latin typeface="+mn-lt"/>
                <a:ea typeface="+mn-ea"/>
                <a:cs typeface="Arial"/>
              </a:rPr>
              <a:t>ketoacidosis</a:t>
            </a:r>
            <a:r>
              <a:rPr lang="en-GB" sz="1400" kern="0" noProof="0">
                <a:solidFill>
                  <a:prstClr val="black"/>
                </a:solidFill>
                <a:latin typeface="+mn-lt"/>
                <a:ea typeface="+mn-ea"/>
                <a:cs typeface="Arial"/>
              </a:rPr>
              <a:t>, or </a:t>
            </a:r>
            <a:r>
              <a:rPr lang="en-GB" sz="1400" b="1" kern="0" noProof="0">
                <a:solidFill>
                  <a:prstClr val="black"/>
                </a:solidFill>
                <a:latin typeface="+mn-lt"/>
                <a:ea typeface="+mn-ea"/>
                <a:cs typeface="Arial"/>
              </a:rPr>
              <a:t>hyperosmolar state</a:t>
            </a:r>
          </a:p>
          <a:p>
            <a:pPr marL="226695" indent="-226695">
              <a:spcBef>
                <a:spcPts val="0"/>
              </a:spcBef>
              <a:spcAft>
                <a:spcPts val="400"/>
              </a:spcAft>
              <a:buClr>
                <a:srgbClr val="E1251B"/>
              </a:buClr>
              <a:buFont typeface="Arial" panose="020B0604020202020204" pitchFamily="34" charset="0"/>
              <a:buChar char="■"/>
              <a:defRPr/>
            </a:pPr>
            <a:r>
              <a:rPr lang="en-GB" sz="1400" b="1" kern="0" noProof="0">
                <a:solidFill>
                  <a:prstClr val="black"/>
                </a:solidFill>
                <a:latin typeface="+mn-lt"/>
                <a:ea typeface="+mn-ea"/>
                <a:cs typeface="Arial"/>
              </a:rPr>
              <a:t>Stable weight </a:t>
            </a:r>
            <a:r>
              <a:rPr lang="en-GB" sz="1400" kern="0" noProof="0">
                <a:solidFill>
                  <a:prstClr val="black"/>
                </a:solidFill>
                <a:latin typeface="+mn-lt"/>
                <a:ea typeface="+mn-ea"/>
                <a:cs typeface="Arial"/>
              </a:rPr>
              <a:t>within 90 days prior to screening</a:t>
            </a:r>
            <a:endParaRPr lang="en-GB" noProof="0">
              <a:solidFill>
                <a:prstClr val="black"/>
              </a:solidFill>
              <a:ea typeface="+mn-ea"/>
            </a:endParaRPr>
          </a:p>
          <a:p>
            <a:pPr marL="226695" indent="-226695" fontAlgn="auto">
              <a:spcBef>
                <a:spcPts val="0"/>
              </a:spcBef>
              <a:spcAft>
                <a:spcPts val="400"/>
              </a:spcAft>
              <a:buClr>
                <a:srgbClr val="E1251B"/>
              </a:buClr>
              <a:buFont typeface="Arial" panose="020B0604020202020204" pitchFamily="34" charset="0"/>
              <a:buChar char="■"/>
              <a:defRPr/>
            </a:pPr>
            <a:endParaRPr lang="en-GB" sz="1400" b="1" kern="0" noProof="0">
              <a:solidFill>
                <a:prstClr val="black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F47ABF51-1F0F-5C4D-5152-D23CF3E52EC8}"/>
              </a:ext>
            </a:extLst>
          </p:cNvPr>
          <p:cNvSpPr txBox="1"/>
          <p:nvPr/>
        </p:nvSpPr>
        <p:spPr>
          <a:xfrm>
            <a:off x="304956" y="1551312"/>
            <a:ext cx="4391737" cy="25006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tIns="0" bIns="18288" rtlCol="0" anchor="ctr"/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1" i="0" u="none" strike="noStrike" kern="0" cap="none" spc="0" normalizeH="0" baseline="0" noProof="0">
                <a:ln>
                  <a:noFill/>
                </a:ln>
                <a:solidFill>
                  <a:srgbClr val="413C37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Participants </a:t>
            </a:r>
            <a:r>
              <a:rPr kumimoji="0" lang="en-GB" sz="1500" i="0" u="none" strike="noStrike" kern="0" cap="none" spc="0" normalizeH="0" baseline="0" noProof="0">
                <a:ln>
                  <a:noFill/>
                </a:ln>
                <a:solidFill>
                  <a:srgbClr val="413C37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(N=2339)</a:t>
            </a: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075F60FF-3513-CB95-7636-C978800417AF}"/>
              </a:ext>
            </a:extLst>
          </p:cNvPr>
          <p:cNvSpPr/>
          <p:nvPr/>
        </p:nvSpPr>
        <p:spPr>
          <a:xfrm>
            <a:off x="5081842" y="1240444"/>
            <a:ext cx="3007052" cy="2957005"/>
          </a:xfrm>
          <a:prstGeom prst="rect">
            <a:avLst/>
          </a:prstGeom>
          <a:gradFill>
            <a:gsLst>
              <a:gs pos="100000">
                <a:schemeClr val="bg1"/>
              </a:gs>
              <a:gs pos="5000">
                <a:srgbClr val="F2F2F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6F5AABFD-992B-F244-57A0-B3D454D86699}"/>
              </a:ext>
            </a:extLst>
          </p:cNvPr>
          <p:cNvSpPr txBox="1"/>
          <p:nvPr/>
        </p:nvSpPr>
        <p:spPr>
          <a:xfrm>
            <a:off x="5081842" y="1118050"/>
            <a:ext cx="3007052" cy="332771"/>
          </a:xfrm>
          <a:prstGeom prst="roundRect">
            <a:avLst>
              <a:gd name="adj" fmla="val 50000"/>
            </a:avLst>
          </a:prstGeom>
          <a:solidFill>
            <a:srgbClr val="009E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tIns="0" bIns="18288" rtlCol="0" anchor="ctr"/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Knee OA Basket</a:t>
            </a:r>
            <a:endParaRPr kumimoji="0" lang="en-GB" sz="1600" b="1" i="0" u="none" strike="noStrike" kern="0" cap="none" spc="0" normalizeH="0" baseline="0" noProof="0">
              <a:ln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C8DD1852-2414-9B1D-A477-F206B63ED8EA}"/>
              </a:ext>
            </a:extLst>
          </p:cNvPr>
          <p:cNvSpPr txBox="1"/>
          <p:nvPr/>
        </p:nvSpPr>
        <p:spPr>
          <a:xfrm>
            <a:off x="5081841" y="1502823"/>
            <a:ext cx="3002120" cy="304502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tIns="0" bIns="18288" rtlCol="0" anchor="ctr"/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1" i="0" u="none" strike="noStrike" kern="0" cap="none" spc="0" normalizeH="0" baseline="0" noProof="0">
                <a:ln>
                  <a:noFill/>
                </a:ln>
                <a:solidFill>
                  <a:srgbClr val="413C37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Participants </a:t>
            </a:r>
            <a:r>
              <a:rPr kumimoji="0" lang="en-GB" sz="1500" i="0" u="none" strike="noStrike" kern="0" cap="none" spc="0" normalizeH="0" baseline="0" noProof="0">
                <a:ln>
                  <a:noFill/>
                </a:ln>
                <a:solidFill>
                  <a:srgbClr val="413C37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(N=574)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06CC9765-00AB-D495-3C99-86BE0D35CEBC}"/>
              </a:ext>
            </a:extLst>
          </p:cNvPr>
          <p:cNvSpPr/>
          <p:nvPr/>
        </p:nvSpPr>
        <p:spPr>
          <a:xfrm>
            <a:off x="8508079" y="1240445"/>
            <a:ext cx="3007052" cy="2957004"/>
          </a:xfrm>
          <a:prstGeom prst="rect">
            <a:avLst/>
          </a:prstGeom>
          <a:gradFill>
            <a:gsLst>
              <a:gs pos="100000">
                <a:schemeClr val="bg1"/>
              </a:gs>
              <a:gs pos="9000">
                <a:srgbClr val="F2F2F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BA5F35B8-9DC1-8430-3D6B-9FCF71092796}"/>
              </a:ext>
            </a:extLst>
          </p:cNvPr>
          <p:cNvSpPr txBox="1"/>
          <p:nvPr/>
        </p:nvSpPr>
        <p:spPr>
          <a:xfrm>
            <a:off x="8508079" y="1118050"/>
            <a:ext cx="3007052" cy="332771"/>
          </a:xfrm>
          <a:prstGeom prst="roundRect">
            <a:avLst>
              <a:gd name="adj" fmla="val 50000"/>
            </a:avLst>
          </a:prstGeom>
          <a:solidFill>
            <a:srgbClr val="00009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tIns="0" bIns="18288" rtlCol="0" anchor="ctr"/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OSA Basket</a:t>
            </a:r>
            <a:endParaRPr kumimoji="0" lang="en-GB" sz="1600" b="1" i="0" u="none" strike="noStrike" kern="0" cap="none" spc="0" normalizeH="0" baseline="0" noProof="0">
              <a:ln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E222C446-DA1F-B454-0A17-EF87A499C90F}"/>
              </a:ext>
            </a:extLst>
          </p:cNvPr>
          <p:cNvSpPr txBox="1"/>
          <p:nvPr/>
        </p:nvSpPr>
        <p:spPr>
          <a:xfrm>
            <a:off x="8508078" y="1502823"/>
            <a:ext cx="3002120" cy="304502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tIns="0" bIns="18288" rtlCol="0" anchor="ctr"/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1" i="0" u="none" strike="noStrike" kern="0" cap="none" spc="0" normalizeH="0" baseline="0" noProof="0">
                <a:ln>
                  <a:noFill/>
                </a:ln>
                <a:solidFill>
                  <a:srgbClr val="413C37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Participants </a:t>
            </a:r>
            <a:r>
              <a:rPr kumimoji="0" lang="en-GB" sz="1500" i="0" u="none" strike="noStrike" kern="0" cap="none" spc="0" normalizeH="0" baseline="0" noProof="0">
                <a:ln>
                  <a:noFill/>
                </a:ln>
                <a:solidFill>
                  <a:srgbClr val="413C37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(N=243)</a:t>
            </a:r>
          </a:p>
        </p:txBody>
      </p:sp>
      <p:sp>
        <p:nvSpPr>
          <p:cNvPr id="253" name="Rounded Rectangle 173">
            <a:extLst>
              <a:ext uri="{FF2B5EF4-FFF2-40B4-BE49-F238E27FC236}">
                <a16:creationId xmlns:a16="http://schemas.microsoft.com/office/drawing/2014/main" id="{FAA61935-B393-54B1-6271-76480AA46F0C}"/>
              </a:ext>
            </a:extLst>
          </p:cNvPr>
          <p:cNvSpPr/>
          <p:nvPr/>
        </p:nvSpPr>
        <p:spPr>
          <a:xfrm>
            <a:off x="5089942" y="1804127"/>
            <a:ext cx="3141019" cy="201277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144000" tIns="91440" rIns="146304" bIns="91440" rtlCol="0" anchor="t" anchorCtr="0"/>
          <a:lstStyle/>
          <a:p>
            <a:pPr marL="0" marR="0" lvl="0" indent="0" algn="l" defTabSz="914400" rtl="0" eaLnBrk="1" fontAlgn="auto" latinLnBrk="0" hangingPunct="1">
              <a:spcBef>
                <a:spcPts val="600"/>
              </a:spcBef>
              <a:spcAft>
                <a:spcPts val="40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srgbClr val="009E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Additional Inclusion Criteria</a:t>
            </a:r>
          </a:p>
          <a:p>
            <a:pPr marL="227013" marR="0" lvl="0" indent="-227013" algn="l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>
                <a:srgbClr val="009E00"/>
              </a:buClr>
              <a:buSzTx/>
              <a:buFont typeface="Arial" panose="020B0604020202020204" pitchFamily="34" charset="0"/>
              <a:buChar char="■"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WOMAC Pain subscale score of 4-9 </a:t>
            </a:r>
            <a:r>
              <a:rPr kumimoji="0" lang="en-GB" sz="140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(on a 0-10 scale), and </a:t>
            </a:r>
          </a:p>
          <a:p>
            <a:pPr marL="227013" lvl="0" indent="-227013" fontAlgn="auto">
              <a:spcBef>
                <a:spcPts val="0"/>
              </a:spcBef>
              <a:spcAft>
                <a:spcPts val="600"/>
              </a:spcAft>
              <a:buClr>
                <a:srgbClr val="009E00"/>
              </a:buClr>
              <a:buFont typeface="Arial" panose="020B0604020202020204" pitchFamily="34" charset="0"/>
              <a:buChar char="■"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Meets </a:t>
            </a:r>
            <a:r>
              <a:rPr lang="en-GB" sz="1400" b="1" kern="0" noProof="0">
                <a:solidFill>
                  <a:prstClr val="black"/>
                </a:solidFill>
                <a:latin typeface="+mn-lt"/>
                <a:ea typeface="+mn-ea"/>
                <a:cs typeface="Arial" panose="020B0604020202020204" pitchFamily="34" charset="0"/>
              </a:rPr>
              <a:t>American College of Rheumatology</a:t>
            </a: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 criteria</a:t>
            </a:r>
            <a:r>
              <a:rPr kumimoji="0" lang="en-GB" sz="140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 (clinical and radiological) for knee OA</a:t>
            </a:r>
            <a:endParaRPr lang="en-GB" sz="1400" kern="0" noProof="0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54" name="Rounded Rectangle 173">
            <a:extLst>
              <a:ext uri="{FF2B5EF4-FFF2-40B4-BE49-F238E27FC236}">
                <a16:creationId xmlns:a16="http://schemas.microsoft.com/office/drawing/2014/main" id="{8724D14D-3D9A-9B9C-98E5-791AF3743763}"/>
              </a:ext>
            </a:extLst>
          </p:cNvPr>
          <p:cNvSpPr/>
          <p:nvPr/>
        </p:nvSpPr>
        <p:spPr>
          <a:xfrm>
            <a:off x="8532363" y="1804127"/>
            <a:ext cx="3140525" cy="201277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144000" tIns="91440" rIns="146304" bIns="91440" rtlCol="0" anchor="t" anchorCtr="0"/>
          <a:lstStyle/>
          <a:p>
            <a:pPr marL="0" marR="0" lvl="0" indent="0" algn="l" defTabSz="914400" rtl="0" eaLnBrk="1" fontAlgn="auto" latinLnBrk="0" hangingPunct="1">
              <a:spcBef>
                <a:spcPts val="600"/>
              </a:spcBef>
              <a:spcAft>
                <a:spcPts val="40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Additional Inclusion Criteria</a:t>
            </a:r>
          </a:p>
          <a:p>
            <a:pPr marL="227013" marR="0" lvl="0" indent="-227013" algn="l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SzTx/>
              <a:buFont typeface="Arial" panose="020B0604020202020204" pitchFamily="34" charset="0"/>
              <a:buChar char="■"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Moderate-to-severe OSA</a:t>
            </a:r>
            <a:r>
              <a:rPr kumimoji="0" lang="en-GB" sz="140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 on screening PSG (AHI ≥15), and</a:t>
            </a:r>
          </a:p>
          <a:p>
            <a:pPr marL="227013" marR="0" lvl="0" indent="-227013" algn="l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SzTx/>
              <a:buFont typeface="Arial" panose="020B0604020202020204" pitchFamily="34" charset="0"/>
              <a:buChar char="■"/>
              <a:tabLst/>
              <a:defRPr/>
            </a:pP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On stable PAP therapy </a:t>
            </a:r>
            <a:r>
              <a:rPr kumimoji="0" lang="en-GB" sz="140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or</a:t>
            </a:r>
            <a:r>
              <a:rPr kumimoji="0" lang="en-GB" sz="1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 unable/unwilling to use PAP</a:t>
            </a:r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C84AC690-3171-3072-A85D-E1234F96FD2B}"/>
              </a:ext>
            </a:extLst>
          </p:cNvPr>
          <p:cNvSpPr txBox="1">
            <a:spLocks/>
          </p:cNvSpPr>
          <p:nvPr/>
        </p:nvSpPr>
        <p:spPr>
          <a:xfrm>
            <a:off x="381000" y="111602"/>
            <a:ext cx="9899073" cy="7201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800" b="1" i="0" kern="0" spc="-100" baseline="0" dirty="0">
                <a:solidFill>
                  <a:schemeClr val="accent1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9pPr>
          </a:lstStyle>
          <a:p>
            <a:r>
              <a:rPr lang="en-GB" noProof="0"/>
              <a:t>TRIUMPH-1: Retatrutide Phase 3 Obesity Trial </a:t>
            </a:r>
            <a:br>
              <a:rPr lang="en-GB" noProof="0"/>
            </a:br>
            <a:r>
              <a:rPr lang="en-GB" sz="2400" noProof="0">
                <a:solidFill>
                  <a:schemeClr val="tx1">
                    <a:lumMod val="90000"/>
                    <a:lumOff val="10000"/>
                  </a:schemeClr>
                </a:solidFill>
              </a:rPr>
              <a:t>Key Inclusion and Exclusion</a:t>
            </a:r>
            <a:endParaRPr lang="en-GB" noProof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E949260-57E9-9D68-C0AC-021C06D91983}"/>
              </a:ext>
            </a:extLst>
          </p:cNvPr>
          <p:cNvSpPr/>
          <p:nvPr/>
        </p:nvSpPr>
        <p:spPr>
          <a:xfrm>
            <a:off x="6193917" y="4135472"/>
            <a:ext cx="4468162" cy="1641995"/>
          </a:xfrm>
          <a:prstGeom prst="rect">
            <a:avLst/>
          </a:prstGeom>
          <a:gradFill>
            <a:gsLst>
              <a:gs pos="100000">
                <a:schemeClr val="bg1"/>
              </a:gs>
              <a:gs pos="11000">
                <a:srgbClr val="F2F2F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4CAA3D-10E0-A6D7-7365-A4F01A8F84B9}"/>
              </a:ext>
            </a:extLst>
          </p:cNvPr>
          <p:cNvSpPr txBox="1"/>
          <p:nvPr/>
        </p:nvSpPr>
        <p:spPr>
          <a:xfrm>
            <a:off x="4956452" y="4428835"/>
            <a:ext cx="6255018" cy="250551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tIns="0" bIns="18288" rtlCol="0" anchor="ctr"/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1" i="0" u="none" strike="noStrike" kern="0" cap="none" spc="0" normalizeH="0" baseline="0" noProof="0">
                <a:ln>
                  <a:noFill/>
                </a:ln>
                <a:solidFill>
                  <a:srgbClr val="413C37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Participants </a:t>
            </a:r>
            <a:r>
              <a:rPr kumimoji="0" lang="en-GB" sz="1500" i="0" u="none" strike="noStrike" kern="0" cap="none" spc="0" normalizeH="0" baseline="0" noProof="0">
                <a:ln>
                  <a:noFill/>
                </a:ln>
                <a:solidFill>
                  <a:srgbClr val="413C37"/>
                </a:solidFill>
                <a:effectLst/>
                <a:uLnTx/>
                <a:uFillTx/>
                <a:latin typeface="Arial" panose="020B0604020202020204"/>
                <a:ea typeface="+mn-ea"/>
              </a:rPr>
              <a:t>(N=</a:t>
            </a:r>
            <a:r>
              <a:rPr lang="en-GB" sz="1500" kern="0" noProof="0">
                <a:solidFill>
                  <a:srgbClr val="413C37"/>
                </a:solidFill>
                <a:latin typeface="Arial" panose="020B0604020202020204"/>
                <a:ea typeface="+mn-ea"/>
              </a:rPr>
              <a:t>532</a:t>
            </a:r>
            <a:r>
              <a:rPr kumimoji="0" lang="en-GB" sz="1500" i="0" u="none" strike="noStrike" kern="0" cap="none" spc="0" normalizeH="0" baseline="0" noProof="0">
                <a:ln>
                  <a:noFill/>
                </a:ln>
                <a:solidFill>
                  <a:srgbClr val="413C37"/>
                </a:solidFill>
                <a:effectLst/>
                <a:uLnTx/>
                <a:uFillTx/>
                <a:latin typeface="Arial" panose="020B0604020202020204"/>
                <a:ea typeface="+mn-ea"/>
              </a:rPr>
              <a:t>)</a:t>
            </a:r>
          </a:p>
        </p:txBody>
      </p:sp>
      <p:sp>
        <p:nvSpPr>
          <p:cNvPr id="16" name="Rounded Rectangle 173">
            <a:extLst>
              <a:ext uri="{FF2B5EF4-FFF2-40B4-BE49-F238E27FC236}">
                <a16:creationId xmlns:a16="http://schemas.microsoft.com/office/drawing/2014/main" id="{F4117954-CB10-F406-1DC4-736787C7C62F}"/>
              </a:ext>
            </a:extLst>
          </p:cNvPr>
          <p:cNvSpPr/>
          <p:nvPr/>
        </p:nvSpPr>
        <p:spPr>
          <a:xfrm>
            <a:off x="6374435" y="4669430"/>
            <a:ext cx="6291026" cy="1331814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144000" tIns="91440" rIns="146304" bIns="91440" rtlCol="0" anchor="t" anchorCtr="0"/>
          <a:lstStyle/>
          <a:p>
            <a:pPr marL="0" marR="0" lvl="0" indent="0" algn="l" defTabSz="914400" rtl="0" eaLnBrk="1" fontAlgn="auto" latinLnBrk="0" hangingPunct="1">
              <a:spcBef>
                <a:spcPts val="600"/>
              </a:spcBef>
              <a:spcAft>
                <a:spcPts val="30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r>
              <a:rPr kumimoji="0" lang="en-GB" sz="1400" i="0" u="none" strike="noStrike" kern="0" cap="none" spc="0" normalizeH="0" baseline="0" noProof="0">
                <a:ln>
                  <a:noFill/>
                </a:ln>
                <a:solidFill>
                  <a:srgbClr val="71130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Key</a:t>
            </a:r>
            <a:r>
              <a:rPr kumimoji="0" lang="en-GB" sz="1400" i="0" u="none" strike="noStrike" kern="0" cap="none" spc="0" normalizeH="0" noProof="0">
                <a:ln>
                  <a:noFill/>
                </a:ln>
                <a:solidFill>
                  <a:srgbClr val="71130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400" i="0" u="none" strike="noStrike" kern="0" cap="none" spc="0" normalizeH="0" baseline="0" noProof="0">
                <a:ln>
                  <a:noFill/>
                </a:ln>
                <a:solidFill>
                  <a:srgbClr val="71130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Inclusion Criteria</a:t>
            </a:r>
          </a:p>
          <a:p>
            <a:pPr marL="228600" indent="-228600" fontAlgn="auto">
              <a:spcBef>
                <a:spcPts val="0"/>
              </a:spcBef>
              <a:spcAft>
                <a:spcPts val="300"/>
              </a:spcAft>
              <a:buClr>
                <a:srgbClr val="71130E"/>
              </a:buClr>
              <a:buFont typeface="Arial" panose="020B0604020202020204" pitchFamily="34" charset="0"/>
              <a:buChar char="■"/>
              <a:defRPr/>
            </a:pPr>
            <a:r>
              <a:rPr lang="en-GB" sz="1400" kern="0" noProof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Initial baseline </a:t>
            </a:r>
            <a:r>
              <a:rPr lang="en-GB" sz="1400" b="1" kern="0" noProof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BMI ≥35 kg/m</a:t>
            </a:r>
            <a:r>
              <a:rPr lang="en-GB" sz="1400" b="1" kern="0" baseline="30000" noProof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400" kern="0" noProof="0">
              <a:solidFill>
                <a:prstClr val="black"/>
              </a:solidFill>
              <a:latin typeface="+mj-lt"/>
              <a:cs typeface="Arial" panose="020B0604020202020204" pitchFamily="34" charset="0"/>
            </a:endParaRPr>
          </a:p>
          <a:p>
            <a:pPr marL="228600" lvl="0" indent="-228600" fontAlgn="auto">
              <a:spcBef>
                <a:spcPts val="0"/>
              </a:spcBef>
              <a:spcAft>
                <a:spcPts val="300"/>
              </a:spcAft>
              <a:buClr>
                <a:srgbClr val="71130E"/>
              </a:buClr>
              <a:buFont typeface="Arial" panose="020B0604020202020204" pitchFamily="34" charset="0"/>
              <a:buChar char="■"/>
              <a:defRPr/>
            </a:pPr>
            <a:r>
              <a:rPr lang="en-GB" sz="1400" kern="0" noProof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Completed the main study (Week 80)</a:t>
            </a:r>
          </a:p>
          <a:p>
            <a:pPr marL="228600" lvl="1" indent="-228600" fontAlgn="auto">
              <a:spcBef>
                <a:spcPts val="0"/>
              </a:spcBef>
              <a:spcAft>
                <a:spcPts val="300"/>
              </a:spcAft>
              <a:buClr>
                <a:srgbClr val="71130E"/>
              </a:buClr>
              <a:buFont typeface="Arial" panose="020B0604020202020204" pitchFamily="34" charset="0"/>
              <a:buChar char="■"/>
              <a:defRPr/>
            </a:pPr>
            <a:r>
              <a:rPr lang="en-GB" sz="1400" b="1" kern="0" noProof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On target dose </a:t>
            </a:r>
            <a:r>
              <a:rPr lang="en-GB" sz="1400" kern="0" noProof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at Week 80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00C26E0-458D-B7D7-5E45-D1767B8D5B7E}"/>
              </a:ext>
            </a:extLst>
          </p:cNvPr>
          <p:cNvGrpSpPr/>
          <p:nvPr/>
        </p:nvGrpSpPr>
        <p:grpSpPr>
          <a:xfrm>
            <a:off x="6172470" y="3958424"/>
            <a:ext cx="4489609" cy="329184"/>
            <a:chOff x="5519976" y="4158826"/>
            <a:chExt cx="6265294" cy="329184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EB267AC-500B-7677-1B6E-07727D2C18B4}"/>
                </a:ext>
              </a:extLst>
            </p:cNvPr>
            <p:cNvSpPr txBox="1"/>
            <p:nvPr/>
          </p:nvSpPr>
          <p:spPr>
            <a:xfrm>
              <a:off x="5519976" y="4158826"/>
              <a:ext cx="6265294" cy="329184"/>
            </a:xfrm>
            <a:prstGeom prst="roundRect">
              <a:avLst>
                <a:gd name="adj" fmla="val 50000"/>
              </a:avLst>
            </a:prstGeom>
            <a:pattFill prst="wdUpDiag">
              <a:fgClr>
                <a:srgbClr val="F4A7A3"/>
              </a:fgClr>
              <a:bgClr>
                <a:srgbClr val="71130E"/>
              </a:bgClr>
            </a:patt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tIns="0" bIns="18288" rtlCol="0" anchor="ctr"/>
            <a:lstStyle>
              <a:defPPr>
                <a:defRPr lang="en-US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1" i="0" u="none" strike="noStrike" kern="0" cap="none" spc="0" normalizeH="0" baseline="0" noProof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6D39D781-66D0-CFAD-B3F0-39770FF92D96}"/>
                </a:ext>
              </a:extLst>
            </p:cNvPr>
            <p:cNvSpPr txBox="1"/>
            <p:nvPr/>
          </p:nvSpPr>
          <p:spPr>
            <a:xfrm>
              <a:off x="7374887" y="4206012"/>
              <a:ext cx="2615727" cy="234812"/>
            </a:xfrm>
            <a:prstGeom prst="rect">
              <a:avLst/>
            </a:prstGeom>
            <a:solidFill>
              <a:srgbClr val="71130E"/>
            </a:solidFill>
          </p:spPr>
          <p:txBody>
            <a:bodyPr wrap="square" tIns="0" bIns="18288" rtlCol="0" anchor="ctr">
              <a:noAutofit/>
            </a:bodyPr>
            <a:lstStyle/>
            <a:p>
              <a:pPr algn="ctr"/>
              <a:r>
                <a:rPr lang="en-GB" sz="1600" b="1" kern="0" noProof="0">
                  <a:solidFill>
                    <a:srgbClr val="FFFFFF"/>
                  </a:solidFill>
                  <a:latin typeface="Arial" panose="020B0604020202020204"/>
                  <a:cs typeface="Arial" panose="020B0604020202020204" pitchFamily="34" charset="0"/>
                </a:rPr>
                <a:t>Extension Study</a:t>
              </a:r>
              <a:endParaRPr lang="en-GB" sz="1600" b="1" kern="0" noProof="0">
                <a:solidFill>
                  <a:schemeClr val="accent6">
                    <a:lumMod val="20000"/>
                    <a:lumOff val="80000"/>
                  </a:schemeClr>
                </a:solidFill>
                <a:latin typeface="Arial" panose="020B0604020202020204"/>
                <a:cs typeface="Arial" panose="020B0604020202020204" pitchFamily="34" charset="0"/>
              </a:endParaRPr>
            </a:p>
          </p:txBody>
        </p:sp>
      </p:grp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000D8F6A-52A5-6CE3-F975-858815BD6F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7" y="6404401"/>
            <a:ext cx="6775288" cy="365125"/>
          </a:xfrm>
        </p:spPr>
        <p:txBody>
          <a:bodyPr/>
          <a:lstStyle/>
          <a:p>
            <a:pPr>
              <a:defRPr/>
            </a:pPr>
            <a:r>
              <a:rPr lang="en-GB" sz="1200" noProof="0">
                <a:solidFill>
                  <a:schemeClr val="bg1">
                    <a:lumMod val="65000"/>
                  </a:schemeClr>
                </a:solidFill>
                <a:latin typeface="Arial Narrow"/>
              </a:rPr>
              <a:t>AHI=</a:t>
            </a:r>
            <a:r>
              <a:rPr lang="en-GB" sz="1200" noProof="0" err="1">
                <a:solidFill>
                  <a:schemeClr val="bg1">
                    <a:lumMod val="65000"/>
                  </a:schemeClr>
                </a:solidFill>
                <a:latin typeface="Arial Narrow"/>
              </a:rPr>
              <a:t>Apnea</a:t>
            </a:r>
            <a:r>
              <a:rPr lang="en-GB" sz="1200" noProof="0">
                <a:solidFill>
                  <a:schemeClr val="bg1">
                    <a:lumMod val="65000"/>
                  </a:schemeClr>
                </a:solidFill>
                <a:latin typeface="Arial Narrow"/>
              </a:rPr>
              <a:t>-Hypopnea Index; </a:t>
            </a: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OA=osteoarthritis; OSA=obstructive sleep </a:t>
            </a:r>
            <a:r>
              <a:rPr lang="en-GB" sz="1200" noProof="0" err="1">
                <a:solidFill>
                  <a:schemeClr val="bg1">
                    <a:lumMod val="65000"/>
                  </a:schemeClr>
                </a:solidFill>
              </a:rPr>
              <a:t>apnea</a:t>
            </a: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; PAP=positive airway pressure; PSG=polysomnography; WOMAC=Western Ontario and McMaster Universities Osteoarthritis Index.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F32E4A7-D3AC-FA92-727B-5B11DFE80D75}"/>
              </a:ext>
            </a:extLst>
          </p:cNvPr>
          <p:cNvGrpSpPr/>
          <p:nvPr/>
        </p:nvGrpSpPr>
        <p:grpSpPr>
          <a:xfrm>
            <a:off x="522677" y="4660226"/>
            <a:ext cx="4135048" cy="779398"/>
            <a:chOff x="6975615" y="5332430"/>
            <a:chExt cx="3659878" cy="77939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457462C-4C40-568C-7B4B-6B7EA23B9B77}"/>
                </a:ext>
              </a:extLst>
            </p:cNvPr>
            <p:cNvSpPr txBox="1"/>
            <p:nvPr/>
          </p:nvSpPr>
          <p:spPr>
            <a:xfrm>
              <a:off x="7658659" y="5373164"/>
              <a:ext cx="2976834" cy="73866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137160" indent="-137160">
                <a:buFont typeface="Arial" panose="020B0604020202020204" pitchFamily="34" charset="0"/>
                <a:buChar char="•"/>
                <a:defRPr/>
              </a:pPr>
              <a:r>
                <a:rPr kumimoji="0" lang="en-GB" sz="140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panose="020B0604020202020204"/>
                  <a:ea typeface="Calibri"/>
                  <a:cs typeface="+mn-cs"/>
                </a:rPr>
                <a:t>Goal</a:t>
              </a:r>
              <a:r>
                <a: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panose="020B0604020202020204"/>
                  <a:ea typeface="Calibri"/>
                  <a:cs typeface="+mn-cs"/>
                </a:rPr>
                <a:t> </a:t>
              </a:r>
              <a:r>
                <a:rPr lang="en-GB" sz="1400" b="1">
                  <a:solidFill>
                    <a:srgbClr val="212121"/>
                  </a:solidFill>
                  <a:latin typeface="Arial" panose="020B0604020202020204"/>
                  <a:ea typeface="Calibri"/>
                </a:rPr>
                <a:t>80% </a:t>
              </a:r>
              <a:r>
                <a: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panose="020B0604020202020204"/>
                  <a:ea typeface="Calibri"/>
                  <a:cs typeface="+mn-cs"/>
                </a:rPr>
                <a:t>enrichment</a:t>
              </a:r>
              <a:r>
                <a: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panose="020B0604020202020204"/>
                  <a:ea typeface="Calibri"/>
                  <a:cs typeface="+mn-cs"/>
                </a:rPr>
                <a:t> BMI ≥35 kg/m</a:t>
              </a:r>
              <a:r>
                <a:rPr kumimoji="0" lang="en-GB" sz="1400" b="0" i="0" u="none" strike="noStrike" kern="1200" cap="none" spc="0" normalizeH="0" baseline="3000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panose="020B0604020202020204"/>
                  <a:ea typeface="Calibri"/>
                  <a:cs typeface="+mn-cs"/>
                </a:rPr>
                <a:t>2</a:t>
              </a:r>
            </a:p>
            <a:p>
              <a:pPr marL="137160" marR="0" lvl="0" indent="-13716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panose="020B0604020202020204"/>
                  <a:ea typeface="Calibri" panose="020F0502020204030204" pitchFamily="34" charset="0"/>
                  <a:cs typeface="+mn-cs"/>
                </a:rPr>
                <a:t>70% cap </a:t>
              </a:r>
              <a:r>
                <a: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panose="020B0604020202020204"/>
                  <a:ea typeface="Calibri" panose="020F0502020204030204" pitchFamily="34" charset="0"/>
                  <a:cs typeface="+mn-cs"/>
                </a:rPr>
                <a:t>on female participants</a:t>
              </a:r>
              <a:endParaRPr lang="en-GB" noProof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6DB3178D-AD26-BA56-0872-10234D362C41}"/>
                </a:ext>
              </a:extLst>
            </p:cNvPr>
            <p:cNvGrpSpPr/>
            <p:nvPr/>
          </p:nvGrpSpPr>
          <p:grpSpPr>
            <a:xfrm>
              <a:off x="6975615" y="5332430"/>
              <a:ext cx="654023" cy="645852"/>
              <a:chOff x="1090689" y="3082378"/>
              <a:chExt cx="535997" cy="529301"/>
            </a:xfrm>
          </p:grpSpPr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DA688DF6-1F1F-9C55-C4D0-7A0E7F02C869}"/>
                  </a:ext>
                </a:extLst>
              </p:cNvPr>
              <p:cNvSpPr/>
              <p:nvPr/>
            </p:nvSpPr>
            <p:spPr>
              <a:xfrm>
                <a:off x="1090923" y="3300128"/>
                <a:ext cx="163773" cy="163772"/>
              </a:xfrm>
              <a:prstGeom prst="ellipse">
                <a:avLst/>
              </a:prstGeom>
              <a:gradFill>
                <a:gsLst>
                  <a:gs pos="52000">
                    <a:srgbClr val="E1251B"/>
                  </a:gs>
                  <a:gs pos="100000">
                    <a:srgbClr val="A81C14"/>
                  </a:gs>
                  <a:gs pos="0">
                    <a:srgbClr val="E1251B"/>
                  </a:gs>
                </a:gsLst>
                <a:lin ang="5400000" scaled="1"/>
              </a:gradFill>
              <a:ln w="9525"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52F0C4E6-0462-4C4B-D38F-B0D06C948E9D}"/>
                  </a:ext>
                </a:extLst>
              </p:cNvPr>
              <p:cNvSpPr/>
              <p:nvPr/>
            </p:nvSpPr>
            <p:spPr>
              <a:xfrm>
                <a:off x="1090689" y="3295463"/>
                <a:ext cx="163773" cy="163772"/>
              </a:xfrm>
              <a:prstGeom prst="ellipse">
                <a:avLst/>
              </a:prstGeom>
              <a:noFill/>
              <a:ln w="12700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11" name="Free-form: Shape 43">
                <a:extLst>
                  <a:ext uri="{FF2B5EF4-FFF2-40B4-BE49-F238E27FC236}">
                    <a16:creationId xmlns:a16="http://schemas.microsoft.com/office/drawing/2014/main" id="{14B445F7-DC72-F8CC-5F12-044385CC948A}"/>
                  </a:ext>
                </a:extLst>
              </p:cNvPr>
              <p:cNvSpPr/>
              <p:nvPr/>
            </p:nvSpPr>
            <p:spPr>
              <a:xfrm>
                <a:off x="1173863" y="3082378"/>
                <a:ext cx="452821" cy="529301"/>
              </a:xfrm>
              <a:custGeom>
                <a:avLst/>
                <a:gdLst>
                  <a:gd name="csX0" fmla="*/ 335487 w 335486"/>
                  <a:gd name="csY0" fmla="*/ 0 h 391572"/>
                  <a:gd name="csX1" fmla="*/ 335487 w 335486"/>
                  <a:gd name="csY1" fmla="*/ 391573 h 391572"/>
                  <a:gd name="csX2" fmla="*/ 0 w 335486"/>
                  <a:gd name="csY2" fmla="*/ 391573 h 391572"/>
                  <a:gd name="csX3" fmla="*/ 0 w 335486"/>
                  <a:gd name="csY3" fmla="*/ 304229 h 39157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335486" h="391572">
                    <a:moveTo>
                      <a:pt x="335487" y="0"/>
                    </a:moveTo>
                    <a:lnTo>
                      <a:pt x="335487" y="391573"/>
                    </a:lnTo>
                    <a:lnTo>
                      <a:pt x="0" y="391573"/>
                    </a:lnTo>
                    <a:lnTo>
                      <a:pt x="0" y="304229"/>
                    </a:lnTo>
                  </a:path>
                </a:pathLst>
              </a:custGeom>
              <a:noFill/>
              <a:ln w="19050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13" name="Free-form: Shape 44">
                <a:extLst>
                  <a:ext uri="{FF2B5EF4-FFF2-40B4-BE49-F238E27FC236}">
                    <a16:creationId xmlns:a16="http://schemas.microsoft.com/office/drawing/2014/main" id="{680CE5DA-EA2D-6F59-B0B3-9E80FFF8AA96}"/>
                  </a:ext>
                </a:extLst>
              </p:cNvPr>
              <p:cNvSpPr/>
              <p:nvPr/>
            </p:nvSpPr>
            <p:spPr>
              <a:xfrm>
                <a:off x="1550722" y="3082378"/>
                <a:ext cx="75964" cy="12875"/>
              </a:xfrm>
              <a:custGeom>
                <a:avLst/>
                <a:gdLst>
                  <a:gd name="csX0" fmla="*/ 0 w 56280"/>
                  <a:gd name="csY0" fmla="*/ 0 h 9525"/>
                  <a:gd name="csX1" fmla="*/ 56280 w 56280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56280" h="9525">
                    <a:moveTo>
                      <a:pt x="0" y="0"/>
                    </a:moveTo>
                    <a:lnTo>
                      <a:pt x="56280" y="0"/>
                    </a:lnTo>
                  </a:path>
                </a:pathLst>
              </a:custGeom>
              <a:ln w="19050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19" name="Free-form: Shape 45">
                <a:extLst>
                  <a:ext uri="{FF2B5EF4-FFF2-40B4-BE49-F238E27FC236}">
                    <a16:creationId xmlns:a16="http://schemas.microsoft.com/office/drawing/2014/main" id="{8FA4D3D4-50BD-B937-1C9E-13C3A1B79B31}"/>
                  </a:ext>
                </a:extLst>
              </p:cNvPr>
              <p:cNvSpPr/>
              <p:nvPr/>
            </p:nvSpPr>
            <p:spPr>
              <a:xfrm>
                <a:off x="1550722" y="3132977"/>
                <a:ext cx="75964" cy="12875"/>
              </a:xfrm>
              <a:custGeom>
                <a:avLst/>
                <a:gdLst>
                  <a:gd name="csX0" fmla="*/ 0 w 56280"/>
                  <a:gd name="csY0" fmla="*/ 0 h 9525"/>
                  <a:gd name="csX1" fmla="*/ 56280 w 56280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56280" h="9525">
                    <a:moveTo>
                      <a:pt x="0" y="0"/>
                    </a:moveTo>
                    <a:lnTo>
                      <a:pt x="56280" y="0"/>
                    </a:lnTo>
                  </a:path>
                </a:pathLst>
              </a:custGeom>
              <a:ln w="19050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20" name="Free-form: Shape 46">
                <a:extLst>
                  <a:ext uri="{FF2B5EF4-FFF2-40B4-BE49-F238E27FC236}">
                    <a16:creationId xmlns:a16="http://schemas.microsoft.com/office/drawing/2014/main" id="{D12F26CA-41FE-B68E-191F-9A4792949B4B}"/>
                  </a:ext>
                </a:extLst>
              </p:cNvPr>
              <p:cNvSpPr/>
              <p:nvPr/>
            </p:nvSpPr>
            <p:spPr>
              <a:xfrm>
                <a:off x="1550722" y="3183577"/>
                <a:ext cx="75964" cy="12875"/>
              </a:xfrm>
              <a:custGeom>
                <a:avLst/>
                <a:gdLst>
                  <a:gd name="csX0" fmla="*/ 0 w 56280"/>
                  <a:gd name="csY0" fmla="*/ 0 h 9525"/>
                  <a:gd name="csX1" fmla="*/ 56280 w 56280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56280" h="9525">
                    <a:moveTo>
                      <a:pt x="0" y="0"/>
                    </a:moveTo>
                    <a:lnTo>
                      <a:pt x="56280" y="0"/>
                    </a:lnTo>
                  </a:path>
                </a:pathLst>
              </a:custGeom>
              <a:ln w="19050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21" name="Free-form: Shape 47">
                <a:extLst>
                  <a:ext uri="{FF2B5EF4-FFF2-40B4-BE49-F238E27FC236}">
                    <a16:creationId xmlns:a16="http://schemas.microsoft.com/office/drawing/2014/main" id="{D8EE65D9-8012-C37E-F115-D8FCA8602C8A}"/>
                  </a:ext>
                </a:extLst>
              </p:cNvPr>
              <p:cNvSpPr/>
              <p:nvPr/>
            </p:nvSpPr>
            <p:spPr>
              <a:xfrm>
                <a:off x="1550722" y="3234048"/>
                <a:ext cx="75964" cy="12875"/>
              </a:xfrm>
              <a:custGeom>
                <a:avLst/>
                <a:gdLst>
                  <a:gd name="csX0" fmla="*/ 0 w 56280"/>
                  <a:gd name="csY0" fmla="*/ 0 h 9525"/>
                  <a:gd name="csX1" fmla="*/ 56280 w 56280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56280" h="9525">
                    <a:moveTo>
                      <a:pt x="0" y="0"/>
                    </a:moveTo>
                    <a:lnTo>
                      <a:pt x="56280" y="0"/>
                    </a:lnTo>
                  </a:path>
                </a:pathLst>
              </a:custGeom>
              <a:ln w="19050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22" name="Free-form: Shape 48">
                <a:extLst>
                  <a:ext uri="{FF2B5EF4-FFF2-40B4-BE49-F238E27FC236}">
                    <a16:creationId xmlns:a16="http://schemas.microsoft.com/office/drawing/2014/main" id="{2D555F45-FC93-F444-5503-B3681F617107}"/>
                  </a:ext>
                </a:extLst>
              </p:cNvPr>
              <p:cNvSpPr/>
              <p:nvPr/>
            </p:nvSpPr>
            <p:spPr>
              <a:xfrm>
                <a:off x="1550722" y="3284647"/>
                <a:ext cx="75964" cy="12875"/>
              </a:xfrm>
              <a:custGeom>
                <a:avLst/>
                <a:gdLst>
                  <a:gd name="csX0" fmla="*/ 0 w 56280"/>
                  <a:gd name="csY0" fmla="*/ 0 h 9525"/>
                  <a:gd name="csX1" fmla="*/ 56280 w 56280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56280" h="9525">
                    <a:moveTo>
                      <a:pt x="0" y="0"/>
                    </a:moveTo>
                    <a:lnTo>
                      <a:pt x="56280" y="0"/>
                    </a:lnTo>
                  </a:path>
                </a:pathLst>
              </a:custGeom>
              <a:ln w="19050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23" name="Free-form: Shape 49">
                <a:extLst>
                  <a:ext uri="{FF2B5EF4-FFF2-40B4-BE49-F238E27FC236}">
                    <a16:creationId xmlns:a16="http://schemas.microsoft.com/office/drawing/2014/main" id="{ADAFD5E7-EE42-E255-BD20-B2D47F87BF1E}"/>
                  </a:ext>
                </a:extLst>
              </p:cNvPr>
              <p:cNvSpPr/>
              <p:nvPr/>
            </p:nvSpPr>
            <p:spPr>
              <a:xfrm>
                <a:off x="1550722" y="3335248"/>
                <a:ext cx="75964" cy="12875"/>
              </a:xfrm>
              <a:custGeom>
                <a:avLst/>
                <a:gdLst>
                  <a:gd name="csX0" fmla="*/ 0 w 56280"/>
                  <a:gd name="csY0" fmla="*/ 0 h 9525"/>
                  <a:gd name="csX1" fmla="*/ 56280 w 56280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56280" h="9525">
                    <a:moveTo>
                      <a:pt x="0" y="0"/>
                    </a:moveTo>
                    <a:lnTo>
                      <a:pt x="56280" y="0"/>
                    </a:lnTo>
                  </a:path>
                </a:pathLst>
              </a:custGeom>
              <a:ln w="19050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24" name="Free-form: Shape 50">
                <a:extLst>
                  <a:ext uri="{FF2B5EF4-FFF2-40B4-BE49-F238E27FC236}">
                    <a16:creationId xmlns:a16="http://schemas.microsoft.com/office/drawing/2014/main" id="{12A8F12F-1FE9-43FF-7BEF-93701EF54720}"/>
                  </a:ext>
                </a:extLst>
              </p:cNvPr>
              <p:cNvSpPr/>
              <p:nvPr/>
            </p:nvSpPr>
            <p:spPr>
              <a:xfrm>
                <a:off x="1550722" y="3385848"/>
                <a:ext cx="75964" cy="12875"/>
              </a:xfrm>
              <a:custGeom>
                <a:avLst/>
                <a:gdLst>
                  <a:gd name="csX0" fmla="*/ 0 w 56280"/>
                  <a:gd name="csY0" fmla="*/ 0 h 9525"/>
                  <a:gd name="csX1" fmla="*/ 56280 w 56280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56280" h="9525">
                    <a:moveTo>
                      <a:pt x="0" y="0"/>
                    </a:moveTo>
                    <a:lnTo>
                      <a:pt x="56280" y="0"/>
                    </a:lnTo>
                  </a:path>
                </a:pathLst>
              </a:custGeom>
              <a:ln w="19050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25" name="Free-form: Shape 51">
                <a:extLst>
                  <a:ext uri="{FF2B5EF4-FFF2-40B4-BE49-F238E27FC236}">
                    <a16:creationId xmlns:a16="http://schemas.microsoft.com/office/drawing/2014/main" id="{3665ACB2-2A96-2D20-B64D-64F9D85761C6}"/>
                  </a:ext>
                </a:extLst>
              </p:cNvPr>
              <p:cNvSpPr/>
              <p:nvPr/>
            </p:nvSpPr>
            <p:spPr>
              <a:xfrm>
                <a:off x="1550722" y="3436319"/>
                <a:ext cx="75964" cy="12875"/>
              </a:xfrm>
              <a:custGeom>
                <a:avLst/>
                <a:gdLst>
                  <a:gd name="csX0" fmla="*/ 0 w 56280"/>
                  <a:gd name="csY0" fmla="*/ 0 h 9525"/>
                  <a:gd name="csX1" fmla="*/ 56280 w 56280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56280" h="9525">
                    <a:moveTo>
                      <a:pt x="0" y="0"/>
                    </a:moveTo>
                    <a:lnTo>
                      <a:pt x="56280" y="0"/>
                    </a:lnTo>
                  </a:path>
                </a:pathLst>
              </a:custGeom>
              <a:ln w="19050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26" name="Free-form: Shape 52">
                <a:extLst>
                  <a:ext uri="{FF2B5EF4-FFF2-40B4-BE49-F238E27FC236}">
                    <a16:creationId xmlns:a16="http://schemas.microsoft.com/office/drawing/2014/main" id="{FA7A4226-8769-064E-DA51-890965C0989A}"/>
                  </a:ext>
                </a:extLst>
              </p:cNvPr>
              <p:cNvSpPr/>
              <p:nvPr/>
            </p:nvSpPr>
            <p:spPr>
              <a:xfrm>
                <a:off x="1550722" y="3486918"/>
                <a:ext cx="75964" cy="12875"/>
              </a:xfrm>
              <a:custGeom>
                <a:avLst/>
                <a:gdLst>
                  <a:gd name="csX0" fmla="*/ 0 w 56280"/>
                  <a:gd name="csY0" fmla="*/ 0 h 9525"/>
                  <a:gd name="csX1" fmla="*/ 56280 w 56280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56280" h="9525">
                    <a:moveTo>
                      <a:pt x="0" y="0"/>
                    </a:moveTo>
                    <a:lnTo>
                      <a:pt x="56280" y="0"/>
                    </a:lnTo>
                  </a:path>
                </a:pathLst>
              </a:custGeom>
              <a:ln w="19050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27" name="Free-form: Shape 53">
                <a:extLst>
                  <a:ext uri="{FF2B5EF4-FFF2-40B4-BE49-F238E27FC236}">
                    <a16:creationId xmlns:a16="http://schemas.microsoft.com/office/drawing/2014/main" id="{F4DFBC24-B3FF-8305-4ADB-5A4A9B1B630A}"/>
                  </a:ext>
                </a:extLst>
              </p:cNvPr>
              <p:cNvSpPr/>
              <p:nvPr/>
            </p:nvSpPr>
            <p:spPr>
              <a:xfrm>
                <a:off x="1550722" y="3537517"/>
                <a:ext cx="75964" cy="12875"/>
              </a:xfrm>
              <a:custGeom>
                <a:avLst/>
                <a:gdLst>
                  <a:gd name="csX0" fmla="*/ 0 w 56280"/>
                  <a:gd name="csY0" fmla="*/ 0 h 9525"/>
                  <a:gd name="csX1" fmla="*/ 56280 w 56280"/>
                  <a:gd name="csY1" fmla="*/ 0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56280" h="9525">
                    <a:moveTo>
                      <a:pt x="0" y="0"/>
                    </a:moveTo>
                    <a:lnTo>
                      <a:pt x="56280" y="0"/>
                    </a:lnTo>
                  </a:path>
                </a:pathLst>
              </a:custGeom>
              <a:ln w="19050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grpSp>
            <p:nvGrpSpPr>
              <p:cNvPr id="28" name="Graphic 4">
                <a:extLst>
                  <a:ext uri="{FF2B5EF4-FFF2-40B4-BE49-F238E27FC236}">
                    <a16:creationId xmlns:a16="http://schemas.microsoft.com/office/drawing/2014/main" id="{FB33BB8C-F5EA-2AB0-9B3B-E2E915E07F74}"/>
                  </a:ext>
                </a:extLst>
              </p:cNvPr>
              <p:cNvGrpSpPr/>
              <p:nvPr/>
            </p:nvGrpSpPr>
            <p:grpSpPr>
              <a:xfrm>
                <a:off x="1106353" y="3310025"/>
                <a:ext cx="133045" cy="134265"/>
                <a:chOff x="3059033" y="406917"/>
                <a:chExt cx="98570" cy="99328"/>
              </a:xfrm>
              <a:solidFill>
                <a:srgbClr val="000000"/>
              </a:solidFill>
            </p:grpSpPr>
            <p:sp>
              <p:nvSpPr>
                <p:cNvPr id="227" name="Rectangle 226">
                  <a:extLst>
                    <a:ext uri="{FF2B5EF4-FFF2-40B4-BE49-F238E27FC236}">
                      <a16:creationId xmlns:a16="http://schemas.microsoft.com/office/drawing/2014/main" id="{439F8CBD-0F05-1641-7228-7343D2A42B29}"/>
                    </a:ext>
                  </a:extLst>
                </p:cNvPr>
                <p:cNvSpPr/>
                <p:nvPr/>
              </p:nvSpPr>
              <p:spPr>
                <a:xfrm rot="5400000">
                  <a:off x="3147397" y="452532"/>
                  <a:ext cx="11828" cy="8572"/>
                </a:xfrm>
                <a:prstGeom prst="rect">
                  <a:avLst/>
                </a:prstGeom>
                <a:solidFill>
                  <a:schemeClr val="bg1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GB" noProof="0"/>
                </a:p>
              </p:txBody>
            </p:sp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FBEEA18C-F271-8A47-5234-F6E466813DB0}"/>
                    </a:ext>
                  </a:extLst>
                </p:cNvPr>
                <p:cNvSpPr/>
                <p:nvPr/>
              </p:nvSpPr>
              <p:spPr>
                <a:xfrm rot="7382399">
                  <a:off x="3140080" y="476994"/>
                  <a:ext cx="11828" cy="8572"/>
                </a:xfrm>
                <a:prstGeom prst="rect">
                  <a:avLst/>
                </a:prstGeom>
                <a:solidFill>
                  <a:schemeClr val="bg1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GB" noProof="0"/>
                </a:p>
              </p:txBody>
            </p:sp>
            <p:sp>
              <p:nvSpPr>
                <p:cNvPr id="229" name="Rectangle 228">
                  <a:extLst>
                    <a:ext uri="{FF2B5EF4-FFF2-40B4-BE49-F238E27FC236}">
                      <a16:creationId xmlns:a16="http://schemas.microsoft.com/office/drawing/2014/main" id="{C9DDCBED-63E4-44BD-DBD0-5DE3BA5211DD}"/>
                    </a:ext>
                  </a:extLst>
                </p:cNvPr>
                <p:cNvSpPr/>
                <p:nvPr/>
              </p:nvSpPr>
              <p:spPr>
                <a:xfrm rot="9302402">
                  <a:off x="3121260" y="493176"/>
                  <a:ext cx="11828" cy="8572"/>
                </a:xfrm>
                <a:prstGeom prst="rect">
                  <a:avLst/>
                </a:prstGeom>
                <a:solidFill>
                  <a:schemeClr val="bg1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GB" noProof="0"/>
                </a:p>
              </p:txBody>
            </p:sp>
            <p:sp>
              <p:nvSpPr>
                <p:cNvPr id="230" name="Rectangle 229">
                  <a:extLst>
                    <a:ext uri="{FF2B5EF4-FFF2-40B4-BE49-F238E27FC236}">
                      <a16:creationId xmlns:a16="http://schemas.microsoft.com/office/drawing/2014/main" id="{3B0945A2-BF44-1B46-B7F7-2ECC68BCC210}"/>
                    </a:ext>
                  </a:extLst>
                </p:cNvPr>
                <p:cNvSpPr/>
                <p:nvPr/>
              </p:nvSpPr>
              <p:spPr>
                <a:xfrm rot="-10294200">
                  <a:off x="3095543" y="496853"/>
                  <a:ext cx="11828" cy="8572"/>
                </a:xfrm>
                <a:prstGeom prst="rect">
                  <a:avLst/>
                </a:prstGeom>
                <a:solidFill>
                  <a:schemeClr val="bg1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GB" noProof="0"/>
                </a:p>
              </p:txBody>
            </p:sp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id="{68CC6B93-5325-11D7-96CE-DA2824D95DAE}"/>
                    </a:ext>
                  </a:extLst>
                </p:cNvPr>
                <p:cNvSpPr/>
                <p:nvPr/>
              </p:nvSpPr>
              <p:spPr>
                <a:xfrm rot="-8338802">
                  <a:off x="3072452" y="486529"/>
                  <a:ext cx="11828" cy="8572"/>
                </a:xfrm>
                <a:prstGeom prst="rect">
                  <a:avLst/>
                </a:prstGeom>
                <a:solidFill>
                  <a:schemeClr val="bg1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GB" noProof="0"/>
                </a:p>
              </p:txBody>
            </p:sp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571746D7-8C61-3D5D-990D-AF95CFD4D2B6}"/>
                    </a:ext>
                  </a:extLst>
                </p:cNvPr>
                <p:cNvSpPr/>
                <p:nvPr/>
              </p:nvSpPr>
              <p:spPr>
                <a:xfrm rot="-6405599">
                  <a:off x="3059066" y="465525"/>
                  <a:ext cx="11828" cy="8572"/>
                </a:xfrm>
                <a:prstGeom prst="rect">
                  <a:avLst/>
                </a:prstGeom>
                <a:solidFill>
                  <a:schemeClr val="bg1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GB" noProof="0"/>
                </a:p>
              </p:txBody>
            </p:sp>
            <p:sp>
              <p:nvSpPr>
                <p:cNvPr id="233" name="Rectangle 232">
                  <a:extLst>
                    <a:ext uri="{FF2B5EF4-FFF2-40B4-BE49-F238E27FC236}">
                      <a16:creationId xmlns:a16="http://schemas.microsoft.com/office/drawing/2014/main" id="{D11CBB2E-7835-7A93-8C7A-D60A44403756}"/>
                    </a:ext>
                  </a:extLst>
                </p:cNvPr>
                <p:cNvSpPr/>
                <p:nvPr/>
              </p:nvSpPr>
              <p:spPr>
                <a:xfrm rot="-4394401">
                  <a:off x="3058934" y="439465"/>
                  <a:ext cx="11828" cy="8572"/>
                </a:xfrm>
                <a:prstGeom prst="rect">
                  <a:avLst/>
                </a:prstGeom>
                <a:solidFill>
                  <a:schemeClr val="bg1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GB" noProof="0"/>
                </a:p>
              </p:txBody>
            </p:sp>
            <p:sp>
              <p:nvSpPr>
                <p:cNvPr id="234" name="Rectangle 233">
                  <a:extLst>
                    <a:ext uri="{FF2B5EF4-FFF2-40B4-BE49-F238E27FC236}">
                      <a16:creationId xmlns:a16="http://schemas.microsoft.com/office/drawing/2014/main" id="{59F07856-B643-9557-964C-835525E92ACC}"/>
                    </a:ext>
                  </a:extLst>
                </p:cNvPr>
                <p:cNvSpPr/>
                <p:nvPr/>
              </p:nvSpPr>
              <p:spPr>
                <a:xfrm rot="-2461198">
                  <a:off x="3072686" y="418566"/>
                  <a:ext cx="11828" cy="8572"/>
                </a:xfrm>
                <a:prstGeom prst="rect">
                  <a:avLst/>
                </a:prstGeom>
                <a:solidFill>
                  <a:schemeClr val="bg1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GB" noProof="0"/>
                </a:p>
              </p:txBody>
            </p:sp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418E0CE7-24AB-AFAF-7B30-06456039AC07}"/>
                    </a:ext>
                  </a:extLst>
                </p:cNvPr>
                <p:cNvSpPr/>
                <p:nvPr/>
              </p:nvSpPr>
              <p:spPr>
                <a:xfrm rot="-505800">
                  <a:off x="3095647" y="407736"/>
                  <a:ext cx="11828" cy="8572"/>
                </a:xfrm>
                <a:prstGeom prst="rect">
                  <a:avLst/>
                </a:prstGeom>
                <a:solidFill>
                  <a:schemeClr val="bg1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GB" noProof="0"/>
                </a:p>
              </p:txBody>
            </p:sp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id="{0FCB9654-A4EB-157E-A9B9-AA8F2806D2FF}"/>
                    </a:ext>
                  </a:extLst>
                </p:cNvPr>
                <p:cNvSpPr/>
                <p:nvPr/>
              </p:nvSpPr>
              <p:spPr>
                <a:xfrm rot="1497598">
                  <a:off x="3121371" y="411482"/>
                  <a:ext cx="11828" cy="8572"/>
                </a:xfrm>
                <a:prstGeom prst="rect">
                  <a:avLst/>
                </a:prstGeom>
                <a:solidFill>
                  <a:schemeClr val="bg1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GB" noProof="0"/>
                </a:p>
              </p:txBody>
            </p:sp>
            <p:sp>
              <p:nvSpPr>
                <p:cNvPr id="237" name="Rectangle 236">
                  <a:extLst>
                    <a:ext uri="{FF2B5EF4-FFF2-40B4-BE49-F238E27FC236}">
                      <a16:creationId xmlns:a16="http://schemas.microsoft.com/office/drawing/2014/main" id="{38E4EBCE-0C5E-7D93-BCE5-B3DB05992AFE}"/>
                    </a:ext>
                  </a:extLst>
                </p:cNvPr>
                <p:cNvSpPr/>
                <p:nvPr/>
              </p:nvSpPr>
              <p:spPr>
                <a:xfrm rot="3417601">
                  <a:off x="3140100" y="427912"/>
                  <a:ext cx="11828" cy="8572"/>
                </a:xfrm>
                <a:prstGeom prst="rect">
                  <a:avLst/>
                </a:prstGeom>
                <a:solidFill>
                  <a:schemeClr val="bg1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GB" noProof="0"/>
                </a:p>
              </p:txBody>
            </p:sp>
          </p:grpSp>
          <p:sp>
            <p:nvSpPr>
              <p:cNvPr id="29" name="Free-form: Shape 55">
                <a:extLst>
                  <a:ext uri="{FF2B5EF4-FFF2-40B4-BE49-F238E27FC236}">
                    <a16:creationId xmlns:a16="http://schemas.microsoft.com/office/drawing/2014/main" id="{865FE4DF-25B6-C2AF-3F94-FF216C29CE7D}"/>
                  </a:ext>
                </a:extLst>
              </p:cNvPr>
              <p:cNvSpPr/>
              <p:nvPr/>
            </p:nvSpPr>
            <p:spPr>
              <a:xfrm>
                <a:off x="1146953" y="3349156"/>
                <a:ext cx="53686" cy="53687"/>
              </a:xfrm>
              <a:custGeom>
                <a:avLst/>
                <a:gdLst>
                  <a:gd name="csX0" fmla="*/ 39587 w 39775"/>
                  <a:gd name="csY0" fmla="*/ 1808 h 39717"/>
                  <a:gd name="csX1" fmla="*/ 17552 w 39775"/>
                  <a:gd name="csY1" fmla="*/ 34574 h 39717"/>
                  <a:gd name="csX2" fmla="*/ 9253 w 39775"/>
                  <a:gd name="csY2" fmla="*/ 39717 h 39717"/>
                  <a:gd name="csX3" fmla="*/ 0 w 39775"/>
                  <a:gd name="csY3" fmla="*/ 30478 h 39717"/>
                  <a:gd name="csX4" fmla="*/ 5151 w 39775"/>
                  <a:gd name="csY4" fmla="*/ 22191 h 39717"/>
                  <a:gd name="csX5" fmla="*/ 37965 w 39775"/>
                  <a:gd name="csY5" fmla="*/ 188 h 39717"/>
                  <a:gd name="csX6" fmla="*/ 39587 w 39775"/>
                  <a:gd name="csY6" fmla="*/ 1808 h 39717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</a:cxnLst>
                <a:rect l="l" t="t" r="r" b="b"/>
                <a:pathLst>
                  <a:path w="39775" h="39717">
                    <a:moveTo>
                      <a:pt x="39587" y="1808"/>
                    </a:moveTo>
                    <a:lnTo>
                      <a:pt x="17552" y="34574"/>
                    </a:lnTo>
                    <a:cubicBezTo>
                      <a:pt x="16026" y="36764"/>
                      <a:pt x="12878" y="39717"/>
                      <a:pt x="9253" y="39717"/>
                    </a:cubicBezTo>
                    <a:cubicBezTo>
                      <a:pt x="4102" y="39717"/>
                      <a:pt x="0" y="35526"/>
                      <a:pt x="0" y="30478"/>
                    </a:cubicBezTo>
                    <a:cubicBezTo>
                      <a:pt x="0" y="26858"/>
                      <a:pt x="2003" y="24668"/>
                      <a:pt x="5151" y="22191"/>
                    </a:cubicBezTo>
                    <a:lnTo>
                      <a:pt x="37965" y="188"/>
                    </a:lnTo>
                    <a:cubicBezTo>
                      <a:pt x="39015" y="-478"/>
                      <a:pt x="40255" y="760"/>
                      <a:pt x="39587" y="1808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GB" noProof="0"/>
              </a:p>
            </p:txBody>
          </p:sp>
          <p:grpSp>
            <p:nvGrpSpPr>
              <p:cNvPr id="30" name="Graphic 4">
                <a:extLst>
                  <a:ext uri="{FF2B5EF4-FFF2-40B4-BE49-F238E27FC236}">
                    <a16:creationId xmlns:a16="http://schemas.microsoft.com/office/drawing/2014/main" id="{72365CBA-C23E-EA3D-7251-1841C459335E}"/>
                  </a:ext>
                </a:extLst>
              </p:cNvPr>
              <p:cNvGrpSpPr/>
              <p:nvPr/>
            </p:nvGrpSpPr>
            <p:grpSpPr>
              <a:xfrm>
                <a:off x="1293713" y="3119716"/>
                <a:ext cx="202180" cy="486684"/>
                <a:chOff x="3197844" y="266128"/>
                <a:chExt cx="149791" cy="360044"/>
              </a:xfrm>
              <a:noFill/>
            </p:grpSpPr>
            <p:sp>
              <p:nvSpPr>
                <p:cNvPr id="31" name="Oval 30">
                  <a:extLst>
                    <a:ext uri="{FF2B5EF4-FFF2-40B4-BE49-F238E27FC236}">
                      <a16:creationId xmlns:a16="http://schemas.microsoft.com/office/drawing/2014/main" id="{3197FDDC-14AA-02D5-EA4D-85DD9D33B404}"/>
                    </a:ext>
                  </a:extLst>
                </p:cNvPr>
                <p:cNvSpPr/>
                <p:nvPr/>
              </p:nvSpPr>
              <p:spPr>
                <a:xfrm>
                  <a:off x="3240879" y="266128"/>
                  <a:ext cx="63529" cy="63436"/>
                </a:xfrm>
                <a:prstGeom prst="ellipse">
                  <a:avLst/>
                </a:prstGeom>
                <a:noFill/>
                <a:ln w="19050" cap="flat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miter/>
                </a:ln>
              </p:spPr>
              <p:txBody>
                <a:bodyPr/>
                <a:lstStyle/>
                <a:p>
                  <a:endParaRPr lang="en-GB" noProof="0"/>
                </a:p>
              </p:txBody>
            </p:sp>
            <p:sp>
              <p:nvSpPr>
                <p:cNvPr id="224" name="Free-form: Shape 58">
                  <a:extLst>
                    <a:ext uri="{FF2B5EF4-FFF2-40B4-BE49-F238E27FC236}">
                      <a16:creationId xmlns:a16="http://schemas.microsoft.com/office/drawing/2014/main" id="{34491777-883B-8E06-9E7D-FF84CE416C31}"/>
                    </a:ext>
                  </a:extLst>
                </p:cNvPr>
                <p:cNvSpPr/>
                <p:nvPr/>
              </p:nvSpPr>
              <p:spPr>
                <a:xfrm>
                  <a:off x="3273312" y="527970"/>
                  <a:ext cx="31764" cy="98202"/>
                </a:xfrm>
                <a:custGeom>
                  <a:avLst/>
                  <a:gdLst>
                    <a:gd name="csX0" fmla="*/ 95 w 31764"/>
                    <a:gd name="csY0" fmla="*/ 1810 h 98202"/>
                    <a:gd name="csX1" fmla="*/ 95 w 31764"/>
                    <a:gd name="csY1" fmla="*/ 82391 h 98202"/>
                    <a:gd name="csX2" fmla="*/ 15930 w 31764"/>
                    <a:gd name="csY2" fmla="*/ 98203 h 98202"/>
                    <a:gd name="csX3" fmla="*/ 15930 w 31764"/>
                    <a:gd name="csY3" fmla="*/ 98203 h 98202"/>
                    <a:gd name="csX4" fmla="*/ 31765 w 31764"/>
                    <a:gd name="csY4" fmla="*/ 82391 h 98202"/>
                    <a:gd name="csX5" fmla="*/ 31765 w 31764"/>
                    <a:gd name="csY5" fmla="*/ 0 h 98202"/>
                    <a:gd name="csX6" fmla="*/ 0 w 31764"/>
                    <a:gd name="csY6" fmla="*/ 1810 h 9820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</a:cxnLst>
                  <a:rect l="l" t="t" r="r" b="b"/>
                  <a:pathLst>
                    <a:path w="31764" h="98202">
                      <a:moveTo>
                        <a:pt x="95" y="1810"/>
                      </a:moveTo>
                      <a:lnTo>
                        <a:pt x="95" y="82391"/>
                      </a:lnTo>
                      <a:cubicBezTo>
                        <a:pt x="95" y="91154"/>
                        <a:pt x="7250" y="98203"/>
                        <a:pt x="15930" y="98203"/>
                      </a:cubicBezTo>
                      <a:lnTo>
                        <a:pt x="15930" y="98203"/>
                      </a:lnTo>
                      <a:cubicBezTo>
                        <a:pt x="24706" y="98203"/>
                        <a:pt x="31765" y="91059"/>
                        <a:pt x="31765" y="82391"/>
                      </a:cubicBezTo>
                      <a:lnTo>
                        <a:pt x="31765" y="0"/>
                      </a:lnTo>
                      <a:cubicBezTo>
                        <a:pt x="21463" y="1238"/>
                        <a:pt x="9730" y="1715"/>
                        <a:pt x="0" y="1810"/>
                      </a:cubicBezTo>
                      <a:close/>
                    </a:path>
                  </a:pathLst>
                </a:custGeom>
                <a:noFill/>
                <a:ln w="19050" cap="flat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miter/>
                </a:ln>
              </p:spPr>
              <p:txBody>
                <a:bodyPr/>
                <a:lstStyle/>
                <a:p>
                  <a:endParaRPr lang="en-GB" noProof="0"/>
                </a:p>
              </p:txBody>
            </p:sp>
            <p:sp>
              <p:nvSpPr>
                <p:cNvPr id="225" name="Free-form: Shape 59">
                  <a:extLst>
                    <a:ext uri="{FF2B5EF4-FFF2-40B4-BE49-F238E27FC236}">
                      <a16:creationId xmlns:a16="http://schemas.microsoft.com/office/drawing/2014/main" id="{C7E5274D-C6BF-C230-C6A0-C2069239582B}"/>
                    </a:ext>
                  </a:extLst>
                </p:cNvPr>
                <p:cNvSpPr/>
                <p:nvPr/>
              </p:nvSpPr>
              <p:spPr>
                <a:xfrm>
                  <a:off x="3241451" y="527970"/>
                  <a:ext cx="31764" cy="98202"/>
                </a:xfrm>
                <a:custGeom>
                  <a:avLst/>
                  <a:gdLst>
                    <a:gd name="csX0" fmla="*/ 95 w 31764"/>
                    <a:gd name="csY0" fmla="*/ 0 h 98202"/>
                    <a:gd name="csX1" fmla="*/ 95 w 31764"/>
                    <a:gd name="csY1" fmla="*/ 82391 h 98202"/>
                    <a:gd name="csX2" fmla="*/ 15930 w 31764"/>
                    <a:gd name="csY2" fmla="*/ 98203 h 98202"/>
                    <a:gd name="csX3" fmla="*/ 15930 w 31764"/>
                    <a:gd name="csY3" fmla="*/ 98203 h 98202"/>
                    <a:gd name="csX4" fmla="*/ 31765 w 31764"/>
                    <a:gd name="csY4" fmla="*/ 82391 h 98202"/>
                    <a:gd name="csX5" fmla="*/ 31765 w 31764"/>
                    <a:gd name="csY5" fmla="*/ 1810 h 98202"/>
                    <a:gd name="csX6" fmla="*/ 0 w 31764"/>
                    <a:gd name="csY6" fmla="*/ 0 h 9820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</a:cxnLst>
                  <a:rect l="l" t="t" r="r" b="b"/>
                  <a:pathLst>
                    <a:path w="31764" h="98202">
                      <a:moveTo>
                        <a:pt x="95" y="0"/>
                      </a:moveTo>
                      <a:lnTo>
                        <a:pt x="95" y="82391"/>
                      </a:lnTo>
                      <a:cubicBezTo>
                        <a:pt x="95" y="91154"/>
                        <a:pt x="7250" y="98203"/>
                        <a:pt x="15930" y="98203"/>
                      </a:cubicBezTo>
                      <a:lnTo>
                        <a:pt x="15930" y="98203"/>
                      </a:lnTo>
                      <a:cubicBezTo>
                        <a:pt x="24706" y="98203"/>
                        <a:pt x="31765" y="91059"/>
                        <a:pt x="31765" y="82391"/>
                      </a:cubicBezTo>
                      <a:lnTo>
                        <a:pt x="31765" y="1810"/>
                      </a:lnTo>
                      <a:cubicBezTo>
                        <a:pt x="22035" y="1810"/>
                        <a:pt x="10397" y="1238"/>
                        <a:pt x="0" y="0"/>
                      </a:cubicBezTo>
                      <a:close/>
                    </a:path>
                  </a:pathLst>
                </a:custGeom>
                <a:noFill/>
                <a:ln w="19050" cap="flat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miter/>
                </a:ln>
              </p:spPr>
              <p:txBody>
                <a:bodyPr/>
                <a:lstStyle/>
                <a:p>
                  <a:endParaRPr lang="en-GB" noProof="0"/>
                </a:p>
              </p:txBody>
            </p:sp>
            <p:sp>
              <p:nvSpPr>
                <p:cNvPr id="226" name="Free-form: Shape 60">
                  <a:extLst>
                    <a:ext uri="{FF2B5EF4-FFF2-40B4-BE49-F238E27FC236}">
                      <a16:creationId xmlns:a16="http://schemas.microsoft.com/office/drawing/2014/main" id="{40DA5907-1C94-82DA-8D50-D20C5CAD6C2B}"/>
                    </a:ext>
                  </a:extLst>
                </p:cNvPr>
                <p:cNvSpPr/>
                <p:nvPr/>
              </p:nvSpPr>
              <p:spPr>
                <a:xfrm>
                  <a:off x="3197844" y="343757"/>
                  <a:ext cx="149791" cy="182546"/>
                </a:xfrm>
                <a:custGeom>
                  <a:avLst/>
                  <a:gdLst>
                    <a:gd name="csX0" fmla="*/ 97026 w 149791"/>
                    <a:gd name="csY0" fmla="*/ 0 h 182546"/>
                    <a:gd name="csX1" fmla="*/ 52574 w 149791"/>
                    <a:gd name="csY1" fmla="*/ 0 h 182546"/>
                    <a:gd name="csX2" fmla="*/ 26724 w 149791"/>
                    <a:gd name="csY2" fmla="*/ 16002 h 182546"/>
                    <a:gd name="csX3" fmla="*/ 14 w 149791"/>
                    <a:gd name="csY3" fmla="*/ 123444 h 182546"/>
                    <a:gd name="csX4" fmla="*/ 22813 w 149791"/>
                    <a:gd name="csY4" fmla="*/ 124397 h 182546"/>
                    <a:gd name="csX5" fmla="*/ 40078 w 149791"/>
                    <a:gd name="csY5" fmla="*/ 42767 h 182546"/>
                    <a:gd name="csX6" fmla="*/ 41223 w 149791"/>
                    <a:gd name="csY6" fmla="*/ 42958 h 182546"/>
                    <a:gd name="csX7" fmla="*/ 45134 w 149791"/>
                    <a:gd name="csY7" fmla="*/ 69437 h 182546"/>
                    <a:gd name="csX8" fmla="*/ 44085 w 149791"/>
                    <a:gd name="csY8" fmla="*/ 82677 h 182546"/>
                    <a:gd name="csX9" fmla="*/ 15468 w 149791"/>
                    <a:gd name="csY9" fmla="*/ 172402 h 182546"/>
                    <a:gd name="csX10" fmla="*/ 134228 w 149791"/>
                    <a:gd name="csY10" fmla="*/ 172402 h 182546"/>
                    <a:gd name="csX11" fmla="*/ 105707 w 149791"/>
                    <a:gd name="csY11" fmla="*/ 82677 h 182546"/>
                    <a:gd name="csX12" fmla="*/ 104657 w 149791"/>
                    <a:gd name="csY12" fmla="*/ 69437 h 182546"/>
                    <a:gd name="csX13" fmla="*/ 108568 w 149791"/>
                    <a:gd name="csY13" fmla="*/ 42958 h 182546"/>
                    <a:gd name="csX14" fmla="*/ 109713 w 149791"/>
                    <a:gd name="csY14" fmla="*/ 42767 h 182546"/>
                    <a:gd name="csX15" fmla="*/ 126979 w 149791"/>
                    <a:gd name="csY15" fmla="*/ 124397 h 182546"/>
                    <a:gd name="csX16" fmla="*/ 149777 w 149791"/>
                    <a:gd name="csY16" fmla="*/ 123444 h 182546"/>
                    <a:gd name="csX17" fmla="*/ 123068 w 149791"/>
                    <a:gd name="csY17" fmla="*/ 16002 h 182546"/>
                    <a:gd name="csX18" fmla="*/ 97217 w 149791"/>
                    <a:gd name="csY18" fmla="*/ 0 h 182546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</a:cxnLst>
                  <a:rect l="l" t="t" r="r" b="b"/>
                  <a:pathLst>
                    <a:path w="149791" h="182546">
                      <a:moveTo>
                        <a:pt x="97026" y="0"/>
                      </a:moveTo>
                      <a:lnTo>
                        <a:pt x="52574" y="0"/>
                      </a:lnTo>
                      <a:cubicBezTo>
                        <a:pt x="41604" y="0"/>
                        <a:pt x="31589" y="6191"/>
                        <a:pt x="26724" y="16002"/>
                      </a:cubicBezTo>
                      <a:cubicBezTo>
                        <a:pt x="16994" y="35624"/>
                        <a:pt x="2113" y="72295"/>
                        <a:pt x="14" y="123444"/>
                      </a:cubicBezTo>
                      <a:cubicBezTo>
                        <a:pt x="-653" y="138589"/>
                        <a:pt x="22240" y="139541"/>
                        <a:pt x="22813" y="124397"/>
                      </a:cubicBezTo>
                      <a:cubicBezTo>
                        <a:pt x="24053" y="90488"/>
                        <a:pt x="32256" y="62389"/>
                        <a:pt x="40078" y="42767"/>
                      </a:cubicBezTo>
                      <a:cubicBezTo>
                        <a:pt x="40269" y="42196"/>
                        <a:pt x="41128" y="42386"/>
                        <a:pt x="41223" y="42958"/>
                      </a:cubicBezTo>
                      <a:cubicBezTo>
                        <a:pt x="42749" y="53340"/>
                        <a:pt x="44180" y="63246"/>
                        <a:pt x="45134" y="69437"/>
                      </a:cubicBezTo>
                      <a:cubicBezTo>
                        <a:pt x="45802" y="73914"/>
                        <a:pt x="45515" y="78391"/>
                        <a:pt x="44085" y="82677"/>
                      </a:cubicBezTo>
                      <a:cubicBezTo>
                        <a:pt x="38457" y="100108"/>
                        <a:pt x="21859" y="142589"/>
                        <a:pt x="15468" y="172402"/>
                      </a:cubicBezTo>
                      <a:cubicBezTo>
                        <a:pt x="15468" y="185928"/>
                        <a:pt x="134228" y="185928"/>
                        <a:pt x="134228" y="172402"/>
                      </a:cubicBezTo>
                      <a:cubicBezTo>
                        <a:pt x="127837" y="142589"/>
                        <a:pt x="111239" y="100108"/>
                        <a:pt x="105707" y="82677"/>
                      </a:cubicBezTo>
                      <a:cubicBezTo>
                        <a:pt x="104371" y="78391"/>
                        <a:pt x="103990" y="73914"/>
                        <a:pt x="104657" y="69437"/>
                      </a:cubicBezTo>
                      <a:cubicBezTo>
                        <a:pt x="105611" y="63246"/>
                        <a:pt x="107042" y="53340"/>
                        <a:pt x="108568" y="42958"/>
                      </a:cubicBezTo>
                      <a:cubicBezTo>
                        <a:pt x="108568" y="42386"/>
                        <a:pt x="109427" y="42291"/>
                        <a:pt x="109713" y="42767"/>
                      </a:cubicBezTo>
                      <a:cubicBezTo>
                        <a:pt x="117535" y="62484"/>
                        <a:pt x="125739" y="90488"/>
                        <a:pt x="126979" y="124397"/>
                      </a:cubicBezTo>
                      <a:cubicBezTo>
                        <a:pt x="127551" y="139637"/>
                        <a:pt x="150445" y="138589"/>
                        <a:pt x="149777" y="123444"/>
                      </a:cubicBezTo>
                      <a:cubicBezTo>
                        <a:pt x="147583" y="72390"/>
                        <a:pt x="132797" y="35624"/>
                        <a:pt x="123068" y="16002"/>
                      </a:cubicBezTo>
                      <a:cubicBezTo>
                        <a:pt x="118203" y="6191"/>
                        <a:pt x="108187" y="0"/>
                        <a:pt x="97217" y="0"/>
                      </a:cubicBezTo>
                      <a:close/>
                    </a:path>
                  </a:pathLst>
                </a:custGeom>
                <a:noFill/>
                <a:ln w="19050" cap="flat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miter/>
                </a:ln>
              </p:spPr>
              <p:txBody>
                <a:bodyPr/>
                <a:lstStyle/>
                <a:p>
                  <a:endParaRPr lang="en-GB" noProof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525507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BE6D1C-9801-1250-ED68-228CE4DB9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5" name="Table 134">
            <a:extLst>
              <a:ext uri="{FF2B5EF4-FFF2-40B4-BE49-F238E27FC236}">
                <a16:creationId xmlns:a16="http://schemas.microsoft.com/office/drawing/2014/main" id="{8111605B-6289-AC5F-A15C-850D00842920}"/>
              </a:ext>
            </a:extLst>
          </p:cNvPr>
          <p:cNvGraphicFramePr>
            <a:graphicFrameLocks noGrp="1"/>
          </p:cNvGraphicFramePr>
          <p:nvPr/>
        </p:nvGraphicFramePr>
        <p:xfrm>
          <a:off x="1722832" y="2644710"/>
          <a:ext cx="6514472" cy="591524"/>
        </p:xfrm>
        <a:graphic>
          <a:graphicData uri="http://schemas.openxmlformats.org/drawingml/2006/table">
            <a:tbl>
              <a:tblPr firstRow="1" bandRow="1"/>
              <a:tblGrid>
                <a:gridCol w="653028">
                  <a:extLst>
                    <a:ext uri="{9D8B030D-6E8A-4147-A177-3AD203B41FA5}">
                      <a16:colId xmlns:a16="http://schemas.microsoft.com/office/drawing/2014/main" val="469931596"/>
                    </a:ext>
                  </a:extLst>
                </a:gridCol>
                <a:gridCol w="5861444">
                  <a:extLst>
                    <a:ext uri="{9D8B030D-6E8A-4147-A177-3AD203B41FA5}">
                      <a16:colId xmlns:a16="http://schemas.microsoft.com/office/drawing/2014/main" val="2842930235"/>
                    </a:ext>
                  </a:extLst>
                </a:gridCol>
              </a:tblGrid>
              <a:tr h="271484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GB" sz="1200" b="1" noProof="0">
                          <a:solidFill>
                            <a:schemeClr val="tx1"/>
                          </a:solidFill>
                        </a:rPr>
                        <a:t>RETA 4 mg QW</a:t>
                      </a:r>
                    </a:p>
                  </a:txBody>
                  <a:tcPr marL="0" marR="0" marT="18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4286122"/>
                  </a:ext>
                </a:extLst>
              </a:tr>
              <a:tr h="3200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3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noProof="0"/>
                        <a:t>2 mg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6E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3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noProof="0">
                          <a:solidFill>
                            <a:schemeClr val="tx1"/>
                          </a:solidFill>
                        </a:rPr>
                        <a:t>4 mg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B5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46384"/>
                  </a:ext>
                </a:extLst>
              </a:tr>
            </a:tbl>
          </a:graphicData>
        </a:graphic>
      </p:graphicFrame>
      <p:graphicFrame>
        <p:nvGraphicFramePr>
          <p:cNvPr id="136" name="Table 135">
            <a:extLst>
              <a:ext uri="{FF2B5EF4-FFF2-40B4-BE49-F238E27FC236}">
                <a16:creationId xmlns:a16="http://schemas.microsoft.com/office/drawing/2014/main" id="{8096EABE-2D44-9B0E-567A-39C509C244B2}"/>
              </a:ext>
            </a:extLst>
          </p:cNvPr>
          <p:cNvGraphicFramePr>
            <a:graphicFrameLocks noGrp="1"/>
          </p:cNvGraphicFramePr>
          <p:nvPr/>
        </p:nvGraphicFramePr>
        <p:xfrm>
          <a:off x="1722832" y="2032757"/>
          <a:ext cx="6514472" cy="591524"/>
        </p:xfrm>
        <a:graphic>
          <a:graphicData uri="http://schemas.openxmlformats.org/drawingml/2006/table">
            <a:tbl>
              <a:tblPr firstRow="1" bandRow="1"/>
              <a:tblGrid>
                <a:gridCol w="653028">
                  <a:extLst>
                    <a:ext uri="{9D8B030D-6E8A-4147-A177-3AD203B41FA5}">
                      <a16:colId xmlns:a16="http://schemas.microsoft.com/office/drawing/2014/main" val="469931596"/>
                    </a:ext>
                  </a:extLst>
                </a:gridCol>
                <a:gridCol w="653028">
                  <a:extLst>
                    <a:ext uri="{9D8B030D-6E8A-4147-A177-3AD203B41FA5}">
                      <a16:colId xmlns:a16="http://schemas.microsoft.com/office/drawing/2014/main" val="2842930235"/>
                    </a:ext>
                  </a:extLst>
                </a:gridCol>
                <a:gridCol w="653028">
                  <a:extLst>
                    <a:ext uri="{9D8B030D-6E8A-4147-A177-3AD203B41FA5}">
                      <a16:colId xmlns:a16="http://schemas.microsoft.com/office/drawing/2014/main" val="4266447053"/>
                    </a:ext>
                  </a:extLst>
                </a:gridCol>
                <a:gridCol w="4555388">
                  <a:extLst>
                    <a:ext uri="{9D8B030D-6E8A-4147-A177-3AD203B41FA5}">
                      <a16:colId xmlns:a16="http://schemas.microsoft.com/office/drawing/2014/main" val="2367718775"/>
                    </a:ext>
                  </a:extLst>
                </a:gridCol>
              </a:tblGrid>
              <a:tr h="271484"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GB" sz="1200" b="1" noProof="0">
                          <a:solidFill>
                            <a:schemeClr val="tx1"/>
                          </a:solidFill>
                        </a:rPr>
                        <a:t>RETA 9 mg QW</a:t>
                      </a:r>
                    </a:p>
                  </a:txBody>
                  <a:tcPr marL="0" marR="0" marT="18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/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/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89232"/>
                  </a:ext>
                </a:extLst>
              </a:tr>
              <a:tr h="3200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GB" sz="1100" b="1" noProof="0"/>
                        <a:t>2 mg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5E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GB" sz="1100" b="1" noProof="0"/>
                        <a:t>4 mg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B4B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GB" sz="1100" b="1" noProof="0">
                          <a:solidFill>
                            <a:schemeClr val="bg1"/>
                          </a:solidFill>
                        </a:rPr>
                        <a:t>6 mg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413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3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noProof="0">
                          <a:solidFill>
                            <a:schemeClr val="bg1"/>
                          </a:solidFill>
                        </a:rPr>
                        <a:t>9 mg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81C1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643244"/>
                  </a:ext>
                </a:extLst>
              </a:tr>
            </a:tbl>
          </a:graphicData>
        </a:graphic>
      </p:graphicFrame>
      <p:graphicFrame>
        <p:nvGraphicFramePr>
          <p:cNvPr id="137" name="Table 136">
            <a:extLst>
              <a:ext uri="{FF2B5EF4-FFF2-40B4-BE49-F238E27FC236}">
                <a16:creationId xmlns:a16="http://schemas.microsoft.com/office/drawing/2014/main" id="{EFF2904D-9F4C-ED77-2605-50048DE98A42}"/>
              </a:ext>
            </a:extLst>
          </p:cNvPr>
          <p:cNvGraphicFramePr>
            <a:graphicFrameLocks noGrp="1"/>
          </p:cNvGraphicFramePr>
          <p:nvPr/>
        </p:nvGraphicFramePr>
        <p:xfrm>
          <a:off x="1722832" y="1392427"/>
          <a:ext cx="6514473" cy="620266"/>
        </p:xfrm>
        <a:graphic>
          <a:graphicData uri="http://schemas.openxmlformats.org/drawingml/2006/table">
            <a:tbl>
              <a:tblPr firstRow="1" bandRow="1"/>
              <a:tblGrid>
                <a:gridCol w="653028">
                  <a:extLst>
                    <a:ext uri="{9D8B030D-6E8A-4147-A177-3AD203B41FA5}">
                      <a16:colId xmlns:a16="http://schemas.microsoft.com/office/drawing/2014/main" val="469931596"/>
                    </a:ext>
                  </a:extLst>
                </a:gridCol>
                <a:gridCol w="653028">
                  <a:extLst>
                    <a:ext uri="{9D8B030D-6E8A-4147-A177-3AD203B41FA5}">
                      <a16:colId xmlns:a16="http://schemas.microsoft.com/office/drawing/2014/main" val="2842930235"/>
                    </a:ext>
                  </a:extLst>
                </a:gridCol>
                <a:gridCol w="653028">
                  <a:extLst>
                    <a:ext uri="{9D8B030D-6E8A-4147-A177-3AD203B41FA5}">
                      <a16:colId xmlns:a16="http://schemas.microsoft.com/office/drawing/2014/main" val="4266447053"/>
                    </a:ext>
                  </a:extLst>
                </a:gridCol>
                <a:gridCol w="648936">
                  <a:extLst>
                    <a:ext uri="{9D8B030D-6E8A-4147-A177-3AD203B41FA5}">
                      <a16:colId xmlns:a16="http://schemas.microsoft.com/office/drawing/2014/main" val="2367718775"/>
                    </a:ext>
                  </a:extLst>
                </a:gridCol>
                <a:gridCol w="3906453">
                  <a:extLst>
                    <a:ext uri="{9D8B030D-6E8A-4147-A177-3AD203B41FA5}">
                      <a16:colId xmlns:a16="http://schemas.microsoft.com/office/drawing/2014/main" val="1826975550"/>
                    </a:ext>
                  </a:extLst>
                </a:gridCol>
              </a:tblGrid>
              <a:tr h="300226">
                <a:tc grid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GB" sz="1200" b="1" noProof="0">
                          <a:solidFill>
                            <a:schemeClr val="tx1"/>
                          </a:solidFill>
                        </a:rPr>
                        <a:t>RETA 12 mg QW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sz="10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 sz="10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1784882"/>
                  </a:ext>
                </a:extLst>
              </a:tr>
              <a:tr h="3200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3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noProof="0"/>
                        <a:t>2 mg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5E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3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noProof="0">
                          <a:solidFill>
                            <a:schemeClr val="tx1"/>
                          </a:solidFill>
                        </a:rPr>
                        <a:t>4 mg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B4B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3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noProof="0">
                          <a:solidFill>
                            <a:schemeClr val="bg1"/>
                          </a:solidFill>
                        </a:rPr>
                        <a:t>6 mg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413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3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noProof="0">
                          <a:solidFill>
                            <a:schemeClr val="bg1"/>
                          </a:solidFill>
                        </a:rPr>
                        <a:t>9 mg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81C1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noProof="0">
                          <a:solidFill>
                            <a:schemeClr val="bg1"/>
                          </a:solidFill>
                        </a:rPr>
                        <a:t>12 mg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859702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E12DE5E9-7002-F92D-0E08-8FD6CBE4A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387798"/>
          </a:xfrm>
        </p:spPr>
        <p:txBody>
          <a:bodyPr/>
          <a:lstStyle/>
          <a:p>
            <a:r>
              <a:rPr lang="en-GB" noProof="0"/>
              <a:t>TRIUMPH-1: Study Design</a:t>
            </a:r>
            <a:endParaRPr lang="en-GB" baseline="30000" noProof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72F2B443-B3CF-0D66-81B5-151C3AF84D5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1000" y="625774"/>
            <a:ext cx="9294341" cy="604470"/>
          </a:xfrm>
        </p:spPr>
        <p:txBody>
          <a:bodyPr/>
          <a:lstStyle/>
          <a:p>
            <a:pPr marL="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GB" b="1" noProof="0"/>
              <a:t>Randomized, double-blind, Phase 3 trial of weekly </a:t>
            </a:r>
            <a:r>
              <a:rPr lang="en-GB" b="1" noProof="0" err="1"/>
              <a:t>retatrutide</a:t>
            </a:r>
            <a:r>
              <a:rPr lang="en-GB" b="1" noProof="0"/>
              <a:t> vs. placebo </a:t>
            </a:r>
            <a:r>
              <a:rPr lang="en-GB" noProof="0"/>
              <a:t>in participants with obesity, including subsets of participants with OSA or knee OA</a:t>
            </a:r>
            <a:endParaRPr lang="en-GB" baseline="30000" noProof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A9FE1BC-6AFE-189F-ADFB-6C2FBB6F3F0A}"/>
              </a:ext>
            </a:extLst>
          </p:cNvPr>
          <p:cNvGraphicFramePr>
            <a:graphicFrameLocks noGrp="1"/>
          </p:cNvGraphicFramePr>
          <p:nvPr/>
        </p:nvGraphicFramePr>
        <p:xfrm>
          <a:off x="1722832" y="3259616"/>
          <a:ext cx="6514472" cy="591524"/>
        </p:xfrm>
        <a:graphic>
          <a:graphicData uri="http://schemas.openxmlformats.org/drawingml/2006/table">
            <a:tbl>
              <a:tblPr firstRow="1" bandRow="1"/>
              <a:tblGrid>
                <a:gridCol w="6514472">
                  <a:extLst>
                    <a:ext uri="{9D8B030D-6E8A-4147-A177-3AD203B41FA5}">
                      <a16:colId xmlns:a16="http://schemas.microsoft.com/office/drawing/2014/main" val="469931596"/>
                    </a:ext>
                  </a:extLst>
                </a:gridCol>
              </a:tblGrid>
              <a:tr h="2714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GB" sz="1200" b="1" noProof="0">
                          <a:solidFill>
                            <a:schemeClr val="tx1"/>
                          </a:solidFill>
                        </a:rPr>
                        <a:t>PBO QW</a:t>
                      </a:r>
                    </a:p>
                  </a:txBody>
                  <a:tcPr marL="0" marR="0" marT="18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683373"/>
                  </a:ext>
                </a:extLst>
              </a:tr>
              <a:tr h="3200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endParaRPr lang="en-GB" sz="1100" noProof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477634"/>
                  </a:ext>
                </a:extLst>
              </a:tr>
            </a:tbl>
          </a:graphicData>
        </a:graphic>
      </p:graphicFrame>
      <p:graphicFrame>
        <p:nvGraphicFramePr>
          <p:cNvPr id="109" name="Table 108">
            <a:extLst>
              <a:ext uri="{FF2B5EF4-FFF2-40B4-BE49-F238E27FC236}">
                <a16:creationId xmlns:a16="http://schemas.microsoft.com/office/drawing/2014/main" id="{DD32196F-7B3E-F65F-0733-02D93304316A}"/>
              </a:ext>
            </a:extLst>
          </p:cNvPr>
          <p:cNvGraphicFramePr>
            <a:graphicFrameLocks noGrp="1"/>
          </p:cNvGraphicFramePr>
          <p:nvPr/>
        </p:nvGraphicFramePr>
        <p:xfrm>
          <a:off x="8250178" y="2644710"/>
          <a:ext cx="2354760" cy="591524"/>
        </p:xfrm>
        <a:graphic>
          <a:graphicData uri="http://schemas.openxmlformats.org/drawingml/2006/table">
            <a:tbl>
              <a:tblPr firstRow="1" bandRow="1"/>
              <a:tblGrid>
                <a:gridCol w="2354760">
                  <a:extLst>
                    <a:ext uri="{9D8B030D-6E8A-4147-A177-3AD203B41FA5}">
                      <a16:colId xmlns:a16="http://schemas.microsoft.com/office/drawing/2014/main" val="469931596"/>
                    </a:ext>
                  </a:extLst>
                </a:gridCol>
              </a:tblGrid>
              <a:tr h="2714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endParaRPr lang="en-GB" sz="1200" b="1" noProof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4286122"/>
                  </a:ext>
                </a:extLst>
              </a:tr>
              <a:tr h="3200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3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noProof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wdUpDiag">
                      <a:fgClr>
                        <a:srgbClr val="F4A7A3"/>
                      </a:fgClr>
                      <a:bgClr>
                        <a:srgbClr val="71130E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3324846384"/>
                  </a:ext>
                </a:extLst>
              </a:tr>
            </a:tbl>
          </a:graphicData>
        </a:graphic>
      </p:graphicFrame>
      <p:graphicFrame>
        <p:nvGraphicFramePr>
          <p:cNvPr id="110" name="Table 109">
            <a:extLst>
              <a:ext uri="{FF2B5EF4-FFF2-40B4-BE49-F238E27FC236}">
                <a16:creationId xmlns:a16="http://schemas.microsoft.com/office/drawing/2014/main" id="{D3B86657-FE51-B783-A0EA-10A17073CADD}"/>
              </a:ext>
            </a:extLst>
          </p:cNvPr>
          <p:cNvGraphicFramePr>
            <a:graphicFrameLocks noGrp="1"/>
          </p:cNvGraphicFramePr>
          <p:nvPr/>
        </p:nvGraphicFramePr>
        <p:xfrm>
          <a:off x="8250178" y="2032757"/>
          <a:ext cx="2354760" cy="591524"/>
        </p:xfrm>
        <a:graphic>
          <a:graphicData uri="http://schemas.openxmlformats.org/drawingml/2006/table">
            <a:tbl>
              <a:tblPr firstRow="1" bandRow="1"/>
              <a:tblGrid>
                <a:gridCol w="2354760">
                  <a:extLst>
                    <a:ext uri="{9D8B030D-6E8A-4147-A177-3AD203B41FA5}">
                      <a16:colId xmlns:a16="http://schemas.microsoft.com/office/drawing/2014/main" val="469931596"/>
                    </a:ext>
                  </a:extLst>
                </a:gridCol>
              </a:tblGrid>
              <a:tr h="2714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endParaRPr lang="en-GB" sz="1200" b="1" noProof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6889232"/>
                  </a:ext>
                </a:extLst>
              </a:tr>
              <a:tr h="3200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endParaRPr lang="en-GB" sz="1100" b="1" noProof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wdUpDiag">
                      <a:fgClr>
                        <a:srgbClr val="F4A7A3"/>
                      </a:fgClr>
                      <a:bgClr>
                        <a:srgbClr val="71130E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816643244"/>
                  </a:ext>
                </a:extLst>
              </a:tr>
            </a:tbl>
          </a:graphicData>
        </a:graphic>
      </p:graphicFrame>
      <p:graphicFrame>
        <p:nvGraphicFramePr>
          <p:cNvPr id="111" name="Table 110">
            <a:extLst>
              <a:ext uri="{FF2B5EF4-FFF2-40B4-BE49-F238E27FC236}">
                <a16:creationId xmlns:a16="http://schemas.microsoft.com/office/drawing/2014/main" id="{9BDB4397-64AB-A0F7-B571-EA02BB15F4E8}"/>
              </a:ext>
            </a:extLst>
          </p:cNvPr>
          <p:cNvGraphicFramePr>
            <a:graphicFrameLocks noGrp="1"/>
          </p:cNvGraphicFramePr>
          <p:nvPr/>
        </p:nvGraphicFramePr>
        <p:xfrm>
          <a:off x="8250178" y="1392427"/>
          <a:ext cx="2354760" cy="620266"/>
        </p:xfrm>
        <a:graphic>
          <a:graphicData uri="http://schemas.openxmlformats.org/drawingml/2006/table">
            <a:tbl>
              <a:tblPr firstRow="1" bandRow="1"/>
              <a:tblGrid>
                <a:gridCol w="2354760">
                  <a:extLst>
                    <a:ext uri="{9D8B030D-6E8A-4147-A177-3AD203B41FA5}">
                      <a16:colId xmlns:a16="http://schemas.microsoft.com/office/drawing/2014/main" val="469931596"/>
                    </a:ext>
                  </a:extLst>
                </a:gridCol>
              </a:tblGrid>
              <a:tr h="300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endParaRPr lang="en-GB" sz="1200" b="1" noProof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1784882"/>
                  </a:ext>
                </a:extLst>
              </a:tr>
              <a:tr h="3200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defTabSz="9143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noProof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wdUpDiag">
                      <a:fgClr>
                        <a:srgbClr val="F4A7A3"/>
                      </a:fgClr>
                      <a:bgClr>
                        <a:srgbClr val="71130E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4234859702"/>
                  </a:ext>
                </a:extLst>
              </a:tr>
            </a:tbl>
          </a:graphicData>
        </a:graphic>
      </p:graphicFrame>
      <p:graphicFrame>
        <p:nvGraphicFramePr>
          <p:cNvPr id="112" name="Table 111">
            <a:extLst>
              <a:ext uri="{FF2B5EF4-FFF2-40B4-BE49-F238E27FC236}">
                <a16:creationId xmlns:a16="http://schemas.microsoft.com/office/drawing/2014/main" id="{A7FE7EF5-37F3-565C-182C-C8B372FB2262}"/>
              </a:ext>
            </a:extLst>
          </p:cNvPr>
          <p:cNvGraphicFramePr>
            <a:graphicFrameLocks noGrp="1"/>
          </p:cNvGraphicFramePr>
          <p:nvPr/>
        </p:nvGraphicFramePr>
        <p:xfrm>
          <a:off x="8250178" y="3259616"/>
          <a:ext cx="2354760" cy="591524"/>
        </p:xfrm>
        <a:graphic>
          <a:graphicData uri="http://schemas.openxmlformats.org/drawingml/2006/table">
            <a:tbl>
              <a:tblPr firstRow="1" bandRow="1"/>
              <a:tblGrid>
                <a:gridCol w="2354760">
                  <a:extLst>
                    <a:ext uri="{9D8B030D-6E8A-4147-A177-3AD203B41FA5}">
                      <a16:colId xmlns:a16="http://schemas.microsoft.com/office/drawing/2014/main" val="469931596"/>
                    </a:ext>
                  </a:extLst>
                </a:gridCol>
              </a:tblGrid>
              <a:tr h="2714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endParaRPr lang="en-GB" sz="1200" b="1" noProof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683373"/>
                  </a:ext>
                </a:extLst>
              </a:tr>
              <a:tr h="3200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endParaRPr lang="en-GB" sz="1100" noProof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wdUpDiag">
                      <a:fgClr>
                        <a:srgbClr val="F4A7A3"/>
                      </a:fgClr>
                      <a:bgClr>
                        <a:srgbClr val="71130E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56477634"/>
                  </a:ext>
                </a:extLst>
              </a:tr>
            </a:tbl>
          </a:graphicData>
        </a:graphic>
      </p:graphicFrame>
      <p:sp>
        <p:nvSpPr>
          <p:cNvPr id="113" name="TextBox 138">
            <a:extLst>
              <a:ext uri="{FF2B5EF4-FFF2-40B4-BE49-F238E27FC236}">
                <a16:creationId xmlns:a16="http://schemas.microsoft.com/office/drawing/2014/main" id="{FACE47C1-C917-CD80-B38F-E5F71F39E162}"/>
              </a:ext>
            </a:extLst>
          </p:cNvPr>
          <p:cNvSpPr txBox="1"/>
          <p:nvPr/>
        </p:nvSpPr>
        <p:spPr>
          <a:xfrm rot="16200000">
            <a:off x="9436498" y="2649011"/>
            <a:ext cx="2742866" cy="292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Post-treatment Follow-up</a:t>
            </a:r>
            <a:endParaRPr kumimoji="0" lang="en-GB" sz="1300" b="1" i="0" u="none" strike="noStrike" kern="1200" cap="none" spc="0" normalizeH="0" baseline="30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A56D51B6-FF8E-784C-1BB7-CD33ED5D84DF}"/>
              </a:ext>
            </a:extLst>
          </p:cNvPr>
          <p:cNvGrpSpPr/>
          <p:nvPr/>
        </p:nvGrpSpPr>
        <p:grpSpPr>
          <a:xfrm>
            <a:off x="9043606" y="1774010"/>
            <a:ext cx="767903" cy="2001450"/>
            <a:chOff x="9157275" y="1822778"/>
            <a:chExt cx="767903" cy="2001450"/>
          </a:xfrm>
        </p:grpSpPr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49D498FA-7860-E7A3-BAA9-61E9519D6F13}"/>
                </a:ext>
              </a:extLst>
            </p:cNvPr>
            <p:cNvSpPr txBox="1"/>
            <p:nvPr/>
          </p:nvSpPr>
          <p:spPr>
            <a:xfrm>
              <a:off x="9157275" y="1822778"/>
              <a:ext cx="767903" cy="169277"/>
            </a:xfrm>
            <a:prstGeom prst="rect">
              <a:avLst/>
            </a:prstGeom>
            <a:solidFill>
              <a:srgbClr val="71130E"/>
            </a:solidFill>
          </p:spPr>
          <p:txBody>
            <a:bodyPr wrap="none" lIns="18288" tIns="0" rIns="18288" bIns="0" rtlCol="0">
              <a:spAutoFit/>
            </a:bodyPr>
            <a:lstStyle/>
            <a:p>
              <a:r>
                <a:rPr lang="en-GB" sz="1100" b="1" noProof="0">
                  <a:solidFill>
                    <a:schemeClr val="bg1"/>
                  </a:solidFill>
                </a:rPr>
                <a:t>RETA MTD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03603971-412F-E2FD-7A9D-02DC3FBC3DBF}"/>
                </a:ext>
              </a:extLst>
            </p:cNvPr>
            <p:cNvSpPr txBox="1"/>
            <p:nvPr/>
          </p:nvSpPr>
          <p:spPr>
            <a:xfrm>
              <a:off x="9157275" y="2443468"/>
              <a:ext cx="767903" cy="169277"/>
            </a:xfrm>
            <a:prstGeom prst="rect">
              <a:avLst/>
            </a:prstGeom>
            <a:solidFill>
              <a:srgbClr val="71130E"/>
            </a:solidFill>
          </p:spPr>
          <p:txBody>
            <a:bodyPr wrap="none" lIns="18288" tIns="0" rIns="18288" bIns="0" rtlCol="0">
              <a:spAutoFit/>
            </a:bodyPr>
            <a:lstStyle/>
            <a:p>
              <a:r>
                <a:rPr lang="en-GB" sz="1100" b="1" noProof="0">
                  <a:solidFill>
                    <a:schemeClr val="bg1"/>
                  </a:solidFill>
                </a:rPr>
                <a:t>RETA MTD</a:t>
              </a: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D6F1E121-57F0-2270-D2A6-CF676C18F88C}"/>
                </a:ext>
              </a:extLst>
            </p:cNvPr>
            <p:cNvSpPr txBox="1"/>
            <p:nvPr/>
          </p:nvSpPr>
          <p:spPr>
            <a:xfrm>
              <a:off x="9157275" y="3037157"/>
              <a:ext cx="767903" cy="169277"/>
            </a:xfrm>
            <a:prstGeom prst="rect">
              <a:avLst/>
            </a:prstGeom>
            <a:solidFill>
              <a:srgbClr val="71130E"/>
            </a:solidFill>
          </p:spPr>
          <p:txBody>
            <a:bodyPr wrap="none" lIns="18288" tIns="0" rIns="18288" bIns="0" rtlCol="0">
              <a:spAutoFit/>
            </a:bodyPr>
            <a:lstStyle/>
            <a:p>
              <a:r>
                <a:rPr lang="en-GB" sz="1100" b="1" noProof="0">
                  <a:solidFill>
                    <a:schemeClr val="bg1"/>
                  </a:solidFill>
                </a:rPr>
                <a:t>RETA MTD</a:t>
              </a: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DAAB1996-98D8-E6AA-1486-9180863B0F5C}"/>
                </a:ext>
              </a:extLst>
            </p:cNvPr>
            <p:cNvSpPr txBox="1"/>
            <p:nvPr/>
          </p:nvSpPr>
          <p:spPr>
            <a:xfrm>
              <a:off x="9157275" y="3654951"/>
              <a:ext cx="767903" cy="169277"/>
            </a:xfrm>
            <a:prstGeom prst="rect">
              <a:avLst/>
            </a:prstGeom>
            <a:solidFill>
              <a:srgbClr val="71130E"/>
            </a:solidFill>
          </p:spPr>
          <p:txBody>
            <a:bodyPr wrap="none" lIns="18288" tIns="0" rIns="18288" bIns="0" rtlCol="0">
              <a:spAutoFit/>
            </a:bodyPr>
            <a:lstStyle/>
            <a:p>
              <a:r>
                <a:rPr lang="en-GB" sz="1100" b="1" noProof="0">
                  <a:solidFill>
                    <a:schemeClr val="bg1"/>
                  </a:solidFill>
                </a:rPr>
                <a:t>RETA MTD</a:t>
              </a:r>
            </a:p>
          </p:txBody>
        </p:sp>
      </p:grp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CF552116-8EE7-27A7-F8A2-6BB70A326E46}"/>
              </a:ext>
            </a:extLst>
          </p:cNvPr>
          <p:cNvGrpSpPr/>
          <p:nvPr/>
        </p:nvGrpSpPr>
        <p:grpSpPr>
          <a:xfrm>
            <a:off x="2819689" y="5484747"/>
            <a:ext cx="4754514" cy="493388"/>
            <a:chOff x="1341486" y="5468310"/>
            <a:chExt cx="5059313" cy="493388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721353A-934D-1AD8-5A0B-1D1D1B5FC577}"/>
                </a:ext>
              </a:extLst>
            </p:cNvPr>
            <p:cNvSpPr txBox="1"/>
            <p:nvPr/>
          </p:nvSpPr>
          <p:spPr>
            <a:xfrm>
              <a:off x="1524001" y="5468310"/>
              <a:ext cx="4876798" cy="49244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1">
                <a:lnSpc>
                  <a:spcPct val="100000"/>
                </a:lnSpc>
                <a:spcBef>
                  <a:spcPts val="1000"/>
                </a:spcBef>
              </a:pPr>
              <a:r>
                <a:rPr lang="en-GB" sz="1300" noProof="0"/>
                <a:t>Participants received individualized </a:t>
              </a:r>
              <a:r>
                <a:rPr lang="en-GB" sz="1300" b="1" noProof="0"/>
                <a:t>lifestyle counselling</a:t>
              </a:r>
              <a:r>
                <a:rPr lang="en-GB" sz="1300" noProof="0"/>
                <a:t> on </a:t>
              </a:r>
              <a:r>
                <a:rPr lang="en-GB" sz="1300" b="1" noProof="0"/>
                <a:t>healthy diet </a:t>
              </a:r>
              <a:r>
                <a:rPr lang="en-GB" sz="1300" noProof="0"/>
                <a:t>and </a:t>
              </a:r>
              <a:r>
                <a:rPr lang="en-GB" sz="1300" b="1" noProof="0"/>
                <a:t>physical activity</a:t>
              </a:r>
            </a:p>
          </p:txBody>
        </p:sp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35235D18-ADED-11C2-4B7B-B37D1F5BE882}"/>
                </a:ext>
              </a:extLst>
            </p:cNvPr>
            <p:cNvGrpSpPr/>
            <p:nvPr/>
          </p:nvGrpSpPr>
          <p:grpSpPr>
            <a:xfrm>
              <a:off x="1341486" y="5585729"/>
              <a:ext cx="571966" cy="375969"/>
              <a:chOff x="1341486" y="5585729"/>
              <a:chExt cx="571966" cy="375969"/>
            </a:xfrm>
          </p:grpSpPr>
          <p:grpSp>
            <p:nvGrpSpPr>
              <p:cNvPr id="148" name="Graphic 4">
                <a:extLst>
                  <a:ext uri="{FF2B5EF4-FFF2-40B4-BE49-F238E27FC236}">
                    <a16:creationId xmlns:a16="http://schemas.microsoft.com/office/drawing/2014/main" id="{5F13578C-141C-C596-E6E9-635C4CB818FA}"/>
                  </a:ext>
                </a:extLst>
              </p:cNvPr>
              <p:cNvGrpSpPr/>
              <p:nvPr/>
            </p:nvGrpSpPr>
            <p:grpSpPr>
              <a:xfrm>
                <a:off x="1579645" y="5651198"/>
                <a:ext cx="333807" cy="310500"/>
                <a:chOff x="2450381" y="1191291"/>
                <a:chExt cx="202946" cy="188499"/>
              </a:xfrm>
              <a:noFill/>
            </p:grpSpPr>
            <p:sp>
              <p:nvSpPr>
                <p:cNvPr id="151" name="Free-form: Shape 150">
                  <a:extLst>
                    <a:ext uri="{FF2B5EF4-FFF2-40B4-BE49-F238E27FC236}">
                      <a16:creationId xmlns:a16="http://schemas.microsoft.com/office/drawing/2014/main" id="{2985BE6E-91FA-CF01-C5BE-7C51F7DA6D71}"/>
                    </a:ext>
                  </a:extLst>
                </p:cNvPr>
                <p:cNvSpPr/>
                <p:nvPr/>
              </p:nvSpPr>
              <p:spPr>
                <a:xfrm>
                  <a:off x="2452054" y="1216234"/>
                  <a:ext cx="201273" cy="163315"/>
                </a:xfrm>
                <a:custGeom>
                  <a:avLst/>
                  <a:gdLst>
                    <a:gd name="csX0" fmla="*/ 126106 w 201273"/>
                    <a:gd name="csY0" fmla="*/ 1867 h 163315"/>
                    <a:gd name="csX1" fmla="*/ 150907 w 201273"/>
                    <a:gd name="csY1" fmla="*/ 1772 h 163315"/>
                    <a:gd name="csX2" fmla="*/ 201273 w 201273"/>
                    <a:gd name="csY2" fmla="*/ 71400 h 163315"/>
                    <a:gd name="csX3" fmla="*/ 119524 w 201273"/>
                    <a:gd name="csY3" fmla="*/ 163316 h 163315"/>
                    <a:gd name="csX4" fmla="*/ 100636 w 201273"/>
                    <a:gd name="csY4" fmla="*/ 159887 h 163315"/>
                    <a:gd name="csX5" fmla="*/ 81749 w 201273"/>
                    <a:gd name="csY5" fmla="*/ 163316 h 163315"/>
                    <a:gd name="csX6" fmla="*/ 0 w 201273"/>
                    <a:gd name="csY6" fmla="*/ 71400 h 163315"/>
                    <a:gd name="csX7" fmla="*/ 50366 w 201273"/>
                    <a:gd name="csY7" fmla="*/ 1772 h 163315"/>
                    <a:gd name="csX8" fmla="*/ 75072 w 201273"/>
                    <a:gd name="csY8" fmla="*/ 1772 h 163315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</a:cxnLst>
                  <a:rect l="l" t="t" r="r" b="b"/>
                  <a:pathLst>
                    <a:path w="201273" h="163315">
                      <a:moveTo>
                        <a:pt x="126106" y="1867"/>
                      </a:moveTo>
                      <a:cubicBezTo>
                        <a:pt x="133928" y="-38"/>
                        <a:pt x="142417" y="-1086"/>
                        <a:pt x="150907" y="1772"/>
                      </a:cubicBezTo>
                      <a:cubicBezTo>
                        <a:pt x="169794" y="8154"/>
                        <a:pt x="201273" y="27108"/>
                        <a:pt x="201273" y="71400"/>
                      </a:cubicBezTo>
                      <a:cubicBezTo>
                        <a:pt x="201273" y="125692"/>
                        <a:pt x="162736" y="163316"/>
                        <a:pt x="119524" y="163316"/>
                      </a:cubicBezTo>
                      <a:cubicBezTo>
                        <a:pt x="113323" y="163316"/>
                        <a:pt x="106932" y="159887"/>
                        <a:pt x="100636" y="159887"/>
                      </a:cubicBezTo>
                      <a:cubicBezTo>
                        <a:pt x="94341" y="159887"/>
                        <a:pt x="87950" y="163316"/>
                        <a:pt x="81749" y="163316"/>
                      </a:cubicBezTo>
                      <a:cubicBezTo>
                        <a:pt x="38442" y="163316"/>
                        <a:pt x="0" y="119310"/>
                        <a:pt x="0" y="71400"/>
                      </a:cubicBezTo>
                      <a:cubicBezTo>
                        <a:pt x="0" y="27108"/>
                        <a:pt x="31479" y="8154"/>
                        <a:pt x="50366" y="1772"/>
                      </a:cubicBezTo>
                      <a:cubicBezTo>
                        <a:pt x="58760" y="-1086"/>
                        <a:pt x="67250" y="-38"/>
                        <a:pt x="75072" y="1772"/>
                      </a:cubicBezTo>
                    </a:path>
                  </a:pathLst>
                </a:custGeom>
                <a:gradFill>
                  <a:gsLst>
                    <a:gs pos="52000">
                      <a:srgbClr val="E1251B"/>
                    </a:gs>
                    <a:gs pos="100000">
                      <a:srgbClr val="A81C14"/>
                    </a:gs>
                    <a:gs pos="0">
                      <a:srgbClr val="E1251B"/>
                    </a:gs>
                  </a:gsLst>
                  <a:lin ang="5400000" scaled="1"/>
                </a:gradFill>
                <a:ln w="19050" cap="rnd">
                  <a:noFill/>
                  <a:prstDash val="solid"/>
                  <a:round/>
                </a:ln>
              </p:spPr>
              <p:txBody>
                <a:bodyPr/>
                <a:lstStyle/>
                <a:p>
                  <a:endParaRPr lang="en-GB" noProof="0"/>
                </a:p>
              </p:txBody>
            </p:sp>
            <p:sp>
              <p:nvSpPr>
                <p:cNvPr id="173" name="Free-form: Shape 172">
                  <a:extLst>
                    <a:ext uri="{FF2B5EF4-FFF2-40B4-BE49-F238E27FC236}">
                      <a16:creationId xmlns:a16="http://schemas.microsoft.com/office/drawing/2014/main" id="{4B6410FA-0A20-912D-AF02-00A5C04E9132}"/>
                    </a:ext>
                  </a:extLst>
                </p:cNvPr>
                <p:cNvSpPr/>
                <p:nvPr/>
              </p:nvSpPr>
              <p:spPr>
                <a:xfrm>
                  <a:off x="2450381" y="1216475"/>
                  <a:ext cx="201273" cy="163315"/>
                </a:xfrm>
                <a:custGeom>
                  <a:avLst/>
                  <a:gdLst>
                    <a:gd name="csX0" fmla="*/ 126106 w 201273"/>
                    <a:gd name="csY0" fmla="*/ 1867 h 163315"/>
                    <a:gd name="csX1" fmla="*/ 150907 w 201273"/>
                    <a:gd name="csY1" fmla="*/ 1772 h 163315"/>
                    <a:gd name="csX2" fmla="*/ 201273 w 201273"/>
                    <a:gd name="csY2" fmla="*/ 71400 h 163315"/>
                    <a:gd name="csX3" fmla="*/ 119524 w 201273"/>
                    <a:gd name="csY3" fmla="*/ 163316 h 163315"/>
                    <a:gd name="csX4" fmla="*/ 100636 w 201273"/>
                    <a:gd name="csY4" fmla="*/ 159887 h 163315"/>
                    <a:gd name="csX5" fmla="*/ 81749 w 201273"/>
                    <a:gd name="csY5" fmla="*/ 163316 h 163315"/>
                    <a:gd name="csX6" fmla="*/ 0 w 201273"/>
                    <a:gd name="csY6" fmla="*/ 71400 h 163315"/>
                    <a:gd name="csX7" fmla="*/ 50366 w 201273"/>
                    <a:gd name="csY7" fmla="*/ 1772 h 163315"/>
                    <a:gd name="csX8" fmla="*/ 75072 w 201273"/>
                    <a:gd name="csY8" fmla="*/ 1772 h 163315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</a:cxnLst>
                  <a:rect l="l" t="t" r="r" b="b"/>
                  <a:pathLst>
                    <a:path w="201273" h="163315">
                      <a:moveTo>
                        <a:pt x="126106" y="1867"/>
                      </a:moveTo>
                      <a:cubicBezTo>
                        <a:pt x="133928" y="-38"/>
                        <a:pt x="142417" y="-1086"/>
                        <a:pt x="150907" y="1772"/>
                      </a:cubicBezTo>
                      <a:cubicBezTo>
                        <a:pt x="169794" y="8154"/>
                        <a:pt x="201273" y="27108"/>
                        <a:pt x="201273" y="71400"/>
                      </a:cubicBezTo>
                      <a:cubicBezTo>
                        <a:pt x="201273" y="125692"/>
                        <a:pt x="162736" y="163316"/>
                        <a:pt x="119524" y="163316"/>
                      </a:cubicBezTo>
                      <a:cubicBezTo>
                        <a:pt x="113323" y="163316"/>
                        <a:pt x="106932" y="159887"/>
                        <a:pt x="100636" y="159887"/>
                      </a:cubicBezTo>
                      <a:cubicBezTo>
                        <a:pt x="94341" y="159887"/>
                        <a:pt x="87950" y="163316"/>
                        <a:pt x="81749" y="163316"/>
                      </a:cubicBezTo>
                      <a:cubicBezTo>
                        <a:pt x="38442" y="163316"/>
                        <a:pt x="0" y="119310"/>
                        <a:pt x="0" y="71400"/>
                      </a:cubicBezTo>
                      <a:cubicBezTo>
                        <a:pt x="0" y="27108"/>
                        <a:pt x="31479" y="8154"/>
                        <a:pt x="50366" y="1772"/>
                      </a:cubicBezTo>
                      <a:cubicBezTo>
                        <a:pt x="58760" y="-1086"/>
                        <a:pt x="67250" y="-38"/>
                        <a:pt x="75072" y="1772"/>
                      </a:cubicBezTo>
                    </a:path>
                  </a:pathLst>
                </a:custGeom>
                <a:noFill/>
                <a:ln w="19050" cap="rnd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round/>
                </a:ln>
              </p:spPr>
              <p:txBody>
                <a:bodyPr/>
                <a:lstStyle/>
                <a:p>
                  <a:endParaRPr lang="en-GB" noProof="0"/>
                </a:p>
              </p:txBody>
            </p:sp>
            <p:sp>
              <p:nvSpPr>
                <p:cNvPr id="174" name="Free-form: Shape 173">
                  <a:extLst>
                    <a:ext uri="{FF2B5EF4-FFF2-40B4-BE49-F238E27FC236}">
                      <a16:creationId xmlns:a16="http://schemas.microsoft.com/office/drawing/2014/main" id="{51C72F19-0238-3D1E-09C1-3F109D21AE1A}"/>
                    </a:ext>
                  </a:extLst>
                </p:cNvPr>
                <p:cNvSpPr/>
                <p:nvPr/>
              </p:nvSpPr>
              <p:spPr>
                <a:xfrm>
                  <a:off x="2549915" y="1191291"/>
                  <a:ext cx="13598" cy="50292"/>
                </a:xfrm>
                <a:custGeom>
                  <a:avLst/>
                  <a:gdLst>
                    <a:gd name="csX0" fmla="*/ 1007 w 13598"/>
                    <a:gd name="csY0" fmla="*/ 50292 h 50292"/>
                    <a:gd name="csX1" fmla="*/ 13599 w 13598"/>
                    <a:gd name="csY1" fmla="*/ 0 h 5029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</a:cxnLst>
                  <a:rect l="l" t="t" r="r" b="b"/>
                  <a:pathLst>
                    <a:path w="13598" h="50292">
                      <a:moveTo>
                        <a:pt x="1007" y="50292"/>
                      </a:moveTo>
                      <a:cubicBezTo>
                        <a:pt x="1007" y="50292"/>
                        <a:pt x="-5288" y="18860"/>
                        <a:pt x="13599" y="0"/>
                      </a:cubicBezTo>
                    </a:path>
                  </a:pathLst>
                </a:custGeom>
                <a:noFill/>
                <a:ln w="19050" cap="rnd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round/>
                </a:ln>
              </p:spPr>
              <p:txBody>
                <a:bodyPr/>
                <a:lstStyle/>
                <a:p>
                  <a:endParaRPr lang="en-GB" noProof="0"/>
                </a:p>
              </p:txBody>
            </p:sp>
            <p:sp>
              <p:nvSpPr>
                <p:cNvPr id="175" name="Free-form: Shape 174">
                  <a:extLst>
                    <a:ext uri="{FF2B5EF4-FFF2-40B4-BE49-F238E27FC236}">
                      <a16:creationId xmlns:a16="http://schemas.microsoft.com/office/drawing/2014/main" id="{E1838C38-E7D6-30FB-E436-3692C903FF71}"/>
                    </a:ext>
                  </a:extLst>
                </p:cNvPr>
                <p:cNvSpPr/>
                <p:nvPr/>
              </p:nvSpPr>
              <p:spPr>
                <a:xfrm>
                  <a:off x="2525835" y="1241583"/>
                  <a:ext cx="50365" cy="6286"/>
                </a:xfrm>
                <a:custGeom>
                  <a:avLst/>
                  <a:gdLst>
                    <a:gd name="csX0" fmla="*/ 0 w 50365"/>
                    <a:gd name="csY0" fmla="*/ 0 h 6286"/>
                    <a:gd name="csX1" fmla="*/ 25183 w 50365"/>
                    <a:gd name="csY1" fmla="*/ 6286 h 6286"/>
                    <a:gd name="csX2" fmla="*/ 50366 w 50365"/>
                    <a:gd name="csY2" fmla="*/ 0 h 6286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</a:cxnLst>
                  <a:rect l="l" t="t" r="r" b="b"/>
                  <a:pathLst>
                    <a:path w="50365" h="6286">
                      <a:moveTo>
                        <a:pt x="0" y="0"/>
                      </a:moveTo>
                      <a:cubicBezTo>
                        <a:pt x="0" y="0"/>
                        <a:pt x="12592" y="6286"/>
                        <a:pt x="25183" y="6286"/>
                      </a:cubicBezTo>
                      <a:cubicBezTo>
                        <a:pt x="37775" y="6286"/>
                        <a:pt x="50366" y="0"/>
                        <a:pt x="50366" y="0"/>
                      </a:cubicBezTo>
                    </a:path>
                  </a:pathLst>
                </a:custGeom>
                <a:noFill/>
                <a:ln w="19050" cap="rnd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round/>
                </a:ln>
              </p:spPr>
              <p:txBody>
                <a:bodyPr/>
                <a:lstStyle/>
                <a:p>
                  <a:endParaRPr lang="en-GB" noProof="0"/>
                </a:p>
              </p:txBody>
            </p:sp>
          </p:grpSp>
          <p:grpSp>
            <p:nvGrpSpPr>
              <p:cNvPr id="221" name="Group 220">
                <a:extLst>
                  <a:ext uri="{FF2B5EF4-FFF2-40B4-BE49-F238E27FC236}">
                    <a16:creationId xmlns:a16="http://schemas.microsoft.com/office/drawing/2014/main" id="{187229A4-9397-5B25-ABEE-1D585E4212A1}"/>
                  </a:ext>
                </a:extLst>
              </p:cNvPr>
              <p:cNvGrpSpPr/>
              <p:nvPr/>
            </p:nvGrpSpPr>
            <p:grpSpPr>
              <a:xfrm rot="18900000">
                <a:off x="1341486" y="5585729"/>
                <a:ext cx="404644" cy="137160"/>
                <a:chOff x="977142" y="5431542"/>
                <a:chExt cx="404644" cy="137160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101C3D2D-161B-EB17-D627-85B5B3205CA2}"/>
                    </a:ext>
                  </a:extLst>
                </p:cNvPr>
                <p:cNvSpPr/>
                <p:nvPr/>
              </p:nvSpPr>
              <p:spPr>
                <a:xfrm>
                  <a:off x="1036905" y="5431542"/>
                  <a:ext cx="36576" cy="137160"/>
                </a:xfrm>
                <a:prstGeom prst="roundRect">
                  <a:avLst>
                    <a:gd name="adj" fmla="val 50000"/>
                  </a:avLst>
                </a:prstGeom>
                <a:noFill/>
                <a:ln w="19050" cap="rnd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round/>
                </a:ln>
              </p:spPr>
              <p:txBody>
                <a:bodyPr/>
                <a:lstStyle/>
                <a:p>
                  <a:endParaRPr lang="en-GB" noProof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EE8A6F57-ACCA-61D4-EA64-5F4E015F03E7}"/>
                    </a:ext>
                  </a:extLst>
                </p:cNvPr>
                <p:cNvSpPr/>
                <p:nvPr/>
              </p:nvSpPr>
              <p:spPr>
                <a:xfrm>
                  <a:off x="1281015" y="5431542"/>
                  <a:ext cx="36576" cy="137160"/>
                </a:xfrm>
                <a:prstGeom prst="roundRect">
                  <a:avLst>
                    <a:gd name="adj" fmla="val 50000"/>
                  </a:avLst>
                </a:prstGeom>
                <a:noFill/>
                <a:ln w="19050" cap="rnd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round/>
                </a:ln>
              </p:spPr>
              <p:txBody>
                <a:bodyPr/>
                <a:lstStyle/>
                <a:p>
                  <a:endParaRPr lang="en-GB" noProof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cxnSp>
              <p:nvCxnSpPr>
                <p:cNvPr id="209" name="Straight Connector 208">
                  <a:extLst>
                    <a:ext uri="{FF2B5EF4-FFF2-40B4-BE49-F238E27FC236}">
                      <a16:creationId xmlns:a16="http://schemas.microsoft.com/office/drawing/2014/main" id="{BC4A941A-5B86-22CE-EC20-E47242FBEB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73481" y="5500122"/>
                  <a:ext cx="207534" cy="0"/>
                </a:xfrm>
                <a:prstGeom prst="line">
                  <a:avLst/>
                </a:prstGeom>
                <a:noFill/>
                <a:ln w="31750" cap="flat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miter lim="800000"/>
                </a:ln>
              </p:spPr>
            </p:cxn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24D87CC3-F301-185C-2677-9E21317619C9}"/>
                    </a:ext>
                  </a:extLst>
                </p:cNvPr>
                <p:cNvSpPr/>
                <p:nvPr/>
              </p:nvSpPr>
              <p:spPr>
                <a:xfrm>
                  <a:off x="977142" y="5454402"/>
                  <a:ext cx="36576" cy="91440"/>
                </a:xfrm>
                <a:prstGeom prst="roundRect">
                  <a:avLst>
                    <a:gd name="adj" fmla="val 50000"/>
                  </a:avLst>
                </a:prstGeom>
                <a:noFill/>
                <a:ln w="19050" cap="rnd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round/>
                </a:ln>
              </p:spPr>
              <p:txBody>
                <a:bodyPr/>
                <a:lstStyle/>
                <a:p>
                  <a:endParaRPr lang="en-GB" noProof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61FFC319-ACCD-0C0D-AAD9-9DDCB1BA0163}"/>
                    </a:ext>
                  </a:extLst>
                </p:cNvPr>
                <p:cNvSpPr/>
                <p:nvPr/>
              </p:nvSpPr>
              <p:spPr>
                <a:xfrm>
                  <a:off x="1345210" y="5454402"/>
                  <a:ext cx="36576" cy="91440"/>
                </a:xfrm>
                <a:prstGeom prst="roundRect">
                  <a:avLst>
                    <a:gd name="adj" fmla="val 50000"/>
                  </a:avLst>
                </a:prstGeom>
                <a:noFill/>
                <a:ln w="19050" cap="rnd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round/>
                </a:ln>
              </p:spPr>
              <p:txBody>
                <a:bodyPr/>
                <a:lstStyle/>
                <a:p>
                  <a:endParaRPr lang="en-GB" noProof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</p:grp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B6095166-0E5D-63BE-6D8E-4C1CDCA6FEAD}"/>
              </a:ext>
            </a:extLst>
          </p:cNvPr>
          <p:cNvGrpSpPr/>
          <p:nvPr/>
        </p:nvGrpSpPr>
        <p:grpSpPr>
          <a:xfrm>
            <a:off x="347481" y="1454795"/>
            <a:ext cx="8709310" cy="3836034"/>
            <a:chOff x="347481" y="1503563"/>
            <a:chExt cx="8709310" cy="3836034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406B329-EEF5-8443-8A23-6B9F9E7A90C0}"/>
                </a:ext>
              </a:extLst>
            </p:cNvPr>
            <p:cNvGrpSpPr/>
            <p:nvPr/>
          </p:nvGrpSpPr>
          <p:grpSpPr>
            <a:xfrm>
              <a:off x="347481" y="1503563"/>
              <a:ext cx="8709310" cy="3836034"/>
              <a:chOff x="479424" y="1469188"/>
              <a:chExt cx="5666010" cy="3438936"/>
            </a:xfrm>
          </p:grpSpPr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541C9FE7-BEE2-0C51-1B4F-FCCF662214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73906" y="1469188"/>
                <a:ext cx="0" cy="2622037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E7A35D80-0B9C-8F7D-52E8-0DF9B06C9C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25363" y="4098440"/>
                <a:ext cx="1286924" cy="0"/>
              </a:xfrm>
              <a:prstGeom prst="line">
                <a:avLst/>
              </a:prstGeom>
              <a:noFill/>
              <a:ln w="12700" cap="rnd" cmpd="sng" algn="ctr">
                <a:solidFill>
                  <a:srgbClr val="212121"/>
                </a:solidFill>
                <a:prstDash val="solid"/>
                <a:miter lim="800000"/>
              </a:ln>
              <a:effectLst/>
            </p:spPr>
          </p:cxnSp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18ABB738-C165-BF09-F128-632EF287A858}"/>
                  </a:ext>
                </a:extLst>
              </p:cNvPr>
              <p:cNvGrpSpPr/>
              <p:nvPr/>
            </p:nvGrpSpPr>
            <p:grpSpPr>
              <a:xfrm>
                <a:off x="479424" y="1500738"/>
                <a:ext cx="5666010" cy="3407386"/>
                <a:chOff x="4750777" y="1422200"/>
                <a:chExt cx="5666010" cy="3407386"/>
              </a:xfrm>
            </p:grpSpPr>
            <p:sp>
              <p:nvSpPr>
                <p:cNvPr id="12" name="TextBox 94">
                  <a:extLst>
                    <a:ext uri="{FF2B5EF4-FFF2-40B4-BE49-F238E27FC236}">
                      <a16:creationId xmlns:a16="http://schemas.microsoft.com/office/drawing/2014/main" id="{3F156865-2110-5AC8-4850-C5C257F49E0D}"/>
                    </a:ext>
                  </a:extLst>
                </p:cNvPr>
                <p:cNvSpPr txBox="1"/>
                <p:nvPr/>
              </p:nvSpPr>
              <p:spPr>
                <a:xfrm>
                  <a:off x="9329806" y="4448821"/>
                  <a:ext cx="1086981" cy="3807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en-NL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200" b="0" i="0" u="none" strike="noStrike" kern="1200" cap="none" spc="0" normalizeH="0" baseline="0" noProof="0">
                      <a:ln>
                        <a:noFill/>
                      </a:ln>
                      <a:effectLst/>
                      <a:uLnTx/>
                      <a:uFillTx/>
                      <a:latin typeface="Arial" panose="020B0604020202020204"/>
                      <a:ea typeface="+mn-ea"/>
                      <a:cs typeface="Arial" panose="020B0604020202020204" pitchFamily="34" charset="0"/>
                    </a:rPr>
                    <a:t>Primary Endpoint of Main Study </a:t>
                  </a:r>
                </a:p>
              </p:txBody>
            </p:sp>
            <p:sp>
              <p:nvSpPr>
                <p:cNvPr id="20" name="Arrow: Right 91">
                  <a:extLst>
                    <a:ext uri="{FF2B5EF4-FFF2-40B4-BE49-F238E27FC236}">
                      <a16:creationId xmlns:a16="http://schemas.microsoft.com/office/drawing/2014/main" id="{D4644462-6166-3582-AC3E-5466299FF6A6}"/>
                    </a:ext>
                  </a:extLst>
                </p:cNvPr>
                <p:cNvSpPr/>
                <p:nvPr/>
              </p:nvSpPr>
              <p:spPr>
                <a:xfrm rot="16200000">
                  <a:off x="9792972" y="4323456"/>
                  <a:ext cx="164592" cy="99883"/>
                </a:xfrm>
                <a:prstGeom prst="rightArrow">
                  <a:avLst>
                    <a:gd name="adj1" fmla="val 50000"/>
                    <a:gd name="adj2" fmla="val 63823"/>
                  </a:avLst>
                </a:prstGeom>
                <a:solidFill>
                  <a:schemeClr val="accent1"/>
                </a:solidFill>
                <a:ln w="12700" cap="flat" cmpd="sng" algn="ctr">
                  <a:solidFill>
                    <a:schemeClr val="accent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en-NL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1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15" name="TextBox 95">
                  <a:extLst>
                    <a:ext uri="{FF2B5EF4-FFF2-40B4-BE49-F238E27FC236}">
                      <a16:creationId xmlns:a16="http://schemas.microsoft.com/office/drawing/2014/main" id="{0477CBCA-9E76-22A2-B3C1-9F9C3AC4AEB1}"/>
                    </a:ext>
                  </a:extLst>
                </p:cNvPr>
                <p:cNvSpPr txBox="1"/>
                <p:nvPr/>
              </p:nvSpPr>
              <p:spPr>
                <a:xfrm>
                  <a:off x="5013127" y="4431855"/>
                  <a:ext cx="1295682" cy="38628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en-NL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1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Arial" panose="020B0604020202020204" pitchFamily="34" charset="0"/>
                    </a:rPr>
                    <a:t>Randomization</a:t>
                  </a:r>
                  <a:br>
                    <a:rPr kumimoji="0" lang="en-GB" sz="11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Arial" panose="020B0604020202020204" pitchFamily="34" charset="0"/>
                    </a:rPr>
                  </a:br>
                  <a:r>
                    <a:rPr kumimoji="0" lang="en-GB" sz="1100" b="1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Arial" panose="020B0604020202020204" pitchFamily="34" charset="0"/>
                    </a:rPr>
                    <a:t>(1:1:1:1)</a:t>
                  </a:r>
                </a:p>
              </p:txBody>
            </p:sp>
            <p:sp>
              <p:nvSpPr>
                <p:cNvPr id="118" name="TextBox 94">
                  <a:extLst>
                    <a:ext uri="{FF2B5EF4-FFF2-40B4-BE49-F238E27FC236}">
                      <a16:creationId xmlns:a16="http://schemas.microsoft.com/office/drawing/2014/main" id="{084EEF9D-3A10-C87A-5EEC-9220F56AA295}"/>
                    </a:ext>
                  </a:extLst>
                </p:cNvPr>
                <p:cNvSpPr txBox="1"/>
                <p:nvPr/>
              </p:nvSpPr>
              <p:spPr>
                <a:xfrm>
                  <a:off x="4840034" y="4063800"/>
                  <a:ext cx="804671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en-NL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1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Arial" panose="020B0604020202020204" pitchFamily="34" charset="0"/>
                    </a:rPr>
                    <a:t>-35 days</a:t>
                  </a:r>
                </a:p>
              </p:txBody>
            </p:sp>
            <p:sp>
              <p:nvSpPr>
                <p:cNvPr id="2" name="TextBox 93">
                  <a:extLst>
                    <a:ext uri="{FF2B5EF4-FFF2-40B4-BE49-F238E27FC236}">
                      <a16:creationId xmlns:a16="http://schemas.microsoft.com/office/drawing/2014/main" id="{6115AC9A-1DED-B0BA-5690-DC123459D152}"/>
                    </a:ext>
                  </a:extLst>
                </p:cNvPr>
                <p:cNvSpPr txBox="1"/>
                <p:nvPr/>
              </p:nvSpPr>
              <p:spPr>
                <a:xfrm>
                  <a:off x="4750777" y="3663578"/>
                  <a:ext cx="877804" cy="2483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en-NL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200" b="1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Arial" panose="020B0604020202020204" pitchFamily="34" charset="0"/>
                    </a:rPr>
                    <a:t>Screening</a:t>
                  </a:r>
                </a:p>
              </p:txBody>
            </p:sp>
            <p:sp>
              <p:nvSpPr>
                <p:cNvPr id="11" name="TextBox 93">
                  <a:extLst>
                    <a:ext uri="{FF2B5EF4-FFF2-40B4-BE49-F238E27FC236}">
                      <a16:creationId xmlns:a16="http://schemas.microsoft.com/office/drawing/2014/main" id="{0AAEC20A-398E-F425-0AC1-6652D7ED817D}"/>
                    </a:ext>
                  </a:extLst>
                </p:cNvPr>
                <p:cNvSpPr txBox="1"/>
                <p:nvPr/>
              </p:nvSpPr>
              <p:spPr>
                <a:xfrm>
                  <a:off x="5645595" y="4292848"/>
                  <a:ext cx="4254005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en-NL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100" b="1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Arial" panose="020B0604020202020204" pitchFamily="34" charset="0"/>
                    </a:rPr>
                    <a:t>Treatment Period</a:t>
                  </a:r>
                  <a:br>
                    <a:rPr kumimoji="0" lang="en-GB" sz="1100" b="1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Arial" panose="020B0604020202020204" pitchFamily="34" charset="0"/>
                    </a:rPr>
                  </a:br>
                  <a:r>
                    <a:rPr kumimoji="0" lang="en-GB" sz="1100" b="1" i="0" u="none" strike="noStrike" kern="1200" cap="none" spc="0" normalizeH="0" baseline="0" noProof="0">
                      <a:ln>
                        <a:noFill/>
                      </a:ln>
                      <a:solidFill>
                        <a:schemeClr val="accent1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Arial" panose="020B0604020202020204" pitchFamily="34" charset="0"/>
                    </a:rPr>
                    <a:t>(80 Weeks)</a:t>
                  </a:r>
                </a:p>
              </p:txBody>
            </p:sp>
            <p:sp>
              <p:nvSpPr>
                <p:cNvPr id="16" name="Arrow: Right 91">
                  <a:extLst>
                    <a:ext uri="{FF2B5EF4-FFF2-40B4-BE49-F238E27FC236}">
                      <a16:creationId xmlns:a16="http://schemas.microsoft.com/office/drawing/2014/main" id="{64A1D3C0-F620-63BD-B4E9-B4FC91078EA8}"/>
                    </a:ext>
                  </a:extLst>
                </p:cNvPr>
                <p:cNvSpPr/>
                <p:nvPr/>
              </p:nvSpPr>
              <p:spPr>
                <a:xfrm rot="16200000">
                  <a:off x="5565662" y="4323456"/>
                  <a:ext cx="164592" cy="99883"/>
                </a:xfrm>
                <a:prstGeom prst="rightArrow">
                  <a:avLst>
                    <a:gd name="adj1" fmla="val 50000"/>
                    <a:gd name="adj2" fmla="val 63823"/>
                  </a:avLst>
                </a:prstGeom>
                <a:solidFill>
                  <a:srgbClr val="212121"/>
                </a:solidFill>
                <a:ln w="12700" cap="flat" cmpd="sng" algn="ctr">
                  <a:solidFill>
                    <a:srgbClr val="21212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en-NL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1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17" name="TextBox 138">
                  <a:extLst>
                    <a:ext uri="{FF2B5EF4-FFF2-40B4-BE49-F238E27FC236}">
                      <a16:creationId xmlns:a16="http://schemas.microsoft.com/office/drawing/2014/main" id="{2B6CC3D7-FAA3-A45A-FBB8-55A1BE613E0C}"/>
                    </a:ext>
                  </a:extLst>
                </p:cNvPr>
                <p:cNvSpPr txBox="1"/>
                <p:nvPr/>
              </p:nvSpPr>
              <p:spPr>
                <a:xfrm>
                  <a:off x="7261943" y="3665380"/>
                  <a:ext cx="2540567" cy="2483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en-NL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200" b="1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t>Treatment Period - Visits Q4W</a:t>
                  </a:r>
                </a:p>
              </p:txBody>
            </p:sp>
            <p:sp>
              <p:nvSpPr>
                <p:cNvPr id="22" name="TextBox 138">
                  <a:extLst>
                    <a:ext uri="{FF2B5EF4-FFF2-40B4-BE49-F238E27FC236}">
                      <a16:creationId xmlns:a16="http://schemas.microsoft.com/office/drawing/2014/main" id="{CFD61586-E49F-ECBC-3A91-3F4903AF05CD}"/>
                    </a:ext>
                  </a:extLst>
                </p:cNvPr>
                <p:cNvSpPr txBox="1"/>
                <p:nvPr/>
              </p:nvSpPr>
              <p:spPr>
                <a:xfrm>
                  <a:off x="5646793" y="3665380"/>
                  <a:ext cx="1661556" cy="2483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en-NL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200" b="1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t>Dose Escalation</a:t>
                  </a:r>
                </a:p>
              </p:txBody>
            </p:sp>
            <p:grpSp>
              <p:nvGrpSpPr>
                <p:cNvPr id="29" name="Group 28">
                  <a:extLst>
                    <a:ext uri="{FF2B5EF4-FFF2-40B4-BE49-F238E27FC236}">
                      <a16:creationId xmlns:a16="http://schemas.microsoft.com/office/drawing/2014/main" id="{5DDE0673-CF5D-D2A6-1940-0B3279F7E5AC}"/>
                    </a:ext>
                  </a:extLst>
                </p:cNvPr>
                <p:cNvGrpSpPr/>
                <p:nvPr/>
              </p:nvGrpSpPr>
              <p:grpSpPr>
                <a:xfrm>
                  <a:off x="5499501" y="4113697"/>
                  <a:ext cx="4525537" cy="169277"/>
                  <a:chOff x="1350953" y="4548635"/>
                  <a:chExt cx="4525537" cy="169277"/>
                </a:xfrm>
              </p:grpSpPr>
              <p:sp>
                <p:nvSpPr>
                  <p:cNvPr id="42" name="TextBox 146">
                    <a:extLst>
                      <a:ext uri="{FF2B5EF4-FFF2-40B4-BE49-F238E27FC236}">
                        <a16:creationId xmlns:a16="http://schemas.microsoft.com/office/drawing/2014/main" id="{F0B78CF0-24D3-A708-1C03-D61A080F33F2}"/>
                      </a:ext>
                    </a:extLst>
                  </p:cNvPr>
                  <p:cNvSpPr txBox="1"/>
                  <p:nvPr/>
                </p:nvSpPr>
                <p:spPr>
                  <a:xfrm>
                    <a:off x="1350953" y="4548635"/>
                    <a:ext cx="296023" cy="16927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0" rIns="36000" bIns="0" rtlCol="0">
                    <a:spAutoFit/>
                  </a:bodyPr>
                  <a:lstStyle>
                    <a:defPPr>
                      <a:defRPr lang="en-NL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GB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Arial" panose="020B0604020202020204" pitchFamily="34" charset="0"/>
                      </a:rPr>
                      <a:t>0</a:t>
                    </a:r>
                  </a:p>
                </p:txBody>
              </p:sp>
              <p:sp>
                <p:nvSpPr>
                  <p:cNvPr id="78" name="TextBox 148">
                    <a:extLst>
                      <a:ext uri="{FF2B5EF4-FFF2-40B4-BE49-F238E27FC236}">
                        <a16:creationId xmlns:a16="http://schemas.microsoft.com/office/drawing/2014/main" id="{1DE93C33-4A2F-A1F5-9E8D-F2680A156F99}"/>
                      </a:ext>
                    </a:extLst>
                  </p:cNvPr>
                  <p:cNvSpPr txBox="1"/>
                  <p:nvPr/>
                </p:nvSpPr>
                <p:spPr>
                  <a:xfrm>
                    <a:off x="1775683" y="4548635"/>
                    <a:ext cx="296023" cy="16927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0" rIns="36000" bIns="0" rtlCol="0">
                    <a:spAutoFit/>
                  </a:bodyPr>
                  <a:lstStyle>
                    <a:defPPr>
                      <a:defRPr lang="en-NL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GB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Arial" panose="020B0604020202020204" pitchFamily="34" charset="0"/>
                      </a:rPr>
                      <a:t>4</a:t>
                    </a:r>
                  </a:p>
                </p:txBody>
              </p:sp>
              <p:sp>
                <p:nvSpPr>
                  <p:cNvPr id="97" name="TextBox 150">
                    <a:extLst>
                      <a:ext uri="{FF2B5EF4-FFF2-40B4-BE49-F238E27FC236}">
                        <a16:creationId xmlns:a16="http://schemas.microsoft.com/office/drawing/2014/main" id="{4539D78B-526F-0C00-05A7-B7B242CB86FA}"/>
                      </a:ext>
                    </a:extLst>
                  </p:cNvPr>
                  <p:cNvSpPr txBox="1"/>
                  <p:nvPr/>
                </p:nvSpPr>
                <p:spPr>
                  <a:xfrm>
                    <a:off x="2199935" y="4548635"/>
                    <a:ext cx="296023" cy="16927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0" rIns="36000" bIns="0" rtlCol="0">
                    <a:spAutoFit/>
                  </a:bodyPr>
                  <a:lstStyle>
                    <a:defPPr>
                      <a:defRPr lang="en-NL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GB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Arial" panose="020B0604020202020204" pitchFamily="34" charset="0"/>
                      </a:rPr>
                      <a:t>8</a:t>
                    </a:r>
                  </a:p>
                </p:txBody>
              </p:sp>
              <p:sp>
                <p:nvSpPr>
                  <p:cNvPr id="115" name="TextBox 152">
                    <a:extLst>
                      <a:ext uri="{FF2B5EF4-FFF2-40B4-BE49-F238E27FC236}">
                        <a16:creationId xmlns:a16="http://schemas.microsoft.com/office/drawing/2014/main" id="{7CB8A335-1E9A-CC8D-6029-AC76BA2F03D3}"/>
                      </a:ext>
                    </a:extLst>
                  </p:cNvPr>
                  <p:cNvSpPr txBox="1"/>
                  <p:nvPr/>
                </p:nvSpPr>
                <p:spPr>
                  <a:xfrm>
                    <a:off x="2623821" y="4548635"/>
                    <a:ext cx="296023" cy="16927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0" rIns="36000" bIns="0" rtlCol="0">
                    <a:spAutoFit/>
                  </a:bodyPr>
                  <a:lstStyle>
                    <a:defPPr>
                      <a:defRPr lang="en-NL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GB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Arial" panose="020B0604020202020204" pitchFamily="34" charset="0"/>
                      </a:rPr>
                      <a:t>12</a:t>
                    </a:r>
                  </a:p>
                </p:txBody>
              </p:sp>
              <p:sp>
                <p:nvSpPr>
                  <p:cNvPr id="116" name="TextBox 154">
                    <a:extLst>
                      <a:ext uri="{FF2B5EF4-FFF2-40B4-BE49-F238E27FC236}">
                        <a16:creationId xmlns:a16="http://schemas.microsoft.com/office/drawing/2014/main" id="{15EA33A3-DE17-54FE-AD76-8F9419B9819B}"/>
                      </a:ext>
                    </a:extLst>
                  </p:cNvPr>
                  <p:cNvSpPr txBox="1"/>
                  <p:nvPr/>
                </p:nvSpPr>
                <p:spPr>
                  <a:xfrm>
                    <a:off x="3054949" y="4548635"/>
                    <a:ext cx="296023" cy="169277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0" rIns="36000" bIns="0" rtlCol="0">
                    <a:spAutoFit/>
                  </a:bodyPr>
                  <a:lstStyle>
                    <a:defPPr>
                      <a:defRPr lang="en-NL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GB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Arial" panose="020B0604020202020204" pitchFamily="34" charset="0"/>
                      </a:rPr>
                      <a:t>16</a:t>
                    </a:r>
                  </a:p>
                </p:txBody>
              </p:sp>
              <p:sp>
                <p:nvSpPr>
                  <p:cNvPr id="117" name="TextBox 156">
                    <a:extLst>
                      <a:ext uri="{FF2B5EF4-FFF2-40B4-BE49-F238E27FC236}">
                        <a16:creationId xmlns:a16="http://schemas.microsoft.com/office/drawing/2014/main" id="{79C4EFBF-F293-91FC-500B-8D916863C623}"/>
                      </a:ext>
                    </a:extLst>
                  </p:cNvPr>
                  <p:cNvSpPr txBox="1"/>
                  <p:nvPr/>
                </p:nvSpPr>
                <p:spPr>
                  <a:xfrm>
                    <a:off x="5580467" y="4548635"/>
                    <a:ext cx="296023" cy="165549"/>
                  </a:xfrm>
                  <a:prstGeom prst="rect">
                    <a:avLst/>
                  </a:prstGeom>
                  <a:noFill/>
                </p:spPr>
                <p:txBody>
                  <a:bodyPr wrap="square" lIns="36000" tIns="0" rIns="36000" bIns="0" rtlCol="0">
                    <a:spAutoFit/>
                  </a:bodyPr>
                  <a:lstStyle>
                    <a:defPPr>
                      <a:defRPr lang="en-NL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GB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Arial" panose="020B0604020202020204" pitchFamily="34" charset="0"/>
                      </a:rPr>
                      <a:t>80</a:t>
                    </a:r>
                  </a:p>
                </p:txBody>
              </p:sp>
            </p:grp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C10E73B2-A5B3-08BA-901D-609A9F8A59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943754" y="4020838"/>
                  <a:ext cx="694183" cy="0"/>
                </a:xfrm>
                <a:prstGeom prst="line">
                  <a:avLst/>
                </a:prstGeom>
                <a:ln>
                  <a:solidFill>
                    <a:schemeClr val="bg1">
                      <a:lumMod val="6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CB66C742-1D68-5F46-D4FC-B181A4C0EE1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645595" y="1422200"/>
                  <a:ext cx="0" cy="2598179"/>
                </a:xfrm>
                <a:prstGeom prst="line">
                  <a:avLst/>
                </a:prstGeom>
                <a:ln w="12700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Arrow Connector 143">
                  <a:extLst>
                    <a:ext uri="{FF2B5EF4-FFF2-40B4-BE49-F238E27FC236}">
                      <a16:creationId xmlns:a16="http://schemas.microsoft.com/office/drawing/2014/main" id="{4C439D73-F087-E6EA-587C-1FAA5F55E555}"/>
                    </a:ext>
                  </a:extLst>
                </p:cNvPr>
                <p:cNvCxnSpPr/>
                <p:nvPr/>
              </p:nvCxnSpPr>
              <p:spPr>
                <a:xfrm>
                  <a:off x="5653616" y="3663938"/>
                  <a:ext cx="1666581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Arrow Connector 144">
                  <a:extLst>
                    <a:ext uri="{FF2B5EF4-FFF2-40B4-BE49-F238E27FC236}">
                      <a16:creationId xmlns:a16="http://schemas.microsoft.com/office/drawing/2014/main" id="{9C65514F-50A1-6DA2-F0EA-A4AF121700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376160" y="3663938"/>
                  <a:ext cx="2492803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B86A10B7-A94B-3C5F-1086-26F74EDF02A4}"/>
                    </a:ext>
                  </a:extLst>
                </p:cNvPr>
                <p:cNvCxnSpPr/>
                <p:nvPr/>
              </p:nvCxnSpPr>
              <p:spPr>
                <a:xfrm>
                  <a:off x="7345259" y="4019902"/>
                  <a:ext cx="0" cy="64008"/>
                </a:xfrm>
                <a:prstGeom prst="line">
                  <a:avLst/>
                </a:prstGeom>
                <a:ln w="12700">
                  <a:solidFill>
                    <a:srgbClr val="413C37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Straight Connector 154">
                  <a:extLst>
                    <a:ext uri="{FF2B5EF4-FFF2-40B4-BE49-F238E27FC236}">
                      <a16:creationId xmlns:a16="http://schemas.microsoft.com/office/drawing/2014/main" id="{0228BA40-865C-BEAD-23E8-699BA70735FC}"/>
                    </a:ext>
                  </a:extLst>
                </p:cNvPr>
                <p:cNvCxnSpPr/>
                <p:nvPr/>
              </p:nvCxnSpPr>
              <p:spPr>
                <a:xfrm>
                  <a:off x="6920343" y="4019902"/>
                  <a:ext cx="0" cy="64008"/>
                </a:xfrm>
                <a:prstGeom prst="line">
                  <a:avLst/>
                </a:prstGeom>
                <a:ln w="12700">
                  <a:solidFill>
                    <a:srgbClr val="413C37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8B9B6B43-BCD9-B223-0441-07E01352DC82}"/>
                    </a:ext>
                  </a:extLst>
                </p:cNvPr>
                <p:cNvCxnSpPr/>
                <p:nvPr/>
              </p:nvCxnSpPr>
              <p:spPr>
                <a:xfrm>
                  <a:off x="6495427" y="4019902"/>
                  <a:ext cx="0" cy="64008"/>
                </a:xfrm>
                <a:prstGeom prst="line">
                  <a:avLst/>
                </a:prstGeom>
                <a:ln w="12700">
                  <a:solidFill>
                    <a:srgbClr val="413C37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F477EDEB-67EF-C886-0BE6-B8F9552190C5}"/>
                    </a:ext>
                  </a:extLst>
                </p:cNvPr>
                <p:cNvCxnSpPr/>
                <p:nvPr/>
              </p:nvCxnSpPr>
              <p:spPr>
                <a:xfrm>
                  <a:off x="6070511" y="4019902"/>
                  <a:ext cx="0" cy="64008"/>
                </a:xfrm>
                <a:prstGeom prst="line">
                  <a:avLst/>
                </a:prstGeom>
                <a:ln w="12700">
                  <a:solidFill>
                    <a:srgbClr val="413C37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C4627D62-CDF5-01DC-CD8B-EC3B190B3F5B}"/>
                    </a:ext>
                  </a:extLst>
                </p:cNvPr>
                <p:cNvCxnSpPr/>
                <p:nvPr/>
              </p:nvCxnSpPr>
              <p:spPr>
                <a:xfrm>
                  <a:off x="5645595" y="4019902"/>
                  <a:ext cx="0" cy="64008"/>
                </a:xfrm>
                <a:prstGeom prst="line">
                  <a:avLst/>
                </a:prstGeom>
                <a:ln w="12700">
                  <a:solidFill>
                    <a:srgbClr val="413C37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Straight Connector 158">
                  <a:extLst>
                    <a:ext uri="{FF2B5EF4-FFF2-40B4-BE49-F238E27FC236}">
                      <a16:creationId xmlns:a16="http://schemas.microsoft.com/office/drawing/2014/main" id="{A2CC07EA-2565-D8D6-7CC1-2BB34FAC6E12}"/>
                    </a:ext>
                  </a:extLst>
                </p:cNvPr>
                <p:cNvCxnSpPr/>
                <p:nvPr/>
              </p:nvCxnSpPr>
              <p:spPr>
                <a:xfrm>
                  <a:off x="9884620" y="4019902"/>
                  <a:ext cx="0" cy="64008"/>
                </a:xfrm>
                <a:prstGeom prst="line">
                  <a:avLst/>
                </a:prstGeom>
                <a:ln w="12700">
                  <a:solidFill>
                    <a:srgbClr val="413C37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75BA0326-DF43-0A22-F50D-27EC722614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43343" y="4019902"/>
                  <a:ext cx="2882155" cy="0"/>
                </a:xfrm>
                <a:prstGeom prst="line">
                  <a:avLst/>
                </a:prstGeom>
                <a:noFill/>
                <a:ln w="12700" cap="rnd" cmpd="sng" algn="ctr">
                  <a:solidFill>
                    <a:srgbClr val="212121"/>
                  </a:solidFill>
                  <a:prstDash val="solid"/>
                  <a:miter lim="800000"/>
                </a:ln>
                <a:effectLst/>
              </p:spPr>
            </p:cxnSp>
          </p:grpSp>
        </p:grp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6C28410-F13C-E6AA-2E9E-6EEE3CCA4DEC}"/>
                </a:ext>
              </a:extLst>
            </p:cNvPr>
            <p:cNvCxnSpPr/>
            <p:nvPr/>
          </p:nvCxnSpPr>
          <p:spPr>
            <a:xfrm flipH="1">
              <a:off x="6105827" y="4386502"/>
              <a:ext cx="101790" cy="101790"/>
            </a:xfrm>
            <a:prstGeom prst="line">
              <a:avLst/>
            </a:prstGeom>
            <a:noFill/>
            <a:ln w="12700" cap="rnd" cmpd="sng" algn="ctr">
              <a:solidFill>
                <a:srgbClr val="212121"/>
              </a:solidFill>
              <a:prstDash val="solid"/>
              <a:miter lim="800000"/>
            </a:ln>
            <a:effectLst/>
          </p:spPr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FF327E7-0D46-86B5-7F18-EC3C55758C65}"/>
                </a:ext>
              </a:extLst>
            </p:cNvPr>
            <p:cNvCxnSpPr/>
            <p:nvPr/>
          </p:nvCxnSpPr>
          <p:spPr>
            <a:xfrm flipH="1">
              <a:off x="6208858" y="4386502"/>
              <a:ext cx="101790" cy="101790"/>
            </a:xfrm>
            <a:prstGeom prst="line">
              <a:avLst/>
            </a:prstGeom>
            <a:noFill/>
            <a:ln w="12700" cap="rnd" cmpd="sng" algn="ctr">
              <a:solidFill>
                <a:srgbClr val="212121"/>
              </a:solidFill>
              <a:prstDash val="solid"/>
              <a:miter lim="800000"/>
            </a:ln>
            <a:effectLst/>
          </p:spPr>
        </p:cxnSp>
      </p:grp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3E631993-C3C5-D38E-ABE2-D54901FC17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404401"/>
            <a:ext cx="7155807" cy="365125"/>
          </a:xfrm>
          <a:noFill/>
        </p:spPr>
        <p:txBody>
          <a:bodyPr/>
          <a:lstStyle/>
          <a:p>
            <a:pPr>
              <a:defRPr/>
            </a:pP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Giblin K, et al. Diabetes </a:t>
            </a:r>
            <a:r>
              <a:rPr lang="en-GB" sz="1200" noProof="0" err="1">
                <a:solidFill>
                  <a:schemeClr val="bg1">
                    <a:lumMod val="65000"/>
                  </a:schemeClr>
                </a:solidFill>
              </a:rPr>
              <a:t>Obes</a:t>
            </a: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noProof="0" err="1">
                <a:solidFill>
                  <a:schemeClr val="bg1">
                    <a:lumMod val="65000"/>
                  </a:schemeClr>
                </a:solidFill>
              </a:rPr>
              <a:t>Metab</a:t>
            </a: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. 2026; https://clinicaltrials.gov/study</a:t>
            </a:r>
            <a:br>
              <a:rPr lang="en-GB" sz="1200" noProof="0">
                <a:solidFill>
                  <a:schemeClr val="bg1">
                    <a:lumMod val="65000"/>
                  </a:schemeClr>
                </a:solidFill>
              </a:rPr>
            </a:b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BMI=body mass index; MTD=maximum tolerated dose; OA=osteoarthritis; OSA=obstructive sleep </a:t>
            </a:r>
            <a:r>
              <a:rPr lang="en-GB" sz="1200" noProof="0" err="1">
                <a:solidFill>
                  <a:schemeClr val="bg1">
                    <a:lumMod val="65000"/>
                  </a:schemeClr>
                </a:solidFill>
              </a:rPr>
              <a:t>apnea</a:t>
            </a: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; PBO=placebo; RETA=</a:t>
            </a:r>
            <a:r>
              <a:rPr lang="en-GB" sz="1200" noProof="0" err="1">
                <a:solidFill>
                  <a:schemeClr val="bg1">
                    <a:lumMod val="65000"/>
                  </a:schemeClr>
                </a:solidFill>
              </a:rPr>
              <a:t>retatrutide</a:t>
            </a:r>
            <a:endParaRPr lang="en-GB" sz="1200" noProof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3" name="Rounded Rectangle 41">
            <a:extLst>
              <a:ext uri="{FF2B5EF4-FFF2-40B4-BE49-F238E27FC236}">
                <a16:creationId xmlns:a16="http://schemas.microsoft.com/office/drawing/2014/main" id="{7DF7597E-BCED-BD00-5EC0-5F589AE7E9C0}"/>
              </a:ext>
            </a:extLst>
          </p:cNvPr>
          <p:cNvSpPr/>
          <p:nvPr/>
        </p:nvSpPr>
        <p:spPr>
          <a:xfrm>
            <a:off x="442845" y="1323283"/>
            <a:ext cx="11241766" cy="4053389"/>
          </a:xfrm>
          <a:prstGeom prst="roundRect">
            <a:avLst>
              <a:gd name="adj" fmla="val 9183"/>
            </a:avLst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65F0B345-B959-AD74-6DAC-2E24122E945A}"/>
              </a:ext>
            </a:extLst>
          </p:cNvPr>
          <p:cNvGrpSpPr/>
          <p:nvPr/>
        </p:nvGrpSpPr>
        <p:grpSpPr>
          <a:xfrm>
            <a:off x="8234810" y="4383639"/>
            <a:ext cx="3053037" cy="289291"/>
            <a:chOff x="8234810" y="4383639"/>
            <a:chExt cx="3053037" cy="289291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19553D4-658D-34A6-9A42-F3781AF1B439}"/>
                </a:ext>
              </a:extLst>
            </p:cNvPr>
            <p:cNvCxnSpPr>
              <a:cxnSpLocks/>
            </p:cNvCxnSpPr>
            <p:nvPr/>
          </p:nvCxnSpPr>
          <p:spPr>
            <a:xfrm>
              <a:off x="8234810" y="4384522"/>
              <a:ext cx="2791778" cy="0"/>
            </a:xfrm>
            <a:prstGeom prst="line">
              <a:avLst/>
            </a:prstGeom>
            <a:noFill/>
            <a:ln w="12700" cap="rnd" cmpd="sng" algn="ctr">
              <a:solidFill>
                <a:srgbClr val="212121"/>
              </a:solidFill>
              <a:prstDash val="solid"/>
              <a:miter lim="800000"/>
            </a:ln>
            <a:effectLst/>
          </p:spPr>
        </p:cxnSp>
        <p:sp>
          <p:nvSpPr>
            <p:cNvPr id="25" name="TextBox 156">
              <a:extLst>
                <a:ext uri="{FF2B5EF4-FFF2-40B4-BE49-F238E27FC236}">
                  <a16:creationId xmlns:a16="http://schemas.microsoft.com/office/drawing/2014/main" id="{3147DF63-1A5C-2E10-9F16-B1F4344A7B78}"/>
                </a:ext>
              </a:extLst>
            </p:cNvPr>
            <p:cNvSpPr txBox="1"/>
            <p:nvPr/>
          </p:nvSpPr>
          <p:spPr>
            <a:xfrm>
              <a:off x="10369108" y="4488264"/>
              <a:ext cx="523357" cy="184666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spAutoFit/>
            </a:bodyPr>
            <a:lstStyle>
              <a:defPPr>
                <a:defRPr lang="en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200" b="1" noProof="0">
                  <a:solidFill>
                    <a:prstClr val="black"/>
                  </a:solidFill>
                  <a:latin typeface="Arial" panose="020B0604020202020204"/>
                  <a:cs typeface="Arial" panose="020B0604020202020204" pitchFamily="34" charset="0"/>
                </a:rPr>
                <a:t>104</a:t>
              </a:r>
              <a:endPara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TextBox 156">
              <a:extLst>
                <a:ext uri="{FF2B5EF4-FFF2-40B4-BE49-F238E27FC236}">
                  <a16:creationId xmlns:a16="http://schemas.microsoft.com/office/drawing/2014/main" id="{6AD7655D-C21C-2931-3AB1-161402BC3AE8}"/>
                </a:ext>
              </a:extLst>
            </p:cNvPr>
            <p:cNvSpPr txBox="1"/>
            <p:nvPr/>
          </p:nvSpPr>
          <p:spPr>
            <a:xfrm>
              <a:off x="10764490" y="4488264"/>
              <a:ext cx="523357" cy="184666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spAutoFit/>
            </a:bodyPr>
            <a:lstStyle>
              <a:defPPr>
                <a:defRPr lang="en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200" b="1" noProof="0">
                  <a:solidFill>
                    <a:prstClr val="black"/>
                  </a:solidFill>
                  <a:latin typeface="Arial" panose="020B0604020202020204"/>
                  <a:cs typeface="Arial" panose="020B0604020202020204" pitchFamily="34" charset="0"/>
                </a:rPr>
                <a:t>108</a:t>
              </a:r>
              <a:endPara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9DBD2B00-E5CB-5C93-3FFF-07382418C1BA}"/>
                </a:ext>
              </a:extLst>
            </p:cNvPr>
            <p:cNvCxnSpPr/>
            <p:nvPr/>
          </p:nvCxnSpPr>
          <p:spPr>
            <a:xfrm>
              <a:off x="10629052" y="4383639"/>
              <a:ext cx="0" cy="71399"/>
            </a:xfrm>
            <a:prstGeom prst="line">
              <a:avLst/>
            </a:prstGeom>
            <a:ln w="12700">
              <a:solidFill>
                <a:srgbClr val="413C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225D7F9-53A5-A163-0370-46E14762B6EE}"/>
                </a:ext>
              </a:extLst>
            </p:cNvPr>
            <p:cNvCxnSpPr/>
            <p:nvPr/>
          </p:nvCxnSpPr>
          <p:spPr>
            <a:xfrm>
              <a:off x="11027430" y="4383639"/>
              <a:ext cx="0" cy="71399"/>
            </a:xfrm>
            <a:prstGeom prst="line">
              <a:avLst/>
            </a:prstGeom>
            <a:ln w="12700">
              <a:solidFill>
                <a:srgbClr val="413C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94">
            <a:extLst>
              <a:ext uri="{FF2B5EF4-FFF2-40B4-BE49-F238E27FC236}">
                <a16:creationId xmlns:a16="http://schemas.microsoft.com/office/drawing/2014/main" id="{4B21D1C4-5CD3-B4A5-28A1-B7FDDE39FB89}"/>
              </a:ext>
            </a:extLst>
          </p:cNvPr>
          <p:cNvSpPr txBox="1"/>
          <p:nvPr/>
        </p:nvSpPr>
        <p:spPr>
          <a:xfrm>
            <a:off x="9762126" y="4863695"/>
            <a:ext cx="1748086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Primary Endpoint</a:t>
            </a:r>
            <a:r>
              <a:rPr lang="en-GB" sz="1200" noProof="0">
                <a:latin typeface="Arial" panose="020B0604020202020204"/>
                <a:cs typeface="Arial" panose="020B0604020202020204" pitchFamily="34" charset="0"/>
              </a:rPr>
              <a:t>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of </a:t>
            </a:r>
            <a:br>
              <a:rPr kumimoji="0" lang="en-GB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</a:b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Extension Addendum </a:t>
            </a:r>
          </a:p>
        </p:txBody>
      </p:sp>
      <p:sp>
        <p:nvSpPr>
          <p:cNvPr id="33" name="Arrow: Right 91">
            <a:extLst>
              <a:ext uri="{FF2B5EF4-FFF2-40B4-BE49-F238E27FC236}">
                <a16:creationId xmlns:a16="http://schemas.microsoft.com/office/drawing/2014/main" id="{73DE3150-9983-1A28-869A-BDE93F736CB5}"/>
              </a:ext>
            </a:extLst>
          </p:cNvPr>
          <p:cNvSpPr/>
          <p:nvPr/>
        </p:nvSpPr>
        <p:spPr>
          <a:xfrm rot="16200000">
            <a:off x="10540230" y="4705200"/>
            <a:ext cx="183598" cy="153532"/>
          </a:xfrm>
          <a:prstGeom prst="rightArrow">
            <a:avLst>
              <a:gd name="adj1" fmla="val 50000"/>
              <a:gd name="adj2" fmla="val 63823"/>
            </a:avLst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rtlCol="0" anchor="ctr"/>
          <a:lstStyle>
            <a:defPPr>
              <a:defRPr lang="en-N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93758581-22AC-909C-0061-DA4E86D3DB08}"/>
              </a:ext>
            </a:extLst>
          </p:cNvPr>
          <p:cNvGrpSpPr/>
          <p:nvPr/>
        </p:nvGrpSpPr>
        <p:grpSpPr>
          <a:xfrm>
            <a:off x="8250178" y="3990582"/>
            <a:ext cx="2413529" cy="278609"/>
            <a:chOff x="8250178" y="3990582"/>
            <a:chExt cx="2413529" cy="278609"/>
          </a:xfrm>
        </p:grpSpPr>
        <p:sp>
          <p:nvSpPr>
            <p:cNvPr id="36" name="TextBox 138">
              <a:extLst>
                <a:ext uri="{FF2B5EF4-FFF2-40B4-BE49-F238E27FC236}">
                  <a16:creationId xmlns:a16="http://schemas.microsoft.com/office/drawing/2014/main" id="{0AC0AA66-20F8-19A4-6C20-20ED83137F9E}"/>
                </a:ext>
              </a:extLst>
            </p:cNvPr>
            <p:cNvSpPr txBox="1"/>
            <p:nvPr/>
          </p:nvSpPr>
          <p:spPr>
            <a:xfrm>
              <a:off x="8250178" y="3992191"/>
              <a:ext cx="2413529" cy="277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Extension</a:t>
              </a:r>
              <a:endParaRPr kumimoji="0" lang="en-GB" sz="1200" b="1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8C13F31F-363B-F1D8-D8DF-9E32025925E3}"/>
                </a:ext>
              </a:extLst>
            </p:cNvPr>
            <p:cNvCxnSpPr>
              <a:cxnSpLocks/>
            </p:cNvCxnSpPr>
            <p:nvPr/>
          </p:nvCxnSpPr>
          <p:spPr>
            <a:xfrm>
              <a:off x="8261131" y="3990582"/>
              <a:ext cx="240257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BF19A77-28AB-3B78-27E7-6597734C9F82}"/>
              </a:ext>
            </a:extLst>
          </p:cNvPr>
          <p:cNvCxnSpPr>
            <a:cxnSpLocks/>
          </p:cNvCxnSpPr>
          <p:nvPr/>
        </p:nvCxnSpPr>
        <p:spPr>
          <a:xfrm flipV="1">
            <a:off x="8238789" y="1495272"/>
            <a:ext cx="0" cy="289291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2559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0C88D0-4889-CE42-B6AA-1D35E7055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8E1D61F-7FCC-ADF2-93EA-B4C8EF92D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720197"/>
          </a:xfrm>
        </p:spPr>
        <p:txBody>
          <a:bodyPr/>
          <a:lstStyle/>
          <a:p>
            <a:r>
              <a:rPr lang="en-GB" noProof="0"/>
              <a:t>Primary and Key Secondary Endpoints</a:t>
            </a:r>
            <a:br>
              <a:rPr lang="en-GB" noProof="0"/>
            </a:br>
            <a:r>
              <a:rPr lang="en-GB" sz="2400" noProof="0">
                <a:solidFill>
                  <a:schemeClr val="tx1">
                    <a:lumMod val="90000"/>
                    <a:lumOff val="10000"/>
                  </a:schemeClr>
                </a:solidFill>
              </a:rPr>
              <a:t>TRIUMPH-1 Overall Study</a:t>
            </a:r>
            <a:endParaRPr lang="en-GB" baseline="30000" noProof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C7161C8-B9EF-BB4C-B216-DC151FA9B48A}"/>
              </a:ext>
            </a:extLst>
          </p:cNvPr>
          <p:cNvGrpSpPr/>
          <p:nvPr/>
        </p:nvGrpSpPr>
        <p:grpSpPr>
          <a:xfrm>
            <a:off x="587003" y="1357154"/>
            <a:ext cx="11233148" cy="842306"/>
            <a:chOff x="479427" y="1476379"/>
            <a:chExt cx="11233148" cy="842306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9A9D4DEB-7172-8073-1AC5-D0E195D50F1B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79427" y="1476379"/>
              <a:ext cx="11233148" cy="842306"/>
              <a:chOff x="479426" y="1665467"/>
              <a:chExt cx="14048488" cy="1234440"/>
            </a:xfrm>
          </p:grpSpPr>
          <p:sp>
            <p:nvSpPr>
              <p:cNvPr id="31" name="Rounded Rectangle 112">
                <a:extLst>
                  <a:ext uri="{FF2B5EF4-FFF2-40B4-BE49-F238E27FC236}">
                    <a16:creationId xmlns:a16="http://schemas.microsoft.com/office/drawing/2014/main" id="{01273299-1EF5-25A4-C915-390DA450655B}"/>
                  </a:ext>
                </a:extLst>
              </p:cNvPr>
              <p:cNvSpPr/>
              <p:nvPr/>
            </p:nvSpPr>
            <p:spPr>
              <a:xfrm>
                <a:off x="479426" y="1665467"/>
                <a:ext cx="14048488" cy="1234440"/>
              </a:xfrm>
              <a:prstGeom prst="roundRect">
                <a:avLst>
                  <a:gd name="adj" fmla="val 50000"/>
                </a:avLst>
              </a:prstGeom>
              <a:solidFill>
                <a:srgbClr val="FFFFFF"/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254000" dist="63500" dir="5400000" sx="99000" sy="99000" algn="ctr" rotWithShape="0">
                  <a:srgbClr val="212121">
                    <a:alpha val="20000"/>
                  </a:srgbClr>
                </a:outerShdw>
              </a:effectLst>
            </p:spPr>
            <p:txBody>
              <a:bodyPr wrap="square" lIns="144000" tIns="180000" rIns="144000" bIns="144000" rtlCol="0" anchor="t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CE32BA4-000F-CFDE-D218-F425850888F9}"/>
                  </a:ext>
                </a:extLst>
              </p:cNvPr>
              <p:cNvSpPr txBox="1"/>
              <p:nvPr/>
            </p:nvSpPr>
            <p:spPr>
              <a:xfrm rot="5400000">
                <a:off x="8461895" y="-3168120"/>
                <a:ext cx="1035328" cy="10901613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vert="vert270" lIns="91440" tIns="137160" rIns="91440" bIns="137160" rtlCol="0" anchor="ctr"/>
              <a:lstStyle>
                <a:defPPr>
                  <a:defRPr lang="en-US"/>
                </a:defPPr>
                <a:lvl1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kumimoji="0" b="0" i="0" u="none" strike="noStrike" cap="none" spc="0" normalizeH="0" baseline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>
                  <a:defRPr>
                    <a:solidFill>
                      <a:schemeClr val="lt1"/>
                    </a:solidFill>
                  </a:defRPr>
                </a:lvl2pPr>
                <a:lvl3pPr>
                  <a:defRPr>
                    <a:solidFill>
                      <a:schemeClr val="lt1"/>
                    </a:solidFill>
                  </a:defRPr>
                </a:lvl3pPr>
                <a:lvl4pPr>
                  <a:defRPr>
                    <a:solidFill>
                      <a:schemeClr val="lt1"/>
                    </a:solidFill>
                  </a:defRPr>
                </a:lvl4pPr>
                <a:lvl5pPr>
                  <a:defRPr>
                    <a:solidFill>
                      <a:schemeClr val="lt1"/>
                    </a:solidFill>
                  </a:defRPr>
                </a:lvl5pPr>
                <a:lvl6pPr>
                  <a:defRPr>
                    <a:solidFill>
                      <a:schemeClr val="lt1"/>
                    </a:solidFill>
                  </a:defRPr>
                </a:lvl6pPr>
                <a:lvl7pPr>
                  <a:defRPr>
                    <a:solidFill>
                      <a:schemeClr val="lt1"/>
                    </a:solidFill>
                  </a:defRPr>
                </a:lvl7pPr>
                <a:lvl8pPr>
                  <a:defRPr>
                    <a:solidFill>
                      <a:schemeClr val="lt1"/>
                    </a:solidFill>
                  </a:defRPr>
                </a:lvl8pPr>
                <a:lvl9pPr>
                  <a:defRPr>
                    <a:solidFill>
                      <a:schemeClr val="lt1"/>
                    </a:solidFill>
                  </a:defRPr>
                </a:lvl9pPr>
              </a:lstStyle>
              <a:p>
                <a:pPr algn="l">
                  <a:spcAft>
                    <a:spcPts val="300"/>
                  </a:spcAft>
                  <a:buClr>
                    <a:srgbClr val="E1251B"/>
                  </a:buClr>
                  <a:defRPr/>
                </a:pPr>
                <a:r>
                  <a:rPr kumimoji="0" lang="en-GB" b="1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Arial"/>
                  </a:rPr>
                  <a:t>Percent change in weight at week 80 with </a:t>
                </a:r>
                <a:r>
                  <a:rPr kumimoji="0" lang="en-GB" b="1" i="0" u="none" strike="noStrike" kern="0" cap="none" spc="0" normalizeH="0" baseline="0" noProof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Arial"/>
                  </a:rPr>
                  <a:t>retatrutide</a:t>
                </a:r>
                <a:r>
                  <a:rPr kumimoji="0" lang="en-GB" b="1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Arial"/>
                  </a:rPr>
                  <a:t> </a:t>
                </a:r>
                <a:r>
                  <a:rPr lang="en-GB" b="1" kern="0">
                    <a:solidFill>
                      <a:schemeClr val="bg1"/>
                    </a:solidFill>
                    <a:latin typeface="Arial" panose="020B0604020202020204"/>
                    <a:ea typeface="+mn-ea"/>
                    <a:cs typeface="Arial"/>
                  </a:rPr>
                  <a:t>9 mg</a:t>
                </a:r>
                <a:r>
                  <a:rPr kumimoji="0" lang="en-GB" b="1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Arial"/>
                  </a:rPr>
                  <a:t> or </a:t>
                </a:r>
                <a:r>
                  <a:rPr lang="en-GB" b="1" kern="0">
                    <a:solidFill>
                      <a:schemeClr val="bg1"/>
                    </a:solidFill>
                    <a:latin typeface="Arial" panose="020B0604020202020204"/>
                    <a:ea typeface="+mn-ea"/>
                    <a:cs typeface="Arial"/>
                  </a:rPr>
                  <a:t>12 mg</a:t>
                </a:r>
                <a:r>
                  <a:rPr kumimoji="0" lang="en-GB" b="1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Arial"/>
                  </a:rPr>
                  <a:t> 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43748646-1677-C7E2-3E7C-F582E45DFFA3}"/>
                  </a:ext>
                </a:extLst>
              </p:cNvPr>
              <p:cNvSpPr txBox="1"/>
              <p:nvPr/>
            </p:nvSpPr>
            <p:spPr>
              <a:xfrm>
                <a:off x="1717905" y="1938314"/>
                <a:ext cx="1892314" cy="645911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tIns="0" bIns="0" rtlCol="0" anchor="ctr">
                <a:spAutoFit/>
              </a:bodyPr>
              <a:lstStyle>
                <a:defPPr>
                  <a:defRPr lang="en-US"/>
                </a:defPPr>
                <a:lvl1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kumimoji="0" b="0" i="0" u="none" strike="noStrike" cap="none" spc="0" normalizeH="0" baseline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>
                  <a:defRPr>
                    <a:solidFill>
                      <a:schemeClr val="lt1"/>
                    </a:solidFill>
                  </a:defRPr>
                </a:lvl2pPr>
                <a:lvl3pPr>
                  <a:defRPr>
                    <a:solidFill>
                      <a:schemeClr val="lt1"/>
                    </a:solidFill>
                  </a:defRPr>
                </a:lvl3pPr>
                <a:lvl4pPr>
                  <a:defRPr>
                    <a:solidFill>
                      <a:schemeClr val="lt1"/>
                    </a:solidFill>
                  </a:defRPr>
                </a:lvl4pPr>
                <a:lvl5pPr>
                  <a:defRPr>
                    <a:solidFill>
                      <a:schemeClr val="lt1"/>
                    </a:solidFill>
                  </a:defRPr>
                </a:lvl5pPr>
                <a:lvl6pPr>
                  <a:defRPr>
                    <a:solidFill>
                      <a:schemeClr val="lt1"/>
                    </a:solidFill>
                  </a:defRPr>
                </a:lvl6pPr>
                <a:lvl7pPr>
                  <a:defRPr>
                    <a:solidFill>
                      <a:schemeClr val="lt1"/>
                    </a:solidFill>
                  </a:defRPr>
                </a:lvl7pPr>
                <a:lvl8pPr>
                  <a:defRPr>
                    <a:solidFill>
                      <a:schemeClr val="lt1"/>
                    </a:solidFill>
                  </a:defRPr>
                </a:lvl8pPr>
                <a:lvl9pPr>
                  <a:defRPr>
                    <a:solidFill>
                      <a:schemeClr val="lt1"/>
                    </a:solidFill>
                  </a:defRPr>
                </a:lvl9pPr>
              </a:lstStyle>
              <a:p>
                <a:pPr marL="6350" marR="0" lvl="0" indent="0" algn="l" defTabSz="914400" rtl="0" eaLnBrk="1" fontAlgn="auto" latinLnBrk="0" hangingPunct="1">
                  <a:lnSpc>
                    <a:spcPct val="9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800" b="1" i="0" u="none" strike="noStrike" kern="0" cap="none" spc="0" normalizeH="0" baseline="0" noProof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Arial" panose="020B0604020202020204" pitchFamily="34" charset="0"/>
                  </a:rPr>
                  <a:t>Primary </a:t>
                </a:r>
                <a:br>
                  <a:rPr kumimoji="0" lang="en-GB" sz="1800" b="1" i="0" u="none" strike="noStrike" kern="0" cap="none" spc="0" normalizeH="0" baseline="0" noProof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Arial" panose="020B0604020202020204" pitchFamily="34" charset="0"/>
                  </a:rPr>
                </a:br>
                <a:r>
                  <a:rPr kumimoji="0" lang="en-GB" sz="1800" b="1" i="0" u="none" strike="noStrike" kern="0" cap="none" spc="0" normalizeH="0" baseline="0" noProof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Arial" panose="020B0604020202020204" pitchFamily="34" charset="0"/>
                  </a:rPr>
                  <a:t>Endpoint</a:t>
                </a: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1D43F4-E1E1-8F74-9FD1-DE103092754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47877" y="1557255"/>
              <a:ext cx="622968" cy="658154"/>
              <a:chOff x="-4455754" y="8119461"/>
              <a:chExt cx="1478848" cy="1527174"/>
            </a:xfrm>
          </p:grpSpPr>
          <p:sp>
            <p:nvSpPr>
              <p:cNvPr id="5" name="Freeform: Shape 124">
                <a:extLst>
                  <a:ext uri="{FF2B5EF4-FFF2-40B4-BE49-F238E27FC236}">
                    <a16:creationId xmlns:a16="http://schemas.microsoft.com/office/drawing/2014/main" id="{D600AA1B-5873-F7CA-25E3-21A0F6C2F316}"/>
                  </a:ext>
                </a:extLst>
              </p:cNvPr>
              <p:cNvSpPr/>
              <p:nvPr/>
            </p:nvSpPr>
            <p:spPr>
              <a:xfrm>
                <a:off x="-4303887" y="8518481"/>
                <a:ext cx="1175117" cy="992014"/>
              </a:xfrm>
              <a:custGeom>
                <a:avLst/>
                <a:gdLst>
                  <a:gd name="connsiteX0" fmla="*/ 1261110 w 1261110"/>
                  <a:gd name="connsiteY0" fmla="*/ 874490 h 1064609"/>
                  <a:gd name="connsiteX1" fmla="*/ 1078325 w 1261110"/>
                  <a:gd name="connsiteY1" fmla="*/ 1064609 h 1064609"/>
                  <a:gd name="connsiteX2" fmla="*/ 182785 w 1261110"/>
                  <a:gd name="connsiteY2" fmla="*/ 1064609 h 1064609"/>
                  <a:gd name="connsiteX3" fmla="*/ 0 w 1261110"/>
                  <a:gd name="connsiteY3" fmla="*/ 874490 h 1064609"/>
                  <a:gd name="connsiteX4" fmla="*/ 0 w 1261110"/>
                  <a:gd name="connsiteY4" fmla="*/ 190119 h 1064609"/>
                  <a:gd name="connsiteX5" fmla="*/ 182785 w 1261110"/>
                  <a:gd name="connsiteY5" fmla="*/ 0 h 1064609"/>
                  <a:gd name="connsiteX6" fmla="*/ 1078325 w 1261110"/>
                  <a:gd name="connsiteY6" fmla="*/ 0 h 1064609"/>
                  <a:gd name="connsiteX7" fmla="*/ 1261110 w 1261110"/>
                  <a:gd name="connsiteY7" fmla="*/ 190119 h 1064609"/>
                  <a:gd name="connsiteX8" fmla="*/ 1261110 w 1261110"/>
                  <a:gd name="connsiteY8" fmla="*/ 874490 h 10646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61110" h="1064609">
                    <a:moveTo>
                      <a:pt x="1261110" y="874490"/>
                    </a:moveTo>
                    <a:cubicBezTo>
                      <a:pt x="1261110" y="979456"/>
                      <a:pt x="1179290" y="1064609"/>
                      <a:pt x="1078325" y="1064609"/>
                    </a:cubicBezTo>
                    <a:lnTo>
                      <a:pt x="182785" y="1064609"/>
                    </a:lnTo>
                    <a:cubicBezTo>
                      <a:pt x="81820" y="1064609"/>
                      <a:pt x="0" y="979456"/>
                      <a:pt x="0" y="874490"/>
                    </a:cubicBezTo>
                    <a:lnTo>
                      <a:pt x="0" y="190119"/>
                    </a:lnTo>
                    <a:cubicBezTo>
                      <a:pt x="0" y="85154"/>
                      <a:pt x="81820" y="0"/>
                      <a:pt x="182785" y="0"/>
                    </a:cubicBezTo>
                    <a:lnTo>
                      <a:pt x="1078325" y="0"/>
                    </a:lnTo>
                    <a:cubicBezTo>
                      <a:pt x="1179290" y="0"/>
                      <a:pt x="1261110" y="85154"/>
                      <a:pt x="1261110" y="190119"/>
                    </a:cubicBezTo>
                    <a:lnTo>
                      <a:pt x="1261110" y="874490"/>
                    </a:lnTo>
                    <a:close/>
                  </a:path>
                </a:pathLst>
              </a:custGeom>
              <a:noFill/>
              <a:ln w="15875" cap="flat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6" name="Freeform: Shape 122">
                <a:extLst>
                  <a:ext uri="{FF2B5EF4-FFF2-40B4-BE49-F238E27FC236}">
                    <a16:creationId xmlns:a16="http://schemas.microsoft.com/office/drawing/2014/main" id="{E6322E28-A2EE-7F1C-F7BE-19D1B080CAD4}"/>
                  </a:ext>
                </a:extLst>
              </p:cNvPr>
              <p:cNvSpPr/>
              <p:nvPr/>
            </p:nvSpPr>
            <p:spPr>
              <a:xfrm>
                <a:off x="-4455754" y="8119461"/>
                <a:ext cx="1478848" cy="1527174"/>
              </a:xfrm>
              <a:custGeom>
                <a:avLst/>
                <a:gdLst>
                  <a:gd name="connsiteX0" fmla="*/ 182785 w 1352454"/>
                  <a:gd name="connsiteY0" fmla="*/ 0 h 1396650"/>
                  <a:gd name="connsiteX1" fmla="*/ 1169670 w 1352454"/>
                  <a:gd name="connsiteY1" fmla="*/ 0 h 1396650"/>
                  <a:gd name="connsiteX2" fmla="*/ 1352455 w 1352454"/>
                  <a:gd name="connsiteY2" fmla="*/ 182785 h 1396650"/>
                  <a:gd name="connsiteX3" fmla="*/ 1352455 w 1352454"/>
                  <a:gd name="connsiteY3" fmla="*/ 1213866 h 1396650"/>
                  <a:gd name="connsiteX4" fmla="*/ 1169670 w 1352454"/>
                  <a:gd name="connsiteY4" fmla="*/ 1396651 h 1396650"/>
                  <a:gd name="connsiteX5" fmla="*/ 182785 w 1352454"/>
                  <a:gd name="connsiteY5" fmla="*/ 1396651 h 1396650"/>
                  <a:gd name="connsiteX6" fmla="*/ 0 w 1352454"/>
                  <a:gd name="connsiteY6" fmla="*/ 1213866 h 1396650"/>
                  <a:gd name="connsiteX7" fmla="*/ 0 w 1352454"/>
                  <a:gd name="connsiteY7" fmla="*/ 182785 h 1396650"/>
                  <a:gd name="connsiteX8" fmla="*/ 182785 w 1352454"/>
                  <a:gd name="connsiteY8" fmla="*/ 0 h 1396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52454" h="1396650">
                    <a:moveTo>
                      <a:pt x="182785" y="0"/>
                    </a:moveTo>
                    <a:lnTo>
                      <a:pt x="1169670" y="0"/>
                    </a:lnTo>
                    <a:cubicBezTo>
                      <a:pt x="1270540" y="0"/>
                      <a:pt x="1352455" y="81915"/>
                      <a:pt x="1352455" y="182785"/>
                    </a:cubicBezTo>
                    <a:lnTo>
                      <a:pt x="1352455" y="1213866"/>
                    </a:lnTo>
                    <a:cubicBezTo>
                      <a:pt x="1352455" y="1314736"/>
                      <a:pt x="1270540" y="1396651"/>
                      <a:pt x="1169670" y="1396651"/>
                    </a:cubicBezTo>
                    <a:lnTo>
                      <a:pt x="182785" y="1396651"/>
                    </a:lnTo>
                    <a:cubicBezTo>
                      <a:pt x="81915" y="1396651"/>
                      <a:pt x="0" y="1314736"/>
                      <a:pt x="0" y="1213866"/>
                    </a:cubicBezTo>
                    <a:lnTo>
                      <a:pt x="0" y="182785"/>
                    </a:lnTo>
                    <a:cubicBezTo>
                      <a:pt x="0" y="81915"/>
                      <a:pt x="81915" y="0"/>
                      <a:pt x="182785" y="0"/>
                    </a:cubicBezTo>
                    <a:close/>
                  </a:path>
                </a:pathLst>
              </a:custGeom>
              <a:noFill/>
              <a:ln w="19050" cap="flat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9" name="Freeform: Shape 123">
                <a:extLst>
                  <a:ext uri="{FF2B5EF4-FFF2-40B4-BE49-F238E27FC236}">
                    <a16:creationId xmlns:a16="http://schemas.microsoft.com/office/drawing/2014/main" id="{E319F814-FE11-500B-9674-2A061249AE1F}"/>
                  </a:ext>
                </a:extLst>
              </p:cNvPr>
              <p:cNvSpPr/>
              <p:nvPr/>
            </p:nvSpPr>
            <p:spPr>
              <a:xfrm>
                <a:off x="-3937872" y="8240886"/>
                <a:ext cx="452512" cy="142384"/>
              </a:xfrm>
              <a:custGeom>
                <a:avLst/>
                <a:gdLst>
                  <a:gd name="connsiteX0" fmla="*/ 599980 w 599979"/>
                  <a:gd name="connsiteY0" fmla="*/ 94393 h 188785"/>
                  <a:gd name="connsiteX1" fmla="*/ 505587 w 599979"/>
                  <a:gd name="connsiteY1" fmla="*/ 188786 h 188785"/>
                  <a:gd name="connsiteX2" fmla="*/ 94393 w 599979"/>
                  <a:gd name="connsiteY2" fmla="*/ 188786 h 188785"/>
                  <a:gd name="connsiteX3" fmla="*/ 0 w 599979"/>
                  <a:gd name="connsiteY3" fmla="*/ 94393 h 188785"/>
                  <a:gd name="connsiteX4" fmla="*/ 0 w 599979"/>
                  <a:gd name="connsiteY4" fmla="*/ 94393 h 188785"/>
                  <a:gd name="connsiteX5" fmla="*/ 94393 w 599979"/>
                  <a:gd name="connsiteY5" fmla="*/ 0 h 188785"/>
                  <a:gd name="connsiteX6" fmla="*/ 505587 w 599979"/>
                  <a:gd name="connsiteY6" fmla="*/ 0 h 188785"/>
                  <a:gd name="connsiteX7" fmla="*/ 599980 w 599979"/>
                  <a:gd name="connsiteY7" fmla="*/ 94393 h 188785"/>
                  <a:gd name="connsiteX8" fmla="*/ 599980 w 599979"/>
                  <a:gd name="connsiteY8" fmla="*/ 94393 h 1887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99979" h="188785">
                    <a:moveTo>
                      <a:pt x="599980" y="94393"/>
                    </a:moveTo>
                    <a:cubicBezTo>
                      <a:pt x="599980" y="146495"/>
                      <a:pt x="557689" y="188786"/>
                      <a:pt x="505587" y="188786"/>
                    </a:cubicBezTo>
                    <a:lnTo>
                      <a:pt x="94393" y="188786"/>
                    </a:lnTo>
                    <a:cubicBezTo>
                      <a:pt x="42196" y="188786"/>
                      <a:pt x="0" y="146495"/>
                      <a:pt x="0" y="94393"/>
                    </a:cubicBezTo>
                    <a:lnTo>
                      <a:pt x="0" y="94393"/>
                    </a:lnTo>
                    <a:cubicBezTo>
                      <a:pt x="0" y="42196"/>
                      <a:pt x="42291" y="0"/>
                      <a:pt x="94393" y="0"/>
                    </a:cubicBezTo>
                    <a:lnTo>
                      <a:pt x="505587" y="0"/>
                    </a:lnTo>
                    <a:cubicBezTo>
                      <a:pt x="557784" y="0"/>
                      <a:pt x="599980" y="42291"/>
                      <a:pt x="599980" y="94393"/>
                    </a:cubicBezTo>
                    <a:lnTo>
                      <a:pt x="599980" y="94393"/>
                    </a:lnTo>
                    <a:close/>
                  </a:path>
                </a:pathLst>
              </a:custGeom>
              <a:gradFill>
                <a:gsLst>
                  <a:gs pos="52000">
                    <a:srgbClr val="E1251B"/>
                  </a:gs>
                  <a:gs pos="100000">
                    <a:srgbClr val="A81C14"/>
                  </a:gs>
                  <a:gs pos="0">
                    <a:srgbClr val="E1251B"/>
                  </a:gs>
                </a:gsLst>
                <a:lin ang="5400000" scaled="1"/>
              </a:gradFill>
              <a:ln w="15875" cap="flat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10" name="Freeform: Shape 125">
                <a:extLst>
                  <a:ext uri="{FF2B5EF4-FFF2-40B4-BE49-F238E27FC236}">
                    <a16:creationId xmlns:a16="http://schemas.microsoft.com/office/drawing/2014/main" id="{DEEE846C-1923-18B4-B70D-111C163D6315}"/>
                  </a:ext>
                </a:extLst>
              </p:cNvPr>
              <p:cNvSpPr/>
              <p:nvPr/>
            </p:nvSpPr>
            <p:spPr>
              <a:xfrm>
                <a:off x="-4140046" y="8631329"/>
                <a:ext cx="311317" cy="754903"/>
              </a:xfrm>
              <a:custGeom>
                <a:avLst/>
                <a:gdLst>
                  <a:gd name="connsiteX0" fmla="*/ 203694 w 382102"/>
                  <a:gd name="connsiteY0" fmla="*/ 4878 h 926552"/>
                  <a:gd name="connsiteX1" fmla="*/ 8622 w 382102"/>
                  <a:gd name="connsiteY1" fmla="*/ 221857 h 926552"/>
                  <a:gd name="connsiteX2" fmla="*/ 150830 w 382102"/>
                  <a:gd name="connsiteY2" fmla="*/ 870034 h 926552"/>
                  <a:gd name="connsiteX3" fmla="*/ 379049 w 382102"/>
                  <a:gd name="connsiteY3" fmla="*/ 807169 h 926552"/>
                  <a:gd name="connsiteX4" fmla="*/ 307993 w 382102"/>
                  <a:gd name="connsiteY4" fmla="*/ 468174 h 926552"/>
                  <a:gd name="connsiteX5" fmla="*/ 360857 w 382102"/>
                  <a:gd name="connsiteY5" fmla="*/ 71362 h 926552"/>
                  <a:gd name="connsiteX6" fmla="*/ 203789 w 382102"/>
                  <a:gd name="connsiteY6" fmla="*/ 4878 h 9265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82102" h="926552">
                    <a:moveTo>
                      <a:pt x="203694" y="4878"/>
                    </a:moveTo>
                    <a:cubicBezTo>
                      <a:pt x="203694" y="4878"/>
                      <a:pt x="49961" y="23452"/>
                      <a:pt x="8622" y="221857"/>
                    </a:cubicBezTo>
                    <a:cubicBezTo>
                      <a:pt x="-27859" y="397022"/>
                      <a:pt x="57485" y="764878"/>
                      <a:pt x="150830" y="870034"/>
                    </a:cubicBezTo>
                    <a:cubicBezTo>
                      <a:pt x="255034" y="987477"/>
                      <a:pt x="405434" y="899752"/>
                      <a:pt x="379049" y="807169"/>
                    </a:cubicBezTo>
                    <a:cubicBezTo>
                      <a:pt x="352570" y="714586"/>
                      <a:pt x="278180" y="554185"/>
                      <a:pt x="307993" y="468174"/>
                    </a:cubicBezTo>
                    <a:cubicBezTo>
                      <a:pt x="337711" y="382163"/>
                      <a:pt x="409910" y="188139"/>
                      <a:pt x="360857" y="71362"/>
                    </a:cubicBezTo>
                    <a:cubicBezTo>
                      <a:pt x="326186" y="-11315"/>
                      <a:pt x="223887" y="-3314"/>
                      <a:pt x="203789" y="4878"/>
                    </a:cubicBezTo>
                    <a:close/>
                  </a:path>
                </a:pathLst>
              </a:custGeom>
              <a:gradFill>
                <a:gsLst>
                  <a:gs pos="52000">
                    <a:srgbClr val="E1251B"/>
                  </a:gs>
                  <a:gs pos="100000">
                    <a:srgbClr val="A81C14"/>
                  </a:gs>
                  <a:gs pos="0">
                    <a:srgbClr val="E1251B"/>
                  </a:gs>
                </a:gsLst>
                <a:lin ang="5400000" scaled="1"/>
              </a:gradFill>
              <a:ln w="15875" cap="flat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11" name="Freeform: Shape 126">
                <a:extLst>
                  <a:ext uri="{FF2B5EF4-FFF2-40B4-BE49-F238E27FC236}">
                    <a16:creationId xmlns:a16="http://schemas.microsoft.com/office/drawing/2014/main" id="{23B16A14-5CC2-DAEF-473E-7FA775736EA6}"/>
                  </a:ext>
                </a:extLst>
              </p:cNvPr>
              <p:cNvSpPr/>
              <p:nvPr/>
            </p:nvSpPr>
            <p:spPr>
              <a:xfrm>
                <a:off x="-3612982" y="8631329"/>
                <a:ext cx="311317" cy="754903"/>
              </a:xfrm>
              <a:custGeom>
                <a:avLst/>
                <a:gdLst>
                  <a:gd name="connsiteX0" fmla="*/ 178408 w 382102"/>
                  <a:gd name="connsiteY0" fmla="*/ 4878 h 926552"/>
                  <a:gd name="connsiteX1" fmla="*/ 373480 w 382102"/>
                  <a:gd name="connsiteY1" fmla="*/ 221857 h 926552"/>
                  <a:gd name="connsiteX2" fmla="*/ 231272 w 382102"/>
                  <a:gd name="connsiteY2" fmla="*/ 870034 h 926552"/>
                  <a:gd name="connsiteX3" fmla="*/ 3053 w 382102"/>
                  <a:gd name="connsiteY3" fmla="*/ 807169 h 926552"/>
                  <a:gd name="connsiteX4" fmla="*/ 74110 w 382102"/>
                  <a:gd name="connsiteY4" fmla="*/ 468174 h 926552"/>
                  <a:gd name="connsiteX5" fmla="*/ 21246 w 382102"/>
                  <a:gd name="connsiteY5" fmla="*/ 71362 h 926552"/>
                  <a:gd name="connsiteX6" fmla="*/ 178313 w 382102"/>
                  <a:gd name="connsiteY6" fmla="*/ 4878 h 9265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82102" h="926552">
                    <a:moveTo>
                      <a:pt x="178408" y="4878"/>
                    </a:moveTo>
                    <a:cubicBezTo>
                      <a:pt x="178408" y="4878"/>
                      <a:pt x="332142" y="23452"/>
                      <a:pt x="373480" y="221857"/>
                    </a:cubicBezTo>
                    <a:cubicBezTo>
                      <a:pt x="409961" y="397022"/>
                      <a:pt x="324617" y="764878"/>
                      <a:pt x="231272" y="870034"/>
                    </a:cubicBezTo>
                    <a:cubicBezTo>
                      <a:pt x="127069" y="987477"/>
                      <a:pt x="-23331" y="899752"/>
                      <a:pt x="3053" y="807169"/>
                    </a:cubicBezTo>
                    <a:cubicBezTo>
                      <a:pt x="29533" y="714586"/>
                      <a:pt x="103923" y="554185"/>
                      <a:pt x="74110" y="468174"/>
                    </a:cubicBezTo>
                    <a:cubicBezTo>
                      <a:pt x="44392" y="382163"/>
                      <a:pt x="-27808" y="188139"/>
                      <a:pt x="21246" y="71362"/>
                    </a:cubicBezTo>
                    <a:cubicBezTo>
                      <a:pt x="56012" y="-11315"/>
                      <a:pt x="158215" y="-3314"/>
                      <a:pt x="178313" y="4878"/>
                    </a:cubicBezTo>
                    <a:close/>
                  </a:path>
                </a:pathLst>
              </a:custGeom>
              <a:gradFill>
                <a:gsLst>
                  <a:gs pos="52000">
                    <a:srgbClr val="E1251B"/>
                  </a:gs>
                  <a:gs pos="100000">
                    <a:srgbClr val="A81C14"/>
                  </a:gs>
                  <a:gs pos="0">
                    <a:srgbClr val="E1251B"/>
                  </a:gs>
                </a:gsLst>
                <a:lin ang="5400000" scaled="1"/>
              </a:gradFill>
              <a:ln w="15875" cap="flat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srgbClr val="212121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0C54D48-C815-2302-9805-8E4C2FBC63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776" y="6404401"/>
            <a:ext cx="8973421" cy="365125"/>
          </a:xfrm>
        </p:spPr>
        <p:txBody>
          <a:bodyPr/>
          <a:lstStyle/>
          <a:p>
            <a:pPr>
              <a:defRPr/>
            </a:pP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HDL=high-density lipoprotein; </a:t>
            </a:r>
            <a:r>
              <a:rPr lang="en-GB" sz="1200" noProof="0" err="1">
                <a:solidFill>
                  <a:schemeClr val="bg1">
                    <a:lumMod val="65000"/>
                  </a:schemeClr>
                </a:solidFill>
              </a:rPr>
              <a:t>hsCRP</a:t>
            </a: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=high-sensitivity C-reactive protein.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C80DF1A-AF26-92E2-9ECD-8196F3F34B93}"/>
              </a:ext>
            </a:extLst>
          </p:cNvPr>
          <p:cNvGrpSpPr/>
          <p:nvPr/>
        </p:nvGrpSpPr>
        <p:grpSpPr>
          <a:xfrm>
            <a:off x="587002" y="2607661"/>
            <a:ext cx="11233149" cy="3208955"/>
            <a:chOff x="479425" y="2820357"/>
            <a:chExt cx="11233149" cy="3085663"/>
          </a:xfrm>
        </p:grpSpPr>
        <p:sp>
          <p:nvSpPr>
            <p:cNvPr id="14" name="Rounded Rectangle 125">
              <a:extLst>
                <a:ext uri="{FF2B5EF4-FFF2-40B4-BE49-F238E27FC236}">
                  <a16:creationId xmlns:a16="http://schemas.microsoft.com/office/drawing/2014/main" id="{47A02193-6FB1-2A72-5949-719E3FF508EC}"/>
                </a:ext>
              </a:extLst>
            </p:cNvPr>
            <p:cNvSpPr/>
            <p:nvPr/>
          </p:nvSpPr>
          <p:spPr>
            <a:xfrm>
              <a:off x="479425" y="2820357"/>
              <a:ext cx="11233149" cy="3085663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254000" dist="63500" dir="5400000" sx="99000" sy="99000" algn="ctr" rotWithShape="0">
                <a:srgbClr val="212121">
                  <a:alpha val="20000"/>
                </a:srgbClr>
              </a:outerShdw>
            </a:effectLst>
          </p:spPr>
          <p:txBody>
            <a:bodyPr wrap="square" lIns="144000" tIns="180000" rIns="144000" bIns="144000" rtlCol="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C6A8164-226F-E366-143A-D3902F0A474C}"/>
                </a:ext>
              </a:extLst>
            </p:cNvPr>
            <p:cNvSpPr txBox="1"/>
            <p:nvPr/>
          </p:nvSpPr>
          <p:spPr>
            <a:xfrm rot="5400000">
              <a:off x="5836919" y="18841"/>
              <a:ext cx="2878400" cy="871691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vert="vert270" lIns="91440" tIns="137160" rIns="91440" bIns="137160" rtlCol="0" anchor="ctr"/>
            <a:lstStyle>
              <a:defPPr>
                <a:defRPr lang="en-US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marL="274320" marR="0" lvl="0" indent="-27432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200"/>
                </a:spcAft>
                <a:buClr>
                  <a:srgbClr val="E1251B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  <a:cs typeface="Arial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A1A9EC4-5272-74C9-B78D-21FE6E6AFAA6}"/>
                </a:ext>
              </a:extLst>
            </p:cNvPr>
            <p:cNvSpPr txBox="1"/>
            <p:nvPr/>
          </p:nvSpPr>
          <p:spPr>
            <a:xfrm>
              <a:off x="1461296" y="3754867"/>
              <a:ext cx="1456368" cy="1208899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tIns="0" bIns="0" rtlCol="0" anchor="ctr">
              <a:spAutoFit/>
            </a:bodyPr>
            <a:lstStyle>
              <a:defPPr>
                <a:defRPr lang="en-US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marL="6350" marR="0" lvl="0" indent="0" algn="l" defTabSz="914400" rtl="0" eaLnBrk="1" fontAlgn="auto" latinLnBrk="0" hangingPunct="1">
                <a:lnSpc>
                  <a:spcPct val="9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Key</a:t>
              </a:r>
            </a:p>
            <a:p>
              <a:pPr marL="6350" marR="0" lvl="0" indent="0" algn="l" defTabSz="914400" rtl="0" eaLnBrk="1" fontAlgn="auto" latinLnBrk="0" hangingPunct="1">
                <a:lnSpc>
                  <a:spcPct val="9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Secondary </a:t>
              </a:r>
              <a:br>
                <a:rPr kumimoji="0" lang="en-GB" sz="1800" b="1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</a:b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Endpoints</a:t>
              </a: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45A865D9-634C-5A3D-F7A4-3287A9109E8B}"/>
                </a:ext>
              </a:extLst>
            </p:cNvPr>
            <p:cNvGrpSpPr>
              <a:grpSpLocks/>
            </p:cNvGrpSpPr>
            <p:nvPr/>
          </p:nvGrpSpPr>
          <p:grpSpPr>
            <a:xfrm>
              <a:off x="729281" y="4020567"/>
              <a:ext cx="651919" cy="667138"/>
              <a:chOff x="10448109" y="4265458"/>
              <a:chExt cx="534538" cy="512817"/>
            </a:xfrm>
          </p:grpSpPr>
          <p:sp>
            <p:nvSpPr>
              <p:cNvPr id="19" name="Free-form: Shape 73">
                <a:extLst>
                  <a:ext uri="{FF2B5EF4-FFF2-40B4-BE49-F238E27FC236}">
                    <a16:creationId xmlns:a16="http://schemas.microsoft.com/office/drawing/2014/main" id="{48DC1366-5CCB-DEC2-ADC1-C9F801F88EE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448109" y="4365332"/>
                <a:ext cx="179102" cy="308924"/>
              </a:xfrm>
              <a:custGeom>
                <a:avLst/>
                <a:gdLst>
                  <a:gd name="csX0" fmla="*/ 179102 w 179102"/>
                  <a:gd name="csY0" fmla="*/ 54252 h 337529"/>
                  <a:gd name="csX1" fmla="*/ 179102 w 179102"/>
                  <a:gd name="csY1" fmla="*/ 112221 h 337529"/>
                  <a:gd name="csX2" fmla="*/ 127131 w 179102"/>
                  <a:gd name="csY2" fmla="*/ 166473 h 337529"/>
                  <a:gd name="csX3" fmla="*/ 127131 w 179102"/>
                  <a:gd name="csY3" fmla="*/ 205738 h 337529"/>
                  <a:gd name="csX4" fmla="*/ 116921 w 179102"/>
                  <a:gd name="csY4" fmla="*/ 216081 h 337529"/>
                  <a:gd name="csX5" fmla="*/ 116121 w 179102"/>
                  <a:gd name="csY5" fmla="*/ 216081 h 337529"/>
                  <a:gd name="csX6" fmla="*/ 107695 w 179102"/>
                  <a:gd name="csY6" fmla="*/ 224565 h 337529"/>
                  <a:gd name="csX7" fmla="*/ 107695 w 179102"/>
                  <a:gd name="csY7" fmla="*/ 246985 h 337529"/>
                  <a:gd name="csX8" fmla="*/ 116121 w 179102"/>
                  <a:gd name="csY8" fmla="*/ 255531 h 337529"/>
                  <a:gd name="csX9" fmla="*/ 116921 w 179102"/>
                  <a:gd name="csY9" fmla="*/ 255531 h 337529"/>
                  <a:gd name="csX10" fmla="*/ 127131 w 179102"/>
                  <a:gd name="csY10" fmla="*/ 265812 h 337529"/>
                  <a:gd name="csX11" fmla="*/ 127131 w 179102"/>
                  <a:gd name="csY11" fmla="*/ 298884 h 337529"/>
                  <a:gd name="csX12" fmla="*/ 116921 w 179102"/>
                  <a:gd name="csY12" fmla="*/ 309164 h 337529"/>
                  <a:gd name="csX13" fmla="*/ 103205 w 179102"/>
                  <a:gd name="csY13" fmla="*/ 309164 h 337529"/>
                  <a:gd name="csX14" fmla="*/ 103205 w 179102"/>
                  <a:gd name="csY14" fmla="*/ 321427 h 337529"/>
                  <a:gd name="csX15" fmla="*/ 87214 w 179102"/>
                  <a:gd name="csY15" fmla="*/ 337529 h 337529"/>
                  <a:gd name="csX16" fmla="*/ 65933 w 179102"/>
                  <a:gd name="csY16" fmla="*/ 337529 h 337529"/>
                  <a:gd name="csX17" fmla="*/ 49942 w 179102"/>
                  <a:gd name="csY17" fmla="*/ 321427 h 337529"/>
                  <a:gd name="csX18" fmla="*/ 49942 w 179102"/>
                  <a:gd name="csY18" fmla="*/ 166349 h 337529"/>
                  <a:gd name="csX19" fmla="*/ 0 w 179102"/>
                  <a:gd name="csY19" fmla="*/ 112221 h 337529"/>
                  <a:gd name="csX20" fmla="*/ 0 w 179102"/>
                  <a:gd name="csY20" fmla="*/ 54252 h 337529"/>
                  <a:gd name="csX21" fmla="*/ 53940 w 179102"/>
                  <a:gd name="csY21" fmla="*/ 0 h 337529"/>
                  <a:gd name="csX22" fmla="*/ 125162 w 179102"/>
                  <a:gd name="csY22" fmla="*/ 0 h 337529"/>
                  <a:gd name="csX23" fmla="*/ 179102 w 179102"/>
                  <a:gd name="csY23" fmla="*/ 54252 h 33752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</a:cxnLst>
                <a:rect l="l" t="t" r="r" b="b"/>
                <a:pathLst>
                  <a:path w="179102" h="337529">
                    <a:moveTo>
                      <a:pt x="179102" y="54252"/>
                    </a:moveTo>
                    <a:lnTo>
                      <a:pt x="179102" y="112221"/>
                    </a:lnTo>
                    <a:cubicBezTo>
                      <a:pt x="179102" y="141515"/>
                      <a:pt x="155976" y="165420"/>
                      <a:pt x="127131" y="166473"/>
                    </a:cubicBezTo>
                    <a:lnTo>
                      <a:pt x="127131" y="205738"/>
                    </a:lnTo>
                    <a:cubicBezTo>
                      <a:pt x="127131" y="211436"/>
                      <a:pt x="122579" y="216081"/>
                      <a:pt x="116921" y="216081"/>
                    </a:cubicBezTo>
                    <a:lnTo>
                      <a:pt x="116121" y="216081"/>
                    </a:lnTo>
                    <a:cubicBezTo>
                      <a:pt x="111447" y="216081"/>
                      <a:pt x="107695" y="219858"/>
                      <a:pt x="107695" y="224565"/>
                    </a:cubicBezTo>
                    <a:lnTo>
                      <a:pt x="107695" y="246985"/>
                    </a:lnTo>
                    <a:cubicBezTo>
                      <a:pt x="107695" y="251691"/>
                      <a:pt x="111447" y="255531"/>
                      <a:pt x="116121" y="255531"/>
                    </a:cubicBezTo>
                    <a:lnTo>
                      <a:pt x="116921" y="255531"/>
                    </a:lnTo>
                    <a:cubicBezTo>
                      <a:pt x="122579" y="255531"/>
                      <a:pt x="127131" y="260114"/>
                      <a:pt x="127131" y="265812"/>
                    </a:cubicBezTo>
                    <a:lnTo>
                      <a:pt x="127131" y="298884"/>
                    </a:lnTo>
                    <a:cubicBezTo>
                      <a:pt x="127131" y="304581"/>
                      <a:pt x="122579" y="309164"/>
                      <a:pt x="116921" y="309164"/>
                    </a:cubicBezTo>
                    <a:lnTo>
                      <a:pt x="103205" y="309164"/>
                    </a:lnTo>
                    <a:lnTo>
                      <a:pt x="103205" y="321427"/>
                    </a:lnTo>
                    <a:cubicBezTo>
                      <a:pt x="103205" y="330345"/>
                      <a:pt x="96071" y="337529"/>
                      <a:pt x="87214" y="337529"/>
                    </a:cubicBezTo>
                    <a:lnTo>
                      <a:pt x="65933" y="337529"/>
                    </a:lnTo>
                    <a:cubicBezTo>
                      <a:pt x="57076" y="337529"/>
                      <a:pt x="49942" y="330345"/>
                      <a:pt x="49942" y="321427"/>
                    </a:cubicBezTo>
                    <a:lnTo>
                      <a:pt x="49942" y="166349"/>
                    </a:lnTo>
                    <a:cubicBezTo>
                      <a:pt x="22019" y="164305"/>
                      <a:pt x="0" y="140833"/>
                      <a:pt x="0" y="112221"/>
                    </a:cubicBezTo>
                    <a:lnTo>
                      <a:pt x="0" y="54252"/>
                    </a:lnTo>
                    <a:cubicBezTo>
                      <a:pt x="0" y="24277"/>
                      <a:pt x="24171" y="0"/>
                      <a:pt x="53940" y="0"/>
                    </a:cubicBezTo>
                    <a:lnTo>
                      <a:pt x="125162" y="0"/>
                    </a:lnTo>
                    <a:cubicBezTo>
                      <a:pt x="154931" y="0"/>
                      <a:pt x="179102" y="24277"/>
                      <a:pt x="179102" y="54252"/>
                    </a:cubicBezTo>
                    <a:close/>
                  </a:path>
                </a:pathLst>
              </a:custGeom>
              <a:gradFill>
                <a:gsLst>
                  <a:gs pos="100000">
                    <a:srgbClr val="A81C14"/>
                  </a:gs>
                  <a:gs pos="0">
                    <a:srgbClr val="E1251B"/>
                  </a:gs>
                </a:gsLst>
                <a:lin ang="5400000" scaled="1"/>
              </a:gradFill>
              <a:ln w="22225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20" name="Free-form: Shape 74">
                <a:extLst>
                  <a:ext uri="{FF2B5EF4-FFF2-40B4-BE49-F238E27FC236}">
                    <a16:creationId xmlns:a16="http://schemas.microsoft.com/office/drawing/2014/main" id="{B7753FE1-9C8F-4CBD-A60F-11961031B9B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512136" y="4392974"/>
                <a:ext cx="51049" cy="47047"/>
              </a:xfrm>
              <a:custGeom>
                <a:avLst/>
                <a:gdLst>
                  <a:gd name="csX0" fmla="*/ 51049 w 51049"/>
                  <a:gd name="csY0" fmla="*/ 25702 h 51403"/>
                  <a:gd name="csX1" fmla="*/ 25525 w 51049"/>
                  <a:gd name="csY1" fmla="*/ 51404 h 51403"/>
                  <a:gd name="csX2" fmla="*/ 0 w 51049"/>
                  <a:gd name="csY2" fmla="*/ 25702 h 51403"/>
                  <a:gd name="csX3" fmla="*/ 25525 w 51049"/>
                  <a:gd name="csY3" fmla="*/ 0 h 51403"/>
                  <a:gd name="csX4" fmla="*/ 51049 w 51049"/>
                  <a:gd name="csY4" fmla="*/ 25702 h 514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1049" h="51403">
                    <a:moveTo>
                      <a:pt x="51049" y="25702"/>
                    </a:moveTo>
                    <a:cubicBezTo>
                      <a:pt x="51049" y="39896"/>
                      <a:pt x="39621" y="51404"/>
                      <a:pt x="25525" y="51404"/>
                    </a:cubicBezTo>
                    <a:cubicBezTo>
                      <a:pt x="11428" y="51404"/>
                      <a:pt x="0" y="39896"/>
                      <a:pt x="0" y="25702"/>
                    </a:cubicBezTo>
                    <a:cubicBezTo>
                      <a:pt x="0" y="11507"/>
                      <a:pt x="11428" y="0"/>
                      <a:pt x="25525" y="0"/>
                    </a:cubicBezTo>
                    <a:cubicBezTo>
                      <a:pt x="39621" y="0"/>
                      <a:pt x="51049" y="11507"/>
                      <a:pt x="51049" y="25702"/>
                    </a:cubicBezTo>
                    <a:close/>
                  </a:path>
                </a:pathLst>
              </a:custGeom>
              <a:solidFill>
                <a:schemeClr val="bg1"/>
              </a:solidFill>
              <a:ln w="22225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21" name="Free-form: Shape 75">
                <a:extLst>
                  <a:ext uri="{FF2B5EF4-FFF2-40B4-BE49-F238E27FC236}">
                    <a16:creationId xmlns:a16="http://schemas.microsoft.com/office/drawing/2014/main" id="{EFAF2B00-9AD8-2F08-B15C-8AFCBF4B2B5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870585" y="4332301"/>
                <a:ext cx="59981" cy="54070"/>
              </a:xfrm>
              <a:custGeom>
                <a:avLst/>
                <a:gdLst>
                  <a:gd name="csX0" fmla="*/ 56831 w 56830"/>
                  <a:gd name="csY0" fmla="*/ 28613 h 57225"/>
                  <a:gd name="csX1" fmla="*/ 28415 w 56830"/>
                  <a:gd name="csY1" fmla="*/ 57225 h 57225"/>
                  <a:gd name="csX2" fmla="*/ 0 w 56830"/>
                  <a:gd name="csY2" fmla="*/ 28613 h 57225"/>
                  <a:gd name="csX3" fmla="*/ 28415 w 56830"/>
                  <a:gd name="csY3" fmla="*/ 0 h 57225"/>
                  <a:gd name="csX4" fmla="*/ 56831 w 56830"/>
                  <a:gd name="csY4" fmla="*/ 28613 h 572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6830" h="57225">
                    <a:moveTo>
                      <a:pt x="56831" y="28613"/>
                    </a:moveTo>
                    <a:cubicBezTo>
                      <a:pt x="56831" y="44415"/>
                      <a:pt x="44109" y="57225"/>
                      <a:pt x="28415" y="57225"/>
                    </a:cubicBezTo>
                    <a:cubicBezTo>
                      <a:pt x="12722" y="57225"/>
                      <a:pt x="0" y="44415"/>
                      <a:pt x="0" y="28613"/>
                    </a:cubicBezTo>
                    <a:cubicBezTo>
                      <a:pt x="0" y="12810"/>
                      <a:pt x="12722" y="0"/>
                      <a:pt x="28415" y="0"/>
                    </a:cubicBezTo>
                    <a:cubicBezTo>
                      <a:pt x="44109" y="0"/>
                      <a:pt x="56831" y="12810"/>
                      <a:pt x="56831" y="28613"/>
                    </a:cubicBezTo>
                    <a:close/>
                  </a:path>
                </a:pathLst>
              </a:custGeom>
              <a:noFill/>
              <a:ln w="22225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22" name="Free-form: Shape 76">
                <a:extLst>
                  <a:ext uri="{FF2B5EF4-FFF2-40B4-BE49-F238E27FC236}">
                    <a16:creationId xmlns:a16="http://schemas.microsoft.com/office/drawing/2014/main" id="{46B04820-21C2-F923-9FAF-3A09AF02613B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870585" y="4441053"/>
                <a:ext cx="59981" cy="54070"/>
              </a:xfrm>
              <a:custGeom>
                <a:avLst/>
                <a:gdLst>
                  <a:gd name="csX0" fmla="*/ 56831 w 56830"/>
                  <a:gd name="csY0" fmla="*/ 28613 h 57225"/>
                  <a:gd name="csX1" fmla="*/ 28415 w 56830"/>
                  <a:gd name="csY1" fmla="*/ 57225 h 57225"/>
                  <a:gd name="csX2" fmla="*/ 0 w 56830"/>
                  <a:gd name="csY2" fmla="*/ 28613 h 57225"/>
                  <a:gd name="csX3" fmla="*/ 28415 w 56830"/>
                  <a:gd name="csY3" fmla="*/ 0 h 57225"/>
                  <a:gd name="csX4" fmla="*/ 56831 w 56830"/>
                  <a:gd name="csY4" fmla="*/ 28613 h 572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6830" h="57225">
                    <a:moveTo>
                      <a:pt x="56831" y="28613"/>
                    </a:moveTo>
                    <a:cubicBezTo>
                      <a:pt x="56831" y="44415"/>
                      <a:pt x="44109" y="57225"/>
                      <a:pt x="28415" y="57225"/>
                    </a:cubicBezTo>
                    <a:cubicBezTo>
                      <a:pt x="12722" y="57225"/>
                      <a:pt x="0" y="44415"/>
                      <a:pt x="0" y="28613"/>
                    </a:cubicBezTo>
                    <a:cubicBezTo>
                      <a:pt x="0" y="12810"/>
                      <a:pt x="12722" y="0"/>
                      <a:pt x="28415" y="0"/>
                    </a:cubicBezTo>
                    <a:cubicBezTo>
                      <a:pt x="44109" y="0"/>
                      <a:pt x="56831" y="12810"/>
                      <a:pt x="56831" y="28613"/>
                    </a:cubicBezTo>
                    <a:close/>
                  </a:path>
                </a:pathLst>
              </a:custGeom>
              <a:noFill/>
              <a:ln w="22225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23" name="Free-form: Shape 77">
                <a:extLst>
                  <a:ext uri="{FF2B5EF4-FFF2-40B4-BE49-F238E27FC236}">
                    <a16:creationId xmlns:a16="http://schemas.microsoft.com/office/drawing/2014/main" id="{DA8731EA-333D-66F4-2521-1D4F2F8F4FE3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870585" y="4549871"/>
                <a:ext cx="59981" cy="54070"/>
              </a:xfrm>
              <a:custGeom>
                <a:avLst/>
                <a:gdLst>
                  <a:gd name="csX0" fmla="*/ 56831 w 56830"/>
                  <a:gd name="csY0" fmla="*/ 28613 h 57225"/>
                  <a:gd name="csX1" fmla="*/ 28415 w 56830"/>
                  <a:gd name="csY1" fmla="*/ 57225 h 57225"/>
                  <a:gd name="csX2" fmla="*/ 0 w 56830"/>
                  <a:gd name="csY2" fmla="*/ 28613 h 57225"/>
                  <a:gd name="csX3" fmla="*/ 28415 w 56830"/>
                  <a:gd name="csY3" fmla="*/ 0 h 57225"/>
                  <a:gd name="csX4" fmla="*/ 56831 w 56830"/>
                  <a:gd name="csY4" fmla="*/ 28613 h 572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6830" h="57225">
                    <a:moveTo>
                      <a:pt x="56831" y="28613"/>
                    </a:moveTo>
                    <a:cubicBezTo>
                      <a:pt x="56831" y="44415"/>
                      <a:pt x="44109" y="57225"/>
                      <a:pt x="28415" y="57225"/>
                    </a:cubicBezTo>
                    <a:cubicBezTo>
                      <a:pt x="12722" y="57225"/>
                      <a:pt x="0" y="44415"/>
                      <a:pt x="0" y="28613"/>
                    </a:cubicBezTo>
                    <a:cubicBezTo>
                      <a:pt x="0" y="12810"/>
                      <a:pt x="12722" y="0"/>
                      <a:pt x="28415" y="0"/>
                    </a:cubicBezTo>
                    <a:cubicBezTo>
                      <a:pt x="44109" y="0"/>
                      <a:pt x="56831" y="12810"/>
                      <a:pt x="56831" y="28613"/>
                    </a:cubicBezTo>
                    <a:close/>
                  </a:path>
                </a:pathLst>
              </a:custGeom>
              <a:noFill/>
              <a:ln w="22225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24" name="Free-form: Shape 78">
                <a:extLst>
                  <a:ext uri="{FF2B5EF4-FFF2-40B4-BE49-F238E27FC236}">
                    <a16:creationId xmlns:a16="http://schemas.microsoft.com/office/drawing/2014/main" id="{225D0A9D-C3D4-6711-3A7A-9DBDB39FF14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870585" y="4658622"/>
                <a:ext cx="59981" cy="54070"/>
              </a:xfrm>
              <a:custGeom>
                <a:avLst/>
                <a:gdLst>
                  <a:gd name="csX0" fmla="*/ 56831 w 56830"/>
                  <a:gd name="csY0" fmla="*/ 28613 h 57225"/>
                  <a:gd name="csX1" fmla="*/ 28415 w 56830"/>
                  <a:gd name="csY1" fmla="*/ 57225 h 57225"/>
                  <a:gd name="csX2" fmla="*/ 0 w 56830"/>
                  <a:gd name="csY2" fmla="*/ 28613 h 57225"/>
                  <a:gd name="csX3" fmla="*/ 28415 w 56830"/>
                  <a:gd name="csY3" fmla="*/ 0 h 57225"/>
                  <a:gd name="csX4" fmla="*/ 56831 w 56830"/>
                  <a:gd name="csY4" fmla="*/ 28613 h 572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6830" h="57225">
                    <a:moveTo>
                      <a:pt x="56831" y="28613"/>
                    </a:moveTo>
                    <a:cubicBezTo>
                      <a:pt x="56831" y="44415"/>
                      <a:pt x="44109" y="57225"/>
                      <a:pt x="28415" y="57225"/>
                    </a:cubicBezTo>
                    <a:cubicBezTo>
                      <a:pt x="12722" y="57225"/>
                      <a:pt x="0" y="44415"/>
                      <a:pt x="0" y="28613"/>
                    </a:cubicBezTo>
                    <a:cubicBezTo>
                      <a:pt x="0" y="12810"/>
                      <a:pt x="12722" y="0"/>
                      <a:pt x="28415" y="0"/>
                    </a:cubicBezTo>
                    <a:cubicBezTo>
                      <a:pt x="44109" y="0"/>
                      <a:pt x="56831" y="12810"/>
                      <a:pt x="56831" y="28613"/>
                    </a:cubicBezTo>
                    <a:close/>
                  </a:path>
                </a:pathLst>
              </a:custGeom>
              <a:noFill/>
              <a:ln w="22225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25" name="Free-form: Shape 79">
                <a:extLst>
                  <a:ext uri="{FF2B5EF4-FFF2-40B4-BE49-F238E27FC236}">
                    <a16:creationId xmlns:a16="http://schemas.microsoft.com/office/drawing/2014/main" id="{4AF6F70E-A3CA-2D71-6AB3-3536F2E96FF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662515" y="4358245"/>
                <a:ext cx="175288" cy="33793"/>
              </a:xfrm>
              <a:custGeom>
                <a:avLst/>
                <a:gdLst>
                  <a:gd name="csX0" fmla="*/ 0 w 175288"/>
                  <a:gd name="csY0" fmla="*/ 0 h 6193"/>
                  <a:gd name="csX1" fmla="*/ 175289 w 175288"/>
                  <a:gd name="csY1" fmla="*/ 0 h 619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75288" h="6193">
                    <a:moveTo>
                      <a:pt x="0" y="0"/>
                    </a:moveTo>
                    <a:lnTo>
                      <a:pt x="175289" y="0"/>
                    </a:lnTo>
                  </a:path>
                </a:pathLst>
              </a:custGeom>
              <a:ln w="22225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26" name="Free-form: Shape 80">
                <a:extLst>
                  <a:ext uri="{FF2B5EF4-FFF2-40B4-BE49-F238E27FC236}">
                    <a16:creationId xmlns:a16="http://schemas.microsoft.com/office/drawing/2014/main" id="{FFC2EC6B-9BF4-C5DD-E197-6BE50BB7120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677092" y="4466995"/>
                <a:ext cx="160712" cy="33793"/>
              </a:xfrm>
              <a:custGeom>
                <a:avLst/>
                <a:gdLst>
                  <a:gd name="csX0" fmla="*/ 0 w 160712"/>
                  <a:gd name="csY0" fmla="*/ 0 h 6193"/>
                  <a:gd name="csX1" fmla="*/ 160712 w 160712"/>
                  <a:gd name="csY1" fmla="*/ 0 h 619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60712" h="6193">
                    <a:moveTo>
                      <a:pt x="0" y="0"/>
                    </a:moveTo>
                    <a:lnTo>
                      <a:pt x="160712" y="0"/>
                    </a:lnTo>
                  </a:path>
                </a:pathLst>
              </a:custGeom>
              <a:ln w="22225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28" name="Free-form: Shape 81">
                <a:extLst>
                  <a:ext uri="{FF2B5EF4-FFF2-40B4-BE49-F238E27FC236}">
                    <a16:creationId xmlns:a16="http://schemas.microsoft.com/office/drawing/2014/main" id="{96BDF551-0440-CE82-0215-3C49BEF0E68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635145" y="4575809"/>
                <a:ext cx="202658" cy="33793"/>
              </a:xfrm>
              <a:custGeom>
                <a:avLst/>
                <a:gdLst>
                  <a:gd name="csX0" fmla="*/ 0 w 202658"/>
                  <a:gd name="csY0" fmla="*/ 0 h 6193"/>
                  <a:gd name="csX1" fmla="*/ 202659 w 202658"/>
                  <a:gd name="csY1" fmla="*/ 0 h 619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202658" h="6193">
                    <a:moveTo>
                      <a:pt x="0" y="0"/>
                    </a:moveTo>
                    <a:lnTo>
                      <a:pt x="202659" y="0"/>
                    </a:lnTo>
                  </a:path>
                </a:pathLst>
              </a:custGeom>
              <a:ln w="22225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29" name="Free-form: Shape 82">
                <a:extLst>
                  <a:ext uri="{FF2B5EF4-FFF2-40B4-BE49-F238E27FC236}">
                    <a16:creationId xmlns:a16="http://schemas.microsoft.com/office/drawing/2014/main" id="{D5C2DE18-13A9-FD0A-62DD-866CFB2553C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612389" y="4684563"/>
                <a:ext cx="225415" cy="33793"/>
              </a:xfrm>
              <a:custGeom>
                <a:avLst/>
                <a:gdLst>
                  <a:gd name="csX0" fmla="*/ 0 w 225415"/>
                  <a:gd name="csY0" fmla="*/ 0 h 6193"/>
                  <a:gd name="csX1" fmla="*/ 225415 w 225415"/>
                  <a:gd name="csY1" fmla="*/ 0 h 619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225415" h="6193">
                    <a:moveTo>
                      <a:pt x="0" y="0"/>
                    </a:moveTo>
                    <a:lnTo>
                      <a:pt x="225415" y="0"/>
                    </a:lnTo>
                  </a:path>
                </a:pathLst>
              </a:custGeom>
              <a:ln w="22225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  <p:sp>
            <p:nvSpPr>
              <p:cNvPr id="30" name="Free-form: Shape 83">
                <a:extLst>
                  <a:ext uri="{FF2B5EF4-FFF2-40B4-BE49-F238E27FC236}">
                    <a16:creationId xmlns:a16="http://schemas.microsoft.com/office/drawing/2014/main" id="{E431D28B-636F-192E-F1E2-EAF47614A52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537660" y="4265458"/>
                <a:ext cx="444987" cy="512817"/>
              </a:xfrm>
              <a:custGeom>
                <a:avLst/>
                <a:gdLst>
                  <a:gd name="csX0" fmla="*/ 0 w 444987"/>
                  <a:gd name="csY0" fmla="*/ 468020 h 540480"/>
                  <a:gd name="csX1" fmla="*/ 0 w 444987"/>
                  <a:gd name="csY1" fmla="*/ 480716 h 540480"/>
                  <a:gd name="csX2" fmla="*/ 59352 w 444987"/>
                  <a:gd name="csY2" fmla="*/ 540480 h 540480"/>
                  <a:gd name="csX3" fmla="*/ 385635 w 444987"/>
                  <a:gd name="csY3" fmla="*/ 540480 h 540480"/>
                  <a:gd name="csX4" fmla="*/ 444988 w 444987"/>
                  <a:gd name="csY4" fmla="*/ 480716 h 540480"/>
                  <a:gd name="csX5" fmla="*/ 444988 w 444987"/>
                  <a:gd name="csY5" fmla="*/ 59764 h 540480"/>
                  <a:gd name="csX6" fmla="*/ 385635 w 444987"/>
                  <a:gd name="csY6" fmla="*/ 0 h 540480"/>
                  <a:gd name="csX7" fmla="*/ 59352 w 444987"/>
                  <a:gd name="csY7" fmla="*/ 0 h 540480"/>
                  <a:gd name="csX8" fmla="*/ 0 w 444987"/>
                  <a:gd name="csY8" fmla="*/ 59764 h 540480"/>
                  <a:gd name="csX9" fmla="*/ 0 w 444987"/>
                  <a:gd name="csY9" fmla="*/ 69859 h 54048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</a:cxnLst>
                <a:rect l="l" t="t" r="r" b="b"/>
                <a:pathLst>
                  <a:path w="444987" h="540480">
                    <a:moveTo>
                      <a:pt x="0" y="468020"/>
                    </a:moveTo>
                    <a:lnTo>
                      <a:pt x="0" y="480716"/>
                    </a:lnTo>
                    <a:cubicBezTo>
                      <a:pt x="0" y="513726"/>
                      <a:pt x="26570" y="540480"/>
                      <a:pt x="59352" y="540480"/>
                    </a:cubicBezTo>
                    <a:lnTo>
                      <a:pt x="385635" y="540480"/>
                    </a:lnTo>
                    <a:cubicBezTo>
                      <a:pt x="418417" y="540480"/>
                      <a:pt x="444988" y="513726"/>
                      <a:pt x="444988" y="480716"/>
                    </a:cubicBezTo>
                    <a:lnTo>
                      <a:pt x="444988" y="59764"/>
                    </a:lnTo>
                    <a:cubicBezTo>
                      <a:pt x="444988" y="26755"/>
                      <a:pt x="418417" y="0"/>
                      <a:pt x="385635" y="0"/>
                    </a:cubicBezTo>
                    <a:lnTo>
                      <a:pt x="59352" y="0"/>
                    </a:lnTo>
                    <a:cubicBezTo>
                      <a:pt x="26570" y="0"/>
                      <a:pt x="0" y="26755"/>
                      <a:pt x="0" y="59764"/>
                    </a:cubicBezTo>
                    <a:lnTo>
                      <a:pt x="0" y="69859"/>
                    </a:lnTo>
                  </a:path>
                </a:pathLst>
              </a:custGeom>
              <a:noFill/>
              <a:ln w="22225" cap="rnd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GB" noProof="0"/>
              </a:p>
            </p:txBody>
          </p:sp>
        </p:grp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51CFB0ED-FA5A-F9C9-8DD2-831E2E6BC4DB}"/>
              </a:ext>
            </a:extLst>
          </p:cNvPr>
          <p:cNvSpPr txBox="1"/>
          <p:nvPr/>
        </p:nvSpPr>
        <p:spPr>
          <a:xfrm>
            <a:off x="1093600" y="7357311"/>
            <a:ext cx="7410877" cy="2716128"/>
          </a:xfrm>
          <a:prstGeom prst="rect">
            <a:avLst/>
          </a:prstGeom>
          <a:noFill/>
        </p:spPr>
        <p:txBody>
          <a:bodyPr wrap="square" lIns="137160" tIns="91440" rIns="137160" bIns="91440" spcCol="137160" anchor="t">
            <a:spAutoFit/>
          </a:bodyPr>
          <a:lstStyle/>
          <a:p>
            <a:pPr marL="0" marR="0" lvl="1" indent="0" algn="l" defTabSz="914400" rtl="0" eaLnBrk="1" fontAlgn="auto" latinLnBrk="0" hangingPunct="1">
              <a:spcBef>
                <a:spcPts val="0"/>
              </a:spcBef>
              <a:spcAft>
                <a:spcPts val="30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endParaRPr kumimoji="0" lang="en-GB" sz="3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68275" marR="0" lvl="1" indent="-168275" algn="l" defTabSz="914400" rtl="0" eaLnBrk="1" fontAlgn="auto" latinLnBrk="0" hangingPunct="1">
              <a:spcBef>
                <a:spcPts val="0"/>
              </a:spcBef>
              <a:spcAft>
                <a:spcPts val="30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b="0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cs typeface="+mn-cs"/>
              </a:rPr>
              <a:t>Percent change in weight at week 80 with </a:t>
            </a:r>
            <a:r>
              <a:rPr kumimoji="0" lang="en-GB" b="1" i="0" u="none" strike="noStrike" kern="0" cap="none" spc="0" normalizeH="0" baseline="0" noProof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cs typeface="+mn-cs"/>
              </a:rPr>
              <a:t>retatrutide</a:t>
            </a:r>
            <a:r>
              <a:rPr kumimoji="0" lang="en-GB" b="1" i="0" u="none" strike="noStrike" kern="0" cap="none" spc="0" normalizeH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cs typeface="+mn-cs"/>
              </a:rPr>
              <a:t> 4 mg</a:t>
            </a:r>
            <a:endParaRPr kumimoji="0" lang="en-GB" b="1" i="0" u="none" strike="noStrike" kern="0" cap="none" spc="0" normalizeH="0" baseline="0" noProof="0">
              <a:ln>
                <a:noFill/>
              </a:ln>
              <a:solidFill>
                <a:srgbClr val="212121"/>
              </a:solidFill>
              <a:effectLst/>
              <a:uLnTx/>
              <a:uFillTx/>
              <a:cs typeface="+mn-cs"/>
            </a:endParaRPr>
          </a:p>
          <a:p>
            <a:pPr marL="168275" marR="0" lvl="1" indent="-168275" algn="l" defTabSz="914400" rtl="0" eaLnBrk="1" fontAlgn="auto" latinLnBrk="0" hangingPunct="1">
              <a:spcBef>
                <a:spcPts val="0"/>
              </a:spcBef>
              <a:spcAft>
                <a:spcPts val="30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b="0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cs typeface="+mn-cs"/>
              </a:rPr>
              <a:t>Percentage of participants reaching </a:t>
            </a:r>
            <a:r>
              <a:rPr kumimoji="0" lang="en-GB" b="1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cs typeface="+mn-cs"/>
              </a:rPr>
              <a:t>weight reduction thresholds </a:t>
            </a:r>
            <a:r>
              <a:rPr kumimoji="0" lang="en-GB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cs typeface="+mn-cs"/>
              </a:rPr>
              <a:t>of</a:t>
            </a:r>
            <a:r>
              <a:rPr kumimoji="0" lang="en-GB" b="0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cs typeface="+mn-cs"/>
              </a:rPr>
              <a:t> </a:t>
            </a:r>
            <a:r>
              <a:rPr kumimoji="0" lang="en-GB" b="1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cs typeface="+mn-cs"/>
              </a:rPr>
              <a:t>≥5%, ≥10%, ≥15%, ≥20%, ≥25%, ≥30%, </a:t>
            </a:r>
            <a:r>
              <a:rPr kumimoji="0" lang="en-GB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cs typeface="+mn-cs"/>
              </a:rPr>
              <a:t>and</a:t>
            </a:r>
            <a:r>
              <a:rPr kumimoji="0" lang="en-GB" b="1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cs typeface="+mn-cs"/>
              </a:rPr>
              <a:t> ≥35%</a:t>
            </a:r>
            <a:endParaRPr kumimoji="0" lang="en-GB" b="1" i="0" u="none" strike="noStrike" kern="0" cap="none" spc="0" normalizeH="0" baseline="0" noProof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68275" marR="0" lvl="1" indent="-168275" algn="l" defTabSz="914400" rtl="0" eaLnBrk="1" fontAlgn="auto" latinLnBrk="0" hangingPunct="1">
              <a:spcBef>
                <a:spcPts val="0"/>
              </a:spcBef>
              <a:spcAft>
                <a:spcPts val="30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b="0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Change in: </a:t>
            </a:r>
          </a:p>
          <a:p>
            <a:pPr marL="742950" lvl="2" indent="-285750" fontAlgn="auto">
              <a:spcBef>
                <a:spcPts val="0"/>
              </a:spcBef>
              <a:spcAft>
                <a:spcPts val="300"/>
              </a:spcAft>
              <a:buClr>
                <a:srgbClr val="FF0000"/>
              </a:buClr>
              <a:buSzPct val="75000"/>
              <a:buFont typeface="Wingdings" pitchFamily="2" charset="2"/>
              <a:buChar char="§"/>
              <a:defRPr/>
            </a:pPr>
            <a:r>
              <a:rPr kumimoji="0" lang="en-GB" b="1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waist circumference</a:t>
            </a:r>
          </a:p>
          <a:p>
            <a:pPr marL="742950" lvl="2" indent="-285750" fontAlgn="auto">
              <a:spcBef>
                <a:spcPts val="0"/>
              </a:spcBef>
              <a:spcAft>
                <a:spcPts val="300"/>
              </a:spcAft>
              <a:buClr>
                <a:srgbClr val="FF0000"/>
              </a:buClr>
              <a:buSzPct val="75000"/>
              <a:buFont typeface="Wingdings" pitchFamily="2" charset="2"/>
              <a:buChar char="§"/>
              <a:defRPr/>
            </a:pPr>
            <a:r>
              <a:rPr kumimoji="0" lang="en-GB" b="1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systolic blood pressure</a:t>
            </a:r>
            <a:r>
              <a:rPr kumimoji="0" lang="en-GB" b="0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  <a:p>
            <a:pPr marL="742950" lvl="2" indent="-285750" fontAlgn="auto">
              <a:spcBef>
                <a:spcPts val="0"/>
              </a:spcBef>
              <a:spcAft>
                <a:spcPts val="300"/>
              </a:spcAft>
              <a:buClr>
                <a:srgbClr val="FF0000"/>
              </a:buClr>
              <a:buSzPct val="75000"/>
              <a:buFont typeface="Wingdings" pitchFamily="2" charset="2"/>
              <a:buChar char="§"/>
              <a:defRPr/>
            </a:pPr>
            <a:r>
              <a:rPr kumimoji="0" lang="en-GB" b="1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triglycerides </a:t>
            </a:r>
            <a:r>
              <a:rPr kumimoji="0" lang="en-GB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and</a:t>
            </a:r>
            <a:r>
              <a:rPr kumimoji="0" lang="en-GB" b="1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non-HDL cholesterol</a:t>
            </a:r>
          </a:p>
          <a:p>
            <a:pPr marL="742950" lvl="2" indent="-285750" fontAlgn="auto">
              <a:spcBef>
                <a:spcPts val="0"/>
              </a:spcBef>
              <a:spcAft>
                <a:spcPts val="300"/>
              </a:spcAft>
              <a:buClr>
                <a:srgbClr val="FF0000"/>
              </a:buClr>
              <a:buSzPct val="75000"/>
              <a:buFont typeface="Wingdings" pitchFamily="2" charset="2"/>
              <a:buChar char="§"/>
              <a:defRPr/>
            </a:pPr>
            <a:r>
              <a:rPr kumimoji="0" lang="en-GB" b="1" i="0" u="none" strike="noStrike" kern="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hsCRP</a:t>
            </a:r>
            <a:r>
              <a:rPr kumimoji="0" lang="en-GB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4619C9-9BF4-3A7E-6394-63291D1DF639}"/>
              </a:ext>
            </a:extLst>
          </p:cNvPr>
          <p:cNvSpPr txBox="1"/>
          <p:nvPr/>
        </p:nvSpPr>
        <p:spPr>
          <a:xfrm>
            <a:off x="3105337" y="2865655"/>
            <a:ext cx="8454603" cy="2716128"/>
          </a:xfrm>
          <a:prstGeom prst="rect">
            <a:avLst/>
          </a:prstGeom>
          <a:noFill/>
        </p:spPr>
        <p:txBody>
          <a:bodyPr wrap="square" lIns="137160" tIns="91440" rIns="137160" bIns="91440" spcCol="137160" anchor="t">
            <a:spAutoFit/>
          </a:bodyPr>
          <a:lstStyle/>
          <a:p>
            <a:pPr marL="0" marR="0" lvl="1" indent="0" algn="l" defTabSz="914400" rtl="0" eaLnBrk="1" fontAlgn="auto" latinLnBrk="0" hangingPunct="1">
              <a:spcBef>
                <a:spcPts val="0"/>
              </a:spcBef>
              <a:spcAft>
                <a:spcPts val="300"/>
              </a:spcAft>
              <a:buClr>
                <a:srgbClr val="156082"/>
              </a:buClr>
              <a:buSzTx/>
              <a:buFontTx/>
              <a:buNone/>
              <a:tabLst/>
              <a:defRPr/>
            </a:pPr>
            <a:endParaRPr kumimoji="0" lang="en-GB" sz="3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68275" marR="0" lvl="1" indent="-168275" algn="l" defTabSz="914400" rtl="0" eaLnBrk="1" fontAlgn="auto" latinLnBrk="0" hangingPunct="1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b="0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cs typeface="+mn-cs"/>
              </a:rPr>
              <a:t>Percent change in weight at week 80 with </a:t>
            </a:r>
            <a:r>
              <a:rPr kumimoji="0" lang="en-GB" b="1" i="0" u="none" strike="noStrike" kern="0" cap="none" spc="0" normalizeH="0" baseline="0" noProof="0" err="1">
                <a:ln>
                  <a:noFill/>
                </a:ln>
                <a:solidFill>
                  <a:srgbClr val="D52B1E"/>
                </a:solidFill>
                <a:effectLst/>
                <a:uLnTx/>
                <a:uFillTx/>
                <a:cs typeface="+mn-cs"/>
              </a:rPr>
              <a:t>retatrutide</a:t>
            </a:r>
            <a:r>
              <a:rPr kumimoji="0" lang="en-GB" b="1" i="0" u="none" strike="noStrike" kern="0" cap="none" spc="0" normalizeH="0" noProof="0">
                <a:ln>
                  <a:noFill/>
                </a:ln>
                <a:solidFill>
                  <a:srgbClr val="D52B1E"/>
                </a:solidFill>
                <a:effectLst/>
                <a:uLnTx/>
                <a:uFillTx/>
                <a:cs typeface="+mn-cs"/>
              </a:rPr>
              <a:t> 4 mg</a:t>
            </a:r>
            <a:endParaRPr kumimoji="0" lang="en-GB" b="1" i="0" u="none" strike="noStrike" kern="0" cap="none" spc="0" normalizeH="0" baseline="0" noProof="0">
              <a:ln>
                <a:noFill/>
              </a:ln>
              <a:solidFill>
                <a:srgbClr val="D52B1E"/>
              </a:solidFill>
              <a:effectLst/>
              <a:uLnTx/>
              <a:uFillTx/>
              <a:cs typeface="+mn-cs"/>
            </a:endParaRPr>
          </a:p>
          <a:p>
            <a:pPr marL="168275" marR="0" lvl="1" indent="-168275" algn="l" defTabSz="914400" rtl="0" eaLnBrk="1" fontAlgn="auto" latinLnBrk="0" hangingPunct="1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b="0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cs typeface="+mn-cs"/>
              </a:rPr>
              <a:t>Percentage of participants reaching </a:t>
            </a:r>
            <a:r>
              <a:rPr kumimoji="0" lang="en-GB" b="1" i="0" u="none" strike="noStrike" kern="0" cap="none" spc="0" normalizeH="0" baseline="0" noProof="0">
                <a:ln>
                  <a:noFill/>
                </a:ln>
                <a:solidFill>
                  <a:srgbClr val="D52B1E"/>
                </a:solidFill>
                <a:effectLst/>
                <a:uLnTx/>
                <a:uFillTx/>
                <a:cs typeface="+mn-cs"/>
              </a:rPr>
              <a:t>weight reduction thresholds </a:t>
            </a:r>
            <a:r>
              <a:rPr kumimoji="0" lang="en-GB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cs typeface="+mn-cs"/>
              </a:rPr>
              <a:t>of</a:t>
            </a:r>
            <a:r>
              <a:rPr kumimoji="0" lang="en-GB" b="0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cs typeface="+mn-cs"/>
              </a:rPr>
              <a:t> </a:t>
            </a:r>
            <a:r>
              <a:rPr kumimoji="0" lang="en-GB" b="1" i="0" u="none" strike="noStrike" kern="0" cap="none" spc="0" normalizeH="0" baseline="0" noProof="0">
                <a:ln>
                  <a:noFill/>
                </a:ln>
                <a:solidFill>
                  <a:srgbClr val="D52B1E"/>
                </a:solidFill>
                <a:effectLst/>
                <a:uLnTx/>
                <a:uFillTx/>
                <a:cs typeface="+mn-cs"/>
              </a:rPr>
              <a:t>≥5%, ≥10%, ≥15%, ≥20%, ≥25%, ≥30%,</a:t>
            </a:r>
            <a:r>
              <a:rPr kumimoji="0" lang="en-GB" b="1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cs typeface="+mn-cs"/>
              </a:rPr>
              <a:t> </a:t>
            </a:r>
            <a:r>
              <a:rPr kumimoji="0" lang="en-GB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cs typeface="+mn-cs"/>
              </a:rPr>
              <a:t>and</a:t>
            </a:r>
            <a:r>
              <a:rPr kumimoji="0" lang="en-GB" b="1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cs typeface="+mn-cs"/>
              </a:rPr>
              <a:t> </a:t>
            </a:r>
            <a:r>
              <a:rPr kumimoji="0" lang="en-GB" b="1" i="0" u="none" strike="noStrike" kern="0" cap="none" spc="0" normalizeH="0" baseline="0" noProof="0">
                <a:ln>
                  <a:noFill/>
                </a:ln>
                <a:solidFill>
                  <a:srgbClr val="D52B1E"/>
                </a:solidFill>
                <a:effectLst/>
                <a:uLnTx/>
                <a:uFillTx/>
                <a:cs typeface="+mn-cs"/>
              </a:rPr>
              <a:t>≥35%</a:t>
            </a:r>
            <a:endParaRPr kumimoji="0" lang="en-GB" b="1" i="0" u="none" strike="noStrike" kern="0" cap="none" spc="0" normalizeH="0" baseline="0" noProof="0">
              <a:ln>
                <a:noFill/>
              </a:ln>
              <a:solidFill>
                <a:srgbClr val="D52B1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68275" marR="0" lvl="1" indent="-168275" algn="l" defTabSz="914400" rtl="0" eaLnBrk="1" fontAlgn="auto" latinLnBrk="0" hangingPunct="1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GB" b="0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Change in: </a:t>
            </a:r>
          </a:p>
          <a:p>
            <a:pPr marL="515938" lvl="2" indent="-168275" fontAlgn="auto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/>
            </a:pPr>
            <a:r>
              <a:rPr kumimoji="0" lang="en-GB" b="1" i="0" u="none" strike="noStrike" kern="0" cap="none" spc="0" normalizeH="0" baseline="0" noProof="0">
                <a:ln>
                  <a:noFill/>
                </a:ln>
                <a:solidFill>
                  <a:srgbClr val="D52B1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systolic blood pressure</a:t>
            </a:r>
            <a:r>
              <a:rPr kumimoji="0" lang="en-GB" b="0" i="0" u="none" strike="noStrike" kern="0" cap="none" spc="0" normalizeH="0" baseline="0" noProof="0">
                <a:ln>
                  <a:noFill/>
                </a:ln>
                <a:solidFill>
                  <a:srgbClr val="D52B1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  <a:p>
            <a:pPr marL="515938" lvl="2" indent="-168275" fontAlgn="auto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/>
            </a:pPr>
            <a:r>
              <a:rPr kumimoji="0" lang="en-GB" b="1" i="0" u="none" strike="noStrike" kern="0" cap="none" spc="0" normalizeH="0" baseline="0" noProof="0">
                <a:ln>
                  <a:noFill/>
                </a:ln>
                <a:solidFill>
                  <a:srgbClr val="D52B1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triglycerides</a:t>
            </a:r>
            <a:r>
              <a:rPr kumimoji="0" lang="en-GB" b="1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GB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and</a:t>
            </a:r>
            <a:r>
              <a:rPr kumimoji="0" lang="en-GB" b="1" i="0" u="none" strike="noStrike" kern="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GB" b="1" i="0" u="none" strike="noStrike" kern="0" cap="none" spc="0" normalizeH="0" baseline="0" noProof="0">
                <a:ln>
                  <a:noFill/>
                </a:ln>
                <a:solidFill>
                  <a:srgbClr val="D52B1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non-HDL cholesterol</a:t>
            </a:r>
          </a:p>
          <a:p>
            <a:pPr marL="515938" lvl="2" indent="-168275" fontAlgn="auto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/>
            </a:pPr>
            <a:r>
              <a:rPr kumimoji="0" lang="en-GB" b="1" i="0" u="none" strike="noStrike" kern="0" cap="none" spc="0" normalizeH="0" baseline="0" noProof="0" err="1">
                <a:ln>
                  <a:noFill/>
                </a:ln>
                <a:solidFill>
                  <a:srgbClr val="D52B1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hsCRP</a:t>
            </a:r>
            <a:endParaRPr kumimoji="0" lang="en-GB" b="1" i="0" u="none" strike="noStrike" kern="0" cap="none" spc="0" normalizeH="0" baseline="0" noProof="0">
              <a:ln>
                <a:noFill/>
              </a:ln>
              <a:solidFill>
                <a:srgbClr val="D52B1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515938" lvl="2" indent="-168275" fontAlgn="auto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/>
            </a:pPr>
            <a:r>
              <a:rPr lang="en-GB" b="1" kern="0">
                <a:solidFill>
                  <a:srgbClr val="D52B1E"/>
                </a:solidFill>
                <a:latin typeface="Arial" panose="020B0604020202020204"/>
                <a:ea typeface="+mn-ea"/>
              </a:rPr>
              <a:t>physical function </a:t>
            </a:r>
            <a:r>
              <a:rPr lang="en-GB" kern="0">
                <a:latin typeface="Arial" panose="020B0604020202020204"/>
                <a:ea typeface="+mn-ea"/>
              </a:rPr>
              <a:t>and</a:t>
            </a:r>
            <a:r>
              <a:rPr lang="en-GB" b="1" kern="0">
                <a:solidFill>
                  <a:srgbClr val="D52B1E"/>
                </a:solidFill>
                <a:latin typeface="Arial" panose="020B0604020202020204"/>
                <a:ea typeface="+mn-ea"/>
              </a:rPr>
              <a:t> psychosocial </a:t>
            </a:r>
            <a:r>
              <a:rPr lang="en-GB" kern="0">
                <a:latin typeface="Arial" panose="020B0604020202020204"/>
                <a:ea typeface="+mn-ea"/>
              </a:rPr>
              <a:t>quality of life measures </a:t>
            </a:r>
            <a:endParaRPr kumimoji="0" lang="en-GB" i="0" u="none" strike="noStrike" kern="0" cap="none" spc="0" normalizeH="0" baseline="0" noProof="0">
              <a:ln>
                <a:noFill/>
              </a:ln>
              <a:solidFill>
                <a:schemeClr val="tx1">
                  <a:lumMod val="90000"/>
                  <a:lumOff val="10000"/>
                </a:schemeClr>
              </a:solidFill>
              <a:effectLst/>
              <a:uLnTx/>
              <a:uFillTx/>
              <a:latin typeface="Arial" panose="020B060402020202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16248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2E35D-C89D-E0A6-B284-5685F8A4F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BF4EFA-38DB-0FA4-1E37-DED65C95B1A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78969" y="727363"/>
            <a:ext cx="10432473" cy="5403273"/>
          </a:xfrm>
          <a:prstGeom prst="round2DiagRect">
            <a:avLst>
              <a:gd name="adj1" fmla="val 10648"/>
              <a:gd name="adj2" fmla="val 0"/>
            </a:avLst>
          </a:prstGeom>
        </p:spPr>
        <p:txBody>
          <a:bodyPr/>
          <a:lstStyle/>
          <a:p>
            <a:r>
              <a:rPr lang="en-GB" noProof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547A287-B428-11D9-6080-C304CA009C0E}"/>
              </a:ext>
            </a:extLst>
          </p:cNvPr>
          <p:cNvSpPr txBox="1">
            <a:spLocks/>
          </p:cNvSpPr>
          <p:nvPr/>
        </p:nvSpPr>
        <p:spPr>
          <a:xfrm>
            <a:off x="1770569" y="2678815"/>
            <a:ext cx="9397991" cy="4985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800" b="1" i="0" kern="0" spc="-100" baseline="0" dirty="0">
                <a:solidFill>
                  <a:schemeClr val="accent1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  <a:ea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9pPr>
          </a:lstStyle>
          <a:p>
            <a:r>
              <a:rPr lang="en-GB" noProof="0"/>
              <a:t>TRIUMPH-1</a:t>
            </a:r>
          </a:p>
        </p:txBody>
      </p:sp>
      <p:sp>
        <p:nvSpPr>
          <p:cNvPr id="8" name="Subtitle 3">
            <a:extLst>
              <a:ext uri="{FF2B5EF4-FFF2-40B4-BE49-F238E27FC236}">
                <a16:creationId xmlns:a16="http://schemas.microsoft.com/office/drawing/2014/main" id="{D9F3C551-1AD2-D0B5-AAC0-CAF677BAF7F9}"/>
              </a:ext>
            </a:extLst>
          </p:cNvPr>
          <p:cNvSpPr txBox="1">
            <a:spLocks/>
          </p:cNvSpPr>
          <p:nvPr/>
        </p:nvSpPr>
        <p:spPr>
          <a:xfrm>
            <a:off x="1748860" y="3201479"/>
            <a:ext cx="9441407" cy="45504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E1251B"/>
              </a:buClr>
              <a:buFont typeface="Wingdings" panose="05000000000000000000" pitchFamily="2" charset="2"/>
              <a:buNone/>
              <a:defRPr sz="2100" b="1" spc="-50" baseline="0">
                <a:solidFill>
                  <a:schemeClr val="tx1"/>
                </a:solidFill>
                <a:latin typeface="+mj-lt"/>
                <a:ea typeface="IBM Plex Sans SemiBold" panose="020B0703050203000203" pitchFamily="34" charset="0"/>
                <a:cs typeface="Times New Roman" panose="02020603050405020304" pitchFamily="18" charset="0"/>
              </a:defRPr>
            </a:lvl1pPr>
            <a:lvl2pPr marL="177800" indent="-177800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2pPr>
            <a:lvl3pPr marL="357188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System Font Regular"/>
              <a:buChar char="–"/>
              <a:tabLst/>
              <a:defRPr sz="1800">
                <a:solidFill>
                  <a:schemeClr val="tx1"/>
                </a:solidFill>
                <a:latin typeface="+mn-lt"/>
                <a:ea typeface="Aptos" panose="020B0004020202020204" pitchFamily="34" charset="0"/>
                <a:cs typeface="Aptos" panose="020B0004020202020204" pitchFamily="34" charset="0"/>
              </a:defRPr>
            </a:lvl3pPr>
            <a:lvl4pPr marL="536575" indent="-179388" algn="l" rtl="0" eaLnBrk="1" fontAlgn="base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/>
                </a:solidFill>
                <a:latin typeface="+mn-lt"/>
                <a:ea typeface="ヒラギノ角ゴ Pro W3" charset="0"/>
                <a:cs typeface="DIN-Regular"/>
              </a:defRPr>
            </a:lvl4pPr>
            <a:lvl5pPr marL="0" indent="0" algn="l" rtl="0" eaLnBrk="1" fontAlgn="base" hangingPunct="1">
              <a:spcBef>
                <a:spcPts val="1200"/>
              </a:spcBef>
              <a:spcAft>
                <a:spcPts val="900"/>
              </a:spcAft>
              <a:buClr>
                <a:schemeClr val="accent3"/>
              </a:buClr>
              <a:buNone/>
              <a:defRPr sz="2000" b="1" spc="-50" baseline="0">
                <a:solidFill>
                  <a:schemeClr val="accent1"/>
                </a:solidFill>
                <a:latin typeface="+mj-lt"/>
                <a:ea typeface="ヒラギノ角ゴ Pro W3" charset="0"/>
                <a:cs typeface="DIN-Regular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kern="0" noProof="0"/>
              <a:t>Participant Characteristics</a:t>
            </a:r>
          </a:p>
        </p:txBody>
      </p:sp>
    </p:spTree>
    <p:extLst>
      <p:ext uri="{BB962C8B-B14F-4D97-AF65-F5344CB8AC3E}">
        <p14:creationId xmlns:p14="http://schemas.microsoft.com/office/powerpoint/2010/main" val="1783969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036527-AE48-CD68-D693-C7F4995E8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7B2EA0E-FBBC-6C9B-2797-D4A266B2A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1602"/>
            <a:ext cx="9899073" cy="387798"/>
          </a:xfrm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noProof="0"/>
              <a:t>Baseline Demographics</a:t>
            </a:r>
            <a:br>
              <a:rPr lang="en-GB" noProof="0"/>
            </a:br>
            <a:r>
              <a:rPr lang="en-GB" sz="2400" noProof="0">
                <a:solidFill>
                  <a:schemeClr val="tx1">
                    <a:lumMod val="90000"/>
                    <a:lumOff val="10000"/>
                  </a:schemeClr>
                </a:solidFill>
              </a:rPr>
              <a:t>Overall Study and Baskets</a:t>
            </a:r>
            <a:endParaRPr lang="en-GB" noProof="0"/>
          </a:p>
        </p:txBody>
      </p:sp>
      <p:graphicFrame>
        <p:nvGraphicFramePr>
          <p:cNvPr id="7" name="!!Characteristics">
            <a:extLst>
              <a:ext uri="{FF2B5EF4-FFF2-40B4-BE49-F238E27FC236}">
                <a16:creationId xmlns:a16="http://schemas.microsoft.com/office/drawing/2014/main" id="{2764751E-BE1D-FFA8-16DB-EAC031D0DA45}"/>
              </a:ext>
            </a:extLst>
          </p:cNvPr>
          <p:cNvGraphicFramePr>
            <a:graphicFrameLocks/>
          </p:cNvGraphicFramePr>
          <p:nvPr/>
        </p:nvGraphicFramePr>
        <p:xfrm>
          <a:off x="588963" y="930692"/>
          <a:ext cx="4023360" cy="4306824"/>
        </p:xfrm>
        <a:graphic>
          <a:graphicData uri="http://schemas.openxmlformats.org/drawingml/2006/table">
            <a:tbl>
              <a:tblPr firstRow="1" bandRow="1">
                <a:effectLst/>
                <a:tableStyleId>{2D5ABB26-0587-4C30-8999-92F81FD0307C}</a:tableStyleId>
              </a:tblPr>
              <a:tblGrid>
                <a:gridCol w="4023360">
                  <a:extLst>
                    <a:ext uri="{9D8B030D-6E8A-4147-A177-3AD203B41FA5}">
                      <a16:colId xmlns:a16="http://schemas.microsoft.com/office/drawing/2014/main" val="255759032"/>
                    </a:ext>
                  </a:extLst>
                </a:gridCol>
              </a:tblGrid>
              <a:tr h="199236">
                <a:tc>
                  <a:txBody>
                    <a:bodyPr/>
                    <a:lstStyle/>
                    <a:p>
                      <a:pPr marL="0" marR="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Tx/>
                        <a:buNone/>
                      </a:pPr>
                      <a:br>
                        <a:rPr lang="en-GB" sz="1500" b="1" i="0" u="none" strike="noStrike" kern="100" cap="none" spc="0" normalizeH="0" baseline="0" noProof="0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</a:br>
                      <a:r>
                        <a:rPr lang="en-GB" sz="1500" b="1" i="0" u="none" strike="noStrike" kern="100" cap="none" spc="0" normalizeH="0" baseline="0" noProof="0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Characteristic</a:t>
                      </a:r>
                    </a:p>
                  </a:txBody>
                  <a:tcPr marL="72000" marR="32867" marT="54864" marB="73152" anchor="b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4483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445" marR="9525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500" b="1" i="0" u="none" strike="noStrike" kern="100" cap="none" spc="0" normalizeH="0" baseline="0" noProof="0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Age, years</a:t>
                      </a:r>
                    </a:p>
                  </a:txBody>
                  <a:tcPr marL="72000" marR="32867" marT="54864" marB="54864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4081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445" marR="9525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500" b="1" i="0" u="none" strike="noStrike" kern="100" cap="none" spc="0" normalizeH="0" baseline="0" noProof="0">
                          <a:solidFill>
                            <a:schemeClr val="dk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Female, n (%)</a:t>
                      </a:r>
                      <a:endParaRPr lang="en-GB" sz="1500" b="1" i="0" u="none" strike="noStrike" kern="100" cap="none" spc="0" normalizeH="0" baseline="30000" noProof="0">
                        <a:solidFill>
                          <a:schemeClr val="dk1">
                            <a:lumMod val="100000"/>
                          </a:schemeClr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marL="72000" marR="32867" marT="54864" marB="54864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7943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445" marR="9525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500" b="1" i="0" u="none" strike="noStrike" kern="100" cap="none" spc="0" normalizeH="0" baseline="0" noProof="0">
                          <a:solidFill>
                            <a:schemeClr val="dk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Race, n (%)</a:t>
                      </a:r>
                    </a:p>
                  </a:txBody>
                  <a:tcPr marL="72000" marR="32867" marT="54864" marB="54864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9966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4150" marR="6350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500" b="0" i="0" u="none" strike="noStrike" kern="1200" cap="none" spc="0" normalizeH="0" baseline="0" noProof="0">
                          <a:solidFill>
                            <a:srgbClr val="000000">
                              <a:lumMod val="100000"/>
                            </a:srgbClr>
                          </a:solidFill>
                          <a:latin typeface="+mj-lt"/>
                          <a:ea typeface="+mn-ea"/>
                          <a:cs typeface="+mn-cs"/>
                          <a:sym typeface="Arial" panose="020B0604020202020204" pitchFamily="34" charset="0"/>
                        </a:rPr>
                        <a:t>White</a:t>
                      </a:r>
                    </a:p>
                  </a:txBody>
                  <a:tcPr marL="72000" marR="0" marT="54864" marB="54864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9171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4150" marR="6350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500" b="0" i="0" u="none" strike="noStrike" kern="1200" cap="none" spc="0" normalizeH="0" baseline="0" noProof="0">
                          <a:solidFill>
                            <a:srgbClr val="000000">
                              <a:lumMod val="100000"/>
                            </a:srgbClr>
                          </a:solidFill>
                          <a:latin typeface="+mj-lt"/>
                          <a:ea typeface="+mn-ea"/>
                          <a:cs typeface="+mn-cs"/>
                          <a:sym typeface="Arial" panose="020B0604020202020204" pitchFamily="34" charset="0"/>
                        </a:rPr>
                        <a:t>Black or African American</a:t>
                      </a:r>
                    </a:p>
                  </a:txBody>
                  <a:tcPr marL="72000" marR="0" marT="54864" marB="54864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1268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4150" marR="6350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500" b="0" i="0" u="none" strike="noStrike" kern="1200" cap="none" spc="0" normalizeH="0" baseline="0" noProof="0">
                          <a:solidFill>
                            <a:srgbClr val="000000">
                              <a:lumMod val="100000"/>
                            </a:srgbClr>
                          </a:solidFill>
                          <a:latin typeface="+mj-lt"/>
                          <a:ea typeface="+mn-ea"/>
                          <a:cs typeface="+mn-cs"/>
                          <a:sym typeface="Arial" panose="020B0604020202020204" pitchFamily="34" charset="0"/>
                        </a:rPr>
                        <a:t>Asian</a:t>
                      </a:r>
                    </a:p>
                  </a:txBody>
                  <a:tcPr marL="72000" marR="0" marT="54864" marB="54864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5198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4150" marR="6350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500" b="0" i="0" u="none" strike="noStrike" kern="1200" cap="none" spc="0" normalizeH="0" baseline="0" noProof="0">
                          <a:solidFill>
                            <a:srgbClr val="000000">
                              <a:lumMod val="100000"/>
                            </a:srgbClr>
                          </a:solidFill>
                          <a:latin typeface="+mj-lt"/>
                          <a:ea typeface="+mn-ea"/>
                          <a:cs typeface="+mn-cs"/>
                          <a:sym typeface="Arial" panose="020B0604020202020204" pitchFamily="34" charset="0"/>
                        </a:rPr>
                        <a:t>American Indian or Alaska Native</a:t>
                      </a:r>
                    </a:p>
                  </a:txBody>
                  <a:tcPr marL="72000" marR="0" marT="54864" marB="54864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2537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4150" marR="6350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500" b="0" i="0" u="none" strike="noStrike" kern="1200" cap="none" spc="0" normalizeH="0" baseline="0" noProof="0">
                          <a:solidFill>
                            <a:srgbClr val="000000">
                              <a:lumMod val="100000"/>
                            </a:srgbClr>
                          </a:solidFill>
                          <a:latin typeface="+mj-lt"/>
                          <a:ea typeface="+mn-ea"/>
                          <a:cs typeface="+mn-cs"/>
                        </a:rPr>
                        <a:t>Native Hawaiian or other Pacific Islander</a:t>
                      </a:r>
                    </a:p>
                  </a:txBody>
                  <a:tcPr marL="68580" marR="68580" marT="54864" marB="54864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81524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4150" marR="6350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500" b="0" i="0" u="none" strike="noStrike" kern="1200" cap="none" spc="0" normalizeH="0" baseline="0" noProof="0">
                          <a:solidFill>
                            <a:srgbClr val="000000">
                              <a:lumMod val="100000"/>
                            </a:srgbClr>
                          </a:solidFill>
                          <a:latin typeface="+mj-lt"/>
                          <a:ea typeface="+mn-ea"/>
                          <a:cs typeface="+mn-cs"/>
                          <a:sym typeface="Arial" panose="020B0604020202020204" pitchFamily="34" charset="0"/>
                        </a:rPr>
                        <a:t>Multiple</a:t>
                      </a:r>
                    </a:p>
                  </a:txBody>
                  <a:tcPr marL="72000" marR="0" marT="54864" marB="54864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2036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445" marR="9525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500" b="1" i="0" u="none" strike="noStrike" kern="100" cap="none" spc="0" normalizeH="0" baseline="0" noProof="0">
                          <a:solidFill>
                            <a:schemeClr val="dk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Ethnicity, n (%)</a:t>
                      </a:r>
                      <a:endParaRPr lang="en-GB" sz="1500" b="1" i="0" u="none" strike="noStrike" kern="100" cap="none" spc="0" normalizeH="0" baseline="30000" noProof="0">
                        <a:solidFill>
                          <a:schemeClr val="dk1">
                            <a:lumMod val="100000"/>
                          </a:schemeClr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marL="72000" marR="32867" marT="54864" marB="54864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77131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4150" marR="9525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500" b="0" i="0" u="none" strike="noStrike" kern="100" cap="none" spc="0" normalizeH="0" baseline="0" noProof="0">
                          <a:solidFill>
                            <a:schemeClr val="dk1">
                              <a:lumMod val="10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Hispanic or Latino</a:t>
                      </a:r>
                    </a:p>
                  </a:txBody>
                  <a:tcPr marL="72000" marR="32867" marT="54864" marB="54864" anchor="ctr"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227236"/>
                  </a:ext>
                </a:extLst>
              </a:tr>
            </a:tbl>
          </a:graphicData>
        </a:graphic>
      </p:graphicFrame>
      <p:graphicFrame>
        <p:nvGraphicFramePr>
          <p:cNvPr id="3" name="OA">
            <a:extLst>
              <a:ext uri="{FF2B5EF4-FFF2-40B4-BE49-F238E27FC236}">
                <a16:creationId xmlns:a16="http://schemas.microsoft.com/office/drawing/2014/main" id="{498A7A73-9120-6A1B-ED35-5121021FEAC8}"/>
              </a:ext>
            </a:extLst>
          </p:cNvPr>
          <p:cNvGraphicFramePr>
            <a:graphicFrameLocks/>
          </p:cNvGraphicFramePr>
          <p:nvPr/>
        </p:nvGraphicFramePr>
        <p:xfrm>
          <a:off x="6898323" y="930692"/>
          <a:ext cx="2286000" cy="4306824"/>
        </p:xfrm>
        <a:graphic>
          <a:graphicData uri="http://schemas.openxmlformats.org/drawingml/2006/table">
            <a:tbl>
              <a:tblPr firstRow="1" bandRow="1">
                <a:effectLst/>
                <a:tableStyleId>{2D5ABB26-0587-4C30-8999-92F81FD0307C}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636307599"/>
                    </a:ext>
                  </a:extLst>
                </a:gridCol>
              </a:tblGrid>
              <a:tr h="199236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500" b="1" i="0" u="none" strike="noStrike" noProof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Knee OA Basket </a:t>
                      </a:r>
                    </a:p>
                    <a:p>
                      <a:pPr algn="ctr" rtl="0" fontAlgn="ctr">
                        <a:buNone/>
                      </a:pPr>
                      <a:r>
                        <a:rPr lang="en-GB" sz="1500" b="1" i="0" u="none" strike="noStrike" noProof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(N=574)</a:t>
                      </a:r>
                    </a:p>
                  </a:txBody>
                  <a:tcPr marL="6350" marR="6350" marT="54864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4483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56.1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(9.1)</a:t>
                      </a:r>
                    </a:p>
                  </a:txBody>
                  <a:tcPr marL="6350" marR="63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4081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435 (</a:t>
                      </a: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75.8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350" marR="63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7943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9966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421 (</a:t>
                      </a: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73.3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350" marR="63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9171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55 (</a:t>
                      </a: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9.6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350" marR="63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1268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 (</a:t>
                      </a: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1.2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350" marR="63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5198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71 (</a:t>
                      </a: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12.4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350" marR="63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2537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(</a:t>
                      </a: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0.5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350" marR="63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81524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 (</a:t>
                      </a: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0.3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350" marR="63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2036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77131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130 (</a:t>
                      </a: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22.6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350" marR="63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227236"/>
                  </a:ext>
                </a:extLst>
              </a:tr>
            </a:tbl>
          </a:graphicData>
        </a:graphic>
      </p:graphicFrame>
      <p:graphicFrame>
        <p:nvGraphicFramePr>
          <p:cNvPr id="6" name="OSA">
            <a:extLst>
              <a:ext uri="{FF2B5EF4-FFF2-40B4-BE49-F238E27FC236}">
                <a16:creationId xmlns:a16="http://schemas.microsoft.com/office/drawing/2014/main" id="{7A7ADB9A-1275-C12C-F4F3-8988E9B35B9A}"/>
              </a:ext>
            </a:extLst>
          </p:cNvPr>
          <p:cNvGraphicFramePr>
            <a:graphicFrameLocks/>
          </p:cNvGraphicFramePr>
          <p:nvPr/>
        </p:nvGraphicFramePr>
        <p:xfrm>
          <a:off x="9184323" y="930692"/>
          <a:ext cx="2286000" cy="4306824"/>
        </p:xfrm>
        <a:graphic>
          <a:graphicData uri="http://schemas.openxmlformats.org/drawingml/2006/table">
            <a:tbl>
              <a:tblPr firstRow="1" bandRow="1">
                <a:effectLst/>
                <a:tableStyleId>{2D5ABB26-0587-4C30-8999-92F81FD0307C}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636307599"/>
                    </a:ext>
                  </a:extLst>
                </a:gridCol>
              </a:tblGrid>
              <a:tr h="199236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500" b="1" i="0" u="none" strike="noStrike" noProof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OSA Basket </a:t>
                      </a:r>
                    </a:p>
                    <a:p>
                      <a:pPr algn="ctr" rtl="0" fontAlgn="ctr">
                        <a:buNone/>
                      </a:pPr>
                      <a:r>
                        <a:rPr lang="en-GB" sz="1500" b="1" i="0" u="none" strike="noStrike" noProof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(N=243) </a:t>
                      </a:r>
                    </a:p>
                  </a:txBody>
                  <a:tcPr marL="6350" marR="6350" marT="54864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4483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47.6 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(10.5)</a:t>
                      </a:r>
                    </a:p>
                  </a:txBody>
                  <a:tcPr marL="6350" marR="63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4081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FontTx/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89 (</a:t>
                      </a: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36.6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)</a:t>
                      </a:r>
                    </a:p>
                  </a:txBody>
                  <a:tcPr marL="31750" marR="317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7943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0000"/>
                        </a:lnSpc>
                        <a:buNone/>
                      </a:pPr>
                      <a:endParaRPr lang="en-GB" sz="1500" b="0" i="0" u="none" strike="noStrike" kern="1200" noProof="0">
                        <a:solidFill>
                          <a:srgbClr val="21212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1750" marR="317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9966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fontAlgn="ctr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129 (</a:t>
                      </a: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53.1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0" marR="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9171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fontAlgn="ctr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19 (</a:t>
                      </a: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7.8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0" marR="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1268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fontAlgn="ctr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3 (</a:t>
                      </a: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1.2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0" marR="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5198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fontAlgn="ctr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70 (</a:t>
                      </a: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28.8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0" marR="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2537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fontAlgn="ctr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81524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defTabSz="914400" rtl="0" eaLnBrk="1" fontAlgn="ctr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8 (</a:t>
                      </a: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3.3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0" marR="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2036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0000"/>
                        </a:lnSpc>
                        <a:buNone/>
                      </a:pPr>
                      <a:endParaRPr lang="en-GB" sz="1500" b="0" i="0" u="none" strike="noStrike" kern="1200" noProof="0">
                        <a:solidFill>
                          <a:srgbClr val="21212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1750" marR="317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77131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  <a:buFontTx/>
                        <a:buNone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195 (</a:t>
                      </a: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80.2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)</a:t>
                      </a:r>
                    </a:p>
                  </a:txBody>
                  <a:tcPr marL="31750" marR="317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227236"/>
                  </a:ext>
                </a:extLst>
              </a:tr>
            </a:tbl>
          </a:graphicData>
        </a:graphic>
      </p:graphicFrame>
      <p:graphicFrame>
        <p:nvGraphicFramePr>
          <p:cNvPr id="12" name="!!Collapse">
            <a:extLst>
              <a:ext uri="{FF2B5EF4-FFF2-40B4-BE49-F238E27FC236}">
                <a16:creationId xmlns:a16="http://schemas.microsoft.com/office/drawing/2014/main" id="{80D94DA5-ECB5-3BA0-91EE-B9C2F23A1DDD}"/>
              </a:ext>
            </a:extLst>
          </p:cNvPr>
          <p:cNvGraphicFramePr>
            <a:graphicFrameLocks/>
          </p:cNvGraphicFramePr>
          <p:nvPr/>
        </p:nvGraphicFramePr>
        <p:xfrm>
          <a:off x="4612323" y="930692"/>
          <a:ext cx="2286000" cy="4306824"/>
        </p:xfrm>
        <a:graphic>
          <a:graphicData uri="http://schemas.openxmlformats.org/drawingml/2006/table">
            <a:tbl>
              <a:tblPr firstRow="1" bandRow="1">
                <a:effectLst/>
                <a:tableStyleId>{2D5ABB26-0587-4C30-8999-92F81FD0307C}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636307599"/>
                    </a:ext>
                  </a:extLst>
                </a:gridCol>
              </a:tblGrid>
              <a:tr h="199236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500" b="1" i="0" u="none" strike="noStrike" noProof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TRIUMPH-1 Total </a:t>
                      </a:r>
                    </a:p>
                    <a:p>
                      <a:pPr algn="ctr" rtl="0" fontAlgn="ctr">
                        <a:buNone/>
                      </a:pPr>
                      <a:r>
                        <a:rPr lang="en-GB" sz="1500" b="1" i="0" u="none" strike="noStrike" noProof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(N=2339)</a:t>
                      </a:r>
                    </a:p>
                  </a:txBody>
                  <a:tcPr marL="6350" marR="6350" marT="54864" marB="73152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4483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500" b="1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48.6 </a:t>
                      </a:r>
                      <a:r>
                        <a:rPr lang="en-GB" sz="1500" b="0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(12.2)</a:t>
                      </a:r>
                    </a:p>
                  </a:txBody>
                  <a:tcPr marL="6350" marR="63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4081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500" b="0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1533 (</a:t>
                      </a:r>
                      <a:r>
                        <a:rPr lang="en-GB" sz="1500" b="1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65.5</a:t>
                      </a:r>
                      <a:r>
                        <a:rPr lang="en-GB" sz="1500" b="0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6350" marR="63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7943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endParaRPr lang="en-GB" sz="1500" kern="100" noProof="0">
                        <a:effectLst/>
                        <a:latin typeface="+mj-lt"/>
                      </a:endParaRPr>
                    </a:p>
                  </a:txBody>
                  <a:tcPr marL="31750" marR="317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9966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500" b="0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1723 (</a:t>
                      </a:r>
                      <a:r>
                        <a:rPr lang="en-GB" sz="1500" b="1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73.7</a:t>
                      </a:r>
                      <a:r>
                        <a:rPr lang="en-GB" sz="1500" b="0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6350" marR="63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9171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500" b="0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172 (</a:t>
                      </a:r>
                      <a:r>
                        <a:rPr lang="en-GB" sz="1500" b="1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7.4</a:t>
                      </a:r>
                      <a:r>
                        <a:rPr lang="en-GB" sz="1500" b="0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6350" marR="63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1268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500" b="0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185 (</a:t>
                      </a:r>
                      <a:r>
                        <a:rPr lang="en-GB" sz="1500" b="1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7.9</a:t>
                      </a:r>
                      <a:r>
                        <a:rPr lang="en-GB" sz="1500" b="0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6350" marR="63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5198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500" b="0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169 (</a:t>
                      </a:r>
                      <a:r>
                        <a:rPr lang="en-GB" sz="1500" b="1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7.2</a:t>
                      </a:r>
                      <a:r>
                        <a:rPr lang="en-GB" sz="1500" b="0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6350" marR="63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2537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6350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 (</a:t>
                      </a:r>
                      <a:r>
                        <a:rPr lang="en-GB" sz="1500" b="1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0.3</a:t>
                      </a:r>
                      <a:r>
                        <a:rPr lang="en-GB" sz="1500" b="0" i="0" u="none" strike="noStrike" kern="1200" noProof="0">
                          <a:solidFill>
                            <a:srgbClr val="21212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lt1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81524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500" b="0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43 (</a:t>
                      </a:r>
                      <a:r>
                        <a:rPr lang="en-GB" sz="1500" b="1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1.8</a:t>
                      </a:r>
                      <a:r>
                        <a:rPr lang="en-GB" sz="1500" b="0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6350" marR="63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dk1">
                        <a:lumMod val="100000"/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2036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endParaRPr lang="en-GB" sz="1500" kern="100" noProof="0">
                        <a:effectLst/>
                        <a:latin typeface="+mj-lt"/>
                      </a:endParaRPr>
                    </a:p>
                  </a:txBody>
                  <a:tcPr marL="31750" marR="317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77131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500" b="0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577 (</a:t>
                      </a:r>
                      <a:r>
                        <a:rPr lang="en-GB" sz="1500" b="1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24.7</a:t>
                      </a:r>
                      <a:r>
                        <a:rPr lang="en-GB" sz="1500" b="0" i="0" u="none" strike="noStrike" noProof="0">
                          <a:solidFill>
                            <a:srgbClr val="212121"/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6350" marR="6350" marT="54864" marB="54864" anchor="ctr">
                    <a:lnL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227236"/>
                  </a:ext>
                </a:extLst>
              </a:tr>
            </a:tbl>
          </a:graphicData>
        </a:graphic>
      </p:graphicFrame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DE68A085-ADA6-5A08-CDB2-776A02C9E199}"/>
              </a:ext>
            </a:extLst>
          </p:cNvPr>
          <p:cNvSpPr txBox="1">
            <a:spLocks/>
          </p:cNvSpPr>
          <p:nvPr/>
        </p:nvSpPr>
        <p:spPr>
          <a:xfrm>
            <a:off x="183776" y="6404401"/>
            <a:ext cx="8973421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ts val="0"/>
              </a:spcAft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ヒラギノ角ゴ Pro W3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9pPr>
          </a:lstStyle>
          <a:p>
            <a:pPr>
              <a:defRPr/>
            </a:pPr>
            <a:br>
              <a:rPr lang="en-GB" sz="1200" noProof="0">
                <a:solidFill>
                  <a:schemeClr val="bg1">
                    <a:lumMod val="65000"/>
                  </a:schemeClr>
                </a:solidFill>
              </a:rPr>
            </a:b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OA=osteoarthritis; OSA=obstructive sleep </a:t>
            </a:r>
            <a:r>
              <a:rPr lang="en-GB" sz="1200" noProof="0" err="1">
                <a:solidFill>
                  <a:schemeClr val="bg1">
                    <a:lumMod val="65000"/>
                  </a:schemeClr>
                </a:solidFill>
              </a:rPr>
              <a:t>apnea</a:t>
            </a:r>
            <a:r>
              <a:rPr lang="en-GB" sz="1200" noProof="0">
                <a:solidFill>
                  <a:schemeClr val="bg1">
                    <a:lumMod val="65000"/>
                  </a:schemeClr>
                </a:solidFill>
              </a:rPr>
              <a:t>.</a:t>
            </a:r>
          </a:p>
        </p:txBody>
      </p:sp>
      <p:sp>
        <p:nvSpPr>
          <p:cNvPr id="2" name="Rectangle: Rounded Corners 53">
            <a:extLst>
              <a:ext uri="{FF2B5EF4-FFF2-40B4-BE49-F238E27FC236}">
                <a16:creationId xmlns:a16="http://schemas.microsoft.com/office/drawing/2014/main" id="{E4C148C6-06AA-90A7-0665-9129CCB9A92B}"/>
              </a:ext>
            </a:extLst>
          </p:cNvPr>
          <p:cNvSpPr/>
          <p:nvPr/>
        </p:nvSpPr>
        <p:spPr>
          <a:xfrm>
            <a:off x="1890001" y="5995211"/>
            <a:ext cx="8737732" cy="411480"/>
          </a:xfrm>
          <a:prstGeom prst="roundRect">
            <a:avLst>
              <a:gd name="adj" fmla="val 50000"/>
            </a:avLst>
          </a:prstGeom>
          <a:solidFill>
            <a:srgbClr val="01346B"/>
          </a:solidFill>
          <a:ln w="38100">
            <a:noFill/>
          </a:ln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0" rIns="91440" bIns="27432" rtlCol="0" anchor="ctr">
            <a:noAutofit/>
          </a:bodyPr>
          <a:lstStyle/>
          <a:p>
            <a:pPr algn="ctr"/>
            <a:r>
              <a:rPr lang="en-GB" b="1" noProof="0">
                <a:solidFill>
                  <a:schemeClr val="bg1"/>
                </a:solidFill>
                <a:ea typeface="Calibri"/>
              </a:rPr>
              <a:t>OSA basket: More </a:t>
            </a:r>
            <a:r>
              <a:rPr lang="en-GB" b="1">
                <a:solidFill>
                  <a:schemeClr val="bg1"/>
                </a:solidFill>
                <a:ea typeface="Calibri"/>
              </a:rPr>
              <a:t>Hispanic participants and more male participants</a:t>
            </a:r>
            <a:endParaRPr lang="en-GB" noProof="0">
              <a:solidFill>
                <a:schemeClr val="bg1"/>
              </a:solidFill>
            </a:endParaRPr>
          </a:p>
        </p:txBody>
      </p:sp>
      <p:sp>
        <p:nvSpPr>
          <p:cNvPr id="13" name="Rectangle: Rounded Corners 53">
            <a:extLst>
              <a:ext uri="{FF2B5EF4-FFF2-40B4-BE49-F238E27FC236}">
                <a16:creationId xmlns:a16="http://schemas.microsoft.com/office/drawing/2014/main" id="{C15BD0B8-7FED-A022-03F7-B426EF244282}"/>
              </a:ext>
            </a:extLst>
          </p:cNvPr>
          <p:cNvSpPr/>
          <p:nvPr/>
        </p:nvSpPr>
        <p:spPr>
          <a:xfrm>
            <a:off x="1890001" y="5484955"/>
            <a:ext cx="8737732" cy="411480"/>
          </a:xfrm>
          <a:prstGeom prst="roundRect">
            <a:avLst>
              <a:gd name="adj" fmla="val 50000"/>
            </a:avLst>
          </a:prstGeom>
          <a:solidFill>
            <a:srgbClr val="01346B"/>
          </a:solidFill>
          <a:ln w="38100">
            <a:noFill/>
          </a:ln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0" rIns="91440" bIns="27432" rtlCol="0" anchor="ctr">
            <a:noAutofit/>
          </a:bodyPr>
          <a:lstStyle/>
          <a:p>
            <a:pPr algn="ctr"/>
            <a:r>
              <a:rPr lang="en-GB" b="1" noProof="0">
                <a:solidFill>
                  <a:schemeClr val="bg1"/>
                </a:solidFill>
                <a:ea typeface="Calibri"/>
              </a:rPr>
              <a:t>OA basket: Participants were older and included more female participants</a:t>
            </a:r>
            <a:endParaRPr lang="en-GB" noProof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95772"/>
      </p:ext>
    </p:extLst>
  </p:cSld>
  <p:clrMapOvr>
    <a:masterClrMapping/>
  </p:clrMapOvr>
</p:sld>
</file>

<file path=ppt/theme/theme1.xml><?xml version="1.0" encoding="utf-8"?>
<a:theme xmlns:a="http://schemas.openxmlformats.org/drawingml/2006/main" name="6_LillyBrand READOUT USE">
  <a:themeElements>
    <a:clrScheme name="Lilly 2024 New Brand Colors">
      <a:dk1>
        <a:srgbClr val="212121"/>
      </a:dk1>
      <a:lt1>
        <a:srgbClr val="FFFFFF"/>
      </a:lt1>
      <a:dk2>
        <a:srgbClr val="212121"/>
      </a:dk2>
      <a:lt2>
        <a:srgbClr val="A59D95"/>
      </a:lt2>
      <a:accent1>
        <a:srgbClr val="E1251B"/>
      </a:accent1>
      <a:accent2>
        <a:srgbClr val="82786F"/>
      </a:accent2>
      <a:accent3>
        <a:srgbClr val="FBCFC8"/>
      </a:accent3>
      <a:accent4>
        <a:srgbClr val="521207"/>
      </a:accent4>
      <a:accent5>
        <a:srgbClr val="FDE8E5"/>
      </a:accent5>
      <a:accent6>
        <a:srgbClr val="F58E7D"/>
      </a:accent6>
      <a:hlink>
        <a:srgbClr val="CCCCFF"/>
      </a:hlink>
      <a:folHlink>
        <a:srgbClr val="B2B2B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TZP 1mg">
      <a:srgbClr val="AABFF2"/>
    </a:custClr>
    <a:custClr name="TZP 5mg">
      <a:srgbClr val="AEE2FB"/>
    </a:custClr>
    <a:custClr name="TZP 10mg">
      <a:srgbClr val="0066FF"/>
    </a:custClr>
    <a:custClr name="TZP 15mg">
      <a:srgbClr val="000099"/>
    </a:custClr>
    <a:custClr name="All TZP">
      <a:srgbClr val="0C376D"/>
    </a:custClr>
    <a:custClr name="Placebo">
      <a:srgbClr val="B6B6BA"/>
    </a:custClr>
    <a:custClr name="Comparator">
      <a:srgbClr val="5A5A5A"/>
    </a:custClr>
    <a:custClr name="Wkly BI - Once Wkly BI-1 - Dula 4.5mg">
      <a:srgbClr val="C00000"/>
    </a:custClr>
    <a:custClr name="Once wkly BI-2">
      <a:srgbClr val="FF5151"/>
    </a:custClr>
    <a:custClr name=" Comparator">
      <a:srgbClr val="82786F"/>
    </a:custClr>
    <a:custClr name="RETA 0.5/1 mg - fill">
      <a:srgbClr val="CFF4FE"/>
    </a:custClr>
    <a:custClr name=" RETA 4mg">
      <a:srgbClr val="06CDFF"/>
    </a:custClr>
    <a:custClr name="REETA 8mg">
      <a:srgbClr val="048EB0"/>
    </a:custClr>
    <a:custClr name="RETA 12mg">
      <a:srgbClr val="005064"/>
    </a:custClr>
    <a:custClr name="Placebo">
      <a:srgbClr val="A0A0A4"/>
    </a:custClr>
    <a:custClr name="Dula 0.75">
      <a:srgbClr val="FED100"/>
    </a:custClr>
    <a:custClr name="Dula 1.5mg">
      <a:srgbClr val="00A1DE"/>
    </a:custClr>
    <a:custClr name="Dula 3.0mg">
      <a:srgbClr val="FF9E87"/>
    </a:custClr>
    <a:custClr name="Dula 4.5mg">
      <a:srgbClr val="C00000"/>
    </a:custClr>
    <a:custClr name="Comparator">
      <a:srgbClr val="82786F"/>
    </a:custClr>
    <a:custClr name="Placebo">
      <a:srgbClr val="A59D95"/>
    </a:custClr>
    <a:custClr name="Preclin Dula">
      <a:srgbClr val="D52B1E"/>
    </a:custClr>
    <a:custClr name="OFG 3mg">
      <a:srgbClr val="CEE6CE"/>
    </a:custClr>
    <a:custClr name="OFG 12mg">
      <a:srgbClr val="88C387"/>
    </a:custClr>
    <a:custClr name="OFG 24mg">
      <a:srgbClr val="62B662"/>
    </a:custClr>
    <a:custClr name="OFG 36mg">
      <a:srgbClr val="009E00"/>
    </a:custClr>
    <a:custClr name="OFG 45mg">
      <a:srgbClr val="008001"/>
    </a:custClr>
    <a:custClr name="OFG Placebo">
      <a:srgbClr val="7F7F7F"/>
    </a:custClr>
    <a:custClr name="OFG comparator">
      <a:srgbClr val="BFBFBF"/>
    </a:custClr>
    <a:custClr name="OFG 1mg">
      <a:srgbClr val="FAD3D1"/>
    </a:custClr>
    <a:custClr name="OFG 3mg">
      <a:srgbClr val="F4A7A3"/>
    </a:custClr>
    <a:custClr name="OFG 6mg">
      <a:srgbClr val="E1251B"/>
    </a:custClr>
    <a:custClr name="OFG 12mg">
      <a:srgbClr val="A81C14"/>
    </a:custClr>
    <a:custClr name="OFG 24mg">
      <a:srgbClr val="993F3A"/>
    </a:custClr>
    <a:custClr name="OFG 36mg">
      <a:srgbClr val="71130E"/>
    </a:custClr>
    <a:custClr name="Custom Color 40">
      <a:srgbClr val="9D9D9D"/>
    </a:custClr>
    <a:custClr name="Table rows">
      <a:srgbClr val="E7E7E7"/>
    </a:custClr>
    <a:custClr name="Axes and Fig Titles">
      <a:srgbClr val="413C37"/>
    </a:custClr>
  </a:custClrLst>
  <a:extLst>
    <a:ext uri="{05A4C25C-085E-4340-85A3-A5531E510DB2}">
      <thm15:themeFamily xmlns:thm15="http://schemas.microsoft.com/office/thememl/2012/main" name="5_LillyBrand READOUT" id="{3C630B79-A85C-4E24-A4E8-68F7313F72F9}" vid="{85D5D62D-E930-45FE-AA4C-94A504D2C538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1F9A1109-7392-4040-AEBE-E27B4B98BBD1}">
  <we:reference id="wa200010001" version="1.0.0.1" store="en-US" storeType="OMEX"/>
  <we:alternateReferences>
    <we:reference id="wa200010001" version="1.0.0.1" store="wa200010001" storeType="OMEX"/>
  </we:alternateReferences>
  <we:properties>
    <we:property name="claude.fileId" value="&quot;cbe95b44-c736-4108-9a15-5c847a088dfa&quot;"/>
  </we:properties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2e8ccdd-828b-4468-9eb0-a0993221dc42">
      <Terms xmlns="http://schemas.microsoft.com/office/infopath/2007/PartnerControls"/>
    </lcf76f155ced4ddcb4097134ff3c332f>
    <TaxCatchAll xmlns="f5ae0de4-fbd7-41f3-8c1f-2b75fda17649" xsi:nil="true"/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E98E602D3BC5448BEF2AD5DF5D112C" ma:contentTypeVersion="10" ma:contentTypeDescription="Create a new document." ma:contentTypeScope="" ma:versionID="cfb86c78ceefa2cd8ba0cbccf7b1153a">
  <xsd:schema xmlns:xsd="http://www.w3.org/2001/XMLSchema" xmlns:xs="http://www.w3.org/2001/XMLSchema" xmlns:p="http://schemas.microsoft.com/office/2006/metadata/properties" xmlns:ns2="02e8ccdd-828b-4468-9eb0-a0993221dc42" xmlns:ns3="f5ae0de4-fbd7-41f3-8c1f-2b75fda17649" targetNamespace="http://schemas.microsoft.com/office/2006/metadata/properties" ma:root="true" ma:fieldsID="ecfc80dbc3c306a5a7f21f8d41bbefb7" ns2:_="" ns3:_="">
    <xsd:import namespace="02e8ccdd-828b-4468-9eb0-a0993221dc42"/>
    <xsd:import namespace="f5ae0de4-fbd7-41f3-8c1f-2b75fda176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e8ccdd-828b-4468-9eb0-a0993221dc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9adb9bf-65a7-4dcd-b9fe-2cabe70ed6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ae0de4-fbd7-41f3-8c1f-2b75fda1764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8b06ecb-f0e8-49ad-848c-1f00233e5e3c}" ma:internalName="TaxCatchAll" ma:showField="CatchAllData" ma:web="f5ae0de4-fbd7-41f3-8c1f-2b75fda1764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0C125E-9564-41C4-8151-901A4D4ACD19}">
  <ds:schemaRefs>
    <ds:schemaRef ds:uri="http://purl.org/dc/dcmitype/"/>
    <ds:schemaRef ds:uri="http://purl.org/dc/terms/"/>
    <ds:schemaRef ds:uri="http://schemas.microsoft.com/office/2006/metadata/properties"/>
    <ds:schemaRef ds:uri="http://purl.org/dc/elements/1.1/"/>
    <ds:schemaRef ds:uri="http://schemas.microsoft.com/office/2006/documentManagement/types"/>
    <ds:schemaRef ds:uri="02e8ccdd-828b-4468-9eb0-a0993221dc42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f5ae0de4-fbd7-41f3-8c1f-2b75fda17649"/>
  </ds:schemaRefs>
</ds:datastoreItem>
</file>

<file path=customXml/itemProps2.xml><?xml version="1.0" encoding="utf-8"?>
<ds:datastoreItem xmlns:ds="http://schemas.openxmlformats.org/officeDocument/2006/customXml" ds:itemID="{5DEAC91B-FB85-4D38-BB63-D1B2BF03301B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8A2F51FC-A306-4F7D-B954-4C69B65CA81D}">
  <ds:schemaRefs>
    <ds:schemaRef ds:uri="02e8ccdd-828b-4468-9eb0-a0993221dc42"/>
    <ds:schemaRef ds:uri="f5ae0de4-fbd7-41f3-8c1f-2b75fda1764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523B8F91-C503-4D1A-8189-7581D5BCD58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6f36743-8ce9-404e-87fa-07297cfe3a15}" enabled="1" method="Privileged" siteId="{56e28c8c-f2b2-421a-b0bf-aaca6455aa4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4656</Words>
  <Application>Microsoft Macintosh PowerPoint</Application>
  <PresentationFormat>Widescreen</PresentationFormat>
  <Paragraphs>934</Paragraphs>
  <Slides>30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3" baseType="lpstr">
      <vt:lpstr>Aptos</vt:lpstr>
      <vt:lpstr>Aptos Narrow</vt:lpstr>
      <vt:lpstr>Arial</vt:lpstr>
      <vt:lpstr>Arial Black</vt:lpstr>
      <vt:lpstr>Arial Narrow</vt:lpstr>
      <vt:lpstr>Avenir Next LT Pro</vt:lpstr>
      <vt:lpstr>Calibri</vt:lpstr>
      <vt:lpstr>IBM Plex Sans SemiBold</vt:lpstr>
      <vt:lpstr>Symbol</vt:lpstr>
      <vt:lpstr>System Font Regular</vt:lpstr>
      <vt:lpstr>Times New Roman</vt:lpstr>
      <vt:lpstr>Wingdings</vt:lpstr>
      <vt:lpstr>6_LillyBrand READOUT USE</vt:lpstr>
      <vt:lpstr> The First Phase 3 Obesity Study of Retatrutide,  a GIP, GLP-1, and Glucagon Receptor Agonist,  in People with Obesity (TRIUMPH-1)</vt:lpstr>
      <vt:lpstr>Disclosures</vt:lpstr>
      <vt:lpstr>PowerPoint Presentation</vt:lpstr>
      <vt:lpstr>TRIUMPH-1: Retatrutide Phase 3 Obesity Trial  Study Overview</vt:lpstr>
      <vt:lpstr>PowerPoint Presentation</vt:lpstr>
      <vt:lpstr>TRIUMPH-1: Study Design</vt:lpstr>
      <vt:lpstr>Primary and Key Secondary Endpoints TRIUMPH-1 Overall Study</vt:lpstr>
      <vt:lpstr>PowerPoint Presentation</vt:lpstr>
      <vt:lpstr>Baseline Demographics Overall Study and Baskets</vt:lpstr>
      <vt:lpstr>Anthropometric Measures TRIUMPH-1 Overall Study</vt:lpstr>
      <vt:lpstr>Participant Disposition TRIUMPH-1</vt:lpstr>
      <vt:lpstr>PowerPoint Presentation</vt:lpstr>
      <vt:lpstr>Weight Reduction Over 80 Weeks With Retatrutide TRIUMPH-1 Primary Outcome</vt:lpstr>
      <vt:lpstr>Weight Reduction Over 104 Weeks With Retatrutide TRIUMPH-1 Extension</vt:lpstr>
      <vt:lpstr>Percent of Participants Reaching  Weight Reduction Thresholds with Retatrutide at Week 80</vt:lpstr>
      <vt:lpstr>Percentage of Participants Reaching  BMI and WtHR Targets with Retatrutide at Week 80</vt:lpstr>
      <vt:lpstr>PowerPoint Presentation</vt:lpstr>
      <vt:lpstr>TRIUMPH-1- OA Basket  Knee Osteoarthritis</vt:lpstr>
      <vt:lpstr>TRIUMPH-1 OSA Basket Obstructive Sleep Apnea</vt:lpstr>
      <vt:lpstr>PowerPoint Presentation</vt:lpstr>
      <vt:lpstr>Cardiometabolic Measures at 80 weeks with Retatrutide</vt:lpstr>
      <vt:lpstr>Patient-Reported Outcomes at Week 80 with Retatrutide</vt:lpstr>
      <vt:lpstr>PowerPoint Presentation</vt:lpstr>
      <vt:lpstr>Overview of Adverse Events </vt:lpstr>
      <vt:lpstr>Adverse Events Occurring in ≥5% of Participants</vt:lpstr>
      <vt:lpstr>AEs Leading to Treatment Discontinuation  </vt:lpstr>
      <vt:lpstr>Adverse Event of Special Interest</vt:lpstr>
      <vt:lpstr>PowerPoint Presentation</vt:lpstr>
      <vt:lpstr>TRIUMPH-1: Summary of Phase 3 Obesity Trial With Retatrutide </vt:lpstr>
      <vt:lpstr>PowerPoint Presentation</vt:lpstr>
    </vt:vector>
  </TitlesOfParts>
  <Company>New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TRIUMPH-4 Topline Readout</dc:title>
  <dc:creator>Katy Kenny</dc:creator>
  <cp:lastModifiedBy>Karen K. Lockwood</cp:lastModifiedBy>
  <cp:revision>7</cp:revision>
  <cp:lastPrinted>2025-11-12T22:27:26Z</cp:lastPrinted>
  <dcterms:created xsi:type="dcterms:W3CDTF">2006-02-02T18:02:17Z</dcterms:created>
  <dcterms:modified xsi:type="dcterms:W3CDTF">2026-06-07T17:38:23Z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32400</vt:r8>
  </property>
  <property fmtid="{D5CDD505-2E9C-101B-9397-08002B2CF9AE}" pid="3" name="Presentation Type">
    <vt:lpwstr>Office Documents</vt:lpwstr>
  </property>
  <property fmtid="{D5CDD505-2E9C-101B-9397-08002B2CF9AE}" pid="4" name="TaxCatchAll">
    <vt:lpwstr/>
  </property>
  <property fmtid="{D5CDD505-2E9C-101B-9397-08002B2CF9AE}" pid="5" name="EnterpriseDocumentLanguageTaxHTField0">
    <vt:lpwstr>2;#eng|39540796-0396-4e54-afe9-a602f28bbe8f</vt:lpwstr>
  </property>
  <property fmtid="{D5CDD505-2E9C-101B-9397-08002B2CF9AE}" pid="6" name="EnterpriseSensitivityClassificationTaxHTField0">
    <vt:lpwstr>3;#GREEN|ec74153f-63be-46a4-ae5f-1b86c809897d</vt:lpwstr>
  </property>
  <property fmtid="{D5CDD505-2E9C-101B-9397-08002B2CF9AE}" pid="7" name="EnterpriseRecordSeriesCodeTaxHTField0">
    <vt:lpwstr>1;#ADM130|70dc3311-3e76-421c-abfa-d108df48853c</vt:lpwstr>
  </property>
  <property fmtid="{D5CDD505-2E9C-101B-9397-08002B2CF9AE}" pid="8" name="EnterpriseDocumentLanguage">
    <vt:lpwstr>2;#eng|39540796-0396-4e54-afe9-a602f28bbe8f</vt:lpwstr>
  </property>
  <property fmtid="{D5CDD505-2E9C-101B-9397-08002B2CF9AE}" pid="9" name="EnterpriseRecordSeriesCode">
    <vt:lpwstr>5;#ADM140|fdc85ba1-0671-407c-9ace-d011131f3a70</vt:lpwstr>
  </property>
  <property fmtid="{D5CDD505-2E9C-101B-9397-08002B2CF9AE}" pid="10" name="EnterpriseSensitivityClassification">
    <vt:lpwstr>3;#GREEN|ec74153f-63be-46a4-ae5f-1b86c809897d</vt:lpwstr>
  </property>
  <property fmtid="{D5CDD505-2E9C-101B-9397-08002B2CF9AE}" pid="11" name="URL">
    <vt:lpwstr/>
  </property>
  <property fmtid="{D5CDD505-2E9C-101B-9397-08002B2CF9AE}" pid="12" name="xd_ProgID">
    <vt:lpwstr/>
  </property>
  <property fmtid="{D5CDD505-2E9C-101B-9397-08002B2CF9AE}" pid="13" name="TemplateUrl">
    <vt:lpwstr/>
  </property>
  <property fmtid="{D5CDD505-2E9C-101B-9397-08002B2CF9AE}" pid="14" name="Category">
    <vt:lpwstr>Presentation</vt:lpwstr>
  </property>
  <property fmtid="{D5CDD505-2E9C-101B-9397-08002B2CF9AE}" pid="15" name="Thumbnail">
    <vt:lpwstr>, </vt:lpwstr>
  </property>
  <property fmtid="{D5CDD505-2E9C-101B-9397-08002B2CF9AE}" pid="16" name="AspectRatio">
    <vt:lpwstr>16:9</vt:lpwstr>
  </property>
  <property fmtid="{D5CDD505-2E9C-101B-9397-08002B2CF9AE}" pid="17" name="xd_Signature">
    <vt:bool>false</vt:bool>
  </property>
  <property fmtid="{D5CDD505-2E9C-101B-9397-08002B2CF9AE}" pid="18" name="TriggerFlowInfo">
    <vt:lpwstr/>
  </property>
  <property fmtid="{D5CDD505-2E9C-101B-9397-08002B2CF9AE}" pid="19" name="ComplianceAssetId">
    <vt:lpwstr/>
  </property>
  <property fmtid="{D5CDD505-2E9C-101B-9397-08002B2CF9AE}" pid="20" name="Format">
    <vt:lpwstr>PowerPoint</vt:lpwstr>
  </property>
  <property fmtid="{D5CDD505-2E9C-101B-9397-08002B2CF9AE}" pid="21" name="_ExtendedDescription">
    <vt:lpwstr/>
  </property>
  <property fmtid="{D5CDD505-2E9C-101B-9397-08002B2CF9AE}" pid="22" name="MediaServiceImageTags">
    <vt:lpwstr/>
  </property>
  <property fmtid="{D5CDD505-2E9C-101B-9397-08002B2CF9AE}" pid="23" name="ContentTypeId">
    <vt:lpwstr>0x010100E7E98E602D3BC5448BEF2AD5DF5D112C</vt:lpwstr>
  </property>
  <property fmtid="{D5CDD505-2E9C-101B-9397-08002B2CF9AE}" pid="24" name="MSIP_Label_8dbb2514-5aa0-4c84-a019-3a4fabd2be0e_Removed">
    <vt:lpwstr>False</vt:lpwstr>
  </property>
  <property fmtid="{D5CDD505-2E9C-101B-9397-08002B2CF9AE}" pid="25" name="MSIP_Label_8dbb2514-5aa0-4c84-a019-3a4fabd2be0e_ActionId">
    <vt:lpwstr>53626cd4-9ab5-4707-830e-dfc09b1dcf67</vt:lpwstr>
  </property>
  <property fmtid="{D5CDD505-2E9C-101B-9397-08002B2CF9AE}" pid="26" name="MSIP_Label_8dbb2514-5aa0-4c84-a019-3a4fabd2be0e_Name">
    <vt:lpwstr>8dbb2514-5aa0-4c84-a019-3a4fabd2be0e</vt:lpwstr>
  </property>
  <property fmtid="{D5CDD505-2E9C-101B-9397-08002B2CF9AE}" pid="27" name="MSIP_Label_8dbb2514-5aa0-4c84-a019-3a4fabd2be0e_SetDate">
    <vt:lpwstr>2025-08-11T14:49:26Z</vt:lpwstr>
  </property>
  <property fmtid="{D5CDD505-2E9C-101B-9397-08002B2CF9AE}" pid="28" name="MSIP_Label_8dbb2514-5aa0-4c84-a019-3a4fabd2be0e_SiteId">
    <vt:lpwstr>18a59a81-eea8-4c30-948a-d8824cdc2580</vt:lpwstr>
  </property>
  <property fmtid="{D5CDD505-2E9C-101B-9397-08002B2CF9AE}" pid="29" name="MSIP_Label_8dbb2514-5aa0-4c84-a019-3a4fabd2be0e_Enabled">
    <vt:lpwstr>True</vt:lpwstr>
  </property>
  <property fmtid="{D5CDD505-2E9C-101B-9397-08002B2CF9AE}" pid="30" name="MSIP_Label_8dbb2514-5aa0-4c84-a019-3a4fabd2be0e_Extended_MSFT_Method">
    <vt:lpwstr>Privileged</vt:lpwstr>
  </property>
  <property fmtid="{D5CDD505-2E9C-101B-9397-08002B2CF9AE}" pid="31" name="Sensitivity">
    <vt:lpwstr>8dbb2514-5aa0-4c84-a019-3a4fabd2be0e</vt:lpwstr>
  </property>
</Properties>
</file>