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sldIdLst>
    <p:sldId id="256" r:id="rId5"/>
    <p:sldId id="257" r:id="rId6"/>
    <p:sldId id="258" r:id="rId7"/>
    <p:sldId id="260" r:id="rId8"/>
    <p:sldId id="261" r:id="rId9"/>
    <p:sldId id="264" r:id="rId10"/>
    <p:sldId id="262" r:id="rId11"/>
    <p:sldId id="263" r:id="rId12"/>
    <p:sldId id="267" r:id="rId13"/>
    <p:sldId id="265" r:id="rId14"/>
    <p:sldId id="268" r:id="rId15"/>
    <p:sldId id="259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B0B0"/>
    <a:srgbClr val="666666"/>
    <a:srgbClr val="FC3729"/>
    <a:srgbClr val="FFFFFF"/>
    <a:srgbClr val="FAF8F4"/>
    <a:srgbClr val="3C3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sfarg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46F890A9-2807-4EBB-B81D-B2AA78EC7F39}" styleName="Mørk stil 2 - uthevingsfarge 5 / uthevingsfarg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ys stil 2 - uthevingsfarg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ys stil 2 - uthevingsfarg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ys stil 2 - uthevingsfarg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ys stil 2 - uthevingsfarg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3C2FFA5D-87B4-456A-9821-1D502468CF0F}" styleName="Temastil 1 - uthevingsfarg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ys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691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3601" y="1868379"/>
            <a:ext cx="7245480" cy="65594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3601" y="2524318"/>
            <a:ext cx="7245480" cy="131445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pic>
        <p:nvPicPr>
          <p:cNvPr id="15" name="Bilde 14" descr="Hjertet(RGB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2843"/>
            <a:ext cx="9144000" cy="1304925"/>
          </a:xfrm>
          <a:prstGeom prst="rect">
            <a:avLst/>
          </a:prstGeom>
        </p:spPr>
      </p:pic>
      <p:pic>
        <p:nvPicPr>
          <p:cNvPr id="17" name="Bilde 16" descr="Fagforbundet logo-07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51" y="528557"/>
            <a:ext cx="1574660" cy="29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8385" y="1590457"/>
            <a:ext cx="7967230" cy="2825540"/>
          </a:xfrm>
        </p:spPr>
        <p:txBody>
          <a:bodyPr/>
          <a:lstStyle>
            <a:lvl1pPr marL="342900" indent="-342900">
              <a:lnSpc>
                <a:spcPct val="100000"/>
              </a:lnSpc>
              <a:spcAft>
                <a:spcPts val="1800"/>
              </a:spcAft>
              <a:buSzPct val="100000"/>
              <a:buFontTx/>
              <a:buBlip>
                <a:blip r:embed="rId2"/>
              </a:buBlip>
              <a:defRPr u="none" strike="noStrike">
                <a:ln>
                  <a:noFill/>
                </a:ln>
              </a:defRPr>
            </a:lvl1pPr>
            <a:lvl2pPr>
              <a:spcAft>
                <a:spcPts val="600"/>
              </a:spcAft>
              <a:buClr>
                <a:srgbClr val="FC3729"/>
              </a:buClr>
              <a:defRPr/>
            </a:lvl2pPr>
            <a:lvl3pPr>
              <a:spcAft>
                <a:spcPts val="600"/>
              </a:spcAft>
              <a:buClr>
                <a:srgbClr val="FC3729"/>
              </a:buClr>
              <a:defRPr/>
            </a:lvl3pPr>
            <a:lvl4pPr>
              <a:spcAft>
                <a:spcPts val="600"/>
              </a:spcAft>
              <a:buClr>
                <a:srgbClr val="FC3729"/>
              </a:buClr>
              <a:defRPr/>
            </a:lvl4pPr>
            <a:lvl5pPr>
              <a:spcAft>
                <a:spcPts val="600"/>
              </a:spcAft>
              <a:buClr>
                <a:srgbClr val="FC3729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8385" y="545112"/>
            <a:ext cx="7967232" cy="8572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pic>
        <p:nvPicPr>
          <p:cNvPr id="4" name="Bilde 3" descr="Fagforbundet logo-07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82" y="4585429"/>
            <a:ext cx="1574660" cy="29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385" y="545112"/>
            <a:ext cx="7967232" cy="8572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385" y="1392379"/>
            <a:ext cx="7967230" cy="2778932"/>
          </a:xfrm>
        </p:spPr>
        <p:txBody>
          <a:bodyPr/>
          <a:lstStyle>
            <a:lvl1pPr marL="342900" indent="-342000">
              <a:lnSpc>
                <a:spcPct val="100000"/>
              </a:lnSpc>
              <a:spcAft>
                <a:spcPts val="600"/>
              </a:spcAft>
              <a:buClr>
                <a:srgbClr val="FC3729"/>
              </a:buClr>
              <a:buSzPct val="100000"/>
              <a:buFont typeface="Source Sans Pro" panose="020B0503030403020204" pitchFamily="34" charset="0"/>
              <a:buChar char="→"/>
              <a:defRPr sz="1600" u="none" strike="noStrike">
                <a:ln>
                  <a:noFill/>
                </a:ln>
              </a:defRPr>
            </a:lvl1pPr>
            <a:lvl2pPr>
              <a:spcAft>
                <a:spcPts val="600"/>
              </a:spcAft>
              <a:buClr>
                <a:srgbClr val="FC3729"/>
              </a:buClr>
              <a:defRPr/>
            </a:lvl2pPr>
            <a:lvl3pPr>
              <a:spcAft>
                <a:spcPts val="600"/>
              </a:spcAft>
              <a:buClr>
                <a:srgbClr val="FC3729"/>
              </a:buClr>
              <a:defRPr/>
            </a:lvl3pPr>
            <a:lvl4pPr>
              <a:spcAft>
                <a:spcPts val="600"/>
              </a:spcAft>
              <a:buClr>
                <a:srgbClr val="FC3729"/>
              </a:buClr>
              <a:defRPr/>
            </a:lvl4pPr>
            <a:lvl5pPr>
              <a:buClr>
                <a:srgbClr val="FC3729"/>
              </a:buCl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pic>
        <p:nvPicPr>
          <p:cNvPr id="12" name="Bilde 11" descr="Fagforbundet logo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82" y="4585429"/>
            <a:ext cx="1574660" cy="29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14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385" y="545112"/>
            <a:ext cx="5119007" cy="8572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0"/>
          </p:nvPr>
        </p:nvSpPr>
        <p:spPr>
          <a:xfrm>
            <a:off x="588963" y="1386874"/>
            <a:ext cx="5118429" cy="2166937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742950" indent="-285750">
              <a:buClr>
                <a:srgbClr val="FC3729"/>
              </a:buClr>
              <a:buFont typeface="Arial"/>
              <a:buChar char="•"/>
              <a:defRPr/>
            </a:lvl2pPr>
            <a:lvl3pPr marL="1200150" indent="-285750">
              <a:buClr>
                <a:srgbClr val="FC3729"/>
              </a:buClr>
              <a:buFont typeface="Lucida Grande"/>
              <a:buChar char="‑"/>
              <a:defRPr/>
            </a:lvl3pPr>
            <a:lvl4pPr>
              <a:buClr>
                <a:srgbClr val="FC3729"/>
              </a:buClr>
              <a:defRPr/>
            </a:lvl4pPr>
            <a:lvl5pPr>
              <a:buClr>
                <a:srgbClr val="FC3729"/>
              </a:buCl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9" name="Bilde 8" descr="Fagforbundet logo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82" y="4585429"/>
            <a:ext cx="1574660" cy="29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2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/>
          <p:cNvSpPr>
            <a:spLocks noGrp="1"/>
          </p:cNvSpPr>
          <p:nvPr>
            <p:ph type="pic" sz="quarter" idx="11" hasCustomPrompt="1"/>
          </p:nvPr>
        </p:nvSpPr>
        <p:spPr>
          <a:xfrm>
            <a:off x="4918127" y="568173"/>
            <a:ext cx="3672000" cy="403099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Bilde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88385" y="656721"/>
            <a:ext cx="3640950" cy="1096348"/>
          </a:xfrm>
        </p:spPr>
        <p:txBody>
          <a:bodyPr/>
          <a:lstStyle/>
          <a:p>
            <a:r>
              <a:rPr lang="en-US" dirty="0"/>
              <a:t>Click to edit title style</a:t>
            </a:r>
          </a:p>
        </p:txBody>
      </p:sp>
      <p:sp>
        <p:nvSpPr>
          <p:cNvPr id="14" name="Plassholder for tekst 4"/>
          <p:cNvSpPr>
            <a:spLocks noGrp="1"/>
          </p:cNvSpPr>
          <p:nvPr>
            <p:ph type="body" sz="quarter" idx="10"/>
          </p:nvPr>
        </p:nvSpPr>
        <p:spPr>
          <a:xfrm>
            <a:off x="588385" y="1864476"/>
            <a:ext cx="3641527" cy="2177997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742950" indent="-285750">
              <a:buClr>
                <a:srgbClr val="FC3729"/>
              </a:buClr>
              <a:buFont typeface="Arial"/>
              <a:buChar char="•"/>
              <a:defRPr/>
            </a:lvl2pPr>
            <a:lvl3pPr marL="1200150" indent="-285750">
              <a:buClr>
                <a:srgbClr val="FC3729"/>
              </a:buClr>
              <a:buFont typeface="Lucida Grande"/>
              <a:buChar char="‑"/>
              <a:defRPr/>
            </a:lvl3pPr>
            <a:lvl4pPr>
              <a:buClr>
                <a:srgbClr val="FC3729"/>
              </a:buClr>
              <a:defRPr/>
            </a:lvl4pPr>
            <a:lvl5pPr>
              <a:buClr>
                <a:srgbClr val="FC3729"/>
              </a:buCl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pic>
        <p:nvPicPr>
          <p:cNvPr id="20" name="Bilde 19" descr="Fagforbundet logo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82" y="4599171"/>
            <a:ext cx="1574660" cy="29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08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20580" y="657297"/>
            <a:ext cx="3672000" cy="1095771"/>
          </a:xfrm>
        </p:spPr>
        <p:txBody>
          <a:bodyPr/>
          <a:lstStyle/>
          <a:p>
            <a:r>
              <a:rPr lang="en-US" dirty="0"/>
              <a:t>Click to edit title style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12"/>
          </p:nvPr>
        </p:nvSpPr>
        <p:spPr>
          <a:xfrm>
            <a:off x="4921734" y="1864476"/>
            <a:ext cx="3672000" cy="2177997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742950" indent="-285750">
              <a:buClr>
                <a:srgbClr val="FC3729"/>
              </a:buClr>
              <a:buFont typeface="Arial"/>
              <a:buChar char="•"/>
              <a:defRPr/>
            </a:lvl2pPr>
            <a:lvl3pPr marL="1200150" indent="-285750">
              <a:buClr>
                <a:srgbClr val="FC3729"/>
              </a:buClr>
              <a:buFont typeface="Lucida Grande"/>
              <a:buChar char="‑"/>
              <a:defRPr/>
            </a:lvl3pPr>
            <a:lvl4pPr>
              <a:buClr>
                <a:srgbClr val="FC3729"/>
              </a:buClr>
              <a:defRPr/>
            </a:lvl4pPr>
            <a:lvl5pPr>
              <a:buClr>
                <a:srgbClr val="FC3729"/>
              </a:buCl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2" name="Plassholder for bilde 6"/>
          <p:cNvSpPr>
            <a:spLocks noGrp="1"/>
          </p:cNvSpPr>
          <p:nvPr>
            <p:ph type="pic" sz="quarter" idx="13" hasCustomPrompt="1"/>
          </p:nvPr>
        </p:nvSpPr>
        <p:spPr>
          <a:xfrm>
            <a:off x="681361" y="568174"/>
            <a:ext cx="3672000" cy="312495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Bilde</a:t>
            </a:r>
          </a:p>
        </p:txBody>
      </p:sp>
      <p:pic>
        <p:nvPicPr>
          <p:cNvPr id="18" name="Bilde 17" descr="Fagforbundet logo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1" y="4645639"/>
            <a:ext cx="1574660" cy="29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191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/>
          <p:cNvSpPr>
            <a:spLocks noGrp="1"/>
          </p:cNvSpPr>
          <p:nvPr>
            <p:ph type="body" sz="quarter" idx="10"/>
          </p:nvPr>
        </p:nvSpPr>
        <p:spPr>
          <a:xfrm>
            <a:off x="623888" y="651737"/>
            <a:ext cx="5760000" cy="31527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2500" b="0" i="0"/>
            </a:lvl1pPr>
            <a:lvl2pPr marL="742950" indent="-285750">
              <a:spcAft>
                <a:spcPts val="600"/>
              </a:spcAft>
              <a:buClr>
                <a:srgbClr val="FC3729"/>
              </a:buClr>
              <a:buFont typeface="Arial"/>
              <a:buChar char="•"/>
              <a:defRPr/>
            </a:lvl2pPr>
            <a:lvl3pPr marL="1143000" indent="-228600">
              <a:spcAft>
                <a:spcPts val="600"/>
              </a:spcAft>
              <a:buClr>
                <a:srgbClr val="FC3729"/>
              </a:buClr>
              <a:buFont typeface="Lucida Grande"/>
              <a:buChar char="-"/>
              <a:defRPr/>
            </a:lvl3pPr>
            <a:lvl4pPr marL="1600200" indent="-228600">
              <a:spcAft>
                <a:spcPts val="600"/>
              </a:spcAft>
              <a:buClr>
                <a:srgbClr val="FC3729"/>
              </a:buClr>
              <a:buFont typeface="Arial"/>
              <a:buChar char="•"/>
              <a:defRPr/>
            </a:lvl4pPr>
            <a:lvl5pPr>
              <a:spcAft>
                <a:spcPts val="600"/>
              </a:spcAft>
              <a:buClr>
                <a:srgbClr val="FC3729"/>
              </a:buCl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2" name="Bilde 11" descr="Fagforbundet logo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82" y="4585429"/>
            <a:ext cx="1574660" cy="29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48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8385" y="545112"/>
            <a:ext cx="7967232" cy="8572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pic>
        <p:nvPicPr>
          <p:cNvPr id="8" name="Bilde 7" descr="Fagforbundet logo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82" y="4585429"/>
            <a:ext cx="1574660" cy="29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Fagforbundet logo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82" y="4585429"/>
            <a:ext cx="1574660" cy="29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abell 3"/>
          <p:cNvSpPr>
            <a:spLocks noGrp="1"/>
          </p:cNvSpPr>
          <p:nvPr>
            <p:ph type="tbl" sz="quarter" idx="10"/>
          </p:nvPr>
        </p:nvSpPr>
        <p:spPr>
          <a:xfrm>
            <a:off x="588385" y="1514475"/>
            <a:ext cx="7695190" cy="28805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en tabell</a:t>
            </a:r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8385" y="545112"/>
            <a:ext cx="7967232" cy="8572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pic>
        <p:nvPicPr>
          <p:cNvPr id="5" name="Bilde 4" descr="Fagforbundet logo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82" y="4585429"/>
            <a:ext cx="1574660" cy="29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32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3601" y="1868379"/>
            <a:ext cx="7245480" cy="65594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3601" y="2524318"/>
            <a:ext cx="7245480" cy="131445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pic>
        <p:nvPicPr>
          <p:cNvPr id="7" name="Bilde 6" descr="Fagforbundet logo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51" y="528557"/>
            <a:ext cx="1574660" cy="291958"/>
          </a:xfrm>
          <a:prstGeom prst="rect">
            <a:avLst/>
          </a:prstGeom>
        </p:spPr>
      </p:pic>
      <p:pic>
        <p:nvPicPr>
          <p:cNvPr id="9" name="Bilde 8" descr="Hjertet(RGB)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2843"/>
            <a:ext cx="914400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15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9913" y="1888341"/>
            <a:ext cx="7424176" cy="640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912" y="2522955"/>
            <a:ext cx="7424176" cy="1749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67" r:id="rId3"/>
    <p:sldLayoutId id="2147493468" r:id="rId4"/>
    <p:sldLayoutId id="2147493469" r:id="rId5"/>
    <p:sldLayoutId id="2147493470" r:id="rId6"/>
    <p:sldLayoutId id="2147493471" r:id="rId7"/>
    <p:sldLayoutId id="2147493461" r:id="rId8"/>
    <p:sldLayoutId id="2147493462" r:id="rId9"/>
    <p:sldLayoutId id="2147493474" r:id="rId10"/>
    <p:sldLayoutId id="2147493472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000" b="1" kern="1200">
          <a:solidFill>
            <a:srgbClr val="3C3C3B"/>
          </a:solidFill>
          <a:latin typeface="Source Sans Pro"/>
          <a:ea typeface="+mj-ea"/>
          <a:cs typeface="Source Sans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C3729"/>
        </a:buClr>
        <a:buFont typeface="Source Sans Pro" panose="020B0503030403020204" pitchFamily="34" charset="0"/>
        <a:buChar char="→"/>
        <a:defRPr sz="1600" kern="1200">
          <a:solidFill>
            <a:srgbClr val="3C3C3B"/>
          </a:solidFill>
          <a:latin typeface="Source Sans Pro"/>
          <a:ea typeface="+mn-ea"/>
          <a:cs typeface="Source Sans Pro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C3729"/>
        </a:buClr>
        <a:buFont typeface="Arial" panose="020B0604020202020204" pitchFamily="34" charset="0"/>
        <a:buChar char="›"/>
        <a:defRPr sz="1600" kern="1200">
          <a:solidFill>
            <a:srgbClr val="3C3C3B"/>
          </a:solidFill>
          <a:latin typeface="Source Sans Pro"/>
          <a:ea typeface="+mn-ea"/>
          <a:cs typeface="Source Sans Pro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C3729"/>
        </a:buClr>
        <a:buFont typeface="Source Sans Pro" panose="020B0503030403020204" pitchFamily="34" charset="0"/>
        <a:buChar char="»"/>
        <a:defRPr sz="1600" kern="1200">
          <a:solidFill>
            <a:srgbClr val="3C3C3B"/>
          </a:solidFill>
          <a:latin typeface="Source Sans Pro"/>
          <a:ea typeface="+mn-ea"/>
          <a:cs typeface="Source Sans Pro"/>
        </a:defRPr>
      </a:lvl3pPr>
      <a:lvl4pPr marL="1657350" indent="-285750" algn="l" defTabSz="457200" rtl="0" eaLnBrk="1" latinLnBrk="0" hangingPunct="1">
        <a:spcBef>
          <a:spcPct val="20000"/>
        </a:spcBef>
        <a:buClr>
          <a:srgbClr val="FC3729"/>
        </a:buClr>
        <a:buFont typeface="Source Sans Pro" panose="020B0503030403020204" pitchFamily="34" charset="0"/>
        <a:buChar char="‒"/>
        <a:defRPr sz="1600" kern="1200">
          <a:solidFill>
            <a:srgbClr val="3C3C3B"/>
          </a:solidFill>
          <a:latin typeface="Source Sans Pro"/>
          <a:ea typeface="+mn-ea"/>
          <a:cs typeface="Source Sans Pro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C3729"/>
        </a:buClr>
        <a:buFont typeface="Arial" panose="020B0604020202020204" pitchFamily="34" charset="0"/>
        <a:buChar char="•"/>
        <a:defRPr sz="1600" kern="1200">
          <a:solidFill>
            <a:srgbClr val="3C3C3B"/>
          </a:solidFill>
          <a:latin typeface="Source Sans Pro"/>
          <a:ea typeface="+mn-ea"/>
          <a:cs typeface="Source Sans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Politikken uten eldre?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Spørreundersøkelse vår 2026 Fagforbundet Oslo og Pensjonistforbundet</a:t>
            </a:r>
          </a:p>
        </p:txBody>
      </p:sp>
    </p:spTree>
    <p:extLst>
      <p:ext uri="{BB962C8B-B14F-4D97-AF65-F5344CB8AC3E}">
        <p14:creationId xmlns:p14="http://schemas.microsoft.com/office/powerpoint/2010/main" val="2058606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Eldre er misfornøyde med representasjon fra </a:t>
            </a:r>
            <a:r>
              <a:rPr lang="nb-NO"/>
              <a:t>egen aldersgruppe</a:t>
            </a:r>
            <a:endParaRPr lang="nb-NO" dirty="0"/>
          </a:p>
          <a:p>
            <a:r>
              <a:rPr lang="nb-NO" dirty="0"/>
              <a:t>Eldre bruker stemmeretten</a:t>
            </a:r>
          </a:p>
          <a:p>
            <a:r>
              <a:rPr lang="nb-NO" dirty="0"/>
              <a:t>Få eldre ønsker å være folkevalgte. </a:t>
            </a:r>
          </a:p>
        </p:txBody>
      </p:sp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Hovedfunn</a:t>
            </a:r>
          </a:p>
        </p:txBody>
      </p:sp>
    </p:spTree>
    <p:extLst>
      <p:ext uri="{BB962C8B-B14F-4D97-AF65-F5344CB8AC3E}">
        <p14:creationId xmlns:p14="http://schemas.microsoft.com/office/powerpoint/2010/main" val="1293444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ssholder for innhold 2">
            <a:extLst>
              <a:ext uri="{FF2B5EF4-FFF2-40B4-BE49-F238E27FC236}">
                <a16:creationId xmlns:a16="http://schemas.microsoft.com/office/drawing/2014/main" id="{8978EE15-0DBB-417A-D9AA-0B987402D9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90488" y="541112"/>
            <a:ext cx="8963025" cy="3562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8658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DCC7D47-0A59-E33A-E2E4-1CC2CC7C6B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90488" y="227406"/>
            <a:ext cx="8963025" cy="41902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8335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A8E8EAA1-9CE2-0989-BC20-DDAFC8EDD94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r="2" b="3906"/>
          <a:stretch>
            <a:fillRect/>
          </a:stretch>
        </p:blipFill>
        <p:spPr>
          <a:xfrm>
            <a:off x="90488" y="50800"/>
            <a:ext cx="8963025" cy="45434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1795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28A755-7477-0131-E815-1C84E931F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A0480B9-ACDC-D820-2CF5-233F8ED2EB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894CD0A-C7D2-1F4C-0693-B9441A688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263" y="628650"/>
            <a:ext cx="7370795" cy="55960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B0B6F7E-1073-76A3-F798-409C54B81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07" y="1349312"/>
            <a:ext cx="7447751" cy="296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60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21028A55-1B3C-9CB7-B080-D0BACA9C9B9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76" r="-1" b="-1"/>
          <a:stretch>
            <a:fillRect/>
          </a:stretch>
        </p:blipFill>
        <p:spPr>
          <a:xfrm>
            <a:off x="90488" y="50800"/>
            <a:ext cx="8963025" cy="45434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4818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EF5BB4E9-6C9C-D10A-870C-968E396E35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90488" y="787595"/>
            <a:ext cx="8963025" cy="30698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6806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ECA4E7-44A7-2096-4501-5A4D4BC5F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44CB1FC-1C78-4D37-EDFC-401A7898F5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A21A4DA-B96D-95D2-6089-07A5F0C74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1316974"/>
            <a:ext cx="7062107" cy="240594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786A8E74-5610-ECAD-C1E7-1E84192F9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84" y="612322"/>
            <a:ext cx="8041424" cy="47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63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4C22AB24-3D93-E546-9B49-A95A0133A2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90488" y="518703"/>
            <a:ext cx="8963025" cy="36076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8201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117E2848-B2B0-9DF0-E57E-EB7EB3610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8" y="361851"/>
            <a:ext cx="8963025" cy="3921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1032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Takk for meg</a:t>
            </a:r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Anders G. Mathisen</a:t>
            </a:r>
          </a:p>
        </p:txBody>
      </p:sp>
    </p:spTree>
    <p:extLst>
      <p:ext uri="{BB962C8B-B14F-4D97-AF65-F5344CB8AC3E}">
        <p14:creationId xmlns:p14="http://schemas.microsoft.com/office/powerpoint/2010/main" val="2348507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rgbClr val="B1B0B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agforbundet_ppt-mal.potx" id="{8B0AFCAB-A2B0-4818-86C8-AB442E244C73}" vid="{3DDFC00A-10E2-4EAF-9408-04F5178AC25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sharepoint/v3/field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Fagforbundet_ppt-mal</Template>
  <TotalTime>26</TotalTime>
  <Words>37</Words>
  <Application>Microsoft Office PowerPoint</Application>
  <PresentationFormat>Skjermfremvisning (16:9)</PresentationFormat>
  <Paragraphs>8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Lucida Grande</vt:lpstr>
      <vt:lpstr>Source Sans Pro</vt:lpstr>
      <vt:lpstr>Office-tema</vt:lpstr>
      <vt:lpstr>Politikken uten eldre?</vt:lpstr>
      <vt:lpstr>Hovedfunn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Takk for meg</vt:lpstr>
    </vt:vector>
  </TitlesOfParts>
  <Company>Fagforbundet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Tittel</dc:title>
  <dc:creator>Hansen, Nils Fredrik</dc:creator>
  <cp:lastModifiedBy>Pensjonistforbundet Oslo</cp:lastModifiedBy>
  <cp:revision>3</cp:revision>
  <dcterms:created xsi:type="dcterms:W3CDTF">2018-08-31T12:02:36Z</dcterms:created>
  <dcterms:modified xsi:type="dcterms:W3CDTF">2026-05-20T08:59:55Z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