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24"/>
  </p:notesMasterIdLst>
  <p:sldIdLst>
    <p:sldId id="303" r:id="rId5"/>
    <p:sldId id="258" r:id="rId6"/>
    <p:sldId id="305" r:id="rId7"/>
    <p:sldId id="256" r:id="rId8"/>
    <p:sldId id="285" r:id="rId9"/>
    <p:sldId id="294" r:id="rId10"/>
    <p:sldId id="287" r:id="rId11"/>
    <p:sldId id="300" r:id="rId12"/>
    <p:sldId id="302" r:id="rId13"/>
    <p:sldId id="291" r:id="rId14"/>
    <p:sldId id="288" r:id="rId15"/>
    <p:sldId id="297" r:id="rId16"/>
    <p:sldId id="272" r:id="rId17"/>
    <p:sldId id="283" r:id="rId18"/>
    <p:sldId id="273" r:id="rId19"/>
    <p:sldId id="274" r:id="rId20"/>
    <p:sldId id="275" r:id="rId21"/>
    <p:sldId id="276" r:id="rId22"/>
    <p:sldId id="266" r:id="rId23"/>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E5C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C3A4755-4FF7-4A42-9FD3-DD1C3B6AC237}" v="1" dt="2026-09-16T18:15:07.26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2" autoAdjust="0"/>
    <p:restoredTop sz="50142" autoAdjust="0"/>
  </p:normalViewPr>
  <p:slideViewPr>
    <p:cSldViewPr snapToGrid="0">
      <p:cViewPr varScale="1">
        <p:scale>
          <a:sx n="31" d="100"/>
          <a:sy n="31" d="100"/>
        </p:scale>
        <p:origin x="2004" y="44"/>
      </p:cViewPr>
      <p:guideLst>
        <p:guide orient="horz" pos="2160"/>
        <p:guide pos="3840"/>
      </p:guideLst>
    </p:cSldViewPr>
  </p:slideViewPr>
  <p:outlineViewPr>
    <p:cViewPr>
      <p:scale>
        <a:sx n="33" d="100"/>
        <a:sy n="33" d="100"/>
      </p:scale>
      <p:origin x="0" y="0"/>
    </p:cViewPr>
  </p:outlineViewPr>
  <p:notesTextViewPr>
    <p:cViewPr>
      <p:scale>
        <a:sx n="200" d="100"/>
        <a:sy n="200" d="100"/>
      </p:scale>
      <p:origin x="0" y="-2096"/>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jørn Egeli" userId="5405688603b67ec1" providerId="LiveId" clId="{07C3C351-39B1-4B5C-8670-C48A873E5DF3}"/>
    <pc:docChg chg="delSld modSld">
      <pc:chgData name="Bjørn Egeli" userId="5405688603b67ec1" providerId="LiveId" clId="{07C3C351-39B1-4B5C-8670-C48A873E5DF3}" dt="2026-09-16T18:22:53.659" v="1570" actId="20577"/>
      <pc:docMkLst>
        <pc:docMk/>
      </pc:docMkLst>
      <pc:sldChg chg="modNotesTx">
        <pc:chgData name="Bjørn Egeli" userId="5405688603b67ec1" providerId="LiveId" clId="{07C3C351-39B1-4B5C-8670-C48A873E5DF3}" dt="2026-09-16T18:22:53.659" v="1570" actId="20577"/>
        <pc:sldMkLst>
          <pc:docMk/>
          <pc:sldMk cId="1124972495" sldId="266"/>
        </pc:sldMkLst>
      </pc:sldChg>
      <pc:sldChg chg="modNotesTx">
        <pc:chgData name="Bjørn Egeli" userId="5405688603b67ec1" providerId="LiveId" clId="{07C3C351-39B1-4B5C-8670-C48A873E5DF3}" dt="2026-09-16T18:20:59.523" v="1527" actId="20577"/>
        <pc:sldMkLst>
          <pc:docMk/>
          <pc:sldMk cId="1064021567" sldId="273"/>
        </pc:sldMkLst>
      </pc:sldChg>
      <pc:sldChg chg="modNotesTx">
        <pc:chgData name="Bjørn Egeli" userId="5405688603b67ec1" providerId="LiveId" clId="{07C3C351-39B1-4B5C-8670-C48A873E5DF3}" dt="2026-09-16T18:17:04.548" v="1370" actId="20577"/>
        <pc:sldMkLst>
          <pc:docMk/>
          <pc:sldMk cId="546476306" sldId="285"/>
        </pc:sldMkLst>
      </pc:sldChg>
      <pc:sldChg chg="del">
        <pc:chgData name="Bjørn Egeli" userId="5405688603b67ec1" providerId="LiveId" clId="{07C3C351-39B1-4B5C-8670-C48A873E5DF3}" dt="2026-09-16T18:22:35.023" v="1529" actId="47"/>
        <pc:sldMkLst>
          <pc:docMk/>
          <pc:sldMk cId="2666334451" sldId="286"/>
        </pc:sldMkLst>
      </pc:sldChg>
      <pc:sldChg chg="modNotesTx">
        <pc:chgData name="Bjørn Egeli" userId="5405688603b67ec1" providerId="LiveId" clId="{07C3C351-39B1-4B5C-8670-C48A873E5DF3}" dt="2026-09-15T07:20:30.780" v="0" actId="115"/>
        <pc:sldMkLst>
          <pc:docMk/>
          <pc:sldMk cId="2461001567" sldId="287"/>
        </pc:sldMkLst>
      </pc:sldChg>
      <pc:sldChg chg="modNotesTx">
        <pc:chgData name="Bjørn Egeli" userId="5405688603b67ec1" providerId="LiveId" clId="{07C3C351-39B1-4B5C-8670-C48A873E5DF3}" dt="2026-09-16T18:20:13.429" v="1525" actId="20577"/>
        <pc:sldMkLst>
          <pc:docMk/>
          <pc:sldMk cId="543041902" sldId="288"/>
        </pc:sldMkLst>
      </pc:sldChg>
      <pc:sldChg chg="modNotesTx">
        <pc:chgData name="Bjørn Egeli" userId="5405688603b67ec1" providerId="LiveId" clId="{07C3C351-39B1-4B5C-8670-C48A873E5DF3}" dt="2026-09-16T18:19:45.448" v="1523" actId="20577"/>
        <pc:sldMkLst>
          <pc:docMk/>
          <pc:sldMk cId="231183063" sldId="291"/>
        </pc:sldMkLst>
      </pc:sldChg>
      <pc:sldChg chg="modNotesTx">
        <pc:chgData name="Bjørn Egeli" userId="5405688603b67ec1" providerId="LiveId" clId="{07C3C351-39B1-4B5C-8670-C48A873E5DF3}" dt="2026-09-16T18:17:27.195" v="1372" actId="20577"/>
        <pc:sldMkLst>
          <pc:docMk/>
          <pc:sldMk cId="3148761301" sldId="294"/>
        </pc:sldMkLst>
      </pc:sldChg>
      <pc:sldChg chg="modNotesTx">
        <pc:chgData name="Bjørn Egeli" userId="5405688603b67ec1" providerId="LiveId" clId="{07C3C351-39B1-4B5C-8670-C48A873E5DF3}" dt="2026-09-15T07:22:57.598" v="398" actId="6549"/>
        <pc:sldMkLst>
          <pc:docMk/>
          <pc:sldMk cId="3300925099" sldId="300"/>
        </pc:sldMkLst>
      </pc:sldChg>
      <pc:sldChg chg="modNotesTx">
        <pc:chgData name="Bjørn Egeli" userId="5405688603b67ec1" providerId="LiveId" clId="{07C3C351-39B1-4B5C-8670-C48A873E5DF3}" dt="2026-09-16T18:14:30.501" v="1297" actId="20577"/>
        <pc:sldMkLst>
          <pc:docMk/>
          <pc:sldMk cId="3822612844" sldId="303"/>
        </pc:sldMkLst>
      </pc:sldChg>
      <pc:sldChg chg="del">
        <pc:chgData name="Bjørn Egeli" userId="5405688603b67ec1" providerId="LiveId" clId="{07C3C351-39B1-4B5C-8670-C48A873E5DF3}" dt="2026-09-16T18:22:31.902" v="1528" actId="47"/>
        <pc:sldMkLst>
          <pc:docMk/>
          <pc:sldMk cId="2438126720" sldId="304"/>
        </pc:sldMkLst>
      </pc:sldChg>
      <pc:sldChg chg="modNotesTx">
        <pc:chgData name="Bjørn Egeli" userId="5405688603b67ec1" providerId="LiveId" clId="{07C3C351-39B1-4B5C-8670-C48A873E5DF3}" dt="2026-09-16T18:16:38.305" v="1369" actId="20577"/>
        <pc:sldMkLst>
          <pc:docMk/>
          <pc:sldMk cId="1188073101" sldId="305"/>
        </pc:sldMkLst>
      </pc:sldChg>
      <pc:sldChg chg="del">
        <pc:chgData name="Bjørn Egeli" userId="5405688603b67ec1" providerId="LiveId" clId="{07C3C351-39B1-4B5C-8670-C48A873E5DF3}" dt="2026-09-15T07:42:37.320" v="1296" actId="2696"/>
        <pc:sldMkLst>
          <pc:docMk/>
          <pc:sldMk cId="2100675099" sldId="1163"/>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72F3B9-0458-594B-BDC9-EE4CBB1ECF10}" type="datetimeFigureOut">
              <a:rPr lang="nb-NO" smtClean="0"/>
              <a:t>16.09.2026</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4BBFA3F-0932-AB4A-9531-660374C962D3}" type="slidenum">
              <a:rPr lang="nb-NO" smtClean="0"/>
              <a:t>‹#›</a:t>
            </a:fld>
            <a:endParaRPr lang="nb-NO"/>
          </a:p>
        </p:txBody>
      </p:sp>
    </p:spTree>
    <p:extLst>
      <p:ext uri="{BB962C8B-B14F-4D97-AF65-F5344CB8AC3E}">
        <p14:creationId xmlns:p14="http://schemas.microsoft.com/office/powerpoint/2010/main" val="17091661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54BBFA3F-0932-AB4A-9531-660374C962D3}" type="slidenum">
              <a:rPr lang="nb-NO" smtClean="0"/>
              <a:t>1</a:t>
            </a:fld>
            <a:endParaRPr lang="nb-NO"/>
          </a:p>
        </p:txBody>
      </p:sp>
    </p:spTree>
    <p:extLst>
      <p:ext uri="{BB962C8B-B14F-4D97-AF65-F5344CB8AC3E}">
        <p14:creationId xmlns:p14="http://schemas.microsoft.com/office/powerpoint/2010/main" val="28699765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kern="1200" dirty="0">
                <a:solidFill>
                  <a:schemeClr val="tx1"/>
                </a:solidFill>
                <a:effectLst/>
                <a:latin typeface="+mn-lt"/>
                <a:ea typeface="+mn-ea"/>
                <a:cs typeface="+mn-cs"/>
              </a:rPr>
              <a:t>Det er 75 år siden Pensjonistforbundet ble etablert. En gruppe pensjonister i Moss var lei av å møtes for bare å drikke kaffe og kose seg. De var ikke bare lei av kaffe og kos. De var lei av at det å bli gammel i Norge var ensbetydende med å havne i dyp fattigdom. Eldre var avhengige av at slektninger stilte opp, med bolig, muligheter for å skaffe mat for at de skulle klare seg i alderdommen.</a:t>
            </a:r>
          </a:p>
          <a:p>
            <a:r>
              <a:rPr lang="nb-NO" sz="1200" kern="1200" dirty="0">
                <a:solidFill>
                  <a:schemeClr val="tx1"/>
                </a:solidFill>
                <a:effectLst/>
                <a:latin typeface="+mn-lt"/>
                <a:ea typeface="+mn-ea"/>
                <a:cs typeface="+mn-cs"/>
              </a:rPr>
              <a:t>Selv om den </a:t>
            </a:r>
            <a:r>
              <a:rPr lang="nb-NO" sz="1200" i="1" kern="1200" dirty="0">
                <a:solidFill>
                  <a:schemeClr val="tx1"/>
                </a:solidFill>
                <a:effectLst/>
                <a:latin typeface="+mn-lt"/>
                <a:ea typeface="+mn-ea"/>
                <a:cs typeface="+mn-cs"/>
              </a:rPr>
              <a:t>første loven om alderstrygd hadde kommet i 1936, var systemet basert på streng behovsprøving</a:t>
            </a:r>
            <a:r>
              <a:rPr lang="nb-NO" sz="1200" kern="1200" dirty="0">
                <a:solidFill>
                  <a:schemeClr val="tx1"/>
                </a:solidFill>
                <a:effectLst/>
                <a:latin typeface="+mn-lt"/>
                <a:ea typeface="+mn-ea"/>
                <a:cs typeface="+mn-cs"/>
              </a:rPr>
              <a:t>. </a:t>
            </a:r>
            <a:r>
              <a:rPr lang="nb-NO" sz="1200" i="1" kern="1200" dirty="0">
                <a:solidFill>
                  <a:schemeClr val="tx1"/>
                </a:solidFill>
                <a:effectLst/>
                <a:latin typeface="+mn-lt"/>
                <a:ea typeface="+mn-ea"/>
                <a:cs typeface="+mn-cs"/>
              </a:rPr>
              <a:t>Pensjonen var styrt av kommunene, og var ikke en universell rettighet. De som søkte pensjon måtte gå til et kontor i kommunen og legge frem oversikt over økonomi, eiendeler og gjeld for å få støtte. Mange synes det var så ydmykende at de ikke orket å brette ut livet sitt slik til en i bygda som de kjente. Beløpet de mottok strakk ikke til for å sikre en verdig levestandard.</a:t>
            </a:r>
          </a:p>
          <a:p>
            <a:r>
              <a:rPr lang="nb-NO" sz="1200" kern="1200" dirty="0">
                <a:solidFill>
                  <a:schemeClr val="tx1"/>
                </a:solidFill>
                <a:effectLst/>
                <a:latin typeface="+mn-lt"/>
                <a:ea typeface="+mn-ea"/>
                <a:cs typeface="+mn-cs"/>
              </a:rPr>
              <a:t> </a:t>
            </a:r>
          </a:p>
          <a:p>
            <a:r>
              <a:rPr lang="nb-NO" sz="1200" kern="1200" dirty="0">
                <a:solidFill>
                  <a:schemeClr val="tx1"/>
                </a:solidFill>
                <a:effectLst/>
                <a:latin typeface="+mn-lt"/>
                <a:ea typeface="+mn-ea"/>
                <a:cs typeface="+mn-cs"/>
              </a:rPr>
              <a:t>Det nystiftede Pensjonistforbundet tok et helt nødvendig oppgjør med stortinget og regjeringen og krevde at pensjonister ble anerkjent som en egen samfunnsgruppe med rett til økonomisk trygghet og medbestemmelse. </a:t>
            </a:r>
            <a:r>
              <a:rPr lang="nb-NO" sz="1200" kern="1200" dirty="0">
                <a:solidFill>
                  <a:schemeClr val="tx1"/>
                </a:solidFill>
                <a:effectLst/>
                <a:highlight>
                  <a:srgbClr val="FFFF00"/>
                </a:highlight>
                <a:latin typeface="+mn-lt"/>
                <a:ea typeface="+mn-ea"/>
                <a:cs typeface="+mn-cs"/>
              </a:rPr>
              <a:t>Siden etableringen i 1951 har </a:t>
            </a:r>
            <a:r>
              <a:rPr lang="nb-NO" sz="1200" b="1" kern="1200" dirty="0">
                <a:solidFill>
                  <a:schemeClr val="tx1"/>
                </a:solidFill>
                <a:effectLst/>
                <a:highlight>
                  <a:srgbClr val="FFFF00"/>
                </a:highlight>
                <a:latin typeface="+mn-lt"/>
                <a:ea typeface="+mn-ea"/>
                <a:cs typeface="+mn-cs"/>
              </a:rPr>
              <a:t>Pensjonistforbundet</a:t>
            </a:r>
            <a:r>
              <a:rPr lang="nb-NO" sz="1200" kern="1200" dirty="0">
                <a:solidFill>
                  <a:schemeClr val="tx1"/>
                </a:solidFill>
                <a:effectLst/>
                <a:highlight>
                  <a:srgbClr val="FFFF00"/>
                </a:highlight>
                <a:latin typeface="+mn-lt"/>
                <a:ea typeface="+mn-ea"/>
                <a:cs typeface="+mn-cs"/>
              </a:rPr>
              <a:t> utviklet seg fra å være en protestbevegelse mot nød og fattigdom, til å bli landets største interesseorganisasjon for eldre og uføre som forhandler om pensjon og trygd på vegne av landets pensjonister og uføretrygdene. Vi har i dag 240 000 medlemmer. </a:t>
            </a:r>
          </a:p>
          <a:p>
            <a:endParaRPr lang="nb-NO" dirty="0"/>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BBFA3F-0932-AB4A-9531-660374C962D3}"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956775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b="1" kern="1200" dirty="0">
                <a:solidFill>
                  <a:schemeClr val="tx1"/>
                </a:solidFill>
                <a:effectLst/>
                <a:latin typeface="+mn-lt"/>
                <a:ea typeface="+mn-ea"/>
                <a:cs typeface="+mn-cs"/>
              </a:rPr>
              <a:t>Honnørbilletter 1957</a:t>
            </a:r>
            <a:br>
              <a:rPr lang="nb-NO" sz="1200" kern="1200" dirty="0">
                <a:solidFill>
                  <a:schemeClr val="tx1"/>
                </a:solidFill>
                <a:effectLst/>
                <a:latin typeface="+mn-lt"/>
                <a:ea typeface="+mn-ea"/>
                <a:cs typeface="+mn-cs"/>
              </a:rPr>
            </a:br>
            <a:r>
              <a:rPr lang="nb-NO" sz="1200" kern="1200" dirty="0">
                <a:solidFill>
                  <a:schemeClr val="tx1"/>
                </a:solidFill>
                <a:effectLst/>
                <a:latin typeface="+mn-lt"/>
                <a:ea typeface="+mn-ea"/>
                <a:cs typeface="+mn-cs"/>
              </a:rPr>
              <a:t>Visste dere at det var Pensjonistforbundet, som i 1957 foreslo at eldre burde få Honnørbilletter. Den gangen starta det som en prøveordning med «halvbillett» på jernbanen og utviklet seg til den landsomfattende ordningen med honnørrabatt for kollektivtransport på buss, båt og ferge vi har i dag. Det har etter hvert blitt mange andre som også tilbyr seniorrabatter, som teater, museer og hoteller. Positiv utvikling. </a:t>
            </a:r>
          </a:p>
          <a:p>
            <a:r>
              <a:rPr lang="nb-NO" sz="1200" b="1" kern="1200" dirty="0">
                <a:solidFill>
                  <a:schemeClr val="tx1"/>
                </a:solidFill>
                <a:effectLst/>
                <a:latin typeface="+mn-lt"/>
                <a:ea typeface="+mn-ea"/>
                <a:cs typeface="+mn-cs"/>
              </a:rPr>
              <a:t> </a:t>
            </a:r>
            <a:endParaRPr lang="nb-NO" sz="1200" kern="1200" dirty="0">
              <a:solidFill>
                <a:schemeClr val="tx1"/>
              </a:solidFill>
              <a:effectLst/>
              <a:latin typeface="+mn-lt"/>
              <a:ea typeface="+mn-ea"/>
              <a:cs typeface="+mn-cs"/>
            </a:endParaRPr>
          </a:p>
          <a:p>
            <a:r>
              <a:rPr lang="nb-NO" sz="1200" b="1" kern="1200" dirty="0">
                <a:solidFill>
                  <a:schemeClr val="tx1"/>
                </a:solidFill>
                <a:effectLst/>
                <a:latin typeface="+mn-lt"/>
                <a:ea typeface="+mn-ea"/>
                <a:cs typeface="+mn-cs"/>
              </a:rPr>
              <a:t>Folketrygden 1967</a:t>
            </a:r>
            <a:br>
              <a:rPr lang="nb-NO" sz="1200" kern="1200" dirty="0">
                <a:solidFill>
                  <a:schemeClr val="tx1"/>
                </a:solidFill>
                <a:effectLst/>
                <a:latin typeface="+mn-lt"/>
                <a:ea typeface="+mn-ea"/>
                <a:cs typeface="+mn-cs"/>
              </a:rPr>
            </a:br>
            <a:r>
              <a:rPr lang="nb-NO" sz="1200" kern="1200" dirty="0">
                <a:solidFill>
                  <a:schemeClr val="tx1"/>
                </a:solidFill>
                <a:effectLst/>
                <a:latin typeface="+mn-lt"/>
                <a:ea typeface="+mn-ea"/>
                <a:cs typeface="+mn-cs"/>
              </a:rPr>
              <a:t>Forbundet var en pådriver for etableringen av folketrygden i 1967. Dette var historisk løft i det norske samfunnet. </a:t>
            </a:r>
            <a:r>
              <a:rPr lang="nb-NO" sz="1200" b="1" kern="1200" dirty="0">
                <a:solidFill>
                  <a:schemeClr val="tx1"/>
                </a:solidFill>
                <a:effectLst/>
                <a:latin typeface="+mn-lt"/>
                <a:ea typeface="+mn-ea"/>
                <a:cs typeface="+mn-cs"/>
              </a:rPr>
              <a:t>Alderstrygden ble en universell rettighet for alle, uavhengig av tidligere formue og sosial status</a:t>
            </a:r>
            <a:r>
              <a:rPr lang="nb-NO" sz="1200" kern="1200" dirty="0">
                <a:solidFill>
                  <a:schemeClr val="tx1"/>
                </a:solidFill>
                <a:effectLst/>
                <a:latin typeface="+mn-lt"/>
                <a:ea typeface="+mn-ea"/>
                <a:cs typeface="+mn-cs"/>
              </a:rPr>
              <a:t>. Mange så på det som en sikring av alderdommen og en sikring av familiene for øvrig. Målet med innføringen var at pensjonen skulle sikre en fastsatt del av tidligere inntekt slik at man skulle klare seg økonomisk når man gikk ut av arbeidslivet. </a:t>
            </a:r>
          </a:p>
          <a:p>
            <a:r>
              <a:rPr lang="nb-NO" sz="1200" kern="1200" dirty="0">
                <a:solidFill>
                  <a:schemeClr val="tx1"/>
                </a:solidFill>
                <a:effectLst/>
                <a:latin typeface="+mn-lt"/>
                <a:ea typeface="+mn-ea"/>
                <a:cs typeface="+mn-cs"/>
              </a:rPr>
              <a:t> </a:t>
            </a:r>
          </a:p>
          <a:p>
            <a:r>
              <a:rPr lang="nb-NO" sz="1200" b="1" kern="1200" dirty="0">
                <a:solidFill>
                  <a:schemeClr val="tx1"/>
                </a:solidFill>
                <a:effectLst/>
                <a:latin typeface="+mn-lt"/>
                <a:ea typeface="+mn-ea"/>
                <a:cs typeface="+mn-cs"/>
              </a:rPr>
              <a:t>Eldreråd 2001</a:t>
            </a:r>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I 2001 fikk</a:t>
            </a:r>
            <a:r>
              <a:rPr lang="nb-NO" sz="1200" b="1" kern="1200" dirty="0">
                <a:solidFill>
                  <a:schemeClr val="tx1"/>
                </a:solidFill>
                <a:effectLst/>
                <a:latin typeface="+mn-lt"/>
                <a:ea typeface="+mn-ea"/>
                <a:cs typeface="+mn-cs"/>
              </a:rPr>
              <a:t> </a:t>
            </a:r>
            <a:r>
              <a:rPr lang="nb-NO" sz="1200" kern="1200" dirty="0">
                <a:solidFill>
                  <a:schemeClr val="tx1"/>
                </a:solidFill>
                <a:effectLst/>
                <a:latin typeface="+mn-lt"/>
                <a:ea typeface="+mn-ea"/>
                <a:cs typeface="+mn-cs"/>
              </a:rPr>
              <a:t>Pensjonistforbundet gjennomslag for at alle kommuner og fylkeskommuner skulle opprette eldreråd. Dette er nå lovpålagt, og det gir eldre en formell stemme og direkte medvirkning i lokalpolitiske saker som berører eldre. </a:t>
            </a:r>
          </a:p>
          <a:p>
            <a:r>
              <a:rPr lang="nb-NO" sz="1200" kern="1200" dirty="0">
                <a:solidFill>
                  <a:schemeClr val="tx1"/>
                </a:solidFill>
                <a:effectLst/>
                <a:latin typeface="+mn-lt"/>
                <a:ea typeface="+mn-ea"/>
                <a:cs typeface="+mn-cs"/>
              </a:rPr>
              <a:t> </a:t>
            </a:r>
          </a:p>
          <a:p>
            <a:r>
              <a:rPr lang="nb-NO" sz="1200" b="1" kern="1200" dirty="0">
                <a:solidFill>
                  <a:schemeClr val="tx1"/>
                </a:solidFill>
                <a:effectLst/>
                <a:latin typeface="+mn-lt"/>
                <a:ea typeface="+mn-ea"/>
                <a:cs typeface="+mn-cs"/>
              </a:rPr>
              <a:t>Fjerning av urettferdig fradrag 2023</a:t>
            </a:r>
            <a:br>
              <a:rPr lang="nb-NO" sz="1200" kern="1200" dirty="0">
                <a:solidFill>
                  <a:schemeClr val="tx1"/>
                </a:solidFill>
                <a:effectLst/>
                <a:latin typeface="+mn-lt"/>
                <a:ea typeface="+mn-ea"/>
                <a:cs typeface="+mn-cs"/>
              </a:rPr>
            </a:br>
            <a:r>
              <a:rPr lang="nb-NO" sz="1200" kern="1200" dirty="0">
                <a:solidFill>
                  <a:schemeClr val="tx1"/>
                </a:solidFill>
                <a:effectLst/>
                <a:latin typeface="+mn-lt"/>
                <a:ea typeface="+mn-ea"/>
                <a:cs typeface="+mn-cs"/>
              </a:rPr>
              <a:t>Pensjonistforbundet har siden Folketrygden ble innført forhandlet med regjering og storting hvert år om trygdeoppgjørene.</a:t>
            </a:r>
          </a:p>
          <a:p>
            <a:r>
              <a:rPr lang="nb-NO" sz="1200" kern="1200" dirty="0">
                <a:solidFill>
                  <a:schemeClr val="tx1"/>
                </a:solidFill>
                <a:effectLst/>
                <a:latin typeface="+mn-lt"/>
                <a:ea typeface="+mn-ea"/>
                <a:cs typeface="+mn-cs"/>
              </a:rPr>
              <a:t>Folketrygden har alle disse årene blitt justert i takt med lønnsveksten. </a:t>
            </a:r>
            <a:r>
              <a:rPr lang="nb-NO" sz="1200" b="1" kern="1200" dirty="0">
                <a:solidFill>
                  <a:schemeClr val="tx1"/>
                </a:solidFill>
                <a:effectLst/>
                <a:latin typeface="+mn-lt"/>
                <a:ea typeface="+mn-ea"/>
                <a:cs typeface="+mn-cs"/>
              </a:rPr>
              <a:t>MEN: det har vært et fratrekk på 0,75% hvert eneste år i alle disse årene. Det førte til at pensjonister tapte kjøpekraft hvert eneste år</a:t>
            </a:r>
            <a:r>
              <a:rPr lang="nb-NO" sz="1200" kern="1200" dirty="0">
                <a:solidFill>
                  <a:schemeClr val="tx1"/>
                </a:solidFill>
                <a:effectLst/>
                <a:latin typeface="+mn-lt"/>
                <a:ea typeface="+mn-ea"/>
                <a:cs typeface="+mn-cs"/>
              </a:rPr>
              <a:t>!  Etter intenst press fikk Pensjonistforbundet i 2023 gjennomslag for at reglen skal være at pensjon og trygd skal reguleres med gjennomsnittet av lønns- og prisveksten. Og det sikrer en langt mer rettferdig og verdig utvikling av trygd og pensjon! </a:t>
            </a:r>
          </a:p>
          <a:p>
            <a:endParaRPr lang="nb-NO" dirty="0"/>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BBFA3F-0932-AB4A-9531-660374C962D3}"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100100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685800" y="1171575"/>
            <a:ext cx="5486400" cy="3086100"/>
          </a:xfrm>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54BBFA3F-0932-AB4A-9531-660374C962D3}" type="slidenum">
              <a:rPr lang="nb-NO" smtClean="0"/>
              <a:t>4</a:t>
            </a:fld>
            <a:endParaRPr lang="nb-NO"/>
          </a:p>
        </p:txBody>
      </p:sp>
    </p:spTree>
    <p:extLst>
      <p:ext uri="{BB962C8B-B14F-4D97-AF65-F5344CB8AC3E}">
        <p14:creationId xmlns:p14="http://schemas.microsoft.com/office/powerpoint/2010/main" val="28699765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600" dirty="0"/>
              <a:t>Den eldrepolitiske situasjonen er i sum ganske lik det den har vært i senere år. Det er for eksempel fortsatt utfordringer innenfor eldreomsorgen, eldre og uføre som mottar ytelser fra folketrygden har lavere inntekt enn befolkningen for øvrig, og eldre deltar mindre i samfunnet enn andre aldersgrupper.</a:t>
            </a:r>
          </a:p>
          <a:p>
            <a:endParaRPr lang="nb-NO" sz="1600" dirty="0"/>
          </a:p>
          <a:p>
            <a:r>
              <a:rPr lang="nb-NO" sz="1600" dirty="0"/>
              <a:t>Bo trygt hjemme-reformen er både tverrsektoriell og fler-departemental. Den omhandler alt fra eldre med behov for helse- og omsorgstjenester til tiltak for hvordan friske eldre kan delta og bidra mer i samfunnet. Vårt nye handlingsprogram speiler reformen, i form av hvilke tiltak vi mener er viktige for å oppnå et mer aldersvennlig samfunn.</a:t>
            </a:r>
          </a:p>
          <a:p>
            <a:endParaRPr lang="nb-NO" sz="1600" dirty="0"/>
          </a:p>
        </p:txBody>
      </p:sp>
      <p:sp>
        <p:nvSpPr>
          <p:cNvPr id="4" name="Plassholder for lysbildenummer 3"/>
          <p:cNvSpPr>
            <a:spLocks noGrp="1"/>
          </p:cNvSpPr>
          <p:nvPr>
            <p:ph type="sldNum" sz="quarter" idx="5"/>
          </p:nvPr>
        </p:nvSpPr>
        <p:spPr/>
        <p:txBody>
          <a:bodyPr/>
          <a:lstStyle/>
          <a:p>
            <a:fld id="{54BBFA3F-0932-AB4A-9531-660374C962D3}" type="slidenum">
              <a:rPr lang="nb-NO" smtClean="0"/>
              <a:t>5</a:t>
            </a:fld>
            <a:endParaRPr lang="nb-NO"/>
          </a:p>
        </p:txBody>
      </p:sp>
    </p:spTree>
    <p:extLst>
      <p:ext uri="{BB962C8B-B14F-4D97-AF65-F5344CB8AC3E}">
        <p14:creationId xmlns:p14="http://schemas.microsoft.com/office/powerpoint/2010/main" val="4229520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600" dirty="0"/>
              <a:t>NB! Fokus her er på utvalgte politiske hendelser og utviklingstrekk i 2026. Det er ingen komplett oversikt, men et utvalg.</a:t>
            </a:r>
          </a:p>
          <a:p>
            <a:endParaRPr lang="nb-NO" sz="1600" dirty="0"/>
          </a:p>
          <a:p>
            <a:r>
              <a:rPr lang="nb-NO" sz="1600" dirty="0"/>
              <a:t>Noen hendelser og utviklingstrekk er gledelige, men noen er også bekymringsverdige. </a:t>
            </a:r>
          </a:p>
          <a:p>
            <a:endParaRPr lang="nb-NO" sz="1600" dirty="0"/>
          </a:p>
        </p:txBody>
      </p:sp>
      <p:sp>
        <p:nvSpPr>
          <p:cNvPr id="4" name="Plassholder for lysbildenummer 3"/>
          <p:cNvSpPr>
            <a:spLocks noGrp="1"/>
          </p:cNvSpPr>
          <p:nvPr>
            <p:ph type="sldNum" sz="quarter" idx="5"/>
          </p:nvPr>
        </p:nvSpPr>
        <p:spPr/>
        <p:txBody>
          <a:bodyPr/>
          <a:lstStyle/>
          <a:p>
            <a:fld id="{54BBFA3F-0932-AB4A-9531-660374C962D3}" type="slidenum">
              <a:rPr lang="nb-NO" smtClean="0"/>
              <a:t>6</a:t>
            </a:fld>
            <a:endParaRPr lang="nb-NO"/>
          </a:p>
        </p:txBody>
      </p:sp>
    </p:spTree>
    <p:extLst>
      <p:ext uri="{BB962C8B-B14F-4D97-AF65-F5344CB8AC3E}">
        <p14:creationId xmlns:p14="http://schemas.microsoft.com/office/powerpoint/2010/main" val="14255711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a:xfrm>
            <a:off x="685800" y="4400549"/>
            <a:ext cx="5486400" cy="4173607"/>
          </a:xfrm>
        </p:spPr>
        <p:txBody>
          <a:bodyPr/>
          <a:lstStyle/>
          <a:p>
            <a:r>
              <a:rPr lang="nb-NO" sz="1400" dirty="0"/>
              <a:t>Juni 2026: </a:t>
            </a:r>
            <a:r>
              <a:rPr lang="nb-NO" sz="1400" b="0" i="0" kern="1200" dirty="0">
                <a:solidFill>
                  <a:schemeClr val="tx1"/>
                </a:solidFill>
                <a:effectLst/>
                <a:latin typeface="+mn-lt"/>
                <a:ea typeface="+mn-ea"/>
                <a:cs typeface="+mn-cs"/>
              </a:rPr>
              <a:t>1 097 400 mottakere av alderspensjon og 1 096 500 barn med barnetrygd (900 flere alderspensjonister enn barn). </a:t>
            </a:r>
            <a:r>
              <a:rPr lang="nb-NO" sz="1400" dirty="0"/>
              <a:t>Skyldes</a:t>
            </a:r>
            <a:r>
              <a:rPr lang="nb-NO" sz="1400" b="0" i="0" kern="1200" dirty="0">
                <a:solidFill>
                  <a:schemeClr val="tx1"/>
                </a:solidFill>
                <a:effectLst/>
                <a:latin typeface="+mn-lt"/>
                <a:ea typeface="+mn-ea"/>
                <a:cs typeface="+mn-cs"/>
              </a:rPr>
              <a:t> både at folk lever lenger, men også at det fødes for få barn. </a:t>
            </a:r>
            <a:r>
              <a:rPr lang="nb-NO" sz="1400" dirty="0"/>
              <a:t>At vi er mange eldre styrker vår innflytelse (for eksempel som velgere), men gjør også sårbare for kritikk og negativ omtale, f.eks. som utgiftspost, eldrebølge, trussel mot velferdsstaten og lignende. Men økt</a:t>
            </a:r>
            <a:r>
              <a:rPr lang="nb-NO" sz="1400" b="0" i="0" kern="1200" dirty="0">
                <a:solidFill>
                  <a:schemeClr val="tx1"/>
                </a:solidFill>
                <a:effectLst/>
                <a:latin typeface="+mn-lt"/>
                <a:ea typeface="+mn-ea"/>
                <a:cs typeface="+mn-cs"/>
              </a:rPr>
              <a:t> levealder er uansett en seier for velferdsstaten</a:t>
            </a:r>
            <a:r>
              <a:rPr lang="nb-NO" sz="1400" dirty="0"/>
              <a:t> og Norge</a:t>
            </a:r>
            <a:r>
              <a:rPr lang="nb-NO" sz="1400" b="0" i="0" kern="1200" dirty="0">
                <a:solidFill>
                  <a:schemeClr val="tx1"/>
                </a:solidFill>
                <a:effectLst/>
                <a:latin typeface="+mn-lt"/>
                <a:ea typeface="+mn-ea"/>
                <a:cs typeface="+mn-cs"/>
              </a:rPr>
              <a:t>!</a:t>
            </a:r>
            <a:r>
              <a:rPr lang="nb-NO" sz="1400" dirty="0"/>
              <a:t> Og vi er slettes ikke imot at eldre som selv </a:t>
            </a:r>
            <a:r>
              <a:rPr lang="nb-NO" sz="1400" u="sng" dirty="0"/>
              <a:t>vil og kan </a:t>
            </a:r>
            <a:r>
              <a:rPr lang="nb-NO" sz="1400" dirty="0"/>
              <a:t>skal bidra mer – tvert imot så er det et mål vi deler!</a:t>
            </a:r>
            <a:endParaRPr lang="nb-NO" sz="1400" b="0" i="0" kern="1200" dirty="0">
              <a:solidFill>
                <a:schemeClr val="tx1"/>
              </a:solidFill>
              <a:effectLst/>
              <a:latin typeface="+mn-lt"/>
              <a:ea typeface="Calibri"/>
              <a:cs typeface="Calibri"/>
            </a:endParaRPr>
          </a:p>
          <a:p>
            <a:endParaRPr lang="nb-NO" sz="1400" b="0" i="0" kern="1200" dirty="0">
              <a:solidFill>
                <a:schemeClr val="tx1"/>
              </a:solidFill>
              <a:effectLst/>
              <a:latin typeface="+mn-lt"/>
              <a:ea typeface="+mn-ea"/>
              <a:cs typeface="+mn-cs"/>
            </a:endParaRPr>
          </a:p>
          <a:p>
            <a:r>
              <a:rPr lang="nb-NO" sz="1400" b="0" i="0" kern="1200" dirty="0">
                <a:solidFill>
                  <a:schemeClr val="tx1"/>
                </a:solidFill>
                <a:effectLst/>
                <a:latin typeface="+mn-lt"/>
                <a:ea typeface="+mn-ea"/>
                <a:cs typeface="+mn-cs"/>
              </a:rPr>
              <a:t>Men eldre er ingen ensartet gruppe. Blant dem er de friskeste, lykkeligste og rikeste, men også de sykeste, mest ensomme og fattigste. Eldrepolitikk er derfor et upresist begrep. Like omtrentlig som om man skulle ha en politikk for aldersgruppa 0-40 år. Eldre er en gruppe med høyst ulike </a:t>
            </a:r>
            <a:r>
              <a:rPr lang="nb-NO" sz="1400" dirty="0"/>
              <a:t>ønsker og behov</a:t>
            </a:r>
            <a:r>
              <a:rPr lang="nb-NO" sz="1400" b="0" i="0" kern="1200" dirty="0">
                <a:solidFill>
                  <a:schemeClr val="tx1"/>
                </a:solidFill>
                <a:effectLst/>
                <a:latin typeface="+mn-lt"/>
                <a:ea typeface="+mn-ea"/>
                <a:cs typeface="+mn-cs"/>
              </a:rPr>
              <a:t>!</a:t>
            </a:r>
            <a:r>
              <a:rPr lang="nb-NO" sz="1400" dirty="0"/>
              <a:t> Det må vår politikk speile!</a:t>
            </a:r>
            <a:endParaRPr lang="nb-NO" sz="1400" b="0" i="0" kern="1200" dirty="0">
              <a:solidFill>
                <a:schemeClr val="tx1"/>
              </a:solidFill>
              <a:effectLst/>
              <a:latin typeface="+mn-lt"/>
              <a:ea typeface="Calibri"/>
              <a:cs typeface="Calibri"/>
            </a:endParaRPr>
          </a:p>
          <a:p>
            <a:endParaRPr lang="nb-NO" sz="1400" b="0" i="0" kern="1200" dirty="0">
              <a:solidFill>
                <a:schemeClr val="tx1"/>
              </a:solidFill>
              <a:effectLst/>
              <a:latin typeface="+mn-lt"/>
              <a:ea typeface="+mn-ea"/>
              <a:cs typeface="+mn-cs"/>
            </a:endParaRPr>
          </a:p>
          <a:p>
            <a:r>
              <a:rPr lang="nb-NO" sz="1400" b="0" i="0" kern="1200" dirty="0">
                <a:solidFill>
                  <a:schemeClr val="tx1"/>
                </a:solidFill>
                <a:effectLst/>
                <a:latin typeface="+mn-lt"/>
                <a:ea typeface="+mn-ea"/>
                <a:cs typeface="+mn-cs"/>
              </a:rPr>
              <a:t>Det er ikke til å komme fra at flere eldre medfører større etterspørsel etter helse- og omsorgstjenester. Men de aller fleste eldre er friske, bor i eget hjem og klarer seg selv. Derfor er også eldrebølgen et begrep vi ikke ønsker at man bruker. Vi ønsker å synliggjøre </a:t>
            </a:r>
            <a:r>
              <a:rPr lang="nb-NO" sz="1400" b="0" i="0" kern="1200" dirty="0" err="1">
                <a:solidFill>
                  <a:schemeClr val="tx1"/>
                </a:solidFill>
                <a:effectLst/>
                <a:latin typeface="+mn-lt"/>
                <a:ea typeface="+mn-ea"/>
                <a:cs typeface="+mn-cs"/>
              </a:rPr>
              <a:t>eldres</a:t>
            </a:r>
            <a:r>
              <a:rPr lang="nb-NO" sz="1400" b="0" i="0" kern="1200" dirty="0">
                <a:solidFill>
                  <a:schemeClr val="tx1"/>
                </a:solidFill>
                <a:effectLst/>
                <a:latin typeface="+mn-lt"/>
                <a:ea typeface="+mn-ea"/>
                <a:cs typeface="+mn-cs"/>
              </a:rPr>
              <a:t> bidrag i samfunnet og at det legges bedre til rette for å nyttiggjøre seg denne kraften, både i og utenfor arbeidslivet.</a:t>
            </a:r>
            <a:endParaRPr lang="nb-NO" sz="1400" dirty="0"/>
          </a:p>
        </p:txBody>
      </p:sp>
      <p:sp>
        <p:nvSpPr>
          <p:cNvPr id="4" name="Plassholder for lysbildenummer 3"/>
          <p:cNvSpPr>
            <a:spLocks noGrp="1"/>
          </p:cNvSpPr>
          <p:nvPr>
            <p:ph type="sldNum" sz="quarter" idx="5"/>
          </p:nvPr>
        </p:nvSpPr>
        <p:spPr/>
        <p:txBody>
          <a:bodyPr/>
          <a:lstStyle/>
          <a:p>
            <a:fld id="{54BBFA3F-0932-AB4A-9531-660374C962D3}" type="slidenum">
              <a:rPr lang="nb-NO" smtClean="0"/>
              <a:t>7</a:t>
            </a:fld>
            <a:endParaRPr lang="nb-NO"/>
          </a:p>
        </p:txBody>
      </p:sp>
    </p:spTree>
    <p:extLst>
      <p:ext uri="{BB962C8B-B14F-4D97-AF65-F5344CB8AC3E}">
        <p14:creationId xmlns:p14="http://schemas.microsoft.com/office/powerpoint/2010/main" val="6163154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a:xfrm>
            <a:off x="685800" y="4400550"/>
            <a:ext cx="5486400" cy="4743450"/>
          </a:xfrm>
        </p:spPr>
        <p:txBody>
          <a:bodyPr/>
          <a:lstStyle/>
          <a:p>
            <a:pPr>
              <a:defRPr/>
            </a:pPr>
            <a:r>
              <a:rPr lang="nb-NO" sz="1400" b="0" i="0" kern="1200" dirty="0">
                <a:solidFill>
                  <a:schemeClr val="tx1"/>
                </a:solidFill>
                <a:effectLst/>
                <a:latin typeface="+mn-lt"/>
                <a:ea typeface="+mn-ea"/>
                <a:cs typeface="+mn-cs"/>
              </a:rPr>
              <a:t>Deltakelse omhandler alt som kan bidra til at eldre deltar mer i samfunnet. Fra digital deltakelse, via deltakelse i frivillig sektor, arbeidsliv og politikk, innom forebyggende helsetiltak, til å kunne bo trygt i eget hjem og motta tjenester der. For bare å nevne noe! Dersom flere eldre skal kunne bo trygt hjemme, må bolig, forebygging og gode tjenester ses i sammenheng og satses på. </a:t>
            </a:r>
            <a:endParaRPr lang="en-US" dirty="0"/>
          </a:p>
          <a:p>
            <a:pPr marL="0" marR="0" lvl="0" indent="0" algn="l" defTabSz="914400">
              <a:lnSpc>
                <a:spcPct val="100000"/>
              </a:lnSpc>
              <a:spcBef>
                <a:spcPts val="0"/>
              </a:spcBef>
              <a:spcAft>
                <a:spcPts val="0"/>
              </a:spcAft>
              <a:buClrTx/>
              <a:buSzTx/>
              <a:buFontTx/>
              <a:buNone/>
              <a:tabLst/>
              <a:defRPr/>
            </a:pPr>
            <a:endParaRPr lang="nb-NO" sz="1400" dirty="0">
              <a:ea typeface="Calibri"/>
              <a:cs typeface="Calibri"/>
            </a:endParaRPr>
          </a:p>
          <a:p>
            <a:pPr>
              <a:defRPr/>
            </a:pPr>
            <a:r>
              <a:rPr lang="nb-NO" sz="1400" dirty="0">
                <a:ea typeface="Calibri"/>
                <a:cs typeface="Calibri"/>
              </a:rPr>
              <a:t>Kommentarer til hvert kulepunkt: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2 seire i år: Full momskomp og fortsatt post til egen postkasse annenhver hverdag. Vi har kjempet for begge!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Aktivitetstilskuddet er også en seier for oss, særlig siden etterspørselen overgår midlene som er satt. Vi fikk 10 </a:t>
            </a:r>
            <a:r>
              <a:rPr lang="nb-NO" dirty="0" err="1"/>
              <a:t>mill</a:t>
            </a:r>
            <a:r>
              <a:rPr lang="nb-NO" dirty="0"/>
              <a:t> kr og pengene var brukt opp før sommeren!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Det går for sakte med regjeringens innsats – via Husbanken – for å øke antallet aldersvennlige boliger. Tilskuddet på inntil kr 75 000 (inntil 25 prosent) er en fin, men forsiktig start. Og det er en fare for at tilskuddet blir kun eller mest brukt av de som har mye penger fra før.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Vi setter pris på at det ikke er kun vi som minner regjeringen på at Bo trygt hjemme-reformen er mer enn helse, samt at den må underbygges økonomisk. Hvis ikke blir det bare ord. </a:t>
            </a:r>
            <a:r>
              <a:rPr lang="nb-NO" dirty="0" err="1"/>
              <a:t>NOU’n</a:t>
            </a:r>
            <a:r>
              <a:rPr lang="nb-NO" dirty="0"/>
              <a:t> Den nye velferdskommune støtter oss.</a:t>
            </a:r>
          </a:p>
          <a:p>
            <a:pPr marL="171450" indent="-171450">
              <a:buFont typeface="Arial" panose="020B0604020202020204" pitchFamily="34" charset="0"/>
              <a:buChar char="•"/>
              <a:defRPr/>
            </a:pPr>
            <a:r>
              <a:rPr lang="nb-NO" dirty="0"/>
              <a:t>Partnerskap for eldrekraften (vårt ord!) er nytt og derfor foreløpig bare møter og prat, men deltakende organisasjoner skal være med på å peke ut innsatsområder, sette mål og følge opp innsatsen gjennom året. Slik vi alltid har gjort! Og regjeringen har "stjålet" vårt begrep!</a:t>
            </a:r>
            <a:endParaRPr lang="nb-NO" dirty="0">
              <a:ea typeface="Calibri"/>
              <a:cs typeface="Calibri"/>
            </a:endParaRPr>
          </a:p>
          <a:p>
            <a:pPr marL="171450" indent="-171450">
              <a:buFont typeface="Arial" panose="020B0604020202020204" pitchFamily="34" charset="0"/>
              <a:buChar char="•"/>
              <a:defRPr/>
            </a:pPr>
            <a:r>
              <a:rPr lang="nb-NO" dirty="0"/>
              <a:t>Negativ nyhet: Ny rapport viser at yrkesaktive pårørende planlegger å delta mindre i arbeidslivet pga. Forventede pårørendeforpliktelser (lav tillit til helse- og omsorgstjenestene).</a:t>
            </a:r>
            <a:endParaRPr lang="nb-NO" dirty="0">
              <a:ea typeface="Calibri"/>
              <a:cs typeface="Calibri"/>
            </a:endParaRPr>
          </a:p>
        </p:txBody>
      </p:sp>
      <p:sp>
        <p:nvSpPr>
          <p:cNvPr id="4" name="Plassholder for lysbildenummer 3"/>
          <p:cNvSpPr>
            <a:spLocks noGrp="1"/>
          </p:cNvSpPr>
          <p:nvPr>
            <p:ph type="sldNum" sz="quarter" idx="5"/>
          </p:nvPr>
        </p:nvSpPr>
        <p:spPr/>
        <p:txBody>
          <a:bodyPr/>
          <a:lstStyle/>
          <a:p>
            <a:fld id="{54BBFA3F-0932-AB4A-9531-660374C962D3}" type="slidenum">
              <a:rPr lang="nb-NO" smtClean="0"/>
              <a:t>8</a:t>
            </a:fld>
            <a:endParaRPr lang="nb-NO"/>
          </a:p>
        </p:txBody>
      </p:sp>
    </p:spTree>
    <p:extLst>
      <p:ext uri="{BB962C8B-B14F-4D97-AF65-F5344CB8AC3E}">
        <p14:creationId xmlns:p14="http://schemas.microsoft.com/office/powerpoint/2010/main" val="10288773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C926A4-EDF9-FADB-7210-C901CC937AC4}"/>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D3898BC8-001B-1890-AE0B-DC412800ECDC}"/>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8E30E7E7-501E-26CE-CF3D-EFCE1873318F}"/>
              </a:ext>
            </a:extLst>
          </p:cNvPr>
          <p:cNvSpPr>
            <a:spLocks noGrp="1"/>
          </p:cNvSpPr>
          <p:nvPr>
            <p:ph type="body" idx="1"/>
          </p:nvPr>
        </p:nvSpPr>
        <p:spPr>
          <a:xfrm>
            <a:off x="685800" y="4347541"/>
            <a:ext cx="5486400" cy="4133850"/>
          </a:xfrm>
        </p:spPr>
        <p:txBody>
          <a:bodyPr/>
          <a:lstStyle/>
          <a:p>
            <a:r>
              <a:rPr lang="nb-NO" sz="1400" dirty="0"/>
              <a:t>Resultatet av trygdeoppgjøret er kjent før det er ferdig; det er regelbestemt at alderspensjonen regnes som snitt av pris- og lønnsvekst. Derfor må ordinært statsbudsjett og/eller revidert nasjonalbudsjett (RNB) kompensere for de sosiale utslagene. Det skjedde i år, da regjeringens støttepartier – særlig Rødt – talte vår sak og fikk gjennomslag for 8000 kroner ekstra til alle minstepensjonister (ikke kun enslige). Dette viser at det er mulig å bruke statsbudsjettet til å gi kronetillegg!</a:t>
            </a:r>
          </a:p>
          <a:p>
            <a:endParaRPr lang="nb-NO" sz="1400" dirty="0"/>
          </a:p>
          <a:p>
            <a:r>
              <a:rPr lang="nb-NO" sz="1200" b="1" kern="1200" dirty="0">
                <a:solidFill>
                  <a:schemeClr val="tx1"/>
                </a:solidFill>
                <a:effectLst/>
                <a:latin typeface="+mn-lt"/>
                <a:ea typeface="+mn-ea"/>
                <a:cs typeface="+mn-cs"/>
              </a:rPr>
              <a:t>Slitertillegg</a:t>
            </a:r>
            <a:br>
              <a:rPr lang="nb-NO" sz="1200" b="1" kern="1200" dirty="0">
                <a:solidFill>
                  <a:schemeClr val="tx1"/>
                </a:solidFill>
                <a:effectLst/>
                <a:latin typeface="+mn-lt"/>
                <a:ea typeface="+mn-ea"/>
                <a:cs typeface="+mn-cs"/>
              </a:rPr>
            </a:br>
            <a:r>
              <a:rPr lang="nb-NO" sz="1200" kern="1200" dirty="0">
                <a:solidFill>
                  <a:schemeClr val="tx1"/>
                </a:solidFill>
                <a:effectLst/>
                <a:latin typeface="+mn-lt"/>
                <a:ea typeface="+mn-ea"/>
                <a:cs typeface="+mn-cs"/>
              </a:rPr>
              <a:t>Regjeringen har nylig lansert et slitertillegg som skal gi bedre økonomisk trygghet til dem som har behov for å gå av med pensjon tidlig etter et langt arbeidsliv. </a:t>
            </a:r>
          </a:p>
          <a:p>
            <a:r>
              <a:rPr lang="nb-NO" sz="1200" kern="1200" dirty="0">
                <a:solidFill>
                  <a:schemeClr val="tx1"/>
                </a:solidFill>
                <a:effectLst/>
                <a:latin typeface="+mn-lt"/>
                <a:ea typeface="+mn-ea"/>
                <a:cs typeface="+mn-cs"/>
              </a:rPr>
              <a:t>Tillegg er foreslått til </a:t>
            </a:r>
            <a:r>
              <a:rPr lang="nb-NO" sz="1200" kern="1200" dirty="0" err="1">
                <a:solidFill>
                  <a:schemeClr val="tx1"/>
                </a:solidFill>
                <a:effectLst/>
                <a:latin typeface="+mn-lt"/>
                <a:ea typeface="+mn-ea"/>
                <a:cs typeface="+mn-cs"/>
              </a:rPr>
              <a:t>ca</a:t>
            </a:r>
            <a:r>
              <a:rPr lang="nb-NO" sz="1200" kern="1200" dirty="0">
                <a:solidFill>
                  <a:schemeClr val="tx1"/>
                </a:solidFill>
                <a:effectLst/>
                <a:latin typeface="+mn-lt"/>
                <a:ea typeface="+mn-ea"/>
                <a:cs typeface="+mn-cs"/>
              </a:rPr>
              <a:t> kr 34 000 pr år (0,25 G) ved avgang 5 år før normert pensjonsalder og krever minst 35 års opptjening.</a:t>
            </a:r>
          </a:p>
          <a:p>
            <a:r>
              <a:rPr lang="nb-NO" sz="1200" kern="1200" dirty="0">
                <a:solidFill>
                  <a:schemeClr val="tx1"/>
                </a:solidFill>
                <a:effectLst/>
                <a:latin typeface="+mn-lt"/>
                <a:ea typeface="+mn-ea"/>
                <a:cs typeface="+mn-cs"/>
              </a:rPr>
              <a:t>Men en regel i forslaget kan få store konsekvenser. Tjener du over inntektsgrensen ett enkelt år, kan tillegget falle varig bort. </a:t>
            </a:r>
          </a:p>
          <a:p>
            <a:r>
              <a:rPr lang="nb-NO" sz="1200" kern="1200" dirty="0">
                <a:solidFill>
                  <a:schemeClr val="tx1"/>
                </a:solidFill>
                <a:effectLst/>
                <a:latin typeface="+mn-lt"/>
                <a:ea typeface="+mn-ea"/>
                <a:cs typeface="+mn-cs"/>
              </a:rPr>
              <a:t>Forslaget skal nå på høring – planlegger vedtak i 2027 og at regelverket skal tre i kraft fra 1.1.2029. </a:t>
            </a:r>
          </a:p>
          <a:p>
            <a:endParaRPr lang="nb-NO" sz="800" dirty="0"/>
          </a:p>
          <a:p>
            <a:r>
              <a:rPr lang="nb-NO" sz="1400" dirty="0"/>
              <a:t>Vi har hvert år fire møter med regjeringen om kommende statsbudsjett. På det første møtet i september leverer vi vår helt ferske årlige rapport med navnet Pensjonistenes levekår </a:t>
            </a:r>
            <a:endParaRPr lang="nb-NO" sz="1400" dirty="0">
              <a:ea typeface="Calibri"/>
              <a:cs typeface="Calibri"/>
            </a:endParaRPr>
          </a:p>
        </p:txBody>
      </p:sp>
      <p:sp>
        <p:nvSpPr>
          <p:cNvPr id="4" name="Plassholder for lysbildenummer 3">
            <a:extLst>
              <a:ext uri="{FF2B5EF4-FFF2-40B4-BE49-F238E27FC236}">
                <a16:creationId xmlns:a16="http://schemas.microsoft.com/office/drawing/2014/main" id="{D4CE4D8A-8260-EBF6-00FD-FFD820723B08}"/>
              </a:ext>
            </a:extLst>
          </p:cNvPr>
          <p:cNvSpPr>
            <a:spLocks noGrp="1"/>
          </p:cNvSpPr>
          <p:nvPr>
            <p:ph type="sldNum" sz="quarter" idx="5"/>
          </p:nvPr>
        </p:nvSpPr>
        <p:spPr/>
        <p:txBody>
          <a:bodyPr/>
          <a:lstStyle/>
          <a:p>
            <a:fld id="{54BBFA3F-0932-AB4A-9531-660374C962D3}" type="slidenum">
              <a:rPr lang="nb-NO" smtClean="0"/>
              <a:t>9</a:t>
            </a:fld>
            <a:endParaRPr lang="nb-NO"/>
          </a:p>
        </p:txBody>
      </p:sp>
    </p:spTree>
    <p:extLst>
      <p:ext uri="{BB962C8B-B14F-4D97-AF65-F5344CB8AC3E}">
        <p14:creationId xmlns:p14="http://schemas.microsoft.com/office/powerpoint/2010/main" val="28767971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a:xfrm>
            <a:off x="685800" y="4400549"/>
            <a:ext cx="5486400" cy="4385641"/>
          </a:xfrm>
        </p:spPr>
        <p:txBody>
          <a:bodyPr/>
          <a:lstStyle/>
          <a:p>
            <a:r>
              <a:rPr lang="nb-NO" sz="900" b="1" kern="1200" dirty="0">
                <a:solidFill>
                  <a:schemeClr val="tx1"/>
                </a:solidFill>
                <a:effectLst/>
                <a:latin typeface="+mn-lt"/>
                <a:ea typeface="+mn-ea"/>
                <a:cs typeface="+mn-cs"/>
              </a:rPr>
              <a:t>Situasjonen i dag</a:t>
            </a:r>
          </a:p>
          <a:p>
            <a:pPr marL="171450" lvl="0" indent="-171450">
              <a:buFont typeface="Arial" panose="020B0604020202020204" pitchFamily="34" charset="0"/>
              <a:buChar char="•"/>
            </a:pPr>
            <a:r>
              <a:rPr lang="nb-NO" sz="900" kern="1200" dirty="0">
                <a:solidFill>
                  <a:schemeClr val="tx1"/>
                </a:solidFill>
                <a:effectLst/>
                <a:latin typeface="+mn-lt"/>
                <a:ea typeface="+mn-ea"/>
                <a:cs typeface="+mn-cs"/>
              </a:rPr>
              <a:t>Det blir flere eldre – seier for velferdsstaten</a:t>
            </a:r>
          </a:p>
          <a:p>
            <a:pPr marL="171450" lvl="0" indent="-171450">
              <a:buFont typeface="Arial" panose="020B0604020202020204" pitchFamily="34" charset="0"/>
              <a:buChar char="•"/>
            </a:pPr>
            <a:r>
              <a:rPr lang="nb-NO" sz="900" kern="1200" dirty="0">
                <a:solidFill>
                  <a:schemeClr val="tx1"/>
                </a:solidFill>
                <a:effectLst/>
                <a:latin typeface="+mn-lt"/>
                <a:ea typeface="+mn-ea"/>
                <a:cs typeface="+mn-cs"/>
              </a:rPr>
              <a:t>Vi skal bo lenger hjemme</a:t>
            </a:r>
          </a:p>
          <a:p>
            <a:pPr marL="171450" lvl="0" indent="-171450">
              <a:buFont typeface="Arial" panose="020B0604020202020204" pitchFamily="34" charset="0"/>
              <a:buChar char="•"/>
            </a:pPr>
            <a:r>
              <a:rPr lang="nb-NO" sz="900" kern="1200" dirty="0">
                <a:solidFill>
                  <a:schemeClr val="tx1"/>
                </a:solidFill>
                <a:effectLst/>
                <a:latin typeface="+mn-lt"/>
                <a:ea typeface="+mn-ea"/>
                <a:cs typeface="+mn-cs"/>
              </a:rPr>
              <a:t>Færre skal på sykehjem</a:t>
            </a:r>
          </a:p>
          <a:p>
            <a:pPr marL="171450" lvl="0" indent="-171450">
              <a:buFont typeface="Arial" panose="020B0604020202020204" pitchFamily="34" charset="0"/>
              <a:buChar char="•"/>
            </a:pPr>
            <a:r>
              <a:rPr lang="nb-NO" sz="900" kern="1200" dirty="0">
                <a:solidFill>
                  <a:schemeClr val="tx1"/>
                </a:solidFill>
                <a:effectLst/>
                <a:latin typeface="+mn-lt"/>
                <a:ea typeface="+mn-ea"/>
                <a:cs typeface="+mn-cs"/>
              </a:rPr>
              <a:t>Kommunene må gjøre store organisatoriske endringer i tjenestetilbudet</a:t>
            </a:r>
          </a:p>
          <a:p>
            <a:pPr marL="171450" lvl="0" indent="-171450">
              <a:buFont typeface="Arial" panose="020B0604020202020204" pitchFamily="34" charset="0"/>
              <a:buChar char="•"/>
            </a:pPr>
            <a:r>
              <a:rPr lang="nb-NO" sz="900" kern="1200" dirty="0">
                <a:solidFill>
                  <a:schemeClr val="tx1"/>
                </a:solidFill>
                <a:effectLst/>
                <a:latin typeface="+mn-lt"/>
                <a:ea typeface="+mn-ea"/>
                <a:cs typeface="+mn-cs"/>
              </a:rPr>
              <a:t>Flere skal bo hjemme i egen bolig</a:t>
            </a:r>
          </a:p>
          <a:p>
            <a:pPr marL="171450" lvl="0" indent="-171450">
              <a:buFont typeface="Arial" panose="020B0604020202020204" pitchFamily="34" charset="0"/>
              <a:buChar char="•"/>
            </a:pPr>
            <a:r>
              <a:rPr lang="nb-NO" sz="900" kern="1200" dirty="0">
                <a:solidFill>
                  <a:schemeClr val="tx1"/>
                </a:solidFill>
                <a:effectLst/>
                <a:latin typeface="+mn-lt"/>
                <a:ea typeface="+mn-ea"/>
                <a:cs typeface="+mn-cs"/>
              </a:rPr>
              <a:t>Mange har behov for tilpasning av boligen for å kunne bo der</a:t>
            </a:r>
          </a:p>
          <a:p>
            <a:pPr marL="171450" lvl="0" indent="-171450">
              <a:buFont typeface="Arial" panose="020B0604020202020204" pitchFamily="34" charset="0"/>
              <a:buChar char="•"/>
            </a:pPr>
            <a:r>
              <a:rPr lang="nb-NO" sz="900" kern="1200" dirty="0">
                <a:solidFill>
                  <a:schemeClr val="tx1"/>
                </a:solidFill>
                <a:effectLst/>
                <a:latin typeface="+mn-lt"/>
                <a:ea typeface="+mn-ea"/>
                <a:cs typeface="+mn-cs"/>
              </a:rPr>
              <a:t>Flere skal få hjembesøk</a:t>
            </a:r>
          </a:p>
          <a:p>
            <a:pPr marL="171450" lvl="0" indent="-171450">
              <a:buFont typeface="Arial" panose="020B0604020202020204" pitchFamily="34" charset="0"/>
              <a:buChar char="•"/>
            </a:pPr>
            <a:r>
              <a:rPr lang="nb-NO" sz="900" kern="1200" dirty="0">
                <a:solidFill>
                  <a:schemeClr val="tx1"/>
                </a:solidFill>
                <a:effectLst/>
                <a:latin typeface="+mn-lt"/>
                <a:ea typeface="+mn-ea"/>
                <a:cs typeface="+mn-cs"/>
              </a:rPr>
              <a:t>Flere skal få velferdsteknologi</a:t>
            </a:r>
          </a:p>
          <a:p>
            <a:pPr marL="171450" lvl="0" indent="-171450">
              <a:buFont typeface="Arial" panose="020B0604020202020204" pitchFamily="34" charset="0"/>
              <a:buChar char="•"/>
            </a:pPr>
            <a:r>
              <a:rPr lang="nb-NO" sz="900" kern="1200" dirty="0">
                <a:solidFill>
                  <a:schemeClr val="tx1"/>
                </a:solidFill>
                <a:effectLst/>
                <a:latin typeface="+mn-lt"/>
                <a:ea typeface="+mn-ea"/>
                <a:cs typeface="+mn-cs"/>
              </a:rPr>
              <a:t>Fare for at flere blir ensomme</a:t>
            </a:r>
          </a:p>
          <a:p>
            <a:pPr marL="171450" lvl="0" indent="-171450">
              <a:buFont typeface="Arial" panose="020B0604020202020204" pitchFamily="34" charset="0"/>
              <a:buChar char="•"/>
            </a:pPr>
            <a:r>
              <a:rPr lang="nb-NO" sz="900" kern="1200" dirty="0">
                <a:solidFill>
                  <a:schemeClr val="tx1"/>
                </a:solidFill>
                <a:effectLst/>
                <a:latin typeface="+mn-lt"/>
                <a:ea typeface="+mn-ea"/>
                <a:cs typeface="+mn-cs"/>
              </a:rPr>
              <a:t>Kreves mer innsats fra Frivilligheten</a:t>
            </a:r>
          </a:p>
          <a:p>
            <a:pPr marL="171450" lvl="0" indent="-171450">
              <a:buFont typeface="Arial" panose="020B0604020202020204" pitchFamily="34" charset="0"/>
              <a:buChar char="•"/>
            </a:pPr>
            <a:r>
              <a:rPr lang="nb-NO" sz="900" kern="1200" dirty="0">
                <a:solidFill>
                  <a:schemeClr val="tx1"/>
                </a:solidFill>
                <a:effectLst/>
                <a:latin typeface="+mn-lt"/>
                <a:ea typeface="+mn-ea"/>
                <a:cs typeface="+mn-cs"/>
              </a:rPr>
              <a:t>ALT DETTE SKAL SKJE I KOMMUNENE</a:t>
            </a:r>
          </a:p>
          <a:p>
            <a:r>
              <a:rPr lang="nb-NO" sz="9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900" b="1" kern="1200" dirty="0">
                <a:solidFill>
                  <a:schemeClr val="tx1"/>
                </a:solidFill>
                <a:effectLst/>
                <a:latin typeface="+mn-lt"/>
                <a:ea typeface="+mn-ea"/>
                <a:cs typeface="+mn-cs"/>
              </a:rPr>
              <a:t>Kommunene greier ikke eldreomsorgen alene</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900" kern="1200" dirty="0">
                <a:solidFill>
                  <a:schemeClr val="tx1"/>
                </a:solidFill>
                <a:effectLst/>
                <a:latin typeface="+mn-lt"/>
                <a:ea typeface="+mn-ea"/>
                <a:cs typeface="+mn-cs"/>
              </a:rPr>
              <a:t>Riksrevisjonen presenterte en rapport i juni om at norske kommuner ikke er godt nok forberedt på å møte den kraftige veksten i antall eldre. </a:t>
            </a:r>
            <a:r>
              <a:rPr lang="nb-NO" sz="900" dirty="0"/>
              <a:t>Ved framleggelsen beskrev riksrevisor Karl Eirik Schjøtt-Pedersen funnene som uvanlig alvorlige: «Det er sjelden vi snakker i så store bokstaver».</a:t>
            </a:r>
            <a:endParaRPr lang="nb-NO" sz="900" dirty="0">
              <a:ea typeface="Calibri"/>
              <a:cs typeface="Calibri"/>
            </a:endParaRPr>
          </a:p>
          <a:p>
            <a:r>
              <a:rPr lang="nb-NO" sz="900" kern="1200" dirty="0">
                <a:solidFill>
                  <a:schemeClr val="tx1"/>
                </a:solidFill>
                <a:effectLst/>
                <a:latin typeface="+mn-lt"/>
                <a:ea typeface="+mn-ea"/>
                <a:cs typeface="+mn-cs"/>
              </a:rPr>
              <a:t>Andelen eldre som får plass på sykehjem har gått ned – nivået på tjenestene er allerede redusert i 40% av kommunene, hver femte kommune mangler ansatte med riktig kompetanse. </a:t>
            </a:r>
          </a:p>
          <a:p>
            <a:r>
              <a:rPr lang="nb-NO" sz="900" kern="1200" dirty="0">
                <a:solidFill>
                  <a:schemeClr val="tx1"/>
                </a:solidFill>
                <a:effectLst/>
                <a:latin typeface="+mn-lt"/>
                <a:ea typeface="+mn-ea"/>
                <a:cs typeface="+mn-cs"/>
              </a:rPr>
              <a:t> </a:t>
            </a:r>
          </a:p>
          <a:p>
            <a:r>
              <a:rPr lang="nb-NO" sz="900" kern="1200" dirty="0">
                <a:solidFill>
                  <a:schemeClr val="tx1"/>
                </a:solidFill>
                <a:effectLst/>
                <a:latin typeface="+mn-lt"/>
                <a:ea typeface="+mn-ea"/>
                <a:cs typeface="+mn-cs"/>
              </a:rPr>
              <a:t>Pensjonistforbundet presenterte på landsmøtet en landsdekkende undersøkelse blant våre lokalforeninger og kommunale eldreråd. Vi fikk 233 svar fra 174 kommuner i alle 15 fylker. Dette er de som følger eldreomsorgen på nært hold, i kommunestyresalen og i møtet med tjenestene</a:t>
            </a:r>
            <a:r>
              <a:rPr lang="nb-NO" sz="900" b="1" kern="1200" dirty="0">
                <a:solidFill>
                  <a:schemeClr val="tx1"/>
                </a:solidFill>
                <a:effectLst/>
                <a:latin typeface="+mn-lt"/>
                <a:ea typeface="+mn-ea"/>
                <a:cs typeface="+mn-cs"/>
              </a:rPr>
              <a:t>. </a:t>
            </a:r>
            <a:r>
              <a:rPr lang="nb-NO" sz="900" kern="1200" dirty="0">
                <a:solidFill>
                  <a:schemeClr val="tx1"/>
                </a:solidFill>
                <a:effectLst/>
                <a:latin typeface="+mn-lt"/>
                <a:ea typeface="+mn-ea"/>
                <a:cs typeface="+mn-cs"/>
              </a:rPr>
              <a:t>Nær to tredjedeler av dem som kjenner eldreomsorgen best svarer at </a:t>
            </a:r>
            <a:r>
              <a:rPr lang="nb-NO" sz="900" b="1" kern="1200" dirty="0">
                <a:solidFill>
                  <a:schemeClr val="tx1"/>
                </a:solidFill>
                <a:effectLst/>
                <a:latin typeface="+mn-lt"/>
                <a:ea typeface="+mn-ea"/>
                <a:cs typeface="+mn-cs"/>
              </a:rPr>
              <a:t>kommunen deres ikke har nok penger til å gi eldre de tjenestene de har krav på.</a:t>
            </a:r>
            <a:endParaRPr lang="nb-NO" sz="900" kern="1200" dirty="0">
              <a:solidFill>
                <a:schemeClr val="tx1"/>
              </a:solidFill>
              <a:effectLst/>
              <a:latin typeface="+mn-lt"/>
              <a:ea typeface="+mn-ea"/>
              <a:cs typeface="+mn-cs"/>
            </a:endParaRPr>
          </a:p>
          <a:p>
            <a:r>
              <a:rPr lang="nb-NO" sz="900" b="1" kern="1200" dirty="0">
                <a:solidFill>
                  <a:schemeClr val="tx1"/>
                </a:solidFill>
                <a:effectLst/>
                <a:latin typeface="+mn-lt"/>
                <a:ea typeface="+mn-ea"/>
                <a:cs typeface="+mn-cs"/>
              </a:rPr>
              <a:t>Det er veldig høyt tall. Svarene deres bekymrer oss – og bør bekymre de som har ansvaret for eldreomsorgen.</a:t>
            </a:r>
            <a:endParaRPr lang="nb-NO" sz="900" kern="1200" dirty="0">
              <a:solidFill>
                <a:schemeClr val="tx1"/>
              </a:solidFill>
              <a:effectLst/>
              <a:latin typeface="+mn-lt"/>
              <a:ea typeface="+mn-ea"/>
              <a:cs typeface="+mn-cs"/>
            </a:endParaRPr>
          </a:p>
          <a:p>
            <a:r>
              <a:rPr lang="nb-NO" sz="900" b="1" kern="1200" dirty="0">
                <a:solidFill>
                  <a:schemeClr val="tx1"/>
                </a:solidFill>
                <a:effectLst/>
                <a:latin typeface="+mn-lt"/>
                <a:ea typeface="+mn-ea"/>
                <a:cs typeface="+mn-cs"/>
              </a:rPr>
              <a:t> </a:t>
            </a:r>
            <a:endParaRPr lang="nb-NO" sz="900" kern="1200" dirty="0">
              <a:solidFill>
                <a:schemeClr val="tx1"/>
              </a:solidFill>
              <a:effectLst/>
              <a:latin typeface="+mn-lt"/>
              <a:ea typeface="+mn-ea"/>
              <a:cs typeface="+mn-cs"/>
            </a:endParaRPr>
          </a:p>
          <a:p>
            <a:r>
              <a:rPr lang="nb-NO" sz="900" kern="1200" dirty="0">
                <a:solidFill>
                  <a:schemeClr val="tx1"/>
                </a:solidFill>
                <a:effectLst/>
                <a:latin typeface="+mn-lt"/>
                <a:ea typeface="+mn-ea"/>
                <a:cs typeface="+mn-cs"/>
              </a:rPr>
              <a:t>Det legges nå planer for hvordan vi skal møte endringene og omstillingene som følger av de demografiske endringene. Men utfordringene er ikke noe som kommer i morgen, eller neste år, de er her allerede.</a:t>
            </a:r>
          </a:p>
          <a:p>
            <a:r>
              <a:rPr lang="nb-NO" sz="900" kern="1200" dirty="0">
                <a:solidFill>
                  <a:schemeClr val="tx1"/>
                </a:solidFill>
                <a:effectLst/>
                <a:latin typeface="+mn-lt"/>
                <a:ea typeface="+mn-ea"/>
                <a:cs typeface="+mn-cs"/>
              </a:rPr>
              <a:t> </a:t>
            </a:r>
          </a:p>
          <a:p>
            <a:r>
              <a:rPr lang="nb-NO" sz="900" kern="1200" dirty="0">
                <a:solidFill>
                  <a:schemeClr val="tx1"/>
                </a:solidFill>
                <a:effectLst/>
                <a:latin typeface="+mn-lt"/>
                <a:ea typeface="+mn-ea"/>
                <a:cs typeface="+mn-cs"/>
              </a:rPr>
              <a:t>44 prosent svarer at kommunen de bor i ikke har god nok dekning av sykehjemsplasser, 37 prosent sier det samme om kapasiteten i hjemmetjenestene. De minste kommunene rapporterer den beste kapasiteten, mens de store kommer dårligst ut. </a:t>
            </a:r>
          </a:p>
          <a:p>
            <a:r>
              <a:rPr lang="nb-NO" sz="900" b="1" kern="1200" dirty="0">
                <a:solidFill>
                  <a:schemeClr val="tx1"/>
                </a:solidFill>
                <a:effectLst/>
                <a:latin typeface="+mn-lt"/>
                <a:ea typeface="+mn-ea"/>
                <a:cs typeface="+mn-cs"/>
              </a:rPr>
              <a:t>Om vi vekter svarene etter folketallet bor to av tre nordmenn i en kommune der dekningen av sykehjemsplasser ikke vurderes som god nok.</a:t>
            </a:r>
            <a:endParaRPr lang="nb-NO" sz="900" kern="1200" dirty="0">
              <a:solidFill>
                <a:schemeClr val="tx1"/>
              </a:solidFill>
              <a:effectLst/>
              <a:latin typeface="+mn-lt"/>
              <a:ea typeface="+mn-ea"/>
              <a:cs typeface="+mn-cs"/>
            </a:endParaRPr>
          </a:p>
          <a:p>
            <a:r>
              <a:rPr lang="nb-NO" sz="900" kern="1200" dirty="0">
                <a:solidFill>
                  <a:schemeClr val="tx1"/>
                </a:solidFill>
                <a:effectLst/>
                <a:latin typeface="+mn-lt"/>
                <a:ea typeface="+mn-ea"/>
                <a:cs typeface="+mn-cs"/>
              </a:rPr>
              <a:t>Mange kommuner planlegger å øke kapasiteten, flest innenfor hjemmetjenestene. Skal de klare å omsette planene til tjenester kreves det at Stortinget vedtar betydelig økte bevilgninger.</a:t>
            </a:r>
          </a:p>
          <a:p>
            <a:r>
              <a:rPr lang="nb-NO" sz="900" b="1" kern="1200" dirty="0">
                <a:solidFill>
                  <a:schemeClr val="tx1"/>
                </a:solidFill>
                <a:effectLst/>
                <a:latin typeface="+mn-lt"/>
                <a:ea typeface="+mn-ea"/>
                <a:cs typeface="+mn-cs"/>
              </a:rPr>
              <a:t> </a:t>
            </a:r>
            <a:endParaRPr lang="nb-NO" sz="900" kern="1200" dirty="0">
              <a:solidFill>
                <a:schemeClr val="tx1"/>
              </a:solidFill>
              <a:effectLst/>
              <a:latin typeface="+mn-lt"/>
              <a:ea typeface="+mn-ea"/>
              <a:cs typeface="+mn-cs"/>
            </a:endParaRPr>
          </a:p>
          <a:p>
            <a:r>
              <a:rPr lang="nb-NO" sz="900" kern="1200" dirty="0">
                <a:solidFill>
                  <a:schemeClr val="tx1"/>
                </a:solidFill>
                <a:effectLst/>
                <a:latin typeface="+mn-lt"/>
                <a:ea typeface="+mn-ea"/>
                <a:cs typeface="+mn-cs"/>
              </a:rPr>
              <a:t>Et stort flertall forteller om et dårlig samarbeid mellom spesialisthelsetjenesten og kommunehelsetjenesten. Tre av fire opplever at spesialisthelsetjenesten skyver ressurskrevende oppgaver over på kommunen, og bare én av tre beskriver forholdet som et likeverdig partnerskap.</a:t>
            </a:r>
          </a:p>
          <a:p>
            <a:r>
              <a:rPr lang="nb-NO" sz="900" kern="1200" dirty="0">
                <a:solidFill>
                  <a:schemeClr val="tx1"/>
                </a:solidFill>
                <a:effectLst/>
                <a:latin typeface="+mn-lt"/>
                <a:ea typeface="+mn-ea"/>
                <a:cs typeface="+mn-cs"/>
              </a:rPr>
              <a:t> </a:t>
            </a:r>
          </a:p>
          <a:p>
            <a:r>
              <a:rPr lang="nb-NO" sz="900" kern="1200" dirty="0">
                <a:solidFill>
                  <a:schemeClr val="tx1"/>
                </a:solidFill>
                <a:effectLst/>
                <a:latin typeface="+mn-lt"/>
                <a:ea typeface="+mn-ea"/>
                <a:cs typeface="+mn-cs"/>
              </a:rPr>
              <a:t>Utrolig at kommunene og staten ikke får til å samarbeide, når vi vet at det er de eldre, pasienter og pårørende som vil lide når samarbeidet ikke fungerer.  Det at det overføres oppgaver fra spesialisthelsetjenesten til kommunene uten at det følger penger med, er både frustrerende og provoserende. </a:t>
            </a:r>
          </a:p>
          <a:p>
            <a:r>
              <a:rPr lang="nb-NO" sz="900" kern="1200" dirty="0">
                <a:solidFill>
                  <a:schemeClr val="tx1"/>
                </a:solidFill>
                <a:effectLst/>
                <a:latin typeface="+mn-lt"/>
                <a:ea typeface="+mn-ea"/>
                <a:cs typeface="+mn-cs"/>
              </a:rPr>
              <a:t> </a:t>
            </a:r>
          </a:p>
          <a:p>
            <a:r>
              <a:rPr lang="nb-NO" sz="900" kern="1200" dirty="0">
                <a:solidFill>
                  <a:schemeClr val="tx1"/>
                </a:solidFill>
                <a:effectLst/>
                <a:latin typeface="+mn-lt"/>
                <a:ea typeface="+mn-ea"/>
                <a:cs typeface="+mn-cs"/>
              </a:rPr>
              <a:t>Når helseforetakene bygger ned døgnplassene sine, forsvinner ikke pasientene. De havner i en kommune som verken er kompensert eller kvalifisert for oppgaven, og som i neste omgang må skyve ansvaret videre til pårørende. </a:t>
            </a:r>
          </a:p>
          <a:p>
            <a:r>
              <a:rPr lang="nb-NO" sz="900" b="1" kern="1200" dirty="0">
                <a:solidFill>
                  <a:schemeClr val="tx1"/>
                </a:solidFill>
                <a:effectLst/>
                <a:latin typeface="+mn-lt"/>
                <a:ea typeface="+mn-ea"/>
                <a:cs typeface="+mn-cs"/>
              </a:rPr>
              <a:t>Veksten i helse og omsorg kommer, og spørsmålet er om den skal skje i offentlig eller privat regi. </a:t>
            </a:r>
            <a:endParaRPr lang="nb-NO" sz="900" kern="1200" dirty="0">
              <a:solidFill>
                <a:schemeClr val="tx1"/>
              </a:solidFill>
              <a:effectLst/>
              <a:latin typeface="+mn-lt"/>
              <a:ea typeface="+mn-ea"/>
              <a:cs typeface="+mn-cs"/>
            </a:endParaRPr>
          </a:p>
          <a:p>
            <a:r>
              <a:rPr lang="nb-NO" sz="900" kern="1200" dirty="0">
                <a:solidFill>
                  <a:schemeClr val="tx1"/>
                </a:solidFill>
                <a:effectLst/>
                <a:latin typeface="+mn-lt"/>
                <a:ea typeface="+mn-ea"/>
                <a:cs typeface="+mn-cs"/>
              </a:rPr>
              <a:t>Norge har aldri vært rikere enn i dag. Vi er allerede i ferd med å utvikle få et tosporssystem – et tydeligere klasseskille i eldreomsorgen. Nyere forsking viser at flere vurderer å slutte i jobb eller gå av med tidlig pensjon for å ta vare på gamle foreldre fordi de frykter at det offentlige helsetilbudet ikke strekker til. Dette er alvorlig og en utvikling som er til stor bekymring. </a:t>
            </a:r>
          </a:p>
          <a:p>
            <a:r>
              <a:rPr lang="nb-NO" sz="900" kern="1200" dirty="0">
                <a:solidFill>
                  <a:schemeClr val="tx1"/>
                </a:solidFill>
                <a:effectLst/>
                <a:latin typeface="+mn-lt"/>
                <a:ea typeface="+mn-ea"/>
                <a:cs typeface="+mn-cs"/>
              </a:rPr>
              <a:t>Det er et tegn på at de ikke har tillit til at velferdsstaten stiller opp når de har behov for det!  Det vil kunne føre til oppblomstring av tilbud om privat eldreomsorg, konkurranseutsetting av drift av sykehjemmene, som f eks i Oslo. Det fører ikke bare til klasseforskjell, men det vil også bidra til å undergrave og utvanne universelle løsninger i velferden.  Og hva vil det gjøre med folks vilje til å betale skatt når de ikke får den velferden de har behov for? Viljen til å betale skatt blir svekket. </a:t>
            </a:r>
          </a:p>
          <a:p>
            <a:endParaRPr lang="nb-NO" sz="900" kern="1200" dirty="0">
              <a:solidFill>
                <a:schemeClr val="tx1"/>
              </a:solidFill>
              <a:effectLst/>
              <a:latin typeface="+mn-lt"/>
              <a:ea typeface="+mn-ea"/>
              <a:cs typeface="+mn-cs"/>
            </a:endParaRPr>
          </a:p>
          <a:p>
            <a:r>
              <a:rPr lang="nb-NO" sz="900" kern="1200" dirty="0">
                <a:solidFill>
                  <a:schemeClr val="tx1"/>
                </a:solidFill>
                <a:effectLst/>
                <a:latin typeface="+mn-lt"/>
                <a:ea typeface="+mn-ea"/>
                <a:cs typeface="+mn-cs"/>
              </a:rPr>
              <a:t>Lik rett til trygghetsalarm i hele landet</a:t>
            </a:r>
            <a:br>
              <a:rPr lang="nb-NO" sz="900" kern="1200" dirty="0">
                <a:solidFill>
                  <a:schemeClr val="tx1"/>
                </a:solidFill>
                <a:effectLst/>
                <a:latin typeface="+mn-lt"/>
                <a:ea typeface="+mn-ea"/>
                <a:cs typeface="+mn-cs"/>
              </a:rPr>
            </a:br>
            <a:r>
              <a:rPr lang="nb-NO" sz="900" kern="1200" dirty="0">
                <a:solidFill>
                  <a:schemeClr val="tx1"/>
                </a:solidFill>
                <a:effectLst/>
                <a:latin typeface="+mn-lt"/>
                <a:ea typeface="+mn-ea"/>
                <a:cs typeface="+mn-cs"/>
              </a:rPr>
              <a:t>Det viser seg at det er ulik praksis for å få trygghetsalarmer i kommunene i Norge. Det er statsforvalterne i Agder, Rogaland og Møre og Romsdal som har reagert på praksisen. Mange kommuner har tatt betalt for alarmer som skulle vært gratis. Det er flere eksempler på at eldre har måtte betale en egenandel på kr 300 - 400 pr måned for alarmene, men det er også eksempler på at noen har betalt så mye som kr 900 pr måned. Mange kommuner har tolket regelverket feil, og flere sier nå at de har gitt feil eller mangelfull informasjon til brukerne når de har krav på å få alarmen gratis. </a:t>
            </a:r>
          </a:p>
          <a:p>
            <a:r>
              <a:rPr lang="nb-NO" sz="900" kern="1200" dirty="0">
                <a:solidFill>
                  <a:schemeClr val="tx1"/>
                </a:solidFill>
                <a:effectLst/>
                <a:latin typeface="+mn-lt"/>
                <a:ea typeface="+mn-ea"/>
                <a:cs typeface="+mn-cs"/>
              </a:rPr>
              <a:t>En trygghetsalarm kan være avgjørende for at eldre kan bo trygt hjemme lenger. Kommunene har ikke lov til å ta betalt hvis alarmen erstatter nødvendig tilsyn, trygghet eller helsehjelp. Det er svært alvorlig dersom eldre og syke betaler for en tjeneste de har krav på gratis.  Pensjonistforbundet krever at de som har betal for alarmer som skulle vært gratis, må få pengene tilbakebetalt!</a:t>
            </a:r>
          </a:p>
          <a:p>
            <a:endParaRPr lang="nb-NO" dirty="0">
              <a:ea typeface="Calibri" panose="020F0502020204030204"/>
              <a:cs typeface="Calibri" panose="020F0502020204030204"/>
            </a:endParaRPr>
          </a:p>
        </p:txBody>
      </p:sp>
      <p:sp>
        <p:nvSpPr>
          <p:cNvPr id="4" name="Plassholder for lysbildenummer 3"/>
          <p:cNvSpPr>
            <a:spLocks noGrp="1"/>
          </p:cNvSpPr>
          <p:nvPr>
            <p:ph type="sldNum" sz="quarter" idx="5"/>
          </p:nvPr>
        </p:nvSpPr>
        <p:spPr/>
        <p:txBody>
          <a:bodyPr/>
          <a:lstStyle/>
          <a:p>
            <a:fld id="{54BBFA3F-0932-AB4A-9531-660374C962D3}" type="slidenum">
              <a:rPr lang="nb-NO" smtClean="0"/>
              <a:t>10</a:t>
            </a:fld>
            <a:endParaRPr lang="nb-NO"/>
          </a:p>
        </p:txBody>
      </p:sp>
    </p:spTree>
    <p:extLst>
      <p:ext uri="{BB962C8B-B14F-4D97-AF65-F5344CB8AC3E}">
        <p14:creationId xmlns:p14="http://schemas.microsoft.com/office/powerpoint/2010/main" val="40472903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600" dirty="0"/>
              <a:t>Vi leverte våre krav til statsbudsjettet 2027 allerede i november 2025. Men med unntak for full momskompensasjon til frivillige organisasjoner, så står alle kravene fortsatt ved lag. Deres relevans er tvert imot bekreftet gjennom siste års eldrepolitiske utvikling. Vi skal minne regjeringen på at den ikke er sikret gjenvalg; nødvendige og varige grep må tas nå!</a:t>
            </a:r>
          </a:p>
          <a:p>
            <a:endParaRPr lang="nb-NO" sz="1600" dirty="0"/>
          </a:p>
          <a:p>
            <a:r>
              <a:rPr lang="nb-NO" sz="1600" dirty="0"/>
              <a:t>Vi har derfor </a:t>
            </a:r>
            <a:r>
              <a:rPr lang="nb-NO" sz="1600" u="sng" dirty="0"/>
              <a:t>blant annet </a:t>
            </a:r>
            <a:r>
              <a:rPr lang="nb-NO" sz="1600" dirty="0"/>
              <a:t>forventninger om bedre kommuneøkonomi, kronetillegg til de med lave pensjoner, tiltak for å redusere digitalt utenforskap, tiltak som fører til flere aldersvennlige boliger og at aktivitetstilskuddet tilpasses etterspørselen (samt at midler øremerkes til oss). </a:t>
            </a:r>
          </a:p>
          <a:p>
            <a:endParaRPr lang="nb-NO" sz="1600" dirty="0"/>
          </a:p>
          <a:p>
            <a:r>
              <a:rPr lang="nb-NO" sz="1600" dirty="0"/>
              <a:t>Statsbudsjettet kommer 7. oktober. Adm. går gjennom for å se mulig innfrielse av krav og ev. annet som er relevant. Deretter følger 2 uker med muntlige høringer på Stortinget, samt løpende kontakt med støttepartier og opposisjonspartier frem til budsjettet vedtas i desember 2026. Vår erfaring er at vi ofte har lykkes med å påvirke budsjettprosessen, fordi regjeringer i senere år har vært avhengig av flere støttepartier for å få flertall. Ved å være partipolitisk uavhengige, har vi (bl.a.) samarbeidet med SP, Rødt, Krf og Frp for å få gjennomslag i statsbudsjettene.</a:t>
            </a:r>
            <a:r>
              <a:rPr lang="nb-NO" sz="1200" kern="1200" dirty="0">
                <a:solidFill>
                  <a:schemeClr val="tx1"/>
                </a:solidFill>
                <a:effectLst/>
                <a:latin typeface="+mn-lt"/>
                <a:ea typeface="+mn-ea"/>
                <a:cs typeface="+mn-cs"/>
              </a:rPr>
              <a:t> </a:t>
            </a:r>
          </a:p>
          <a:p>
            <a:endParaRPr lang="nb-NO" sz="1600" dirty="0">
              <a:ea typeface="Calibri"/>
              <a:cs typeface="Calibri"/>
            </a:endParaRPr>
          </a:p>
        </p:txBody>
      </p:sp>
      <p:sp>
        <p:nvSpPr>
          <p:cNvPr id="4" name="Plassholder for lysbildenummer 3"/>
          <p:cNvSpPr>
            <a:spLocks noGrp="1"/>
          </p:cNvSpPr>
          <p:nvPr>
            <p:ph type="sldNum" sz="quarter" idx="5"/>
          </p:nvPr>
        </p:nvSpPr>
        <p:spPr/>
        <p:txBody>
          <a:bodyPr/>
          <a:lstStyle/>
          <a:p>
            <a:fld id="{54BBFA3F-0932-AB4A-9531-660374C962D3}" type="slidenum">
              <a:rPr lang="nb-NO" smtClean="0"/>
              <a:t>11</a:t>
            </a:fld>
            <a:endParaRPr lang="nb-NO"/>
          </a:p>
        </p:txBody>
      </p:sp>
    </p:spTree>
    <p:extLst>
      <p:ext uri="{BB962C8B-B14F-4D97-AF65-F5344CB8AC3E}">
        <p14:creationId xmlns:p14="http://schemas.microsoft.com/office/powerpoint/2010/main" val="42374493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ea typeface="Calibri"/>
                <a:cs typeface="Calibri"/>
              </a:rPr>
              <a:t>Handlingsprogrammet ble vedtatt på Landsmøtet i august 2026. </a:t>
            </a:r>
            <a:endParaRPr lang="nb-NO" dirty="0"/>
          </a:p>
        </p:txBody>
      </p:sp>
      <p:sp>
        <p:nvSpPr>
          <p:cNvPr id="4" name="Plassholder for lysbildenummer 3"/>
          <p:cNvSpPr>
            <a:spLocks noGrp="1"/>
          </p:cNvSpPr>
          <p:nvPr>
            <p:ph type="sldNum" sz="quarter" idx="5"/>
          </p:nvPr>
        </p:nvSpPr>
        <p:spPr/>
        <p:txBody>
          <a:bodyPr/>
          <a:lstStyle/>
          <a:p>
            <a:fld id="{54BBFA3F-0932-AB4A-9531-660374C962D3}" type="slidenum">
              <a:rPr lang="nb-NO" smtClean="0"/>
              <a:t>12</a:t>
            </a:fld>
            <a:endParaRPr lang="nb-NO"/>
          </a:p>
        </p:txBody>
      </p:sp>
    </p:spTree>
    <p:extLst>
      <p:ext uri="{BB962C8B-B14F-4D97-AF65-F5344CB8AC3E}">
        <p14:creationId xmlns:p14="http://schemas.microsoft.com/office/powerpoint/2010/main" val="1208462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indent="0">
              <a:buFontTx/>
              <a:buNone/>
            </a:pPr>
            <a:r>
              <a:rPr lang="nb-NO" sz="1600" dirty="0"/>
              <a:t>Strukturen er endret fra forrige program. Etter et kort innledende kapittel er det 3 politiske kapitler og nå et eget kapittel om organisasjonsutvikling. </a:t>
            </a:r>
            <a:r>
              <a:rPr lang="nb-NO" sz="1600" b="1" dirty="0"/>
              <a:t>Rekkefølgen på kapitlene er ikke tilfeldig, men heller ikke utrykk for at f.eks. Deltakelse er viktigere enn Helse. Den er et resultat av et ønske om å fremstille eldre som en ressurs i samfunnet – eldrekraften - ikke kun som «fattige og pleietrengende».</a:t>
            </a:r>
            <a:r>
              <a:rPr lang="nb-NO" sz="1600" dirty="0"/>
              <a:t>  Fellesnevneren for de tre politiske kapitlene er tiltak for å skape et mer aldersvennlig samfunn.</a:t>
            </a:r>
          </a:p>
        </p:txBody>
      </p:sp>
      <p:sp>
        <p:nvSpPr>
          <p:cNvPr id="4" name="Plassholder for lysbildenummer 3"/>
          <p:cNvSpPr>
            <a:spLocks noGrp="1"/>
          </p:cNvSpPr>
          <p:nvPr>
            <p:ph type="sldNum" sz="quarter" idx="5"/>
          </p:nvPr>
        </p:nvSpPr>
        <p:spPr/>
        <p:txBody>
          <a:bodyPr/>
          <a:lstStyle/>
          <a:p>
            <a:fld id="{54BBFA3F-0932-AB4A-9531-660374C962D3}" type="slidenum">
              <a:rPr lang="nb-NO" smtClean="0"/>
              <a:t>13</a:t>
            </a:fld>
            <a:endParaRPr lang="nb-NO"/>
          </a:p>
        </p:txBody>
      </p:sp>
    </p:spTree>
    <p:extLst>
      <p:ext uri="{BB962C8B-B14F-4D97-AF65-F5344CB8AC3E}">
        <p14:creationId xmlns:p14="http://schemas.microsoft.com/office/powerpoint/2010/main" val="12093591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600" dirty="0"/>
              <a:t>Et aldersvennlig samfunn og en sterk organisasjon er våre to overordnede mål. Ett politisk og ett organisatorisk, men som ikke er uavhengige av hverandre. Vi trenger å være en sterk organisasjon for å nå våre politiske mål. Men innfrielse av politiske mål – seire for oss! – vil også gjøre oss til en mer attraktiv organisasjon å være medlem i, slik at vi blir enda større og sterkere og kan få enda større politisk innflytelse</a:t>
            </a:r>
            <a:r>
              <a:rPr lang="nb-NO" dirty="0"/>
              <a:t>.</a:t>
            </a:r>
          </a:p>
          <a:p>
            <a:endParaRPr lang="nb-NO" sz="1200" b="1" kern="1200" dirty="0">
              <a:solidFill>
                <a:schemeClr val="tx1"/>
              </a:solidFill>
              <a:effectLst/>
              <a:latin typeface="+mn-lt"/>
              <a:ea typeface="+mn-ea"/>
              <a:cs typeface="+mn-cs"/>
            </a:endParaRPr>
          </a:p>
          <a:p>
            <a:r>
              <a:rPr lang="nb-NO" sz="1200" b="1" kern="1200" dirty="0">
                <a:solidFill>
                  <a:schemeClr val="tx1"/>
                </a:solidFill>
                <a:effectLst/>
                <a:latin typeface="+mn-lt"/>
                <a:ea typeface="+mn-ea"/>
                <a:cs typeface="+mn-cs"/>
              </a:rPr>
              <a:t>En trygg og verdig alderdom må være en rettighet </a:t>
            </a:r>
            <a:r>
              <a:rPr lang="nb-NO" sz="1200" kern="1200" dirty="0">
                <a:solidFill>
                  <a:schemeClr val="tx1"/>
                </a:solidFill>
                <a:effectLst/>
                <a:latin typeface="+mn-lt"/>
                <a:ea typeface="+mn-ea"/>
                <a:cs typeface="+mn-cs"/>
              </a:rPr>
              <a:t>- Pf arbeider for at alle eldre skal ha en trygg og verdig alderdom. Trygghet i alderdommen er en grunnleggende del av velferdssamfunnet. Den dagen vi blir avhengige av hjelp fra andre, skal vi kunne stole på at fellesskapet stiller opp.</a:t>
            </a:r>
          </a:p>
          <a:p>
            <a:r>
              <a:rPr lang="nb-NO" sz="1200" kern="1200" dirty="0">
                <a:solidFill>
                  <a:schemeClr val="tx1"/>
                </a:solidFill>
                <a:effectLst/>
                <a:latin typeface="+mn-lt"/>
                <a:ea typeface="+mn-ea"/>
                <a:cs typeface="+mn-cs"/>
              </a:rPr>
              <a:t>Når behov oppstår som følge av svekket helse, skal den enkelte og de pårørende være trygge på at mant får den offentlige helse- og omsorgstjenesten man trenger. Verken den eldre som trenger hjelp eller de pårørende skal måtte bekymre seg for om kommunen har råd til å hjelpe, om de har nok ansatte eller om det er sykehjemsplasser tilgjengelig når behovet oppstår. </a:t>
            </a:r>
          </a:p>
          <a:p>
            <a:r>
              <a:rPr lang="nb-NO" sz="1200" kern="1200" dirty="0">
                <a:solidFill>
                  <a:schemeClr val="tx1"/>
                </a:solidFill>
                <a:effectLst/>
                <a:latin typeface="+mn-lt"/>
                <a:ea typeface="+mn-ea"/>
                <a:cs typeface="+mn-cs"/>
              </a:rPr>
              <a:t>De fleste vil komme til å klare seg godt, men med flere eldre, som vil leve lengre, vil nok flere leve med en eller flere kroniske sykdommer eller demens i årene som kommer. Og det er helt åpenbart at det er behov for økt hjelp. </a:t>
            </a:r>
          </a:p>
          <a:p>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Vi vet at helse- og omsorgstjenestene i mange kommuner i dag er under stort press. </a:t>
            </a:r>
            <a:r>
              <a:rPr lang="nb-NO" sz="1200" b="1" kern="1200" dirty="0">
                <a:solidFill>
                  <a:schemeClr val="tx1"/>
                </a:solidFill>
                <a:effectLst/>
                <a:latin typeface="+mn-lt"/>
                <a:ea typeface="+mn-ea"/>
                <a:cs typeface="+mn-cs"/>
              </a:rPr>
              <a:t>Planleggingen og utbyggingen av eldretjenester og tilbud til eldre må starte nå.</a:t>
            </a:r>
            <a:r>
              <a:rPr lang="nb-NO" sz="1200" kern="1200" dirty="0">
                <a:solidFill>
                  <a:schemeClr val="tx1"/>
                </a:solidFill>
                <a:effectLst/>
                <a:latin typeface="+mn-lt"/>
                <a:ea typeface="+mn-ea"/>
                <a:cs typeface="+mn-cs"/>
              </a:rPr>
              <a:t> Det tar lang tid å planlegge og bygge nye sykehjems- og omsorgsplasser, og det tar lang tid å utdanne nok kvalifisert helsepersonell. Om få år vil behovet være betydelig større enn i dag, og kommunene må ikke somle, eller utsette nødvendige investeringer. Pensjonistforbundet vil kreve av de politiske partiene på stortinget at kommunene må sikres en </a:t>
            </a:r>
            <a:r>
              <a:rPr lang="nb-NO" sz="1200" b="1" kern="1200" dirty="0">
                <a:solidFill>
                  <a:schemeClr val="tx1"/>
                </a:solidFill>
                <a:effectLst/>
                <a:latin typeface="+mn-lt"/>
                <a:ea typeface="+mn-ea"/>
                <a:cs typeface="+mn-cs"/>
              </a:rPr>
              <a:t>økonomi</a:t>
            </a:r>
            <a:r>
              <a:rPr lang="nb-NO" sz="1200" kern="1200" dirty="0">
                <a:solidFill>
                  <a:schemeClr val="tx1"/>
                </a:solidFill>
                <a:effectLst/>
                <a:latin typeface="+mn-lt"/>
                <a:ea typeface="+mn-ea"/>
                <a:cs typeface="+mn-cs"/>
              </a:rPr>
              <a:t> som gjør dem i stand til å møte økningen i antall eldre, og det økte behovet for helsehjelp. Og ikke minst sørge for at de har </a:t>
            </a:r>
            <a:r>
              <a:rPr lang="nb-NO" sz="1200" b="1" kern="1200" dirty="0">
                <a:solidFill>
                  <a:schemeClr val="tx1"/>
                </a:solidFill>
                <a:effectLst/>
                <a:latin typeface="+mn-lt"/>
                <a:ea typeface="+mn-ea"/>
                <a:cs typeface="+mn-cs"/>
              </a:rPr>
              <a:t>nok ansatte </a:t>
            </a:r>
            <a:r>
              <a:rPr lang="nb-NO" sz="1200" kern="1200" dirty="0">
                <a:solidFill>
                  <a:schemeClr val="tx1"/>
                </a:solidFill>
                <a:effectLst/>
                <a:latin typeface="+mn-lt"/>
                <a:ea typeface="+mn-ea"/>
                <a:cs typeface="+mn-cs"/>
              </a:rPr>
              <a:t>- og at de ansatte har nok tid til å yte nødvendig hjelp, pleie og stell. </a:t>
            </a:r>
          </a:p>
          <a:p>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I mediene har det kommet frem </a:t>
            </a:r>
            <a:r>
              <a:rPr lang="nb-NO" sz="1200" b="1" kern="1200" dirty="0">
                <a:solidFill>
                  <a:schemeClr val="tx1"/>
                </a:solidFill>
                <a:effectLst/>
                <a:latin typeface="+mn-lt"/>
                <a:ea typeface="+mn-ea"/>
                <a:cs typeface="+mn-cs"/>
              </a:rPr>
              <a:t>eksempler på en rekke alvorlige historier om eldre som ikke får den omsorgen de trenger</a:t>
            </a:r>
            <a:r>
              <a:rPr lang="nb-NO" sz="1200" kern="1200" dirty="0">
                <a:solidFill>
                  <a:schemeClr val="tx1"/>
                </a:solidFill>
                <a:effectLst/>
                <a:latin typeface="+mn-lt"/>
                <a:ea typeface="+mn-ea"/>
                <a:cs typeface="+mn-cs"/>
              </a:rPr>
              <a:t>. Eldre mennesker som blir liggende på sykehjem uten nødvendig stell, noen som har måtte vente urimelig lenge på hjelp eller oppleve at grunnleggende behov ikke blir ivaretatt. Slike historier er hjerteskjærende og viser hvor alvorlige konsekvensene kan bli for de eldre når tjenestene ikke er gode nok. </a:t>
            </a:r>
          </a:p>
          <a:p>
            <a:r>
              <a:rPr lang="nb-NO" sz="1200" kern="1200" dirty="0">
                <a:solidFill>
                  <a:schemeClr val="tx1"/>
                </a:solidFill>
                <a:effectLst/>
                <a:latin typeface="+mn-lt"/>
                <a:ea typeface="+mn-ea"/>
                <a:cs typeface="+mn-cs"/>
              </a:rPr>
              <a:t>Et av hovedkravene til Pensjonistforbundet overfor Helseministeren og partiene på stortinget er at eldreomsorgen bygges ut i takt med behovene, slik at alle får nødvendig helsehjelp, verdig omsorg, pleie og stell når de trenger det. Og at det bevilges penger til dette!</a:t>
            </a:r>
          </a:p>
          <a:p>
            <a:endParaRPr lang="nb-NO" dirty="0"/>
          </a:p>
        </p:txBody>
      </p:sp>
      <p:sp>
        <p:nvSpPr>
          <p:cNvPr id="4" name="Plassholder for lysbildenummer 3"/>
          <p:cNvSpPr>
            <a:spLocks noGrp="1"/>
          </p:cNvSpPr>
          <p:nvPr>
            <p:ph type="sldNum" sz="quarter" idx="5"/>
          </p:nvPr>
        </p:nvSpPr>
        <p:spPr/>
        <p:txBody>
          <a:bodyPr/>
          <a:lstStyle/>
          <a:p>
            <a:fld id="{54BBFA3F-0932-AB4A-9531-660374C962D3}" type="slidenum">
              <a:rPr lang="nb-NO" smtClean="0"/>
              <a:t>14</a:t>
            </a:fld>
            <a:endParaRPr lang="nb-NO"/>
          </a:p>
        </p:txBody>
      </p:sp>
    </p:spTree>
    <p:extLst>
      <p:ext uri="{BB962C8B-B14F-4D97-AF65-F5344CB8AC3E}">
        <p14:creationId xmlns:p14="http://schemas.microsoft.com/office/powerpoint/2010/main" val="4481868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nb-NO" sz="2000" b="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b-NO" sz="2000" b="0" kern="1200" dirty="0">
                <a:solidFill>
                  <a:schemeClr val="tx1"/>
                </a:solidFill>
                <a:effectLst/>
                <a:latin typeface="+mn-lt"/>
                <a:ea typeface="+mn-ea"/>
                <a:cs typeface="+mn-cs"/>
              </a:rPr>
              <a:t>Stadig flere eldre kan og vil bidra i samfunnet. Pensjonistforbundet vil ha et aldersvennlig og universelt utformet samfunn som legger til rette for eldrekraften. Økt aktivitet og deltakelse er helsefremmende for den enkelte og verdifullt for samfunnet. (</a:t>
            </a:r>
            <a:r>
              <a:rPr lang="nb-NO" sz="2000" b="1" kern="1200" dirty="0">
                <a:solidFill>
                  <a:schemeClr val="tx1"/>
                </a:solidFill>
                <a:effectLst/>
                <a:latin typeface="+mn-lt"/>
                <a:ea typeface="+mn-ea"/>
                <a:cs typeface="+mn-cs"/>
              </a:rPr>
              <a:t>Valg – hvem sitter i viktige posisjoner)</a:t>
            </a:r>
          </a:p>
          <a:p>
            <a:r>
              <a:rPr lang="nb-NO" sz="1600" b="1" kern="1200" dirty="0">
                <a:solidFill>
                  <a:schemeClr val="tx1"/>
                </a:solidFill>
                <a:effectLst/>
                <a:latin typeface="+mn-lt"/>
                <a:ea typeface="+mn-ea"/>
                <a:cs typeface="+mn-cs"/>
              </a:rPr>
              <a:t>Redusere digitalt utenforskap</a:t>
            </a:r>
            <a:endParaRPr lang="nb-NO" sz="1600" kern="1200" dirty="0">
              <a:solidFill>
                <a:schemeClr val="tx1"/>
              </a:solidFill>
              <a:effectLst/>
              <a:latin typeface="+mn-lt"/>
              <a:ea typeface="+mn-ea"/>
              <a:cs typeface="+mn-cs"/>
            </a:endParaRPr>
          </a:p>
          <a:p>
            <a:r>
              <a:rPr lang="nb-NO" sz="1600" kern="1200" dirty="0">
                <a:solidFill>
                  <a:schemeClr val="tx1"/>
                </a:solidFill>
                <a:effectLst/>
                <a:latin typeface="+mn-lt"/>
                <a:ea typeface="+mn-ea"/>
                <a:cs typeface="+mn-cs"/>
              </a:rPr>
              <a:t>Rundt 800 000 voksne nordmenn har svake digitale ferdigheter eller står i fare for digitalt utenforskap. Det er ikke et aldersvennlig og inkluderende samfunn når helt grunnleggende tjenester blir mindre tilgjengelige for dem som ikke er digitale. Digitalisering skal gjøre hverdagen enklere – ikke gjøre deltakelse vanskeligere. </a:t>
            </a:r>
          </a:p>
          <a:p>
            <a:r>
              <a:rPr lang="nb-NO" sz="1600" b="1" kern="1200" dirty="0">
                <a:solidFill>
                  <a:schemeClr val="tx1"/>
                </a:solidFill>
                <a:effectLst/>
                <a:latin typeface="+mn-lt"/>
                <a:ea typeface="+mn-ea"/>
                <a:cs typeface="+mn-cs"/>
              </a:rPr>
              <a:t>Jeg mistet mobilen min</a:t>
            </a:r>
            <a:r>
              <a:rPr lang="nb-NO" sz="1600" b="1" kern="1200" dirty="0">
                <a:solidFill>
                  <a:schemeClr val="tx1"/>
                </a:solidFill>
                <a:effectLst/>
                <a:highlight>
                  <a:srgbClr val="FFFF00"/>
                </a:highlight>
                <a:latin typeface="+mn-lt"/>
                <a:ea typeface="+mn-ea"/>
                <a:cs typeface="+mn-cs"/>
              </a:rPr>
              <a:t>.</a:t>
            </a:r>
          </a:p>
          <a:p>
            <a:r>
              <a:rPr lang="nb-NO" sz="1600" b="1" kern="1200" dirty="0">
                <a:solidFill>
                  <a:schemeClr val="tx1"/>
                </a:solidFill>
                <a:effectLst/>
                <a:latin typeface="+mn-lt"/>
                <a:ea typeface="+mn-ea"/>
                <a:cs typeface="+mn-cs"/>
              </a:rPr>
              <a:t>Mange eldre og uføre må ha hjelp til å få tilgang på bankkontoen sin, logge inn på NAV, </a:t>
            </a:r>
            <a:r>
              <a:rPr lang="nb-NO" sz="1600" b="1" kern="1200" dirty="0" err="1">
                <a:solidFill>
                  <a:schemeClr val="tx1"/>
                </a:solidFill>
                <a:effectLst/>
                <a:latin typeface="+mn-lt"/>
                <a:ea typeface="+mn-ea"/>
                <a:cs typeface="+mn-cs"/>
              </a:rPr>
              <a:t>HelseNorge</a:t>
            </a:r>
            <a:r>
              <a:rPr lang="nb-NO" sz="1600" b="1" kern="1200" dirty="0">
                <a:solidFill>
                  <a:schemeClr val="tx1"/>
                </a:solidFill>
                <a:effectLst/>
                <a:latin typeface="+mn-lt"/>
                <a:ea typeface="+mn-ea"/>
                <a:cs typeface="+mn-cs"/>
              </a:rPr>
              <a:t>, skatteetaten eller andre helt nødvendige i hverdagen. Da blir man veldig sårbar. </a:t>
            </a:r>
            <a:r>
              <a:rPr lang="nb-NO" sz="1600" kern="1200" dirty="0">
                <a:solidFill>
                  <a:schemeClr val="tx1"/>
                </a:solidFill>
                <a:effectLst/>
                <a:latin typeface="+mn-lt"/>
                <a:ea typeface="+mn-ea"/>
                <a:cs typeface="+mn-cs"/>
              </a:rPr>
              <a:t>Det er få som har lyst til å dele slik privat informasjon med andre. Staten finansierer opplæring i bruk av digitale verktøy både gjennom kommunene og rekke frivillige organisasjoner i dag, og det er bra!  Det er mange som av forskjellige grunner ikke vil – eller klarer å bli digitale. Og det er mange som ikke har en moderne smart-telefon.  Derfor krever Pensjonistforbundet at analoge alternativer må opprettholdes. Dette er også viktig for den sivile beredskapen i landet. </a:t>
            </a:r>
          </a:p>
          <a:p>
            <a:endParaRPr lang="nb-NO" sz="1600" b="1" i="0" kern="1200" baseline="0" dirty="0">
              <a:solidFill>
                <a:schemeClr val="tx1"/>
              </a:solidFill>
              <a:effectLst/>
              <a:latin typeface="+mn-lt"/>
              <a:ea typeface="+mn-ea"/>
              <a:cs typeface="+mn-cs"/>
            </a:endParaRPr>
          </a:p>
          <a:p>
            <a:r>
              <a:rPr lang="nb-NO" sz="1600" b="1" i="0" kern="1200" baseline="0" dirty="0">
                <a:solidFill>
                  <a:schemeClr val="tx1"/>
                </a:solidFill>
                <a:effectLst/>
                <a:latin typeface="+mn-lt"/>
                <a:ea typeface="+mn-ea"/>
                <a:cs typeface="+mn-cs"/>
              </a:rPr>
              <a:t>Mange av de aktørene som digitaliserer tjenestene sine tjener mye penger på å gå over til digitale løsninger. Pensjonistforbundet ønsker at de skal bruke noe av pengene de sparer på digitalisering, til å opprettholde gode analoge løsninger. </a:t>
            </a:r>
          </a:p>
          <a:p>
            <a:r>
              <a:rPr lang="nb-NO" sz="1600" kern="1200" dirty="0">
                <a:solidFill>
                  <a:schemeClr val="tx1"/>
                </a:solidFill>
                <a:effectLst/>
                <a:latin typeface="+mn-lt"/>
                <a:ea typeface="+mn-ea"/>
                <a:cs typeface="+mn-cs"/>
              </a:rPr>
              <a:t> </a:t>
            </a:r>
          </a:p>
          <a:p>
            <a:r>
              <a:rPr lang="nb-NO" sz="1600" kern="1200" dirty="0">
                <a:solidFill>
                  <a:schemeClr val="tx1"/>
                </a:solidFill>
                <a:effectLst/>
                <a:latin typeface="+mn-lt"/>
                <a:ea typeface="+mn-ea"/>
                <a:cs typeface="+mn-cs"/>
              </a:rPr>
              <a:t>I forrige uke sendte selskapet ENTUR ut pressemelding om at de vil fjerne billettautomater på 64 togstasjoner - de fleste i hovedstadsregionen.  Et godt kollektivtilbud handler ikke bare om at toget går – det handler også om at alle faktisk skal kunne kjøpe billett og komme seg om bord i toget. ENTUR sier at passasjerer som kommer om bord fra stasjoner der de har fjernet automatene skal få kjøpe billetter om bord på toget. Pensjonistforbundet krever da at de ikke skal måtte betale gebyr for å få kjøpt billettene manuelt.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nb-NO" sz="2000" b="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b-NO" sz="2000" b="0" kern="1200" dirty="0">
                <a:solidFill>
                  <a:schemeClr val="tx1"/>
                </a:solidFill>
                <a:effectLst/>
                <a:latin typeface="+mn-lt"/>
                <a:ea typeface="+mn-ea"/>
                <a:cs typeface="+mn-cs"/>
              </a:rPr>
              <a:t>Foruten de nevnte prioritere målene, så inneholder dette kapitlet også kamp mot usaklige øvre aldersgrenser, gjenoppretting av det nasjonale eldreombudet (og fylkesvise), bedre vilkår for eldrerådene (inkl. opplæring) og styrking av pårørenderettigheter.</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nb-NO" sz="1600" b="0" kern="1200" dirty="0">
              <a:solidFill>
                <a:schemeClr val="tx1"/>
              </a:solidFill>
              <a:effectLst/>
              <a:latin typeface="+mn-lt"/>
              <a:ea typeface="+mn-ea"/>
              <a:cs typeface="+mn-cs"/>
            </a:endParaRPr>
          </a:p>
          <a:p>
            <a:pPr marL="171450" indent="-171450">
              <a:buFont typeface="Arial" panose="020B0604020202020204" pitchFamily="34" charset="0"/>
              <a:buChar char="•"/>
            </a:pPr>
            <a:endParaRPr lang="nb-NO" dirty="0"/>
          </a:p>
        </p:txBody>
      </p:sp>
      <p:sp>
        <p:nvSpPr>
          <p:cNvPr id="4" name="Plassholder for lysbildenummer 3"/>
          <p:cNvSpPr>
            <a:spLocks noGrp="1"/>
          </p:cNvSpPr>
          <p:nvPr>
            <p:ph type="sldNum" sz="quarter" idx="5"/>
          </p:nvPr>
        </p:nvSpPr>
        <p:spPr/>
        <p:txBody>
          <a:bodyPr/>
          <a:lstStyle/>
          <a:p>
            <a:fld id="{54BBFA3F-0932-AB4A-9531-660374C962D3}" type="slidenum">
              <a:rPr lang="nb-NO" smtClean="0"/>
              <a:t>15</a:t>
            </a:fld>
            <a:endParaRPr lang="nb-NO"/>
          </a:p>
        </p:txBody>
      </p:sp>
    </p:spTree>
    <p:extLst>
      <p:ext uri="{BB962C8B-B14F-4D97-AF65-F5344CB8AC3E}">
        <p14:creationId xmlns:p14="http://schemas.microsoft.com/office/powerpoint/2010/main" val="8158176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600" kern="1200" dirty="0">
                <a:solidFill>
                  <a:schemeClr val="tx1"/>
                </a:solidFill>
                <a:effectLst/>
                <a:latin typeface="+mn-lt"/>
                <a:ea typeface="+mn-ea"/>
                <a:cs typeface="+mn-cs"/>
              </a:rPr>
              <a:t>Alle alderspensjoner fra folketrygden må heves over EUs fattigdomsgrense. Lave pensjoner må økes med kronetillegg. Uføre må skjermes fullt for levealdersjusteringen. Inntekt og formue må beskattes etter evne.</a:t>
            </a:r>
            <a:r>
              <a:rPr lang="nb-NO" sz="1600" b="1" kern="1200" dirty="0">
                <a:solidFill>
                  <a:schemeClr val="tx1"/>
                </a:solidFill>
                <a:effectLst/>
                <a:latin typeface="+mn-lt"/>
                <a:ea typeface="+mn-ea"/>
                <a:cs typeface="+mn-cs"/>
              </a:rPr>
              <a:t> </a:t>
            </a:r>
          </a:p>
          <a:p>
            <a:endParaRPr lang="nb-NO" sz="1600" b="1" kern="1200" dirty="0">
              <a:solidFill>
                <a:schemeClr val="tx1"/>
              </a:solidFill>
              <a:effectLst/>
              <a:latin typeface="+mn-lt"/>
              <a:ea typeface="+mn-ea"/>
              <a:cs typeface="+mn-cs"/>
            </a:endParaRPr>
          </a:p>
          <a:p>
            <a:r>
              <a:rPr lang="nb-NO" sz="1600" b="1" kern="1200" dirty="0">
                <a:solidFill>
                  <a:schemeClr val="tx1"/>
                </a:solidFill>
                <a:effectLst/>
                <a:latin typeface="+mn-lt"/>
                <a:ea typeface="+mn-ea"/>
                <a:cs typeface="+mn-cs"/>
              </a:rPr>
              <a:t>Trygd og Pensjon</a:t>
            </a:r>
            <a:endParaRPr lang="nb-NO" sz="1600" kern="1200" dirty="0">
              <a:solidFill>
                <a:schemeClr val="tx1"/>
              </a:solidFill>
              <a:effectLst/>
              <a:latin typeface="+mn-lt"/>
              <a:ea typeface="+mn-ea"/>
              <a:cs typeface="+mn-cs"/>
            </a:endParaRPr>
          </a:p>
          <a:p>
            <a:r>
              <a:rPr lang="nb-NO" sz="1600" kern="1200" dirty="0">
                <a:solidFill>
                  <a:schemeClr val="tx1"/>
                </a:solidFill>
                <a:effectLst/>
                <a:latin typeface="+mn-lt"/>
                <a:ea typeface="+mn-ea"/>
                <a:cs typeface="+mn-cs"/>
              </a:rPr>
              <a:t>Den 7. oktober legger regjeringen frem forslag til statsbudsjett for 2027. Pensjonistforbundet vil kreve at trygd og pensjon reguleres med gjennomsnitt av lønns- og prisveksten. Vi vil fortsette å kreve et ekstra kronetillegg til minstepensjonistene. Det er en skam at minstepensjonistene i Norge fortsatt ligger kr 40.000 pr år under det nivået som EU beregner som fattigdomsgrensen. </a:t>
            </a:r>
          </a:p>
          <a:p>
            <a:endParaRPr lang="nb-NO" sz="1600" kern="1200" dirty="0">
              <a:solidFill>
                <a:schemeClr val="tx1"/>
              </a:solidFill>
              <a:effectLst/>
              <a:latin typeface="+mn-lt"/>
              <a:ea typeface="+mn-ea"/>
              <a:cs typeface="+mn-cs"/>
            </a:endParaRPr>
          </a:p>
          <a:p>
            <a:r>
              <a:rPr lang="nb-NO" sz="1600" b="1" kern="1200" dirty="0">
                <a:solidFill>
                  <a:schemeClr val="tx1"/>
                </a:solidFill>
                <a:effectLst/>
                <a:latin typeface="+mn-lt"/>
                <a:ea typeface="+mn-ea"/>
                <a:cs typeface="+mn-cs"/>
              </a:rPr>
              <a:t>I tillegg til de prioriterte målene</a:t>
            </a:r>
            <a:r>
              <a:rPr lang="nb-NO" sz="1600" b="0" kern="1200" dirty="0">
                <a:solidFill>
                  <a:schemeClr val="tx1"/>
                </a:solidFill>
                <a:effectLst/>
                <a:latin typeface="+mn-lt"/>
                <a:ea typeface="+mn-ea"/>
                <a:cs typeface="+mn-cs"/>
              </a:rPr>
              <a:t>, inneholder kapitlet også bedre garantipensjon (den nye minstepensjonen), andre bedre rettigheter for uføre (i tillegg til å fjerne levealdersjusteringen: fortsatt reguleres lik lønnsvekst og bedre opptjeningsrettigheter), innføring av etterlattepensjon for alle født etter 1963 og bedre regulering av etterlattepensjon for de født før 1963), endring av forvaltningsregler for fripoliser og bedre bostøtte.</a:t>
            </a:r>
            <a:endParaRPr lang="nb-NO" sz="1600" b="0" dirty="0"/>
          </a:p>
          <a:p>
            <a:endParaRPr lang="nb-NO" sz="1600" b="1" kern="1200" dirty="0">
              <a:solidFill>
                <a:schemeClr val="tx1"/>
              </a:solidFill>
              <a:effectLst/>
              <a:latin typeface="+mn-lt"/>
              <a:ea typeface="+mn-ea"/>
              <a:cs typeface="+mn-cs"/>
            </a:endParaRPr>
          </a:p>
          <a:p>
            <a:endParaRPr lang="nb-NO" sz="1600" b="1" kern="1200" dirty="0">
              <a:solidFill>
                <a:schemeClr val="tx1"/>
              </a:solidFill>
              <a:effectLst/>
              <a:latin typeface="+mn-lt"/>
              <a:ea typeface="+mn-ea"/>
              <a:cs typeface="+mn-cs"/>
            </a:endParaRPr>
          </a:p>
          <a:p>
            <a:endParaRPr lang="nb-NO" sz="1600" b="0" dirty="0"/>
          </a:p>
        </p:txBody>
      </p:sp>
      <p:sp>
        <p:nvSpPr>
          <p:cNvPr id="4" name="Plassholder for lysbildenummer 3"/>
          <p:cNvSpPr>
            <a:spLocks noGrp="1"/>
          </p:cNvSpPr>
          <p:nvPr>
            <p:ph type="sldNum" sz="quarter" idx="5"/>
          </p:nvPr>
        </p:nvSpPr>
        <p:spPr/>
        <p:txBody>
          <a:bodyPr/>
          <a:lstStyle/>
          <a:p>
            <a:fld id="{54BBFA3F-0932-AB4A-9531-660374C962D3}" type="slidenum">
              <a:rPr lang="nb-NO" smtClean="0"/>
              <a:t>16</a:t>
            </a:fld>
            <a:endParaRPr lang="nb-NO"/>
          </a:p>
        </p:txBody>
      </p:sp>
    </p:spTree>
    <p:extLst>
      <p:ext uri="{BB962C8B-B14F-4D97-AF65-F5344CB8AC3E}">
        <p14:creationId xmlns:p14="http://schemas.microsoft.com/office/powerpoint/2010/main" val="25184871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a:xfrm>
            <a:off x="685800" y="4400549"/>
            <a:ext cx="5486400" cy="4284663"/>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600" kern="1200" dirty="0">
                <a:solidFill>
                  <a:schemeClr val="tx1"/>
                </a:solidFill>
                <a:effectLst/>
                <a:latin typeface="+mn-lt"/>
                <a:ea typeface="+mn-ea"/>
                <a:cs typeface="+mn-cs"/>
              </a:rPr>
              <a:t>Vi blir flere eldre og vi lever lenger. Vi ønsker å bo trygt hjemme så lenge som mulig, når det er til beste for den enkelte og deres pårørende. Økende alder medfører økt etterspørsel etter helse- og omsorgstjenester. Utfordringen må løses gjennom forebyggende tiltak, økt kvalitet og kapasitet i tjenestene samt bedre samarbeid mellom spesialisthelsetjenesten og kommunene.  </a:t>
            </a:r>
          </a:p>
          <a:p>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Mange kommuner gjennomførte kutt i budsjettene for helse- og omsorgstjenestene i fjor. Pensjonistforbundet er bekymret for det i budsjettene for 2027 kan komme ytterligere kutt i kommunale tjenestene som eldre er avhengige av for å ha en verdig og god alderdom. </a:t>
            </a:r>
          </a:p>
          <a:p>
            <a:r>
              <a:rPr lang="nb-NO" sz="1200" kern="1200" dirty="0">
                <a:solidFill>
                  <a:schemeClr val="tx1"/>
                </a:solidFill>
                <a:effectLst/>
                <a:latin typeface="+mn-lt"/>
                <a:ea typeface="+mn-ea"/>
                <a:cs typeface="+mn-cs"/>
              </a:rPr>
              <a:t>Jeg kan love dere: Pensjonistforbundet vil fortsette å kjempe for at Stortinget og regjeringen skal lytte til våre krav om at kommunene må få tilført tilstrekkelig penger i budsjettet!</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6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600" kern="1200" dirty="0">
                <a:solidFill>
                  <a:schemeClr val="tx1"/>
                </a:solidFill>
                <a:effectLst/>
                <a:latin typeface="+mn-lt"/>
                <a:ea typeface="+mn-ea"/>
                <a:cs typeface="+mn-cs"/>
              </a:rPr>
              <a:t>Vi vet at mange eldre er ensomme. Det omtales oftest i mediene i forbindelse med høytider, når det merkes mest og ensomheten kanskje tynger mer enn andre dager.  Pensjonistforbundet vil sette søkelyset på at kommunene og frivilligheten må planlegge for at ensomhet ikke skal bli den nye folkesykdommen. Jeg har sett mange gode eksempler på kommuner som har fine tiltak der de ansetter ungdom for å jobbe med eldre.  Både i Voss, Trondheim og Oslo.  Ungdommene arbeider deltid på sykehjem, omsorgsboliger og i tilrettelagte boliger, og bidrar med nærvær og aktiviteter. Pensjonistforbundet håper at kommunene vil lære av hverandre når det gjelder slike tiltak, og de gjerne må konkurrere om å ha de beste aktivitetene som bygger bro mellom ungdom og eldre.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6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600" kern="1200" dirty="0">
                <a:solidFill>
                  <a:schemeClr val="tx1"/>
                </a:solidFill>
                <a:effectLst/>
                <a:latin typeface="+mn-lt"/>
                <a:ea typeface="+mn-ea"/>
                <a:cs typeface="+mn-cs"/>
              </a:rPr>
              <a:t>I tillegg til nevnte prioriterte områder omhandler kapitlet også bl.a. flere fastleger (mangler fortsatt 110 000), psykisk helse og rus, demens, tannhelse, mammografi, sansetap, vold og overgrep, vaksiner, tiltak mot medisinmangel og pasientreiser.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6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600" kern="1200" dirty="0">
                <a:solidFill>
                  <a:schemeClr val="tx1"/>
                </a:solidFill>
                <a:effectLst/>
                <a:latin typeface="+mn-lt"/>
                <a:ea typeface="+mn-ea"/>
                <a:cs typeface="+mn-cs"/>
              </a:rPr>
              <a:t>Fastlege og tannhelse er ikke blant de prioriterte områdene, fordi dette er områder der viktige ting allerede er i bevegelse. </a:t>
            </a:r>
          </a:p>
          <a:p>
            <a:endParaRPr lang="nb-NO" dirty="0"/>
          </a:p>
        </p:txBody>
      </p:sp>
      <p:sp>
        <p:nvSpPr>
          <p:cNvPr id="4" name="Plassholder for lysbildenummer 3"/>
          <p:cNvSpPr>
            <a:spLocks noGrp="1"/>
          </p:cNvSpPr>
          <p:nvPr>
            <p:ph type="sldNum" sz="quarter" idx="5"/>
          </p:nvPr>
        </p:nvSpPr>
        <p:spPr/>
        <p:txBody>
          <a:bodyPr/>
          <a:lstStyle/>
          <a:p>
            <a:fld id="{54BBFA3F-0932-AB4A-9531-660374C962D3}" type="slidenum">
              <a:rPr lang="nb-NO" smtClean="0"/>
              <a:t>17</a:t>
            </a:fld>
            <a:endParaRPr lang="nb-NO"/>
          </a:p>
        </p:txBody>
      </p:sp>
    </p:spTree>
    <p:extLst>
      <p:ext uri="{BB962C8B-B14F-4D97-AF65-F5344CB8AC3E}">
        <p14:creationId xmlns:p14="http://schemas.microsoft.com/office/powerpoint/2010/main" val="41257489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400" kern="1200" baseline="0" dirty="0">
                <a:solidFill>
                  <a:schemeClr val="tx1"/>
                </a:solidFill>
                <a:effectLst/>
                <a:latin typeface="+mn-lt"/>
                <a:ea typeface="+mn-ea"/>
                <a:cs typeface="+mn-cs"/>
              </a:rPr>
              <a:t>Pensjonistforbundet skal være Norges ledende interesseorganisasjon for eldre og uføre. Vi skal verve flere medlemmer gjennom politiske gjennomslag, synlighet i media, gode medlemsfordeler og vår sosiale virksomhet. Organisasjonen skal utvikles slik at vi til enhver tid fremstår som aktuelle og relevante overfor gamle og nye medlemmer. Felles mål, profil og logo uttrykker samhold og bidrar til en sterkere organisasjon.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600" kern="1200" baseline="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600" kern="1200" baseline="0" dirty="0">
                <a:solidFill>
                  <a:schemeClr val="tx1"/>
                </a:solidFill>
                <a:effectLst/>
                <a:latin typeface="+mn-lt"/>
                <a:ea typeface="+mn-ea"/>
                <a:cs typeface="+mn-cs"/>
              </a:rPr>
              <a:t>Dette kapitlet er skrevet i samarbeid med organisasjonsutvalget. Alle disse er viktige og henger mer eller mindre sammen, men PF har en særlig utfordring i forhold til at vårt medlemstall ikke holder (helt) tritt med veksten i antall eldre. Vi ligger på rundt 250 000 medlemmer hvert år, men mistet 12 500 da Forbundet Styrke trakk seg ut ved nyttår (grunnet </a:t>
            </a:r>
            <a:r>
              <a:rPr lang="nb-NO" sz="1600" b="0" i="0" kern="1200" baseline="0" dirty="0">
                <a:solidFill>
                  <a:schemeClr val="tx1"/>
                </a:solidFill>
                <a:effectLst/>
                <a:latin typeface="+mn-lt"/>
                <a:ea typeface="+mn-ea"/>
                <a:cs typeface="+mn-cs"/>
              </a:rPr>
              <a:t>sammenslåingen mellom Industri Energi (IE) og Forbundet for Ledelse og Teknikk (FLT)). Samtidig har vi aldri hatt større politisk innflytelse, høyere aktivitet i organisasjonen (jf. aktivitetsmidler), aldri hatt bedre medlemsfordeler og vervet flere individuelle medlemmer. Og vi har nødvendigvis en større utfordring med naturlig avgang (død), enn andre organisasjoner.</a:t>
            </a:r>
            <a:endParaRPr lang="nb-NO" sz="1600" kern="1200" baseline="0" dirty="0">
              <a:solidFill>
                <a:schemeClr val="tx1"/>
              </a:solidFill>
              <a:effectLst/>
              <a:latin typeface="+mn-lt"/>
              <a:ea typeface="+mn-ea"/>
              <a:cs typeface="+mn-cs"/>
            </a:endParaRPr>
          </a:p>
          <a:p>
            <a:endParaRPr lang="nb-NO" sz="1400" dirty="0"/>
          </a:p>
        </p:txBody>
      </p:sp>
      <p:sp>
        <p:nvSpPr>
          <p:cNvPr id="4" name="Plassholder for lysbildenummer 3"/>
          <p:cNvSpPr>
            <a:spLocks noGrp="1"/>
          </p:cNvSpPr>
          <p:nvPr>
            <p:ph type="sldNum" sz="quarter" idx="5"/>
          </p:nvPr>
        </p:nvSpPr>
        <p:spPr/>
        <p:txBody>
          <a:bodyPr/>
          <a:lstStyle/>
          <a:p>
            <a:fld id="{54BBFA3F-0932-AB4A-9531-660374C962D3}" type="slidenum">
              <a:rPr lang="nb-NO" smtClean="0"/>
              <a:t>18</a:t>
            </a:fld>
            <a:endParaRPr lang="nb-NO"/>
          </a:p>
        </p:txBody>
      </p:sp>
    </p:spTree>
    <p:extLst>
      <p:ext uri="{BB962C8B-B14F-4D97-AF65-F5344CB8AC3E}">
        <p14:creationId xmlns:p14="http://schemas.microsoft.com/office/powerpoint/2010/main" val="2729806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kern="1200" dirty="0">
                <a:solidFill>
                  <a:schemeClr val="tx1"/>
                </a:solidFill>
                <a:effectLst/>
                <a:latin typeface="+mn-lt"/>
                <a:ea typeface="+mn-ea"/>
                <a:cs typeface="+mn-cs"/>
              </a:rPr>
              <a:t>Det er 1 million pensjonister i Norge i dag. Pensjonistforbundet har 240.000 medlemmer. Vi arbeider nå for å verve flere medlemmer for å bli enda sterkere og mer slagkraftig i forhandlinger med storting og regjering.</a:t>
            </a:r>
          </a:p>
          <a:p>
            <a:r>
              <a:rPr lang="nb-NO" sz="1200" kern="1200" dirty="0">
                <a:solidFill>
                  <a:schemeClr val="tx1"/>
                </a:solidFill>
                <a:effectLst/>
                <a:latin typeface="+mn-lt"/>
                <a:ea typeface="+mn-ea"/>
                <a:cs typeface="+mn-cs"/>
              </a:rPr>
              <a:t> </a:t>
            </a:r>
          </a:p>
          <a:p>
            <a:r>
              <a:rPr lang="nb-NO" sz="1200" kern="1200" dirty="0">
                <a:solidFill>
                  <a:schemeClr val="tx1"/>
                </a:solidFill>
                <a:effectLst/>
                <a:latin typeface="+mn-lt"/>
                <a:ea typeface="+mn-ea"/>
                <a:cs typeface="+mn-cs"/>
              </a:rPr>
              <a:t>Beregninger viser at eldre bidrar med frivillig arbeid for 40 milliarder kroner hvert år som tilsvarer 57.000 årsverk. Det er et betydelig bidrag. For en ressurs eldre er! Storting og regjeringen kan ikke la være å lytte til oss! Eldre sin innsats spiller en avgjørende rolle i det norske samfunnet.   </a:t>
            </a:r>
          </a:p>
          <a:p>
            <a:r>
              <a:rPr lang="nb-NO" sz="1200" kern="1200" dirty="0">
                <a:solidFill>
                  <a:schemeClr val="tx1"/>
                </a:solidFill>
                <a:effectLst/>
                <a:latin typeface="+mn-lt"/>
                <a:ea typeface="+mn-ea"/>
                <a:cs typeface="+mn-cs"/>
              </a:rPr>
              <a:t> </a:t>
            </a:r>
          </a:p>
          <a:p>
            <a:r>
              <a:rPr lang="nb-NO" sz="1200" kern="1200" dirty="0">
                <a:solidFill>
                  <a:schemeClr val="tx1"/>
                </a:solidFill>
                <a:effectLst/>
                <a:latin typeface="+mn-lt"/>
                <a:ea typeface="+mn-ea"/>
                <a:cs typeface="+mn-cs"/>
              </a:rPr>
              <a:t>Vi skal fortsette å jobbe for tannhelse – for å få flere vaksiner inn i vaksinasjonsprogrammet, mammografiprogram frem til 75 år.</a:t>
            </a:r>
          </a:p>
          <a:p>
            <a:r>
              <a:rPr lang="nb-NO" sz="1200" kern="1200" dirty="0">
                <a:solidFill>
                  <a:schemeClr val="tx1"/>
                </a:solidFill>
                <a:effectLst/>
                <a:latin typeface="+mn-lt"/>
                <a:ea typeface="+mn-ea"/>
                <a:cs typeface="+mn-cs"/>
              </a:rPr>
              <a:t> </a:t>
            </a:r>
          </a:p>
          <a:p>
            <a:r>
              <a:rPr lang="nb-NO" sz="1200" kern="1200">
                <a:solidFill>
                  <a:schemeClr val="tx1"/>
                </a:solidFill>
                <a:effectLst/>
                <a:latin typeface="+mn-lt"/>
                <a:ea typeface="+mn-ea"/>
                <a:cs typeface="+mn-cs"/>
              </a:rPr>
              <a:t>Takke </a:t>
            </a:r>
            <a:r>
              <a:rPr lang="nb-NO" sz="1200" kern="1200" dirty="0">
                <a:solidFill>
                  <a:schemeClr val="tx1"/>
                </a:solidFill>
                <a:effectLst/>
                <a:latin typeface="+mn-lt"/>
                <a:ea typeface="+mn-ea"/>
                <a:cs typeface="+mn-cs"/>
              </a:rPr>
              <a:t>for alt det frivillige arbeidet dere bidrar med hver dag i lokalsamfunnet i kommunene deres. Dette er et betydelig bidrag til et aldersvennlig Norge.</a:t>
            </a:r>
          </a:p>
          <a:p>
            <a:r>
              <a:rPr lang="nb-NO" sz="1200" kern="1200" dirty="0">
                <a:solidFill>
                  <a:schemeClr val="tx1"/>
                </a:solidFill>
                <a:effectLst/>
                <a:latin typeface="+mn-lt"/>
                <a:ea typeface="+mn-ea"/>
                <a:cs typeface="+mn-cs"/>
              </a:rPr>
              <a:t>Takk igjen – ønsker kommentarer fra dere! </a:t>
            </a:r>
          </a:p>
          <a:p>
            <a:endParaRPr lang="nb-NO" dirty="0"/>
          </a:p>
        </p:txBody>
      </p:sp>
      <p:sp>
        <p:nvSpPr>
          <p:cNvPr id="4" name="Plassholder for lysbildenummer 3"/>
          <p:cNvSpPr>
            <a:spLocks noGrp="1"/>
          </p:cNvSpPr>
          <p:nvPr>
            <p:ph type="sldNum" sz="quarter" idx="5"/>
          </p:nvPr>
        </p:nvSpPr>
        <p:spPr/>
        <p:txBody>
          <a:bodyPr/>
          <a:lstStyle/>
          <a:p>
            <a:fld id="{54BBFA3F-0932-AB4A-9531-660374C962D3}" type="slidenum">
              <a:rPr lang="nb-NO" smtClean="0"/>
              <a:t>19</a:t>
            </a:fld>
            <a:endParaRPr lang="nb-NO"/>
          </a:p>
        </p:txBody>
      </p:sp>
    </p:spTree>
    <p:extLst>
      <p:ext uri="{BB962C8B-B14F-4D97-AF65-F5344CB8AC3E}">
        <p14:creationId xmlns:p14="http://schemas.microsoft.com/office/powerpoint/2010/main" val="27456802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orside Oransje med logo">
    <p:bg>
      <p:bgPr>
        <a:solidFill>
          <a:srgbClr val="FFE5C3"/>
        </a:solidFill>
        <a:effectLst/>
      </p:bgPr>
    </p:bg>
    <p:spTree>
      <p:nvGrpSpPr>
        <p:cNvPr id="1" name=""/>
        <p:cNvGrpSpPr/>
        <p:nvPr/>
      </p:nvGrpSpPr>
      <p:grpSpPr>
        <a:xfrm>
          <a:off x="0" y="0"/>
          <a:ext cx="0" cy="0"/>
          <a:chOff x="0" y="0"/>
          <a:chExt cx="0" cy="0"/>
        </a:xfrm>
      </p:grpSpPr>
      <p:pic>
        <p:nvPicPr>
          <p:cNvPr id="15" name="Picture 14" descr="A yellow and orange knot&#10;&#10;AI-generated content may be incorrect.">
            <a:extLst>
              <a:ext uri="{FF2B5EF4-FFF2-40B4-BE49-F238E27FC236}">
                <a16:creationId xmlns:a16="http://schemas.microsoft.com/office/drawing/2014/main" id="{603AD0CE-0223-7074-D052-34BC8CB1A075}"/>
              </a:ext>
            </a:extLst>
          </p:cNvPr>
          <p:cNvPicPr>
            <a:picLocks noChangeAspect="1"/>
          </p:cNvPicPr>
          <p:nvPr userDrawn="1"/>
        </p:nvPicPr>
        <p:blipFill>
          <a:blip r:embed="rId2"/>
          <a:srcRect r="34478" b="24964"/>
          <a:stretch>
            <a:fillRect/>
          </a:stretch>
        </p:blipFill>
        <p:spPr>
          <a:xfrm>
            <a:off x="7698474" y="1712054"/>
            <a:ext cx="4493526" cy="5145946"/>
          </a:xfrm>
          <a:prstGeom prst="rect">
            <a:avLst/>
          </a:prstGeom>
        </p:spPr>
      </p:pic>
      <p:sp>
        <p:nvSpPr>
          <p:cNvPr id="2" name="Tittel 1"/>
          <p:cNvSpPr>
            <a:spLocks noGrp="1"/>
          </p:cNvSpPr>
          <p:nvPr>
            <p:ph type="title" hasCustomPrompt="1"/>
          </p:nvPr>
        </p:nvSpPr>
        <p:spPr>
          <a:xfrm>
            <a:off x="360000" y="360001"/>
            <a:ext cx="8643955" cy="1087178"/>
          </a:xfrm>
        </p:spPr>
        <p:txBody>
          <a:bodyPr lIns="0" tIns="0" rIns="0" bIns="0" anchor="b">
            <a:normAutofit/>
          </a:bodyPr>
          <a:lstStyle>
            <a:lvl1pPr>
              <a:defRPr sz="4200" b="0">
                <a:solidFill>
                  <a:schemeClr val="tx1"/>
                </a:solidFill>
              </a:defRPr>
            </a:lvl1pPr>
          </a:lstStyle>
          <a:p>
            <a:r>
              <a:rPr lang="nb-NO"/>
              <a:t>Trykk for å legge inn tittel</a:t>
            </a:r>
          </a:p>
        </p:txBody>
      </p:sp>
      <p:sp>
        <p:nvSpPr>
          <p:cNvPr id="17" name="Undertittel 2"/>
          <p:cNvSpPr>
            <a:spLocks noGrp="1"/>
          </p:cNvSpPr>
          <p:nvPr>
            <p:ph type="subTitle" idx="1" hasCustomPrompt="1"/>
          </p:nvPr>
        </p:nvSpPr>
        <p:spPr>
          <a:xfrm>
            <a:off x="360000" y="1800000"/>
            <a:ext cx="7196399" cy="3420000"/>
          </a:xfrm>
        </p:spPr>
        <p:txBody>
          <a:bodyPr lIns="0" tIns="0" rIns="0" bIns="0"/>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err="1"/>
              <a:t>Trykk</a:t>
            </a:r>
            <a:r>
              <a:rPr lang="en-GB"/>
              <a:t> for </a:t>
            </a:r>
            <a:r>
              <a:rPr lang="en-GB" err="1"/>
              <a:t>å</a:t>
            </a:r>
            <a:r>
              <a:rPr lang="en-GB"/>
              <a:t> </a:t>
            </a:r>
            <a:r>
              <a:rPr lang="en-GB" err="1"/>
              <a:t>legge</a:t>
            </a:r>
            <a:r>
              <a:rPr lang="en-GB"/>
              <a:t> inn </a:t>
            </a:r>
            <a:r>
              <a:rPr lang="en-GB" err="1"/>
              <a:t>undertekst</a:t>
            </a:r>
            <a:endParaRPr lang="nb-NO"/>
          </a:p>
        </p:txBody>
      </p:sp>
      <p:sp>
        <p:nvSpPr>
          <p:cNvPr id="19" name="Plassholder for dato 3"/>
          <p:cNvSpPr>
            <a:spLocks noGrp="1"/>
          </p:cNvSpPr>
          <p:nvPr>
            <p:ph type="dt" sz="half" idx="2"/>
          </p:nvPr>
        </p:nvSpPr>
        <p:spPr>
          <a:xfrm>
            <a:off x="360000" y="5400000"/>
            <a:ext cx="2743200" cy="365125"/>
          </a:xfrm>
          <a:prstGeom prst="rect">
            <a:avLst/>
          </a:prstGeom>
        </p:spPr>
        <p:txBody>
          <a:bodyPr vert="horz" lIns="91440" tIns="45720" rIns="91440" bIns="45720" rtlCol="0" anchor="ctr"/>
          <a:lstStyle>
            <a:lvl1pPr algn="l">
              <a:defRPr sz="1200">
                <a:solidFill>
                  <a:schemeClr val="tx1"/>
                </a:solidFill>
              </a:defRPr>
            </a:lvl1pPr>
          </a:lstStyle>
          <a:p>
            <a:fld id="{41DB0EB7-B00F-B24E-8070-17C159B59796}" type="datetimeFigureOut">
              <a:rPr lang="nb-NO" smtClean="0"/>
              <a:pPr/>
              <a:t>16.09.2026</a:t>
            </a:fld>
            <a:endParaRPr lang="nb-NO"/>
          </a:p>
        </p:txBody>
      </p:sp>
      <p:sp>
        <p:nvSpPr>
          <p:cNvPr id="10" name="Rektangel 9"/>
          <p:cNvSpPr/>
          <p:nvPr userDrawn="1"/>
        </p:nvSpPr>
        <p:spPr>
          <a:xfrm>
            <a:off x="0" y="6030001"/>
            <a:ext cx="12193200" cy="82799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1" name="Picture 3" descr="C:\Users\Stein Henrik Haugen\Desktop\Pensjonistforbundet\Maler\Pensjonistforbundet\Grafikk\logo-stor.pn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60000" y="6192000"/>
            <a:ext cx="2781301"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Bilde 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360000" y="6354000"/>
            <a:ext cx="2520000" cy="232427"/>
          </a:xfrm>
          <a:prstGeom prst="rect">
            <a:avLst/>
          </a:prstGeom>
        </p:spPr>
      </p:pic>
    </p:spTree>
    <p:extLst>
      <p:ext uri="{BB962C8B-B14F-4D97-AF65-F5344CB8AC3E}">
        <p14:creationId xmlns:p14="http://schemas.microsoft.com/office/powerpoint/2010/main" val="789848521"/>
      </p:ext>
    </p:extLst>
  </p:cSld>
  <p:clrMapOvr>
    <a:masterClrMapping/>
  </p:clrMapOvr>
  <p:hf hdr="0" ftr="0" dt="0"/>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Forside gul med bilde">
    <p:bg>
      <p:bgPr>
        <a:solidFill>
          <a:schemeClr val="accent1"/>
        </a:solidFill>
        <a:effectLst/>
      </p:bgPr>
    </p:bg>
    <p:spTree>
      <p:nvGrpSpPr>
        <p:cNvPr id="1" name=""/>
        <p:cNvGrpSpPr/>
        <p:nvPr/>
      </p:nvGrpSpPr>
      <p:grpSpPr>
        <a:xfrm>
          <a:off x="0" y="0"/>
          <a:ext cx="0" cy="0"/>
          <a:chOff x="0" y="0"/>
          <a:chExt cx="0" cy="0"/>
        </a:xfrm>
      </p:grpSpPr>
      <p:sp>
        <p:nvSpPr>
          <p:cNvPr id="2" name="Tittel 1"/>
          <p:cNvSpPr>
            <a:spLocks noGrp="1"/>
          </p:cNvSpPr>
          <p:nvPr>
            <p:ph type="title" hasCustomPrompt="1"/>
          </p:nvPr>
        </p:nvSpPr>
        <p:spPr>
          <a:xfrm>
            <a:off x="360000" y="360001"/>
            <a:ext cx="5400000" cy="1098410"/>
          </a:xfrm>
        </p:spPr>
        <p:txBody>
          <a:bodyPr lIns="0" tIns="0" rIns="0" bIns="0" anchor="b">
            <a:normAutofit/>
          </a:bodyPr>
          <a:lstStyle>
            <a:lvl1pPr>
              <a:defRPr sz="4200" b="0">
                <a:solidFill>
                  <a:schemeClr val="tx1"/>
                </a:solidFill>
              </a:defRPr>
            </a:lvl1pPr>
          </a:lstStyle>
          <a:p>
            <a:r>
              <a:rPr lang="en-GB" err="1"/>
              <a:t>Trykk</a:t>
            </a:r>
            <a:r>
              <a:rPr lang="en-GB"/>
              <a:t> for </a:t>
            </a:r>
            <a:r>
              <a:rPr lang="en-GB" err="1"/>
              <a:t>å</a:t>
            </a:r>
            <a:r>
              <a:rPr lang="en-GB"/>
              <a:t> </a:t>
            </a:r>
            <a:r>
              <a:rPr lang="en-GB" err="1"/>
              <a:t>legge</a:t>
            </a:r>
            <a:r>
              <a:rPr lang="en-GB"/>
              <a:t> inn </a:t>
            </a:r>
            <a:r>
              <a:rPr lang="en-GB" err="1"/>
              <a:t>tittel</a:t>
            </a:r>
            <a:endParaRPr lang="nb-NO"/>
          </a:p>
        </p:txBody>
      </p:sp>
      <p:sp>
        <p:nvSpPr>
          <p:cNvPr id="17" name="Undertittel 2"/>
          <p:cNvSpPr>
            <a:spLocks noGrp="1"/>
          </p:cNvSpPr>
          <p:nvPr>
            <p:ph type="subTitle" idx="1" hasCustomPrompt="1"/>
          </p:nvPr>
        </p:nvSpPr>
        <p:spPr>
          <a:xfrm>
            <a:off x="360000" y="1800000"/>
            <a:ext cx="5400000" cy="3420000"/>
          </a:xfrm>
        </p:spPr>
        <p:txBody>
          <a:bodyPr lIns="0" tIns="0" rIns="0" bIns="0"/>
          <a:lstStyle>
            <a:lvl1pPr marL="0" indent="0" algn="l">
              <a:buClr>
                <a:schemeClr val="tx1"/>
              </a:buClr>
              <a:buFont typeface="Arial" panose="020B0604020202020204" pitchFamily="34" charset="0"/>
              <a:buChar char="•"/>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 </a:t>
            </a:r>
            <a:r>
              <a:rPr lang="en-GB" err="1"/>
              <a:t>Trykk</a:t>
            </a:r>
            <a:r>
              <a:rPr lang="en-GB"/>
              <a:t> for </a:t>
            </a:r>
            <a:r>
              <a:rPr lang="en-GB" err="1"/>
              <a:t>å</a:t>
            </a:r>
            <a:r>
              <a:rPr lang="en-GB"/>
              <a:t> </a:t>
            </a:r>
            <a:r>
              <a:rPr lang="en-GB" err="1"/>
              <a:t>legge</a:t>
            </a:r>
            <a:r>
              <a:rPr lang="en-GB"/>
              <a:t> inn </a:t>
            </a:r>
            <a:r>
              <a:rPr lang="en-GB" err="1"/>
              <a:t>undertekst</a:t>
            </a:r>
            <a:endParaRPr lang="nb-NO"/>
          </a:p>
        </p:txBody>
      </p:sp>
      <p:sp>
        <p:nvSpPr>
          <p:cNvPr id="4" name="Plassholder for bilde 3"/>
          <p:cNvSpPr>
            <a:spLocks noGrp="1"/>
          </p:cNvSpPr>
          <p:nvPr>
            <p:ph type="pic" sz="quarter" idx="10" hasCustomPrompt="1"/>
          </p:nvPr>
        </p:nvSpPr>
        <p:spPr>
          <a:xfrm>
            <a:off x="6120000" y="360000"/>
            <a:ext cx="5784000" cy="5431751"/>
          </a:xfrm>
          <a:prstGeom prst="roundRect">
            <a:avLst>
              <a:gd name="adj" fmla="val 2638"/>
            </a:avLst>
          </a:prstGeom>
        </p:spPr>
        <p:txBody>
          <a:bodyPr/>
          <a:lstStyle>
            <a:lvl1pPr>
              <a:buClr>
                <a:schemeClr val="tx1"/>
              </a:buClr>
              <a:defRPr/>
            </a:lvl1pPr>
          </a:lstStyle>
          <a:p>
            <a:r>
              <a:rPr lang="en-GB" err="1"/>
              <a:t>Trykk</a:t>
            </a:r>
            <a:r>
              <a:rPr lang="en-GB"/>
              <a:t> </a:t>
            </a:r>
            <a:r>
              <a:rPr lang="en-GB" err="1"/>
              <a:t>på</a:t>
            </a:r>
            <a:r>
              <a:rPr lang="en-GB"/>
              <a:t> </a:t>
            </a:r>
            <a:r>
              <a:rPr lang="en-GB" err="1"/>
              <a:t>ikonet</a:t>
            </a:r>
            <a:r>
              <a:rPr lang="en-GB"/>
              <a:t> for </a:t>
            </a:r>
            <a:r>
              <a:rPr lang="en-GB" err="1"/>
              <a:t>å</a:t>
            </a:r>
            <a:r>
              <a:rPr lang="en-GB"/>
              <a:t> </a:t>
            </a:r>
            <a:r>
              <a:rPr lang="en-GB" err="1"/>
              <a:t>sette</a:t>
            </a:r>
            <a:r>
              <a:rPr lang="en-GB"/>
              <a:t> inn et </a:t>
            </a:r>
            <a:r>
              <a:rPr lang="en-GB" err="1"/>
              <a:t>bilde</a:t>
            </a:r>
            <a:endParaRPr lang="nb-NO"/>
          </a:p>
        </p:txBody>
      </p:sp>
      <p:sp>
        <p:nvSpPr>
          <p:cNvPr id="10" name="Plassholder for dato 3"/>
          <p:cNvSpPr>
            <a:spLocks noGrp="1"/>
          </p:cNvSpPr>
          <p:nvPr>
            <p:ph type="dt" sz="half" idx="2"/>
          </p:nvPr>
        </p:nvSpPr>
        <p:spPr>
          <a:xfrm>
            <a:off x="360000" y="5400000"/>
            <a:ext cx="2743200" cy="365125"/>
          </a:xfrm>
          <a:prstGeom prst="rect">
            <a:avLst/>
          </a:prstGeom>
        </p:spPr>
        <p:txBody>
          <a:bodyPr vert="horz" lIns="91440" tIns="45720" rIns="91440" bIns="45720" rtlCol="0" anchor="ctr"/>
          <a:lstStyle>
            <a:lvl1pPr algn="l">
              <a:defRPr sz="1200">
                <a:solidFill>
                  <a:schemeClr val="tx1"/>
                </a:solidFill>
              </a:defRPr>
            </a:lvl1pPr>
          </a:lstStyle>
          <a:p>
            <a:fld id="{41DB0EB7-B00F-B24E-8070-17C159B59796}" type="datetimeFigureOut">
              <a:rPr lang="nb-NO" smtClean="0"/>
              <a:pPr/>
              <a:t>16.09.2026</a:t>
            </a:fld>
            <a:endParaRPr lang="nb-NO"/>
          </a:p>
        </p:txBody>
      </p:sp>
      <p:sp>
        <p:nvSpPr>
          <p:cNvPr id="9" name="Rektangel 8"/>
          <p:cNvSpPr/>
          <p:nvPr userDrawn="1"/>
        </p:nvSpPr>
        <p:spPr>
          <a:xfrm>
            <a:off x="0" y="6029011"/>
            <a:ext cx="12192000" cy="88094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1" name="Picture 3" descr="C:\Users\Stein Henrik Haugen\Desktop\Pensjonistforbundet\Maler\Pensjonistforbundet\Grafikk\logo-stor.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60000" y="6192000"/>
            <a:ext cx="27813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Bilde 1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360000" y="6354000"/>
            <a:ext cx="2520000" cy="232427"/>
          </a:xfrm>
          <a:prstGeom prst="rect">
            <a:avLst/>
          </a:prstGeom>
        </p:spPr>
      </p:pic>
    </p:spTree>
  </p:cSld>
  <p:clrMapOvr>
    <a:overrideClrMapping bg1="lt1" tx1="dk1" bg2="lt2" tx2="dk2" accent1="accent1" accent2="accent2" accent3="accent3" accent4="accent4" accent5="accent5" accent6="accent6" hlink="hlink" folHlink="folHlink"/>
  </p:clrMapOvr>
  <p:hf hdr="0" ft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orside lys med bilde">
    <p:bg>
      <p:bgPr>
        <a:solidFill>
          <a:schemeClr val="bg1"/>
        </a:solidFill>
        <a:effectLst/>
      </p:bgPr>
    </p:bg>
    <p:spTree>
      <p:nvGrpSpPr>
        <p:cNvPr id="1" name=""/>
        <p:cNvGrpSpPr/>
        <p:nvPr/>
      </p:nvGrpSpPr>
      <p:grpSpPr>
        <a:xfrm>
          <a:off x="0" y="0"/>
          <a:ext cx="0" cy="0"/>
          <a:chOff x="0" y="0"/>
          <a:chExt cx="0" cy="0"/>
        </a:xfrm>
      </p:grpSpPr>
      <p:sp>
        <p:nvSpPr>
          <p:cNvPr id="2" name="Tittel 1"/>
          <p:cNvSpPr>
            <a:spLocks noGrp="1"/>
          </p:cNvSpPr>
          <p:nvPr>
            <p:ph type="title" hasCustomPrompt="1"/>
          </p:nvPr>
        </p:nvSpPr>
        <p:spPr>
          <a:xfrm>
            <a:off x="360000" y="360000"/>
            <a:ext cx="5400000" cy="1075261"/>
          </a:xfrm>
        </p:spPr>
        <p:txBody>
          <a:bodyPr lIns="0" tIns="0" rIns="0" bIns="0" anchor="b">
            <a:normAutofit/>
          </a:bodyPr>
          <a:lstStyle>
            <a:lvl1pPr>
              <a:defRPr sz="4200" b="0">
                <a:solidFill>
                  <a:schemeClr val="tx2"/>
                </a:solidFill>
              </a:defRPr>
            </a:lvl1pPr>
          </a:lstStyle>
          <a:p>
            <a:r>
              <a:rPr lang="en-GB" err="1"/>
              <a:t>Trykk</a:t>
            </a:r>
            <a:r>
              <a:rPr lang="en-GB"/>
              <a:t> for </a:t>
            </a:r>
            <a:r>
              <a:rPr lang="en-GB" err="1"/>
              <a:t>å</a:t>
            </a:r>
            <a:r>
              <a:rPr lang="en-GB"/>
              <a:t> </a:t>
            </a:r>
            <a:r>
              <a:rPr lang="en-GB" err="1"/>
              <a:t>legge</a:t>
            </a:r>
            <a:r>
              <a:rPr lang="en-GB"/>
              <a:t> inn </a:t>
            </a:r>
            <a:r>
              <a:rPr lang="en-GB" err="1"/>
              <a:t>tittel</a:t>
            </a:r>
            <a:endParaRPr lang="nb-NO"/>
          </a:p>
        </p:txBody>
      </p:sp>
      <p:sp>
        <p:nvSpPr>
          <p:cNvPr id="17" name="Undertittel 2"/>
          <p:cNvSpPr>
            <a:spLocks noGrp="1"/>
          </p:cNvSpPr>
          <p:nvPr>
            <p:ph type="subTitle" idx="1" hasCustomPrompt="1"/>
          </p:nvPr>
        </p:nvSpPr>
        <p:spPr>
          <a:xfrm>
            <a:off x="360000" y="1800000"/>
            <a:ext cx="5400000" cy="3420000"/>
          </a:xfrm>
        </p:spPr>
        <p:txBody>
          <a:bodyPr lIns="0" tIns="0" rIns="0" bIns="0"/>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err="1"/>
              <a:t>Trykk</a:t>
            </a:r>
            <a:r>
              <a:rPr lang="en-GB"/>
              <a:t> for </a:t>
            </a:r>
            <a:r>
              <a:rPr lang="en-GB" err="1"/>
              <a:t>å</a:t>
            </a:r>
            <a:r>
              <a:rPr lang="en-GB"/>
              <a:t> </a:t>
            </a:r>
            <a:r>
              <a:rPr lang="en-GB" err="1"/>
              <a:t>legge</a:t>
            </a:r>
            <a:r>
              <a:rPr lang="en-GB"/>
              <a:t> inn </a:t>
            </a:r>
            <a:r>
              <a:rPr lang="en-GB" err="1"/>
              <a:t>undertekst</a:t>
            </a:r>
            <a:endParaRPr lang="nb-NO"/>
          </a:p>
        </p:txBody>
      </p:sp>
      <p:sp>
        <p:nvSpPr>
          <p:cNvPr id="10" name="Plassholder for dato 3"/>
          <p:cNvSpPr>
            <a:spLocks noGrp="1"/>
          </p:cNvSpPr>
          <p:nvPr>
            <p:ph type="dt" sz="half" idx="2"/>
          </p:nvPr>
        </p:nvSpPr>
        <p:spPr>
          <a:xfrm>
            <a:off x="360000" y="5400000"/>
            <a:ext cx="2743200" cy="365125"/>
          </a:xfrm>
          <a:prstGeom prst="rect">
            <a:avLst/>
          </a:prstGeom>
        </p:spPr>
        <p:txBody>
          <a:bodyPr vert="horz" lIns="91440" tIns="45720" rIns="91440" bIns="45720" rtlCol="0" anchor="ctr"/>
          <a:lstStyle>
            <a:lvl1pPr algn="l">
              <a:defRPr sz="1200">
                <a:solidFill>
                  <a:schemeClr val="tx1"/>
                </a:solidFill>
              </a:defRPr>
            </a:lvl1pPr>
          </a:lstStyle>
          <a:p>
            <a:fld id="{41DB0EB7-B00F-B24E-8070-17C159B59796}" type="datetimeFigureOut">
              <a:rPr lang="nb-NO" smtClean="0"/>
              <a:pPr/>
              <a:t>16.09.2026</a:t>
            </a:fld>
            <a:endParaRPr lang="nb-NO"/>
          </a:p>
        </p:txBody>
      </p:sp>
      <p:sp>
        <p:nvSpPr>
          <p:cNvPr id="9" name="Rektangel 8"/>
          <p:cNvSpPr/>
          <p:nvPr userDrawn="1"/>
        </p:nvSpPr>
        <p:spPr>
          <a:xfrm>
            <a:off x="0" y="6026400"/>
            <a:ext cx="12193200" cy="8316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1" name="Picture 3" descr="C:\Users\Stein Henrik Haugen\Desktop\Pensjonistforbundet\Maler\Pensjonistforbundet\Grafikk\logo-stor.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60000" y="6192000"/>
            <a:ext cx="27813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Bilde 1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360000" y="6354000"/>
            <a:ext cx="2520000" cy="232427"/>
          </a:xfrm>
          <a:prstGeom prst="rect">
            <a:avLst/>
          </a:prstGeom>
        </p:spPr>
      </p:pic>
      <p:sp>
        <p:nvSpPr>
          <p:cNvPr id="3" name="Plassholder for bilde 3">
            <a:extLst>
              <a:ext uri="{FF2B5EF4-FFF2-40B4-BE49-F238E27FC236}">
                <a16:creationId xmlns:a16="http://schemas.microsoft.com/office/drawing/2014/main" id="{4578ABB3-A082-9C76-5EA6-AEF1765E34D4}"/>
              </a:ext>
            </a:extLst>
          </p:cNvPr>
          <p:cNvSpPr>
            <a:spLocks noGrp="1"/>
          </p:cNvSpPr>
          <p:nvPr>
            <p:ph type="pic" sz="quarter" idx="10" hasCustomPrompt="1"/>
          </p:nvPr>
        </p:nvSpPr>
        <p:spPr>
          <a:xfrm>
            <a:off x="6120000" y="360000"/>
            <a:ext cx="5784000" cy="5431751"/>
          </a:xfrm>
          <a:prstGeom prst="roundRect">
            <a:avLst>
              <a:gd name="adj" fmla="val 2638"/>
            </a:avLst>
          </a:prstGeom>
        </p:spPr>
        <p:txBody>
          <a:bodyPr/>
          <a:lstStyle/>
          <a:p>
            <a:r>
              <a:rPr lang="en-GB" err="1"/>
              <a:t>Trykk</a:t>
            </a:r>
            <a:r>
              <a:rPr lang="en-GB"/>
              <a:t> </a:t>
            </a:r>
            <a:r>
              <a:rPr lang="en-GB" err="1"/>
              <a:t>på</a:t>
            </a:r>
            <a:r>
              <a:rPr lang="en-GB"/>
              <a:t> </a:t>
            </a:r>
            <a:r>
              <a:rPr lang="en-GB" err="1"/>
              <a:t>ikonet</a:t>
            </a:r>
            <a:r>
              <a:rPr lang="en-GB"/>
              <a:t> for </a:t>
            </a:r>
            <a:r>
              <a:rPr lang="en-GB" err="1"/>
              <a:t>å</a:t>
            </a:r>
            <a:r>
              <a:rPr lang="en-GB"/>
              <a:t> </a:t>
            </a:r>
            <a:r>
              <a:rPr lang="en-GB" err="1"/>
              <a:t>legge</a:t>
            </a:r>
            <a:r>
              <a:rPr lang="en-GB"/>
              <a:t> inn et </a:t>
            </a:r>
            <a:r>
              <a:rPr lang="en-GB" err="1"/>
              <a:t>bilde</a:t>
            </a:r>
            <a:endParaRPr lang="nb-NO"/>
          </a:p>
        </p:txBody>
      </p:sp>
    </p:spTree>
  </p:cSld>
  <p:clrMapOvr>
    <a:overrideClrMapping bg1="lt1" tx1="dk1" bg2="lt2" tx2="dk2" accent1="accent1" accent2="accent2" accent3="accent3" accent4="accent4" accent5="accent5" accent6="accent6" hlink="hlink" folHlink="folHlink"/>
  </p:clrMapOvr>
  <p:hf hdr="0" ft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tel og innhold">
    <p:spTree>
      <p:nvGrpSpPr>
        <p:cNvPr id="1" name=""/>
        <p:cNvGrpSpPr/>
        <p:nvPr/>
      </p:nvGrpSpPr>
      <p:grpSpPr>
        <a:xfrm>
          <a:off x="0" y="0"/>
          <a:ext cx="0" cy="0"/>
          <a:chOff x="0" y="0"/>
          <a:chExt cx="0" cy="0"/>
        </a:xfrm>
      </p:grpSpPr>
      <p:sp>
        <p:nvSpPr>
          <p:cNvPr id="2" name="Tittel 1"/>
          <p:cNvSpPr>
            <a:spLocks noGrp="1"/>
          </p:cNvSpPr>
          <p:nvPr>
            <p:ph type="title" hasCustomPrompt="1"/>
          </p:nvPr>
        </p:nvSpPr>
        <p:spPr>
          <a:xfrm>
            <a:off x="360000" y="360000"/>
            <a:ext cx="11497038" cy="961200"/>
          </a:xfrm>
        </p:spPr>
        <p:txBody>
          <a:bodyPr/>
          <a:lstStyle/>
          <a:p>
            <a:r>
              <a:rPr lang="en-GB" err="1"/>
              <a:t>Trykk</a:t>
            </a:r>
            <a:r>
              <a:rPr lang="en-GB"/>
              <a:t> for </a:t>
            </a:r>
            <a:r>
              <a:rPr lang="en-GB" err="1"/>
              <a:t>å</a:t>
            </a:r>
            <a:r>
              <a:rPr lang="en-GB"/>
              <a:t> </a:t>
            </a:r>
            <a:r>
              <a:rPr lang="en-GB" err="1"/>
              <a:t>legge</a:t>
            </a:r>
            <a:r>
              <a:rPr lang="en-GB"/>
              <a:t> inn </a:t>
            </a:r>
            <a:r>
              <a:rPr lang="en-GB" err="1"/>
              <a:t>tittel</a:t>
            </a:r>
            <a:endParaRPr lang="nb-NO"/>
          </a:p>
        </p:txBody>
      </p:sp>
      <p:sp>
        <p:nvSpPr>
          <p:cNvPr id="3" name="Plassholder for innhold 2"/>
          <p:cNvSpPr>
            <a:spLocks noGrp="1"/>
          </p:cNvSpPr>
          <p:nvPr>
            <p:ph idx="1" hasCustomPrompt="1"/>
          </p:nvPr>
        </p:nvSpPr>
        <p:spPr>
          <a:xfrm>
            <a:off x="360001" y="1800000"/>
            <a:ext cx="11498400" cy="3960000"/>
          </a:xfrm>
        </p:spPr>
        <p:txBody>
          <a:bodyPr>
            <a:normAutofit/>
          </a:bodyPr>
          <a:lstStyle>
            <a:lvl1pPr>
              <a:buClr>
                <a:schemeClr val="tx2"/>
              </a:buClr>
              <a:defRPr sz="2400"/>
            </a:lvl1pPr>
            <a:lvl2pPr>
              <a:buClr>
                <a:schemeClr val="tx2"/>
              </a:buClr>
              <a:defRPr sz="2400"/>
            </a:lvl2pPr>
            <a:lvl3pPr>
              <a:buClr>
                <a:schemeClr val="tx2"/>
              </a:buClr>
              <a:defRPr sz="2400"/>
            </a:lvl3pPr>
            <a:lvl4pPr>
              <a:buClr>
                <a:schemeClr val="tx2"/>
              </a:buClr>
              <a:defRPr sz="2400"/>
            </a:lvl4pPr>
            <a:lvl5pPr>
              <a:buClr>
                <a:schemeClr val="tx2"/>
              </a:buClr>
              <a:defRPr sz="2400"/>
            </a:lvl5pPr>
          </a:lstStyle>
          <a:p>
            <a:pPr lvl="0"/>
            <a:r>
              <a:rPr lang="en-GB" err="1"/>
              <a:t>Trykk</a:t>
            </a:r>
            <a:r>
              <a:rPr lang="en-GB"/>
              <a:t> for </a:t>
            </a:r>
            <a:r>
              <a:rPr lang="en-GB" err="1"/>
              <a:t>å</a:t>
            </a:r>
            <a:r>
              <a:rPr lang="en-GB"/>
              <a:t> </a:t>
            </a:r>
            <a:r>
              <a:rPr lang="en-GB" err="1"/>
              <a:t>legge</a:t>
            </a:r>
            <a:r>
              <a:rPr lang="en-GB"/>
              <a:t> inn </a:t>
            </a:r>
            <a:r>
              <a:rPr lang="en-GB" err="1"/>
              <a:t>tekst</a:t>
            </a:r>
            <a:endParaRPr lang="en-GB"/>
          </a:p>
          <a:p>
            <a:pPr lvl="1"/>
            <a:r>
              <a:rPr lang="en-GB"/>
              <a:t>Second level</a:t>
            </a:r>
          </a:p>
          <a:p>
            <a:pPr lvl="2"/>
            <a:r>
              <a:rPr lang="en-GB"/>
              <a:t>Third level</a:t>
            </a:r>
          </a:p>
          <a:p>
            <a:pPr lvl="3"/>
            <a:r>
              <a:rPr lang="en-GB"/>
              <a:t>Fourth level</a:t>
            </a:r>
          </a:p>
          <a:p>
            <a:pPr lvl="4"/>
            <a:r>
              <a:rPr lang="en-GB"/>
              <a:t>Fifth level</a:t>
            </a:r>
            <a:endParaRPr lang="nb-NO"/>
          </a:p>
        </p:txBody>
      </p:sp>
      <p:sp>
        <p:nvSpPr>
          <p:cNvPr id="7" name="Rektangel 6"/>
          <p:cNvSpPr/>
          <p:nvPr userDrawn="1"/>
        </p:nvSpPr>
        <p:spPr>
          <a:xfrm>
            <a:off x="0" y="6030001"/>
            <a:ext cx="12192000" cy="82799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8" name="Picture 3" descr="C:\Users\Stein Henrik Haugen\Desktop\Pensjonistforbundet\Maler\Pensjonistforbundet\Grafikk\logo-stor.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60000" y="6192000"/>
            <a:ext cx="27813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Bilde 1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360000" y="6354000"/>
            <a:ext cx="2520000" cy="232427"/>
          </a:xfrm>
          <a:prstGeom prst="rect">
            <a:avLst/>
          </a:prstGeom>
        </p:spPr>
      </p:pic>
    </p:spTree>
    <p:extLst>
      <p:ext uri="{BB962C8B-B14F-4D97-AF65-F5344CB8AC3E}">
        <p14:creationId xmlns:p14="http://schemas.microsoft.com/office/powerpoint/2010/main" val="69687337"/>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tel og innhold, 2 spalter">
    <p:spTree>
      <p:nvGrpSpPr>
        <p:cNvPr id="1" name=""/>
        <p:cNvGrpSpPr/>
        <p:nvPr/>
      </p:nvGrpSpPr>
      <p:grpSpPr>
        <a:xfrm>
          <a:off x="0" y="0"/>
          <a:ext cx="0" cy="0"/>
          <a:chOff x="0" y="0"/>
          <a:chExt cx="0" cy="0"/>
        </a:xfrm>
      </p:grpSpPr>
      <p:sp>
        <p:nvSpPr>
          <p:cNvPr id="3" name="Plassholder for innhold 2"/>
          <p:cNvSpPr>
            <a:spLocks noGrp="1"/>
          </p:cNvSpPr>
          <p:nvPr>
            <p:ph idx="1" hasCustomPrompt="1"/>
          </p:nvPr>
        </p:nvSpPr>
        <p:spPr>
          <a:xfrm>
            <a:off x="360000" y="1800000"/>
            <a:ext cx="5400000" cy="3960000"/>
          </a:xfrm>
        </p:spPr>
        <p:txBody>
          <a:bodyPr>
            <a:normAutofit/>
          </a:bodyPr>
          <a:lstStyle>
            <a:lvl1pPr>
              <a:buClr>
                <a:schemeClr val="tx2"/>
              </a:buClr>
              <a:defRPr sz="2400"/>
            </a:lvl1pPr>
            <a:lvl2pPr>
              <a:buClr>
                <a:schemeClr val="tx2"/>
              </a:buClr>
              <a:defRPr sz="2400"/>
            </a:lvl2pPr>
            <a:lvl3pPr>
              <a:buClr>
                <a:schemeClr val="tx2"/>
              </a:buClr>
              <a:defRPr sz="2400"/>
            </a:lvl3pPr>
            <a:lvl4pPr>
              <a:buClr>
                <a:schemeClr val="tx2"/>
              </a:buClr>
              <a:defRPr sz="2400"/>
            </a:lvl4pPr>
            <a:lvl5pPr>
              <a:buClr>
                <a:schemeClr val="tx2"/>
              </a:buClr>
              <a:defRPr sz="2400"/>
            </a:lvl5pPr>
          </a:lstStyle>
          <a:p>
            <a:pPr lvl="0"/>
            <a:r>
              <a:rPr lang="en-GB" err="1"/>
              <a:t>Trykk</a:t>
            </a:r>
            <a:r>
              <a:rPr lang="en-GB"/>
              <a:t> for </a:t>
            </a:r>
            <a:r>
              <a:rPr lang="en-GB" err="1"/>
              <a:t>å</a:t>
            </a:r>
            <a:r>
              <a:rPr lang="en-GB"/>
              <a:t> </a:t>
            </a:r>
            <a:r>
              <a:rPr lang="en-GB" err="1"/>
              <a:t>legge</a:t>
            </a:r>
            <a:r>
              <a:rPr lang="en-GB"/>
              <a:t> inn </a:t>
            </a:r>
            <a:r>
              <a:rPr lang="en-GB" err="1"/>
              <a:t>tekst</a:t>
            </a:r>
            <a:endParaRPr lang="en-GB"/>
          </a:p>
          <a:p>
            <a:pPr lvl="1"/>
            <a:r>
              <a:rPr lang="en-GB"/>
              <a:t>Second level</a:t>
            </a:r>
          </a:p>
          <a:p>
            <a:pPr lvl="2"/>
            <a:r>
              <a:rPr lang="en-GB"/>
              <a:t>Third level</a:t>
            </a:r>
          </a:p>
          <a:p>
            <a:pPr lvl="3"/>
            <a:r>
              <a:rPr lang="en-GB"/>
              <a:t>Fourth level</a:t>
            </a:r>
          </a:p>
          <a:p>
            <a:pPr lvl="4"/>
            <a:r>
              <a:rPr lang="en-GB"/>
              <a:t>Fifth level</a:t>
            </a:r>
            <a:endParaRPr lang="nb-NO"/>
          </a:p>
        </p:txBody>
      </p:sp>
      <p:sp>
        <p:nvSpPr>
          <p:cNvPr id="7" name="Rektangel 6"/>
          <p:cNvSpPr/>
          <p:nvPr userDrawn="1"/>
        </p:nvSpPr>
        <p:spPr>
          <a:xfrm>
            <a:off x="0" y="6030001"/>
            <a:ext cx="12192000" cy="88595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8" name="Picture 3" descr="C:\Users\Stein Henrik Haugen\Desktop\Pensjonistforbundet\Maler\Pensjonistforbundet\Grafikk\logo-stor.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60000" y="6192000"/>
            <a:ext cx="27813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Plassholder for innhold 2"/>
          <p:cNvSpPr>
            <a:spLocks noGrp="1"/>
          </p:cNvSpPr>
          <p:nvPr>
            <p:ph idx="10" hasCustomPrompt="1"/>
          </p:nvPr>
        </p:nvSpPr>
        <p:spPr>
          <a:xfrm>
            <a:off x="6457858" y="1800000"/>
            <a:ext cx="5400000" cy="3960000"/>
          </a:xfrm>
        </p:spPr>
        <p:txBody>
          <a:bodyPr>
            <a:normAutofit/>
          </a:bodyPr>
          <a:lstStyle>
            <a:lvl1pPr>
              <a:buClr>
                <a:schemeClr val="tx2"/>
              </a:buClr>
              <a:defRPr sz="2400"/>
            </a:lvl1pPr>
            <a:lvl2pPr>
              <a:buClr>
                <a:schemeClr val="tx2"/>
              </a:buClr>
              <a:defRPr sz="2400"/>
            </a:lvl2pPr>
            <a:lvl3pPr>
              <a:buClr>
                <a:schemeClr val="tx2"/>
              </a:buClr>
              <a:defRPr sz="2400"/>
            </a:lvl3pPr>
            <a:lvl4pPr>
              <a:buClr>
                <a:schemeClr val="tx2"/>
              </a:buClr>
              <a:defRPr sz="2400"/>
            </a:lvl4pPr>
            <a:lvl5pPr>
              <a:buClr>
                <a:schemeClr val="tx2"/>
              </a:buClr>
              <a:defRPr sz="2400"/>
            </a:lvl5pPr>
          </a:lstStyle>
          <a:p>
            <a:pPr lvl="0"/>
            <a:r>
              <a:rPr lang="en-GB" err="1"/>
              <a:t>Trykk</a:t>
            </a:r>
            <a:r>
              <a:rPr lang="en-GB"/>
              <a:t> for </a:t>
            </a:r>
            <a:r>
              <a:rPr lang="en-GB" err="1"/>
              <a:t>å</a:t>
            </a:r>
            <a:r>
              <a:rPr lang="en-GB"/>
              <a:t> </a:t>
            </a:r>
            <a:r>
              <a:rPr lang="en-GB" err="1"/>
              <a:t>legge</a:t>
            </a:r>
            <a:r>
              <a:rPr lang="en-GB"/>
              <a:t> inn </a:t>
            </a:r>
            <a:r>
              <a:rPr lang="en-GB" err="1"/>
              <a:t>tekst</a:t>
            </a:r>
            <a:endParaRPr lang="en-GB"/>
          </a:p>
          <a:p>
            <a:pPr lvl="1"/>
            <a:r>
              <a:rPr lang="en-GB"/>
              <a:t>Second level</a:t>
            </a:r>
          </a:p>
          <a:p>
            <a:pPr lvl="2"/>
            <a:r>
              <a:rPr lang="en-GB"/>
              <a:t>Third level</a:t>
            </a:r>
          </a:p>
          <a:p>
            <a:pPr lvl="3"/>
            <a:r>
              <a:rPr lang="en-GB"/>
              <a:t>Fourth level</a:t>
            </a:r>
          </a:p>
          <a:p>
            <a:pPr lvl="4"/>
            <a:r>
              <a:rPr lang="en-GB"/>
              <a:t>Fifth level</a:t>
            </a:r>
            <a:endParaRPr lang="nb-NO"/>
          </a:p>
        </p:txBody>
      </p:sp>
      <p:pic>
        <p:nvPicPr>
          <p:cNvPr id="11" name="Bilde 1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360000" y="6354000"/>
            <a:ext cx="2520000" cy="232427"/>
          </a:xfrm>
          <a:prstGeom prst="rect">
            <a:avLst/>
          </a:prstGeom>
        </p:spPr>
      </p:pic>
      <p:sp>
        <p:nvSpPr>
          <p:cNvPr id="4" name="Tittel 1">
            <a:extLst>
              <a:ext uri="{FF2B5EF4-FFF2-40B4-BE49-F238E27FC236}">
                <a16:creationId xmlns:a16="http://schemas.microsoft.com/office/drawing/2014/main" id="{49326A2C-F7B0-166A-1D3D-7BC53B1AE13B}"/>
              </a:ext>
            </a:extLst>
          </p:cNvPr>
          <p:cNvSpPr>
            <a:spLocks noGrp="1"/>
          </p:cNvSpPr>
          <p:nvPr>
            <p:ph type="title" hasCustomPrompt="1"/>
          </p:nvPr>
        </p:nvSpPr>
        <p:spPr>
          <a:xfrm>
            <a:off x="360000" y="360000"/>
            <a:ext cx="11497038" cy="961200"/>
          </a:xfrm>
        </p:spPr>
        <p:txBody>
          <a:bodyPr/>
          <a:lstStyle/>
          <a:p>
            <a:r>
              <a:rPr lang="en-GB" err="1"/>
              <a:t>Trykk</a:t>
            </a:r>
            <a:r>
              <a:rPr lang="en-GB"/>
              <a:t> for </a:t>
            </a:r>
            <a:r>
              <a:rPr lang="en-GB" err="1"/>
              <a:t>å</a:t>
            </a:r>
            <a:r>
              <a:rPr lang="en-GB"/>
              <a:t> </a:t>
            </a:r>
            <a:r>
              <a:rPr lang="en-GB" err="1"/>
              <a:t>legge</a:t>
            </a:r>
            <a:r>
              <a:rPr lang="en-GB"/>
              <a:t> inn </a:t>
            </a:r>
            <a:r>
              <a:rPr lang="en-GB" err="1"/>
              <a:t>tittel</a:t>
            </a:r>
            <a:endParaRPr lang="nb-NO"/>
          </a:p>
        </p:txBody>
      </p:sp>
    </p:spTree>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tel, innhold og bilde">
    <p:spTree>
      <p:nvGrpSpPr>
        <p:cNvPr id="1" name=""/>
        <p:cNvGrpSpPr/>
        <p:nvPr/>
      </p:nvGrpSpPr>
      <p:grpSpPr>
        <a:xfrm>
          <a:off x="0" y="0"/>
          <a:ext cx="0" cy="0"/>
          <a:chOff x="0" y="0"/>
          <a:chExt cx="0" cy="0"/>
        </a:xfrm>
      </p:grpSpPr>
      <p:sp>
        <p:nvSpPr>
          <p:cNvPr id="3" name="Plassholder for innhold 2"/>
          <p:cNvSpPr>
            <a:spLocks noGrp="1"/>
          </p:cNvSpPr>
          <p:nvPr>
            <p:ph idx="1" hasCustomPrompt="1"/>
          </p:nvPr>
        </p:nvSpPr>
        <p:spPr>
          <a:xfrm>
            <a:off x="360000" y="1800000"/>
            <a:ext cx="5400000" cy="3960000"/>
          </a:xfrm>
        </p:spPr>
        <p:txBody>
          <a:bodyPr>
            <a:normAutofit/>
          </a:bodyPr>
          <a:lstStyle>
            <a:lvl1pPr>
              <a:buClr>
                <a:schemeClr val="tx2"/>
              </a:buClr>
              <a:defRPr sz="2400"/>
            </a:lvl1pPr>
            <a:lvl2pPr>
              <a:buClr>
                <a:schemeClr val="tx2"/>
              </a:buClr>
              <a:defRPr sz="2400"/>
            </a:lvl2pPr>
            <a:lvl3pPr>
              <a:buClr>
                <a:schemeClr val="tx2"/>
              </a:buClr>
              <a:defRPr sz="2400"/>
            </a:lvl3pPr>
            <a:lvl4pPr>
              <a:buClr>
                <a:schemeClr val="tx2"/>
              </a:buClr>
              <a:defRPr sz="2400"/>
            </a:lvl4pPr>
            <a:lvl5pPr>
              <a:buClr>
                <a:schemeClr val="tx2"/>
              </a:buClr>
              <a:defRPr sz="2400"/>
            </a:lvl5pPr>
          </a:lstStyle>
          <a:p>
            <a:pPr lvl="0"/>
            <a:r>
              <a:rPr lang="en-GB" err="1"/>
              <a:t>Trykk</a:t>
            </a:r>
            <a:r>
              <a:rPr lang="en-GB"/>
              <a:t> for </a:t>
            </a:r>
            <a:r>
              <a:rPr lang="en-GB" err="1"/>
              <a:t>å</a:t>
            </a:r>
            <a:r>
              <a:rPr lang="en-GB"/>
              <a:t> </a:t>
            </a:r>
            <a:r>
              <a:rPr lang="en-GB" err="1"/>
              <a:t>legge</a:t>
            </a:r>
            <a:r>
              <a:rPr lang="en-GB"/>
              <a:t> </a:t>
            </a:r>
            <a:r>
              <a:rPr lang="en-GB" err="1"/>
              <a:t>til</a:t>
            </a:r>
            <a:r>
              <a:rPr lang="en-GB"/>
              <a:t> </a:t>
            </a:r>
            <a:r>
              <a:rPr lang="en-GB" err="1"/>
              <a:t>tekst</a:t>
            </a:r>
            <a:endParaRPr lang="en-GB"/>
          </a:p>
          <a:p>
            <a:pPr lvl="1"/>
            <a:r>
              <a:rPr lang="en-GB"/>
              <a:t>Second level</a:t>
            </a:r>
          </a:p>
          <a:p>
            <a:pPr lvl="2"/>
            <a:r>
              <a:rPr lang="en-GB"/>
              <a:t>Third level</a:t>
            </a:r>
          </a:p>
          <a:p>
            <a:pPr lvl="3"/>
            <a:r>
              <a:rPr lang="en-GB"/>
              <a:t>Fourth level</a:t>
            </a:r>
          </a:p>
          <a:p>
            <a:pPr lvl="4"/>
            <a:r>
              <a:rPr lang="en-GB"/>
              <a:t>Fifth level</a:t>
            </a:r>
            <a:endParaRPr lang="nb-NO"/>
          </a:p>
        </p:txBody>
      </p:sp>
      <p:sp>
        <p:nvSpPr>
          <p:cNvPr id="7" name="Rektangel 6"/>
          <p:cNvSpPr/>
          <p:nvPr userDrawn="1"/>
        </p:nvSpPr>
        <p:spPr>
          <a:xfrm>
            <a:off x="0" y="6030001"/>
            <a:ext cx="12192000" cy="87951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8" name="Picture 3" descr="C:\Users\Stein Henrik Haugen\Desktop\Pensjonistforbundet\Maler\Pensjonistforbundet\Grafikk\logo-stor.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60000" y="6192000"/>
            <a:ext cx="27813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Bild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360000" y="6354000"/>
            <a:ext cx="2520000" cy="232427"/>
          </a:xfrm>
          <a:prstGeom prst="rect">
            <a:avLst/>
          </a:prstGeom>
        </p:spPr>
      </p:pic>
      <p:sp>
        <p:nvSpPr>
          <p:cNvPr id="4" name="Plassholder for bilde 3">
            <a:extLst>
              <a:ext uri="{FF2B5EF4-FFF2-40B4-BE49-F238E27FC236}">
                <a16:creationId xmlns:a16="http://schemas.microsoft.com/office/drawing/2014/main" id="{6138FC54-C845-EDC4-480C-D1B830F5B8BB}"/>
              </a:ext>
            </a:extLst>
          </p:cNvPr>
          <p:cNvSpPr>
            <a:spLocks noGrp="1"/>
          </p:cNvSpPr>
          <p:nvPr>
            <p:ph type="pic" sz="quarter" idx="10" hasCustomPrompt="1"/>
          </p:nvPr>
        </p:nvSpPr>
        <p:spPr>
          <a:xfrm>
            <a:off x="6120000" y="360000"/>
            <a:ext cx="5784000" cy="5431751"/>
          </a:xfrm>
          <a:prstGeom prst="roundRect">
            <a:avLst>
              <a:gd name="adj" fmla="val 2638"/>
            </a:avLst>
          </a:prstGeom>
        </p:spPr>
        <p:txBody>
          <a:bodyPr/>
          <a:lstStyle/>
          <a:p>
            <a:r>
              <a:rPr lang="en-GB" err="1"/>
              <a:t>Trykk</a:t>
            </a:r>
            <a:r>
              <a:rPr lang="en-GB"/>
              <a:t> </a:t>
            </a:r>
            <a:r>
              <a:rPr lang="en-GB" err="1"/>
              <a:t>på</a:t>
            </a:r>
            <a:r>
              <a:rPr lang="en-GB"/>
              <a:t> </a:t>
            </a:r>
            <a:r>
              <a:rPr lang="en-GB" err="1"/>
              <a:t>ikonet</a:t>
            </a:r>
            <a:r>
              <a:rPr lang="en-GB"/>
              <a:t> for </a:t>
            </a:r>
            <a:r>
              <a:rPr lang="en-GB" err="1"/>
              <a:t>å</a:t>
            </a:r>
            <a:r>
              <a:rPr lang="en-GB"/>
              <a:t> </a:t>
            </a:r>
            <a:r>
              <a:rPr lang="en-GB" err="1"/>
              <a:t>legge</a:t>
            </a:r>
            <a:r>
              <a:rPr lang="en-GB"/>
              <a:t> inn </a:t>
            </a:r>
            <a:r>
              <a:rPr lang="en-GB" err="1"/>
              <a:t>tekst</a:t>
            </a:r>
            <a:endParaRPr lang="nb-NO"/>
          </a:p>
        </p:txBody>
      </p:sp>
      <p:sp>
        <p:nvSpPr>
          <p:cNvPr id="11" name="Text Placeholder 10">
            <a:extLst>
              <a:ext uri="{FF2B5EF4-FFF2-40B4-BE49-F238E27FC236}">
                <a16:creationId xmlns:a16="http://schemas.microsoft.com/office/drawing/2014/main" id="{3322AA38-3B0C-5309-7BD4-ACF2331B1806}"/>
              </a:ext>
            </a:extLst>
          </p:cNvPr>
          <p:cNvSpPr>
            <a:spLocks noGrp="1"/>
          </p:cNvSpPr>
          <p:nvPr>
            <p:ph type="body" sz="quarter" idx="11" hasCustomPrompt="1"/>
          </p:nvPr>
        </p:nvSpPr>
        <p:spPr>
          <a:xfrm>
            <a:off x="360000" y="360001"/>
            <a:ext cx="5400000" cy="1086834"/>
          </a:xfrm>
        </p:spPr>
        <p:txBody>
          <a:bodyPr/>
          <a:lstStyle>
            <a:lvl1pPr marL="0">
              <a:buNone/>
              <a:defRPr sz="3800">
                <a:solidFill>
                  <a:schemeClr val="tx2"/>
                </a:solidFill>
              </a:defRPr>
            </a:lvl1pPr>
            <a:lvl2pPr>
              <a:buNone/>
              <a:defRPr/>
            </a:lvl2pPr>
            <a:lvl3pPr>
              <a:buNone/>
              <a:defRPr/>
            </a:lvl3pPr>
            <a:lvl4pPr>
              <a:buNone/>
              <a:defRPr/>
            </a:lvl4pPr>
            <a:lvl5pPr>
              <a:buNone/>
              <a:defRPr/>
            </a:lvl5pPr>
          </a:lstStyle>
          <a:p>
            <a:pPr lvl="0"/>
            <a:r>
              <a:rPr lang="en-GB" err="1"/>
              <a:t>Trykk</a:t>
            </a:r>
            <a:r>
              <a:rPr lang="en-GB"/>
              <a:t> for </a:t>
            </a:r>
            <a:r>
              <a:rPr lang="en-GB" err="1"/>
              <a:t>å</a:t>
            </a:r>
            <a:r>
              <a:rPr lang="en-GB"/>
              <a:t> </a:t>
            </a:r>
            <a:r>
              <a:rPr lang="en-GB" err="1"/>
              <a:t>legge</a:t>
            </a:r>
            <a:r>
              <a:rPr lang="en-GB"/>
              <a:t> </a:t>
            </a:r>
            <a:r>
              <a:rPr lang="en-GB" err="1"/>
              <a:t>til</a:t>
            </a:r>
            <a:r>
              <a:rPr lang="en-GB"/>
              <a:t> </a:t>
            </a:r>
            <a:r>
              <a:rPr lang="en-GB" err="1"/>
              <a:t>tittel</a:t>
            </a:r>
            <a:endParaRPr lang="en-NO"/>
          </a:p>
        </p:txBody>
      </p:sp>
    </p:spTree>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maside">
    <p:bg>
      <p:bgPr>
        <a:solidFill>
          <a:srgbClr val="FFE5C3"/>
        </a:solidFill>
        <a:effectLst/>
      </p:bgPr>
    </p:bg>
    <p:spTree>
      <p:nvGrpSpPr>
        <p:cNvPr id="1" name=""/>
        <p:cNvGrpSpPr/>
        <p:nvPr/>
      </p:nvGrpSpPr>
      <p:grpSpPr>
        <a:xfrm>
          <a:off x="0" y="0"/>
          <a:ext cx="0" cy="0"/>
          <a:chOff x="0" y="0"/>
          <a:chExt cx="0" cy="0"/>
        </a:xfrm>
      </p:grpSpPr>
      <p:sp>
        <p:nvSpPr>
          <p:cNvPr id="9" name="Rektangel 8"/>
          <p:cNvSpPr/>
          <p:nvPr userDrawn="1"/>
        </p:nvSpPr>
        <p:spPr>
          <a:xfrm>
            <a:off x="0" y="6030001"/>
            <a:ext cx="12192000" cy="82799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0" name="Picture 3" descr="C:\Users\Stein Henrik Haugen\Desktop\Pensjonistforbundet\Maler\Pensjonistforbundet\Grafikk\logo-stor.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60000" y="6192000"/>
            <a:ext cx="27813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Bilde 1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360000" y="6354000"/>
            <a:ext cx="2520000" cy="232427"/>
          </a:xfrm>
          <a:prstGeom prst="rect">
            <a:avLst/>
          </a:prstGeom>
        </p:spPr>
      </p:pic>
      <p:sp>
        <p:nvSpPr>
          <p:cNvPr id="13" name="Tittel 1"/>
          <p:cNvSpPr>
            <a:spLocks noGrp="1"/>
          </p:cNvSpPr>
          <p:nvPr>
            <p:ph type="title" hasCustomPrompt="1"/>
          </p:nvPr>
        </p:nvSpPr>
        <p:spPr>
          <a:xfrm>
            <a:off x="360000" y="360000"/>
            <a:ext cx="5400000" cy="1086835"/>
          </a:xfrm>
        </p:spPr>
        <p:txBody>
          <a:bodyPr lIns="0" tIns="0" rIns="0" bIns="0" anchor="b">
            <a:normAutofit/>
          </a:bodyPr>
          <a:lstStyle>
            <a:lvl1pPr>
              <a:defRPr sz="4200" b="0">
                <a:solidFill>
                  <a:schemeClr val="tx2"/>
                </a:solidFill>
              </a:defRPr>
            </a:lvl1pPr>
          </a:lstStyle>
          <a:p>
            <a:r>
              <a:rPr lang="en-GB" err="1"/>
              <a:t>Trykk</a:t>
            </a:r>
            <a:r>
              <a:rPr lang="en-GB"/>
              <a:t> for </a:t>
            </a:r>
            <a:r>
              <a:rPr lang="en-GB" err="1"/>
              <a:t>å</a:t>
            </a:r>
            <a:r>
              <a:rPr lang="en-GB"/>
              <a:t> </a:t>
            </a:r>
            <a:r>
              <a:rPr lang="en-GB" err="1"/>
              <a:t>legge</a:t>
            </a:r>
            <a:r>
              <a:rPr lang="en-GB"/>
              <a:t> </a:t>
            </a:r>
            <a:r>
              <a:rPr lang="en-GB" err="1"/>
              <a:t>til</a:t>
            </a:r>
            <a:r>
              <a:rPr lang="en-GB"/>
              <a:t> </a:t>
            </a:r>
            <a:r>
              <a:rPr lang="en-GB" err="1"/>
              <a:t>tittel</a:t>
            </a:r>
            <a:endParaRPr lang="nb-NO"/>
          </a:p>
        </p:txBody>
      </p:sp>
      <p:sp>
        <p:nvSpPr>
          <p:cNvPr id="15" name="Undertittel 2"/>
          <p:cNvSpPr>
            <a:spLocks noGrp="1"/>
          </p:cNvSpPr>
          <p:nvPr>
            <p:ph type="subTitle" idx="10" hasCustomPrompt="1"/>
          </p:nvPr>
        </p:nvSpPr>
        <p:spPr>
          <a:xfrm>
            <a:off x="360000" y="1800000"/>
            <a:ext cx="5400000" cy="3960000"/>
          </a:xfrm>
        </p:spPr>
        <p:txBody>
          <a:bodyPr lIns="0" tIns="0" rIns="0" bIns="0"/>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err="1"/>
              <a:t>Trykk</a:t>
            </a:r>
            <a:r>
              <a:rPr lang="en-GB"/>
              <a:t> for </a:t>
            </a:r>
            <a:r>
              <a:rPr lang="en-GB" err="1"/>
              <a:t>å</a:t>
            </a:r>
            <a:r>
              <a:rPr lang="en-GB"/>
              <a:t> </a:t>
            </a:r>
            <a:r>
              <a:rPr lang="en-GB" err="1"/>
              <a:t>legge</a:t>
            </a:r>
            <a:r>
              <a:rPr lang="en-GB"/>
              <a:t> </a:t>
            </a:r>
            <a:r>
              <a:rPr lang="en-GB" err="1"/>
              <a:t>til</a:t>
            </a:r>
            <a:r>
              <a:rPr lang="en-GB"/>
              <a:t> </a:t>
            </a:r>
            <a:r>
              <a:rPr lang="en-GB" err="1"/>
              <a:t>tekst</a:t>
            </a:r>
            <a:endParaRPr lang="nb-NO"/>
          </a:p>
        </p:txBody>
      </p:sp>
      <p:sp>
        <p:nvSpPr>
          <p:cNvPr id="2" name="Plassholder for bilde 3">
            <a:extLst>
              <a:ext uri="{FF2B5EF4-FFF2-40B4-BE49-F238E27FC236}">
                <a16:creationId xmlns:a16="http://schemas.microsoft.com/office/drawing/2014/main" id="{A0A55B58-7C75-D18C-B9E9-B8DFD1A6DE49}"/>
              </a:ext>
            </a:extLst>
          </p:cNvPr>
          <p:cNvSpPr>
            <a:spLocks noGrp="1"/>
          </p:cNvSpPr>
          <p:nvPr>
            <p:ph type="pic" sz="quarter" idx="11" hasCustomPrompt="1"/>
          </p:nvPr>
        </p:nvSpPr>
        <p:spPr>
          <a:xfrm>
            <a:off x="6120000" y="360000"/>
            <a:ext cx="5784000" cy="5431751"/>
          </a:xfrm>
          <a:prstGeom prst="roundRect">
            <a:avLst>
              <a:gd name="adj" fmla="val 2638"/>
            </a:avLst>
          </a:prstGeom>
        </p:spPr>
        <p:txBody>
          <a:bodyPr/>
          <a:lstStyle/>
          <a:p>
            <a:r>
              <a:rPr lang="en-GB" err="1"/>
              <a:t>Trykk</a:t>
            </a:r>
            <a:r>
              <a:rPr lang="en-GB"/>
              <a:t> </a:t>
            </a:r>
            <a:r>
              <a:rPr lang="en-GB" err="1"/>
              <a:t>på</a:t>
            </a:r>
            <a:r>
              <a:rPr lang="en-GB"/>
              <a:t> </a:t>
            </a:r>
            <a:r>
              <a:rPr lang="en-GB" err="1"/>
              <a:t>ikonet</a:t>
            </a:r>
            <a:r>
              <a:rPr lang="en-GB"/>
              <a:t> for </a:t>
            </a:r>
            <a:r>
              <a:rPr lang="en-GB" err="1"/>
              <a:t>å</a:t>
            </a:r>
            <a:r>
              <a:rPr lang="en-GB"/>
              <a:t> </a:t>
            </a:r>
            <a:r>
              <a:rPr lang="en-GB" err="1"/>
              <a:t>legge</a:t>
            </a:r>
            <a:r>
              <a:rPr lang="en-GB"/>
              <a:t> inn et </a:t>
            </a:r>
            <a:r>
              <a:rPr lang="en-GB" err="1"/>
              <a:t>bilde</a:t>
            </a:r>
            <a:endParaRPr lang="nb-NO"/>
          </a:p>
        </p:txBody>
      </p:sp>
    </p:spTree>
    <p:extLst>
      <p:ext uri="{BB962C8B-B14F-4D97-AF65-F5344CB8AC3E}">
        <p14:creationId xmlns:p14="http://schemas.microsoft.com/office/powerpoint/2010/main" val="51914470"/>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ilde helside">
    <p:spTree>
      <p:nvGrpSpPr>
        <p:cNvPr id="1" name=""/>
        <p:cNvGrpSpPr/>
        <p:nvPr/>
      </p:nvGrpSpPr>
      <p:grpSpPr>
        <a:xfrm>
          <a:off x="0" y="0"/>
          <a:ext cx="0" cy="0"/>
          <a:chOff x="0" y="0"/>
          <a:chExt cx="0" cy="0"/>
        </a:xfrm>
      </p:grpSpPr>
      <p:sp>
        <p:nvSpPr>
          <p:cNvPr id="3" name="Plassholder for bilde 2"/>
          <p:cNvSpPr>
            <a:spLocks noGrp="1"/>
          </p:cNvSpPr>
          <p:nvPr>
            <p:ph type="pic" sz="quarter" idx="10" hasCustomPrompt="1"/>
          </p:nvPr>
        </p:nvSpPr>
        <p:spPr>
          <a:xfrm>
            <a:off x="0" y="0"/>
            <a:ext cx="12192000" cy="6858000"/>
          </a:xfrm>
        </p:spPr>
        <p:txBody>
          <a:bodyPr/>
          <a:lstStyle/>
          <a:p>
            <a:r>
              <a:rPr lang="en-GB" err="1"/>
              <a:t>Trykk</a:t>
            </a:r>
            <a:r>
              <a:rPr lang="en-GB"/>
              <a:t> </a:t>
            </a:r>
            <a:r>
              <a:rPr lang="en-GB" err="1"/>
              <a:t>på</a:t>
            </a:r>
            <a:r>
              <a:rPr lang="en-GB"/>
              <a:t> </a:t>
            </a:r>
            <a:r>
              <a:rPr lang="en-GB" err="1"/>
              <a:t>ikonet</a:t>
            </a:r>
            <a:r>
              <a:rPr lang="en-GB"/>
              <a:t> for </a:t>
            </a:r>
            <a:r>
              <a:rPr lang="en-GB" err="1"/>
              <a:t>å</a:t>
            </a:r>
            <a:r>
              <a:rPr lang="en-GB"/>
              <a:t> </a:t>
            </a:r>
            <a:r>
              <a:rPr lang="en-GB" err="1"/>
              <a:t>legge</a:t>
            </a:r>
            <a:r>
              <a:rPr lang="en-GB"/>
              <a:t> inn et </a:t>
            </a:r>
            <a:r>
              <a:rPr lang="en-GB" err="1"/>
              <a:t>bilde</a:t>
            </a:r>
            <a:endParaRPr lang="nb-NO"/>
          </a:p>
        </p:txBody>
      </p:sp>
    </p:spTree>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lagord lys oransje">
    <p:bg>
      <p:bgPr>
        <a:solidFill>
          <a:schemeClr val="accent1"/>
        </a:solidFill>
        <a:effectLst/>
      </p:bgPr>
    </p:bg>
    <p:spTree>
      <p:nvGrpSpPr>
        <p:cNvPr id="1" name=""/>
        <p:cNvGrpSpPr/>
        <p:nvPr/>
      </p:nvGrpSpPr>
      <p:grpSpPr>
        <a:xfrm>
          <a:off x="0" y="0"/>
          <a:ext cx="0" cy="0"/>
          <a:chOff x="0" y="0"/>
          <a:chExt cx="0" cy="0"/>
        </a:xfrm>
      </p:grpSpPr>
      <p:pic>
        <p:nvPicPr>
          <p:cNvPr id="4" name="Bild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677739" y="3204000"/>
            <a:ext cx="4836522" cy="450000"/>
          </a:xfrm>
          <a:prstGeom prst="rect">
            <a:avLst/>
          </a:prstGeom>
        </p:spPr>
      </p:pic>
    </p:spTree>
    <p:extLst>
      <p:ext uri="{BB962C8B-B14F-4D97-AF65-F5344CB8AC3E}">
        <p14:creationId xmlns:p14="http://schemas.microsoft.com/office/powerpoint/2010/main" val="185275241"/>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lagord sterk oransje">
    <p:bg>
      <p:bgPr>
        <a:solidFill>
          <a:schemeClr val="tx2"/>
        </a:solidFill>
        <a:effectLst/>
      </p:bgPr>
    </p:bg>
    <p:spTree>
      <p:nvGrpSpPr>
        <p:cNvPr id="1" name=""/>
        <p:cNvGrpSpPr/>
        <p:nvPr/>
      </p:nvGrpSpPr>
      <p:grpSpPr>
        <a:xfrm>
          <a:off x="0" y="0"/>
          <a:ext cx="0" cy="0"/>
          <a:chOff x="0" y="0"/>
          <a:chExt cx="0" cy="0"/>
        </a:xfrm>
      </p:grpSpPr>
      <p:pic>
        <p:nvPicPr>
          <p:cNvPr id="2" name="Bild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677739" y="3204000"/>
            <a:ext cx="4836522" cy="450000"/>
          </a:xfrm>
          <a:prstGeom prst="rect">
            <a:avLst/>
          </a:prstGeom>
        </p:spPr>
      </p:pic>
    </p:spTree>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lagord hvit">
    <p:bg>
      <p:bgPr>
        <a:solidFill>
          <a:schemeClr val="bg2"/>
        </a:solidFill>
        <a:effectLst/>
      </p:bgPr>
    </p:bg>
    <p:spTree>
      <p:nvGrpSpPr>
        <p:cNvPr id="1" name=""/>
        <p:cNvGrpSpPr/>
        <p:nvPr/>
      </p:nvGrpSpPr>
      <p:grpSpPr>
        <a:xfrm>
          <a:off x="0" y="0"/>
          <a:ext cx="0" cy="0"/>
          <a:chOff x="0" y="0"/>
          <a:chExt cx="0" cy="0"/>
        </a:xfrm>
      </p:grpSpPr>
      <p:pic>
        <p:nvPicPr>
          <p:cNvPr id="5" name="Bild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656526" y="3209625"/>
            <a:ext cx="4878947" cy="450000"/>
          </a:xfrm>
          <a:prstGeom prst="rect">
            <a:avLst/>
          </a:prstGeom>
        </p:spPr>
      </p:pic>
    </p:spTree>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34576300"/>
      </p:ext>
    </p:extLst>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334962" y="341375"/>
            <a:ext cx="11522075" cy="1325563"/>
          </a:xfrm>
          <a:prstGeom prst="rect">
            <a:avLst/>
          </a:prstGeom>
        </p:spPr>
        <p:txBody>
          <a:bodyPr vert="horz" lIns="0" tIns="0" rIns="0" bIns="0" rtlCol="0" anchor="b">
            <a:normAutofit/>
          </a:bodyPr>
          <a:lstStyle/>
          <a:p>
            <a:r>
              <a:rPr lang="nb-NO"/>
              <a:t>Klikk for å redigere tittelstil</a:t>
            </a:r>
          </a:p>
        </p:txBody>
      </p:sp>
      <p:sp>
        <p:nvSpPr>
          <p:cNvPr id="3" name="Plassholder for tekst 2"/>
          <p:cNvSpPr>
            <a:spLocks noGrp="1"/>
          </p:cNvSpPr>
          <p:nvPr>
            <p:ph type="body" idx="1"/>
          </p:nvPr>
        </p:nvSpPr>
        <p:spPr>
          <a:xfrm>
            <a:off x="334962" y="1801875"/>
            <a:ext cx="11522075" cy="3683354"/>
          </a:xfrm>
          <a:prstGeom prst="rect">
            <a:avLst/>
          </a:prstGeom>
        </p:spPr>
        <p:txBody>
          <a:bodyPr vert="horz" lIns="0" tIns="0" rIns="0" bIns="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532569591"/>
      </p:ext>
    </p:extLst>
  </p:cSld>
  <p:clrMap bg1="lt1" tx1="dk1" bg2="lt2" tx2="dk2" accent1="accent1" accent2="accent2" accent3="accent3" accent4="accent4" accent5="accent5" accent6="accent6" hlink="hlink" folHlink="folHlink"/>
  <p:sldLayoutIdLst>
    <p:sldLayoutId id="2147483658" r:id="rId1"/>
    <p:sldLayoutId id="2147483666" r:id="rId2"/>
    <p:sldLayoutId id="2147483659" r:id="rId3"/>
    <p:sldLayoutId id="2147483650" r:id="rId4"/>
    <p:sldLayoutId id="2147483662" r:id="rId5"/>
    <p:sldLayoutId id="2147483661" r:id="rId6"/>
    <p:sldLayoutId id="2147483657" r:id="rId7"/>
    <p:sldLayoutId id="2147483663" r:id="rId8"/>
    <p:sldLayoutId id="2147483649" r:id="rId9"/>
    <p:sldLayoutId id="2147483664" r:id="rId10"/>
    <p:sldLayoutId id="2147483665" r:id="rId11"/>
    <p:sldLayoutId id="2147483655" r:id="rId12"/>
  </p:sldLayoutIdLst>
  <p:hf hdr="0" ftr="0" dt="0"/>
  <p:txStyles>
    <p:titleStyle>
      <a:lvl1pPr algn="l" defTabSz="914400" rtl="0" eaLnBrk="1" latinLnBrk="0" hangingPunct="1">
        <a:lnSpc>
          <a:spcPct val="90000"/>
        </a:lnSpc>
        <a:spcBef>
          <a:spcPct val="0"/>
        </a:spcBef>
        <a:buNone/>
        <a:defRPr sz="3800" b="0" i="0" kern="1200">
          <a:solidFill>
            <a:schemeClr val="tx2"/>
          </a:solidFill>
          <a:latin typeface="Satoshi Medium" pitchFamily="2" charset="77"/>
          <a:ea typeface="+mj-ea"/>
          <a:cs typeface="+mj-cs"/>
        </a:defRPr>
      </a:lvl1pPr>
    </p:titleStyle>
    <p:bodyStyle>
      <a:lvl1pPr marL="228600" indent="-228600" algn="l" defTabSz="914400" rtl="0" eaLnBrk="1" latinLnBrk="0" hangingPunct="1">
        <a:lnSpc>
          <a:spcPct val="90000"/>
        </a:lnSpc>
        <a:spcBef>
          <a:spcPts val="1000"/>
        </a:spcBef>
        <a:buClr>
          <a:schemeClr val="tx2"/>
        </a:buClr>
        <a:buFont typeface="Arial"/>
        <a:buChar char="•"/>
        <a:defRPr sz="2400" b="0" i="0" kern="1200">
          <a:solidFill>
            <a:schemeClr val="tx1"/>
          </a:solidFill>
          <a:latin typeface="Satoshi Medium" pitchFamily="2" charset="77"/>
          <a:ea typeface="+mn-ea"/>
          <a:cs typeface="+mn-cs"/>
        </a:defRPr>
      </a:lvl1pPr>
      <a:lvl2pPr marL="685800" indent="-228600" algn="l" defTabSz="914400" rtl="0" eaLnBrk="1" latinLnBrk="0" hangingPunct="1">
        <a:lnSpc>
          <a:spcPct val="90000"/>
        </a:lnSpc>
        <a:spcBef>
          <a:spcPts val="500"/>
        </a:spcBef>
        <a:buClr>
          <a:schemeClr val="tx2"/>
        </a:buClr>
        <a:buFont typeface="Arial"/>
        <a:buChar char="•"/>
        <a:defRPr sz="2400" b="0" i="0" kern="1200">
          <a:solidFill>
            <a:schemeClr val="tx1"/>
          </a:solidFill>
          <a:latin typeface="Satoshi Medium" pitchFamily="2" charset="77"/>
          <a:ea typeface="+mn-ea"/>
          <a:cs typeface="+mn-cs"/>
        </a:defRPr>
      </a:lvl2pPr>
      <a:lvl3pPr marL="1143000" indent="-228600" algn="l" defTabSz="914400" rtl="0" eaLnBrk="1" latinLnBrk="0" hangingPunct="1">
        <a:lnSpc>
          <a:spcPct val="90000"/>
        </a:lnSpc>
        <a:spcBef>
          <a:spcPts val="500"/>
        </a:spcBef>
        <a:buClr>
          <a:schemeClr val="tx2"/>
        </a:buClr>
        <a:buFont typeface="Arial"/>
        <a:buChar char="•"/>
        <a:defRPr sz="2400" b="0" i="0" kern="1200">
          <a:solidFill>
            <a:schemeClr val="tx1"/>
          </a:solidFill>
          <a:latin typeface="Satoshi Medium" pitchFamily="2" charset="77"/>
          <a:ea typeface="+mn-ea"/>
          <a:cs typeface="+mn-cs"/>
        </a:defRPr>
      </a:lvl3pPr>
      <a:lvl4pPr marL="1600200" indent="-228600" algn="l" defTabSz="914400" rtl="0" eaLnBrk="1" latinLnBrk="0" hangingPunct="1">
        <a:lnSpc>
          <a:spcPct val="90000"/>
        </a:lnSpc>
        <a:spcBef>
          <a:spcPts val="500"/>
        </a:spcBef>
        <a:buClr>
          <a:schemeClr val="tx2"/>
        </a:buClr>
        <a:buFont typeface="Arial"/>
        <a:buChar char="•"/>
        <a:defRPr sz="2400" b="0" i="0" kern="1200">
          <a:solidFill>
            <a:schemeClr val="tx1"/>
          </a:solidFill>
          <a:latin typeface="Satoshi Medium" pitchFamily="2" charset="77"/>
          <a:ea typeface="+mn-ea"/>
          <a:cs typeface="+mn-cs"/>
        </a:defRPr>
      </a:lvl4pPr>
      <a:lvl5pPr marL="2057400" indent="-228600" algn="l" defTabSz="914400" rtl="0" eaLnBrk="1" latinLnBrk="0" hangingPunct="1">
        <a:lnSpc>
          <a:spcPct val="90000"/>
        </a:lnSpc>
        <a:spcBef>
          <a:spcPts val="500"/>
        </a:spcBef>
        <a:buClr>
          <a:schemeClr val="tx2"/>
        </a:buClr>
        <a:buFont typeface="Arial"/>
        <a:buChar char="•"/>
        <a:defRPr sz="2400" b="0" i="0" kern="1200">
          <a:solidFill>
            <a:schemeClr val="tx1"/>
          </a:solidFill>
          <a:latin typeface="Satoshi Medium" pitchFamily="2" charset="77"/>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0" userDrawn="1">
          <p15:clr>
            <a:srgbClr val="F26B43"/>
          </p15:clr>
        </p15:guide>
        <p15:guide id="2" pos="3840" userDrawn="1">
          <p15:clr>
            <a:srgbClr val="F26B43"/>
          </p15:clr>
        </p15:guide>
        <p15:guide id="3" pos="211" userDrawn="1">
          <p15:clr>
            <a:srgbClr val="F26B43"/>
          </p15:clr>
        </p15:guide>
        <p15:guide id="4" pos="7469" userDrawn="1">
          <p15:clr>
            <a:srgbClr val="F26B43"/>
          </p15:clr>
        </p15:guide>
        <p15:guide id="5" orient="horz" pos="4110" userDrawn="1">
          <p15:clr>
            <a:srgbClr val="F26B43"/>
          </p15:clr>
        </p15:guide>
        <p15:guide id="6" orient="horz" pos="226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hyperlink" Target="https://www.pensjonistforbundet.no/om-oss/75-ar" TargetMode="External"/><Relationship Id="rId2" Type="http://schemas.openxmlformats.org/officeDocument/2006/relationships/notesSlide" Target="../notesSlides/notesSlide3.xml"/><Relationship Id="rId1" Type="http://schemas.openxmlformats.org/officeDocument/2006/relationships/slideLayout" Target="../slideLayouts/slideLayout6.xml"/><Relationship Id="rId5" Type="http://schemas.openxmlformats.org/officeDocument/2006/relationships/image" Target="../media/image8.jpg"/><Relationship Id="rId4" Type="http://schemas.openxmlformats.org/officeDocument/2006/relationships/hyperlink" Target="https://vimeo.com/1219443220?fl=ip&amp;fe=ec&amp;share=copy"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dertittel 2"/>
          <p:cNvSpPr>
            <a:spLocks noGrp="1"/>
          </p:cNvSpPr>
          <p:nvPr>
            <p:ph type="subTitle" idx="1"/>
          </p:nvPr>
        </p:nvSpPr>
        <p:spPr>
          <a:xfrm>
            <a:off x="849085" y="733200"/>
            <a:ext cx="6955972" cy="3957307"/>
          </a:xfrm>
        </p:spPr>
        <p:txBody>
          <a:bodyPr vert="horz" lIns="0" tIns="0" rIns="0" bIns="0" rtlCol="0" anchor="t">
            <a:normAutofit fontScale="92500" lnSpcReduction="20000"/>
          </a:bodyPr>
          <a:lstStyle/>
          <a:p>
            <a:endParaRPr lang="nb-NO" dirty="0"/>
          </a:p>
          <a:p>
            <a:endParaRPr lang="nb-NO" dirty="0"/>
          </a:p>
          <a:p>
            <a:endParaRPr lang="nb-NO" sz="4400" dirty="0"/>
          </a:p>
          <a:p>
            <a:r>
              <a:rPr lang="nb-NO" sz="4400" dirty="0"/>
              <a:t>Regionsamling Telemark</a:t>
            </a:r>
          </a:p>
          <a:p>
            <a:r>
              <a:rPr lang="nb-NO" sz="4400" dirty="0"/>
              <a:t>Seljord, 15.9 </a:t>
            </a:r>
          </a:p>
          <a:p>
            <a:r>
              <a:rPr lang="nb-NO" sz="4400" dirty="0"/>
              <a:t>……veien videre.</a:t>
            </a:r>
          </a:p>
          <a:p>
            <a:endParaRPr lang="nb-NO" dirty="0"/>
          </a:p>
          <a:p>
            <a:r>
              <a:rPr lang="nb-NO" dirty="0">
                <a:latin typeface="Satoshi Medium"/>
              </a:rPr>
              <a:t> 1.nestleder Bjørn Egeli</a:t>
            </a:r>
            <a:endParaRPr lang="nb-NO" dirty="0"/>
          </a:p>
        </p:txBody>
      </p:sp>
    </p:spTree>
    <p:extLst>
      <p:ext uri="{BB962C8B-B14F-4D97-AF65-F5344CB8AC3E}">
        <p14:creationId xmlns:p14="http://schemas.microsoft.com/office/powerpoint/2010/main" val="38226128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p:cNvSpPr>
            <a:spLocks noGrp="1"/>
          </p:cNvSpPr>
          <p:nvPr>
            <p:ph type="title"/>
          </p:nvPr>
        </p:nvSpPr>
        <p:spPr>
          <a:xfrm>
            <a:off x="479269" y="151076"/>
            <a:ext cx="11497038" cy="1232452"/>
          </a:xfrm>
        </p:spPr>
        <p:txBody>
          <a:bodyPr>
            <a:normAutofit fontScale="90000"/>
          </a:bodyPr>
          <a:lstStyle/>
          <a:p>
            <a:br>
              <a:rPr lang="nb-NO" b="1" noProof="0"/>
            </a:br>
            <a:br>
              <a:rPr lang="nb-NO" b="1" noProof="0"/>
            </a:br>
            <a:br>
              <a:rPr lang="nb-NO" b="1" noProof="0"/>
            </a:br>
            <a:br>
              <a:rPr lang="nb-NO" b="1" noProof="0"/>
            </a:br>
            <a:br>
              <a:rPr lang="nb-NO" b="1" noProof="0"/>
            </a:br>
            <a:br>
              <a:rPr lang="nb-NO" b="1" noProof="0"/>
            </a:br>
            <a:br>
              <a:rPr lang="nb-NO" b="1" noProof="0"/>
            </a:br>
            <a:br>
              <a:rPr lang="nb-NO" b="1" noProof="0"/>
            </a:br>
            <a:br>
              <a:rPr lang="nb-NO" b="1" noProof="0"/>
            </a:br>
            <a:r>
              <a:rPr lang="nb-NO" b="1" noProof="0"/>
              <a:t>Sammen er vi sterkere enn hver for oss</a:t>
            </a:r>
            <a:br>
              <a:rPr lang="nb-NO" noProof="0"/>
            </a:br>
            <a:endParaRPr lang="nb-NO" noProof="0"/>
          </a:p>
        </p:txBody>
      </p:sp>
      <p:sp>
        <p:nvSpPr>
          <p:cNvPr id="5" name="Plassholder for innhold 4"/>
          <p:cNvSpPr>
            <a:spLocks noGrp="1"/>
          </p:cNvSpPr>
          <p:nvPr>
            <p:ph idx="1"/>
          </p:nvPr>
        </p:nvSpPr>
        <p:spPr>
          <a:xfrm>
            <a:off x="360001" y="1470991"/>
            <a:ext cx="7631855" cy="4289009"/>
          </a:xfrm>
        </p:spPr>
        <p:txBody>
          <a:bodyPr>
            <a:normAutofit lnSpcReduction="10000"/>
          </a:bodyPr>
          <a:lstStyle/>
          <a:p>
            <a:r>
              <a:rPr lang="nb-NO" b="1" noProof="0" dirty="0"/>
              <a:t>«Kongstanken» helt siden 1951:</a:t>
            </a:r>
          </a:p>
          <a:p>
            <a:pPr lvl="1"/>
            <a:r>
              <a:rPr lang="nb-NO" noProof="0" dirty="0"/>
              <a:t>Lokalt engasjement</a:t>
            </a:r>
          </a:p>
          <a:p>
            <a:pPr lvl="1"/>
            <a:r>
              <a:rPr lang="nb-NO" noProof="0" dirty="0"/>
              <a:t>Regional kraft</a:t>
            </a:r>
          </a:p>
          <a:p>
            <a:pPr lvl="1"/>
            <a:r>
              <a:rPr lang="nb-NO" noProof="0" dirty="0"/>
              <a:t>Nasjonal påvirkning</a:t>
            </a:r>
          </a:p>
          <a:p>
            <a:pPr lvl="1"/>
            <a:endParaRPr lang="nb-NO" noProof="0" dirty="0"/>
          </a:p>
          <a:p>
            <a:pPr>
              <a:buFont typeface="Wingdings" panose="05000000000000000000" pitchFamily="2" charset="2"/>
              <a:buChar char="ü"/>
            </a:pPr>
            <a:r>
              <a:rPr lang="nb-NO" noProof="0" dirty="0"/>
              <a:t> For at eldre skal bli sett og hørt</a:t>
            </a:r>
          </a:p>
          <a:p>
            <a:pPr>
              <a:buFont typeface="Wingdings" panose="05000000000000000000" pitchFamily="2" charset="2"/>
              <a:buChar char="ü"/>
            </a:pPr>
            <a:r>
              <a:rPr lang="nb-NO" noProof="0" dirty="0"/>
              <a:t> For et tryggere og mer rettferdig samfunn</a:t>
            </a:r>
          </a:p>
          <a:p>
            <a:pPr>
              <a:buFont typeface="Wingdings" panose="05000000000000000000" pitchFamily="2" charset="2"/>
              <a:buChar char="ü"/>
            </a:pPr>
            <a:r>
              <a:rPr lang="nb-NO" dirty="0"/>
              <a:t> For at alle i Norge skal kunne leve gode, trygge og aktive liv, hele livet</a:t>
            </a:r>
            <a:endParaRPr lang="nb-NO" noProof="0" dirty="0"/>
          </a:p>
          <a:p>
            <a:pPr lvl="1"/>
            <a:endParaRPr lang="nb-NO" noProof="0" dirty="0"/>
          </a:p>
          <a:p>
            <a:pPr lvl="1"/>
            <a:r>
              <a:rPr lang="nb-NO" i="1" dirty="0"/>
              <a:t>Bildet viser vår første forbundsleder, </a:t>
            </a:r>
            <a:br>
              <a:rPr lang="nb-NO" i="1" dirty="0"/>
            </a:br>
            <a:r>
              <a:rPr lang="nb-NO" i="1" dirty="0"/>
              <a:t>Ludvig Hansen</a:t>
            </a:r>
            <a:endParaRPr lang="nb-NO" i="1" noProof="0" dirty="0"/>
          </a:p>
          <a:p>
            <a:pPr marL="0" indent="0">
              <a:buNone/>
            </a:pPr>
            <a:endParaRPr lang="nb-NO" noProof="0" dirty="0"/>
          </a:p>
          <a:p>
            <a:endParaRPr lang="nb-NO" noProof="0" dirty="0"/>
          </a:p>
          <a:p>
            <a:endParaRPr lang="nb-NO" noProof="0" dirty="0"/>
          </a:p>
          <a:p>
            <a:pPr marL="0" indent="0">
              <a:buNone/>
            </a:pPr>
            <a:endParaRPr lang="nb-NO" noProof="0" dirty="0"/>
          </a:p>
        </p:txBody>
      </p:sp>
      <p:pic>
        <p:nvPicPr>
          <p:cNvPr id="3" name="Bilde 2">
            <a:extLst>
              <a:ext uri="{FF2B5EF4-FFF2-40B4-BE49-F238E27FC236}">
                <a16:creationId xmlns:a16="http://schemas.microsoft.com/office/drawing/2014/main" id="{91719337-50F3-E9B1-F67C-B6F6B419FDF8}"/>
              </a:ext>
            </a:extLst>
          </p:cNvPr>
          <p:cNvPicPr>
            <a:picLocks noChangeAspect="1"/>
          </p:cNvPicPr>
          <p:nvPr/>
        </p:nvPicPr>
        <p:blipFill>
          <a:blip r:embed="rId3"/>
          <a:stretch>
            <a:fillRect/>
          </a:stretch>
        </p:blipFill>
        <p:spPr>
          <a:xfrm>
            <a:off x="8620449" y="1577340"/>
            <a:ext cx="2953130" cy="370332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val="9868992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17544976-495D-F31E-85F4-961464F2B734}"/>
              </a:ext>
            </a:extLst>
          </p:cNvPr>
          <p:cNvSpPr>
            <a:spLocks noGrp="1"/>
          </p:cNvSpPr>
          <p:nvPr>
            <p:ph idx="1"/>
          </p:nvPr>
        </p:nvSpPr>
        <p:spPr>
          <a:xfrm>
            <a:off x="360000" y="1800000"/>
            <a:ext cx="5400000" cy="3960000"/>
          </a:xfrm>
        </p:spPr>
        <p:txBody>
          <a:bodyPr>
            <a:normAutofit/>
          </a:bodyPr>
          <a:lstStyle/>
          <a:p>
            <a:pPr fontAlgn="base"/>
            <a:r>
              <a:rPr lang="nb-NO" sz="2200" b="1" dirty="0"/>
              <a:t>Jubileumshilsener</a:t>
            </a:r>
            <a:r>
              <a:rPr lang="nb-NO" sz="2200" dirty="0"/>
              <a:t> fra et bredt lag av kultur- og samfunnsliv </a:t>
            </a:r>
            <a:r>
              <a:rPr lang="en-US" sz="2200" dirty="0"/>
              <a:t>​</a:t>
            </a:r>
          </a:p>
          <a:p>
            <a:pPr lvl="1" fontAlgn="base"/>
            <a:r>
              <a:rPr lang="nb-NO" sz="2200" dirty="0"/>
              <a:t>Stortingspresident, statsminister, partiledere, næringsliv, kulturliv og idrett</a:t>
            </a:r>
            <a:r>
              <a:rPr lang="en-US" sz="2200" dirty="0"/>
              <a:t>​</a:t>
            </a:r>
          </a:p>
          <a:p>
            <a:pPr fontAlgn="base"/>
            <a:r>
              <a:rPr lang="nb-NO" sz="2200" b="1" dirty="0"/>
              <a:t>Vi forteller historien og markerer de viktige gjennomslagene</a:t>
            </a:r>
            <a:r>
              <a:rPr lang="nb-NO" sz="2200" dirty="0"/>
              <a:t> </a:t>
            </a:r>
            <a:r>
              <a:rPr lang="nb-NO" sz="2200" dirty="0">
                <a:hlinkClick r:id="rId3"/>
              </a:rPr>
              <a:t>på vår nettside</a:t>
            </a:r>
            <a:endParaRPr lang="nb-NO" sz="2200" dirty="0"/>
          </a:p>
          <a:p>
            <a:pPr fontAlgn="base"/>
            <a:endParaRPr lang="nb-NO" sz="2200" dirty="0"/>
          </a:p>
          <a:p>
            <a:pPr fontAlgn="base"/>
            <a:r>
              <a:rPr lang="nb-NO" sz="2200" b="1" dirty="0"/>
              <a:t>5 digitale fortellinger om Pensjonistforbundets historie og påvirkning på samfunnsutviklingen – </a:t>
            </a:r>
            <a:r>
              <a:rPr lang="nb-NO" sz="2200" b="1" dirty="0">
                <a:hlinkClick r:id="rId4"/>
              </a:rPr>
              <a:t>se en av dem her</a:t>
            </a:r>
            <a:endParaRPr lang="en-US" sz="2200" dirty="0"/>
          </a:p>
          <a:p>
            <a:pPr marL="0" indent="0" fontAlgn="base">
              <a:buNone/>
            </a:pPr>
            <a:endParaRPr lang="nb-NO" sz="2200" dirty="0"/>
          </a:p>
          <a:p>
            <a:endParaRPr lang="nb-NO" sz="2200" dirty="0"/>
          </a:p>
        </p:txBody>
      </p:sp>
      <p:pic>
        <p:nvPicPr>
          <p:cNvPr id="5" name="Bilde 4">
            <a:extLst>
              <a:ext uri="{FF2B5EF4-FFF2-40B4-BE49-F238E27FC236}">
                <a16:creationId xmlns:a16="http://schemas.microsoft.com/office/drawing/2014/main" id="{4B5FA7A4-09BE-D7BD-99E7-E5187F29C7F4}"/>
              </a:ext>
            </a:extLst>
          </p:cNvPr>
          <p:cNvPicPr>
            <a:picLocks noChangeAspect="1"/>
          </p:cNvPicPr>
          <p:nvPr/>
        </p:nvPicPr>
        <p:blipFill>
          <a:blip r:embed="rId5"/>
          <a:srcRect l="8360" r="20562" b="2"/>
          <a:stretch>
            <a:fillRect/>
          </a:stretch>
        </p:blipFill>
        <p:spPr>
          <a:xfrm>
            <a:off x="6120000" y="360000"/>
            <a:ext cx="5784000" cy="5431751"/>
          </a:xfrm>
          <a:prstGeom prst="roundRect">
            <a:avLst>
              <a:gd name="adj" fmla="val 2638"/>
            </a:avLst>
          </a:prstGeom>
          <a:noFill/>
        </p:spPr>
      </p:pic>
      <p:sp>
        <p:nvSpPr>
          <p:cNvPr id="2" name="Tittel 1">
            <a:extLst>
              <a:ext uri="{FF2B5EF4-FFF2-40B4-BE49-F238E27FC236}">
                <a16:creationId xmlns:a16="http://schemas.microsoft.com/office/drawing/2014/main" id="{2B2553B5-432B-CCB7-193B-7DEB4F8CA0EA}"/>
              </a:ext>
            </a:extLst>
          </p:cNvPr>
          <p:cNvSpPr>
            <a:spLocks noGrp="1"/>
          </p:cNvSpPr>
          <p:nvPr>
            <p:ph type="body" sz="quarter" idx="11"/>
          </p:nvPr>
        </p:nvSpPr>
        <p:spPr>
          <a:xfrm>
            <a:off x="360000" y="360001"/>
            <a:ext cx="5400000" cy="1086834"/>
          </a:xfrm>
        </p:spPr>
        <p:txBody>
          <a:bodyPr>
            <a:normAutofit/>
          </a:bodyPr>
          <a:lstStyle/>
          <a:p>
            <a:r>
              <a:rPr lang="nb-NO"/>
              <a:t>75 år med </a:t>
            </a:r>
            <a:r>
              <a:rPr lang="nb-NO" b="1"/>
              <a:t>eldrekraft</a:t>
            </a:r>
            <a:r>
              <a:rPr lang="nb-NO"/>
              <a:t> - slik markerer vi jubiléet</a:t>
            </a:r>
          </a:p>
        </p:txBody>
      </p:sp>
    </p:spTree>
    <p:extLst>
      <p:ext uri="{BB962C8B-B14F-4D97-AF65-F5344CB8AC3E}">
        <p14:creationId xmlns:p14="http://schemas.microsoft.com/office/powerpoint/2010/main" val="11880731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dertittel 2"/>
          <p:cNvSpPr>
            <a:spLocks noGrp="1"/>
          </p:cNvSpPr>
          <p:nvPr>
            <p:ph type="subTitle" idx="1"/>
          </p:nvPr>
        </p:nvSpPr>
        <p:spPr>
          <a:xfrm>
            <a:off x="424544" y="733199"/>
            <a:ext cx="7086599" cy="4709657"/>
          </a:xfrm>
        </p:spPr>
        <p:txBody>
          <a:bodyPr vert="horz" lIns="0" tIns="0" rIns="0" bIns="0" rtlCol="0" anchor="t">
            <a:normAutofit fontScale="92500" lnSpcReduction="20000"/>
          </a:bodyPr>
          <a:lstStyle/>
          <a:p>
            <a:endParaRPr lang="nb-NO" dirty="0"/>
          </a:p>
          <a:p>
            <a:pPr>
              <a:lnSpc>
                <a:spcPct val="120000"/>
              </a:lnSpc>
            </a:pPr>
            <a:r>
              <a:rPr lang="nb-NO" sz="4400" dirty="0">
                <a:latin typeface="Satoshi Medium"/>
              </a:rPr>
              <a:t>Den eldrepolitiske situasjonen og vårt handlingsprogram 2026-2029</a:t>
            </a:r>
          </a:p>
          <a:p>
            <a:endParaRPr lang="nb-NO" dirty="0"/>
          </a:p>
          <a:p>
            <a:endParaRPr lang="nb-NO" dirty="0">
              <a:latin typeface="Satoshi Medium"/>
            </a:endParaRPr>
          </a:p>
          <a:p>
            <a:endParaRPr lang="nb-NO" dirty="0">
              <a:latin typeface="Satoshi Medium"/>
            </a:endParaRPr>
          </a:p>
          <a:p>
            <a:endParaRPr lang="nb-NO" dirty="0">
              <a:latin typeface="Satoshi Medium"/>
            </a:endParaRPr>
          </a:p>
          <a:p>
            <a:r>
              <a:rPr lang="nb-NO" sz="2800">
                <a:latin typeface="Satoshi Medium"/>
              </a:rPr>
              <a:t>Pensjonistforbundet</a:t>
            </a:r>
            <a:r>
              <a:rPr lang="nb-NO" sz="2800" dirty="0">
                <a:latin typeface="Satoshi Medium"/>
              </a:rPr>
              <a:t>, </a:t>
            </a:r>
          </a:p>
          <a:p>
            <a:r>
              <a:rPr lang="nb-NO" sz="2800" dirty="0">
                <a:latin typeface="Satoshi Medium"/>
              </a:rPr>
              <a:t>september 2026</a:t>
            </a:r>
            <a:endParaRPr lang="nb-NO" sz="2800" dirty="0"/>
          </a:p>
        </p:txBody>
      </p:sp>
    </p:spTree>
    <p:extLst>
      <p:ext uri="{BB962C8B-B14F-4D97-AF65-F5344CB8AC3E}">
        <p14:creationId xmlns:p14="http://schemas.microsoft.com/office/powerpoint/2010/main" val="17844180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6AEF48E-A1A4-2544-EF75-B78A2D928FCC}"/>
              </a:ext>
            </a:extLst>
          </p:cNvPr>
          <p:cNvSpPr>
            <a:spLocks noGrp="1"/>
          </p:cNvSpPr>
          <p:nvPr>
            <p:ph type="title"/>
          </p:nvPr>
        </p:nvSpPr>
        <p:spPr>
          <a:xfrm>
            <a:off x="360001" y="0"/>
            <a:ext cx="11497038" cy="685800"/>
          </a:xfrm>
        </p:spPr>
        <p:txBody>
          <a:bodyPr/>
          <a:lstStyle/>
          <a:p>
            <a:r>
              <a:rPr lang="nb-NO"/>
              <a:t>Innledning</a:t>
            </a:r>
          </a:p>
        </p:txBody>
      </p:sp>
      <p:sp>
        <p:nvSpPr>
          <p:cNvPr id="3" name="Plassholder for innhold 2">
            <a:extLst>
              <a:ext uri="{FF2B5EF4-FFF2-40B4-BE49-F238E27FC236}">
                <a16:creationId xmlns:a16="http://schemas.microsoft.com/office/drawing/2014/main" id="{9E6F3D5F-3DC3-39E7-A23A-1969F474C542}"/>
              </a:ext>
            </a:extLst>
          </p:cNvPr>
          <p:cNvSpPr>
            <a:spLocks noGrp="1"/>
          </p:cNvSpPr>
          <p:nvPr>
            <p:ph idx="1"/>
          </p:nvPr>
        </p:nvSpPr>
        <p:spPr>
          <a:xfrm>
            <a:off x="346800" y="1005341"/>
            <a:ext cx="11498400" cy="5047116"/>
          </a:xfrm>
        </p:spPr>
        <p:txBody>
          <a:bodyPr vert="horz" lIns="0" tIns="0" rIns="0" bIns="0" rtlCol="0" anchor="t">
            <a:normAutofit/>
          </a:bodyPr>
          <a:lstStyle/>
          <a:p>
            <a:r>
              <a:rPr lang="nb-NO" sz="2600" dirty="0">
                <a:latin typeface="Satoshi Medium"/>
              </a:rPr>
              <a:t>Vi har valgt ny ledelse og vedtatt nytt handlingsprogram</a:t>
            </a:r>
          </a:p>
          <a:p>
            <a:r>
              <a:rPr lang="nb-NO" sz="2600" dirty="0">
                <a:latin typeface="Satoshi Medium"/>
              </a:rPr>
              <a:t>Vår politikk omfatter kamp for eldre og uføre med behov for gode helse og omsorgstjenester, for de med behov for bedre økonomi, for de som vil og kan delta og bidra mer i samfunnet. </a:t>
            </a:r>
            <a:endParaRPr lang="nb-NO" sz="2600" dirty="0"/>
          </a:p>
          <a:p>
            <a:r>
              <a:rPr lang="nb-NO" sz="2600" dirty="0">
                <a:latin typeface="Satoshi Medium"/>
              </a:rPr>
              <a:t>Handlingsprogrammet er vårt hovedsvar på eldrepolitiske utfordringer (</a:t>
            </a:r>
            <a:r>
              <a:rPr lang="nb-NO" sz="2600" i="1" dirty="0">
                <a:latin typeface="Satoshi Medium"/>
              </a:rPr>
              <a:t>Den eldrepolitiske situasjonen</a:t>
            </a:r>
            <a:r>
              <a:rPr lang="nb-NO" sz="2600" dirty="0">
                <a:latin typeface="Satoshi Medium"/>
              </a:rPr>
              <a:t>), og følges opp med årlige handlingsplaner (prioriteringer vedtatt av landsstyret)</a:t>
            </a:r>
          </a:p>
          <a:p>
            <a:r>
              <a:rPr lang="nb-NO" sz="2600" dirty="0">
                <a:latin typeface="Satoshi Medium"/>
              </a:rPr>
              <a:t>Bo trygt hjemme-reformen er en rød tråd i det nye programmet </a:t>
            </a:r>
            <a:endParaRPr lang="en-US" sz="2600" dirty="0">
              <a:latin typeface="Satoshi Medium"/>
            </a:endParaRPr>
          </a:p>
          <a:p>
            <a:pPr marL="0" indent="0">
              <a:buNone/>
            </a:pPr>
            <a:r>
              <a:rPr lang="nb-NO" sz="2600" dirty="0">
                <a:latin typeface="Satoshi Medium"/>
              </a:rPr>
              <a:t>     – Hva vi mener med et </a:t>
            </a:r>
            <a:r>
              <a:rPr lang="nb-NO" sz="2600" i="1" dirty="0">
                <a:latin typeface="Satoshi Medium"/>
              </a:rPr>
              <a:t>aldersvennlig samfunn. H</a:t>
            </a:r>
            <a:r>
              <a:rPr lang="nb-NO" sz="2600" dirty="0">
                <a:latin typeface="Satoshi Medium"/>
              </a:rPr>
              <a:t>vordan staten, </a:t>
            </a:r>
            <a:br>
              <a:rPr lang="nb-NO" sz="2600" dirty="0"/>
            </a:br>
            <a:r>
              <a:rPr lang="nb-NO" sz="2600" dirty="0">
                <a:latin typeface="Satoshi Medium"/>
              </a:rPr>
              <a:t>     kommunene, vi og øvrig frivillig sektor sammen kan nå målet sammen. </a:t>
            </a:r>
          </a:p>
          <a:p>
            <a:pPr marL="0" indent="0">
              <a:buNone/>
            </a:pPr>
            <a:endParaRPr lang="nb-NO" sz="2600" dirty="0"/>
          </a:p>
          <a:p>
            <a:endParaRPr lang="nb-NO"/>
          </a:p>
          <a:p>
            <a:endParaRPr lang="nb-NO"/>
          </a:p>
          <a:p>
            <a:endParaRPr lang="nb-NO"/>
          </a:p>
          <a:p>
            <a:endParaRPr lang="nb-NO"/>
          </a:p>
          <a:p>
            <a:endParaRPr lang="nb-NO"/>
          </a:p>
          <a:p>
            <a:endParaRPr lang="nb-NO"/>
          </a:p>
          <a:p>
            <a:endParaRPr lang="nb-NO"/>
          </a:p>
          <a:p>
            <a:endParaRPr lang="nb-NO"/>
          </a:p>
        </p:txBody>
      </p:sp>
    </p:spTree>
    <p:extLst>
      <p:ext uri="{BB962C8B-B14F-4D97-AF65-F5344CB8AC3E}">
        <p14:creationId xmlns:p14="http://schemas.microsoft.com/office/powerpoint/2010/main" val="5464763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0855CD6-B831-6B1A-EA7E-7DE4146CD6DC}"/>
              </a:ext>
            </a:extLst>
          </p:cNvPr>
          <p:cNvSpPr>
            <a:spLocks noGrp="1"/>
          </p:cNvSpPr>
          <p:nvPr>
            <p:ph type="title"/>
          </p:nvPr>
        </p:nvSpPr>
        <p:spPr/>
        <p:txBody>
          <a:bodyPr/>
          <a:lstStyle/>
          <a:p>
            <a:r>
              <a:rPr lang="nb-NO"/>
              <a:t>Den eldrepolitiske situasjonen</a:t>
            </a:r>
          </a:p>
        </p:txBody>
      </p:sp>
      <p:sp>
        <p:nvSpPr>
          <p:cNvPr id="3" name="Undertittel 2">
            <a:extLst>
              <a:ext uri="{FF2B5EF4-FFF2-40B4-BE49-F238E27FC236}">
                <a16:creationId xmlns:a16="http://schemas.microsoft.com/office/drawing/2014/main" id="{CE0FBCAF-C6E0-7063-FD24-6DF027DF5B56}"/>
              </a:ext>
            </a:extLst>
          </p:cNvPr>
          <p:cNvSpPr>
            <a:spLocks noGrp="1"/>
          </p:cNvSpPr>
          <p:nvPr>
            <p:ph type="subTitle" idx="1"/>
          </p:nvPr>
        </p:nvSpPr>
        <p:spPr/>
        <p:txBody>
          <a:bodyPr/>
          <a:lstStyle/>
          <a:p>
            <a:endParaRPr lang="nb-NO"/>
          </a:p>
          <a:p>
            <a:endParaRPr lang="nb-NO"/>
          </a:p>
          <a:p>
            <a:endParaRPr lang="nb-NO"/>
          </a:p>
          <a:p>
            <a:endParaRPr lang="nb-NO"/>
          </a:p>
          <a:p>
            <a:endParaRPr lang="nb-NO"/>
          </a:p>
          <a:p>
            <a:r>
              <a:rPr lang="nb-NO" sz="2800" u="sng"/>
              <a:t>Utvalgte</a:t>
            </a:r>
            <a:r>
              <a:rPr lang="nb-NO" sz="2800"/>
              <a:t> hendelser og utviklingstrekk i 2026</a:t>
            </a:r>
          </a:p>
        </p:txBody>
      </p:sp>
    </p:spTree>
    <p:extLst>
      <p:ext uri="{BB962C8B-B14F-4D97-AF65-F5344CB8AC3E}">
        <p14:creationId xmlns:p14="http://schemas.microsoft.com/office/powerpoint/2010/main" val="31487613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2BE1465-5B3C-9A04-5DCF-5724412BB0A0}"/>
              </a:ext>
            </a:extLst>
          </p:cNvPr>
          <p:cNvSpPr>
            <a:spLocks noGrp="1"/>
          </p:cNvSpPr>
          <p:nvPr>
            <p:ph type="title"/>
          </p:nvPr>
        </p:nvSpPr>
        <p:spPr>
          <a:xfrm>
            <a:off x="347481" y="174942"/>
            <a:ext cx="11497038" cy="619714"/>
          </a:xfrm>
        </p:spPr>
        <p:txBody>
          <a:bodyPr/>
          <a:lstStyle/>
          <a:p>
            <a:r>
              <a:rPr lang="nb-NO"/>
              <a:t>Den eldrepolitiske situasjonen (1) - Demografi</a:t>
            </a:r>
          </a:p>
        </p:txBody>
      </p:sp>
      <p:sp>
        <p:nvSpPr>
          <p:cNvPr id="3" name="Plassholder for innhold 2">
            <a:extLst>
              <a:ext uri="{FF2B5EF4-FFF2-40B4-BE49-F238E27FC236}">
                <a16:creationId xmlns:a16="http://schemas.microsoft.com/office/drawing/2014/main" id="{A3ED500F-7B4F-D7DA-946E-F055C4D01EE3}"/>
              </a:ext>
            </a:extLst>
          </p:cNvPr>
          <p:cNvSpPr>
            <a:spLocks noGrp="1"/>
          </p:cNvSpPr>
          <p:nvPr>
            <p:ph idx="1"/>
          </p:nvPr>
        </p:nvSpPr>
        <p:spPr>
          <a:xfrm>
            <a:off x="228986" y="968828"/>
            <a:ext cx="11734027" cy="4920343"/>
          </a:xfrm>
        </p:spPr>
        <p:txBody>
          <a:bodyPr vert="horz" lIns="0" tIns="0" rIns="0" bIns="0" rtlCol="0" anchor="t">
            <a:normAutofit/>
          </a:bodyPr>
          <a:lstStyle/>
          <a:p>
            <a:r>
              <a:rPr lang="nb-NO" sz="2800" dirty="0">
                <a:latin typeface="Satoshi Medium"/>
              </a:rPr>
              <a:t>Det er nå - for første gang - flere som mottar alderspensjon, enn det er barn som mottar barnetrygd.</a:t>
            </a:r>
          </a:p>
          <a:p>
            <a:r>
              <a:rPr lang="nb-NO" sz="2800" dirty="0">
                <a:latin typeface="Satoshi Medium"/>
              </a:rPr>
              <a:t>Eldre er en svært sammensatt gruppe. Den favner 4 tiår og består av folk med høyst ulik alder, helse og sosioøkonomiske forutsetninger.</a:t>
            </a:r>
          </a:p>
          <a:p>
            <a:r>
              <a:rPr lang="nb-NO" sz="2800" dirty="0">
                <a:latin typeface="Satoshi Medium"/>
              </a:rPr>
              <a:t>Vår eldrepolitikk handler derfor om alt fra tilgang på nødvendig helse og omsorgstjenester, via bedre økonomi, til tiltak for økt deltakelse i samfunnet.</a:t>
            </a:r>
          </a:p>
          <a:p>
            <a:r>
              <a:rPr lang="nb-NO" sz="2800" dirty="0">
                <a:latin typeface="Satoshi Medium"/>
              </a:rPr>
              <a:t>Det er fortsatt for stor oppmerksomhet om eldre som en økonomisk byrde («eldrebølgen»), og for lite – men litt økende - oppmerksomhet om våre bidrag til samfunnet («eldrekraften»).</a:t>
            </a:r>
          </a:p>
          <a:p>
            <a:endParaRPr lang="nb-NO"/>
          </a:p>
        </p:txBody>
      </p:sp>
    </p:spTree>
    <p:extLst>
      <p:ext uri="{BB962C8B-B14F-4D97-AF65-F5344CB8AC3E}">
        <p14:creationId xmlns:p14="http://schemas.microsoft.com/office/powerpoint/2010/main" val="24610015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4D3637-37DE-30A5-8DB0-C910A3408F0A}"/>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32405D51-FB50-8BB8-C70D-F954303A6C4C}"/>
              </a:ext>
            </a:extLst>
          </p:cNvPr>
          <p:cNvSpPr>
            <a:spLocks noGrp="1"/>
          </p:cNvSpPr>
          <p:nvPr>
            <p:ph type="title"/>
          </p:nvPr>
        </p:nvSpPr>
        <p:spPr>
          <a:xfrm>
            <a:off x="346800" y="164057"/>
            <a:ext cx="11497038" cy="510858"/>
          </a:xfrm>
        </p:spPr>
        <p:txBody>
          <a:bodyPr>
            <a:normAutofit fontScale="90000"/>
          </a:bodyPr>
          <a:lstStyle/>
          <a:p>
            <a:r>
              <a:rPr lang="nb-NO"/>
              <a:t>Den eldrepolitiske situasjonen (2) - Deltakelse</a:t>
            </a:r>
          </a:p>
        </p:txBody>
      </p:sp>
      <p:sp>
        <p:nvSpPr>
          <p:cNvPr id="3" name="Plassholder for innhold 2">
            <a:extLst>
              <a:ext uri="{FF2B5EF4-FFF2-40B4-BE49-F238E27FC236}">
                <a16:creationId xmlns:a16="http://schemas.microsoft.com/office/drawing/2014/main" id="{A397F700-E9C3-EA64-D161-B8E67428DB99}"/>
              </a:ext>
            </a:extLst>
          </p:cNvPr>
          <p:cNvSpPr>
            <a:spLocks noGrp="1"/>
          </p:cNvSpPr>
          <p:nvPr>
            <p:ph idx="1"/>
          </p:nvPr>
        </p:nvSpPr>
        <p:spPr>
          <a:xfrm>
            <a:off x="345438" y="802028"/>
            <a:ext cx="11498400" cy="5217772"/>
          </a:xfrm>
        </p:spPr>
        <p:txBody>
          <a:bodyPr>
            <a:normAutofit lnSpcReduction="10000"/>
          </a:bodyPr>
          <a:lstStyle/>
          <a:p>
            <a:r>
              <a:rPr lang="nb-NO" sz="2800"/>
              <a:t>Fortsatt post til egen postkasse annenhver hverdag</a:t>
            </a:r>
          </a:p>
          <a:p>
            <a:r>
              <a:rPr lang="nb-NO" sz="2800"/>
              <a:t>Full momskompensasjon hvert år for frivillig sektor</a:t>
            </a:r>
          </a:p>
          <a:p>
            <a:r>
              <a:rPr lang="nb-NO" sz="2800"/>
              <a:t>Aktivitetsmidlene for eldre er svært etterspurte</a:t>
            </a:r>
          </a:p>
          <a:p>
            <a:r>
              <a:rPr lang="nb-NO" sz="2800"/>
              <a:t>Flere aldersvennlige boliger - Forsiktig start med tilskudd inntil kr 75 000 for alderstilpasning av egen bolig</a:t>
            </a:r>
          </a:p>
          <a:p>
            <a:r>
              <a:rPr lang="nb-NO" sz="2800"/>
              <a:t>NOU 2026: 6 </a:t>
            </a:r>
            <a:r>
              <a:rPr lang="nb-NO" sz="2800" i="1"/>
              <a:t>Den nye velferdskommunen </a:t>
            </a:r>
            <a:r>
              <a:rPr lang="nb-NO" sz="2800"/>
              <a:t>bekrefter vårt handlingsprograms syn: Bo trygt hjemme-reformen må være en helse- og omsorgsreform, men også en bolig-, forebyggings, deltakelse- og beredskapsreform. </a:t>
            </a:r>
          </a:p>
          <a:p>
            <a:r>
              <a:rPr lang="nb-NO" sz="2800"/>
              <a:t>Vi er med i </a:t>
            </a:r>
            <a:r>
              <a:rPr lang="nb-NO" sz="2800" i="1"/>
              <a:t>Partnerskap for eldrekraften</a:t>
            </a:r>
            <a:r>
              <a:rPr lang="nb-NO" sz="2800"/>
              <a:t>. Sammen med frivilligheten og KS vil regjeringen mobilisere flere eldre til å ta del i viktige samfunnsoppgaver.</a:t>
            </a:r>
          </a:p>
          <a:p>
            <a:r>
              <a:rPr lang="nb-NO" sz="2800" err="1"/>
              <a:t>OsloMet</a:t>
            </a:r>
            <a:r>
              <a:rPr lang="nb-NO" sz="2800"/>
              <a:t>/Nova: pårørende forventer å jobbe mindre for å kunne ta seg av sine egne foreldre</a:t>
            </a:r>
          </a:p>
          <a:p>
            <a:endParaRPr lang="nb-NO"/>
          </a:p>
          <a:p>
            <a:endParaRPr lang="nb-NO"/>
          </a:p>
        </p:txBody>
      </p:sp>
    </p:spTree>
    <p:extLst>
      <p:ext uri="{BB962C8B-B14F-4D97-AF65-F5344CB8AC3E}">
        <p14:creationId xmlns:p14="http://schemas.microsoft.com/office/powerpoint/2010/main" val="33009250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753D66-3FA1-66B1-F449-3A5EDBFD0411}"/>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7A1D2862-9909-2915-E53E-7201E1B1E9F8}"/>
              </a:ext>
            </a:extLst>
          </p:cNvPr>
          <p:cNvSpPr>
            <a:spLocks noGrp="1"/>
          </p:cNvSpPr>
          <p:nvPr>
            <p:ph type="title"/>
          </p:nvPr>
        </p:nvSpPr>
        <p:spPr>
          <a:xfrm>
            <a:off x="347481" y="-228600"/>
            <a:ext cx="11497038" cy="961200"/>
          </a:xfrm>
        </p:spPr>
        <p:txBody>
          <a:bodyPr>
            <a:normAutofit/>
          </a:bodyPr>
          <a:lstStyle/>
          <a:p>
            <a:r>
              <a:rPr lang="nb-NO"/>
              <a:t>Den eldrepolitiske situasjonen (3) – Økonomiske levekår</a:t>
            </a:r>
          </a:p>
        </p:txBody>
      </p:sp>
      <p:sp>
        <p:nvSpPr>
          <p:cNvPr id="3" name="Plassholder for innhold 2">
            <a:extLst>
              <a:ext uri="{FF2B5EF4-FFF2-40B4-BE49-F238E27FC236}">
                <a16:creationId xmlns:a16="http://schemas.microsoft.com/office/drawing/2014/main" id="{F6219604-FB16-278B-37EB-828A4CCEA62F}"/>
              </a:ext>
            </a:extLst>
          </p:cNvPr>
          <p:cNvSpPr>
            <a:spLocks noGrp="1"/>
          </p:cNvSpPr>
          <p:nvPr>
            <p:ph idx="1"/>
          </p:nvPr>
        </p:nvSpPr>
        <p:spPr>
          <a:xfrm>
            <a:off x="346119" y="1143000"/>
            <a:ext cx="11498400" cy="4778829"/>
          </a:xfrm>
        </p:spPr>
        <p:txBody>
          <a:bodyPr>
            <a:normAutofit fontScale="92500" lnSpcReduction="10000"/>
          </a:bodyPr>
          <a:lstStyle/>
          <a:p>
            <a:r>
              <a:rPr lang="nb-NO" sz="2800"/>
              <a:t>Trygdeoppgjøret 2026 ga økt kjøpekraft for alle, men som vanlig mindre enn for lønnsmottakere (fordi pensjonister får snitt av lønnsvekst og prisvekst).</a:t>
            </a:r>
          </a:p>
          <a:p>
            <a:r>
              <a:rPr lang="nb-NO" sz="2800"/>
              <a:t>Revidert nasjonalbudsjett (juni 2026) ga et historisk løft til alle minstepensjonister (kr 8000 i tillegg til ordinær regulering). Men de er fortsatt langt under fattigdomsgrensen.</a:t>
            </a:r>
          </a:p>
          <a:p>
            <a:r>
              <a:rPr lang="nb-NO" sz="2800"/>
              <a:t>Regjeringen har foreslått slitertillegg (bra, under gitte premisser) og LO har foreslått ny AFP (også bra, under gitte premisser)</a:t>
            </a:r>
          </a:p>
          <a:p>
            <a:r>
              <a:rPr lang="nb-NO" sz="2800"/>
              <a:t>Fra neste år skal penger fra fripoliser utbetales raskere, og bufferpenger skal komme kundene til gode.</a:t>
            </a:r>
          </a:p>
          <a:p>
            <a:r>
              <a:rPr lang="nb-NO" sz="2800"/>
              <a:t>I vårt første møte med regjeringen om statsbudsjettet 2028 (september 2026), vil vi overlevere vår årlige rapport </a:t>
            </a:r>
            <a:r>
              <a:rPr lang="nb-NO" sz="2800" i="1"/>
              <a:t>Pensjonisters levekår</a:t>
            </a:r>
            <a:r>
              <a:rPr lang="nb-NO" sz="2800"/>
              <a:t>. </a:t>
            </a:r>
            <a:br>
              <a:rPr lang="nb-NO" sz="2800"/>
            </a:br>
            <a:endParaRPr lang="nb-NO" sz="2800"/>
          </a:p>
          <a:p>
            <a:endParaRPr lang="nb-NO"/>
          </a:p>
          <a:p>
            <a:endParaRPr lang="nb-NO"/>
          </a:p>
          <a:p>
            <a:endParaRPr lang="nb-NO"/>
          </a:p>
          <a:p>
            <a:endParaRPr lang="nb-NO"/>
          </a:p>
          <a:p>
            <a:endParaRPr lang="nb-NO"/>
          </a:p>
          <a:p>
            <a:endParaRPr lang="nb-NO"/>
          </a:p>
        </p:txBody>
      </p:sp>
    </p:spTree>
    <p:extLst>
      <p:ext uri="{BB962C8B-B14F-4D97-AF65-F5344CB8AC3E}">
        <p14:creationId xmlns:p14="http://schemas.microsoft.com/office/powerpoint/2010/main" val="32728683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E999B494-07A1-6166-5CFB-271F56E70F3D}"/>
              </a:ext>
            </a:extLst>
          </p:cNvPr>
          <p:cNvSpPr>
            <a:spLocks noGrp="1"/>
          </p:cNvSpPr>
          <p:nvPr>
            <p:ph idx="1"/>
          </p:nvPr>
        </p:nvSpPr>
        <p:spPr>
          <a:xfrm>
            <a:off x="360000" y="1800000"/>
            <a:ext cx="5400000" cy="3960000"/>
          </a:xfrm>
        </p:spPr>
        <p:txBody>
          <a:bodyPr vert="horz" lIns="0" tIns="0" rIns="0" bIns="0" rtlCol="0">
            <a:normAutofit/>
          </a:bodyPr>
          <a:lstStyle/>
          <a:p>
            <a:r>
              <a:rPr lang="nb-NO" sz="2000" dirty="0"/>
              <a:t>Riksrevisjonen:  Kommunene er ikke godt nok forberedt på den kraftige veksten i antall eldre.</a:t>
            </a:r>
          </a:p>
          <a:p>
            <a:r>
              <a:rPr lang="nb-NO" sz="2000" dirty="0"/>
              <a:t>Pasientombudet/Statsforvalterne: Kommuner tar betalt for trygghetsalarmer som skulle vært gratis</a:t>
            </a:r>
          </a:p>
          <a:p>
            <a:r>
              <a:rPr lang="nb-NO" sz="2000"/>
              <a:t>Pensjonistforbundets undersøkelse: kommuner mangler både penger, kapasitet og helsepersonell til å møte behovene i eldreomsorgen </a:t>
            </a:r>
          </a:p>
          <a:p>
            <a:r>
              <a:rPr lang="nb-NO" sz="2000" dirty="0"/>
              <a:t>Kommunekommisjonen foreslår å fjerne kompetansekrav i helse- og omsorgstjenestene, redusere øremerkede tilskudd, og endre investeringstilskuddet til omsorgsboliger og sykehjem.</a:t>
            </a:r>
          </a:p>
          <a:p>
            <a:pPr lvl="1"/>
            <a:endParaRPr lang="nb-NO" sz="2000" dirty="0"/>
          </a:p>
        </p:txBody>
      </p:sp>
      <p:pic>
        <p:nvPicPr>
          <p:cNvPr id="6" name="Bilde 5">
            <a:extLst>
              <a:ext uri="{FF2B5EF4-FFF2-40B4-BE49-F238E27FC236}">
                <a16:creationId xmlns:a16="http://schemas.microsoft.com/office/drawing/2014/main" id="{4C8A1114-BA06-4CA8-0CC0-F240D8FFE295}"/>
              </a:ext>
            </a:extLst>
          </p:cNvPr>
          <p:cNvPicPr>
            <a:picLocks noChangeAspect="1"/>
          </p:cNvPicPr>
          <p:nvPr/>
        </p:nvPicPr>
        <p:blipFill>
          <a:blip r:embed="rId3"/>
          <a:srcRect t="12176"/>
          <a:stretch>
            <a:fillRect/>
          </a:stretch>
        </p:blipFill>
        <p:spPr>
          <a:xfrm>
            <a:off x="6457858" y="1800000"/>
            <a:ext cx="5400000" cy="3960000"/>
          </a:xfrm>
          <a:prstGeom prst="rect">
            <a:avLst/>
          </a:prstGeom>
          <a:noFill/>
        </p:spPr>
      </p:pic>
      <p:sp>
        <p:nvSpPr>
          <p:cNvPr id="2" name="Tittel 1">
            <a:extLst>
              <a:ext uri="{FF2B5EF4-FFF2-40B4-BE49-F238E27FC236}">
                <a16:creationId xmlns:a16="http://schemas.microsoft.com/office/drawing/2014/main" id="{481DD5C5-498F-1319-53E9-75B6FDD96317}"/>
              </a:ext>
            </a:extLst>
          </p:cNvPr>
          <p:cNvSpPr>
            <a:spLocks noGrp="1"/>
          </p:cNvSpPr>
          <p:nvPr>
            <p:ph type="title"/>
          </p:nvPr>
        </p:nvSpPr>
        <p:spPr>
          <a:xfrm>
            <a:off x="360000" y="360000"/>
            <a:ext cx="11497038" cy="961200"/>
          </a:xfrm>
        </p:spPr>
        <p:txBody>
          <a:bodyPr anchor="b">
            <a:normAutofit/>
          </a:bodyPr>
          <a:lstStyle/>
          <a:p>
            <a:r>
              <a:rPr lang="nb-NO"/>
              <a:t>Den eldrepolitiske situasjonen (4) - Eldreomsorg</a:t>
            </a:r>
          </a:p>
        </p:txBody>
      </p:sp>
    </p:spTree>
    <p:extLst>
      <p:ext uri="{BB962C8B-B14F-4D97-AF65-F5344CB8AC3E}">
        <p14:creationId xmlns:p14="http://schemas.microsoft.com/office/powerpoint/2010/main" val="2311830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C6D29FC-F87C-63DA-5BD8-23D5D42ADB7C}"/>
              </a:ext>
            </a:extLst>
          </p:cNvPr>
          <p:cNvSpPr>
            <a:spLocks noGrp="1"/>
          </p:cNvSpPr>
          <p:nvPr>
            <p:ph type="title"/>
          </p:nvPr>
        </p:nvSpPr>
        <p:spPr>
          <a:xfrm>
            <a:off x="361362" y="555943"/>
            <a:ext cx="11497038" cy="641486"/>
          </a:xfrm>
        </p:spPr>
        <p:txBody>
          <a:bodyPr>
            <a:normAutofit fontScale="90000"/>
          </a:bodyPr>
          <a:lstStyle/>
          <a:p>
            <a:r>
              <a:rPr lang="nb-NO"/>
              <a:t>Den eldrepolitiske situasjonen (5) - </a:t>
            </a:r>
            <a:r>
              <a:rPr lang="nb-NO" u="sng"/>
              <a:t>noen</a:t>
            </a:r>
            <a:r>
              <a:rPr lang="nb-NO"/>
              <a:t> forventninger til statsbudsjettet 2027</a:t>
            </a:r>
          </a:p>
        </p:txBody>
      </p:sp>
      <p:sp>
        <p:nvSpPr>
          <p:cNvPr id="3" name="Plassholder for innhold 2">
            <a:extLst>
              <a:ext uri="{FF2B5EF4-FFF2-40B4-BE49-F238E27FC236}">
                <a16:creationId xmlns:a16="http://schemas.microsoft.com/office/drawing/2014/main" id="{3531CD54-599F-1B4E-7C01-B3BA8CFE3AA2}"/>
              </a:ext>
            </a:extLst>
          </p:cNvPr>
          <p:cNvSpPr>
            <a:spLocks noGrp="1"/>
          </p:cNvSpPr>
          <p:nvPr>
            <p:ph idx="1"/>
          </p:nvPr>
        </p:nvSpPr>
        <p:spPr>
          <a:xfrm>
            <a:off x="346800" y="1375456"/>
            <a:ext cx="11498400" cy="4720544"/>
          </a:xfrm>
        </p:spPr>
        <p:txBody>
          <a:bodyPr>
            <a:normAutofit/>
          </a:bodyPr>
          <a:lstStyle/>
          <a:p>
            <a:r>
              <a:rPr lang="nb-NO" b="1"/>
              <a:t>Kommuneøkonomien må styrkes.</a:t>
            </a:r>
            <a:r>
              <a:rPr lang="nb-NO"/>
              <a:t> Både for å sikre lovpålagte tjenester og kunne drive helsefremmende og forebyggende arbeid.</a:t>
            </a:r>
          </a:p>
          <a:p>
            <a:r>
              <a:rPr lang="nb-NO" b="1"/>
              <a:t>Kronetillegg til lave pensjoner</a:t>
            </a:r>
            <a:r>
              <a:rPr lang="nb-NO"/>
              <a:t>. Trygdeoppgjørene opprettholder og øker inntektsforskjellene mellom yrkesaktive og pensjonister, men også blant pensjonister. </a:t>
            </a:r>
          </a:p>
          <a:p>
            <a:r>
              <a:rPr lang="nb-NO" b="1"/>
              <a:t>Redusert digitalt utenforskap</a:t>
            </a:r>
            <a:r>
              <a:rPr lang="nb-NO"/>
              <a:t>. Staten må ta et større ansvar for opplæring, og analoge alternativer må opprettholdes, for å sikre likeverdig deltakelse.</a:t>
            </a:r>
          </a:p>
          <a:p>
            <a:r>
              <a:rPr lang="nb-NO" b="1"/>
              <a:t>Flere aldersvennlige boliger</a:t>
            </a:r>
            <a:r>
              <a:rPr lang="nb-NO"/>
              <a:t>. Markedet kan ikke løse utfordringen (alene). Husbanken må få midler til å utvikle og tilby målrettede lån og tilskudd som øker antallet boliger.  </a:t>
            </a:r>
          </a:p>
          <a:p>
            <a:r>
              <a:rPr lang="nb-NO" b="1"/>
              <a:t>Økning i aktivitetstilskuddet for eldre</a:t>
            </a:r>
            <a:r>
              <a:rPr lang="nb-NO"/>
              <a:t>. Det må bli en fast post på statsbudsjettet, midlene økes og en andel forbeholdes Pensjonistforbundet.</a:t>
            </a:r>
          </a:p>
          <a:p>
            <a:endParaRPr lang="nb-NO" sz="2800"/>
          </a:p>
          <a:p>
            <a:endParaRPr lang="nb-NO" sz="2800"/>
          </a:p>
          <a:p>
            <a:endParaRPr lang="nb-NO"/>
          </a:p>
        </p:txBody>
      </p:sp>
    </p:spTree>
    <p:extLst>
      <p:ext uri="{BB962C8B-B14F-4D97-AF65-F5344CB8AC3E}">
        <p14:creationId xmlns:p14="http://schemas.microsoft.com/office/powerpoint/2010/main" val="5430419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999E921-A17C-2875-F7A6-A9247C4AB267}"/>
              </a:ext>
            </a:extLst>
          </p:cNvPr>
          <p:cNvSpPr>
            <a:spLocks noGrp="1"/>
          </p:cNvSpPr>
          <p:nvPr>
            <p:ph type="title"/>
          </p:nvPr>
        </p:nvSpPr>
        <p:spPr>
          <a:xfrm>
            <a:off x="305572" y="1285287"/>
            <a:ext cx="8643955" cy="1087178"/>
          </a:xfrm>
        </p:spPr>
        <p:txBody>
          <a:bodyPr>
            <a:normAutofit fontScale="90000"/>
          </a:bodyPr>
          <a:lstStyle/>
          <a:p>
            <a:r>
              <a:rPr lang="nb-NO"/>
              <a:t>Pensjonistforbundets handlingsprogram 2026 - 2029</a:t>
            </a:r>
          </a:p>
        </p:txBody>
      </p:sp>
    </p:spTree>
    <p:extLst>
      <p:ext uri="{BB962C8B-B14F-4D97-AF65-F5344CB8AC3E}">
        <p14:creationId xmlns:p14="http://schemas.microsoft.com/office/powerpoint/2010/main" val="18492326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1B6797B-2F89-1FDB-99F8-E90F4E7D2F27}"/>
              </a:ext>
            </a:extLst>
          </p:cNvPr>
          <p:cNvSpPr>
            <a:spLocks noGrp="1"/>
          </p:cNvSpPr>
          <p:nvPr>
            <p:ph type="title"/>
          </p:nvPr>
        </p:nvSpPr>
        <p:spPr>
          <a:xfrm>
            <a:off x="360000" y="360000"/>
            <a:ext cx="11497038" cy="870086"/>
          </a:xfrm>
        </p:spPr>
        <p:txBody>
          <a:bodyPr>
            <a:normAutofit fontScale="90000"/>
          </a:bodyPr>
          <a:lstStyle/>
          <a:p>
            <a:r>
              <a:rPr lang="nb-NO"/>
              <a:t>Handlingsprogrammets struktur</a:t>
            </a:r>
            <a:br>
              <a:rPr lang="nb-NO"/>
            </a:br>
            <a:r>
              <a:rPr lang="nb-NO"/>
              <a:t>	</a:t>
            </a:r>
          </a:p>
        </p:txBody>
      </p:sp>
      <p:sp>
        <p:nvSpPr>
          <p:cNvPr id="3" name="Plassholder for innhold 2">
            <a:extLst>
              <a:ext uri="{FF2B5EF4-FFF2-40B4-BE49-F238E27FC236}">
                <a16:creationId xmlns:a16="http://schemas.microsoft.com/office/drawing/2014/main" id="{C2F46BCC-DA4A-9521-D897-7CBE2ECB7D1C}"/>
              </a:ext>
            </a:extLst>
          </p:cNvPr>
          <p:cNvSpPr>
            <a:spLocks noGrp="1"/>
          </p:cNvSpPr>
          <p:nvPr>
            <p:ph idx="1"/>
          </p:nvPr>
        </p:nvSpPr>
        <p:spPr>
          <a:xfrm>
            <a:off x="360001" y="1066800"/>
            <a:ext cx="11498400" cy="4693200"/>
          </a:xfrm>
        </p:spPr>
        <p:txBody>
          <a:bodyPr>
            <a:normAutofit/>
          </a:bodyPr>
          <a:lstStyle/>
          <a:p>
            <a:r>
              <a:rPr lang="nb-NO" sz="2800"/>
              <a:t>Innledning</a:t>
            </a:r>
            <a:br>
              <a:rPr lang="nb-NO" sz="2800"/>
            </a:br>
            <a:endParaRPr lang="nb-NO" sz="2800"/>
          </a:p>
          <a:p>
            <a:r>
              <a:rPr lang="nb-NO" sz="2800"/>
              <a:t>Kap. 1 Deltakelse</a:t>
            </a:r>
            <a:br>
              <a:rPr lang="nb-NO" sz="2800"/>
            </a:br>
            <a:endParaRPr lang="nb-NO" sz="2800"/>
          </a:p>
          <a:p>
            <a:r>
              <a:rPr lang="nb-NO" sz="2800"/>
              <a:t>Kap. 2 Økonomiske levekår</a:t>
            </a:r>
            <a:br>
              <a:rPr lang="nb-NO" sz="2800"/>
            </a:br>
            <a:endParaRPr lang="nb-NO" sz="2800"/>
          </a:p>
          <a:p>
            <a:r>
              <a:rPr lang="nb-NO" sz="2800"/>
              <a:t>Kap. 3 Helse</a:t>
            </a:r>
            <a:br>
              <a:rPr lang="nb-NO" sz="2800"/>
            </a:br>
            <a:endParaRPr lang="nb-NO" sz="2800"/>
          </a:p>
          <a:p>
            <a:r>
              <a:rPr lang="nb-NO" sz="2800"/>
              <a:t>Kap. 4 En sterk organisasjon</a:t>
            </a:r>
          </a:p>
        </p:txBody>
      </p:sp>
    </p:spTree>
    <p:extLst>
      <p:ext uri="{BB962C8B-B14F-4D97-AF65-F5344CB8AC3E}">
        <p14:creationId xmlns:p14="http://schemas.microsoft.com/office/powerpoint/2010/main" val="20596415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5A80A96-78F9-56D6-0583-94870BE25905}"/>
              </a:ext>
            </a:extLst>
          </p:cNvPr>
          <p:cNvSpPr>
            <a:spLocks noGrp="1"/>
          </p:cNvSpPr>
          <p:nvPr>
            <p:ph type="title"/>
          </p:nvPr>
        </p:nvSpPr>
        <p:spPr>
          <a:xfrm>
            <a:off x="360000" y="360000"/>
            <a:ext cx="11497038" cy="532629"/>
          </a:xfrm>
        </p:spPr>
        <p:txBody>
          <a:bodyPr/>
          <a:lstStyle/>
          <a:p>
            <a:r>
              <a:rPr lang="nb-NO" dirty="0"/>
              <a:t>Innledning</a:t>
            </a:r>
          </a:p>
        </p:txBody>
      </p:sp>
      <p:sp>
        <p:nvSpPr>
          <p:cNvPr id="3" name="Plassholder for innhold 2">
            <a:extLst>
              <a:ext uri="{FF2B5EF4-FFF2-40B4-BE49-F238E27FC236}">
                <a16:creationId xmlns:a16="http://schemas.microsoft.com/office/drawing/2014/main" id="{F40EB43C-EA50-A328-82C1-14C7E0C0F6D7}"/>
              </a:ext>
            </a:extLst>
          </p:cNvPr>
          <p:cNvSpPr>
            <a:spLocks noGrp="1"/>
          </p:cNvSpPr>
          <p:nvPr>
            <p:ph idx="1"/>
          </p:nvPr>
        </p:nvSpPr>
        <p:spPr>
          <a:xfrm>
            <a:off x="360001" y="1197429"/>
            <a:ext cx="11498400" cy="4789714"/>
          </a:xfrm>
        </p:spPr>
        <p:txBody>
          <a:bodyPr>
            <a:normAutofit/>
          </a:bodyPr>
          <a:lstStyle/>
          <a:p>
            <a:pPr marL="0" indent="0">
              <a:buNone/>
            </a:pPr>
            <a:r>
              <a:rPr lang="nb-NO" sz="2800" b="1"/>
              <a:t>Et aldersvennlig samfunn</a:t>
            </a:r>
            <a:endParaRPr lang="nb-NO" sz="2800"/>
          </a:p>
          <a:p>
            <a:pPr marL="0" indent="0">
              <a:buNone/>
            </a:pPr>
            <a:r>
              <a:rPr lang="nb-NO"/>
              <a:t>Vårt overordnede politiske mål er et aldersvennlig samfunn. Eldre og uføre skal ha innflytelse, samfunnsdeltakelse, gode levekår, digitale ferdigheter og kunne bo trygt i eget hjem. Vi vil ha økt satsing på helsefremmende arbeid og forebygging, men også gode helse- og omsorgstjenester når vi trenger det. </a:t>
            </a:r>
          </a:p>
          <a:p>
            <a:endParaRPr lang="nb-NO" b="1"/>
          </a:p>
          <a:p>
            <a:pPr marL="0" indent="0">
              <a:buNone/>
            </a:pPr>
            <a:r>
              <a:rPr lang="nb-NO" sz="2800" b="1"/>
              <a:t>En sterk organisasjon </a:t>
            </a:r>
            <a:endParaRPr lang="nb-NO" sz="2800"/>
          </a:p>
          <a:p>
            <a:pPr marL="0" indent="0">
              <a:buNone/>
            </a:pPr>
            <a:r>
              <a:rPr lang="nb-NO"/>
              <a:t>Vi skal være en sterk og attraktiv organisasjon som beholder våre medlemmer og arbeider målrettet med å tiltrekke oss nye. Vi skal tilby gode medlemsfordeler og møteplasser med interessante aktiviteter og sosiale tilbud. Og vi skal være aktive i politisk og faglig påvirkning for å få gjennomslag hos myndigheter sentralt og lokalt.</a:t>
            </a:r>
          </a:p>
          <a:p>
            <a:endParaRPr lang="nb-NO"/>
          </a:p>
        </p:txBody>
      </p:sp>
    </p:spTree>
    <p:extLst>
      <p:ext uri="{BB962C8B-B14F-4D97-AF65-F5344CB8AC3E}">
        <p14:creationId xmlns:p14="http://schemas.microsoft.com/office/powerpoint/2010/main" val="922942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838324E-BF4B-9234-6960-97650B614995}"/>
              </a:ext>
            </a:extLst>
          </p:cNvPr>
          <p:cNvSpPr>
            <a:spLocks noGrp="1"/>
          </p:cNvSpPr>
          <p:nvPr>
            <p:ph type="title"/>
          </p:nvPr>
        </p:nvSpPr>
        <p:spPr>
          <a:xfrm>
            <a:off x="360000" y="360000"/>
            <a:ext cx="5400000" cy="1086835"/>
          </a:xfrm>
        </p:spPr>
        <p:txBody>
          <a:bodyPr anchor="b">
            <a:normAutofit/>
          </a:bodyPr>
          <a:lstStyle/>
          <a:p>
            <a:r>
              <a:rPr lang="nb-NO"/>
              <a:t>Deltakelse</a:t>
            </a:r>
          </a:p>
        </p:txBody>
      </p:sp>
      <p:sp>
        <p:nvSpPr>
          <p:cNvPr id="3" name="Plassholder for innhold 2">
            <a:extLst>
              <a:ext uri="{FF2B5EF4-FFF2-40B4-BE49-F238E27FC236}">
                <a16:creationId xmlns:a16="http://schemas.microsoft.com/office/drawing/2014/main" id="{85FD82DF-682B-0888-C1C5-11F381D8C714}"/>
              </a:ext>
            </a:extLst>
          </p:cNvPr>
          <p:cNvSpPr>
            <a:spLocks noGrp="1"/>
          </p:cNvSpPr>
          <p:nvPr>
            <p:ph type="subTitle" idx="10"/>
          </p:nvPr>
        </p:nvSpPr>
        <p:spPr>
          <a:xfrm>
            <a:off x="360000" y="1800000"/>
            <a:ext cx="5400000" cy="3960000"/>
          </a:xfrm>
        </p:spPr>
        <p:txBody>
          <a:bodyPr>
            <a:normAutofit/>
          </a:bodyPr>
          <a:lstStyle/>
          <a:p>
            <a:pPr marL="342900" indent="-342900">
              <a:buFont typeface="Arial" panose="020B0604020202020204" pitchFamily="34" charset="0"/>
              <a:buChar char="•"/>
            </a:pPr>
            <a:r>
              <a:rPr lang="nb-NO" sz="2800"/>
              <a:t>Økt digital deltakelse </a:t>
            </a:r>
          </a:p>
          <a:p>
            <a:pPr marL="342900" indent="-342900">
              <a:buFont typeface="Arial" panose="020B0604020202020204" pitchFamily="34" charset="0"/>
              <a:buChar char="•"/>
            </a:pPr>
            <a:r>
              <a:rPr lang="nb-NO" sz="2800"/>
              <a:t>Bedre vilkår for frivilligheten</a:t>
            </a:r>
          </a:p>
          <a:p>
            <a:pPr marL="342900" indent="-342900">
              <a:buFont typeface="Arial" panose="020B0604020202020204" pitchFamily="34" charset="0"/>
              <a:buChar char="•"/>
            </a:pPr>
            <a:r>
              <a:rPr lang="nb-NO" sz="2800"/>
              <a:t>Flere aldersvennlige boliger</a:t>
            </a:r>
          </a:p>
          <a:p>
            <a:pPr marL="342900" indent="-342900">
              <a:buFont typeface="Arial" panose="020B0604020202020204" pitchFamily="34" charset="0"/>
              <a:buChar char="•"/>
            </a:pPr>
            <a:r>
              <a:rPr lang="nb-NO" sz="2800"/>
              <a:t>Et inkluderende arbeidsliv</a:t>
            </a:r>
          </a:p>
          <a:p>
            <a:pPr marL="342900" indent="-342900">
              <a:buFont typeface="Arial" panose="020B0604020202020204" pitchFamily="34" charset="0"/>
              <a:buChar char="•"/>
            </a:pPr>
            <a:r>
              <a:rPr lang="nb-NO" sz="2800"/>
              <a:t>Økt tilgjengelighet</a:t>
            </a:r>
          </a:p>
          <a:p>
            <a:pPr marL="342900" indent="-342900">
              <a:buFont typeface="Arial" panose="020B0604020202020204" pitchFamily="34" charset="0"/>
              <a:buChar char="•"/>
            </a:pPr>
            <a:r>
              <a:rPr lang="nb-NO" sz="2800"/>
              <a:t>Bedre beredskap</a:t>
            </a:r>
          </a:p>
          <a:p>
            <a:pPr marL="342900" indent="-342900">
              <a:buFont typeface="Arial" panose="020B0604020202020204" pitchFamily="34" charset="0"/>
              <a:buChar char="•"/>
            </a:pPr>
            <a:endParaRPr lang="nb-NO"/>
          </a:p>
          <a:p>
            <a:endParaRPr lang="nb-NO"/>
          </a:p>
        </p:txBody>
      </p:sp>
      <p:pic>
        <p:nvPicPr>
          <p:cNvPr id="1030" name="Picture 6" descr="Foto: iStock">
            <a:extLst>
              <a:ext uri="{FF2B5EF4-FFF2-40B4-BE49-F238E27FC236}">
                <a16:creationId xmlns:a16="http://schemas.microsoft.com/office/drawing/2014/main" id="{762E43AF-88C8-C5BA-0E6C-AB5A46E38FD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374" r="17763" b="1"/>
          <a:stretch>
            <a:fillRect/>
          </a:stretch>
        </p:blipFill>
        <p:spPr bwMode="auto">
          <a:xfrm>
            <a:off x="6120000" y="360000"/>
            <a:ext cx="5784000" cy="5431751"/>
          </a:xfrm>
          <a:prstGeom prst="roundRect">
            <a:avLst>
              <a:gd name="adj" fmla="val 2638"/>
            </a:avLst>
          </a:prstGeom>
          <a:solidFill>
            <a:srgbClr val="FFFFFF"/>
          </a:solidFill>
        </p:spPr>
      </p:pic>
    </p:spTree>
    <p:extLst>
      <p:ext uri="{BB962C8B-B14F-4D97-AF65-F5344CB8AC3E}">
        <p14:creationId xmlns:p14="http://schemas.microsoft.com/office/powerpoint/2010/main" val="10640215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364D72D-9090-F343-E249-4951CF501046}"/>
              </a:ext>
            </a:extLst>
          </p:cNvPr>
          <p:cNvSpPr>
            <a:spLocks noGrp="1"/>
          </p:cNvSpPr>
          <p:nvPr>
            <p:ph type="title"/>
          </p:nvPr>
        </p:nvSpPr>
        <p:spPr>
          <a:xfrm>
            <a:off x="360000" y="360000"/>
            <a:ext cx="5400000" cy="1086835"/>
          </a:xfrm>
        </p:spPr>
        <p:txBody>
          <a:bodyPr anchor="b">
            <a:normAutofit/>
          </a:bodyPr>
          <a:lstStyle/>
          <a:p>
            <a:r>
              <a:rPr lang="nb-NO"/>
              <a:t>Økonomiske levekår</a:t>
            </a:r>
          </a:p>
        </p:txBody>
      </p:sp>
      <p:sp>
        <p:nvSpPr>
          <p:cNvPr id="3" name="Plassholder for innhold 2">
            <a:extLst>
              <a:ext uri="{FF2B5EF4-FFF2-40B4-BE49-F238E27FC236}">
                <a16:creationId xmlns:a16="http://schemas.microsoft.com/office/drawing/2014/main" id="{D7E09117-D0C5-34E2-ED3E-F8BBD1E3B4A0}"/>
              </a:ext>
            </a:extLst>
          </p:cNvPr>
          <p:cNvSpPr>
            <a:spLocks noGrp="1"/>
          </p:cNvSpPr>
          <p:nvPr>
            <p:ph type="subTitle" idx="10"/>
          </p:nvPr>
        </p:nvSpPr>
        <p:spPr>
          <a:xfrm>
            <a:off x="360000" y="1800000"/>
            <a:ext cx="5400000" cy="3960000"/>
          </a:xfrm>
        </p:spPr>
        <p:txBody>
          <a:bodyPr>
            <a:normAutofit/>
          </a:bodyPr>
          <a:lstStyle/>
          <a:p>
            <a:pPr marL="342900" indent="-342900">
              <a:buFont typeface="Arial" panose="020B0604020202020204" pitchFamily="34" charset="0"/>
              <a:buChar char="•"/>
            </a:pPr>
            <a:r>
              <a:rPr lang="nb-NO" sz="2800"/>
              <a:t>Minstepensjon over EUs fattigdomsgrense</a:t>
            </a:r>
          </a:p>
          <a:p>
            <a:pPr marL="342900" indent="-342900">
              <a:buFont typeface="Arial" panose="020B0604020202020204" pitchFamily="34" charset="0"/>
              <a:buChar char="•"/>
            </a:pPr>
            <a:r>
              <a:rPr lang="nb-NO" sz="2800"/>
              <a:t>Kronetillegg til lave og mellomstore alderspensjoner</a:t>
            </a:r>
          </a:p>
          <a:p>
            <a:pPr marL="342900" indent="-342900">
              <a:buFont typeface="Arial" panose="020B0604020202020204" pitchFamily="34" charset="0"/>
              <a:buChar char="•"/>
            </a:pPr>
            <a:r>
              <a:rPr lang="nb-NO" sz="2800"/>
              <a:t>Rettferdig beskatning av inntekt og formue</a:t>
            </a:r>
          </a:p>
          <a:p>
            <a:pPr marL="342900" indent="-342900">
              <a:buFont typeface="Arial" panose="020B0604020202020204" pitchFamily="34" charset="0"/>
              <a:buChar char="•"/>
            </a:pPr>
            <a:r>
              <a:rPr lang="nb-NO" sz="2800"/>
              <a:t>Ingen levealdersjustering for uføre</a:t>
            </a:r>
          </a:p>
        </p:txBody>
      </p:sp>
      <p:pic>
        <p:nvPicPr>
          <p:cNvPr id="3076" name="Picture 4" descr="Ingen bildebeskrivelse er tilgjengelig.">
            <a:extLst>
              <a:ext uri="{FF2B5EF4-FFF2-40B4-BE49-F238E27FC236}">
                <a16:creationId xmlns:a16="http://schemas.microsoft.com/office/drawing/2014/main" id="{AF6F53CD-1A31-2914-3FDC-5AC599C28F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b="6090"/>
          <a:stretch>
            <a:fillRect/>
          </a:stretch>
        </p:blipFill>
        <p:spPr bwMode="auto">
          <a:xfrm>
            <a:off x="6120000" y="360000"/>
            <a:ext cx="5784000" cy="5431751"/>
          </a:xfrm>
          <a:prstGeom prst="roundRect">
            <a:avLst>
              <a:gd name="adj" fmla="val 2638"/>
            </a:avLst>
          </a:prstGeom>
          <a:solidFill>
            <a:srgbClr val="FFFFFF"/>
          </a:solidFill>
        </p:spPr>
      </p:pic>
    </p:spTree>
    <p:extLst>
      <p:ext uri="{BB962C8B-B14F-4D97-AF65-F5344CB8AC3E}">
        <p14:creationId xmlns:p14="http://schemas.microsoft.com/office/powerpoint/2010/main" val="477881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71FCC11-4957-4C2C-A05F-D4359F7A1B61}"/>
              </a:ext>
            </a:extLst>
          </p:cNvPr>
          <p:cNvSpPr>
            <a:spLocks noGrp="1"/>
          </p:cNvSpPr>
          <p:nvPr>
            <p:ph type="title"/>
          </p:nvPr>
        </p:nvSpPr>
        <p:spPr>
          <a:xfrm>
            <a:off x="360000" y="0"/>
            <a:ext cx="5400000" cy="836743"/>
          </a:xfrm>
        </p:spPr>
        <p:txBody>
          <a:bodyPr anchor="b">
            <a:normAutofit/>
          </a:bodyPr>
          <a:lstStyle/>
          <a:p>
            <a:r>
              <a:rPr lang="nb-NO"/>
              <a:t>Helse</a:t>
            </a:r>
          </a:p>
        </p:txBody>
      </p:sp>
      <p:sp>
        <p:nvSpPr>
          <p:cNvPr id="3" name="Plassholder for innhold 2">
            <a:extLst>
              <a:ext uri="{FF2B5EF4-FFF2-40B4-BE49-F238E27FC236}">
                <a16:creationId xmlns:a16="http://schemas.microsoft.com/office/drawing/2014/main" id="{423EBCD3-3D60-1A0E-A330-14C044BDE3FA}"/>
              </a:ext>
            </a:extLst>
          </p:cNvPr>
          <p:cNvSpPr>
            <a:spLocks noGrp="1"/>
          </p:cNvSpPr>
          <p:nvPr>
            <p:ph type="subTitle" idx="10"/>
          </p:nvPr>
        </p:nvSpPr>
        <p:spPr>
          <a:xfrm>
            <a:off x="360000" y="889715"/>
            <a:ext cx="5400000" cy="3960000"/>
          </a:xfrm>
        </p:spPr>
        <p:txBody>
          <a:bodyPr>
            <a:noAutofit/>
          </a:bodyPr>
          <a:lstStyle/>
          <a:p>
            <a:pPr marL="342900" indent="-342900">
              <a:buFont typeface="Arial" panose="020B0604020202020204" pitchFamily="34" charset="0"/>
              <a:buChar char="•"/>
            </a:pPr>
            <a:r>
              <a:rPr lang="nb-NO" sz="2800"/>
              <a:t>Bedre kommuneøkonomi</a:t>
            </a:r>
          </a:p>
          <a:p>
            <a:pPr marL="342900" indent="-342900">
              <a:buFont typeface="Arial" panose="020B0604020202020204" pitchFamily="34" charset="0"/>
              <a:buChar char="•"/>
            </a:pPr>
            <a:r>
              <a:rPr lang="nb-NO" sz="2800"/>
              <a:t>Flere sykehjemsplasser og omsorgsboliger</a:t>
            </a:r>
          </a:p>
          <a:p>
            <a:pPr marL="342900" indent="-342900">
              <a:buFont typeface="Arial" panose="020B0604020202020204" pitchFamily="34" charset="0"/>
              <a:buChar char="•"/>
            </a:pPr>
            <a:r>
              <a:rPr lang="nb-NO" sz="2800"/>
              <a:t>Flere ansatte i helse- og omsorgssektoren</a:t>
            </a:r>
          </a:p>
          <a:p>
            <a:pPr marL="342900" indent="-342900">
              <a:buFont typeface="Arial" panose="020B0604020202020204" pitchFamily="34" charset="0"/>
              <a:buChar char="•"/>
            </a:pPr>
            <a:r>
              <a:rPr lang="nb-NO" sz="2800"/>
              <a:t>Økt geriatrisk kompetanse</a:t>
            </a:r>
          </a:p>
          <a:p>
            <a:pPr marL="342900" indent="-342900">
              <a:buFont typeface="Arial" panose="020B0604020202020204" pitchFamily="34" charset="0"/>
              <a:buChar char="•"/>
            </a:pPr>
            <a:r>
              <a:rPr lang="nb-NO" sz="2800"/>
              <a:t>Bedre samarbeid mellom sykehusene og kommunene</a:t>
            </a:r>
          </a:p>
          <a:p>
            <a:pPr marL="342900" indent="-342900">
              <a:buFont typeface="Arial" panose="020B0604020202020204" pitchFamily="34" charset="0"/>
              <a:buChar char="•"/>
            </a:pPr>
            <a:r>
              <a:rPr lang="nb-NO" sz="2800"/>
              <a:t>Bedre tilbud om rehabilitering</a:t>
            </a:r>
          </a:p>
          <a:p>
            <a:pPr marL="342900" indent="-342900">
              <a:buFont typeface="Arial" panose="020B0604020202020204" pitchFamily="34" charset="0"/>
              <a:buChar char="•"/>
            </a:pPr>
            <a:r>
              <a:rPr lang="nb-NO" sz="2800"/>
              <a:t>Sterkere satsing på forebyggende helsearbeid</a:t>
            </a:r>
          </a:p>
        </p:txBody>
      </p:sp>
      <p:pic>
        <p:nvPicPr>
          <p:cNvPr id="2050" name="Picture 2" descr="Altfor mange ser seg nødt til å bruke egenmelding eller sykefravær for å sikre inntekt når omsorgsansvaret kolliderer med arbeidsdagen, skriver innleggsforfatterne. Illustrasjon: iStock">
            <a:extLst>
              <a:ext uri="{FF2B5EF4-FFF2-40B4-BE49-F238E27FC236}">
                <a16:creationId xmlns:a16="http://schemas.microsoft.com/office/drawing/2014/main" id="{4540C6E7-DD8D-C1C6-10FB-42537C4B57A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5443" r="14694" b="1"/>
          <a:stretch>
            <a:fillRect/>
          </a:stretch>
        </p:blipFill>
        <p:spPr bwMode="auto">
          <a:xfrm>
            <a:off x="6120000" y="360000"/>
            <a:ext cx="5784000" cy="5431751"/>
          </a:xfrm>
          <a:prstGeom prst="roundRect">
            <a:avLst>
              <a:gd name="adj" fmla="val 2638"/>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14048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F2CCF82-1F54-3EF8-A20B-109A1CF9CA0A}"/>
              </a:ext>
            </a:extLst>
          </p:cNvPr>
          <p:cNvSpPr>
            <a:spLocks noGrp="1"/>
          </p:cNvSpPr>
          <p:nvPr>
            <p:ph type="title"/>
          </p:nvPr>
        </p:nvSpPr>
        <p:spPr>
          <a:xfrm>
            <a:off x="360000" y="185829"/>
            <a:ext cx="5400000" cy="510857"/>
          </a:xfrm>
        </p:spPr>
        <p:txBody>
          <a:bodyPr anchor="b">
            <a:normAutofit fontScale="90000"/>
          </a:bodyPr>
          <a:lstStyle/>
          <a:p>
            <a:r>
              <a:rPr lang="nb-NO"/>
              <a:t>En sterk organisasjon</a:t>
            </a:r>
          </a:p>
        </p:txBody>
      </p:sp>
      <p:sp>
        <p:nvSpPr>
          <p:cNvPr id="3" name="Plassholder for innhold 2">
            <a:extLst>
              <a:ext uri="{FF2B5EF4-FFF2-40B4-BE49-F238E27FC236}">
                <a16:creationId xmlns:a16="http://schemas.microsoft.com/office/drawing/2014/main" id="{763D6BDF-DB61-9FD3-A53E-0A0FD8A49C15}"/>
              </a:ext>
            </a:extLst>
          </p:cNvPr>
          <p:cNvSpPr>
            <a:spLocks noGrp="1"/>
          </p:cNvSpPr>
          <p:nvPr>
            <p:ph type="subTitle" idx="10"/>
          </p:nvPr>
        </p:nvSpPr>
        <p:spPr>
          <a:xfrm>
            <a:off x="360000" y="827314"/>
            <a:ext cx="5400000" cy="5203372"/>
          </a:xfrm>
        </p:spPr>
        <p:txBody>
          <a:bodyPr>
            <a:normAutofit/>
          </a:bodyPr>
          <a:lstStyle/>
          <a:p>
            <a:pPr marL="342900" indent="-342900">
              <a:buFont typeface="Arial" panose="020B0604020202020204" pitchFamily="34" charset="0"/>
              <a:buChar char="•"/>
            </a:pPr>
            <a:r>
              <a:rPr lang="nb-NO"/>
              <a:t>Være Norges ledende organisasjon for eldre og uføre</a:t>
            </a:r>
          </a:p>
          <a:p>
            <a:pPr marL="342900" indent="-342900">
              <a:buFont typeface="Arial" panose="020B0604020202020204" pitchFamily="34" charset="0"/>
              <a:buChar char="•"/>
            </a:pPr>
            <a:r>
              <a:rPr lang="nb-NO"/>
              <a:t>Sette dagsorden i media</a:t>
            </a:r>
          </a:p>
          <a:p>
            <a:pPr marL="342900" indent="-342900">
              <a:buFont typeface="Arial" panose="020B0604020202020204" pitchFamily="34" charset="0"/>
              <a:buChar char="•"/>
            </a:pPr>
            <a:r>
              <a:rPr lang="nb-NO"/>
              <a:t>Verve flere medlemmer</a:t>
            </a:r>
          </a:p>
          <a:p>
            <a:pPr marL="342900" indent="-342900">
              <a:buFont typeface="Arial" panose="020B0604020202020204" pitchFamily="34" charset="0"/>
              <a:buChar char="•"/>
            </a:pPr>
            <a:r>
              <a:rPr lang="nb-NO"/>
              <a:t>Kommunisere tydelig med medlemmer</a:t>
            </a:r>
          </a:p>
          <a:p>
            <a:pPr marL="342900" indent="-342900">
              <a:buFont typeface="Arial" panose="020B0604020202020204" pitchFamily="34" charset="0"/>
              <a:buChar char="•"/>
            </a:pPr>
            <a:r>
              <a:rPr lang="nb-NO"/>
              <a:t>God oppfølging av tillitsvalgte</a:t>
            </a:r>
          </a:p>
          <a:p>
            <a:pPr marL="342900" indent="-342900">
              <a:buFont typeface="Arial" panose="020B0604020202020204" pitchFamily="34" charset="0"/>
              <a:buChar char="•"/>
            </a:pPr>
            <a:r>
              <a:rPr lang="nb-NO"/>
              <a:t>Bedre samhandlingen internt</a:t>
            </a:r>
          </a:p>
          <a:p>
            <a:pPr marL="342900" indent="-342900">
              <a:buFont typeface="Arial" panose="020B0604020202020204" pitchFamily="34" charset="0"/>
              <a:buChar char="•"/>
            </a:pPr>
            <a:r>
              <a:rPr lang="nb-NO"/>
              <a:t>Være eldre og uføres stemme i råd og utvalg</a:t>
            </a:r>
          </a:p>
          <a:p>
            <a:pPr marL="342900" indent="-342900">
              <a:buFont typeface="Arial" panose="020B0604020202020204" pitchFamily="34" charset="0"/>
              <a:buChar char="•"/>
            </a:pPr>
            <a:r>
              <a:rPr lang="nb-NO"/>
              <a:t>Samarbeide med andre</a:t>
            </a:r>
          </a:p>
          <a:p>
            <a:pPr marL="342900" indent="-342900">
              <a:buFont typeface="Arial" panose="020B0604020202020204" pitchFamily="34" charset="0"/>
              <a:buChar char="•"/>
            </a:pPr>
            <a:r>
              <a:rPr lang="nb-NO"/>
              <a:t>Tilby åpne og inkluderende møteplasser</a:t>
            </a:r>
          </a:p>
          <a:p>
            <a:pPr marL="342900" indent="-342900">
              <a:buFont typeface="Arial" panose="020B0604020202020204" pitchFamily="34" charset="0"/>
              <a:buChar char="•"/>
            </a:pPr>
            <a:endParaRPr lang="nb-NO"/>
          </a:p>
          <a:p>
            <a:pPr marL="342900" indent="-342900">
              <a:buFont typeface="Arial" panose="020B0604020202020204" pitchFamily="34" charset="0"/>
              <a:buChar char="•"/>
            </a:pPr>
            <a:endParaRPr lang="nb-NO"/>
          </a:p>
        </p:txBody>
      </p:sp>
      <p:pic>
        <p:nvPicPr>
          <p:cNvPr id="5" name="Bilde 4">
            <a:extLst>
              <a:ext uri="{FF2B5EF4-FFF2-40B4-BE49-F238E27FC236}">
                <a16:creationId xmlns:a16="http://schemas.microsoft.com/office/drawing/2014/main" id="{AC5C651A-A574-2E6C-2A0D-0A7B47EC4AB5}"/>
              </a:ext>
            </a:extLst>
          </p:cNvPr>
          <p:cNvPicPr>
            <a:picLocks noChangeAspect="1"/>
          </p:cNvPicPr>
          <p:nvPr/>
        </p:nvPicPr>
        <p:blipFill>
          <a:blip r:embed="rId3"/>
          <a:srcRect l="8676" r="11461" b="1"/>
          <a:stretch>
            <a:fillRect/>
          </a:stretch>
        </p:blipFill>
        <p:spPr>
          <a:xfrm>
            <a:off x="6120000" y="360000"/>
            <a:ext cx="5784000" cy="5431751"/>
          </a:xfrm>
          <a:prstGeom prst="roundRect">
            <a:avLst>
              <a:gd name="adj" fmla="val 2638"/>
            </a:avLst>
          </a:prstGeom>
          <a:noFill/>
        </p:spPr>
      </p:pic>
    </p:spTree>
    <p:extLst>
      <p:ext uri="{BB962C8B-B14F-4D97-AF65-F5344CB8AC3E}">
        <p14:creationId xmlns:p14="http://schemas.microsoft.com/office/powerpoint/2010/main" val="4457239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124972495"/>
      </p:ext>
    </p:extLst>
  </p:cSld>
  <p:clrMapOvr>
    <a:masterClrMapping/>
  </p:clrMapOvr>
</p:sld>
</file>

<file path=ppt/theme/theme1.xml><?xml version="1.0" encoding="utf-8"?>
<a:theme xmlns:a="http://schemas.openxmlformats.org/drawingml/2006/main" name="Office-tema">
  <a:themeElements>
    <a:clrScheme name="Pensjonistforbundet 1">
      <a:dk1>
        <a:srgbClr val="1C1C1B"/>
      </a:dk1>
      <a:lt1>
        <a:srgbClr val="FFFFFF"/>
      </a:lt1>
      <a:dk2>
        <a:srgbClr val="E74828"/>
      </a:dk2>
      <a:lt2>
        <a:srgbClr val="FFF0DC"/>
      </a:lt2>
      <a:accent1>
        <a:srgbClr val="FF9B0F"/>
      </a:accent1>
      <a:accent2>
        <a:srgbClr val="A5022C"/>
      </a:accent2>
      <a:accent3>
        <a:srgbClr val="430079"/>
      </a:accent3>
      <a:accent4>
        <a:srgbClr val="2868AA"/>
      </a:accent4>
      <a:accent5>
        <a:srgbClr val="3CAC67"/>
      </a:accent5>
      <a:accent6>
        <a:srgbClr val="B3B3B3"/>
      </a:accent6>
      <a:hlink>
        <a:srgbClr val="006496"/>
      </a:hlink>
      <a:folHlink>
        <a:srgbClr val="50233C"/>
      </a:folHlink>
    </a:clrScheme>
    <a:fontScheme name="Font">
      <a:majorFont>
        <a:latin typeface="Satoshi"/>
        <a:ea typeface=""/>
        <a:cs typeface=""/>
      </a:majorFont>
      <a:minorFont>
        <a:latin typeface="Satosh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F_PPT-mal_2026-v11 (1)" id="{CE0AA266-0A61-404A-A3FF-3DC5F80FA4B3}" vid="{4265D287-9C2D-6743-B2AC-6C050A4AF658}"/>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DBA0D3E710B74744B438337F39356E6C" ma:contentTypeVersion="14" ma:contentTypeDescription="Opprett et nytt dokument." ma:contentTypeScope="" ma:versionID="42fdfaccabe95ad8c097dc26fb759099">
  <xsd:schema xmlns:xsd="http://www.w3.org/2001/XMLSchema" xmlns:xs="http://www.w3.org/2001/XMLSchema" xmlns:p="http://schemas.microsoft.com/office/2006/metadata/properties" xmlns:ns2="183682a2-982d-4a83-9871-190b13662861" xmlns:ns3="bfc7106b-7d4b-4f43-85a4-4da9d16444ea" targetNamespace="http://schemas.microsoft.com/office/2006/metadata/properties" ma:root="true" ma:fieldsID="21fb35303d7d64fbe539e48290742551" ns2:_="" ns3:_="">
    <xsd:import namespace="183682a2-982d-4a83-9871-190b13662861"/>
    <xsd:import namespace="bfc7106b-7d4b-4f43-85a4-4da9d16444ea"/>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ObjectDetectorVersions" minOccurs="0"/>
                <xsd:element ref="ns2:MediaServiceSearchPropertie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83682a2-982d-4a83-9871-190b1366286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lcf76f155ced4ddcb4097134ff3c332f" ma:index="15" nillable="true" ma:taxonomy="true" ma:internalName="lcf76f155ced4ddcb4097134ff3c332f" ma:taxonomyFieldName="MediaServiceImageTags" ma:displayName="Bildemerkelapper" ma:readOnly="false" ma:fieldId="{5cf76f15-5ced-4ddc-b409-7134ff3c332f}" ma:taxonomyMulti="true" ma:sspId="34b8b44d-cf1d-4320-a457-7a505b8f322b"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fc7106b-7d4b-4f43-85a4-4da9d16444ea" elementFormDefault="qualified">
    <xsd:import namespace="http://schemas.microsoft.com/office/2006/documentManagement/types"/>
    <xsd:import namespace="http://schemas.microsoft.com/office/infopath/2007/PartnerControls"/>
    <xsd:element name="SharedWithUsers" ma:index="10"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Delingsdetaljer" ma:internalName="SharedWithDetails" ma:readOnly="true">
      <xsd:simpleType>
        <xsd:restriction base="dms:Note">
          <xsd:maxLength value="255"/>
        </xsd:restriction>
      </xsd:simpleType>
    </xsd:element>
    <xsd:element name="TaxCatchAll" ma:index="16" nillable="true" ma:displayName="Taxonomy Catch All Column" ma:hidden="true" ma:list="{5ab538cd-9084-42fd-b8dc-19353d4e5e7c}" ma:internalName="TaxCatchAll" ma:showField="CatchAllData" ma:web="bfc7106b-7d4b-4f43-85a4-4da9d16444e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183682a2-982d-4a83-9871-190b13662861">
      <Terms xmlns="http://schemas.microsoft.com/office/infopath/2007/PartnerControls"/>
    </lcf76f155ced4ddcb4097134ff3c332f>
    <TaxCatchAll xmlns="bfc7106b-7d4b-4f43-85a4-4da9d16444ea" xsi:nil="true"/>
  </documentManagement>
</p:properties>
</file>

<file path=customXml/itemProps1.xml><?xml version="1.0" encoding="utf-8"?>
<ds:datastoreItem xmlns:ds="http://schemas.openxmlformats.org/officeDocument/2006/customXml" ds:itemID="{3F555789-C480-432F-BB15-6BE8F90F4F41}">
  <ds:schemaRefs>
    <ds:schemaRef ds:uri="http://schemas.microsoft.com/sharepoint/v3/contenttype/forms"/>
  </ds:schemaRefs>
</ds:datastoreItem>
</file>

<file path=customXml/itemProps2.xml><?xml version="1.0" encoding="utf-8"?>
<ds:datastoreItem xmlns:ds="http://schemas.openxmlformats.org/officeDocument/2006/customXml" ds:itemID="{67C12714-3E2F-49AA-B5B7-0891BE78189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83682a2-982d-4a83-9871-190b13662861"/>
    <ds:schemaRef ds:uri="bfc7106b-7d4b-4f43-85a4-4da9d16444e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83C727B-E022-47F9-BCC1-72AE7E3B3F60}">
  <ds:schemaRefs>
    <ds:schemaRef ds:uri="http://purl.org/dc/elements/1.1/"/>
    <ds:schemaRef ds:uri="http://schemas.microsoft.com/office/2006/metadata/properties"/>
    <ds:schemaRef ds:uri="b9ae04a2-c70f-4b2b-81b5-6a267268e087"/>
    <ds:schemaRef ds:uri="http://purl.org/dc/terms/"/>
    <ds:schemaRef ds:uri="http://schemas.openxmlformats.org/package/2006/metadata/core-properties"/>
    <ds:schemaRef ds:uri="http://schemas.microsoft.com/office/2006/documentManagement/types"/>
    <ds:schemaRef ds:uri="11380de8-815a-4333-b831-42107840e989"/>
    <ds:schemaRef ds:uri="http://schemas.microsoft.com/office/infopath/2007/PartnerControls"/>
    <ds:schemaRef ds:uri="http://www.w3.org/XML/1998/namespace"/>
    <ds:schemaRef ds:uri="http://purl.org/dc/dcmitype/"/>
    <ds:schemaRef ds:uri="183682a2-982d-4a83-9871-190b13662861"/>
    <ds:schemaRef ds:uri="bfc7106b-7d4b-4f43-85a4-4da9d16444ea"/>
  </ds:schemaRefs>
</ds:datastoreItem>
</file>

<file path=docProps/app.xml><?xml version="1.0" encoding="utf-8"?>
<Properties xmlns="http://schemas.openxmlformats.org/officeDocument/2006/extended-properties" xmlns:vt="http://schemas.openxmlformats.org/officeDocument/2006/docPropsVTypes">
  <Template>PF_PPT-mal_2026-v12</Template>
  <TotalTime>2224</TotalTime>
  <Words>5611</Words>
  <Application>Microsoft Office PowerPoint</Application>
  <PresentationFormat>Widescreen</PresentationFormat>
  <Paragraphs>287</Paragraphs>
  <Slides>19</Slides>
  <Notes>19</Notes>
  <HiddenSlides>0</HiddenSlides>
  <MMClips>0</MMClips>
  <ScaleCrop>false</ScaleCrop>
  <HeadingPairs>
    <vt:vector size="6" baseType="variant">
      <vt:variant>
        <vt:lpstr>Brukte skrifter</vt:lpstr>
      </vt:variant>
      <vt:variant>
        <vt:i4>4</vt:i4>
      </vt:variant>
      <vt:variant>
        <vt:lpstr>Tema</vt:lpstr>
      </vt:variant>
      <vt:variant>
        <vt:i4>1</vt:i4>
      </vt:variant>
      <vt:variant>
        <vt:lpstr>Lysbildetitler</vt:lpstr>
      </vt:variant>
      <vt:variant>
        <vt:i4>19</vt:i4>
      </vt:variant>
    </vt:vector>
  </HeadingPairs>
  <TitlesOfParts>
    <vt:vector size="24" baseType="lpstr">
      <vt:lpstr>Arial</vt:lpstr>
      <vt:lpstr>Calibri</vt:lpstr>
      <vt:lpstr>Satoshi Medium</vt:lpstr>
      <vt:lpstr>Wingdings</vt:lpstr>
      <vt:lpstr>Office-tema</vt:lpstr>
      <vt:lpstr>PowerPoint-presentasjon</vt:lpstr>
      <vt:lpstr>         Sammen er vi sterkere enn hver for oss </vt:lpstr>
      <vt:lpstr>PowerPoint-presentasjon</vt:lpstr>
      <vt:lpstr>PowerPoint-presentasjon</vt:lpstr>
      <vt:lpstr>Innledning</vt:lpstr>
      <vt:lpstr>Den eldrepolitiske situasjonen</vt:lpstr>
      <vt:lpstr>Den eldrepolitiske situasjonen (1) - Demografi</vt:lpstr>
      <vt:lpstr>Den eldrepolitiske situasjonen (2) - Deltakelse</vt:lpstr>
      <vt:lpstr>Den eldrepolitiske situasjonen (3) – Økonomiske levekår</vt:lpstr>
      <vt:lpstr>Den eldrepolitiske situasjonen (4) - Eldreomsorg</vt:lpstr>
      <vt:lpstr>Den eldrepolitiske situasjonen (5) - noen forventninger til statsbudsjettet 2027</vt:lpstr>
      <vt:lpstr>Pensjonistforbundets handlingsprogram 2026 - 2029</vt:lpstr>
      <vt:lpstr>Handlingsprogrammets struktur  </vt:lpstr>
      <vt:lpstr>Innledning</vt:lpstr>
      <vt:lpstr>Deltakelse</vt:lpstr>
      <vt:lpstr>Økonomiske levekår</vt:lpstr>
      <vt:lpstr>Helse</vt:lpstr>
      <vt:lpstr>En sterk organisasjon</vt:lpstr>
      <vt:lpstr>PowerPoint-presentasjon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Merete Orholm</dc:creator>
  <cp:lastModifiedBy>Bjørn Egeli</cp:lastModifiedBy>
  <cp:revision>258</cp:revision>
  <dcterms:created xsi:type="dcterms:W3CDTF">2026-05-20T08:56:06Z</dcterms:created>
  <dcterms:modified xsi:type="dcterms:W3CDTF">2026-09-16T18:23:00Z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dlc_DocIdItemGuid">
    <vt:lpwstr>cc00dd9d-0a3c-450a-ad30-635119d453ea</vt:lpwstr>
  </property>
  <property fmtid="{D5CDD505-2E9C-101B-9397-08002B2CF9AE}" pid="3" name="MediaServiceImageTags">
    <vt:lpwstr/>
  </property>
  <property fmtid="{D5CDD505-2E9C-101B-9397-08002B2CF9AE}" pid="4" name="ContentTypeId">
    <vt:lpwstr>0x010100DBA0D3E710B74744B438337F39356E6C</vt:lpwstr>
  </property>
</Properties>
</file>