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72" r:id="rId6"/>
    <p:sldId id="258" r:id="rId7"/>
    <p:sldId id="27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945E19-2CD3-580B-640D-C0A72B52866D}" name="Claire Butler" initials="CB" userId="S::claire.butler@tfgm.com::51e0f6a1-41af-4044-9fa9-4f07d4f945fd" providerId="AD"/>
  <p188:author id="{1F9ACD4B-F1A5-5CEA-D443-C441A2834B21}" name="Ross Beard" initials="RB" userId="S::ross.beard@tfgm.com::3e76b5a9-15e4-4989-8310-df5f8bf01916" providerId="AD"/>
  <p188:author id="{0D50E0AD-6BD1-6AA2-1891-6C7ED07A1CD9}" name="Carol Donelon" initials="CD" userId="S::Carol.Donelon@TFGM.com::d07433cd-3992-4087-b8c5-7d9207a036c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C8A5DA-406B-46A0-B4D3-3DF4EB3E331B}" v="1" dt="2023-09-08T13:41:11.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46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Butler" userId="51e0f6a1-41af-4044-9fa9-4f07d4f945fd" providerId="ADAL" clId="{AFC8A5DA-406B-46A0-B4D3-3DF4EB3E331B}"/>
    <pc:docChg chg="addSld modSld">
      <pc:chgData name="Claire Butler" userId="51e0f6a1-41af-4044-9fa9-4f07d4f945fd" providerId="ADAL" clId="{AFC8A5DA-406B-46A0-B4D3-3DF4EB3E331B}" dt="2023-09-08T13:41:11.845" v="0"/>
      <pc:docMkLst>
        <pc:docMk/>
      </pc:docMkLst>
      <pc:sldChg chg="add">
        <pc:chgData name="Claire Butler" userId="51e0f6a1-41af-4044-9fa9-4f07d4f945fd" providerId="ADAL" clId="{AFC8A5DA-406B-46A0-B4D3-3DF4EB3E331B}" dt="2023-09-08T13:41:11.845" v="0"/>
        <pc:sldMkLst>
          <pc:docMk/>
          <pc:sldMk cId="1087573466" sldId="258"/>
        </pc:sldMkLst>
      </pc:sldChg>
      <pc:sldChg chg="add">
        <pc:chgData name="Claire Butler" userId="51e0f6a1-41af-4044-9fa9-4f07d4f945fd" providerId="ADAL" clId="{AFC8A5DA-406B-46A0-B4D3-3DF4EB3E331B}" dt="2023-09-08T13:41:11.845" v="0"/>
        <pc:sldMkLst>
          <pc:docMk/>
          <pc:sldMk cId="3362850982" sldId="2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1371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95317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936531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17451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2370451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371743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77063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73336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22109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270092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322D9-600A-4057-86B7-C922BA3C8150}" type="datetimeFigureOut">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D9764-54AE-47B6-8E0F-B32E36DEECC3}" type="slidenum">
              <a:rPr lang="en-US" smtClean="0"/>
              <a:t>‹#›</a:t>
            </a:fld>
            <a:endParaRPr lang="en-US" dirty="0"/>
          </a:p>
        </p:txBody>
      </p:sp>
    </p:spTree>
    <p:extLst>
      <p:ext uri="{BB962C8B-B14F-4D97-AF65-F5344CB8AC3E}">
        <p14:creationId xmlns:p14="http://schemas.microsoft.com/office/powerpoint/2010/main" val="11249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322D9-600A-4057-86B7-C922BA3C8150}" type="datetimeFigureOut">
              <a:rPr lang="en-US" smtClean="0"/>
              <a:t>9/8/2023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D9764-54AE-47B6-8E0F-B32E36DEECC3}" type="slidenum">
              <a:rPr lang="en-US" smtClean="0"/>
              <a:t>‹#›</a:t>
            </a:fld>
            <a:endParaRPr lang="en-US" dirty="0"/>
          </a:p>
        </p:txBody>
      </p:sp>
    </p:spTree>
    <p:extLst>
      <p:ext uri="{BB962C8B-B14F-4D97-AF65-F5344CB8AC3E}">
        <p14:creationId xmlns:p14="http://schemas.microsoft.com/office/powerpoint/2010/main" val="1598999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253968E3-85F7-4FCD-A409-33E21E2BE4FB}"/>
              </a:ext>
            </a:extLst>
          </p:cNvPr>
          <p:cNvGraphicFramePr>
            <a:graphicFrameLocks noGrp="1"/>
          </p:cNvGraphicFramePr>
          <p:nvPr/>
        </p:nvGraphicFramePr>
        <p:xfrm>
          <a:off x="238844" y="418844"/>
          <a:ext cx="8703391" cy="1486189"/>
        </p:xfrm>
        <a:graphic>
          <a:graphicData uri="http://schemas.openxmlformats.org/drawingml/2006/table">
            <a:tbl>
              <a:tblPr firstRow="1" bandRow="1">
                <a:tableStyleId>{5C22544A-7EE6-4342-B048-85BDC9FD1C3A}</a:tableStyleId>
              </a:tblPr>
              <a:tblGrid>
                <a:gridCol w="826360">
                  <a:extLst>
                    <a:ext uri="{9D8B030D-6E8A-4147-A177-3AD203B41FA5}">
                      <a16:colId xmlns:a16="http://schemas.microsoft.com/office/drawing/2014/main" val="961929757"/>
                    </a:ext>
                  </a:extLst>
                </a:gridCol>
                <a:gridCol w="1706596">
                  <a:extLst>
                    <a:ext uri="{9D8B030D-6E8A-4147-A177-3AD203B41FA5}">
                      <a16:colId xmlns:a16="http://schemas.microsoft.com/office/drawing/2014/main" val="1389102697"/>
                    </a:ext>
                  </a:extLst>
                </a:gridCol>
                <a:gridCol w="2434936">
                  <a:extLst>
                    <a:ext uri="{9D8B030D-6E8A-4147-A177-3AD203B41FA5}">
                      <a16:colId xmlns:a16="http://schemas.microsoft.com/office/drawing/2014/main" val="1477403203"/>
                    </a:ext>
                  </a:extLst>
                </a:gridCol>
                <a:gridCol w="1055684">
                  <a:extLst>
                    <a:ext uri="{9D8B030D-6E8A-4147-A177-3AD203B41FA5}">
                      <a16:colId xmlns:a16="http://schemas.microsoft.com/office/drawing/2014/main" val="1025941396"/>
                    </a:ext>
                  </a:extLst>
                </a:gridCol>
                <a:gridCol w="1380510">
                  <a:extLst>
                    <a:ext uri="{9D8B030D-6E8A-4147-A177-3AD203B41FA5}">
                      <a16:colId xmlns:a16="http://schemas.microsoft.com/office/drawing/2014/main" val="2153301639"/>
                    </a:ext>
                  </a:extLst>
                </a:gridCol>
                <a:gridCol w="1299305">
                  <a:extLst>
                    <a:ext uri="{9D8B030D-6E8A-4147-A177-3AD203B41FA5}">
                      <a16:colId xmlns:a16="http://schemas.microsoft.com/office/drawing/2014/main" val="4110566241"/>
                    </a:ext>
                  </a:extLst>
                </a:gridCol>
              </a:tblGrid>
              <a:tr h="217167">
                <a:tc>
                  <a:txBody>
                    <a:bodyPr/>
                    <a:lstStyle/>
                    <a:p>
                      <a:pPr algn="ctr"/>
                      <a:r>
                        <a:rPr lang="en-GB" sz="900" b="1" dirty="0">
                          <a:solidFill>
                            <a:schemeClr val="bg1"/>
                          </a:solidFill>
                          <a:effectLst/>
                        </a:rPr>
                        <a:t>District:</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b="1" dirty="0">
                          <a:solidFill>
                            <a:schemeClr val="bg1"/>
                          </a:solidFill>
                          <a:effectLst/>
                        </a:rPr>
                        <a:t>Location:</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Delivery Programme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strike="noStrike" dirty="0">
                          <a:solidFill>
                            <a:schemeClr val="bg1"/>
                          </a:solidFill>
                          <a:effectLst/>
                        </a:rPr>
                        <a:t>Transport Mode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strike="noStrike" dirty="0">
                          <a:solidFill>
                            <a:schemeClr val="bg1"/>
                          </a:solidFill>
                          <a:effectLst/>
                        </a:rPr>
                        <a:t>Approved Funding</a:t>
                      </a:r>
                      <a:endParaRPr lang="en-GB" sz="900" strike="sngStrike"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Operating Cost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8809968"/>
                  </a:ext>
                </a:extLst>
              </a:tr>
              <a:tr h="416725">
                <a:tc>
                  <a:txBody>
                    <a:bodyPr/>
                    <a:lstStyle/>
                    <a:p>
                      <a:pPr algn="ctr"/>
                      <a:r>
                        <a:rPr lang="en-GB" sz="800" b="0" kern="1200" dirty="0">
                          <a:solidFill>
                            <a:schemeClr val="dk1"/>
                          </a:solidFill>
                          <a:latin typeface="+mn-lt"/>
                          <a:ea typeface="+mn-ea"/>
                          <a:cs typeface="+mn-cs"/>
                        </a:rPr>
                        <a:t>Salford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Swinton Rail Station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City Region Sustainable Transport Settlement (CRSTS)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Rail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£2.1m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latin typeface="+mn-lt"/>
                          <a:ea typeface="+mn-ea"/>
                          <a:cs typeface="+mn-cs"/>
                        </a:rPr>
                        <a:t>Station Operator to maintain and operate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36309832"/>
                  </a:ext>
                </a:extLst>
              </a:tr>
              <a:tr h="217167">
                <a:tc gridSpan="6">
                  <a:txBody>
                    <a:bodyPr/>
                    <a:lstStyle/>
                    <a:p>
                      <a:pPr algn="ctr"/>
                      <a:r>
                        <a:rPr lang="en-GB" sz="1200" b="1" dirty="0">
                          <a:solidFill>
                            <a:schemeClr val="bg1"/>
                          </a:solidFill>
                        </a:rPr>
                        <a:t>Project 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5250612"/>
                  </a:ext>
                </a:extLst>
              </a:tr>
              <a:tr h="506722">
                <a:tc gridSpan="6">
                  <a:txBody>
                    <a:bodyPr/>
                    <a:lstStyle/>
                    <a:p>
                      <a:pPr>
                        <a:lnSpc>
                          <a:spcPct val="107000"/>
                        </a:lnSpc>
                        <a:spcAft>
                          <a:spcPts val="800"/>
                        </a:spcAft>
                      </a:pPr>
                      <a:r>
                        <a:rPr lang="en-GB" sz="900" kern="1200" dirty="0">
                          <a:solidFill>
                            <a:schemeClr val="tx1"/>
                          </a:solidFill>
                          <a:latin typeface="+mn-lt"/>
                          <a:ea typeface="+mn-ea"/>
                          <a:cs typeface="+mn-cs"/>
                        </a:rPr>
                        <a:t>Deliver step-free access at Swinton rail station from the existing ticket hall at road level down to the island platform level via a proposed new lift and associated works. A suggested layout for the proposed works is provided on the next page.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b="0"/>
                    </a:p>
                  </a:txBody>
                  <a:tcPr>
                    <a:lnL w="12700" cap="flat" cmpd="sng" algn="ctr">
                      <a:solidFill>
                        <a:schemeClr val="tx1"/>
                      </a:solidFill>
                      <a:prstDash val="solid"/>
                      <a:round/>
                      <a:headEnd type="none" w="med" len="med"/>
                      <a:tailEnd type="none" w="med" len="med"/>
                    </a:lnL>
                    <a:solidFill>
                      <a:schemeClr val="accent4">
                        <a:lumMod val="20000"/>
                        <a:lumOff val="80000"/>
                      </a:schemeClr>
                    </a:solidFill>
                  </a:tcPr>
                </a:tc>
                <a:tc hMerge="1">
                  <a:txBody>
                    <a:bodyPr/>
                    <a:lstStyle/>
                    <a:p>
                      <a:pPr algn="ctr"/>
                      <a:endParaRPr lang="en-GB" sz="1200" b="0"/>
                    </a:p>
                  </a:txBody>
                  <a:tcPr>
                    <a:solidFill>
                      <a:schemeClr val="accent4">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34477531"/>
                  </a:ext>
                </a:extLst>
              </a:tr>
            </a:tbl>
          </a:graphicData>
        </a:graphic>
      </p:graphicFrame>
      <p:graphicFrame>
        <p:nvGraphicFramePr>
          <p:cNvPr id="13" name="Table 4">
            <a:extLst>
              <a:ext uri="{FF2B5EF4-FFF2-40B4-BE49-F238E27FC236}">
                <a16:creationId xmlns:a16="http://schemas.microsoft.com/office/drawing/2014/main" id="{3D3E504E-5B32-42ED-AB63-31E30A86D81D}"/>
              </a:ext>
            </a:extLst>
          </p:cNvPr>
          <p:cNvGraphicFramePr>
            <a:graphicFrameLocks noGrp="1"/>
          </p:cNvGraphicFramePr>
          <p:nvPr/>
        </p:nvGraphicFramePr>
        <p:xfrm>
          <a:off x="238844" y="1772816"/>
          <a:ext cx="8703392" cy="3598649"/>
        </p:xfrm>
        <a:graphic>
          <a:graphicData uri="http://schemas.openxmlformats.org/drawingml/2006/table">
            <a:tbl>
              <a:tblPr firstRow="1" bandRow="1">
                <a:tableStyleId>{5940675A-B579-460E-94D1-54222C63F5DA}</a:tableStyleId>
              </a:tblPr>
              <a:tblGrid>
                <a:gridCol w="993608">
                  <a:extLst>
                    <a:ext uri="{9D8B030D-6E8A-4147-A177-3AD203B41FA5}">
                      <a16:colId xmlns:a16="http://schemas.microsoft.com/office/drawing/2014/main" val="653420435"/>
                    </a:ext>
                  </a:extLst>
                </a:gridCol>
                <a:gridCol w="5534108">
                  <a:extLst>
                    <a:ext uri="{9D8B030D-6E8A-4147-A177-3AD203B41FA5}">
                      <a16:colId xmlns:a16="http://schemas.microsoft.com/office/drawing/2014/main" val="2872504511"/>
                    </a:ext>
                  </a:extLst>
                </a:gridCol>
                <a:gridCol w="2175676">
                  <a:extLst>
                    <a:ext uri="{9D8B030D-6E8A-4147-A177-3AD203B41FA5}">
                      <a16:colId xmlns:a16="http://schemas.microsoft.com/office/drawing/2014/main" val="2951940179"/>
                    </a:ext>
                  </a:extLst>
                </a:gridCol>
              </a:tblGrid>
              <a:tr h="257982">
                <a:tc>
                  <a:txBody>
                    <a:bodyPr/>
                    <a:lstStyle/>
                    <a:p>
                      <a:pPr algn="ctr"/>
                      <a:endParaRPr lang="en-GB" sz="900" b="1" dirty="0">
                        <a:solidFill>
                          <a:schemeClr val="bg1"/>
                        </a:solidFill>
                      </a:endParaRP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Business Case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CRSTS Objectives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436499426"/>
                  </a:ext>
                </a:extLst>
              </a:tr>
              <a:tr h="211118">
                <a:tc rowSpan="4">
                  <a:txBody>
                    <a:bodyPr/>
                    <a:lstStyle/>
                    <a:p>
                      <a:pPr algn="ctr"/>
                      <a:endParaRPr lang="en-GB" sz="900" b="1" dirty="0"/>
                    </a:p>
                    <a:p>
                      <a:pPr algn="ctr"/>
                      <a:r>
                        <a:rPr lang="en-GB" sz="900" b="1" dirty="0"/>
                        <a:t>Strategic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r>
                        <a:rPr lang="en-GB" sz="900" dirty="0"/>
                        <a:t>Driving growth and productivity through infrastructure investment by making the railway more accessible to more people and providing access to work and leisure opportunities.</a:t>
                      </a:r>
                    </a:p>
                    <a:p>
                      <a:endParaRPr lang="en-GB" sz="900" dirty="0"/>
                    </a:p>
                    <a:p>
                      <a:r>
                        <a:rPr lang="en-GB" sz="900" dirty="0"/>
                        <a:t>Levelling-up services towards the standards of the best; by </a:t>
                      </a:r>
                      <a:r>
                        <a:rPr lang="en-GB" sz="900" strike="noStrike" dirty="0"/>
                        <a:t>removing accessibility barriers </a:t>
                      </a:r>
                      <a:r>
                        <a:rPr lang="en-GB" sz="900" dirty="0"/>
                        <a:t>for passengers </a:t>
                      </a:r>
                      <a:r>
                        <a:rPr lang="en-GB" sz="900" strike="noStrike" dirty="0"/>
                        <a:t>using </a:t>
                      </a:r>
                      <a:r>
                        <a:rPr lang="en-GB" sz="900" dirty="0"/>
                        <a:t>the railway.</a:t>
                      </a:r>
                    </a:p>
                    <a:p>
                      <a:endParaRPr lang="en-GB" sz="900" dirty="0"/>
                    </a:p>
                    <a:p>
                      <a:r>
                        <a:rPr lang="en-GB" sz="900" dirty="0"/>
                        <a:t>Decarbonising transport by encouraging more people to use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i="0" dirty="0"/>
                        <a:t>Levelling 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258290591"/>
                  </a:ext>
                </a:extLst>
              </a:tr>
              <a:tr h="443254">
                <a:tc vMerge="1">
                  <a:txBody>
                    <a:bodyPr/>
                    <a:lstStyle/>
                    <a:p>
                      <a:endParaRPr lang="en-GB"/>
                    </a:p>
                  </a:txBody>
                  <a:tcPr/>
                </a:tc>
                <a:tc vMerge="1">
                  <a:txBody>
                    <a:bodyPr/>
                    <a:lstStyle/>
                    <a:p>
                      <a:endParaRPr lang="en-GB"/>
                    </a:p>
                  </a:txBody>
                  <a:tcPr/>
                </a:tc>
                <a:tc>
                  <a:txBody>
                    <a:bodyPr/>
                    <a:lstStyle/>
                    <a:p>
                      <a:r>
                        <a:rPr lang="en-GB" sz="900" b="0" i="0" dirty="0"/>
                        <a:t>Station will match best practice across the rail network</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31829"/>
                  </a:ext>
                </a:extLst>
              </a:tr>
              <a:tr h="221628">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Growth/ Productivity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369492985"/>
                  </a:ext>
                </a:extLst>
              </a:tr>
              <a:tr h="338856">
                <a:tc vMerge="1">
                  <a:txBody>
                    <a:bodyPr/>
                    <a:lstStyle/>
                    <a:p>
                      <a:endParaRPr lang="en-GB"/>
                    </a:p>
                  </a:txBody>
                  <a:tcPr/>
                </a:tc>
                <a:tc vMerge="1">
                  <a:txBody>
                    <a:bodyPr/>
                    <a:lstStyle/>
                    <a:p>
                      <a:endParaRPr lang="en-GB"/>
                    </a:p>
                  </a:txBody>
                  <a:tcPr/>
                </a:tc>
                <a:tc>
                  <a:txBody>
                    <a:bodyPr/>
                    <a:lstStyle/>
                    <a:p>
                      <a:r>
                        <a:rPr lang="en-GB" sz="900" b="0" i="0" dirty="0"/>
                        <a:t>Good access to transport network helps develop growth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146016"/>
                  </a:ext>
                </a:extLst>
              </a:tr>
              <a:tr h="211077">
                <a:tc rowSpan="4">
                  <a:txBody>
                    <a:bodyPr/>
                    <a:lstStyle/>
                    <a:p>
                      <a:pPr algn="ctr"/>
                      <a:endParaRPr lang="en-GB" sz="900" b="1" dirty="0"/>
                    </a:p>
                    <a:p>
                      <a:pPr algn="ctr"/>
                      <a:r>
                        <a:rPr lang="en-GB" sz="900" b="1" dirty="0"/>
                        <a:t>Economic and Financial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r>
                        <a:rPr lang="en-GB" sz="800" i="0" dirty="0"/>
                        <a:t>In line with the Single Pot Assurance Framework agreed with Government, GMCA may choose to fund schemes with a lower value for money if the strategic case highlights additional outcomes that align with GMCA’s strategic priorities as set out in the Greater Manchester Strategy, Places for Everyone or GM Transport Strategy 2040.  In this case, adapting infrastructure to meet accessibility standards is driven by a compelling strategic case and the Scheme supports the DfT’s Access for All programme launched in 2006 </a:t>
                      </a:r>
                      <a:r>
                        <a:rPr lang="en-GB" sz="800" i="0" kern="1200" dirty="0">
                          <a:solidFill>
                            <a:schemeClr val="tx1"/>
                          </a:solidFill>
                          <a:latin typeface="+mn-lt"/>
                          <a:ea typeface="+mn-ea"/>
                          <a:cs typeface="+mn-cs"/>
                        </a:rPr>
                        <a:t>to create an obstacle-free, accessible route from the station entrance to the platform. </a:t>
                      </a:r>
                    </a:p>
                    <a:p>
                      <a:endParaRPr lang="en-GB" sz="8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i="0" dirty="0"/>
                        <a:t>The Scheme is funded by the Government’s City Region Sustainable Transport Funding Settlement (CRSTS). Based on current cost estimates, the Scheme is affordable within the approved funding.</a:t>
                      </a:r>
                      <a:endParaRPr lang="en-GB" sz="800" i="1"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Mode Split and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97511464"/>
                  </a:ext>
                </a:extLst>
              </a:tr>
              <a:tr h="351794">
                <a:tc vMerge="1">
                  <a:txBody>
                    <a:bodyPr/>
                    <a:lstStyle/>
                    <a:p>
                      <a:endParaRPr lang="en-GB"/>
                    </a:p>
                  </a:txBody>
                  <a:tcPr/>
                </a:tc>
                <a:tc vMerge="1">
                  <a:txBody>
                    <a:bodyPr/>
                    <a:lstStyle/>
                    <a:p>
                      <a:endParaRPr lang="en-GB"/>
                    </a:p>
                  </a:txBody>
                  <a:tcPr/>
                </a:tc>
                <a:tc>
                  <a:txBody>
                    <a:bodyPr/>
                    <a:lstStyle/>
                    <a:p>
                      <a:r>
                        <a:rPr lang="en-GB" sz="900" b="0" i="0" dirty="0"/>
                        <a:t>Supports greater accessibility to enable use of public transport</a:t>
                      </a:r>
                      <a:endParaRPr lang="en-GB" sz="900" b="0" i="0" strike="sngStrik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8923979"/>
                  </a:ext>
                </a:extLst>
              </a:tr>
              <a:tr h="234530">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Value for Money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815459915"/>
                  </a:ext>
                </a:extLst>
              </a:tr>
              <a:tr h="474398">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t>Low (excluding strong Strategic outcomes and other non-monetised benefits)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942766"/>
                  </a:ext>
                </a:extLst>
              </a:tr>
              <a:tr h="211077">
                <a:tc rowSpan="2">
                  <a:txBody>
                    <a:bodyPr/>
                    <a:lstStyle/>
                    <a:p>
                      <a:pPr algn="ctr"/>
                      <a:endParaRPr lang="en-GB" sz="900" b="1" dirty="0"/>
                    </a:p>
                    <a:p>
                      <a:pPr algn="ctr"/>
                      <a:r>
                        <a:rPr lang="en-GB" sz="900" b="1" dirty="0"/>
                        <a:t>Commercial &amp; Management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i="0" kern="1200" dirty="0">
                          <a:solidFill>
                            <a:schemeClr val="tx1"/>
                          </a:solidFill>
                          <a:latin typeface="+mn-lt"/>
                          <a:ea typeface="+mn-ea"/>
                          <a:cs typeface="+mn-cs"/>
                        </a:rPr>
                        <a:t>Following a competitive tender process, a Contractor will be appointed to undertake the detailed design and to deliver the upgrade works. Once the works are complete, the new lifts will be maintained and operated by the current station operators.</a:t>
                      </a:r>
                      <a:endParaRPr lang="en-GB"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Decarbonisation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344713459"/>
                  </a:ext>
                </a:extLst>
              </a:tr>
              <a:tr h="633229">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t>Providing step-free access will increase rail travel and result in fewer car journeys, in turn reducing carbon emissions.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067288"/>
                  </a:ext>
                </a:extLst>
              </a:tr>
            </a:tbl>
          </a:graphicData>
        </a:graphic>
      </p:graphicFrame>
      <p:graphicFrame>
        <p:nvGraphicFramePr>
          <p:cNvPr id="3" name="Table 2">
            <a:extLst>
              <a:ext uri="{FF2B5EF4-FFF2-40B4-BE49-F238E27FC236}">
                <a16:creationId xmlns:a16="http://schemas.microsoft.com/office/drawing/2014/main" id="{328F7DC0-9482-470E-8807-13F912CC8C3E}"/>
              </a:ext>
            </a:extLst>
          </p:cNvPr>
          <p:cNvGraphicFramePr>
            <a:graphicFrameLocks noGrp="1"/>
          </p:cNvGraphicFramePr>
          <p:nvPr/>
        </p:nvGraphicFramePr>
        <p:xfrm>
          <a:off x="239232" y="5361757"/>
          <a:ext cx="8703004" cy="1491104"/>
        </p:xfrm>
        <a:graphic>
          <a:graphicData uri="http://schemas.openxmlformats.org/drawingml/2006/table">
            <a:tbl>
              <a:tblPr firstRow="1" bandRow="1">
                <a:tableStyleId>{5940675A-B579-460E-94D1-54222C63F5DA}</a:tableStyleId>
              </a:tblPr>
              <a:tblGrid>
                <a:gridCol w="378275">
                  <a:extLst>
                    <a:ext uri="{9D8B030D-6E8A-4147-A177-3AD203B41FA5}">
                      <a16:colId xmlns:a16="http://schemas.microsoft.com/office/drawing/2014/main" val="2769731634"/>
                    </a:ext>
                  </a:extLst>
                </a:gridCol>
                <a:gridCol w="3816099">
                  <a:extLst>
                    <a:ext uri="{9D8B030D-6E8A-4147-A177-3AD203B41FA5}">
                      <a16:colId xmlns:a16="http://schemas.microsoft.com/office/drawing/2014/main" val="1426157010"/>
                    </a:ext>
                  </a:extLst>
                </a:gridCol>
                <a:gridCol w="4508630">
                  <a:extLst>
                    <a:ext uri="{9D8B030D-6E8A-4147-A177-3AD203B41FA5}">
                      <a16:colId xmlns:a16="http://schemas.microsoft.com/office/drawing/2014/main" val="2898501760"/>
                    </a:ext>
                  </a:extLst>
                </a:gridCol>
              </a:tblGrid>
              <a:tr h="233230">
                <a:tc gridSpan="2">
                  <a:txBody>
                    <a:bodyPr/>
                    <a:lstStyle/>
                    <a:p>
                      <a:pPr algn="ctr"/>
                      <a:r>
                        <a:rPr lang="en-GB" sz="1200" b="1" dirty="0">
                          <a:solidFill>
                            <a:schemeClr val="bg1"/>
                          </a:solidFill>
                        </a:rPr>
                        <a:t>Risk/Issue</a:t>
                      </a: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algn="ctr"/>
                      <a:r>
                        <a:rPr lang="en-GB" sz="1200" b="1" dirty="0">
                          <a:solidFill>
                            <a:schemeClr val="bg1"/>
                          </a:solidFill>
                        </a:rPr>
                        <a:t>Proposed Next Steps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17525424"/>
                  </a:ext>
                </a:extLst>
              </a:tr>
              <a:tr h="348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1</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Market volatility/material prices</a:t>
                      </a:r>
                    </a:p>
                    <a:p>
                      <a:endParaRPr lang="en-GB"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indent="0">
                        <a:buNone/>
                      </a:pPr>
                      <a:r>
                        <a:rPr lang="en-GB" sz="900" dirty="0"/>
                        <a:t>Engagement undertaken with supply chain to understand risks and issues. Progress open market tender to maximise competition.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835049"/>
                  </a:ext>
                </a:extLst>
              </a:tr>
              <a:tr h="181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2</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Rail industry approvals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Continued engagement with Network Rail to learn lessons from previous schemes.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6559245"/>
                  </a:ext>
                </a:extLst>
              </a:tr>
              <a:tr h="190825">
                <a:tc>
                  <a:txBody>
                    <a:bodyPr/>
                    <a:lstStyle/>
                    <a:p>
                      <a:pPr algn="l"/>
                      <a:r>
                        <a:rPr lang="en-GB" sz="900" dirty="0"/>
                        <a:t>3</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r>
                        <a:rPr lang="en-GB" sz="900" dirty="0"/>
                        <a:t>Condition of existing asset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Progress ground investigation and surveys as part of the detailed design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684733"/>
                  </a:ext>
                </a:extLst>
              </a:tr>
              <a:tr h="190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4</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r>
                        <a:rPr lang="en-GB" sz="900" dirty="0"/>
                        <a:t>Rail possession access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Engagement with supply chain and Network Rail to secure the required rail approvals (e.g. possession access) for the delivery of the scheme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6260691"/>
                  </a:ext>
                </a:extLst>
              </a:tr>
            </a:tbl>
          </a:graphicData>
        </a:graphic>
      </p:graphicFrame>
      <p:graphicFrame>
        <p:nvGraphicFramePr>
          <p:cNvPr id="5" name="Table 5">
            <a:extLst>
              <a:ext uri="{FF2B5EF4-FFF2-40B4-BE49-F238E27FC236}">
                <a16:creationId xmlns:a16="http://schemas.microsoft.com/office/drawing/2014/main" id="{BB62A40E-CBD4-4B2F-8CA7-02B836BB9ED6}"/>
              </a:ext>
            </a:extLst>
          </p:cNvPr>
          <p:cNvGraphicFramePr>
            <a:graphicFrameLocks noGrp="1"/>
          </p:cNvGraphicFramePr>
          <p:nvPr/>
        </p:nvGraphicFramePr>
        <p:xfrm>
          <a:off x="239832" y="48004"/>
          <a:ext cx="8703392" cy="370840"/>
        </p:xfrm>
        <a:graphic>
          <a:graphicData uri="http://schemas.openxmlformats.org/drawingml/2006/table">
            <a:tbl>
              <a:tblPr firstRow="1" bandRow="1">
                <a:tableStyleId>{5C22544A-7EE6-4342-B048-85BDC9FD1C3A}</a:tableStyleId>
              </a:tblPr>
              <a:tblGrid>
                <a:gridCol w="4764216">
                  <a:extLst>
                    <a:ext uri="{9D8B030D-6E8A-4147-A177-3AD203B41FA5}">
                      <a16:colId xmlns:a16="http://schemas.microsoft.com/office/drawing/2014/main" val="1089815878"/>
                    </a:ext>
                  </a:extLst>
                </a:gridCol>
                <a:gridCol w="3939176">
                  <a:extLst>
                    <a:ext uri="{9D8B030D-6E8A-4147-A177-3AD203B41FA5}">
                      <a16:colId xmlns:a16="http://schemas.microsoft.com/office/drawing/2014/main" val="3440477031"/>
                    </a:ext>
                  </a:extLst>
                </a:gridCol>
              </a:tblGrid>
              <a:tr h="370840">
                <a:tc>
                  <a:txBody>
                    <a:bodyPr/>
                    <a:lstStyle/>
                    <a:p>
                      <a:r>
                        <a:rPr lang="en-GB" dirty="0">
                          <a:solidFill>
                            <a:schemeClr val="tx1"/>
                          </a:solidFill>
                        </a:rPr>
                        <a:t>TCF2 Access for All (AfA) Swinton Station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800" b="1" dirty="0">
                          <a:solidFill>
                            <a:schemeClr val="tx1"/>
                          </a:solidFill>
                        </a:rPr>
                        <a:t>Status = Final Business Case (FBC)</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322530"/>
                  </a:ext>
                </a:extLst>
              </a:tr>
            </a:tbl>
          </a:graphicData>
        </a:graphic>
      </p:graphicFrame>
    </p:spTree>
    <p:extLst>
      <p:ext uri="{BB962C8B-B14F-4D97-AF65-F5344CB8AC3E}">
        <p14:creationId xmlns:p14="http://schemas.microsoft.com/office/powerpoint/2010/main" val="336285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5">
            <a:extLst>
              <a:ext uri="{FF2B5EF4-FFF2-40B4-BE49-F238E27FC236}">
                <a16:creationId xmlns:a16="http://schemas.microsoft.com/office/drawing/2014/main" id="{5B130EFB-FDB2-484D-9F08-7014DC008299}"/>
              </a:ext>
            </a:extLst>
          </p:cNvPr>
          <p:cNvGraphicFramePr>
            <a:graphicFrameLocks noGrp="1"/>
          </p:cNvGraphicFramePr>
          <p:nvPr/>
        </p:nvGraphicFramePr>
        <p:xfrm>
          <a:off x="239832" y="48004"/>
          <a:ext cx="8703392" cy="370840"/>
        </p:xfrm>
        <a:graphic>
          <a:graphicData uri="http://schemas.openxmlformats.org/drawingml/2006/table">
            <a:tbl>
              <a:tblPr firstRow="1" bandRow="1">
                <a:tableStyleId>{5C22544A-7EE6-4342-B048-85BDC9FD1C3A}</a:tableStyleId>
              </a:tblPr>
              <a:tblGrid>
                <a:gridCol w="4514252">
                  <a:extLst>
                    <a:ext uri="{9D8B030D-6E8A-4147-A177-3AD203B41FA5}">
                      <a16:colId xmlns:a16="http://schemas.microsoft.com/office/drawing/2014/main" val="1089815878"/>
                    </a:ext>
                  </a:extLst>
                </a:gridCol>
                <a:gridCol w="4189140">
                  <a:extLst>
                    <a:ext uri="{9D8B030D-6E8A-4147-A177-3AD203B41FA5}">
                      <a16:colId xmlns:a16="http://schemas.microsoft.com/office/drawing/2014/main" val="3440477031"/>
                    </a:ext>
                  </a:extLst>
                </a:gridCol>
              </a:tblGrid>
              <a:tr h="370840">
                <a:tc>
                  <a:txBody>
                    <a:bodyPr/>
                    <a:lstStyle/>
                    <a:p>
                      <a:r>
                        <a:rPr lang="en-GB" sz="1800" b="1" dirty="0">
                          <a:solidFill>
                            <a:schemeClr val="tx1"/>
                          </a:solidFill>
                        </a:rPr>
                        <a:t>AfA Swinton Station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800" b="1" dirty="0">
                          <a:solidFill>
                            <a:schemeClr val="tx1"/>
                          </a:solidFill>
                        </a:rPr>
                        <a:t>Status=Programme Entry</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322530"/>
                  </a:ext>
                </a:extLst>
              </a:tr>
            </a:tbl>
          </a:graphicData>
        </a:graphic>
      </p:graphicFrame>
      <p:sp>
        <p:nvSpPr>
          <p:cNvPr id="12" name="Rectangle 11">
            <a:extLst>
              <a:ext uri="{FF2B5EF4-FFF2-40B4-BE49-F238E27FC236}">
                <a16:creationId xmlns:a16="http://schemas.microsoft.com/office/drawing/2014/main" id="{945DE190-7F9E-4387-B64E-9A6737F5D47A}"/>
              </a:ext>
            </a:extLst>
          </p:cNvPr>
          <p:cNvSpPr/>
          <p:nvPr/>
        </p:nvSpPr>
        <p:spPr>
          <a:xfrm>
            <a:off x="239832" y="418844"/>
            <a:ext cx="8703392" cy="603449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 name="Picture 2">
            <a:extLst>
              <a:ext uri="{FF2B5EF4-FFF2-40B4-BE49-F238E27FC236}">
                <a16:creationId xmlns:a16="http://schemas.microsoft.com/office/drawing/2014/main" id="{5A795BF2-6EFB-404B-B539-5FCF27156888}"/>
              </a:ext>
            </a:extLst>
          </p:cNvPr>
          <p:cNvPicPr>
            <a:picLocks noChangeAspect="1"/>
          </p:cNvPicPr>
          <p:nvPr/>
        </p:nvPicPr>
        <p:blipFill>
          <a:blip r:embed="rId2"/>
          <a:stretch>
            <a:fillRect/>
          </a:stretch>
        </p:blipFill>
        <p:spPr>
          <a:xfrm>
            <a:off x="1691680" y="1268760"/>
            <a:ext cx="6178094" cy="3393443"/>
          </a:xfrm>
          <a:prstGeom prst="rect">
            <a:avLst/>
          </a:prstGeom>
        </p:spPr>
      </p:pic>
      <p:sp>
        <p:nvSpPr>
          <p:cNvPr id="4" name="TextBox 3">
            <a:extLst>
              <a:ext uri="{FF2B5EF4-FFF2-40B4-BE49-F238E27FC236}">
                <a16:creationId xmlns:a16="http://schemas.microsoft.com/office/drawing/2014/main" id="{2ED69B67-09CA-4B65-BF91-71FD0F705440}"/>
              </a:ext>
            </a:extLst>
          </p:cNvPr>
          <p:cNvSpPr txBox="1"/>
          <p:nvPr/>
        </p:nvSpPr>
        <p:spPr>
          <a:xfrm>
            <a:off x="1502481" y="5314018"/>
            <a:ext cx="6178093" cy="369332"/>
          </a:xfrm>
          <a:prstGeom prst="rect">
            <a:avLst/>
          </a:prstGeom>
          <a:noFill/>
        </p:spPr>
        <p:txBody>
          <a:bodyPr wrap="square" rtlCol="0">
            <a:spAutoFit/>
          </a:bodyPr>
          <a:lstStyle/>
          <a:p>
            <a:r>
              <a:rPr lang="en-GB" u="sng" dirty="0"/>
              <a:t>Proposed External New Lift at Swinton Station – Layout </a:t>
            </a:r>
          </a:p>
        </p:txBody>
      </p:sp>
    </p:spTree>
    <p:extLst>
      <p:ext uri="{BB962C8B-B14F-4D97-AF65-F5344CB8AC3E}">
        <p14:creationId xmlns:p14="http://schemas.microsoft.com/office/powerpoint/2010/main" val="108757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5">
            <a:extLst>
              <a:ext uri="{FF2B5EF4-FFF2-40B4-BE49-F238E27FC236}">
                <a16:creationId xmlns:a16="http://schemas.microsoft.com/office/drawing/2014/main" id="{253968E3-85F7-4FCD-A409-33E21E2BE4FB}"/>
              </a:ext>
            </a:extLst>
          </p:cNvPr>
          <p:cNvGraphicFramePr>
            <a:graphicFrameLocks noGrp="1"/>
          </p:cNvGraphicFramePr>
          <p:nvPr>
            <p:extLst>
              <p:ext uri="{D42A27DB-BD31-4B8C-83A1-F6EECF244321}">
                <p14:modId xmlns:p14="http://schemas.microsoft.com/office/powerpoint/2010/main" val="2482775498"/>
              </p:ext>
            </p:extLst>
          </p:nvPr>
        </p:nvGraphicFramePr>
        <p:xfrm>
          <a:off x="238844" y="435523"/>
          <a:ext cx="8703004" cy="1337293"/>
        </p:xfrm>
        <a:graphic>
          <a:graphicData uri="http://schemas.openxmlformats.org/drawingml/2006/table">
            <a:tbl>
              <a:tblPr firstRow="1" bandRow="1">
                <a:tableStyleId>{5C22544A-7EE6-4342-B048-85BDC9FD1C3A}</a:tableStyleId>
              </a:tblPr>
              <a:tblGrid>
                <a:gridCol w="826323">
                  <a:extLst>
                    <a:ext uri="{9D8B030D-6E8A-4147-A177-3AD203B41FA5}">
                      <a16:colId xmlns:a16="http://schemas.microsoft.com/office/drawing/2014/main" val="961929757"/>
                    </a:ext>
                  </a:extLst>
                </a:gridCol>
                <a:gridCol w="2192478">
                  <a:extLst>
                    <a:ext uri="{9D8B030D-6E8A-4147-A177-3AD203B41FA5}">
                      <a16:colId xmlns:a16="http://schemas.microsoft.com/office/drawing/2014/main" val="1389102697"/>
                    </a:ext>
                  </a:extLst>
                </a:gridCol>
                <a:gridCol w="1948869">
                  <a:extLst>
                    <a:ext uri="{9D8B030D-6E8A-4147-A177-3AD203B41FA5}">
                      <a16:colId xmlns:a16="http://schemas.microsoft.com/office/drawing/2014/main" val="1477403203"/>
                    </a:ext>
                  </a:extLst>
                </a:gridCol>
                <a:gridCol w="1055637">
                  <a:extLst>
                    <a:ext uri="{9D8B030D-6E8A-4147-A177-3AD203B41FA5}">
                      <a16:colId xmlns:a16="http://schemas.microsoft.com/office/drawing/2014/main" val="1025941396"/>
                    </a:ext>
                  </a:extLst>
                </a:gridCol>
                <a:gridCol w="1380449">
                  <a:extLst>
                    <a:ext uri="{9D8B030D-6E8A-4147-A177-3AD203B41FA5}">
                      <a16:colId xmlns:a16="http://schemas.microsoft.com/office/drawing/2014/main" val="2153301639"/>
                    </a:ext>
                  </a:extLst>
                </a:gridCol>
                <a:gridCol w="1299248">
                  <a:extLst>
                    <a:ext uri="{9D8B030D-6E8A-4147-A177-3AD203B41FA5}">
                      <a16:colId xmlns:a16="http://schemas.microsoft.com/office/drawing/2014/main" val="4110566241"/>
                    </a:ext>
                  </a:extLst>
                </a:gridCol>
              </a:tblGrid>
              <a:tr h="217167">
                <a:tc>
                  <a:txBody>
                    <a:bodyPr/>
                    <a:lstStyle/>
                    <a:p>
                      <a:pPr algn="ctr"/>
                      <a:r>
                        <a:rPr lang="en-GB" sz="900" b="1" dirty="0">
                          <a:solidFill>
                            <a:schemeClr val="bg1"/>
                          </a:solidFill>
                          <a:effectLst/>
                        </a:rPr>
                        <a:t>District:</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b="1" dirty="0">
                          <a:solidFill>
                            <a:schemeClr val="bg1"/>
                          </a:solidFill>
                          <a:effectLst/>
                        </a:rPr>
                        <a:t>Locations:</a:t>
                      </a:r>
                      <a:endParaRPr lang="en-GB" sz="900"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Delivery Programme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strike="noStrike" dirty="0">
                          <a:solidFill>
                            <a:schemeClr val="bg1"/>
                          </a:solidFill>
                          <a:effectLst/>
                        </a:rPr>
                        <a:t>Transport Mode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strike="noStrike" dirty="0">
                          <a:solidFill>
                            <a:schemeClr val="bg1"/>
                          </a:solidFill>
                          <a:effectLst/>
                        </a:rPr>
                        <a:t>Approved Funding</a:t>
                      </a:r>
                      <a:endParaRPr lang="en-GB" sz="900" strike="sngStrike" dirty="0">
                        <a:solidFill>
                          <a:schemeClr val="bg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900" dirty="0">
                          <a:solidFill>
                            <a:schemeClr val="bg1"/>
                          </a:solidFill>
                          <a:effectLst/>
                        </a:rPr>
                        <a:t>Operating Cost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788809968"/>
                  </a:ext>
                </a:extLst>
              </a:tr>
              <a:tr h="361944">
                <a:tc>
                  <a:txBody>
                    <a:bodyPr/>
                    <a:lstStyle/>
                    <a:p>
                      <a:pPr lvl="0" algn="ctr">
                        <a:buNone/>
                      </a:pPr>
                      <a:r>
                        <a:rPr lang="en-GB" sz="800" b="0" kern="1200" dirty="0">
                          <a:solidFill>
                            <a:schemeClr val="dk1"/>
                          </a:solidFill>
                          <a:latin typeface="+mn-lt"/>
                          <a:ea typeface="+mn-ea"/>
                          <a:cs typeface="+mn-cs"/>
                        </a:rPr>
                        <a:t>Stockport, Wigan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Reddish North, Hindley and Bryn Rail Stations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City Region Sustainable Transport Settlement (CRSTS)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Rail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£13.5m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GB" sz="800" b="0" kern="1200" dirty="0">
                          <a:solidFill>
                            <a:schemeClr val="dk1"/>
                          </a:solidFill>
                          <a:latin typeface="+mn-lt"/>
                          <a:ea typeface="+mn-ea"/>
                          <a:cs typeface="+mn-cs"/>
                        </a:rPr>
                        <a:t>Station Operator to maintain and operate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36309832"/>
                  </a:ext>
                </a:extLst>
              </a:tr>
              <a:tr h="217167">
                <a:tc gridSpan="6">
                  <a:txBody>
                    <a:bodyPr/>
                    <a:lstStyle/>
                    <a:p>
                      <a:pPr algn="ctr"/>
                      <a:r>
                        <a:rPr lang="en-GB" sz="1200" b="1" dirty="0">
                          <a:solidFill>
                            <a:schemeClr val="bg1"/>
                          </a:solidFill>
                        </a:rPr>
                        <a:t>Project Description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5250612"/>
                  </a:ext>
                </a:extLst>
              </a:tr>
              <a:tr h="506722">
                <a:tc gridSpan="6">
                  <a:txBody>
                    <a:bodyPr/>
                    <a:lstStyle/>
                    <a:p>
                      <a:pPr marL="0" algn="l" defTabSz="914400" rtl="0" eaLnBrk="1" latinLnBrk="0" hangingPunct="1">
                        <a:lnSpc>
                          <a:spcPct val="107000"/>
                        </a:lnSpc>
                        <a:spcAft>
                          <a:spcPts val="800"/>
                        </a:spcAft>
                      </a:pPr>
                      <a:r>
                        <a:rPr lang="en-GB" sz="900" i="0" kern="1200" dirty="0">
                          <a:solidFill>
                            <a:schemeClr val="tx1"/>
                          </a:solidFill>
                          <a:latin typeface="+mn-lt"/>
                          <a:ea typeface="+mn-ea"/>
                          <a:cs typeface="+mn-cs"/>
                        </a:rPr>
                        <a:t>Deliver step-free access to platform level at Reddish North, Hindley and Bryn rail stations through the following improvement works: </a:t>
                      </a:r>
                    </a:p>
                    <a:p>
                      <a:pPr marL="0" algn="l" defTabSz="914400" rtl="0" eaLnBrk="1" latinLnBrk="0" hangingPunct="1">
                        <a:lnSpc>
                          <a:spcPct val="107000"/>
                        </a:lnSpc>
                        <a:spcAft>
                          <a:spcPts val="800"/>
                        </a:spcAft>
                      </a:pPr>
                      <a:r>
                        <a:rPr lang="en-GB" sz="900" i="0" kern="1200" dirty="0">
                          <a:solidFill>
                            <a:schemeClr val="tx1"/>
                          </a:solidFill>
                          <a:latin typeface="+mn-lt"/>
                          <a:ea typeface="+mn-ea"/>
                          <a:cs typeface="+mn-cs"/>
                        </a:rPr>
                        <a:t>Reddish North - Proposed new footbridge and lifts; Hindley - Proposed new lifts &amp; access remodelling; Bryn - Proposed new lifts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1200" b="0"/>
                    </a:p>
                  </a:txBody>
                  <a:tcPr>
                    <a:lnL w="12700" cap="flat" cmpd="sng" algn="ctr">
                      <a:solidFill>
                        <a:schemeClr val="tx1"/>
                      </a:solidFill>
                      <a:prstDash val="solid"/>
                      <a:round/>
                      <a:headEnd type="none" w="med" len="med"/>
                      <a:tailEnd type="none" w="med" len="med"/>
                    </a:lnL>
                    <a:solidFill>
                      <a:schemeClr val="accent4">
                        <a:lumMod val="20000"/>
                        <a:lumOff val="80000"/>
                      </a:schemeClr>
                    </a:solidFill>
                  </a:tcPr>
                </a:tc>
                <a:tc hMerge="1">
                  <a:txBody>
                    <a:bodyPr/>
                    <a:lstStyle/>
                    <a:p>
                      <a:pPr algn="ctr"/>
                      <a:endParaRPr lang="en-GB" sz="1200" b="0"/>
                    </a:p>
                  </a:txBody>
                  <a:tcPr>
                    <a:solidFill>
                      <a:schemeClr val="accent4">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34477531"/>
                  </a:ext>
                </a:extLst>
              </a:tr>
            </a:tbl>
          </a:graphicData>
        </a:graphic>
      </p:graphicFrame>
      <p:graphicFrame>
        <p:nvGraphicFramePr>
          <p:cNvPr id="13" name="Table 4">
            <a:extLst>
              <a:ext uri="{FF2B5EF4-FFF2-40B4-BE49-F238E27FC236}">
                <a16:creationId xmlns:a16="http://schemas.microsoft.com/office/drawing/2014/main" id="{3D3E504E-5B32-42ED-AB63-31E30A86D81D}"/>
              </a:ext>
            </a:extLst>
          </p:cNvPr>
          <p:cNvGraphicFramePr>
            <a:graphicFrameLocks noGrp="1"/>
          </p:cNvGraphicFramePr>
          <p:nvPr>
            <p:extLst>
              <p:ext uri="{D42A27DB-BD31-4B8C-83A1-F6EECF244321}">
                <p14:modId xmlns:p14="http://schemas.microsoft.com/office/powerpoint/2010/main" val="1417363648"/>
              </p:ext>
            </p:extLst>
          </p:nvPr>
        </p:nvGraphicFramePr>
        <p:xfrm>
          <a:off x="238844" y="1789495"/>
          <a:ext cx="8703392" cy="3583721"/>
        </p:xfrm>
        <a:graphic>
          <a:graphicData uri="http://schemas.openxmlformats.org/drawingml/2006/table">
            <a:tbl>
              <a:tblPr firstRow="1" bandRow="1">
                <a:tableStyleId>{5940675A-B579-460E-94D1-54222C63F5DA}</a:tableStyleId>
              </a:tblPr>
              <a:tblGrid>
                <a:gridCol w="1224196">
                  <a:extLst>
                    <a:ext uri="{9D8B030D-6E8A-4147-A177-3AD203B41FA5}">
                      <a16:colId xmlns:a16="http://schemas.microsoft.com/office/drawing/2014/main" val="653420435"/>
                    </a:ext>
                  </a:extLst>
                </a:gridCol>
                <a:gridCol w="5398936">
                  <a:extLst>
                    <a:ext uri="{9D8B030D-6E8A-4147-A177-3AD203B41FA5}">
                      <a16:colId xmlns:a16="http://schemas.microsoft.com/office/drawing/2014/main" val="2872504511"/>
                    </a:ext>
                  </a:extLst>
                </a:gridCol>
                <a:gridCol w="2080260">
                  <a:extLst>
                    <a:ext uri="{9D8B030D-6E8A-4147-A177-3AD203B41FA5}">
                      <a16:colId xmlns:a16="http://schemas.microsoft.com/office/drawing/2014/main" val="2951940179"/>
                    </a:ext>
                  </a:extLst>
                </a:gridCol>
              </a:tblGrid>
              <a:tr h="257350">
                <a:tc>
                  <a:txBody>
                    <a:bodyPr/>
                    <a:lstStyle/>
                    <a:p>
                      <a:pPr algn="ctr"/>
                      <a:endParaRPr lang="en-GB" sz="900" b="1" dirty="0">
                        <a:solidFill>
                          <a:schemeClr val="bg1"/>
                        </a:solidFill>
                      </a:endParaRP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Business Case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bg1"/>
                          </a:solidFill>
                        </a:rPr>
                        <a:t>CRSTS Objectives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436499426"/>
                  </a:ext>
                </a:extLst>
              </a:tr>
              <a:tr h="210559">
                <a:tc rowSpan="4">
                  <a:txBody>
                    <a:bodyPr/>
                    <a:lstStyle/>
                    <a:p>
                      <a:pPr algn="ctr"/>
                      <a:endParaRPr lang="en-GB" sz="900" b="1" dirty="0"/>
                    </a:p>
                    <a:p>
                      <a:pPr algn="ctr"/>
                      <a:r>
                        <a:rPr lang="en-GB" sz="900" b="1" dirty="0"/>
                        <a:t>Strategic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r>
                        <a:rPr lang="en-GB" sz="900" dirty="0"/>
                        <a:t>Driving growth and productivity through infrastructure investment by making the railway more accessible to more people and providing access to work and leisure opportunities.</a:t>
                      </a:r>
                    </a:p>
                    <a:p>
                      <a:endParaRPr lang="en-GB" sz="900" dirty="0"/>
                    </a:p>
                    <a:p>
                      <a:r>
                        <a:rPr lang="en-GB" sz="900" dirty="0"/>
                        <a:t>Levelling-up services towards the standards of the best; by </a:t>
                      </a:r>
                      <a:r>
                        <a:rPr lang="en-GB" sz="900" strike="noStrike" dirty="0"/>
                        <a:t>removing accessibility barriers </a:t>
                      </a:r>
                      <a:r>
                        <a:rPr lang="en-GB" sz="900" dirty="0"/>
                        <a:t>for passengers </a:t>
                      </a:r>
                      <a:r>
                        <a:rPr lang="en-GB" sz="900" strike="noStrike" dirty="0"/>
                        <a:t>using </a:t>
                      </a:r>
                      <a:r>
                        <a:rPr lang="en-GB" sz="900" dirty="0"/>
                        <a:t>the railway.</a:t>
                      </a:r>
                    </a:p>
                    <a:p>
                      <a:endParaRPr lang="en-GB" sz="900" dirty="0"/>
                    </a:p>
                    <a:p>
                      <a:r>
                        <a:rPr lang="en-GB" sz="900" dirty="0"/>
                        <a:t>Decarbonising transport by encouraging more people to use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i="0" dirty="0"/>
                        <a:t>Levelling Up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258290591"/>
                  </a:ext>
                </a:extLst>
              </a:tr>
              <a:tr h="428687">
                <a:tc vMerge="1">
                  <a:txBody>
                    <a:bodyPr/>
                    <a:lstStyle/>
                    <a:p>
                      <a:endParaRPr lang="en-GB"/>
                    </a:p>
                  </a:txBody>
                  <a:tcPr/>
                </a:tc>
                <a:tc vMerge="1">
                  <a:txBody>
                    <a:bodyPr/>
                    <a:lstStyle/>
                    <a:p>
                      <a:endParaRPr lang="en-GB"/>
                    </a:p>
                  </a:txBody>
                  <a:tcPr/>
                </a:tc>
                <a:tc>
                  <a:txBody>
                    <a:bodyPr/>
                    <a:lstStyle/>
                    <a:p>
                      <a:r>
                        <a:rPr lang="en-GB" sz="900" b="0" i="0" dirty="0"/>
                        <a:t>Stations will match best practice across the rail network</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31829"/>
                  </a:ext>
                </a:extLst>
              </a:tr>
              <a:tr h="214343">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Growth/ Productivity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3369492985"/>
                  </a:ext>
                </a:extLst>
              </a:tr>
              <a:tr h="350931">
                <a:tc vMerge="1">
                  <a:txBody>
                    <a:bodyPr/>
                    <a:lstStyle/>
                    <a:p>
                      <a:endParaRPr lang="en-GB"/>
                    </a:p>
                  </a:txBody>
                  <a:tcPr/>
                </a:tc>
                <a:tc vMerge="1">
                  <a:txBody>
                    <a:bodyPr/>
                    <a:lstStyle/>
                    <a:p>
                      <a:endParaRPr lang="en-GB"/>
                    </a:p>
                  </a:txBody>
                  <a:tcPr/>
                </a:tc>
                <a:tc>
                  <a:txBody>
                    <a:bodyPr/>
                    <a:lstStyle/>
                    <a:p>
                      <a:r>
                        <a:rPr lang="en-GB" sz="900" b="0" i="0" dirty="0"/>
                        <a:t>Good access to transport network helps develop growth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146016"/>
                  </a:ext>
                </a:extLst>
              </a:tr>
              <a:tr h="210559">
                <a:tc rowSpan="4">
                  <a:txBody>
                    <a:bodyPr/>
                    <a:lstStyle/>
                    <a:p>
                      <a:pPr algn="ctr"/>
                      <a:endParaRPr lang="en-GB" sz="900" b="1" dirty="0"/>
                    </a:p>
                    <a:p>
                      <a:pPr algn="ctr"/>
                      <a:r>
                        <a:rPr lang="en-GB" sz="900" b="1" dirty="0"/>
                        <a:t>Economic and Financial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4">
                  <a:txBody>
                    <a:bodyPr/>
                    <a:lstStyle/>
                    <a:p>
                      <a:r>
                        <a:rPr lang="en-GB" sz="800" i="0" dirty="0"/>
                        <a:t>In line with the Single Pot Assurance Framework agreed with Government, GMCA may choose to fund schemes with a lower value for money if the strategic case highlights additional outcomes that align with GMCA’s strategic priorities as set out in the Greater Manchester Strategy, Places for Everyone or GM Transport Strategy 2040.  In this case, adapting infrastructure to meet accessibility standards is driven by a compelling strategic case and the Scheme supports the DfT’s Access for All programme launched in 2006 </a:t>
                      </a:r>
                      <a:r>
                        <a:rPr lang="en-GB" sz="800" i="0" kern="1200" dirty="0">
                          <a:solidFill>
                            <a:schemeClr val="tx1"/>
                          </a:solidFill>
                          <a:latin typeface="+mn-lt"/>
                          <a:ea typeface="+mn-ea"/>
                          <a:cs typeface="+mn-cs"/>
                        </a:rPr>
                        <a:t>to create an obstacle-free, accessible route from the station entrance to the platform. </a:t>
                      </a:r>
                    </a:p>
                    <a:p>
                      <a:endParaRPr lang="en-GB" sz="800" i="1" dirty="0"/>
                    </a:p>
                    <a:p>
                      <a:r>
                        <a:rPr lang="en-GB" sz="800" i="0" dirty="0"/>
                        <a:t>The Scheme is funded by the Government’s City Region Sustainable Transport Funding Settlement (CRSTS).  Based on current cost estimates, the Scheme is affordable within the approved funding.</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Mode Split and Public Transport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97511464"/>
                  </a:ext>
                </a:extLst>
              </a:tr>
              <a:tr h="350931">
                <a:tc vMerge="1">
                  <a:txBody>
                    <a:bodyPr/>
                    <a:lstStyle/>
                    <a:p>
                      <a:endParaRPr lang="en-GB"/>
                    </a:p>
                  </a:txBody>
                  <a:tcPr/>
                </a:tc>
                <a:tc vMerge="1">
                  <a:txBody>
                    <a:bodyPr/>
                    <a:lstStyle/>
                    <a:p>
                      <a:endParaRPr lang="en-GB"/>
                    </a:p>
                  </a:txBody>
                  <a:tcPr/>
                </a:tc>
                <a:tc>
                  <a:txBody>
                    <a:bodyPr/>
                    <a:lstStyle/>
                    <a:p>
                      <a:r>
                        <a:rPr lang="en-GB" sz="900" b="0" i="0" dirty="0"/>
                        <a:t>Supports greater accessibility to enable use of public transport</a:t>
                      </a:r>
                      <a:endParaRPr lang="en-GB" sz="900" b="0" i="0" strike="sngStrik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8923979"/>
                  </a:ext>
                </a:extLst>
              </a:tr>
              <a:tr h="226822">
                <a:tc vMerge="1">
                  <a:txBody>
                    <a:bodyPr/>
                    <a:lstStyle/>
                    <a:p>
                      <a:endParaRPr lang="en-GB"/>
                    </a:p>
                  </a:txBody>
                  <a:tcPr/>
                </a:tc>
                <a:tc v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Value for Money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2815459915"/>
                  </a:ext>
                </a:extLst>
              </a:tr>
              <a:tr h="491304">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t>Low (excluding strong Strategic outcomes and other non-monetised benefits)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6942766"/>
                  </a:ext>
                </a:extLst>
              </a:tr>
              <a:tr h="210559">
                <a:tc rowSpan="2">
                  <a:txBody>
                    <a:bodyPr/>
                    <a:lstStyle/>
                    <a:p>
                      <a:pPr algn="ctr"/>
                      <a:endParaRPr lang="en-GB" sz="900" b="1" dirty="0"/>
                    </a:p>
                    <a:p>
                      <a:pPr algn="ctr"/>
                      <a:r>
                        <a:rPr lang="en-GB" sz="900" b="1" dirty="0"/>
                        <a:t>Commercial &amp; Management Case: </a:t>
                      </a:r>
                      <a:endParaRPr lang="en-GB" sz="900" dirty="0"/>
                    </a:p>
                  </a:txBody>
                  <a:tcPr marL="68580" marR="68580" marT="34290" marB="34290">
                    <a:lnR w="12700" cap="flat" cmpd="sng" algn="ctr">
                      <a:solidFill>
                        <a:schemeClr val="tx1"/>
                      </a:solidFill>
                      <a:prstDash val="solid"/>
                      <a:round/>
                      <a:headEnd type="none" w="med" len="med"/>
                      <a:tailEnd type="none" w="med" len="med"/>
                    </a:lnR>
                    <a:solidFill>
                      <a:srgbClr val="FFC000"/>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i="0" kern="1200" dirty="0">
                          <a:solidFill>
                            <a:schemeClr val="tx1"/>
                          </a:solidFill>
                          <a:latin typeface="+mn-lt"/>
                          <a:ea typeface="+mn-ea"/>
                          <a:cs typeface="+mn-cs"/>
                        </a:rPr>
                        <a:t>Following a competitive tender process, a Contractor will be appointed to undertake the detailed design and to deliver the upgrade works. Once the works are complete, the new lifts will be maintained and operated by the current station operators.</a:t>
                      </a:r>
                      <a:endParaRPr lang="en-GB"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i="0" dirty="0"/>
                        <a:t>Decarbonisation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extLst>
                  <a:ext uri="{0D108BD9-81ED-4DB2-BD59-A6C34878D82A}">
                    <a16:rowId xmlns:a16="http://schemas.microsoft.com/office/drawing/2014/main" val="1344713459"/>
                  </a:ext>
                </a:extLst>
              </a:tr>
              <a:tr h="631676">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i="0" dirty="0"/>
                        <a:t>Providing step-free access will increase rail travel and result in fewer car journeys, in turn reducing carbon emissions.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4067288"/>
                  </a:ext>
                </a:extLst>
              </a:tr>
            </a:tbl>
          </a:graphicData>
        </a:graphic>
      </p:graphicFrame>
      <p:graphicFrame>
        <p:nvGraphicFramePr>
          <p:cNvPr id="5" name="Table 5">
            <a:extLst>
              <a:ext uri="{FF2B5EF4-FFF2-40B4-BE49-F238E27FC236}">
                <a16:creationId xmlns:a16="http://schemas.microsoft.com/office/drawing/2014/main" id="{BB62A40E-CBD4-4B2F-8CA7-02B836BB9ED6}"/>
              </a:ext>
            </a:extLst>
          </p:cNvPr>
          <p:cNvGraphicFramePr>
            <a:graphicFrameLocks noGrp="1"/>
          </p:cNvGraphicFramePr>
          <p:nvPr>
            <p:extLst>
              <p:ext uri="{D42A27DB-BD31-4B8C-83A1-F6EECF244321}">
                <p14:modId xmlns:p14="http://schemas.microsoft.com/office/powerpoint/2010/main" val="2452157733"/>
              </p:ext>
            </p:extLst>
          </p:nvPr>
        </p:nvGraphicFramePr>
        <p:xfrm>
          <a:off x="239832" y="48004"/>
          <a:ext cx="8703392" cy="370840"/>
        </p:xfrm>
        <a:graphic>
          <a:graphicData uri="http://schemas.openxmlformats.org/drawingml/2006/table">
            <a:tbl>
              <a:tblPr firstRow="1" bandRow="1">
                <a:tableStyleId>{5C22544A-7EE6-4342-B048-85BDC9FD1C3A}</a:tableStyleId>
              </a:tblPr>
              <a:tblGrid>
                <a:gridCol w="5484296">
                  <a:extLst>
                    <a:ext uri="{9D8B030D-6E8A-4147-A177-3AD203B41FA5}">
                      <a16:colId xmlns:a16="http://schemas.microsoft.com/office/drawing/2014/main" val="1089815878"/>
                    </a:ext>
                  </a:extLst>
                </a:gridCol>
                <a:gridCol w="3219096">
                  <a:extLst>
                    <a:ext uri="{9D8B030D-6E8A-4147-A177-3AD203B41FA5}">
                      <a16:colId xmlns:a16="http://schemas.microsoft.com/office/drawing/2014/main" val="3440477031"/>
                    </a:ext>
                  </a:extLst>
                </a:gridCol>
              </a:tblGrid>
              <a:tr h="370840">
                <a:tc>
                  <a:txBody>
                    <a:bodyPr/>
                    <a:lstStyle/>
                    <a:p>
                      <a:r>
                        <a:rPr lang="en-GB" dirty="0">
                          <a:solidFill>
                            <a:schemeClr val="tx1"/>
                          </a:solidFill>
                        </a:rPr>
                        <a:t>TCF2 Access for All (AfA) Next Tranche Stations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1800" b="1" dirty="0">
                          <a:solidFill>
                            <a:schemeClr val="tx1"/>
                          </a:solidFill>
                        </a:rPr>
                        <a:t>Status = Final Business Case</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9322530"/>
                  </a:ext>
                </a:extLst>
              </a:tr>
            </a:tbl>
          </a:graphicData>
        </a:graphic>
      </p:graphicFrame>
      <p:graphicFrame>
        <p:nvGraphicFramePr>
          <p:cNvPr id="2" name="Table 1">
            <a:extLst>
              <a:ext uri="{FF2B5EF4-FFF2-40B4-BE49-F238E27FC236}">
                <a16:creationId xmlns:a16="http://schemas.microsoft.com/office/drawing/2014/main" id="{396E5A1E-CE88-ED20-28A4-1E499CA07EF2}"/>
              </a:ext>
            </a:extLst>
          </p:cNvPr>
          <p:cNvGraphicFramePr>
            <a:graphicFrameLocks noGrp="1"/>
          </p:cNvGraphicFramePr>
          <p:nvPr>
            <p:extLst>
              <p:ext uri="{D42A27DB-BD31-4B8C-83A1-F6EECF244321}">
                <p14:modId xmlns:p14="http://schemas.microsoft.com/office/powerpoint/2010/main" val="4064029493"/>
              </p:ext>
            </p:extLst>
          </p:nvPr>
        </p:nvGraphicFramePr>
        <p:xfrm>
          <a:off x="238844" y="5373216"/>
          <a:ext cx="8703004" cy="1485900"/>
        </p:xfrm>
        <a:graphic>
          <a:graphicData uri="http://schemas.openxmlformats.org/drawingml/2006/table">
            <a:tbl>
              <a:tblPr firstRow="1" bandRow="1">
                <a:tableStyleId>{5940675A-B579-460E-94D1-54222C63F5DA}</a:tableStyleId>
              </a:tblPr>
              <a:tblGrid>
                <a:gridCol w="378275">
                  <a:extLst>
                    <a:ext uri="{9D8B030D-6E8A-4147-A177-3AD203B41FA5}">
                      <a16:colId xmlns:a16="http://schemas.microsoft.com/office/drawing/2014/main" val="2769731634"/>
                    </a:ext>
                  </a:extLst>
                </a:gridCol>
                <a:gridCol w="3816099">
                  <a:extLst>
                    <a:ext uri="{9D8B030D-6E8A-4147-A177-3AD203B41FA5}">
                      <a16:colId xmlns:a16="http://schemas.microsoft.com/office/drawing/2014/main" val="1426157010"/>
                    </a:ext>
                  </a:extLst>
                </a:gridCol>
                <a:gridCol w="4508630">
                  <a:extLst>
                    <a:ext uri="{9D8B030D-6E8A-4147-A177-3AD203B41FA5}">
                      <a16:colId xmlns:a16="http://schemas.microsoft.com/office/drawing/2014/main" val="2898501760"/>
                    </a:ext>
                  </a:extLst>
                </a:gridCol>
              </a:tblGrid>
              <a:tr h="233230">
                <a:tc gridSpan="2">
                  <a:txBody>
                    <a:bodyPr/>
                    <a:lstStyle/>
                    <a:p>
                      <a:pPr algn="ctr"/>
                      <a:r>
                        <a:rPr lang="en-GB" sz="1200" b="1" dirty="0">
                          <a:solidFill>
                            <a:schemeClr val="bg1"/>
                          </a:solidFill>
                        </a:rPr>
                        <a:t>Risk/Issue</a:t>
                      </a:r>
                    </a:p>
                  </a:txBody>
                  <a:tcPr marL="68580" marR="68580" marT="34290" marB="34290">
                    <a:lnR w="12700" cap="flat" cmpd="sng" algn="ctr">
                      <a:solidFill>
                        <a:schemeClr val="tx1"/>
                      </a:solidFill>
                      <a:prstDash val="solid"/>
                      <a:round/>
                      <a:headEnd type="none" w="med" len="med"/>
                      <a:tailEnd type="none" w="med" len="med"/>
                    </a:lnR>
                    <a:solidFill>
                      <a:schemeClr val="tx1"/>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algn="ctr"/>
                      <a:r>
                        <a:rPr lang="en-GB" sz="1200" b="1" dirty="0">
                          <a:solidFill>
                            <a:schemeClr val="bg1"/>
                          </a:solidFill>
                        </a:rPr>
                        <a:t>Proposed Next Steps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917525424"/>
                  </a:ext>
                </a:extLst>
              </a:tr>
              <a:tr h="32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1</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Market volatility/material prices</a:t>
                      </a:r>
                    </a:p>
                    <a:p>
                      <a:endParaRPr lang="en-GB" sz="9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indent="0">
                        <a:buNone/>
                      </a:pPr>
                      <a:r>
                        <a:rPr lang="en-GB" sz="900" dirty="0"/>
                        <a:t>Engagement undertaken with supply chain to understand risks and issues. Progress open market tender to maximise competition.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835049"/>
                  </a:ext>
                </a:extLst>
              </a:tr>
              <a:tr h="181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2</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Rail industry approvals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Continued engagement with Network Rail to learn lessons from previous schemes.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6559245"/>
                  </a:ext>
                </a:extLst>
              </a:tr>
              <a:tr h="190825">
                <a:tc>
                  <a:txBody>
                    <a:bodyPr/>
                    <a:lstStyle/>
                    <a:p>
                      <a:pPr algn="l"/>
                      <a:r>
                        <a:rPr lang="en-GB" sz="900" dirty="0"/>
                        <a:t>3</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r>
                        <a:rPr lang="en-GB" sz="900" dirty="0"/>
                        <a:t>Condition of existing asset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Progress ground investigation and surveys as part of the detailed design work</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684733"/>
                  </a:ext>
                </a:extLst>
              </a:tr>
              <a:tr h="190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dirty="0"/>
                        <a:t>4</a:t>
                      </a:r>
                    </a:p>
                  </a:txBody>
                  <a:tcPr marL="68580" marR="68580" marT="34290" marB="34290">
                    <a:lnR w="12700" cap="flat" cmpd="sng" algn="ctr">
                      <a:solidFill>
                        <a:schemeClr val="tx1"/>
                      </a:solidFill>
                      <a:prstDash val="solid"/>
                      <a:round/>
                      <a:headEnd type="none" w="med" len="med"/>
                      <a:tailEnd type="none" w="med" len="med"/>
                    </a:lnR>
                    <a:noFill/>
                  </a:tcPr>
                </a:tc>
                <a:tc>
                  <a:txBody>
                    <a:bodyPr/>
                    <a:lstStyle/>
                    <a:p>
                      <a:r>
                        <a:rPr lang="en-GB" sz="900" dirty="0"/>
                        <a:t>Rail possession access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r>
                        <a:rPr lang="en-GB" sz="900" dirty="0"/>
                        <a:t>Engagement with supply chain and Network Rail to secure the required rail approvals (e.g. possession access) for the delivery of the scheme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6260691"/>
                  </a:ext>
                </a:extLst>
              </a:tr>
            </a:tbl>
          </a:graphicData>
        </a:graphic>
      </p:graphicFrame>
    </p:spTree>
    <p:extLst>
      <p:ext uri="{BB962C8B-B14F-4D97-AF65-F5344CB8AC3E}">
        <p14:creationId xmlns:p14="http://schemas.microsoft.com/office/powerpoint/2010/main" val="3645239946"/>
      </p:ext>
    </p:extLst>
  </p:cSld>
  <p:clrMapOvr>
    <a:masterClrMapping/>
  </p:clrMapOvr>
</p:sld>
</file>

<file path=ppt/theme/theme1.xml><?xml version="1.0" encoding="utf-8"?>
<a:theme xmlns:a="http://schemas.openxmlformats.org/drawingml/2006/main" name="Office Theme">
  <a:themeElements>
    <a:clrScheme name="Stantec">
      <a:dk1>
        <a:sysClr val="windowText" lastClr="000000"/>
      </a:dk1>
      <a:lt1>
        <a:sysClr val="window" lastClr="FFFFFF"/>
      </a:lt1>
      <a:dk2>
        <a:srgbClr val="FF9B26"/>
      </a:dk2>
      <a:lt2>
        <a:srgbClr val="8B8376"/>
      </a:lt2>
      <a:accent1>
        <a:srgbClr val="FF9B26"/>
      </a:accent1>
      <a:accent2>
        <a:srgbClr val="D71923"/>
      </a:accent2>
      <a:accent3>
        <a:srgbClr val="FFC90E"/>
      </a:accent3>
      <a:accent4>
        <a:srgbClr val="00A8FF"/>
      </a:accent4>
      <a:accent5>
        <a:srgbClr val="75C000"/>
      </a:accent5>
      <a:accent6>
        <a:srgbClr val="8B8376"/>
      </a:accent6>
      <a:hlink>
        <a:srgbClr val="0000FF"/>
      </a:hlink>
      <a:folHlink>
        <a:srgbClr val="800080"/>
      </a:folHlink>
    </a:clrScheme>
    <a:fontScheme name="Stante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Archived xmlns="b6102394-2b73-472d-8e47-1cedbe27c4a2">false</Archived>
    <_dlc_DocId xmlns="b749c988-720a-4621-89a4-19f7ccad86a8">ACRPQKED6XXJ-1553910016-169</_dlc_DocId>
    <TaxCatchAll xmlns="b6102394-2b73-472d-8e47-1cedbe27c4a2" xsi:nil="true"/>
    <_Revision xmlns="http://schemas.microsoft.com/sharepoint/v3/fields">Draft</_Revision>
    <_dlc_DocIdUrl xmlns="b749c988-720a-4621-89a4-19f7ccad86a8">
      <Url>https://tfgmserverteamoutlook.sharepoint.com/sites/pg/GMIP/_layouts/15/DocIdRedir.aspx?ID=ACRPQKED6XXJ-1553910016-169</Url>
      <Description>ACRPQKED6XXJ-1553910016-169</Description>
    </_dlc_DocIdUrl>
    <Classification xmlns="b6102394-2b73-472d-8e47-1cedbe27c4a2">ST - Strategy</Classification>
    <Doc-Type xmlns="b6102394-2b73-472d-8e47-1cedbe27c4a2">PLN - Plan</Doc-Type>
    <_dlc_DocIdPersistId xmlns="b749c988-720a-4621-89a4-19f7ccad86a8">false</_dlc_DocIdPersistI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PG Change CT" ma:contentTypeID="0x01010043EF9A4FEC3B724BA9827221DC82AB4A002D5F5FFEA86D4B448EC3D79240897C4A" ma:contentTypeVersion="672" ma:contentTypeDescription="Create a new document." ma:contentTypeScope="" ma:versionID="0eefb09b6858191c115ed0bdda59b192">
  <xsd:schema xmlns:xsd="http://www.w3.org/2001/XMLSchema" xmlns:xs="http://www.w3.org/2001/XMLSchema" xmlns:p="http://schemas.microsoft.com/office/2006/metadata/properties" xmlns:ns2="b749c988-720a-4621-89a4-19f7ccad86a8" xmlns:ns3="http://schemas.microsoft.com/sharepoint/v3/fields" xmlns:ns4="b6102394-2b73-472d-8e47-1cedbe27c4a2" xmlns:ns5="974121ce-7451-4849-832b-970ce20dae1c" targetNamespace="http://schemas.microsoft.com/office/2006/metadata/properties" ma:root="true" ma:fieldsID="32e42ede3173898d0f429fa67125ac64" ns2:_="" ns3:_="" ns4:_="" ns5:_="">
    <xsd:import namespace="b749c988-720a-4621-89a4-19f7ccad86a8"/>
    <xsd:import namespace="http://schemas.microsoft.com/sharepoint/v3/fields"/>
    <xsd:import namespace="b6102394-2b73-472d-8e47-1cedbe27c4a2"/>
    <xsd:import namespace="974121ce-7451-4849-832b-970ce20dae1c"/>
    <xsd:element name="properties">
      <xsd:complexType>
        <xsd:sequence>
          <xsd:element name="documentManagement">
            <xsd:complexType>
              <xsd:all>
                <xsd:element ref="ns2:_dlc_DocId" minOccurs="0"/>
                <xsd:element ref="ns2:_dlc_DocIdUrl" minOccurs="0"/>
                <xsd:element ref="ns2:_dlc_DocIdPersistId" minOccurs="0"/>
                <xsd:element ref="ns3:_Revision" minOccurs="0"/>
                <xsd:element ref="ns4:TaxCatchAll" minOccurs="0"/>
                <xsd:element ref="ns4:TaxCatchAllLabel" minOccurs="0"/>
                <xsd:element ref="ns4:Classification"/>
                <xsd:element ref="ns4:Doc-Type"/>
                <xsd:element ref="ns4:Archived" minOccurs="0"/>
                <xsd:element ref="ns5:MediaServiceMetadata" minOccurs="0"/>
                <xsd:element ref="ns5:MediaServiceFastMetadata"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49c988-720a-4621-89a4-19f7ccad86a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Revision" ma:index="11" nillable="true" ma:displayName="Revision" ma:internalName="_Revi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102394-2b73-472d-8e47-1cedbe27c4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2602afd-ddc5-4a60-b4a9-0ee74baf4966}" ma:internalName="TaxCatchAll" ma:showField="CatchAllData" ma:web="b6102394-2b73-472d-8e47-1cedbe27c4a2">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32602afd-ddc5-4a60-b4a9-0ee74baf4966}" ma:internalName="TaxCatchAllLabel" ma:readOnly="true" ma:showField="CatchAllDataLabel" ma:web="b6102394-2b73-472d-8e47-1cedbe27c4a2">
      <xsd:complexType>
        <xsd:complexContent>
          <xsd:extension base="dms:MultiChoiceLookup">
            <xsd:sequence>
              <xsd:element name="Value" type="dms:Lookup" maxOccurs="unbounded" minOccurs="0" nillable="true"/>
            </xsd:sequence>
          </xsd:extension>
        </xsd:complexContent>
      </xsd:complexType>
    </xsd:element>
    <xsd:element name="Classification" ma:index="14" ma:displayName="Internal Discipline" ma:format="Dropdown" ma:internalName="Classification">
      <xsd:simpleType>
        <xsd:restriction base="dms:Choice">
          <xsd:enumeration value="AC - Accessibility"/>
          <xsd:enumeration value="AR - Architectural"/>
          <xsd:enumeration value="AU - Audit"/>
          <xsd:enumeration value="BO - Bus Operations"/>
          <xsd:enumeration value="CM - Contract Management"/>
          <xsd:enumeration value="CS - Civil and Structures"/>
          <xsd:enumeration value="DE - Demolition"/>
          <xsd:enumeration value="DM - Document Management"/>
          <xsd:enumeration value="DR - Drainage"/>
          <xsd:enumeration value="EL - Electrical"/>
          <xsd:enumeration value="EN - Environmental"/>
          <xsd:enumeration value="ET - Estates"/>
          <xsd:enumeration value="FE - Fire Engineering"/>
          <xsd:enumeration value="FM - Facilities Management"/>
          <xsd:enumeration value="FN - Finance"/>
          <xsd:enumeration value="HR - Human Resources"/>
          <xsd:enumeration value="HS - Health and Safety"/>
          <xsd:enumeration value="HW - Highways"/>
          <xsd:enumeration value="IS - Information Services"/>
          <xsd:enumeration value="LG - Legal"/>
          <xsd:enumeration value="MD - Multi-Discipline"/>
          <xsd:enumeration value="ME - Mechanical"/>
          <xsd:enumeration value="ML - Metrolink"/>
          <xsd:enumeration value="MP - Mechanical, Electrical &amp; Plumbing"/>
          <xsd:enumeration value="OP - Operations"/>
          <xsd:enumeration value="PA - Public Art"/>
          <xsd:enumeration value="PC - Project Controls"/>
          <xsd:enumeration value="PG - Projects Group"/>
          <xsd:enumeration value="PI - Piling"/>
          <xsd:enumeration value="PL - Planning"/>
          <xsd:enumeration value="PM - Project Management"/>
          <xsd:enumeration value="PT - Procurement"/>
          <xsd:enumeration value="RA - Rail"/>
          <xsd:enumeration value="RF - Roofing"/>
          <xsd:enumeration value="RK - Risk"/>
          <xsd:enumeration value="RS - Railway Systems"/>
          <xsd:enumeration value="SG - Signalling (UTC)"/>
          <xsd:enumeration value="SH - Stakeholder"/>
          <xsd:enumeration value="ST - Strategy"/>
          <xsd:enumeration value="SU - Statutory Undertakers and Diversions"/>
          <xsd:enumeration value="SW - Steelwork"/>
          <xsd:enumeration value="TE - Traffic Engineering"/>
          <xsd:enumeration value="TM - Traffic Management"/>
          <xsd:enumeration value="TS - Transport Services"/>
        </xsd:restriction>
      </xsd:simpleType>
    </xsd:element>
    <xsd:element name="Doc-Type" ma:index="15" ma:displayName="Doc-Type" ma:format="Dropdown" ma:internalName="Doc_x002d_Type">
      <xsd:simpleType>
        <xsd:restriction base="dms:Choice">
          <xsd:enumeration value="AGE - Agenda"/>
          <xsd:enumeration value="BUC - Business Case"/>
          <xsd:enumeration value="BQU - Bill of Quantities"/>
          <xsd:enumeration value="CAL - Calendar"/>
          <xsd:enumeration value="CAS - Calculations"/>
          <xsd:enumeration value="CHO - Change Order"/>
          <xsd:enumeration value="CND - Contract Documentation"/>
          <xsd:enumeration value="COM - Comment Review Sheet"/>
          <xsd:enumeration value="COP - Cost Plan"/>
          <xsd:enumeration value="COR - Correspondence"/>
          <xsd:enumeration value="CRT - Certificate"/>
          <xsd:enumeration value="DRG - 2D Drawing"/>
          <xsd:enumeration value="DSH - Room Data Sheet/Product Data Sheet"/>
          <xsd:enumeration value="INV - Invoices"/>
          <xsd:enumeration value="MAN - Manual"/>
          <xsd:enumeration value="MET - Method Statement"/>
          <xsd:enumeration value="MIN - Minutes/Actions notes"/>
          <xsd:enumeration value="PER - Permit"/>
          <xsd:enumeration value="PHO - Photograph / Image"/>
          <xsd:enumeration value="PLN - Plan"/>
          <xsd:enumeration value="PPP - Presentation"/>
          <xsd:enumeration value="PRC - Procedure"/>
          <xsd:enumeration value="PRF - Proforma/Forms"/>
          <xsd:enumeration value="PRG - Programme"/>
          <xsd:enumeration value="PUB - Publication"/>
          <xsd:enumeration value="QUO - Quotation"/>
          <xsd:enumeration value="REG - Register"/>
          <xsd:enumeration value="RFI - Request for Information"/>
          <xsd:enumeration value="RPB - Reports - Board"/>
          <xsd:enumeration value="RPJ - Reports - Project"/>
          <xsd:enumeration value="RPR - Reports - Programme"/>
          <xsd:enumeration value="RPT - Report"/>
          <xsd:enumeration value="SCH - Schedule"/>
          <xsd:enumeration value="SIN - Site Information"/>
          <xsd:enumeration value="SNG - Snagging List"/>
          <xsd:enumeration value="SPN - Specification"/>
          <xsd:enumeration value="STN - Standard"/>
          <xsd:enumeration value="SUR - Survey"/>
          <xsd:enumeration value="TCN - Technical Note"/>
          <xsd:enumeration value="TEM - Template"/>
          <xsd:enumeration value="TEN - Tender Documents"/>
          <xsd:enumeration value="TEQ - Technical Queries"/>
          <xsd:enumeration value="TRA - Tracker"/>
          <xsd:enumeration value="TRN - Transmittal"/>
          <xsd:enumeration value="Document Set"/>
        </xsd:restriction>
      </xsd:simpleType>
    </xsd:element>
    <xsd:element name="Archived" ma:index="16" nillable="true" ma:displayName="Archived" ma:default="0" ma:internalName="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4121ce-7451-4849-832b-970ce20dae1c" elementFormDefault="qualified">
    <xsd:import namespace="http://schemas.microsoft.com/office/2006/documentManagement/types"/>
    <xsd:import namespace="http://schemas.microsoft.com/office/infopath/2007/PartnerControls"/>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C0F17-029C-49E1-93EE-AABB8842C251}">
  <ds:schemaRefs>
    <ds:schemaRef ds:uri="http://schemas.microsoft.com/sharepoint/events"/>
  </ds:schemaRefs>
</ds:datastoreItem>
</file>

<file path=customXml/itemProps2.xml><?xml version="1.0" encoding="utf-8"?>
<ds:datastoreItem xmlns:ds="http://schemas.openxmlformats.org/officeDocument/2006/customXml" ds:itemID="{C5163596-44FE-4FAF-BC28-D273FBE3D5A8}">
  <ds:schemaRefs>
    <ds:schemaRef ds:uri="http://schemas.microsoft.com/sharepoint/v3/fields"/>
    <ds:schemaRef ds:uri="http://purl.org/dc/dcmitype/"/>
    <ds:schemaRef ds:uri="http://schemas.microsoft.com/office/2006/documentManagement/types"/>
    <ds:schemaRef ds:uri="http://schemas.microsoft.com/office/2006/metadata/properties"/>
    <ds:schemaRef ds:uri="http://purl.org/dc/terms/"/>
    <ds:schemaRef ds:uri="b6102394-2b73-472d-8e47-1cedbe27c4a2"/>
    <ds:schemaRef ds:uri="http://www.w3.org/XML/1998/namespace"/>
    <ds:schemaRef ds:uri="http://purl.org/dc/elements/1.1/"/>
    <ds:schemaRef ds:uri="974121ce-7451-4849-832b-970ce20dae1c"/>
    <ds:schemaRef ds:uri="http://schemas.microsoft.com/office/infopath/2007/PartnerControls"/>
    <ds:schemaRef ds:uri="http://schemas.openxmlformats.org/package/2006/metadata/core-properties"/>
    <ds:schemaRef ds:uri="b749c988-720a-4621-89a4-19f7ccad86a8"/>
  </ds:schemaRefs>
</ds:datastoreItem>
</file>

<file path=customXml/itemProps3.xml><?xml version="1.0" encoding="utf-8"?>
<ds:datastoreItem xmlns:ds="http://schemas.openxmlformats.org/officeDocument/2006/customXml" ds:itemID="{1B7AE314-06B9-47CF-83B1-885944D617F9}">
  <ds:schemaRefs>
    <ds:schemaRef ds:uri="http://schemas.microsoft.com/sharepoint/v3/contenttype/forms"/>
  </ds:schemaRefs>
</ds:datastoreItem>
</file>

<file path=customXml/itemProps4.xml><?xml version="1.0" encoding="utf-8"?>
<ds:datastoreItem xmlns:ds="http://schemas.openxmlformats.org/officeDocument/2006/customXml" ds:itemID="{EA26CF08-CEEA-4F60-BAEC-74196DF82277}">
  <ds:schemaRefs>
    <ds:schemaRef ds:uri="974121ce-7451-4849-832b-970ce20dae1c"/>
    <ds:schemaRef ds:uri="b6102394-2b73-472d-8e47-1cedbe27c4a2"/>
    <ds:schemaRef ds:uri="b749c988-720a-4621-89a4-19f7ccad86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field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Template>
  <TotalTime>4</TotalTime>
  <Words>1036</Words>
  <Application>Microsoft Office PowerPoint</Application>
  <PresentationFormat>On-screen Show (4:3)</PresentationFormat>
  <Paragraphs>118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Century Gothic</vt:lpstr>
      <vt:lpstr>Office Theme</vt:lpstr>
      <vt:lpstr>PowerPoint Presentation</vt:lpstr>
      <vt:lpstr>PowerPoint Presentation</vt:lpstr>
      <vt:lpstr>PowerPoint Presentation</vt:lpstr>
    </vt:vector>
  </TitlesOfParts>
  <Company>Stantec Consulting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Pager - Deliver a number of the remaining AfA stations (5-10 on GM's AfA priority list)</dc:title>
  <dc:creator>Bowers, David</dc:creator>
  <cp:lastModifiedBy>Claire Butler</cp:lastModifiedBy>
  <cp:revision>4</cp:revision>
  <dcterms:created xsi:type="dcterms:W3CDTF">2021-11-24T15:21:42Z</dcterms:created>
  <dcterms:modified xsi:type="dcterms:W3CDTF">2023-09-08T13:41:20Z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dfc4922-3fd1-4789-82f2-615f80bb0c20_Enabled">
    <vt:lpwstr>true</vt:lpwstr>
  </property>
  <property fmtid="{D5CDD505-2E9C-101B-9397-08002B2CF9AE}" pid="3" name="MSIP_Label_8dfc4922-3fd1-4789-82f2-615f80bb0c20_SetDate">
    <vt:lpwstr>2022-01-07T09:22:02Z</vt:lpwstr>
  </property>
  <property fmtid="{D5CDD505-2E9C-101B-9397-08002B2CF9AE}" pid="4" name="MSIP_Label_8dfc4922-3fd1-4789-82f2-615f80bb0c20_Method">
    <vt:lpwstr>Privileged</vt:lpwstr>
  </property>
  <property fmtid="{D5CDD505-2E9C-101B-9397-08002B2CF9AE}" pid="5" name="MSIP_Label_8dfc4922-3fd1-4789-82f2-615f80bb0c20_Name">
    <vt:lpwstr>Public</vt:lpwstr>
  </property>
  <property fmtid="{D5CDD505-2E9C-101B-9397-08002B2CF9AE}" pid="6" name="MSIP_Label_8dfc4922-3fd1-4789-82f2-615f80bb0c20_SiteId">
    <vt:lpwstr>ca18acb0-3312-44f2-869d-5b01ed8bb47d</vt:lpwstr>
  </property>
  <property fmtid="{D5CDD505-2E9C-101B-9397-08002B2CF9AE}" pid="7" name="MSIP_Label_8dfc4922-3fd1-4789-82f2-615f80bb0c20_ActionId">
    <vt:lpwstr>f05fa91c-c919-4b1f-a302-c60433d40ca7</vt:lpwstr>
  </property>
  <property fmtid="{D5CDD505-2E9C-101B-9397-08002B2CF9AE}" pid="8" name="MSIP_Label_8dfc4922-3fd1-4789-82f2-615f80bb0c20_ContentBits">
    <vt:lpwstr>0</vt:lpwstr>
  </property>
  <property fmtid="{D5CDD505-2E9C-101B-9397-08002B2CF9AE}" pid="9" name="ContentTypeId">
    <vt:lpwstr>0x01010043EF9A4FEC3B724BA9827221DC82AB4A002D5F5FFEA86D4B448EC3D79240897C4A</vt:lpwstr>
  </property>
  <property fmtid="{D5CDD505-2E9C-101B-9397-08002B2CF9AE}" pid="10" name="_dlc_DocIdItemGuid">
    <vt:lpwstr>393ea01b-0101-4a20-ba6d-3d0acca823dc</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PMSProgram">
    <vt:lpwstr/>
  </property>
  <property fmtid="{D5CDD505-2E9C-101B-9397-08002B2CF9AE}" pid="15" name="Reason for Issue">
    <vt:lpwstr>For Review and Comment</vt:lpwstr>
  </property>
  <property fmtid="{D5CDD505-2E9C-101B-9397-08002B2CF9AE}" pid="16" name="Funding">
    <vt:lpwstr>CRSTS</vt:lpwstr>
  </property>
  <property fmtid="{D5CDD505-2E9C-101B-9397-08002B2CF9AE}" pid="17" name="_ExtendedDescription">
    <vt:lpwstr/>
  </property>
  <property fmtid="{D5CDD505-2E9C-101B-9397-08002B2CF9AE}" pid="18" name="Mode">
    <vt:lpwstr>Rail</vt:lpwstr>
  </property>
  <property fmtid="{D5CDD505-2E9C-101B-9397-08002B2CF9AE}" pid="19" name="GMIP Doc Type">
    <vt:lpwstr>PRF - Proforma/Forms</vt:lpwstr>
  </property>
  <property fmtid="{D5CDD505-2E9C-101B-9397-08002B2CF9AE}" pid="20" name="GMIP Discipline">
    <vt:lpwstr>RA - Rail</vt:lpwstr>
  </property>
  <property fmtid="{D5CDD505-2E9C-101B-9397-08002B2CF9AE}" pid="21" name="TriggerFlowInfo">
    <vt:lpwstr/>
  </property>
  <property fmtid="{D5CDD505-2E9C-101B-9397-08002B2CF9AE}" pid="22" name="BypassNumberCreation">
    <vt:bool>true</vt:bool>
  </property>
  <property fmtid="{D5CDD505-2E9C-101B-9397-08002B2CF9AE}" pid="23" name="AssignedNumber">
    <vt:lpwstr>GMIP-RA-PRF-0001</vt:lpwstr>
  </property>
  <property fmtid="{D5CDD505-2E9C-101B-9397-08002B2CF9AE}" pid="24" name="xd_Signature">
    <vt:bool>false</vt:bool>
  </property>
  <property fmtid="{D5CDD505-2E9C-101B-9397-08002B2CF9AE}" pid="25" name="PMSProjectNumber">
    <vt:lpwstr/>
  </property>
</Properties>
</file>