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3"/>
  </p:notesMasterIdLst>
  <p:handoutMasterIdLst>
    <p:handoutMasterId r:id="rId14"/>
  </p:handoutMasterIdLst>
  <p:sldIdLst>
    <p:sldId id="260" r:id="rId6"/>
    <p:sldId id="269" r:id="rId7"/>
    <p:sldId id="270" r:id="rId8"/>
    <p:sldId id="271" r:id="rId9"/>
    <p:sldId id="272" r:id="rId10"/>
    <p:sldId id="273" r:id="rId11"/>
    <p:sldId id="27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16" autoAdjust="0"/>
    <p:restoredTop sz="64277" autoAdjust="0"/>
  </p:normalViewPr>
  <p:slideViewPr>
    <p:cSldViewPr snapToGrid="0" snapToObjects="1">
      <p:cViewPr varScale="1">
        <p:scale>
          <a:sx n="73" d="100"/>
          <a:sy n="73" d="100"/>
        </p:scale>
        <p:origin x="1452" y="66"/>
      </p:cViewPr>
      <p:guideLst/>
    </p:cSldViewPr>
  </p:slideViewPr>
  <p:notesTextViewPr>
    <p:cViewPr>
      <p:scale>
        <a:sx n="1" d="1"/>
        <a:sy n="1" d="1"/>
      </p:scale>
      <p:origin x="0" y="0"/>
    </p:cViewPr>
  </p:notesTextViewPr>
  <p:notesViewPr>
    <p:cSldViewPr snapToGrid="0" snapToObjects="1" showGuides="1">
      <p:cViewPr>
        <p:scale>
          <a:sx n="90" d="100"/>
          <a:sy n="90" d="100"/>
        </p:scale>
        <p:origin x="1068" y="-1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24F268-7BEE-BA4E-A13B-1BD1FED2981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E7F2368-FB6A-8044-9A8D-80153912E9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5BCCB7-7283-4B49-BF8B-536BB5AE2E50}" type="datetimeFigureOut">
              <a:rPr lang="en-US" smtClean="0"/>
              <a:t>3/1/2021</a:t>
            </a:fld>
            <a:endParaRPr lang="en-US"/>
          </a:p>
        </p:txBody>
      </p:sp>
      <p:sp>
        <p:nvSpPr>
          <p:cNvPr id="4" name="Footer Placeholder 3">
            <a:extLst>
              <a:ext uri="{FF2B5EF4-FFF2-40B4-BE49-F238E27FC236}">
                <a16:creationId xmlns:a16="http://schemas.microsoft.com/office/drawing/2014/main" id="{443817E3-F832-DF4D-BD27-B728C5F8C1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BB579F-F08F-2A4E-826B-3475850F86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D8BA1A-E357-3243-A3BD-94771AB79DAB}" type="slidenum">
              <a:rPr lang="en-US" smtClean="0"/>
              <a:t>‹#›</a:t>
            </a:fld>
            <a:endParaRPr lang="en-US"/>
          </a:p>
        </p:txBody>
      </p:sp>
    </p:spTree>
    <p:extLst>
      <p:ext uri="{BB962C8B-B14F-4D97-AF65-F5344CB8AC3E}">
        <p14:creationId xmlns:p14="http://schemas.microsoft.com/office/powerpoint/2010/main" val="419590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A7976-E7F2-1949-9D28-72FCB07D967E}" type="datetimeFigureOut">
              <a:rPr lang="en-US" smtClean="0"/>
              <a:t>3/1/2021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19061-0791-0742-8EDD-7CA62BB787D8}" type="slidenum">
              <a:rPr lang="en-US" smtClean="0"/>
              <a:t>‹#›</a:t>
            </a:fld>
            <a:endParaRPr lang="en-US"/>
          </a:p>
        </p:txBody>
      </p:sp>
      <p:pic>
        <p:nvPicPr>
          <p:cNvPr id="8" name="Picture 7">
            <a:extLst>
              <a:ext uri="{FF2B5EF4-FFF2-40B4-BE49-F238E27FC236}">
                <a16:creationId xmlns:a16="http://schemas.microsoft.com/office/drawing/2014/main" id="{E17205AB-580B-0143-A652-4CAAC59F54F7}"/>
              </a:ext>
            </a:extLst>
          </p:cNvPr>
          <p:cNvPicPr>
            <a:picLocks noChangeAspect="1"/>
          </p:cNvPicPr>
          <p:nvPr/>
        </p:nvPicPr>
        <p:blipFill>
          <a:blip r:embed="rId2"/>
          <a:stretch>
            <a:fillRect/>
          </a:stretch>
        </p:blipFill>
        <p:spPr>
          <a:xfrm>
            <a:off x="685800" y="458787"/>
            <a:ext cx="1832113" cy="458028"/>
          </a:xfrm>
          <a:prstGeom prst="rect">
            <a:avLst/>
          </a:prstGeom>
        </p:spPr>
      </p:pic>
    </p:spTree>
    <p:extLst>
      <p:ext uri="{BB962C8B-B14F-4D97-AF65-F5344CB8AC3E}">
        <p14:creationId xmlns:p14="http://schemas.microsoft.com/office/powerpoint/2010/main" val="4229970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discussion pack has been put together by Transport for Greater Manchester to enable teachers to facilitate a discussion with KS2 pupils during form time. </a:t>
            </a:r>
          </a:p>
          <a:p>
            <a:endParaRPr lang="en-GB" dirty="0"/>
          </a:p>
          <a:p>
            <a:r>
              <a:rPr lang="en-GB" dirty="0"/>
              <a:t>The pack has been created to cover the topic of “Travel, safety, and coronavirus” and should take around ten minutes to deliver.</a:t>
            </a:r>
          </a:p>
          <a:p>
            <a:endParaRPr lang="en-GB" b="1" dirty="0">
              <a:solidFill>
                <a:schemeClr val="tx1"/>
              </a:solidFill>
            </a:endParaRPr>
          </a:p>
          <a:p>
            <a:r>
              <a:rPr lang="en-GB" b="1" dirty="0">
                <a:solidFill>
                  <a:schemeClr val="tx1"/>
                </a:solidFill>
              </a:rPr>
              <a:t>If pupils have any questions that you require assistance answering, or if you need further support on travel to school email the Sustainable Journeys team: sustainable.journeys@tfgm.com</a:t>
            </a:r>
          </a:p>
          <a:p>
            <a:endParaRPr lang="en-US" dirty="0"/>
          </a:p>
        </p:txBody>
      </p:sp>
      <p:sp>
        <p:nvSpPr>
          <p:cNvPr id="4" name="Slide Number Placeholder 3"/>
          <p:cNvSpPr>
            <a:spLocks noGrp="1"/>
          </p:cNvSpPr>
          <p:nvPr>
            <p:ph type="sldNum" sz="quarter" idx="5"/>
          </p:nvPr>
        </p:nvSpPr>
        <p:spPr/>
        <p:txBody>
          <a:bodyPr/>
          <a:lstStyle/>
          <a:p>
            <a:fld id="{57319061-0791-0742-8EDD-7CA62BB787D8}" type="slidenum">
              <a:rPr lang="en-US" smtClean="0"/>
              <a:t>1</a:t>
            </a:fld>
            <a:endParaRPr lang="en-US"/>
          </a:p>
        </p:txBody>
      </p:sp>
    </p:spTree>
    <p:extLst>
      <p:ext uri="{BB962C8B-B14F-4D97-AF65-F5344CB8AC3E}">
        <p14:creationId xmlns:p14="http://schemas.microsoft.com/office/powerpoint/2010/main" val="132053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Aim: </a:t>
            </a:r>
          </a:p>
          <a:p>
            <a:pPr marL="171450" indent="-171450">
              <a:buFont typeface="Arial" panose="020B0604020202020204" pitchFamily="34" charset="0"/>
              <a:buChar char="•"/>
            </a:pPr>
            <a:r>
              <a:rPr lang="en-GB" dirty="0"/>
              <a:t>To help pupils to understand how to travel safely in Greater Manchester.</a:t>
            </a:r>
          </a:p>
          <a:p>
            <a:endParaRPr lang="en-GB" dirty="0"/>
          </a:p>
          <a:p>
            <a:r>
              <a:rPr lang="en-GB" dirty="0"/>
              <a:t>Learning outcomes: </a:t>
            </a:r>
          </a:p>
          <a:p>
            <a:pPr marL="228600" indent="-228600">
              <a:buFont typeface="+mj-lt"/>
              <a:buAutoNum type="arabicPeriod"/>
            </a:pPr>
            <a:r>
              <a:rPr lang="en-GB" dirty="0"/>
              <a:t>To identify different ways of travelling in Greater Manchester; </a:t>
            </a:r>
          </a:p>
          <a:p>
            <a:pPr marL="228600" indent="-228600">
              <a:buFont typeface="+mj-lt"/>
              <a:buAutoNum type="arabicPeriod"/>
            </a:pPr>
            <a:r>
              <a:rPr lang="en-GB" dirty="0"/>
              <a:t>To discuss how coronavirus has impacted how we travel; </a:t>
            </a:r>
          </a:p>
          <a:p>
            <a:pPr marL="228600" indent="-228600">
              <a:buFont typeface="+mj-lt"/>
              <a:buAutoNum type="arabicPeriod"/>
            </a:pPr>
            <a:r>
              <a:rPr lang="en-GB" dirty="0"/>
              <a:t>To better understand how to keep safe when travelling.</a:t>
            </a:r>
          </a:p>
          <a:p>
            <a:endParaRPr lang="en-GB" dirty="0"/>
          </a:p>
        </p:txBody>
      </p:sp>
      <p:sp>
        <p:nvSpPr>
          <p:cNvPr id="4" name="Slide Number Placeholder 3"/>
          <p:cNvSpPr>
            <a:spLocks noGrp="1"/>
          </p:cNvSpPr>
          <p:nvPr>
            <p:ph type="sldNum" sz="quarter" idx="5"/>
          </p:nvPr>
        </p:nvSpPr>
        <p:spPr/>
        <p:txBody>
          <a:bodyPr/>
          <a:lstStyle/>
          <a:p>
            <a:fld id="{57319061-0791-0742-8EDD-7CA62BB787D8}" type="slidenum">
              <a:rPr lang="en-US" smtClean="0"/>
              <a:t>2</a:t>
            </a:fld>
            <a:endParaRPr lang="en-US"/>
          </a:p>
        </p:txBody>
      </p:sp>
    </p:spTree>
    <p:extLst>
      <p:ext uri="{BB962C8B-B14F-4D97-AF65-F5344CB8AC3E}">
        <p14:creationId xmlns:p14="http://schemas.microsoft.com/office/powerpoint/2010/main" val="1721447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0" dirty="0"/>
              <a:t>Learning objective one: to identify different ways of travelling in Greater Manchester.</a:t>
            </a:r>
          </a:p>
          <a:p>
            <a:pPr marL="0" indent="0">
              <a:buFont typeface="Arial" panose="020B0604020202020204" pitchFamily="34" charset="0"/>
              <a:buNone/>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t>Knowledge check: Ask pupils if they know what “Greater Manchester” is. Clarify that England is made up of lots of counties, Greater Manchester is the name of the county that we live 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t>Facilitate a classroom discussion with pupils by asking them to list: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Different ways of travelling in Greater Manchester; and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Why people might choose one way of travelling over another</a:t>
            </a:r>
          </a:p>
          <a:p>
            <a:pPr marL="0" indent="0">
              <a:buFont typeface="Arial" panose="020B0604020202020204" pitchFamily="34" charset="0"/>
              <a:buNone/>
            </a:pPr>
            <a:endParaRPr lang="en-GB" sz="1200" b="0" dirty="0"/>
          </a:p>
          <a:p>
            <a:pPr marL="0" indent="0">
              <a:buFont typeface="Arial" panose="020B0604020202020204" pitchFamily="34" charset="0"/>
              <a:buNone/>
            </a:pPr>
            <a:r>
              <a:rPr lang="en-GB" sz="1200" b="0" dirty="0"/>
              <a:t>Some ways of travelling that pupils might identify – and reasons for doing so – are: </a:t>
            </a:r>
          </a:p>
          <a:p>
            <a:pPr marL="171450" indent="-171450">
              <a:buFont typeface="Arial" panose="020B0604020202020204" pitchFamily="34" charset="0"/>
              <a:buChar char="•"/>
            </a:pPr>
            <a:r>
              <a:rPr lang="en-GB" sz="1200" b="0" dirty="0"/>
              <a:t>Walking / running – for short journeys e.g. going to the local shop less than a mile away</a:t>
            </a:r>
          </a:p>
          <a:p>
            <a:pPr marL="171450" indent="-171450">
              <a:buFont typeface="Arial" panose="020B0604020202020204" pitchFamily="34" charset="0"/>
              <a:buChar char="•"/>
            </a:pPr>
            <a:r>
              <a:rPr lang="en-GB" sz="1200" b="0" dirty="0"/>
              <a:t>Cycling / scooting / skating / boarding – for journeys that might take a bit too long to walk e.g. going to a park three miles away</a:t>
            </a:r>
          </a:p>
          <a:p>
            <a:pPr marL="171450" indent="-171450">
              <a:buFont typeface="Arial" panose="020B0604020202020204" pitchFamily="34" charset="0"/>
              <a:buChar char="•"/>
            </a:pPr>
            <a:r>
              <a:rPr lang="en-GB" sz="1200" b="0" dirty="0"/>
              <a:t>Car / taxi / motorcycle / scooter  – for longer journeys e.g. when travelling from one side of Greater Manchester to the 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t>Bus / coach / train / Metrolink – for longer journeys e.g. when travelling into the city centre where parking is limited</a:t>
            </a:r>
          </a:p>
          <a:p>
            <a:endParaRPr lang="en-GB" sz="1200" b="0" dirty="0"/>
          </a:p>
          <a:p>
            <a:r>
              <a:rPr lang="en-GB" sz="1200" b="0" dirty="0"/>
              <a:t>Other ways to travel that pupils might identify – but are not common ways to get round Greater Manchester – are: </a:t>
            </a:r>
          </a:p>
          <a:p>
            <a:pPr marL="171450" indent="-171450">
              <a:buFont typeface="Arial" panose="020B0604020202020204" pitchFamily="34" charset="0"/>
              <a:buChar char="•"/>
            </a:pPr>
            <a:r>
              <a:rPr lang="en-GB" sz="1200" b="0" dirty="0"/>
              <a:t>Aeroplane</a:t>
            </a:r>
          </a:p>
          <a:p>
            <a:pPr marL="171450" indent="-171450">
              <a:buFont typeface="Arial" panose="020B0604020202020204" pitchFamily="34" charset="0"/>
              <a:buChar char="•"/>
            </a:pPr>
            <a:r>
              <a:rPr lang="en-GB" sz="1200" b="0" dirty="0"/>
              <a:t>Rocket</a:t>
            </a:r>
          </a:p>
          <a:p>
            <a:pPr marL="171450" indent="-171450">
              <a:buFont typeface="Arial" panose="020B0604020202020204" pitchFamily="34" charset="0"/>
              <a:buChar char="•"/>
            </a:pPr>
            <a:r>
              <a:rPr lang="en-GB" sz="1200" b="0" dirty="0"/>
              <a:t>Helicopter </a:t>
            </a:r>
          </a:p>
          <a:p>
            <a:pPr marL="171450" indent="-171450">
              <a:buFont typeface="Arial" panose="020B0604020202020204" pitchFamily="34" charset="0"/>
              <a:buChar char="•"/>
            </a:pPr>
            <a:r>
              <a:rPr lang="en-GB" sz="1200" b="0" dirty="0"/>
              <a:t>Hot air balloon</a:t>
            </a:r>
          </a:p>
          <a:p>
            <a:pPr lvl="0">
              <a:defRPr/>
            </a:pPr>
            <a:r>
              <a:rPr lang="en-GB" sz="1200" b="0" dirty="0"/>
              <a:t>These are fun ways to travel, but not when we’re going to the shops!</a:t>
            </a:r>
          </a:p>
          <a:p>
            <a:endParaRPr lang="en-GB" sz="1200" b="0" dirty="0"/>
          </a:p>
          <a:p>
            <a:r>
              <a:rPr lang="en-GB" sz="1200" b="0" dirty="0"/>
              <a:t>Prompt questions if required:</a:t>
            </a:r>
          </a:p>
          <a:p>
            <a:pPr marL="171450" indent="-171450">
              <a:buFont typeface="Arial" panose="020B0604020202020204" pitchFamily="34" charset="0"/>
              <a:buChar char="•"/>
            </a:pPr>
            <a:r>
              <a:rPr lang="en-GB" sz="1200" b="0" dirty="0"/>
              <a:t>When you have previously been on holiday – how did you get there?</a:t>
            </a:r>
          </a:p>
          <a:p>
            <a:pPr marL="171450" indent="-171450">
              <a:buFont typeface="Arial" panose="020B0604020202020204" pitchFamily="34" charset="0"/>
              <a:buChar char="•"/>
            </a:pPr>
            <a:r>
              <a:rPr lang="en-GB" sz="1200" b="0" dirty="0"/>
              <a:t>If you go to the shops – how do you go?</a:t>
            </a:r>
          </a:p>
          <a:p>
            <a:pPr marL="171450" indent="-171450">
              <a:buFont typeface="Arial" panose="020B0604020202020204" pitchFamily="34" charset="0"/>
              <a:buChar char="•"/>
            </a:pPr>
            <a:r>
              <a:rPr lang="en-GB" sz="1200" b="0" dirty="0"/>
              <a:t>What type of vehicle has two wheels? </a:t>
            </a:r>
            <a:r>
              <a:rPr lang="en-GB" sz="1200" b="0" i="1" dirty="0"/>
              <a:t>(answer: bike / scooter)</a:t>
            </a:r>
          </a:p>
          <a:p>
            <a:endParaRPr lang="en-GB" dirty="0"/>
          </a:p>
        </p:txBody>
      </p:sp>
      <p:sp>
        <p:nvSpPr>
          <p:cNvPr id="4" name="Slide Number Placeholder 3"/>
          <p:cNvSpPr>
            <a:spLocks noGrp="1"/>
          </p:cNvSpPr>
          <p:nvPr>
            <p:ph type="sldNum" sz="quarter" idx="5"/>
          </p:nvPr>
        </p:nvSpPr>
        <p:spPr/>
        <p:txBody>
          <a:bodyPr/>
          <a:lstStyle/>
          <a:p>
            <a:fld id="{57319061-0791-0742-8EDD-7CA62BB787D8}" type="slidenum">
              <a:rPr lang="en-US" smtClean="0"/>
              <a:t>3</a:t>
            </a:fld>
            <a:endParaRPr lang="en-US"/>
          </a:p>
        </p:txBody>
      </p:sp>
    </p:spTree>
    <p:extLst>
      <p:ext uri="{BB962C8B-B14F-4D97-AF65-F5344CB8AC3E}">
        <p14:creationId xmlns:p14="http://schemas.microsoft.com/office/powerpoint/2010/main" val="321629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Learning objective one: to identify </a:t>
            </a:r>
            <a:r>
              <a:rPr lang="en-GB" dirty="0"/>
              <a:t>different ways of travelling in Greater Manchester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Using the different ways of travelling pupils have just listed: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Ask pupils to discuss which they think are the most popular ways to travel in Greater Manchester – and why this might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They 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Car or van driver or passenger </a:t>
            </a:r>
            <a:r>
              <a:rPr lang="en-GB" b="1" dirty="0"/>
              <a:t>57%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Walk </a:t>
            </a:r>
            <a:r>
              <a:rPr lang="en-GB" b="1" dirty="0"/>
              <a:t>29%</a:t>
            </a:r>
          </a:p>
          <a:p>
            <a:pPr marL="171450" indent="-171450">
              <a:buFont typeface="Arial" panose="020B0604020202020204" pitchFamily="34" charset="0"/>
              <a:buChar char="•"/>
            </a:pPr>
            <a:r>
              <a:rPr lang="en-GB" dirty="0"/>
              <a:t>Bus / minibus / coach </a:t>
            </a:r>
            <a:r>
              <a:rPr lang="en-GB" b="1" dirty="0"/>
              <a:t>7%</a:t>
            </a:r>
          </a:p>
          <a:p>
            <a:pPr marL="171450" indent="-171450">
              <a:buFont typeface="Arial" panose="020B0604020202020204" pitchFamily="34" charset="0"/>
              <a:buChar char="•"/>
            </a:pPr>
            <a:r>
              <a:rPr lang="en-GB" dirty="0"/>
              <a:t>Bicycle </a:t>
            </a:r>
            <a:r>
              <a:rPr lang="en-GB" b="1" dirty="0"/>
              <a:t>2.2%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Metrolink </a:t>
            </a:r>
            <a:r>
              <a:rPr lang="en-GB" b="1" dirty="0"/>
              <a:t>1.7%</a:t>
            </a:r>
          </a:p>
          <a:p>
            <a:pPr marL="171450" indent="-171450">
              <a:buFont typeface="Arial" panose="020B0604020202020204" pitchFamily="34" charset="0"/>
              <a:buChar char="•"/>
            </a:pPr>
            <a:r>
              <a:rPr lang="en-GB" dirty="0"/>
              <a:t>Train </a:t>
            </a:r>
            <a:r>
              <a:rPr lang="en-GB" b="1" dirty="0"/>
              <a:t>1%</a:t>
            </a:r>
          </a:p>
          <a:p>
            <a:pPr marL="171450" indent="-171450">
              <a:buFont typeface="Arial" panose="020B0604020202020204" pitchFamily="34" charset="0"/>
              <a:buChar char="•"/>
            </a:pPr>
            <a:r>
              <a:rPr lang="en-GB" b="0" dirty="0"/>
              <a:t>Other </a:t>
            </a:r>
            <a:r>
              <a:rPr lang="en-GB" b="1" dirty="0"/>
              <a:t>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For more information see: https://tfgm.com/TRADS</a:t>
            </a:r>
            <a:endParaRPr lang="en-US" b="1" dirty="0"/>
          </a:p>
          <a:p>
            <a:endParaRPr lang="en-GB" dirty="0"/>
          </a:p>
        </p:txBody>
      </p:sp>
      <p:sp>
        <p:nvSpPr>
          <p:cNvPr id="4" name="Slide Number Placeholder 3"/>
          <p:cNvSpPr>
            <a:spLocks noGrp="1"/>
          </p:cNvSpPr>
          <p:nvPr>
            <p:ph type="sldNum" sz="quarter" idx="5"/>
          </p:nvPr>
        </p:nvSpPr>
        <p:spPr/>
        <p:txBody>
          <a:bodyPr/>
          <a:lstStyle/>
          <a:p>
            <a:fld id="{57319061-0791-0742-8EDD-7CA62BB787D8}" type="slidenum">
              <a:rPr lang="en-US" smtClean="0"/>
              <a:t>4</a:t>
            </a:fld>
            <a:endParaRPr lang="en-US"/>
          </a:p>
        </p:txBody>
      </p:sp>
    </p:spTree>
    <p:extLst>
      <p:ext uri="{BB962C8B-B14F-4D97-AF65-F5344CB8AC3E}">
        <p14:creationId xmlns:p14="http://schemas.microsoft.com/office/powerpoint/2010/main" val="1172150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Learning objective two: to discuss how coronavirus has impacted on how we travel.</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Facilitate a classroom discussion with pupils by asking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To consider how coronavirus has changed the way we travel. </a:t>
            </a:r>
          </a:p>
          <a:p>
            <a:endParaRPr lang="en-GB" b="0" dirty="0"/>
          </a:p>
          <a:p>
            <a:r>
              <a:rPr lang="en-GB" b="0" dirty="0"/>
              <a:t>Some things that pupils might identify: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They could not travel during lockdown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Families might have started walking or cycling to the shops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They have changed the routes they use so they are more enjoyable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They have had to rearrange a holiday or family trip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r>
              <a:rPr lang="en-GB" b="0" dirty="0"/>
              <a:t>Prompt questions if required:</a:t>
            </a:r>
          </a:p>
          <a:p>
            <a:pPr marL="171450" indent="-171450">
              <a:buFont typeface="Arial" panose="020B0604020202020204" pitchFamily="34" charset="0"/>
              <a:buChar char="•"/>
            </a:pPr>
            <a:r>
              <a:rPr lang="en-GB" b="0" dirty="0"/>
              <a:t>Have you started travelling to school or the shops in a new way?</a:t>
            </a:r>
          </a:p>
          <a:p>
            <a:pPr marL="171450" indent="-171450">
              <a:buFont typeface="Arial" panose="020B0604020202020204" pitchFamily="34" charset="0"/>
              <a:buChar char="•"/>
            </a:pPr>
            <a:r>
              <a:rPr lang="en-GB" b="0" dirty="0"/>
              <a:t>(If school is using bubbles) Have you had to change who you travel with – perhaps because you are now in different bubbles?</a:t>
            </a:r>
          </a:p>
          <a:p>
            <a:pPr marL="171450" indent="-171450">
              <a:buFont typeface="Arial" panose="020B0604020202020204" pitchFamily="34" charset="0"/>
              <a:buChar char="•"/>
            </a:pPr>
            <a:r>
              <a:rPr lang="en-GB" b="0" dirty="0"/>
              <a:t>How do you feel about travelling?</a:t>
            </a:r>
          </a:p>
          <a:p>
            <a:endParaRPr lang="en-GB" dirty="0"/>
          </a:p>
        </p:txBody>
      </p:sp>
      <p:sp>
        <p:nvSpPr>
          <p:cNvPr id="4" name="Slide Number Placeholder 3"/>
          <p:cNvSpPr>
            <a:spLocks noGrp="1"/>
          </p:cNvSpPr>
          <p:nvPr>
            <p:ph type="sldNum" sz="quarter" idx="5"/>
          </p:nvPr>
        </p:nvSpPr>
        <p:spPr/>
        <p:txBody>
          <a:bodyPr/>
          <a:lstStyle/>
          <a:p>
            <a:fld id="{57319061-0791-0742-8EDD-7CA62BB787D8}" type="slidenum">
              <a:rPr lang="en-US" smtClean="0"/>
              <a:t>5</a:t>
            </a:fld>
            <a:endParaRPr lang="en-US"/>
          </a:p>
        </p:txBody>
      </p:sp>
    </p:spTree>
    <p:extLst>
      <p:ext uri="{BB962C8B-B14F-4D97-AF65-F5344CB8AC3E}">
        <p14:creationId xmlns:p14="http://schemas.microsoft.com/office/powerpoint/2010/main" val="527329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Learning outcome three: to better understand how to keep safe when travelling.</a:t>
            </a:r>
          </a:p>
          <a:p>
            <a:endParaRPr lang="en-GB" b="0" dirty="0">
              <a:solidFill>
                <a:schemeClr val="tx1"/>
              </a:solidFill>
            </a:endParaRPr>
          </a:p>
          <a:p>
            <a:r>
              <a:rPr lang="en-GB" b="0" dirty="0">
                <a:solidFill>
                  <a:schemeClr val="tx1"/>
                </a:solidFill>
              </a:rPr>
              <a:t>Ask pupils what they know about how to stay safe when travelling. Some might identify the following:</a:t>
            </a:r>
          </a:p>
          <a:p>
            <a:pPr marL="171450" indent="-171450">
              <a:buFont typeface="Arial" panose="020B0604020202020204" pitchFamily="34" charset="0"/>
              <a:buChar char="•"/>
            </a:pPr>
            <a:r>
              <a:rPr lang="en-GB" b="0" dirty="0">
                <a:solidFill>
                  <a:schemeClr val="tx1"/>
                </a:solidFill>
              </a:rPr>
              <a:t>When walking – stop look and listen before crossing the road</a:t>
            </a:r>
          </a:p>
          <a:p>
            <a:pPr marL="171450" indent="-171450">
              <a:buFont typeface="Arial" panose="020B0604020202020204" pitchFamily="34" charset="0"/>
              <a:buChar char="•"/>
            </a:pPr>
            <a:r>
              <a:rPr lang="en-GB" b="0" dirty="0">
                <a:solidFill>
                  <a:schemeClr val="tx1"/>
                </a:solidFill>
              </a:rPr>
              <a:t>When cycling – wear a helmet</a:t>
            </a:r>
          </a:p>
          <a:p>
            <a:pPr marL="171450" indent="-171450">
              <a:buFont typeface="Arial" panose="020B0604020202020204" pitchFamily="34" charset="0"/>
              <a:buChar char="•"/>
            </a:pPr>
            <a:r>
              <a:rPr lang="en-GB" b="0" dirty="0">
                <a:solidFill>
                  <a:schemeClr val="tx1"/>
                </a:solidFill>
              </a:rPr>
              <a:t>When in the car – wear a seatbelt and sit on a car seat if you need one</a:t>
            </a:r>
          </a:p>
          <a:p>
            <a:endParaRPr lang="en-GB" b="0" dirty="0">
              <a:solidFill>
                <a:schemeClr val="tx1"/>
              </a:solidFill>
            </a:endParaRPr>
          </a:p>
          <a:p>
            <a:r>
              <a:rPr lang="en-GB" b="0" dirty="0">
                <a:solidFill>
                  <a:schemeClr val="tx1"/>
                </a:solidFill>
              </a:rPr>
              <a:t>Tell pupils that there are some new rules to keep them safe from coronavirus when travelling, ask pupils if they know what they are.</a:t>
            </a:r>
          </a:p>
          <a:p>
            <a:endParaRPr lang="en-GB"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tx1"/>
                </a:solidFill>
              </a:rPr>
              <a:t>For KS2 pupils the following are most appropriate:</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Keep your distance from other passengers where possible</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Clean your hands regularly – do they know which song to sing whilst hand-washing? </a:t>
            </a:r>
            <a:r>
              <a:rPr lang="en-GB" sz="1200" b="0" i="1" kern="1200" dirty="0">
                <a:solidFill>
                  <a:schemeClr val="tx1"/>
                </a:solidFill>
                <a:effectLst/>
                <a:latin typeface="+mn-lt"/>
                <a:ea typeface="+mn-ea"/>
                <a:cs typeface="+mn-cs"/>
              </a:rPr>
              <a:t>(e.g. Happy Birthday)</a:t>
            </a:r>
            <a:endParaRPr lang="en-GB" sz="1200" b="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solidFill>
                  <a:schemeClr val="tx1"/>
                </a:solidFill>
              </a:rPr>
              <a:t>Pupils might also be aware of the following – but due to their age are less relevant: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Wear a face covering on-board and in stations and interchanges, (unless you’re under 11 or are exempt for another reason)</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Use contactless payment or exact fare when buying tickets - public transport operators will not be giving out change</a:t>
            </a:r>
          </a:p>
          <a:p>
            <a:endParaRPr lang="en-GB" dirty="0"/>
          </a:p>
        </p:txBody>
      </p:sp>
      <p:sp>
        <p:nvSpPr>
          <p:cNvPr id="4" name="Slide Number Placeholder 3"/>
          <p:cNvSpPr>
            <a:spLocks noGrp="1"/>
          </p:cNvSpPr>
          <p:nvPr>
            <p:ph type="sldNum" sz="quarter" idx="5"/>
          </p:nvPr>
        </p:nvSpPr>
        <p:spPr/>
        <p:txBody>
          <a:bodyPr/>
          <a:lstStyle/>
          <a:p>
            <a:fld id="{57319061-0791-0742-8EDD-7CA62BB787D8}" type="slidenum">
              <a:rPr lang="en-US" smtClean="0"/>
              <a:t>6</a:t>
            </a:fld>
            <a:endParaRPr lang="en-US"/>
          </a:p>
        </p:txBody>
      </p:sp>
    </p:spTree>
    <p:extLst>
      <p:ext uri="{BB962C8B-B14F-4D97-AF65-F5344CB8AC3E}">
        <p14:creationId xmlns:p14="http://schemas.microsoft.com/office/powerpoint/2010/main" val="3377440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Bring the session to a close and recap the main points from each learning objective.</a:t>
            </a:r>
          </a:p>
          <a:p>
            <a:endParaRPr lang="en-GB" dirty="0">
              <a:solidFill>
                <a:schemeClr val="tx1"/>
              </a:solidFill>
            </a:endParaRPr>
          </a:p>
          <a:p>
            <a:r>
              <a:rPr lang="en-GB" dirty="0">
                <a:solidFill>
                  <a:schemeClr val="tx1"/>
                </a:solidFill>
              </a:rPr>
              <a:t>Learning outcomes: </a:t>
            </a:r>
          </a:p>
          <a:p>
            <a:pPr marL="228600" indent="-228600">
              <a:buFont typeface="+mj-lt"/>
              <a:buAutoNum type="arabicPeriod"/>
            </a:pPr>
            <a:r>
              <a:rPr lang="en-GB" dirty="0">
                <a:solidFill>
                  <a:schemeClr val="tx1"/>
                </a:solidFill>
              </a:rPr>
              <a:t>To identify different ways of travelling in Greater Manchester </a:t>
            </a:r>
            <a:r>
              <a:rPr lang="en-GB" i="1" dirty="0">
                <a:solidFill>
                  <a:schemeClr val="tx1"/>
                </a:solidFill>
              </a:rPr>
              <a:t>(answer: car / bus / Metrolink / cycling / walking);</a:t>
            </a:r>
          </a:p>
          <a:p>
            <a:pPr marL="685800" lvl="1" indent="-228600">
              <a:buFont typeface="Arial" panose="020B0604020202020204" pitchFamily="34" charset="0"/>
              <a:buChar char="•"/>
            </a:pPr>
            <a:r>
              <a:rPr lang="en-GB" dirty="0">
                <a:solidFill>
                  <a:schemeClr val="tx1"/>
                </a:solidFill>
              </a:rPr>
              <a:t>Prompt question if required – ask what are the main ways of travelling in Greater Manchester</a:t>
            </a:r>
          </a:p>
          <a:p>
            <a:pPr marL="228600" indent="-228600">
              <a:buFont typeface="+mj-lt"/>
              <a:buAutoNum type="arabicPeriod"/>
            </a:pPr>
            <a:endParaRPr lang="en-GB" dirty="0">
              <a:solidFill>
                <a:schemeClr val="tx1"/>
              </a:solidFill>
            </a:endParaRPr>
          </a:p>
          <a:p>
            <a:pPr marL="228600" indent="-228600">
              <a:buFont typeface="+mj-lt"/>
              <a:buAutoNum type="arabicPeriod"/>
            </a:pPr>
            <a:r>
              <a:rPr lang="en-GB" dirty="0">
                <a:solidFill>
                  <a:schemeClr val="tx1"/>
                </a:solidFill>
              </a:rPr>
              <a:t>To discuss how coronavirus has impacted how we travel </a:t>
            </a:r>
            <a:r>
              <a:rPr lang="en-GB" i="1" dirty="0">
                <a:solidFill>
                  <a:schemeClr val="tx1"/>
                </a:solidFill>
              </a:rPr>
              <a:t>(answer: the number of journeys we take may have reduced, the way we choose to travel might have changed)</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schemeClr val="tx1"/>
                </a:solidFill>
              </a:rPr>
              <a:t>Prompt question if required – ask pupils to think about how many journeys they did when in and out of lockdown</a:t>
            </a:r>
          </a:p>
          <a:p>
            <a:pPr marL="228600" indent="-228600">
              <a:buFont typeface="+mj-lt"/>
              <a:buAutoNum type="arabicPeriod"/>
            </a:pPr>
            <a:endParaRPr lang="en-GB" dirty="0">
              <a:solidFill>
                <a:schemeClr val="tx1"/>
              </a:solidFill>
            </a:endParaRPr>
          </a:p>
          <a:p>
            <a:pPr marL="228600" indent="-228600">
              <a:buFont typeface="+mj-lt"/>
              <a:buAutoNum type="arabicPeriod"/>
            </a:pPr>
            <a:r>
              <a:rPr lang="en-GB" dirty="0">
                <a:solidFill>
                  <a:schemeClr val="tx1"/>
                </a:solidFill>
              </a:rPr>
              <a:t>To better understand how to keep safe when travelling </a:t>
            </a:r>
            <a:r>
              <a:rPr lang="en-GB" i="1" dirty="0">
                <a:solidFill>
                  <a:schemeClr val="tx1"/>
                </a:solidFill>
              </a:rPr>
              <a:t>(answer: wash hands, keep distance)</a:t>
            </a:r>
          </a:p>
          <a:p>
            <a:pPr marL="685800" lvl="1" indent="-228600">
              <a:buFont typeface="Arial" panose="020B0604020202020204" pitchFamily="34" charset="0"/>
              <a:buChar char="•"/>
            </a:pPr>
            <a:r>
              <a:rPr lang="en-GB" dirty="0">
                <a:solidFill>
                  <a:schemeClr val="tx1"/>
                </a:solidFill>
              </a:rPr>
              <a:t>Prompt question if required</a:t>
            </a:r>
            <a:r>
              <a:rPr lang="en-GB" b="1" dirty="0">
                <a:solidFill>
                  <a:schemeClr val="tx1"/>
                </a:solidFill>
              </a:rPr>
              <a:t> </a:t>
            </a:r>
            <a:r>
              <a:rPr lang="en-GB" dirty="0">
                <a:solidFill>
                  <a:schemeClr val="tx1"/>
                </a:solidFill>
              </a:rPr>
              <a:t>– ask what are the new safety rules relating to coronavirus</a:t>
            </a:r>
          </a:p>
          <a:p>
            <a:endParaRPr lang="en-GB" dirty="0">
              <a:solidFill>
                <a:schemeClr val="tx1"/>
              </a:solidFill>
            </a:endParaRPr>
          </a:p>
          <a:p>
            <a:r>
              <a:rPr lang="en-GB" dirty="0">
                <a:solidFill>
                  <a:schemeClr val="tx1"/>
                </a:solidFill>
              </a:rPr>
              <a:t>Ask pupils to put their hand up if they feel that they better understand how to travel safely in Greater Manchester.</a:t>
            </a:r>
          </a:p>
          <a:p>
            <a:endParaRPr lang="en-GB" dirty="0">
              <a:solidFill>
                <a:schemeClr val="tx1"/>
              </a:solidFill>
            </a:endParaRPr>
          </a:p>
          <a:p>
            <a:r>
              <a:rPr lang="en-GB" b="1" dirty="0">
                <a:solidFill>
                  <a:schemeClr val="tx1"/>
                </a:solidFill>
              </a:rPr>
              <a:t>If pupils have any questions that you require assistance answering or if you need further support on travel to school email the Sustainable Journeys team: sustainable.journeys@tfgm.com</a:t>
            </a:r>
          </a:p>
          <a:p>
            <a:endParaRPr lang="en-GB" dirty="0"/>
          </a:p>
        </p:txBody>
      </p:sp>
      <p:sp>
        <p:nvSpPr>
          <p:cNvPr id="4" name="Slide Number Placeholder 3"/>
          <p:cNvSpPr>
            <a:spLocks noGrp="1"/>
          </p:cNvSpPr>
          <p:nvPr>
            <p:ph type="sldNum" sz="quarter" idx="5"/>
          </p:nvPr>
        </p:nvSpPr>
        <p:spPr/>
        <p:txBody>
          <a:bodyPr/>
          <a:lstStyle/>
          <a:p>
            <a:fld id="{57319061-0791-0742-8EDD-7CA62BB787D8}" type="slidenum">
              <a:rPr lang="en-US" smtClean="0"/>
              <a:t>7</a:t>
            </a:fld>
            <a:endParaRPr lang="en-US"/>
          </a:p>
        </p:txBody>
      </p:sp>
    </p:spTree>
    <p:extLst>
      <p:ext uri="{BB962C8B-B14F-4D97-AF65-F5344CB8AC3E}">
        <p14:creationId xmlns:p14="http://schemas.microsoft.com/office/powerpoint/2010/main" val="2333578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2130-CC75-114C-A329-99B068553611}"/>
              </a:ext>
            </a:extLst>
          </p:cNvPr>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B7108DE-3614-5144-9386-2A566B7DAD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194CBA-884B-8B4B-BFBA-E386AE92216F}"/>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5" name="Footer Placeholder 4">
            <a:extLst>
              <a:ext uri="{FF2B5EF4-FFF2-40B4-BE49-F238E27FC236}">
                <a16:creationId xmlns:a16="http://schemas.microsoft.com/office/drawing/2014/main" id="{FFF526F4-6299-A64E-A512-9531B30F9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929B3-E0A2-F44B-852D-FE459BBB5B88}"/>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3231228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DF51-1EFB-034D-8F11-FAAA417878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CD3E49-4444-FB40-9741-D8690DB62C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5AEEA0B-FF58-6B48-BF35-EDB69A778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659553-2E96-5F46-958C-2378301361E8}"/>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6" name="Footer Placeholder 5">
            <a:extLst>
              <a:ext uri="{FF2B5EF4-FFF2-40B4-BE49-F238E27FC236}">
                <a16:creationId xmlns:a16="http://schemas.microsoft.com/office/drawing/2014/main" id="{4A9D3B2E-C612-C641-A093-3F05A8782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06947-6B40-C141-89FC-83CDC16F4030}"/>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2104533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CED0-7631-9C4B-B118-4BAE930C7F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6F0E18-4CC4-5640-95F0-D0FAD25C26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51975-CFFC-AE46-B52C-426AA7215AB7}"/>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5" name="Footer Placeholder 4">
            <a:extLst>
              <a:ext uri="{FF2B5EF4-FFF2-40B4-BE49-F238E27FC236}">
                <a16:creationId xmlns:a16="http://schemas.microsoft.com/office/drawing/2014/main" id="{4058865B-D508-DD41-9186-DB3DD37F2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7956F-057F-654B-8B30-6B3DEDEFAAE3}"/>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2679758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6984F4-B06B-AE4E-83B7-DF0CA5DAA8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FAD43C-6C11-A74D-8767-AF02D9E5F2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B26F8F-C6A0-1D4A-B2C7-A5B56F42AF5B}"/>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5" name="Footer Placeholder 4">
            <a:extLst>
              <a:ext uri="{FF2B5EF4-FFF2-40B4-BE49-F238E27FC236}">
                <a16:creationId xmlns:a16="http://schemas.microsoft.com/office/drawing/2014/main" id="{F3021901-9A6B-094B-A231-B1D15D690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7ACB6-A588-B549-BB37-AC9F3F5921F1}"/>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1624376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2130-CC75-114C-A329-99B068553611}"/>
              </a:ext>
            </a:extLst>
          </p:cNvPr>
          <p:cNvSpPr>
            <a:spLocks noGrp="1"/>
          </p:cNvSpPr>
          <p:nvPr>
            <p:ph type="ctrTitle"/>
          </p:nvPr>
        </p:nvSpPr>
        <p:spPr>
          <a:xfrm>
            <a:off x="1524000" y="1122363"/>
            <a:ext cx="9144000" cy="2387600"/>
          </a:xfrm>
        </p:spPr>
        <p:txBody>
          <a:bodyPr anchor="b"/>
          <a:lstStyle>
            <a:lvl1pPr algn="ctr">
              <a:defRPr sz="6000" b="1"/>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5B7108DE-3614-5144-9386-2A566B7DAD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07194CBA-884B-8B4B-BFBA-E386AE92216F}"/>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5" name="Footer Placeholder 4">
            <a:extLst>
              <a:ext uri="{FF2B5EF4-FFF2-40B4-BE49-F238E27FC236}">
                <a16:creationId xmlns:a16="http://schemas.microsoft.com/office/drawing/2014/main" id="{FFF526F4-6299-A64E-A512-9531B30F9A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929B3-E0A2-F44B-852D-FE459BBB5B88}"/>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1031233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9F5C4-D8C2-7D4A-8A04-951A7907E4D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2D4B00E-49BA-684A-AB5A-8F846BE5D96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64C335A-F9C8-4C4B-BB4E-6918EF666AA7}"/>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5" name="Footer Placeholder 4">
            <a:extLst>
              <a:ext uri="{FF2B5EF4-FFF2-40B4-BE49-F238E27FC236}">
                <a16:creationId xmlns:a16="http://schemas.microsoft.com/office/drawing/2014/main" id="{2CFA419D-10BB-6441-A58E-FC77553FD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B36BE-9DB7-3441-AD80-783A0B511960}"/>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1011044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4B00E-49BA-684A-AB5A-8F846BE5D96B}"/>
              </a:ext>
            </a:extLst>
          </p:cNvPr>
          <p:cNvSpPr>
            <a:spLocks noGrp="1"/>
          </p:cNvSpPr>
          <p:nvPr>
            <p:ph idx="1"/>
          </p:nvPr>
        </p:nvSpPr>
        <p:spPr>
          <a:xfrm>
            <a:off x="838200" y="365125"/>
            <a:ext cx="10515600" cy="58118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864C335A-F9C8-4C4B-BB4E-6918EF666AA7}"/>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5" name="Footer Placeholder 4">
            <a:extLst>
              <a:ext uri="{FF2B5EF4-FFF2-40B4-BE49-F238E27FC236}">
                <a16:creationId xmlns:a16="http://schemas.microsoft.com/office/drawing/2014/main" id="{2CFA419D-10BB-6441-A58E-FC77553FD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B36BE-9DB7-3441-AD80-783A0B511960}"/>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24602797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AC84-678D-464C-9468-F8648B0B442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53F3059-F487-FC44-AC0D-2DB9EB4A05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E6EC5DC-D096-954C-A5F5-10FCAA0F04DC}"/>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5" name="Footer Placeholder 4">
            <a:extLst>
              <a:ext uri="{FF2B5EF4-FFF2-40B4-BE49-F238E27FC236}">
                <a16:creationId xmlns:a16="http://schemas.microsoft.com/office/drawing/2014/main" id="{E88FC0E7-013A-DC4C-A00C-10516EF5B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7EB17-6688-A742-878F-E21B67058B05}"/>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3287047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2E5F-2351-F24D-B3DF-FCA2255D3F2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F0B5DE5-09C8-B94E-9D65-EFEE0CF1219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47E4B89-928A-A549-A4CF-41C8F8BE2C0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07D96C7-8A1E-FF4C-949B-9892A5D9F6E9}"/>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6" name="Footer Placeholder 5">
            <a:extLst>
              <a:ext uri="{FF2B5EF4-FFF2-40B4-BE49-F238E27FC236}">
                <a16:creationId xmlns:a16="http://schemas.microsoft.com/office/drawing/2014/main" id="{00E792B5-87F1-CC48-8024-78A197DC1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E0E76E-8FEF-B543-A5D9-218A11A928CF}"/>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787748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0D2DA-36C8-9A4F-87C0-D7B0FF1F855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8246857-D203-9E4E-8BD6-069CE0B947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43FF7B7-C2DE-CE41-BC32-E6283E40C18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60E21FE-7475-DE45-A5CA-1FCC5C44EB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2D75B79-A847-8A43-8E8B-B320FFB50B7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2340875-1EBD-8140-B1B4-690EABCD1771}"/>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8" name="Footer Placeholder 7">
            <a:extLst>
              <a:ext uri="{FF2B5EF4-FFF2-40B4-BE49-F238E27FC236}">
                <a16:creationId xmlns:a16="http://schemas.microsoft.com/office/drawing/2014/main" id="{22C5A6E8-758D-C440-8B42-9AD549F334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24F25-CA0D-C54E-9761-8DFAADA66C0E}"/>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1899614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4DE6-1055-B647-B2B2-F7E86B77417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8951678-7798-0447-A63C-5258A0730428}"/>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4" name="Footer Placeholder 3">
            <a:extLst>
              <a:ext uri="{FF2B5EF4-FFF2-40B4-BE49-F238E27FC236}">
                <a16:creationId xmlns:a16="http://schemas.microsoft.com/office/drawing/2014/main" id="{EFEBE6B5-B000-524C-A516-68189BDC5F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4287AB-1DC3-1C4B-8E31-03D80839BD80}"/>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930146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9F5C4-D8C2-7D4A-8A04-951A7907E4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D4B00E-49BA-684A-AB5A-8F846BE5D9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4C335A-F9C8-4C4B-BB4E-6918EF666AA7}"/>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5" name="Footer Placeholder 4">
            <a:extLst>
              <a:ext uri="{FF2B5EF4-FFF2-40B4-BE49-F238E27FC236}">
                <a16:creationId xmlns:a16="http://schemas.microsoft.com/office/drawing/2014/main" id="{2CFA419D-10BB-6441-A58E-FC77553FD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B36BE-9DB7-3441-AD80-783A0B511960}"/>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1092360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08A423-6A07-2946-9A16-A61E5C83DA6E}"/>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3" name="Footer Placeholder 2">
            <a:extLst>
              <a:ext uri="{FF2B5EF4-FFF2-40B4-BE49-F238E27FC236}">
                <a16:creationId xmlns:a16="http://schemas.microsoft.com/office/drawing/2014/main" id="{13B01449-85EA-EC46-8D59-9B9530F97F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E0C8CF-B9BE-E749-B0E8-6AAF0E5D4968}"/>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4072158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1F919-14DE-0843-A009-D6AD75AD5A3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5A85151-BFCE-A143-987D-E849724103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A217E5E3-EF23-0D47-B015-C820C2C08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5203D3-01F1-4949-9DC3-319A256B0155}"/>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6" name="Footer Placeholder 5">
            <a:extLst>
              <a:ext uri="{FF2B5EF4-FFF2-40B4-BE49-F238E27FC236}">
                <a16:creationId xmlns:a16="http://schemas.microsoft.com/office/drawing/2014/main" id="{C15AFB09-5770-6E43-B8C5-7B90171D3F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48863C-A574-CD47-B63B-AEAE087EF729}"/>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2098660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CDF51-1EFB-034D-8F11-FAAA417878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FCD3E49-4444-FB40-9741-D8690DB62C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AEEA0B-FF58-6B48-BF35-EDB69A778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A659553-2E96-5F46-958C-2378301361E8}"/>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6" name="Footer Placeholder 5">
            <a:extLst>
              <a:ext uri="{FF2B5EF4-FFF2-40B4-BE49-F238E27FC236}">
                <a16:creationId xmlns:a16="http://schemas.microsoft.com/office/drawing/2014/main" id="{4A9D3B2E-C612-C641-A093-3F05A8782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06947-6B40-C141-89FC-83CDC16F4030}"/>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356375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4CED0-7631-9C4B-B118-4BAE930C7FE4}"/>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66F0E18-4CC4-5640-95F0-D0FAD25C26E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BC51975-CFFC-AE46-B52C-426AA7215AB7}"/>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5" name="Footer Placeholder 4">
            <a:extLst>
              <a:ext uri="{FF2B5EF4-FFF2-40B4-BE49-F238E27FC236}">
                <a16:creationId xmlns:a16="http://schemas.microsoft.com/office/drawing/2014/main" id="{4058865B-D508-DD41-9186-DB3DD37F2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F7956F-057F-654B-8B30-6B3DEDEFAAE3}"/>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4076375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6984F4-B06B-AE4E-83B7-DF0CA5DAA81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FAD43C-6C11-A74D-8767-AF02D9E5F20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4B26F8F-C6A0-1D4A-B2C7-A5B56F42AF5B}"/>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5" name="Footer Placeholder 4">
            <a:extLst>
              <a:ext uri="{FF2B5EF4-FFF2-40B4-BE49-F238E27FC236}">
                <a16:creationId xmlns:a16="http://schemas.microsoft.com/office/drawing/2014/main" id="{F3021901-9A6B-094B-A231-B1D15D690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E7ACB6-A588-B549-BB37-AC9F3F5921F1}"/>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1340726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4B00E-49BA-684A-AB5A-8F846BE5D96B}"/>
              </a:ext>
            </a:extLst>
          </p:cNvPr>
          <p:cNvSpPr>
            <a:spLocks noGrp="1"/>
          </p:cNvSpPr>
          <p:nvPr>
            <p:ph idx="1"/>
          </p:nvPr>
        </p:nvSpPr>
        <p:spPr>
          <a:xfrm>
            <a:off x="838200" y="365125"/>
            <a:ext cx="10515600"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4C335A-F9C8-4C4B-BB4E-6918EF666AA7}"/>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5" name="Footer Placeholder 4">
            <a:extLst>
              <a:ext uri="{FF2B5EF4-FFF2-40B4-BE49-F238E27FC236}">
                <a16:creationId xmlns:a16="http://schemas.microsoft.com/office/drawing/2014/main" id="{2CFA419D-10BB-6441-A58E-FC77553FD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7B36BE-9DB7-3441-AD80-783A0B511960}"/>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1643801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AC84-678D-464C-9468-F8648B0B44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3F3059-F487-FC44-AC0D-2DB9EB4A05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6EC5DC-D096-954C-A5F5-10FCAA0F04DC}"/>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5" name="Footer Placeholder 4">
            <a:extLst>
              <a:ext uri="{FF2B5EF4-FFF2-40B4-BE49-F238E27FC236}">
                <a16:creationId xmlns:a16="http://schemas.microsoft.com/office/drawing/2014/main" id="{E88FC0E7-013A-DC4C-A00C-10516EF5B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7EB17-6688-A742-878F-E21B67058B05}"/>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1626431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2E5F-2351-F24D-B3DF-FCA2255D3F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0B5DE5-09C8-B94E-9D65-EFEE0CF121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7E4B89-928A-A549-A4CF-41C8F8BE2C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7D96C7-8A1E-FF4C-949B-9892A5D9F6E9}"/>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6" name="Footer Placeholder 5">
            <a:extLst>
              <a:ext uri="{FF2B5EF4-FFF2-40B4-BE49-F238E27FC236}">
                <a16:creationId xmlns:a16="http://schemas.microsoft.com/office/drawing/2014/main" id="{00E792B5-87F1-CC48-8024-78A197DC1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E0E76E-8FEF-B543-A5D9-218A11A928CF}"/>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381642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0D2DA-36C8-9A4F-87C0-D7B0FF1F85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246857-D203-9E4E-8BD6-069CE0B947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3FF7B7-C2DE-CE41-BC32-E6283E40C1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0E21FE-7475-DE45-A5CA-1FCC5C44EB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D75B79-A847-8A43-8E8B-B320FFB50B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340875-1EBD-8140-B1B4-690EABCD1771}"/>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8" name="Footer Placeholder 7">
            <a:extLst>
              <a:ext uri="{FF2B5EF4-FFF2-40B4-BE49-F238E27FC236}">
                <a16:creationId xmlns:a16="http://schemas.microsoft.com/office/drawing/2014/main" id="{22C5A6E8-758D-C440-8B42-9AD549F334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124F25-CA0D-C54E-9761-8DFAADA66C0E}"/>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2660881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54DE6-1055-B647-B2B2-F7E86B7741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951678-7798-0447-A63C-5258A0730428}"/>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4" name="Footer Placeholder 3">
            <a:extLst>
              <a:ext uri="{FF2B5EF4-FFF2-40B4-BE49-F238E27FC236}">
                <a16:creationId xmlns:a16="http://schemas.microsoft.com/office/drawing/2014/main" id="{EFEBE6B5-B000-524C-A516-68189BDC5F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4287AB-1DC3-1C4B-8E31-03D80839BD80}"/>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272489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08A423-6A07-2946-9A16-A61E5C83DA6E}"/>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3" name="Footer Placeholder 2">
            <a:extLst>
              <a:ext uri="{FF2B5EF4-FFF2-40B4-BE49-F238E27FC236}">
                <a16:creationId xmlns:a16="http://schemas.microsoft.com/office/drawing/2014/main" id="{13B01449-85EA-EC46-8D59-9B9530F97F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E0C8CF-B9BE-E749-B0E8-6AAF0E5D4968}"/>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1482074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1F919-14DE-0843-A009-D6AD75AD5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A85151-BFCE-A143-987D-E849724103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17E5E3-EF23-0D47-B015-C820C2C087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5203D3-01F1-4949-9DC3-319A256B0155}"/>
              </a:ext>
            </a:extLst>
          </p:cNvPr>
          <p:cNvSpPr>
            <a:spLocks noGrp="1"/>
          </p:cNvSpPr>
          <p:nvPr>
            <p:ph type="dt" sz="half" idx="10"/>
          </p:nvPr>
        </p:nvSpPr>
        <p:spPr/>
        <p:txBody>
          <a:bodyPr/>
          <a:lstStyle/>
          <a:p>
            <a:fld id="{0EB42C78-F08B-1846-AA7F-D097AF8CF5C5}" type="datetimeFigureOut">
              <a:rPr lang="en-US" smtClean="0"/>
              <a:t>3/1/2021</a:t>
            </a:fld>
            <a:endParaRPr lang="en-US"/>
          </a:p>
        </p:txBody>
      </p:sp>
      <p:sp>
        <p:nvSpPr>
          <p:cNvPr id="6" name="Footer Placeholder 5">
            <a:extLst>
              <a:ext uri="{FF2B5EF4-FFF2-40B4-BE49-F238E27FC236}">
                <a16:creationId xmlns:a16="http://schemas.microsoft.com/office/drawing/2014/main" id="{C15AFB09-5770-6E43-B8C5-7B90171D3F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48863C-A574-CD47-B63B-AEAE087EF729}"/>
              </a:ext>
            </a:extLst>
          </p:cNvPr>
          <p:cNvSpPr>
            <a:spLocks noGrp="1"/>
          </p:cNvSpPr>
          <p:nvPr>
            <p:ph type="sldNum" sz="quarter" idx="12"/>
          </p:nvPr>
        </p:nvSpPr>
        <p:spPr/>
        <p:txBody>
          <a:bodyPr/>
          <a:lstStyle/>
          <a:p>
            <a:fld id="{63CE9726-11CC-A74A-BD72-87A9C94F81BA}" type="slidenum">
              <a:rPr lang="en-US" smtClean="0"/>
              <a:t>‹#›</a:t>
            </a:fld>
            <a:endParaRPr lang="en-US"/>
          </a:p>
        </p:txBody>
      </p:sp>
    </p:spTree>
    <p:extLst>
      <p:ext uri="{BB962C8B-B14F-4D97-AF65-F5344CB8AC3E}">
        <p14:creationId xmlns:p14="http://schemas.microsoft.com/office/powerpoint/2010/main" val="15567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FD85D6-EAA8-BF49-B2BF-31F01D3CA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A6D7D9-754E-7A46-B1A5-E1143B339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29A6714-207D-974B-8B7C-4FA0223104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42C78-F08B-1846-AA7F-D097AF8CF5C5}" type="datetimeFigureOut">
              <a:rPr lang="en-US" smtClean="0"/>
              <a:t>3/1/2021</a:t>
            </a:fld>
            <a:endParaRPr lang="en-US"/>
          </a:p>
        </p:txBody>
      </p:sp>
      <p:sp>
        <p:nvSpPr>
          <p:cNvPr id="5" name="Footer Placeholder 4">
            <a:extLst>
              <a:ext uri="{FF2B5EF4-FFF2-40B4-BE49-F238E27FC236}">
                <a16:creationId xmlns:a16="http://schemas.microsoft.com/office/drawing/2014/main" id="{72177C63-4451-7B42-8BEA-D3860C1216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60CC4E-0900-5340-A4E4-FBE7C003E5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E9726-11CC-A74A-BD72-87A9C94F81BA}" type="slidenum">
              <a:rPr lang="en-US" smtClean="0"/>
              <a:t>‹#›</a:t>
            </a:fld>
            <a:endParaRPr lang="en-US"/>
          </a:p>
        </p:txBody>
      </p:sp>
    </p:spTree>
    <p:extLst>
      <p:ext uri="{BB962C8B-B14F-4D97-AF65-F5344CB8AC3E}">
        <p14:creationId xmlns:p14="http://schemas.microsoft.com/office/powerpoint/2010/main" val="1513218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FD85D6-EAA8-BF49-B2BF-31F01D3CA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3A6D7D9-754E-7A46-B1A5-E1143B339B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29A6714-207D-974B-8B7C-4FA0223104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42C78-F08B-1846-AA7F-D097AF8CF5C5}" type="datetimeFigureOut">
              <a:rPr lang="en-US" smtClean="0"/>
              <a:t>3/1/2021</a:t>
            </a:fld>
            <a:endParaRPr lang="en-US"/>
          </a:p>
        </p:txBody>
      </p:sp>
      <p:sp>
        <p:nvSpPr>
          <p:cNvPr id="5" name="Footer Placeholder 4">
            <a:extLst>
              <a:ext uri="{FF2B5EF4-FFF2-40B4-BE49-F238E27FC236}">
                <a16:creationId xmlns:a16="http://schemas.microsoft.com/office/drawing/2014/main" id="{72177C63-4451-7B42-8BEA-D3860C1216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60CC4E-0900-5340-A4E4-FBE7C003E5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E9726-11CC-A74A-BD72-87A9C94F81BA}" type="slidenum">
              <a:rPr lang="en-US" smtClean="0"/>
              <a:t>‹#›</a:t>
            </a:fld>
            <a:endParaRPr lang="en-US"/>
          </a:p>
        </p:txBody>
      </p:sp>
    </p:spTree>
    <p:extLst>
      <p:ext uri="{BB962C8B-B14F-4D97-AF65-F5344CB8AC3E}">
        <p14:creationId xmlns:p14="http://schemas.microsoft.com/office/powerpoint/2010/main" val="25244537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svg"/><Relationship Id="rId4" Type="http://schemas.openxmlformats.org/officeDocument/2006/relationships/image" Target="../media/image13.sv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23.sv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5.png"/><Relationship Id="rId5" Type="http://schemas.openxmlformats.org/officeDocument/2006/relationships/image" Target="../media/image32.png"/><Relationship Id="rId10"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5BEEB68-01FB-40AF-A2F3-956B43F42033}"/>
              </a:ext>
            </a:extLst>
          </p:cNvPr>
          <p:cNvSpPr/>
          <p:nvPr/>
        </p:nvSpPr>
        <p:spPr>
          <a:xfrm>
            <a:off x="2130756" y="1017113"/>
            <a:ext cx="8275374" cy="3833176"/>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E896E7E5-F22B-F646-8E4F-6A8EE3E9BC5C}"/>
              </a:ext>
            </a:extLst>
          </p:cNvPr>
          <p:cNvSpPr>
            <a:spLocks noGrp="1"/>
          </p:cNvSpPr>
          <p:nvPr>
            <p:ph type="ctrTitle"/>
          </p:nvPr>
        </p:nvSpPr>
        <p:spPr>
          <a:xfrm>
            <a:off x="1394779" y="1017113"/>
            <a:ext cx="9144000" cy="2387600"/>
          </a:xfrm>
        </p:spPr>
        <p:txBody>
          <a:bodyPr>
            <a:normAutofit/>
          </a:bodyPr>
          <a:lstStyle/>
          <a:p>
            <a:r>
              <a:rPr lang="en-US" sz="6600" dirty="0"/>
              <a:t>TRAVEL, SAFETY, AND CORONAVIRUS</a:t>
            </a:r>
          </a:p>
        </p:txBody>
      </p:sp>
      <p:sp>
        <p:nvSpPr>
          <p:cNvPr id="5" name="Subtitle 4">
            <a:extLst>
              <a:ext uri="{FF2B5EF4-FFF2-40B4-BE49-F238E27FC236}">
                <a16:creationId xmlns:a16="http://schemas.microsoft.com/office/drawing/2014/main" id="{8FF2DA2B-B315-414B-B0CB-5BEE719BD7D8}"/>
              </a:ext>
            </a:extLst>
          </p:cNvPr>
          <p:cNvSpPr>
            <a:spLocks noGrp="1"/>
          </p:cNvSpPr>
          <p:nvPr>
            <p:ph type="subTitle" idx="1"/>
          </p:nvPr>
        </p:nvSpPr>
        <p:spPr>
          <a:xfrm>
            <a:off x="1524000" y="3503797"/>
            <a:ext cx="9144000" cy="1655762"/>
          </a:xfrm>
        </p:spPr>
        <p:txBody>
          <a:bodyPr/>
          <a:lstStyle/>
          <a:p>
            <a:r>
              <a:rPr lang="en-US" dirty="0"/>
              <a:t>KS2 DISCUSSION PACK</a:t>
            </a:r>
          </a:p>
          <a:p>
            <a:r>
              <a:rPr lang="en-US" sz="2000" i="1" dirty="0"/>
              <a:t>Created</a:t>
            </a:r>
            <a:r>
              <a:rPr lang="en-US" sz="2000" i="1"/>
              <a:t>: 14/09/20</a:t>
            </a:r>
            <a:endParaRPr lang="en-US" sz="2000" i="1" dirty="0"/>
          </a:p>
          <a:p>
            <a:r>
              <a:rPr lang="en-US" sz="2000" i="1" dirty="0"/>
              <a:t>Content checked: 17/02/21</a:t>
            </a:r>
          </a:p>
        </p:txBody>
      </p:sp>
      <p:pic>
        <p:nvPicPr>
          <p:cNvPr id="6" name="Picture 5" descr="A close up of a sign&#10;&#10;Description automatically generated">
            <a:extLst>
              <a:ext uri="{FF2B5EF4-FFF2-40B4-BE49-F238E27FC236}">
                <a16:creationId xmlns:a16="http://schemas.microsoft.com/office/drawing/2014/main" id="{0FEB8628-E856-5A4F-A057-E3AF46BF08C9}"/>
              </a:ext>
            </a:extLst>
          </p:cNvPr>
          <p:cNvPicPr>
            <a:picLocks noChangeAspect="1"/>
          </p:cNvPicPr>
          <p:nvPr/>
        </p:nvPicPr>
        <p:blipFill>
          <a:blip r:embed="rId3"/>
          <a:stretch>
            <a:fillRect/>
          </a:stretch>
        </p:blipFill>
        <p:spPr>
          <a:xfrm>
            <a:off x="237411" y="4085591"/>
            <a:ext cx="2877311" cy="2772409"/>
          </a:xfrm>
          <a:prstGeom prst="rect">
            <a:avLst/>
          </a:prstGeom>
        </p:spPr>
      </p:pic>
      <p:pic>
        <p:nvPicPr>
          <p:cNvPr id="7" name="Picture 6" descr="A picture containing clock&#10;&#10;Description automatically generated">
            <a:extLst>
              <a:ext uri="{FF2B5EF4-FFF2-40B4-BE49-F238E27FC236}">
                <a16:creationId xmlns:a16="http://schemas.microsoft.com/office/drawing/2014/main" id="{4D078BF5-42CD-F540-9A40-FD5EF7C4B471}"/>
              </a:ext>
            </a:extLst>
          </p:cNvPr>
          <p:cNvPicPr>
            <a:picLocks noChangeAspect="1"/>
          </p:cNvPicPr>
          <p:nvPr/>
        </p:nvPicPr>
        <p:blipFill>
          <a:blip r:embed="rId4"/>
          <a:stretch>
            <a:fillRect/>
          </a:stretch>
        </p:blipFill>
        <p:spPr>
          <a:xfrm>
            <a:off x="237411" y="26513"/>
            <a:ext cx="2260600" cy="1981200"/>
          </a:xfrm>
          <a:prstGeom prst="rect">
            <a:avLst/>
          </a:prstGeom>
        </p:spPr>
      </p:pic>
      <p:pic>
        <p:nvPicPr>
          <p:cNvPr id="8" name="Picture 7" descr="A picture containing drawing, food&#10;&#10;Description automatically generated">
            <a:extLst>
              <a:ext uri="{FF2B5EF4-FFF2-40B4-BE49-F238E27FC236}">
                <a16:creationId xmlns:a16="http://schemas.microsoft.com/office/drawing/2014/main" id="{9590A6FF-6407-7440-806B-A55FA77DBBEC}"/>
              </a:ext>
            </a:extLst>
          </p:cNvPr>
          <p:cNvPicPr>
            <a:picLocks noChangeAspect="1"/>
          </p:cNvPicPr>
          <p:nvPr/>
        </p:nvPicPr>
        <p:blipFill>
          <a:blip r:embed="rId5"/>
          <a:stretch>
            <a:fillRect/>
          </a:stretch>
        </p:blipFill>
        <p:spPr>
          <a:xfrm>
            <a:off x="5966779" y="5159559"/>
            <a:ext cx="2361772" cy="1655762"/>
          </a:xfrm>
          <a:prstGeom prst="rect">
            <a:avLst/>
          </a:prstGeom>
        </p:spPr>
      </p:pic>
    </p:spTree>
    <p:extLst>
      <p:ext uri="{BB962C8B-B14F-4D97-AF65-F5344CB8AC3E}">
        <p14:creationId xmlns:p14="http://schemas.microsoft.com/office/powerpoint/2010/main" val="375508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BE9DDF-8C13-4677-BEA6-D5BB7DE674FF}"/>
              </a:ext>
            </a:extLst>
          </p:cNvPr>
          <p:cNvSpPr/>
          <p:nvPr/>
        </p:nvSpPr>
        <p:spPr>
          <a:xfrm>
            <a:off x="555241" y="503110"/>
            <a:ext cx="9726554" cy="4468118"/>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C509B6B-B37E-44CA-B696-21494280824A}"/>
              </a:ext>
            </a:extLst>
          </p:cNvPr>
          <p:cNvSpPr>
            <a:spLocks noGrp="1"/>
          </p:cNvSpPr>
          <p:nvPr>
            <p:ph type="title"/>
          </p:nvPr>
        </p:nvSpPr>
        <p:spPr/>
        <p:txBody>
          <a:bodyPr/>
          <a:lstStyle/>
          <a:p>
            <a:r>
              <a:rPr lang="en-GB" b="1" dirty="0"/>
              <a:t>Travel, safety, and coronavirus</a:t>
            </a:r>
            <a:endParaRPr lang="en-GB" dirty="0"/>
          </a:p>
        </p:txBody>
      </p:sp>
      <p:sp>
        <p:nvSpPr>
          <p:cNvPr id="3" name="Content Placeholder 2">
            <a:extLst>
              <a:ext uri="{FF2B5EF4-FFF2-40B4-BE49-F238E27FC236}">
                <a16:creationId xmlns:a16="http://schemas.microsoft.com/office/drawing/2014/main" id="{D7A0AE75-5741-48CC-8C07-D5D1EEE72127}"/>
              </a:ext>
            </a:extLst>
          </p:cNvPr>
          <p:cNvSpPr>
            <a:spLocks noGrp="1"/>
          </p:cNvSpPr>
          <p:nvPr>
            <p:ph idx="1"/>
          </p:nvPr>
        </p:nvSpPr>
        <p:spPr/>
        <p:txBody>
          <a:bodyPr/>
          <a:lstStyle/>
          <a:p>
            <a:pPr marL="0" indent="0">
              <a:buNone/>
            </a:pPr>
            <a:r>
              <a:rPr lang="en-GB" b="1" dirty="0"/>
              <a:t>Learning outcomes: </a:t>
            </a:r>
          </a:p>
          <a:p>
            <a:pPr marL="0" indent="0">
              <a:buNone/>
            </a:pPr>
            <a:endParaRPr lang="en-GB" sz="1000" b="1" dirty="0"/>
          </a:p>
          <a:p>
            <a:pPr marL="914400" lvl="1" indent="-457200">
              <a:buFont typeface="+mj-lt"/>
              <a:buAutoNum type="arabicPeriod"/>
            </a:pPr>
            <a:r>
              <a:rPr lang="en-GB" dirty="0"/>
              <a:t>Can I identify different ways of travelling in Greater Manchester? </a:t>
            </a:r>
          </a:p>
          <a:p>
            <a:pPr marL="914400" lvl="1" indent="-457200">
              <a:buFont typeface="+mj-lt"/>
              <a:buAutoNum type="arabicPeriod"/>
            </a:pPr>
            <a:endParaRPr lang="en-GB" dirty="0"/>
          </a:p>
          <a:p>
            <a:pPr marL="914400" lvl="1" indent="-457200">
              <a:buFont typeface="+mj-lt"/>
              <a:buAutoNum type="arabicPeriod"/>
            </a:pPr>
            <a:r>
              <a:rPr lang="en-GB" dirty="0"/>
              <a:t>Can I discuss how coronavirus has impacted how we travel?</a:t>
            </a:r>
          </a:p>
          <a:p>
            <a:pPr marL="914400" lvl="1" indent="-457200">
              <a:buFont typeface="+mj-lt"/>
              <a:buAutoNum type="arabicPeriod"/>
            </a:pPr>
            <a:endParaRPr lang="en-GB" dirty="0"/>
          </a:p>
          <a:p>
            <a:pPr marL="914400" lvl="1" indent="-457200">
              <a:buFont typeface="+mj-lt"/>
              <a:buAutoNum type="arabicPeriod"/>
            </a:pPr>
            <a:r>
              <a:rPr lang="en-GB" dirty="0"/>
              <a:t>Can I better understand how to keep safe when travelling?</a:t>
            </a:r>
          </a:p>
          <a:p>
            <a:pPr marL="0" indent="0">
              <a:buNone/>
            </a:pPr>
            <a:endParaRPr lang="en-GB" dirty="0"/>
          </a:p>
        </p:txBody>
      </p:sp>
      <p:cxnSp>
        <p:nvCxnSpPr>
          <p:cNvPr id="4" name="Straight Connector 3">
            <a:extLst>
              <a:ext uri="{FF2B5EF4-FFF2-40B4-BE49-F238E27FC236}">
                <a16:creationId xmlns:a16="http://schemas.microsoft.com/office/drawing/2014/main" id="{5442EEA8-B2D4-4265-B6DF-143CA773C01D}"/>
              </a:ext>
            </a:extLst>
          </p:cNvPr>
          <p:cNvCxnSpPr>
            <a:cxnSpLocks/>
          </p:cNvCxnSpPr>
          <p:nvPr/>
        </p:nvCxnSpPr>
        <p:spPr>
          <a:xfrm>
            <a:off x="838200" y="1374002"/>
            <a:ext cx="7043670" cy="0"/>
          </a:xfrm>
          <a:prstGeom prst="line">
            <a:avLst/>
          </a:prstGeom>
          <a:ln w="76200">
            <a:solidFill>
              <a:srgbClr val="006A9B"/>
            </a:solidFill>
          </a:ln>
        </p:spPr>
        <p:style>
          <a:lnRef idx="1">
            <a:schemeClr val="accent4"/>
          </a:lnRef>
          <a:fillRef idx="0">
            <a:schemeClr val="accent4"/>
          </a:fillRef>
          <a:effectRef idx="0">
            <a:schemeClr val="accent4"/>
          </a:effectRef>
          <a:fontRef idx="minor">
            <a:schemeClr val="tx1"/>
          </a:fontRef>
        </p:style>
      </p:cxnSp>
      <p:pic>
        <p:nvPicPr>
          <p:cNvPr id="6" name="Picture 5" descr="A close up of a logo&#10;&#10;Description automatically generated">
            <a:extLst>
              <a:ext uri="{FF2B5EF4-FFF2-40B4-BE49-F238E27FC236}">
                <a16:creationId xmlns:a16="http://schemas.microsoft.com/office/drawing/2014/main" id="{E8083E56-CA4E-4D70-A9DA-AB456B10C1F8}"/>
              </a:ext>
            </a:extLst>
          </p:cNvPr>
          <p:cNvPicPr>
            <a:picLocks noChangeAspect="1"/>
          </p:cNvPicPr>
          <p:nvPr/>
        </p:nvPicPr>
        <p:blipFill>
          <a:blip r:embed="rId3"/>
          <a:stretch>
            <a:fillRect/>
          </a:stretch>
        </p:blipFill>
        <p:spPr>
          <a:xfrm>
            <a:off x="9510778" y="5615765"/>
            <a:ext cx="2399594" cy="1143993"/>
          </a:xfrm>
          <a:prstGeom prst="rect">
            <a:avLst/>
          </a:prstGeom>
        </p:spPr>
      </p:pic>
      <p:pic>
        <p:nvPicPr>
          <p:cNvPr id="7" name="Picture 6" descr="A close up of a sign&#10;&#10;Description automatically generated">
            <a:extLst>
              <a:ext uri="{FF2B5EF4-FFF2-40B4-BE49-F238E27FC236}">
                <a16:creationId xmlns:a16="http://schemas.microsoft.com/office/drawing/2014/main" id="{407289DE-8C95-4EB6-9FD9-DC4AFFDA0943}"/>
              </a:ext>
            </a:extLst>
          </p:cNvPr>
          <p:cNvPicPr>
            <a:picLocks noChangeAspect="1"/>
          </p:cNvPicPr>
          <p:nvPr/>
        </p:nvPicPr>
        <p:blipFill>
          <a:blip r:embed="rId4"/>
          <a:stretch>
            <a:fillRect/>
          </a:stretch>
        </p:blipFill>
        <p:spPr>
          <a:xfrm>
            <a:off x="1670180" y="5106164"/>
            <a:ext cx="1379684" cy="1379684"/>
          </a:xfrm>
          <a:prstGeom prst="rect">
            <a:avLst/>
          </a:prstGeom>
        </p:spPr>
      </p:pic>
      <p:pic>
        <p:nvPicPr>
          <p:cNvPr id="8" name="Picture 7" descr="A picture containing cup&#10;&#10;Description automatically generated">
            <a:extLst>
              <a:ext uri="{FF2B5EF4-FFF2-40B4-BE49-F238E27FC236}">
                <a16:creationId xmlns:a16="http://schemas.microsoft.com/office/drawing/2014/main" id="{5486C3AA-9FE5-4B3E-B141-A75FC2012031}"/>
              </a:ext>
            </a:extLst>
          </p:cNvPr>
          <p:cNvPicPr>
            <a:picLocks noChangeAspect="1"/>
          </p:cNvPicPr>
          <p:nvPr/>
        </p:nvPicPr>
        <p:blipFill>
          <a:blip r:embed="rId5"/>
          <a:stretch>
            <a:fillRect/>
          </a:stretch>
        </p:blipFill>
        <p:spPr>
          <a:xfrm>
            <a:off x="11636759" y="2764677"/>
            <a:ext cx="555241" cy="534677"/>
          </a:xfrm>
          <a:prstGeom prst="rect">
            <a:avLst/>
          </a:prstGeom>
        </p:spPr>
      </p:pic>
      <p:pic>
        <p:nvPicPr>
          <p:cNvPr id="9" name="Picture 8" descr="A picture containing drawing, food&#10;&#10;Description automatically generated">
            <a:extLst>
              <a:ext uri="{FF2B5EF4-FFF2-40B4-BE49-F238E27FC236}">
                <a16:creationId xmlns:a16="http://schemas.microsoft.com/office/drawing/2014/main" id="{6D4ADF34-ED08-4516-A93B-B22FE364067C}"/>
              </a:ext>
            </a:extLst>
          </p:cNvPr>
          <p:cNvPicPr>
            <a:picLocks noChangeAspect="1"/>
          </p:cNvPicPr>
          <p:nvPr/>
        </p:nvPicPr>
        <p:blipFill>
          <a:blip r:embed="rId6"/>
          <a:stretch>
            <a:fillRect/>
          </a:stretch>
        </p:blipFill>
        <p:spPr>
          <a:xfrm>
            <a:off x="11006582" y="3188215"/>
            <a:ext cx="1072005" cy="751548"/>
          </a:xfrm>
          <a:prstGeom prst="rect">
            <a:avLst/>
          </a:prstGeom>
        </p:spPr>
      </p:pic>
      <p:pic>
        <p:nvPicPr>
          <p:cNvPr id="10" name="Picture 9" descr="A picture containing sign, dark, bird, flying&#10;&#10;Description automatically generated">
            <a:extLst>
              <a:ext uri="{FF2B5EF4-FFF2-40B4-BE49-F238E27FC236}">
                <a16:creationId xmlns:a16="http://schemas.microsoft.com/office/drawing/2014/main" id="{D2165146-BEE9-46A3-819F-128B56864F7C}"/>
              </a:ext>
            </a:extLst>
          </p:cNvPr>
          <p:cNvPicPr>
            <a:picLocks noChangeAspect="1"/>
          </p:cNvPicPr>
          <p:nvPr/>
        </p:nvPicPr>
        <p:blipFill>
          <a:blip r:embed="rId7"/>
          <a:stretch>
            <a:fillRect/>
          </a:stretch>
        </p:blipFill>
        <p:spPr>
          <a:xfrm>
            <a:off x="168716" y="4976037"/>
            <a:ext cx="1276063" cy="1881963"/>
          </a:xfrm>
          <a:prstGeom prst="rect">
            <a:avLst/>
          </a:prstGeom>
        </p:spPr>
      </p:pic>
      <p:pic>
        <p:nvPicPr>
          <p:cNvPr id="11" name="Picture 10" descr="A close up of a sign&#10;&#10;Description automatically generated">
            <a:extLst>
              <a:ext uri="{FF2B5EF4-FFF2-40B4-BE49-F238E27FC236}">
                <a16:creationId xmlns:a16="http://schemas.microsoft.com/office/drawing/2014/main" id="{8FDC794A-4CEC-4D4D-9724-E59FD996DADC}"/>
              </a:ext>
            </a:extLst>
          </p:cNvPr>
          <p:cNvPicPr>
            <a:picLocks noChangeAspect="1"/>
          </p:cNvPicPr>
          <p:nvPr/>
        </p:nvPicPr>
        <p:blipFill>
          <a:blip r:embed="rId8"/>
          <a:stretch>
            <a:fillRect/>
          </a:stretch>
        </p:blipFill>
        <p:spPr>
          <a:xfrm>
            <a:off x="6402497" y="5265835"/>
            <a:ext cx="2453749" cy="1493923"/>
          </a:xfrm>
          <a:prstGeom prst="rect">
            <a:avLst/>
          </a:prstGeom>
        </p:spPr>
      </p:pic>
    </p:spTree>
    <p:extLst>
      <p:ext uri="{BB962C8B-B14F-4D97-AF65-F5344CB8AC3E}">
        <p14:creationId xmlns:p14="http://schemas.microsoft.com/office/powerpoint/2010/main" val="471401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5975C1-540D-4859-B525-F54BA5318472}"/>
              </a:ext>
            </a:extLst>
          </p:cNvPr>
          <p:cNvSpPr/>
          <p:nvPr/>
        </p:nvSpPr>
        <p:spPr>
          <a:xfrm>
            <a:off x="555241" y="503110"/>
            <a:ext cx="10765156" cy="5483202"/>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FEDCF8C2-A14F-422B-BA3D-35E441B8C9BA}"/>
              </a:ext>
            </a:extLst>
          </p:cNvPr>
          <p:cNvSpPr>
            <a:spLocks noGrp="1"/>
          </p:cNvSpPr>
          <p:nvPr>
            <p:ph type="title"/>
          </p:nvPr>
        </p:nvSpPr>
        <p:spPr/>
        <p:txBody>
          <a:bodyPr/>
          <a:lstStyle/>
          <a:p>
            <a:r>
              <a:rPr lang="en-GB" b="1" dirty="0"/>
              <a:t>Different ways to travel</a:t>
            </a:r>
            <a:endParaRPr lang="en-GB" dirty="0"/>
          </a:p>
        </p:txBody>
      </p:sp>
      <p:sp>
        <p:nvSpPr>
          <p:cNvPr id="3" name="Content Placeholder 2">
            <a:extLst>
              <a:ext uri="{FF2B5EF4-FFF2-40B4-BE49-F238E27FC236}">
                <a16:creationId xmlns:a16="http://schemas.microsoft.com/office/drawing/2014/main" id="{4B51B263-56B4-4D10-AAE9-F96BBC580531}"/>
              </a:ext>
            </a:extLst>
          </p:cNvPr>
          <p:cNvSpPr>
            <a:spLocks noGrp="1"/>
          </p:cNvSpPr>
          <p:nvPr>
            <p:ph idx="1"/>
          </p:nvPr>
        </p:nvSpPr>
        <p:spPr>
          <a:xfrm>
            <a:off x="838200" y="1825625"/>
            <a:ext cx="10515600" cy="1154220"/>
          </a:xfrm>
        </p:spPr>
        <p:txBody>
          <a:bodyPr/>
          <a:lstStyle/>
          <a:p>
            <a:pPr marL="0" indent="0">
              <a:buNone/>
            </a:pPr>
            <a:r>
              <a:rPr lang="en-GB" dirty="0"/>
              <a:t>What do we already know about how and why people choose to travel in Greater Manchester?</a:t>
            </a:r>
          </a:p>
          <a:p>
            <a:pPr marL="0" indent="0">
              <a:buNone/>
            </a:pPr>
            <a:endParaRPr lang="en-GB" dirty="0"/>
          </a:p>
        </p:txBody>
      </p:sp>
      <p:sp>
        <p:nvSpPr>
          <p:cNvPr id="4" name="Rectangle 3">
            <a:extLst>
              <a:ext uri="{FF2B5EF4-FFF2-40B4-BE49-F238E27FC236}">
                <a16:creationId xmlns:a16="http://schemas.microsoft.com/office/drawing/2014/main" id="{DC2CCF67-67B5-491D-9B03-1099DB6D9665}"/>
              </a:ext>
            </a:extLst>
          </p:cNvPr>
          <p:cNvSpPr/>
          <p:nvPr/>
        </p:nvSpPr>
        <p:spPr>
          <a:xfrm>
            <a:off x="2392891" y="3523372"/>
            <a:ext cx="7653633" cy="1384995"/>
          </a:xfrm>
          <a:prstGeom prst="rect">
            <a:avLst/>
          </a:prstGeom>
        </p:spPr>
        <p:txBody>
          <a:bodyPr wrap="square">
            <a:spAutoFit/>
          </a:bodyPr>
          <a:lstStyle/>
          <a:p>
            <a:pPr marL="800100" lvl="1" indent="-342900">
              <a:buAutoNum type="arabicPeriod"/>
            </a:pPr>
            <a:r>
              <a:rPr lang="en-GB" sz="2800" b="1" dirty="0"/>
              <a:t>How did you get to school today?</a:t>
            </a:r>
          </a:p>
          <a:p>
            <a:pPr marL="800100" lvl="1" indent="-342900">
              <a:buAutoNum type="arabicPeriod"/>
            </a:pPr>
            <a:endParaRPr lang="en-GB" sz="2800" b="1" dirty="0"/>
          </a:p>
          <a:p>
            <a:pPr marL="800100" lvl="1" indent="-342900">
              <a:buAutoNum type="arabicPeriod"/>
            </a:pPr>
            <a:r>
              <a:rPr lang="en-GB" sz="2800" b="1" dirty="0"/>
              <a:t>What other ways have you travelled before?</a:t>
            </a:r>
          </a:p>
        </p:txBody>
      </p:sp>
      <p:sp>
        <p:nvSpPr>
          <p:cNvPr id="5" name="Rectangle 4">
            <a:extLst>
              <a:ext uri="{FF2B5EF4-FFF2-40B4-BE49-F238E27FC236}">
                <a16:creationId xmlns:a16="http://schemas.microsoft.com/office/drawing/2014/main" id="{4D1B5F5A-DB63-4876-8580-4E5DF6DA2754}"/>
              </a:ext>
            </a:extLst>
          </p:cNvPr>
          <p:cNvSpPr/>
          <p:nvPr/>
        </p:nvSpPr>
        <p:spPr>
          <a:xfrm>
            <a:off x="1997233" y="5155315"/>
            <a:ext cx="5618910" cy="830997"/>
          </a:xfrm>
          <a:prstGeom prst="rect">
            <a:avLst/>
          </a:prstGeom>
        </p:spPr>
        <p:txBody>
          <a:bodyPr wrap="none">
            <a:spAutoFit/>
          </a:bodyPr>
          <a:lstStyle/>
          <a:p>
            <a:pPr marL="228600" lvl="1">
              <a:spcBef>
                <a:spcPts val="1000"/>
              </a:spcBef>
            </a:pPr>
            <a:r>
              <a:rPr lang="en-GB" sz="4800" b="1" dirty="0">
                <a:solidFill>
                  <a:srgbClr val="FF00D9"/>
                </a:solidFill>
              </a:rPr>
              <a:t>Lets share our ideas </a:t>
            </a:r>
          </a:p>
        </p:txBody>
      </p:sp>
      <p:grpSp>
        <p:nvGrpSpPr>
          <p:cNvPr id="6" name="Group 5">
            <a:extLst>
              <a:ext uri="{FF2B5EF4-FFF2-40B4-BE49-F238E27FC236}">
                <a16:creationId xmlns:a16="http://schemas.microsoft.com/office/drawing/2014/main" id="{04C86EB3-5DC2-4562-87A4-075783672C5B}"/>
              </a:ext>
            </a:extLst>
          </p:cNvPr>
          <p:cNvGrpSpPr/>
          <p:nvPr/>
        </p:nvGrpSpPr>
        <p:grpSpPr>
          <a:xfrm rot="20086480">
            <a:off x="95682" y="2311886"/>
            <a:ext cx="2606686" cy="2754567"/>
            <a:chOff x="731701" y="2374870"/>
            <a:chExt cx="2657821" cy="2657821"/>
          </a:xfrm>
        </p:grpSpPr>
        <p:pic>
          <p:nvPicPr>
            <p:cNvPr id="7" name="Graphic 6" descr="Thought bubble">
              <a:extLst>
                <a:ext uri="{FF2B5EF4-FFF2-40B4-BE49-F238E27FC236}">
                  <a16:creationId xmlns:a16="http://schemas.microsoft.com/office/drawing/2014/main" id="{C14C2314-2979-465F-835E-6EBDE743D0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34844" flipH="1">
              <a:off x="731701" y="2374870"/>
              <a:ext cx="2657821" cy="2657821"/>
            </a:xfrm>
            <a:prstGeom prst="rect">
              <a:avLst/>
            </a:prstGeom>
          </p:spPr>
        </p:pic>
        <p:sp>
          <p:nvSpPr>
            <p:cNvPr id="8" name="Rectangle 7">
              <a:extLst>
                <a:ext uri="{FF2B5EF4-FFF2-40B4-BE49-F238E27FC236}">
                  <a16:creationId xmlns:a16="http://schemas.microsoft.com/office/drawing/2014/main" id="{5A3B1747-1DF9-4DED-B7C2-64C18CE63489}"/>
                </a:ext>
              </a:extLst>
            </p:cNvPr>
            <p:cNvSpPr/>
            <p:nvPr/>
          </p:nvSpPr>
          <p:spPr>
            <a:xfrm>
              <a:off x="1180181" y="3202359"/>
              <a:ext cx="1933543" cy="461665"/>
            </a:xfrm>
            <a:prstGeom prst="rect">
              <a:avLst/>
            </a:prstGeom>
          </p:spPr>
          <p:txBody>
            <a:bodyPr wrap="none">
              <a:spAutoFit/>
            </a:bodyPr>
            <a:lstStyle/>
            <a:p>
              <a:r>
                <a:rPr lang="en-GB" sz="2400" b="1" dirty="0"/>
                <a:t>Think about…</a:t>
              </a:r>
            </a:p>
          </p:txBody>
        </p:sp>
      </p:grpSp>
      <p:cxnSp>
        <p:nvCxnSpPr>
          <p:cNvPr id="9" name="Straight Connector 8">
            <a:extLst>
              <a:ext uri="{FF2B5EF4-FFF2-40B4-BE49-F238E27FC236}">
                <a16:creationId xmlns:a16="http://schemas.microsoft.com/office/drawing/2014/main" id="{A8D23DBF-7F27-4CCC-8593-9087618F2126}"/>
              </a:ext>
            </a:extLst>
          </p:cNvPr>
          <p:cNvCxnSpPr>
            <a:cxnSpLocks/>
          </p:cNvCxnSpPr>
          <p:nvPr/>
        </p:nvCxnSpPr>
        <p:spPr>
          <a:xfrm>
            <a:off x="838200" y="1412046"/>
            <a:ext cx="5395175" cy="0"/>
          </a:xfrm>
          <a:prstGeom prst="line">
            <a:avLst/>
          </a:prstGeom>
          <a:ln w="76200">
            <a:solidFill>
              <a:srgbClr val="FF00D9"/>
            </a:solidFill>
          </a:ln>
        </p:spPr>
        <p:style>
          <a:lnRef idx="1">
            <a:schemeClr val="accent4"/>
          </a:lnRef>
          <a:fillRef idx="0">
            <a:schemeClr val="accent4"/>
          </a:fillRef>
          <a:effectRef idx="0">
            <a:schemeClr val="accent4"/>
          </a:effectRef>
          <a:fontRef idx="minor">
            <a:schemeClr val="tx1"/>
          </a:fontRef>
        </p:style>
      </p:cxnSp>
      <p:pic>
        <p:nvPicPr>
          <p:cNvPr id="11" name="Picture 10" descr="A picture containing clock&#10;&#10;Description automatically generated">
            <a:extLst>
              <a:ext uri="{FF2B5EF4-FFF2-40B4-BE49-F238E27FC236}">
                <a16:creationId xmlns:a16="http://schemas.microsoft.com/office/drawing/2014/main" id="{EFD09D47-21D1-4446-8413-E43448A2C0C2}"/>
              </a:ext>
            </a:extLst>
          </p:cNvPr>
          <p:cNvPicPr>
            <a:picLocks noChangeAspect="1"/>
          </p:cNvPicPr>
          <p:nvPr/>
        </p:nvPicPr>
        <p:blipFill>
          <a:blip r:embed="rId5"/>
          <a:stretch>
            <a:fillRect/>
          </a:stretch>
        </p:blipFill>
        <p:spPr>
          <a:xfrm>
            <a:off x="10047801" y="-64198"/>
            <a:ext cx="2277793" cy="1996584"/>
          </a:xfrm>
          <a:prstGeom prst="rect">
            <a:avLst/>
          </a:prstGeom>
        </p:spPr>
      </p:pic>
      <p:pic>
        <p:nvPicPr>
          <p:cNvPr id="12" name="Picture 11" descr="A picture containing game&#10;&#10;Description automatically generated">
            <a:extLst>
              <a:ext uri="{FF2B5EF4-FFF2-40B4-BE49-F238E27FC236}">
                <a16:creationId xmlns:a16="http://schemas.microsoft.com/office/drawing/2014/main" id="{A0A69DF1-818C-4683-9348-DE91F390FB7B}"/>
              </a:ext>
            </a:extLst>
          </p:cNvPr>
          <p:cNvPicPr>
            <a:picLocks noChangeAspect="1"/>
          </p:cNvPicPr>
          <p:nvPr/>
        </p:nvPicPr>
        <p:blipFill>
          <a:blip r:embed="rId6"/>
          <a:stretch>
            <a:fillRect/>
          </a:stretch>
        </p:blipFill>
        <p:spPr>
          <a:xfrm>
            <a:off x="10483426" y="3861706"/>
            <a:ext cx="1548835" cy="805230"/>
          </a:xfrm>
          <a:prstGeom prst="rect">
            <a:avLst/>
          </a:prstGeom>
        </p:spPr>
      </p:pic>
      <p:pic>
        <p:nvPicPr>
          <p:cNvPr id="13" name="Picture 12" descr="A picture containing people&#10;&#10;Description automatically generated">
            <a:extLst>
              <a:ext uri="{FF2B5EF4-FFF2-40B4-BE49-F238E27FC236}">
                <a16:creationId xmlns:a16="http://schemas.microsoft.com/office/drawing/2014/main" id="{A4F86060-1EB0-42C9-AA8B-F1808A6E0352}"/>
              </a:ext>
            </a:extLst>
          </p:cNvPr>
          <p:cNvPicPr>
            <a:picLocks noChangeAspect="1"/>
          </p:cNvPicPr>
          <p:nvPr/>
        </p:nvPicPr>
        <p:blipFill>
          <a:blip r:embed="rId7"/>
          <a:stretch>
            <a:fillRect/>
          </a:stretch>
        </p:blipFill>
        <p:spPr>
          <a:xfrm>
            <a:off x="10528654" y="2677443"/>
            <a:ext cx="1420422" cy="670118"/>
          </a:xfrm>
          <a:prstGeom prst="rect">
            <a:avLst/>
          </a:prstGeom>
        </p:spPr>
      </p:pic>
      <p:pic>
        <p:nvPicPr>
          <p:cNvPr id="14" name="Picture 13" descr="A picture containing sign, dark, bird, flying&#10;&#10;Description automatically generated">
            <a:extLst>
              <a:ext uri="{FF2B5EF4-FFF2-40B4-BE49-F238E27FC236}">
                <a16:creationId xmlns:a16="http://schemas.microsoft.com/office/drawing/2014/main" id="{C36BF780-D110-4F48-8E99-66A5CF9C6563}"/>
              </a:ext>
            </a:extLst>
          </p:cNvPr>
          <p:cNvPicPr>
            <a:picLocks noChangeAspect="1"/>
          </p:cNvPicPr>
          <p:nvPr/>
        </p:nvPicPr>
        <p:blipFill>
          <a:blip r:embed="rId8"/>
          <a:stretch>
            <a:fillRect/>
          </a:stretch>
        </p:blipFill>
        <p:spPr>
          <a:xfrm flipH="1">
            <a:off x="111071" y="5389852"/>
            <a:ext cx="937902" cy="1383236"/>
          </a:xfrm>
          <a:prstGeom prst="rect">
            <a:avLst/>
          </a:prstGeom>
        </p:spPr>
      </p:pic>
      <p:grpSp>
        <p:nvGrpSpPr>
          <p:cNvPr id="15" name="Group 14">
            <a:extLst>
              <a:ext uri="{FF2B5EF4-FFF2-40B4-BE49-F238E27FC236}">
                <a16:creationId xmlns:a16="http://schemas.microsoft.com/office/drawing/2014/main" id="{AAAB6F44-C375-4978-8D42-E452D2A01180}"/>
              </a:ext>
            </a:extLst>
          </p:cNvPr>
          <p:cNvGrpSpPr/>
          <p:nvPr/>
        </p:nvGrpSpPr>
        <p:grpSpPr>
          <a:xfrm rot="20559846">
            <a:off x="8707800" y="288"/>
            <a:ext cx="919968" cy="1196389"/>
            <a:chOff x="11227046" y="1864431"/>
            <a:chExt cx="919968" cy="1196389"/>
          </a:xfrm>
        </p:grpSpPr>
        <p:pic>
          <p:nvPicPr>
            <p:cNvPr id="16" name="Graphic 15" descr="Rocket">
              <a:extLst>
                <a:ext uri="{FF2B5EF4-FFF2-40B4-BE49-F238E27FC236}">
                  <a16:creationId xmlns:a16="http://schemas.microsoft.com/office/drawing/2014/main" id="{379BC343-11A1-4478-8C8E-D8B8F07AC7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1227046" y="1864431"/>
              <a:ext cx="736523" cy="736523"/>
            </a:xfrm>
            <a:prstGeom prst="rect">
              <a:avLst/>
            </a:prstGeom>
          </p:spPr>
        </p:pic>
        <p:pic>
          <p:nvPicPr>
            <p:cNvPr id="17" name="Picture 16" descr="A close up of a sign&#10;&#10;Description automatically generated">
              <a:extLst>
                <a:ext uri="{FF2B5EF4-FFF2-40B4-BE49-F238E27FC236}">
                  <a16:creationId xmlns:a16="http://schemas.microsoft.com/office/drawing/2014/main" id="{06C9E445-6893-4D68-A483-D957F96F6EF1}"/>
                </a:ext>
              </a:extLst>
            </p:cNvPr>
            <p:cNvPicPr>
              <a:picLocks noChangeAspect="1"/>
            </p:cNvPicPr>
            <p:nvPr/>
          </p:nvPicPr>
          <p:blipFill>
            <a:blip r:embed="rId11"/>
            <a:stretch>
              <a:fillRect/>
            </a:stretch>
          </p:blipFill>
          <p:spPr>
            <a:xfrm rot="5937114">
              <a:off x="11642340" y="2556147"/>
              <a:ext cx="609509" cy="399838"/>
            </a:xfrm>
            <a:prstGeom prst="rect">
              <a:avLst/>
            </a:prstGeom>
          </p:spPr>
        </p:pic>
      </p:grpSp>
    </p:spTree>
    <p:extLst>
      <p:ext uri="{BB962C8B-B14F-4D97-AF65-F5344CB8AC3E}">
        <p14:creationId xmlns:p14="http://schemas.microsoft.com/office/powerpoint/2010/main" val="940615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CF3379D0-70B4-49B2-9987-27CE95D19131}"/>
              </a:ext>
            </a:extLst>
          </p:cNvPr>
          <p:cNvSpPr/>
          <p:nvPr/>
        </p:nvSpPr>
        <p:spPr>
          <a:xfrm>
            <a:off x="555241" y="503110"/>
            <a:ext cx="10765156" cy="284451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D52107A8-0313-4EEB-9DAE-EA7BD9E754F6}"/>
              </a:ext>
            </a:extLst>
          </p:cNvPr>
          <p:cNvSpPr>
            <a:spLocks noGrp="1"/>
          </p:cNvSpPr>
          <p:nvPr>
            <p:ph type="title"/>
          </p:nvPr>
        </p:nvSpPr>
        <p:spPr/>
        <p:txBody>
          <a:bodyPr/>
          <a:lstStyle/>
          <a:p>
            <a:r>
              <a:rPr lang="en-GB" b="1" dirty="0"/>
              <a:t>Travelling in Greater Manchester</a:t>
            </a:r>
            <a:endParaRPr lang="en-GB" dirty="0"/>
          </a:p>
        </p:txBody>
      </p:sp>
      <p:sp>
        <p:nvSpPr>
          <p:cNvPr id="3" name="Content Placeholder 2">
            <a:extLst>
              <a:ext uri="{FF2B5EF4-FFF2-40B4-BE49-F238E27FC236}">
                <a16:creationId xmlns:a16="http://schemas.microsoft.com/office/drawing/2014/main" id="{96383959-D38E-445B-A351-CE323A883BFE}"/>
              </a:ext>
            </a:extLst>
          </p:cNvPr>
          <p:cNvSpPr>
            <a:spLocks noGrp="1"/>
          </p:cNvSpPr>
          <p:nvPr>
            <p:ph idx="1"/>
          </p:nvPr>
        </p:nvSpPr>
        <p:spPr>
          <a:xfrm>
            <a:off x="838200" y="1825625"/>
            <a:ext cx="10515600" cy="1459402"/>
          </a:xfrm>
        </p:spPr>
        <p:txBody>
          <a:bodyPr/>
          <a:lstStyle/>
          <a:p>
            <a:pPr marL="0" indent="0">
              <a:buNone/>
            </a:pPr>
            <a:r>
              <a:rPr lang="en-GB" dirty="0"/>
              <a:t>What do you think are the most popular ways to travel around Greater Manchester?</a:t>
            </a:r>
          </a:p>
          <a:p>
            <a:pPr marL="0" indent="0">
              <a:buNone/>
            </a:pPr>
            <a:r>
              <a:rPr lang="en-GB" dirty="0"/>
              <a:t>Why do you think this might be?</a:t>
            </a:r>
          </a:p>
          <a:p>
            <a:pPr marL="0" indent="0">
              <a:buNone/>
            </a:pPr>
            <a:endParaRPr lang="en-GB" dirty="0"/>
          </a:p>
        </p:txBody>
      </p:sp>
      <p:cxnSp>
        <p:nvCxnSpPr>
          <p:cNvPr id="4" name="Straight Connector 3">
            <a:extLst>
              <a:ext uri="{FF2B5EF4-FFF2-40B4-BE49-F238E27FC236}">
                <a16:creationId xmlns:a16="http://schemas.microsoft.com/office/drawing/2014/main" id="{912948C8-D321-41EC-8E01-9391BDA4B85A}"/>
              </a:ext>
            </a:extLst>
          </p:cNvPr>
          <p:cNvCxnSpPr>
            <a:cxnSpLocks/>
          </p:cNvCxnSpPr>
          <p:nvPr/>
        </p:nvCxnSpPr>
        <p:spPr>
          <a:xfrm>
            <a:off x="838200" y="1410105"/>
            <a:ext cx="7362829" cy="0"/>
          </a:xfrm>
          <a:prstGeom prst="line">
            <a:avLst/>
          </a:prstGeom>
          <a:ln w="76200">
            <a:solidFill>
              <a:srgbClr val="006A9B"/>
            </a:solidFill>
          </a:ln>
        </p:spPr>
        <p:style>
          <a:lnRef idx="1">
            <a:schemeClr val="accent4"/>
          </a:lnRef>
          <a:fillRef idx="0">
            <a:schemeClr val="accent4"/>
          </a:fillRef>
          <a:effectRef idx="0">
            <a:schemeClr val="accent4"/>
          </a:effectRef>
          <a:fontRef idx="minor">
            <a:schemeClr val="tx1"/>
          </a:fontRef>
        </p:style>
      </p:cxnSp>
      <p:grpSp>
        <p:nvGrpSpPr>
          <p:cNvPr id="5" name="Group 4">
            <a:extLst>
              <a:ext uri="{FF2B5EF4-FFF2-40B4-BE49-F238E27FC236}">
                <a16:creationId xmlns:a16="http://schemas.microsoft.com/office/drawing/2014/main" id="{4DB606E1-B56D-498D-BF72-890778E7695B}"/>
              </a:ext>
            </a:extLst>
          </p:cNvPr>
          <p:cNvGrpSpPr/>
          <p:nvPr/>
        </p:nvGrpSpPr>
        <p:grpSpPr>
          <a:xfrm>
            <a:off x="219230" y="3548329"/>
            <a:ext cx="11811943" cy="3233290"/>
            <a:chOff x="219230" y="3089452"/>
            <a:chExt cx="11811943" cy="3233290"/>
          </a:xfrm>
        </p:grpSpPr>
        <p:grpSp>
          <p:nvGrpSpPr>
            <p:cNvPr id="6" name="Group 5">
              <a:extLst>
                <a:ext uri="{FF2B5EF4-FFF2-40B4-BE49-F238E27FC236}">
                  <a16:creationId xmlns:a16="http://schemas.microsoft.com/office/drawing/2014/main" id="{11B9F487-4248-45A7-BB17-33606C4729A6}"/>
                </a:ext>
              </a:extLst>
            </p:cNvPr>
            <p:cNvGrpSpPr/>
            <p:nvPr/>
          </p:nvGrpSpPr>
          <p:grpSpPr>
            <a:xfrm>
              <a:off x="219230" y="3528401"/>
              <a:ext cx="2874101" cy="2450833"/>
              <a:chOff x="231384" y="4131044"/>
              <a:chExt cx="2404270" cy="2265849"/>
            </a:xfrm>
          </p:grpSpPr>
          <p:pic>
            <p:nvPicPr>
              <p:cNvPr id="34" name="Picture 33" descr="A picture containing game&#10;&#10;Description automatically generated">
                <a:extLst>
                  <a:ext uri="{FF2B5EF4-FFF2-40B4-BE49-F238E27FC236}">
                    <a16:creationId xmlns:a16="http://schemas.microsoft.com/office/drawing/2014/main" id="{F5C011C4-A395-4E52-87AB-5D29CFEFB757}"/>
                  </a:ext>
                </a:extLst>
              </p:cNvPr>
              <p:cNvPicPr>
                <a:picLocks noChangeAspect="1"/>
              </p:cNvPicPr>
              <p:nvPr/>
            </p:nvPicPr>
            <p:blipFill>
              <a:blip r:embed="rId3"/>
              <a:stretch>
                <a:fillRect/>
              </a:stretch>
            </p:blipFill>
            <p:spPr>
              <a:xfrm>
                <a:off x="231384" y="4131044"/>
                <a:ext cx="2404270" cy="1836139"/>
              </a:xfrm>
              <a:prstGeom prst="rect">
                <a:avLst/>
              </a:prstGeom>
              <a:ln>
                <a:solidFill>
                  <a:schemeClr val="tx1"/>
                </a:solidFill>
              </a:ln>
            </p:spPr>
          </p:pic>
          <p:sp>
            <p:nvSpPr>
              <p:cNvPr id="35" name="TextBox 34">
                <a:extLst>
                  <a:ext uri="{FF2B5EF4-FFF2-40B4-BE49-F238E27FC236}">
                    <a16:creationId xmlns:a16="http://schemas.microsoft.com/office/drawing/2014/main" id="{70314C8F-9853-4031-93E4-C71DE03210DC}"/>
                  </a:ext>
                </a:extLst>
              </p:cNvPr>
              <p:cNvSpPr txBox="1"/>
              <p:nvPr/>
            </p:nvSpPr>
            <p:spPr>
              <a:xfrm>
                <a:off x="231384" y="5953986"/>
                <a:ext cx="2404270" cy="413888"/>
              </a:xfrm>
              <a:prstGeom prst="rect">
                <a:avLst/>
              </a:prstGeom>
              <a:solidFill>
                <a:schemeClr val="tx1"/>
              </a:solidFill>
            </p:spPr>
            <p:txBody>
              <a:bodyPr wrap="square" rtlCol="0">
                <a:spAutoFit/>
              </a:bodyPr>
              <a:lstStyle/>
              <a:p>
                <a:pPr algn="ctr"/>
                <a:r>
                  <a:rPr lang="en-GB" dirty="0">
                    <a:solidFill>
                      <a:schemeClr val="bg1"/>
                    </a:solidFill>
                  </a:rPr>
                  <a:t>Car or Van</a:t>
                </a:r>
              </a:p>
            </p:txBody>
          </p:sp>
          <p:sp>
            <p:nvSpPr>
              <p:cNvPr id="36" name="TextBox 35">
                <a:extLst>
                  <a:ext uri="{FF2B5EF4-FFF2-40B4-BE49-F238E27FC236}">
                    <a16:creationId xmlns:a16="http://schemas.microsoft.com/office/drawing/2014/main" id="{C335C3D6-F56F-4877-A89A-078FF1B72057}"/>
                  </a:ext>
                </a:extLst>
              </p:cNvPr>
              <p:cNvSpPr txBox="1"/>
              <p:nvPr/>
            </p:nvSpPr>
            <p:spPr>
              <a:xfrm>
                <a:off x="350083" y="5873674"/>
                <a:ext cx="367408" cy="523219"/>
              </a:xfrm>
              <a:prstGeom prst="rect">
                <a:avLst/>
              </a:prstGeom>
              <a:noFill/>
            </p:spPr>
            <p:txBody>
              <a:bodyPr wrap="none" rtlCol="0">
                <a:spAutoFit/>
              </a:bodyPr>
              <a:lstStyle/>
              <a:p>
                <a:r>
                  <a:rPr lang="en-GB" sz="2800" b="1" dirty="0">
                    <a:solidFill>
                      <a:srgbClr val="FFC000"/>
                    </a:solidFill>
                  </a:rPr>
                  <a:t>1</a:t>
                </a:r>
              </a:p>
            </p:txBody>
          </p:sp>
        </p:grpSp>
        <p:grpSp>
          <p:nvGrpSpPr>
            <p:cNvPr id="7" name="Group 6">
              <a:extLst>
                <a:ext uri="{FF2B5EF4-FFF2-40B4-BE49-F238E27FC236}">
                  <a16:creationId xmlns:a16="http://schemas.microsoft.com/office/drawing/2014/main" id="{8937F4A8-4376-42D4-8FB0-0F542DC76EBA}"/>
                </a:ext>
              </a:extLst>
            </p:cNvPr>
            <p:cNvGrpSpPr/>
            <p:nvPr/>
          </p:nvGrpSpPr>
          <p:grpSpPr>
            <a:xfrm>
              <a:off x="3220957" y="3089452"/>
              <a:ext cx="1927894" cy="2918329"/>
              <a:chOff x="2923299" y="3898976"/>
              <a:chExt cx="1757557" cy="2718456"/>
            </a:xfrm>
          </p:grpSpPr>
          <p:pic>
            <p:nvPicPr>
              <p:cNvPr id="31" name="Picture 30" descr="A picture containing sign, dark, bird, flying&#10;&#10;Description automatically generated">
                <a:extLst>
                  <a:ext uri="{FF2B5EF4-FFF2-40B4-BE49-F238E27FC236}">
                    <a16:creationId xmlns:a16="http://schemas.microsoft.com/office/drawing/2014/main" id="{B50072E0-AFC5-4A50-B443-F8353C751DA7}"/>
                  </a:ext>
                </a:extLst>
              </p:cNvPr>
              <p:cNvPicPr>
                <a:picLocks noChangeAspect="1"/>
              </p:cNvPicPr>
              <p:nvPr/>
            </p:nvPicPr>
            <p:blipFill>
              <a:blip r:embed="rId4"/>
              <a:stretch>
                <a:fillRect/>
              </a:stretch>
            </p:blipFill>
            <p:spPr>
              <a:xfrm>
                <a:off x="2923299" y="3898976"/>
                <a:ext cx="1757557" cy="2284182"/>
              </a:xfrm>
              <a:prstGeom prst="rect">
                <a:avLst/>
              </a:prstGeom>
              <a:ln>
                <a:solidFill>
                  <a:schemeClr val="tx1"/>
                </a:solidFill>
              </a:ln>
            </p:spPr>
          </p:pic>
          <p:sp>
            <p:nvSpPr>
              <p:cNvPr id="32" name="TextBox 31">
                <a:extLst>
                  <a:ext uri="{FF2B5EF4-FFF2-40B4-BE49-F238E27FC236}">
                    <a16:creationId xmlns:a16="http://schemas.microsoft.com/office/drawing/2014/main" id="{6F4B11AC-DCF6-4AB2-87FF-8F3DEF6A542A}"/>
                  </a:ext>
                </a:extLst>
              </p:cNvPr>
              <p:cNvSpPr txBox="1"/>
              <p:nvPr/>
            </p:nvSpPr>
            <p:spPr>
              <a:xfrm>
                <a:off x="2923300" y="6183158"/>
                <a:ext cx="1757556" cy="369332"/>
              </a:xfrm>
              <a:prstGeom prst="rect">
                <a:avLst/>
              </a:prstGeom>
              <a:solidFill>
                <a:schemeClr val="tx1"/>
              </a:solidFill>
            </p:spPr>
            <p:txBody>
              <a:bodyPr wrap="square" rtlCol="0">
                <a:spAutoFit/>
              </a:bodyPr>
              <a:lstStyle/>
              <a:p>
                <a:pPr algn="ctr"/>
                <a:r>
                  <a:rPr lang="en-GB" dirty="0">
                    <a:solidFill>
                      <a:schemeClr val="bg1"/>
                    </a:solidFill>
                  </a:rPr>
                  <a:t> Walking</a:t>
                </a:r>
              </a:p>
            </p:txBody>
          </p:sp>
          <p:sp>
            <p:nvSpPr>
              <p:cNvPr id="33" name="TextBox 32">
                <a:extLst>
                  <a:ext uri="{FF2B5EF4-FFF2-40B4-BE49-F238E27FC236}">
                    <a16:creationId xmlns:a16="http://schemas.microsoft.com/office/drawing/2014/main" id="{CB1D3B33-1C7F-4322-A5FD-8004D842D94C}"/>
                  </a:ext>
                </a:extLst>
              </p:cNvPr>
              <p:cNvSpPr txBox="1"/>
              <p:nvPr/>
            </p:nvSpPr>
            <p:spPr>
              <a:xfrm>
                <a:off x="2992394" y="6094212"/>
                <a:ext cx="367408" cy="523220"/>
              </a:xfrm>
              <a:prstGeom prst="rect">
                <a:avLst/>
              </a:prstGeom>
              <a:noFill/>
            </p:spPr>
            <p:txBody>
              <a:bodyPr wrap="none" rtlCol="0">
                <a:spAutoFit/>
              </a:bodyPr>
              <a:lstStyle/>
              <a:p>
                <a:r>
                  <a:rPr lang="en-GB" sz="2800" b="1" dirty="0">
                    <a:solidFill>
                      <a:srgbClr val="FFC000"/>
                    </a:solidFill>
                  </a:rPr>
                  <a:t>2</a:t>
                </a:r>
              </a:p>
            </p:txBody>
          </p:sp>
        </p:grpSp>
        <p:grpSp>
          <p:nvGrpSpPr>
            <p:cNvPr id="8" name="Group 7">
              <a:extLst>
                <a:ext uri="{FF2B5EF4-FFF2-40B4-BE49-F238E27FC236}">
                  <a16:creationId xmlns:a16="http://schemas.microsoft.com/office/drawing/2014/main" id="{29D5156F-B78B-4DD4-A139-D0AF9A56DAF6}"/>
                </a:ext>
              </a:extLst>
            </p:cNvPr>
            <p:cNvGrpSpPr/>
            <p:nvPr/>
          </p:nvGrpSpPr>
          <p:grpSpPr>
            <a:xfrm>
              <a:off x="5296953" y="3297582"/>
              <a:ext cx="2228983" cy="2710197"/>
              <a:chOff x="5164454" y="3845697"/>
              <a:chExt cx="2296600" cy="2549300"/>
            </a:xfrm>
          </p:grpSpPr>
          <p:pic>
            <p:nvPicPr>
              <p:cNvPr id="28" name="Picture 27" descr="A close up of a sign&#10;&#10;Description automatically generated">
                <a:extLst>
                  <a:ext uri="{FF2B5EF4-FFF2-40B4-BE49-F238E27FC236}">
                    <a16:creationId xmlns:a16="http://schemas.microsoft.com/office/drawing/2014/main" id="{CDDC5694-0633-43E8-BEB9-B91374B7DFAB}"/>
                  </a:ext>
                </a:extLst>
              </p:cNvPr>
              <p:cNvPicPr>
                <a:picLocks noChangeAspect="1"/>
              </p:cNvPicPr>
              <p:nvPr/>
            </p:nvPicPr>
            <p:blipFill>
              <a:blip r:embed="rId5"/>
              <a:stretch>
                <a:fillRect/>
              </a:stretch>
            </p:blipFill>
            <p:spPr>
              <a:xfrm>
                <a:off x="5164454" y="3845697"/>
                <a:ext cx="2296600" cy="2108290"/>
              </a:xfrm>
              <a:prstGeom prst="rect">
                <a:avLst/>
              </a:prstGeom>
              <a:ln>
                <a:solidFill>
                  <a:schemeClr val="tx1"/>
                </a:solidFill>
              </a:ln>
            </p:spPr>
          </p:pic>
          <p:sp>
            <p:nvSpPr>
              <p:cNvPr id="29" name="TextBox 28">
                <a:extLst>
                  <a:ext uri="{FF2B5EF4-FFF2-40B4-BE49-F238E27FC236}">
                    <a16:creationId xmlns:a16="http://schemas.microsoft.com/office/drawing/2014/main" id="{2556711E-BD36-4129-85EF-EDC572CD580F}"/>
                  </a:ext>
                </a:extLst>
              </p:cNvPr>
              <p:cNvSpPr txBox="1"/>
              <p:nvPr/>
            </p:nvSpPr>
            <p:spPr>
              <a:xfrm>
                <a:off x="5164454" y="5965165"/>
                <a:ext cx="2292262" cy="369332"/>
              </a:xfrm>
              <a:prstGeom prst="rect">
                <a:avLst/>
              </a:prstGeom>
              <a:solidFill>
                <a:schemeClr val="tx1"/>
              </a:solidFill>
            </p:spPr>
            <p:txBody>
              <a:bodyPr wrap="square" rtlCol="0">
                <a:spAutoFit/>
              </a:bodyPr>
              <a:lstStyle/>
              <a:p>
                <a:pPr algn="ctr"/>
                <a:r>
                  <a:rPr lang="en-GB" dirty="0">
                    <a:solidFill>
                      <a:schemeClr val="bg1"/>
                    </a:solidFill>
                  </a:rPr>
                  <a:t>Bus or coach</a:t>
                </a:r>
              </a:p>
            </p:txBody>
          </p:sp>
          <p:sp>
            <p:nvSpPr>
              <p:cNvPr id="30" name="TextBox 29">
                <a:extLst>
                  <a:ext uri="{FF2B5EF4-FFF2-40B4-BE49-F238E27FC236}">
                    <a16:creationId xmlns:a16="http://schemas.microsoft.com/office/drawing/2014/main" id="{2CE4B383-85C5-4045-B034-6A6CA0FCD4E1}"/>
                  </a:ext>
                </a:extLst>
              </p:cNvPr>
              <p:cNvSpPr txBox="1"/>
              <p:nvPr/>
            </p:nvSpPr>
            <p:spPr>
              <a:xfrm>
                <a:off x="5202435" y="5871777"/>
                <a:ext cx="367409" cy="523220"/>
              </a:xfrm>
              <a:prstGeom prst="rect">
                <a:avLst/>
              </a:prstGeom>
              <a:noFill/>
            </p:spPr>
            <p:txBody>
              <a:bodyPr wrap="none" rtlCol="0">
                <a:spAutoFit/>
              </a:bodyPr>
              <a:lstStyle/>
              <a:p>
                <a:r>
                  <a:rPr lang="en-GB" sz="2800" b="1" dirty="0">
                    <a:solidFill>
                      <a:srgbClr val="FFC000"/>
                    </a:solidFill>
                  </a:rPr>
                  <a:t>3</a:t>
                </a:r>
              </a:p>
            </p:txBody>
          </p:sp>
        </p:grpSp>
        <p:grpSp>
          <p:nvGrpSpPr>
            <p:cNvPr id="9" name="Group 8">
              <a:extLst>
                <a:ext uri="{FF2B5EF4-FFF2-40B4-BE49-F238E27FC236}">
                  <a16:creationId xmlns:a16="http://schemas.microsoft.com/office/drawing/2014/main" id="{691D8F7C-8A32-4D33-87BC-E841568D9390}"/>
                </a:ext>
              </a:extLst>
            </p:cNvPr>
            <p:cNvGrpSpPr/>
            <p:nvPr/>
          </p:nvGrpSpPr>
          <p:grpSpPr>
            <a:xfrm>
              <a:off x="7649255" y="3278277"/>
              <a:ext cx="2226287" cy="2747179"/>
              <a:chOff x="9862383" y="3095227"/>
              <a:chExt cx="2152906" cy="2577979"/>
            </a:xfrm>
          </p:grpSpPr>
          <p:pic>
            <p:nvPicPr>
              <p:cNvPr id="25" name="Picture 24" descr="A close up of a sign&#10;&#10;Description automatically generated">
                <a:extLst>
                  <a:ext uri="{FF2B5EF4-FFF2-40B4-BE49-F238E27FC236}">
                    <a16:creationId xmlns:a16="http://schemas.microsoft.com/office/drawing/2014/main" id="{F98C9D13-EA46-4E62-BBCF-B53FDA9D059E}"/>
                  </a:ext>
                </a:extLst>
              </p:cNvPr>
              <p:cNvPicPr>
                <a:picLocks noChangeAspect="1"/>
              </p:cNvPicPr>
              <p:nvPr/>
            </p:nvPicPr>
            <p:blipFill>
              <a:blip r:embed="rId6"/>
              <a:stretch>
                <a:fillRect/>
              </a:stretch>
            </p:blipFill>
            <p:spPr>
              <a:xfrm>
                <a:off x="9877721" y="3095227"/>
                <a:ext cx="2137568" cy="2138387"/>
              </a:xfrm>
              <a:prstGeom prst="rect">
                <a:avLst/>
              </a:prstGeom>
              <a:ln>
                <a:solidFill>
                  <a:schemeClr val="tx1"/>
                </a:solidFill>
              </a:ln>
            </p:spPr>
          </p:pic>
          <p:sp>
            <p:nvSpPr>
              <p:cNvPr id="26" name="TextBox 25">
                <a:extLst>
                  <a:ext uri="{FF2B5EF4-FFF2-40B4-BE49-F238E27FC236}">
                    <a16:creationId xmlns:a16="http://schemas.microsoft.com/office/drawing/2014/main" id="{6A60DE83-E6AA-4A2F-AC47-8E4D8BD162F5}"/>
                  </a:ext>
                </a:extLst>
              </p:cNvPr>
              <p:cNvSpPr txBox="1"/>
              <p:nvPr/>
            </p:nvSpPr>
            <p:spPr>
              <a:xfrm>
                <a:off x="9862383" y="5226930"/>
                <a:ext cx="2137568" cy="369332"/>
              </a:xfrm>
              <a:prstGeom prst="rect">
                <a:avLst/>
              </a:prstGeom>
              <a:solidFill>
                <a:schemeClr val="tx1"/>
              </a:solidFill>
            </p:spPr>
            <p:txBody>
              <a:bodyPr wrap="square" rtlCol="0">
                <a:spAutoFit/>
              </a:bodyPr>
              <a:lstStyle/>
              <a:p>
                <a:pPr algn="ctr"/>
                <a:r>
                  <a:rPr lang="en-GB" dirty="0">
                    <a:solidFill>
                      <a:schemeClr val="bg1"/>
                    </a:solidFill>
                  </a:rPr>
                  <a:t> Cycling</a:t>
                </a:r>
              </a:p>
            </p:txBody>
          </p:sp>
          <p:sp>
            <p:nvSpPr>
              <p:cNvPr id="27" name="TextBox 26">
                <a:extLst>
                  <a:ext uri="{FF2B5EF4-FFF2-40B4-BE49-F238E27FC236}">
                    <a16:creationId xmlns:a16="http://schemas.microsoft.com/office/drawing/2014/main" id="{ECE67A2D-02AE-4895-96F2-9106482BC302}"/>
                  </a:ext>
                </a:extLst>
              </p:cNvPr>
              <p:cNvSpPr txBox="1"/>
              <p:nvPr/>
            </p:nvSpPr>
            <p:spPr>
              <a:xfrm>
                <a:off x="9942980" y="5149986"/>
                <a:ext cx="367408" cy="523220"/>
              </a:xfrm>
              <a:prstGeom prst="rect">
                <a:avLst/>
              </a:prstGeom>
              <a:noFill/>
            </p:spPr>
            <p:txBody>
              <a:bodyPr wrap="none" rtlCol="0">
                <a:spAutoFit/>
              </a:bodyPr>
              <a:lstStyle/>
              <a:p>
                <a:r>
                  <a:rPr lang="en-GB" sz="2800" b="1" dirty="0">
                    <a:solidFill>
                      <a:srgbClr val="FFC000"/>
                    </a:solidFill>
                  </a:rPr>
                  <a:t>4</a:t>
                </a:r>
              </a:p>
            </p:txBody>
          </p:sp>
        </p:grpSp>
        <p:grpSp>
          <p:nvGrpSpPr>
            <p:cNvPr id="10" name="Group 9">
              <a:extLst>
                <a:ext uri="{FF2B5EF4-FFF2-40B4-BE49-F238E27FC236}">
                  <a16:creationId xmlns:a16="http://schemas.microsoft.com/office/drawing/2014/main" id="{692964E2-77C5-4A91-A5B0-5D1C5F5DD972}"/>
                </a:ext>
              </a:extLst>
            </p:cNvPr>
            <p:cNvGrpSpPr/>
            <p:nvPr/>
          </p:nvGrpSpPr>
          <p:grpSpPr>
            <a:xfrm>
              <a:off x="9949658" y="4940516"/>
              <a:ext cx="1061739" cy="1335986"/>
              <a:chOff x="-2849869" y="3468029"/>
              <a:chExt cx="1852500" cy="2167035"/>
            </a:xfrm>
          </p:grpSpPr>
          <p:sp>
            <p:nvSpPr>
              <p:cNvPr id="21" name="Rectangle 20">
                <a:extLst>
                  <a:ext uri="{FF2B5EF4-FFF2-40B4-BE49-F238E27FC236}">
                    <a16:creationId xmlns:a16="http://schemas.microsoft.com/office/drawing/2014/main" id="{2365C6D3-3C01-4389-9FA8-E9A0633226C7}"/>
                  </a:ext>
                </a:extLst>
              </p:cNvPr>
              <p:cNvSpPr/>
              <p:nvPr/>
            </p:nvSpPr>
            <p:spPr>
              <a:xfrm>
                <a:off x="-2745808" y="3468029"/>
                <a:ext cx="1748439" cy="17086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4A473CA0-205D-42E4-BA71-25A064E529E3}"/>
                  </a:ext>
                </a:extLst>
              </p:cNvPr>
              <p:cNvSpPr txBox="1"/>
              <p:nvPr/>
            </p:nvSpPr>
            <p:spPr>
              <a:xfrm>
                <a:off x="-2745809" y="5133090"/>
                <a:ext cx="1748440" cy="501974"/>
              </a:xfrm>
              <a:prstGeom prst="rect">
                <a:avLst/>
              </a:prstGeom>
              <a:solidFill>
                <a:schemeClr val="tx1"/>
              </a:solidFill>
            </p:spPr>
            <p:txBody>
              <a:bodyPr wrap="square" rtlCol="0">
                <a:spAutoFit/>
              </a:bodyPr>
              <a:lstStyle/>
              <a:p>
                <a:pPr algn="ctr"/>
                <a:r>
                  <a:rPr lang="en-GB" dirty="0">
                    <a:solidFill>
                      <a:schemeClr val="bg1"/>
                    </a:solidFill>
                  </a:rPr>
                  <a:t>Train</a:t>
                </a:r>
              </a:p>
            </p:txBody>
          </p:sp>
          <p:pic>
            <p:nvPicPr>
              <p:cNvPr id="23" name="Graphic 22" descr="Train">
                <a:extLst>
                  <a:ext uri="{FF2B5EF4-FFF2-40B4-BE49-F238E27FC236}">
                    <a16:creationId xmlns:a16="http://schemas.microsoft.com/office/drawing/2014/main" id="{13863DDB-BFCE-40F6-9779-285C80E51B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46791" y="3525828"/>
                <a:ext cx="1565274" cy="1565274"/>
              </a:xfrm>
              <a:prstGeom prst="rect">
                <a:avLst/>
              </a:prstGeom>
            </p:spPr>
          </p:pic>
          <p:sp>
            <p:nvSpPr>
              <p:cNvPr id="24" name="TextBox 23">
                <a:extLst>
                  <a:ext uri="{FF2B5EF4-FFF2-40B4-BE49-F238E27FC236}">
                    <a16:creationId xmlns:a16="http://schemas.microsoft.com/office/drawing/2014/main" id="{A0CE2E9E-115C-4530-A479-2A90153EC768}"/>
                  </a:ext>
                </a:extLst>
              </p:cNvPr>
              <p:cNvSpPr txBox="1"/>
              <p:nvPr/>
            </p:nvSpPr>
            <p:spPr>
              <a:xfrm>
                <a:off x="-2849869" y="5061669"/>
                <a:ext cx="593501" cy="549521"/>
              </a:xfrm>
              <a:prstGeom prst="rect">
                <a:avLst/>
              </a:prstGeom>
              <a:noFill/>
            </p:spPr>
            <p:txBody>
              <a:bodyPr wrap="none" rtlCol="0">
                <a:spAutoFit/>
              </a:bodyPr>
              <a:lstStyle/>
              <a:p>
                <a:r>
                  <a:rPr lang="en-GB" sz="2400" b="1" dirty="0">
                    <a:solidFill>
                      <a:srgbClr val="FFC000"/>
                    </a:solidFill>
                  </a:rPr>
                  <a:t>6</a:t>
                </a:r>
              </a:p>
            </p:txBody>
          </p:sp>
        </p:grpSp>
        <p:grpSp>
          <p:nvGrpSpPr>
            <p:cNvPr id="11" name="Group 10">
              <a:extLst>
                <a:ext uri="{FF2B5EF4-FFF2-40B4-BE49-F238E27FC236}">
                  <a16:creationId xmlns:a16="http://schemas.microsoft.com/office/drawing/2014/main" id="{30FBB745-0DA0-41CB-9DE2-891B1585D757}"/>
                </a:ext>
              </a:extLst>
            </p:cNvPr>
            <p:cNvGrpSpPr/>
            <p:nvPr/>
          </p:nvGrpSpPr>
          <p:grpSpPr>
            <a:xfrm>
              <a:off x="10033392" y="3467069"/>
              <a:ext cx="1927894" cy="1333041"/>
              <a:chOff x="9978826" y="3333905"/>
              <a:chExt cx="1927894" cy="1333041"/>
            </a:xfrm>
          </p:grpSpPr>
          <p:pic>
            <p:nvPicPr>
              <p:cNvPr id="18" name="Picture 17" descr="A picture containing people&#10;&#10;Description automatically generated">
                <a:extLst>
                  <a:ext uri="{FF2B5EF4-FFF2-40B4-BE49-F238E27FC236}">
                    <a16:creationId xmlns:a16="http://schemas.microsoft.com/office/drawing/2014/main" id="{DA9B5C39-5778-4599-B9DA-A4B435825099}"/>
                  </a:ext>
                </a:extLst>
              </p:cNvPr>
              <p:cNvPicPr>
                <a:picLocks noChangeAspect="1"/>
              </p:cNvPicPr>
              <p:nvPr/>
            </p:nvPicPr>
            <p:blipFill>
              <a:blip r:embed="rId9"/>
              <a:stretch>
                <a:fillRect/>
              </a:stretch>
            </p:blipFill>
            <p:spPr>
              <a:xfrm>
                <a:off x="10027894" y="3333905"/>
                <a:ext cx="1878826" cy="960936"/>
              </a:xfrm>
              <a:prstGeom prst="rect">
                <a:avLst/>
              </a:prstGeom>
              <a:ln>
                <a:solidFill>
                  <a:schemeClr val="tx1"/>
                </a:solidFill>
              </a:ln>
            </p:spPr>
          </p:pic>
          <p:sp>
            <p:nvSpPr>
              <p:cNvPr id="19" name="TextBox 18">
                <a:extLst>
                  <a:ext uri="{FF2B5EF4-FFF2-40B4-BE49-F238E27FC236}">
                    <a16:creationId xmlns:a16="http://schemas.microsoft.com/office/drawing/2014/main" id="{620E2897-7F32-4D06-A47B-488C0F837E2D}"/>
                  </a:ext>
                </a:extLst>
              </p:cNvPr>
              <p:cNvSpPr txBox="1"/>
              <p:nvPr/>
            </p:nvSpPr>
            <p:spPr>
              <a:xfrm>
                <a:off x="10027893" y="4297614"/>
                <a:ext cx="1878826" cy="369332"/>
              </a:xfrm>
              <a:prstGeom prst="rect">
                <a:avLst/>
              </a:prstGeom>
              <a:solidFill>
                <a:schemeClr val="tx1"/>
              </a:solidFill>
            </p:spPr>
            <p:txBody>
              <a:bodyPr wrap="square" rtlCol="0">
                <a:spAutoFit/>
              </a:bodyPr>
              <a:lstStyle/>
              <a:p>
                <a:pPr algn="ctr"/>
                <a:r>
                  <a:rPr lang="en-GB" dirty="0">
                    <a:solidFill>
                      <a:schemeClr val="bg1"/>
                    </a:solidFill>
                  </a:rPr>
                  <a:t> Metrolink tram</a:t>
                </a:r>
              </a:p>
            </p:txBody>
          </p:sp>
          <p:sp>
            <p:nvSpPr>
              <p:cNvPr id="20" name="TextBox 19">
                <a:extLst>
                  <a:ext uri="{FF2B5EF4-FFF2-40B4-BE49-F238E27FC236}">
                    <a16:creationId xmlns:a16="http://schemas.microsoft.com/office/drawing/2014/main" id="{B1F8C752-76CD-4035-A438-18AFED582ECA}"/>
                  </a:ext>
                </a:extLst>
              </p:cNvPr>
              <p:cNvSpPr txBox="1"/>
              <p:nvPr/>
            </p:nvSpPr>
            <p:spPr>
              <a:xfrm>
                <a:off x="9978826" y="4242733"/>
                <a:ext cx="325666" cy="418033"/>
              </a:xfrm>
              <a:prstGeom prst="rect">
                <a:avLst/>
              </a:prstGeom>
              <a:noFill/>
            </p:spPr>
            <p:txBody>
              <a:bodyPr wrap="none" rtlCol="0">
                <a:spAutoFit/>
              </a:bodyPr>
              <a:lstStyle/>
              <a:p>
                <a:r>
                  <a:rPr lang="en-GB" sz="2400" b="1" dirty="0">
                    <a:solidFill>
                      <a:srgbClr val="FFC000"/>
                    </a:solidFill>
                  </a:rPr>
                  <a:t>5</a:t>
                </a:r>
              </a:p>
            </p:txBody>
          </p:sp>
        </p:grpSp>
        <p:grpSp>
          <p:nvGrpSpPr>
            <p:cNvPr id="12" name="Group 11">
              <a:extLst>
                <a:ext uri="{FF2B5EF4-FFF2-40B4-BE49-F238E27FC236}">
                  <a16:creationId xmlns:a16="http://schemas.microsoft.com/office/drawing/2014/main" id="{A05F2193-A41B-4750-AE13-14F4059701F9}"/>
                </a:ext>
              </a:extLst>
            </p:cNvPr>
            <p:cNvGrpSpPr/>
            <p:nvPr/>
          </p:nvGrpSpPr>
          <p:grpSpPr>
            <a:xfrm>
              <a:off x="11029074" y="4819992"/>
              <a:ext cx="1002099" cy="1502750"/>
              <a:chOff x="12837483" y="1924898"/>
              <a:chExt cx="1399264" cy="1599350"/>
            </a:xfrm>
          </p:grpSpPr>
          <p:grpSp>
            <p:nvGrpSpPr>
              <p:cNvPr id="13" name="Group 12">
                <a:extLst>
                  <a:ext uri="{FF2B5EF4-FFF2-40B4-BE49-F238E27FC236}">
                    <a16:creationId xmlns:a16="http://schemas.microsoft.com/office/drawing/2014/main" id="{4B52BF17-365E-4DF6-B41B-F09AFCCD6F2B}"/>
                  </a:ext>
                </a:extLst>
              </p:cNvPr>
              <p:cNvGrpSpPr/>
              <p:nvPr/>
            </p:nvGrpSpPr>
            <p:grpSpPr>
              <a:xfrm>
                <a:off x="12837483" y="1924898"/>
                <a:ext cx="1399264" cy="1551476"/>
                <a:chOff x="9892352" y="4734557"/>
                <a:chExt cx="1399264" cy="1671741"/>
              </a:xfrm>
            </p:grpSpPr>
            <p:pic>
              <p:nvPicPr>
                <p:cNvPr id="15" name="Graphic 14" descr="Motorcycle">
                  <a:extLst>
                    <a:ext uri="{FF2B5EF4-FFF2-40B4-BE49-F238E27FC236}">
                      <a16:creationId xmlns:a16="http://schemas.microsoft.com/office/drawing/2014/main" id="{7069B51F-E309-4D48-BFA3-9E9FEB663AE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892352" y="4734557"/>
                  <a:ext cx="1399264" cy="1399264"/>
                </a:xfrm>
                <a:prstGeom prst="rect">
                  <a:avLst/>
                </a:prstGeom>
              </p:spPr>
            </p:pic>
            <p:sp>
              <p:nvSpPr>
                <p:cNvPr id="16" name="TextBox 15">
                  <a:extLst>
                    <a:ext uri="{FF2B5EF4-FFF2-40B4-BE49-F238E27FC236}">
                      <a16:creationId xmlns:a16="http://schemas.microsoft.com/office/drawing/2014/main" id="{1A95ECA7-100F-4E29-8A89-96DD1A8AD901}"/>
                    </a:ext>
                  </a:extLst>
                </p:cNvPr>
                <p:cNvSpPr txBox="1"/>
                <p:nvPr/>
              </p:nvSpPr>
              <p:spPr>
                <a:xfrm>
                  <a:off x="10021243" y="5982755"/>
                  <a:ext cx="1258160" cy="423543"/>
                </a:xfrm>
                <a:prstGeom prst="rect">
                  <a:avLst/>
                </a:prstGeom>
                <a:solidFill>
                  <a:schemeClr val="tx1"/>
                </a:solidFill>
              </p:spPr>
              <p:txBody>
                <a:bodyPr wrap="square" rtlCol="0">
                  <a:spAutoFit/>
                </a:bodyPr>
                <a:lstStyle/>
                <a:p>
                  <a:pPr algn="ctr"/>
                  <a:r>
                    <a:rPr lang="en-GB" dirty="0">
                      <a:solidFill>
                        <a:schemeClr val="bg1"/>
                      </a:solidFill>
                    </a:rPr>
                    <a:t> Other</a:t>
                  </a:r>
                </a:p>
              </p:txBody>
            </p:sp>
            <p:sp>
              <p:nvSpPr>
                <p:cNvPr id="17" name="Rectangle 16">
                  <a:extLst>
                    <a:ext uri="{FF2B5EF4-FFF2-40B4-BE49-F238E27FC236}">
                      <a16:creationId xmlns:a16="http://schemas.microsoft.com/office/drawing/2014/main" id="{6D20D4E7-5CD6-4010-A1B4-6FDBABC08D54}"/>
                    </a:ext>
                  </a:extLst>
                </p:cNvPr>
                <p:cNvSpPr/>
                <p:nvPr/>
              </p:nvSpPr>
              <p:spPr>
                <a:xfrm>
                  <a:off x="10009031" y="4872771"/>
                  <a:ext cx="1258161" cy="11228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a:extLst>
                  <a:ext uri="{FF2B5EF4-FFF2-40B4-BE49-F238E27FC236}">
                    <a16:creationId xmlns:a16="http://schemas.microsoft.com/office/drawing/2014/main" id="{37E0EA2B-7E42-4EE1-A628-E18C2CC0DBDF}"/>
                  </a:ext>
                </a:extLst>
              </p:cNvPr>
              <p:cNvSpPr txBox="1"/>
              <p:nvPr/>
            </p:nvSpPr>
            <p:spPr>
              <a:xfrm>
                <a:off x="12881148" y="3032907"/>
                <a:ext cx="474974" cy="491341"/>
              </a:xfrm>
              <a:prstGeom prst="rect">
                <a:avLst/>
              </a:prstGeom>
              <a:noFill/>
            </p:spPr>
            <p:txBody>
              <a:bodyPr wrap="none" rtlCol="0">
                <a:spAutoFit/>
              </a:bodyPr>
              <a:lstStyle/>
              <a:p>
                <a:r>
                  <a:rPr lang="en-GB" sz="2400" b="1" dirty="0">
                    <a:solidFill>
                      <a:srgbClr val="FFC000"/>
                    </a:solidFill>
                  </a:rPr>
                  <a:t>7</a:t>
                </a:r>
              </a:p>
            </p:txBody>
          </p:sp>
        </p:grpSp>
      </p:grpSp>
    </p:spTree>
    <p:extLst>
      <p:ext uri="{BB962C8B-B14F-4D97-AF65-F5344CB8AC3E}">
        <p14:creationId xmlns:p14="http://schemas.microsoft.com/office/powerpoint/2010/main" val="299251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C2B5F3B-C0DF-4C15-851E-A4187098469A}"/>
              </a:ext>
            </a:extLst>
          </p:cNvPr>
          <p:cNvSpPr/>
          <p:nvPr/>
        </p:nvSpPr>
        <p:spPr>
          <a:xfrm>
            <a:off x="555241" y="503109"/>
            <a:ext cx="10765156" cy="5527085"/>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E49B9B98-2E29-4946-970B-86C0B5976C2F}"/>
              </a:ext>
            </a:extLst>
          </p:cNvPr>
          <p:cNvSpPr>
            <a:spLocks noGrp="1"/>
          </p:cNvSpPr>
          <p:nvPr>
            <p:ph type="title"/>
          </p:nvPr>
        </p:nvSpPr>
        <p:spPr/>
        <p:txBody>
          <a:bodyPr/>
          <a:lstStyle/>
          <a:p>
            <a:r>
              <a:rPr lang="en-GB" b="1" dirty="0"/>
              <a:t>Coronavirus and travel</a:t>
            </a:r>
            <a:endParaRPr lang="en-GB" dirty="0"/>
          </a:p>
        </p:txBody>
      </p:sp>
      <p:sp>
        <p:nvSpPr>
          <p:cNvPr id="3" name="Content Placeholder 2">
            <a:extLst>
              <a:ext uri="{FF2B5EF4-FFF2-40B4-BE49-F238E27FC236}">
                <a16:creationId xmlns:a16="http://schemas.microsoft.com/office/drawing/2014/main" id="{69E37528-7C46-4F03-ABE9-6DBAAC791BF8}"/>
              </a:ext>
            </a:extLst>
          </p:cNvPr>
          <p:cNvSpPr>
            <a:spLocks noGrp="1"/>
          </p:cNvSpPr>
          <p:nvPr>
            <p:ph idx="1"/>
          </p:nvPr>
        </p:nvSpPr>
        <p:spPr>
          <a:xfrm>
            <a:off x="838200" y="1825625"/>
            <a:ext cx="10515600" cy="672876"/>
          </a:xfrm>
        </p:spPr>
        <p:txBody>
          <a:bodyPr/>
          <a:lstStyle/>
          <a:p>
            <a:pPr marL="0" indent="0">
              <a:buNone/>
            </a:pPr>
            <a:r>
              <a:rPr lang="en-GB" dirty="0"/>
              <a:t>How has the way we travel changed because of coronavirus?</a:t>
            </a:r>
          </a:p>
        </p:txBody>
      </p:sp>
      <p:cxnSp>
        <p:nvCxnSpPr>
          <p:cNvPr id="4" name="Straight Connector 3">
            <a:extLst>
              <a:ext uri="{FF2B5EF4-FFF2-40B4-BE49-F238E27FC236}">
                <a16:creationId xmlns:a16="http://schemas.microsoft.com/office/drawing/2014/main" id="{87F56EC9-7913-47AB-8A31-DEF41543BACA}"/>
              </a:ext>
            </a:extLst>
          </p:cNvPr>
          <p:cNvCxnSpPr>
            <a:cxnSpLocks/>
          </p:cNvCxnSpPr>
          <p:nvPr/>
        </p:nvCxnSpPr>
        <p:spPr>
          <a:xfrm>
            <a:off x="838200" y="1378050"/>
            <a:ext cx="5257800" cy="0"/>
          </a:xfrm>
          <a:prstGeom prst="line">
            <a:avLst/>
          </a:prstGeom>
          <a:ln w="76200">
            <a:solidFill>
              <a:srgbClr val="FF00D9"/>
            </a:solidFill>
          </a:ln>
        </p:spPr>
        <p:style>
          <a:lnRef idx="1">
            <a:schemeClr val="accent4"/>
          </a:lnRef>
          <a:fillRef idx="0">
            <a:schemeClr val="accent4"/>
          </a:fillRef>
          <a:effectRef idx="0">
            <a:schemeClr val="accent4"/>
          </a:effectRef>
          <a:fontRef idx="minor">
            <a:schemeClr val="tx1"/>
          </a:fontRef>
        </p:style>
      </p:cxnSp>
      <p:pic>
        <p:nvPicPr>
          <p:cNvPr id="6" name="Picture 5" descr="A picture containing flower, drawing&#10;&#10;Description automatically generated">
            <a:extLst>
              <a:ext uri="{FF2B5EF4-FFF2-40B4-BE49-F238E27FC236}">
                <a16:creationId xmlns:a16="http://schemas.microsoft.com/office/drawing/2014/main" id="{3D018CEC-80B5-497B-88A9-E50664FD61F1}"/>
              </a:ext>
            </a:extLst>
          </p:cNvPr>
          <p:cNvPicPr>
            <a:picLocks noChangeAspect="1"/>
          </p:cNvPicPr>
          <p:nvPr/>
        </p:nvPicPr>
        <p:blipFill>
          <a:blip r:embed="rId3">
            <a:alphaModFix amt="20000"/>
          </a:blip>
          <a:stretch>
            <a:fillRect/>
          </a:stretch>
        </p:blipFill>
        <p:spPr>
          <a:xfrm rot="10041093">
            <a:off x="7690710" y="-110795"/>
            <a:ext cx="4654094" cy="4078869"/>
          </a:xfrm>
          <a:prstGeom prst="rect">
            <a:avLst/>
          </a:prstGeom>
        </p:spPr>
      </p:pic>
      <p:sp>
        <p:nvSpPr>
          <p:cNvPr id="7" name="Rectangle 6">
            <a:extLst>
              <a:ext uri="{FF2B5EF4-FFF2-40B4-BE49-F238E27FC236}">
                <a16:creationId xmlns:a16="http://schemas.microsoft.com/office/drawing/2014/main" id="{841DE0BD-AE0E-462D-9ACD-4741F5D1FFCF}"/>
              </a:ext>
            </a:extLst>
          </p:cNvPr>
          <p:cNvSpPr/>
          <p:nvPr/>
        </p:nvSpPr>
        <p:spPr>
          <a:xfrm>
            <a:off x="2342280" y="3184997"/>
            <a:ext cx="9247371" cy="1815882"/>
          </a:xfrm>
          <a:prstGeom prst="rect">
            <a:avLst/>
          </a:prstGeom>
        </p:spPr>
        <p:txBody>
          <a:bodyPr wrap="square">
            <a:spAutoFit/>
          </a:bodyPr>
          <a:lstStyle/>
          <a:p>
            <a:pPr marL="800100" lvl="1" indent="-342900">
              <a:buAutoNum type="arabicPeriod"/>
            </a:pPr>
            <a:r>
              <a:rPr lang="en-GB" sz="2800" b="1" dirty="0"/>
              <a:t>Did you start travelling a new way during lockdown?</a:t>
            </a:r>
          </a:p>
          <a:p>
            <a:pPr marL="800100" lvl="1" indent="-342900">
              <a:buAutoNum type="arabicPeriod"/>
            </a:pPr>
            <a:endParaRPr lang="en-GB" sz="2800" b="1" dirty="0"/>
          </a:p>
          <a:p>
            <a:pPr marL="800100" lvl="1" indent="-342900">
              <a:buAutoNum type="arabicPeriod"/>
            </a:pPr>
            <a:r>
              <a:rPr lang="en-GB" sz="2800" b="1" dirty="0"/>
              <a:t>What changes have you seen in how your family and friends travel?</a:t>
            </a:r>
          </a:p>
        </p:txBody>
      </p:sp>
      <p:sp>
        <p:nvSpPr>
          <p:cNvPr id="8" name="Rectangle 7">
            <a:extLst>
              <a:ext uri="{FF2B5EF4-FFF2-40B4-BE49-F238E27FC236}">
                <a16:creationId xmlns:a16="http://schemas.microsoft.com/office/drawing/2014/main" id="{9ECD8971-3D89-4958-8FD9-128E0B03832A}"/>
              </a:ext>
            </a:extLst>
          </p:cNvPr>
          <p:cNvSpPr/>
          <p:nvPr/>
        </p:nvSpPr>
        <p:spPr>
          <a:xfrm>
            <a:off x="1450913" y="5199198"/>
            <a:ext cx="5620128" cy="830997"/>
          </a:xfrm>
          <a:prstGeom prst="rect">
            <a:avLst/>
          </a:prstGeom>
        </p:spPr>
        <p:txBody>
          <a:bodyPr wrap="none">
            <a:spAutoFit/>
          </a:bodyPr>
          <a:lstStyle/>
          <a:p>
            <a:pPr marL="228600" lvl="1">
              <a:spcBef>
                <a:spcPts val="1000"/>
              </a:spcBef>
            </a:pPr>
            <a:r>
              <a:rPr lang="en-GB" sz="4800" b="1" dirty="0">
                <a:solidFill>
                  <a:srgbClr val="FF00D9"/>
                </a:solidFill>
              </a:rPr>
              <a:t>Let’s share our ideas</a:t>
            </a:r>
          </a:p>
        </p:txBody>
      </p:sp>
      <p:grpSp>
        <p:nvGrpSpPr>
          <p:cNvPr id="9" name="Group 8">
            <a:extLst>
              <a:ext uri="{FF2B5EF4-FFF2-40B4-BE49-F238E27FC236}">
                <a16:creationId xmlns:a16="http://schemas.microsoft.com/office/drawing/2014/main" id="{A5F3AB24-1A3D-47FA-958A-1E89896E02C0}"/>
              </a:ext>
            </a:extLst>
          </p:cNvPr>
          <p:cNvGrpSpPr/>
          <p:nvPr/>
        </p:nvGrpSpPr>
        <p:grpSpPr>
          <a:xfrm rot="20086480">
            <a:off x="85408" y="2493525"/>
            <a:ext cx="2606686" cy="2754567"/>
            <a:chOff x="731701" y="2374870"/>
            <a:chExt cx="2657821" cy="2657821"/>
          </a:xfrm>
        </p:grpSpPr>
        <p:pic>
          <p:nvPicPr>
            <p:cNvPr id="10" name="Graphic 9" descr="Thought bubble">
              <a:extLst>
                <a:ext uri="{FF2B5EF4-FFF2-40B4-BE49-F238E27FC236}">
                  <a16:creationId xmlns:a16="http://schemas.microsoft.com/office/drawing/2014/main" id="{3EAA45DE-F1B3-4375-86EF-7BBCF2C49AE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34844" flipH="1">
              <a:off x="731701" y="2374870"/>
              <a:ext cx="2657821" cy="2657821"/>
            </a:xfrm>
            <a:prstGeom prst="rect">
              <a:avLst/>
            </a:prstGeom>
          </p:spPr>
        </p:pic>
        <p:sp>
          <p:nvSpPr>
            <p:cNvPr id="11" name="Rectangle 10">
              <a:extLst>
                <a:ext uri="{FF2B5EF4-FFF2-40B4-BE49-F238E27FC236}">
                  <a16:creationId xmlns:a16="http://schemas.microsoft.com/office/drawing/2014/main" id="{041701BD-2C6F-4AF7-BE48-41D9B409000F}"/>
                </a:ext>
              </a:extLst>
            </p:cNvPr>
            <p:cNvSpPr/>
            <p:nvPr/>
          </p:nvSpPr>
          <p:spPr>
            <a:xfrm>
              <a:off x="1180181" y="3202359"/>
              <a:ext cx="1933543" cy="461665"/>
            </a:xfrm>
            <a:prstGeom prst="rect">
              <a:avLst/>
            </a:prstGeom>
          </p:spPr>
          <p:txBody>
            <a:bodyPr wrap="none">
              <a:spAutoFit/>
            </a:bodyPr>
            <a:lstStyle/>
            <a:p>
              <a:r>
                <a:rPr lang="en-GB" sz="2400" b="1" dirty="0"/>
                <a:t>Think about…</a:t>
              </a:r>
            </a:p>
          </p:txBody>
        </p:sp>
      </p:grpSp>
      <p:pic>
        <p:nvPicPr>
          <p:cNvPr id="12" name="Picture 11" descr="A picture containing sign, dark, bird, flying&#10;&#10;Description automatically generated">
            <a:extLst>
              <a:ext uri="{FF2B5EF4-FFF2-40B4-BE49-F238E27FC236}">
                <a16:creationId xmlns:a16="http://schemas.microsoft.com/office/drawing/2014/main" id="{261CF2C7-88B9-432E-B377-FF99E0C3FF09}"/>
              </a:ext>
            </a:extLst>
          </p:cNvPr>
          <p:cNvPicPr>
            <a:picLocks noChangeAspect="1"/>
          </p:cNvPicPr>
          <p:nvPr/>
        </p:nvPicPr>
        <p:blipFill>
          <a:blip r:embed="rId6"/>
          <a:stretch>
            <a:fillRect/>
          </a:stretch>
        </p:blipFill>
        <p:spPr>
          <a:xfrm>
            <a:off x="11034348" y="3931944"/>
            <a:ext cx="993301" cy="1464940"/>
          </a:xfrm>
          <a:prstGeom prst="rect">
            <a:avLst/>
          </a:prstGeom>
        </p:spPr>
      </p:pic>
      <p:pic>
        <p:nvPicPr>
          <p:cNvPr id="13" name="Picture 12" descr="A close up of a sign&#10;&#10;Description automatically generated">
            <a:extLst>
              <a:ext uri="{FF2B5EF4-FFF2-40B4-BE49-F238E27FC236}">
                <a16:creationId xmlns:a16="http://schemas.microsoft.com/office/drawing/2014/main" id="{57A66C8B-E7D3-42A9-B67F-8C64B45BF658}"/>
              </a:ext>
            </a:extLst>
          </p:cNvPr>
          <p:cNvPicPr>
            <a:picLocks noChangeAspect="1"/>
          </p:cNvPicPr>
          <p:nvPr/>
        </p:nvPicPr>
        <p:blipFill>
          <a:blip r:embed="rId7"/>
          <a:stretch>
            <a:fillRect/>
          </a:stretch>
        </p:blipFill>
        <p:spPr>
          <a:xfrm>
            <a:off x="7464761" y="6066156"/>
            <a:ext cx="696507" cy="696507"/>
          </a:xfrm>
          <a:prstGeom prst="rect">
            <a:avLst/>
          </a:prstGeom>
        </p:spPr>
      </p:pic>
      <p:pic>
        <p:nvPicPr>
          <p:cNvPr id="14" name="Picture 13" descr="A close up of a sign&#10;&#10;Description automatically generated">
            <a:extLst>
              <a:ext uri="{FF2B5EF4-FFF2-40B4-BE49-F238E27FC236}">
                <a16:creationId xmlns:a16="http://schemas.microsoft.com/office/drawing/2014/main" id="{A9C1DD9A-AD27-4A49-8497-8BB442F5C024}"/>
              </a:ext>
            </a:extLst>
          </p:cNvPr>
          <p:cNvPicPr>
            <a:picLocks noChangeAspect="1"/>
          </p:cNvPicPr>
          <p:nvPr/>
        </p:nvPicPr>
        <p:blipFill>
          <a:blip r:embed="rId8"/>
          <a:stretch>
            <a:fillRect/>
          </a:stretch>
        </p:blipFill>
        <p:spPr>
          <a:xfrm>
            <a:off x="9670374" y="5231387"/>
            <a:ext cx="1168624" cy="766617"/>
          </a:xfrm>
          <a:prstGeom prst="rect">
            <a:avLst/>
          </a:prstGeom>
        </p:spPr>
      </p:pic>
      <p:pic>
        <p:nvPicPr>
          <p:cNvPr id="15" name="Picture 14" descr="A picture containing clock&#10;&#10;Description automatically generated">
            <a:extLst>
              <a:ext uri="{FF2B5EF4-FFF2-40B4-BE49-F238E27FC236}">
                <a16:creationId xmlns:a16="http://schemas.microsoft.com/office/drawing/2014/main" id="{EFBE9EEF-42E9-4AE9-A0BC-623A640E7506}"/>
              </a:ext>
            </a:extLst>
          </p:cNvPr>
          <p:cNvPicPr>
            <a:picLocks noChangeAspect="1"/>
          </p:cNvPicPr>
          <p:nvPr/>
        </p:nvPicPr>
        <p:blipFill>
          <a:blip r:embed="rId9"/>
          <a:stretch>
            <a:fillRect/>
          </a:stretch>
        </p:blipFill>
        <p:spPr>
          <a:xfrm>
            <a:off x="164540" y="5846388"/>
            <a:ext cx="948039" cy="830997"/>
          </a:xfrm>
          <a:prstGeom prst="rect">
            <a:avLst/>
          </a:prstGeom>
        </p:spPr>
      </p:pic>
    </p:spTree>
    <p:extLst>
      <p:ext uri="{BB962C8B-B14F-4D97-AF65-F5344CB8AC3E}">
        <p14:creationId xmlns:p14="http://schemas.microsoft.com/office/powerpoint/2010/main" val="96037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FA5268B9-CB7F-4419-B37C-84C3413AAA25}"/>
              </a:ext>
            </a:extLst>
          </p:cNvPr>
          <p:cNvSpPr/>
          <p:nvPr/>
        </p:nvSpPr>
        <p:spPr>
          <a:xfrm>
            <a:off x="555240" y="503110"/>
            <a:ext cx="11045969" cy="381176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21D8D39-3BEE-4C3D-B348-607895AD7DCA}"/>
              </a:ext>
            </a:extLst>
          </p:cNvPr>
          <p:cNvSpPr>
            <a:spLocks noGrp="1"/>
          </p:cNvSpPr>
          <p:nvPr>
            <p:ph type="title"/>
          </p:nvPr>
        </p:nvSpPr>
        <p:spPr/>
        <p:txBody>
          <a:bodyPr/>
          <a:lstStyle/>
          <a:p>
            <a:r>
              <a:rPr lang="en-GB" b="1" dirty="0"/>
              <a:t>How to keep safe when travelling</a:t>
            </a:r>
            <a:endParaRPr lang="en-GB" dirty="0"/>
          </a:p>
        </p:txBody>
      </p:sp>
      <p:sp>
        <p:nvSpPr>
          <p:cNvPr id="3" name="Content Placeholder 2">
            <a:extLst>
              <a:ext uri="{FF2B5EF4-FFF2-40B4-BE49-F238E27FC236}">
                <a16:creationId xmlns:a16="http://schemas.microsoft.com/office/drawing/2014/main" id="{A5882E82-BB74-4104-9CCC-E7D70545F0F0}"/>
              </a:ext>
            </a:extLst>
          </p:cNvPr>
          <p:cNvSpPr>
            <a:spLocks noGrp="1"/>
          </p:cNvSpPr>
          <p:nvPr>
            <p:ph idx="1"/>
          </p:nvPr>
        </p:nvSpPr>
        <p:spPr>
          <a:xfrm>
            <a:off x="838200" y="1825625"/>
            <a:ext cx="10515600" cy="737271"/>
          </a:xfrm>
        </p:spPr>
        <p:txBody>
          <a:bodyPr/>
          <a:lstStyle/>
          <a:p>
            <a:pPr marL="0" indent="0">
              <a:buNone/>
            </a:pPr>
            <a:r>
              <a:rPr lang="en-GB" dirty="0"/>
              <a:t>What do we already know about how to keep safe when travelling?</a:t>
            </a:r>
          </a:p>
        </p:txBody>
      </p:sp>
      <p:cxnSp>
        <p:nvCxnSpPr>
          <p:cNvPr id="4" name="Straight Connector 3">
            <a:extLst>
              <a:ext uri="{FF2B5EF4-FFF2-40B4-BE49-F238E27FC236}">
                <a16:creationId xmlns:a16="http://schemas.microsoft.com/office/drawing/2014/main" id="{21FC24DA-8034-4C3D-9442-249C76AB1C84}"/>
              </a:ext>
            </a:extLst>
          </p:cNvPr>
          <p:cNvCxnSpPr>
            <a:cxnSpLocks/>
          </p:cNvCxnSpPr>
          <p:nvPr/>
        </p:nvCxnSpPr>
        <p:spPr>
          <a:xfrm>
            <a:off x="838200" y="1413813"/>
            <a:ext cx="7656489" cy="0"/>
          </a:xfrm>
          <a:prstGeom prst="line">
            <a:avLst/>
          </a:prstGeom>
          <a:ln w="76200">
            <a:solidFill>
              <a:srgbClr val="006A9B"/>
            </a:solidFill>
          </a:ln>
        </p:spPr>
        <p:style>
          <a:lnRef idx="1">
            <a:schemeClr val="accent4"/>
          </a:lnRef>
          <a:fillRef idx="0">
            <a:schemeClr val="accent4"/>
          </a:fillRef>
          <a:effectRef idx="0">
            <a:schemeClr val="accent4"/>
          </a:effectRef>
          <a:fontRef idx="minor">
            <a:schemeClr val="tx1"/>
          </a:fontRef>
        </p:style>
      </p:cxnSp>
      <p:sp>
        <p:nvSpPr>
          <p:cNvPr id="5" name="Content Placeholder 2">
            <a:extLst>
              <a:ext uri="{FF2B5EF4-FFF2-40B4-BE49-F238E27FC236}">
                <a16:creationId xmlns:a16="http://schemas.microsoft.com/office/drawing/2014/main" id="{271BC1C4-3E94-409B-81D2-E2C60D928FB7}"/>
              </a:ext>
            </a:extLst>
          </p:cNvPr>
          <p:cNvSpPr txBox="1">
            <a:spLocks/>
          </p:cNvSpPr>
          <p:nvPr/>
        </p:nvSpPr>
        <p:spPr>
          <a:xfrm>
            <a:off x="871603" y="3197502"/>
            <a:ext cx="10753664" cy="10255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There are some new safety rules to help you keep safe from coronavirus.</a:t>
            </a:r>
          </a:p>
          <a:p>
            <a:pPr marL="0" indent="0">
              <a:buNone/>
            </a:pPr>
            <a:r>
              <a:rPr lang="en-GB" b="1" dirty="0"/>
              <a:t>Do you know what these are?</a:t>
            </a:r>
          </a:p>
        </p:txBody>
      </p:sp>
      <p:grpSp>
        <p:nvGrpSpPr>
          <p:cNvPr id="6" name="Group 5">
            <a:extLst>
              <a:ext uri="{FF2B5EF4-FFF2-40B4-BE49-F238E27FC236}">
                <a16:creationId xmlns:a16="http://schemas.microsoft.com/office/drawing/2014/main" id="{60786EEC-9ED8-4A6F-A130-CB6920984245}"/>
              </a:ext>
            </a:extLst>
          </p:cNvPr>
          <p:cNvGrpSpPr/>
          <p:nvPr/>
        </p:nvGrpSpPr>
        <p:grpSpPr>
          <a:xfrm>
            <a:off x="1237792" y="4593181"/>
            <a:ext cx="3003489" cy="2200423"/>
            <a:chOff x="4994974" y="3899694"/>
            <a:chExt cx="3028249" cy="2209096"/>
          </a:xfrm>
        </p:grpSpPr>
        <p:pic>
          <p:nvPicPr>
            <p:cNvPr id="7" name="Picture 6" descr="A close up of a sign&#10;&#10;Description automatically generated">
              <a:extLst>
                <a:ext uri="{FF2B5EF4-FFF2-40B4-BE49-F238E27FC236}">
                  <a16:creationId xmlns:a16="http://schemas.microsoft.com/office/drawing/2014/main" id="{AC4FCC67-F524-42EC-A531-12AE078339C7}"/>
                </a:ext>
              </a:extLst>
            </p:cNvPr>
            <p:cNvPicPr>
              <a:picLocks noChangeAspect="1"/>
            </p:cNvPicPr>
            <p:nvPr/>
          </p:nvPicPr>
          <p:blipFill>
            <a:blip r:embed="rId3"/>
            <a:stretch>
              <a:fillRect/>
            </a:stretch>
          </p:blipFill>
          <p:spPr>
            <a:xfrm>
              <a:off x="4994974" y="3899694"/>
              <a:ext cx="3028249" cy="1879344"/>
            </a:xfrm>
            <a:prstGeom prst="rect">
              <a:avLst/>
            </a:prstGeom>
            <a:ln>
              <a:noFill/>
            </a:ln>
          </p:spPr>
        </p:pic>
        <p:sp>
          <p:nvSpPr>
            <p:cNvPr id="8" name="TextBox 7">
              <a:extLst>
                <a:ext uri="{FF2B5EF4-FFF2-40B4-BE49-F238E27FC236}">
                  <a16:creationId xmlns:a16="http://schemas.microsoft.com/office/drawing/2014/main" id="{A4E76510-B624-4D2D-90E9-312C1F4CB78A}"/>
                </a:ext>
              </a:extLst>
            </p:cNvPr>
            <p:cNvSpPr txBox="1"/>
            <p:nvPr/>
          </p:nvSpPr>
          <p:spPr>
            <a:xfrm>
              <a:off x="4994975" y="5779038"/>
              <a:ext cx="3028248" cy="329752"/>
            </a:xfrm>
            <a:prstGeom prst="rect">
              <a:avLst/>
            </a:prstGeom>
            <a:solidFill>
              <a:schemeClr val="accent4"/>
            </a:solidFill>
            <a:ln>
              <a:noFill/>
            </a:ln>
          </p:spPr>
          <p:txBody>
            <a:bodyPr wrap="square" rtlCol="0">
              <a:spAutoFit/>
            </a:bodyPr>
            <a:lstStyle/>
            <a:p>
              <a:pPr algn="ctr"/>
              <a:r>
                <a:rPr lang="en-GB" sz="2000" b="1" dirty="0"/>
                <a:t>1. Keep your distance</a:t>
              </a:r>
            </a:p>
          </p:txBody>
        </p:sp>
      </p:grpSp>
      <p:grpSp>
        <p:nvGrpSpPr>
          <p:cNvPr id="9" name="Group 8">
            <a:extLst>
              <a:ext uri="{FF2B5EF4-FFF2-40B4-BE49-F238E27FC236}">
                <a16:creationId xmlns:a16="http://schemas.microsoft.com/office/drawing/2014/main" id="{4ECF3DFF-6DF5-4C06-98C7-9C4E6923A7C4}"/>
              </a:ext>
            </a:extLst>
          </p:cNvPr>
          <p:cNvGrpSpPr/>
          <p:nvPr/>
        </p:nvGrpSpPr>
        <p:grpSpPr>
          <a:xfrm>
            <a:off x="4856423" y="4256785"/>
            <a:ext cx="2581247" cy="2522883"/>
            <a:chOff x="9342874" y="3296917"/>
            <a:chExt cx="2281145" cy="2708743"/>
          </a:xfrm>
        </p:grpSpPr>
        <p:pic>
          <p:nvPicPr>
            <p:cNvPr id="10" name="Picture 9" descr="A picture containing food, drawing&#10;&#10;Description automatically generated">
              <a:extLst>
                <a:ext uri="{FF2B5EF4-FFF2-40B4-BE49-F238E27FC236}">
                  <a16:creationId xmlns:a16="http://schemas.microsoft.com/office/drawing/2014/main" id="{C8E36263-C37E-4F33-B141-ED867A12424D}"/>
                </a:ext>
              </a:extLst>
            </p:cNvPr>
            <p:cNvPicPr>
              <a:picLocks noChangeAspect="1"/>
            </p:cNvPicPr>
            <p:nvPr/>
          </p:nvPicPr>
          <p:blipFill>
            <a:blip r:embed="rId4"/>
            <a:stretch>
              <a:fillRect/>
            </a:stretch>
          </p:blipFill>
          <p:spPr>
            <a:xfrm>
              <a:off x="9410369" y="3296917"/>
              <a:ext cx="2140735" cy="2463800"/>
            </a:xfrm>
            <a:prstGeom prst="rect">
              <a:avLst/>
            </a:prstGeom>
            <a:ln>
              <a:noFill/>
            </a:ln>
          </p:spPr>
        </p:pic>
        <p:sp>
          <p:nvSpPr>
            <p:cNvPr id="11" name="TextBox 10">
              <a:extLst>
                <a:ext uri="{FF2B5EF4-FFF2-40B4-BE49-F238E27FC236}">
                  <a16:creationId xmlns:a16="http://schemas.microsoft.com/office/drawing/2014/main" id="{50035C33-F0C5-47AE-9FBD-5D62B2ECCB40}"/>
                </a:ext>
              </a:extLst>
            </p:cNvPr>
            <p:cNvSpPr txBox="1"/>
            <p:nvPr/>
          </p:nvSpPr>
          <p:spPr>
            <a:xfrm>
              <a:off x="9342874" y="5656569"/>
              <a:ext cx="2281145" cy="349091"/>
            </a:xfrm>
            <a:prstGeom prst="rect">
              <a:avLst/>
            </a:prstGeom>
            <a:solidFill>
              <a:schemeClr val="accent4"/>
            </a:solidFill>
          </p:spPr>
          <p:txBody>
            <a:bodyPr wrap="square" rtlCol="0">
              <a:spAutoFit/>
            </a:bodyPr>
            <a:lstStyle/>
            <a:p>
              <a:pPr algn="ctr"/>
              <a:r>
                <a:rPr lang="en-GB" sz="2000" b="1" dirty="0"/>
                <a:t>2. Wash your hands </a:t>
              </a:r>
            </a:p>
          </p:txBody>
        </p:sp>
      </p:grpSp>
      <p:grpSp>
        <p:nvGrpSpPr>
          <p:cNvPr id="12" name="Group 11">
            <a:extLst>
              <a:ext uri="{FF2B5EF4-FFF2-40B4-BE49-F238E27FC236}">
                <a16:creationId xmlns:a16="http://schemas.microsoft.com/office/drawing/2014/main" id="{CB5A03C9-23EA-4F9F-9A01-1D8E9FB69E8B}"/>
              </a:ext>
            </a:extLst>
          </p:cNvPr>
          <p:cNvGrpSpPr/>
          <p:nvPr/>
        </p:nvGrpSpPr>
        <p:grpSpPr>
          <a:xfrm>
            <a:off x="8679807" y="4907998"/>
            <a:ext cx="1097770" cy="1242331"/>
            <a:chOff x="461843" y="4919790"/>
            <a:chExt cx="1397211" cy="1456091"/>
          </a:xfrm>
        </p:grpSpPr>
        <p:grpSp>
          <p:nvGrpSpPr>
            <p:cNvPr id="13" name="Group 12">
              <a:extLst>
                <a:ext uri="{FF2B5EF4-FFF2-40B4-BE49-F238E27FC236}">
                  <a16:creationId xmlns:a16="http://schemas.microsoft.com/office/drawing/2014/main" id="{FCA782EF-7B80-4ACE-B8B7-654CB91CD345}"/>
                </a:ext>
              </a:extLst>
            </p:cNvPr>
            <p:cNvGrpSpPr/>
            <p:nvPr/>
          </p:nvGrpSpPr>
          <p:grpSpPr>
            <a:xfrm>
              <a:off x="461843" y="4919790"/>
              <a:ext cx="899605" cy="789921"/>
              <a:chOff x="1754682" y="4776102"/>
              <a:chExt cx="899605" cy="704328"/>
            </a:xfrm>
          </p:grpSpPr>
          <p:sp>
            <p:nvSpPr>
              <p:cNvPr id="16" name="Oval 15">
                <a:extLst>
                  <a:ext uri="{FF2B5EF4-FFF2-40B4-BE49-F238E27FC236}">
                    <a16:creationId xmlns:a16="http://schemas.microsoft.com/office/drawing/2014/main" id="{E3A8C33F-EDF9-481C-8CAC-247DA8849ECB}"/>
                  </a:ext>
                </a:extLst>
              </p:cNvPr>
              <p:cNvSpPr/>
              <p:nvPr/>
            </p:nvSpPr>
            <p:spPr>
              <a:xfrm>
                <a:off x="1754682" y="4776102"/>
                <a:ext cx="760481" cy="704328"/>
              </a:xfrm>
              <a:prstGeom prst="ellipse">
                <a:avLst/>
              </a:prstGeom>
              <a:solidFill>
                <a:srgbClr val="006A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EE4648E2-AEC4-4AF6-A1F4-CAF86AD7C2CB}"/>
                  </a:ext>
                </a:extLst>
              </p:cNvPr>
              <p:cNvSpPr txBox="1"/>
              <p:nvPr/>
            </p:nvSpPr>
            <p:spPr>
              <a:xfrm>
                <a:off x="1754682" y="4912430"/>
                <a:ext cx="899605" cy="461665"/>
              </a:xfrm>
              <a:prstGeom prst="rect">
                <a:avLst/>
              </a:prstGeom>
              <a:noFill/>
            </p:spPr>
            <p:txBody>
              <a:bodyPr wrap="square" rtlCol="0">
                <a:spAutoFit/>
              </a:bodyPr>
              <a:lstStyle/>
              <a:p>
                <a:r>
                  <a:rPr lang="en-GB" sz="2400" b="1" dirty="0">
                    <a:solidFill>
                      <a:schemeClr val="bg1"/>
                    </a:solidFill>
                    <a:latin typeface="Arial Black" panose="020B0A04020102020204" pitchFamily="34" charset="0"/>
                    <a:ea typeface="STCaiyun" panose="020B0503020204020204" pitchFamily="2" charset="-122"/>
                  </a:rPr>
                  <a:t>11+</a:t>
                </a:r>
              </a:p>
            </p:txBody>
          </p:sp>
        </p:grpSp>
        <p:pic>
          <p:nvPicPr>
            <p:cNvPr id="14" name="Picture 13" descr="A picture containing cup, drawing&#10;&#10;Description automatically generated">
              <a:extLst>
                <a:ext uri="{FF2B5EF4-FFF2-40B4-BE49-F238E27FC236}">
                  <a16:creationId xmlns:a16="http://schemas.microsoft.com/office/drawing/2014/main" id="{1F08B1AA-F770-49C2-9A21-5CDEE5A6C910}"/>
                </a:ext>
              </a:extLst>
            </p:cNvPr>
            <p:cNvPicPr>
              <a:picLocks noChangeAspect="1"/>
            </p:cNvPicPr>
            <p:nvPr/>
          </p:nvPicPr>
          <p:blipFill>
            <a:blip r:embed="rId5"/>
            <a:stretch>
              <a:fillRect/>
            </a:stretch>
          </p:blipFill>
          <p:spPr>
            <a:xfrm>
              <a:off x="493706" y="5759062"/>
              <a:ext cx="649716" cy="616819"/>
            </a:xfrm>
            <a:prstGeom prst="rect">
              <a:avLst/>
            </a:prstGeom>
          </p:spPr>
        </p:pic>
        <p:pic>
          <p:nvPicPr>
            <p:cNvPr id="15" name="Picture 14" descr="A picture containing cup&#10;&#10;Description automatically generated">
              <a:extLst>
                <a:ext uri="{FF2B5EF4-FFF2-40B4-BE49-F238E27FC236}">
                  <a16:creationId xmlns:a16="http://schemas.microsoft.com/office/drawing/2014/main" id="{FC4F8377-529F-4491-AB28-F7772545557A}"/>
                </a:ext>
              </a:extLst>
            </p:cNvPr>
            <p:cNvPicPr>
              <a:picLocks noChangeAspect="1"/>
            </p:cNvPicPr>
            <p:nvPr/>
          </p:nvPicPr>
          <p:blipFill>
            <a:blip r:embed="rId6"/>
            <a:stretch>
              <a:fillRect/>
            </a:stretch>
          </p:blipFill>
          <p:spPr>
            <a:xfrm>
              <a:off x="959449" y="5243909"/>
              <a:ext cx="899605" cy="866287"/>
            </a:xfrm>
            <a:prstGeom prst="rect">
              <a:avLst/>
            </a:prstGeom>
          </p:spPr>
        </p:pic>
      </p:grpSp>
      <p:grpSp>
        <p:nvGrpSpPr>
          <p:cNvPr id="18" name="Group 17">
            <a:extLst>
              <a:ext uri="{FF2B5EF4-FFF2-40B4-BE49-F238E27FC236}">
                <a16:creationId xmlns:a16="http://schemas.microsoft.com/office/drawing/2014/main" id="{01BCCD03-3156-42CB-B25B-4F30B45166C0}"/>
              </a:ext>
            </a:extLst>
          </p:cNvPr>
          <p:cNvGrpSpPr/>
          <p:nvPr/>
        </p:nvGrpSpPr>
        <p:grpSpPr>
          <a:xfrm>
            <a:off x="9715863" y="5327531"/>
            <a:ext cx="1238344" cy="1353478"/>
            <a:chOff x="10769981" y="3593567"/>
            <a:chExt cx="1238344" cy="1353478"/>
          </a:xfrm>
        </p:grpSpPr>
        <p:pic>
          <p:nvPicPr>
            <p:cNvPr id="19" name="Picture 18" descr="A close up of a logo&#10;&#10;Description automatically generated">
              <a:extLst>
                <a:ext uri="{FF2B5EF4-FFF2-40B4-BE49-F238E27FC236}">
                  <a16:creationId xmlns:a16="http://schemas.microsoft.com/office/drawing/2014/main" id="{4EF68373-C6B2-4111-A755-AAAD60E0A0C9}"/>
                </a:ext>
              </a:extLst>
            </p:cNvPr>
            <p:cNvPicPr>
              <a:picLocks noChangeAspect="1"/>
            </p:cNvPicPr>
            <p:nvPr/>
          </p:nvPicPr>
          <p:blipFill>
            <a:blip r:embed="rId7"/>
            <a:stretch>
              <a:fillRect/>
            </a:stretch>
          </p:blipFill>
          <p:spPr>
            <a:xfrm>
              <a:off x="10864302" y="4541314"/>
              <a:ext cx="424173" cy="405731"/>
            </a:xfrm>
            <a:prstGeom prst="rect">
              <a:avLst/>
            </a:prstGeom>
          </p:spPr>
        </p:pic>
        <p:pic>
          <p:nvPicPr>
            <p:cNvPr id="20" name="Picture 19" descr="A picture containing food&#10;&#10;Description automatically generated">
              <a:extLst>
                <a:ext uri="{FF2B5EF4-FFF2-40B4-BE49-F238E27FC236}">
                  <a16:creationId xmlns:a16="http://schemas.microsoft.com/office/drawing/2014/main" id="{112B649E-4A3B-47A1-8D63-4E6A2D2598FE}"/>
                </a:ext>
              </a:extLst>
            </p:cNvPr>
            <p:cNvPicPr>
              <a:picLocks noChangeAspect="1"/>
            </p:cNvPicPr>
            <p:nvPr/>
          </p:nvPicPr>
          <p:blipFill>
            <a:blip r:embed="rId8"/>
            <a:stretch>
              <a:fillRect/>
            </a:stretch>
          </p:blipFill>
          <p:spPr>
            <a:xfrm>
              <a:off x="11240166" y="4275459"/>
              <a:ext cx="442615" cy="424173"/>
            </a:xfrm>
            <a:prstGeom prst="rect">
              <a:avLst/>
            </a:prstGeom>
          </p:spPr>
        </p:pic>
        <p:pic>
          <p:nvPicPr>
            <p:cNvPr id="21" name="Picture 20" descr="A picture containing sitting, dark, apple, shirt&#10;&#10;Description automatically generated">
              <a:extLst>
                <a:ext uri="{FF2B5EF4-FFF2-40B4-BE49-F238E27FC236}">
                  <a16:creationId xmlns:a16="http://schemas.microsoft.com/office/drawing/2014/main" id="{0F18391F-14E4-4206-B731-C2521B02CC7F}"/>
                </a:ext>
              </a:extLst>
            </p:cNvPr>
            <p:cNvPicPr>
              <a:picLocks noChangeAspect="1"/>
            </p:cNvPicPr>
            <p:nvPr/>
          </p:nvPicPr>
          <p:blipFill>
            <a:blip r:embed="rId9"/>
            <a:stretch>
              <a:fillRect/>
            </a:stretch>
          </p:blipFill>
          <p:spPr>
            <a:xfrm>
              <a:off x="10769981" y="4062661"/>
              <a:ext cx="516385" cy="473353"/>
            </a:xfrm>
            <a:prstGeom prst="rect">
              <a:avLst/>
            </a:prstGeom>
          </p:spPr>
        </p:pic>
        <p:pic>
          <p:nvPicPr>
            <p:cNvPr id="22" name="Picture 21" descr="A close up of a logo&#10;&#10;Description automatically generated">
              <a:extLst>
                <a:ext uri="{FF2B5EF4-FFF2-40B4-BE49-F238E27FC236}">
                  <a16:creationId xmlns:a16="http://schemas.microsoft.com/office/drawing/2014/main" id="{62682DD0-98CE-4FAD-8E2D-F2433D30B6EA}"/>
                </a:ext>
              </a:extLst>
            </p:cNvPr>
            <p:cNvPicPr>
              <a:picLocks noChangeAspect="1"/>
            </p:cNvPicPr>
            <p:nvPr/>
          </p:nvPicPr>
          <p:blipFill>
            <a:blip r:embed="rId10"/>
            <a:stretch>
              <a:fillRect/>
            </a:stretch>
          </p:blipFill>
          <p:spPr>
            <a:xfrm>
              <a:off x="11230221" y="3593567"/>
              <a:ext cx="778104" cy="672954"/>
            </a:xfrm>
            <a:prstGeom prst="rect">
              <a:avLst/>
            </a:prstGeom>
          </p:spPr>
        </p:pic>
      </p:grpSp>
      <p:grpSp>
        <p:nvGrpSpPr>
          <p:cNvPr id="23" name="Group 22">
            <a:extLst>
              <a:ext uri="{FF2B5EF4-FFF2-40B4-BE49-F238E27FC236}">
                <a16:creationId xmlns:a16="http://schemas.microsoft.com/office/drawing/2014/main" id="{05A57BA6-2419-4455-A688-F4FB86535253}"/>
              </a:ext>
            </a:extLst>
          </p:cNvPr>
          <p:cNvGrpSpPr/>
          <p:nvPr/>
        </p:nvGrpSpPr>
        <p:grpSpPr>
          <a:xfrm>
            <a:off x="4547911" y="2214373"/>
            <a:ext cx="2779815" cy="1025504"/>
            <a:chOff x="4151974" y="4524405"/>
            <a:chExt cx="3054235" cy="1254633"/>
          </a:xfrm>
        </p:grpSpPr>
        <p:pic>
          <p:nvPicPr>
            <p:cNvPr id="24" name="Picture 2" descr="Stop Look Listen | UK Youth">
              <a:extLst>
                <a:ext uri="{FF2B5EF4-FFF2-40B4-BE49-F238E27FC236}">
                  <a16:creationId xmlns:a16="http://schemas.microsoft.com/office/drawing/2014/main" id="{CE5A1BDE-F8E2-422D-8D8D-1AB6A5888466}"/>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67792" b="22089"/>
            <a:stretch/>
          </p:blipFill>
          <p:spPr bwMode="auto">
            <a:xfrm>
              <a:off x="6247203" y="4565729"/>
              <a:ext cx="959006" cy="117198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Stop Look Listen | UK Youth">
              <a:extLst>
                <a:ext uri="{FF2B5EF4-FFF2-40B4-BE49-F238E27FC236}">
                  <a16:creationId xmlns:a16="http://schemas.microsoft.com/office/drawing/2014/main" id="{E51C61CA-3C69-4491-9298-EFA5A7727C84}"/>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67581" b="22089"/>
            <a:stretch/>
          </p:blipFill>
          <p:spPr bwMode="auto">
            <a:xfrm>
              <a:off x="4151974" y="4524405"/>
              <a:ext cx="1033346" cy="125463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Stop Look Listen | UK Youth">
              <a:extLst>
                <a:ext uri="{FF2B5EF4-FFF2-40B4-BE49-F238E27FC236}">
                  <a16:creationId xmlns:a16="http://schemas.microsoft.com/office/drawing/2014/main" id="{4F03BED6-6170-40F5-9BB9-222D63861E9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4967" r="33783" b="22089"/>
            <a:stretch/>
          </p:blipFill>
          <p:spPr bwMode="auto">
            <a:xfrm>
              <a:off x="5237620" y="4548818"/>
              <a:ext cx="959006" cy="120791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5440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F2EA6E0-6BDE-4DD5-8DB2-8BF6249FC391}"/>
              </a:ext>
            </a:extLst>
          </p:cNvPr>
          <p:cNvSpPr/>
          <p:nvPr/>
        </p:nvSpPr>
        <p:spPr>
          <a:xfrm>
            <a:off x="555240" y="503110"/>
            <a:ext cx="11045969" cy="441463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8617132-0EE0-438A-88D5-8FCEB496FD8D}"/>
              </a:ext>
            </a:extLst>
          </p:cNvPr>
          <p:cNvSpPr>
            <a:spLocks noGrp="1"/>
          </p:cNvSpPr>
          <p:nvPr>
            <p:ph type="title"/>
          </p:nvPr>
        </p:nvSpPr>
        <p:spPr/>
        <p:txBody>
          <a:bodyPr/>
          <a:lstStyle/>
          <a:p>
            <a:r>
              <a:rPr lang="en-GB" b="1" dirty="0"/>
              <a:t>Travel, safety, and coronavirus – recap</a:t>
            </a:r>
            <a:endParaRPr lang="en-GB" dirty="0"/>
          </a:p>
        </p:txBody>
      </p:sp>
      <p:sp>
        <p:nvSpPr>
          <p:cNvPr id="3" name="Content Placeholder 2">
            <a:extLst>
              <a:ext uri="{FF2B5EF4-FFF2-40B4-BE49-F238E27FC236}">
                <a16:creationId xmlns:a16="http://schemas.microsoft.com/office/drawing/2014/main" id="{03BEE3FB-8DB2-4B1B-9570-60BD6D41BE69}"/>
              </a:ext>
            </a:extLst>
          </p:cNvPr>
          <p:cNvSpPr>
            <a:spLocks noGrp="1"/>
          </p:cNvSpPr>
          <p:nvPr>
            <p:ph idx="1"/>
          </p:nvPr>
        </p:nvSpPr>
        <p:spPr/>
        <p:txBody>
          <a:bodyPr/>
          <a:lstStyle/>
          <a:p>
            <a:pPr marL="0" indent="0">
              <a:buNone/>
            </a:pPr>
            <a:r>
              <a:rPr lang="en-GB" b="1" dirty="0"/>
              <a:t>Learning outcomes: </a:t>
            </a:r>
          </a:p>
          <a:p>
            <a:pPr marL="0" indent="0">
              <a:buNone/>
            </a:pPr>
            <a:endParaRPr lang="en-GB" sz="1000" b="1" dirty="0"/>
          </a:p>
          <a:p>
            <a:pPr marL="914400" lvl="1" indent="-457200">
              <a:buFont typeface="+mj-lt"/>
              <a:buAutoNum type="arabicPeriod"/>
            </a:pPr>
            <a:r>
              <a:rPr lang="en-GB" dirty="0"/>
              <a:t>Can I identify different ways of travelling in Greater Manchester? </a:t>
            </a:r>
          </a:p>
          <a:p>
            <a:pPr marL="914400" lvl="1" indent="-457200">
              <a:buFont typeface="+mj-lt"/>
              <a:buAutoNum type="arabicPeriod"/>
            </a:pPr>
            <a:endParaRPr lang="en-GB" dirty="0"/>
          </a:p>
          <a:p>
            <a:pPr marL="914400" lvl="1" indent="-457200">
              <a:buFont typeface="+mj-lt"/>
              <a:buAutoNum type="arabicPeriod"/>
            </a:pPr>
            <a:r>
              <a:rPr lang="en-GB" dirty="0"/>
              <a:t>Can I discuss how coronavirus has impacted how we travel?</a:t>
            </a:r>
          </a:p>
          <a:p>
            <a:pPr marL="914400" lvl="1" indent="-457200">
              <a:buFont typeface="+mj-lt"/>
              <a:buAutoNum type="arabicPeriod"/>
            </a:pPr>
            <a:endParaRPr lang="en-GB" dirty="0"/>
          </a:p>
          <a:p>
            <a:pPr marL="914400" lvl="1" indent="-457200">
              <a:buFont typeface="+mj-lt"/>
              <a:buAutoNum type="arabicPeriod"/>
            </a:pPr>
            <a:r>
              <a:rPr lang="en-GB" dirty="0"/>
              <a:t>Can I better understand how to keep safe when travelling?</a:t>
            </a:r>
          </a:p>
          <a:p>
            <a:pPr marL="0" indent="0">
              <a:buNone/>
            </a:pPr>
            <a:endParaRPr lang="en-GB" dirty="0"/>
          </a:p>
        </p:txBody>
      </p:sp>
      <p:cxnSp>
        <p:nvCxnSpPr>
          <p:cNvPr id="4" name="Straight Connector 3">
            <a:extLst>
              <a:ext uri="{FF2B5EF4-FFF2-40B4-BE49-F238E27FC236}">
                <a16:creationId xmlns:a16="http://schemas.microsoft.com/office/drawing/2014/main" id="{12FF8A4B-3614-4CDA-B2C7-C341CE574DC1}"/>
              </a:ext>
            </a:extLst>
          </p:cNvPr>
          <p:cNvCxnSpPr>
            <a:cxnSpLocks/>
          </p:cNvCxnSpPr>
          <p:nvPr/>
        </p:nvCxnSpPr>
        <p:spPr>
          <a:xfrm>
            <a:off x="838200" y="1479832"/>
            <a:ext cx="8589135" cy="0"/>
          </a:xfrm>
          <a:prstGeom prst="line">
            <a:avLst/>
          </a:prstGeom>
          <a:ln w="76200">
            <a:solidFill>
              <a:srgbClr val="FF00D9"/>
            </a:solidFill>
          </a:ln>
        </p:spPr>
        <p:style>
          <a:lnRef idx="1">
            <a:schemeClr val="accent4"/>
          </a:lnRef>
          <a:fillRef idx="0">
            <a:schemeClr val="accent4"/>
          </a:fillRef>
          <a:effectRef idx="0">
            <a:schemeClr val="accent4"/>
          </a:effectRef>
          <a:fontRef idx="minor">
            <a:schemeClr val="tx1"/>
          </a:fontRef>
        </p:style>
      </p:cxnSp>
      <p:pic>
        <p:nvPicPr>
          <p:cNvPr id="6" name="Picture 5" descr="A close up of a sign&#10;&#10;Description automatically generated">
            <a:extLst>
              <a:ext uri="{FF2B5EF4-FFF2-40B4-BE49-F238E27FC236}">
                <a16:creationId xmlns:a16="http://schemas.microsoft.com/office/drawing/2014/main" id="{32DECB10-4A55-4F34-B53A-811E87B1CF07}"/>
              </a:ext>
            </a:extLst>
          </p:cNvPr>
          <p:cNvPicPr>
            <a:picLocks noChangeAspect="1"/>
          </p:cNvPicPr>
          <p:nvPr/>
        </p:nvPicPr>
        <p:blipFill>
          <a:blip r:embed="rId3"/>
          <a:stretch>
            <a:fillRect/>
          </a:stretch>
        </p:blipFill>
        <p:spPr>
          <a:xfrm>
            <a:off x="4985522" y="6095005"/>
            <a:ext cx="707200" cy="707200"/>
          </a:xfrm>
          <a:prstGeom prst="rect">
            <a:avLst/>
          </a:prstGeom>
        </p:spPr>
      </p:pic>
      <p:pic>
        <p:nvPicPr>
          <p:cNvPr id="7" name="Picture 6" descr="A close up of a sign&#10;&#10;Description automatically generated">
            <a:extLst>
              <a:ext uri="{FF2B5EF4-FFF2-40B4-BE49-F238E27FC236}">
                <a16:creationId xmlns:a16="http://schemas.microsoft.com/office/drawing/2014/main" id="{55809CF8-C0CC-4FF1-A43E-6754C40D4A9B}"/>
              </a:ext>
            </a:extLst>
          </p:cNvPr>
          <p:cNvPicPr>
            <a:picLocks noChangeAspect="1"/>
          </p:cNvPicPr>
          <p:nvPr/>
        </p:nvPicPr>
        <p:blipFill>
          <a:blip r:embed="rId4"/>
          <a:stretch>
            <a:fillRect/>
          </a:stretch>
        </p:blipFill>
        <p:spPr>
          <a:xfrm>
            <a:off x="3671552" y="6140006"/>
            <a:ext cx="680165" cy="655367"/>
          </a:xfrm>
          <a:prstGeom prst="rect">
            <a:avLst/>
          </a:prstGeom>
        </p:spPr>
      </p:pic>
      <p:pic>
        <p:nvPicPr>
          <p:cNvPr id="8" name="Picture 7" descr="A close up of a sign&#10;&#10;Description automatically generated">
            <a:extLst>
              <a:ext uri="{FF2B5EF4-FFF2-40B4-BE49-F238E27FC236}">
                <a16:creationId xmlns:a16="http://schemas.microsoft.com/office/drawing/2014/main" id="{FB6E4977-17FB-4F79-B169-E5233CF9FFDF}"/>
              </a:ext>
            </a:extLst>
          </p:cNvPr>
          <p:cNvPicPr>
            <a:picLocks noChangeAspect="1"/>
          </p:cNvPicPr>
          <p:nvPr/>
        </p:nvPicPr>
        <p:blipFill>
          <a:blip r:embed="rId5"/>
          <a:stretch>
            <a:fillRect/>
          </a:stretch>
        </p:blipFill>
        <p:spPr>
          <a:xfrm rot="21080062">
            <a:off x="11108033" y="3043135"/>
            <a:ext cx="552827" cy="771731"/>
          </a:xfrm>
          <a:prstGeom prst="rect">
            <a:avLst/>
          </a:prstGeom>
        </p:spPr>
      </p:pic>
      <p:pic>
        <p:nvPicPr>
          <p:cNvPr id="9" name="Picture 8" descr="A picture containing light, knife&#10;&#10;Description automatically generated">
            <a:extLst>
              <a:ext uri="{FF2B5EF4-FFF2-40B4-BE49-F238E27FC236}">
                <a16:creationId xmlns:a16="http://schemas.microsoft.com/office/drawing/2014/main" id="{65FD74E7-017D-4614-A487-9D60054BB1C0}"/>
              </a:ext>
            </a:extLst>
          </p:cNvPr>
          <p:cNvPicPr>
            <a:picLocks noChangeAspect="1"/>
          </p:cNvPicPr>
          <p:nvPr/>
        </p:nvPicPr>
        <p:blipFill>
          <a:blip r:embed="rId6"/>
          <a:stretch>
            <a:fillRect/>
          </a:stretch>
        </p:blipFill>
        <p:spPr>
          <a:xfrm rot="2277272">
            <a:off x="9830038" y="1554506"/>
            <a:ext cx="1785785" cy="1708977"/>
          </a:xfrm>
          <a:prstGeom prst="rect">
            <a:avLst/>
          </a:prstGeom>
        </p:spPr>
      </p:pic>
      <p:pic>
        <p:nvPicPr>
          <p:cNvPr id="10" name="Picture 9" descr="A close up of a sign&#10;&#10;Description automatically generated">
            <a:extLst>
              <a:ext uri="{FF2B5EF4-FFF2-40B4-BE49-F238E27FC236}">
                <a16:creationId xmlns:a16="http://schemas.microsoft.com/office/drawing/2014/main" id="{9DA93612-1940-470F-B06A-556ABEBC6310}"/>
              </a:ext>
            </a:extLst>
          </p:cNvPr>
          <p:cNvPicPr>
            <a:picLocks noChangeAspect="1"/>
          </p:cNvPicPr>
          <p:nvPr/>
        </p:nvPicPr>
        <p:blipFill>
          <a:blip r:embed="rId7"/>
          <a:stretch>
            <a:fillRect/>
          </a:stretch>
        </p:blipFill>
        <p:spPr>
          <a:xfrm>
            <a:off x="571997" y="6061600"/>
            <a:ext cx="1224011" cy="745218"/>
          </a:xfrm>
          <a:prstGeom prst="rect">
            <a:avLst/>
          </a:prstGeom>
        </p:spPr>
      </p:pic>
      <p:pic>
        <p:nvPicPr>
          <p:cNvPr id="11" name="Picture 10" descr="A picture containing sign, dark, bird, flying&#10;&#10;Description automatically generated">
            <a:extLst>
              <a:ext uri="{FF2B5EF4-FFF2-40B4-BE49-F238E27FC236}">
                <a16:creationId xmlns:a16="http://schemas.microsoft.com/office/drawing/2014/main" id="{DEF086FE-D40F-489E-983F-63AAB7AE563B}"/>
              </a:ext>
            </a:extLst>
          </p:cNvPr>
          <p:cNvPicPr>
            <a:picLocks noChangeAspect="1"/>
          </p:cNvPicPr>
          <p:nvPr/>
        </p:nvPicPr>
        <p:blipFill>
          <a:blip r:embed="rId8"/>
          <a:stretch>
            <a:fillRect/>
          </a:stretch>
        </p:blipFill>
        <p:spPr>
          <a:xfrm>
            <a:off x="7887133" y="6095005"/>
            <a:ext cx="514747" cy="759159"/>
          </a:xfrm>
          <a:prstGeom prst="rect">
            <a:avLst/>
          </a:prstGeom>
        </p:spPr>
      </p:pic>
      <p:pic>
        <p:nvPicPr>
          <p:cNvPr id="12" name="Picture 11" descr="A picture containing food, drawing&#10;&#10;Description automatically generated">
            <a:extLst>
              <a:ext uri="{FF2B5EF4-FFF2-40B4-BE49-F238E27FC236}">
                <a16:creationId xmlns:a16="http://schemas.microsoft.com/office/drawing/2014/main" id="{440A4BAA-218E-4A2E-B30C-5ACEEFB4AA67}"/>
              </a:ext>
            </a:extLst>
          </p:cNvPr>
          <p:cNvPicPr>
            <a:picLocks noChangeAspect="1"/>
          </p:cNvPicPr>
          <p:nvPr/>
        </p:nvPicPr>
        <p:blipFill>
          <a:blip r:embed="rId9"/>
          <a:stretch>
            <a:fillRect/>
          </a:stretch>
        </p:blipFill>
        <p:spPr>
          <a:xfrm>
            <a:off x="2365550" y="5883905"/>
            <a:ext cx="680166" cy="911468"/>
          </a:xfrm>
          <a:prstGeom prst="rect">
            <a:avLst/>
          </a:prstGeom>
        </p:spPr>
      </p:pic>
      <p:pic>
        <p:nvPicPr>
          <p:cNvPr id="13" name="Picture 12" descr="A picture containing people&#10;&#10;Description automatically generated">
            <a:extLst>
              <a:ext uri="{FF2B5EF4-FFF2-40B4-BE49-F238E27FC236}">
                <a16:creationId xmlns:a16="http://schemas.microsoft.com/office/drawing/2014/main" id="{F637CF95-F714-4094-9C88-E5C96393D217}"/>
              </a:ext>
            </a:extLst>
          </p:cNvPr>
          <p:cNvPicPr>
            <a:picLocks noChangeAspect="1"/>
          </p:cNvPicPr>
          <p:nvPr/>
        </p:nvPicPr>
        <p:blipFill>
          <a:blip r:embed="rId10"/>
          <a:stretch>
            <a:fillRect/>
          </a:stretch>
        </p:blipFill>
        <p:spPr>
          <a:xfrm>
            <a:off x="6326527" y="6294056"/>
            <a:ext cx="1019810" cy="481120"/>
          </a:xfrm>
          <a:prstGeom prst="rect">
            <a:avLst/>
          </a:prstGeom>
        </p:spPr>
      </p:pic>
      <p:pic>
        <p:nvPicPr>
          <p:cNvPr id="14" name="Picture 13" descr="A picture containing clock&#10;&#10;Description automatically generated">
            <a:extLst>
              <a:ext uri="{FF2B5EF4-FFF2-40B4-BE49-F238E27FC236}">
                <a16:creationId xmlns:a16="http://schemas.microsoft.com/office/drawing/2014/main" id="{4DDAA964-E122-42B3-B131-7F67DE7E7D90}"/>
              </a:ext>
            </a:extLst>
          </p:cNvPr>
          <p:cNvPicPr>
            <a:picLocks noChangeAspect="1"/>
          </p:cNvPicPr>
          <p:nvPr/>
        </p:nvPicPr>
        <p:blipFill>
          <a:blip r:embed="rId11"/>
          <a:stretch>
            <a:fillRect/>
          </a:stretch>
        </p:blipFill>
        <p:spPr>
          <a:xfrm>
            <a:off x="11295738" y="567538"/>
            <a:ext cx="705761" cy="618532"/>
          </a:xfrm>
          <a:prstGeom prst="rect">
            <a:avLst/>
          </a:prstGeom>
        </p:spPr>
      </p:pic>
      <p:pic>
        <p:nvPicPr>
          <p:cNvPr id="15" name="Picture 14" descr="A picture containing drawing, food&#10;&#10;Description automatically generated">
            <a:extLst>
              <a:ext uri="{FF2B5EF4-FFF2-40B4-BE49-F238E27FC236}">
                <a16:creationId xmlns:a16="http://schemas.microsoft.com/office/drawing/2014/main" id="{B733C4F1-8167-45F2-8F59-4183C33F58BC}"/>
              </a:ext>
            </a:extLst>
          </p:cNvPr>
          <p:cNvPicPr>
            <a:picLocks noChangeAspect="1"/>
          </p:cNvPicPr>
          <p:nvPr/>
        </p:nvPicPr>
        <p:blipFill>
          <a:blip r:embed="rId12"/>
          <a:stretch>
            <a:fillRect/>
          </a:stretch>
        </p:blipFill>
        <p:spPr>
          <a:xfrm>
            <a:off x="10817476" y="65677"/>
            <a:ext cx="831143" cy="582687"/>
          </a:xfrm>
          <a:prstGeom prst="rect">
            <a:avLst/>
          </a:prstGeom>
        </p:spPr>
      </p:pic>
    </p:spTree>
    <p:extLst>
      <p:ext uri="{BB962C8B-B14F-4D97-AF65-F5344CB8AC3E}">
        <p14:creationId xmlns:p14="http://schemas.microsoft.com/office/powerpoint/2010/main" val="3858243965"/>
      </p:ext>
    </p:extLst>
  </p:cSld>
  <p:clrMapOvr>
    <a:masterClrMapping/>
  </p:clrMapOvr>
</p:sld>
</file>

<file path=ppt/theme/theme1.xml><?xml version="1.0" encoding="utf-8"?>
<a:theme xmlns:a="http://schemas.openxmlformats.org/drawingml/2006/main" name="Grid Paper B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4BA9222-20FA-4244-AB8B-5B806DE53CE5}" vid="{D40CAAE9-B1C0-5746-B954-1E98EE6DB536}"/>
    </a:ext>
  </a:extLst>
</a:theme>
</file>

<file path=ppt/theme/theme2.xml><?xml version="1.0" encoding="utf-8"?>
<a:theme xmlns:a="http://schemas.openxmlformats.org/drawingml/2006/main" name="Lined Paper B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4BA9222-20FA-4244-AB8B-5B806DE53CE5}" vid="{EADFD59B-BD72-1A4D-934E-4C819E1AD5B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15A766DDEFAB44896181480603C9AE" ma:contentTypeVersion="13" ma:contentTypeDescription="Create a new document." ma:contentTypeScope="" ma:versionID="9f5388d82849ab9780eaf1fc902b958a">
  <xsd:schema xmlns:xsd="http://www.w3.org/2001/XMLSchema" xmlns:xs="http://www.w3.org/2001/XMLSchema" xmlns:p="http://schemas.microsoft.com/office/2006/metadata/properties" xmlns:ns3="ab8eb896-57fa-44f3-bfe7-8dd2112949e4" xmlns:ns4="ee068e57-eac7-4e5e-af21-b5cfc99406be" targetNamespace="http://schemas.microsoft.com/office/2006/metadata/properties" ma:root="true" ma:fieldsID="f993f9c4e581cc3c1846d12b3ea09242" ns3:_="" ns4:_="">
    <xsd:import namespace="ab8eb896-57fa-44f3-bfe7-8dd2112949e4"/>
    <xsd:import namespace="ee068e57-eac7-4e5e-af21-b5cfc99406b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8eb896-57fa-44f3-bfe7-8dd2112949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068e57-eac7-4e5e-af21-b5cfc99406b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8E8220-A115-4CB0-B4D9-80FDA6537844}">
  <ds:schemaRefs>
    <ds:schemaRef ds:uri="http://purl.org/dc/dcmitype/"/>
    <ds:schemaRef ds:uri="ab8eb896-57fa-44f3-bfe7-8dd2112949e4"/>
    <ds:schemaRef ds:uri="ee068e57-eac7-4e5e-af21-b5cfc99406b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7335F6E8-C9FF-41BF-BD68-9D982B0DDB18}">
  <ds:schemaRefs>
    <ds:schemaRef ds:uri="http://schemas.microsoft.com/sharepoint/v3/contenttype/forms"/>
  </ds:schemaRefs>
</ds:datastoreItem>
</file>

<file path=customXml/itemProps3.xml><?xml version="1.0" encoding="utf-8"?>
<ds:datastoreItem xmlns:ds="http://schemas.openxmlformats.org/officeDocument/2006/customXml" ds:itemID="{3469C226-1476-4C7C-99AD-0B9602B605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8eb896-57fa-44f3-bfe7-8dd2112949e4"/>
    <ds:schemaRef ds:uri="ee068e57-eac7-4e5e-af21-b5cfc99406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Schools PowerPoint</Template>
  <TotalTime>588</TotalTime>
  <Words>1345</Words>
  <Application>Microsoft Office PowerPoint</Application>
  <PresentationFormat>Widescreen</PresentationFormat>
  <Paragraphs>163</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Arial Black</vt:lpstr>
      <vt:lpstr>Calibri</vt:lpstr>
      <vt:lpstr>Calibri Light</vt:lpstr>
      <vt:lpstr>Grid Paper BG</vt:lpstr>
      <vt:lpstr>Lined Paper BG</vt:lpstr>
      <vt:lpstr>TRAVEL, SAFETY, AND CORONAVIRUS</vt:lpstr>
      <vt:lpstr>Travel, safety, and coronavirus</vt:lpstr>
      <vt:lpstr>Different ways to travel</vt:lpstr>
      <vt:lpstr>Travelling in Greater Manchester</vt:lpstr>
      <vt:lpstr>Coronavirus and travel</vt:lpstr>
      <vt:lpstr>How to keep safe when travelling</vt:lpstr>
      <vt:lpstr>Travel, safety, and coronavirus – recap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Susannah Gyton-Moon</dc:creator>
  <cp:lastModifiedBy>Daniel Williams</cp:lastModifiedBy>
  <cp:revision>46</cp:revision>
  <dcterms:created xsi:type="dcterms:W3CDTF">2020-09-08T12:21:12Z</dcterms:created>
  <dcterms:modified xsi:type="dcterms:W3CDTF">2021-03-01T13:35:12Z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0x0101006115A766DDEFAB44896181480603C9AE</vt:lpwstr>
  </property>
</Properties>
</file>